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handoutMasterIdLst>
    <p:handoutMasterId r:id="rId33"/>
  </p:handoutMasterIdLst>
  <p:sldIdLst>
    <p:sldId id="2878" r:id="rId2"/>
    <p:sldId id="2910" r:id="rId3"/>
    <p:sldId id="2879" r:id="rId4"/>
    <p:sldId id="2880" r:id="rId5"/>
    <p:sldId id="2901" r:id="rId6"/>
    <p:sldId id="2888" r:id="rId7"/>
    <p:sldId id="2902" r:id="rId8"/>
    <p:sldId id="2893" r:id="rId9"/>
    <p:sldId id="2903" r:id="rId10"/>
    <p:sldId id="2904" r:id="rId11"/>
    <p:sldId id="2883" r:id="rId12"/>
    <p:sldId id="2909" r:id="rId13"/>
    <p:sldId id="2892" r:id="rId14"/>
    <p:sldId id="2905" r:id="rId15"/>
    <p:sldId id="2906" r:id="rId16"/>
    <p:sldId id="374" r:id="rId17"/>
    <p:sldId id="2907" r:id="rId18"/>
    <p:sldId id="2785" r:id="rId19"/>
    <p:sldId id="2585" r:id="rId20"/>
    <p:sldId id="1493" r:id="rId21"/>
    <p:sldId id="2826" r:id="rId22"/>
    <p:sldId id="2639" r:id="rId23"/>
    <p:sldId id="2854" r:id="rId24"/>
    <p:sldId id="2636" r:id="rId25"/>
    <p:sldId id="2638" r:id="rId26"/>
    <p:sldId id="410" r:id="rId27"/>
    <p:sldId id="2640" r:id="rId28"/>
    <p:sldId id="422" r:id="rId29"/>
    <p:sldId id="2911" r:id="rId30"/>
    <p:sldId id="2913" r:id="rId31"/>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Chapter" id="{5756BB03-7499-4F0F-8630-E53FAD5DD959}">
          <p14:sldIdLst>
            <p14:sldId id="2878"/>
            <p14:sldId id="2910"/>
            <p14:sldId id="2879"/>
            <p14:sldId id="2880"/>
            <p14:sldId id="2901"/>
            <p14:sldId id="2888"/>
            <p14:sldId id="2902"/>
            <p14:sldId id="2893"/>
            <p14:sldId id="2903"/>
            <p14:sldId id="2904"/>
            <p14:sldId id="2883"/>
            <p14:sldId id="2909"/>
            <p14:sldId id="2892"/>
            <p14:sldId id="2905"/>
            <p14:sldId id="2906"/>
            <p14:sldId id="374"/>
            <p14:sldId id="2907"/>
            <p14:sldId id="2785"/>
            <p14:sldId id="2585"/>
            <p14:sldId id="1493"/>
            <p14:sldId id="2826"/>
            <p14:sldId id="2639"/>
            <p14:sldId id="2854"/>
            <p14:sldId id="2636"/>
            <p14:sldId id="2638"/>
            <p14:sldId id="410"/>
            <p14:sldId id="2640"/>
            <p14:sldId id="422"/>
            <p14:sldId id="2911"/>
            <p14:sldId id="2913"/>
          </p14:sldIdLst>
        </p14:section>
      </p14:sectionLst>
    </p:ext>
    <p:ext uri="{EFAFB233-063F-42B5-8137-9DF3F51BA10A}">
      <p15:sldGuideLst xmlns:p15="http://schemas.microsoft.com/office/powerpoint/2012/main">
        <p15:guide id="1" orient="horz" pos="2342">
          <p15:clr>
            <a:srgbClr val="A4A3A4"/>
          </p15:clr>
        </p15:guide>
        <p15:guide id="2" pos="37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作者" initials="A" lastIdx="6"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0000FF"/>
    <a:srgbClr val="F0E3F3"/>
    <a:srgbClr val="EAB200"/>
    <a:srgbClr val="080808"/>
    <a:srgbClr val="F5F7F9"/>
    <a:srgbClr val="909090"/>
    <a:srgbClr val="FBD5F7"/>
    <a:srgbClr val="D9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6395" autoAdjust="0"/>
  </p:normalViewPr>
  <p:slideViewPr>
    <p:cSldViewPr snapToGrid="0">
      <p:cViewPr varScale="1">
        <p:scale>
          <a:sx n="60" d="100"/>
          <a:sy n="60" d="100"/>
        </p:scale>
        <p:origin x="60" y="104"/>
      </p:cViewPr>
      <p:guideLst>
        <p:guide orient="horz" pos="2342"/>
        <p:guide pos="37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2023/7/19</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ltLang="zh-CN"/>
              <a:t>confidential</a:t>
            </a:r>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2023/7/19</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ltLang="zh-CN"/>
              <a:t>confidential</a:t>
            </a:r>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Footer Placeholder 3"/>
          <p:cNvSpPr>
            <a:spLocks noGrp="1"/>
          </p:cNvSpPr>
          <p:nvPr>
            <p:ph type="ftr" sz="quarter" idx="10"/>
          </p:nvPr>
        </p:nvSpPr>
        <p:spPr/>
        <p:txBody>
          <a:bodyPr/>
          <a:lstStyle/>
          <a:p>
            <a:r>
              <a:rPr lang="en-GB" altLang="zh-CN"/>
              <a:t>confidential</a:t>
            </a:r>
            <a:endParaRPr lang="zh-CN" altLang="en-US"/>
          </a:p>
        </p:txBody>
      </p:sp>
      <p:sp>
        <p:nvSpPr>
          <p:cNvPr id="5" name="Slide Number Placeholder 4"/>
          <p:cNvSpPr>
            <a:spLocks noGrp="1"/>
          </p:cNvSpPr>
          <p:nvPr>
            <p:ph type="sldNum" sz="quarter" idx="11"/>
          </p:nvPr>
        </p:nvSpPr>
        <p:spPr/>
        <p:txBody>
          <a:bodyPr/>
          <a:lstStyle/>
          <a:p>
            <a:fld id="{A6837353-30EB-4A48-80EB-173D804AEFBD}" type="slidenum">
              <a:rPr lang="zh-CN" altLang="en-US" smtClean="0"/>
              <a:pPr/>
              <a:t>1</a:t>
            </a:fld>
            <a:endParaRPr lang="zh-CN" altLang="en-US"/>
          </a:p>
        </p:txBody>
      </p:sp>
    </p:spTree>
    <p:extLst>
      <p:ext uri="{BB962C8B-B14F-4D97-AF65-F5344CB8AC3E}">
        <p14:creationId xmlns:p14="http://schemas.microsoft.com/office/powerpoint/2010/main" val="151761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C15E41-2027-42EF-9650-0221F7A8637A}" type="slidenum">
              <a:rPr lang="en-US" altLang="en-US" smtClean="0"/>
              <a:pPr/>
              <a:t>22</a:t>
            </a:fld>
            <a:endParaRPr lang="en-US" altLang="en-US" dirty="0"/>
          </a:p>
        </p:txBody>
      </p:sp>
      <p:sp>
        <p:nvSpPr>
          <p:cNvPr id="2" name="頁尾版面配置區 1"/>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26</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FontTx/>
              <a:buNone/>
            </a:pPr>
            <a:endParaRPr lang="zh-CN" altLang="en-US" dirty="0"/>
          </a:p>
        </p:txBody>
      </p:sp>
      <p:sp>
        <p:nvSpPr>
          <p:cNvPr id="4" name="頁尾版面配置區 3"/>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276304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Tx/>
              <a:buChar cha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4</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35121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Tx/>
              <a:buNone/>
            </a:pPr>
            <a:endParaRPr lang="zh-HK" altLang="en-US" dirty="0"/>
          </a:p>
        </p:txBody>
      </p:sp>
      <p:sp>
        <p:nvSpPr>
          <p:cNvPr id="4" name="頁尾版面配置區 3"/>
          <p:cNvSpPr>
            <a:spLocks noGrp="1"/>
          </p:cNvSpPr>
          <p:nvPr>
            <p:ph type="ftr" sz="quarter" idx="10"/>
          </p:nvPr>
        </p:nvSpPr>
        <p:spPr/>
        <p:txBody>
          <a:bodyPr/>
          <a:lstStyle/>
          <a:p>
            <a:r>
              <a:rPr lang="en-GB" altLang="zh-CN"/>
              <a:t>confidential</a:t>
            </a:r>
            <a:endParaRPr lang="zh-CN" altLang="en-US"/>
          </a:p>
        </p:txBody>
      </p:sp>
      <p:sp>
        <p:nvSpPr>
          <p:cNvPr id="5" name="投影片編號版面配置區 4"/>
          <p:cNvSpPr>
            <a:spLocks noGrp="1"/>
          </p:cNvSpPr>
          <p:nvPr>
            <p:ph type="sldNum" sz="quarter" idx="11"/>
          </p:nvPr>
        </p:nvSpPr>
        <p:spPr/>
        <p:txBody>
          <a:bodyPr/>
          <a:lstStyle/>
          <a:p>
            <a:fld id="{A6837353-30EB-4A48-80EB-173D804AEFBD}" type="slidenum">
              <a:rPr lang="zh-CN" altLang="en-US" smtClean="0"/>
              <a:pPr/>
              <a:t>6</a:t>
            </a:fld>
            <a:endParaRPr lang="zh-CN" altLang="en-US"/>
          </a:p>
        </p:txBody>
      </p:sp>
    </p:spTree>
    <p:extLst>
      <p:ext uri="{BB962C8B-B14F-4D97-AF65-F5344CB8AC3E}">
        <p14:creationId xmlns:p14="http://schemas.microsoft.com/office/powerpoint/2010/main" val="76761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11</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177063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頁尾版面配置區 3"/>
          <p:cNvSpPr>
            <a:spLocks noGrp="1"/>
          </p:cNvSpPr>
          <p:nvPr>
            <p:ph type="ftr" sz="quarter" idx="10"/>
          </p:nvPr>
        </p:nvSpPr>
        <p:spPr/>
        <p:txBody>
          <a:bodyPr/>
          <a:lstStyle/>
          <a:p>
            <a:r>
              <a:rPr lang="en-GB" altLang="zh-CN"/>
              <a:t>confidential</a:t>
            </a:r>
            <a:endParaRPr lang="zh-CN" altLang="en-US"/>
          </a:p>
        </p:txBody>
      </p:sp>
      <p:sp>
        <p:nvSpPr>
          <p:cNvPr id="5" name="投影片編號版面配置區 4"/>
          <p:cNvSpPr>
            <a:spLocks noGrp="1"/>
          </p:cNvSpPr>
          <p:nvPr>
            <p:ph type="sldNum" sz="quarter" idx="11"/>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val="319457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C15E41-2027-42EF-9650-0221F7A8637A}" type="slidenum">
              <a:rPr lang="en-US" altLang="en-US" smtClean="0"/>
              <a:pPr/>
              <a:t>13</a:t>
            </a:fld>
            <a:endParaRPr lang="en-US" altLang="en-US" dirty="0"/>
          </a:p>
        </p:txBody>
      </p:sp>
      <p:sp>
        <p:nvSpPr>
          <p:cNvPr id="2" name="頁尾版面配置區 1"/>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394682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20</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F61F3F1-E1ED-41DA-8653-CF443244E713}" type="slidenum">
              <a:rPr lang="zh-CN" altLang="en-US" smtClean="0"/>
              <a:pPr/>
              <a:t>21</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灯片编号占位符 2"/>
          <p:cNvSpPr txBox="1"/>
          <p:nvPr userDrawn="1"/>
        </p:nvSpPr>
        <p:spPr>
          <a:xfrm>
            <a:off x="9118800" y="6382799"/>
            <a:ext cx="2743200" cy="365125"/>
          </a:xfrm>
          <a:prstGeom prst="rect">
            <a:avLst/>
          </a:prstGeom>
        </p:spPr>
        <p:txBody>
          <a:bodyPr vert="horz" lIns="91440" tIns="45720" rIns="91440" bIns="45720" rtlCol="0" anchor="ctr"/>
          <a:lstStyle>
            <a:defPPr>
              <a:defRPr lang="zh-CN"/>
            </a:defPPr>
            <a:lvl1pPr marL="0" algn="r" defTabSz="914400" rtl="0" eaLnBrk="0" fontAlgn="base" latinLnBrk="0" hangingPunct="0">
              <a:spcBef>
                <a:spcPct val="0"/>
              </a:spcBef>
              <a:spcAft>
                <a:spcPct val="0"/>
              </a:spcAft>
              <a:defRPr sz="1200" kern="1200">
                <a:solidFill>
                  <a:schemeClr val="tx1">
                    <a:tint val="75000"/>
                  </a:schemeClr>
                </a:solidFill>
                <a:latin typeface="Arial" panose="020B0604020202020204" pitchFamily="34" charset="0"/>
                <a:ea typeface="宋体" panose="02010600030101010101" pitchFamily="2" charset="-122"/>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9pPr>
          </a:lstStyle>
          <a:p>
            <a:pPr>
              <a:defRPr/>
            </a:pPr>
            <a:fld id="{C6F83518-E373-4996-BE94-47308CC4F57E}" type="slidenum">
              <a:rPr lang="en-US" altLang="en-US" smtClean="0"/>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893FBE-6760-49B1-818D-04A0092B1754}" type="slidenum">
              <a:rPr lang="en-US" altLang="en-US" smtClean="0"/>
              <a:pPr/>
              <a:t>‹#›</a:t>
            </a:fld>
            <a:endParaRPr lang="en-US" altLang="en-US"/>
          </a:p>
        </p:txBody>
      </p:sp>
    </p:spTree>
    <p:extLst>
      <p:ext uri="{BB962C8B-B14F-4D97-AF65-F5344CB8AC3E}">
        <p14:creationId xmlns:p14="http://schemas.microsoft.com/office/powerpoint/2010/main" val="108954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1CA79-CD57-43EB-B2DA-4DE432647B2F}" type="datetimeFigureOut">
              <a:rPr lang="zh-HK" altLang="en-US" smtClean="0"/>
              <a:t>19/7/2023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652717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灯片编号占位符 2"/>
          <p:cNvSpPr txBox="1"/>
          <p:nvPr userDrawn="1"/>
        </p:nvSpPr>
        <p:spPr>
          <a:xfrm>
            <a:off x="9118800" y="6382799"/>
            <a:ext cx="2743200" cy="365125"/>
          </a:xfrm>
          <a:prstGeom prst="rect">
            <a:avLst/>
          </a:prstGeom>
        </p:spPr>
        <p:txBody>
          <a:bodyPr vert="horz" lIns="91440" tIns="45720" rIns="91440" bIns="45720" rtlCol="0" anchor="ctr"/>
          <a:lstStyle>
            <a:defPPr>
              <a:defRPr lang="zh-CN"/>
            </a:defPPr>
            <a:lvl1pPr marL="0" algn="r" defTabSz="914400" rtl="0" eaLnBrk="0" fontAlgn="base" latinLnBrk="0" hangingPunct="0">
              <a:spcBef>
                <a:spcPct val="0"/>
              </a:spcBef>
              <a:spcAft>
                <a:spcPct val="0"/>
              </a:spcAft>
              <a:defRPr sz="1200" kern="1200">
                <a:solidFill>
                  <a:schemeClr val="tx1">
                    <a:tint val="75000"/>
                  </a:schemeClr>
                </a:solidFill>
                <a:latin typeface="Arial" panose="020B0604020202020204" pitchFamily="34" charset="0"/>
                <a:ea typeface="宋体" panose="02010600030101010101" pitchFamily="2" charset="-122"/>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9pPr>
          </a:lstStyle>
          <a:p>
            <a:pPr>
              <a:defRPr/>
            </a:pPr>
            <a:fld id="{C6F83518-E373-4996-BE94-47308CC4F57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news.cn/tech/download/sxhxfzgj.pdf%20(Chinese%20onl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s://www.isd.gov.hk/eng/tvapi/17_id164.html"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www.longfinance.net/programmes/financial-centre-futures/global-financial-centres-index/gfci-31-explore-data/gfci-31-rank/"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fec.org.hk/web/en/investment/index.pa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rankingthebrands.com/The-Brand-Rankings.aspx?rankingID=50&amp;year=139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2786" y="2434214"/>
            <a:ext cx="10234814" cy="2246769"/>
          </a:xfrm>
          <a:prstGeom prst="rect">
            <a:avLst/>
          </a:prstGeom>
        </p:spPr>
        <p:txBody>
          <a:bodyPr wrap="square">
            <a:spAutoFit/>
          </a:bodyPr>
          <a:lstStyle/>
          <a:p>
            <a:pPr algn="ctr" fontAlgn="base">
              <a:lnSpc>
                <a:spcPct val="150000"/>
              </a:lnSpc>
              <a:spcBef>
                <a:spcPct val="0"/>
              </a:spcBef>
              <a:spcAft>
                <a:spcPct val="0"/>
              </a:spcAft>
            </a:pPr>
            <a:r>
              <a:rPr lang="en-GB" sz="4000" dirty="0">
                <a:solidFill>
                  <a:srgbClr val="000000"/>
                </a:solidFill>
                <a:latin typeface="Times New Roman" panose="02020603050405020304" pitchFamily="18" charset="0"/>
                <a:ea typeface="DFKai-SB" panose="03000509000000000000" pitchFamily="65" charset="-120"/>
                <a:sym typeface="微软雅黑" panose="020B0503020204020204" pitchFamily="34" charset="-122"/>
              </a:rPr>
              <a:t>Learning focus:</a:t>
            </a:r>
          </a:p>
          <a:p>
            <a:pPr algn="ctr" fontAlgn="base">
              <a:spcBef>
                <a:spcPct val="0"/>
              </a:spcBef>
              <a:spcAft>
                <a:spcPct val="0"/>
              </a:spcAft>
            </a:pPr>
            <a:r>
              <a:rPr lang="en-GB" sz="4000"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Development of </a:t>
            </a:r>
            <a:r>
              <a:rPr lang="en-US" altLang="zh-CN" sz="4000"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M</a:t>
            </a:r>
            <a:r>
              <a:rPr lang="en-GB" sz="4000" dirty="0" err="1">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ultinational</a:t>
            </a:r>
            <a:r>
              <a:rPr lang="en-GB" sz="4000"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Corporations, Global </a:t>
            </a:r>
            <a:r>
              <a:rPr lang="en-GB" sz="4000" dirty="0" smtClean="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Labour and </a:t>
            </a:r>
            <a:r>
              <a:rPr lang="en-GB" sz="4000"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Financial Market Integration</a:t>
            </a:r>
          </a:p>
        </p:txBody>
      </p:sp>
      <p:sp>
        <p:nvSpPr>
          <p:cNvPr id="6" name="矩形 2">
            <a:extLst>
              <a:ext uri="{FF2B5EF4-FFF2-40B4-BE49-F238E27FC236}">
                <a16:creationId xmlns:a16="http://schemas.microsoft.com/office/drawing/2014/main" id="{2DB0CFB4-04ED-469A-9BB0-479CA08B1FB5}"/>
              </a:ext>
            </a:extLst>
          </p:cNvPr>
          <p:cNvSpPr/>
          <p:nvPr/>
        </p:nvSpPr>
        <p:spPr>
          <a:xfrm>
            <a:off x="157161" y="143347"/>
            <a:ext cx="11862119" cy="1384995"/>
          </a:xfrm>
          <a:prstGeom prst="rect">
            <a:avLst/>
          </a:prstGeom>
        </p:spPr>
        <p:txBody>
          <a:bodyPr wrap="square">
            <a:spAutoFit/>
          </a:bodyPr>
          <a:lstStyle/>
          <a:p>
            <a:r>
              <a:rPr lang="en-GB" sz="2800" dirty="0">
                <a:latin typeface="Times New Roman" panose="02020603050405020304" pitchFamily="18" charset="0"/>
                <a:ea typeface="DFKai-SB" panose="03000509000000000000" pitchFamily="65" charset="-120"/>
              </a:rPr>
              <a:t>Citizenship and Social Development</a:t>
            </a:r>
          </a:p>
          <a:p>
            <a:r>
              <a:rPr lang="en-GB" sz="2800" dirty="0">
                <a:latin typeface="Times New Roman" panose="02020603050405020304" pitchFamily="18" charset="0"/>
                <a:ea typeface="DFKai-SB" panose="03000509000000000000" pitchFamily="65" charset="-120"/>
              </a:rPr>
              <a:t>Theme 3 Interconnectedness and Interdependence of the Contemporary World</a:t>
            </a:r>
          </a:p>
          <a:p>
            <a:r>
              <a:rPr lang="en-GB" sz="2800" dirty="0">
                <a:latin typeface="Times New Roman" panose="02020603050405020304" pitchFamily="18" charset="0"/>
                <a:ea typeface="DFKai-SB" panose="03000509000000000000" pitchFamily="65" charset="-120"/>
              </a:rPr>
              <a:t>Topic: Economic globalisation</a:t>
            </a:r>
          </a:p>
        </p:txBody>
      </p:sp>
      <p:sp>
        <p:nvSpPr>
          <p:cNvPr id="7" name="頁尾版面配置區 1"/>
          <p:cNvSpPr txBox="1">
            <a:spLocks/>
          </p:cNvSpPr>
          <p:nvPr/>
        </p:nvSpPr>
        <p:spPr>
          <a:xfrm>
            <a:off x="3839903" y="5450718"/>
            <a:ext cx="4496634" cy="129552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600" dirty="0">
                <a:latin typeface="Times New Roman" panose="02020603050405020304" pitchFamily="18" charset="0"/>
                <a:ea typeface="標楷體" panose="03000509000000000000" pitchFamily="65" charset="-120"/>
                <a:cs typeface="Times New Roman" panose="02020603050405020304" pitchFamily="18" charset="0"/>
              </a:rPr>
              <a:t>March </a:t>
            </a:r>
            <a:r>
              <a:rPr lang="en-GB" sz="3600" dirty="0" smtClean="0">
                <a:latin typeface="Times New Roman" panose="02020603050405020304" pitchFamily="18" charset="0"/>
                <a:ea typeface="標楷體" panose="03000509000000000000" pitchFamily="65" charset="-120"/>
                <a:cs typeface="Times New Roman" panose="02020603050405020304" pitchFamily="18" charset="0"/>
              </a:rPr>
              <a:t>2023</a:t>
            </a:r>
          </a:p>
          <a:p>
            <a:pPr algn="ctr">
              <a:defRPr/>
            </a:pPr>
            <a:r>
              <a:rPr lang="en-GB" sz="36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(Translated version)</a:t>
            </a:r>
            <a:endParaRPr lang="en-GB" sz="36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63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33" y="1346472"/>
            <a:ext cx="11917027" cy="2677656"/>
          </a:xfrm>
          <a:prstGeom prst="rect">
            <a:avLst/>
          </a:prstGeom>
          <a:solidFill>
            <a:schemeClr val="accent6">
              <a:lumMod val="20000"/>
              <a:lumOff val="80000"/>
            </a:schemeClr>
          </a:solidFill>
          <a:ln w="28575">
            <a:solidFill>
              <a:srgbClr val="FFC000"/>
            </a:solidFill>
          </a:ln>
        </p:spPr>
        <p:txBody>
          <a:bodyPr wrap="square">
            <a:spAutoFit/>
          </a:bodyPr>
          <a:lstStyle/>
          <a:p>
            <a:pPr algn="just">
              <a:lnSpc>
                <a:spcPct val="120000"/>
              </a:lnSpc>
            </a:pP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According to the report "Multinationals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in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China: 40 Years of Investment" by the </a:t>
            </a:r>
            <a:r>
              <a:rPr 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Chinese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Academy </a:t>
            </a:r>
            <a:r>
              <a:rPr 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of </a:t>
            </a:r>
            <a:r>
              <a:rPr 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International Trade and Economic </a:t>
            </a:r>
            <a:r>
              <a:rPr 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Cooperation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under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 Chinese Ministry of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Commerce,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FDI has advanced China's reform and opening-up</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Having significantly contributed to China's taxation, employment,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technological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progress, management and learning,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market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expansion, and international trade, FDI has promoted China's economic and social development, transformation and upgrading.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According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to the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Statistical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Bulletin of FDI in China (2022</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of the Chinese Ministry of Commerce,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47,647 new foreign-invested enterprises were established in 2021, with US$180.96 billion in actual use of foreign investment.</a:t>
            </a:r>
          </a:p>
        </p:txBody>
      </p:sp>
      <p:sp>
        <p:nvSpPr>
          <p:cNvPr id="3" name="Rectangle 2"/>
          <p:cNvSpPr/>
          <p:nvPr/>
        </p:nvSpPr>
        <p:spPr>
          <a:xfrm>
            <a:off x="140867" y="4310993"/>
            <a:ext cx="8416207" cy="1785104"/>
          </a:xfrm>
          <a:prstGeom prst="rect">
            <a:avLst/>
          </a:prstGeom>
          <a:ln w="38100">
            <a:solidFill>
              <a:schemeClr val="accent6"/>
            </a:solidFill>
          </a:ln>
        </p:spPr>
        <p:txBody>
          <a:bodyPr wrap="square">
            <a:spAutoFit/>
          </a:bodyPr>
          <a:lstStyle/>
          <a:p>
            <a:pPr algn="just">
              <a:lnSpc>
                <a:spcPts val="2200"/>
              </a:lnSpc>
            </a:pP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Regarding the role of MNCs in driving economic development, teachers are advised to refer to Chapter 4 of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雙循環</a:t>
            </a:r>
            <a:r>
              <a:rPr lang="zh-TW" alt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新發展格局企業白皮書 </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(2021) </a:t>
            </a:r>
            <a:r>
              <a:rPr lang="en-US" altLang="zh-TW"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jointly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published by </a:t>
            </a:r>
            <a:r>
              <a:rPr lang="en-GB" sz="2000" dirty="0" err="1"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Xinhuanet</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and the Institute of Economics of </a:t>
            </a:r>
            <a:r>
              <a:rPr 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Chinese Academy of Social </a:t>
            </a:r>
            <a:r>
              <a:rPr lang="en-US"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Sciences</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Teachers can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guide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students on how some well-known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MNCs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of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sporting and IT brands are developing in the Mainland to achieve a win-win situation.</a:t>
            </a:r>
          </a:p>
        </p:txBody>
      </p:sp>
      <p:sp>
        <p:nvSpPr>
          <p:cNvPr id="4" name="任意多边形: 形状 8">
            <a:extLst>
              <a:ext uri="{FF2B5EF4-FFF2-40B4-BE49-F238E27FC236}">
                <a16:creationId xmlns:a16="http://schemas.microsoft.com/office/drawing/2014/main" id="{22B111C9-BB0C-4A9A-85CA-F0B51D4743BC}"/>
              </a:ext>
            </a:extLst>
          </p:cNvPr>
          <p:cNvSpPr/>
          <p:nvPr/>
        </p:nvSpPr>
        <p:spPr>
          <a:xfrm>
            <a:off x="1896097" y="231390"/>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Development and Impact of MNCs</a:t>
            </a:r>
          </a:p>
        </p:txBody>
      </p:sp>
      <p:pic>
        <p:nvPicPr>
          <p:cNvPr id="5" name="Picture 4"/>
          <p:cNvPicPr>
            <a:picLocks noChangeAspect="1"/>
          </p:cNvPicPr>
          <p:nvPr/>
        </p:nvPicPr>
        <p:blipFill>
          <a:blip r:embed="rId2"/>
          <a:stretch>
            <a:fillRect/>
          </a:stretch>
        </p:blipFill>
        <p:spPr>
          <a:xfrm>
            <a:off x="132733" y="169208"/>
            <a:ext cx="1522999" cy="554425"/>
          </a:xfrm>
          <a:prstGeom prst="rect">
            <a:avLst/>
          </a:prstGeom>
        </p:spPr>
      </p:pic>
      <p:sp>
        <p:nvSpPr>
          <p:cNvPr id="7" name="Rectangle 6"/>
          <p:cNvSpPr/>
          <p:nvPr/>
        </p:nvSpPr>
        <p:spPr>
          <a:xfrm>
            <a:off x="2528417" y="791107"/>
            <a:ext cx="8151590" cy="584775"/>
          </a:xfrm>
          <a:prstGeom prst="rect">
            <a:avLst/>
          </a:prstGeom>
        </p:spPr>
        <p:txBody>
          <a:bodyPr wrap="none">
            <a:spAutoFit/>
          </a:bodyPr>
          <a:lstStyle/>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Importance of MNCs to China's development</a:t>
            </a:r>
          </a:p>
        </p:txBody>
      </p:sp>
      <p:sp>
        <p:nvSpPr>
          <p:cNvPr id="8" name="Freeform 5"/>
          <p:cNvSpPr/>
          <p:nvPr/>
        </p:nvSpPr>
        <p:spPr bwMode="auto">
          <a:xfrm>
            <a:off x="1970772" y="922087"/>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Rectangle 9"/>
          <p:cNvSpPr/>
          <p:nvPr/>
        </p:nvSpPr>
        <p:spPr>
          <a:xfrm>
            <a:off x="4922971" y="6039353"/>
            <a:ext cx="7126789" cy="769441"/>
          </a:xfrm>
          <a:prstGeom prst="rect">
            <a:avLst/>
          </a:prstGeom>
        </p:spPr>
        <p:txBody>
          <a:bodyPr wrap="square">
            <a:spAutoFit/>
          </a:bodyPr>
          <a:lstStyle/>
          <a:p>
            <a:r>
              <a:rPr lang="en-GB" sz="1100" dirty="0">
                <a:latin typeface="Times New Roman" panose="02020603050405020304" pitchFamily="18" charset="0"/>
                <a:ea typeface="標楷體" panose="03000509000000000000" pitchFamily="65" charset="-120"/>
                <a:cs typeface="Times New Roman" panose="02020603050405020304" pitchFamily="18" charset="0"/>
              </a:rPr>
              <a:t>Sources: </a:t>
            </a:r>
          </a:p>
          <a:p>
            <a:pPr marL="171450" indent="-171450">
              <a:buFont typeface="Arial" panose="020B0604020202020204" pitchFamily="34" charset="0"/>
              <a:buChar char="•"/>
            </a:pPr>
            <a:r>
              <a:rPr lang="en-GB" sz="11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Chinse Ministry of Commerce </a:t>
            </a:r>
            <a:r>
              <a:rPr lang="en-GB" sz="11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(http</a:t>
            </a:r>
            <a:r>
              <a:rPr lang="en-GB" sz="11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://dubai.mofcom.gov.cn/article/chinanews/201910/20191002907378.shtml)</a:t>
            </a:r>
          </a:p>
          <a:p>
            <a:pPr marL="171450" indent="-171450">
              <a:buFont typeface="Arial" panose="020B0604020202020204" pitchFamily="34" charset="0"/>
              <a:buChar char="•"/>
            </a:pPr>
            <a:r>
              <a:rPr lang="en-GB" sz="1100" dirty="0" err="1">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Xinhuanet</a:t>
            </a:r>
            <a:r>
              <a:rPr lang="en-GB" sz="11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(http://www.xinhuanet.com/tech/20210908/4da2b31d8ff74cadb0a40126ec620dd9/c.html</a:t>
            </a:r>
            <a:r>
              <a:rPr lang="en-GB" sz="1100" dirty="0">
                <a:latin typeface="Times New Roman" panose="02020603050405020304" pitchFamily="18" charset="0"/>
                <a:ea typeface="標楷體" panose="03000509000000000000" pitchFamily="65" charset="-120"/>
                <a:cs typeface="Times New Roman" panose="02020603050405020304" pitchFamily="18" charset="0"/>
              </a:rPr>
              <a:t>, Chinese only)</a:t>
            </a:r>
          </a:p>
          <a:p>
            <a:pPr marL="171450" indent="-171450">
              <a:buFont typeface="Arial" panose="020B0604020202020204" pitchFamily="34" charset="0"/>
              <a:buChar char="•"/>
            </a:pPr>
            <a:r>
              <a:rPr lang="en-GB" sz="1100" dirty="0">
                <a:latin typeface="Times New Roman" panose="02020603050405020304" pitchFamily="18" charset="0"/>
                <a:ea typeface="標楷體" panose="03000509000000000000" pitchFamily="65" charset="-120"/>
                <a:cs typeface="Times New Roman" panose="02020603050405020304" pitchFamily="18" charset="0"/>
              </a:rPr>
              <a:t>People's Daily Online  (http://finance.people.com.cn/BIG5/n1/2021/0526/c1004-32114057.html, Chinese only)</a:t>
            </a:r>
          </a:p>
        </p:txBody>
      </p:sp>
      <p:pic>
        <p:nvPicPr>
          <p:cNvPr id="11" name="Picture 10"/>
          <p:cNvPicPr>
            <a:picLocks noChangeAspect="1"/>
          </p:cNvPicPr>
          <p:nvPr/>
        </p:nvPicPr>
        <p:blipFill>
          <a:blip r:embed="rId3"/>
          <a:stretch>
            <a:fillRect/>
          </a:stretch>
        </p:blipFill>
        <p:spPr>
          <a:xfrm>
            <a:off x="620547" y="6350713"/>
            <a:ext cx="809738" cy="485843"/>
          </a:xfrm>
          <a:prstGeom prst="rect">
            <a:avLst/>
          </a:prstGeom>
        </p:spPr>
      </p:pic>
      <p:grpSp>
        <p:nvGrpSpPr>
          <p:cNvPr id="12" name="组合 24"/>
          <p:cNvGrpSpPr/>
          <p:nvPr/>
        </p:nvGrpSpPr>
        <p:grpSpPr>
          <a:xfrm>
            <a:off x="3191211" y="3843717"/>
            <a:ext cx="2315517" cy="461665"/>
            <a:chOff x="1193537" y="1422263"/>
            <a:chExt cx="2184553" cy="605873"/>
          </a:xfrm>
        </p:grpSpPr>
        <p:sp>
          <p:nvSpPr>
            <p:cNvPr id="13"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27"/>
            <p:cNvSpPr txBox="1">
              <a:spLocks noChangeArrowheads="1"/>
            </p:cNvSpPr>
            <p:nvPr/>
          </p:nvSpPr>
          <p:spPr bwMode="auto">
            <a:xfrm>
              <a:off x="1680899" y="1422263"/>
              <a:ext cx="1697191" cy="60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400" b="1" dirty="0">
                  <a:latin typeface="Times New Roman" panose="02020603050405020304" pitchFamily="18" charset="0"/>
                  <a:ea typeface="標楷體" panose="03000509000000000000" pitchFamily="65" charset="-120"/>
                </a:rPr>
                <a:t>Activity </a:t>
              </a:r>
            </a:p>
          </p:txBody>
        </p:sp>
        <p:cxnSp>
          <p:nvCxnSpPr>
            <p:cNvPr id="16"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7" name="Picture 16">
            <a:hlinkClick r:id="rId4"/>
          </p:cNvPr>
          <p:cNvPicPr>
            <a:picLocks noChangeAspect="1"/>
          </p:cNvPicPr>
          <p:nvPr/>
        </p:nvPicPr>
        <p:blipFill>
          <a:blip r:embed="rId5"/>
          <a:stretch>
            <a:fillRect/>
          </a:stretch>
        </p:blipFill>
        <p:spPr>
          <a:xfrm>
            <a:off x="8807437" y="4125787"/>
            <a:ext cx="2883602" cy="1766729"/>
          </a:xfrm>
          <a:prstGeom prst="rect">
            <a:avLst/>
          </a:prstGeom>
        </p:spPr>
      </p:pic>
      <p:pic>
        <p:nvPicPr>
          <p:cNvPr id="18" name="Picture 17"/>
          <p:cNvPicPr>
            <a:picLocks noChangeAspect="1"/>
          </p:cNvPicPr>
          <p:nvPr/>
        </p:nvPicPr>
        <p:blipFill>
          <a:blip r:embed="rId6"/>
          <a:stretch>
            <a:fillRect/>
          </a:stretch>
        </p:blipFill>
        <p:spPr>
          <a:xfrm>
            <a:off x="1505014" y="6486136"/>
            <a:ext cx="931516" cy="357910"/>
          </a:xfrm>
          <a:prstGeom prst="rect">
            <a:avLst/>
          </a:prstGeom>
        </p:spPr>
      </p:pic>
      <p:pic>
        <p:nvPicPr>
          <p:cNvPr id="19" name="Picture 18"/>
          <p:cNvPicPr>
            <a:picLocks noChangeAspect="1"/>
          </p:cNvPicPr>
          <p:nvPr/>
        </p:nvPicPr>
        <p:blipFill>
          <a:blip r:embed="rId7"/>
          <a:stretch>
            <a:fillRect/>
          </a:stretch>
        </p:blipFill>
        <p:spPr>
          <a:xfrm>
            <a:off x="2511259" y="6434096"/>
            <a:ext cx="2481604" cy="339121"/>
          </a:xfrm>
          <a:prstGeom prst="rect">
            <a:avLst/>
          </a:prstGeom>
        </p:spPr>
      </p:pic>
      <p:sp>
        <p:nvSpPr>
          <p:cNvPr id="20" name="Rectangle 19"/>
          <p:cNvSpPr/>
          <p:nvPr/>
        </p:nvSpPr>
        <p:spPr>
          <a:xfrm>
            <a:off x="8807437" y="5566465"/>
            <a:ext cx="2907699" cy="605294"/>
          </a:xfrm>
          <a:prstGeom prst="rect">
            <a:avLst/>
          </a:prstGeom>
          <a:solidFill>
            <a:schemeClr val="accent6">
              <a:lumMod val="20000"/>
              <a:lumOff val="80000"/>
            </a:schemeClr>
          </a:solidFill>
          <a:ln w="28575">
            <a:solidFill>
              <a:srgbClr val="FF0000"/>
            </a:solidFill>
          </a:ln>
        </p:spPr>
        <p:txBody>
          <a:bodyPr wrap="square">
            <a:spAutoFit/>
          </a:bodyPr>
          <a:lstStyle/>
          <a:p>
            <a:pPr algn="ctr">
              <a:lnSpc>
                <a:spcPts val="2000"/>
              </a:lnSpc>
            </a:pPr>
            <a:r>
              <a:rPr lang="en-GB" sz="1600" b="1" dirty="0">
                <a:latin typeface="Times New Roman" panose="02020603050405020304" pitchFamily="18" charset="0"/>
                <a:ea typeface="DFKai-SB" panose="03000509000000000000" pitchFamily="65" charset="-120"/>
              </a:rPr>
              <a:t>Click on the image to read the relevant information</a:t>
            </a:r>
          </a:p>
        </p:txBody>
      </p:sp>
      <p:sp>
        <p:nvSpPr>
          <p:cNvPr id="9" name="文本框 3">
            <a:extLst>
              <a:ext uri="{FF2B5EF4-FFF2-40B4-BE49-F238E27FC236}">
                <a16:creationId xmlns:a16="http://schemas.microsoft.com/office/drawing/2014/main" id="{C232EA62-B011-1EF7-3D58-1BF900480C74}"/>
              </a:ext>
            </a:extLst>
          </p:cNvPr>
          <p:cNvSpPr txBox="1"/>
          <p:nvPr/>
        </p:nvSpPr>
        <p:spPr>
          <a:xfrm>
            <a:off x="209103" y="246365"/>
            <a:ext cx="137025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69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8387" y="1658181"/>
            <a:ext cx="6453234" cy="5201232"/>
          </a:xfrm>
          <a:prstGeom prst="rect">
            <a:avLst/>
          </a:prstGeom>
          <a:solidFill>
            <a:schemeClr val="accent6">
              <a:lumMod val="20000"/>
              <a:lumOff val="80000"/>
            </a:schemeClr>
          </a:solidFill>
          <a:ln w="28575">
            <a:solidFill>
              <a:srgbClr val="FF0000"/>
            </a:solidFill>
          </a:ln>
        </p:spPr>
        <p:txBody>
          <a:bodyPr wrap="square">
            <a:spAutoFit/>
          </a:bodyPr>
          <a:lstStyle/>
          <a:p>
            <a:pPr marL="0" indent="0" algn="just">
              <a:lnSpc>
                <a:spcPct val="110000"/>
              </a:lnSpc>
              <a:spcBef>
                <a:spcPts val="1200"/>
              </a:spcBef>
              <a:buNone/>
            </a:pP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Foreign</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Mainland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companies have also taken Hong Kong as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an  ideal and prime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location for setting up local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offices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for local market, regional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offices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and regional headquarters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catering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for neighbouring markets outside Hong Kong. Many MNCs see Hong Kong as a location to enter and expand their operations in the Guangdong-Hong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Kong-Macao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Greater Bay Area.</a:t>
            </a:r>
          </a:p>
          <a:p>
            <a:pPr algn="just">
              <a:lnSpc>
                <a:spcPct val="110000"/>
              </a:lnSpc>
              <a:spcBef>
                <a:spcPts val="1200"/>
              </a:spcBef>
            </a:pP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According to the "2021 Annual Survey of Companies in Hong Kong with Parent Companies Located outside Hong Kong", the number of overseas and Mainland companies in Hong Kong increased by 10% from 8,225 in 2017 to 9,049 in 2021, including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1,457 regional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headquarters,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2,483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regional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offices</a:t>
            </a:r>
            <a:r>
              <a:rPr lang="en-GB" sz="1900" strike="sngStrike"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and </a:t>
            </a: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5,109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local </a:t>
            </a:r>
            <a:r>
              <a:rPr lang="en-GB" sz="19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offices.</a:t>
            </a:r>
            <a:endPar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gn="just">
              <a:lnSpc>
                <a:spcPct val="110000"/>
              </a:lnSpc>
              <a:spcBef>
                <a:spcPts val="1200"/>
              </a:spcBef>
            </a:pPr>
            <a:r>
              <a:rPr lang="en-GB" sz="19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In terms of employment, the total number of people engaged by these overseas and Mainland companies reached 473,000, an increase of about 7% from 443,000 in 2017.</a:t>
            </a:r>
          </a:p>
        </p:txBody>
      </p:sp>
      <p:sp>
        <p:nvSpPr>
          <p:cNvPr id="2" name="文本框 1"/>
          <p:cNvSpPr txBox="1"/>
          <p:nvPr/>
        </p:nvSpPr>
        <p:spPr>
          <a:xfrm>
            <a:off x="7011032" y="4577737"/>
            <a:ext cx="4721628" cy="1785104"/>
          </a:xfrm>
          <a:prstGeom prst="rect">
            <a:avLst/>
          </a:prstGeom>
          <a:noFill/>
        </p:spPr>
        <p:txBody>
          <a:bodyPr wrap="square" rtlCol="0">
            <a:spAutoFit/>
          </a:bodyPr>
          <a:lstStyle/>
          <a:p>
            <a:r>
              <a:rPr lang="en-GB" sz="1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Sources:</a:t>
            </a:r>
          </a:p>
          <a:p>
            <a:pPr marL="285750" indent="-285750">
              <a:buFont typeface="Arial" panose="020B0604020202020204" pitchFamily="34" charset="0"/>
              <a:buChar char="•"/>
            </a:pPr>
            <a:r>
              <a:rPr lang="en-GB" sz="1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HKSAR Government Press Releases (https://www.info.gov.hk/gia/general/202110/07/P2021100600504.htm?fontSize=1)</a:t>
            </a:r>
          </a:p>
          <a:p>
            <a:pPr marL="285750" indent="-285750">
              <a:buFont typeface="Arial" panose="020B0604020202020204" pitchFamily="34" charset="0"/>
              <a:buChar char="•"/>
            </a:pPr>
            <a:r>
              <a:rPr lang="en-GB" sz="1100" dirty="0">
                <a:latin typeface="Times New Roman" panose="02020603050405020304" pitchFamily="18" charset="0"/>
                <a:ea typeface="標楷體" panose="03000509000000000000" pitchFamily="65" charset="-120"/>
                <a:cs typeface="Times New Roman" panose="02020603050405020304" pitchFamily="18" charset="0"/>
              </a:rPr>
              <a:t>Census and Statistics Department (</a:t>
            </a:r>
            <a:r>
              <a:rPr lang="en-GB" sz="1100" dirty="0">
                <a:latin typeface="Times New Roman" panose="02020603050405020304" pitchFamily="18" charset="0"/>
                <a:ea typeface="DFKai-SB" panose="03000509000000000000" pitchFamily="65" charset="-120"/>
                <a:cs typeface="Times New Roman" panose="02020603050405020304" pitchFamily="18" charset="0"/>
              </a:rPr>
              <a:t>https://www.censtatd.gov.hk/en/data/stat_report/product/B1110004/att/B11100042021AN21B0100.pdf)</a:t>
            </a:r>
          </a:p>
          <a:p>
            <a:pPr marL="285750" indent="-285750">
              <a:buFont typeface="Arial" panose="020B0604020202020204" pitchFamily="34" charset="0"/>
              <a:buChar char="•"/>
            </a:pPr>
            <a:r>
              <a:rPr lang="en-GB" sz="1100" dirty="0">
                <a:latin typeface="Times New Roman" panose="02020603050405020304" pitchFamily="18" charset="0"/>
                <a:ea typeface="DFKai-SB" panose="03000509000000000000" pitchFamily="65" charset="-120"/>
                <a:cs typeface="Times New Roman" panose="02020603050405020304" pitchFamily="18" charset="0"/>
              </a:rPr>
              <a:t>LegCo data (https://www.legco.gov.hk/research-publications/english/1920issh27-foreign-mainland-companies-setting-up-offices-in-hong-kong-20200605-e.pdf)</a:t>
            </a:r>
          </a:p>
        </p:txBody>
      </p:sp>
      <p:sp>
        <p:nvSpPr>
          <p:cNvPr id="14" name="Rectangle 13"/>
          <p:cNvSpPr/>
          <p:nvPr/>
        </p:nvSpPr>
        <p:spPr>
          <a:xfrm>
            <a:off x="6821270" y="1531918"/>
            <a:ext cx="5370730" cy="461665"/>
          </a:xfrm>
          <a:prstGeom prst="rect">
            <a:avLst/>
          </a:prstGeom>
        </p:spPr>
        <p:txBody>
          <a:bodyPr wrap="square">
            <a:spAutoFit/>
          </a:bodyPr>
          <a:lstStyle/>
          <a:p>
            <a:pPr algn="ctr">
              <a:defRPr lang="zh-CN" sz="1680" b="1" i="0" u="none" strike="noStrike" kern="1200" spc="0" baseline="0">
                <a:solidFill>
                  <a:prstClr val="black"/>
                </a:solidFill>
                <a:latin typeface="Microsoft JhengHei" panose="020B0604030504040204" pitchFamily="34" charset="-120"/>
                <a:ea typeface="Microsoft JhengHei" panose="020B0604030504040204" pitchFamily="34" charset="-120"/>
                <a:cs typeface="+mn-cs"/>
                <a:sym typeface="Times New Roman" panose="02020603050405020304" pitchFamily="18" charset="0"/>
              </a:defRPr>
            </a:pPr>
            <a:r>
              <a:rPr lang="en-GB" sz="12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Number of regional headquarters, regional offices </a:t>
            </a:r>
          </a:p>
          <a:p>
            <a:pPr algn="ctr">
              <a:defRPr lang="zh-CN" sz="1680" b="1" i="0" u="none" strike="noStrike" kern="1200" spc="0" baseline="0">
                <a:solidFill>
                  <a:prstClr val="black"/>
                </a:solidFill>
                <a:latin typeface="Microsoft JhengHei" panose="020B0604030504040204" pitchFamily="34" charset="-120"/>
                <a:ea typeface="Microsoft JhengHei" panose="020B0604030504040204" pitchFamily="34" charset="-120"/>
                <a:cs typeface="+mn-cs"/>
                <a:sym typeface="Times New Roman" panose="02020603050405020304" pitchFamily="18" charset="0"/>
              </a:defRPr>
            </a:pPr>
            <a:r>
              <a:rPr lang="en-GB" sz="12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and local offices in 2017-2021</a:t>
            </a:r>
          </a:p>
        </p:txBody>
      </p:sp>
      <p:pic>
        <p:nvPicPr>
          <p:cNvPr id="6" name="Picture 5"/>
          <p:cNvPicPr>
            <a:picLocks noChangeAspect="1"/>
          </p:cNvPicPr>
          <p:nvPr/>
        </p:nvPicPr>
        <p:blipFill>
          <a:blip r:embed="rId3"/>
          <a:stretch>
            <a:fillRect/>
          </a:stretch>
        </p:blipFill>
        <p:spPr>
          <a:xfrm>
            <a:off x="132733" y="169208"/>
            <a:ext cx="1522999" cy="554425"/>
          </a:xfrm>
          <a:prstGeom prst="rect">
            <a:avLst/>
          </a:prstGeom>
        </p:spPr>
      </p:pic>
      <p:pic>
        <p:nvPicPr>
          <p:cNvPr id="9" name="Picture 8"/>
          <p:cNvPicPr>
            <a:picLocks noChangeAspect="1"/>
          </p:cNvPicPr>
          <p:nvPr/>
        </p:nvPicPr>
        <p:blipFill>
          <a:blip r:embed="rId4"/>
          <a:stretch>
            <a:fillRect/>
          </a:stretch>
        </p:blipFill>
        <p:spPr>
          <a:xfrm>
            <a:off x="6942557" y="1938114"/>
            <a:ext cx="5128156" cy="2639623"/>
          </a:xfrm>
          <a:prstGeom prst="rect">
            <a:avLst/>
          </a:prstGeom>
        </p:spPr>
      </p:pic>
      <p:sp>
        <p:nvSpPr>
          <p:cNvPr id="12" name="任意多边形: 形状 8">
            <a:extLst>
              <a:ext uri="{FF2B5EF4-FFF2-40B4-BE49-F238E27FC236}">
                <a16:creationId xmlns:a16="http://schemas.microsoft.com/office/drawing/2014/main" id="{22B111C9-BB0C-4A9A-85CA-F0B51D4743BC}"/>
              </a:ext>
            </a:extLst>
          </p:cNvPr>
          <p:cNvSpPr/>
          <p:nvPr/>
        </p:nvSpPr>
        <p:spPr>
          <a:xfrm>
            <a:off x="2626822" y="169208"/>
            <a:ext cx="7362998"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Development and Impact of MNCs</a:t>
            </a:r>
          </a:p>
        </p:txBody>
      </p:sp>
      <p:sp>
        <p:nvSpPr>
          <p:cNvPr id="15" name="Freeform 5"/>
          <p:cNvSpPr/>
          <p:nvPr/>
        </p:nvSpPr>
        <p:spPr bwMode="auto">
          <a:xfrm>
            <a:off x="2508050" y="873722"/>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Rectangle 15"/>
          <p:cNvSpPr/>
          <p:nvPr/>
        </p:nvSpPr>
        <p:spPr>
          <a:xfrm>
            <a:off x="3196344" y="620646"/>
            <a:ext cx="6681637" cy="1077218"/>
          </a:xfrm>
          <a:prstGeom prst="rect">
            <a:avLst/>
          </a:prstGeom>
        </p:spPr>
        <p:txBody>
          <a:bodyPr wrap="square">
            <a:spAutoFit/>
          </a:bodyPr>
          <a:lstStyle/>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Importance of MNCs to China's and </a:t>
            </a:r>
          </a:p>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Hong Kong's development</a:t>
            </a:r>
          </a:p>
        </p:txBody>
      </p:sp>
      <p:sp>
        <p:nvSpPr>
          <p:cNvPr id="17" name="Rectangle 16"/>
          <p:cNvSpPr/>
          <p:nvPr/>
        </p:nvSpPr>
        <p:spPr>
          <a:xfrm>
            <a:off x="7581800" y="6275595"/>
            <a:ext cx="3245365" cy="523220"/>
          </a:xfrm>
          <a:prstGeom prst="rect">
            <a:avLst/>
          </a:prstGeom>
        </p:spPr>
        <p:txBody>
          <a:bodyPr wrap="square">
            <a:spAutoFit/>
          </a:bodyPr>
          <a:lstStyle/>
          <a:p>
            <a:pPr lvl="0">
              <a:spcBef>
                <a:spcPts val="450"/>
              </a:spcBef>
              <a:defRPr/>
            </a:pPr>
            <a:r>
              <a:rPr lang="en-GB" sz="1400" dirty="0">
                <a:latin typeface="Times New Roman" panose="02020603050405020304" pitchFamily="18" charset="0"/>
                <a:ea typeface="標楷體" panose="03000509000000000000" pitchFamily="65" charset="-120"/>
              </a:rPr>
              <a:t>Teachers can browse the websites for the up-to-date information.</a:t>
            </a:r>
          </a:p>
        </p:txBody>
      </p:sp>
      <p:sp>
        <p:nvSpPr>
          <p:cNvPr id="4" name="文本框 3">
            <a:extLst>
              <a:ext uri="{FF2B5EF4-FFF2-40B4-BE49-F238E27FC236}">
                <a16:creationId xmlns:a16="http://schemas.microsoft.com/office/drawing/2014/main" id="{E5304978-6E4E-CBF5-E07F-1E0BCAC4C335}"/>
              </a:ext>
            </a:extLst>
          </p:cNvPr>
          <p:cNvSpPr txBox="1"/>
          <p:nvPr/>
        </p:nvSpPr>
        <p:spPr>
          <a:xfrm>
            <a:off x="209103" y="246365"/>
            <a:ext cx="137025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76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8"/>
          <p:cNvSpPr txBox="1"/>
          <p:nvPr/>
        </p:nvSpPr>
        <p:spPr>
          <a:xfrm>
            <a:off x="1058018" y="913818"/>
            <a:ext cx="11133982" cy="477054"/>
          </a:xfrm>
          <a:prstGeom prst="rect">
            <a:avLst/>
          </a:prstGeom>
          <a:noFill/>
        </p:spPr>
        <p:txBody>
          <a:bodyPr wrap="square">
            <a:spAutoFit/>
          </a:bodyPr>
          <a:lstStyle/>
          <a:p>
            <a:pPr>
              <a:lnSpc>
                <a:spcPts val="3000"/>
              </a:lnSpc>
            </a:pPr>
            <a:r>
              <a:rPr lang="en-GB" sz="3200" b="1" dirty="0">
                <a:latin typeface="Times New Roman" panose="02020603050405020304" pitchFamily="18" charset="0"/>
                <a:ea typeface="DFKai-SB" panose="03000509000000000000" pitchFamily="65" charset="-120"/>
              </a:rPr>
              <a:t>Focus on local cultural characteristics as a business strategy</a:t>
            </a:r>
          </a:p>
        </p:txBody>
      </p:sp>
      <p:sp>
        <p:nvSpPr>
          <p:cNvPr id="8" name="Freeform 5"/>
          <p:cNvSpPr/>
          <p:nvPr/>
        </p:nvSpPr>
        <p:spPr bwMode="auto">
          <a:xfrm>
            <a:off x="573477" y="953362"/>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 name="文本框 4"/>
          <p:cNvSpPr txBox="1"/>
          <p:nvPr/>
        </p:nvSpPr>
        <p:spPr>
          <a:xfrm>
            <a:off x="449693" y="1399218"/>
            <a:ext cx="11262939" cy="2123658"/>
          </a:xfrm>
          <a:prstGeom prst="rect">
            <a:avLst/>
          </a:prstGeom>
          <a:solidFill>
            <a:schemeClr val="accent1">
              <a:lumMod val="20000"/>
              <a:lumOff val="80000"/>
            </a:schemeClr>
          </a:solidFill>
        </p:spPr>
        <p:txBody>
          <a:bodyPr wrap="square" rtlCol="0">
            <a:spAutoFit/>
          </a:bodyPr>
          <a:lstStyle/>
          <a:p>
            <a:pPr algn="just" fontAlgn="auto">
              <a:lnSpc>
                <a:spcPct val="120000"/>
              </a:lnSpc>
              <a:spcBef>
                <a:spcPts val="0"/>
              </a:spcBef>
              <a:spcAft>
                <a:spcPts val="0"/>
              </a:spcAft>
            </a:pPr>
            <a:r>
              <a:rPr lang="en-GB" sz="2200" dirty="0">
                <a:latin typeface="Times New Roman" panose="02020603050405020304" pitchFamily="18" charset="0"/>
                <a:ea typeface="DFKai-SB" panose="03000509000000000000" pitchFamily="65" charset="-120"/>
                <a:cs typeface="+mn-ea"/>
                <a:sym typeface="Times New Roman" panose="02020603050405020304" pitchFamily="18" charset="0"/>
              </a:rPr>
              <a:t>In the process of overseas development, MNCs also take into account the cultural and social environment of different countries</a:t>
            </a:r>
            <a:r>
              <a:rPr lang="en-GB" sz="2200" dirty="0" smtClean="0">
                <a:latin typeface="Times New Roman" panose="02020603050405020304" pitchFamily="18" charset="0"/>
                <a:ea typeface="DFKai-SB" panose="03000509000000000000" pitchFamily="65" charset="-120"/>
                <a:cs typeface="+mn-ea"/>
                <a:sym typeface="Times New Roman" panose="02020603050405020304" pitchFamily="18" charset="0"/>
              </a:rPr>
              <a:t>/ regions</a:t>
            </a:r>
            <a:r>
              <a:rPr lang="en-GB" sz="2200" dirty="0">
                <a:latin typeface="Times New Roman" panose="02020603050405020304" pitchFamily="18" charset="0"/>
                <a:ea typeface="DFKai-SB" panose="03000509000000000000" pitchFamily="65" charset="-120"/>
                <a:cs typeface="+mn-ea"/>
                <a:sym typeface="Times New Roman" panose="02020603050405020304" pitchFamily="18" charset="0"/>
              </a:rPr>
              <a:t>, and integrate better into the local market</a:t>
            </a:r>
            <a:r>
              <a:rPr lang="en-GB" sz="2200" dirty="0" smtClean="0">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latin typeface="Times New Roman" panose="02020603050405020304" pitchFamily="18" charset="0"/>
                <a:ea typeface="DFKai-SB" panose="03000509000000000000" pitchFamily="65" charset="-120"/>
                <a:cs typeface="+mn-ea"/>
                <a:sym typeface="Times New Roman" panose="02020603050405020304" pitchFamily="18" charset="0"/>
              </a:rPr>
              <a:t>For example, they employ local people and incorporate local cultural characteristics, in order to adjust their production and marketing strategies to meet the needs of the local market. </a:t>
            </a:r>
            <a:r>
              <a:rPr lang="en-GB" sz="2200" dirty="0" smtClean="0">
                <a:latin typeface="Times New Roman" panose="02020603050405020304" pitchFamily="18" charset="0"/>
                <a:ea typeface="DFKai-SB" panose="03000509000000000000" pitchFamily="65" charset="-120"/>
                <a:cs typeface="+mn-ea"/>
                <a:sym typeface="Times New Roman" panose="02020603050405020304" pitchFamily="18" charset="0"/>
              </a:rPr>
              <a:t> By </a:t>
            </a:r>
            <a:r>
              <a:rPr lang="en-GB" sz="2200" dirty="0">
                <a:latin typeface="Times New Roman" panose="02020603050405020304" pitchFamily="18" charset="0"/>
                <a:ea typeface="DFKai-SB" panose="03000509000000000000" pitchFamily="65" charset="-120"/>
                <a:cs typeface="+mn-ea"/>
                <a:sym typeface="Times New Roman" panose="02020603050405020304" pitchFamily="18" charset="0"/>
              </a:rPr>
              <a:t>doing so, they gain more room for development and bring more diversified choices to the local community.</a:t>
            </a:r>
          </a:p>
        </p:txBody>
      </p:sp>
      <p:sp>
        <p:nvSpPr>
          <p:cNvPr id="10" name="任意多边形: 形状 8">
            <a:extLst>
              <a:ext uri="{FF2B5EF4-FFF2-40B4-BE49-F238E27FC236}">
                <a16:creationId xmlns:a16="http://schemas.microsoft.com/office/drawing/2014/main" id="{22B111C9-BB0C-4A9A-85CA-F0B51D4743BC}"/>
              </a:ext>
            </a:extLst>
          </p:cNvPr>
          <p:cNvSpPr/>
          <p:nvPr/>
        </p:nvSpPr>
        <p:spPr>
          <a:xfrm>
            <a:off x="1970520" y="185374"/>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Development and Impact of MNCs</a:t>
            </a: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55" y="3654638"/>
            <a:ext cx="11454131" cy="33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4"/>
          <p:cNvSpPr txBox="1"/>
          <p:nvPr/>
        </p:nvSpPr>
        <p:spPr>
          <a:xfrm>
            <a:off x="694414" y="4233119"/>
            <a:ext cx="10872944" cy="2554545"/>
          </a:xfrm>
          <a:prstGeom prst="rect">
            <a:avLst/>
          </a:prstGeom>
          <a:noFill/>
        </p:spPr>
        <p:txBody>
          <a:bodyPr wrap="square" rtlCol="0">
            <a:spAutoFit/>
          </a:bodyPr>
          <a:lstStyle/>
          <a:p>
            <a:pPr algn="just" fontAlgn="auto"/>
            <a:r>
              <a:rPr lang="en-GB" sz="2000" dirty="0">
                <a:latin typeface="Times New Roman" panose="02020603050405020304" pitchFamily="18" charset="0"/>
                <a:ea typeface="DFKai-SB" panose="03000509000000000000" pitchFamily="65" charset="-120"/>
                <a:sym typeface="+mn-ea"/>
              </a:rPr>
              <a:t>For example, Hong Kong is known as a gourmet paradise with a wide variety of restaurants, including many multinational restaurant chains</a:t>
            </a:r>
            <a:r>
              <a:rPr lang="en-GB" sz="2000" dirty="0" smtClean="0">
                <a:latin typeface="Times New Roman" panose="02020603050405020304" pitchFamily="18" charset="0"/>
                <a:ea typeface="DFKai-SB" panose="03000509000000000000" pitchFamily="65" charset="-120"/>
                <a:sym typeface="+mn-ea"/>
              </a:rPr>
              <a:t>.  </a:t>
            </a:r>
            <a:r>
              <a:rPr lang="en-GB" sz="2000" dirty="0">
                <a:latin typeface="Times New Roman" panose="02020603050405020304" pitchFamily="18" charset="0"/>
                <a:ea typeface="DFKai-SB" panose="03000509000000000000" pitchFamily="65" charset="-120"/>
                <a:sym typeface="+mn-ea"/>
              </a:rPr>
              <a:t>With the opening up of China, many multinational restaurant chains are also operating in the Mainland. </a:t>
            </a:r>
            <a:r>
              <a:rPr lang="en-GB" sz="2000" dirty="0" smtClean="0">
                <a:latin typeface="Times New Roman" panose="02020603050405020304" pitchFamily="18" charset="0"/>
                <a:ea typeface="DFKai-SB" panose="03000509000000000000" pitchFamily="65" charset="-120"/>
                <a:sym typeface="+mn-ea"/>
              </a:rPr>
              <a:t> When </a:t>
            </a:r>
            <a:r>
              <a:rPr lang="en-GB" sz="2000" dirty="0">
                <a:latin typeface="Times New Roman" panose="02020603050405020304" pitchFamily="18" charset="0"/>
                <a:ea typeface="DFKai-SB" panose="03000509000000000000" pitchFamily="65" charset="-120"/>
                <a:sym typeface="+mn-ea"/>
              </a:rPr>
              <a:t>developing their business in the Mainland and Hong Kong, they not only introduce their own culinary specialties, but also adapt their menus and marketing strategies with reference to local culinary habits.</a:t>
            </a:r>
          </a:p>
          <a:p>
            <a:pPr algn="just" fontAlgn="auto"/>
            <a:endParaRPr lang="en-US" altLang="zh-TW" sz="2000" dirty="0">
              <a:latin typeface="Times New Roman" panose="02020603050405020304" pitchFamily="18" charset="0"/>
              <a:ea typeface="DFKai-SB" panose="03000509000000000000" pitchFamily="65" charset="-120"/>
              <a:sym typeface="+mn-ea"/>
            </a:endParaRPr>
          </a:p>
          <a:p>
            <a:pPr marL="342900" indent="-342900" algn="just" fontAlgn="auto">
              <a:buFont typeface="Arial" panose="020B0604020202020204" pitchFamily="34" charset="0"/>
              <a:buChar char="•"/>
            </a:pPr>
            <a:r>
              <a:rPr lang="en-GB" sz="2000" dirty="0">
                <a:latin typeface="Times New Roman" panose="02020603050405020304" pitchFamily="18" charset="0"/>
                <a:ea typeface="DFKai-SB" panose="03000509000000000000" pitchFamily="65" charset="-120"/>
              </a:rPr>
              <a:t>Teachers can consider using real-life examples of multinational restaurant chains operating in the Mainland and Hong Kong to introduce students </a:t>
            </a:r>
            <a:r>
              <a:rPr lang="en-GB" sz="2000" dirty="0" smtClean="0">
                <a:latin typeface="Times New Roman" panose="02020603050405020304" pitchFamily="18" charset="0"/>
                <a:ea typeface="DFKai-SB" panose="03000509000000000000" pitchFamily="65" charset="-120"/>
              </a:rPr>
              <a:t>the </a:t>
            </a:r>
            <a:r>
              <a:rPr lang="en-GB" sz="2000" dirty="0">
                <a:latin typeface="Times New Roman" panose="02020603050405020304" pitchFamily="18" charset="0"/>
                <a:ea typeface="DFKai-SB" panose="03000509000000000000" pitchFamily="65" charset="-120"/>
              </a:rPr>
              <a:t>said investment strategies.</a:t>
            </a:r>
          </a:p>
        </p:txBody>
      </p:sp>
      <p:grpSp>
        <p:nvGrpSpPr>
          <p:cNvPr id="13" name="组合 24"/>
          <p:cNvGrpSpPr/>
          <p:nvPr/>
        </p:nvGrpSpPr>
        <p:grpSpPr>
          <a:xfrm>
            <a:off x="771416" y="3632488"/>
            <a:ext cx="2983093" cy="552122"/>
            <a:chOff x="1193537" y="1466829"/>
            <a:chExt cx="2184553" cy="552122"/>
          </a:xfrm>
        </p:grpSpPr>
        <p:sp>
          <p:nvSpPr>
            <p:cNvPr id="14"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文本框 27"/>
            <p:cNvSpPr txBox="1">
              <a:spLocks noChangeArrowheads="1"/>
            </p:cNvSpPr>
            <p:nvPr/>
          </p:nvSpPr>
          <p:spPr bwMode="auto">
            <a:xfrm>
              <a:off x="1680899" y="1466829"/>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Activity </a:t>
              </a:r>
            </a:p>
          </p:txBody>
        </p:sp>
        <p:cxnSp>
          <p:nvCxnSpPr>
            <p:cNvPr id="17"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504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6184" y="1262483"/>
            <a:ext cx="11579630" cy="2031325"/>
          </a:xfrm>
          <a:prstGeom prst="rect">
            <a:avLst/>
          </a:prstGeom>
          <a:solidFill>
            <a:schemeClr val="accent5">
              <a:lumMod val="20000"/>
              <a:lumOff val="80000"/>
            </a:schemeClr>
          </a:solidFill>
          <a:ln w="38100">
            <a:solidFill>
              <a:srgbClr val="FF0000"/>
            </a:solidFill>
          </a:ln>
        </p:spPr>
        <p:txBody>
          <a:bodyPr wrap="square" rtlCol="0">
            <a:spAutoFit/>
          </a:bodyPr>
          <a:lstStyle/>
          <a:p>
            <a:pPr algn="just" fontAlgn="auto">
              <a:lnSpc>
                <a:spcPct val="120000"/>
              </a:lnSpc>
            </a:pPr>
            <a:r>
              <a:rPr lang="en-GB" sz="2100" dirty="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With the entire world as the market, MNCs generate huge profits and contribute to the development of local economies and technologies</a:t>
            </a:r>
            <a:r>
              <a:rPr lang="en-GB"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lang="en-GB" sz="2100" dirty="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Besides, they take social responsibility seriously to enhance their corporate image</a:t>
            </a:r>
            <a:r>
              <a:rPr lang="en-GB"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lang="en-GB" sz="2100" dirty="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Many MNCs have taken on corporate social responsibility (CSR) in areas such as the protection of </a:t>
            </a:r>
            <a:r>
              <a:rPr lang="en-GB"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labour rig</a:t>
            </a:r>
            <a:r>
              <a:rPr lang="en-US" sz="2100" dirty="0" err="1"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hts</a:t>
            </a:r>
            <a:r>
              <a:rPr lang="en-US" altLang="zh-TW"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a:t>
            </a:r>
            <a:r>
              <a:rPr lang="en-GB"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lang="en-GB"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ecological environment, </a:t>
            </a:r>
            <a:r>
              <a:rPr lang="en-US" sz="2100" dirty="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and consumer </a:t>
            </a:r>
            <a:r>
              <a:rPr lang="en-US"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rights, </a:t>
            </a:r>
            <a:r>
              <a:rPr lang="en-GB" sz="21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making </a:t>
            </a:r>
            <a:r>
              <a:rPr lang="en-GB" sz="2100" dirty="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contributions to consumers, the environment and society.</a:t>
            </a:r>
          </a:p>
        </p:txBody>
      </p:sp>
      <p:sp>
        <p:nvSpPr>
          <p:cNvPr id="5" name="任意多边形: 形状 8">
            <a:extLst>
              <a:ext uri="{FF2B5EF4-FFF2-40B4-BE49-F238E27FC236}">
                <a16:creationId xmlns:a16="http://schemas.microsoft.com/office/drawing/2014/main" id="{22B111C9-BB0C-4A9A-85CA-F0B51D4743BC}"/>
              </a:ext>
            </a:extLst>
          </p:cNvPr>
          <p:cNvSpPr/>
          <p:nvPr/>
        </p:nvSpPr>
        <p:spPr>
          <a:xfrm>
            <a:off x="2487876" y="168251"/>
            <a:ext cx="7331037"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Development and Impact of MNCs</a:t>
            </a:r>
          </a:p>
        </p:txBody>
      </p:sp>
      <p:grpSp>
        <p:nvGrpSpPr>
          <p:cNvPr id="9" name="组合 9"/>
          <p:cNvGrpSpPr/>
          <p:nvPr/>
        </p:nvGrpSpPr>
        <p:grpSpPr>
          <a:xfrm>
            <a:off x="552385" y="3273718"/>
            <a:ext cx="1846841" cy="954107"/>
            <a:chOff x="1193537" y="1351284"/>
            <a:chExt cx="2060728" cy="1234994"/>
          </a:xfrm>
        </p:grpSpPr>
        <p:sp>
          <p:nvSpPr>
            <p:cNvPr id="10" name="矩形 10"/>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1"/>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文本框 12"/>
            <p:cNvSpPr txBox="1">
              <a:spLocks noChangeArrowheads="1"/>
            </p:cNvSpPr>
            <p:nvPr/>
          </p:nvSpPr>
          <p:spPr bwMode="auto">
            <a:xfrm>
              <a:off x="1557074" y="1351284"/>
              <a:ext cx="1697191" cy="123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Activity</a:t>
              </a:r>
            </a:p>
          </p:txBody>
        </p:sp>
        <p:cxnSp>
          <p:nvCxnSpPr>
            <p:cNvPr id="13" name="直接连接符 13"/>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矩形: 圆角 14"/>
          <p:cNvSpPr/>
          <p:nvPr/>
        </p:nvSpPr>
        <p:spPr bwMode="auto">
          <a:xfrm>
            <a:off x="306184" y="3366579"/>
            <a:ext cx="11579630" cy="3572951"/>
          </a:xfrm>
          <a:prstGeom prst="roundRect">
            <a:avLst>
              <a:gd name="adj" fmla="val 787"/>
            </a:avLst>
          </a:prstGeom>
          <a:solidFill>
            <a:srgbClr val="FDB42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9" name="矩形 15"/>
          <p:cNvSpPr/>
          <p:nvPr/>
        </p:nvSpPr>
        <p:spPr>
          <a:xfrm>
            <a:off x="393229" y="3818751"/>
            <a:ext cx="11087228" cy="2795765"/>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内容占位符 8"/>
          <p:cNvSpPr txBox="1">
            <a:spLocks/>
          </p:cNvSpPr>
          <p:nvPr/>
        </p:nvSpPr>
        <p:spPr>
          <a:xfrm>
            <a:off x="289225" y="3828739"/>
            <a:ext cx="8560410" cy="293926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gn="just">
              <a:lnSpc>
                <a:spcPct val="100000"/>
              </a:lnSpc>
              <a:spcBef>
                <a:spcPts val="0"/>
              </a:spcBef>
            </a:pPr>
            <a:r>
              <a:rPr lang="en-GB" sz="2000" dirty="0">
                <a:latin typeface="Times New Roman" panose="02020603050405020304" pitchFamily="18" charset="0"/>
                <a:ea typeface="DFKai-SB" panose="03000509000000000000" pitchFamily="65" charset="-120"/>
              </a:rPr>
              <a:t>The UN Global Compact promotes CSR through global initiatives that help companies to engage deeply with key sustainability issues, emphasising that responsible companies have a fundamental responsibility to people and the environment by building a culture of integrity in their corporate strategies, policies and processes.</a:t>
            </a:r>
          </a:p>
          <a:p>
            <a:pPr marL="571500" indent="-342900" algn="just">
              <a:lnSpc>
                <a:spcPct val="100000"/>
              </a:lnSpc>
              <a:spcBef>
                <a:spcPts val="600"/>
              </a:spcBef>
            </a:pPr>
            <a:r>
              <a:rPr lang="en-GB" sz="2000" dirty="0">
                <a:latin typeface="Times New Roman" panose="02020603050405020304" pitchFamily="18" charset="0"/>
                <a:ea typeface="DFKai-SB" panose="03000509000000000000" pitchFamily="65" charset="-120"/>
              </a:rPr>
              <a:t>Visit the UN Global Compact website to find out about the 10 principles of the Global Compact and read examples of leading companies practising social responsibility.</a:t>
            </a:r>
          </a:p>
          <a:p>
            <a:pPr indent="0">
              <a:lnSpc>
                <a:spcPct val="100000"/>
              </a:lnSpc>
              <a:spcBef>
                <a:spcPts val="0"/>
              </a:spcBef>
              <a:buFont typeface="Arial" panose="020B0604020202020204" pitchFamily="34" charset="0"/>
              <a:buNone/>
            </a:pPr>
            <a:endParaRPr lang="zh-CN" altLang="en-US" sz="20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1" name="图片 19"/>
          <p:cNvPicPr>
            <a:picLocks noChangeAspect="1"/>
          </p:cNvPicPr>
          <p:nvPr/>
        </p:nvPicPr>
        <p:blipFill>
          <a:blip r:embed="rId3" cstate="print"/>
          <a:stretch>
            <a:fillRect/>
          </a:stretch>
        </p:blipFill>
        <p:spPr>
          <a:xfrm>
            <a:off x="9175440" y="3825417"/>
            <a:ext cx="2225465" cy="2180296"/>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22" name="Rectangle 21"/>
          <p:cNvSpPr/>
          <p:nvPr/>
        </p:nvSpPr>
        <p:spPr>
          <a:xfrm>
            <a:off x="7790710" y="6081890"/>
            <a:ext cx="368974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dirty="0">
                <a:latin typeface="Times New Roman" panose="02020603050405020304" pitchFamily="18" charset="0"/>
                <a:ea typeface="DFKai-SB" panose="03000509000000000000" pitchFamily="65" charset="-120"/>
                <a:sym typeface="+mn-ea"/>
              </a:rPr>
              <a:t>United Nations Global Compact:</a:t>
            </a:r>
          </a:p>
          <a:p>
            <a:r>
              <a:rPr lang="en-GB" sz="2000" dirty="0">
                <a:latin typeface="Times New Roman" panose="02020603050405020304" pitchFamily="18" charset="0"/>
                <a:cs typeface="Times New Roman" panose="02020603050405020304" pitchFamily="18" charset="0"/>
              </a:rPr>
              <a:t>https://unglobalcompact.org/</a:t>
            </a:r>
          </a:p>
        </p:txBody>
      </p:sp>
      <p:sp>
        <p:nvSpPr>
          <p:cNvPr id="23" name="Rectangle 22"/>
          <p:cNvSpPr/>
          <p:nvPr/>
        </p:nvSpPr>
        <p:spPr>
          <a:xfrm>
            <a:off x="2906184" y="677708"/>
            <a:ext cx="7246471" cy="584775"/>
          </a:xfrm>
          <a:prstGeom prst="rect">
            <a:avLst/>
          </a:prstGeom>
        </p:spPr>
        <p:txBody>
          <a:bodyPr wrap="none">
            <a:spAutoFit/>
          </a:bodyPr>
          <a:lstStyle/>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Corporate social responsibility of MNCs</a:t>
            </a:r>
          </a:p>
        </p:txBody>
      </p:sp>
      <p:sp>
        <p:nvSpPr>
          <p:cNvPr id="24" name="Freeform 5"/>
          <p:cNvSpPr/>
          <p:nvPr/>
        </p:nvSpPr>
        <p:spPr bwMode="auto">
          <a:xfrm>
            <a:off x="2271199" y="866895"/>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272672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487876" y="168251"/>
            <a:ext cx="7456689"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Development and Impact of MNCs</a:t>
            </a:r>
          </a:p>
        </p:txBody>
      </p:sp>
      <p:pic>
        <p:nvPicPr>
          <p:cNvPr id="3" name="Picture 2"/>
          <p:cNvPicPr>
            <a:picLocks noChangeAspect="1"/>
          </p:cNvPicPr>
          <p:nvPr/>
        </p:nvPicPr>
        <p:blipFill>
          <a:blip r:embed="rId2"/>
          <a:stretch>
            <a:fillRect/>
          </a:stretch>
        </p:blipFill>
        <p:spPr>
          <a:xfrm>
            <a:off x="365489" y="161935"/>
            <a:ext cx="1522999" cy="554425"/>
          </a:xfrm>
          <a:prstGeom prst="rect">
            <a:avLst/>
          </a:prstGeom>
        </p:spPr>
      </p:pic>
      <p:sp>
        <p:nvSpPr>
          <p:cNvPr id="4" name="Rectangle 3"/>
          <p:cNvSpPr/>
          <p:nvPr/>
        </p:nvSpPr>
        <p:spPr>
          <a:xfrm>
            <a:off x="192505" y="1324635"/>
            <a:ext cx="8093656" cy="5530745"/>
          </a:xfrm>
          <a:prstGeom prst="rect">
            <a:avLst/>
          </a:prstGeom>
          <a:solidFill>
            <a:schemeClr val="accent2">
              <a:lumMod val="20000"/>
              <a:lumOff val="80000"/>
            </a:schemeClr>
          </a:solidFill>
          <a:ln w="38100">
            <a:solidFill>
              <a:schemeClr val="accent6">
                <a:lumMod val="75000"/>
              </a:schemeClr>
            </a:solidFill>
          </a:ln>
        </p:spPr>
        <p:txBody>
          <a:bodyPr wrap="square">
            <a:spAutoFit/>
          </a:bodyPr>
          <a:lstStyle/>
          <a:p>
            <a:pPr marL="457200" indent="-457200" algn="just">
              <a:lnSpc>
                <a:spcPct val="120000"/>
              </a:lnSpc>
              <a:spcBef>
                <a:spcPts val="600"/>
              </a:spcBef>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It has become part of the international ethics for companies to shoulder and practise CSR, with various governments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organisations/ institutions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setting up relevant indicators.</a:t>
            </a:r>
          </a:p>
          <a:p>
            <a:pPr marL="457200" indent="-457200" algn="just">
              <a:lnSpc>
                <a:spcPct val="120000"/>
              </a:lnSpc>
              <a:spcBef>
                <a:spcPts val="600"/>
              </a:spcBef>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For example, the OECD* Guidelines for Multinational Enterprises (2011) is one of the most important international standards for CSR worldwide and is widely adopted by international companies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sz="2200" dirty="0" smtClean="0">
                <a:solidFill>
                  <a:schemeClr val="tx1">
                    <a:lumMod val="85000"/>
                    <a:lumOff val="15000"/>
                  </a:schemeClr>
                </a:solidFill>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 Guidelines help to improve the investment environment for MNCs by promoting greater trust between them and the societies in which they operate</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Emphasising the importance of employee rights, the Guidelines promote economic development, environmental protection and social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progress</a:t>
            </a:r>
            <a:r>
              <a:rPr lang="en-US" altLang="zh-TW"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etc.</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2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GB" sz="1400" dirty="0">
                <a:latin typeface="Times New Roman" panose="02020603050405020304" pitchFamily="18" charset="0"/>
                <a:ea typeface="標楷體" panose="03000509000000000000" pitchFamily="65" charset="-120"/>
                <a:cs typeface="Times New Roman" panose="02020603050405020304" pitchFamily="18" charset="0"/>
              </a:rPr>
              <a:t>(OECD = Organisation for Economic Cooperation and Development)</a:t>
            </a:r>
          </a:p>
        </p:txBody>
      </p:sp>
      <p:pic>
        <p:nvPicPr>
          <p:cNvPr id="5" name="Picture 4"/>
          <p:cNvPicPr>
            <a:picLocks noChangeAspect="1"/>
          </p:cNvPicPr>
          <p:nvPr/>
        </p:nvPicPr>
        <p:blipFill>
          <a:blip r:embed="rId3"/>
          <a:stretch>
            <a:fillRect/>
          </a:stretch>
        </p:blipFill>
        <p:spPr>
          <a:xfrm>
            <a:off x="8435560" y="2147791"/>
            <a:ext cx="1965500" cy="2757356"/>
          </a:xfrm>
          <a:prstGeom prst="rect">
            <a:avLst/>
          </a:prstGeom>
        </p:spPr>
      </p:pic>
      <p:pic>
        <p:nvPicPr>
          <p:cNvPr id="6" name="Picture 5"/>
          <p:cNvPicPr>
            <a:picLocks noChangeAspect="1"/>
          </p:cNvPicPr>
          <p:nvPr/>
        </p:nvPicPr>
        <p:blipFill>
          <a:blip r:embed="rId4"/>
          <a:stretch>
            <a:fillRect/>
          </a:stretch>
        </p:blipFill>
        <p:spPr>
          <a:xfrm>
            <a:off x="10072943" y="1205660"/>
            <a:ext cx="1929549" cy="2760066"/>
          </a:xfrm>
          <a:prstGeom prst="rect">
            <a:avLst/>
          </a:prstGeom>
        </p:spPr>
      </p:pic>
      <p:sp>
        <p:nvSpPr>
          <p:cNvPr id="7" name="Rectangle 6"/>
          <p:cNvSpPr/>
          <p:nvPr/>
        </p:nvSpPr>
        <p:spPr>
          <a:xfrm>
            <a:off x="192505" y="6244631"/>
            <a:ext cx="5026825" cy="338554"/>
          </a:xfrm>
          <a:prstGeom prst="rect">
            <a:avLst/>
          </a:prstGeom>
        </p:spPr>
        <p:txBody>
          <a:bodyPr wrap="none">
            <a:spAutoFit/>
          </a:bodyPr>
          <a:lstStyle/>
          <a:p>
            <a:r>
              <a:rPr lang="en-GB" sz="1600" dirty="0">
                <a:latin typeface="Times New Roman" panose="02020603050405020304" pitchFamily="18" charset="0"/>
                <a:ea typeface="標楷體" panose="03000509000000000000" pitchFamily="65" charset="-120"/>
                <a:cs typeface="Times New Roman" panose="02020603050405020304" pitchFamily="18" charset="0"/>
              </a:rPr>
              <a:t>Source: OECD (http://mneguidelines.oecd.org/guidelines/)</a:t>
            </a:r>
          </a:p>
        </p:txBody>
      </p:sp>
      <p:pic>
        <p:nvPicPr>
          <p:cNvPr id="8" name="Picture 7"/>
          <p:cNvPicPr>
            <a:picLocks noChangeAspect="1"/>
          </p:cNvPicPr>
          <p:nvPr/>
        </p:nvPicPr>
        <p:blipFill>
          <a:blip r:embed="rId5"/>
          <a:stretch>
            <a:fillRect/>
          </a:stretch>
        </p:blipFill>
        <p:spPr>
          <a:xfrm>
            <a:off x="5500053" y="6383903"/>
            <a:ext cx="1432334" cy="398563"/>
          </a:xfrm>
          <a:prstGeom prst="rect">
            <a:avLst/>
          </a:prstGeom>
        </p:spPr>
      </p:pic>
      <p:sp>
        <p:nvSpPr>
          <p:cNvPr id="9" name="Rectangle 8"/>
          <p:cNvSpPr/>
          <p:nvPr/>
        </p:nvSpPr>
        <p:spPr>
          <a:xfrm>
            <a:off x="2698094" y="716360"/>
            <a:ext cx="7246471" cy="584775"/>
          </a:xfrm>
          <a:prstGeom prst="rect">
            <a:avLst/>
          </a:prstGeom>
        </p:spPr>
        <p:txBody>
          <a:bodyPr wrap="none">
            <a:spAutoFit/>
          </a:bodyPr>
          <a:lstStyle/>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Corporate social responsibility of MNCs</a:t>
            </a:r>
          </a:p>
        </p:txBody>
      </p:sp>
      <p:sp>
        <p:nvSpPr>
          <p:cNvPr id="10" name="Freeform 5"/>
          <p:cNvSpPr/>
          <p:nvPr/>
        </p:nvSpPr>
        <p:spPr bwMode="auto">
          <a:xfrm>
            <a:off x="2245962" y="882843"/>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pic>
        <p:nvPicPr>
          <p:cNvPr id="11" name="圖片 9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1809" y="5272367"/>
            <a:ext cx="1196744" cy="1111536"/>
          </a:xfrm>
          <a:prstGeom prst="rect">
            <a:avLst/>
          </a:prstGeom>
          <a:noFill/>
        </p:spPr>
      </p:pic>
      <p:sp>
        <p:nvSpPr>
          <p:cNvPr id="12" name="文本框 3">
            <a:extLst>
              <a:ext uri="{FF2B5EF4-FFF2-40B4-BE49-F238E27FC236}">
                <a16:creationId xmlns:a16="http://schemas.microsoft.com/office/drawing/2014/main" id="{5BE62A5B-5EC0-D66C-EA76-71D5C9E7F6CE}"/>
              </a:ext>
            </a:extLst>
          </p:cNvPr>
          <p:cNvSpPr txBox="1"/>
          <p:nvPr/>
        </p:nvSpPr>
        <p:spPr>
          <a:xfrm>
            <a:off x="441859" y="249507"/>
            <a:ext cx="137025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44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446313" y="201502"/>
            <a:ext cx="7545583"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Development and Impact of MNCs</a:t>
            </a:r>
          </a:p>
        </p:txBody>
      </p:sp>
      <p:pic>
        <p:nvPicPr>
          <p:cNvPr id="3" name="Picture 2"/>
          <p:cNvPicPr>
            <a:picLocks noChangeAspect="1"/>
          </p:cNvPicPr>
          <p:nvPr/>
        </p:nvPicPr>
        <p:blipFill>
          <a:blip r:embed="rId2"/>
          <a:stretch>
            <a:fillRect/>
          </a:stretch>
        </p:blipFill>
        <p:spPr>
          <a:xfrm>
            <a:off x="242147" y="141316"/>
            <a:ext cx="1396959" cy="508542"/>
          </a:xfrm>
          <a:prstGeom prst="rect">
            <a:avLst/>
          </a:prstGeom>
        </p:spPr>
      </p:pic>
      <p:sp>
        <p:nvSpPr>
          <p:cNvPr id="4" name="Rectangle 3"/>
          <p:cNvSpPr/>
          <p:nvPr/>
        </p:nvSpPr>
        <p:spPr>
          <a:xfrm>
            <a:off x="2940743" y="741973"/>
            <a:ext cx="7246471" cy="584775"/>
          </a:xfrm>
          <a:prstGeom prst="rect">
            <a:avLst/>
          </a:prstGeom>
        </p:spPr>
        <p:txBody>
          <a:bodyPr wrap="none">
            <a:spAutoFit/>
          </a:bodyPr>
          <a:lstStyle/>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Corporate social responsibility of MNCs</a:t>
            </a:r>
          </a:p>
        </p:txBody>
      </p:sp>
      <p:sp>
        <p:nvSpPr>
          <p:cNvPr id="5" name="Freeform 5"/>
          <p:cNvSpPr/>
          <p:nvPr/>
        </p:nvSpPr>
        <p:spPr bwMode="auto">
          <a:xfrm>
            <a:off x="2446313" y="891936"/>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 name="Rectangle 5"/>
          <p:cNvSpPr/>
          <p:nvPr/>
        </p:nvSpPr>
        <p:spPr>
          <a:xfrm>
            <a:off x="242147" y="1326748"/>
            <a:ext cx="11506641" cy="1323439"/>
          </a:xfrm>
          <a:prstGeom prst="rect">
            <a:avLst/>
          </a:prstGeom>
          <a:solidFill>
            <a:schemeClr val="accent2">
              <a:lumMod val="20000"/>
              <a:lumOff val="80000"/>
            </a:schemeClr>
          </a:solidFill>
          <a:ln w="38100">
            <a:solidFill>
              <a:schemeClr val="accent6">
                <a:lumMod val="75000"/>
              </a:schemeClr>
            </a:solidFill>
          </a:ln>
        </p:spPr>
        <p:txBody>
          <a:bodyPr wrap="square">
            <a:spAutoFit/>
          </a:bodyPr>
          <a:lstStyle/>
          <a:p>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Our country attaches importance to the social responsibility of MNCs. Through the implementation of relevant concepts, a win-win situation can be achieved for the benefit of all parties. This is illustrated mainly through: </a:t>
            </a:r>
          </a:p>
          <a:p>
            <a:pPr marL="342900" indent="-342900" algn="ctr">
              <a:buAutoNum type="arabicParenR"/>
            </a:pP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CSR by Mainland companies in overseas</a:t>
            </a:r>
          </a:p>
          <a:p>
            <a:pPr marL="342900" indent="-342900" algn="ctr">
              <a:buAutoNum type="arabicParenR"/>
            </a:pP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CSR by foreign companies in the Mainland</a:t>
            </a:r>
            <a:endPar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p:cNvSpPr/>
          <p:nvPr/>
        </p:nvSpPr>
        <p:spPr>
          <a:xfrm>
            <a:off x="239995" y="2762182"/>
            <a:ext cx="5659889" cy="4031873"/>
          </a:xfrm>
          <a:prstGeom prst="rect">
            <a:avLst/>
          </a:prstGeom>
          <a:ln w="38100">
            <a:solidFill>
              <a:srgbClr val="FF0000"/>
            </a:solidFill>
          </a:ln>
        </p:spPr>
        <p:txBody>
          <a:bodyPr wrap="square">
            <a:spAutoFit/>
          </a:bodyPr>
          <a:lstStyle/>
          <a:p>
            <a:pPr algn="ctr"/>
            <a:r>
              <a:rPr lang="en-GB" sz="2000" b="1" u="sng"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CSR by Mainland </a:t>
            </a:r>
            <a:r>
              <a:rPr lang="en-GB" sz="2000" b="1" u="sng"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companies in </a:t>
            </a:r>
            <a:r>
              <a:rPr lang="en-GB" sz="2000" b="1" u="sng"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overseas</a:t>
            </a:r>
          </a:p>
          <a:p>
            <a:pPr algn="just"/>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According to the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“Research Report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on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Overseas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Social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Responsibility of Central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Enterprises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2021)" by the State Council and others, while central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enterprises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are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continuously expanding their international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business,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they have also continued to strengthen their CSR overseas. They actively participate and make remarkable achievements in the global fight against epidemics, the "Belt and Road" initiative and the global poverty alleviation. </a:t>
            </a:r>
            <a:endPar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GB" sz="8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GB" sz="2000" dirty="0" smtClean="0">
                <a:latin typeface="Times New Roman" panose="02020603050405020304" pitchFamily="18" charset="0"/>
                <a:ea typeface="標楷體" panose="03000509000000000000" pitchFamily="65" charset="-120"/>
                <a:cs typeface="Times New Roman" panose="02020603050405020304" pitchFamily="18" charset="0"/>
              </a:rPr>
              <a:t>Reference:</a:t>
            </a:r>
          </a:p>
          <a:p>
            <a:r>
              <a:rPr lang="en-GB" sz="1400" dirty="0" smtClean="0">
                <a:latin typeface="Times New Roman" panose="02020603050405020304" pitchFamily="18" charset="0"/>
                <a:ea typeface="標楷體" panose="03000509000000000000" pitchFamily="65" charset="-120"/>
                <a:cs typeface="Times New Roman" panose="02020603050405020304" pitchFamily="18" charset="0"/>
              </a:rPr>
              <a:t>Chinese </a:t>
            </a:r>
            <a:r>
              <a:rPr lang="en-GB" sz="1400" dirty="0">
                <a:latin typeface="Times New Roman" panose="02020603050405020304" pitchFamily="18" charset="0"/>
                <a:ea typeface="標楷體" panose="03000509000000000000" pitchFamily="65" charset="-120"/>
                <a:cs typeface="Times New Roman" panose="02020603050405020304" pitchFamily="18" charset="0"/>
              </a:rPr>
              <a:t>Government Website. http://www.gov.cn/xinwen/2021-12/28/content_5664909.htm (Chinese only)</a:t>
            </a:r>
          </a:p>
        </p:txBody>
      </p:sp>
      <p:pic>
        <p:nvPicPr>
          <p:cNvPr id="8" name="Picture 7"/>
          <p:cNvPicPr>
            <a:picLocks noChangeAspect="1"/>
          </p:cNvPicPr>
          <p:nvPr/>
        </p:nvPicPr>
        <p:blipFill>
          <a:blip r:embed="rId3"/>
          <a:stretch>
            <a:fillRect/>
          </a:stretch>
        </p:blipFill>
        <p:spPr>
          <a:xfrm>
            <a:off x="3251068" y="5881475"/>
            <a:ext cx="2571332" cy="333141"/>
          </a:xfrm>
          <a:prstGeom prst="rect">
            <a:avLst/>
          </a:prstGeom>
        </p:spPr>
      </p:pic>
      <p:sp>
        <p:nvSpPr>
          <p:cNvPr id="9" name="Rectangle 8"/>
          <p:cNvSpPr/>
          <p:nvPr/>
        </p:nvSpPr>
        <p:spPr>
          <a:xfrm>
            <a:off x="5995467" y="2764962"/>
            <a:ext cx="5659889" cy="3600986"/>
          </a:xfrm>
          <a:prstGeom prst="rect">
            <a:avLst/>
          </a:prstGeom>
          <a:ln w="38100">
            <a:solidFill>
              <a:srgbClr val="FF0000"/>
            </a:solidFill>
          </a:ln>
        </p:spPr>
        <p:txBody>
          <a:bodyPr wrap="square">
            <a:spAutoFit/>
          </a:bodyPr>
          <a:lstStyle/>
          <a:p>
            <a:pPr algn="ctr"/>
            <a:r>
              <a:rPr lang="en-GB" sz="2000" b="1" u="sng" dirty="0">
                <a:latin typeface="Times New Roman" panose="02020603050405020304" pitchFamily="18" charset="0"/>
                <a:ea typeface="標楷體" panose="03000509000000000000" pitchFamily="65" charset="-120"/>
                <a:cs typeface="Times New Roman" panose="02020603050405020304" pitchFamily="18" charset="0"/>
              </a:rPr>
              <a:t>CSR by foreign companies in the Mainland</a:t>
            </a:r>
          </a:p>
          <a:p>
            <a:pPr algn="just"/>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According to the CCG* report 2021,  since the outbreak of COVID-19, MNCs have taken the initiative to donate money and supplies.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Also,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they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have made contributions to education, poverty alleviation and medical care. The report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identified </a:t>
            </a:r>
            <a:r>
              <a:rPr lang="en-GB"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 top 30 MNCs in China in terms of their CSR in epidemic fighting, poverty alleviation, market practices, education and  environmental protection</a:t>
            </a:r>
            <a:r>
              <a:rPr lang="en-GB" sz="2000" dirty="0">
                <a:latin typeface="Times New Roman" panose="02020603050405020304" pitchFamily="18" charset="0"/>
                <a:ea typeface="標楷體" panose="03000509000000000000" pitchFamily="65" charset="-120"/>
                <a:cs typeface="Times New Roman" panose="02020603050405020304" pitchFamily="18" charset="0"/>
              </a:rPr>
              <a:t>.</a:t>
            </a:r>
          </a:p>
          <a:p>
            <a:r>
              <a:rPr lang="en-GB" sz="1400" dirty="0">
                <a:latin typeface="Times New Roman" panose="02020603050405020304" pitchFamily="18" charset="0"/>
                <a:ea typeface="標楷體" panose="03000509000000000000" pitchFamily="65" charset="-120"/>
                <a:cs typeface="Times New Roman" panose="02020603050405020304" pitchFamily="18" charset="0"/>
              </a:rPr>
              <a:t>Reference: CCG </a:t>
            </a:r>
            <a:r>
              <a:rPr lang="en-GB" sz="1000" dirty="0">
                <a:latin typeface="Times New Roman" panose="02020603050405020304" pitchFamily="18" charset="0"/>
                <a:ea typeface="標楷體" panose="03000509000000000000" pitchFamily="65" charset="-120"/>
                <a:cs typeface="Times New Roman" panose="02020603050405020304" pitchFamily="18" charset="0"/>
              </a:rPr>
              <a:t>(http://www.ccg.org.cn/wp-content/uploads/2021/12/2020%E2%80%942021%E5%B9%B4%E5%BA%A6%E5%9C%A8%E5%8D%8E%E8%B7%A8%E5%9B%BD%E4%BC%81%E4%B8%9A%E7%A4%BE%E4%BC%9A%E8%B4%A3%E4%BB%BB-CSR.pdf, Chinese only)</a:t>
            </a:r>
          </a:p>
        </p:txBody>
      </p:sp>
      <p:pic>
        <p:nvPicPr>
          <p:cNvPr id="10" name="Picture 9"/>
          <p:cNvPicPr>
            <a:picLocks noChangeAspect="1"/>
          </p:cNvPicPr>
          <p:nvPr/>
        </p:nvPicPr>
        <p:blipFill>
          <a:blip r:embed="rId4"/>
          <a:stretch>
            <a:fillRect/>
          </a:stretch>
        </p:blipFill>
        <p:spPr>
          <a:xfrm>
            <a:off x="9991896" y="6108294"/>
            <a:ext cx="1490393" cy="315042"/>
          </a:xfrm>
          <a:prstGeom prst="rect">
            <a:avLst/>
          </a:prstGeom>
        </p:spPr>
      </p:pic>
      <p:sp>
        <p:nvSpPr>
          <p:cNvPr id="11" name="Rectangle 10"/>
          <p:cNvSpPr/>
          <p:nvPr/>
        </p:nvSpPr>
        <p:spPr>
          <a:xfrm>
            <a:off x="6012723" y="6480723"/>
            <a:ext cx="3021981" cy="276999"/>
          </a:xfrm>
          <a:prstGeom prst="rect">
            <a:avLst/>
          </a:prstGeom>
        </p:spPr>
        <p:txBody>
          <a:bodyPr wrap="none">
            <a:spAutoFit/>
          </a:bodyPr>
          <a:lstStyle/>
          <a:p>
            <a:r>
              <a:rPr lang="en-GB" sz="1200" dirty="0">
                <a:latin typeface="Times New Roman" panose="02020603050405020304" pitchFamily="18" charset="0"/>
                <a:ea typeface="標楷體" panose="03000509000000000000" pitchFamily="65" charset="-120"/>
                <a:cs typeface="Times New Roman" panose="02020603050405020304" pitchFamily="18" charset="0"/>
              </a:rPr>
              <a:t>(*CCG = </a:t>
            </a:r>
            <a:r>
              <a:rPr lang="en-GB" sz="1200" dirty="0" err="1">
                <a:latin typeface="Times New Roman" panose="02020603050405020304" pitchFamily="18" charset="0"/>
                <a:ea typeface="標楷體" panose="03000509000000000000" pitchFamily="65" charset="-120"/>
                <a:cs typeface="Times New Roman" panose="02020603050405020304" pitchFamily="18" charset="0"/>
              </a:rPr>
              <a:t>Center</a:t>
            </a:r>
            <a:r>
              <a:rPr lang="en-GB" sz="1200" dirty="0">
                <a:latin typeface="Times New Roman" panose="02020603050405020304" pitchFamily="18" charset="0"/>
                <a:ea typeface="標楷體" panose="03000509000000000000" pitchFamily="65" charset="-120"/>
                <a:cs typeface="Times New Roman" panose="02020603050405020304" pitchFamily="18" charset="0"/>
              </a:rPr>
              <a:t> for China and Globalization)</a:t>
            </a:r>
          </a:p>
        </p:txBody>
      </p:sp>
      <p:sp>
        <p:nvSpPr>
          <p:cNvPr id="12" name="文本框 3">
            <a:extLst>
              <a:ext uri="{FF2B5EF4-FFF2-40B4-BE49-F238E27FC236}">
                <a16:creationId xmlns:a16="http://schemas.microsoft.com/office/drawing/2014/main" id="{3BF00565-FB49-B9CD-9808-3E521F0B6E38}"/>
              </a:ext>
            </a:extLst>
          </p:cNvPr>
          <p:cNvSpPr txBox="1"/>
          <p:nvPr/>
        </p:nvSpPr>
        <p:spPr>
          <a:xfrm>
            <a:off x="268849" y="195532"/>
            <a:ext cx="126603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53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8">
            <a:extLst>
              <a:ext uri="{FF2B5EF4-FFF2-40B4-BE49-F238E27FC236}">
                <a16:creationId xmlns:a16="http://schemas.microsoft.com/office/drawing/2014/main" id="{22B111C9-BB0C-4A9A-85CA-F0B51D4743BC}"/>
              </a:ext>
            </a:extLst>
          </p:cNvPr>
          <p:cNvSpPr/>
          <p:nvPr/>
        </p:nvSpPr>
        <p:spPr>
          <a:xfrm>
            <a:off x="1899409" y="101765"/>
            <a:ext cx="8749195"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Mobility of Global Labour Market and International Division of Labour</a:t>
            </a:r>
          </a:p>
        </p:txBody>
      </p:sp>
      <p:sp>
        <p:nvSpPr>
          <p:cNvPr id="16" name="任意多边形: 形状 23"/>
          <p:cNvSpPr/>
          <p:nvPr/>
        </p:nvSpPr>
        <p:spPr>
          <a:xfrm>
            <a:off x="2290073" y="1136535"/>
            <a:ext cx="8012725" cy="95042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200" b="1"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International division of labour facilitates mobility of global labour market</a:t>
            </a:r>
          </a:p>
        </p:txBody>
      </p:sp>
      <p:sp>
        <p:nvSpPr>
          <p:cNvPr id="17" name="文本框 12"/>
          <p:cNvSpPr txBox="1"/>
          <p:nvPr/>
        </p:nvSpPr>
        <p:spPr>
          <a:xfrm>
            <a:off x="430509" y="2005106"/>
            <a:ext cx="11243485" cy="2123658"/>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lvl="0" algn="just">
              <a:lnSpc>
                <a:spcPct val="120000"/>
              </a:lnSpc>
              <a:defRPr/>
            </a:pPr>
            <a:r>
              <a:rPr kumimoji="0" lang="en-GB" sz="2200" b="0" i="0" u="none" strike="noStrike" cap="none" normalizeH="0" baseline="0" noProof="0" dirty="0">
                <a:ln>
                  <a:noFill/>
                </a:ln>
                <a:solidFill>
                  <a:schemeClr val="tx1"/>
                </a:solidFill>
                <a:uLnTx/>
                <a:uFillTx/>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Economic globalisation has enhanced the international division of labour and the restructuring of industries</a:t>
            </a:r>
            <a:r>
              <a:rPr kumimoji="0" lang="en-GB" sz="2200" b="0" i="0" u="none" strike="noStrike" cap="none" normalizeH="0" baseline="0" noProof="0" dirty="0" smtClean="0">
                <a:ln>
                  <a:noFill/>
                </a:ln>
                <a:solidFill>
                  <a:schemeClr val="tx1"/>
                </a:solidFill>
                <a:uLnTx/>
                <a:uFillTx/>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kumimoji="0" lang="en-GB" sz="2200" b="0" i="0" u="none" strike="noStrike" cap="none" normalizeH="0" baseline="0" noProof="0" dirty="0">
                <a:ln>
                  <a:noFill/>
                </a:ln>
                <a:solidFill>
                  <a:schemeClr val="tx1"/>
                </a:solidFill>
                <a:uLnTx/>
                <a:uFillTx/>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Production processes that used to be completed in one country can now be done in two or more countries</a:t>
            </a:r>
            <a:r>
              <a:rPr kumimoji="0" lang="en-GB" sz="2200" b="0" i="0" u="none" strike="noStrike" cap="none" normalizeH="0" baseline="0" noProof="0" dirty="0" smtClean="0">
                <a:ln>
                  <a:noFill/>
                </a:ln>
                <a:solidFill>
                  <a:schemeClr val="tx1"/>
                </a:solidFill>
                <a:uLnTx/>
                <a:uFillTx/>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kumimoji="0" lang="en-GB" sz="2200" b="0" i="0" u="none" strike="noStrike" cap="none" normalizeH="0" baseline="0" noProof="0" dirty="0">
                <a:ln>
                  <a:noFill/>
                </a:ln>
                <a:solidFill>
                  <a:schemeClr val="tx1"/>
                </a:solidFill>
                <a:uLnTx/>
                <a:uFillTx/>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This has also promoted the mobility of the global labour force</a:t>
            </a:r>
            <a:r>
              <a:rPr kumimoji="0" lang="en-GB" sz="2200" b="0" i="0" u="none" strike="noStrike" cap="none" normalizeH="0" baseline="0" noProof="0" dirty="0" smtClean="0">
                <a:ln>
                  <a:noFill/>
                </a:ln>
                <a:solidFill>
                  <a:schemeClr val="tx1"/>
                </a:solidFill>
                <a:uLnTx/>
                <a:uFillTx/>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lang="en-GB" sz="2200" dirty="0" smtClean="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lang="en-GB" sz="2200"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MNCs often deploy different types of employees around the world to support the development of their business, thus facilitating the global movement of labour.</a:t>
            </a:r>
          </a:p>
        </p:txBody>
      </p:sp>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78" y="4337676"/>
            <a:ext cx="11098400" cy="258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2"/>
          <p:cNvSpPr txBox="1"/>
          <p:nvPr/>
        </p:nvSpPr>
        <p:spPr>
          <a:xfrm>
            <a:off x="1128988" y="4505413"/>
            <a:ext cx="10522432" cy="2412968"/>
          </a:xfrm>
          <a:prstGeom prst="rect">
            <a:avLst/>
          </a:prstGeom>
          <a:noFill/>
          <a:ln>
            <a:noFill/>
            <a:prstDash val="dashDot"/>
          </a:ln>
        </p:spPr>
        <p:txBody>
          <a:bodyPr wrap="square" rtlCol="0">
            <a:spAutoFit/>
          </a:bodyPr>
          <a:lstStyle/>
          <a:p>
            <a:pPr algn="just" fontAlgn="auto">
              <a:lnSpc>
                <a:spcPct val="130000"/>
              </a:lnSpc>
            </a:pPr>
            <a:r>
              <a:rPr lang="en-GB"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Korea</a:t>
            </a:r>
            <a:r>
              <a:rPr lang="en-GB" sz="2000" dirty="0">
                <a:latin typeface="Times New Roman" panose="02020603050405020304" pitchFamily="18" charset="0"/>
                <a:ea typeface="DFKai-SB" panose="03000509000000000000" pitchFamily="65" charset="-120"/>
                <a:cs typeface="Times New Roman" panose="02020603050405020304" pitchFamily="18" charset="0"/>
                <a:sym typeface="+mn-ea"/>
              </a:rPr>
              <a:t>, Turkey, the Philippines and China are involved in construction projects in the Middle East and sub-Saharan Africa</a:t>
            </a:r>
            <a:r>
              <a:rPr lang="en-GB"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GB" sz="2000" dirty="0">
                <a:latin typeface="Times New Roman" panose="02020603050405020304" pitchFamily="18" charset="0"/>
                <a:ea typeface="DFKai-SB" panose="03000509000000000000" pitchFamily="65" charset="-120"/>
                <a:cs typeface="Times New Roman" panose="02020603050405020304" pitchFamily="18" charset="0"/>
                <a:sym typeface="+mn-ea"/>
              </a:rPr>
              <a:t>In the oil industry, skilled technical employees are regularly exchanged between investment companies in countries such as Russia and Brazil, as well as between their subsidiaries in other developing countries</a:t>
            </a:r>
            <a:r>
              <a:rPr lang="en-GB"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GB" sz="2000" dirty="0">
                <a:latin typeface="Times New Roman" panose="02020603050405020304" pitchFamily="18" charset="0"/>
                <a:ea typeface="DFKai-SB" panose="03000509000000000000" pitchFamily="65" charset="-120"/>
                <a:cs typeface="Times New Roman" panose="02020603050405020304" pitchFamily="18" charset="0"/>
                <a:sym typeface="+mn-ea"/>
              </a:rPr>
              <a:t>Such approach is conducive to improving the economic efficiency of companies and objectively promotes the cross-border movement of labour.</a:t>
            </a:r>
          </a:p>
          <a:p>
            <a:pPr algn="r">
              <a:lnSpc>
                <a:spcPct val="130000"/>
              </a:lnSpc>
            </a:pPr>
            <a:r>
              <a:rPr lang="en-GB" sz="1600" dirty="0">
                <a:latin typeface="Times New Roman" panose="02020603050405020304" pitchFamily="18" charset="0"/>
                <a:ea typeface="DFKai-SB" panose="03000509000000000000" pitchFamily="65" charset="-120"/>
                <a:cs typeface="Times New Roman" panose="02020603050405020304" pitchFamily="18" charset="0"/>
              </a:rPr>
              <a:t>Source: CAO </a:t>
            </a:r>
            <a:r>
              <a:rPr lang="en-GB" sz="1600" dirty="0" err="1">
                <a:latin typeface="Times New Roman" panose="02020603050405020304" pitchFamily="18" charset="0"/>
                <a:ea typeface="DFKai-SB" panose="03000509000000000000" pitchFamily="65" charset="-120"/>
                <a:cs typeface="Times New Roman" panose="02020603050405020304" pitchFamily="18" charset="0"/>
              </a:rPr>
              <a:t>Zongping</a:t>
            </a:r>
            <a:r>
              <a:rPr lang="en-GB" sz="1600" dirty="0">
                <a:latin typeface="Times New Roman" panose="02020603050405020304" pitchFamily="18" charset="0"/>
                <a:ea typeface="DFKai-SB" panose="03000509000000000000" pitchFamily="65" charset="-120"/>
                <a:cs typeface="Times New Roman" panose="02020603050405020304" pitchFamily="18" charset="0"/>
              </a:rPr>
              <a:t>, </a:t>
            </a:r>
            <a:r>
              <a:rPr lang="en-GB" sz="1600" i="1" dirty="0">
                <a:latin typeface="Times New Roman" panose="02020603050405020304" pitchFamily="18" charset="0"/>
                <a:ea typeface="DFKai-SB" panose="03000509000000000000" pitchFamily="65" charset="-120"/>
                <a:cs typeface="Times New Roman" panose="02020603050405020304" pitchFamily="18" charset="0"/>
              </a:rPr>
              <a:t>International Labour Market and Overseas Employment </a:t>
            </a:r>
            <a:r>
              <a:rPr lang="en-GB" sz="1600" dirty="0">
                <a:latin typeface="Times New Roman" panose="02020603050405020304" pitchFamily="18" charset="0"/>
                <a:ea typeface="DFKai-SB" panose="03000509000000000000" pitchFamily="65" charset="-120"/>
                <a:cs typeface="Times New Roman" panose="02020603050405020304" pitchFamily="18" charset="0"/>
              </a:rPr>
              <a:t>(in Chinese), Science Press, 2016</a:t>
            </a:r>
          </a:p>
        </p:txBody>
      </p:sp>
      <p:pic>
        <p:nvPicPr>
          <p:cNvPr id="20" name="Picture 19"/>
          <p:cNvPicPr>
            <a:picLocks noChangeAspect="1"/>
          </p:cNvPicPr>
          <p:nvPr/>
        </p:nvPicPr>
        <p:blipFill>
          <a:blip r:embed="rId3"/>
          <a:stretch>
            <a:fillRect/>
          </a:stretch>
        </p:blipFill>
        <p:spPr>
          <a:xfrm>
            <a:off x="256730" y="4154694"/>
            <a:ext cx="1396959" cy="508542"/>
          </a:xfrm>
          <a:prstGeom prst="rect">
            <a:avLst/>
          </a:prstGeom>
        </p:spPr>
      </p:pic>
      <p:sp>
        <p:nvSpPr>
          <p:cNvPr id="2" name="文本框 3">
            <a:extLst>
              <a:ext uri="{FF2B5EF4-FFF2-40B4-BE49-F238E27FC236}">
                <a16:creationId xmlns:a16="http://schemas.microsoft.com/office/drawing/2014/main" id="{6CDE4EAE-059C-70FB-79A6-40857817C6A9}"/>
              </a:ext>
            </a:extLst>
          </p:cNvPr>
          <p:cNvSpPr txBox="1"/>
          <p:nvPr/>
        </p:nvSpPr>
        <p:spPr>
          <a:xfrm>
            <a:off x="297804" y="4197065"/>
            <a:ext cx="1314813" cy="41552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62" y="5753389"/>
            <a:ext cx="6137303" cy="1200329"/>
          </a:xfrm>
          <a:prstGeom prst="rect">
            <a:avLst/>
          </a:prstGeom>
        </p:spPr>
        <p:txBody>
          <a:bodyPr wrap="square">
            <a:spAutoFit/>
          </a:bodyPr>
          <a:lstStyle/>
          <a:p>
            <a:r>
              <a:rPr lang="en-GB" sz="1200" dirty="0">
                <a:latin typeface="Times New Roman" panose="02020603050405020304" pitchFamily="18" charset="0"/>
                <a:ea typeface="標楷體" panose="03000509000000000000" pitchFamily="65" charset="-120"/>
                <a:cs typeface="Times New Roman" panose="02020603050405020304" pitchFamily="18" charset="0"/>
              </a:rPr>
              <a:t>Sources: </a:t>
            </a:r>
          </a:p>
          <a:p>
            <a:r>
              <a:rPr lang="en-GB" sz="1200" dirty="0">
                <a:latin typeface="Times New Roman" panose="02020603050405020304" pitchFamily="18" charset="0"/>
                <a:ea typeface="標楷體" panose="03000509000000000000" pitchFamily="65" charset="-120"/>
                <a:cs typeface="Times New Roman" panose="02020603050405020304" pitchFamily="18" charset="0"/>
              </a:rPr>
              <a:t>People's Daily Online</a:t>
            </a:r>
          </a:p>
          <a:p>
            <a:pPr marL="171450" indent="-171450">
              <a:buFont typeface="Arial" panose="020B0604020202020204" pitchFamily="34" charset="0"/>
              <a:buChar char="•"/>
            </a:pPr>
            <a:r>
              <a:rPr lang="en-GB" sz="1200" dirty="0">
                <a:latin typeface="Times New Roman" panose="02020603050405020304" pitchFamily="18" charset="0"/>
                <a:ea typeface="標楷體" panose="03000509000000000000" pitchFamily="65" charset="-120"/>
                <a:cs typeface="Times New Roman" panose="02020603050405020304" pitchFamily="18" charset="0"/>
              </a:rPr>
              <a:t>http://politics.people.com.cn/n1/2019/1122/c429373-31468604.html (Chinese only)</a:t>
            </a:r>
          </a:p>
          <a:p>
            <a:pPr marL="171450" indent="-171450">
              <a:buFont typeface="Arial" panose="020B0604020202020204" pitchFamily="34" charset="0"/>
              <a:buChar char="•"/>
            </a:pPr>
            <a:r>
              <a:rPr lang="en-GB" sz="1200" dirty="0">
                <a:latin typeface="Times New Roman" panose="02020603050405020304" pitchFamily="18" charset="0"/>
                <a:ea typeface="標楷體" panose="03000509000000000000" pitchFamily="65" charset="-120"/>
                <a:cs typeface="Times New Roman" panose="02020603050405020304" pitchFamily="18" charset="0"/>
              </a:rPr>
              <a:t>http://edu.people.com.cn/BIG5/n1/2021/1003/c1006-32245251.html (Chinese only)</a:t>
            </a:r>
          </a:p>
          <a:p>
            <a:r>
              <a:rPr lang="en-GB" sz="1200" dirty="0">
                <a:latin typeface="Times New Roman" panose="02020603050405020304" pitchFamily="18" charset="0"/>
                <a:ea typeface="標楷體" panose="03000509000000000000" pitchFamily="65" charset="-120"/>
                <a:cs typeface="Times New Roman" panose="02020603050405020304" pitchFamily="18" charset="0"/>
              </a:rPr>
              <a:t>General Office of Shenzhen Municipal People's Government (http://www.sz.gov.cn/cn/xxgk/zfxxgj/zwdt/content/post_8997153.html, Chinese only)</a:t>
            </a:r>
          </a:p>
        </p:txBody>
      </p:sp>
      <p:sp>
        <p:nvSpPr>
          <p:cNvPr id="3" name="任意多边形: 形状 8">
            <a:extLst>
              <a:ext uri="{FF2B5EF4-FFF2-40B4-BE49-F238E27FC236}">
                <a16:creationId xmlns:a16="http://schemas.microsoft.com/office/drawing/2014/main" id="{22B111C9-BB0C-4A9A-85CA-F0B51D4743BC}"/>
              </a:ext>
            </a:extLst>
          </p:cNvPr>
          <p:cNvSpPr/>
          <p:nvPr/>
        </p:nvSpPr>
        <p:spPr>
          <a:xfrm>
            <a:off x="1733155" y="40349"/>
            <a:ext cx="8749195"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Mobility of Global Labour Market and International Division of Labour</a:t>
            </a:r>
          </a:p>
        </p:txBody>
      </p:sp>
      <p:sp>
        <p:nvSpPr>
          <p:cNvPr id="4" name="Rectangle 3"/>
          <p:cNvSpPr/>
          <p:nvPr/>
        </p:nvSpPr>
        <p:spPr>
          <a:xfrm>
            <a:off x="138962" y="1567760"/>
            <a:ext cx="7776792" cy="4206023"/>
          </a:xfrm>
          <a:prstGeom prst="rect">
            <a:avLst/>
          </a:prstGeom>
          <a:solidFill>
            <a:schemeClr val="accent5">
              <a:lumMod val="20000"/>
              <a:lumOff val="80000"/>
            </a:schemeClr>
          </a:solidFill>
          <a:ln w="38100">
            <a:solidFill>
              <a:srgbClr val="FF0000"/>
            </a:solidFill>
          </a:ln>
        </p:spPr>
        <p:txBody>
          <a:bodyPr wrap="square">
            <a:spAutoFit/>
          </a:bodyPr>
          <a:lstStyle/>
          <a:p>
            <a:pPr marL="342900" indent="-342900" algn="just">
              <a:lnSpc>
                <a:spcPct val="120000"/>
              </a:lnSpc>
              <a:spcBef>
                <a:spcPts val="600"/>
              </a:spcBef>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Shenzhen's development has benefited from our country's reform and opening up. Statistics show that in 2018, Shenzhen's total foreign trade imports and exports amounted to RMB 3 trillion, a year-on-year increase of 7%, and nearly 60% of the world's top 500 enterprises have business presence in the city.</a:t>
            </a:r>
          </a:p>
          <a:p>
            <a:pPr marL="342900" indent="-342900" algn="just">
              <a:lnSpc>
                <a:spcPct val="120000"/>
              </a:lnSpc>
              <a:spcBef>
                <a:spcPts val="600"/>
              </a:spcBef>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 introduction of foreign investment and the agglomeration of industries have attracted people from all over the world</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In 2018, there were </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over </a:t>
            </a: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250 million inbound and outbound </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visitors </a:t>
            </a: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in </a:t>
            </a:r>
            <a:r>
              <a:rPr lang="en-GB" altLang="zh-HK"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Shenzhen </a:t>
            </a:r>
            <a:r>
              <a:rPr lang="en-GB" altLang="zh-HK"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Boundary Control Points</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an increase of more than 80 times compared to 1978. In 2018 alone, Shenzhen brought in 285,000 new talents, an increase of 8.4% year-on-year.</a:t>
            </a:r>
          </a:p>
          <a:p>
            <a:pPr marL="342900" indent="-342900" algn="just">
              <a:lnSpc>
                <a:spcPct val="120000"/>
              </a:lnSpc>
              <a:spcBef>
                <a:spcPts val="600"/>
              </a:spcBef>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In 2019, </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Shenzhen </a:t>
            </a: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had 46 full-time academicians, more than 13,000 </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high calibre </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talent</a:t>
            </a:r>
            <a:r>
              <a:rPr lang="en-GB" strike="sngStrike"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s</a:t>
            </a: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and nine Nobel laureate labs</a:t>
            </a:r>
            <a:r>
              <a:rPr lang="en-GB"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GB"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The Shenzhen authorities are improving the "Talent Special Zone" policy to better retain talents.</a:t>
            </a:r>
          </a:p>
        </p:txBody>
      </p:sp>
      <p:sp>
        <p:nvSpPr>
          <p:cNvPr id="5" name="Rectangle 4"/>
          <p:cNvSpPr/>
          <p:nvPr/>
        </p:nvSpPr>
        <p:spPr>
          <a:xfrm>
            <a:off x="8050628" y="3776569"/>
            <a:ext cx="3942137" cy="2800767"/>
          </a:xfrm>
          <a:prstGeom prst="rect">
            <a:avLst/>
          </a:prstGeom>
        </p:spPr>
        <p:txBody>
          <a:bodyPr wrap="square">
            <a:spAutoFit/>
          </a:bodyPr>
          <a:lstStyle/>
          <a:p>
            <a:pPr algn="just"/>
            <a:r>
              <a:rPr lang="en-GB"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Over the past four decades or so, the key to Shenzhen's miracle is the pooling of a large number of outstanding talents from home and abroad.</a:t>
            </a:r>
            <a:r>
              <a:rPr lang="en-GB" sz="1600" dirty="0">
                <a:latin typeface="Times New Roman" panose="02020603050405020304" pitchFamily="18" charset="0"/>
                <a:ea typeface="標楷體" panose="03000509000000000000" pitchFamily="65" charset="-120"/>
                <a:cs typeface="Times New Roman" panose="02020603050405020304" pitchFamily="18" charset="0"/>
              </a:rPr>
              <a:t> Since 2012, Shenzhen has brought in more than 1.87 million new talents of various kinds and nurtured more than 3,000 innovative research institutions such as the </a:t>
            </a:r>
            <a:r>
              <a:rPr lang="en-GB" sz="1600" dirty="0" err="1">
                <a:latin typeface="Times New Roman" panose="02020603050405020304" pitchFamily="18" charset="0"/>
                <a:ea typeface="標楷體" panose="03000509000000000000" pitchFamily="65" charset="-120"/>
                <a:cs typeface="Times New Roman" panose="02020603050405020304" pitchFamily="18" charset="0"/>
              </a:rPr>
              <a:t>Pengcheng</a:t>
            </a:r>
            <a:r>
              <a:rPr lang="en-GB" sz="1600" dirty="0">
                <a:latin typeface="Times New Roman" panose="02020603050405020304" pitchFamily="18" charset="0"/>
                <a:ea typeface="標楷體" panose="03000509000000000000" pitchFamily="65" charset="-120"/>
                <a:cs typeface="Times New Roman" panose="02020603050405020304" pitchFamily="18" charset="0"/>
              </a:rPr>
              <a:t> Laboratory, so as to </a:t>
            </a:r>
            <a:r>
              <a:rPr lang="en-GB" sz="1600" dirty="0" smtClean="0">
                <a:latin typeface="Times New Roman" panose="02020603050405020304" pitchFamily="18" charset="0"/>
                <a:ea typeface="標楷體" panose="03000509000000000000" pitchFamily="65" charset="-120"/>
                <a:cs typeface="Times New Roman" panose="02020603050405020304" pitchFamily="18" charset="0"/>
              </a:rPr>
              <a:t>attract </a:t>
            </a:r>
            <a:r>
              <a:rPr lang="en-GB" sz="1600" dirty="0">
                <a:latin typeface="Times New Roman" panose="02020603050405020304" pitchFamily="18" charset="0"/>
                <a:ea typeface="標楷體" panose="03000509000000000000" pitchFamily="65" charset="-120"/>
                <a:cs typeface="Times New Roman" panose="02020603050405020304" pitchFamily="18" charset="0"/>
              </a:rPr>
              <a:t>MNCs. Now Shenzhen has become a city of talents, full of charm, dynamism, vitality and innovation.</a:t>
            </a:r>
          </a:p>
        </p:txBody>
      </p:sp>
      <p:pic>
        <p:nvPicPr>
          <p:cNvPr id="6" name="Picture 5"/>
          <p:cNvPicPr>
            <a:picLocks noChangeAspect="1"/>
          </p:cNvPicPr>
          <p:nvPr/>
        </p:nvPicPr>
        <p:blipFill>
          <a:blip r:embed="rId2"/>
          <a:stretch>
            <a:fillRect/>
          </a:stretch>
        </p:blipFill>
        <p:spPr>
          <a:xfrm>
            <a:off x="8050628" y="1560577"/>
            <a:ext cx="3850784" cy="2188465"/>
          </a:xfrm>
          <a:prstGeom prst="rect">
            <a:avLst/>
          </a:prstGeom>
        </p:spPr>
      </p:pic>
      <p:sp>
        <p:nvSpPr>
          <p:cNvPr id="7" name="任意多边形: 形状 23"/>
          <p:cNvSpPr/>
          <p:nvPr/>
        </p:nvSpPr>
        <p:spPr>
          <a:xfrm>
            <a:off x="1426029" y="1108753"/>
            <a:ext cx="9594706" cy="451824"/>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2800" b="1" dirty="0">
                <a:latin typeface="Times New Roman" panose="02020603050405020304" pitchFamily="18" charset="0"/>
                <a:ea typeface="DFKai-SB" panose="03000509000000000000" pitchFamily="65" charset="-120"/>
                <a:sym typeface="Times New Roman" panose="02020603050405020304" pitchFamily="18" charset="0"/>
              </a:rPr>
              <a:t>Shenzhen's development and talent from around the world</a:t>
            </a:r>
          </a:p>
        </p:txBody>
      </p:sp>
      <p:pic>
        <p:nvPicPr>
          <p:cNvPr id="8" name="Picture 7"/>
          <p:cNvPicPr>
            <a:picLocks noChangeAspect="1"/>
          </p:cNvPicPr>
          <p:nvPr/>
        </p:nvPicPr>
        <p:blipFill>
          <a:blip r:embed="rId3"/>
          <a:stretch>
            <a:fillRect/>
          </a:stretch>
        </p:blipFill>
        <p:spPr>
          <a:xfrm>
            <a:off x="112260" y="62417"/>
            <a:ext cx="1396959" cy="508542"/>
          </a:xfrm>
          <a:prstGeom prst="rect">
            <a:avLst/>
          </a:prstGeom>
        </p:spPr>
      </p:pic>
      <p:sp>
        <p:nvSpPr>
          <p:cNvPr id="9" name="文本框 3">
            <a:extLst>
              <a:ext uri="{FF2B5EF4-FFF2-40B4-BE49-F238E27FC236}">
                <a16:creationId xmlns:a16="http://schemas.microsoft.com/office/drawing/2014/main" id="{1630303F-BB6C-C8B4-9F84-9919D419D664}"/>
              </a:ext>
            </a:extLst>
          </p:cNvPr>
          <p:cNvSpPr txBox="1"/>
          <p:nvPr/>
        </p:nvSpPr>
        <p:spPr>
          <a:xfrm>
            <a:off x="138962" y="116633"/>
            <a:ext cx="128706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54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8">
            <a:extLst>
              <a:ext uri="{FF2B5EF4-FFF2-40B4-BE49-F238E27FC236}">
                <a16:creationId xmlns:a16="http://schemas.microsoft.com/office/drawing/2014/main" id="{22B111C9-BB0C-4A9A-85CA-F0B51D4743BC}"/>
              </a:ext>
            </a:extLst>
          </p:cNvPr>
          <p:cNvSpPr/>
          <p:nvPr/>
        </p:nvSpPr>
        <p:spPr>
          <a:xfrm>
            <a:off x="1899409" y="101765"/>
            <a:ext cx="8749195"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rPr>
              <a:t>Mobility of Global Labour Market and International Division of Labour</a:t>
            </a:r>
          </a:p>
        </p:txBody>
      </p:sp>
      <p:sp>
        <p:nvSpPr>
          <p:cNvPr id="6" name="Rectangle 5"/>
          <p:cNvSpPr/>
          <p:nvPr/>
        </p:nvSpPr>
        <p:spPr>
          <a:xfrm>
            <a:off x="245097" y="1694580"/>
            <a:ext cx="11547835" cy="4679743"/>
          </a:xfrm>
          <a:prstGeom prst="rect">
            <a:avLst/>
          </a:prstGeom>
        </p:spPr>
        <p:txBody>
          <a:bodyPr wrap="square">
            <a:spAutoFit/>
          </a:bodyPr>
          <a:lstStyle/>
          <a:p>
            <a:pPr marL="457200" indent="-457200" algn="just">
              <a:lnSpc>
                <a:spcPct val="120000"/>
              </a:lnSpc>
              <a:spcBef>
                <a:spcPts val="600"/>
              </a:spcBef>
              <a:buFont typeface="Arial" panose="020B0604020202020204" pitchFamily="34" charset="0"/>
              <a:buChar char="•"/>
            </a:pP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Under global economic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integration,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MNCs are looking for not just  local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talent,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but also talent from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abroad</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For many countries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regions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and MNCs, bringing in foreign workers to supplement the labour shortage is one way to enhance competitiveness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Many countries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regions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have introduced preferential policies to retain and attract talented people, thus forming the global competition for talent.</a:t>
            </a:r>
          </a:p>
          <a:p>
            <a:pPr marL="457200" indent="-457200" algn="just">
              <a:lnSpc>
                <a:spcPct val="120000"/>
              </a:lnSpc>
              <a:spcBef>
                <a:spcPts val="600"/>
              </a:spcBef>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China has become </a:t>
            </a:r>
            <a:r>
              <a:rPr lang="en-GB" sz="2200" strike="sngStrike" dirty="0">
                <a:solidFill>
                  <a:schemeClr val="tx1">
                    <a:lumMod val="85000"/>
                    <a:lumOff val="15000"/>
                  </a:schemeClr>
                </a:solidFill>
                <a:latin typeface="Times New Roman" panose="02020603050405020304" pitchFamily="18" charset="0"/>
                <a:ea typeface="標楷體" panose="03000509000000000000" pitchFamily="65" charset="-120"/>
              </a:rPr>
              <a:t>a</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 more competitive and attractive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which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draws in much global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highly skilled people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seeking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vast opportunities there. Many Mainland cities have implemented a variety of preferential policies and incentive schemes to attract talent.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Also</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lending support is the booming Chinese economy that has created high-end manufacturing and services jobs in large numbers. Many of these new jobs pay as much as comparable positions in developed economies and offer a faster career track.</a:t>
            </a:r>
          </a:p>
        </p:txBody>
      </p:sp>
      <p:pic>
        <p:nvPicPr>
          <p:cNvPr id="7" name="Picture 6"/>
          <p:cNvPicPr>
            <a:picLocks noChangeAspect="1"/>
          </p:cNvPicPr>
          <p:nvPr/>
        </p:nvPicPr>
        <p:blipFill>
          <a:blip r:embed="rId2"/>
          <a:stretch>
            <a:fillRect/>
          </a:stretch>
        </p:blipFill>
        <p:spPr>
          <a:xfrm>
            <a:off x="4760096" y="6255791"/>
            <a:ext cx="557638" cy="612406"/>
          </a:xfrm>
          <a:prstGeom prst="rect">
            <a:avLst/>
          </a:prstGeom>
        </p:spPr>
      </p:pic>
      <p:sp>
        <p:nvSpPr>
          <p:cNvPr id="8" name="Rectangle 7"/>
          <p:cNvSpPr/>
          <p:nvPr/>
        </p:nvSpPr>
        <p:spPr>
          <a:xfrm>
            <a:off x="5431666" y="6185345"/>
            <a:ext cx="6096000" cy="646331"/>
          </a:xfrm>
          <a:prstGeom prst="rect">
            <a:avLst/>
          </a:prstGeom>
        </p:spPr>
        <p:txBody>
          <a:bodyPr>
            <a:spAutoFit/>
          </a:bodyPr>
          <a:lstStyle/>
          <a:p>
            <a:r>
              <a:rPr lang="en-GB" sz="1200" dirty="0">
                <a:latin typeface="Times New Roman" panose="02020603050405020304" pitchFamily="18" charset="0"/>
                <a:ea typeface="標楷體" panose="03000509000000000000" pitchFamily="65" charset="-120"/>
                <a:cs typeface="Times New Roman" panose="02020603050405020304" pitchFamily="18" charset="0"/>
              </a:rPr>
              <a:t>Reference: Legislative Council, "Global competition for talent" https://www.legco.gov.hk/research-publications/english/1920rb02-global-competition-for-talent-20200601-e.pdf</a:t>
            </a:r>
          </a:p>
        </p:txBody>
      </p:sp>
      <p:sp>
        <p:nvSpPr>
          <p:cNvPr id="11" name="任意多边形: 形状 23"/>
          <p:cNvSpPr/>
          <p:nvPr/>
        </p:nvSpPr>
        <p:spPr>
          <a:xfrm>
            <a:off x="1318561" y="1244630"/>
            <a:ext cx="9949543" cy="5072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200" b="1"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Global Labour Market and Competition for </a:t>
            </a:r>
            <a:r>
              <a:rPr lang="en-GB" sz="3200" b="1" dirty="0" smtClean="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Talent</a:t>
            </a:r>
            <a:endParaRPr lang="en-GB" sz="3200" b="1" dirty="0">
              <a:solidFill>
                <a:srgbClr val="7030A0"/>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2807" y="1808622"/>
            <a:ext cx="5974754" cy="3268594"/>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https://www.legco.gov.hk/research-publications/english/1819issh29-supplementary-labour-scheme-20190816-e.pdf</a:t>
            </a:r>
          </a:p>
        </p:txBody>
      </p:sp>
      <p:sp>
        <p:nvSpPr>
          <p:cNvPr id="3" name="文本框 2"/>
          <p:cNvSpPr txBox="1"/>
          <p:nvPr/>
        </p:nvSpPr>
        <p:spPr>
          <a:xfrm>
            <a:off x="390770" y="1690062"/>
            <a:ext cx="6084988" cy="3477875"/>
          </a:xfrm>
          <a:prstGeom prst="rect">
            <a:avLst/>
          </a:prstGeom>
          <a:noFill/>
          <a:ln>
            <a:noFill/>
            <a:prstDash val="dashDot"/>
          </a:ln>
        </p:spPr>
        <p:txBody>
          <a:bodyPr wrap="square" rtlCol="0">
            <a:spAutoFit/>
          </a:bodyPr>
          <a:lstStyle/>
          <a:p>
            <a:pPr fontAlgn="auto"/>
            <a:r>
              <a:rPr lang="en-GB" sz="2000" dirty="0">
                <a:latin typeface="Times New Roman" panose="02020603050405020304" pitchFamily="18" charset="0"/>
                <a:ea typeface="DFKai-SB" panose="03000509000000000000" pitchFamily="65" charset="-120"/>
                <a:cs typeface="Times New Roman" panose="02020603050405020304" pitchFamily="18" charset="0"/>
                <a:sym typeface="+mn-ea"/>
              </a:rPr>
              <a:t>                     Schemes related to talent attraction</a:t>
            </a:r>
          </a:p>
          <a:p>
            <a:pPr marL="342900" indent="-342900" algn="just" fontAlgn="auto">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The Quality Migrant Admission Scheme (QMAS), launched in 2006, is always an important channel to attract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global highly </a:t>
            </a:r>
            <a:r>
              <a:rPr lang="en-GB" sz="20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skilled or talented persons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to </a:t>
            </a:r>
            <a:r>
              <a:rPr lang="en-GB" sz="20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settle in Hong Kong, thereby enhancing the city's international competitiveness. </a:t>
            </a:r>
          </a:p>
          <a:p>
            <a:pPr marL="342900" indent="-342900" algn="just" fontAlgn="auto">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Launched in June 2018, the Technology Talent Admission Scheme (</a:t>
            </a:r>
            <a:r>
              <a:rPr lang="en-GB" sz="2000" dirty="0" err="1">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TechTAS</a:t>
            </a:r>
            <a:r>
              <a:rPr lang="en-GB" sz="20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 provides a fast-track arrangement for admitting non-local technology talent.  Successful companies will be given quotas for bringing in such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people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to undertak</a:t>
            </a:r>
            <a:r>
              <a:rPr lang="en-GB" sz="2000" strike="sngStrike"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e</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GB" sz="2000"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R&amp;D work.</a:t>
            </a:r>
          </a:p>
        </p:txBody>
      </p:sp>
      <p:sp>
        <p:nvSpPr>
          <p:cNvPr id="2" name="矩形 1"/>
          <p:cNvSpPr/>
          <p:nvPr/>
        </p:nvSpPr>
        <p:spPr>
          <a:xfrm>
            <a:off x="402806" y="778862"/>
            <a:ext cx="11534685" cy="1015663"/>
          </a:xfrm>
          <a:prstGeom prst="rect">
            <a:avLst/>
          </a:prstGeom>
        </p:spPr>
        <p:txBody>
          <a:bodyPr wrap="square">
            <a:spAutoFit/>
          </a:bodyPr>
          <a:lstStyle/>
          <a:p>
            <a:pPr algn="just"/>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mn-ea"/>
              </a:rPr>
              <a:t>In order to attract global talent and to supplement the labour force, the Hong Kong Government has introduced a number of talent admission schemes and the Supplementary Labour Scheme to meet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mn-ea"/>
              </a:rPr>
              <a:t>the local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mn-ea"/>
              </a:rPr>
              <a:t>development needs.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mn-ea"/>
              </a:rPr>
              <a:t> Examples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mn-ea"/>
              </a:rPr>
              <a:t>of related policies are shown as follows:</a:t>
            </a:r>
          </a:p>
        </p:txBody>
      </p:sp>
      <p:pic>
        <p:nvPicPr>
          <p:cNvPr id="9" name="圖片 8">
            <a:hlinkClick r:id="rId2"/>
          </p:cNvPr>
          <p:cNvPicPr>
            <a:picLocks noChangeAspect="1"/>
          </p:cNvPicPr>
          <p:nvPr/>
        </p:nvPicPr>
        <p:blipFill rotWithShape="1">
          <a:blip r:embed="rId3"/>
          <a:srcRect l="52834" t="17183" r="14166" b="21835"/>
          <a:stretch/>
        </p:blipFill>
        <p:spPr>
          <a:xfrm>
            <a:off x="402807" y="5179595"/>
            <a:ext cx="2814218" cy="1462640"/>
          </a:xfrm>
          <a:prstGeom prst="rect">
            <a:avLst/>
          </a:prstGeom>
        </p:spPr>
      </p:pic>
      <p:sp>
        <p:nvSpPr>
          <p:cNvPr id="10" name="文字方塊 9"/>
          <p:cNvSpPr txBox="1"/>
          <p:nvPr/>
        </p:nvSpPr>
        <p:spPr>
          <a:xfrm>
            <a:off x="3493742" y="5593052"/>
            <a:ext cx="2994053" cy="523220"/>
          </a:xfrm>
          <a:prstGeom prst="rect">
            <a:avLst/>
          </a:prstGeom>
          <a:solidFill>
            <a:schemeClr val="accent2">
              <a:lumMod val="20000"/>
              <a:lumOff val="80000"/>
            </a:schemeClr>
          </a:solidFill>
          <a:ln w="28575">
            <a:solidFill>
              <a:schemeClr val="accent5">
                <a:lumMod val="40000"/>
                <a:lumOff val="60000"/>
              </a:schemeClr>
            </a:solidFill>
          </a:ln>
        </p:spPr>
        <p:txBody>
          <a:bodyPr wrap="square" rtlCol="0">
            <a:spAutoFit/>
          </a:bodyPr>
          <a:lstStyle/>
          <a:p>
            <a:r>
              <a:rPr lang="en-GB" sz="1400" dirty="0">
                <a:latin typeface="Times New Roman" panose="02020603050405020304" pitchFamily="18" charset="0"/>
                <a:ea typeface="標楷體" panose="03000509000000000000" pitchFamily="65" charset="-120"/>
              </a:rPr>
              <a:t>Click on the image to watch the video and learn more about the QMAS.</a:t>
            </a:r>
          </a:p>
        </p:txBody>
      </p:sp>
      <p:sp>
        <p:nvSpPr>
          <p:cNvPr id="11" name="任意多边形: 形状 7"/>
          <p:cNvSpPr/>
          <p:nvPr/>
        </p:nvSpPr>
        <p:spPr>
          <a:xfrm>
            <a:off x="2091190" y="204581"/>
            <a:ext cx="9338810"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Positive effects of global labour mobility</a:t>
            </a:r>
          </a:p>
        </p:txBody>
      </p:sp>
      <p:pic>
        <p:nvPicPr>
          <p:cNvPr id="13" name="Picture 12"/>
          <p:cNvPicPr>
            <a:picLocks noChangeAspect="1"/>
          </p:cNvPicPr>
          <p:nvPr/>
        </p:nvPicPr>
        <p:blipFill>
          <a:blip r:embed="rId4"/>
          <a:stretch>
            <a:fillRect/>
          </a:stretch>
        </p:blipFill>
        <p:spPr>
          <a:xfrm>
            <a:off x="170449" y="124782"/>
            <a:ext cx="1396959" cy="508542"/>
          </a:xfrm>
          <a:prstGeom prst="rect">
            <a:avLst/>
          </a:prstGeom>
        </p:spPr>
      </p:pic>
      <p:sp>
        <p:nvSpPr>
          <p:cNvPr id="14" name="Content Placeholder 2"/>
          <p:cNvSpPr txBox="1">
            <a:spLocks/>
          </p:cNvSpPr>
          <p:nvPr/>
        </p:nvSpPr>
        <p:spPr>
          <a:xfrm>
            <a:off x="6532807" y="1807715"/>
            <a:ext cx="5404685" cy="3426579"/>
          </a:xfrm>
          <a:prstGeom prst="rect">
            <a:avLst/>
          </a:prstGeom>
          <a:solidFill>
            <a:schemeClr val="accent5">
              <a:lumMod val="20000"/>
              <a:lumOff val="80000"/>
            </a:schemeClr>
          </a:solidFill>
          <a:ln w="38100">
            <a:solidFill>
              <a:schemeClr val="accent6">
                <a:lumMod val="50000"/>
              </a:schemeClr>
            </a:solidFill>
            <a:prstDash val="dash"/>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Font typeface="Arial" panose="020B0604020202020204" pitchFamily="34" charset="0"/>
              <a:buNone/>
            </a:pP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"Supplementary Labour Scheme"</a:t>
            </a:r>
          </a:p>
          <a:p>
            <a:pPr algn="just">
              <a:lnSpc>
                <a:spcPts val="2000"/>
              </a:lnSpc>
              <a:spcBef>
                <a:spcPts val="0"/>
              </a:spcBef>
            </a:pP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Employers carrying on businesses in Hong Kong may apply to import workers at technician level or below to fill vacancies which they have genuine difficulties in recruiting suitable staff locally. </a:t>
            </a:r>
          </a:p>
          <a:p>
            <a:pPr algn="just">
              <a:lnSpc>
                <a:spcPts val="2000"/>
              </a:lnSpc>
              <a:spcBef>
                <a:spcPts val="0"/>
              </a:spcBef>
            </a:pPr>
            <a:endParaRPr lang="en-US" altLang="zh-TW"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gn="just">
              <a:lnSpc>
                <a:spcPts val="2000"/>
              </a:lnSpc>
              <a:spcBef>
                <a:spcPts val="0"/>
              </a:spcBef>
            </a:pP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To safeguard the employment opportunities for as well as salaries and benefits of local workers, employers must accord priority to filling available job vacancies with local workers, and take active efforts to train local workers for the vacancies.</a:t>
            </a:r>
          </a:p>
        </p:txBody>
      </p:sp>
      <p:pic>
        <p:nvPicPr>
          <p:cNvPr id="12" name="Picture 11"/>
          <p:cNvPicPr>
            <a:picLocks noChangeAspect="1"/>
          </p:cNvPicPr>
          <p:nvPr/>
        </p:nvPicPr>
        <p:blipFill>
          <a:blip r:embed="rId5"/>
          <a:stretch>
            <a:fillRect/>
          </a:stretch>
        </p:blipFill>
        <p:spPr>
          <a:xfrm>
            <a:off x="10722263" y="5296496"/>
            <a:ext cx="417258" cy="381747"/>
          </a:xfrm>
          <a:prstGeom prst="rect">
            <a:avLst/>
          </a:prstGeom>
        </p:spPr>
      </p:pic>
      <p:sp>
        <p:nvSpPr>
          <p:cNvPr id="15" name="Rectangle 14"/>
          <p:cNvSpPr/>
          <p:nvPr/>
        </p:nvSpPr>
        <p:spPr>
          <a:xfrm>
            <a:off x="6616915" y="5287187"/>
            <a:ext cx="5065222" cy="1569660"/>
          </a:xfrm>
          <a:prstGeom prst="rect">
            <a:avLst/>
          </a:prstGeom>
        </p:spPr>
        <p:txBody>
          <a:bodyPr wrap="square">
            <a:spAutoFit/>
          </a:bodyPr>
          <a:lstStyle/>
          <a:p>
            <a:r>
              <a:rPr lang="en-GB" sz="1200" dirty="0">
                <a:latin typeface="Times New Roman" panose="02020603050405020304" pitchFamily="18" charset="0"/>
                <a:ea typeface="標楷體" panose="03000509000000000000" pitchFamily="65" charset="-120"/>
                <a:cs typeface="Times New Roman" panose="02020603050405020304" pitchFamily="18" charset="0"/>
              </a:rPr>
              <a:t>Sources:</a:t>
            </a:r>
          </a:p>
          <a:p>
            <a:pPr marL="171450" indent="-171450">
              <a:buFont typeface="Arial" panose="020B0604020202020204" pitchFamily="34" charset="0"/>
              <a:buChar char="•"/>
            </a:pPr>
            <a:r>
              <a:rPr lang="en-GB" sz="1200" dirty="0">
                <a:latin typeface="Times New Roman" panose="02020603050405020304" pitchFamily="18" charset="0"/>
                <a:ea typeface="標楷體" panose="03000509000000000000" pitchFamily="65" charset="-120"/>
                <a:cs typeface="Times New Roman" panose="02020603050405020304" pitchFamily="18" charset="0"/>
              </a:rPr>
              <a:t>HKSAR Government Press Releases (https://www.info.gov.hk/gia/general/202101/06/P2021010600312.htm?fontSize=1)</a:t>
            </a:r>
          </a:p>
          <a:p>
            <a:pPr marL="171450" indent="-171450">
              <a:buFont typeface="Arial" panose="020B0604020202020204" pitchFamily="34" charset="0"/>
              <a:buChar char="•"/>
            </a:pPr>
            <a:r>
              <a:rPr lang="en-GB" sz="1200" dirty="0">
                <a:latin typeface="Times New Roman" panose="02020603050405020304" pitchFamily="18" charset="0"/>
                <a:ea typeface="標楷體" panose="03000509000000000000" pitchFamily="65" charset="-120"/>
                <a:cs typeface="Times New Roman" panose="02020603050405020304" pitchFamily="18" charset="0"/>
              </a:rPr>
              <a:t>Labour Department of HKSAR Government (https://www.labour.gov.hk/eng/plan/iwSLS.htm)</a:t>
            </a:r>
          </a:p>
          <a:p>
            <a:pPr marL="171450" indent="-171450">
              <a:buFont typeface="Arial" panose="020B0604020202020204" pitchFamily="34" charset="0"/>
              <a:buChar char="•"/>
            </a:pPr>
            <a:r>
              <a:rPr lang="en-GB" sz="1200" dirty="0">
                <a:latin typeface="Times New Roman" panose="02020603050405020304" pitchFamily="18" charset="0"/>
                <a:ea typeface="標楷體" panose="03000509000000000000" pitchFamily="65" charset="-120"/>
                <a:cs typeface="Times New Roman" panose="02020603050405020304" pitchFamily="18" charset="0"/>
              </a:rPr>
              <a:t>Information Services Department of HKSAR Government (https://www.isd.gov.hk/eng/tvapi/17_id164.html)</a:t>
            </a:r>
          </a:p>
        </p:txBody>
      </p:sp>
      <p:pic>
        <p:nvPicPr>
          <p:cNvPr id="18" name="Picture 17"/>
          <p:cNvPicPr>
            <a:picLocks noChangeAspect="1"/>
          </p:cNvPicPr>
          <p:nvPr/>
        </p:nvPicPr>
        <p:blipFill>
          <a:blip r:embed="rId6"/>
          <a:stretch>
            <a:fillRect/>
          </a:stretch>
        </p:blipFill>
        <p:spPr>
          <a:xfrm>
            <a:off x="9326427" y="5306552"/>
            <a:ext cx="1190784" cy="356272"/>
          </a:xfrm>
          <a:prstGeom prst="rect">
            <a:avLst/>
          </a:prstGeom>
        </p:spPr>
      </p:pic>
      <p:pic>
        <p:nvPicPr>
          <p:cNvPr id="19" name="Picture 18"/>
          <p:cNvPicPr>
            <a:picLocks noChangeAspect="1"/>
          </p:cNvPicPr>
          <p:nvPr/>
        </p:nvPicPr>
        <p:blipFill>
          <a:blip r:embed="rId7"/>
          <a:stretch>
            <a:fillRect/>
          </a:stretch>
        </p:blipFill>
        <p:spPr>
          <a:xfrm>
            <a:off x="11344573" y="5288340"/>
            <a:ext cx="495834" cy="411179"/>
          </a:xfrm>
          <a:prstGeom prst="rect">
            <a:avLst/>
          </a:prstGeom>
        </p:spPr>
      </p:pic>
      <p:sp>
        <p:nvSpPr>
          <p:cNvPr id="20" name="Left Arrow 19"/>
          <p:cNvSpPr/>
          <p:nvPr/>
        </p:nvSpPr>
        <p:spPr>
          <a:xfrm>
            <a:off x="3217025" y="5707304"/>
            <a:ext cx="237244" cy="2861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1285DA06-2A1C-E6BC-108C-25FCBBA542D7}"/>
              </a:ext>
            </a:extLst>
          </p:cNvPr>
          <p:cNvSpPr txBox="1"/>
          <p:nvPr/>
        </p:nvSpPr>
        <p:spPr>
          <a:xfrm>
            <a:off x="196269" y="173498"/>
            <a:ext cx="128706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4137" y="1325264"/>
            <a:ext cx="11477897" cy="4640108"/>
          </a:xfrm>
        </p:spPr>
        <p:txBody>
          <a:bodyPr>
            <a:noAutofit/>
          </a:bodyPr>
          <a:lstStyle/>
          <a:p>
            <a:pPr marL="0" indent="0" latinLnBrk="0">
              <a:lnSpc>
                <a:spcPct val="150000"/>
              </a:lnSpc>
              <a:spcBef>
                <a:spcPts val="0"/>
              </a:spcBef>
              <a:spcAft>
                <a:spcPts val="0"/>
              </a:spcAft>
              <a:buNone/>
            </a:pPr>
            <a:r>
              <a:rPr lang="en-GB" sz="2200" b="1" dirty="0">
                <a:latin typeface="Times New Roman" panose="02020603050405020304" pitchFamily="18" charset="0"/>
                <a:ea typeface="DFKai-SB" panose="03000509000000000000" pitchFamily="65" charset="-120"/>
                <a:sym typeface="Times New Roman" panose="02020603050405020304" pitchFamily="18" charset="0"/>
              </a:rPr>
              <a:t>Knowledge</a:t>
            </a:r>
          </a:p>
          <a:p>
            <a:pPr marL="571500" indent="-342900" algn="just">
              <a:lnSpc>
                <a:spcPct val="100000"/>
              </a:lnSpc>
              <a:spcBef>
                <a:spcPts val="0"/>
              </a:spcBef>
            </a:pP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To understand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the meaning of economic globalisation, multinational corporations and the new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economies,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and the interdependence and interaction of economies of all countries</a:t>
            </a:r>
          </a:p>
          <a:p>
            <a:pPr marL="571500" indent="-342900" algn="just">
              <a:lnSpc>
                <a:spcPct val="100000"/>
              </a:lnSpc>
              <a:spcBef>
                <a:spcPts val="0"/>
              </a:spcBef>
            </a:pP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To understand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major international economic organisations in the world and the main ways in which they facilitate international economic cooperation</a:t>
            </a:r>
          </a:p>
          <a:p>
            <a:pPr marL="571500" indent="-342900" algn="just">
              <a:lnSpc>
                <a:spcPct val="100000"/>
              </a:lnSpc>
              <a:spcBef>
                <a:spcPts val="0"/>
              </a:spcBef>
            </a:pP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To learn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about the main impact of new economies on individuals and the development of Hong Kong and our country</a:t>
            </a:r>
          </a:p>
          <a:p>
            <a:pPr marL="0" indent="0" algn="just" latinLnBrk="0">
              <a:lnSpc>
                <a:spcPct val="150000"/>
              </a:lnSpc>
              <a:spcBef>
                <a:spcPts val="0"/>
              </a:spcBef>
              <a:spcAft>
                <a:spcPts val="0"/>
              </a:spcAft>
              <a:buNone/>
            </a:pPr>
            <a:r>
              <a:rPr lang="en-GB" sz="2200" b="1"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Skills</a:t>
            </a:r>
          </a:p>
          <a:p>
            <a:pPr marL="571500" indent="-342900" algn="just">
              <a:lnSpc>
                <a:spcPct val="100000"/>
              </a:lnSpc>
              <a:spcBef>
                <a:spcPts val="0"/>
              </a:spcBef>
            </a:pP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To analyse </a:t>
            </a: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objectively the impact of economic globalisation through examples of international economic cooperation and develop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critical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thinking skills</a:t>
            </a:r>
            <a:endPar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endParaRPr>
          </a:p>
          <a:p>
            <a:pPr marL="0" indent="0" algn="just" latinLnBrk="0">
              <a:lnSpc>
                <a:spcPct val="150000"/>
              </a:lnSpc>
              <a:spcBef>
                <a:spcPts val="0"/>
              </a:spcBef>
              <a:spcAft>
                <a:spcPts val="0"/>
              </a:spcAft>
              <a:buNone/>
            </a:pPr>
            <a:r>
              <a:rPr lang="en-GB" sz="2200" b="1"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Values</a:t>
            </a:r>
          </a:p>
          <a:p>
            <a:pPr marL="571500" indent="-342900" algn="just">
              <a:lnSpc>
                <a:spcPct val="100000"/>
              </a:lnSpc>
              <a:spcBef>
                <a:spcPts val="0"/>
              </a:spcBef>
            </a:pPr>
            <a:r>
              <a:rPr lang="en-GB" sz="2000" dirty="0">
                <a:solidFill>
                  <a:schemeClr val="tx1">
                    <a:lumMod val="85000"/>
                    <a:lumOff val="15000"/>
                  </a:schemeClr>
                </a:solidFill>
                <a:latin typeface="Times New Roman" panose="02020603050405020304" pitchFamily="18" charset="0"/>
                <a:ea typeface="DFKai-SB" panose="03000509000000000000" pitchFamily="65" charset="-120"/>
                <a:sym typeface="Times New Roman" panose="02020603050405020304" pitchFamily="18" charset="0"/>
              </a:rPr>
              <a:t>To broaden international perspectives, develop the concepts of global economic interdependence and international economic cooperation, and to develop a sense of personal and social responsibility of contributing to the economic development of our country and Hong Kong</a:t>
            </a:r>
          </a:p>
        </p:txBody>
      </p:sp>
      <p:sp>
        <p:nvSpPr>
          <p:cNvPr id="10" name="矩形: 圆角 3">
            <a:extLst>
              <a:ext uri="{FF2B5EF4-FFF2-40B4-BE49-F238E27FC236}">
                <a16:creationId xmlns:a16="http://schemas.microsoft.com/office/drawing/2014/main" id="{181481D2-013C-47B5-8B45-596F90F3D3BD}"/>
              </a:ext>
            </a:extLst>
          </p:cNvPr>
          <p:cNvSpPr/>
          <p:nvPr/>
        </p:nvSpPr>
        <p:spPr bwMode="auto">
          <a:xfrm>
            <a:off x="4700326" y="167005"/>
            <a:ext cx="2354263" cy="714375"/>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r>
              <a:rPr lang="en-GB" sz="3600" b="1" dirty="0">
                <a:latin typeface="Times New Roman" panose="02020603050405020304" pitchFamily="18" charset="0"/>
                <a:ea typeface="標楷體" panose="03000509000000000000" pitchFamily="65" charset="-120"/>
              </a:rPr>
              <a:t>Learning objectives</a:t>
            </a:r>
          </a:p>
        </p:txBody>
      </p:sp>
      <p:sp>
        <p:nvSpPr>
          <p:cNvPr id="11" name="直接连接符 8">
            <a:extLst>
              <a:ext uri="{FF2B5EF4-FFF2-40B4-BE49-F238E27FC236}">
                <a16:creationId xmlns:a16="http://schemas.microsoft.com/office/drawing/2014/main" id="{53B66358-7B19-4D50-B634-9EB6A25BCA1D}"/>
              </a:ext>
            </a:extLst>
          </p:cNvPr>
          <p:cNvSpPr>
            <a:spLocks noChangeShapeType="1"/>
          </p:cNvSpPr>
          <p:nvPr/>
        </p:nvSpPr>
        <p:spPr bwMode="auto">
          <a:xfrm flipV="1">
            <a:off x="7467339" y="568642"/>
            <a:ext cx="1485900"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2" name="直接连接符 10">
            <a:extLst>
              <a:ext uri="{FF2B5EF4-FFF2-40B4-BE49-F238E27FC236}">
                <a16:creationId xmlns:a16="http://schemas.microsoft.com/office/drawing/2014/main" id="{5D2D9A4D-0AC4-411F-AFBE-96BF7BA02EB7}"/>
              </a:ext>
            </a:extLst>
          </p:cNvPr>
          <p:cNvSpPr>
            <a:spLocks noChangeShapeType="1"/>
          </p:cNvSpPr>
          <p:nvPr/>
        </p:nvSpPr>
        <p:spPr bwMode="auto">
          <a:xfrm flipV="1">
            <a:off x="2688964" y="568642"/>
            <a:ext cx="1590675"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3" name="椭圆 13">
            <a:extLst>
              <a:ext uri="{FF2B5EF4-FFF2-40B4-BE49-F238E27FC236}">
                <a16:creationId xmlns:a16="http://schemas.microsoft.com/office/drawing/2014/main" id="{DC5563D4-846C-425B-8C11-0215F52D8157}"/>
              </a:ext>
            </a:extLst>
          </p:cNvPr>
          <p:cNvSpPr>
            <a:spLocks noChangeArrowheads="1"/>
          </p:cNvSpPr>
          <p:nvPr/>
        </p:nvSpPr>
        <p:spPr bwMode="auto">
          <a:xfrm>
            <a:off x="4416164"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14" name="椭圆 17">
            <a:extLst>
              <a:ext uri="{FF2B5EF4-FFF2-40B4-BE49-F238E27FC236}">
                <a16:creationId xmlns:a16="http://schemas.microsoft.com/office/drawing/2014/main" id="{8026878E-A35D-4089-8AE0-89228D19DB2B}"/>
              </a:ext>
            </a:extLst>
          </p:cNvPr>
          <p:cNvSpPr>
            <a:spLocks noChangeArrowheads="1"/>
          </p:cNvSpPr>
          <p:nvPr/>
        </p:nvSpPr>
        <p:spPr bwMode="auto">
          <a:xfrm>
            <a:off x="7226039"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243178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4"/>
          <p:cNvGraphicFramePr>
            <a:graphicFrameLocks noGrp="1"/>
          </p:cNvGraphicFramePr>
          <p:nvPr>
            <p:custDataLst>
              <p:tags r:id="rId1"/>
            </p:custDataLst>
            <p:extLst>
              <p:ext uri="{D42A27DB-BD31-4B8C-83A1-F6EECF244321}">
                <p14:modId xmlns:p14="http://schemas.microsoft.com/office/powerpoint/2010/main" val="3683829294"/>
              </p:ext>
            </p:extLst>
          </p:nvPr>
        </p:nvGraphicFramePr>
        <p:xfrm>
          <a:off x="1396343" y="1916028"/>
          <a:ext cx="9674225" cy="2133600"/>
        </p:xfrm>
        <a:graphic>
          <a:graphicData uri="http://schemas.openxmlformats.org/drawingml/2006/table">
            <a:tbl>
              <a:tblPr firstRow="1" bandRow="1">
                <a:tableStyleId>{5C22544A-7EE6-4342-B048-85BDC9FD1C3A}</a:tableStyleId>
              </a:tblPr>
              <a:tblGrid>
                <a:gridCol w="3063240">
                  <a:extLst>
                    <a:ext uri="{9D8B030D-6E8A-4147-A177-3AD203B41FA5}">
                      <a16:colId xmlns:a16="http://schemas.microsoft.com/office/drawing/2014/main" val="20000"/>
                    </a:ext>
                  </a:extLst>
                </a:gridCol>
                <a:gridCol w="1598930">
                  <a:extLst>
                    <a:ext uri="{9D8B030D-6E8A-4147-A177-3AD203B41FA5}">
                      <a16:colId xmlns:a16="http://schemas.microsoft.com/office/drawing/2014/main" val="20001"/>
                    </a:ext>
                  </a:extLst>
                </a:gridCol>
                <a:gridCol w="2672715">
                  <a:extLst>
                    <a:ext uri="{9D8B030D-6E8A-4147-A177-3AD203B41FA5}">
                      <a16:colId xmlns:a16="http://schemas.microsoft.com/office/drawing/2014/main" val="20002"/>
                    </a:ext>
                  </a:extLst>
                </a:gridCol>
                <a:gridCol w="2339340">
                  <a:extLst>
                    <a:ext uri="{9D8B030D-6E8A-4147-A177-3AD203B41FA5}">
                      <a16:colId xmlns:a16="http://schemas.microsoft.com/office/drawing/2014/main" val="20003"/>
                    </a:ext>
                  </a:extLst>
                </a:gridCol>
              </a:tblGrid>
              <a:tr h="640080">
                <a:tc>
                  <a:txBody>
                    <a:bodyPr/>
                    <a:lstStyle/>
                    <a:p>
                      <a:pPr algn="ct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Exchange</a:t>
                      </a:r>
                    </a:p>
                  </a:txBody>
                  <a:tcPr anchor="ct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solidFill>
                      <a:srgbClr val="0070C0"/>
                    </a:solidFill>
                  </a:tcPr>
                </a:tc>
                <a:tc>
                  <a:txBody>
                    <a:bodyPr/>
                    <a:lstStyle/>
                    <a:p>
                      <a:pPr algn="ct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Country</a:t>
                      </a:r>
                    </a:p>
                  </a:txBody>
                  <a:tcPr anchor="ctr">
                    <a:lnT w="12700" cap="flat" cmpd="sng" algn="ctr">
                      <a:solidFill>
                        <a:srgbClr val="080808"/>
                      </a:solidFill>
                      <a:prstDash val="solid"/>
                      <a:round/>
                      <a:headEnd type="none" w="med" len="med"/>
                      <a:tailEnd type="none" w="med" len="med"/>
                    </a:lnT>
                    <a:solidFill>
                      <a:srgbClr val="0070C0"/>
                    </a:solidFill>
                  </a:tcPr>
                </a:tc>
                <a:tc>
                  <a:txBody>
                    <a:bodyPr/>
                    <a:lstStyle/>
                    <a:p>
                      <a:pPr algn="ct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Local trading hours</a:t>
                      </a:r>
                    </a:p>
                  </a:txBody>
                  <a:tcPr anchor="ctr">
                    <a:lnT w="12700" cap="flat" cmpd="sng" algn="ctr">
                      <a:solidFill>
                        <a:srgbClr val="080808"/>
                      </a:solidFill>
                      <a:prstDash val="solid"/>
                      <a:round/>
                      <a:headEnd type="none" w="med" len="med"/>
                      <a:tailEnd type="none" w="med" len="med"/>
                    </a:lnT>
                    <a:solidFill>
                      <a:srgbClr val="0070C0"/>
                    </a:solidFill>
                  </a:tcPr>
                </a:tc>
                <a:tc>
                  <a:txBody>
                    <a:bodyPr/>
                    <a:lstStyle/>
                    <a:p>
                      <a:pPr algn="ct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Hong Kong time</a:t>
                      </a:r>
                    </a:p>
                  </a:txBody>
                  <a:tcPr anchor="ct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solidFill>
                      <a:srgbClr val="0070C0"/>
                    </a:solidFill>
                  </a:tcPr>
                </a:tc>
                <a:extLst>
                  <a:ext uri="{0D108BD9-81ED-4DB2-BD59-A6C34878D82A}">
                    <a16:rowId xmlns:a16="http://schemas.microsoft.com/office/drawing/2014/main" val="10000"/>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20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HKEX</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20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China</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GB" sz="2000" b="0" i="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09:30-16:00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GB" sz="2000" b="0" i="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09:30-16:00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a:txBody>
                    <a:bodyPr/>
                    <a:lstStyle/>
                    <a:p>
                      <a:pPr algn="ctr"/>
                      <a:r>
                        <a:rPr lang="en-GB" sz="20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LSE</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United Kingdom</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GB" sz="2000" b="0" i="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08:00-16:30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GB" sz="2000" b="0" i="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16:00-00:30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20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NYSE</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20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United States</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0" i="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09:30-16:00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0" i="0" noProof="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22:30-05:00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矩形 5"/>
          <p:cNvSpPr/>
          <p:nvPr/>
        </p:nvSpPr>
        <p:spPr>
          <a:xfrm>
            <a:off x="2773581" y="1229397"/>
            <a:ext cx="8082544" cy="573234"/>
          </a:xfrm>
          <a:prstGeom prst="rect">
            <a:avLst/>
          </a:prstGeom>
        </p:spPr>
        <p:txBody>
          <a:bodyPr wrap="square">
            <a:spAutoFit/>
          </a:bodyPr>
          <a:lstStyle/>
          <a:p>
            <a:pPr lvl="0" algn="ctr">
              <a:lnSpc>
                <a:spcPts val="4000"/>
              </a:lnSpc>
              <a:buClr>
                <a:srgbClr val="F0A22E"/>
              </a:buClr>
              <a:buSzPct val="70000"/>
            </a:pPr>
            <a:r>
              <a:rPr lang="en-GB" sz="3200" b="1" dirty="0">
                <a:latin typeface="Times New Roman" panose="02020603050405020304" pitchFamily="18" charset="0"/>
                <a:ea typeface="DFKai-SB" panose="03000509000000000000" pitchFamily="65" charset="-120"/>
                <a:cs typeface="+mn-ea"/>
                <a:sym typeface="Times New Roman" panose="02020603050405020304" pitchFamily="18" charset="0"/>
              </a:rPr>
              <a:t>Trading hours of major global stock markets</a:t>
            </a:r>
          </a:p>
        </p:txBody>
      </p:sp>
      <p:grpSp>
        <p:nvGrpSpPr>
          <p:cNvPr id="15" name="组合 14"/>
          <p:cNvGrpSpPr/>
          <p:nvPr/>
        </p:nvGrpSpPr>
        <p:grpSpPr>
          <a:xfrm>
            <a:off x="247358" y="1161053"/>
            <a:ext cx="2526223" cy="1384995"/>
            <a:chOff x="977900" y="557213"/>
            <a:chExt cx="2674938" cy="1891223"/>
          </a:xfrm>
        </p:grpSpPr>
        <p:sp>
          <p:nvSpPr>
            <p:cNvPr id="16" name="矩形 15"/>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文本框 13"/>
            <p:cNvSpPr txBox="1">
              <a:spLocks noChangeArrowheads="1"/>
            </p:cNvSpPr>
            <p:nvPr/>
          </p:nvSpPr>
          <p:spPr bwMode="auto">
            <a:xfrm>
              <a:off x="1341439" y="557213"/>
              <a:ext cx="2311399" cy="189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Introduction</a:t>
              </a:r>
            </a:p>
          </p:txBody>
        </p:sp>
        <p:cxnSp>
          <p:nvCxnSpPr>
            <p:cNvPr id="21" name="直接连接符 2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493837" y="5281009"/>
            <a:ext cx="10013984" cy="1569982"/>
          </a:xfrm>
          <a:prstGeom prst="rect">
            <a:avLst/>
          </a:prstGeom>
          <a:noFill/>
        </p:spPr>
        <p:txBody>
          <a:bodyPr wrap="square" rtlCol="0">
            <a:spAutoFit/>
          </a:bodyPr>
          <a:lstStyle/>
          <a:p>
            <a:pPr>
              <a:lnSpc>
                <a:spcPct val="150000"/>
              </a:lnSpc>
            </a:pPr>
            <a:r>
              <a:rPr lang="en-GB" sz="2200" b="1" dirty="0">
                <a:latin typeface="Times New Roman" panose="02020603050405020304" pitchFamily="18" charset="0"/>
                <a:ea typeface="DFKai-SB" panose="03000509000000000000" pitchFamily="65" charset="-120"/>
                <a:sym typeface="Times New Roman" panose="02020603050405020304" pitchFamily="18" charset="0"/>
              </a:rPr>
              <a:t>Answer key</a:t>
            </a:r>
          </a:p>
          <a:p>
            <a:pPr marL="0" fontAlgn="auto">
              <a:lnSpc>
                <a:spcPts val="4000"/>
              </a:lnSpc>
              <a:spcBef>
                <a:spcPts val="0"/>
              </a:spcBef>
              <a:buFont typeface="Wingdings" panose="05000000000000000000" pitchFamily="2" charset="2"/>
              <a:buNone/>
            </a:pPr>
            <a:r>
              <a:rPr lang="en-GB" sz="2000"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Investors can trade stocks at different times throughout the day thanks to the stock exchanges located in different time zones.</a:t>
            </a:r>
          </a:p>
        </p:txBody>
      </p:sp>
      <p:grpSp>
        <p:nvGrpSpPr>
          <p:cNvPr id="29" name="组合 28"/>
          <p:cNvGrpSpPr>
            <a:grpSpLocks noChangeAspect="1"/>
          </p:cNvGrpSpPr>
          <p:nvPr/>
        </p:nvGrpSpPr>
        <p:grpSpPr>
          <a:xfrm>
            <a:off x="975876" y="5467027"/>
            <a:ext cx="493472" cy="540000"/>
            <a:chOff x="6523756" y="488141"/>
            <a:chExt cx="883270" cy="966551"/>
          </a:xfrm>
        </p:grpSpPr>
        <p:sp>
          <p:nvSpPr>
            <p:cNvPr id="30" name="流程图: 离页连接符 29"/>
            <p:cNvSpPr/>
            <p:nvPr/>
          </p:nvSpPr>
          <p:spPr>
            <a:xfrm>
              <a:off x="6523756" y="488141"/>
              <a:ext cx="826517" cy="891903"/>
            </a:xfrm>
            <a:prstGeom prst="flowChartOffpageConnector">
              <a:avLst/>
            </a:prstGeom>
            <a:solidFill>
              <a:srgbClr val="21D0C2">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离页连接符 30"/>
            <p:cNvSpPr/>
            <p:nvPr/>
          </p:nvSpPr>
          <p:spPr>
            <a:xfrm>
              <a:off x="6580509" y="562789"/>
              <a:ext cx="826517" cy="891903"/>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离页连接符 31"/>
            <p:cNvSpPr/>
            <p:nvPr/>
          </p:nvSpPr>
          <p:spPr>
            <a:xfrm>
              <a:off x="6560792" y="529167"/>
              <a:ext cx="826517" cy="891903"/>
            </a:xfrm>
            <a:prstGeom prst="flowChartOffpageConnector">
              <a:avLst/>
            </a:prstGeom>
            <a:solidFill>
              <a:srgbClr val="21D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676279" y="647264"/>
              <a:ext cx="600075" cy="568325"/>
              <a:chOff x="5991226" y="2949576"/>
              <a:chExt cx="600075" cy="568325"/>
            </a:xfrm>
          </p:grpSpPr>
          <p:sp>
            <p:nvSpPr>
              <p:cNvPr id="34" name="Freeform 46"/>
              <p:cNvSpPr/>
              <p:nvPr/>
            </p:nvSpPr>
            <p:spPr bwMode="auto">
              <a:xfrm>
                <a:off x="5991226" y="3168651"/>
                <a:ext cx="349250" cy="349250"/>
              </a:xfrm>
              <a:custGeom>
                <a:avLst/>
                <a:gdLst>
                  <a:gd name="T0" fmla="*/ 36 w 43"/>
                  <a:gd name="T1" fmla="*/ 8 h 43"/>
                  <a:gd name="T2" fmla="*/ 41 w 43"/>
                  <a:gd name="T3" fmla="*/ 27 h 43"/>
                  <a:gd name="T4" fmla="*/ 27 w 43"/>
                  <a:gd name="T5" fmla="*/ 41 h 43"/>
                  <a:gd name="T6" fmla="*/ 8 w 43"/>
                  <a:gd name="T7" fmla="*/ 36 h 43"/>
                  <a:gd name="T8" fmla="*/ 8 w 43"/>
                  <a:gd name="T9" fmla="*/ 8 h 43"/>
                  <a:gd name="T10" fmla="*/ 36 w 43"/>
                  <a:gd name="T11" fmla="*/ 8 h 43"/>
                </a:gdLst>
                <a:ahLst/>
                <a:cxnLst>
                  <a:cxn ang="0">
                    <a:pos x="T0" y="T1"/>
                  </a:cxn>
                  <a:cxn ang="0">
                    <a:pos x="T2" y="T3"/>
                  </a:cxn>
                  <a:cxn ang="0">
                    <a:pos x="T4" y="T5"/>
                  </a:cxn>
                  <a:cxn ang="0">
                    <a:pos x="T6" y="T7"/>
                  </a:cxn>
                  <a:cxn ang="0">
                    <a:pos x="T8" y="T9"/>
                  </a:cxn>
                  <a:cxn ang="0">
                    <a:pos x="T10" y="T11"/>
                  </a:cxn>
                </a:cxnLst>
                <a:rect l="0" t="0" r="r" b="b"/>
                <a:pathLst>
                  <a:path w="43" h="43">
                    <a:moveTo>
                      <a:pt x="36" y="8"/>
                    </a:moveTo>
                    <a:cubicBezTo>
                      <a:pt x="41" y="13"/>
                      <a:pt x="43" y="20"/>
                      <a:pt x="41" y="27"/>
                    </a:cubicBezTo>
                    <a:cubicBezTo>
                      <a:pt x="39" y="34"/>
                      <a:pt x="34" y="39"/>
                      <a:pt x="27" y="41"/>
                    </a:cubicBezTo>
                    <a:cubicBezTo>
                      <a:pt x="20" y="43"/>
                      <a:pt x="13" y="41"/>
                      <a:pt x="8" y="36"/>
                    </a:cubicBezTo>
                    <a:cubicBezTo>
                      <a:pt x="0" y="28"/>
                      <a:pt x="0" y="15"/>
                      <a:pt x="8" y="8"/>
                    </a:cubicBezTo>
                    <a:cubicBezTo>
                      <a:pt x="16" y="0"/>
                      <a:pt x="28" y="0"/>
                      <a:pt x="36" y="8"/>
                    </a:cubicBezTo>
                    <a:close/>
                  </a:path>
                </a:pathLst>
              </a:custGeom>
              <a:noFill/>
              <a:ln w="381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Line 47"/>
              <p:cNvSpPr>
                <a:spLocks noChangeShapeType="1"/>
              </p:cNvSpPr>
              <p:nvPr/>
            </p:nvSpPr>
            <p:spPr bwMode="auto">
              <a:xfrm flipV="1">
                <a:off x="6283326" y="2949576"/>
                <a:ext cx="274638" cy="276225"/>
              </a:xfrm>
              <a:prstGeom prst="line">
                <a:avLst/>
              </a:prstGeom>
              <a:noFill/>
              <a:ln w="381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Freeform 48"/>
              <p:cNvSpPr/>
              <p:nvPr/>
            </p:nvSpPr>
            <p:spPr bwMode="auto">
              <a:xfrm>
                <a:off x="6403976" y="3006726"/>
                <a:ext cx="187325" cy="195263"/>
              </a:xfrm>
              <a:custGeom>
                <a:avLst/>
                <a:gdLst>
                  <a:gd name="T0" fmla="*/ 0 w 118"/>
                  <a:gd name="T1" fmla="*/ 67 h 123"/>
                  <a:gd name="T2" fmla="*/ 51 w 118"/>
                  <a:gd name="T3" fmla="*/ 123 h 123"/>
                  <a:gd name="T4" fmla="*/ 118 w 118"/>
                  <a:gd name="T5" fmla="*/ 56 h 123"/>
                  <a:gd name="T6" fmla="*/ 62 w 118"/>
                  <a:gd name="T7" fmla="*/ 0 h 123"/>
                  <a:gd name="T8" fmla="*/ 0 w 118"/>
                  <a:gd name="T9" fmla="*/ 67 h 123"/>
                </a:gdLst>
                <a:ahLst/>
                <a:cxnLst>
                  <a:cxn ang="0">
                    <a:pos x="T0" y="T1"/>
                  </a:cxn>
                  <a:cxn ang="0">
                    <a:pos x="T2" y="T3"/>
                  </a:cxn>
                  <a:cxn ang="0">
                    <a:pos x="T4" y="T5"/>
                  </a:cxn>
                  <a:cxn ang="0">
                    <a:pos x="T6" y="T7"/>
                  </a:cxn>
                  <a:cxn ang="0">
                    <a:pos x="T8" y="T9"/>
                  </a:cxn>
                </a:cxnLst>
                <a:rect l="0" t="0" r="r" b="b"/>
                <a:pathLst>
                  <a:path w="118" h="123">
                    <a:moveTo>
                      <a:pt x="0" y="67"/>
                    </a:moveTo>
                    <a:lnTo>
                      <a:pt x="51" y="123"/>
                    </a:lnTo>
                    <a:lnTo>
                      <a:pt x="118" y="56"/>
                    </a:lnTo>
                    <a:lnTo>
                      <a:pt x="62" y="0"/>
                    </a:lnTo>
                    <a:lnTo>
                      <a:pt x="0" y="67"/>
                    </a:lnTo>
                    <a:close/>
                  </a:path>
                </a:pathLst>
              </a:custGeom>
              <a:noFill/>
              <a:ln w="381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37" name="文本框 36"/>
          <p:cNvSpPr txBox="1"/>
          <p:nvPr/>
        </p:nvSpPr>
        <p:spPr>
          <a:xfrm>
            <a:off x="1520950" y="3919966"/>
            <a:ext cx="9781643" cy="1569982"/>
          </a:xfrm>
          <a:prstGeom prst="rect">
            <a:avLst/>
          </a:prstGeom>
          <a:noFill/>
        </p:spPr>
        <p:txBody>
          <a:bodyPr wrap="square" rtlCol="0">
            <a:spAutoFit/>
          </a:bodyPr>
          <a:lstStyle/>
          <a:p>
            <a:pPr>
              <a:lnSpc>
                <a:spcPct val="150000"/>
              </a:lnSpc>
            </a:pPr>
            <a:r>
              <a:rPr lang="en-GB" sz="2200" b="1" dirty="0">
                <a:latin typeface="Times New Roman" panose="02020603050405020304" pitchFamily="18" charset="0"/>
                <a:ea typeface="DFKai-SB" panose="03000509000000000000" pitchFamily="65" charset="-120"/>
              </a:rPr>
              <a:t>Questions for thinking</a:t>
            </a:r>
          </a:p>
          <a:p>
            <a:pPr marL="0" indent="0" fontAlgn="auto">
              <a:lnSpc>
                <a:spcPts val="4000"/>
              </a:lnSpc>
              <a:spcBef>
                <a:spcPts val="0"/>
              </a:spcBef>
              <a:buFont typeface="Wingdings" panose="05000000000000000000" pitchFamily="2" charset="2"/>
              <a:buNone/>
            </a:pPr>
            <a:r>
              <a:rPr lang="en-GB" sz="2000"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With reference to the above table (based on Hong Kong time), what are the characteristics of the trading hours of the stock markets?</a:t>
            </a:r>
          </a:p>
        </p:txBody>
      </p:sp>
      <p:grpSp>
        <p:nvGrpSpPr>
          <p:cNvPr id="38" name="组合 37"/>
          <p:cNvGrpSpPr>
            <a:grpSpLocks noChangeAspect="1"/>
          </p:cNvGrpSpPr>
          <p:nvPr/>
        </p:nvGrpSpPr>
        <p:grpSpPr>
          <a:xfrm flipH="1">
            <a:off x="975876" y="4192476"/>
            <a:ext cx="540000" cy="540000"/>
            <a:chOff x="5195979" y="428797"/>
            <a:chExt cx="927463" cy="927463"/>
          </a:xfrm>
        </p:grpSpPr>
        <p:sp>
          <p:nvSpPr>
            <p:cNvPr id="39" name="椭圆 38"/>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0" name="组合 39"/>
            <p:cNvGrpSpPr/>
            <p:nvPr/>
          </p:nvGrpSpPr>
          <p:grpSpPr>
            <a:xfrm>
              <a:off x="5235042" y="460898"/>
              <a:ext cx="876427" cy="882962"/>
              <a:chOff x="6130069" y="1975983"/>
              <a:chExt cx="876427" cy="882962"/>
            </a:xfrm>
          </p:grpSpPr>
          <p:sp>
            <p:nvSpPr>
              <p:cNvPr id="43" name="Freeform 16"/>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ln>
            </p:spPr>
            <p:txBody>
              <a:bodyPr vert="horz" wrap="square" lIns="91440" tIns="45720" rIns="91440" bIns="45720" numCol="1" anchor="t" anchorCtr="0" compatLnSpc="1"/>
              <a:lstStyle/>
              <a:p>
                <a:endParaRPr lang="zh-CN" altLang="en-US" dirty="0"/>
              </a:p>
            </p:txBody>
          </p:sp>
          <p:sp>
            <p:nvSpPr>
              <p:cNvPr id="44" name="Freeform 16"/>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ln>
            </p:spPr>
            <p:txBody>
              <a:bodyPr vert="horz" wrap="square" lIns="91440" tIns="45720" rIns="91440" bIns="45720" numCol="1" anchor="t" anchorCtr="0" compatLnSpc="1"/>
              <a:lstStyle/>
              <a:p>
                <a:endParaRPr lang="zh-CN" altLang="en-US"/>
              </a:p>
            </p:txBody>
          </p:sp>
        </p:grpSp>
        <p:sp>
          <p:nvSpPr>
            <p:cNvPr id="41" name="Freeform 39"/>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Oval 40"/>
            <p:cNvSpPr>
              <a:spLocks noChangeArrowheads="1"/>
            </p:cNvSpPr>
            <p:nvPr/>
          </p:nvSpPr>
          <p:spPr bwMode="auto">
            <a:xfrm>
              <a:off x="5618795" y="1102644"/>
              <a:ext cx="116471" cy="115219"/>
            </a:xfrm>
            <a:prstGeom prst="ellipse">
              <a:avLst/>
            </a:pr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grpSp>
      <p:sp>
        <p:nvSpPr>
          <p:cNvPr id="45" name="任意多边形: 形状 7"/>
          <p:cNvSpPr/>
          <p:nvPr/>
        </p:nvSpPr>
        <p:spPr>
          <a:xfrm>
            <a:off x="2091190" y="99054"/>
            <a:ext cx="7880840"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Opening and Integration of the Global Financial Market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4294967295"/>
          </p:nvPr>
        </p:nvSpPr>
        <p:spPr>
          <a:xfrm>
            <a:off x="330314" y="1264373"/>
            <a:ext cx="11073119" cy="2292935"/>
          </a:xfrm>
          <a:prstGeom prst="rect">
            <a:avLst/>
          </a:prstGeom>
          <a:solidFill>
            <a:srgbClr val="F0E3F3"/>
          </a:solidFill>
          <a:ln w="38100">
            <a:solidFill>
              <a:srgbClr val="0000FF"/>
            </a:solidFill>
          </a:ln>
        </p:spPr>
        <p:txBody>
          <a:bodyPr wrap="square">
            <a:spAutoFit/>
          </a:bodyPr>
          <a:lstStyle/>
          <a:p>
            <a:pPr indent="0" algn="just">
              <a:lnSpc>
                <a:spcPct val="130000"/>
              </a:lnSpc>
              <a:spcBef>
                <a:spcPts val="0"/>
              </a:spcBef>
              <a:spcAft>
                <a:spcPts val="0"/>
              </a:spcAft>
              <a:buFont typeface="Wingdings" panose="05000000000000000000" charset="0"/>
              <a:buNone/>
            </a:pPr>
            <a:r>
              <a:rPr lang="en-GB" sz="2200"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With the development of international </a:t>
            </a:r>
            <a:r>
              <a:rPr lang="en-GB" sz="2200" dirty="0" smtClean="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trade</a:t>
            </a:r>
            <a:r>
              <a:rPr lang="en-GB" sz="2200" dirty="0" smtClean="0">
                <a:solidFill>
                  <a:srgbClr val="7030A0"/>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smtClean="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division </a:t>
            </a:r>
            <a:r>
              <a:rPr lang="en-GB" sz="2200"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of labour, </a:t>
            </a:r>
            <a:r>
              <a:rPr lang="en-GB" sz="2200" dirty="0" smtClean="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a</a:t>
            </a:r>
            <a:r>
              <a:rPr lang="en-GB" sz="2200" dirty="0" smtClean="0">
                <a:solidFill>
                  <a:srgbClr val="7030A0"/>
                </a:solidFill>
                <a:latin typeface="Times New Roman" panose="02020603050405020304" pitchFamily="18" charset="0"/>
                <a:ea typeface="DFKai-SB" panose="03000509000000000000" pitchFamily="65" charset="-120"/>
                <a:cs typeface="+mn-ea"/>
                <a:sym typeface="Times New Roman" panose="02020603050405020304" pitchFamily="18" charset="0"/>
              </a:rPr>
              <a:t>n</a:t>
            </a:r>
            <a:r>
              <a:rPr lang="en-GB" sz="2200" dirty="0" smtClean="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d </a:t>
            </a:r>
            <a:r>
              <a:rPr lang="en-GB" sz="2200"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the opening up of international financial markets, capital flows around the world day and night. </a:t>
            </a:r>
            <a:r>
              <a:rPr lang="en-GB" sz="2200" dirty="0" smtClean="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 Financial </a:t>
            </a:r>
            <a:r>
              <a:rPr lang="en-GB" sz="2200"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markets of various countries have become closely connected and integrated</a:t>
            </a:r>
            <a:r>
              <a:rPr lang="en-GB" sz="2200" dirty="0" smtClean="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A number of famous international financial centres have emerged, such as Hong Kong, New York, London, Shanghai, Singapore, Tokyo, Dubai, etc., which attract traders from all over the world.</a:t>
            </a:r>
          </a:p>
        </p:txBody>
      </p:sp>
      <p:sp>
        <p:nvSpPr>
          <p:cNvPr id="5" name="标题 3073"/>
          <p:cNvSpPr txBox="1">
            <a:spLocks noChangeArrowheads="1"/>
          </p:cNvSpPr>
          <p:nvPr/>
        </p:nvSpPr>
        <p:spPr bwMode="auto">
          <a:xfrm>
            <a:off x="2695918" y="1394466"/>
            <a:ext cx="6230590" cy="652486"/>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defRPr/>
            </a:pPr>
            <a:endParaRPr lang="zh-CN" altLang="en-US" sz="3100" b="1" dirty="0">
              <a:latin typeface="Times New Roman" panose="02020603050405020304" pitchFamily="18" charset="0"/>
              <a:ea typeface="DFKai-SB" panose="03000509000000000000" pitchFamily="65" charset="-120"/>
              <a:sym typeface="Times New Roman" panose="02020603050405020304" pitchFamily="18" charset="0"/>
            </a:endParaRPr>
          </a:p>
        </p:txBody>
      </p:sp>
      <p:sp>
        <p:nvSpPr>
          <p:cNvPr id="8" name="文本框 7"/>
          <p:cNvSpPr txBox="1"/>
          <p:nvPr/>
        </p:nvSpPr>
        <p:spPr>
          <a:xfrm>
            <a:off x="1286343" y="3504244"/>
            <a:ext cx="9518050" cy="416524"/>
          </a:xfrm>
          <a:prstGeom prst="rect">
            <a:avLst/>
          </a:prstGeom>
          <a:noFill/>
        </p:spPr>
        <p:txBody>
          <a:bodyPr wrap="square" rtlCol="0">
            <a:spAutoFit/>
          </a:bodyPr>
          <a:lstStyle/>
          <a:p>
            <a:pPr algn="ctr">
              <a:lnSpc>
                <a:spcPct val="130000"/>
              </a:lnSpc>
            </a:pPr>
            <a:r>
              <a:rPr lang="en-GB" dirty="0">
                <a:latin typeface="Times New Roman" panose="02020603050405020304" pitchFamily="18" charset="0"/>
                <a:ea typeface="DFKai-SB" panose="03000509000000000000" pitchFamily="65" charset="-120"/>
                <a:cs typeface="Times New Roman" panose="02020603050405020304" pitchFamily="18" charset="0"/>
              </a:rPr>
              <a:t>Extract of Market Capitalisation of the World's Top Stock Exchanges (as at end September 2022)</a:t>
            </a:r>
          </a:p>
        </p:txBody>
      </p:sp>
      <p:sp>
        <p:nvSpPr>
          <p:cNvPr id="13" name="文本框 12"/>
          <p:cNvSpPr txBox="1"/>
          <p:nvPr/>
        </p:nvSpPr>
        <p:spPr>
          <a:xfrm>
            <a:off x="1922836" y="6334780"/>
            <a:ext cx="7915828" cy="523220"/>
          </a:xfrm>
          <a:prstGeom prst="rect">
            <a:avLst/>
          </a:prstGeom>
          <a:noFill/>
        </p:spPr>
        <p:txBody>
          <a:bodyPr wrap="square" rtlCol="0">
            <a:spAutoFit/>
          </a:bodyPr>
          <a:lstStyle/>
          <a:p>
            <a:r>
              <a:rPr lang="en-GB" sz="1400" dirty="0">
                <a:latin typeface="Times New Roman" panose="02020603050405020304" pitchFamily="18" charset="0"/>
                <a:ea typeface="DFKai-SB" panose="03000509000000000000" pitchFamily="65" charset="-120"/>
                <a:cs typeface="Times New Roman" panose="02020603050405020304" pitchFamily="18" charset="0"/>
              </a:rPr>
              <a:t>Source: Securities and Futures Commission (Market Capitalisation of the World's Top Stock Exchanges) (https://www.sfc.hk/-/media/EN/files/SOM/MarketStatistics/a01.pdf)</a:t>
            </a:r>
          </a:p>
        </p:txBody>
      </p:sp>
      <p:graphicFrame>
        <p:nvGraphicFramePr>
          <p:cNvPr id="3" name="表格 2"/>
          <p:cNvGraphicFramePr>
            <a:graphicFrameLocks noGrp="1"/>
          </p:cNvGraphicFramePr>
          <p:nvPr>
            <p:extLst>
              <p:ext uri="{D42A27DB-BD31-4B8C-83A1-F6EECF244321}">
                <p14:modId xmlns:p14="http://schemas.microsoft.com/office/powerpoint/2010/main" val="3985149304"/>
              </p:ext>
            </p:extLst>
          </p:nvPr>
        </p:nvGraphicFramePr>
        <p:xfrm>
          <a:off x="1735964" y="4130272"/>
          <a:ext cx="8128000" cy="2123440"/>
        </p:xfrm>
        <a:graphic>
          <a:graphicData uri="http://schemas.openxmlformats.org/drawingml/2006/table">
            <a:tbl>
              <a:tblPr firstRow="1" bandRow="1">
                <a:tableStyleId>{5C22544A-7EE6-4342-B048-85BDC9FD1C3A}</a:tableStyleId>
              </a:tblPr>
              <a:tblGrid>
                <a:gridCol w="1848746">
                  <a:extLst>
                    <a:ext uri="{9D8B030D-6E8A-4147-A177-3AD203B41FA5}">
                      <a16:colId xmlns:a16="http://schemas.microsoft.com/office/drawing/2014/main" val="748355270"/>
                    </a:ext>
                  </a:extLst>
                </a:gridCol>
                <a:gridCol w="2215254">
                  <a:extLst>
                    <a:ext uri="{9D8B030D-6E8A-4147-A177-3AD203B41FA5}">
                      <a16:colId xmlns:a16="http://schemas.microsoft.com/office/drawing/2014/main" val="1407316840"/>
                    </a:ext>
                  </a:extLst>
                </a:gridCol>
                <a:gridCol w="2586731">
                  <a:extLst>
                    <a:ext uri="{9D8B030D-6E8A-4147-A177-3AD203B41FA5}">
                      <a16:colId xmlns:a16="http://schemas.microsoft.com/office/drawing/2014/main" val="2186730902"/>
                    </a:ext>
                  </a:extLst>
                </a:gridCol>
                <a:gridCol w="1477269">
                  <a:extLst>
                    <a:ext uri="{9D8B030D-6E8A-4147-A177-3AD203B41FA5}">
                      <a16:colId xmlns:a16="http://schemas.microsoft.com/office/drawing/2014/main" val="347978368"/>
                    </a:ext>
                  </a:extLst>
                </a:gridCol>
              </a:tblGrid>
              <a:tr h="370840">
                <a:tc>
                  <a:txBody>
                    <a:bodyPr/>
                    <a:lstStyle/>
                    <a:p>
                      <a:pPr algn="ctr"/>
                      <a:r>
                        <a:rPr lang="en-GB"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Stock Exchange</a:t>
                      </a:r>
                    </a:p>
                  </a:txBody>
                  <a:tcPr/>
                </a:tc>
                <a:tc>
                  <a:txBody>
                    <a:bodyPr/>
                    <a:lstStyle/>
                    <a:p>
                      <a:pPr algn="ctr"/>
                      <a:r>
                        <a:rPr lang="en-GB"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Country</a:t>
                      </a:r>
                    </a:p>
                  </a:txBody>
                  <a:tcPr/>
                </a:tc>
                <a:tc>
                  <a:txBody>
                    <a:bodyPr/>
                    <a:lstStyle/>
                    <a:p>
                      <a:pPr algn="ctr"/>
                      <a:r>
                        <a:rPr lang="en-GB"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Market Capitalisation (US$ billion)</a:t>
                      </a:r>
                    </a:p>
                  </a:txBody>
                  <a:tcPr/>
                </a:tc>
                <a:tc>
                  <a:txBody>
                    <a:bodyPr/>
                    <a:lstStyle/>
                    <a:p>
                      <a:pPr algn="ctr"/>
                      <a:r>
                        <a:rPr lang="en-GB"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Worldwide Ranking</a:t>
                      </a:r>
                    </a:p>
                  </a:txBody>
                  <a:tcPr/>
                </a:tc>
                <a:extLst>
                  <a:ext uri="{0D108BD9-81ED-4DB2-BD59-A6C34878D82A}">
                    <a16:rowId xmlns:a16="http://schemas.microsoft.com/office/drawing/2014/main" val="4253214786"/>
                  </a:ext>
                </a:extLst>
              </a:tr>
              <a:tr h="370840">
                <a:tc>
                  <a:txBody>
                    <a:bodyPr/>
                    <a:lstStyle/>
                    <a:p>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NYSE</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United States</a:t>
                      </a:r>
                    </a:p>
                  </a:txBody>
                  <a:tcPr/>
                </a:tc>
                <a:tc>
                  <a:txBody>
                    <a:bodyPr/>
                    <a:lstStyle/>
                    <a:p>
                      <a:pPr algn="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23,752.5</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p>
                  </a:txBody>
                  <a:tcPr/>
                </a:tc>
                <a:extLst>
                  <a:ext uri="{0D108BD9-81ED-4DB2-BD59-A6C34878D82A}">
                    <a16:rowId xmlns:a16="http://schemas.microsoft.com/office/drawing/2014/main" val="867992257"/>
                  </a:ext>
                </a:extLst>
              </a:tr>
              <a:tr h="370840">
                <a:tc>
                  <a:txBody>
                    <a:bodyPr/>
                    <a:lstStyle/>
                    <a:p>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SSE</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China</a:t>
                      </a:r>
                    </a:p>
                  </a:txBody>
                  <a:tcPr/>
                </a:tc>
                <a:tc>
                  <a:txBody>
                    <a:bodyPr/>
                    <a:lstStyle/>
                    <a:p>
                      <a:pPr algn="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6,328.1</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p>
                  </a:txBody>
                  <a:tcPr/>
                </a:tc>
                <a:extLst>
                  <a:ext uri="{0D108BD9-81ED-4DB2-BD59-A6C34878D82A}">
                    <a16:rowId xmlns:a16="http://schemas.microsoft.com/office/drawing/2014/main" val="3196990353"/>
                  </a:ext>
                </a:extLst>
              </a:tr>
              <a:tr h="370840">
                <a:tc>
                  <a:txBody>
                    <a:bodyPr/>
                    <a:lstStyle/>
                    <a:p>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HKEX</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China</a:t>
                      </a:r>
                    </a:p>
                  </a:txBody>
                  <a:tcPr/>
                </a:tc>
                <a:tc>
                  <a:txBody>
                    <a:bodyPr/>
                    <a:lstStyle/>
                    <a:p>
                      <a:pPr algn="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3,927</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7</a:t>
                      </a:r>
                    </a:p>
                  </a:txBody>
                  <a:tcPr/>
                </a:tc>
                <a:extLst>
                  <a:ext uri="{0D108BD9-81ED-4DB2-BD59-A6C34878D82A}">
                    <a16:rowId xmlns:a16="http://schemas.microsoft.com/office/drawing/2014/main" val="3092167213"/>
                  </a:ext>
                </a:extLst>
              </a:tr>
              <a:tr h="370840">
                <a:tc>
                  <a:txBody>
                    <a:bodyPr/>
                    <a:lstStyle/>
                    <a:p>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LSE</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United Kingdom</a:t>
                      </a:r>
                    </a:p>
                  </a:txBody>
                  <a:tcPr/>
                </a:tc>
                <a:tc>
                  <a:txBody>
                    <a:bodyPr/>
                    <a:lstStyle/>
                    <a:p>
                      <a:pPr algn="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2,651.1</a:t>
                      </a:r>
                    </a:p>
                  </a:txBody>
                  <a:tcPr/>
                </a:tc>
                <a:tc>
                  <a:txBody>
                    <a:bodyPr/>
                    <a:lstStyle/>
                    <a:p>
                      <a:pPr algn="ctr"/>
                      <a:r>
                        <a:rPr lang="en-GB"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10</a:t>
                      </a:r>
                    </a:p>
                  </a:txBody>
                  <a:tcPr/>
                </a:tc>
                <a:extLst>
                  <a:ext uri="{0D108BD9-81ED-4DB2-BD59-A6C34878D82A}">
                    <a16:rowId xmlns:a16="http://schemas.microsoft.com/office/drawing/2014/main" val="302549828"/>
                  </a:ext>
                </a:extLst>
              </a:tr>
            </a:tbl>
          </a:graphicData>
        </a:graphic>
      </p:graphicFrame>
      <p:sp>
        <p:nvSpPr>
          <p:cNvPr id="7" name="任意多边形: 形状 7"/>
          <p:cNvSpPr/>
          <p:nvPr/>
        </p:nvSpPr>
        <p:spPr>
          <a:xfrm>
            <a:off x="1983124" y="-1184"/>
            <a:ext cx="7880840"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Opening and Integration of the Global Financial Market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bwMode="auto">
          <a:xfrm>
            <a:off x="457200" y="877853"/>
            <a:ext cx="11421687" cy="5880394"/>
          </a:xfrm>
          <a:prstGeom prst="roundRect">
            <a:avLst>
              <a:gd name="adj" fmla="val 787"/>
            </a:avLst>
          </a:prstGeom>
          <a:solidFill>
            <a:srgbClr val="FDB42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矩形 22"/>
          <p:cNvSpPr/>
          <p:nvPr/>
        </p:nvSpPr>
        <p:spPr>
          <a:xfrm>
            <a:off x="712353" y="2673591"/>
            <a:ext cx="11013095" cy="3903391"/>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6" name="组合 5"/>
          <p:cNvGrpSpPr/>
          <p:nvPr/>
        </p:nvGrpSpPr>
        <p:grpSpPr>
          <a:xfrm>
            <a:off x="1002912" y="3413643"/>
            <a:ext cx="3381713" cy="2315014"/>
            <a:chOff x="977495" y="3592915"/>
            <a:chExt cx="3381819" cy="2315014"/>
          </a:xfrm>
        </p:grpSpPr>
        <p:pic>
          <p:nvPicPr>
            <p:cNvPr id="5" name="图片 4"/>
            <p:cNvPicPr>
              <a:picLocks noChangeAspect="1"/>
            </p:cNvPicPr>
            <p:nvPr/>
          </p:nvPicPr>
          <p:blipFill>
            <a:blip r:embed="rId3"/>
            <a:stretch>
              <a:fillRect/>
            </a:stretch>
          </p:blipFill>
          <p:spPr>
            <a:xfrm>
              <a:off x="977495" y="3592915"/>
              <a:ext cx="2890610" cy="1930950"/>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7" name="文本框 6"/>
            <p:cNvSpPr txBox="1"/>
            <p:nvPr/>
          </p:nvSpPr>
          <p:spPr>
            <a:xfrm>
              <a:off x="1468704" y="5526478"/>
              <a:ext cx="2890610" cy="381451"/>
            </a:xfrm>
            <a:prstGeom prst="rect">
              <a:avLst/>
            </a:prstGeom>
            <a:noFill/>
          </p:spPr>
          <p:txBody>
            <a:bodyPr wrap="square">
              <a:spAutoFit/>
            </a:bodyPr>
            <a:lstStyle/>
            <a:p>
              <a:pPr algn="l">
                <a:lnSpc>
                  <a:spcPct val="130000"/>
                </a:lnSpc>
              </a:pPr>
              <a:r>
                <a:rPr lang="en-GB" sz="1600" dirty="0">
                  <a:latin typeface="Times New Roman" panose="02020603050405020304" pitchFamily="18" charset="0"/>
                  <a:ea typeface="DFKai-SB" panose="03000509000000000000" pitchFamily="65" charset="-120"/>
                  <a:sym typeface="Times New Roman" panose="02020603050405020304" pitchFamily="18" charset="0"/>
                </a:rPr>
                <a:t>NYSE</a:t>
              </a:r>
            </a:p>
          </p:txBody>
        </p:sp>
      </p:grpSp>
      <p:grpSp>
        <p:nvGrpSpPr>
          <p:cNvPr id="8" name="组合 7"/>
          <p:cNvGrpSpPr/>
          <p:nvPr/>
        </p:nvGrpSpPr>
        <p:grpSpPr>
          <a:xfrm>
            <a:off x="4412466" y="3413643"/>
            <a:ext cx="3626894" cy="2659554"/>
            <a:chOff x="4797723" y="3486235"/>
            <a:chExt cx="3626894" cy="2659554"/>
          </a:xfrm>
        </p:grpSpPr>
        <p:pic>
          <p:nvPicPr>
            <p:cNvPr id="9" name="图片 8"/>
            <p:cNvPicPr>
              <a:picLocks noChangeAspect="1"/>
            </p:cNvPicPr>
            <p:nvPr/>
          </p:nvPicPr>
          <p:blipFill>
            <a:blip r:embed="rId4"/>
            <a:stretch>
              <a:fillRect/>
            </a:stretch>
          </p:blipFill>
          <p:spPr>
            <a:xfrm>
              <a:off x="4797723" y="3486235"/>
              <a:ext cx="3224530" cy="2005965"/>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10" name="文本框 9"/>
            <p:cNvSpPr txBox="1"/>
            <p:nvPr/>
          </p:nvSpPr>
          <p:spPr>
            <a:xfrm>
              <a:off x="5534007" y="5480350"/>
              <a:ext cx="2890610" cy="665439"/>
            </a:xfrm>
            <a:prstGeom prst="rect">
              <a:avLst/>
            </a:prstGeom>
            <a:noFill/>
          </p:spPr>
          <p:txBody>
            <a:bodyPr wrap="square">
              <a:spAutoFit/>
            </a:bodyPr>
            <a:lstStyle/>
            <a:p>
              <a:pPr>
                <a:lnSpc>
                  <a:spcPct val="130000"/>
                </a:lnSpc>
              </a:pPr>
              <a:r>
                <a:rPr lang="en-GB" sz="1600" dirty="0">
                  <a:latin typeface="Times New Roman" panose="02020603050405020304" pitchFamily="18" charset="0"/>
                  <a:ea typeface="DFKai-SB" panose="03000509000000000000" pitchFamily="65" charset="-120"/>
                  <a:sym typeface="Times New Roman" panose="02020603050405020304" pitchFamily="18" charset="0"/>
                </a:rPr>
                <a:t>London Stock Exchange</a:t>
              </a:r>
            </a:p>
            <a:p>
              <a:pPr algn="l">
                <a:lnSpc>
                  <a:spcPct val="130000"/>
                </a:lnSpc>
              </a:pPr>
              <a:endParaRPr lang="zh-CN" altLang="en-US" sz="1400" i="0" dirty="0">
                <a:effectLst/>
                <a:latin typeface="Times New Roman" panose="02020603050405020304" pitchFamily="18" charset="0"/>
                <a:ea typeface="DFKai-SB" panose="03000509000000000000" pitchFamily="65" charset="-120"/>
                <a:sym typeface="Times New Roman" panose="02020603050405020304" pitchFamily="18" charset="0"/>
              </a:endParaRPr>
            </a:p>
          </p:txBody>
        </p:sp>
      </p:grpSp>
      <p:sp>
        <p:nvSpPr>
          <p:cNvPr id="4" name="文本框 3"/>
          <p:cNvSpPr txBox="1"/>
          <p:nvPr/>
        </p:nvSpPr>
        <p:spPr>
          <a:xfrm>
            <a:off x="712353" y="1545153"/>
            <a:ext cx="10999069" cy="1368836"/>
          </a:xfrm>
          <a:prstGeom prst="rect">
            <a:avLst/>
          </a:prstGeom>
          <a:solidFill>
            <a:schemeClr val="accent2">
              <a:lumMod val="40000"/>
              <a:lumOff val="60000"/>
            </a:schemeClr>
          </a:solidFill>
          <a:ln w="38100">
            <a:solidFill>
              <a:srgbClr val="FF0000"/>
            </a:solidFill>
          </a:ln>
        </p:spPr>
        <p:txBody>
          <a:bodyPr wrap="square" rtlCol="0">
            <a:spAutoFit/>
          </a:bodyPr>
          <a:lstStyle/>
          <a:p>
            <a:pPr fontAlgn="auto">
              <a:lnSpc>
                <a:spcPct val="130000"/>
              </a:lnSpc>
            </a:pPr>
            <a:r>
              <a:rPr lang="en-GB" sz="2200" dirty="0">
                <a:latin typeface="Times New Roman" panose="02020603050405020304" pitchFamily="18" charset="0"/>
                <a:ea typeface="DFKai-SB" panose="03000509000000000000" pitchFamily="65" charset="-120"/>
                <a:cs typeface="+mn-ea"/>
                <a:sym typeface="Times New Roman" panose="02020603050405020304" pitchFamily="18" charset="0"/>
              </a:rPr>
              <a:t>Businesses need access to financial markets to raise capital for their growth. The convergence of global financial markets has made it easier for companies to raise funds and attract capital from overseas to support their operations and growth.</a:t>
            </a:r>
          </a:p>
        </p:txBody>
      </p:sp>
      <p:sp>
        <p:nvSpPr>
          <p:cNvPr id="13" name="文本框 12"/>
          <p:cNvSpPr txBox="1"/>
          <p:nvPr/>
        </p:nvSpPr>
        <p:spPr>
          <a:xfrm>
            <a:off x="1206716" y="5942468"/>
            <a:ext cx="10294620" cy="523220"/>
          </a:xfrm>
          <a:prstGeom prst="rect">
            <a:avLst/>
          </a:prstGeom>
          <a:noFill/>
        </p:spPr>
        <p:txBody>
          <a:bodyPr wrap="square" rtlCol="0">
            <a:spAutoFit/>
          </a:bodyPr>
          <a:lstStyle/>
          <a:p>
            <a:r>
              <a:rPr lang="en-GB" sz="1400" dirty="0">
                <a:latin typeface="Times New Roman" panose="02020603050405020304" pitchFamily="18" charset="0"/>
                <a:ea typeface="DFKai-SB" panose="03000509000000000000" pitchFamily="65" charset="-120"/>
                <a:cs typeface="Times New Roman" panose="02020603050405020304" pitchFamily="18" charset="0"/>
              </a:rPr>
              <a:t>Source: Global Financial Centres Index</a:t>
            </a:r>
          </a:p>
          <a:p>
            <a:r>
              <a:rPr lang="en-GB" sz="1400" dirty="0">
                <a:latin typeface="Times New Roman" panose="02020603050405020304" pitchFamily="18" charset="0"/>
                <a:ea typeface="DFKai-SB" panose="03000509000000000000" pitchFamily="65" charset="-120"/>
                <a:cs typeface="Times New Roman" panose="02020603050405020304" pitchFamily="18" charset="0"/>
              </a:rPr>
              <a:t>https://www.longfinance.net/programmes/financial-centre-futures/global-financial-centres-index/gfci-31-explore-data/gfci-31-rank</a:t>
            </a:r>
            <a:r>
              <a:rPr lang="en-GB" sz="1400" dirty="0">
                <a:latin typeface="Times New Roman" panose="02020603050405020304" pitchFamily="18" charset="0"/>
                <a:ea typeface="DFKai-SB" panose="03000509000000000000" pitchFamily="65" charset="-120"/>
                <a:cs typeface="Times New Roman" panose="02020603050405020304" pitchFamily="18" charset="0"/>
                <a:hlinkClick r:id="rId5"/>
              </a:rPr>
              <a:t>/</a:t>
            </a:r>
          </a:p>
        </p:txBody>
      </p:sp>
      <p:sp>
        <p:nvSpPr>
          <p:cNvPr id="3" name="文本框 2"/>
          <p:cNvSpPr txBox="1"/>
          <p:nvPr/>
        </p:nvSpPr>
        <p:spPr>
          <a:xfrm>
            <a:off x="1849038" y="2844045"/>
            <a:ext cx="9755134" cy="452496"/>
          </a:xfrm>
          <a:prstGeom prst="rect">
            <a:avLst/>
          </a:prstGeom>
          <a:noFill/>
        </p:spPr>
        <p:txBody>
          <a:bodyPr wrap="square" rtlCol="0">
            <a:spAutoFit/>
          </a:bodyPr>
          <a:lstStyle/>
          <a:p>
            <a:pPr fontAlgn="auto">
              <a:lnSpc>
                <a:spcPct val="130000"/>
              </a:lnSpc>
            </a:pPr>
            <a:r>
              <a:rPr lang="en-GB" sz="2000" dirty="0">
                <a:latin typeface="Times New Roman" panose="02020603050405020304" pitchFamily="18" charset="0"/>
                <a:ea typeface="DFKai-SB" panose="03000509000000000000" pitchFamily="65" charset="-120"/>
                <a:sym typeface="+mn-ea"/>
              </a:rPr>
              <a:t> </a:t>
            </a:r>
            <a:r>
              <a:rPr lang="en-GB" sz="2000" b="1" dirty="0">
                <a:latin typeface="Times New Roman" panose="02020603050405020304" pitchFamily="18" charset="0"/>
                <a:ea typeface="DFKai-SB" panose="03000509000000000000" pitchFamily="65" charset="-120"/>
                <a:sym typeface="+mn-ea"/>
              </a:rPr>
              <a:t>The world's three major financial centres: New York, London and Hong Kong</a:t>
            </a:r>
          </a:p>
        </p:txBody>
      </p:sp>
      <p:sp>
        <p:nvSpPr>
          <p:cNvPr id="17" name="任意多边形: 形状 7"/>
          <p:cNvSpPr/>
          <p:nvPr/>
        </p:nvSpPr>
        <p:spPr bwMode="auto">
          <a:xfrm>
            <a:off x="3271800" y="969013"/>
            <a:ext cx="7809004"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en-GB" sz="2800" b="1" dirty="0">
                <a:latin typeface="Times New Roman" panose="02020603050405020304" pitchFamily="18" charset="0"/>
                <a:ea typeface="DFKai-SB" panose="03000509000000000000" pitchFamily="65" charset="-120"/>
                <a:sym typeface="Times New Roman" panose="02020603050405020304" pitchFamily="18" charset="0"/>
              </a:rPr>
              <a:t>Facilitating the raising of capital for businesses</a:t>
            </a:r>
          </a:p>
        </p:txBody>
      </p:sp>
      <p:pic>
        <p:nvPicPr>
          <p:cNvPr id="1026" name="Picture 2" descr="港交所：樂見政府支持拓展互聯互通計劃- RTH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5974"/>
          <a:stretch/>
        </p:blipFill>
        <p:spPr bwMode="auto">
          <a:xfrm>
            <a:off x="8241070" y="3408140"/>
            <a:ext cx="2763014" cy="2010613"/>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9"/>
          <p:cNvSpPr txBox="1"/>
          <p:nvPr/>
        </p:nvSpPr>
        <p:spPr>
          <a:xfrm>
            <a:off x="9084485" y="5418753"/>
            <a:ext cx="1595837" cy="380489"/>
          </a:xfrm>
          <a:prstGeom prst="rect">
            <a:avLst/>
          </a:prstGeom>
          <a:noFill/>
        </p:spPr>
        <p:txBody>
          <a:bodyPr wrap="square">
            <a:spAutoFit/>
          </a:bodyPr>
          <a:lstStyle/>
          <a:p>
            <a:pPr>
              <a:lnSpc>
                <a:spcPct val="130000"/>
              </a:lnSpc>
            </a:pPr>
            <a:r>
              <a:rPr lang="en-GB" sz="1600" dirty="0">
                <a:latin typeface="Times New Roman" panose="02020603050405020304" pitchFamily="18" charset="0"/>
                <a:ea typeface="DFKai-SB" panose="03000509000000000000" pitchFamily="65" charset="-120"/>
                <a:sym typeface="Times New Roman" panose="02020603050405020304" pitchFamily="18" charset="0"/>
              </a:rPr>
              <a:t>HKEX</a:t>
            </a:r>
          </a:p>
        </p:txBody>
      </p:sp>
      <p:sp>
        <p:nvSpPr>
          <p:cNvPr id="18" name="任意多边形: 形状 7"/>
          <p:cNvSpPr/>
          <p:nvPr/>
        </p:nvSpPr>
        <p:spPr>
          <a:xfrm>
            <a:off x="1860241" y="15986"/>
            <a:ext cx="9143843"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Advantages of Opening and Integration of the Global Financial Market</a:t>
            </a:r>
          </a:p>
        </p:txBody>
      </p:sp>
      <p:sp>
        <p:nvSpPr>
          <p:cNvPr id="20" name="Freeform 5"/>
          <p:cNvSpPr/>
          <p:nvPr/>
        </p:nvSpPr>
        <p:spPr bwMode="auto">
          <a:xfrm>
            <a:off x="2842620" y="1164678"/>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8"/>
          <p:cNvSpPr/>
          <p:nvPr/>
        </p:nvSpPr>
        <p:spPr>
          <a:xfrm>
            <a:off x="440889" y="3915457"/>
            <a:ext cx="11111230" cy="2769989"/>
          </a:xfrm>
          <a:prstGeom prst="roundRect">
            <a:avLst>
              <a:gd name="adj" fmla="val 8232"/>
            </a:avLst>
          </a:prstGeom>
          <a:solidFill>
            <a:srgbClr val="92D050">
              <a:alpha val="10196"/>
            </a:srgbClr>
          </a:solidFill>
          <a:ln w="19050" cap="rnd" cmpd="sng">
            <a:solidFill>
              <a:srgbClr val="99CC00"/>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 name="文本框 1"/>
          <p:cNvSpPr txBox="1"/>
          <p:nvPr/>
        </p:nvSpPr>
        <p:spPr>
          <a:xfrm>
            <a:off x="227494" y="1745737"/>
            <a:ext cx="11821071" cy="2308324"/>
          </a:xfrm>
          <a:prstGeom prst="rect">
            <a:avLst/>
          </a:prstGeom>
          <a:noFill/>
        </p:spPr>
        <p:txBody>
          <a:bodyPr wrap="square" rtlCol="0">
            <a:spAutoFit/>
          </a:bodyPr>
          <a:lstStyle/>
          <a:p>
            <a:pPr algn="just">
              <a:lnSpc>
                <a:spcPct val="120000"/>
              </a:lnSpc>
              <a:spcBef>
                <a:spcPts val="0"/>
              </a:spcBef>
              <a:spcAft>
                <a:spcPts val="0"/>
              </a:spcAft>
              <a:buFont typeface="Wingdings" panose="05000000000000000000" charset="0"/>
              <a:buNone/>
            </a:pPr>
            <a:r>
              <a:rPr lang="en-GB" sz="2400" dirty="0">
                <a:latin typeface="Times New Roman" panose="02020603050405020304" pitchFamily="18" charset="0"/>
                <a:ea typeface="DFKai-SB" panose="03000509000000000000" pitchFamily="65" charset="-120"/>
                <a:cs typeface="+mn-ea"/>
                <a:sym typeface="Times New Roman" panose="02020603050405020304" pitchFamily="18" charset="0"/>
              </a:rPr>
              <a:t>Since the beginning of reform and opening up, China has been opening up its financial sector in an orderly manner. </a:t>
            </a:r>
            <a:r>
              <a:rPr lang="en-GB" sz="2400" dirty="0" smtClean="0">
                <a:latin typeface="Times New Roman" panose="02020603050405020304" pitchFamily="18" charset="0"/>
                <a:ea typeface="DFKai-SB" panose="03000509000000000000" pitchFamily="65" charset="-120"/>
                <a:cs typeface="+mn-ea"/>
                <a:sym typeface="Times New Roman" panose="02020603050405020304" pitchFamily="18" charset="0"/>
              </a:rPr>
              <a:t> In </a:t>
            </a:r>
            <a:r>
              <a:rPr lang="en-GB" sz="2400" dirty="0">
                <a:latin typeface="Times New Roman" panose="02020603050405020304" pitchFamily="18" charset="0"/>
                <a:ea typeface="DFKai-SB" panose="03000509000000000000" pitchFamily="65" charset="-120"/>
                <a:cs typeface="+mn-ea"/>
                <a:sym typeface="Times New Roman" panose="02020603050405020304" pitchFamily="18" charset="0"/>
              </a:rPr>
              <a:t>the midst of the opening and integration of financial markets across the world, China's financial sector has significantly accelerated its pace of opening up to the outside world</a:t>
            </a:r>
            <a:r>
              <a:rPr lang="en-GB" sz="2400" dirty="0" smtClean="0">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400" dirty="0">
                <a:latin typeface="Times New Roman" panose="02020603050405020304" pitchFamily="18" charset="0"/>
                <a:ea typeface="DFKai-SB" panose="03000509000000000000" pitchFamily="65" charset="-120"/>
                <a:cs typeface="+mn-ea"/>
                <a:sym typeface="Times New Roman" panose="02020603050405020304" pitchFamily="18" charset="0"/>
              </a:rPr>
              <a:t>Significant measures has been taken to expand its financial sector, resulting in the deep integration of China's financial market with the rest of the world. </a:t>
            </a:r>
          </a:p>
        </p:txBody>
      </p:sp>
      <p:sp>
        <p:nvSpPr>
          <p:cNvPr id="4" name="文本框 3"/>
          <p:cNvSpPr txBox="1"/>
          <p:nvPr/>
        </p:nvSpPr>
        <p:spPr>
          <a:xfrm>
            <a:off x="549349" y="3961623"/>
            <a:ext cx="10894310" cy="2923877"/>
          </a:xfrm>
          <a:prstGeom prst="rect">
            <a:avLst/>
          </a:prstGeom>
          <a:noFill/>
          <a:ln>
            <a:noFill/>
            <a:prstDash val="dashDot"/>
          </a:ln>
        </p:spPr>
        <p:txBody>
          <a:bodyPr wrap="square" rtlCol="0">
            <a:spAutoFit/>
          </a:bodyPr>
          <a:lstStyle/>
          <a:p>
            <a:pPr algn="ctr" fontAlgn="auto"/>
            <a:r>
              <a:rPr lang="en-GB" sz="2000" dirty="0">
                <a:latin typeface="Times New Roman" panose="02020603050405020304" pitchFamily="18" charset="0"/>
                <a:ea typeface="DFKai-SB" panose="03000509000000000000" pitchFamily="65" charset="-120"/>
              </a:rPr>
              <a:t>Relevant news report: </a:t>
            </a:r>
          </a:p>
          <a:p>
            <a:pPr algn="just" fontAlgn="auto"/>
            <a:r>
              <a:rPr lang="en-GB" sz="2000" dirty="0">
                <a:solidFill>
                  <a:schemeClr val="tx1">
                    <a:lumMod val="85000"/>
                    <a:lumOff val="15000"/>
                  </a:schemeClr>
                </a:solidFill>
                <a:latin typeface="Times New Roman" panose="02020603050405020304" pitchFamily="18" charset="0"/>
                <a:ea typeface="DFKai-SB" panose="03000509000000000000" pitchFamily="65" charset="-120"/>
              </a:rPr>
              <a:t>Completely removing quota restrictions on the qualified foreign institutional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rPr>
              <a:t>investors (QFII) </a:t>
            </a:r>
            <a:r>
              <a:rPr lang="en-GB" sz="2000" dirty="0">
                <a:solidFill>
                  <a:schemeClr val="tx1">
                    <a:lumMod val="85000"/>
                    <a:lumOff val="15000"/>
                  </a:schemeClr>
                </a:solidFill>
                <a:latin typeface="Times New Roman" panose="02020603050405020304" pitchFamily="18" charset="0"/>
                <a:ea typeface="DFKai-SB" panose="03000509000000000000" pitchFamily="65" charset="-120"/>
              </a:rPr>
              <a:t>and </a:t>
            </a:r>
            <a:r>
              <a:rPr lang="en-US" sz="2000" dirty="0">
                <a:solidFill>
                  <a:schemeClr val="tx1">
                    <a:lumMod val="85000"/>
                    <a:lumOff val="15000"/>
                  </a:schemeClr>
                </a:solidFill>
                <a:latin typeface="Times New Roman" panose="02020603050405020304" pitchFamily="18" charset="0"/>
                <a:ea typeface="DFKai-SB" panose="03000509000000000000" pitchFamily="65" charset="-120"/>
              </a:rPr>
              <a:t>RMB qualified foreign institutional </a:t>
            </a:r>
            <a:r>
              <a:rPr lang="en-US" sz="2000" dirty="0" smtClean="0">
                <a:solidFill>
                  <a:schemeClr val="tx1">
                    <a:lumMod val="85000"/>
                    <a:lumOff val="15000"/>
                  </a:schemeClr>
                </a:solidFill>
                <a:latin typeface="Times New Roman" panose="02020603050405020304" pitchFamily="18" charset="0"/>
                <a:ea typeface="DFKai-SB" panose="03000509000000000000" pitchFamily="65" charset="-120"/>
              </a:rPr>
              <a:t>investors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rPr>
              <a:t>RQFII) </a:t>
            </a:r>
            <a:r>
              <a:rPr lang="en-GB" sz="2000" dirty="0">
                <a:solidFill>
                  <a:schemeClr val="tx1">
                    <a:lumMod val="85000"/>
                    <a:lumOff val="15000"/>
                  </a:schemeClr>
                </a:solidFill>
                <a:latin typeface="Times New Roman" panose="02020603050405020304" pitchFamily="18" charset="0"/>
                <a:ea typeface="DFKai-SB" panose="03000509000000000000" pitchFamily="65" charset="-120"/>
              </a:rPr>
              <a:t>schemes, relaxing the restrictions on the proportion of domestic and foreign currencies in outward remittance by foreign institutional investors, completely removing restrictions on foreign shareholding in banks, securities and fund management, removing restrictions on access to corporate and individual credit ratings, and granting national treatment to foreign </a:t>
            </a:r>
            <a:r>
              <a:rPr lang="en-GB" sz="2000" dirty="0" smtClean="0">
                <a:solidFill>
                  <a:schemeClr val="tx1">
                    <a:lumMod val="85000"/>
                    <a:lumOff val="15000"/>
                  </a:schemeClr>
                </a:solidFill>
                <a:latin typeface="Times New Roman" panose="02020603050405020304" pitchFamily="18" charset="0"/>
                <a:ea typeface="DFKai-SB" panose="03000509000000000000" pitchFamily="65" charset="-120"/>
              </a:rPr>
              <a:t>investors.  In </a:t>
            </a:r>
            <a:r>
              <a:rPr lang="en-GB" sz="2000" dirty="0">
                <a:solidFill>
                  <a:schemeClr val="tx1">
                    <a:lumMod val="85000"/>
                    <a:lumOff val="15000"/>
                  </a:schemeClr>
                </a:solidFill>
                <a:latin typeface="Times New Roman" panose="02020603050405020304" pitchFamily="18" charset="0"/>
                <a:ea typeface="DFKai-SB" panose="03000509000000000000" pitchFamily="65" charset="-120"/>
              </a:rPr>
              <a:t>recent years, China has implemented a series of major financial liberalisation measures, and the financial sector has been opening up to the outside world at an "accelerated pace".  </a:t>
            </a:r>
          </a:p>
          <a:p>
            <a:r>
              <a:rPr lang="en-GB" sz="1200" dirty="0">
                <a:latin typeface="Times New Roman" panose="02020603050405020304" pitchFamily="18" charset="0"/>
                <a:ea typeface="DFKai-SB" panose="03000509000000000000" pitchFamily="65" charset="-120"/>
                <a:cs typeface="Times New Roman" panose="02020603050405020304" pitchFamily="18" charset="0"/>
              </a:rPr>
              <a:t>Source: China Economic Net</a:t>
            </a:r>
          </a:p>
          <a:p>
            <a:r>
              <a:rPr lang="en-GB" sz="1200" dirty="0">
                <a:latin typeface="Times New Roman" panose="02020603050405020304" pitchFamily="18" charset="0"/>
                <a:ea typeface="DFKai-SB" panose="03000509000000000000" pitchFamily="65" charset="-120"/>
                <a:cs typeface="Times New Roman" panose="02020603050405020304" pitchFamily="18" charset="0"/>
              </a:rPr>
              <a:t>http://www.ce.cn/macro/more/202101/09/t20210109_36205608.shtml, Chinese only)</a:t>
            </a:r>
          </a:p>
        </p:txBody>
      </p:sp>
      <p:sp>
        <p:nvSpPr>
          <p:cNvPr id="11" name="任意多边形: 形状 7"/>
          <p:cNvSpPr/>
          <p:nvPr/>
        </p:nvSpPr>
        <p:spPr>
          <a:xfrm>
            <a:off x="2003368" y="-27187"/>
            <a:ext cx="8392489"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Advantages of Opening and Integration of the Global Financial Market</a:t>
            </a:r>
          </a:p>
        </p:txBody>
      </p:sp>
      <p:pic>
        <p:nvPicPr>
          <p:cNvPr id="12" name="Picture 11"/>
          <p:cNvPicPr>
            <a:picLocks noChangeAspect="1"/>
          </p:cNvPicPr>
          <p:nvPr/>
        </p:nvPicPr>
        <p:blipFill>
          <a:blip r:embed="rId2"/>
          <a:stretch>
            <a:fillRect/>
          </a:stretch>
        </p:blipFill>
        <p:spPr>
          <a:xfrm>
            <a:off x="170449" y="155345"/>
            <a:ext cx="1396959" cy="508542"/>
          </a:xfrm>
          <a:prstGeom prst="rect">
            <a:avLst/>
          </a:prstGeom>
        </p:spPr>
      </p:pic>
      <p:sp>
        <p:nvSpPr>
          <p:cNvPr id="13" name="任意多边形: 形状 7"/>
          <p:cNvSpPr/>
          <p:nvPr/>
        </p:nvSpPr>
        <p:spPr bwMode="auto">
          <a:xfrm>
            <a:off x="2253725" y="1096767"/>
            <a:ext cx="8053137"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en-GB" sz="3200" b="1" dirty="0">
                <a:latin typeface="Times New Roman" panose="02020603050405020304" pitchFamily="18" charset="0"/>
                <a:ea typeface="DFKai-SB" panose="03000509000000000000" pitchFamily="65" charset="-120"/>
                <a:sym typeface="Times New Roman" panose="02020603050405020304" pitchFamily="18" charset="0"/>
              </a:rPr>
              <a:t>Financial market integration drives national and global economic development</a:t>
            </a:r>
          </a:p>
        </p:txBody>
      </p:sp>
      <p:sp>
        <p:nvSpPr>
          <p:cNvPr id="3" name="文本框 3">
            <a:extLst>
              <a:ext uri="{FF2B5EF4-FFF2-40B4-BE49-F238E27FC236}">
                <a16:creationId xmlns:a16="http://schemas.microsoft.com/office/drawing/2014/main" id="{C7131012-D7BD-812D-CACB-9B4222A438CC}"/>
              </a:ext>
            </a:extLst>
          </p:cNvPr>
          <p:cNvSpPr txBox="1"/>
          <p:nvPr/>
        </p:nvSpPr>
        <p:spPr>
          <a:xfrm>
            <a:off x="225394" y="212719"/>
            <a:ext cx="128706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5264" y="1264721"/>
            <a:ext cx="11374929" cy="2154436"/>
          </a:xfrm>
          <a:prstGeom prst="rect">
            <a:avLst/>
          </a:prstGeom>
          <a:solidFill>
            <a:schemeClr val="accent3">
              <a:lumMod val="20000"/>
              <a:lumOff val="80000"/>
            </a:schemeClr>
          </a:solidFill>
          <a:ln w="38100">
            <a:solidFill>
              <a:srgbClr val="FF0000"/>
            </a:solidFill>
          </a:ln>
        </p:spPr>
        <p:txBody>
          <a:bodyPr wrap="square" rtlCol="0">
            <a:spAutoFit/>
          </a:bodyPr>
          <a:lstStyle/>
          <a:p>
            <a:pPr algn="just">
              <a:lnSpc>
                <a:spcPct val="120000"/>
              </a:lnSpc>
            </a:pPr>
            <a:r>
              <a:rPr lang="en-GB"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Hong Kong's highly internationalised stock market has attracted companies from around the world to list and raise capital</a:t>
            </a:r>
            <a:r>
              <a:rPr lang="en-GB"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As at the end of 2021, the market capitalisation of the Hong Kong stock market totalled approximately $42.3 trillion, and most international brokerages have branches in the city</a:t>
            </a:r>
            <a:r>
              <a:rPr lang="en-GB"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the year end, 25% of the 638 SEHK trading participants and 53% of the 194 HKFE trading participants were from the Mainland or overseas markets.</a:t>
            </a:r>
          </a:p>
          <a:p>
            <a:r>
              <a:rPr lang="en-GB"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(Teachers are advised to check the latest data release for their own updates.)</a:t>
            </a:r>
          </a:p>
        </p:txBody>
      </p:sp>
      <p:sp>
        <p:nvSpPr>
          <p:cNvPr id="7" name="文本框 6"/>
          <p:cNvSpPr txBox="1"/>
          <p:nvPr/>
        </p:nvSpPr>
        <p:spPr>
          <a:xfrm>
            <a:off x="3785489" y="3442833"/>
            <a:ext cx="4898218" cy="452496"/>
          </a:xfrm>
          <a:prstGeom prst="rect">
            <a:avLst/>
          </a:prstGeom>
          <a:noFill/>
        </p:spPr>
        <p:txBody>
          <a:bodyPr wrap="square" rtlCol="0">
            <a:spAutoFit/>
          </a:bodyPr>
          <a:lstStyle/>
          <a:p>
            <a:pPr algn="ctr">
              <a:lnSpc>
                <a:spcPct val="130000"/>
              </a:lnSpc>
            </a:pPr>
            <a:r>
              <a:rPr lang="en-GB" sz="2000" b="1" dirty="0">
                <a:latin typeface="Times New Roman" panose="02020603050405020304" pitchFamily="18" charset="0"/>
                <a:ea typeface="DFKai-SB" panose="03000509000000000000" pitchFamily="65" charset="-120"/>
                <a:sym typeface="+mn-ea"/>
              </a:rPr>
              <a:t>Major advantages of listing in Hong Kong</a:t>
            </a:r>
          </a:p>
        </p:txBody>
      </p:sp>
      <p:grpSp>
        <p:nvGrpSpPr>
          <p:cNvPr id="6" name="组合 5"/>
          <p:cNvGrpSpPr/>
          <p:nvPr/>
        </p:nvGrpSpPr>
        <p:grpSpPr>
          <a:xfrm>
            <a:off x="568960" y="3842171"/>
            <a:ext cx="10376458" cy="2869536"/>
            <a:chOff x="-562200" y="1803431"/>
            <a:chExt cx="11256849" cy="3358012"/>
          </a:xfrm>
        </p:grpSpPr>
        <p:sp>
          <p:nvSpPr>
            <p:cNvPr id="8" name="Block Arc 6"/>
            <p:cNvSpPr/>
            <p:nvPr/>
          </p:nvSpPr>
          <p:spPr>
            <a:xfrm>
              <a:off x="4281747" y="1803431"/>
              <a:ext cx="1356798" cy="1356800"/>
            </a:xfrm>
            <a:prstGeom prst="blockArc">
              <a:avLst>
                <a:gd name="adj1" fmla="val 10800000"/>
                <a:gd name="adj2" fmla="val 5445255"/>
                <a:gd name="adj3" fmla="val 14593"/>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9" name="Block Arc 7"/>
            <p:cNvSpPr/>
            <p:nvPr/>
          </p:nvSpPr>
          <p:spPr>
            <a:xfrm rot="10800000">
              <a:off x="4477863" y="2957996"/>
              <a:ext cx="1068182" cy="1068183"/>
            </a:xfrm>
            <a:prstGeom prst="blockArc">
              <a:avLst>
                <a:gd name="adj1" fmla="val 10800000"/>
                <a:gd name="adj2" fmla="val 5445255"/>
                <a:gd name="adj3" fmla="val 14593"/>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0" name="Block Arc 8"/>
            <p:cNvSpPr/>
            <p:nvPr/>
          </p:nvSpPr>
          <p:spPr>
            <a:xfrm>
              <a:off x="5394355" y="2835540"/>
              <a:ext cx="1356798" cy="1356800"/>
            </a:xfrm>
            <a:prstGeom prst="blockArc">
              <a:avLst>
                <a:gd name="adj1" fmla="val 10800000"/>
                <a:gd name="adj2" fmla="val 5445255"/>
                <a:gd name="adj3" fmla="val 14593"/>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1" name="Block Arc 9"/>
            <p:cNvSpPr/>
            <p:nvPr/>
          </p:nvSpPr>
          <p:spPr>
            <a:xfrm rot="10800000">
              <a:off x="5584140" y="4003677"/>
              <a:ext cx="1068182" cy="1068183"/>
            </a:xfrm>
            <a:prstGeom prst="blockArc">
              <a:avLst>
                <a:gd name="adj1" fmla="val 10800000"/>
                <a:gd name="adj2" fmla="val 5445255"/>
                <a:gd name="adj3" fmla="val 14593"/>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2" name="Block Arc 10"/>
            <p:cNvSpPr/>
            <p:nvPr/>
          </p:nvSpPr>
          <p:spPr>
            <a:xfrm>
              <a:off x="6518268" y="4065550"/>
              <a:ext cx="1068182" cy="1068183"/>
            </a:xfrm>
            <a:prstGeom prst="blockArc">
              <a:avLst>
                <a:gd name="adj1" fmla="val 10800000"/>
                <a:gd name="adj2" fmla="val 5445255"/>
                <a:gd name="adj3" fmla="val 14593"/>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3" name="Oval 11"/>
            <p:cNvSpPr/>
            <p:nvPr/>
          </p:nvSpPr>
          <p:spPr>
            <a:xfrm>
              <a:off x="4751677" y="2120960"/>
              <a:ext cx="640476" cy="640476"/>
            </a:xfrm>
            <a:prstGeom prst="ellipse">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GB" sz="1800" b="0" i="0" u="none" strike="noStrike" cap="none" normalizeH="0" baseline="0" noProof="0" dirty="0">
                  <a:ln>
                    <a:noFill/>
                  </a:ln>
                  <a:solidFill>
                    <a:prstClr val="white"/>
                  </a:solidFill>
                  <a:uLnTx/>
                  <a:uFillTx/>
                  <a:latin typeface="Microsoft JhengHei" panose="020B0604030504040204" pitchFamily="34" charset="-120"/>
                  <a:ea typeface="Microsoft JhengHei" panose="020B0604030504040204" pitchFamily="34" charset="-120"/>
                  <a:sym typeface="Arial" panose="020B0604020202020204" pitchFamily="34" charset="0"/>
                </a:rPr>
                <a:t>1</a:t>
              </a:r>
            </a:p>
          </p:txBody>
        </p:sp>
        <p:sp>
          <p:nvSpPr>
            <p:cNvPr id="14" name="Oval 12"/>
            <p:cNvSpPr/>
            <p:nvPr/>
          </p:nvSpPr>
          <p:spPr>
            <a:xfrm>
              <a:off x="4705356" y="3155651"/>
              <a:ext cx="640476" cy="640476"/>
            </a:xfrm>
            <a:prstGeom prst="ellipse">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GB" sz="1800" b="0" i="0" u="none" strike="noStrike" cap="none" normalizeH="0" baseline="0" noProof="0" dirty="0">
                  <a:ln>
                    <a:noFill/>
                  </a:ln>
                  <a:solidFill>
                    <a:prstClr val="white"/>
                  </a:solidFill>
                  <a:uLnTx/>
                  <a:uFillTx/>
                  <a:latin typeface="Microsoft JhengHei" panose="020B0604030504040204" pitchFamily="34" charset="-120"/>
                  <a:ea typeface="Microsoft JhengHei" panose="020B0604030504040204" pitchFamily="34" charset="-120"/>
                  <a:sym typeface="Arial" panose="020B0604020202020204" pitchFamily="34" charset="0"/>
                </a:rPr>
                <a:t>2</a:t>
              </a:r>
            </a:p>
          </p:txBody>
        </p:sp>
        <p:sp>
          <p:nvSpPr>
            <p:cNvPr id="15" name="Oval 13"/>
            <p:cNvSpPr/>
            <p:nvPr/>
          </p:nvSpPr>
          <p:spPr>
            <a:xfrm>
              <a:off x="5863642" y="3144042"/>
              <a:ext cx="569915" cy="569915"/>
            </a:xfrm>
            <a:prstGeom prst="ellipse">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GB" sz="1800" b="0" i="0" u="none" strike="noStrike" cap="none" normalizeH="0" baseline="0" noProof="0" dirty="0">
                  <a:ln>
                    <a:noFill/>
                  </a:ln>
                  <a:solidFill>
                    <a:prstClr val="white"/>
                  </a:solidFill>
                  <a:uLnTx/>
                  <a:uFillTx/>
                  <a:latin typeface="Microsoft JhengHei" panose="020B0604030504040204" pitchFamily="34" charset="-120"/>
                  <a:ea typeface="Microsoft JhengHei" panose="020B0604030504040204" pitchFamily="34" charset="-120"/>
                  <a:sym typeface="Arial" panose="020B0604020202020204" pitchFamily="34" charset="0"/>
                </a:rPr>
                <a:t>3</a:t>
              </a:r>
            </a:p>
          </p:txBody>
        </p:sp>
        <p:sp>
          <p:nvSpPr>
            <p:cNvPr id="16" name="Oval 14"/>
            <p:cNvSpPr/>
            <p:nvPr/>
          </p:nvSpPr>
          <p:spPr>
            <a:xfrm>
              <a:off x="5863642" y="4269888"/>
              <a:ext cx="569915" cy="569915"/>
            </a:xfrm>
            <a:prstGeom prst="ellipse">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GB" sz="1800" b="0" i="0" u="none" strike="noStrike" cap="none" normalizeH="0" baseline="0" noProof="0" dirty="0">
                  <a:ln>
                    <a:noFill/>
                  </a:ln>
                  <a:solidFill>
                    <a:prstClr val="white"/>
                  </a:solidFill>
                  <a:uLnTx/>
                  <a:uFillTx/>
                  <a:latin typeface="Microsoft JhengHei" panose="020B0604030504040204" pitchFamily="34" charset="-120"/>
                  <a:ea typeface="Microsoft JhengHei" panose="020B0604030504040204" pitchFamily="34" charset="-120"/>
                  <a:sym typeface="Arial" panose="020B0604020202020204" pitchFamily="34" charset="0"/>
                </a:rPr>
                <a:t>4</a:t>
              </a:r>
            </a:p>
          </p:txBody>
        </p:sp>
        <p:sp>
          <p:nvSpPr>
            <p:cNvPr id="17" name="Oval 15"/>
            <p:cNvSpPr/>
            <p:nvPr/>
          </p:nvSpPr>
          <p:spPr>
            <a:xfrm>
              <a:off x="6727457" y="4383981"/>
              <a:ext cx="504235" cy="504235"/>
            </a:xfrm>
            <a:prstGeom prst="ellipse">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GB" sz="1800" b="0" i="0" u="none" strike="noStrike" cap="none" normalizeH="0" baseline="0" noProof="0" dirty="0">
                  <a:ln>
                    <a:noFill/>
                  </a:ln>
                  <a:solidFill>
                    <a:prstClr val="white"/>
                  </a:solidFill>
                  <a:uLnTx/>
                  <a:uFillTx/>
                  <a:latin typeface="Microsoft JhengHei" panose="020B0604030504040204" pitchFamily="34" charset="-120"/>
                  <a:ea typeface="Microsoft JhengHei" panose="020B0604030504040204" pitchFamily="34" charset="-120"/>
                  <a:sym typeface="Arial" panose="020B0604020202020204" pitchFamily="34" charset="0"/>
                </a:rPr>
                <a:t>5</a:t>
              </a:r>
            </a:p>
          </p:txBody>
        </p:sp>
        <p:grpSp>
          <p:nvGrpSpPr>
            <p:cNvPr id="18" name="组合 17"/>
            <p:cNvGrpSpPr/>
            <p:nvPr/>
          </p:nvGrpSpPr>
          <p:grpSpPr>
            <a:xfrm>
              <a:off x="6165207" y="2091115"/>
              <a:ext cx="4529442" cy="494076"/>
              <a:chOff x="6066269" y="2091115"/>
              <a:chExt cx="4529442" cy="494076"/>
            </a:xfrm>
          </p:grpSpPr>
          <p:sp>
            <p:nvSpPr>
              <p:cNvPr id="31" name="AutoShape 28"/>
              <p:cNvSpPr/>
              <p:nvPr/>
            </p:nvSpPr>
            <p:spPr>
              <a:xfrm>
                <a:off x="6066269" y="2103493"/>
                <a:ext cx="4184155" cy="481698"/>
              </a:xfrm>
              <a:prstGeom prst="roundRect">
                <a:avLst>
                  <a:gd name="adj" fmla="val 8232"/>
                </a:avLst>
              </a:prstGeom>
              <a:solidFill>
                <a:srgbClr val="FFC000">
                  <a:alpha val="10196"/>
                </a:srgbClr>
              </a:solidFill>
              <a:ln w="19050" cap="rnd" cmpd="sng">
                <a:solidFill>
                  <a:schemeClr val="accent4">
                    <a:lumMod val="75000"/>
                  </a:schemeClr>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32" name="文本框 31"/>
              <p:cNvSpPr txBox="1"/>
              <p:nvPr/>
            </p:nvSpPr>
            <p:spPr>
              <a:xfrm>
                <a:off x="6066269" y="2091115"/>
                <a:ext cx="4529442" cy="432203"/>
              </a:xfrm>
              <a:prstGeom prst="rect">
                <a:avLst/>
              </a:prstGeom>
              <a:noFill/>
            </p:spPr>
            <p:txBody>
              <a:bodyPr wrap="square">
                <a:spAutoFit/>
              </a:bodyPr>
              <a:lstStyle/>
              <a:p>
                <a:r>
                  <a:rPr lang="en-GB"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Diverse pool of international investors</a:t>
                </a:r>
              </a:p>
            </p:txBody>
          </p:sp>
        </p:grpSp>
        <p:grpSp>
          <p:nvGrpSpPr>
            <p:cNvPr id="19" name="组合 18"/>
            <p:cNvGrpSpPr/>
            <p:nvPr/>
          </p:nvGrpSpPr>
          <p:grpSpPr>
            <a:xfrm>
              <a:off x="-562200" y="3015300"/>
              <a:ext cx="5191141" cy="827400"/>
              <a:chOff x="-488686" y="3190589"/>
              <a:chExt cx="5191141" cy="827400"/>
            </a:xfrm>
          </p:grpSpPr>
          <p:sp>
            <p:nvSpPr>
              <p:cNvPr id="29" name="AutoShape 28"/>
              <p:cNvSpPr/>
              <p:nvPr/>
            </p:nvSpPr>
            <p:spPr>
              <a:xfrm>
                <a:off x="-488686" y="3190589"/>
                <a:ext cx="5191141" cy="827400"/>
              </a:xfrm>
              <a:prstGeom prst="roundRect">
                <a:avLst>
                  <a:gd name="adj" fmla="val 8232"/>
                </a:avLst>
              </a:prstGeom>
              <a:solidFill>
                <a:srgbClr val="FF0000">
                  <a:alpha val="10196"/>
                </a:srgbClr>
              </a:solidFill>
              <a:ln w="19050" cap="rnd" cmpd="sng">
                <a:solidFill>
                  <a:srgbClr val="C00000"/>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30" name="文本框 29"/>
              <p:cNvSpPr txBox="1"/>
              <p:nvPr/>
            </p:nvSpPr>
            <p:spPr>
              <a:xfrm>
                <a:off x="-392779" y="3208734"/>
                <a:ext cx="5007567" cy="756355"/>
              </a:xfrm>
              <a:prstGeom prst="rect">
                <a:avLst/>
              </a:prstGeom>
              <a:noFill/>
            </p:spPr>
            <p:txBody>
              <a:bodyPr wrap="square">
                <a:spAutoFit/>
              </a:bodyPr>
              <a:lstStyle/>
              <a:p>
                <a:r>
                  <a:rPr lang="en-GB" dirty="0">
                    <a:latin typeface="Times New Roman" panose="02020603050405020304" pitchFamily="18" charset="0"/>
                    <a:ea typeface="DFKai-SB" panose="03000509000000000000" pitchFamily="65" charset="-120"/>
                    <a:cs typeface="Times New Roman" panose="02020603050405020304" pitchFamily="18" charset="0"/>
                    <a:sym typeface="+mn-ea"/>
                  </a:rPr>
                  <a:t>Diversified access to financing and no exchange controls</a:t>
                </a:r>
              </a:p>
            </p:txBody>
          </p:sp>
        </p:grpSp>
        <p:grpSp>
          <p:nvGrpSpPr>
            <p:cNvPr id="20" name="组合 19"/>
            <p:cNvGrpSpPr/>
            <p:nvPr/>
          </p:nvGrpSpPr>
          <p:grpSpPr>
            <a:xfrm>
              <a:off x="6785726" y="2806350"/>
              <a:ext cx="3748169" cy="881105"/>
              <a:chOff x="6712210" y="2811183"/>
              <a:chExt cx="3748169" cy="881105"/>
            </a:xfrm>
          </p:grpSpPr>
          <p:sp>
            <p:nvSpPr>
              <p:cNvPr id="27" name="AutoShape 28"/>
              <p:cNvSpPr/>
              <p:nvPr/>
            </p:nvSpPr>
            <p:spPr>
              <a:xfrm>
                <a:off x="6712210" y="2897599"/>
                <a:ext cx="3748169" cy="794689"/>
              </a:xfrm>
              <a:prstGeom prst="roundRect">
                <a:avLst>
                  <a:gd name="adj" fmla="val 8232"/>
                </a:avLst>
              </a:prstGeom>
              <a:solidFill>
                <a:srgbClr val="FFC000">
                  <a:alpha val="10196"/>
                </a:srgbClr>
              </a:solidFill>
              <a:ln w="19050" cap="rnd" cmpd="sng">
                <a:solidFill>
                  <a:schemeClr val="accent4">
                    <a:lumMod val="75000"/>
                  </a:schemeClr>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8" name="文本框 27"/>
              <p:cNvSpPr txBox="1"/>
              <p:nvPr/>
            </p:nvSpPr>
            <p:spPr>
              <a:xfrm>
                <a:off x="6712211" y="2811183"/>
                <a:ext cx="3748168" cy="756355"/>
              </a:xfrm>
              <a:prstGeom prst="rect">
                <a:avLst/>
              </a:prstGeom>
              <a:noFill/>
            </p:spPr>
            <p:txBody>
              <a:bodyPr wrap="square">
                <a:spAutoFit/>
              </a:bodyPr>
              <a:lstStyle/>
              <a:p>
                <a:r>
                  <a:rPr lang="en-GB" b="0" dirty="0">
                    <a:solidFill>
                      <a:schemeClr val="tx1"/>
                    </a:solidFill>
                    <a:latin typeface="Times New Roman" panose="02020603050405020304" pitchFamily="18" charset="0"/>
                    <a:ea typeface="DFKai-SB" panose="03000509000000000000" pitchFamily="65" charset="-120"/>
                    <a:sym typeface="+mn-ea"/>
                  </a:rPr>
                  <a:t>Robust and well-developed regulatory and legal framework</a:t>
                </a:r>
              </a:p>
            </p:txBody>
          </p:sp>
        </p:grpSp>
        <p:grpSp>
          <p:nvGrpSpPr>
            <p:cNvPr id="21" name="组合 20"/>
            <p:cNvGrpSpPr/>
            <p:nvPr/>
          </p:nvGrpSpPr>
          <p:grpSpPr>
            <a:xfrm>
              <a:off x="-378625" y="4269888"/>
              <a:ext cx="5927488" cy="891555"/>
              <a:chOff x="-307654" y="4278505"/>
              <a:chExt cx="5927488" cy="891555"/>
            </a:xfrm>
          </p:grpSpPr>
          <p:sp>
            <p:nvSpPr>
              <p:cNvPr id="25" name="AutoShape 28"/>
              <p:cNvSpPr/>
              <p:nvPr/>
            </p:nvSpPr>
            <p:spPr>
              <a:xfrm>
                <a:off x="-307654" y="4342660"/>
                <a:ext cx="5927488" cy="827400"/>
              </a:xfrm>
              <a:prstGeom prst="roundRect">
                <a:avLst>
                  <a:gd name="adj" fmla="val 8232"/>
                </a:avLst>
              </a:prstGeom>
              <a:solidFill>
                <a:srgbClr val="FF0000">
                  <a:alpha val="10196"/>
                </a:srgbClr>
              </a:solidFill>
              <a:ln w="19050" cap="rnd" cmpd="sng">
                <a:solidFill>
                  <a:srgbClr val="C00000"/>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6" name="文本框 25"/>
              <p:cNvSpPr txBox="1"/>
              <p:nvPr/>
            </p:nvSpPr>
            <p:spPr>
              <a:xfrm>
                <a:off x="-275059" y="4278505"/>
                <a:ext cx="5788083" cy="756355"/>
              </a:xfrm>
              <a:prstGeom prst="rect">
                <a:avLst/>
              </a:prstGeom>
              <a:noFill/>
            </p:spPr>
            <p:txBody>
              <a:bodyPr wrap="square">
                <a:spAutoFit/>
              </a:bodyPr>
              <a:lstStyle/>
              <a:p>
                <a:r>
                  <a:rPr lang="en-GB" dirty="0">
                    <a:latin typeface="Times New Roman" panose="02020603050405020304" pitchFamily="18" charset="0"/>
                    <a:ea typeface="DFKai-SB" panose="03000509000000000000" pitchFamily="65" charset="-120"/>
                    <a:cs typeface="Times New Roman" panose="02020603050405020304" pitchFamily="18" charset="0"/>
                    <a:sym typeface="+mn-ea"/>
                  </a:rPr>
                  <a:t>Interconnection with Mainland capital markets under Shanghai-Shenzhen-Hong Kong Stock Connect</a:t>
                </a:r>
              </a:p>
            </p:txBody>
          </p:sp>
        </p:grpSp>
        <p:grpSp>
          <p:nvGrpSpPr>
            <p:cNvPr id="22" name="组合 21"/>
            <p:cNvGrpSpPr/>
            <p:nvPr/>
          </p:nvGrpSpPr>
          <p:grpSpPr>
            <a:xfrm>
              <a:off x="7775706" y="4029727"/>
              <a:ext cx="2910238" cy="1080507"/>
              <a:chOff x="7653788" y="4038344"/>
              <a:chExt cx="2910238" cy="1080507"/>
            </a:xfrm>
          </p:grpSpPr>
          <p:sp>
            <p:nvSpPr>
              <p:cNvPr id="23" name="AutoShape 28"/>
              <p:cNvSpPr/>
              <p:nvPr/>
            </p:nvSpPr>
            <p:spPr>
              <a:xfrm>
                <a:off x="7653788" y="4038722"/>
                <a:ext cx="2758188" cy="929324"/>
              </a:xfrm>
              <a:prstGeom prst="roundRect">
                <a:avLst>
                  <a:gd name="adj" fmla="val 8232"/>
                </a:avLst>
              </a:prstGeom>
              <a:solidFill>
                <a:srgbClr val="FFC000">
                  <a:alpha val="10196"/>
                </a:srgbClr>
              </a:solidFill>
              <a:ln w="19050" cap="rnd" cmpd="sng">
                <a:solidFill>
                  <a:schemeClr val="accent4">
                    <a:lumMod val="75000"/>
                  </a:schemeClr>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4" name="文本框 23"/>
              <p:cNvSpPr txBox="1"/>
              <p:nvPr/>
            </p:nvSpPr>
            <p:spPr>
              <a:xfrm>
                <a:off x="7677593" y="4038344"/>
                <a:ext cx="2886433" cy="1080507"/>
              </a:xfrm>
              <a:prstGeom prst="rect">
                <a:avLst/>
              </a:prstGeom>
              <a:noFill/>
            </p:spPr>
            <p:txBody>
              <a:bodyPr wrap="square">
                <a:spAutoFit/>
              </a:bodyPr>
              <a:lstStyle/>
              <a:p>
                <a:r>
                  <a:rPr lang="en-GB" dirty="0">
                    <a:latin typeface="Times New Roman" panose="02020603050405020304" pitchFamily="18" charset="0"/>
                    <a:ea typeface="DFKai-SB" panose="03000509000000000000" pitchFamily="65" charset="-120"/>
                    <a:sym typeface="+mn-ea"/>
                  </a:rPr>
                  <a:t>Diversification of investment products and a well-developed system</a:t>
                </a:r>
              </a:p>
            </p:txBody>
          </p:sp>
        </p:grpSp>
      </p:grpSp>
      <p:sp>
        <p:nvSpPr>
          <p:cNvPr id="5" name="Rectangle 4"/>
          <p:cNvSpPr/>
          <p:nvPr/>
        </p:nvSpPr>
        <p:spPr>
          <a:xfrm>
            <a:off x="6918969" y="3054685"/>
            <a:ext cx="5273031" cy="276999"/>
          </a:xfrm>
          <a:prstGeom prst="rect">
            <a:avLst/>
          </a:prstGeom>
        </p:spPr>
        <p:txBody>
          <a:bodyPr wrap="square">
            <a:spAutoFit/>
          </a:bodyPr>
          <a:lstStyle/>
          <a:p>
            <a:r>
              <a:rPr lang="en-GB" sz="12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Reference: Hong Kong Yearbook https://www.yearbook.gov.hk/2021/en/</a:t>
            </a:r>
          </a:p>
        </p:txBody>
      </p:sp>
      <p:sp>
        <p:nvSpPr>
          <p:cNvPr id="33" name="任意多边形: 形状 7"/>
          <p:cNvSpPr/>
          <p:nvPr/>
        </p:nvSpPr>
        <p:spPr>
          <a:xfrm>
            <a:off x="2621594" y="-68238"/>
            <a:ext cx="7660101" cy="95042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2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Advantages of Opening and Integration of the Global Financial Market</a:t>
            </a:r>
          </a:p>
        </p:txBody>
      </p:sp>
      <p:pic>
        <p:nvPicPr>
          <p:cNvPr id="34" name="Picture 33"/>
          <p:cNvPicPr>
            <a:picLocks noChangeAspect="1"/>
          </p:cNvPicPr>
          <p:nvPr/>
        </p:nvPicPr>
        <p:blipFill>
          <a:blip r:embed="rId2"/>
          <a:stretch>
            <a:fillRect/>
          </a:stretch>
        </p:blipFill>
        <p:spPr>
          <a:xfrm>
            <a:off x="170449" y="124782"/>
            <a:ext cx="1396959" cy="508542"/>
          </a:xfrm>
          <a:prstGeom prst="rect">
            <a:avLst/>
          </a:prstGeom>
        </p:spPr>
      </p:pic>
      <p:sp>
        <p:nvSpPr>
          <p:cNvPr id="35" name="任意多边形: 形状 7"/>
          <p:cNvSpPr/>
          <p:nvPr/>
        </p:nvSpPr>
        <p:spPr bwMode="auto">
          <a:xfrm>
            <a:off x="2710357" y="720040"/>
            <a:ext cx="757361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en-GB" sz="2800" b="1" dirty="0">
                <a:latin typeface="Times New Roman" panose="02020603050405020304" pitchFamily="18" charset="0"/>
                <a:ea typeface="DFKai-SB" panose="03000509000000000000" pitchFamily="65" charset="-120"/>
                <a:sym typeface="Times New Roman" panose="02020603050405020304" pitchFamily="18" charset="0"/>
              </a:rPr>
              <a:t>Companies listed in Hong Kong to raise funds</a:t>
            </a:r>
          </a:p>
        </p:txBody>
      </p:sp>
      <p:sp>
        <p:nvSpPr>
          <p:cNvPr id="3" name="文本框 3">
            <a:extLst>
              <a:ext uri="{FF2B5EF4-FFF2-40B4-BE49-F238E27FC236}">
                <a16:creationId xmlns:a16="http://schemas.microsoft.com/office/drawing/2014/main" id="{CE778DA7-5A5B-2CAC-9FF6-1C32719DC2FB}"/>
              </a:ext>
            </a:extLst>
          </p:cNvPr>
          <p:cNvSpPr txBox="1"/>
          <p:nvPr/>
        </p:nvSpPr>
        <p:spPr>
          <a:xfrm>
            <a:off x="241376" y="174891"/>
            <a:ext cx="128706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3" y="1282293"/>
            <a:ext cx="11330712" cy="547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54731" y="1326541"/>
            <a:ext cx="11082536" cy="3796680"/>
          </a:xfrm>
          <a:prstGeom prst="rect">
            <a:avLst/>
          </a:prstGeom>
          <a:solidFill>
            <a:schemeClr val="accent6">
              <a:lumMod val="20000"/>
              <a:lumOff val="80000"/>
            </a:schemeClr>
          </a:solidFill>
        </p:spPr>
        <p:txBody>
          <a:bodyPr wrap="square" rtlCol="0">
            <a:spAutoFit/>
          </a:bodyPr>
          <a:lstStyle/>
          <a:p>
            <a:pPr marL="342900" indent="-342900" algn="just" fontAlgn="auto">
              <a:lnSpc>
                <a:spcPct val="120000"/>
              </a:lnSpc>
              <a:spcBef>
                <a:spcPts val="600"/>
              </a:spcBef>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As an international financial centre, Hong Kong has also been subject to the volatility in international politics and in the pandemic, which have affected the performance of IPOs. Notwithstanding this, the HKEX received 22 new listing applications in April 2022, and was processing a total of 168 listing applications as at the end of April. This </a:t>
            </a:r>
            <a:r>
              <a:rPr lang="en-GB"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reflected </a:t>
            </a:r>
            <a:r>
              <a:rPr lang="en-GB"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that the demand for listing has not </a:t>
            </a:r>
            <a:r>
              <a:rPr lang="en-GB"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been slowed </a:t>
            </a:r>
            <a:r>
              <a:rPr lang="en-GB"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down. </a:t>
            </a:r>
          </a:p>
          <a:p>
            <a:pPr marL="342900" indent="-342900" algn="just" fontAlgn="auto">
              <a:lnSpc>
                <a:spcPct val="120000"/>
              </a:lnSpc>
              <a:spcBef>
                <a:spcPts val="600"/>
              </a:spcBef>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To cater for the fundraising needs of emerging and innovative companies, the HKEX launched a new listing regime in April 2018 to allow emerging and innovative enterprises that have weighted voting rights (WVR) structures* and </a:t>
            </a:r>
            <a:r>
              <a:rPr lang="en-GB"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pre-revenue/ </a:t>
            </a:r>
            <a:r>
              <a:rPr lang="en-GB"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pre-profit biotechnology companies to list in Hong Kong, and establish a new concessionary route for qualifying issuers to seek secondary listing* in Hong Kong. As at the end of April 2022, a total of 74 companies had been listed through the new regime with $580.7 billion raised, representing over 40 per cent of the total fund raised through IPOs* in the same period. Hong Kong has also become Asia's largest and the world's second-largest fundraising hub for biotechnology.</a:t>
            </a:r>
          </a:p>
        </p:txBody>
      </p:sp>
      <p:sp>
        <p:nvSpPr>
          <p:cNvPr id="3" name="文字方塊 2"/>
          <p:cNvSpPr txBox="1"/>
          <p:nvPr/>
        </p:nvSpPr>
        <p:spPr>
          <a:xfrm>
            <a:off x="752415" y="5052328"/>
            <a:ext cx="10687170" cy="1200329"/>
          </a:xfrm>
          <a:prstGeom prst="rect">
            <a:avLst/>
          </a:prstGeom>
          <a:noFill/>
        </p:spPr>
        <p:txBody>
          <a:bodyPr wrap="square" rtlCol="0">
            <a:spAutoFit/>
          </a:bodyPr>
          <a:lstStyle/>
          <a:p>
            <a:r>
              <a:rPr lang="en-GB" sz="1200" dirty="0">
                <a:latin typeface="Times New Roman" panose="02020603050405020304" pitchFamily="18" charset="0"/>
                <a:ea typeface="DFKai-SB" panose="03000509000000000000" pitchFamily="65" charset="-120"/>
                <a:cs typeface="Times New Roman" panose="02020603050405020304" pitchFamily="18" charset="0"/>
              </a:rPr>
              <a:t>Notes:</a:t>
            </a:r>
          </a:p>
          <a:p>
            <a:pPr marL="285750" indent="-285750">
              <a:buFont typeface="Arial" panose="020B0604020202020204" pitchFamily="34" charset="0"/>
              <a:buChar char="•"/>
            </a:pPr>
            <a:r>
              <a:rPr lang="en-GB" sz="1200" dirty="0">
                <a:latin typeface="Times New Roman" panose="02020603050405020304" pitchFamily="18" charset="0"/>
                <a:ea typeface="DFKai-SB" panose="03000509000000000000" pitchFamily="65" charset="-120"/>
                <a:cs typeface="Times New Roman" panose="02020603050405020304" pitchFamily="18" charset="0"/>
              </a:rPr>
              <a:t>Overseas companies which have (</a:t>
            </a:r>
            <a:r>
              <a:rPr lang="en-GB" sz="1200" dirty="0" err="1">
                <a:latin typeface="Times New Roman" panose="02020603050405020304" pitchFamily="18" charset="0"/>
                <a:ea typeface="DFKai-SB" panose="03000509000000000000" pitchFamily="65" charset="-120"/>
                <a:cs typeface="Times New Roman" panose="02020603050405020304" pitchFamily="18" charset="0"/>
              </a:rPr>
              <a:t>i</a:t>
            </a:r>
            <a:r>
              <a:rPr lang="en-GB" sz="1200" dirty="0">
                <a:latin typeface="Times New Roman" panose="02020603050405020304" pitchFamily="18" charset="0"/>
                <a:ea typeface="DFKai-SB" panose="03000509000000000000" pitchFamily="65" charset="-120"/>
                <a:cs typeface="Times New Roman" panose="02020603050405020304" pitchFamily="18" charset="0"/>
              </a:rPr>
              <a:t>) a primary listing on the Recognised Stock Exchange; and (ii) the majority of their equity securities traded outside Hong Kong may apply for a “secondary” listing on the Main Board of the Exchange. </a:t>
            </a:r>
          </a:p>
          <a:p>
            <a:pPr marL="285750" indent="-285750">
              <a:buFont typeface="Arial" panose="020B0604020202020204" pitchFamily="34" charset="0"/>
              <a:buChar char="•"/>
            </a:pPr>
            <a:r>
              <a:rPr lang="en-GB" sz="1200" dirty="0">
                <a:latin typeface="Times New Roman" panose="02020603050405020304" pitchFamily="18" charset="0"/>
                <a:ea typeface="DFKai-SB" panose="03000509000000000000" pitchFamily="65" charset="-120"/>
                <a:cs typeface="Times New Roman" panose="02020603050405020304" pitchFamily="18" charset="0"/>
              </a:rPr>
              <a:t>IPO = Initial Public Offering</a:t>
            </a:r>
          </a:p>
          <a:p>
            <a:pPr marL="285750" indent="-285750">
              <a:buFont typeface="Arial" panose="020B0604020202020204" pitchFamily="34" charset="0"/>
              <a:buChar char="•"/>
            </a:pPr>
            <a:r>
              <a:rPr lang="en-GB" sz="1200" dirty="0">
                <a:latin typeface="Times New Roman" panose="02020603050405020304" pitchFamily="18" charset="0"/>
                <a:ea typeface="DFKai-SB" panose="03000509000000000000" pitchFamily="65" charset="-120"/>
                <a:cs typeface="Times New Roman" panose="02020603050405020304" pitchFamily="18" charset="0"/>
              </a:rPr>
              <a:t>** https://www.hkex.com.hk/-/media/HKEX-Market/News/Research-Reports/HKEx-Research-Papers/2019/CCEO_WVR_201907_e.pdf?la=en</a:t>
            </a:r>
          </a:p>
          <a:p>
            <a:pPr marL="285750" indent="-285750">
              <a:buFont typeface="Arial" panose="020B0604020202020204" pitchFamily="34" charset="0"/>
              <a:buChar char="•"/>
            </a:pPr>
            <a:endParaRPr lang="en-US" altLang="zh-TW" sz="12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70450" y="124782"/>
            <a:ext cx="1342012" cy="488539"/>
          </a:xfrm>
          <a:prstGeom prst="rect">
            <a:avLst/>
          </a:prstGeom>
        </p:spPr>
      </p:pic>
      <p:sp>
        <p:nvSpPr>
          <p:cNvPr id="17" name="任意多边形: 形状 7"/>
          <p:cNvSpPr/>
          <p:nvPr/>
        </p:nvSpPr>
        <p:spPr>
          <a:xfrm>
            <a:off x="2567379" y="20418"/>
            <a:ext cx="7534564" cy="95042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2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Advantages of Opening and Integration of the Global Financial Market</a:t>
            </a:r>
          </a:p>
        </p:txBody>
      </p:sp>
      <p:sp>
        <p:nvSpPr>
          <p:cNvPr id="6" name="Rectangle 5"/>
          <p:cNvSpPr/>
          <p:nvPr/>
        </p:nvSpPr>
        <p:spPr>
          <a:xfrm>
            <a:off x="1007800" y="6041244"/>
            <a:ext cx="10176399" cy="600164"/>
          </a:xfrm>
          <a:prstGeom prst="rect">
            <a:avLst/>
          </a:prstGeom>
        </p:spPr>
        <p:txBody>
          <a:bodyPr wrap="square">
            <a:spAutoFit/>
          </a:bodyPr>
          <a:lstStyle/>
          <a:p>
            <a:r>
              <a:rPr lang="en-GB" sz="1100" dirty="0">
                <a:latin typeface="Times New Roman" panose="02020603050405020304" pitchFamily="18" charset="0"/>
                <a:ea typeface="標楷體" panose="03000509000000000000" pitchFamily="65" charset="-120"/>
                <a:cs typeface="Times New Roman" panose="02020603050405020304" pitchFamily="18" charset="0"/>
              </a:rPr>
              <a:t>References:</a:t>
            </a:r>
          </a:p>
          <a:p>
            <a:pPr marL="171450" indent="-171450">
              <a:buFont typeface="Arial" panose="020B0604020202020204" pitchFamily="34" charset="0"/>
              <a:buChar char="•"/>
            </a:pPr>
            <a:r>
              <a:rPr lang="en-GB" sz="1100" dirty="0">
                <a:latin typeface="Times New Roman" panose="02020603050405020304" pitchFamily="18" charset="0"/>
                <a:ea typeface="標楷體" panose="03000509000000000000" pitchFamily="65" charset="-120"/>
                <a:cs typeface="Times New Roman" panose="02020603050405020304" pitchFamily="18" charset="0"/>
              </a:rPr>
              <a:t>HKSAR Government Press Releases (https://www.info.gov.hk/gia/general/202205/25/P2022052500186.htm?fontSize=1)</a:t>
            </a:r>
          </a:p>
          <a:p>
            <a:pPr marL="171450" indent="-171450">
              <a:buFont typeface="Arial" panose="020B0604020202020204" pitchFamily="34" charset="0"/>
              <a:buChar char="•"/>
            </a:pPr>
            <a:r>
              <a:rPr lang="en-GB" sz="1100" dirty="0">
                <a:latin typeface="Times New Roman" panose="02020603050405020304" pitchFamily="18" charset="0"/>
                <a:ea typeface="標楷體" panose="03000509000000000000" pitchFamily="65" charset="-120"/>
                <a:cs typeface="Times New Roman" panose="02020603050405020304" pitchFamily="18" charset="0"/>
              </a:rPr>
              <a:t>HKEX (https://www.hkex.com.hk/Listing/Rules-and-Guidance/Listing-of-Overseas-Companies/Secondary-Listings-in-Hong-Kong?sc_lang=en)</a:t>
            </a:r>
          </a:p>
        </p:txBody>
      </p:sp>
      <p:sp>
        <p:nvSpPr>
          <p:cNvPr id="18" name="任意多边形: 形状 7"/>
          <p:cNvSpPr/>
          <p:nvPr/>
        </p:nvSpPr>
        <p:spPr bwMode="auto">
          <a:xfrm>
            <a:off x="2598689" y="862571"/>
            <a:ext cx="7534563"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en-GB" sz="2800" b="1" dirty="0">
                <a:latin typeface="Times New Roman" panose="02020603050405020304" pitchFamily="18" charset="0"/>
                <a:ea typeface="DFKai-SB" panose="03000509000000000000" pitchFamily="65" charset="-120"/>
                <a:sym typeface="Times New Roman" panose="02020603050405020304" pitchFamily="18" charset="0"/>
              </a:rPr>
              <a:t>Companies listed in Hong Kong to raise funds</a:t>
            </a:r>
          </a:p>
        </p:txBody>
      </p:sp>
      <p:sp>
        <p:nvSpPr>
          <p:cNvPr id="4" name="文本框 3">
            <a:extLst>
              <a:ext uri="{FF2B5EF4-FFF2-40B4-BE49-F238E27FC236}">
                <a16:creationId xmlns:a16="http://schemas.microsoft.com/office/drawing/2014/main" id="{3A9CEABC-5DA0-A970-D09C-A64BE0D9E304}"/>
              </a:ext>
            </a:extLst>
          </p:cNvPr>
          <p:cNvSpPr txBox="1"/>
          <p:nvPr/>
        </p:nvSpPr>
        <p:spPr>
          <a:xfrm>
            <a:off x="197922" y="168996"/>
            <a:ext cx="128706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0673" y="1582495"/>
            <a:ext cx="11041394" cy="2012859"/>
          </a:xfrm>
          <a:prstGeom prst="rect">
            <a:avLst/>
          </a:prstGeom>
          <a:solidFill>
            <a:schemeClr val="accent3">
              <a:lumMod val="20000"/>
              <a:lumOff val="80000"/>
            </a:schemeClr>
          </a:solidFill>
          <a:ln w="38100">
            <a:solidFill>
              <a:srgbClr val="C00000"/>
            </a:solidFill>
          </a:ln>
        </p:spPr>
        <p:txBody>
          <a:bodyPr wrap="square" rtlCol="0">
            <a:spAutoFit/>
          </a:bodyPr>
          <a:lstStyle/>
          <a:p>
            <a:pPr algn="just">
              <a:lnSpc>
                <a:spcPct val="130000"/>
              </a:lnSpc>
              <a:spcBef>
                <a:spcPts val="0"/>
              </a:spcBef>
              <a:spcAft>
                <a:spcPts val="0"/>
              </a:spcAft>
              <a:buClrTx/>
              <a:buFont typeface="Wingdings" panose="05000000000000000000" pitchFamily="2" charset="2"/>
              <a:buNone/>
            </a:pPr>
            <a:r>
              <a:rPr lang="en-GB" sz="2400" dirty="0" smtClean="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In </a:t>
            </a:r>
            <a:r>
              <a:rPr lang="en-GB" sz="2400"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our daily lives, people legitimately use financial instruments (such as savings, bonds, stocks and funds) and financial knowledge and technology to plan their wealth and preserve and grow their assets. </a:t>
            </a:r>
            <a:r>
              <a:rPr lang="en-GB" sz="2400" dirty="0" smtClean="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 </a:t>
            </a:r>
            <a:r>
              <a:rPr lang="en-GB" sz="2400" dirty="0" smtClean="0">
                <a:solidFill>
                  <a:schemeClr val="tx1">
                    <a:lumMod val="95000"/>
                    <a:lumOff val="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The </a:t>
            </a:r>
            <a:r>
              <a:rPr lang="en-GB" sz="2400" dirty="0">
                <a:solidFill>
                  <a:schemeClr val="tx1">
                    <a:lumMod val="95000"/>
                    <a:lumOff val="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opening up of global financial markets allows people to invest and manage their wealth both locally and globally.</a:t>
            </a:r>
          </a:p>
        </p:txBody>
      </p:sp>
      <p:sp>
        <p:nvSpPr>
          <p:cNvPr id="5" name="标题 1"/>
          <p:cNvSpPr txBox="1">
            <a:spLocks noChangeArrowheads="1"/>
          </p:cNvSpPr>
          <p:nvPr/>
        </p:nvSpPr>
        <p:spPr bwMode="auto">
          <a:xfrm>
            <a:off x="877426" y="953803"/>
            <a:ext cx="11131693"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Diversified choices and convenience for financial investment</a:t>
            </a:r>
          </a:p>
        </p:txBody>
      </p:sp>
      <p:sp>
        <p:nvSpPr>
          <p:cNvPr id="3" name="矩形 2"/>
          <p:cNvSpPr/>
          <p:nvPr/>
        </p:nvSpPr>
        <p:spPr>
          <a:xfrm>
            <a:off x="3147754" y="5682672"/>
            <a:ext cx="7100014" cy="861774"/>
          </a:xfrm>
          <a:prstGeom prst="rect">
            <a:avLst/>
          </a:prstGeom>
        </p:spPr>
        <p:txBody>
          <a:bodyPr wrap="square">
            <a:spAutoFit/>
          </a:bodyPr>
          <a:lstStyle/>
          <a:p>
            <a:r>
              <a:rPr lang="en-GB"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rPr>
              <a:t>For information on different investment products, please refer to the Investor and Financial Education Council's website "The Chin Matters".</a:t>
            </a:r>
          </a:p>
          <a:p>
            <a:r>
              <a:rPr lang="en-GB" sz="1400" dirty="0">
                <a:solidFill>
                  <a:schemeClr val="tx1">
                    <a:lumMod val="95000"/>
                    <a:lumOff val="5000"/>
                  </a:schemeClr>
                </a:solidFill>
                <a:latin typeface="Times New Roman" panose="02020603050405020304" pitchFamily="18" charset="0"/>
                <a:ea typeface="DFKai-SB" panose="03000509000000000000" pitchFamily="65" charset="-120"/>
                <a:cs typeface="黑体" panose="02010609060101010101" pitchFamily="49" charset="-122"/>
              </a:rPr>
              <a:t>Source: </a:t>
            </a:r>
            <a:r>
              <a:rPr lang="en-GB" sz="1400" dirty="0">
                <a:solidFill>
                  <a:schemeClr val="tx1">
                    <a:lumMod val="95000"/>
                    <a:lumOff val="5000"/>
                  </a:schemeClr>
                </a:solidFill>
                <a:latin typeface="Times New Roman" panose="02020603050405020304" pitchFamily="18" charset="0"/>
                <a:ea typeface="DFKai-SB" panose="03000509000000000000" pitchFamily="65" charset="-120"/>
                <a:cs typeface="Times New Roman" panose="02020603050405020304" pitchFamily="18" charset="0"/>
              </a:rPr>
              <a:t>https://www.ifec.org.hk/web/en/investment/index.page</a:t>
            </a:r>
          </a:p>
        </p:txBody>
      </p:sp>
      <p:sp>
        <p:nvSpPr>
          <p:cNvPr id="6" name="任意多边形: 形状 7"/>
          <p:cNvSpPr/>
          <p:nvPr/>
        </p:nvSpPr>
        <p:spPr>
          <a:xfrm>
            <a:off x="2088911" y="-78454"/>
            <a:ext cx="8404918"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Advantages of Opening and Integration of the Global Financial Market</a:t>
            </a:r>
          </a:p>
        </p:txBody>
      </p:sp>
      <p:sp>
        <p:nvSpPr>
          <p:cNvPr id="7" name="Freeform 5"/>
          <p:cNvSpPr/>
          <p:nvPr/>
        </p:nvSpPr>
        <p:spPr bwMode="auto">
          <a:xfrm>
            <a:off x="654350" y="1023106"/>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1555" y="3904091"/>
            <a:ext cx="5218876" cy="1469844"/>
          </a:xfrm>
          <a:prstGeom prst="rect">
            <a:avLst/>
          </a:prstGeom>
        </p:spPr>
      </p:pic>
      <p:pic>
        <p:nvPicPr>
          <p:cNvPr id="9" name="Picture 8"/>
          <p:cNvPicPr>
            <a:picLocks noChangeAspect="1"/>
          </p:cNvPicPr>
          <p:nvPr/>
        </p:nvPicPr>
        <p:blipFill>
          <a:blip r:embed="rId5"/>
          <a:stretch>
            <a:fillRect/>
          </a:stretch>
        </p:blipFill>
        <p:spPr>
          <a:xfrm>
            <a:off x="1663543" y="4284830"/>
            <a:ext cx="1556035" cy="8378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2" y="615308"/>
            <a:ext cx="11595178"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45440" y="1745419"/>
            <a:ext cx="11429694" cy="4721292"/>
          </a:xfrm>
          <a:prstGeom prst="rect">
            <a:avLst/>
          </a:prstGeom>
          <a:noFill/>
        </p:spPr>
        <p:txBody>
          <a:bodyPr wrap="square" rtlCol="0">
            <a:spAutoFit/>
          </a:bodyPr>
          <a:lstStyle/>
          <a:p>
            <a:pPr algn="just">
              <a:lnSpc>
                <a:spcPct val="120000"/>
              </a:lnSpc>
              <a:spcBef>
                <a:spcPts val="600"/>
              </a:spcBef>
            </a:pPr>
            <a:r>
              <a:rPr lang="en-GB" dirty="0">
                <a:latin typeface="Times New Roman" panose="02020603050405020304" pitchFamily="18" charset="0"/>
                <a:ea typeface="DFKai-SB" panose="03000509000000000000" pitchFamily="65" charset="-120"/>
                <a:cs typeface="Times New Roman" panose="02020603050405020304" pitchFamily="18" charset="0"/>
              </a:rPr>
              <a:t>The Cross-boundary Wealth Management Connect Scheme in the Guangdong-Hong Kong-Macao Greater Bay Area ("Cross-boundary WMC") is one of the key initiatives under the mutual market access schemes between the capital markets of Hong Kong, Macao and the Mainland</a:t>
            </a:r>
            <a:r>
              <a:rPr lang="en-GB" dirty="0" smtClean="0">
                <a:latin typeface="Times New Roman" panose="02020603050405020304" pitchFamily="18" charset="0"/>
                <a:ea typeface="DFKai-SB" panose="03000509000000000000" pitchFamily="65" charset="-120"/>
                <a:cs typeface="Times New Roman" panose="02020603050405020304" pitchFamily="18" charset="0"/>
              </a:rPr>
              <a:t>.  </a:t>
            </a:r>
            <a:r>
              <a:rPr lang="en-GB" dirty="0">
                <a:latin typeface="Times New Roman" panose="02020603050405020304" pitchFamily="18" charset="0"/>
                <a:ea typeface="DFKai-SB" panose="03000509000000000000" pitchFamily="65" charset="-120"/>
                <a:cs typeface="Times New Roman" panose="02020603050405020304" pitchFamily="18" charset="0"/>
              </a:rPr>
              <a:t>It allows eligible Mainland, Hong Kong and Macao residents in the Guangdong-Hong Kong-Macao Greater Bay Area ("GBA") to invest in wealth management products distributed by banks in each other’s market through a closed-loop funds flow channel established between their respective banking systems.</a:t>
            </a:r>
          </a:p>
          <a:p>
            <a:pPr algn="just">
              <a:lnSpc>
                <a:spcPct val="120000"/>
              </a:lnSpc>
              <a:spcBef>
                <a:spcPts val="600"/>
              </a:spcBef>
            </a:pPr>
            <a:r>
              <a:rPr lang="en-GB" dirty="0" smtClean="0">
                <a:latin typeface="Times New Roman" panose="02020603050405020304" pitchFamily="18" charset="0"/>
                <a:ea typeface="DFKai-SB" panose="03000509000000000000" pitchFamily="65" charset="-120"/>
                <a:cs typeface="Times New Roman" panose="02020603050405020304" pitchFamily="18" charset="0"/>
              </a:rPr>
              <a:t> </a:t>
            </a:r>
            <a:r>
              <a:rPr lang="en-GB" dirty="0">
                <a:latin typeface="Times New Roman" panose="02020603050405020304" pitchFamily="18" charset="0"/>
                <a:ea typeface="DFKai-SB" panose="03000509000000000000" pitchFamily="65" charset="-120"/>
                <a:cs typeface="Times New Roman" panose="02020603050405020304" pitchFamily="18" charset="0"/>
              </a:rPr>
              <a:t>The Cross-boundary WMC consists of the Northbound Scheme and the Southbound Scheme:</a:t>
            </a:r>
          </a:p>
          <a:p>
            <a:pPr marL="342900" indent="-342900" algn="just">
              <a:lnSpc>
                <a:spcPct val="120000"/>
              </a:lnSpc>
              <a:spcBef>
                <a:spcPts val="600"/>
              </a:spcBef>
              <a:buFont typeface="Arial" panose="020B0604020202020204" pitchFamily="34" charset="0"/>
              <a:buChar char="•"/>
            </a:pPr>
            <a:r>
              <a:rPr lang="en-GB" dirty="0">
                <a:latin typeface="Times New Roman" panose="02020603050405020304" pitchFamily="18" charset="0"/>
                <a:ea typeface="DFKai-SB" panose="03000509000000000000" pitchFamily="65" charset="-120"/>
                <a:cs typeface="Times New Roman" panose="02020603050405020304" pitchFamily="18" charset="0"/>
              </a:rPr>
              <a:t>The Northbound Scheme refers to eligible residents in Hong Kong and Macao investing in eligible investment products distributed by Mainland banks;</a:t>
            </a:r>
          </a:p>
          <a:p>
            <a:pPr marL="342900" indent="-342900" algn="just">
              <a:lnSpc>
                <a:spcPct val="120000"/>
              </a:lnSpc>
              <a:spcBef>
                <a:spcPts val="600"/>
              </a:spcBef>
              <a:buFont typeface="Arial" panose="020B0604020202020204" pitchFamily="34" charset="0"/>
              <a:buChar char="•"/>
            </a:pPr>
            <a:r>
              <a:rPr lang="en-GB" dirty="0">
                <a:latin typeface="Times New Roman" panose="02020603050405020304" pitchFamily="18" charset="0"/>
                <a:ea typeface="DFKai-SB" panose="03000509000000000000" pitchFamily="65" charset="-120"/>
                <a:cs typeface="Times New Roman" panose="02020603050405020304" pitchFamily="18" charset="0"/>
              </a:rPr>
              <a:t>The Southbound Scheme refers to eligible residents in the Mainland GBA cities investing in eligible wealth management products distributed by banks in Hong Kong and Macao.</a:t>
            </a:r>
          </a:p>
          <a:p>
            <a:pPr algn="just">
              <a:lnSpc>
                <a:spcPct val="120000"/>
              </a:lnSpc>
              <a:spcBef>
                <a:spcPts val="600"/>
              </a:spcBef>
            </a:pPr>
            <a:r>
              <a:rPr lang="en-GB"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GB" dirty="0">
                <a:latin typeface="Times New Roman" panose="02020603050405020304" pitchFamily="18" charset="0"/>
                <a:ea typeface="DFKai-SB" panose="03000509000000000000" pitchFamily="65" charset="-120"/>
                <a:cs typeface="Times New Roman" panose="02020603050405020304" pitchFamily="18" charset="0"/>
              </a:rPr>
              <a:t>Cross-boundary WMC was launched on 10 September 2021, providing more options of wealth management products for residents in the GBA. For the initial stage, the product scope under the Cross-boundary WMC mainly covers relatively simple wealth management products of low-to-medium risk. </a:t>
            </a:r>
          </a:p>
        </p:txBody>
      </p:sp>
      <p:sp>
        <p:nvSpPr>
          <p:cNvPr id="4" name="文本框 3"/>
          <p:cNvSpPr txBox="1"/>
          <p:nvPr/>
        </p:nvSpPr>
        <p:spPr>
          <a:xfrm>
            <a:off x="1706460" y="6346433"/>
            <a:ext cx="8413380" cy="523220"/>
          </a:xfrm>
          <a:prstGeom prst="rect">
            <a:avLst/>
          </a:prstGeom>
          <a:noFill/>
        </p:spPr>
        <p:txBody>
          <a:bodyPr wrap="square" rtlCol="0" anchor="t">
            <a:spAutoFit/>
          </a:bodyPr>
          <a:lstStyle/>
          <a:p>
            <a:r>
              <a:rPr lang="en-GB" sz="1400" dirty="0">
                <a:latin typeface="Times New Roman" panose="02020603050405020304" pitchFamily="18" charset="0"/>
                <a:ea typeface="DFKai-SB" panose="03000509000000000000" pitchFamily="65" charset="-120"/>
                <a:cs typeface="Times New Roman" panose="02020603050405020304" pitchFamily="18" charset="0"/>
              </a:rPr>
              <a:t>Source: Hong Kong Monetary Authority ( https://www.hkma.gov.hk/eng/news-and-media/press-releases/2020/06/20200629-4/)</a:t>
            </a:r>
          </a:p>
        </p:txBody>
      </p:sp>
      <p:sp>
        <p:nvSpPr>
          <p:cNvPr id="7" name="文本框 6"/>
          <p:cNvSpPr txBox="1"/>
          <p:nvPr/>
        </p:nvSpPr>
        <p:spPr>
          <a:xfrm>
            <a:off x="1706460" y="1017973"/>
            <a:ext cx="9574086" cy="964367"/>
          </a:xfrm>
          <a:prstGeom prst="rect">
            <a:avLst/>
          </a:prstGeom>
          <a:noFill/>
        </p:spPr>
        <p:txBody>
          <a:bodyPr wrap="square" rtlCol="0" anchor="t">
            <a:spAutoFit/>
          </a:bodyPr>
          <a:lstStyle/>
          <a:p>
            <a:pPr>
              <a:lnSpc>
                <a:spcPts val="3360"/>
              </a:lnSpc>
            </a:pPr>
            <a:r>
              <a:rPr lang="en-GB" sz="2800" b="1" dirty="0">
                <a:latin typeface="Times New Roman" panose="02020603050405020304" pitchFamily="18" charset="0"/>
                <a:ea typeface="DFKai-SB" panose="03000509000000000000" pitchFamily="65" charset="-120"/>
                <a:sym typeface="+mn-ea"/>
              </a:rPr>
              <a:t>"</a:t>
            </a:r>
            <a:r>
              <a:rPr lang="en-GB" sz="2800" b="1" dirty="0">
                <a:solidFill>
                  <a:schemeClr val="tx1">
                    <a:lumMod val="85000"/>
                    <a:lumOff val="15000"/>
                  </a:schemeClr>
                </a:solidFill>
                <a:latin typeface="Times New Roman" panose="02020603050405020304" pitchFamily="18" charset="0"/>
                <a:ea typeface="DFKai-SB" panose="03000509000000000000" pitchFamily="65" charset="-120"/>
                <a:sym typeface="+mn-ea"/>
              </a:rPr>
              <a:t>Cross-boundary </a:t>
            </a:r>
            <a:r>
              <a:rPr lang="en-GB" sz="2800" b="1" dirty="0" smtClean="0">
                <a:solidFill>
                  <a:schemeClr val="tx1">
                    <a:lumMod val="85000"/>
                    <a:lumOff val="15000"/>
                  </a:schemeClr>
                </a:solidFill>
                <a:latin typeface="Times New Roman" panose="02020603050405020304" pitchFamily="18" charset="0"/>
                <a:ea typeface="DFKai-SB" panose="03000509000000000000" pitchFamily="65" charset="-120"/>
                <a:sym typeface="+mn-ea"/>
              </a:rPr>
              <a:t>Wealth Management Connect" </a:t>
            </a:r>
            <a:r>
              <a:rPr lang="en-GB" sz="2800" b="1" dirty="0">
                <a:solidFill>
                  <a:schemeClr val="tx1">
                    <a:lumMod val="85000"/>
                    <a:lumOff val="15000"/>
                  </a:schemeClr>
                </a:solidFill>
                <a:latin typeface="Times New Roman" panose="02020603050405020304" pitchFamily="18" charset="0"/>
                <a:ea typeface="DFKai-SB" panose="03000509000000000000" pitchFamily="65" charset="-120"/>
                <a:sym typeface="+mn-ea"/>
              </a:rPr>
              <a:t>enhances the interconnection of different financial markets</a:t>
            </a:r>
          </a:p>
        </p:txBody>
      </p:sp>
      <p:pic>
        <p:nvPicPr>
          <p:cNvPr id="11" name="Picture 10"/>
          <p:cNvPicPr>
            <a:picLocks noChangeAspect="1"/>
          </p:cNvPicPr>
          <p:nvPr/>
        </p:nvPicPr>
        <p:blipFill>
          <a:blip r:embed="rId3"/>
          <a:stretch>
            <a:fillRect/>
          </a:stretch>
        </p:blipFill>
        <p:spPr>
          <a:xfrm>
            <a:off x="170449" y="124782"/>
            <a:ext cx="1396959" cy="508542"/>
          </a:xfrm>
          <a:prstGeom prst="rect">
            <a:avLst/>
          </a:prstGeom>
        </p:spPr>
      </p:pic>
      <p:sp>
        <p:nvSpPr>
          <p:cNvPr id="12" name="任意多边形: 形状 7"/>
          <p:cNvSpPr/>
          <p:nvPr/>
        </p:nvSpPr>
        <p:spPr>
          <a:xfrm>
            <a:off x="2147630" y="39489"/>
            <a:ext cx="8374834" cy="10612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3600" b="1" dirty="0">
                <a:solidFill>
                  <a:srgbClr val="FFFFFF"/>
                </a:solidFill>
                <a:latin typeface="Times New Roman" panose="02020603050405020304" pitchFamily="18" charset="0"/>
                <a:ea typeface="DFKai-SB" panose="03000509000000000000" pitchFamily="65" charset="-120"/>
                <a:sym typeface="Times New Roman" panose="02020603050405020304" pitchFamily="18" charset="0"/>
              </a:rPr>
              <a:t>Advantages of Opening and Integration of the Global Financial Market</a:t>
            </a:r>
          </a:p>
        </p:txBody>
      </p:sp>
      <p:pic>
        <p:nvPicPr>
          <p:cNvPr id="3" name="Picture 2"/>
          <p:cNvPicPr>
            <a:picLocks noChangeAspect="1"/>
          </p:cNvPicPr>
          <p:nvPr/>
        </p:nvPicPr>
        <p:blipFill>
          <a:blip r:embed="rId4"/>
          <a:stretch>
            <a:fillRect/>
          </a:stretch>
        </p:blipFill>
        <p:spPr>
          <a:xfrm>
            <a:off x="9123631" y="6296522"/>
            <a:ext cx="2074656" cy="344160"/>
          </a:xfrm>
          <a:prstGeom prst="rect">
            <a:avLst/>
          </a:prstGeom>
        </p:spPr>
      </p:pic>
      <p:sp>
        <p:nvSpPr>
          <p:cNvPr id="5" name="文本框 3">
            <a:extLst>
              <a:ext uri="{FF2B5EF4-FFF2-40B4-BE49-F238E27FC236}">
                <a16:creationId xmlns:a16="http://schemas.microsoft.com/office/drawing/2014/main" id="{FB4243FB-16CE-0035-711A-BD1CE01DB3AC}"/>
              </a:ext>
            </a:extLst>
          </p:cNvPr>
          <p:cNvSpPr txBox="1"/>
          <p:nvPr/>
        </p:nvSpPr>
        <p:spPr>
          <a:xfrm>
            <a:off x="225394" y="169990"/>
            <a:ext cx="128706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1165" y="646331"/>
            <a:ext cx="10525334" cy="6227859"/>
          </a:xfrm>
          <a:prstGeom prst="rect">
            <a:avLst/>
          </a:prstGeom>
        </p:spPr>
        <p:txBody>
          <a:bodyPr wrap="square">
            <a:spAutoFit/>
          </a:bodyPr>
          <a:lstStyle/>
          <a:p>
            <a:pPr algn="just">
              <a:lnSpc>
                <a:spcPct val="120000"/>
              </a:lnSpc>
              <a:spcBef>
                <a:spcPts val="600"/>
              </a:spcBef>
            </a:pP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Global economic </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integration,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as exemplified by foreign investments by MNCs and the opening up and integration of global financial markets, has brought about interdependence and benefits to all countries</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As </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g</a:t>
            </a:r>
            <a:r>
              <a:rPr lang="en-GB" altLang="zh-HK"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lobal </a:t>
            </a:r>
            <a:r>
              <a:rPr lang="en-GB" altLang="zh-HK"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economic integration </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continues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to deepen, the integration of the labour market has been facilitated by the cross-border mobility of labour</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It brings us new space and opportunities for development, which we should grasp by constantly enhancing ourselves.</a:t>
            </a:r>
          </a:p>
          <a:p>
            <a:pPr algn="just">
              <a:lnSpc>
                <a:spcPct val="120000"/>
              </a:lnSpc>
              <a:spcBef>
                <a:spcPts val="600"/>
              </a:spcBef>
            </a:pP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The development of a globalised economy is conducive to corporate finance and facilitates people's access to investment and financial management</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However, the opening up and integration of global financial markets can also encourage speculative activities and create uncertainties for financial and economic development</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When these financial risks spread globally, they could lead to an international financial crisis</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There is a need for greater coordination and cooperation on financial stability among countries to promote the stability of the international financial system</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On a personal level, it is important for us to have a good understanding of and conduct sufficient research on financial markets and investment products, and to be smart and risk-conscious investors.</a:t>
            </a:r>
          </a:p>
        </p:txBody>
      </p:sp>
      <p:sp>
        <p:nvSpPr>
          <p:cNvPr id="4" name="文本框 3"/>
          <p:cNvSpPr txBox="1"/>
          <p:nvPr/>
        </p:nvSpPr>
        <p:spPr>
          <a:xfrm>
            <a:off x="4876983" y="0"/>
            <a:ext cx="2390398" cy="646331"/>
          </a:xfrm>
          <a:prstGeom prst="rect">
            <a:avLst/>
          </a:prstGeom>
          <a:noFill/>
        </p:spPr>
        <p:txBody>
          <a:bodyPr wrap="none" rtlCol="0">
            <a:spAutoFit/>
          </a:bodyPr>
          <a:lstStyle/>
          <a:p>
            <a:r>
              <a:rPr lang="en-GB" sz="3600" b="1" dirty="0" smtClean="0">
                <a:latin typeface="Times New Roman" panose="02020603050405020304" pitchFamily="18" charset="0"/>
                <a:ea typeface="DFKai-SB" panose="03000509000000000000" pitchFamily="65" charset="-120"/>
              </a:rPr>
              <a:t>Conclusion</a:t>
            </a:r>
            <a:endParaRPr lang="en-GB" sz="3600" b="1" strike="sngStrike" dirty="0">
              <a:solidFill>
                <a:srgbClr val="7030A0"/>
              </a:solidFill>
              <a:latin typeface="Times New Roman" panose="02020603050405020304" pitchFamily="18" charset="0"/>
              <a:ea typeface="DFKai-SB" panose="03000509000000000000"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cs typeface="+mn-cs"/>
              </a:rPr>
              <a:t>User Guide</a:t>
            </a: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5863144"/>
          </a:xfrm>
          <a:prstGeom prst="rect">
            <a:avLst/>
          </a:prstGeom>
          <a:noFill/>
        </p:spPr>
        <p:txBody>
          <a:bodyPr wrap="square" rtlCol="0">
            <a:spAutoFit/>
          </a:bodyPr>
          <a:lstStyle/>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rPr>
              <a:t>The primary users of this resource are teachers. It aims to provide teachers with content knowledge relevant to the topic to enable teachers to have a deeper understanding of teaching content when preparing for their lessons.</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classroom teaching and assessment needs, among others.</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rPr>
              <a:t>Teachers may provide appropriate supplementary notes/explanations to enrich this resource in order to enhance students’ understanding of the topic and information provided.</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rPr>
              <a:t>In accordance with the curriculum rationale and aims, teachers may select other learning and teaching resources which are correct, reliable, objective and impartial to help students build up a solid knowledge base, develop positive values and attitudes as well as enhance critical thinking and problem solving skills, and various generic skills.</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rPr>
              <a:t>If some information cannot be provided in this resource due to copyright issue, teachers may visit relevant websites provided.</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rPr>
              <a:t>Some information may have been updated when being used by teachers, teachers may visit the corresponding websites to obtain the up-to-date information.</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tabLst/>
              <a:defRPr/>
            </a:pPr>
            <a:r>
              <a:rPr kumimoji="0" lang="en-GB" sz="2000" i="0" u="none" strike="noStrike" cap="none" normalizeH="0" baseline="0" noProof="0" dirty="0">
                <a:ln>
                  <a:noFill/>
                </a:ln>
                <a:solidFill>
                  <a:schemeClr val="accent6">
                    <a:lumMod val="50000"/>
                  </a:schemeClr>
                </a:solidFill>
                <a:uLnTx/>
                <a:uFillTx/>
                <a:latin typeface="Times New Roman" panose="02020603050405020304" pitchFamily="18" charset="0"/>
                <a:ea typeface="標楷體" panose="03000509000000000000" pitchFamily="65" charset="-120"/>
              </a:rPr>
              <a:t>Please also refer to the C&amp;A Guide to understand the requirements and arrangements of the learning and teaching of the curriculum. Teachers are welcome to point out the areas need improvement, and welcome to provide updated information to enrich the content for all teachers’ reference.</a:t>
            </a:r>
          </a:p>
        </p:txBody>
      </p:sp>
    </p:spTree>
    <p:extLst>
      <p:ext uri="{BB962C8B-B14F-4D97-AF65-F5344CB8AC3E}">
        <p14:creationId xmlns:p14="http://schemas.microsoft.com/office/powerpoint/2010/main" val="421586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99877" y="1127576"/>
            <a:ext cx="11052717" cy="2369880"/>
          </a:xfrm>
          <a:prstGeom prst="rect">
            <a:avLst/>
          </a:prstGeom>
          <a:ln w="28575">
            <a:solidFill>
              <a:srgbClr val="FF0000"/>
            </a:solidFill>
          </a:ln>
        </p:spPr>
        <p:txBody>
          <a:bodyPr wrap="square">
            <a:spAutoFit/>
          </a:bodyPr>
          <a:lstStyle/>
          <a:p>
            <a:pPr algn="just"/>
            <a:r>
              <a:rPr lang="en-GB" sz="2200"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Multinational corporations (MNCs) are important contributors to economic globalisation by facilitating economic ties between countries around the world. What are some of the most influential MNCs you know?</a:t>
            </a:r>
          </a:p>
          <a:p>
            <a:pPr algn="just">
              <a:spcBef>
                <a:spcPts val="1200"/>
              </a:spcBef>
            </a:pPr>
            <a:r>
              <a:rPr lang="en-GB" sz="2200"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Go to the following webpage to find out more about representative MNCs in global economic development.</a:t>
            </a:r>
          </a:p>
          <a:p>
            <a:endParaRPr lang="en-US" altLang="zh-TW" sz="2800" kern="0" dirty="0">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endParaRPr>
          </a:p>
        </p:txBody>
      </p:sp>
      <p:sp>
        <p:nvSpPr>
          <p:cNvPr id="14" name="Content Placeholder 2"/>
          <p:cNvSpPr txBox="1"/>
          <p:nvPr/>
        </p:nvSpPr>
        <p:spPr>
          <a:xfrm>
            <a:off x="1051367" y="4361121"/>
            <a:ext cx="5243360" cy="2384202"/>
          </a:xfrm>
          <a:prstGeom prst="rect">
            <a:avLst/>
          </a:prstGeom>
          <a:ln w="38100">
            <a:solidFill>
              <a:srgbClr val="FF0000"/>
            </a:solidFill>
          </a:ln>
        </p:spPr>
        <p:txBody>
          <a:bodyPr vert="horz">
            <a:noAutofit/>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marL="0" indent="0" algn="just">
              <a:spcBef>
                <a:spcPts val="0"/>
              </a:spcBef>
              <a:buNone/>
            </a:pPr>
            <a:r>
              <a:rPr lang="en-GB" sz="2000" b="1" dirty="0">
                <a:solidFill>
                  <a:schemeClr val="tx1"/>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What are some examples of China's MNCs you know?</a:t>
            </a:r>
          </a:p>
          <a:p>
            <a:pPr marL="0" indent="0" algn="just">
              <a:spcBef>
                <a:spcPts val="600"/>
              </a:spcBef>
              <a:buNone/>
            </a:pPr>
            <a:r>
              <a:rPr lang="en-GB" sz="2000" b="1" dirty="0">
                <a:solidFill>
                  <a:schemeClr val="tx1"/>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Go to the following webpage to find out representative MNCs of China</a:t>
            </a:r>
            <a:r>
              <a:rPr lang="en-GB" sz="2000" b="1" dirty="0" smtClean="0">
                <a:solidFill>
                  <a:schemeClr val="tx1"/>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a:t>
            </a:r>
          </a:p>
          <a:p>
            <a:pPr marL="0" indent="0">
              <a:spcBef>
                <a:spcPts val="0"/>
              </a:spcBef>
              <a:buNone/>
            </a:pPr>
            <a:endParaRPr lang="en-GB" sz="2000" b="1" dirty="0">
              <a:solidFill>
                <a:schemeClr val="tx1"/>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endParaRPr>
          </a:p>
          <a:p>
            <a:pPr marL="0" indent="0">
              <a:spcBef>
                <a:spcPts val="0"/>
              </a:spcBef>
              <a:buNone/>
            </a:pP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spcBef>
                <a:spcPts val="0"/>
              </a:spcBef>
              <a:buNone/>
            </a:pPr>
            <a:r>
              <a:rPr lang="en-GB"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Reference</a:t>
            </a:r>
            <a:r>
              <a:rPr lang="en-GB"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Chinese Government Website (http://english.www.gov.cn/news/topnews/202108/03/content_WS610905e0c6d0df57f98ddfb7.html)</a:t>
            </a:r>
          </a:p>
        </p:txBody>
      </p:sp>
      <p:grpSp>
        <p:nvGrpSpPr>
          <p:cNvPr id="20" name="组合 19"/>
          <p:cNvGrpSpPr/>
          <p:nvPr/>
        </p:nvGrpSpPr>
        <p:grpSpPr>
          <a:xfrm>
            <a:off x="376052" y="207458"/>
            <a:ext cx="3041650" cy="674687"/>
            <a:chOff x="977900" y="557213"/>
            <a:chExt cx="3041650" cy="674687"/>
          </a:xfrm>
        </p:grpSpPr>
        <p:sp>
          <p:nvSpPr>
            <p:cNvPr id="21" name="矩形 20"/>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矩形 21"/>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13"/>
            <p:cNvSpPr txBox="1">
              <a:spLocks noChangeArrowheads="1"/>
            </p:cNvSpPr>
            <p:nvPr/>
          </p:nvSpPr>
          <p:spPr bwMode="auto">
            <a:xfrm>
              <a:off x="1341437" y="557213"/>
              <a:ext cx="2678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dirty="0">
                  <a:latin typeface="Times New Roman" panose="02020603050405020304" pitchFamily="18" charset="0"/>
                  <a:ea typeface="標楷體" panose="03000509000000000000" pitchFamily="65" charset="-120"/>
                </a:rPr>
                <a:t>Introduction</a:t>
              </a:r>
            </a:p>
          </p:txBody>
        </p:sp>
        <p:cxnSp>
          <p:nvCxnSpPr>
            <p:cNvPr id="24" name="直接连接符 23"/>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59167" y="3698871"/>
            <a:ext cx="3554051" cy="523220"/>
            <a:chOff x="1193537" y="1344264"/>
            <a:chExt cx="3243262" cy="810600"/>
          </a:xfrm>
        </p:grpSpPr>
        <p:sp>
          <p:nvSpPr>
            <p:cNvPr id="26"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文本框 13"/>
            <p:cNvSpPr txBox="1">
              <a:spLocks noChangeArrowheads="1"/>
            </p:cNvSpPr>
            <p:nvPr/>
          </p:nvSpPr>
          <p:spPr bwMode="auto">
            <a:xfrm>
              <a:off x="1557074" y="1344264"/>
              <a:ext cx="2879725" cy="8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Think about this:</a:t>
              </a:r>
            </a:p>
          </p:txBody>
        </p:sp>
        <p:cxnSp>
          <p:nvCxnSpPr>
            <p:cNvPr id="29" name="直接连接符 28"/>
            <p:cNvCxnSpPr/>
            <p:nvPr/>
          </p:nvCxnSpPr>
          <p:spPr>
            <a:xfrm>
              <a:off x="1620574" y="1991964"/>
              <a:ext cx="23844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a:grpSpLocks noChangeAspect="1"/>
          </p:cNvGrpSpPr>
          <p:nvPr/>
        </p:nvGrpSpPr>
        <p:grpSpPr>
          <a:xfrm flipH="1">
            <a:off x="369081" y="4522796"/>
            <a:ext cx="540000" cy="540000"/>
            <a:chOff x="5195979" y="428797"/>
            <a:chExt cx="927463" cy="927463"/>
          </a:xfrm>
        </p:grpSpPr>
        <p:sp>
          <p:nvSpPr>
            <p:cNvPr id="31" name="椭圆 30"/>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2" name="组合 31"/>
            <p:cNvGrpSpPr/>
            <p:nvPr/>
          </p:nvGrpSpPr>
          <p:grpSpPr>
            <a:xfrm>
              <a:off x="5235042" y="460898"/>
              <a:ext cx="876427" cy="882962"/>
              <a:chOff x="6130069" y="1975983"/>
              <a:chExt cx="876427" cy="882962"/>
            </a:xfrm>
          </p:grpSpPr>
          <p:sp>
            <p:nvSpPr>
              <p:cNvPr id="35" name="Freeform 16"/>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ln>
            </p:spPr>
            <p:txBody>
              <a:bodyPr vert="horz" wrap="square" lIns="91440" tIns="45720" rIns="91440" bIns="45720" numCol="1" anchor="t" anchorCtr="0" compatLnSpc="1"/>
              <a:lstStyle/>
              <a:p>
                <a:endParaRPr lang="zh-CN" altLang="en-US" dirty="0"/>
              </a:p>
            </p:txBody>
          </p:sp>
          <p:sp>
            <p:nvSpPr>
              <p:cNvPr id="36" name="Freeform 16"/>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ln>
            </p:spPr>
            <p:txBody>
              <a:bodyPr vert="horz" wrap="square" lIns="91440" tIns="45720" rIns="91440" bIns="45720" numCol="1" anchor="t" anchorCtr="0" compatLnSpc="1"/>
              <a:lstStyle/>
              <a:p>
                <a:endParaRPr lang="zh-CN" altLang="en-US"/>
              </a:p>
            </p:txBody>
          </p:sp>
        </p:grpSp>
        <p:sp>
          <p:nvSpPr>
            <p:cNvPr id="33" name="Freeform 39"/>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Oval 40"/>
            <p:cNvSpPr>
              <a:spLocks noChangeArrowheads="1"/>
            </p:cNvSpPr>
            <p:nvPr/>
          </p:nvSpPr>
          <p:spPr bwMode="auto">
            <a:xfrm>
              <a:off x="5618795" y="1102644"/>
              <a:ext cx="116471" cy="115219"/>
            </a:xfrm>
            <a:prstGeom prst="ellipse">
              <a:avLst/>
            </a:pr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grpSp>
      <p:sp>
        <p:nvSpPr>
          <p:cNvPr id="37" name="Cloud Callout 36"/>
          <p:cNvSpPr/>
          <p:nvPr/>
        </p:nvSpPr>
        <p:spPr>
          <a:xfrm>
            <a:off x="6635326" y="3619776"/>
            <a:ext cx="5455073" cy="3125547"/>
          </a:xfrm>
          <a:prstGeom prst="cloudCallout">
            <a:avLst>
              <a:gd name="adj1" fmla="val -52103"/>
              <a:gd name="adj2" fmla="val 26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In 2021, a </a:t>
            </a: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total of 143 Chinese companies made it to the </a:t>
            </a:r>
            <a:r>
              <a:rPr lang="en-GB" sz="2000" strike="sng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Fortune Global </a:t>
            </a:r>
            <a:r>
              <a:rPr lang="en-GB" sz="20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500, </a:t>
            </a: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an increase of 10 </a:t>
            </a:r>
            <a:r>
              <a:rPr lang="en-GB" sz="20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companies over </a:t>
            </a:r>
            <a:r>
              <a:rPr lang="en-GB"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the previous year. </a:t>
            </a:r>
            <a:r>
              <a:rPr lang="en-GB"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More than half of the top 20 fastest-growing companies </a:t>
            </a:r>
            <a:r>
              <a:rPr lang="en-GB"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were </a:t>
            </a:r>
            <a:r>
              <a:rPr lang="en-GB"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Chinese companies.</a:t>
            </a:r>
          </a:p>
        </p:txBody>
      </p:sp>
      <p:pic>
        <p:nvPicPr>
          <p:cNvPr id="3" name="Picture 2">
            <a:hlinkClick r:id="rId3"/>
          </p:cNvPr>
          <p:cNvPicPr>
            <a:picLocks noChangeAspect="1"/>
          </p:cNvPicPr>
          <p:nvPr/>
        </p:nvPicPr>
        <p:blipFill>
          <a:blip r:embed="rId4"/>
          <a:stretch>
            <a:fillRect/>
          </a:stretch>
        </p:blipFill>
        <p:spPr>
          <a:xfrm>
            <a:off x="2739840" y="2855736"/>
            <a:ext cx="1124638" cy="532087"/>
          </a:xfrm>
          <a:prstGeom prst="rect">
            <a:avLst/>
          </a:prstGeom>
        </p:spPr>
      </p:pic>
      <p:sp>
        <p:nvSpPr>
          <p:cNvPr id="4" name="Rectangle 3"/>
          <p:cNvSpPr/>
          <p:nvPr/>
        </p:nvSpPr>
        <p:spPr>
          <a:xfrm>
            <a:off x="4013218" y="3137660"/>
            <a:ext cx="7951960" cy="307777"/>
          </a:xfrm>
          <a:prstGeom prst="rect">
            <a:avLst/>
          </a:prstGeom>
        </p:spPr>
        <p:txBody>
          <a:bodyPr wrap="square">
            <a:spAutoFit/>
          </a:bodyPr>
          <a:lstStyle/>
          <a:p>
            <a:r>
              <a:rPr lang="en-GB" sz="1400" dirty="0">
                <a:latin typeface="Times New Roman" panose="02020603050405020304" pitchFamily="18" charset="0"/>
                <a:ea typeface="標楷體" panose="03000509000000000000" pitchFamily="65" charset="-120"/>
                <a:cs typeface="Times New Roman" panose="02020603050405020304" pitchFamily="18" charset="0"/>
              </a:rPr>
              <a:t>Source: https://www.rankingthebrands.com/The-Brand-Rankings.aspx?rankingID=50&amp;year=1392</a:t>
            </a:r>
          </a:p>
        </p:txBody>
      </p:sp>
      <p:pic>
        <p:nvPicPr>
          <p:cNvPr id="5" name="Picture 4"/>
          <p:cNvPicPr>
            <a:picLocks noChangeAspect="1"/>
          </p:cNvPicPr>
          <p:nvPr/>
        </p:nvPicPr>
        <p:blipFill>
          <a:blip r:embed="rId5"/>
          <a:stretch>
            <a:fillRect/>
          </a:stretch>
        </p:blipFill>
        <p:spPr>
          <a:xfrm>
            <a:off x="2247085" y="5725324"/>
            <a:ext cx="2585910" cy="378745"/>
          </a:xfrm>
          <a:prstGeom prst="rect">
            <a:avLst/>
          </a:prstGeom>
        </p:spPr>
      </p:pic>
      <p:sp>
        <p:nvSpPr>
          <p:cNvPr id="38" name="任意多边形: 形状 8">
            <a:extLst>
              <a:ext uri="{FF2B5EF4-FFF2-40B4-BE49-F238E27FC236}">
                <a16:creationId xmlns:a16="http://schemas.microsoft.com/office/drawing/2014/main" id="{22B111C9-BB0C-4A9A-85CA-F0B51D4743BC}"/>
              </a:ext>
            </a:extLst>
          </p:cNvPr>
          <p:cNvSpPr/>
          <p:nvPr/>
        </p:nvSpPr>
        <p:spPr>
          <a:xfrm>
            <a:off x="3677571" y="222001"/>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What Are MNCs?</a:t>
            </a:r>
          </a:p>
        </p:txBody>
      </p:sp>
    </p:spTree>
    <p:extLst>
      <p:ext uri="{BB962C8B-B14F-4D97-AF65-F5344CB8AC3E}">
        <p14:creationId xmlns:p14="http://schemas.microsoft.com/office/powerpoint/2010/main" val="363005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10"/>
          <p:cNvSpPr txBox="1">
            <a:spLocks noChangeArrowheads="1"/>
          </p:cNvSpPr>
          <p:nvPr/>
        </p:nvSpPr>
        <p:spPr bwMode="auto">
          <a:xfrm>
            <a:off x="1576874" y="1542111"/>
            <a:ext cx="862595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marL="342900" marR="0" lvl="0" indent="-342900" algn="just"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altLang="zh-CN" sz="2400" b="0"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Some sources were not translated into English as the official English version is not available.</a:t>
            </a:r>
          </a:p>
          <a:p>
            <a:pPr marL="342900" marR="0" lvl="0" indent="-342900" algn="just"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altLang="zh-CN" sz="2400" b="0"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In case of any discrepancy between the Chinese and English versions, the Chinese version shall prevail.</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標楷體" panose="03000509000000000000" pitchFamily="65" charset="-120"/>
              <a:ea typeface="標楷體" panose="03000509000000000000" pitchFamily="65" charset="-120"/>
              <a:cs typeface="Times New Roman" panose="02020603050405020304" pitchFamily="18" charset="0"/>
              <a:sym typeface="Arial"/>
            </a:endParaRPr>
          </a:p>
        </p:txBody>
      </p:sp>
      <p:sp>
        <p:nvSpPr>
          <p:cNvPr id="91139" name="Rectangle 3"/>
          <p:cNvSpPr>
            <a:spLocks noChangeArrowheads="1"/>
          </p:cNvSpPr>
          <p:nvPr/>
        </p:nvSpPr>
        <p:spPr bwMode="auto">
          <a:xfrm>
            <a:off x="4164468" y="631017"/>
            <a:ext cx="3779837" cy="466725"/>
          </a:xfrm>
          <a:prstGeom prst="rect">
            <a:avLst/>
          </a:prstGeom>
          <a:noFill/>
          <a:ln>
            <a:noFill/>
          </a:ln>
          <a:effectLst/>
          <a:ex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ea typeface="MS PGothic" panose="020B0600070205080204" pitchFamily="34" charset="-128"/>
                <a:cs typeface="Times New Roman" panose="02020603050405020304" pitchFamily="18" charset="0"/>
                <a:sym typeface="Arial"/>
              </a:rPr>
              <a:t>Notice and Disclaimer</a:t>
            </a:r>
            <a:r>
              <a:rPr kumimoji="0" lang="en-US" altLang="en-US" sz="2400" b="0" i="0" u="none" strike="noStrike" kern="0" cap="none" spc="0" normalizeH="0" baseline="0" noProof="0" dirty="0">
                <a:ln>
                  <a:noFill/>
                </a:ln>
                <a:solidFill>
                  <a:schemeClr val="tx1">
                    <a:lumMod val="85000"/>
                    <a:lumOff val="15000"/>
                  </a:schemeClr>
                </a:solidFill>
                <a:effectLst/>
                <a:uLnTx/>
                <a:uFillTx/>
                <a:latin typeface="Arial" panose="020B0604020202020204" pitchFamily="34" charset="0"/>
                <a:ea typeface="MS PGothic" panose="020B0600070205080204" pitchFamily="34" charset="-128"/>
                <a:cs typeface="Times New Roman" panose="02020603050405020304" pitchFamily="18" charset="0"/>
                <a:sym typeface="Arial"/>
              </a:rPr>
              <a:t> </a:t>
            </a:r>
          </a:p>
        </p:txBody>
      </p:sp>
    </p:spTree>
    <p:extLst>
      <p:ext uri="{BB962C8B-B14F-4D97-AF65-F5344CB8AC3E}">
        <p14:creationId xmlns:p14="http://schemas.microsoft.com/office/powerpoint/2010/main" val="137511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6284" y="1130707"/>
            <a:ext cx="11154786" cy="4119589"/>
          </a:xfrm>
          <a:prstGeom prst="rect">
            <a:avLst/>
          </a:prstGeom>
          <a:noFill/>
          <a:ln w="38100">
            <a:solidFill>
              <a:srgbClr val="0070C0"/>
            </a:solidFill>
          </a:ln>
        </p:spPr>
        <p:txBody>
          <a:bodyPr wrap="square" rtlCol="0" anchor="t">
            <a:spAutoFit/>
          </a:bodyPr>
          <a:lstStyle/>
          <a:p>
            <a:pPr algn="just">
              <a:lnSpc>
                <a:spcPct val="120000"/>
              </a:lnSpc>
            </a:pP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MNCs usually refer to enterprises which involve foreign investment and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provide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goods or services produced in more than one country.</a:t>
            </a:r>
            <a:r>
              <a:rPr lang="en-GB" sz="2200" dirty="0">
                <a:solidFill>
                  <a:schemeClr val="tx1">
                    <a:lumMod val="85000"/>
                    <a:lumOff val="15000"/>
                  </a:schemeClr>
                </a:solidFill>
              </a:rPr>
              <a:t> </a:t>
            </a:r>
            <a:r>
              <a:rPr lang="en-GB" sz="2200" dirty="0" smtClean="0">
                <a:solidFill>
                  <a:schemeClr val="tx1">
                    <a:lumMod val="85000"/>
                    <a:lumOff val="15000"/>
                  </a:schemeClr>
                </a:solidFill>
              </a:rPr>
              <a:t>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They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have offices, factories or branches in different countries or regions, often with headquarters to co-ordinate their global operations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By investing abroad, MNCs expand their production advantages and accelerate the global movement of capital.</a:t>
            </a:r>
          </a:p>
          <a:p>
            <a:pPr algn="just">
              <a:lnSpc>
                <a:spcPct val="120000"/>
              </a:lnSpc>
            </a:pPr>
            <a:endParaRPr lang="en-US"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endParaRPr>
          </a:p>
          <a:p>
            <a:pPr algn="just">
              <a:lnSpc>
                <a:spcPct val="120000"/>
              </a:lnSpc>
            </a:pP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MNCs became increasingly common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after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the World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War II, and they can be regarded as the key player of economic globalisation</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Operations of MNCs in the world market is facilitated not only by the minimal restrictions on international trade and investment but also by technological advances in communication (such as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satellite,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computers and the Internet) and transport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technology (including lowered </a:t>
            </a: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costs of air and sea transport).</a:t>
            </a:r>
          </a:p>
        </p:txBody>
      </p:sp>
      <p:sp>
        <p:nvSpPr>
          <p:cNvPr id="2" name="TextBox 1"/>
          <p:cNvSpPr txBox="1"/>
          <p:nvPr/>
        </p:nvSpPr>
        <p:spPr>
          <a:xfrm>
            <a:off x="516284" y="5374208"/>
            <a:ext cx="11154786" cy="1169551"/>
          </a:xfrm>
          <a:prstGeom prst="rect">
            <a:avLst/>
          </a:prstGeom>
          <a:noFill/>
        </p:spPr>
        <p:txBody>
          <a:bodyPr wrap="square" rtlCol="0">
            <a:spAutoFit/>
          </a:bodyPr>
          <a:lstStyle/>
          <a:p>
            <a:r>
              <a:rPr lang="en-GB" sz="1400" dirty="0">
                <a:latin typeface="Times New Roman" panose="02020603050405020304" pitchFamily="18" charset="0"/>
                <a:ea typeface="標楷體" panose="03000509000000000000" pitchFamily="65" charset="-120"/>
                <a:cs typeface="Times New Roman" panose="02020603050405020304" pitchFamily="18" charset="0"/>
              </a:rPr>
              <a:t>References:</a:t>
            </a:r>
          </a:p>
          <a:p>
            <a:pPr marL="171450" indent="-171450">
              <a:buFont typeface="Arial" panose="020B0604020202020204" pitchFamily="34" charset="0"/>
              <a:buChar char="•"/>
            </a:pPr>
            <a:r>
              <a:rPr lang="en-GB" sz="1400" dirty="0">
                <a:latin typeface="Times New Roman" panose="02020603050405020304" pitchFamily="18" charset="0"/>
                <a:ea typeface="標楷體" panose="03000509000000000000" pitchFamily="65" charset="-120"/>
                <a:cs typeface="Times New Roman" panose="02020603050405020304" pitchFamily="18" charset="0"/>
              </a:rPr>
              <a:t>Ministry of Commerce of the People's Republic of China (http://english.mofcom.gov.cn/article/statistic/tradeinservices/, Chinese only)</a:t>
            </a:r>
          </a:p>
          <a:p>
            <a:pPr marL="171450" indent="-171450">
              <a:buFont typeface="Arial" panose="020B0604020202020204" pitchFamily="34" charset="0"/>
              <a:buChar char="•"/>
            </a:pPr>
            <a:r>
              <a:rPr lang="en-GB" sz="1400" dirty="0">
                <a:latin typeface="Times New Roman" panose="02020603050405020304" pitchFamily="18" charset="0"/>
                <a:ea typeface="標楷體" panose="03000509000000000000" pitchFamily="65" charset="-120"/>
                <a:cs typeface="Times New Roman" panose="02020603050405020304" pitchFamily="18" charset="0"/>
              </a:rPr>
              <a:t>The Organisation for Economic Co-operation and Development (OECD) (https://www.oecd.org/industry/ind/MNEs-in-the-global-economy-policy-note.pdf)</a:t>
            </a:r>
          </a:p>
          <a:p>
            <a:pPr marL="171450" indent="-171450">
              <a:buFont typeface="Arial" panose="020B0604020202020204" pitchFamily="34" charset="0"/>
              <a:buChar char="•"/>
            </a:pPr>
            <a:r>
              <a:rPr lang="en-GB" sz="1400" dirty="0">
                <a:latin typeface="Times New Roman" panose="02020603050405020304" pitchFamily="18" charset="0"/>
                <a:ea typeface="標楷體" panose="03000509000000000000" pitchFamily="65" charset="-120"/>
                <a:cs typeface="Times New Roman" panose="02020603050405020304" pitchFamily="18" charset="0"/>
              </a:rPr>
              <a:t>United Nations World Investment Report 2021 (https://unctad.org/webflyer/world-investment-report-2021)</a:t>
            </a:r>
          </a:p>
        </p:txBody>
      </p:sp>
      <p:sp>
        <p:nvSpPr>
          <p:cNvPr id="19" name="任意多边形: 形状 8">
            <a:extLst>
              <a:ext uri="{FF2B5EF4-FFF2-40B4-BE49-F238E27FC236}">
                <a16:creationId xmlns:a16="http://schemas.microsoft.com/office/drawing/2014/main" id="{22B111C9-BB0C-4A9A-85CA-F0B51D4743BC}"/>
              </a:ext>
            </a:extLst>
          </p:cNvPr>
          <p:cNvSpPr/>
          <p:nvPr/>
        </p:nvSpPr>
        <p:spPr>
          <a:xfrm>
            <a:off x="3262696" y="388773"/>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What Are MNCs?</a:t>
            </a:r>
          </a:p>
        </p:txBody>
      </p:sp>
    </p:spTree>
    <p:extLst>
      <p:ext uri="{BB962C8B-B14F-4D97-AF65-F5344CB8AC3E}">
        <p14:creationId xmlns:p14="http://schemas.microsoft.com/office/powerpoint/2010/main" val="22966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8">
            <a:extLst>
              <a:ext uri="{FF2B5EF4-FFF2-40B4-BE49-F238E27FC236}">
                <a16:creationId xmlns:a16="http://schemas.microsoft.com/office/drawing/2014/main" id="{22B111C9-BB0C-4A9A-85CA-F0B51D4743BC}"/>
              </a:ext>
            </a:extLst>
          </p:cNvPr>
          <p:cNvSpPr/>
          <p:nvPr/>
        </p:nvSpPr>
        <p:spPr>
          <a:xfrm>
            <a:off x="3156625" y="212262"/>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What Are MNCs?</a:t>
            </a:r>
          </a:p>
        </p:txBody>
      </p:sp>
      <p:sp>
        <p:nvSpPr>
          <p:cNvPr id="17" name="Rectangle 16"/>
          <p:cNvSpPr/>
          <p:nvPr/>
        </p:nvSpPr>
        <p:spPr>
          <a:xfrm>
            <a:off x="609550" y="875598"/>
            <a:ext cx="11139421" cy="2529923"/>
          </a:xfrm>
          <a:prstGeom prst="rect">
            <a:avLst/>
          </a:prstGeom>
          <a:solidFill>
            <a:schemeClr val="accent6">
              <a:lumMod val="20000"/>
              <a:lumOff val="80000"/>
            </a:schemeClr>
          </a:solidFill>
          <a:ln w="28575">
            <a:solidFill>
              <a:srgbClr val="0000FF"/>
            </a:solidFill>
          </a:ln>
        </p:spPr>
        <p:txBody>
          <a:bodyPr wrap="square">
            <a:spAutoFit/>
          </a:bodyPr>
          <a:lstStyle/>
          <a:p>
            <a:pPr algn="just">
              <a:lnSpc>
                <a:spcPct val="120000"/>
              </a:lnSpc>
            </a:pPr>
            <a:r>
              <a:rPr lang="en-GB" sz="2200" dirty="0">
                <a:latin typeface="Times New Roman" panose="02020603050405020304" pitchFamily="18" charset="0"/>
                <a:ea typeface="標楷體" panose="03000509000000000000" pitchFamily="65" charset="-120"/>
              </a:rPr>
              <a:t>MNCs are vital to the global economy. In almost every </a:t>
            </a:r>
            <a:r>
              <a:rPr lang="en-GB" sz="2200" dirty="0" smtClean="0">
                <a:latin typeface="Times New Roman" panose="02020603050405020304" pitchFamily="18" charset="0"/>
                <a:ea typeface="標楷體" panose="03000509000000000000" pitchFamily="65" charset="-120"/>
              </a:rPr>
              <a:t>industry</a:t>
            </a:r>
            <a:r>
              <a:rPr lang="en-GB" sz="2200" dirty="0">
                <a:latin typeface="Times New Roman" panose="02020603050405020304" pitchFamily="18" charset="0"/>
                <a:ea typeface="標楷體" panose="03000509000000000000" pitchFamily="65" charset="-120"/>
              </a:rPr>
              <a:t>, there are MNCs that reach </a:t>
            </a:r>
            <a:r>
              <a:rPr lang="en-GB" sz="2200" strike="sngStrike" dirty="0" smtClean="0">
                <a:solidFill>
                  <a:srgbClr val="7030A0"/>
                </a:solidFill>
                <a:latin typeface="Times New Roman" panose="02020603050405020304" pitchFamily="18" charset="0"/>
                <a:ea typeface="標楷體" panose="03000509000000000000" pitchFamily="65" charset="-120"/>
              </a:rPr>
              <a:t> </a:t>
            </a:r>
            <a:r>
              <a:rPr lang="en-GB" sz="2200" dirty="0">
                <a:latin typeface="Times New Roman" panose="02020603050405020304" pitchFamily="18" charset="0"/>
                <a:ea typeface="標楷體" panose="03000509000000000000" pitchFamily="65" charset="-120"/>
              </a:rPr>
              <a:t>global scale and are making a significant impact in international markets</a:t>
            </a:r>
            <a:r>
              <a:rPr lang="en-GB" sz="2200" dirty="0" smtClean="0">
                <a:latin typeface="Times New Roman" panose="02020603050405020304" pitchFamily="18" charset="0"/>
                <a:ea typeface="標楷體" panose="03000509000000000000" pitchFamily="65" charset="-120"/>
              </a:rPr>
              <a:t>.  </a:t>
            </a:r>
            <a:r>
              <a:rPr lang="en-GB" sz="2200" dirty="0">
                <a:latin typeface="Times New Roman" panose="02020603050405020304" pitchFamily="18" charset="0"/>
                <a:ea typeface="標楷體" panose="03000509000000000000" pitchFamily="65" charset="-120"/>
              </a:rPr>
              <a:t>They have a significant influence in international markets through the substantial funds they manage and their market leadership</a:t>
            </a:r>
            <a:r>
              <a:rPr lang="en-GB" sz="2200" dirty="0" smtClean="0">
                <a:latin typeface="Times New Roman" panose="02020603050405020304" pitchFamily="18" charset="0"/>
                <a:ea typeface="標楷體" panose="03000509000000000000" pitchFamily="65" charset="-120"/>
              </a:rPr>
              <a:t>.  </a:t>
            </a:r>
            <a:r>
              <a:rPr lang="en-GB" sz="2200" dirty="0">
                <a:latin typeface="Times New Roman" panose="02020603050405020304" pitchFamily="18" charset="0"/>
                <a:ea typeface="標楷體" panose="03000509000000000000" pitchFamily="65" charset="-120"/>
              </a:rPr>
              <a:t>Under globalisation, apart from MNCs from developed countries/regions, large corporations from developing countries</a:t>
            </a:r>
            <a:r>
              <a:rPr lang="en-GB" sz="2200" dirty="0" smtClean="0">
                <a:latin typeface="Times New Roman" panose="02020603050405020304" pitchFamily="18" charset="0"/>
                <a:ea typeface="標楷體" panose="03000509000000000000" pitchFamily="65" charset="-120"/>
              </a:rPr>
              <a:t>/ regions </a:t>
            </a:r>
            <a:r>
              <a:rPr lang="en-GB" sz="2200" dirty="0">
                <a:latin typeface="Times New Roman" panose="02020603050405020304" pitchFamily="18" charset="0"/>
                <a:ea typeface="標楷體" panose="03000509000000000000" pitchFamily="65" charset="-120"/>
              </a:rPr>
              <a:t>are also involved in multinational economic activities.</a:t>
            </a:r>
          </a:p>
        </p:txBody>
      </p:sp>
      <p:grpSp>
        <p:nvGrpSpPr>
          <p:cNvPr id="20" name="组合 37"/>
          <p:cNvGrpSpPr/>
          <p:nvPr/>
        </p:nvGrpSpPr>
        <p:grpSpPr>
          <a:xfrm>
            <a:off x="609550" y="3500857"/>
            <a:ext cx="11139421" cy="3229760"/>
            <a:chOff x="1260690" y="1197910"/>
            <a:chExt cx="9665841" cy="3347432"/>
          </a:xfrm>
        </p:grpSpPr>
        <p:cxnSp>
          <p:nvCxnSpPr>
            <p:cNvPr id="21" name="肘形连接符 4"/>
            <p:cNvCxnSpPr/>
            <p:nvPr/>
          </p:nvCxnSpPr>
          <p:spPr>
            <a:xfrm flipV="1">
              <a:off x="2790266" y="1581701"/>
              <a:ext cx="2181518" cy="567908"/>
            </a:xfrm>
            <a:prstGeom prst="bentConnector3">
              <a:avLst>
                <a:gd name="adj1" fmla="val 62381"/>
              </a:avLst>
            </a:prstGeom>
            <a:noFill/>
            <a:ln w="19050" cap="rnd" cmpd="sng" algn="ctr">
              <a:solidFill>
                <a:schemeClr val="tx1"/>
              </a:solidFill>
              <a:prstDash val="sysDot"/>
              <a:tailEnd type="oval"/>
            </a:ln>
            <a:effectLst/>
          </p:spPr>
        </p:cxnSp>
        <p:cxnSp>
          <p:nvCxnSpPr>
            <p:cNvPr id="22" name="肘形连接符 5"/>
            <p:cNvCxnSpPr/>
            <p:nvPr/>
          </p:nvCxnSpPr>
          <p:spPr>
            <a:xfrm>
              <a:off x="2999098" y="2671642"/>
              <a:ext cx="2243971" cy="1248924"/>
            </a:xfrm>
            <a:prstGeom prst="bentConnector3">
              <a:avLst>
                <a:gd name="adj1" fmla="val 50000"/>
              </a:avLst>
            </a:prstGeom>
            <a:noFill/>
            <a:ln w="19050" cap="flat" cmpd="sng" algn="ctr">
              <a:solidFill>
                <a:schemeClr val="tx1"/>
              </a:solidFill>
              <a:prstDash val="sysDot"/>
              <a:tailEnd type="oval"/>
            </a:ln>
            <a:effectLst/>
          </p:spPr>
        </p:cxnSp>
        <p:sp>
          <p:nvSpPr>
            <p:cNvPr id="23" name="标题 4"/>
            <p:cNvSpPr txBox="1"/>
            <p:nvPr/>
          </p:nvSpPr>
          <p:spPr>
            <a:xfrm>
              <a:off x="5048943" y="1420085"/>
              <a:ext cx="388253" cy="270031"/>
            </a:xfrm>
            <a:prstGeom prst="rect">
              <a:avLst/>
            </a:prstGeom>
          </p:spPr>
          <p:txBody>
            <a:bodyPr vert="horz" lIns="68559" tIns="34279" rIns="68559" bIns="3427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300" b="1"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endParaRPr>
            </a:p>
          </p:txBody>
        </p:sp>
        <p:cxnSp>
          <p:nvCxnSpPr>
            <p:cNvPr id="24" name="肘形连接符 8"/>
            <p:cNvCxnSpPr/>
            <p:nvPr/>
          </p:nvCxnSpPr>
          <p:spPr>
            <a:xfrm flipV="1">
              <a:off x="3379813" y="2458213"/>
              <a:ext cx="2257351" cy="583142"/>
            </a:xfrm>
            <a:prstGeom prst="bentConnector3">
              <a:avLst>
                <a:gd name="adj1" fmla="val 50000"/>
              </a:avLst>
            </a:prstGeom>
            <a:noFill/>
            <a:ln w="19050" cap="flat" cmpd="sng" algn="ctr">
              <a:solidFill>
                <a:schemeClr val="tx1"/>
              </a:solidFill>
              <a:prstDash val="sysDot"/>
              <a:tailEnd type="oval"/>
            </a:ln>
            <a:effectLst/>
          </p:spPr>
        </p:cxnSp>
        <p:sp>
          <p:nvSpPr>
            <p:cNvPr id="25" name="标题 4"/>
            <p:cNvSpPr txBox="1"/>
            <p:nvPr/>
          </p:nvSpPr>
          <p:spPr>
            <a:xfrm>
              <a:off x="5591896" y="2177422"/>
              <a:ext cx="388253" cy="270031"/>
            </a:xfrm>
            <a:prstGeom prst="rect">
              <a:avLst/>
            </a:prstGeom>
          </p:spPr>
          <p:txBody>
            <a:bodyPr vert="horz" lIns="68559" tIns="34279" rIns="68559" bIns="3427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300" b="1"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endParaRPr>
            </a:p>
          </p:txBody>
        </p:sp>
        <p:sp>
          <p:nvSpPr>
            <p:cNvPr id="26" name="标题 4"/>
            <p:cNvSpPr txBox="1"/>
            <p:nvPr/>
          </p:nvSpPr>
          <p:spPr>
            <a:xfrm>
              <a:off x="5183338" y="2853727"/>
              <a:ext cx="388253" cy="270031"/>
            </a:xfrm>
            <a:prstGeom prst="rect">
              <a:avLst/>
            </a:prstGeom>
          </p:spPr>
          <p:txBody>
            <a:bodyPr vert="horz" lIns="68559" tIns="34279" rIns="68559" bIns="3427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300" b="1" i="0" u="none" strike="noStrike" kern="120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endParaRPr>
            </a:p>
          </p:txBody>
        </p:sp>
        <p:sp>
          <p:nvSpPr>
            <p:cNvPr id="27" name="Freeform 26"/>
            <p:cNvSpPr/>
            <p:nvPr/>
          </p:nvSpPr>
          <p:spPr bwMode="auto">
            <a:xfrm flipH="1">
              <a:off x="1260690" y="1420085"/>
              <a:ext cx="2279122" cy="165272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70C0"/>
            </a:solidFill>
            <a:ln>
              <a:noFill/>
            </a:ln>
          </p:spPr>
          <p:txBody>
            <a:bodyPr vert="horz" wrap="square" lIns="56622" tIns="28310" rIns="56622" bIns="2831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標楷體" panose="03000509000000000000" pitchFamily="65" charset="-120"/>
              </a:endParaRPr>
            </a:p>
          </p:txBody>
        </p:sp>
        <p:sp>
          <p:nvSpPr>
            <p:cNvPr id="28" name="矩形 56"/>
            <p:cNvSpPr/>
            <p:nvPr/>
          </p:nvSpPr>
          <p:spPr>
            <a:xfrm>
              <a:off x="1321518" y="1898562"/>
              <a:ext cx="2149307" cy="1019144"/>
            </a:xfrm>
            <a:prstGeom prst="rect">
              <a:avLst/>
            </a:prstGeom>
          </p:spPr>
          <p:txBody>
            <a:bodyPr wrap="square" lIns="68551" tIns="34276" rIns="68551" bIns="34276">
              <a:spAutoFit/>
            </a:bodyPr>
            <a:lstStyle/>
            <a:p>
              <a:pPr marL="0" lvl="0" indent="0" algn="ctr" defTabSz="1200150">
                <a:lnSpc>
                  <a:spcPct val="90000"/>
                </a:lnSpc>
                <a:spcBef>
                  <a:spcPct val="0"/>
                </a:spcBef>
                <a:spcAft>
                  <a:spcPct val="35000"/>
                </a:spcAft>
                <a:buFont typeface="Wingdings" panose="05000000000000000000" pitchFamily="2" charset="2"/>
                <a:buNone/>
              </a:pPr>
              <a:r>
                <a:rPr lang="en-GB" sz="2200" b="1" dirty="0">
                  <a:solidFill>
                    <a:schemeClr val="bg1"/>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Main characteristics of MNCs include:</a:t>
              </a:r>
            </a:p>
          </p:txBody>
        </p:sp>
        <p:sp>
          <p:nvSpPr>
            <p:cNvPr id="29" name="矩形 59"/>
            <p:cNvSpPr/>
            <p:nvPr/>
          </p:nvSpPr>
          <p:spPr>
            <a:xfrm>
              <a:off x="5048943" y="1197910"/>
              <a:ext cx="5877588" cy="1028713"/>
            </a:xfrm>
            <a:prstGeom prst="rect">
              <a:avLst/>
            </a:prstGeom>
            <a:solidFill>
              <a:schemeClr val="accent2">
                <a:lumMod val="20000"/>
                <a:lumOff val="80000"/>
              </a:schemeClr>
            </a:solidFill>
            <a:ln w="19050">
              <a:solidFill>
                <a:srgbClr val="FF0000"/>
              </a:solidFill>
            </a:ln>
          </p:spPr>
          <p:txBody>
            <a:bodyPr wrap="square" lIns="68551" tIns="34276" rIns="68551" bIns="34276">
              <a:spAutoFit/>
            </a:bodyPr>
            <a:lstStyle/>
            <a:p>
              <a:pPr lvl="0" algn="just" defTabSz="844550">
                <a:spcBef>
                  <a:spcPct val="0"/>
                </a:spcBef>
                <a:spcAft>
                  <a:spcPct val="35000"/>
                </a:spcAft>
              </a:pPr>
              <a:r>
                <a:rPr lang="en-GB" sz="2000" dirty="0">
                  <a:solidFill>
                    <a:schemeClr val="bg2">
                      <a:lumMod val="10000"/>
                    </a:schemeClr>
                  </a:solidFill>
                  <a:latin typeface="Times New Roman" panose="02020603050405020304" pitchFamily="18" charset="0"/>
                  <a:ea typeface="標楷體" panose="03000509000000000000" pitchFamily="65" charset="-120"/>
                  <a:cs typeface="+mn-ea"/>
                  <a:sym typeface="Times New Roman" panose="02020603050405020304" pitchFamily="18" charset="0"/>
                </a:rPr>
                <a:t>Involved in business activities outside of their home countries and generally co-ordinating their foreign subsidiaries from their headquarters.</a:t>
              </a:r>
            </a:p>
          </p:txBody>
        </p:sp>
        <p:sp>
          <p:nvSpPr>
            <p:cNvPr id="30" name="矩形 65"/>
            <p:cNvSpPr/>
            <p:nvPr/>
          </p:nvSpPr>
          <p:spPr>
            <a:xfrm>
              <a:off x="5293918" y="3516629"/>
              <a:ext cx="5632613" cy="1028713"/>
            </a:xfrm>
            <a:prstGeom prst="rect">
              <a:avLst/>
            </a:prstGeom>
            <a:solidFill>
              <a:schemeClr val="accent2">
                <a:lumMod val="20000"/>
                <a:lumOff val="80000"/>
              </a:schemeClr>
            </a:solidFill>
            <a:ln w="19050">
              <a:solidFill>
                <a:srgbClr val="FF0000"/>
              </a:solidFill>
            </a:ln>
          </p:spPr>
          <p:txBody>
            <a:bodyPr wrap="square" lIns="68551" tIns="34276" rIns="68551" bIns="34276">
              <a:spAutoFit/>
            </a:bodyPr>
            <a:lstStyle/>
            <a:p>
              <a:pPr lvl="0" algn="just" defTabSz="844550">
                <a:spcBef>
                  <a:spcPct val="0"/>
                </a:spcBef>
                <a:spcAft>
                  <a:spcPct val="35000"/>
                </a:spcAft>
              </a:pPr>
              <a:r>
                <a:rPr lang="en-GB" sz="2000" dirty="0">
                  <a:latin typeface="Times New Roman" panose="02020603050405020304" pitchFamily="18" charset="0"/>
                  <a:ea typeface="標楷體" panose="03000509000000000000" pitchFamily="65" charset="-120"/>
                  <a:cs typeface="+mn-ea"/>
                  <a:sym typeface="Times New Roman" panose="02020603050405020304" pitchFamily="18" charset="0"/>
                </a:rPr>
                <a:t>Taking full of their scale and technological advantages and investing in foreign countries to operate globally, with investment, production and marketing networks</a:t>
              </a:r>
            </a:p>
          </p:txBody>
        </p:sp>
        <p:sp>
          <p:nvSpPr>
            <p:cNvPr id="31" name="矩形 71"/>
            <p:cNvSpPr/>
            <p:nvPr/>
          </p:nvSpPr>
          <p:spPr>
            <a:xfrm>
              <a:off x="5885886" y="2186922"/>
              <a:ext cx="2929743" cy="450810"/>
            </a:xfrm>
            <a:prstGeom prst="rect">
              <a:avLst/>
            </a:prstGeom>
          </p:spPr>
          <p:txBody>
            <a:bodyPr wrap="square" lIns="68551" tIns="34276" rIns="68551" bIns="34276">
              <a:spAutoFit/>
            </a:bodyPr>
            <a:lstStyle/>
            <a:p>
              <a:pPr marL="0" lvl="0" indent="0" algn="l" defTabSz="844550">
                <a:lnSpc>
                  <a:spcPct val="150000"/>
                </a:lnSpc>
                <a:spcBef>
                  <a:spcPct val="0"/>
                </a:spcBef>
                <a:spcAft>
                  <a:spcPct val="35000"/>
                </a:spcAft>
                <a:buClrTx/>
                <a:buSzTx/>
                <a:buNone/>
              </a:pPr>
              <a:endParaRPr lang="zh-CN" altLang="en-US" sz="1800" kern="1200" dirty="0">
                <a:latin typeface="Times New Roman" panose="02020603050405020304" pitchFamily="18" charset="0"/>
                <a:ea typeface="標楷體" panose="03000509000000000000" pitchFamily="65" charset="-120"/>
              </a:endParaRPr>
            </a:p>
          </p:txBody>
        </p:sp>
      </p:grpSp>
      <p:sp>
        <p:nvSpPr>
          <p:cNvPr id="32" name="Rectangle 31"/>
          <p:cNvSpPr/>
          <p:nvPr/>
        </p:nvSpPr>
        <p:spPr>
          <a:xfrm>
            <a:off x="5691459" y="4608841"/>
            <a:ext cx="6057512" cy="1015663"/>
          </a:xfrm>
          <a:prstGeom prst="rect">
            <a:avLst/>
          </a:prstGeom>
          <a:solidFill>
            <a:schemeClr val="accent2">
              <a:lumMod val="20000"/>
              <a:lumOff val="80000"/>
            </a:schemeClr>
          </a:solidFill>
          <a:ln w="19050">
            <a:solidFill>
              <a:srgbClr val="FF0000"/>
            </a:solidFill>
          </a:ln>
        </p:spPr>
        <p:txBody>
          <a:bodyPr wrap="square">
            <a:spAutoFit/>
          </a:bodyPr>
          <a:lstStyle/>
          <a:p>
            <a:pPr algn="just"/>
            <a:r>
              <a:rPr lang="en-GB" sz="2000" dirty="0">
                <a:latin typeface="Times New Roman" panose="02020603050405020304" pitchFamily="18" charset="0"/>
                <a:ea typeface="DFKai-SB" panose="03000509000000000000" pitchFamily="65" charset="-120"/>
                <a:cs typeface="+mn-ea"/>
                <a:sym typeface="Times New Roman" panose="02020603050405020304" pitchFamily="18" charset="0"/>
              </a:rPr>
              <a:t>Outsourcing production and services to countries/regions with lower production costs in order to save money and increase profits</a:t>
            </a:r>
          </a:p>
        </p:txBody>
      </p:sp>
    </p:spTree>
    <p:extLst>
      <p:ext uri="{BB962C8B-B14F-4D97-AF65-F5344CB8AC3E}">
        <p14:creationId xmlns:p14="http://schemas.microsoft.com/office/powerpoint/2010/main" val="18784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76" y="885772"/>
            <a:ext cx="11100305" cy="581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825843" y="3236814"/>
            <a:ext cx="10461714" cy="3477875"/>
          </a:xfrm>
          <a:prstGeom prst="rect">
            <a:avLst/>
          </a:prstGeom>
          <a:solidFill>
            <a:schemeClr val="accent6">
              <a:lumMod val="20000"/>
              <a:lumOff val="80000"/>
            </a:schemeClr>
          </a:solidFill>
          <a:ln>
            <a:noFill/>
            <a:prstDash val="dash"/>
          </a:ln>
        </p:spPr>
        <p:txBody>
          <a:bodyPr wrap="square">
            <a:spAutoFit/>
          </a:bodyPr>
          <a:lstStyle/>
          <a:p>
            <a:pPr marL="0" indent="0" algn="just">
              <a:lnSpc>
                <a:spcPts val="2400"/>
              </a:lnSpc>
              <a:spcBef>
                <a:spcPts val="0"/>
              </a:spcBef>
              <a:buNone/>
            </a:pP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Since the beginning of reform and opening-up, China has seen the arrival of many foreign companies, while Mainland companies have also made their presence overseas in line with the country's "Go Global" policy. Go to the following webpages and find out which MNCs have diversified operations.</a:t>
            </a:r>
          </a:p>
          <a:p>
            <a:pPr marL="0" indent="0">
              <a:lnSpc>
                <a:spcPts val="2400"/>
              </a:lnSpc>
              <a:spcBef>
                <a:spcPts val="0"/>
              </a:spcBef>
              <a:buNone/>
            </a:pP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ts val="2400"/>
              </a:lnSpc>
              <a:spcBef>
                <a:spcPts val="0"/>
              </a:spcBef>
            </a:pP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China's Fortune Global 500 companies rise to 143</a:t>
            </a:r>
          </a:p>
          <a:p>
            <a:pPr marL="0" indent="0">
              <a:lnSpc>
                <a:spcPts val="2400"/>
              </a:lnSpc>
              <a:spcBef>
                <a:spcPts val="0"/>
              </a:spcBef>
              <a:buNone/>
            </a:pPr>
            <a:r>
              <a:rPr lang="en-GB"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Source: Chinese Government Website   </a:t>
            </a:r>
          </a:p>
          <a:p>
            <a:pPr marL="0" indent="0">
              <a:lnSpc>
                <a:spcPts val="2400"/>
              </a:lnSpc>
              <a:spcBef>
                <a:spcPts val="0"/>
              </a:spcBef>
              <a:buNone/>
            </a:pPr>
            <a:r>
              <a:rPr lang="en-GB"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(http://english.www.gov.cn/news/topnews/202108/03/content_WS610905e0c6d0df57f98ddfb7.html)).</a:t>
            </a:r>
          </a:p>
          <a:p>
            <a:pPr>
              <a:lnSpc>
                <a:spcPts val="2400"/>
              </a:lnSpc>
              <a:spcBef>
                <a:spcPts val="0"/>
              </a:spcBef>
            </a:pPr>
            <a:r>
              <a:rPr lang="en-GB"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Chapter 4 of the White Paper on the New Dual Circulation Corporate Development Pattern (2021) (Chinese only)</a:t>
            </a:r>
          </a:p>
          <a:p>
            <a:pPr marL="0" indent="0">
              <a:lnSpc>
                <a:spcPts val="2400"/>
              </a:lnSpc>
              <a:spcBef>
                <a:spcPts val="0"/>
              </a:spcBef>
              <a:buNone/>
            </a:pPr>
            <a:r>
              <a:rPr lang="en-GB"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Source: </a:t>
            </a:r>
            <a:r>
              <a:rPr lang="en-GB" sz="1600" dirty="0" err="1">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Xinhuanet</a:t>
            </a:r>
            <a:r>
              <a:rPr lang="en-GB"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(http://www.news.cn/tech/download/sxhxfzgj.pdf)</a:t>
            </a:r>
          </a:p>
        </p:txBody>
      </p:sp>
      <p:sp>
        <p:nvSpPr>
          <p:cNvPr id="16" name="文本框 15"/>
          <p:cNvSpPr txBox="1"/>
          <p:nvPr/>
        </p:nvSpPr>
        <p:spPr>
          <a:xfrm>
            <a:off x="3150597" y="809796"/>
            <a:ext cx="5641966" cy="523220"/>
          </a:xfrm>
          <a:prstGeom prst="rect">
            <a:avLst/>
          </a:prstGeom>
          <a:noFill/>
        </p:spPr>
        <p:txBody>
          <a:bodyPr wrap="square" rtlCol="0">
            <a:spAutoFit/>
          </a:bodyPr>
          <a:lstStyle/>
          <a:p>
            <a:pPr algn="ctr"/>
            <a:r>
              <a:rPr lang="en-GB" sz="2800" b="1" dirty="0">
                <a:latin typeface="Times New Roman" panose="02020603050405020304" pitchFamily="18" charset="0"/>
                <a:ea typeface="DFKai-SB" panose="03000509000000000000" pitchFamily="65" charset="-120"/>
                <a:cs typeface="+mn-ea"/>
                <a:sym typeface="Times New Roman" panose="02020603050405020304" pitchFamily="18" charset="0"/>
              </a:rPr>
              <a:t>MNCs with diversified operations</a:t>
            </a:r>
          </a:p>
        </p:txBody>
      </p:sp>
      <p:sp>
        <p:nvSpPr>
          <p:cNvPr id="51" name="任意多边形: 形状 8">
            <a:extLst>
              <a:ext uri="{FF2B5EF4-FFF2-40B4-BE49-F238E27FC236}">
                <a16:creationId xmlns:a16="http://schemas.microsoft.com/office/drawing/2014/main" id="{22B111C9-BB0C-4A9A-85CA-F0B51D4743BC}"/>
              </a:ext>
            </a:extLst>
          </p:cNvPr>
          <p:cNvSpPr/>
          <p:nvPr/>
        </p:nvSpPr>
        <p:spPr>
          <a:xfrm>
            <a:off x="3221078" y="167238"/>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What Are MNCs?</a:t>
            </a:r>
          </a:p>
        </p:txBody>
      </p:sp>
      <p:sp>
        <p:nvSpPr>
          <p:cNvPr id="4" name="Rectangle 3"/>
          <p:cNvSpPr/>
          <p:nvPr/>
        </p:nvSpPr>
        <p:spPr>
          <a:xfrm>
            <a:off x="825842" y="1345091"/>
            <a:ext cx="10536989" cy="1311128"/>
          </a:xfrm>
          <a:prstGeom prst="rect">
            <a:avLst/>
          </a:prstGeom>
          <a:solidFill>
            <a:schemeClr val="accent5">
              <a:lumMod val="20000"/>
              <a:lumOff val="80000"/>
            </a:schemeClr>
          </a:solidFill>
          <a:ln w="28575">
            <a:solidFill>
              <a:srgbClr val="0000FF"/>
            </a:solidFill>
          </a:ln>
        </p:spPr>
        <p:txBody>
          <a:bodyPr wrap="square">
            <a:spAutoFit/>
          </a:bodyPr>
          <a:lstStyle/>
          <a:p>
            <a:pPr>
              <a:lnSpc>
                <a:spcPct val="120000"/>
              </a:lnSpc>
            </a:pP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Internationalised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黑体" panose="02010609060101010101" pitchFamily="49" charset="-122"/>
                <a:sym typeface="Times New Roman" panose="02020603050405020304" pitchFamily="18" charset="0"/>
              </a:rPr>
              <a:t>MNCs also diversify their operations as a business strategy to cater for the diversity of markets in different countries or regions, for the sake of business expansion and greater profitability.</a:t>
            </a:r>
          </a:p>
        </p:txBody>
      </p:sp>
      <p:grpSp>
        <p:nvGrpSpPr>
          <p:cNvPr id="57" name="组合 24"/>
          <p:cNvGrpSpPr/>
          <p:nvPr/>
        </p:nvGrpSpPr>
        <p:grpSpPr>
          <a:xfrm>
            <a:off x="825842" y="2651682"/>
            <a:ext cx="2983093" cy="585132"/>
            <a:chOff x="1193537" y="1433819"/>
            <a:chExt cx="2184553" cy="585132"/>
          </a:xfrm>
        </p:grpSpPr>
        <p:sp>
          <p:nvSpPr>
            <p:cNvPr id="58"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文本框 27"/>
            <p:cNvSpPr txBox="1">
              <a:spLocks noChangeArrowheads="1"/>
            </p:cNvSpPr>
            <p:nvPr/>
          </p:nvSpPr>
          <p:spPr bwMode="auto">
            <a:xfrm>
              <a:off x="1680899" y="1433819"/>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Activity </a:t>
              </a:r>
            </a:p>
          </p:txBody>
        </p:sp>
        <p:cxnSp>
          <p:nvCxnSpPr>
            <p:cNvPr id="61"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2" name="Picture 61"/>
          <p:cNvPicPr>
            <a:picLocks noChangeAspect="1"/>
          </p:cNvPicPr>
          <p:nvPr/>
        </p:nvPicPr>
        <p:blipFill>
          <a:blip r:embed="rId4"/>
          <a:stretch>
            <a:fillRect/>
          </a:stretch>
        </p:blipFill>
        <p:spPr>
          <a:xfrm>
            <a:off x="6848529" y="4786378"/>
            <a:ext cx="2585910" cy="378745"/>
          </a:xfrm>
          <a:prstGeom prst="rect">
            <a:avLst/>
          </a:prstGeom>
        </p:spPr>
      </p:pic>
      <p:pic>
        <p:nvPicPr>
          <p:cNvPr id="64" name="Picture 63"/>
          <p:cNvPicPr>
            <a:picLocks noChangeAspect="1"/>
          </p:cNvPicPr>
          <p:nvPr/>
        </p:nvPicPr>
        <p:blipFill>
          <a:blip r:embed="rId5"/>
          <a:stretch>
            <a:fillRect/>
          </a:stretch>
        </p:blipFill>
        <p:spPr>
          <a:xfrm>
            <a:off x="7601078" y="6030730"/>
            <a:ext cx="809738" cy="485843"/>
          </a:xfrm>
          <a:prstGeom prst="rect">
            <a:avLst/>
          </a:prstGeom>
        </p:spPr>
      </p:pic>
    </p:spTree>
    <p:extLst>
      <p:ext uri="{BB962C8B-B14F-4D97-AF65-F5344CB8AC3E}">
        <p14:creationId xmlns:p14="http://schemas.microsoft.com/office/powerpoint/2010/main" val="70677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013165" y="227345"/>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Development and Impact of MNCs</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6" y="3191855"/>
            <a:ext cx="11063807" cy="34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138355" y="3763914"/>
            <a:ext cx="10150945" cy="2929007"/>
          </a:xfrm>
          <a:prstGeom prst="rect">
            <a:avLst/>
          </a:prstGeom>
          <a:noFill/>
          <a:ln>
            <a:noFill/>
            <a:prstDash val="dash"/>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To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take sporting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goods and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an example</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 many of these international MNCs have adopted this production approach, with their head offices or regional headquarters responsible for brand design and styling, materials research, etc</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The specific production processes, such as manufacturing, packaging and transportation, are contracted out to subsidiaries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manufacturers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in countries with lower labour costs.</a:t>
            </a:r>
          </a:p>
          <a:p>
            <a:pPr algn="just">
              <a:lnSpc>
                <a:spcPct val="100000"/>
              </a:lnSpc>
            </a:pPr>
            <a:r>
              <a:rPr lang="en-GB" sz="2200" dirty="0">
                <a:solidFill>
                  <a:schemeClr val="tx1">
                    <a:lumMod val="85000"/>
                    <a:lumOff val="15000"/>
                  </a:schemeClr>
                </a:solidFill>
                <a:latin typeface="Times New Roman" panose="02020603050405020304" pitchFamily="18" charset="0"/>
                <a:ea typeface="標楷體" panose="03000509000000000000" pitchFamily="65" charset="-120"/>
                <a:cs typeface="黑体" panose="02010609060101010101" pitchFamily="49" charset="-122"/>
                <a:sym typeface="Times New Roman" panose="02020603050405020304" pitchFamily="18" charset="0"/>
              </a:rPr>
              <a:t>Teachers can consider using the operations of some multinational sports brands as examples to illustrate to students the business philosophy and production model of these MNCs.</a:t>
            </a:r>
          </a:p>
        </p:txBody>
      </p:sp>
      <p:sp>
        <p:nvSpPr>
          <p:cNvPr id="5" name="Rectangle 4"/>
          <p:cNvSpPr/>
          <p:nvPr/>
        </p:nvSpPr>
        <p:spPr>
          <a:xfrm>
            <a:off x="591906" y="1608026"/>
            <a:ext cx="10838094" cy="1311128"/>
          </a:xfrm>
          <a:prstGeom prst="rect">
            <a:avLst/>
          </a:prstGeom>
          <a:solidFill>
            <a:schemeClr val="bg1">
              <a:lumMod val="95000"/>
            </a:schemeClr>
          </a:solidFill>
          <a:ln w="28575">
            <a:solidFill>
              <a:srgbClr val="0000FF"/>
            </a:solidFill>
          </a:ln>
        </p:spPr>
        <p:txBody>
          <a:bodyPr wrap="square">
            <a:spAutoFit/>
          </a:bodyPr>
          <a:lstStyle/>
          <a:p>
            <a:pPr algn="just">
              <a:lnSpc>
                <a:spcPct val="120000"/>
              </a:lnSpc>
            </a:pP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In order to save costs and increase profits, and to expand their operations in international markets, MNCs outsource their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production processes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to countries</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regions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that can offer lower costs of labour, land and production.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This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is one of the key drivers of globalisation.</a:t>
            </a:r>
          </a:p>
        </p:txBody>
      </p:sp>
      <p:grpSp>
        <p:nvGrpSpPr>
          <p:cNvPr id="6" name="组合 24"/>
          <p:cNvGrpSpPr/>
          <p:nvPr/>
        </p:nvGrpSpPr>
        <p:grpSpPr>
          <a:xfrm>
            <a:off x="762243" y="3162372"/>
            <a:ext cx="2501843" cy="533255"/>
            <a:chOff x="1193537" y="1485696"/>
            <a:chExt cx="1832128" cy="533255"/>
          </a:xfrm>
        </p:grpSpPr>
        <p:sp>
          <p:nvSpPr>
            <p:cNvPr id="7"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文本框 27"/>
            <p:cNvSpPr txBox="1">
              <a:spLocks noChangeArrowheads="1"/>
            </p:cNvSpPr>
            <p:nvPr/>
          </p:nvSpPr>
          <p:spPr bwMode="auto">
            <a:xfrm>
              <a:off x="1680899" y="1485696"/>
              <a:ext cx="1059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Activity </a:t>
              </a:r>
            </a:p>
          </p:txBody>
        </p:sp>
        <p:cxnSp>
          <p:nvCxnSpPr>
            <p:cNvPr id="10"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本框 7"/>
          <p:cNvSpPr txBox="1"/>
          <p:nvPr/>
        </p:nvSpPr>
        <p:spPr>
          <a:xfrm>
            <a:off x="3167148" y="924014"/>
            <a:ext cx="6629995" cy="584775"/>
          </a:xfrm>
          <a:prstGeom prst="rect">
            <a:avLst/>
          </a:prstGeom>
          <a:noFill/>
        </p:spPr>
        <p:txBody>
          <a:bodyPr wrap="square">
            <a:spAutoFit/>
          </a:bodyPr>
          <a:lstStyle/>
          <a:p>
            <a:r>
              <a:rPr lang="en-GB" sz="3200" b="1"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MNCs drive economic globalisation</a:t>
            </a:r>
          </a:p>
        </p:txBody>
      </p:sp>
      <p:sp>
        <p:nvSpPr>
          <p:cNvPr id="12" name="Freeform 5"/>
          <p:cNvSpPr/>
          <p:nvPr/>
        </p:nvSpPr>
        <p:spPr bwMode="auto">
          <a:xfrm>
            <a:off x="2612905" y="1069338"/>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5">
              <a:lumMod val="75000"/>
            </a:schemeClr>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161504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393" y="1428523"/>
            <a:ext cx="11334404" cy="2323713"/>
          </a:xfrm>
          <a:prstGeom prst="rect">
            <a:avLst/>
          </a:prstGeom>
          <a:solidFill>
            <a:schemeClr val="accent2">
              <a:lumMod val="20000"/>
              <a:lumOff val="80000"/>
            </a:schemeClr>
          </a:solidFill>
          <a:ln w="38100">
            <a:solidFill>
              <a:srgbClr val="FF0000"/>
            </a:solidFill>
          </a:ln>
        </p:spPr>
        <p:txBody>
          <a:bodyPr wrap="square">
            <a:spAutoFit/>
          </a:bodyPr>
          <a:lstStyle/>
          <a:p>
            <a:pPr marL="342900" indent="-342900" algn="just">
              <a:lnSpc>
                <a:spcPts val="2400"/>
              </a:lnSpc>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By outsourcing their production and services, MNCs also bring </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business management</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capital, talent and production technologies to local areas</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As a result, many countries</a:t>
            </a:r>
            <a:r>
              <a:rPr lang="en-GB" sz="2200" dirty="0" smtClean="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 regions </a:t>
            </a: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are willing to accept investments from MNCs, which bring about economic development, provide employment opportunities and introduce new technologies.</a:t>
            </a:r>
          </a:p>
          <a:p>
            <a:pPr marL="342900" indent="-342900" algn="just">
              <a:lnSpc>
                <a:spcPts val="2400"/>
              </a:lnSpc>
              <a:spcBef>
                <a:spcPts val="600"/>
              </a:spcBef>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DFKai-SB" panose="03000509000000000000" pitchFamily="65" charset="-120"/>
                <a:cs typeface="+mn-ea"/>
                <a:sym typeface="Times New Roman" panose="02020603050405020304" pitchFamily="18" charset="0"/>
              </a:rPr>
              <a:t>Many countries/regions have benefited from the training provided by MNCs to the local management and professionals in the course of their economic and social development. This has also become an important driver of local economic development.</a:t>
            </a:r>
          </a:p>
        </p:txBody>
      </p:sp>
      <p:sp>
        <p:nvSpPr>
          <p:cNvPr id="6" name="任意多边形: 形状 8">
            <a:extLst>
              <a:ext uri="{FF2B5EF4-FFF2-40B4-BE49-F238E27FC236}">
                <a16:creationId xmlns:a16="http://schemas.microsoft.com/office/drawing/2014/main" id="{22B111C9-BB0C-4A9A-85CA-F0B51D4743BC}"/>
              </a:ext>
            </a:extLst>
          </p:cNvPr>
          <p:cNvSpPr/>
          <p:nvPr/>
        </p:nvSpPr>
        <p:spPr>
          <a:xfrm>
            <a:off x="1778924" y="160857"/>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Development and Impact of MNCs</a:t>
            </a:r>
          </a:p>
        </p:txBody>
      </p:sp>
      <p:sp>
        <p:nvSpPr>
          <p:cNvPr id="7" name="文本框 7"/>
          <p:cNvSpPr txBox="1"/>
          <p:nvPr/>
        </p:nvSpPr>
        <p:spPr>
          <a:xfrm>
            <a:off x="3624348" y="853506"/>
            <a:ext cx="6375861" cy="646331"/>
          </a:xfrm>
          <a:prstGeom prst="rect">
            <a:avLst/>
          </a:prstGeom>
          <a:noFill/>
        </p:spPr>
        <p:txBody>
          <a:bodyPr wrap="square">
            <a:spAutoFit/>
          </a:bodyPr>
          <a:lstStyle/>
          <a:p>
            <a:r>
              <a:rPr lang="en-GB" sz="3600" b="1" dirty="0">
                <a:solidFill>
                  <a:schemeClr val="tx1"/>
                </a:solidFill>
                <a:latin typeface="Times New Roman" panose="02020603050405020304" pitchFamily="18" charset="0"/>
                <a:ea typeface="DFKai-SB" panose="03000509000000000000" pitchFamily="65" charset="-120"/>
                <a:cs typeface="+mn-ea"/>
                <a:sym typeface="Times New Roman" panose="02020603050405020304" pitchFamily="18" charset="0"/>
              </a:rPr>
              <a:t>MNCs drive local development</a:t>
            </a:r>
          </a:p>
        </p:txBody>
      </p:sp>
      <p:sp>
        <p:nvSpPr>
          <p:cNvPr id="8" name="Freeform 5"/>
          <p:cNvSpPr/>
          <p:nvPr/>
        </p:nvSpPr>
        <p:spPr bwMode="auto">
          <a:xfrm>
            <a:off x="3094306" y="1015262"/>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5">
              <a:lumMod val="75000"/>
            </a:schemeClr>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 name="Rectangle 1"/>
          <p:cNvSpPr/>
          <p:nvPr/>
        </p:nvSpPr>
        <p:spPr>
          <a:xfrm>
            <a:off x="428797" y="4193312"/>
            <a:ext cx="11334405" cy="1938992"/>
          </a:xfrm>
          <a:prstGeom prst="rect">
            <a:avLst/>
          </a:prstGeom>
          <a:solidFill>
            <a:schemeClr val="accent6">
              <a:lumMod val="20000"/>
              <a:lumOff val="80000"/>
            </a:schemeClr>
          </a:solidFill>
          <a:ln w="28575">
            <a:solidFill>
              <a:srgbClr val="0000FF"/>
            </a:solidFill>
          </a:ln>
        </p:spPr>
        <p:txBody>
          <a:bodyPr wrap="square">
            <a:spAutoFit/>
          </a:bodyPr>
          <a:lstStyle/>
          <a:p>
            <a:pPr algn="just">
              <a:lnSpc>
                <a:spcPts val="2400"/>
              </a:lnSpc>
            </a:pPr>
            <a:r>
              <a:rPr lang="en-GB" sz="2000" dirty="0">
                <a:solidFill>
                  <a:schemeClr val="tx1">
                    <a:lumMod val="85000"/>
                    <a:lumOff val="15000"/>
                  </a:schemeClr>
                </a:solidFill>
                <a:latin typeface="Times New Roman" panose="02020603050405020304" pitchFamily="18" charset="0"/>
                <a:ea typeface="標楷體" panose="03000509000000000000" pitchFamily="65" charset="-120"/>
              </a:rPr>
              <a:t>As one of the first four Special Economic Zones in China to open up to the outside world, Shenzhen has always been at the forefront of reform and opening up</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000" dirty="0">
                <a:solidFill>
                  <a:schemeClr val="tx1">
                    <a:lumMod val="85000"/>
                    <a:lumOff val="15000"/>
                  </a:schemeClr>
                </a:solidFill>
                <a:latin typeface="Times New Roman" panose="02020603050405020304" pitchFamily="18" charset="0"/>
                <a:ea typeface="標楷體" panose="03000509000000000000" pitchFamily="65" charset="-120"/>
              </a:rPr>
              <a:t>More and more MNCs are choosing to set up innovative R&amp;D facilities in the city. Read the following case study on the cooperation between an MNC and local enterprises in Shenzhen</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000" dirty="0">
                <a:solidFill>
                  <a:schemeClr val="tx1">
                    <a:lumMod val="85000"/>
                    <a:lumOff val="15000"/>
                  </a:schemeClr>
                </a:solidFill>
                <a:latin typeface="Times New Roman" panose="02020603050405020304" pitchFamily="18" charset="0"/>
                <a:ea typeface="標楷體" panose="03000509000000000000" pitchFamily="65" charset="-120"/>
              </a:rPr>
              <a:t>Learn more about the MNC's role in promoting the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rPr>
              <a:t>commercialisation </a:t>
            </a:r>
            <a:r>
              <a:rPr lang="en-GB" sz="2000" dirty="0">
                <a:solidFill>
                  <a:schemeClr val="tx1">
                    <a:lumMod val="85000"/>
                    <a:lumOff val="15000"/>
                  </a:schemeClr>
                </a:solidFill>
                <a:latin typeface="Times New Roman" panose="02020603050405020304" pitchFamily="18" charset="0"/>
                <a:ea typeface="標楷體" panose="03000509000000000000" pitchFamily="65" charset="-120"/>
              </a:rPr>
              <a:t>of Shenzhen's innovative R&amp;Ds, helping Shenzhen to develop a high-tech industry chain, and providing more jobs to help Shenzhen's </a:t>
            </a:r>
            <a:r>
              <a:rPr lang="en-GB" sz="2000" dirty="0" smtClean="0">
                <a:solidFill>
                  <a:schemeClr val="tx1">
                    <a:lumMod val="85000"/>
                    <a:lumOff val="15000"/>
                  </a:schemeClr>
                </a:solidFill>
                <a:latin typeface="Times New Roman" panose="02020603050405020304" pitchFamily="18" charset="0"/>
                <a:ea typeface="標楷體" panose="03000509000000000000" pitchFamily="65" charset="-120"/>
              </a:rPr>
              <a:t>development, etc..</a:t>
            </a:r>
            <a:endParaRPr lang="en-GB" sz="2000" dirty="0">
              <a:solidFill>
                <a:schemeClr val="tx1">
                  <a:lumMod val="85000"/>
                  <a:lumOff val="15000"/>
                </a:schemeClr>
              </a:solidFill>
              <a:latin typeface="Times New Roman" panose="02020603050405020304" pitchFamily="18" charset="0"/>
              <a:ea typeface="標楷體" panose="03000509000000000000" pitchFamily="65" charset="-120"/>
            </a:endParaRPr>
          </a:p>
        </p:txBody>
      </p:sp>
      <p:sp>
        <p:nvSpPr>
          <p:cNvPr id="4" name="Rectangle 3"/>
          <p:cNvSpPr/>
          <p:nvPr/>
        </p:nvSpPr>
        <p:spPr>
          <a:xfrm>
            <a:off x="491349" y="6177745"/>
            <a:ext cx="7207871" cy="646331"/>
          </a:xfrm>
          <a:prstGeom prst="rect">
            <a:avLst/>
          </a:prstGeom>
        </p:spPr>
        <p:txBody>
          <a:bodyPr wrap="none">
            <a:spAutoFit/>
          </a:bodyPr>
          <a:lstStyle/>
          <a:p>
            <a:r>
              <a:rPr lang="en-GB" dirty="0">
                <a:latin typeface="Times New Roman" panose="02020603050405020304" pitchFamily="18" charset="0"/>
                <a:ea typeface="標楷體" panose="03000509000000000000" pitchFamily="65" charset="-120"/>
                <a:cs typeface="Times New Roman" panose="02020603050405020304" pitchFamily="18" charset="0"/>
              </a:rPr>
              <a:t>Read more: Shenzhen Municipal People's Government </a:t>
            </a:r>
          </a:p>
          <a:p>
            <a:r>
              <a:rPr lang="en-GB" dirty="0">
                <a:latin typeface="Times New Roman" panose="02020603050405020304" pitchFamily="18" charset="0"/>
                <a:ea typeface="標楷體" panose="03000509000000000000" pitchFamily="65" charset="-120"/>
                <a:cs typeface="Times New Roman" panose="02020603050405020304" pitchFamily="18" charset="0"/>
              </a:rPr>
              <a:t>(http://www.sz.gov.cn/en_szgov/business/news/content/post_1347218.html)</a:t>
            </a:r>
          </a:p>
        </p:txBody>
      </p:sp>
      <p:pic>
        <p:nvPicPr>
          <p:cNvPr id="5" name="Picture 4"/>
          <p:cNvPicPr>
            <a:picLocks noChangeAspect="1"/>
          </p:cNvPicPr>
          <p:nvPr/>
        </p:nvPicPr>
        <p:blipFill>
          <a:blip r:embed="rId2"/>
          <a:stretch>
            <a:fillRect/>
          </a:stretch>
        </p:blipFill>
        <p:spPr>
          <a:xfrm>
            <a:off x="7699220" y="6247717"/>
            <a:ext cx="1917042" cy="533593"/>
          </a:xfrm>
          <a:prstGeom prst="rect">
            <a:avLst/>
          </a:prstGeom>
        </p:spPr>
      </p:pic>
      <p:grpSp>
        <p:nvGrpSpPr>
          <p:cNvPr id="9" name="组合 24"/>
          <p:cNvGrpSpPr/>
          <p:nvPr/>
        </p:nvGrpSpPr>
        <p:grpSpPr>
          <a:xfrm>
            <a:off x="4570339" y="3600845"/>
            <a:ext cx="3691918" cy="954107"/>
            <a:chOff x="1193537" y="1433819"/>
            <a:chExt cx="1832128" cy="954107"/>
          </a:xfrm>
        </p:grpSpPr>
        <p:sp>
          <p:nvSpPr>
            <p:cNvPr id="10"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文本框 27"/>
            <p:cNvSpPr txBox="1">
              <a:spLocks noChangeArrowheads="1"/>
            </p:cNvSpPr>
            <p:nvPr/>
          </p:nvSpPr>
          <p:spPr bwMode="auto">
            <a:xfrm>
              <a:off x="1680900" y="1433819"/>
              <a:ext cx="9499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標楷體" panose="03000509000000000000" pitchFamily="65" charset="-120"/>
                </a:rPr>
                <a:t>Case study </a:t>
              </a:r>
            </a:p>
          </p:txBody>
        </p:sp>
        <p:cxnSp>
          <p:nvCxnSpPr>
            <p:cNvPr id="13"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5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333026" y="157686"/>
            <a:ext cx="834581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DFKai-SB" panose="03000509000000000000" pitchFamily="65" charset="-120"/>
              </a:rPr>
              <a:t>Development and Impact of MNCs</a:t>
            </a:r>
          </a:p>
        </p:txBody>
      </p:sp>
      <p:sp>
        <p:nvSpPr>
          <p:cNvPr id="3" name="Rectangle 2"/>
          <p:cNvSpPr/>
          <p:nvPr/>
        </p:nvSpPr>
        <p:spPr>
          <a:xfrm>
            <a:off x="209103" y="1323521"/>
            <a:ext cx="11746887" cy="2529923"/>
          </a:xfrm>
          <a:prstGeom prst="rect">
            <a:avLst/>
          </a:prstGeom>
          <a:solidFill>
            <a:schemeClr val="accent3">
              <a:lumMod val="20000"/>
              <a:lumOff val="80000"/>
            </a:schemeClr>
          </a:solidFill>
          <a:ln w="28575">
            <a:solidFill>
              <a:srgbClr val="0000FF"/>
            </a:solidFill>
          </a:ln>
        </p:spPr>
        <p:txBody>
          <a:bodyPr wrap="square">
            <a:spAutoFit/>
          </a:bodyPr>
          <a:lstStyle/>
          <a:p>
            <a:pPr algn="just">
              <a:lnSpc>
                <a:spcPct val="120000"/>
              </a:lnSpc>
            </a:pP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MNCs are very important to the economic development of a country</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region</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Taking our country’s economic development as an example, since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the beginning of reform and opening up, MNCs have been developing in the Mainland, bringing with them capital, technology and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job </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opportunities,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and promoting the economic development of the Mainland</a:t>
            </a:r>
            <a:r>
              <a:rPr lang="en-GB" sz="2200" dirty="0" smtClean="0">
                <a:solidFill>
                  <a:schemeClr val="tx1">
                    <a:lumMod val="85000"/>
                    <a:lumOff val="15000"/>
                  </a:schemeClr>
                </a:solidFill>
                <a:latin typeface="Times New Roman" panose="02020603050405020304" pitchFamily="18" charset="0"/>
                <a:ea typeface="標楷體" panose="03000509000000000000" pitchFamily="65" charset="-120"/>
              </a:rPr>
              <a:t>.  </a:t>
            </a:r>
            <a:r>
              <a:rPr lang="en-GB" sz="2200" dirty="0">
                <a:solidFill>
                  <a:schemeClr val="tx1">
                    <a:lumMod val="85000"/>
                    <a:lumOff val="15000"/>
                  </a:schemeClr>
                </a:solidFill>
                <a:latin typeface="Times New Roman" panose="02020603050405020304" pitchFamily="18" charset="0"/>
                <a:ea typeface="標楷體" panose="03000509000000000000" pitchFamily="65" charset="-120"/>
              </a:rPr>
              <a:t>In recent years, China has also encouraged Mainland enterprises and capital to "go global", making the country one of the key drivers of global economic development.</a:t>
            </a:r>
          </a:p>
        </p:txBody>
      </p:sp>
      <p:sp>
        <p:nvSpPr>
          <p:cNvPr id="4" name="Rectangle 3"/>
          <p:cNvSpPr/>
          <p:nvPr/>
        </p:nvSpPr>
        <p:spPr>
          <a:xfrm>
            <a:off x="209103" y="3949464"/>
            <a:ext cx="6095593" cy="2308324"/>
          </a:xfrm>
          <a:prstGeom prst="rect">
            <a:avLst/>
          </a:prstGeom>
          <a:solidFill>
            <a:schemeClr val="accent6">
              <a:lumMod val="20000"/>
              <a:lumOff val="80000"/>
            </a:schemeClr>
          </a:solidFill>
          <a:ln w="28575">
            <a:solidFill>
              <a:srgbClr val="EAB200"/>
            </a:solidFill>
          </a:ln>
        </p:spPr>
        <p:txBody>
          <a:bodyPr wrap="square">
            <a:spAutoFit/>
          </a:bodyPr>
          <a:lstStyle/>
          <a:p>
            <a:pPr algn="just">
              <a:lnSpc>
                <a:spcPct val="120000"/>
              </a:lnSpc>
            </a:pPr>
            <a:r>
              <a:rPr lang="en-GB" sz="2000" dirty="0">
                <a:latin typeface="Times New Roman" panose="02020603050405020304" pitchFamily="18" charset="0"/>
                <a:ea typeface="標楷體" panose="03000509000000000000" pitchFamily="65" charset="-120"/>
                <a:cs typeface="Times New Roman" panose="02020603050405020304" pitchFamily="18" charset="0"/>
              </a:rPr>
              <a:t>According to a relevant UN report, Asia was the only region reporting growth in foreign direct investment (FDI).</a:t>
            </a:r>
            <a:r>
              <a:rPr lang="en-GB" sz="2000" dirty="0"/>
              <a:t> </a:t>
            </a:r>
            <a:r>
              <a:rPr lang="en-GB" sz="2000" dirty="0">
                <a:latin typeface="Times New Roman" panose="02020603050405020304" pitchFamily="18" charset="0"/>
                <a:ea typeface="標楷體" panose="03000509000000000000" pitchFamily="65" charset="-120"/>
                <a:cs typeface="Times New Roman" panose="02020603050405020304" pitchFamily="18" charset="0"/>
              </a:rPr>
              <a:t>Outward FDI from China remained at $133 billion, making China the largest investor in the world. Continued expansion of Chinese MNCs and ongoing "Belt and Road Initiative" projects underpinned the FDI in 2020.</a:t>
            </a:r>
          </a:p>
        </p:txBody>
      </p:sp>
      <p:sp>
        <p:nvSpPr>
          <p:cNvPr id="6" name="Rectangle 5"/>
          <p:cNvSpPr/>
          <p:nvPr/>
        </p:nvSpPr>
        <p:spPr>
          <a:xfrm>
            <a:off x="6777332" y="3869681"/>
            <a:ext cx="4871261" cy="584775"/>
          </a:xfrm>
          <a:prstGeom prst="rect">
            <a:avLst/>
          </a:prstGeom>
        </p:spPr>
        <p:txBody>
          <a:bodyPr wrap="square">
            <a:spAutoFit/>
          </a:bodyPr>
          <a:lstStyle/>
          <a:p>
            <a:r>
              <a:rPr lang="en-GB" sz="1600" b="1" dirty="0">
                <a:latin typeface="Times New Roman" panose="02020603050405020304" pitchFamily="18" charset="0"/>
                <a:ea typeface="標楷體" panose="03000509000000000000" pitchFamily="65" charset="-120"/>
                <a:cs typeface="Times New Roman" panose="02020603050405020304" pitchFamily="18" charset="0"/>
              </a:rPr>
              <a:t>Top 5 economies in terms of FDI outflows in 2019 and 2020</a:t>
            </a:r>
            <a:r>
              <a:rPr lang="en-GB" sz="1600" b="1" dirty="0">
                <a:latin typeface="Times New Roman" panose="02020603050405020304" pitchFamily="18" charset="0"/>
                <a:ea typeface="標楷體" panose="03000509000000000000" pitchFamily="65" charset="-120"/>
              </a:rPr>
              <a:t> (billion USD)</a:t>
            </a:r>
          </a:p>
        </p:txBody>
      </p:sp>
      <p:pic>
        <p:nvPicPr>
          <p:cNvPr id="8" name="Picture 7"/>
          <p:cNvPicPr>
            <a:picLocks noChangeAspect="1"/>
          </p:cNvPicPr>
          <p:nvPr/>
        </p:nvPicPr>
        <p:blipFill>
          <a:blip r:embed="rId2"/>
          <a:stretch>
            <a:fillRect/>
          </a:stretch>
        </p:blipFill>
        <p:spPr>
          <a:xfrm>
            <a:off x="7737285" y="4598332"/>
            <a:ext cx="4218705" cy="1507668"/>
          </a:xfrm>
          <a:prstGeom prst="rect">
            <a:avLst/>
          </a:prstGeom>
        </p:spPr>
      </p:pic>
      <p:sp>
        <p:nvSpPr>
          <p:cNvPr id="9" name="Rectangle 8"/>
          <p:cNvSpPr/>
          <p:nvPr/>
        </p:nvSpPr>
        <p:spPr>
          <a:xfrm>
            <a:off x="2757272" y="6334780"/>
            <a:ext cx="6592114" cy="523220"/>
          </a:xfrm>
          <a:prstGeom prst="rect">
            <a:avLst/>
          </a:prstGeom>
        </p:spPr>
        <p:txBody>
          <a:bodyPr wrap="square">
            <a:spAutoFit/>
          </a:bodyPr>
          <a:lstStyle/>
          <a:p>
            <a:r>
              <a:rPr lang="en-GB" sz="1400" dirty="0">
                <a:latin typeface="Times New Roman" panose="02020603050405020304" pitchFamily="18" charset="0"/>
                <a:ea typeface="標楷體" panose="03000509000000000000" pitchFamily="65" charset="-120"/>
                <a:cs typeface="Times New Roman" panose="02020603050405020304" pitchFamily="18" charset="0"/>
              </a:rPr>
              <a:t>Reference: United Nations World Investment Report 2021 (https://unctad.org/webflyer/world-investment-report-2021)</a:t>
            </a:r>
          </a:p>
        </p:txBody>
      </p:sp>
      <p:pic>
        <p:nvPicPr>
          <p:cNvPr id="10" name="Picture 9"/>
          <p:cNvPicPr>
            <a:picLocks noChangeAspect="1"/>
          </p:cNvPicPr>
          <p:nvPr/>
        </p:nvPicPr>
        <p:blipFill>
          <a:blip r:embed="rId3"/>
          <a:stretch>
            <a:fillRect/>
          </a:stretch>
        </p:blipFill>
        <p:spPr>
          <a:xfrm>
            <a:off x="1579360" y="6376383"/>
            <a:ext cx="1083103" cy="457713"/>
          </a:xfrm>
          <a:prstGeom prst="rect">
            <a:avLst/>
          </a:prstGeom>
        </p:spPr>
      </p:pic>
      <p:pic>
        <p:nvPicPr>
          <p:cNvPr id="11" name="Picture 10"/>
          <p:cNvPicPr>
            <a:picLocks noChangeAspect="1"/>
          </p:cNvPicPr>
          <p:nvPr/>
        </p:nvPicPr>
        <p:blipFill>
          <a:blip r:embed="rId4"/>
          <a:stretch>
            <a:fillRect/>
          </a:stretch>
        </p:blipFill>
        <p:spPr>
          <a:xfrm>
            <a:off x="6663375" y="4577720"/>
            <a:ext cx="1121822" cy="1528280"/>
          </a:xfrm>
          <a:prstGeom prst="rect">
            <a:avLst/>
          </a:prstGeom>
        </p:spPr>
      </p:pic>
      <p:pic>
        <p:nvPicPr>
          <p:cNvPr id="12" name="Picture 11"/>
          <p:cNvPicPr>
            <a:picLocks noChangeAspect="1"/>
          </p:cNvPicPr>
          <p:nvPr/>
        </p:nvPicPr>
        <p:blipFill>
          <a:blip r:embed="rId5"/>
          <a:stretch>
            <a:fillRect/>
          </a:stretch>
        </p:blipFill>
        <p:spPr>
          <a:xfrm>
            <a:off x="132733" y="169208"/>
            <a:ext cx="1522999" cy="554425"/>
          </a:xfrm>
          <a:prstGeom prst="rect">
            <a:avLst/>
          </a:prstGeom>
        </p:spPr>
      </p:pic>
      <p:sp>
        <p:nvSpPr>
          <p:cNvPr id="13" name="Rectangle 12"/>
          <p:cNvSpPr/>
          <p:nvPr/>
        </p:nvSpPr>
        <p:spPr>
          <a:xfrm>
            <a:off x="2923571" y="789094"/>
            <a:ext cx="8151590" cy="584775"/>
          </a:xfrm>
          <a:prstGeom prst="rect">
            <a:avLst/>
          </a:prstGeom>
        </p:spPr>
        <p:txBody>
          <a:bodyPr wrap="none">
            <a:spAutoFit/>
          </a:bodyPr>
          <a:lstStyle/>
          <a:p>
            <a:r>
              <a:rPr lang="en-GB"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Importance of MNCs to China's development</a:t>
            </a:r>
          </a:p>
        </p:txBody>
      </p:sp>
      <p:sp>
        <p:nvSpPr>
          <p:cNvPr id="14" name="Freeform 5"/>
          <p:cNvSpPr/>
          <p:nvPr/>
        </p:nvSpPr>
        <p:spPr bwMode="auto">
          <a:xfrm>
            <a:off x="2333026" y="904684"/>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 name="文本框 3">
            <a:extLst>
              <a:ext uri="{FF2B5EF4-FFF2-40B4-BE49-F238E27FC236}">
                <a16:creationId xmlns:a16="http://schemas.microsoft.com/office/drawing/2014/main" id="{F6295373-8E7C-6924-7B35-D2C23A5B6438}"/>
              </a:ext>
            </a:extLst>
          </p:cNvPr>
          <p:cNvSpPr txBox="1"/>
          <p:nvPr/>
        </p:nvSpPr>
        <p:spPr>
          <a:xfrm>
            <a:off x="209103" y="246365"/>
            <a:ext cx="1370257" cy="40011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82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b1e36f0f-ecab-489c-984e-cb5e6319deb2}"/>
  <p:tag name="TABLE_ENDDRAG_ORIGIN_RECT" val="761*221"/>
  <p:tag name="TABLE_ENDDRAG_RECT" val="102*87*761*2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5372</Words>
  <Application>Microsoft Office PowerPoint</Application>
  <PresentationFormat>寬螢幕</PresentationFormat>
  <Paragraphs>319</Paragraphs>
  <Slides>30</Slides>
  <Notes>11</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30</vt:i4>
      </vt:variant>
    </vt:vector>
  </HeadingPairs>
  <TitlesOfParts>
    <vt:vector size="47" baseType="lpstr">
      <vt:lpstr>等线</vt:lpstr>
      <vt:lpstr>等线 Light</vt:lpstr>
      <vt:lpstr>微软雅黑</vt:lpstr>
      <vt:lpstr>MS PGothic</vt:lpstr>
      <vt:lpstr>黑体</vt:lpstr>
      <vt:lpstr>宋体</vt:lpstr>
      <vt:lpstr>Microsoft JhengHei</vt:lpstr>
      <vt:lpstr>新細明體</vt:lpstr>
      <vt:lpstr>DFKai-SB</vt:lpstr>
      <vt:lpstr>DFKai-SB</vt:lpstr>
      <vt:lpstr>Agency FB</vt:lpstr>
      <vt:lpstr>Arial</vt:lpstr>
      <vt:lpstr>Calibri</vt:lpstr>
      <vt:lpstr>Times New Roman</vt:lpstr>
      <vt:lpstr>Wingdings</vt:lpstr>
      <vt:lpstr>Wingdings 2</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2022-01-14T07:47:34Z</dcterms:created>
  <dcterms:modified xsi:type="dcterms:W3CDTF">2023-07-19T12:27:35Z</dcterms:modified>
</cp:coreProperties>
</file>