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7" r:id="rId2"/>
  </p:sldMasterIdLst>
  <p:notesMasterIdLst>
    <p:notesMasterId r:id="rId52"/>
  </p:notesMasterIdLst>
  <p:handoutMasterIdLst>
    <p:handoutMasterId r:id="rId53"/>
  </p:handoutMasterIdLst>
  <p:sldIdLst>
    <p:sldId id="441" r:id="rId3"/>
    <p:sldId id="446" r:id="rId4"/>
    <p:sldId id="3545" r:id="rId5"/>
    <p:sldId id="3644" r:id="rId6"/>
    <p:sldId id="2593" r:id="rId7"/>
    <p:sldId id="3620" r:id="rId8"/>
    <p:sldId id="2850" r:id="rId9"/>
    <p:sldId id="3616" r:id="rId10"/>
    <p:sldId id="2677" r:id="rId11"/>
    <p:sldId id="3627" r:id="rId12"/>
    <p:sldId id="1888" r:id="rId13"/>
    <p:sldId id="1657" r:id="rId14"/>
    <p:sldId id="3624" r:id="rId15"/>
    <p:sldId id="3622" r:id="rId16"/>
    <p:sldId id="3625" r:id="rId17"/>
    <p:sldId id="3617" r:id="rId18"/>
    <p:sldId id="2940" r:id="rId19"/>
    <p:sldId id="2857" r:id="rId20"/>
    <p:sldId id="3079" r:id="rId21"/>
    <p:sldId id="3439" r:id="rId22"/>
    <p:sldId id="3626" r:id="rId23"/>
    <p:sldId id="3016" r:id="rId24"/>
    <p:sldId id="3229" r:id="rId25"/>
    <p:sldId id="3547" r:id="rId26"/>
    <p:sldId id="3236" r:id="rId27"/>
    <p:sldId id="3394" r:id="rId28"/>
    <p:sldId id="3640" r:id="rId29"/>
    <p:sldId id="3226" r:id="rId30"/>
    <p:sldId id="3628" r:id="rId31"/>
    <p:sldId id="3630" r:id="rId32"/>
    <p:sldId id="3641" r:id="rId33"/>
    <p:sldId id="3634" r:id="rId34"/>
    <p:sldId id="3635" r:id="rId35"/>
    <p:sldId id="3244" r:id="rId36"/>
    <p:sldId id="3642" r:id="rId37"/>
    <p:sldId id="3610" r:id="rId38"/>
    <p:sldId id="3636" r:id="rId39"/>
    <p:sldId id="3243" r:id="rId40"/>
    <p:sldId id="3643" r:id="rId41"/>
    <p:sldId id="1346" r:id="rId42"/>
    <p:sldId id="3637" r:id="rId43"/>
    <p:sldId id="3646" r:id="rId44"/>
    <p:sldId id="3645" r:id="rId45"/>
    <p:sldId id="3647" r:id="rId46"/>
    <p:sldId id="3638" r:id="rId47"/>
    <p:sldId id="3284" r:id="rId48"/>
    <p:sldId id="3639" r:id="rId49"/>
    <p:sldId id="3648" r:id="rId50"/>
    <p:sldId id="3652" r:id="rId51"/>
  </p:sldIdLst>
  <p:sldSz cx="12192000" cy="6858000"/>
  <p:notesSz cx="6797675" cy="9926638"/>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1" id="{1B91E83D-102C-4ADD-BF4E-C7140004A443}">
          <p14:sldIdLst>
            <p14:sldId id="441"/>
            <p14:sldId id="446"/>
            <p14:sldId id="3545"/>
            <p14:sldId id="3644"/>
            <p14:sldId id="2593"/>
            <p14:sldId id="3620"/>
            <p14:sldId id="2850"/>
            <p14:sldId id="3616"/>
            <p14:sldId id="2677"/>
            <p14:sldId id="3627"/>
            <p14:sldId id="1888"/>
            <p14:sldId id="1657"/>
            <p14:sldId id="3624"/>
            <p14:sldId id="3622"/>
            <p14:sldId id="3625"/>
            <p14:sldId id="3617"/>
            <p14:sldId id="2940"/>
            <p14:sldId id="2857"/>
            <p14:sldId id="3079"/>
            <p14:sldId id="3439"/>
            <p14:sldId id="3626"/>
            <p14:sldId id="3016"/>
            <p14:sldId id="3229"/>
            <p14:sldId id="3547"/>
            <p14:sldId id="3236"/>
            <p14:sldId id="3394"/>
            <p14:sldId id="3640"/>
            <p14:sldId id="3226"/>
            <p14:sldId id="3628"/>
            <p14:sldId id="3630"/>
            <p14:sldId id="3641"/>
            <p14:sldId id="3634"/>
            <p14:sldId id="3635"/>
            <p14:sldId id="3244"/>
            <p14:sldId id="3642"/>
            <p14:sldId id="3610"/>
            <p14:sldId id="3636"/>
            <p14:sldId id="3243"/>
            <p14:sldId id="3643"/>
            <p14:sldId id="1346"/>
            <p14:sldId id="3637"/>
            <p14:sldId id="3646"/>
            <p14:sldId id="3645"/>
            <p14:sldId id="3647"/>
            <p14:sldId id="3638"/>
            <p14:sldId id="3284"/>
            <p14:sldId id="3639"/>
            <p14:sldId id="3648"/>
            <p14:sldId id="365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1" name="作者" initials="A" lastIdx="6" clrIdx="4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9FC"/>
    <a:srgbClr val="0000FF"/>
    <a:srgbClr val="0066FF"/>
    <a:srgbClr val="3C768C"/>
    <a:srgbClr val="2F7479"/>
    <a:srgbClr val="116065"/>
    <a:srgbClr val="FB8C05"/>
    <a:srgbClr val="F9EDD5"/>
    <a:srgbClr val="C42E2E"/>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86358" autoAdjust="0"/>
  </p:normalViewPr>
  <p:slideViewPr>
    <p:cSldViewPr snapToGrid="0" showGuides="1">
      <p:cViewPr varScale="1">
        <p:scale>
          <a:sx n="95" d="100"/>
          <a:sy n="95" d="100"/>
        </p:scale>
        <p:origin x="1206" y="66"/>
      </p:cViewPr>
      <p:guideLst>
        <p:guide orient="horz" pos="2160"/>
        <p:guide pos="3840"/>
      </p:guideLst>
    </p:cSldViewPr>
  </p:slideViewPr>
  <p:outlineViewPr>
    <p:cViewPr>
      <p:scale>
        <a:sx n="33" d="100"/>
        <a:sy n="33" d="100"/>
      </p:scale>
      <p:origin x="0" y="-1568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C67D4F1-CE59-4716-91AE-7179CFFF06F8}"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en-US" altLang="zh-TW"/>
        </a:p>
      </dgm:t>
    </dgm:pt>
    <dgm:pt modelId="{7BBF3DB4-9C93-4E04-B85E-A6F034729DA7}">
      <dgm:prSet phldrT="[Text]" custT="1"/>
      <dgm:spPr/>
      <dgm:t>
        <a:bodyPr/>
        <a:lstStyle/>
        <a:p>
          <a:r>
            <a:rPr lang="en-GB" sz="2400" dirty="0"/>
            <a:t>Trade without discrimination) </a:t>
          </a:r>
        </a:p>
      </dgm:t>
    </dgm:pt>
    <dgm:pt modelId="{44D7C717-F5F0-4CB1-9F7E-5AC9758A171B}" type="parTrans" cxnId="{446AC7B1-CCE7-4280-AE67-ACA47FCD488D}">
      <dgm:prSet/>
      <dgm:spPr/>
      <dgm:t>
        <a:bodyPr/>
        <a:lstStyle/>
        <a:p>
          <a:endParaRPr lang="en-US" altLang="zh-TW"/>
        </a:p>
      </dgm:t>
    </dgm:pt>
    <dgm:pt modelId="{78ABBF75-F135-43D7-8503-764C3C7C99EC}" type="sibTrans" cxnId="{446AC7B1-CCE7-4280-AE67-ACA47FCD488D}">
      <dgm:prSet/>
      <dgm:spPr/>
      <dgm:t>
        <a:bodyPr/>
        <a:lstStyle/>
        <a:p>
          <a:endParaRPr lang="en-US" altLang="zh-TW"/>
        </a:p>
      </dgm:t>
    </dgm:pt>
    <dgm:pt modelId="{13043696-CAAD-420D-A3F1-2E54E5EE9AEF}">
      <dgm:prSet phldrT="[Text]" custT="1"/>
      <dgm:spPr/>
      <dgm:t>
        <a:bodyPr/>
        <a:lstStyle/>
        <a:p>
          <a:r>
            <a:rPr lang="en-GB" sz="2400" dirty="0"/>
            <a:t>Freer trade: gradually, through negotiation</a:t>
          </a:r>
        </a:p>
      </dgm:t>
    </dgm:pt>
    <dgm:pt modelId="{63B68D3D-10AB-4BDE-958A-8D39A12F87DD}" type="parTrans" cxnId="{E1988E7D-9052-4C45-8013-19C7B5DC707A}">
      <dgm:prSet/>
      <dgm:spPr/>
      <dgm:t>
        <a:bodyPr/>
        <a:lstStyle/>
        <a:p>
          <a:endParaRPr lang="en-US" altLang="zh-TW"/>
        </a:p>
      </dgm:t>
    </dgm:pt>
    <dgm:pt modelId="{6D277029-0218-44FC-A197-A511C78D7FF5}" type="sibTrans" cxnId="{E1988E7D-9052-4C45-8013-19C7B5DC707A}">
      <dgm:prSet/>
      <dgm:spPr/>
      <dgm:t>
        <a:bodyPr/>
        <a:lstStyle/>
        <a:p>
          <a:endParaRPr lang="en-US" altLang="zh-TW"/>
        </a:p>
      </dgm:t>
    </dgm:pt>
    <dgm:pt modelId="{A9257155-88DC-44A7-98D1-4EE89DE666B8}">
      <dgm:prSet phldrT="[Text]" custT="1"/>
      <dgm:spPr/>
      <dgm:t>
        <a:bodyPr/>
        <a:lstStyle/>
        <a:p>
          <a:r>
            <a:rPr lang="en-GB" sz="2400" dirty="0">
              <a:solidFill>
                <a:schemeClr val="bg1"/>
              </a:solidFill>
            </a:rPr>
            <a:t>Predictability: through binding and transparency</a:t>
          </a:r>
        </a:p>
      </dgm:t>
    </dgm:pt>
    <dgm:pt modelId="{F0F58653-F92E-46B9-8F1A-3FA2EA1033EB}" type="parTrans" cxnId="{7FAEF075-56C2-47F6-A78E-7E61AAB1EC23}">
      <dgm:prSet/>
      <dgm:spPr/>
      <dgm:t>
        <a:bodyPr/>
        <a:lstStyle/>
        <a:p>
          <a:endParaRPr lang="en-US" altLang="zh-TW"/>
        </a:p>
      </dgm:t>
    </dgm:pt>
    <dgm:pt modelId="{55D38156-055F-41A7-80EA-B747C4E0536B}" type="sibTrans" cxnId="{7FAEF075-56C2-47F6-A78E-7E61AAB1EC23}">
      <dgm:prSet/>
      <dgm:spPr/>
      <dgm:t>
        <a:bodyPr/>
        <a:lstStyle/>
        <a:p>
          <a:endParaRPr lang="en-US" altLang="zh-TW"/>
        </a:p>
      </dgm:t>
    </dgm:pt>
    <dgm:pt modelId="{C1491241-2F17-4713-BB2F-E637EE6BE120}">
      <dgm:prSet phldrT="[Text]" custT="1"/>
      <dgm:spPr/>
      <dgm:t>
        <a:bodyPr/>
        <a:lstStyle/>
        <a:p>
          <a:r>
            <a:rPr lang="en-GB" sz="2400" dirty="0"/>
            <a:t>Promoting fair competition</a:t>
          </a:r>
        </a:p>
      </dgm:t>
    </dgm:pt>
    <dgm:pt modelId="{2B5AB726-9DC4-40A2-9C37-B46DCDAA51E8}" type="parTrans" cxnId="{305911DF-50D7-4107-8B29-69F38D86C63C}">
      <dgm:prSet/>
      <dgm:spPr/>
      <dgm:t>
        <a:bodyPr/>
        <a:lstStyle/>
        <a:p>
          <a:endParaRPr lang="en-US" altLang="zh-TW"/>
        </a:p>
      </dgm:t>
    </dgm:pt>
    <dgm:pt modelId="{E5EE50B1-DF43-4BE2-94EE-489FD9C9D9C9}" type="sibTrans" cxnId="{305911DF-50D7-4107-8B29-69F38D86C63C}">
      <dgm:prSet/>
      <dgm:spPr/>
      <dgm:t>
        <a:bodyPr/>
        <a:lstStyle/>
        <a:p>
          <a:endParaRPr lang="en-US" altLang="zh-TW"/>
        </a:p>
      </dgm:t>
    </dgm:pt>
    <dgm:pt modelId="{D9A7EA9B-B162-4D23-8E52-4CF8C933365C}" type="pres">
      <dgm:prSet presAssocID="{8C67D4F1-CE59-4716-91AE-7179CFFF06F8}" presName="diagram" presStyleCnt="0">
        <dgm:presLayoutVars>
          <dgm:dir/>
          <dgm:resizeHandles val="exact"/>
        </dgm:presLayoutVars>
      </dgm:prSet>
      <dgm:spPr/>
    </dgm:pt>
    <dgm:pt modelId="{0B7396D5-8BD6-4F73-B0A6-BFCE26EE8553}" type="pres">
      <dgm:prSet presAssocID="{7BBF3DB4-9C93-4E04-B85E-A6F034729DA7}" presName="node" presStyleLbl="node1" presStyleIdx="0" presStyleCnt="4" custLinFactNeighborX="24480" custLinFactNeighborY="-1668">
        <dgm:presLayoutVars>
          <dgm:bulletEnabled val="1"/>
        </dgm:presLayoutVars>
      </dgm:prSet>
      <dgm:spPr/>
    </dgm:pt>
    <dgm:pt modelId="{5649B631-9E07-4F8A-B35C-60757C8D7CDC}" type="pres">
      <dgm:prSet presAssocID="{78ABBF75-F135-43D7-8503-764C3C7C99EC}" presName="sibTrans" presStyleCnt="0"/>
      <dgm:spPr/>
    </dgm:pt>
    <dgm:pt modelId="{4D5BC199-E918-44FB-98E7-D3A0A423E3F9}" type="pres">
      <dgm:prSet presAssocID="{13043696-CAAD-420D-A3F1-2E54E5EE9AEF}" presName="node" presStyleLbl="node1" presStyleIdx="1" presStyleCnt="4" custLinFactNeighborX="41463" custLinFactNeighborY="2061">
        <dgm:presLayoutVars>
          <dgm:bulletEnabled val="1"/>
        </dgm:presLayoutVars>
      </dgm:prSet>
      <dgm:spPr/>
    </dgm:pt>
    <dgm:pt modelId="{E5B72DE3-1B08-400D-8C12-A0CD54A45443}" type="pres">
      <dgm:prSet presAssocID="{6D277029-0218-44FC-A197-A511C78D7FF5}" presName="sibTrans" presStyleCnt="0"/>
      <dgm:spPr/>
    </dgm:pt>
    <dgm:pt modelId="{B7106B48-58EE-4331-8813-39E71F221789}" type="pres">
      <dgm:prSet presAssocID="{A9257155-88DC-44A7-98D1-4EE89DE666B8}" presName="node" presStyleLbl="node1" presStyleIdx="2" presStyleCnt="4" custLinFactX="-100000" custLinFactY="27" custLinFactNeighborX="-153867" custLinFactNeighborY="100000">
        <dgm:presLayoutVars>
          <dgm:bulletEnabled val="1"/>
        </dgm:presLayoutVars>
      </dgm:prSet>
      <dgm:spPr/>
    </dgm:pt>
    <dgm:pt modelId="{90FB651F-A9A8-483B-94E6-99F0CA482620}" type="pres">
      <dgm:prSet presAssocID="{55D38156-055F-41A7-80EA-B747C4E0536B}" presName="sibTrans" presStyleCnt="0"/>
      <dgm:spPr/>
    </dgm:pt>
    <dgm:pt modelId="{12B9EA50-65A0-4F28-9E56-CDCD9B432359}" type="pres">
      <dgm:prSet presAssocID="{C1491241-2F17-4713-BB2F-E637EE6BE120}" presName="node" presStyleLbl="node1" presStyleIdx="3" presStyleCnt="4" custLinFactNeighborX="-24585" custLinFactNeighborY="-16555">
        <dgm:presLayoutVars>
          <dgm:bulletEnabled val="1"/>
        </dgm:presLayoutVars>
      </dgm:prSet>
      <dgm:spPr/>
    </dgm:pt>
  </dgm:ptLst>
  <dgm:cxnLst>
    <dgm:cxn modelId="{C5B1C248-9C79-488B-BDD9-746C7AC488BF}" type="presOf" srcId="{7BBF3DB4-9C93-4E04-B85E-A6F034729DA7}" destId="{0B7396D5-8BD6-4F73-B0A6-BFCE26EE8553}" srcOrd="0" destOrd="0" presId="urn:microsoft.com/office/officeart/2005/8/layout/default#1"/>
    <dgm:cxn modelId="{7FAEF075-56C2-47F6-A78E-7E61AAB1EC23}" srcId="{8C67D4F1-CE59-4716-91AE-7179CFFF06F8}" destId="{A9257155-88DC-44A7-98D1-4EE89DE666B8}" srcOrd="2" destOrd="0" parTransId="{F0F58653-F92E-46B9-8F1A-3FA2EA1033EB}" sibTransId="{55D38156-055F-41A7-80EA-B747C4E0536B}"/>
    <dgm:cxn modelId="{E1988E7D-9052-4C45-8013-19C7B5DC707A}" srcId="{8C67D4F1-CE59-4716-91AE-7179CFFF06F8}" destId="{13043696-CAAD-420D-A3F1-2E54E5EE9AEF}" srcOrd="1" destOrd="0" parTransId="{63B68D3D-10AB-4BDE-958A-8D39A12F87DD}" sibTransId="{6D277029-0218-44FC-A197-A511C78D7FF5}"/>
    <dgm:cxn modelId="{B08DF49D-BFE7-4D2B-B08B-EE2A7F8A059B}" type="presOf" srcId="{C1491241-2F17-4713-BB2F-E637EE6BE120}" destId="{12B9EA50-65A0-4F28-9E56-CDCD9B432359}" srcOrd="0" destOrd="0" presId="urn:microsoft.com/office/officeart/2005/8/layout/default#1"/>
    <dgm:cxn modelId="{446AC7B1-CCE7-4280-AE67-ACA47FCD488D}" srcId="{8C67D4F1-CE59-4716-91AE-7179CFFF06F8}" destId="{7BBF3DB4-9C93-4E04-B85E-A6F034729DA7}" srcOrd="0" destOrd="0" parTransId="{44D7C717-F5F0-4CB1-9F7E-5AC9758A171B}" sibTransId="{78ABBF75-F135-43D7-8503-764C3C7C99EC}"/>
    <dgm:cxn modelId="{305911DF-50D7-4107-8B29-69F38D86C63C}" srcId="{8C67D4F1-CE59-4716-91AE-7179CFFF06F8}" destId="{C1491241-2F17-4713-BB2F-E637EE6BE120}" srcOrd="3" destOrd="0" parTransId="{2B5AB726-9DC4-40A2-9C37-B46DCDAA51E8}" sibTransId="{E5EE50B1-DF43-4BE2-94EE-489FD9C9D9C9}"/>
    <dgm:cxn modelId="{D14DC3E6-AA48-46CA-986E-7DC42B394B09}" type="presOf" srcId="{8C67D4F1-CE59-4716-91AE-7179CFFF06F8}" destId="{D9A7EA9B-B162-4D23-8E52-4CF8C933365C}" srcOrd="0" destOrd="0" presId="urn:microsoft.com/office/officeart/2005/8/layout/default#1"/>
    <dgm:cxn modelId="{8C9EF5E8-BFBC-4F2D-AC16-09DDC83B976C}" type="presOf" srcId="{A9257155-88DC-44A7-98D1-4EE89DE666B8}" destId="{B7106B48-58EE-4331-8813-39E71F221789}" srcOrd="0" destOrd="0" presId="urn:microsoft.com/office/officeart/2005/8/layout/default#1"/>
    <dgm:cxn modelId="{DF8B71F6-8837-48EF-AD71-7A4AC03158EB}" type="presOf" srcId="{13043696-CAAD-420D-A3F1-2E54E5EE9AEF}" destId="{4D5BC199-E918-44FB-98E7-D3A0A423E3F9}" srcOrd="0" destOrd="0" presId="urn:microsoft.com/office/officeart/2005/8/layout/default#1"/>
    <dgm:cxn modelId="{0673E205-6AAD-4F05-9DA8-B76EDC8E00C7}" type="presParOf" srcId="{D9A7EA9B-B162-4D23-8E52-4CF8C933365C}" destId="{0B7396D5-8BD6-4F73-B0A6-BFCE26EE8553}" srcOrd="0" destOrd="0" presId="urn:microsoft.com/office/officeart/2005/8/layout/default#1"/>
    <dgm:cxn modelId="{F3CBF1DE-FDE4-4670-8ECF-EF722DF1B9A8}" type="presParOf" srcId="{D9A7EA9B-B162-4D23-8E52-4CF8C933365C}" destId="{5649B631-9E07-4F8A-B35C-60757C8D7CDC}" srcOrd="1" destOrd="0" presId="urn:microsoft.com/office/officeart/2005/8/layout/default#1"/>
    <dgm:cxn modelId="{0A2E549E-ED2E-44C0-87C5-3A0B2E7730E7}" type="presParOf" srcId="{D9A7EA9B-B162-4D23-8E52-4CF8C933365C}" destId="{4D5BC199-E918-44FB-98E7-D3A0A423E3F9}" srcOrd="2" destOrd="0" presId="urn:microsoft.com/office/officeart/2005/8/layout/default#1"/>
    <dgm:cxn modelId="{F6F105A0-B78E-4AA7-9634-4080A7FEED66}" type="presParOf" srcId="{D9A7EA9B-B162-4D23-8E52-4CF8C933365C}" destId="{E5B72DE3-1B08-400D-8C12-A0CD54A45443}" srcOrd="3" destOrd="0" presId="urn:microsoft.com/office/officeart/2005/8/layout/default#1"/>
    <dgm:cxn modelId="{3D531B7E-1CF9-4A9E-9241-7A797A0C733A}" type="presParOf" srcId="{D9A7EA9B-B162-4D23-8E52-4CF8C933365C}" destId="{B7106B48-58EE-4331-8813-39E71F221789}" srcOrd="4" destOrd="0" presId="urn:microsoft.com/office/officeart/2005/8/layout/default#1"/>
    <dgm:cxn modelId="{F25EF210-B352-44B2-8BBE-5CE70469A2C6}" type="presParOf" srcId="{D9A7EA9B-B162-4D23-8E52-4CF8C933365C}" destId="{90FB651F-A9A8-483B-94E6-99F0CA482620}" srcOrd="5" destOrd="0" presId="urn:microsoft.com/office/officeart/2005/8/layout/default#1"/>
    <dgm:cxn modelId="{B762B9FF-9447-4216-96EE-804D856AF34F}" type="presParOf" srcId="{D9A7EA9B-B162-4D23-8E52-4CF8C933365C}" destId="{12B9EA50-65A0-4F28-9E56-CDCD9B432359}"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396D5-8BD6-4F73-B0A6-BFCE26EE8553}">
      <dsp:nvSpPr>
        <dsp:cNvPr id="0" name=""/>
        <dsp:cNvSpPr/>
      </dsp:nvSpPr>
      <dsp:spPr>
        <a:xfrm>
          <a:off x="1581508" y="0"/>
          <a:ext cx="2656765" cy="15940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Trade without discrimination) </a:t>
          </a:r>
        </a:p>
      </dsp:txBody>
      <dsp:txXfrm>
        <a:off x="1581508" y="0"/>
        <a:ext cx="2656765" cy="1594059"/>
      </dsp:txXfrm>
    </dsp:sp>
    <dsp:sp modelId="{4D5BC199-E918-44FB-98E7-D3A0A423E3F9}">
      <dsp:nvSpPr>
        <dsp:cNvPr id="0" name=""/>
        <dsp:cNvSpPr/>
      </dsp:nvSpPr>
      <dsp:spPr>
        <a:xfrm>
          <a:off x="4955148" y="35646"/>
          <a:ext cx="2656765" cy="15940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Freer trade: gradually, through negotiation</a:t>
          </a:r>
        </a:p>
      </dsp:txBody>
      <dsp:txXfrm>
        <a:off x="4955148" y="35646"/>
        <a:ext cx="2656765" cy="1594059"/>
      </dsp:txXfrm>
    </dsp:sp>
    <dsp:sp modelId="{B7106B48-58EE-4331-8813-39E71F221789}">
      <dsp:nvSpPr>
        <dsp:cNvPr id="0" name=""/>
        <dsp:cNvSpPr/>
      </dsp:nvSpPr>
      <dsp:spPr>
        <a:xfrm>
          <a:off x="31366" y="1597282"/>
          <a:ext cx="2656765" cy="15940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rPr>
            <a:t>Predictability: through binding and transparency</a:t>
          </a:r>
        </a:p>
      </dsp:txBody>
      <dsp:txXfrm>
        <a:off x="31366" y="1597282"/>
        <a:ext cx="2656765" cy="1594059"/>
      </dsp:txXfrm>
    </dsp:sp>
    <dsp:sp modelId="{12B9EA50-65A0-4F28-9E56-CDCD9B432359}">
      <dsp:nvSpPr>
        <dsp:cNvPr id="0" name=""/>
        <dsp:cNvSpPr/>
      </dsp:nvSpPr>
      <dsp:spPr>
        <a:xfrm>
          <a:off x="3200408" y="1598631"/>
          <a:ext cx="2656765" cy="15940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Promoting fair competition</a:t>
          </a:r>
        </a:p>
      </dsp:txBody>
      <dsp:txXfrm>
        <a:off x="3200408" y="1598631"/>
        <a:ext cx="2656765" cy="15940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dirty="0">
              <a:latin typeface="Times New Roman" panose="02020603050405020304" pitchFamily="18" charset="0"/>
            </a:endParaRPr>
          </a:p>
        </p:txBody>
      </p:sp>
      <p:sp>
        <p:nvSpPr>
          <p:cNvPr id="3" name="日期占位符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Times New Roman" panose="02020603050405020304" pitchFamily="18" charset="0"/>
              </a:rPr>
              <a:t>2025/10/13</a:t>
            </a:fld>
            <a:endParaRPr lang="zh-CN" altLang="en-US" dirty="0">
              <a:latin typeface="Times New Roman" panose="02020603050405020304" pitchFamily="18" charset="0"/>
            </a:endParaRPr>
          </a:p>
        </p:txBody>
      </p:sp>
      <p:sp>
        <p:nvSpPr>
          <p:cNvPr id="4" name="页脚占位符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dirty="0">
              <a:latin typeface="Times New Roman" panose="02020603050405020304" pitchFamily="18" charset="0"/>
            </a:endParaRPr>
          </a:p>
        </p:txBody>
      </p:sp>
      <p:sp>
        <p:nvSpPr>
          <p:cNvPr id="5" name="灯片编号占位符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Times New Roman" panose="02020603050405020304" pitchFamily="18" charset="0"/>
              </a:rPr>
              <a:t>‹#›</a:t>
            </a:fld>
            <a:endParaRPr lang="zh-CN" altLang="en-US" dirty="0">
              <a:latin typeface="Times New Roman" panose="02020603050405020304" pitchFamily="18"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73491F8-2DDB-47FC-AABB-A8A7BDBB1064}" type="datetimeFigureOut">
              <a:rPr lang="zh-CN" altLang="en-US" smtClean="0"/>
              <a:t>2025/10/13</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F5EBB2-9031-412C-B6A0-DEF52904E24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2F5EBB2-9031-412C-B6A0-DEF52904E244}" type="slidenum">
              <a:rPr lang="zh-CN" altLang="en-US" smtClean="0"/>
              <a:t>1</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2F5EBB2-9031-412C-B6A0-DEF52904E244}" type="slidenum">
              <a:rPr lang="zh-CN" altLang="en-US" smtClean="0"/>
              <a:t>11</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2F5EBB2-9031-412C-B6A0-DEF52904E244}" type="slidenum">
              <a:rPr lang="zh-CN" altLang="en-US" smtClean="0"/>
              <a:t>12</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23</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02F5EBB2-9031-412C-B6A0-DEF52904E244}" type="slidenum">
              <a:rPr lang="zh-CN" altLang="en-US" smtClean="0"/>
              <a:t>36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4303E8-23DA-40AF-9227-1A4048E6CAA9}" type="slidenum">
              <a:rPr lang="en-US" altLang="en-US" smtClean="0"/>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8A077B4-0438-456B-B562-0276FEC71FA1}" type="slidenum">
              <a:rPr lang="en-US" altLang="en-US" smtClean="0"/>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Times New Roman" panose="02020603050405020304" pitchFamily="18" charset="0"/>
              </a:defRPr>
            </a:lvl1pPr>
          </a:lstStyle>
          <a:p>
            <a:r>
              <a:rPr lang="en-GB" altLang="zh-CN" dirty="0"/>
              <a:t>Confidential</a:t>
            </a:r>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F79EB59-E3B3-46E9-8873-584D383C69A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490485" y="1096440"/>
            <a:ext cx="7211029" cy="1143000"/>
          </a:xfrm>
          <a:prstGeom prst="rect">
            <a:avLst/>
          </a:prstGeom>
        </p:spPr>
        <p:txBody>
          <a:bodyPr/>
          <a:lstStyle>
            <a:lvl1pPr>
              <a:defRPr sz="3200" b="1"/>
            </a:lvl1pPr>
          </a:lstStyle>
          <a:p>
            <a:r>
              <a:rPr lang="zh-CN" altLang="en-US" dirty="0"/>
              <a:t>单击此处编辑母版标题样式</a:t>
            </a:r>
          </a:p>
        </p:txBody>
      </p:sp>
      <p:sp>
        <p:nvSpPr>
          <p:cNvPr id="3" name="日期占位符 2"/>
          <p:cNvSpPr>
            <a:spLocks noGrp="1"/>
          </p:cNvSpPr>
          <p:nvPr>
            <p:ph type="dt" sz="half" idx="10"/>
          </p:nvPr>
        </p:nvSpPr>
        <p:spPr>
          <a:xfrm>
            <a:off x="609600" y="6245225"/>
            <a:ext cx="2844800" cy="476250"/>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4" name="页脚占位符 3"/>
          <p:cNvSpPr>
            <a:spLocks noGrp="1"/>
          </p:cNvSpPr>
          <p:nvPr>
            <p:ph type="ftr" sz="quarter" idx="11"/>
          </p:nvPr>
        </p:nvSpPr>
        <p:spPr>
          <a:xfrm>
            <a:off x="4165600" y="6245225"/>
            <a:ext cx="3860800" cy="476250"/>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p>
            <a:fld id="{10A1C0C6-B7CC-4FF4-9F53-6D32B8236F60}" type="slidenum">
              <a:rPr lang="en-US" altLang="en-US" smtClean="0"/>
              <a:t>‹#›</a:t>
            </a:fld>
            <a:endParaRPr lang="en-US" altLang="en-US"/>
          </a:p>
        </p:txBody>
      </p:sp>
      <p:sp>
        <p:nvSpPr>
          <p:cNvPr id="7" name="内容占位符 2"/>
          <p:cNvSpPr>
            <a:spLocks noGrp="1"/>
          </p:cNvSpPr>
          <p:nvPr>
            <p:ph sz="half" idx="1"/>
          </p:nvPr>
        </p:nvSpPr>
        <p:spPr>
          <a:xfrm>
            <a:off x="1186404" y="2458253"/>
            <a:ext cx="9819190" cy="3568159"/>
          </a:xfrm>
          <a:prstGeom prst="rect">
            <a:avLst/>
          </a:prstGeom>
        </p:spPr>
        <p:txBody>
          <a:bodyPr/>
          <a:lstStyle>
            <a:lvl1pPr marL="0" indent="457200">
              <a:buNone/>
              <a:defRPr sz="2400">
                <a:latin typeface="Times New Roman" panose="02020603050405020304" pitchFamily="18" charset="0"/>
              </a:defRPr>
            </a:lvl1pPr>
            <a:lvl2pPr>
              <a:defRPr sz="2400">
                <a:latin typeface="Times New Roman" panose="02020603050405020304" pitchFamily="18" charset="0"/>
              </a:defRPr>
            </a:lvl2pPr>
            <a:lvl3pPr>
              <a:defRPr sz="2400">
                <a:latin typeface="Times New Roman" panose="02020603050405020304" pitchFamily="18" charset="0"/>
              </a:defRPr>
            </a:lvl3pPr>
            <a:lvl4pPr>
              <a:defRPr sz="2400">
                <a:latin typeface="Times New Roman" panose="02020603050405020304" pitchFamily="18" charset="0"/>
              </a:defRPr>
            </a:lvl4pPr>
            <a:lvl5pPr>
              <a:defRPr sz="2400">
                <a:latin typeface="Times New Roman" panose="02020603050405020304" pitchFamily="18" charset="0"/>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245225"/>
            <a:ext cx="2844800" cy="476250"/>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4" name="页脚占位符 3"/>
          <p:cNvSpPr>
            <a:spLocks noGrp="1"/>
          </p:cNvSpPr>
          <p:nvPr>
            <p:ph type="ftr" sz="quarter" idx="11"/>
          </p:nvPr>
        </p:nvSpPr>
        <p:spPr>
          <a:xfrm>
            <a:off x="4165600" y="6245225"/>
            <a:ext cx="3860800" cy="476250"/>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p>
            <a:fld id="{10A1C0C6-B7CC-4FF4-9F53-6D32B8236F60}" type="slidenum">
              <a:rPr lang="en-US" altLang="en-US" smtClean="0"/>
              <a:t>‹#›</a:t>
            </a:fld>
            <a:endParaRPr lang="en-US" altLang="en-US"/>
          </a:p>
        </p:txBody>
      </p:sp>
      <p:sp>
        <p:nvSpPr>
          <p:cNvPr id="6" name="任意多边形: 形状 5"/>
          <p:cNvSpPr/>
          <p:nvPr userDrawn="1"/>
        </p:nvSpPr>
        <p:spPr>
          <a:xfrm>
            <a:off x="3435667" y="994711"/>
            <a:ext cx="5320665" cy="715678"/>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defRPr/>
            </a:pPr>
            <a:endParaRPr lang="zh-CN" altLang="en-US" sz="3200" b="1" dirty="0">
              <a:solidFill>
                <a:srgbClr val="FFFFFF"/>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内容占位符 3"/>
          <p:cNvSpPr>
            <a:spLocks noGrp="1"/>
          </p:cNvSpPr>
          <p:nvPr>
            <p:ph sz="half" idx="2"/>
          </p:nvPr>
        </p:nvSpPr>
        <p:spPr>
          <a:xfrm>
            <a:off x="1150901" y="2271840"/>
            <a:ext cx="9890197" cy="1999218"/>
          </a:xfrm>
          <a:prstGeom prst="rect">
            <a:avLst/>
          </a:prstGeom>
        </p:spPr>
        <p:txBody>
          <a:bodyPr/>
          <a:lstStyle>
            <a:lvl1pPr marL="0" indent="457200" algn="just">
              <a:lnSpc>
                <a:spcPct val="150000"/>
              </a:lnSpc>
              <a:buNone/>
              <a:defRPr sz="2400">
                <a:latin typeface="Times New Roman" panose="02020603050405020304" pitchFamily="18" charset="0"/>
              </a:defRPr>
            </a:lvl1pPr>
            <a:lvl2pPr algn="just">
              <a:lnSpc>
                <a:spcPct val="150000"/>
              </a:lnSpc>
              <a:defRPr sz="2400">
                <a:latin typeface="Times New Roman" panose="02020603050405020304" pitchFamily="18" charset="0"/>
              </a:defRPr>
            </a:lvl2pPr>
            <a:lvl3pPr algn="just">
              <a:lnSpc>
                <a:spcPct val="150000"/>
              </a:lnSpc>
              <a:defRPr sz="2400">
                <a:latin typeface="Times New Roman" panose="02020603050405020304" pitchFamily="18" charset="0"/>
              </a:defRPr>
            </a:lvl3pPr>
            <a:lvl4pPr algn="just">
              <a:lnSpc>
                <a:spcPct val="150000"/>
              </a:lnSpc>
              <a:defRPr sz="2400">
                <a:latin typeface="Times New Roman" panose="02020603050405020304" pitchFamily="18" charset="0"/>
              </a:defRPr>
            </a:lvl4pPr>
            <a:lvl5pPr algn="just">
              <a:lnSpc>
                <a:spcPct val="150000"/>
              </a:lnSpc>
              <a:defRPr sz="2400">
                <a:latin typeface="Times New Roman" panose="02020603050405020304" pitchFamily="18" charset="0"/>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0" name="标题 1"/>
          <p:cNvSpPr>
            <a:spLocks noGrp="1"/>
          </p:cNvSpPr>
          <p:nvPr>
            <p:ph type="title"/>
          </p:nvPr>
        </p:nvSpPr>
        <p:spPr>
          <a:xfrm>
            <a:off x="609600" y="781050"/>
            <a:ext cx="10972800" cy="1143000"/>
          </a:xfrm>
          <a:prstGeom prst="rect">
            <a:avLst/>
          </a:prstGeom>
        </p:spPr>
        <p:txBody>
          <a:bodyPr/>
          <a:lstStyle>
            <a:lvl1pPr>
              <a:defRPr sz="3200" b="1">
                <a:solidFill>
                  <a:schemeClr val="bg1"/>
                </a:solidFill>
              </a:defRPr>
            </a:lvl1pPr>
          </a:lstStyle>
          <a:p>
            <a:r>
              <a:rPr lang="zh-CN" altLang="en-US" noProof="1"/>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615440" y="668233"/>
            <a:ext cx="5100320" cy="802640"/>
          </a:xfrm>
          <a:prstGeom prst="rect">
            <a:avLst/>
          </a:prstGeom>
        </p:spPr>
        <p:txBody>
          <a:bodyPr/>
          <a:lstStyle>
            <a:lvl1pPr algn="l">
              <a:defRPr sz="3200" b="1"/>
            </a:lvl1pPr>
          </a:lstStyle>
          <a:p>
            <a:r>
              <a:rPr lang="zh-CN" altLang="en-US" dirty="0"/>
              <a:t>单击此处编辑母版标题样式</a:t>
            </a:r>
          </a:p>
        </p:txBody>
      </p:sp>
      <p:sp>
        <p:nvSpPr>
          <p:cNvPr id="3" name="日期占位符 2"/>
          <p:cNvSpPr>
            <a:spLocks noGrp="1"/>
          </p:cNvSpPr>
          <p:nvPr>
            <p:ph type="dt" sz="half" idx="10"/>
          </p:nvPr>
        </p:nvSpPr>
        <p:spPr>
          <a:xfrm>
            <a:off x="609600" y="6245225"/>
            <a:ext cx="2844800" cy="476250"/>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4" name="页脚占位符 3"/>
          <p:cNvSpPr>
            <a:spLocks noGrp="1"/>
          </p:cNvSpPr>
          <p:nvPr>
            <p:ph type="ftr" sz="quarter" idx="11"/>
          </p:nvPr>
        </p:nvSpPr>
        <p:spPr>
          <a:xfrm>
            <a:off x="4165600" y="6245225"/>
            <a:ext cx="3860800" cy="476250"/>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p>
            <a:fld id="{10A1C0C6-B7CC-4FF4-9F53-6D32B8236F60}" type="slidenum">
              <a:rPr lang="en-US" altLang="en-US" smtClean="0"/>
              <a:t>‹#›</a:t>
            </a:fld>
            <a:endParaRPr lang="en-US" altLang="en-US"/>
          </a:p>
        </p:txBody>
      </p:sp>
      <p:sp>
        <p:nvSpPr>
          <p:cNvPr id="6" name="Freeform 5"/>
          <p:cNvSpPr/>
          <p:nvPr userDrawn="1"/>
        </p:nvSpPr>
        <p:spPr bwMode="auto">
          <a:xfrm>
            <a:off x="763306" y="849422"/>
            <a:ext cx="608468" cy="440263"/>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FDB42A"/>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mn-ea"/>
              <a:sym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245225"/>
            <a:ext cx="2844800" cy="476250"/>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4" name="页脚占位符 3"/>
          <p:cNvSpPr>
            <a:spLocks noGrp="1"/>
          </p:cNvSpPr>
          <p:nvPr>
            <p:ph type="ftr" sz="quarter" idx="11"/>
          </p:nvPr>
        </p:nvSpPr>
        <p:spPr>
          <a:xfrm>
            <a:off x="4165600" y="6245225"/>
            <a:ext cx="3860800" cy="476250"/>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p>
            <a:fld id="{10A1C0C6-B7CC-4FF4-9F53-6D32B8236F60}" type="slidenum">
              <a:rPr lang="en-US" altLang="en-US" smtClean="0"/>
              <a:t>‹#›</a:t>
            </a:fld>
            <a:endParaRPr lang="en-US" altLang="en-US"/>
          </a:p>
        </p:txBody>
      </p:sp>
      <p:grpSp>
        <p:nvGrpSpPr>
          <p:cNvPr id="6" name="组合 5"/>
          <p:cNvGrpSpPr/>
          <p:nvPr userDrawn="1"/>
        </p:nvGrpSpPr>
        <p:grpSpPr>
          <a:xfrm>
            <a:off x="200494" y="471483"/>
            <a:ext cx="2296032" cy="647700"/>
            <a:chOff x="513010" y="471484"/>
            <a:chExt cx="2296032" cy="647700"/>
          </a:xfrm>
        </p:grpSpPr>
        <p:grpSp>
          <p:nvGrpSpPr>
            <p:cNvPr id="7" name="组合 38"/>
            <p:cNvGrpSpPr/>
            <p:nvPr/>
          </p:nvGrpSpPr>
          <p:grpSpPr bwMode="auto">
            <a:xfrm>
              <a:off x="885737" y="471484"/>
              <a:ext cx="1581718" cy="647700"/>
              <a:chOff x="4225771" y="1065320"/>
              <a:chExt cx="895882" cy="947506"/>
            </a:xfrm>
          </p:grpSpPr>
          <p:sp>
            <p:nvSpPr>
              <p:cNvPr id="9" name="矩形 8"/>
              <p:cNvSpPr/>
              <p:nvPr/>
            </p:nvSpPr>
            <p:spPr>
              <a:xfrm>
                <a:off x="4269020" y="1160536"/>
                <a:ext cx="852633" cy="8522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矩形 9"/>
              <p:cNvSpPr/>
              <p:nvPr/>
            </p:nvSpPr>
            <p:spPr>
              <a:xfrm>
                <a:off x="4225771" y="1065320"/>
                <a:ext cx="852633" cy="852292"/>
              </a:xfrm>
              <a:prstGeom prst="rect">
                <a:avLst/>
              </a:prstGeom>
              <a:solidFill>
                <a:schemeClr val="bg1"/>
              </a:solidFill>
              <a:ln w="38100">
                <a:solidFill>
                  <a:srgbClr val="C00000"/>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 name="文本框 42"/>
            <p:cNvSpPr txBox="1">
              <a:spLocks noChangeArrowheads="1"/>
            </p:cNvSpPr>
            <p:nvPr/>
          </p:nvSpPr>
          <p:spPr bwMode="auto">
            <a:xfrm>
              <a:off x="513010" y="532386"/>
              <a:ext cx="2296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0D0D0D"/>
                  </a:solidFill>
                  <a:latin typeface="Times New Roman" panose="02020603050405020304" pitchFamily="18" charset="0"/>
                  <a:ea typeface="微软雅黑" panose="020B0503020204020204" pitchFamily="34" charset="-122"/>
                  <a:sym typeface="Times New Roman" panose="02020603050405020304" pitchFamily="18" charset="0"/>
                </a:rPr>
                <a:t>资料链接</a:t>
              </a:r>
            </a:p>
          </p:txBody>
        </p:sp>
      </p:grpSp>
      <p:sp>
        <p:nvSpPr>
          <p:cNvPr id="11" name="内容占位符 3"/>
          <p:cNvSpPr>
            <a:spLocks noGrp="1"/>
          </p:cNvSpPr>
          <p:nvPr>
            <p:ph sz="half" idx="2"/>
          </p:nvPr>
        </p:nvSpPr>
        <p:spPr>
          <a:xfrm>
            <a:off x="1150901" y="1347280"/>
            <a:ext cx="9890197" cy="1999218"/>
          </a:xfrm>
          <a:prstGeom prst="rect">
            <a:avLst/>
          </a:prstGeom>
        </p:spPr>
        <p:txBody>
          <a:bodyPr/>
          <a:lstStyle>
            <a:lvl1pPr marL="0" indent="457200" algn="just">
              <a:lnSpc>
                <a:spcPct val="150000"/>
              </a:lnSpc>
              <a:buNone/>
              <a:defRPr sz="2400">
                <a:latin typeface="Times New Roman" panose="02020603050405020304" pitchFamily="18" charset="0"/>
              </a:defRPr>
            </a:lvl1pPr>
            <a:lvl2pPr algn="just">
              <a:lnSpc>
                <a:spcPct val="150000"/>
              </a:lnSpc>
              <a:defRPr sz="2400">
                <a:latin typeface="Times New Roman" panose="02020603050405020304" pitchFamily="18" charset="0"/>
              </a:defRPr>
            </a:lvl2pPr>
            <a:lvl3pPr algn="just">
              <a:lnSpc>
                <a:spcPct val="150000"/>
              </a:lnSpc>
              <a:defRPr sz="2400">
                <a:latin typeface="Times New Roman" panose="02020603050405020304" pitchFamily="18" charset="0"/>
              </a:defRPr>
            </a:lvl3pPr>
            <a:lvl4pPr algn="just">
              <a:lnSpc>
                <a:spcPct val="150000"/>
              </a:lnSpc>
              <a:defRPr sz="2400">
                <a:latin typeface="Times New Roman" panose="02020603050405020304" pitchFamily="18" charset="0"/>
              </a:defRPr>
            </a:lvl4pPr>
            <a:lvl5pPr algn="just">
              <a:lnSpc>
                <a:spcPct val="150000"/>
              </a:lnSpc>
              <a:defRPr sz="2400">
                <a:latin typeface="Times New Roman" panose="02020603050405020304" pitchFamily="18" charset="0"/>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75000"/>
                  <a:lumOff val="25000"/>
                </a:schemeClr>
              </a:solidFill>
              <a:latin typeface="Times New Roman" panose="02020603050405020304" pitchFamily="18" charset="0"/>
              <a:sym typeface="+mn-ea"/>
            </a:endParaRPr>
          </a:p>
        </p:txBody>
      </p:sp>
      <p:grpSp>
        <p:nvGrpSpPr>
          <p:cNvPr id="16" name="组合 15"/>
          <p:cNvGrpSpPr/>
          <p:nvPr userDrawn="1">
            <p:custDataLst>
              <p:tags r:id="rId2"/>
            </p:custDataLst>
          </p:nvPr>
        </p:nvGrpSpPr>
        <p:grpSpPr>
          <a:xfrm>
            <a:off x="-109220" y="5691505"/>
            <a:ext cx="1214755" cy="1623695"/>
            <a:chOff x="-109020" y="5691761"/>
            <a:chExt cx="1214739" cy="1623495"/>
          </a:xfrm>
        </p:grpSpPr>
        <p:cxnSp>
          <p:nvCxnSpPr>
            <p:cNvPr id="18" name="直接连接符 17"/>
            <p:cNvCxnSpPr/>
            <p:nvPr userDrawn="1">
              <p:custDataLst>
                <p:tags r:id="rId12"/>
              </p:custDataLst>
            </p:nvPr>
          </p:nvCxnSpPr>
          <p:spPr>
            <a:xfrm rot="20338373" flipH="1">
              <a:off x="-109020" y="5691761"/>
              <a:ext cx="1214739" cy="1316142"/>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userDrawn="1">
              <p:custDataLst>
                <p:tags r:id="rId13"/>
              </p:custDataLst>
            </p:nvPr>
          </p:nvCxnSpPr>
          <p:spPr>
            <a:xfrm rot="20338373" flipH="1">
              <a:off x="254604" y="6798497"/>
              <a:ext cx="476944" cy="516759"/>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17" name="平行四边形 16"/>
          <p:cNvSpPr/>
          <p:nvPr userDrawn="1">
            <p:custDataLst>
              <p:tags r:id="rId3"/>
            </p:custDataLst>
          </p:nvPr>
        </p:nvSpPr>
        <p:spPr>
          <a:xfrm>
            <a:off x="10008235" y="0"/>
            <a:ext cx="2945765" cy="2209800"/>
          </a:xfrm>
          <a:prstGeom prst="parallelogram">
            <a:avLst>
              <a:gd name="adj" fmla="val 37187"/>
            </a:avLst>
          </a:prstGeom>
          <a:gradFill>
            <a:gsLst>
              <a:gs pos="0">
                <a:schemeClr val="accent1">
                  <a:alpha val="20000"/>
                </a:schemeClr>
              </a:gs>
              <a:gs pos="99000">
                <a:schemeClr val="tx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R="0" lvl="0" indent="0" algn="ctr" fontAlgn="auto">
              <a:lnSpc>
                <a:spcPct val="100000"/>
              </a:lnSpc>
              <a:spcBef>
                <a:spcPts val="0"/>
              </a:spcBef>
              <a:spcAft>
                <a:spcPts val="0"/>
              </a:spcAft>
              <a:buClrTx/>
              <a:buSzTx/>
              <a:buFontTx/>
              <a:buNone/>
            </a:pPr>
            <a:endParaRPr kumimoji="0" lang="zh-CN" altLang="en-US" b="0" i="0" u="none" strike="noStrike" cap="none" spc="0" normalizeH="0" baseline="0">
              <a:ln>
                <a:noFill/>
              </a:ln>
              <a:solidFill>
                <a:prstClr val="white"/>
              </a:solidFill>
              <a:effectLst/>
              <a:uLnTx/>
              <a:uFillTx/>
              <a:latin typeface="等线" panose="02010600030101010101" charset="-122"/>
              <a:ea typeface="等线" panose="02010600030101010101" charset="-122"/>
            </a:endParaRPr>
          </a:p>
        </p:txBody>
      </p:sp>
      <p:sp>
        <p:nvSpPr>
          <p:cNvPr id="2" name="标题 1"/>
          <p:cNvSpPr>
            <a:spLocks noGrp="1"/>
          </p:cNvSpPr>
          <p:nvPr>
            <p:ph type="title"/>
            <p:custDataLst>
              <p:tags r:id="rId4"/>
            </p:custDataLst>
          </p:nvPr>
        </p:nvSpPr>
        <p:spPr>
          <a:xfrm>
            <a:off x="579600" y="237600"/>
            <a:ext cx="11037600" cy="441964"/>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609600" y="6245225"/>
            <a:ext cx="2844800" cy="476250"/>
          </a:xfrm>
          <a:prstGeom prst="rect">
            <a:avLst/>
          </a:prstGeom>
        </p:spPr>
        <p:txBody>
          <a:bodyPr/>
          <a:lstStyle>
            <a:lvl1pPr>
              <a:defRPr>
                <a:latin typeface="Times New Roman" panose="02020603050405020304" pitchFamily="18" charset="0"/>
              </a:defRPr>
            </a:lvl1pPr>
          </a:lstStyle>
          <a:p>
            <a:endParaRPr lang="zh-CN" altLang="en-US" dirty="0"/>
          </a:p>
        </p:txBody>
      </p:sp>
      <p:sp>
        <p:nvSpPr>
          <p:cNvPr id="4" name="页脚占位符 3"/>
          <p:cNvSpPr>
            <a:spLocks noGrp="1"/>
          </p:cNvSpPr>
          <p:nvPr>
            <p:ph type="ftr" sz="quarter" idx="11"/>
            <p:custDataLst>
              <p:tags r:id="rId6"/>
            </p:custDataLst>
          </p:nvPr>
        </p:nvSpPr>
        <p:spPr>
          <a:xfrm>
            <a:off x="4165600" y="6245225"/>
            <a:ext cx="3860800" cy="476250"/>
          </a:xfrm>
          <a:prstGeom prst="rect">
            <a:avLst/>
          </a:prstGeom>
        </p:spPr>
        <p:txBody>
          <a:bodyPr/>
          <a:lstStyle>
            <a:lvl1pPr>
              <a:defRPr>
                <a:latin typeface="Times New Roman" panose="02020603050405020304" pitchFamily="18" charset="0"/>
              </a:defRPr>
            </a:lvl1pPr>
          </a:lstStyle>
          <a:p>
            <a:r>
              <a:rPr lang="en-GB" altLang="zh-CN" dirty="0"/>
              <a:t>Confidential</a:t>
            </a:r>
            <a:endParaRPr lang="zh-CN" altLang="en-US" dirty="0"/>
          </a:p>
        </p:txBody>
      </p:sp>
      <p:sp>
        <p:nvSpPr>
          <p:cNvPr id="5" name="灯片编号占位符 4"/>
          <p:cNvSpPr>
            <a:spLocks noGrp="1"/>
          </p:cNvSpPr>
          <p:nvPr>
            <p:ph type="sldNum" sz="quarter" idx="12"/>
            <p:custDataLst>
              <p:tags r:id="rId7"/>
            </p:custDataLst>
          </p:nvPr>
        </p:nvSpPr>
        <p:spPr>
          <a:xfrm>
            <a:off x="8737600" y="6245225"/>
            <a:ext cx="2844800" cy="476250"/>
          </a:xfrm>
          <a:prstGeom prst="rect">
            <a:avLst/>
          </a:prstGeom>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Times New Roman" panose="02020603050405020304" pitchFamily="18" charset="0"/>
              <a:sym typeface="+mn-ea"/>
            </a:endParaRPr>
          </a:p>
        </p:txBody>
      </p:sp>
      <p:grpSp>
        <p:nvGrpSpPr>
          <p:cNvPr id="16" name="组合 15"/>
          <p:cNvGrpSpPr/>
          <p:nvPr userDrawn="1">
            <p:custDataLst>
              <p:tags r:id="rId2"/>
            </p:custDataLst>
          </p:nvPr>
        </p:nvGrpSpPr>
        <p:grpSpPr>
          <a:xfrm>
            <a:off x="-109220" y="5691505"/>
            <a:ext cx="1214755" cy="1623695"/>
            <a:chOff x="-109020" y="5691761"/>
            <a:chExt cx="1214739" cy="1623495"/>
          </a:xfrm>
        </p:grpSpPr>
        <p:cxnSp>
          <p:nvCxnSpPr>
            <p:cNvPr id="18" name="直接连接符 17"/>
            <p:cNvCxnSpPr/>
            <p:nvPr userDrawn="1">
              <p:custDataLst>
                <p:tags r:id="rId10"/>
              </p:custDataLst>
            </p:nvPr>
          </p:nvCxnSpPr>
          <p:spPr>
            <a:xfrm rot="20338373" flipH="1">
              <a:off x="-109020" y="5691761"/>
              <a:ext cx="1214739" cy="1316142"/>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userDrawn="1">
              <p:custDataLst>
                <p:tags r:id="rId11"/>
              </p:custDataLst>
            </p:nvPr>
          </p:nvCxnSpPr>
          <p:spPr>
            <a:xfrm rot="20338373" flipH="1">
              <a:off x="254604" y="6798497"/>
              <a:ext cx="476944" cy="516759"/>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17" name="平行四边形 16"/>
          <p:cNvSpPr/>
          <p:nvPr userDrawn="1">
            <p:custDataLst>
              <p:tags r:id="rId3"/>
            </p:custDataLst>
          </p:nvPr>
        </p:nvSpPr>
        <p:spPr>
          <a:xfrm>
            <a:off x="10008235" y="0"/>
            <a:ext cx="2945765" cy="2209800"/>
          </a:xfrm>
          <a:prstGeom prst="parallelogram">
            <a:avLst>
              <a:gd name="adj" fmla="val 37187"/>
            </a:avLst>
          </a:prstGeom>
          <a:gradFill>
            <a:gsLst>
              <a:gs pos="0">
                <a:schemeClr val="accent1">
                  <a:alpha val="20000"/>
                </a:schemeClr>
              </a:gs>
              <a:gs pos="99000">
                <a:schemeClr val="tx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R="0" lvl="0" indent="0" algn="ctr" fontAlgn="auto">
              <a:lnSpc>
                <a:spcPct val="100000"/>
              </a:lnSpc>
              <a:spcBef>
                <a:spcPts val="0"/>
              </a:spcBef>
              <a:spcAft>
                <a:spcPts val="0"/>
              </a:spcAft>
              <a:buClrTx/>
              <a:buSzTx/>
              <a:buFontTx/>
              <a:buNone/>
            </a:pPr>
            <a:endParaRPr kumimoji="0" lang="zh-CN" altLang="en-US" b="0" i="0" u="none" strike="noStrike" cap="none" spc="0" normalizeH="0" baseline="0">
              <a:ln>
                <a:noFill/>
              </a:ln>
              <a:solidFill>
                <a:prstClr val="white"/>
              </a:solidFill>
              <a:effectLst/>
              <a:uLnTx/>
              <a:uFillTx/>
              <a:latin typeface="等线" panose="02010600030101010101" charset="-122"/>
              <a:ea typeface="等线" panose="02010600030101010101" charset="-122"/>
            </a:endParaRPr>
          </a:p>
        </p:txBody>
      </p:sp>
      <p:sp>
        <p:nvSpPr>
          <p:cNvPr id="2" name="标题 1"/>
          <p:cNvSpPr>
            <a:spLocks noGrp="1"/>
          </p:cNvSpPr>
          <p:nvPr>
            <p:ph type="title" hasCustomPrompt="1"/>
            <p:custDataLst>
              <p:tags r:id="rId4"/>
            </p:custDataLst>
          </p:nvPr>
        </p:nvSpPr>
        <p:spPr>
          <a:xfrm>
            <a:off x="583200" y="770400"/>
            <a:ext cx="3960000" cy="882000"/>
          </a:xfrm>
          <a:prstGeom prst="rect">
            <a:avLst/>
          </a:prstGeom>
        </p:spPr>
        <p:txBody>
          <a:bodyPr anchor="ctr"/>
          <a:lstStyle>
            <a:lvl1pPr>
              <a:defRPr sz="3600" baseline="0">
                <a:solidFill>
                  <a:schemeClr val="tx1">
                    <a:lumMod val="85000"/>
                    <a:lumOff val="15000"/>
                  </a:schemeClr>
                </a:solidFill>
                <a:latin typeface="(使用中文字体)"/>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a:xfrm>
            <a:off x="609600" y="6245225"/>
            <a:ext cx="2844800" cy="476250"/>
          </a:xfrm>
          <a:prstGeom prst="rect">
            <a:avLst/>
          </a:prstGeom>
        </p:spPr>
        <p:txBody>
          <a:bodyPr/>
          <a:lstStyle>
            <a:lvl1pPr>
              <a:defRPr>
                <a:latin typeface="Times New Roman" panose="02020603050405020304" pitchFamily="18" charset="0"/>
              </a:defRPr>
            </a:lvl1pPr>
          </a:lstStyle>
          <a:p>
            <a:endParaRPr lang="zh-CN" altLang="en-US" dirty="0"/>
          </a:p>
        </p:txBody>
      </p:sp>
      <p:sp>
        <p:nvSpPr>
          <p:cNvPr id="4" name="页脚占位符 3"/>
          <p:cNvSpPr>
            <a:spLocks noGrp="1"/>
          </p:cNvSpPr>
          <p:nvPr>
            <p:ph type="ftr" sz="quarter" idx="11"/>
            <p:custDataLst>
              <p:tags r:id="rId6"/>
            </p:custDataLst>
          </p:nvPr>
        </p:nvSpPr>
        <p:spPr>
          <a:xfrm>
            <a:off x="4165600" y="6245225"/>
            <a:ext cx="3860800" cy="476250"/>
          </a:xfrm>
          <a:prstGeom prst="rect">
            <a:avLst/>
          </a:prstGeom>
        </p:spPr>
        <p:txBody>
          <a:bodyPr/>
          <a:lstStyle>
            <a:lvl1pPr>
              <a:defRPr>
                <a:latin typeface="Times New Roman" panose="02020603050405020304" pitchFamily="18" charset="0"/>
              </a:defRPr>
            </a:lvl1pPr>
          </a:lstStyle>
          <a:p>
            <a:r>
              <a:rPr lang="en-GB" altLang="zh-CN" dirty="0"/>
              <a:t>Confidential</a:t>
            </a:r>
            <a:endParaRPr lang="zh-CN" altLang="en-US" dirty="0"/>
          </a:p>
        </p:txBody>
      </p:sp>
      <p:sp>
        <p:nvSpPr>
          <p:cNvPr id="5" name="灯片编号占位符 4"/>
          <p:cNvSpPr>
            <a:spLocks noGrp="1"/>
          </p:cNvSpPr>
          <p:nvPr>
            <p:ph type="sldNum" sz="quarter" idx="12"/>
            <p:custDataLst>
              <p:tags r:id="rId7"/>
            </p:custDataLst>
          </p:nvPr>
        </p:nvSpPr>
        <p:spPr>
          <a:xfrm>
            <a:off x="8737600" y="6245225"/>
            <a:ext cx="2844800" cy="476250"/>
          </a:xfrm>
          <a:prstGeom prst="rect">
            <a:avLst/>
          </a:prstGeom>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a:prstGeom prst="rect">
            <a:avLst/>
          </a:prstGeom>
        </p:spPr>
        <p:txBody>
          <a:bodyPr/>
          <a:lstStyle>
            <a:lvl1pPr>
              <a:defRPr baseline="0">
                <a:solidFill>
                  <a:schemeClr val="tx1">
                    <a:lumMod val="85000"/>
                    <a:lumOff val="15000"/>
                  </a:schemeClr>
                </a:solidFill>
                <a:latin typeface="(使用中文字体)"/>
                <a:ea typeface="微软雅黑" panose="020B0503020204020204" pitchFamily="34" charset="-122"/>
              </a:defRPr>
            </a:lvl1pPr>
            <a:lvl2pPr>
              <a:defRPr baseline="0">
                <a:solidFill>
                  <a:schemeClr val="tx1">
                    <a:lumMod val="85000"/>
                    <a:lumOff val="15000"/>
                  </a:schemeClr>
                </a:solidFill>
                <a:latin typeface="(使用中文字体)"/>
                <a:ea typeface="微软雅黑" panose="020B0503020204020204" pitchFamily="34" charset="-122"/>
              </a:defRPr>
            </a:lvl2pPr>
            <a:lvl3pPr>
              <a:defRPr baseline="0">
                <a:solidFill>
                  <a:schemeClr val="tx1">
                    <a:lumMod val="85000"/>
                    <a:lumOff val="15000"/>
                  </a:schemeClr>
                </a:solidFill>
                <a:latin typeface="(使用中文字体)"/>
                <a:ea typeface="微软雅黑" panose="020B0503020204020204" pitchFamily="34" charset="-122"/>
              </a:defRPr>
            </a:lvl3pPr>
            <a:lvl4pPr>
              <a:defRPr baseline="0">
                <a:solidFill>
                  <a:schemeClr val="tx1">
                    <a:lumMod val="85000"/>
                    <a:lumOff val="15000"/>
                  </a:schemeClr>
                </a:solidFill>
                <a:latin typeface="(使用中文字体)"/>
                <a:ea typeface="微软雅黑" panose="020B0503020204020204" pitchFamily="34" charset="-122"/>
              </a:defRPr>
            </a:lvl4pPr>
            <a:lvl5pPr>
              <a:defRPr baseline="0">
                <a:solidFill>
                  <a:schemeClr val="tx1">
                    <a:lumMod val="85000"/>
                    <a:lumOff val="15000"/>
                  </a:schemeClr>
                </a:solidFill>
                <a:latin typeface="(使用中文字体)"/>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ndParaRPr>
          </a:p>
        </p:txBody>
      </p:sp>
      <p:grpSp>
        <p:nvGrpSpPr>
          <p:cNvPr id="11" name="组合 10"/>
          <p:cNvGrpSpPr/>
          <p:nvPr userDrawn="1">
            <p:custDataLst>
              <p:tags r:id="rId2"/>
            </p:custDataLst>
          </p:nvPr>
        </p:nvGrpSpPr>
        <p:grpSpPr>
          <a:xfrm>
            <a:off x="10695305" y="-582930"/>
            <a:ext cx="1653540" cy="2197100"/>
            <a:chOff x="10695238" y="-583228"/>
            <a:chExt cx="1653760" cy="2196882"/>
          </a:xfrm>
        </p:grpSpPr>
        <p:cxnSp>
          <p:nvCxnSpPr>
            <p:cNvPr id="12" name="直接连接符 11"/>
            <p:cNvCxnSpPr/>
            <p:nvPr userDrawn="1">
              <p:custDataLst>
                <p:tags r:id="rId12"/>
              </p:custDataLst>
            </p:nvPr>
          </p:nvCxnSpPr>
          <p:spPr>
            <a:xfrm rot="20338373" flipH="1">
              <a:off x="10783446" y="-583228"/>
              <a:ext cx="1214739" cy="1316142"/>
            </a:xfrm>
            <a:prstGeom prst="line">
              <a:avLst/>
            </a:prstGeom>
            <a:noFill/>
            <a:ln w="0" cap="rnd">
              <a:gradFill>
                <a:gsLst>
                  <a:gs pos="0">
                    <a:schemeClr val="accent1">
                      <a:alpha val="10000"/>
                    </a:schemeClr>
                  </a:gs>
                  <a:gs pos="39000">
                    <a:schemeClr val="accent1">
                      <a:lumMod val="20000"/>
                      <a:lumOff val="80000"/>
                      <a:alpha val="70000"/>
                    </a:schemeClr>
                  </a:gs>
                  <a:gs pos="76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userDrawn="1">
              <p:custDataLst>
                <p:tags r:id="rId13"/>
              </p:custDataLst>
            </p:nvPr>
          </p:nvCxnSpPr>
          <p:spPr>
            <a:xfrm rot="20338373" flipH="1">
              <a:off x="10695238" y="-178158"/>
              <a:ext cx="1653760" cy="1791812"/>
            </a:xfrm>
            <a:prstGeom prst="line">
              <a:avLst/>
            </a:prstGeom>
            <a:noFill/>
            <a:ln w="34925" cap="rnd">
              <a:gradFill>
                <a:gsLst>
                  <a:gs pos="0">
                    <a:schemeClr val="accent1">
                      <a:alpha val="10000"/>
                    </a:schemeClr>
                  </a:gs>
                  <a:gs pos="39000">
                    <a:schemeClr val="accent1">
                      <a:lumMod val="20000"/>
                      <a:lumOff val="80000"/>
                      <a:alpha val="70000"/>
                    </a:schemeClr>
                  </a:gs>
                  <a:gs pos="76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14" name="平行四边形 13"/>
          <p:cNvSpPr/>
          <p:nvPr userDrawn="1">
            <p:custDataLst>
              <p:tags r:id="rId3"/>
            </p:custDataLst>
          </p:nvPr>
        </p:nvSpPr>
        <p:spPr>
          <a:xfrm>
            <a:off x="10008235" y="0"/>
            <a:ext cx="2945765" cy="2209800"/>
          </a:xfrm>
          <a:prstGeom prst="parallelogram">
            <a:avLst>
              <a:gd name="adj" fmla="val 37187"/>
            </a:avLst>
          </a:prstGeom>
          <a:gradFill>
            <a:gsLst>
              <a:gs pos="0">
                <a:schemeClr val="accent1">
                  <a:alpha val="20000"/>
                </a:schemeClr>
              </a:gs>
              <a:gs pos="99000">
                <a:schemeClr val="tx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R="0" lvl="0" indent="0" algn="ctr" fontAlgn="auto">
              <a:lnSpc>
                <a:spcPct val="100000"/>
              </a:lnSpc>
              <a:spcBef>
                <a:spcPts val="0"/>
              </a:spcBef>
              <a:spcAft>
                <a:spcPts val="0"/>
              </a:spcAft>
              <a:buClrTx/>
              <a:buSzTx/>
              <a:buFontTx/>
              <a:buNone/>
            </a:pPr>
            <a:endParaRPr kumimoji="0" lang="zh-CN" altLang="en-US" b="0" i="0" u="none" strike="noStrike" cap="none" spc="0" normalizeH="0" baseline="0">
              <a:ln>
                <a:noFill/>
              </a:ln>
              <a:solidFill>
                <a:prstClr val="white"/>
              </a:solidFill>
              <a:effectLst/>
              <a:uLnTx/>
              <a:uFillTx/>
              <a:latin typeface="等线" panose="02010600030101010101" charset="-122"/>
              <a:ea typeface="等线" panose="02010600030101010101" charset="-122"/>
            </a:endParaRPr>
          </a:p>
        </p:txBody>
      </p:sp>
      <p:grpSp>
        <p:nvGrpSpPr>
          <p:cNvPr id="15" name="组合 14"/>
          <p:cNvGrpSpPr/>
          <p:nvPr userDrawn="1">
            <p:custDataLst>
              <p:tags r:id="rId4"/>
            </p:custDataLst>
          </p:nvPr>
        </p:nvGrpSpPr>
        <p:grpSpPr>
          <a:xfrm>
            <a:off x="-109220" y="5691505"/>
            <a:ext cx="1214755" cy="1623695"/>
            <a:chOff x="-109020" y="5691761"/>
            <a:chExt cx="1214739" cy="1623495"/>
          </a:xfrm>
        </p:grpSpPr>
        <p:cxnSp>
          <p:nvCxnSpPr>
            <p:cNvPr id="16" name="直接连接符 15"/>
            <p:cNvCxnSpPr/>
            <p:nvPr userDrawn="1">
              <p:custDataLst>
                <p:tags r:id="rId10"/>
              </p:custDataLst>
            </p:nvPr>
          </p:nvCxnSpPr>
          <p:spPr>
            <a:xfrm rot="20338373" flipH="1">
              <a:off x="-109020" y="5691761"/>
              <a:ext cx="1214739" cy="1316142"/>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userDrawn="1">
              <p:custDataLst>
                <p:tags r:id="rId11"/>
              </p:custDataLst>
            </p:nvPr>
          </p:nvCxnSpPr>
          <p:spPr>
            <a:xfrm rot="20338373" flipH="1">
              <a:off x="254604" y="6798497"/>
              <a:ext cx="476944" cy="516759"/>
            </a:xfrm>
            <a:prstGeom prst="line">
              <a:avLst/>
            </a:prstGeom>
            <a:noFill/>
            <a:ln w="0" cap="rnd">
              <a:gradFill>
                <a:gsLst>
                  <a:gs pos="0">
                    <a:schemeClr val="accent1">
                      <a:alpha val="10000"/>
                    </a:schemeClr>
                  </a:gs>
                  <a:gs pos="39000">
                    <a:schemeClr val="accent1">
                      <a:lumMod val="20000"/>
                      <a:lumOff val="80000"/>
                      <a:alpha val="70000"/>
                    </a:schemeClr>
                  </a:gs>
                  <a:gs pos="71000">
                    <a:schemeClr val="accent1">
                      <a:alpha val="70000"/>
                    </a:schemeClr>
                  </a:gs>
                  <a:gs pos="100000">
                    <a:schemeClr val="accent1">
                      <a:lumMod val="50000"/>
                      <a:alpha val="1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2" name="标题 1"/>
          <p:cNvSpPr>
            <a:spLocks noGrp="1"/>
          </p:cNvSpPr>
          <p:nvPr>
            <p:ph type="title" hasCustomPrompt="1"/>
            <p:custDataLst>
              <p:tags r:id="rId5"/>
            </p:custDataLst>
          </p:nvPr>
        </p:nvSpPr>
        <p:spPr>
          <a:xfrm>
            <a:off x="1281600" y="1249200"/>
            <a:ext cx="9626400" cy="723600"/>
          </a:xfrm>
          <a:prstGeom prst="rect">
            <a:avLst/>
          </a:prstGeo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6"/>
            </p:custDataLst>
          </p:nvPr>
        </p:nvSpPr>
        <p:spPr>
          <a:xfrm>
            <a:off x="1281113" y="2163600"/>
            <a:ext cx="9626600" cy="3445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7"/>
            </p:custDataLst>
          </p:nvPr>
        </p:nvSpPr>
        <p:spPr>
          <a:xfrm>
            <a:off x="609600" y="6245225"/>
            <a:ext cx="2844800" cy="476250"/>
          </a:xfrm>
          <a:prstGeom prst="rect">
            <a:avLst/>
          </a:prstGeom>
        </p:spPr>
        <p:txBody>
          <a:bodyPr/>
          <a:lstStyle>
            <a:lvl1pPr>
              <a:defRPr>
                <a:latin typeface="Times New Roman" panose="02020603050405020304" pitchFamily="18" charset="0"/>
              </a:defRPr>
            </a:lvl1pPr>
          </a:lstStyle>
          <a:p>
            <a:endParaRPr lang="zh-CN" altLang="en-US" dirty="0"/>
          </a:p>
        </p:txBody>
      </p:sp>
      <p:sp>
        <p:nvSpPr>
          <p:cNvPr id="4" name="页脚占位符 3"/>
          <p:cNvSpPr>
            <a:spLocks noGrp="1"/>
          </p:cNvSpPr>
          <p:nvPr>
            <p:ph type="ftr" sz="quarter" idx="11"/>
            <p:custDataLst>
              <p:tags r:id="rId8"/>
            </p:custDataLst>
          </p:nvPr>
        </p:nvSpPr>
        <p:spPr>
          <a:xfrm>
            <a:off x="4165600" y="6245225"/>
            <a:ext cx="3860800" cy="476250"/>
          </a:xfrm>
          <a:prstGeom prst="rect">
            <a:avLst/>
          </a:prstGeom>
        </p:spPr>
        <p:txBody>
          <a:bodyPr/>
          <a:lstStyle>
            <a:lvl1pPr>
              <a:defRPr>
                <a:latin typeface="Times New Roman" panose="02020603050405020304" pitchFamily="18" charset="0"/>
              </a:defRPr>
            </a:lvl1pPr>
          </a:lstStyle>
          <a:p>
            <a:r>
              <a:rPr lang="en-GB" altLang="zh-CN" dirty="0"/>
              <a:t>Confidential</a:t>
            </a:r>
            <a:endParaRPr lang="zh-CN" altLang="en-US" dirty="0"/>
          </a:p>
        </p:txBody>
      </p:sp>
      <p:sp>
        <p:nvSpPr>
          <p:cNvPr id="5" name="灯片编号占位符 4"/>
          <p:cNvSpPr>
            <a:spLocks noGrp="1"/>
          </p:cNvSpPr>
          <p:nvPr>
            <p:ph type="sldNum" sz="quarter" idx="12"/>
            <p:custDataLst>
              <p:tags r:id="rId9"/>
            </p:custDataLst>
          </p:nvPr>
        </p:nvSpPr>
        <p:spPr>
          <a:xfrm>
            <a:off x="8737600" y="6245225"/>
            <a:ext cx="2844800" cy="47625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4558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893FBE-6760-49B1-818D-04A0092B1754}" type="slidenum">
              <a:rPr lang="en-US" altLang="en-US" smtClean="0"/>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995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7461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463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78697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标题幻灯片">
  <p:cSld name="1_标题幻灯片">
    <p:spTree>
      <p:nvGrpSpPr>
        <p:cNvPr id="1" name="Shape 43"/>
        <p:cNvGrpSpPr/>
        <p:nvPr/>
      </p:nvGrpSpPr>
      <p:grpSpPr>
        <a:xfrm>
          <a:off x="0" y="0"/>
          <a:ext cx="0" cy="0"/>
          <a:chOff x="0" y="0"/>
          <a:chExt cx="0" cy="0"/>
        </a:xfrm>
      </p:grpSpPr>
      <p:sp>
        <p:nvSpPr>
          <p:cNvPr id="44" name="Google Shape;44;p7"/>
          <p:cNvSpPr txBox="1"/>
          <p:nvPr/>
        </p:nvSpPr>
        <p:spPr>
          <a:xfrm>
            <a:off x="9118800" y="638280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82879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9472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3152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8839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a:spLocks noGrp="1"/>
          </p:cNvSpPr>
          <p:nvPr>
            <p:ph type="pic" idx="2"/>
          </p:nvPr>
        </p:nvSpPr>
        <p:spPr>
          <a:xfrm>
            <a:off x="5183188" y="987425"/>
            <a:ext cx="6172200" cy="4873625"/>
          </a:xfrm>
          <a:prstGeom prst="rect">
            <a:avLst/>
          </a:prstGeom>
          <a:noFill/>
          <a:ln>
            <a:noFill/>
          </a:ln>
        </p:spPr>
      </p:sp>
      <p:sp>
        <p:nvSpPr>
          <p:cNvPr id="70" name="Google Shape;70;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1999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7279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E200AF1-43A7-454B-8E3D-2FCF2A7D41A5}" type="slidenum">
              <a:rPr lang="en-US" altLang="en-US" smtClean="0"/>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67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FC7B48-631A-496A-9560-A6E896AEB21B}" type="slidenum">
              <a:rPr lang="en-US" altLang="en-US" smtClean="0"/>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0841E32-61F3-4D3D-AAA5-9D658D20D67D}" type="slidenum">
              <a:rPr lang="en-US" altLang="en-US" smtClean="0"/>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5249E42-4CBF-4142-901F-11804C3D5D50}" type="slidenum">
              <a:rPr lang="en-US" altLang="en-US" smtClean="0"/>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21E2FC7-5CC6-4C0B-AC14-18ED9BEC4D58}" type="slidenum">
              <a:rPr lang="en-US" altLang="en-US" smtClean="0"/>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atin typeface="Times New Roman" panose="02020603050405020304" pitchFamily="18" charset="0"/>
              </a:defRPr>
            </a:lvl1pPr>
            <a:lvl2pPr>
              <a:defRPr sz="2800">
                <a:latin typeface="Times New Roman" panose="02020603050405020304" pitchFamily="18" charset="0"/>
              </a:defRPr>
            </a:lvl2pPr>
            <a:lvl3pPr>
              <a:defRPr sz="2400">
                <a:latin typeface="Times New Roman" panose="02020603050405020304" pitchFamily="18" charset="0"/>
              </a:defRPr>
            </a:lvl3pPr>
            <a:lvl4pPr>
              <a:defRPr sz="2000">
                <a:latin typeface="Times New Roman" panose="02020603050405020304" pitchFamily="18" charset="0"/>
              </a:defRPr>
            </a:lvl4pPr>
            <a:lvl5pPr>
              <a:defRPr sz="2000">
                <a:latin typeface="Times New Roman" panose="02020603050405020304" pitchFamily="18" charset="0"/>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C5DBD87-38B4-4D05-83AB-C190F4CD4AB4}" type="slidenum">
              <a:rPr lang="en-US" altLang="en-US" smtClean="0"/>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atin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Times New Roman" panose="02020603050405020304" pitchFamily="18" charset="0"/>
              </a:defRPr>
            </a:lvl1pPr>
          </a:lstStyle>
          <a:p>
            <a:pPr>
              <a:defRPr/>
            </a:pPr>
            <a:endParaRPr lang="zh-HK"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Times New Roman" panose="02020603050405020304" pitchFamily="18" charset="0"/>
              </a:defRPr>
            </a:lvl1pPr>
          </a:lstStyle>
          <a:p>
            <a:pPr>
              <a:defRPr/>
            </a:pPr>
            <a:r>
              <a:rPr lang="en-GB" altLang="zh-HK" dirty="0"/>
              <a:t>Confidential</a:t>
            </a:r>
            <a:endParaRPr lang="zh-HK"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3809F66-B180-4039-91C0-EBCA8EE4E675}" type="slidenum">
              <a:rPr lang="en-US" altLang="en-US" smtClean="0"/>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7" name="灯片编号占位符 3"/>
          <p:cNvSpPr>
            <a:spLocks noGrp="1"/>
          </p:cNvSpPr>
          <p:nvPr>
            <p:ph type="sldNum" sz="quarter" idx="4"/>
          </p:nvPr>
        </p:nvSpPr>
        <p:spPr>
          <a:xfrm>
            <a:off x="9120188" y="6381750"/>
            <a:ext cx="2743200" cy="365125"/>
          </a:xfrm>
          <a:prstGeom prst="rect">
            <a:avLst/>
          </a:prstGeom>
        </p:spPr>
        <p:txBody>
          <a:bodyPr vert="horz" lIns="91440" tIns="45720" rIns="91440" bIns="45720" rtlCol="0" anchor="ctr"/>
          <a:lstStyle>
            <a:lvl1pPr>
              <a:defRPr lang="en-US" altLang="en-US" sz="1200" smtClean="0">
                <a:solidFill>
                  <a:schemeClr val="tx1">
                    <a:tint val="75000"/>
                  </a:schemeClr>
                </a:solidFill>
                <a:latin typeface="Times New Roman" panose="02020603050405020304" pitchFamily="18" charset="0"/>
              </a:defRPr>
            </a:lvl1pPr>
          </a:lstStyle>
          <a:p>
            <a:pPr algn="r"/>
            <a:fld id="{C68A1375-C6F2-41F5-93BB-BAEEB18A553A}" type="slidenum">
              <a:rPr lang="en-US" altLang="zh-CN" smtClean="0"/>
              <a:t>‹#›</a:t>
            </a:fld>
            <a:endParaRPr lang="zh-CN" altLang="en-US" dirty="0"/>
          </a:p>
        </p:txBody>
      </p:sp>
      <p:sp>
        <p:nvSpPr>
          <p:cNvPr id="8" name="灯片编号占位符 3"/>
          <p:cNvSpPr txBox="1"/>
          <p:nvPr userDrawn="1"/>
        </p:nvSpPr>
        <p:spPr>
          <a:xfrm>
            <a:off x="9120188" y="6381749"/>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lang="en-US" alt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68A1375-C6F2-41F5-93BB-BAEEB18A553A}" type="slidenum">
              <a:rPr lang="en-US" altLang="zh-CN" smtClean="0">
                <a:latin typeface="Times New Roman" panose="02020603050405020304" pitchFamily="18" charset="0"/>
              </a:rPr>
              <a:t>‹#›</a:t>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6858000"/>
          </a:xfrm>
          <a:prstGeom prst="rect">
            <a:avLst/>
          </a:prstGeom>
          <a:solidFill>
            <a:srgbClr val="FFF2CC">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p:nvPr/>
        </p:nvSpPr>
        <p:spPr>
          <a:xfrm>
            <a:off x="9118800" y="638280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3572548221"/>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3.jpeg"/><Relationship Id="rId4"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9.jpe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ews.cgtn.com/news/3d3d514d78676a4e78457a6333566d54/share.html"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46.xml"/><Relationship Id="rId7" Type="http://schemas.openxmlformats.org/officeDocument/2006/relationships/image" Target="../media/image41.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5" Type="http://schemas.openxmlformats.org/officeDocument/2006/relationships/slideLayout" Target="../slideLayouts/slideLayout7.xml"/><Relationship Id="rId10" Type="http://schemas.openxmlformats.org/officeDocument/2006/relationships/image" Target="../media/image44.png"/><Relationship Id="rId4" Type="http://schemas.openxmlformats.org/officeDocument/2006/relationships/tags" Target="../tags/tag47.xml"/><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3.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noChangeArrowheads="1"/>
          </p:cNvSpPr>
          <p:nvPr/>
        </p:nvSpPr>
        <p:spPr bwMode="auto">
          <a:xfrm>
            <a:off x="549873" y="2678742"/>
            <a:ext cx="10984934"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Arial" panose="020B0604020202020204" pitchFamily="34" charset="0"/>
                <a:ea typeface="宋体" panose="02010600030101010101" pitchFamily="2" charset="-122"/>
              </a:defRPr>
            </a:lvl1pPr>
            <a:lvl2pPr marL="685800" indent="-2286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en-GB" sz="4000" b="1" dirty="0">
                <a:solidFill>
                  <a:schemeClr val="tx1">
                    <a:lumMod val="85000"/>
                    <a:lumOff val="15000"/>
                  </a:schemeClr>
                </a:solidFill>
                <a:latin typeface="Times New Roman" panose="02020603050405020304" pitchFamily="18" charset="0"/>
                <a:ea typeface="Times New Roman" panose="02020603050405020304" pitchFamily="18" charset="0"/>
                <a:sym typeface="微软雅黑" panose="020B0503020204020204" pitchFamily="34" charset="-122"/>
              </a:rPr>
              <a:t>Learning focus:</a:t>
            </a:r>
          </a:p>
          <a:p>
            <a:pPr marL="0" indent="0" algn="ctr"/>
            <a:r>
              <a:rPr lang="en-GB" sz="3800"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Interdependence of Economies of All Countries and Cooperation of International Economic Organisations</a:t>
            </a:r>
          </a:p>
        </p:txBody>
      </p:sp>
      <p:sp>
        <p:nvSpPr>
          <p:cNvPr id="3" name="矩形 2"/>
          <p:cNvSpPr/>
          <p:nvPr/>
        </p:nvSpPr>
        <p:spPr>
          <a:xfrm>
            <a:off x="123907" y="143007"/>
            <a:ext cx="11836866" cy="1384995"/>
          </a:xfrm>
          <a:prstGeom prst="rect">
            <a:avLst/>
          </a:prstGeom>
        </p:spPr>
        <p:txBody>
          <a:bodyPr wrap="square">
            <a:spAutoFit/>
          </a:bodyPr>
          <a:lstStyle/>
          <a:p>
            <a:r>
              <a:rPr lang="en-GB" sz="2800" dirty="0">
                <a:latin typeface="Times New Roman" panose="02020603050405020304" pitchFamily="18" charset="0"/>
                <a:ea typeface="Times New Roman" panose="02020603050405020304" pitchFamily="18" charset="0"/>
              </a:rPr>
              <a:t>Citizenship and Social Development</a:t>
            </a:r>
          </a:p>
          <a:p>
            <a:r>
              <a:rPr lang="en-GB" sz="2800" dirty="0">
                <a:latin typeface="Times New Roman" panose="02020603050405020304" pitchFamily="18" charset="0"/>
                <a:ea typeface="Times New Roman" panose="02020603050405020304" pitchFamily="18" charset="0"/>
              </a:rPr>
              <a:t>Theme 3</a:t>
            </a:r>
            <a:r>
              <a:rPr lang="en-GB" sz="2800" dirty="0">
                <a:solidFill>
                  <a:srgbClr val="FF0000"/>
                </a:solidFill>
                <a:latin typeface="Times New Roman" panose="02020603050405020304" pitchFamily="18" charset="0"/>
                <a:ea typeface="Times New Roman" panose="02020603050405020304" pitchFamily="18" charset="0"/>
              </a:rPr>
              <a:t>: </a:t>
            </a:r>
            <a:r>
              <a:rPr lang="en-GB" sz="2800" dirty="0">
                <a:latin typeface="Times New Roman" panose="02020603050405020304" pitchFamily="18" charset="0"/>
                <a:ea typeface="Times New Roman" panose="02020603050405020304" pitchFamily="18" charset="0"/>
              </a:rPr>
              <a:t>Interconnectedness and Interdependence of the Contemporary World</a:t>
            </a:r>
          </a:p>
          <a:p>
            <a:r>
              <a:rPr lang="en-GB" sz="2800" dirty="0">
                <a:latin typeface="Times New Roman" panose="02020603050405020304" pitchFamily="18" charset="0"/>
                <a:ea typeface="Times New Roman" panose="02020603050405020304" pitchFamily="18" charset="0"/>
              </a:rPr>
              <a:t>Topic: Economic globalisation</a:t>
            </a:r>
          </a:p>
        </p:txBody>
      </p:sp>
      <p:sp>
        <p:nvSpPr>
          <p:cNvPr id="5" name="頁尾版面配置區 1"/>
          <p:cNvSpPr txBox="1"/>
          <p:nvPr/>
        </p:nvSpPr>
        <p:spPr>
          <a:xfrm>
            <a:off x="3227888" y="5538446"/>
            <a:ext cx="5628904" cy="47625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6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March 2023</a:t>
            </a:r>
          </a:p>
          <a:p>
            <a:pPr algn="ctr">
              <a:defRPr/>
            </a:pPr>
            <a:r>
              <a:rPr lang="en-GB" sz="36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(Translated version)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p:nvPr/>
        </p:nvPicPr>
        <p:blipFill rotWithShape="1">
          <a:blip r:embed="rId2" cstate="email"/>
          <a:srcRect/>
          <a:stretch>
            <a:fillRect/>
          </a:stretch>
        </p:blipFill>
        <p:spPr bwMode="auto">
          <a:xfrm>
            <a:off x="5887717" y="4498334"/>
            <a:ext cx="3788565" cy="2063598"/>
          </a:xfrm>
          <a:prstGeom prst="rect">
            <a:avLst/>
          </a:prstGeom>
          <a:ln>
            <a:noFill/>
          </a:ln>
        </p:spPr>
      </p:pic>
      <p:sp>
        <p:nvSpPr>
          <p:cNvPr id="7" name="内容占位符 4"/>
          <p:cNvSpPr txBox="1"/>
          <p:nvPr/>
        </p:nvSpPr>
        <p:spPr>
          <a:xfrm>
            <a:off x="546538" y="1917038"/>
            <a:ext cx="10763909" cy="349018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GB" sz="2400" dirty="0">
                <a:solidFill>
                  <a:schemeClr val="tx1">
                    <a:lumMod val="85000"/>
                    <a:lumOff val="15000"/>
                  </a:schemeClr>
                </a:solidFill>
                <a:latin typeface="Times New Roman" panose="02020603050405020304" pitchFamily="18" charset="0"/>
                <a:ea typeface="Times New Roman" panose="02020603050405020304" pitchFamily="18" charset="0"/>
              </a:rPr>
              <a:t>Under economic globalisation, production and markets in different economies are becoming increasingly larger and interdependent. Companies no longer rely solely on the local market to raise funds, employ labour or sell goods. </a:t>
            </a:r>
            <a:r>
              <a:rPr lang="en-GB" sz="2400" dirty="0">
                <a:solidFill>
                  <a:schemeClr val="tx1">
                    <a:lumMod val="85000"/>
                    <a:lumOff val="15000"/>
                  </a:schemeClr>
                </a:solidFill>
                <a:latin typeface="Times New Roman" panose="02020603050405020304" pitchFamily="18" charset="0"/>
              </a:rPr>
              <a:t> </a:t>
            </a:r>
            <a:r>
              <a:rPr lang="en-GB" sz="24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The global market gradually transcends national boundaries, integrating the economies of different countries and enabling the market operate on a global basis, resulting in a trend towards "global market integration".</a:t>
            </a:r>
          </a:p>
          <a:p>
            <a:pPr marL="0" indent="0" algn="just">
              <a:lnSpc>
                <a:spcPct val="100000"/>
              </a:lnSpc>
              <a:spcBef>
                <a:spcPts val="0"/>
              </a:spcBef>
              <a:buNone/>
            </a:pPr>
            <a:endParaRPr lang="en-US" altLang="zh-CN"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zh-CN" alt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標題 1"/>
          <p:cNvSpPr>
            <a:spLocks noGrp="1"/>
          </p:cNvSpPr>
          <p:nvPr>
            <p:ph type="title"/>
          </p:nvPr>
        </p:nvSpPr>
        <p:spPr>
          <a:xfrm>
            <a:off x="2084951" y="1224884"/>
            <a:ext cx="8087360" cy="976568"/>
          </a:xfrm>
        </p:spPr>
        <p:txBody>
          <a:bodyPr/>
          <a:lstStyle/>
          <a:p>
            <a:r>
              <a:rPr lang="en-GB" sz="4000" b="1" dirty="0">
                <a:latin typeface="Times New Roman" panose="02020603050405020304" pitchFamily="18" charset="0"/>
                <a:ea typeface="Times New Roman" panose="02020603050405020304" pitchFamily="18" charset="0"/>
              </a:rPr>
              <a:t>Trends of global market integration</a:t>
            </a:r>
          </a:p>
        </p:txBody>
      </p:sp>
      <p:sp>
        <p:nvSpPr>
          <p:cNvPr id="6" name="任意多边形: 形状 20"/>
          <p:cNvSpPr/>
          <p:nvPr/>
        </p:nvSpPr>
        <p:spPr>
          <a:xfrm>
            <a:off x="1511559" y="52863"/>
            <a:ext cx="9234144" cy="11720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The interdependence and interaction of economies of all countries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noChangeArrowheads="1"/>
          </p:cNvPicPr>
          <p:nvPr/>
        </p:nvPicPr>
        <p:blipFill>
          <a:blip r:embed="rId3"/>
          <a:srcRect/>
          <a:stretch>
            <a:fillRect/>
          </a:stretch>
        </p:blipFill>
        <p:spPr bwMode="auto">
          <a:xfrm>
            <a:off x="209006" y="901875"/>
            <a:ext cx="11898126" cy="586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7282064" y="5032592"/>
            <a:ext cx="4633085" cy="1674305"/>
          </a:xfrm>
          <a:prstGeom prst="rect">
            <a:avLst/>
          </a:prstGeom>
          <a:noFill/>
        </p:spPr>
        <p:txBody>
          <a:bodyPr wrap="square" rtlCol="0">
            <a:spAutoFit/>
          </a:bodyPr>
          <a:lstStyle/>
          <a:p>
            <a:r>
              <a:rPr lang="en-GB" sz="14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According to the World Bank, global merchandise exports have grown significantly from approximately US$122.8 billion in 1960 to approximately US$17,706 billion in 2020. </a:t>
            </a:r>
            <a:r>
              <a:rPr lang="en-GB" sz="1400" b="1"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Refer to the webpage for detailed figures.</a:t>
            </a:r>
          </a:p>
          <a:p>
            <a:pPr>
              <a:lnSpc>
                <a:spcPct val="130000"/>
              </a:lnSpc>
            </a:pPr>
            <a:endParaRPr lang="en-US" altLang="ja-JP" sz="12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a:p>
            <a:pPr>
              <a:lnSpc>
                <a:spcPct val="130000"/>
              </a:lnSpc>
            </a:pPr>
            <a:r>
              <a:rPr lang="en-GB" sz="12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Source: Website of World Bank</a:t>
            </a:r>
          </a:p>
          <a:p>
            <a:pPr>
              <a:lnSpc>
                <a:spcPct val="130000"/>
              </a:lnSpc>
            </a:pPr>
            <a:r>
              <a:rPr lang="en-GB" sz="12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(https://data.worldbank.org/topic/trade?view=char0t)</a:t>
            </a:r>
          </a:p>
        </p:txBody>
      </p:sp>
      <p:pic>
        <p:nvPicPr>
          <p:cNvPr id="6" name="圖片 5"/>
          <p:cNvPicPr>
            <a:picLocks noChangeAspect="1"/>
          </p:cNvPicPr>
          <p:nvPr/>
        </p:nvPicPr>
        <p:blipFill>
          <a:blip r:embed="rId4" cstate="email"/>
          <a:stretch>
            <a:fillRect/>
          </a:stretch>
        </p:blipFill>
        <p:spPr>
          <a:xfrm>
            <a:off x="7151041" y="1216897"/>
            <a:ext cx="4579405" cy="3821374"/>
          </a:xfrm>
          <a:prstGeom prst="rect">
            <a:avLst/>
          </a:prstGeom>
        </p:spPr>
      </p:pic>
      <p:sp>
        <p:nvSpPr>
          <p:cNvPr id="4" name="Rectangle 3"/>
          <p:cNvSpPr/>
          <p:nvPr/>
        </p:nvSpPr>
        <p:spPr>
          <a:xfrm>
            <a:off x="376168" y="1345428"/>
            <a:ext cx="6590170" cy="5016758"/>
          </a:xfrm>
          <a:prstGeom prst="rect">
            <a:avLst/>
          </a:prstGeom>
          <a:ln w="38100">
            <a:solidFill>
              <a:srgbClr val="FF0000"/>
            </a:solidFill>
          </a:ln>
        </p:spPr>
        <p:txBody>
          <a:bodyPr wrap="square">
            <a:spAutoFit/>
          </a:bodyPr>
          <a:lstStyle/>
          <a:p>
            <a:pPr marL="457200" indent="-457200" algn="just">
              <a:buFont typeface="Arial" panose="020B0604020202020204" pitchFamily="34" charset="0"/>
              <a:buChar char="•"/>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In the 1980s, many countries began to shift towards free market economic policies, which were promoted by the International Monetary Fund and the World Bank.  The gradual elimination of trade barriers led to reduced costs and an increase in cross-border trade activities, resulting in a significant growth in the total value of world trade.</a:t>
            </a:r>
          </a:p>
          <a:p>
            <a:pPr marL="457200" indent="-457200" algn="just">
              <a:buFont typeface="Arial" panose="020B0604020202020204" pitchFamily="34" charset="0"/>
              <a:buChar char="•"/>
            </a:pPr>
            <a:endParaRPr lang="en-US" altLang="zh-TW"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With the advancement of Internet technology and the  well-developed transportation systems, markets around the world have become open.  Multinational corporations now base their procurement, manufacturing, promotion and sales activities on a global scale, leading to products being sold around the world.  As a result, the variety of goods available in markets worldwide is becoming more diverse, with differences gradually narrowing and moving towards integration. </a:t>
            </a:r>
          </a:p>
        </p:txBody>
      </p:sp>
      <p:sp>
        <p:nvSpPr>
          <p:cNvPr id="13" name="任意多边形: 形状 20"/>
          <p:cNvSpPr/>
          <p:nvPr/>
        </p:nvSpPr>
        <p:spPr>
          <a:xfrm>
            <a:off x="1511559" y="-36207"/>
            <a:ext cx="9234144" cy="11720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The interdependence and interaction of economies of all countries</a:t>
            </a:r>
          </a:p>
        </p:txBody>
      </p:sp>
      <p:pic>
        <p:nvPicPr>
          <p:cNvPr id="5" name="Picture 4"/>
          <p:cNvPicPr>
            <a:picLocks noChangeAspect="1"/>
          </p:cNvPicPr>
          <p:nvPr/>
        </p:nvPicPr>
        <p:blipFill>
          <a:blip r:embed="rId5"/>
          <a:stretch>
            <a:fillRect/>
          </a:stretch>
        </p:blipFill>
        <p:spPr>
          <a:xfrm>
            <a:off x="9185163" y="1221010"/>
            <a:ext cx="2442363" cy="5414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p:cNvPicPr>
            <a:picLocks noChangeAspect="1" noChangeArrowheads="1"/>
          </p:cNvPicPr>
          <p:nvPr/>
        </p:nvPicPr>
        <p:blipFill>
          <a:blip r:embed="rId3"/>
          <a:srcRect/>
          <a:stretch>
            <a:fillRect/>
          </a:stretch>
        </p:blipFill>
        <p:spPr bwMode="auto">
          <a:xfrm>
            <a:off x="133847" y="317193"/>
            <a:ext cx="11901399" cy="625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圆角 233"/>
          <p:cNvSpPr/>
          <p:nvPr/>
        </p:nvSpPr>
        <p:spPr>
          <a:xfrm flipV="1">
            <a:off x="395112" y="1565147"/>
            <a:ext cx="6671009" cy="4712444"/>
          </a:xfrm>
          <a:prstGeom prst="roundRect">
            <a:avLst>
              <a:gd name="adj" fmla="val 5061"/>
            </a:avLst>
          </a:prstGeom>
          <a:solidFill>
            <a:srgbClr val="FFC000">
              <a:alpha val="13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 name="矩形 2"/>
          <p:cNvSpPr/>
          <p:nvPr/>
        </p:nvSpPr>
        <p:spPr>
          <a:xfrm>
            <a:off x="467107" y="1652448"/>
            <a:ext cx="6549017" cy="5398401"/>
          </a:xfrm>
          <a:prstGeom prst="rect">
            <a:avLst/>
          </a:prstGeom>
          <a:ln>
            <a:noFill/>
            <a:prstDash val="dashDot"/>
          </a:ln>
        </p:spPr>
        <p:txBody>
          <a:bodyPr wrap="square">
            <a:spAutoFit/>
          </a:bodyPr>
          <a:lstStyle/>
          <a:p>
            <a:pPr marL="342900" indent="-342900" algn="just">
              <a:lnSpc>
                <a:spcPct val="120000"/>
              </a:lnSpc>
              <a:buFont typeface="Arial" panose="020B0604020202020204" pitchFamily="34" charset="0"/>
              <a:buChar char="•"/>
            </a:pPr>
            <a:r>
              <a:rPr lang="en-GB" dirty="0" err="1">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Yiwu</a:t>
            </a:r>
            <a:r>
              <a:rPr lang="en-GB"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Zhejiang Province is the world's largest distribution centre for small commodities, with 1.8 million kinds of small commodities being sold to more than 200 countries and regions worldwide. The China-Europe Railway Express (CERE), launched in 2011, travels through eight countries and covers  more than 13,000 kilometres in total. Hundreds of thousands of small commodities are transported from east to west across the entire Eurasian continent.    </a:t>
            </a:r>
          </a:p>
          <a:p>
            <a:pPr marL="342900" indent="-342900" algn="just">
              <a:lnSpc>
                <a:spcPct val="120000"/>
              </a:lnSpc>
              <a:buFont typeface="Arial" panose="020B0604020202020204" pitchFamily="34" charset="0"/>
              <a:buChar char="•"/>
            </a:pPr>
            <a:r>
              <a:rPr lang="en-GB"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The goods transported by the CERE have gradually expanded from electronic products such as mobile phones and computers to clothing, shoes and hats, cars and accessories, wine, coffee beans, timber, furniture, etc..</a:t>
            </a:r>
          </a:p>
          <a:p>
            <a:pPr>
              <a:lnSpc>
                <a:spcPct val="130000"/>
              </a:lnSpc>
              <a:spcBef>
                <a:spcPts val="600"/>
              </a:spcBef>
            </a:pPr>
            <a:r>
              <a:rPr lang="en-GB" sz="1400"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Reference: Webpage of the State Council Information Office of the People's Republic of China (Chinese only)</a:t>
            </a:r>
          </a:p>
          <a:p>
            <a:pPr>
              <a:lnSpc>
                <a:spcPct val="130000"/>
              </a:lnSpc>
            </a:pPr>
            <a:r>
              <a:rPr lang="en-GB" sz="14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http://www.scio.gov.cn/31773/35507/35513/35521/Document/1548884/1548884.htm</a:t>
            </a:r>
          </a:p>
          <a:p>
            <a:pPr algn="r">
              <a:lnSpc>
                <a:spcPct val="130000"/>
              </a:lnSpc>
            </a:pPr>
            <a:endParaRPr lang="zh-CN" altLang="en-US" sz="2000" dirty="0">
              <a:latin typeface="Times New Roman" panose="02020603050405020304" pitchFamily="18" charset="0"/>
              <a:ea typeface="Times New Roman" panose="02020603050405020304" pitchFamily="18" charset="0"/>
              <a:sym typeface="Times New Roman" panose="02020603050405020304" pitchFamily="18" charset="0"/>
            </a:endParaRPr>
          </a:p>
        </p:txBody>
      </p:sp>
      <p:sp>
        <p:nvSpPr>
          <p:cNvPr id="15" name="标题 1"/>
          <p:cNvSpPr txBox="1">
            <a:spLocks noChangeArrowheads="1"/>
          </p:cNvSpPr>
          <p:nvPr/>
        </p:nvSpPr>
        <p:spPr bwMode="auto">
          <a:xfrm>
            <a:off x="1016051" y="1097692"/>
            <a:ext cx="10414215" cy="5757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800" dirty="0">
                <a:solidFill>
                  <a:schemeClr val="tx1">
                    <a:lumMod val="85000"/>
                    <a:lumOff val="15000"/>
                  </a:schemeClr>
                </a:solidFill>
                <a:latin typeface="Times New Roman" panose="02020603050405020304" pitchFamily="18" charset="0"/>
                <a:ea typeface="Times New Roman" panose="02020603050405020304" pitchFamily="18" charset="0"/>
              </a:rPr>
              <a:t>China-Europe </a:t>
            </a:r>
            <a:r>
              <a:rPr lang="en-GB" altLang="zh-TW" sz="2800" dirty="0">
                <a:solidFill>
                  <a:schemeClr val="tx1">
                    <a:lumMod val="85000"/>
                    <a:lumOff val="15000"/>
                  </a:schemeClr>
                </a:solidFill>
                <a:latin typeface="Times New Roman" panose="02020603050405020304" pitchFamily="18" charset="0"/>
                <a:ea typeface="Times New Roman" panose="02020603050405020304" pitchFamily="18" charset="0"/>
              </a:rPr>
              <a:t>Railway </a:t>
            </a:r>
            <a:r>
              <a:rPr lang="en-GB" sz="2800" dirty="0">
                <a:solidFill>
                  <a:schemeClr val="tx1">
                    <a:lumMod val="85000"/>
                    <a:lumOff val="15000"/>
                  </a:schemeClr>
                </a:solidFill>
                <a:latin typeface="Times New Roman" panose="02020603050405020304" pitchFamily="18" charset="0"/>
                <a:ea typeface="Times New Roman" panose="02020603050405020304" pitchFamily="18" charset="0"/>
              </a:rPr>
              <a:t>Express Brings Chinese Goods to Europe</a:t>
            </a:r>
          </a:p>
          <a:p>
            <a:pPr algn="ctr"/>
            <a:endParaRPr lang="zh-CN" altLang="en-US" sz="2800" dirty="0">
              <a:latin typeface="Times New Roman" panose="02020603050405020304" pitchFamily="18" charset="0"/>
              <a:ea typeface="Times New Roman" panose="02020603050405020304" pitchFamily="18" charset="0"/>
              <a:sym typeface="Times New Roman" panose="02020603050405020304" pitchFamily="18" charset="0"/>
            </a:endParaRPr>
          </a:p>
        </p:txBody>
      </p:sp>
      <p:sp>
        <p:nvSpPr>
          <p:cNvPr id="4" name="Rectangle 3"/>
          <p:cNvSpPr/>
          <p:nvPr/>
        </p:nvSpPr>
        <p:spPr>
          <a:xfrm>
            <a:off x="7219649" y="4205141"/>
            <a:ext cx="4612072" cy="2308324"/>
          </a:xfrm>
          <a:prstGeom prst="rect">
            <a:avLst/>
          </a:prstGeom>
        </p:spPr>
        <p:txBody>
          <a:bodyPr wrap="square">
            <a:spAutoFit/>
          </a:bodyPr>
          <a:lstStyle/>
          <a:p>
            <a:r>
              <a:rPr lang="en-GB" sz="1600"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Video: Two Decades after China's Accession to the WTO (Chinese only)</a:t>
            </a:r>
          </a:p>
          <a:p>
            <a:pPr latinLnBrk="1"/>
            <a:r>
              <a:rPr lang="en-GB" sz="1600" dirty="0">
                <a:solidFill>
                  <a:schemeClr val="tx1">
                    <a:lumMod val="85000"/>
                    <a:lumOff val="15000"/>
                  </a:schemeClr>
                </a:solidFill>
                <a:latin typeface="Times New Roman" panose="02020603050405020304" pitchFamily="18" charset="0"/>
                <a:cs typeface="Times New Roman" panose="02020603050405020304" pitchFamily="18" charset="0"/>
              </a:rPr>
              <a:t>http://www.news.cn/video/2021-12/11/c_1211483112.htm</a:t>
            </a:r>
          </a:p>
          <a:p>
            <a:pPr latinLnBrk="1"/>
            <a:endParaRPr lang="en-US" altLang="zh-TW" sz="1600" dirty="0">
              <a:solidFill>
                <a:schemeClr val="tx1">
                  <a:lumMod val="85000"/>
                  <a:lumOff val="15000"/>
                </a:schemeClr>
              </a:solidFill>
              <a:latin typeface="Times New Roman" panose="02020603050405020304" pitchFamily="18" charset="0"/>
            </a:endParaRPr>
          </a:p>
          <a:p>
            <a:pPr algn="just"/>
            <a:r>
              <a:rPr lang="en-GB" sz="16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(Watch the clip 0:27-2:56, which introduces the experience of </a:t>
            </a:r>
            <a:r>
              <a:rPr lang="en-GB" sz="1600" dirty="0" err="1">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Yiwu</a:t>
            </a:r>
            <a:r>
              <a:rPr lang="en-GB" sz="16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 Zhejiang Province, in becoming a "world supermarket" through economic globalisation.)</a:t>
            </a:r>
          </a:p>
        </p:txBody>
      </p:sp>
      <p:pic>
        <p:nvPicPr>
          <p:cNvPr id="5" name="Picture 4"/>
          <p:cNvPicPr>
            <a:picLocks noChangeAspect="1"/>
          </p:cNvPicPr>
          <p:nvPr/>
        </p:nvPicPr>
        <p:blipFill>
          <a:blip r:embed="rId4" cstate="email"/>
          <a:stretch>
            <a:fillRect/>
          </a:stretch>
        </p:blipFill>
        <p:spPr>
          <a:xfrm>
            <a:off x="7391362" y="1787409"/>
            <a:ext cx="3993042" cy="2239594"/>
          </a:xfrm>
          <a:prstGeom prst="rect">
            <a:avLst/>
          </a:prstGeom>
        </p:spPr>
      </p:pic>
      <p:sp>
        <p:nvSpPr>
          <p:cNvPr id="17" name="任意多边形: 形状 20"/>
          <p:cNvSpPr/>
          <p:nvPr/>
        </p:nvSpPr>
        <p:spPr>
          <a:xfrm>
            <a:off x="1916367" y="-41922"/>
            <a:ext cx="9234144" cy="11720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The interdependence and interaction of economies of all countries</a:t>
            </a:r>
          </a:p>
        </p:txBody>
      </p:sp>
      <p:pic>
        <p:nvPicPr>
          <p:cNvPr id="18" name="Picture 17"/>
          <p:cNvPicPr>
            <a:picLocks noChangeAspect="1"/>
          </p:cNvPicPr>
          <p:nvPr/>
        </p:nvPicPr>
        <p:blipFill>
          <a:blip r:embed="rId5"/>
          <a:stretch>
            <a:fillRect/>
          </a:stretch>
        </p:blipFill>
        <p:spPr>
          <a:xfrm>
            <a:off x="133847" y="136817"/>
            <a:ext cx="1594256" cy="580365"/>
          </a:xfrm>
          <a:prstGeom prst="rect">
            <a:avLst/>
          </a:prstGeom>
        </p:spPr>
      </p:pic>
      <p:pic>
        <p:nvPicPr>
          <p:cNvPr id="7" name="Picture 6"/>
          <p:cNvPicPr>
            <a:picLocks noChangeAspect="1"/>
          </p:cNvPicPr>
          <p:nvPr/>
        </p:nvPicPr>
        <p:blipFill>
          <a:blip r:embed="rId6"/>
          <a:stretch>
            <a:fillRect/>
          </a:stretch>
        </p:blipFill>
        <p:spPr>
          <a:xfrm>
            <a:off x="7391362" y="1802139"/>
            <a:ext cx="1294887" cy="827660"/>
          </a:xfrm>
          <a:prstGeom prst="rect">
            <a:avLst/>
          </a:prstGeom>
        </p:spPr>
      </p:pic>
      <p:sp>
        <p:nvSpPr>
          <p:cNvPr id="2" name="文本框 1"/>
          <p:cNvSpPr txBox="1"/>
          <p:nvPr/>
        </p:nvSpPr>
        <p:spPr>
          <a:xfrm>
            <a:off x="245846" y="226944"/>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2"/>
          <p:cNvSpPr txBox="1"/>
          <p:nvPr/>
        </p:nvSpPr>
        <p:spPr>
          <a:xfrm>
            <a:off x="359151" y="2009957"/>
            <a:ext cx="11139165" cy="4525854"/>
          </a:xfrm>
          <a:prstGeom prst="rect">
            <a:avLst/>
          </a:prstGeom>
          <a:noFill/>
        </p:spPr>
        <p:txBody>
          <a:bodyPr wrap="square">
            <a:spAutoFit/>
          </a:bodyPr>
          <a:lstStyle/>
          <a:p>
            <a:pPr marL="457200" indent="-457200" algn="just">
              <a:lnSpc>
                <a:spcPct val="120000"/>
              </a:lnSpc>
              <a:buFont typeface="Arial" panose="020B0604020202020204" pitchFamily="34" charset="0"/>
              <a:buChar char="•"/>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The globalisation of financial investment markets took shape in the 1980s, when Europe, the Americas, East Asia, Australia and New Zealand opened up their domestic financial markets and relaxed capital controls, accelerating the process of financial globalisation.</a:t>
            </a:r>
            <a:r>
              <a:rPr lang="en-GB" sz="2200" dirty="0">
                <a:solidFill>
                  <a:schemeClr val="tx1">
                    <a:lumMod val="85000"/>
                    <a:lumOff val="15000"/>
                  </a:schemeClr>
                </a:solidFill>
                <a:latin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In the early 21</a:t>
            </a:r>
            <a:r>
              <a:rPr lang="en-GB" sz="2200" baseline="30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st</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 century, China's accession to the WTO also led to the gradual opening of its domestic financial market.</a:t>
            </a:r>
          </a:p>
          <a:p>
            <a:pPr marL="457200" indent="-457200" algn="just">
              <a:lnSpc>
                <a:spcPct val="120000"/>
              </a:lnSpc>
              <a:buFont typeface="Arial" panose="020B0604020202020204" pitchFamily="34" charset="0"/>
              <a:buChar char="•"/>
            </a:pPr>
            <a:endParaRPr lang="en-US" altLang="zh-TW"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20000"/>
              </a:lnSpc>
              <a:buFont typeface="Arial" panose="020B0604020202020204" pitchFamily="34" charset="0"/>
              <a:buChar char="•"/>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People are free to conduct all kinds of financial activities in different countries and regions. For example, companies can raise funds through listing on foreign stock markets or acquire different businesses in other countries and regions. Financial globalisation breaks geographical boundaries, operates on a 24-hour basis and accelerates the integration of capital markets.</a:t>
            </a:r>
          </a:p>
        </p:txBody>
      </p:sp>
      <p:sp>
        <p:nvSpPr>
          <p:cNvPr id="7" name="任意多边形: 形状 20"/>
          <p:cNvSpPr/>
          <p:nvPr/>
        </p:nvSpPr>
        <p:spPr>
          <a:xfrm>
            <a:off x="1697092" y="32302"/>
            <a:ext cx="9234144" cy="11720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The interdependence and interaction of economies of all countries</a:t>
            </a:r>
          </a:p>
        </p:txBody>
      </p:sp>
      <p:sp>
        <p:nvSpPr>
          <p:cNvPr id="2" name="Rectangle 1"/>
          <p:cNvSpPr/>
          <p:nvPr/>
        </p:nvSpPr>
        <p:spPr>
          <a:xfrm>
            <a:off x="3817501" y="1179625"/>
            <a:ext cx="4801314" cy="707886"/>
          </a:xfrm>
          <a:prstGeom prst="rect">
            <a:avLst/>
          </a:prstGeom>
        </p:spPr>
        <p:txBody>
          <a:bodyPr wrap="none">
            <a:spAutoFit/>
          </a:bodyPr>
          <a:lstStyle/>
          <a:p>
            <a:pPr algn="ctr"/>
            <a:r>
              <a:rPr lang="en-GB" sz="4000" b="1" dirty="0">
                <a:solidFill>
                  <a:srgbClr val="0A0A0A"/>
                </a:solidFill>
                <a:latin typeface="Times New Roman" panose="02020603050405020304" pitchFamily="18" charset="0"/>
                <a:ea typeface="Times New Roman" panose="02020603050405020304" pitchFamily="18" charset="0"/>
              </a:rPr>
              <a:t>Trends of capital market integration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descr="聳立在引人注目的天空的現代摩天大樓低角度視圖"/>
          <p:cNvPicPr>
            <a:picLocks noChangeAspect="1"/>
          </p:cNvPicPr>
          <p:nvPr/>
        </p:nvPicPr>
        <p:blipFill>
          <a:blip r:embed="rId2" cstate="email"/>
          <a:stretch>
            <a:fillRect/>
          </a:stretch>
        </p:blipFill>
        <p:spPr>
          <a:xfrm>
            <a:off x="9435549" y="1351384"/>
            <a:ext cx="2469067" cy="1631007"/>
          </a:xfrm>
          <a:prstGeom prst="rect">
            <a:avLst/>
          </a:prstGeom>
        </p:spPr>
      </p:pic>
      <p:pic>
        <p:nvPicPr>
          <p:cNvPr id="9" name="圖片 8" descr="數位顯示器上的股票數字"/>
          <p:cNvPicPr>
            <a:picLocks noChangeAspect="1"/>
          </p:cNvPicPr>
          <p:nvPr/>
        </p:nvPicPr>
        <p:blipFill>
          <a:blip r:embed="rId3" cstate="email"/>
          <a:stretch>
            <a:fillRect/>
          </a:stretch>
        </p:blipFill>
        <p:spPr>
          <a:xfrm>
            <a:off x="9435549" y="2981356"/>
            <a:ext cx="2469066" cy="1440691"/>
          </a:xfrm>
          <a:prstGeom prst="rect">
            <a:avLst/>
          </a:prstGeom>
        </p:spPr>
      </p:pic>
      <p:pic>
        <p:nvPicPr>
          <p:cNvPr id="7" name="圖片 6" descr="彩色圖形資料的特寫相片"/>
          <p:cNvPicPr>
            <a:picLocks noChangeAspect="1"/>
          </p:cNvPicPr>
          <p:nvPr/>
        </p:nvPicPr>
        <p:blipFill>
          <a:blip r:embed="rId4" cstate="email"/>
          <a:stretch>
            <a:fillRect/>
          </a:stretch>
        </p:blipFill>
        <p:spPr>
          <a:xfrm>
            <a:off x="9443859" y="4422047"/>
            <a:ext cx="2460756" cy="1641142"/>
          </a:xfrm>
          <a:prstGeom prst="rect">
            <a:avLst/>
          </a:prstGeom>
        </p:spPr>
      </p:pic>
      <p:sp>
        <p:nvSpPr>
          <p:cNvPr id="2" name="Rectangle 1"/>
          <p:cNvSpPr/>
          <p:nvPr/>
        </p:nvSpPr>
        <p:spPr>
          <a:xfrm>
            <a:off x="287384" y="1343961"/>
            <a:ext cx="8891752" cy="4861395"/>
          </a:xfrm>
          <a:prstGeom prst="rect">
            <a:avLst/>
          </a:prstGeom>
          <a:ln w="38100">
            <a:solidFill>
              <a:srgbClr val="0000FF"/>
            </a:solidFill>
          </a:ln>
        </p:spPr>
        <p:txBody>
          <a:bodyPr wrap="square">
            <a:spAutoFit/>
          </a:bodyPr>
          <a:lstStyle/>
          <a:p>
            <a:pPr marL="457200" indent="-457200" algn="just">
              <a:lnSpc>
                <a:spcPct val="120000"/>
              </a:lnSpc>
              <a:buFont typeface="Arial" panose="020B0604020202020204" pitchFamily="34" charset="0"/>
              <a:buChar char="•"/>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Investors can choose to invest in the shares of companies listed locally or elsewhere (e.g. Chinese Mainland, USA, Singapore, Japan).  Similarly, companies can choose to raise funds locally or on stock markets in other countries, subject to local regulations and requirements, so as to access capital from around the world.  The speed of international capital flows is increasing and large amounts of capital can be legally transferred from one market to another in a short period of time.  This also reflects the globalisation of capital markets.</a:t>
            </a:r>
          </a:p>
          <a:p>
            <a:pPr marL="457200" indent="-457200" algn="just">
              <a:spcAft>
                <a:spcPts val="0"/>
              </a:spcAft>
              <a:buFont typeface="Arial" panose="020B0604020202020204" pitchFamily="34" charset="0"/>
              <a:buChar char="•"/>
            </a:pPr>
            <a:endParaRPr lang="en-US" altLang="zh-TW" sz="2000" kern="1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20000"/>
              </a:lnSpc>
              <a:spcAft>
                <a:spcPts val="0"/>
              </a:spcAft>
              <a:buFont typeface="Arial" panose="020B0604020202020204" pitchFamily="34" charset="0"/>
              <a:buChar char="•"/>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In New York, London and Hong Kong, financial and business activities can be carried out on a 24-hour basis, forming a global commercial and financial network, and these three international financial centres are collectively known as "</a:t>
            </a:r>
            <a:r>
              <a:rPr lang="en-GB" sz="2000" dirty="0" err="1">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Nylonkong</a:t>
            </a:r>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grpSp>
        <p:nvGrpSpPr>
          <p:cNvPr id="12" name="组合 26"/>
          <p:cNvGrpSpPr/>
          <p:nvPr/>
        </p:nvGrpSpPr>
        <p:grpSpPr>
          <a:xfrm>
            <a:off x="905713" y="6212779"/>
            <a:ext cx="2232269" cy="523220"/>
            <a:chOff x="977900" y="557213"/>
            <a:chExt cx="2674938" cy="739425"/>
          </a:xfrm>
        </p:grpSpPr>
        <p:sp>
          <p:nvSpPr>
            <p:cNvPr id="13" name="矩形 6"/>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14" name="矩形 7"/>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15" name="文本框 13"/>
            <p:cNvSpPr txBox="1">
              <a:spLocks noChangeArrowheads="1"/>
            </p:cNvSpPr>
            <p:nvPr/>
          </p:nvSpPr>
          <p:spPr bwMode="auto">
            <a:xfrm>
              <a:off x="1341438" y="557213"/>
              <a:ext cx="2311400" cy="73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2800" b="1" dirty="0">
                  <a:latin typeface="Times New Roman" panose="02020603050405020304" pitchFamily="18" charset="0"/>
                  <a:ea typeface="Times New Roman" panose="02020603050405020304" pitchFamily="18" charset="0"/>
                </a:rPr>
                <a:t>Activity</a:t>
              </a:r>
            </a:p>
          </p:txBody>
        </p:sp>
        <p:cxnSp>
          <p:nvCxnSpPr>
            <p:cNvPr id="16" name="直接连接符 30"/>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Rectangle 1"/>
          <p:cNvSpPr/>
          <p:nvPr/>
        </p:nvSpPr>
        <p:spPr>
          <a:xfrm>
            <a:off x="3137982" y="6102752"/>
            <a:ext cx="7813797" cy="757130"/>
          </a:xfrm>
          <a:prstGeom prst="rect">
            <a:avLst/>
          </a:prstGeom>
        </p:spPr>
        <p:txBody>
          <a:bodyPr wrap="square">
            <a:spAutoFit/>
          </a:bodyPr>
          <a:lstStyle/>
          <a:p>
            <a:pPr>
              <a:lnSpc>
                <a:spcPct val="120000"/>
              </a:lnSpc>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Search the trading hours (in Hong Kong time) of Hong Kong Stock Exchange, the NASDAQ and London Stock Exchange during Hong Kong time.</a:t>
            </a:r>
          </a:p>
        </p:txBody>
      </p:sp>
      <p:sp>
        <p:nvSpPr>
          <p:cNvPr id="18" name="任意多边形: 形状 20"/>
          <p:cNvSpPr/>
          <p:nvPr/>
        </p:nvSpPr>
        <p:spPr>
          <a:xfrm>
            <a:off x="1930311" y="86127"/>
            <a:ext cx="9234144" cy="11720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The interdependence and interaction of economies of all countries</a:t>
            </a:r>
          </a:p>
        </p:txBody>
      </p:sp>
      <p:pic>
        <p:nvPicPr>
          <p:cNvPr id="19" name="Picture 18"/>
          <p:cNvPicPr>
            <a:picLocks noChangeAspect="1"/>
          </p:cNvPicPr>
          <p:nvPr/>
        </p:nvPicPr>
        <p:blipFill>
          <a:blip r:embed="rId5"/>
          <a:stretch>
            <a:fillRect/>
          </a:stretch>
        </p:blipFill>
        <p:spPr>
          <a:xfrm>
            <a:off x="108585" y="76957"/>
            <a:ext cx="1594256" cy="580365"/>
          </a:xfrm>
          <a:prstGeom prst="rect">
            <a:avLst/>
          </a:prstGeom>
        </p:spPr>
      </p:pic>
      <p:sp>
        <p:nvSpPr>
          <p:cNvPr id="3" name="文本框 2"/>
          <p:cNvSpPr txBox="1"/>
          <p:nvPr/>
        </p:nvSpPr>
        <p:spPr>
          <a:xfrm>
            <a:off x="232621" y="162770"/>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94306" y="1785967"/>
            <a:ext cx="11646629" cy="5047536"/>
          </a:xfrm>
          <a:prstGeom prst="rect">
            <a:avLst/>
          </a:prstGeom>
          <a:noFill/>
        </p:spPr>
        <p:txBody>
          <a:bodyPr wrap="square">
            <a:spAutoFit/>
          </a:bodyPr>
          <a:lstStyle/>
          <a:p>
            <a:pPr algn="just">
              <a:lnSpc>
                <a:spcPct val="120000"/>
              </a:lnSpc>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rPr>
              <a:t>Under economic globalisation, more and more multinational corporations are using communication and transport technologies to transfer some of their production processes and business operations to other parts of the world through international outsourcing.  This allows them to make the best use of local advantages, improve quality, and reduce costs.  International division of labour is a feature of economic globalisation.  Based on the characteristics and strengths of different places, multinational corporations divide the production process including product design, supply of raw materials, production and assembly, transport, wholesale and retail, and outsources them to the outsourced manufacturers in different countries, forming a subcontracting network connecting different firms across different countries. R&amp;D is carried out in countries with higher levels of technology, while production takes place in developing countries, thus creating an international division of labour.</a:t>
            </a:r>
          </a:p>
          <a:p>
            <a:pPr algn="just">
              <a:lnSpc>
                <a:spcPct val="120000"/>
              </a:lnSpc>
              <a:spcBef>
                <a:spcPts val="1200"/>
              </a:spcBef>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rPr>
              <a:t>Economic globalisation has increased labour mobility, allowing people to work in other countries in line with their own needs.  Nowadays, it is increasingly common for people to move across borders, contributing to the integration of labour markets.</a:t>
            </a:r>
          </a:p>
        </p:txBody>
      </p:sp>
      <p:sp>
        <p:nvSpPr>
          <p:cNvPr id="5" name="任意多边形: 形状 20"/>
          <p:cNvSpPr/>
          <p:nvPr/>
        </p:nvSpPr>
        <p:spPr>
          <a:xfrm>
            <a:off x="1584370" y="95190"/>
            <a:ext cx="9234144" cy="11720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The interdependence and interaction of economies of all countries</a:t>
            </a:r>
          </a:p>
        </p:txBody>
      </p:sp>
      <p:sp>
        <p:nvSpPr>
          <p:cNvPr id="6" name="Rectangle 5"/>
          <p:cNvSpPr/>
          <p:nvPr/>
        </p:nvSpPr>
        <p:spPr>
          <a:xfrm>
            <a:off x="4899366" y="1177901"/>
            <a:ext cx="2236511" cy="707886"/>
          </a:xfrm>
          <a:prstGeom prst="rect">
            <a:avLst/>
          </a:prstGeom>
        </p:spPr>
        <p:txBody>
          <a:bodyPr wrap="none">
            <a:spAutoFit/>
          </a:bodyPr>
          <a:lstStyle/>
          <a:p>
            <a:pPr algn="ctr"/>
            <a:r>
              <a:rPr lang="en-GB" sz="4000" b="1" dirty="0">
                <a:solidFill>
                  <a:srgbClr val="0A0A0A"/>
                </a:solidFill>
                <a:latin typeface="Times New Roman" panose="02020603050405020304" pitchFamily="18" charset="0"/>
                <a:ea typeface="Times New Roman" panose="02020603050405020304" pitchFamily="18" charset="0"/>
              </a:rPr>
              <a:t>International division of labour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6"/>
          <p:cNvGrpSpPr/>
          <p:nvPr/>
        </p:nvGrpSpPr>
        <p:grpSpPr>
          <a:xfrm>
            <a:off x="0" y="157756"/>
            <a:ext cx="2286000" cy="660819"/>
            <a:chOff x="644512" y="179558"/>
            <a:chExt cx="3071827" cy="1692997"/>
          </a:xfrm>
        </p:grpSpPr>
        <p:sp>
          <p:nvSpPr>
            <p:cNvPr id="7" name="矩形 6"/>
            <p:cNvSpPr/>
            <p:nvPr/>
          </p:nvSpPr>
          <p:spPr>
            <a:xfrm>
              <a:off x="1002147" y="1372933"/>
              <a:ext cx="363537" cy="3635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8" name="矩形 7"/>
            <p:cNvSpPr/>
            <p:nvPr/>
          </p:nvSpPr>
          <p:spPr>
            <a:xfrm>
              <a:off x="1062471" y="1554703"/>
              <a:ext cx="303213" cy="290513"/>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9" name="文本框 13"/>
            <p:cNvSpPr txBox="1">
              <a:spLocks noChangeArrowheads="1"/>
            </p:cNvSpPr>
            <p:nvPr/>
          </p:nvSpPr>
          <p:spPr bwMode="auto">
            <a:xfrm>
              <a:off x="644512" y="179558"/>
              <a:ext cx="3071827" cy="149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3200" b="1" dirty="0">
                  <a:latin typeface="Times New Roman" panose="02020603050405020304" pitchFamily="18" charset="0"/>
                  <a:ea typeface="Times New Roman" panose="02020603050405020304" pitchFamily="18" charset="0"/>
                </a:rPr>
                <a:t>Discussion</a:t>
              </a:r>
            </a:p>
          </p:txBody>
        </p:sp>
        <p:cxnSp>
          <p:nvCxnSpPr>
            <p:cNvPr id="10" name="直接连接符 30"/>
            <p:cNvCxnSpPr/>
            <p:nvPr/>
          </p:nvCxnSpPr>
          <p:spPr>
            <a:xfrm>
              <a:off x="1404938" y="1872555"/>
              <a:ext cx="193675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文本框 17"/>
          <p:cNvSpPr txBox="1"/>
          <p:nvPr/>
        </p:nvSpPr>
        <p:spPr>
          <a:xfrm>
            <a:off x="4843763" y="1246205"/>
            <a:ext cx="7055160" cy="4924425"/>
          </a:xfrm>
          <a:prstGeom prst="rect">
            <a:avLst/>
          </a:prstGeom>
          <a:noFill/>
          <a:ln w="38100">
            <a:solidFill>
              <a:srgbClr val="0000FF"/>
            </a:solid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r>
              <a:rPr lang="en-GB" sz="2400" b="1"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Think about it: Is the production of a pencil also a result of international division of labour?</a:t>
            </a:r>
          </a:p>
          <a:p>
            <a:endParaRPr lang="en-US" altLang="zh-CN" sz="2400" b="1"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endParaRPr>
          </a:p>
          <a:p>
            <a:pPr algn="just"/>
            <a:r>
              <a:rPr lang="en-GB" sz="2400"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Teachers can ask students to watch the video "The Geography of a Pencil" by referring to the following website. Ask them to find out:</a:t>
            </a:r>
          </a:p>
          <a:p>
            <a:pPr marL="457200" indent="-457200">
              <a:buFont typeface="Arial" panose="020B0604020202020204" pitchFamily="34" charset="0"/>
              <a:buChar char="•"/>
            </a:pPr>
            <a:r>
              <a:rPr lang="en-GB" sz="2400"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The materials needed to produce a pencil; and</a:t>
            </a:r>
          </a:p>
          <a:p>
            <a:pPr marL="457200" indent="-457200">
              <a:buFont typeface="Arial" panose="020B0604020202020204" pitchFamily="34" charset="0"/>
              <a:buChar char="•"/>
            </a:pPr>
            <a:r>
              <a:rPr lang="en-GB" sz="2400"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The countries or regions in which these materials are produced</a:t>
            </a:r>
          </a:p>
          <a:p>
            <a:endParaRPr lang="en-US" altLang="zh-TW" sz="2400" b="1" dirty="0">
              <a:solidFill>
                <a:schemeClr val="tx1"/>
              </a:solidFill>
              <a:latin typeface="Times New Roman" panose="02020603050405020304" pitchFamily="18" charset="0"/>
              <a:ea typeface="Times New Roman" panose="02020603050405020304" pitchFamily="18" charset="0"/>
              <a:sym typeface="Times New Roman" panose="02020603050405020304" pitchFamily="18" charset="0"/>
            </a:endParaRPr>
          </a:p>
          <a:p>
            <a:r>
              <a:rPr lang="en-GB" b="1" dirty="0">
                <a:solidFill>
                  <a:schemeClr val="tx1"/>
                </a:solidFill>
                <a:latin typeface="Times New Roman" panose="02020603050405020304" pitchFamily="18" charset="0"/>
                <a:ea typeface="Times New Roman" panose="02020603050405020304" pitchFamily="18" charset="0"/>
                <a:sym typeface="Times New Roman" panose="02020603050405020304" pitchFamily="18" charset="0"/>
              </a:rPr>
              <a:t>Reference: </a:t>
            </a:r>
          </a:p>
          <a:p>
            <a:r>
              <a:rPr lang="en-GB"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The Geography of a Pencil: A story of globali</a:t>
            </a:r>
            <a:r>
              <a:rPr lang="en-GB"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s</a:t>
            </a:r>
            <a:r>
              <a:rPr lang="en-GB"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ation from your pencil case (David Morgan, 31 March 2021)</a:t>
            </a:r>
          </a:p>
          <a:p>
            <a:r>
              <a:rPr lang="en-GB"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(https://storymaps.arcgis.com/stories/6c2c8e3470f4499c9a2a3f8b2b93150b)</a:t>
            </a:r>
          </a:p>
        </p:txBody>
      </p:sp>
      <p:grpSp>
        <p:nvGrpSpPr>
          <p:cNvPr id="21" name="组合 68"/>
          <p:cNvGrpSpPr>
            <a:grpSpLocks noChangeAspect="1"/>
          </p:cNvGrpSpPr>
          <p:nvPr/>
        </p:nvGrpSpPr>
        <p:grpSpPr>
          <a:xfrm flipH="1">
            <a:off x="317923" y="1041053"/>
            <a:ext cx="909792" cy="909792"/>
            <a:chOff x="5195979" y="428797"/>
            <a:chExt cx="927463" cy="927463"/>
          </a:xfrm>
        </p:grpSpPr>
        <p:sp>
          <p:nvSpPr>
            <p:cNvPr id="22" name="椭圆 69"/>
            <p:cNvSpPr/>
            <p:nvPr/>
          </p:nvSpPr>
          <p:spPr>
            <a:xfrm>
              <a:off x="5195979" y="428797"/>
              <a:ext cx="927463" cy="927463"/>
            </a:xfrm>
            <a:prstGeom prst="ellipse">
              <a:avLst/>
            </a:prstGeom>
            <a:solidFill>
              <a:srgbClr val="C0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ndParaRPr>
            </a:p>
          </p:txBody>
        </p:sp>
        <p:grpSp>
          <p:nvGrpSpPr>
            <p:cNvPr id="23" name="组合 70"/>
            <p:cNvGrpSpPr/>
            <p:nvPr/>
          </p:nvGrpSpPr>
          <p:grpSpPr>
            <a:xfrm>
              <a:off x="5235042" y="460898"/>
              <a:ext cx="876427" cy="882962"/>
              <a:chOff x="6130069" y="1975983"/>
              <a:chExt cx="876427" cy="882962"/>
            </a:xfrm>
          </p:grpSpPr>
          <p:sp>
            <p:nvSpPr>
              <p:cNvPr id="26" name="Freeform 16"/>
              <p:cNvSpPr/>
              <p:nvPr/>
            </p:nvSpPr>
            <p:spPr bwMode="auto">
              <a:xfrm>
                <a:off x="6138783" y="1991232"/>
                <a:ext cx="867713" cy="867713"/>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826118"/>
              </a:solidFill>
              <a:ln w="15875" cap="flat">
                <a:noFill/>
                <a:prstDash val="solid"/>
                <a:round/>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27" name="Freeform 16"/>
              <p:cNvSpPr/>
              <p:nvPr/>
            </p:nvSpPr>
            <p:spPr bwMode="auto">
              <a:xfrm>
                <a:off x="6130069" y="1975983"/>
                <a:ext cx="867712" cy="867711"/>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FF0000"/>
              </a:solidFill>
              <a:ln w="15875" cap="flat">
                <a:noFill/>
                <a:prstDash val="solid"/>
                <a:round/>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grpSp>
        <p:sp>
          <p:nvSpPr>
            <p:cNvPr id="24" name="Freeform 39"/>
            <p:cNvSpPr/>
            <p:nvPr/>
          </p:nvSpPr>
          <p:spPr bwMode="auto">
            <a:xfrm flipH="1">
              <a:off x="5533821" y="626452"/>
              <a:ext cx="276775" cy="369453"/>
            </a:xfrm>
            <a:custGeom>
              <a:avLst/>
              <a:gdLst>
                <a:gd name="T0" fmla="*/ 12 w 24"/>
                <a:gd name="T1" fmla="*/ 32 h 32"/>
                <a:gd name="T2" fmla="*/ 12 w 24"/>
                <a:gd name="T3" fmla="*/ 24 h 32"/>
                <a:gd name="T4" fmla="*/ 24 w 24"/>
                <a:gd name="T5" fmla="*/ 12 h 32"/>
                <a:gd name="T6" fmla="*/ 12 w 24"/>
                <a:gd name="T7" fmla="*/ 0 h 32"/>
                <a:gd name="T8" fmla="*/ 0 w 24"/>
                <a:gd name="T9" fmla="*/ 12 h 32"/>
              </a:gdLst>
              <a:ahLst/>
              <a:cxnLst>
                <a:cxn ang="0">
                  <a:pos x="T0" y="T1"/>
                </a:cxn>
                <a:cxn ang="0">
                  <a:pos x="T2" y="T3"/>
                </a:cxn>
                <a:cxn ang="0">
                  <a:pos x="T4" y="T5"/>
                </a:cxn>
                <a:cxn ang="0">
                  <a:pos x="T6" y="T7"/>
                </a:cxn>
                <a:cxn ang="0">
                  <a:pos x="T8" y="T9"/>
                </a:cxn>
              </a:cxnLst>
              <a:rect l="0" t="0" r="r" b="b"/>
              <a:pathLst>
                <a:path w="24" h="32">
                  <a:moveTo>
                    <a:pt x="12" y="32"/>
                  </a:moveTo>
                  <a:cubicBezTo>
                    <a:pt x="12" y="24"/>
                    <a:pt x="12" y="24"/>
                    <a:pt x="12" y="24"/>
                  </a:cubicBezTo>
                  <a:cubicBezTo>
                    <a:pt x="19" y="24"/>
                    <a:pt x="24" y="19"/>
                    <a:pt x="24" y="12"/>
                  </a:cubicBezTo>
                  <a:cubicBezTo>
                    <a:pt x="24" y="6"/>
                    <a:pt x="19" y="0"/>
                    <a:pt x="12" y="0"/>
                  </a:cubicBezTo>
                  <a:cubicBezTo>
                    <a:pt x="5" y="0"/>
                    <a:pt x="0" y="6"/>
                    <a:pt x="0" y="12"/>
                  </a:cubicBezTo>
                </a:path>
              </a:pathLst>
            </a:custGeom>
            <a:noFill/>
            <a:ln w="587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25" name="Oval 40"/>
            <p:cNvSpPr>
              <a:spLocks noChangeArrowheads="1"/>
            </p:cNvSpPr>
            <p:nvPr/>
          </p:nvSpPr>
          <p:spPr bwMode="auto">
            <a:xfrm>
              <a:off x="5618795" y="1102644"/>
              <a:ext cx="116471" cy="115219"/>
            </a:xfrm>
            <a:prstGeom prst="ellipse">
              <a:avLst/>
            </a:prstGeom>
            <a:solidFill>
              <a:schemeClr val="bg1"/>
            </a:solidFill>
            <a:ln w="9525">
              <a:solidFill>
                <a:schemeClr val="bg1"/>
              </a:solidFill>
              <a:round/>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grpSp>
      <p:pic>
        <p:nvPicPr>
          <p:cNvPr id="3" name="圖片 2"/>
          <p:cNvPicPr>
            <a:picLocks noChangeAspect="1"/>
          </p:cNvPicPr>
          <p:nvPr/>
        </p:nvPicPr>
        <p:blipFill rotWithShape="1">
          <a:blip r:embed="rId2" cstate="screen"/>
          <a:srcRect/>
          <a:stretch>
            <a:fillRect/>
          </a:stretch>
        </p:blipFill>
        <p:spPr>
          <a:xfrm>
            <a:off x="1541334" y="1661391"/>
            <a:ext cx="2752678" cy="2735310"/>
          </a:xfrm>
          <a:prstGeom prst="rect">
            <a:avLst/>
          </a:prstGeom>
        </p:spPr>
      </p:pic>
      <p:sp>
        <p:nvSpPr>
          <p:cNvPr id="4" name="Rectangle 3"/>
          <p:cNvSpPr/>
          <p:nvPr/>
        </p:nvSpPr>
        <p:spPr>
          <a:xfrm>
            <a:off x="624808" y="4719929"/>
            <a:ext cx="4258978" cy="1508105"/>
          </a:xfrm>
          <a:prstGeom prst="rect">
            <a:avLst/>
          </a:prstGeom>
        </p:spPr>
        <p:txBody>
          <a:bodyPr wrap="square">
            <a:spAutoFit/>
          </a:bodyPr>
          <a:lstStyle/>
          <a:p>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Video: The Geography of a Pencil</a:t>
            </a:r>
          </a:p>
          <a:p>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Interview with the famous economist Milton Friedman</a:t>
            </a:r>
          </a:p>
          <a:p>
            <a:r>
              <a:rPr lang="en-GB" sz="1600" dirty="0">
                <a:solidFill>
                  <a:schemeClr val="tx1">
                    <a:lumMod val="85000"/>
                    <a:lumOff val="15000"/>
                  </a:schemeClr>
                </a:solidFill>
                <a:latin typeface="Times New Roman" panose="02020603050405020304" pitchFamily="18" charset="0"/>
                <a:cs typeface="Times New Roman" panose="02020603050405020304" pitchFamily="18" charset="0"/>
              </a:rPr>
              <a:t>(https://storymaps.arcgis.com/stories/6c2c8e3470f4499c9a2a3f8b2b93150b)</a:t>
            </a:r>
          </a:p>
        </p:txBody>
      </p:sp>
      <p:sp>
        <p:nvSpPr>
          <p:cNvPr id="18" name="任意多边形: 形状 20"/>
          <p:cNvSpPr/>
          <p:nvPr/>
        </p:nvSpPr>
        <p:spPr>
          <a:xfrm>
            <a:off x="1945859" y="14079"/>
            <a:ext cx="9234144" cy="11720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The interdependence and interaction of economies of all countries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noChangeArrowheads="1"/>
          </p:cNvPicPr>
          <p:nvPr/>
        </p:nvPicPr>
        <p:blipFill>
          <a:blip r:embed="rId2"/>
          <a:srcRect/>
          <a:stretch>
            <a:fillRect/>
          </a:stretch>
        </p:blipFill>
        <p:spPr bwMode="auto">
          <a:xfrm>
            <a:off x="623888" y="1028787"/>
            <a:ext cx="10872787" cy="55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2"/>
          <p:cNvGrpSpPr/>
          <p:nvPr/>
        </p:nvGrpSpPr>
        <p:grpSpPr>
          <a:xfrm>
            <a:off x="-136720" y="1166076"/>
            <a:ext cx="2295525" cy="647700"/>
            <a:chOff x="623888" y="654050"/>
            <a:chExt cx="2295525" cy="647700"/>
          </a:xfrm>
        </p:grpSpPr>
        <p:grpSp>
          <p:nvGrpSpPr>
            <p:cNvPr id="14" name="组合 38"/>
            <p:cNvGrpSpPr/>
            <p:nvPr/>
          </p:nvGrpSpPr>
          <p:grpSpPr bwMode="auto">
            <a:xfrm>
              <a:off x="1019176" y="654050"/>
              <a:ext cx="1581150" cy="647700"/>
              <a:chOff x="4225771" y="1065320"/>
              <a:chExt cx="895882" cy="947506"/>
            </a:xfrm>
          </p:grpSpPr>
          <p:sp>
            <p:nvSpPr>
              <p:cNvPr id="16" name="矩形 15"/>
              <p:cNvSpPr/>
              <p:nvPr/>
            </p:nvSpPr>
            <p:spPr>
              <a:xfrm>
                <a:off x="4268946" y="1160536"/>
                <a:ext cx="852707" cy="8522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17" name="矩形 16"/>
              <p:cNvSpPr/>
              <p:nvPr/>
            </p:nvSpPr>
            <p:spPr>
              <a:xfrm>
                <a:off x="4225771" y="1065320"/>
                <a:ext cx="852707" cy="852292"/>
              </a:xfrm>
              <a:prstGeom prst="rect">
                <a:avLst/>
              </a:prstGeom>
              <a:solidFill>
                <a:schemeClr val="bg1"/>
              </a:solidFill>
              <a:ln w="38100">
                <a:solidFill>
                  <a:srgbClr val="C00000"/>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grpSp>
        <p:sp>
          <p:nvSpPr>
            <p:cNvPr id="15" name="文本框 42"/>
            <p:cNvSpPr txBox="1">
              <a:spLocks noChangeArrowheads="1"/>
            </p:cNvSpPr>
            <p:nvPr/>
          </p:nvSpPr>
          <p:spPr bwMode="auto">
            <a:xfrm>
              <a:off x="623888" y="683418"/>
              <a:ext cx="229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GB" sz="2800" dirty="0">
                  <a:solidFill>
                    <a:srgbClr val="0D0D0D"/>
                  </a:solidFill>
                  <a:latin typeface="Times New Roman" panose="02020603050405020304" pitchFamily="18" charset="0"/>
                  <a:ea typeface="Times New Roman" panose="02020603050405020304" pitchFamily="18" charset="0"/>
                </a:rPr>
                <a:t>Example</a:t>
              </a:r>
            </a:p>
          </p:txBody>
        </p:sp>
      </p:grpSp>
      <p:sp>
        <p:nvSpPr>
          <p:cNvPr id="3" name="内容占位符 2"/>
          <p:cNvSpPr>
            <a:spLocks noGrp="1"/>
          </p:cNvSpPr>
          <p:nvPr>
            <p:ph sz="half" idx="1"/>
          </p:nvPr>
        </p:nvSpPr>
        <p:spPr>
          <a:xfrm>
            <a:off x="1398196" y="1643639"/>
            <a:ext cx="9606491" cy="4601585"/>
          </a:xfrm>
          <a:ln>
            <a:noFill/>
            <a:prstDash val="dashDot"/>
          </a:ln>
        </p:spPr>
        <p:txBody>
          <a:bodyPr/>
          <a:lstStyle/>
          <a:p>
            <a:pPr indent="0" algn="just">
              <a:lnSpc>
                <a:spcPct val="150000"/>
              </a:lnSpc>
              <a:spcBef>
                <a:spcPts val="0"/>
              </a:spcBef>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rPr>
              <a:t>To take smartphone production as an example, a smartphone enterprise will take advantage of its home country's strengths in technological research and development (R&amp;D), leaving the R&amp;D processes mainly in the home country.  Some of the </a:t>
            </a:r>
            <a:r>
              <a:rPr lang="en-GB" sz="2200" dirty="0">
                <a:solidFill>
                  <a:schemeClr val="tx1">
                    <a:lumMod val="85000"/>
                    <a:lumOff val="15000"/>
                  </a:schemeClr>
                </a:solidFill>
                <a:ea typeface="Times New Roman" panose="02020603050405020304" pitchFamily="18" charset="0"/>
              </a:rPr>
              <a:t>mineral raw </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rPr>
              <a:t>materials are sourced from mineral-rich countries, after which the minerals are sent to countries with more advanced technology for smelting and refining.  Then they are transferred to countries with abundant labour resources and lower labour costs for assembly.  This is an example of how multinational corporations can take full advantage of the international division of labour in each country.</a:t>
            </a:r>
          </a:p>
        </p:txBody>
      </p:sp>
      <p:sp>
        <p:nvSpPr>
          <p:cNvPr id="10" name="任意多边形: 形状 20"/>
          <p:cNvSpPr/>
          <p:nvPr/>
        </p:nvSpPr>
        <p:spPr>
          <a:xfrm>
            <a:off x="1964674" y="176705"/>
            <a:ext cx="9234144" cy="11720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The interdependence and interaction of economies of all countries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9565" y="1843457"/>
            <a:ext cx="11492865" cy="2123658"/>
          </a:xfrm>
          <a:prstGeom prst="rect">
            <a:avLst/>
          </a:prstGeom>
          <a:noFill/>
        </p:spPr>
        <p:txBody>
          <a:bodyPr wrap="square" rtlCol="0">
            <a:spAutoFit/>
          </a:bodyPr>
          <a:lstStyle/>
          <a:p>
            <a:pPr algn="just" fontAlgn="auto">
              <a:lnSpc>
                <a:spcPct val="150000"/>
              </a:lnSpc>
            </a:pPr>
            <a:r>
              <a:rPr lang="en-GB" sz="2200" dirty="0">
                <a:latin typeface="Times New Roman" panose="02020603050405020304" pitchFamily="18" charset="0"/>
                <a:ea typeface="Times New Roman" panose="02020603050405020304" pitchFamily="18" charset="0"/>
              </a:rPr>
              <a:t> Economic globalisation has brought economies closer together and they are jointly driving the development of the world economy.  However, various forms of trade protectionism create obstacles to the free flow of goods, services and production factors, and economic globalisation is being challenged by deglobalisation.</a:t>
            </a:r>
          </a:p>
        </p:txBody>
      </p:sp>
      <p:sp>
        <p:nvSpPr>
          <p:cNvPr id="11" name="标题 1"/>
          <p:cNvSpPr txBox="1">
            <a:spLocks noChangeArrowheads="1"/>
          </p:cNvSpPr>
          <p:nvPr/>
        </p:nvSpPr>
        <p:spPr bwMode="auto">
          <a:xfrm>
            <a:off x="1868213" y="1327520"/>
            <a:ext cx="9468779"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800" dirty="0">
                <a:latin typeface="Times New Roman" panose="02020603050405020304" pitchFamily="18" charset="0"/>
                <a:ea typeface="Times New Roman" panose="02020603050405020304" pitchFamily="18" charset="0"/>
                <a:sym typeface="+mn-ea"/>
              </a:rPr>
              <a:t>Economic globalisation being challenged by deglobalisation</a:t>
            </a:r>
          </a:p>
        </p:txBody>
      </p:sp>
      <p:pic>
        <p:nvPicPr>
          <p:cNvPr id="10" name="圖片 10" descr="D:\PSHE\2. Ad hoc\CSD Working Group\2022.03.03\EMM.png"/>
          <p:cNvPicPr/>
          <p:nvPr/>
        </p:nvPicPr>
        <p:blipFill>
          <a:blip r:embed="rId2" cstate="email"/>
          <a:srcRect/>
          <a:stretch>
            <a:fillRect/>
          </a:stretch>
        </p:blipFill>
        <p:spPr bwMode="auto">
          <a:xfrm>
            <a:off x="7831865" y="3331975"/>
            <a:ext cx="4360135" cy="2486888"/>
          </a:xfrm>
          <a:prstGeom prst="rect">
            <a:avLst/>
          </a:prstGeom>
          <a:noFill/>
          <a:ln>
            <a:noFill/>
          </a:ln>
        </p:spPr>
      </p:pic>
      <p:sp>
        <p:nvSpPr>
          <p:cNvPr id="3" name="Rectangle 2"/>
          <p:cNvSpPr/>
          <p:nvPr/>
        </p:nvSpPr>
        <p:spPr>
          <a:xfrm>
            <a:off x="349565" y="4037503"/>
            <a:ext cx="7357517" cy="1723549"/>
          </a:xfrm>
          <a:prstGeom prst="rect">
            <a:avLst/>
          </a:prstGeom>
          <a:ln w="38100">
            <a:solidFill>
              <a:srgbClr val="00B0F0"/>
            </a:solidFill>
          </a:ln>
        </p:spPr>
        <p:txBody>
          <a:bodyPr wrap="square">
            <a:spAutoFit/>
          </a:bodyPr>
          <a:lstStyle/>
          <a:p>
            <a:pPr algn="just">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Teacher</a:t>
            </a:r>
            <a:r>
              <a:rPr lang="en-GB" strike="sngStrike"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a:t>
            </a:r>
            <a:r>
              <a:rPr lang="en-GB" dirty="0">
                <a:latin typeface="Times New Roman" panose="02020603050405020304" pitchFamily="18" charset="0"/>
                <a:ea typeface="Times New Roman" panose="02020603050405020304" pitchFamily="18" charset="0"/>
                <a:cs typeface="Times New Roman" panose="02020603050405020304" pitchFamily="18" charset="0"/>
              </a:rPr>
              <a:t> can refer to the webpage of the Trade and Industry Department, "Tariff Measures in relation to United States / Mainland Trade Conflicts - Key Developments", for information on the US-China trade war.</a:t>
            </a:r>
          </a:p>
          <a:p>
            <a:pPr>
              <a:spcAft>
                <a:spcPts val="0"/>
              </a:spcAft>
            </a:pPr>
            <a:endParaRPr lang="en-US" altLang="zh-HK" kern="1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Reference: Webpage of Trade and Industry Department</a:t>
            </a:r>
          </a:p>
          <a:p>
            <a:r>
              <a:rPr lang="en-GB" sz="1600" dirty="0">
                <a:latin typeface="Times New Roman" panose="02020603050405020304" pitchFamily="18" charset="0"/>
                <a:cs typeface="Times New Roman" panose="02020603050405020304" pitchFamily="18" charset="0"/>
              </a:rPr>
              <a:t>(https://www.tid.gov.hk/english/trade_relations/us/us_mainland_trade_conflicts.html)</a:t>
            </a:r>
          </a:p>
        </p:txBody>
      </p:sp>
      <p:pic>
        <p:nvPicPr>
          <p:cNvPr id="12" name="Picture 11"/>
          <p:cNvPicPr>
            <a:picLocks noChangeAspect="1"/>
          </p:cNvPicPr>
          <p:nvPr/>
        </p:nvPicPr>
        <p:blipFill>
          <a:blip r:embed="rId3"/>
          <a:stretch>
            <a:fillRect/>
          </a:stretch>
        </p:blipFill>
        <p:spPr>
          <a:xfrm>
            <a:off x="238350" y="171651"/>
            <a:ext cx="1594256" cy="5803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551788" y="6022828"/>
            <a:ext cx="4293920" cy="622511"/>
          </a:xfrm>
          <a:prstGeom prst="rect">
            <a:avLst/>
          </a:prstGeom>
        </p:spPr>
      </p:pic>
      <p:sp>
        <p:nvSpPr>
          <p:cNvPr id="14" name="任意多边形: 形状 20"/>
          <p:cNvSpPr/>
          <p:nvPr/>
        </p:nvSpPr>
        <p:spPr>
          <a:xfrm>
            <a:off x="1985531" y="-11422"/>
            <a:ext cx="9234144" cy="11720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The interdependence and interaction of economies of all countries</a:t>
            </a:r>
          </a:p>
        </p:txBody>
      </p:sp>
      <p:sp>
        <p:nvSpPr>
          <p:cNvPr id="2" name="文本框 1"/>
          <p:cNvSpPr txBox="1"/>
          <p:nvPr/>
        </p:nvSpPr>
        <p:spPr>
          <a:xfrm>
            <a:off x="287196" y="261778"/>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076965" y="4405119"/>
            <a:ext cx="6638786" cy="2706651"/>
            <a:chOff x="4630875" y="2202815"/>
            <a:chExt cx="6494114" cy="2584706"/>
          </a:xfrm>
        </p:grpSpPr>
        <p:sp>
          <p:nvSpPr>
            <p:cNvPr id="11" name="矩形 10"/>
            <p:cNvSpPr/>
            <p:nvPr/>
          </p:nvSpPr>
          <p:spPr>
            <a:xfrm>
              <a:off x="4630875" y="2202815"/>
              <a:ext cx="6477000" cy="1108075"/>
            </a:xfrm>
            <a:prstGeom prst="rect">
              <a:avLst/>
            </a:prstGeom>
            <a:noFill/>
            <a:ln>
              <a:noFill/>
              <a:prstDash val="dashDot"/>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ts val="1900"/>
                </a:lnSpc>
                <a:buFont typeface="Wingdings" panose="05000000000000000000" charset="0"/>
                <a:buChar char="Ø"/>
              </a:pPr>
              <a:r>
                <a:rPr lang="en-GB" sz="1600" b="1" dirty="0">
                  <a:solidFill>
                    <a:srgbClr val="C00000"/>
                  </a:solidFill>
                  <a:latin typeface="Times New Roman" panose="02020603050405020304" pitchFamily="18" charset="0"/>
                  <a:ea typeface="Times New Roman" panose="02020603050405020304" pitchFamily="18" charset="0"/>
                </a:rPr>
                <a:t>A New Open Economy System</a:t>
              </a:r>
            </a:p>
            <a:p>
              <a:pPr algn="just">
                <a:lnSpc>
                  <a:spcPts val="1900"/>
                </a:lnSpc>
              </a:pPr>
              <a:r>
                <a:rPr lang="en-GB" sz="1600" dirty="0">
                  <a:solidFill>
                    <a:schemeClr val="tx1">
                      <a:lumMod val="85000"/>
                      <a:lumOff val="15000"/>
                    </a:schemeClr>
                  </a:solidFill>
                  <a:latin typeface="Times New Roman" panose="02020603050405020304" pitchFamily="18" charset="0"/>
                  <a:ea typeface="Times New Roman" panose="02020603050405020304" pitchFamily="18" charset="0"/>
                </a:rPr>
                <a:t>We will comprehensively improve the level of opening to the outside world, and promote liberalisation and facilitation of trade and investment. We will promote innovative trade development, enhancing our overall competitiveness in external trade.</a:t>
              </a:r>
            </a:p>
            <a:p>
              <a:pPr marL="342900" indent="-342900">
                <a:lnSpc>
                  <a:spcPts val="1900"/>
                </a:lnSpc>
                <a:buFont typeface="Wingdings" panose="05000000000000000000" charset="0"/>
                <a:buChar char="Ø"/>
              </a:pPr>
              <a:r>
                <a:rPr lang="en-GB" altLang="zh-HK" sz="1600" b="1" dirty="0">
                  <a:solidFill>
                    <a:srgbClr val="C00000"/>
                  </a:solidFill>
                  <a:latin typeface="Times New Roman" panose="02020603050405020304" pitchFamily="18" charset="0"/>
                  <a:ea typeface="Times New Roman" panose="02020603050405020304" pitchFamily="18" charset="0"/>
                </a:rPr>
                <a:t>Joint Pursuit of the Belt and Road Initiative </a:t>
              </a:r>
            </a:p>
            <a:p>
              <a:pPr algn="just">
                <a:lnSpc>
                  <a:spcPts val="1900"/>
                </a:lnSpc>
              </a:pPr>
              <a:r>
                <a:rPr lang="en-GB" altLang="zh-HK" sz="1600" dirty="0">
                  <a:solidFill>
                    <a:schemeClr val="tx1"/>
                  </a:solidFill>
                  <a:latin typeface="Times New Roman" panose="02020603050405020304" pitchFamily="18" charset="0"/>
                  <a:ea typeface="Times New Roman" panose="02020603050405020304" pitchFamily="18" charset="0"/>
                </a:rPr>
                <a:t>We will follow the principle of extensive consultation, joint contributions</a:t>
              </a:r>
              <a:r>
                <a:rPr lang="en-GB" altLang="zh-HK" sz="1600" strike="sngStrike" dirty="0">
                  <a:solidFill>
                    <a:srgbClr val="FF0000"/>
                  </a:solidFill>
                  <a:latin typeface="Times New Roman" panose="02020603050405020304" pitchFamily="18" charset="0"/>
                  <a:ea typeface="Times New Roman" panose="02020603050405020304" pitchFamily="18" charset="0"/>
                </a:rPr>
                <a:t>,</a:t>
              </a:r>
              <a:r>
                <a:rPr lang="en-GB" altLang="zh-HK" sz="1600" dirty="0">
                  <a:solidFill>
                    <a:srgbClr val="FF0000"/>
                  </a:solidFill>
                  <a:latin typeface="Times New Roman" panose="02020603050405020304" pitchFamily="18" charset="0"/>
                  <a:ea typeface="Times New Roman" panose="02020603050405020304" pitchFamily="18" charset="0"/>
                </a:rPr>
                <a:t> </a:t>
              </a:r>
              <a:r>
                <a:rPr lang="en-GB" altLang="zh-HK" sz="1600" dirty="0">
                  <a:solidFill>
                    <a:schemeClr val="tx1"/>
                  </a:solidFill>
                  <a:latin typeface="Times New Roman" panose="02020603050405020304" pitchFamily="18" charset="0"/>
                  <a:ea typeface="Times New Roman" panose="02020603050405020304" pitchFamily="18" charset="0"/>
                </a:rPr>
                <a:t>and shared benefits. Adhering to the vision of green development, openness</a:t>
              </a:r>
              <a:r>
                <a:rPr lang="en-GB" altLang="zh-HK" sz="1600" strike="sngStrike" dirty="0">
                  <a:solidFill>
                    <a:srgbClr val="FF0000"/>
                  </a:solidFill>
                  <a:latin typeface="Times New Roman" panose="02020603050405020304" pitchFamily="18" charset="0"/>
                  <a:ea typeface="Times New Roman" panose="02020603050405020304" pitchFamily="18" charset="0"/>
                </a:rPr>
                <a:t>,</a:t>
              </a:r>
              <a:r>
                <a:rPr lang="en-GB" altLang="zh-HK" sz="1600" dirty="0">
                  <a:solidFill>
                    <a:schemeClr val="tx1"/>
                  </a:solidFill>
                  <a:latin typeface="Times New Roman" panose="02020603050405020304" pitchFamily="18" charset="0"/>
                  <a:ea typeface="Times New Roman" panose="02020603050405020304" pitchFamily="18" charset="0"/>
                </a:rPr>
                <a:t> and clean governance, we will step up efforts for practical cooperation, </a:t>
              </a:r>
              <a:r>
                <a:rPr lang="en-GB" altLang="zh-HK" sz="1600">
                  <a:solidFill>
                    <a:schemeClr val="tx1"/>
                  </a:solidFill>
                  <a:latin typeface="Times New Roman" panose="02020603050405020304" pitchFamily="18" charset="0"/>
                  <a:ea typeface="Times New Roman" panose="02020603050405020304" pitchFamily="18" charset="0"/>
                </a:rPr>
                <a:t>security assurance </a:t>
              </a:r>
              <a:r>
                <a:rPr lang="en-GB" altLang="zh-HK" sz="1600" dirty="0">
                  <a:solidFill>
                    <a:schemeClr val="tx1"/>
                  </a:solidFill>
                  <a:latin typeface="Times New Roman" panose="02020603050405020304" pitchFamily="18" charset="0"/>
                  <a:ea typeface="Times New Roman" panose="02020603050405020304" pitchFamily="18" charset="0"/>
                </a:rPr>
                <a:t>and common development.</a:t>
              </a:r>
            </a:p>
            <a:p>
              <a:pPr marL="342900" indent="-342900">
                <a:lnSpc>
                  <a:spcPts val="1900"/>
                </a:lnSpc>
                <a:buFont typeface="Wingdings" panose="05000000000000000000" charset="0"/>
                <a:buChar char="Ø"/>
              </a:pPr>
              <a:r>
                <a:rPr lang="en-GB" altLang="zh-HK" sz="1600" b="1" dirty="0">
                  <a:solidFill>
                    <a:srgbClr val="C00000"/>
                  </a:solidFill>
                  <a:latin typeface="Times New Roman" panose="02020603050405020304" pitchFamily="18" charset="0"/>
                  <a:ea typeface="Times New Roman" panose="02020603050405020304" pitchFamily="18" charset="0"/>
                </a:rPr>
                <a:t>Participating in the Reform and Development of the Global Governance System</a:t>
              </a:r>
            </a:p>
            <a:p>
              <a:pPr algn="just">
                <a:lnSpc>
                  <a:spcPts val="1900"/>
                </a:lnSpc>
              </a:pPr>
              <a:r>
                <a:rPr lang="en-GB" altLang="zh-HK" sz="1600" dirty="0">
                  <a:solidFill>
                    <a:schemeClr val="tx1">
                      <a:lumMod val="85000"/>
                      <a:lumOff val="15000"/>
                    </a:schemeClr>
                  </a:solidFill>
                  <a:latin typeface="Times New Roman" panose="02020603050405020304" pitchFamily="18" charset="0"/>
                  <a:ea typeface="Times New Roman" panose="02020603050405020304" pitchFamily="18" charset="0"/>
                </a:rPr>
                <a:t>We will remain firm in pursuing consultation on an equal footing and mutual benefit, pushing the G20 to play its role in international economic cooperation. We will maintain the multilateral trade system and actively participate in the reform of the World Trade Organization (WTO), striving to make the global governance system more just and reasonable.</a:t>
              </a:r>
            </a:p>
            <a:p>
              <a:pPr algn="just">
                <a:lnSpc>
                  <a:spcPts val="1900"/>
                </a:lnSpc>
              </a:pPr>
              <a:endParaRPr lang="en-GB" altLang="zh-HK" sz="1600" dirty="0">
                <a:solidFill>
                  <a:schemeClr val="tx1"/>
                </a:solidFill>
                <a:latin typeface="Times New Roman" panose="02020603050405020304" pitchFamily="18" charset="0"/>
                <a:ea typeface="Times New Roman" panose="02020603050405020304" pitchFamily="18" charset="0"/>
              </a:endParaRPr>
            </a:p>
            <a:p>
              <a:pPr algn="just">
                <a:lnSpc>
                  <a:spcPts val="1900"/>
                </a:lnSpc>
              </a:pPr>
              <a:endParaRPr lang="en-GB" sz="1600" dirty="0">
                <a:solidFill>
                  <a:schemeClr val="tx1"/>
                </a:solidFill>
                <a:latin typeface="Times New Roman" panose="02020603050405020304" pitchFamily="18" charset="0"/>
                <a:ea typeface="Times New Roman" panose="02020603050405020304" pitchFamily="18" charset="0"/>
              </a:endParaRPr>
            </a:p>
          </p:txBody>
        </p:sp>
        <p:sp>
          <p:nvSpPr>
            <p:cNvPr id="12" name="矩形 11"/>
            <p:cNvSpPr/>
            <p:nvPr/>
          </p:nvSpPr>
          <p:spPr>
            <a:xfrm>
              <a:off x="4647987" y="3509690"/>
              <a:ext cx="6477002" cy="1277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ts val="1900"/>
                </a:lnSpc>
                <a:buFont typeface="Wingdings" panose="05000000000000000000" charset="0"/>
                <a:buChar char="Ø"/>
              </a:pPr>
              <a:endParaRPr lang="en-GB" sz="1600" dirty="0">
                <a:solidFill>
                  <a:schemeClr val="tx1"/>
                </a:solidFill>
                <a:latin typeface="Times New Roman" panose="02020603050405020304" pitchFamily="18" charset="0"/>
                <a:ea typeface="Times New Roman" panose="02020603050405020304" pitchFamily="18" charset="0"/>
              </a:endParaRPr>
            </a:p>
          </p:txBody>
        </p:sp>
      </p:grpSp>
      <p:sp>
        <p:nvSpPr>
          <p:cNvPr id="3" name="文本框 2"/>
          <p:cNvSpPr txBox="1"/>
          <p:nvPr/>
        </p:nvSpPr>
        <p:spPr>
          <a:xfrm>
            <a:off x="390957" y="1500237"/>
            <a:ext cx="11393924" cy="1107996"/>
          </a:xfrm>
          <a:prstGeom prst="rect">
            <a:avLst/>
          </a:prstGeom>
          <a:noFill/>
          <a:ln w="38100">
            <a:solidFill>
              <a:srgbClr val="FF0000"/>
            </a:solidFill>
          </a:ln>
        </p:spPr>
        <p:txBody>
          <a:bodyPr wrap="square" rtlCol="0">
            <a:spAutoFit/>
          </a:bodyPr>
          <a:lstStyle/>
          <a:p>
            <a:pPr lvl="0" algn="just">
              <a:buFont typeface="Wingdings" panose="05000000000000000000" pitchFamily="2" charset="2"/>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宋体" panose="02010600030101010101" pitchFamily="2" charset="-122"/>
                <a:sym typeface="Times New Roman" panose="02020603050405020304" pitchFamily="18" charset="0"/>
              </a:rPr>
              <a:t>Even though economic globalisation has encountered some shocks, openness and cooperation are still the trend. Our country will continue to be deeply involved in promoting economic globalisation towards an open, inclusive, balanced and win-win direction.</a:t>
            </a:r>
          </a:p>
        </p:txBody>
      </p:sp>
      <p:sp>
        <p:nvSpPr>
          <p:cNvPr id="14" name="箭头: 下 225"/>
          <p:cNvSpPr/>
          <p:nvPr/>
        </p:nvSpPr>
        <p:spPr>
          <a:xfrm rot="16200000">
            <a:off x="4425609" y="4070452"/>
            <a:ext cx="606641" cy="696069"/>
          </a:xfrm>
          <a:prstGeom prst="downArrow">
            <a:avLst/>
          </a:prstGeom>
          <a:solidFill>
            <a:srgbClr val="21D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ndParaRPr>
          </a:p>
        </p:txBody>
      </p:sp>
      <p:grpSp>
        <p:nvGrpSpPr>
          <p:cNvPr id="6" name="组合 5"/>
          <p:cNvGrpSpPr/>
          <p:nvPr/>
        </p:nvGrpSpPr>
        <p:grpSpPr>
          <a:xfrm>
            <a:off x="755370" y="3263702"/>
            <a:ext cx="3413760" cy="2737256"/>
            <a:chOff x="905776" y="3483232"/>
            <a:chExt cx="2554190" cy="2737256"/>
          </a:xfrm>
        </p:grpSpPr>
        <p:sp>
          <p:nvSpPr>
            <p:cNvPr id="16" name="AutoShape 11"/>
            <p:cNvSpPr/>
            <p:nvPr/>
          </p:nvSpPr>
          <p:spPr>
            <a:xfrm>
              <a:off x="905776" y="4255908"/>
              <a:ext cx="2554190" cy="1897836"/>
            </a:xfrm>
            <a:prstGeom prst="roundRect">
              <a:avLst>
                <a:gd name="adj" fmla="val 9796"/>
              </a:avLst>
            </a:prstGeom>
            <a:solidFill>
              <a:srgbClr val="139AFF">
                <a:alpha val="10196"/>
              </a:srgbClr>
            </a:solidFill>
            <a:ln w="19050" cap="rnd" cmpd="sng">
              <a:solidFill>
                <a:srgbClr val="139AFF"/>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Times New Roman" panose="02020603050405020304" pitchFamily="18" charset="0"/>
                <a:ea typeface="Times New Roman" panose="02020603050405020304" pitchFamily="18" charset="0"/>
              </a:endParaRPr>
            </a:p>
          </p:txBody>
        </p:sp>
        <p:sp>
          <p:nvSpPr>
            <p:cNvPr id="8" name="矩形 7"/>
            <p:cNvSpPr/>
            <p:nvPr/>
          </p:nvSpPr>
          <p:spPr>
            <a:xfrm>
              <a:off x="925571" y="4189163"/>
              <a:ext cx="2514600" cy="203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a:r>
                <a:rPr lang="en-GB" dirty="0">
                  <a:solidFill>
                    <a:schemeClr val="tx1">
                      <a:lumMod val="85000"/>
                      <a:lumOff val="15000"/>
                    </a:schemeClr>
                  </a:solidFill>
                  <a:latin typeface="Times New Roman" panose="02020603050405020304" pitchFamily="18" charset="0"/>
                  <a:ea typeface="Times New Roman" panose="02020603050405020304" pitchFamily="18" charset="0"/>
                </a:rPr>
                <a:t>We will advance a broader agenda of opening up across more areas and in greater depth. We will enhance international cooperation for mutual benefit by leveraging the strengths of China’s huge market.</a:t>
              </a:r>
            </a:p>
          </p:txBody>
        </p:sp>
        <p:sp>
          <p:nvSpPr>
            <p:cNvPr id="15" name="AutoShape 85"/>
            <p:cNvSpPr/>
            <p:nvPr/>
          </p:nvSpPr>
          <p:spPr>
            <a:xfrm>
              <a:off x="1036685" y="3483232"/>
              <a:ext cx="2292372" cy="762387"/>
            </a:xfrm>
            <a:prstGeom prst="roundRect">
              <a:avLst>
                <a:gd name="adj" fmla="val 8579"/>
              </a:avLst>
            </a:prstGeom>
            <a:solidFill>
              <a:schemeClr val="accent1">
                <a:lumMod val="75000"/>
              </a:schemeClr>
            </a:solidFill>
            <a:ln w="9525">
              <a:noFill/>
            </a:ln>
            <a:effectLst>
              <a:outerShdw dist="35921" dir="2699999" algn="ctr" rotWithShape="0">
                <a:schemeClr val="tx1">
                  <a:alpha val="50000"/>
                </a:schemeClr>
              </a:outerShdw>
            </a:effectLst>
          </p:spPr>
          <p:txBody>
            <a:bodyPr wrap="none" anchor="ctr" anchorCtr="0"/>
            <a:lstStyle/>
            <a:p>
              <a:pPr algn="ctr">
                <a:lnSpc>
                  <a:spcPct val="150000"/>
                </a:lnSpc>
                <a:buNone/>
              </a:pPr>
              <a:r>
                <a:rPr lang="en-GB" sz="2200" dirty="0">
                  <a:solidFill>
                    <a:schemeClr val="bg1"/>
                  </a:solidFill>
                  <a:latin typeface="Times New Roman" panose="02020603050405020304" pitchFamily="18" charset="0"/>
                  <a:ea typeface="Times New Roman" panose="02020603050405020304" pitchFamily="18" charset="0"/>
                </a:rPr>
                <a:t>The 14</a:t>
              </a:r>
              <a:r>
                <a:rPr lang="en-GB" sz="2200" baseline="30000" dirty="0">
                  <a:solidFill>
                    <a:schemeClr val="bg1"/>
                  </a:solidFill>
                  <a:latin typeface="Times New Roman" panose="02020603050405020304" pitchFamily="18" charset="0"/>
                  <a:ea typeface="Times New Roman" panose="02020603050405020304" pitchFamily="18" charset="0"/>
                </a:rPr>
                <a:t>th</a:t>
              </a:r>
              <a:r>
                <a:rPr lang="en-GB" sz="2200" dirty="0">
                  <a:solidFill>
                    <a:schemeClr val="bg1"/>
                  </a:solidFill>
                  <a:latin typeface="Times New Roman" panose="02020603050405020304" pitchFamily="18" charset="0"/>
                  <a:ea typeface="Times New Roman" panose="02020603050405020304" pitchFamily="18" charset="0"/>
                </a:rPr>
                <a:t> Five-Year Plan</a:t>
              </a:r>
            </a:p>
          </p:txBody>
        </p:sp>
      </p:grpSp>
      <p:sp>
        <p:nvSpPr>
          <p:cNvPr id="18" name="标题 1"/>
          <p:cNvSpPr txBox="1">
            <a:spLocks noChangeArrowheads="1"/>
          </p:cNvSpPr>
          <p:nvPr/>
        </p:nvSpPr>
        <p:spPr bwMode="auto">
          <a:xfrm>
            <a:off x="2179028" y="1049578"/>
            <a:ext cx="8760063" cy="5282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800" dirty="0">
                <a:latin typeface="Times New Roman" panose="02020603050405020304" pitchFamily="18" charset="0"/>
                <a:ea typeface="Times New Roman" panose="02020603050405020304" pitchFamily="18" charset="0"/>
                <a:sym typeface="+mn-ea"/>
              </a:rPr>
              <a:t>China's active participation in economic globalisation.</a:t>
            </a:r>
          </a:p>
        </p:txBody>
      </p:sp>
      <p:pic>
        <p:nvPicPr>
          <p:cNvPr id="19" name="Picture 18"/>
          <p:cNvPicPr>
            <a:picLocks noChangeAspect="1"/>
          </p:cNvPicPr>
          <p:nvPr/>
        </p:nvPicPr>
        <p:blipFill>
          <a:blip r:embed="rId2"/>
          <a:stretch>
            <a:fillRect/>
          </a:stretch>
        </p:blipFill>
        <p:spPr>
          <a:xfrm>
            <a:off x="116430" y="78012"/>
            <a:ext cx="1594256" cy="580365"/>
          </a:xfrm>
          <a:prstGeom prst="rect">
            <a:avLst/>
          </a:prstGeom>
        </p:spPr>
      </p:pic>
      <p:sp>
        <p:nvSpPr>
          <p:cNvPr id="20" name="任意多边形: 形状 20"/>
          <p:cNvSpPr/>
          <p:nvPr/>
        </p:nvSpPr>
        <p:spPr>
          <a:xfrm>
            <a:off x="1941988" y="-70698"/>
            <a:ext cx="9234144" cy="11720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The interdependence and interaction of economies of all countries</a:t>
            </a:r>
          </a:p>
        </p:txBody>
      </p:sp>
      <p:sp>
        <p:nvSpPr>
          <p:cNvPr id="2" name="文本框 1"/>
          <p:cNvSpPr txBox="1"/>
          <p:nvPr/>
        </p:nvSpPr>
        <p:spPr>
          <a:xfrm>
            <a:off x="238311" y="181432"/>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8524" y="881380"/>
            <a:ext cx="11477897" cy="4640108"/>
          </a:xfrm>
        </p:spPr>
        <p:txBody>
          <a:bodyPr>
            <a:noAutofit/>
          </a:bodyPr>
          <a:lstStyle/>
          <a:p>
            <a:pPr marL="0" indent="0" latinLnBrk="0">
              <a:lnSpc>
                <a:spcPct val="150000"/>
              </a:lnSpc>
              <a:spcBef>
                <a:spcPts val="0"/>
              </a:spcBef>
              <a:spcAft>
                <a:spcPts val="0"/>
              </a:spcAft>
              <a:buNone/>
            </a:pPr>
            <a:r>
              <a:rPr lang="en-GB" sz="2200" b="1"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Knowledge</a:t>
            </a:r>
          </a:p>
          <a:p>
            <a:pPr marL="571500" indent="-342900" algn="just">
              <a:lnSpc>
                <a:spcPct val="120000"/>
              </a:lnSpc>
              <a:spcBef>
                <a:spcPts val="0"/>
              </a:spcBef>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To understand the meaning of economic globalisation, multinational corporations and the new economies, and the interdependence and interaction of economies of all countries</a:t>
            </a:r>
          </a:p>
          <a:p>
            <a:pPr marL="571500" indent="-342900" algn="just">
              <a:lnSpc>
                <a:spcPct val="120000"/>
              </a:lnSpc>
              <a:spcBef>
                <a:spcPts val="0"/>
              </a:spcBef>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To </a:t>
            </a:r>
            <a:r>
              <a:rPr lang="en-GB" sz="2000" dirty="0">
                <a:solidFill>
                  <a:schemeClr val="tx1">
                    <a:lumMod val="85000"/>
                    <a:lumOff val="15000"/>
                  </a:schemeClr>
                </a:solidFill>
                <a:ea typeface="Times New Roman" panose="02020603050405020304" pitchFamily="18" charset="0"/>
                <a:sym typeface="Times New Roman" panose="02020603050405020304" pitchFamily="18" charset="0"/>
              </a:rPr>
              <a:t>u</a:t>
            </a:r>
            <a:r>
              <a:rPr lang="en-GB" sz="2000"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nderstand major international economic organisations in the world and the main ways in which they facilitate international economic cooperation</a:t>
            </a:r>
          </a:p>
          <a:p>
            <a:pPr marL="571500" indent="-342900" algn="just">
              <a:lnSpc>
                <a:spcPct val="120000"/>
              </a:lnSpc>
              <a:spcBef>
                <a:spcPts val="0"/>
              </a:spcBef>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To learn about the main impact of new economies on individuals and the development of Hong Kong and our country</a:t>
            </a:r>
          </a:p>
          <a:p>
            <a:pPr marL="0" indent="0" latinLnBrk="0">
              <a:lnSpc>
                <a:spcPct val="150000"/>
              </a:lnSpc>
              <a:spcBef>
                <a:spcPts val="0"/>
              </a:spcBef>
              <a:spcAft>
                <a:spcPts val="0"/>
              </a:spcAft>
              <a:buNone/>
            </a:pPr>
            <a:r>
              <a:rPr lang="en-GB" sz="2200" b="1"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Skills</a:t>
            </a:r>
          </a:p>
          <a:p>
            <a:pPr marL="571500" indent="-342900" algn="just">
              <a:lnSpc>
                <a:spcPct val="120000"/>
              </a:lnSpc>
              <a:spcBef>
                <a:spcPts val="0"/>
              </a:spcBef>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To analyse objectively the impact of economic globalisation through examples of international economic cooperation and develop critical thinking skills</a:t>
            </a:r>
          </a:p>
          <a:p>
            <a:pPr marL="0" indent="0" latinLnBrk="0">
              <a:lnSpc>
                <a:spcPct val="150000"/>
              </a:lnSpc>
              <a:spcBef>
                <a:spcPts val="0"/>
              </a:spcBef>
              <a:spcAft>
                <a:spcPts val="0"/>
              </a:spcAft>
              <a:buNone/>
            </a:pPr>
            <a:r>
              <a:rPr lang="en-GB" sz="2200" b="1"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Values</a:t>
            </a:r>
          </a:p>
          <a:p>
            <a:pPr marL="571500" indent="-342900" algn="just">
              <a:lnSpc>
                <a:spcPct val="120000"/>
              </a:lnSpc>
              <a:spcBef>
                <a:spcPts val="0"/>
              </a:spcBef>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sym typeface="Times New Roman" panose="02020603050405020304" pitchFamily="18" charset="0"/>
              </a:rPr>
              <a:t>To broaden international perspectives, develop the concepts of global economic interdependence and international economic cooperation, and to develop a sense of personal and social responsibility of contributing to the economic development of our country and Hong Kong</a:t>
            </a:r>
          </a:p>
        </p:txBody>
      </p:sp>
      <p:sp>
        <p:nvSpPr>
          <p:cNvPr id="10" name="矩形: 圆角 3"/>
          <p:cNvSpPr/>
          <p:nvPr/>
        </p:nvSpPr>
        <p:spPr bwMode="auto">
          <a:xfrm>
            <a:off x="4700326" y="167005"/>
            <a:ext cx="2354263" cy="714375"/>
          </a:xfrm>
          <a:prstGeom prst="round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defRPr/>
            </a:pPr>
            <a:r>
              <a:rPr lang="en-GB" sz="3600" b="1"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Learning objectives</a:t>
            </a:r>
          </a:p>
        </p:txBody>
      </p:sp>
      <p:sp>
        <p:nvSpPr>
          <p:cNvPr id="11" name="直接连接符 8"/>
          <p:cNvSpPr>
            <a:spLocks noChangeShapeType="1"/>
          </p:cNvSpPr>
          <p:nvPr/>
        </p:nvSpPr>
        <p:spPr bwMode="auto">
          <a:xfrm flipV="1">
            <a:off x="7467339" y="568642"/>
            <a:ext cx="1485900" cy="0"/>
          </a:xfrm>
          <a:prstGeom prst="line">
            <a:avLst/>
          </a:prstGeom>
          <a:noFill/>
          <a:ln w="6350">
            <a:solidFill>
              <a:srgbClr val="2F2637"/>
            </a:solidFill>
            <a:miter lim="800000"/>
          </a:ln>
          <a:extLst>
            <a:ext uri="{909E8E84-426E-40DD-AFC4-6F175D3DCCD1}">
              <a14:hiddenFill xmlns:a14="http://schemas.microsoft.com/office/drawing/2010/main">
                <a:noFill/>
              </a14:hiddenFill>
            </a:ext>
          </a:extLst>
        </p:spPr>
        <p:txBody>
          <a:bodyPr/>
          <a:lstStyle/>
          <a:p>
            <a:endParaRPr lang="zh-CN" altLang="en-US" dirty="0">
              <a:solidFill>
                <a:prstClr val="black"/>
              </a:solidFill>
              <a:latin typeface="Times New Roman" panose="02020603050405020304" pitchFamily="18" charset="0"/>
            </a:endParaRPr>
          </a:p>
        </p:txBody>
      </p:sp>
      <p:sp>
        <p:nvSpPr>
          <p:cNvPr id="12" name="直接连接符 10"/>
          <p:cNvSpPr>
            <a:spLocks noChangeShapeType="1"/>
          </p:cNvSpPr>
          <p:nvPr/>
        </p:nvSpPr>
        <p:spPr bwMode="auto">
          <a:xfrm flipV="1">
            <a:off x="2688964" y="568642"/>
            <a:ext cx="1590675" cy="0"/>
          </a:xfrm>
          <a:prstGeom prst="line">
            <a:avLst/>
          </a:prstGeom>
          <a:noFill/>
          <a:ln w="6350">
            <a:solidFill>
              <a:srgbClr val="2F2637"/>
            </a:solidFill>
            <a:miter lim="800000"/>
          </a:ln>
          <a:extLst>
            <a:ext uri="{909E8E84-426E-40DD-AFC4-6F175D3DCCD1}">
              <a14:hiddenFill xmlns:a14="http://schemas.microsoft.com/office/drawing/2010/main">
                <a:noFill/>
              </a14:hiddenFill>
            </a:ext>
          </a:extLst>
        </p:spPr>
        <p:txBody>
          <a:bodyPr/>
          <a:lstStyle/>
          <a:p>
            <a:endParaRPr lang="zh-CN" altLang="en-US" dirty="0">
              <a:solidFill>
                <a:prstClr val="black"/>
              </a:solidFill>
              <a:latin typeface="Times New Roman" panose="02020603050405020304" pitchFamily="18" charset="0"/>
            </a:endParaRPr>
          </a:p>
        </p:txBody>
      </p:sp>
      <p:sp>
        <p:nvSpPr>
          <p:cNvPr id="13" name="椭圆 13"/>
          <p:cNvSpPr>
            <a:spLocks noChangeArrowheads="1"/>
          </p:cNvSpPr>
          <p:nvPr/>
        </p:nvSpPr>
        <p:spPr bwMode="auto">
          <a:xfrm>
            <a:off x="4416164" y="494030"/>
            <a:ext cx="153987" cy="153987"/>
          </a:xfrm>
          <a:prstGeom prst="ellips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
        <p:nvSpPr>
          <p:cNvPr id="14" name="椭圆 17"/>
          <p:cNvSpPr>
            <a:spLocks noChangeArrowheads="1"/>
          </p:cNvSpPr>
          <p:nvPr/>
        </p:nvSpPr>
        <p:spPr bwMode="auto">
          <a:xfrm>
            <a:off x="7226039" y="494030"/>
            <a:ext cx="153987" cy="153987"/>
          </a:xfrm>
          <a:prstGeom prst="ellips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noChangeArrowheads="1"/>
          </p:cNvPicPr>
          <p:nvPr/>
        </p:nvPicPr>
        <p:blipFill>
          <a:blip r:embed="rId2"/>
          <a:srcRect/>
          <a:stretch>
            <a:fillRect/>
          </a:stretch>
        </p:blipFill>
        <p:spPr bwMode="auto">
          <a:xfrm>
            <a:off x="423876" y="653005"/>
            <a:ext cx="11210176"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5219686" y="2100525"/>
            <a:ext cx="6196278" cy="3016210"/>
          </a:xfrm>
          <a:prstGeom prst="rect">
            <a:avLst/>
          </a:prstGeom>
          <a:noFill/>
          <a:ln>
            <a:noFill/>
            <a:prstDash val="dashDot"/>
          </a:ln>
        </p:spPr>
        <p:txBody>
          <a:bodyPr wrap="square" rtlCol="0">
            <a:spAutoFit/>
          </a:bodyPr>
          <a:lstStyle/>
          <a:p>
            <a:pPr algn="just" fontAlgn="auto"/>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During President Xi Jinping’s speech at the Summit of the 2021 CIFTIS, he urged countries to use peace, development and win-win cooperation as the "golden key" to address the challenges facing the world economy.</a:t>
            </a:r>
          </a:p>
          <a:p>
            <a:pPr algn="just" fontAlgn="auto">
              <a:spcBef>
                <a:spcPts val="1200"/>
              </a:spcBef>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With the theme of "Towards Digital Future and Service Driven Development", the event was attended by more than 10,000 enterprises from 153 countries and regions and resulted in 1,672 achievements, fully utilising its role as a platform for global trade in services.</a:t>
            </a:r>
          </a:p>
        </p:txBody>
      </p:sp>
      <p:sp>
        <p:nvSpPr>
          <p:cNvPr id="16" name="文本框 15"/>
          <p:cNvSpPr txBox="1"/>
          <p:nvPr/>
        </p:nvSpPr>
        <p:spPr>
          <a:xfrm>
            <a:off x="1710363" y="1247296"/>
            <a:ext cx="9526023" cy="892552"/>
          </a:xfrm>
          <a:prstGeom prst="rect">
            <a:avLst/>
          </a:prstGeom>
          <a:noFill/>
        </p:spPr>
        <p:txBody>
          <a:bodyPr wrap="square" rtlCol="0">
            <a:spAutoFit/>
          </a:bodyPr>
          <a:lstStyle/>
          <a:p>
            <a:pPr algn="ctr"/>
            <a:r>
              <a:rPr lang="en-GB" sz="2600" b="1" dirty="0">
                <a:latin typeface="Times New Roman" panose="02020603050405020304" pitchFamily="18" charset="0"/>
                <a:ea typeface="Times New Roman" panose="02020603050405020304" pitchFamily="18" charset="0"/>
                <a:cs typeface="Times New Roman" panose="02020603050405020304" pitchFamily="18" charset="0"/>
                <a:sym typeface="+mn-ea"/>
              </a:rPr>
              <a:t>The Global Trade in Services Summit of </a:t>
            </a:r>
          </a:p>
          <a:p>
            <a:pPr algn="ctr"/>
            <a:r>
              <a:rPr lang="en-GB" sz="2600" b="1" dirty="0">
                <a:latin typeface="Times New Roman" panose="02020603050405020304" pitchFamily="18" charset="0"/>
                <a:ea typeface="Times New Roman" panose="02020603050405020304" pitchFamily="18" charset="0"/>
                <a:cs typeface="Times New Roman" panose="02020603050405020304" pitchFamily="18" charset="0"/>
                <a:sym typeface="+mn-ea"/>
              </a:rPr>
              <a:t>the 2021 China International Fair for Trade in Services (CIFTIS)</a:t>
            </a:r>
          </a:p>
        </p:txBody>
      </p:sp>
      <p:grpSp>
        <p:nvGrpSpPr>
          <p:cNvPr id="21" name="组合 20"/>
          <p:cNvGrpSpPr/>
          <p:nvPr/>
        </p:nvGrpSpPr>
        <p:grpSpPr>
          <a:xfrm>
            <a:off x="888614" y="1465793"/>
            <a:ext cx="611572" cy="600552"/>
            <a:chOff x="8956942" y="3371688"/>
            <a:chExt cx="783725" cy="769603"/>
          </a:xfrm>
        </p:grpSpPr>
        <p:grpSp>
          <p:nvGrpSpPr>
            <p:cNvPr id="22" name="组合 21"/>
            <p:cNvGrpSpPr/>
            <p:nvPr/>
          </p:nvGrpSpPr>
          <p:grpSpPr>
            <a:xfrm>
              <a:off x="8956942" y="3371688"/>
              <a:ext cx="783725" cy="769603"/>
              <a:chOff x="8575498" y="2572853"/>
              <a:chExt cx="718729" cy="905135"/>
            </a:xfrm>
          </p:grpSpPr>
          <p:sp>
            <p:nvSpPr>
              <p:cNvPr id="29" name="Freeform 217"/>
              <p:cNvSpPr/>
              <p:nvPr/>
            </p:nvSpPr>
            <p:spPr bwMode="auto">
              <a:xfrm>
                <a:off x="8575498" y="2572853"/>
                <a:ext cx="627063" cy="822325"/>
              </a:xfrm>
              <a:custGeom>
                <a:avLst/>
                <a:gdLst>
                  <a:gd name="T0" fmla="*/ 309 w 395"/>
                  <a:gd name="T1" fmla="*/ 0 h 518"/>
                  <a:gd name="T2" fmla="*/ 0 w 395"/>
                  <a:gd name="T3" fmla="*/ 0 h 518"/>
                  <a:gd name="T4" fmla="*/ 0 w 395"/>
                  <a:gd name="T5" fmla="*/ 518 h 518"/>
                  <a:gd name="T6" fmla="*/ 395 w 395"/>
                  <a:gd name="T7" fmla="*/ 518 h 518"/>
                  <a:gd name="T8" fmla="*/ 395 w 395"/>
                  <a:gd name="T9" fmla="*/ 86 h 518"/>
                  <a:gd name="T10" fmla="*/ 309 w 395"/>
                  <a:gd name="T11" fmla="*/ 0 h 518"/>
                </a:gdLst>
                <a:ahLst/>
                <a:cxnLst>
                  <a:cxn ang="0">
                    <a:pos x="T0" y="T1"/>
                  </a:cxn>
                  <a:cxn ang="0">
                    <a:pos x="T2" y="T3"/>
                  </a:cxn>
                  <a:cxn ang="0">
                    <a:pos x="T4" y="T5"/>
                  </a:cxn>
                  <a:cxn ang="0">
                    <a:pos x="T6" y="T7"/>
                  </a:cxn>
                  <a:cxn ang="0">
                    <a:pos x="T8" y="T9"/>
                  </a:cxn>
                  <a:cxn ang="0">
                    <a:pos x="T10" y="T11"/>
                  </a:cxn>
                </a:cxnLst>
                <a:rect l="0" t="0" r="r" b="b"/>
                <a:pathLst>
                  <a:path w="395" h="518">
                    <a:moveTo>
                      <a:pt x="309" y="0"/>
                    </a:moveTo>
                    <a:lnTo>
                      <a:pt x="0" y="0"/>
                    </a:lnTo>
                    <a:lnTo>
                      <a:pt x="0" y="518"/>
                    </a:lnTo>
                    <a:lnTo>
                      <a:pt x="395" y="518"/>
                    </a:lnTo>
                    <a:lnTo>
                      <a:pt x="395" y="86"/>
                    </a:lnTo>
                    <a:lnTo>
                      <a:pt x="309" y="0"/>
                    </a:lnTo>
                    <a:close/>
                  </a:path>
                </a:pathLst>
              </a:custGeom>
              <a:solidFill>
                <a:srgbClr val="FFC000">
                  <a:alpha val="13000"/>
                </a:srgbClr>
              </a:solidFill>
              <a:ln>
                <a:noFill/>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30" name="Freeform 217"/>
              <p:cNvSpPr/>
              <p:nvPr/>
            </p:nvSpPr>
            <p:spPr bwMode="auto">
              <a:xfrm>
                <a:off x="8667164" y="2655663"/>
                <a:ext cx="627063" cy="822325"/>
              </a:xfrm>
              <a:custGeom>
                <a:avLst/>
                <a:gdLst>
                  <a:gd name="T0" fmla="*/ 309 w 395"/>
                  <a:gd name="T1" fmla="*/ 0 h 518"/>
                  <a:gd name="T2" fmla="*/ 0 w 395"/>
                  <a:gd name="T3" fmla="*/ 0 h 518"/>
                  <a:gd name="T4" fmla="*/ 0 w 395"/>
                  <a:gd name="T5" fmla="*/ 518 h 518"/>
                  <a:gd name="T6" fmla="*/ 395 w 395"/>
                  <a:gd name="T7" fmla="*/ 518 h 518"/>
                  <a:gd name="T8" fmla="*/ 395 w 395"/>
                  <a:gd name="T9" fmla="*/ 86 h 518"/>
                  <a:gd name="T10" fmla="*/ 309 w 395"/>
                  <a:gd name="T11" fmla="*/ 0 h 518"/>
                </a:gdLst>
                <a:ahLst/>
                <a:cxnLst>
                  <a:cxn ang="0">
                    <a:pos x="T0" y="T1"/>
                  </a:cxn>
                  <a:cxn ang="0">
                    <a:pos x="T2" y="T3"/>
                  </a:cxn>
                  <a:cxn ang="0">
                    <a:pos x="T4" y="T5"/>
                  </a:cxn>
                  <a:cxn ang="0">
                    <a:pos x="T6" y="T7"/>
                  </a:cxn>
                  <a:cxn ang="0">
                    <a:pos x="T8" y="T9"/>
                  </a:cxn>
                  <a:cxn ang="0">
                    <a:pos x="T10" y="T11"/>
                  </a:cxn>
                </a:cxnLst>
                <a:rect l="0" t="0" r="r" b="b"/>
                <a:pathLst>
                  <a:path w="395" h="518">
                    <a:moveTo>
                      <a:pt x="309" y="0"/>
                    </a:moveTo>
                    <a:lnTo>
                      <a:pt x="0" y="0"/>
                    </a:lnTo>
                    <a:lnTo>
                      <a:pt x="0" y="518"/>
                    </a:lnTo>
                    <a:lnTo>
                      <a:pt x="395" y="518"/>
                    </a:lnTo>
                    <a:lnTo>
                      <a:pt x="395" y="86"/>
                    </a:lnTo>
                    <a:lnTo>
                      <a:pt x="309" y="0"/>
                    </a:lnTo>
                    <a:close/>
                  </a:path>
                </a:pathLst>
              </a:custGeom>
              <a:solidFill>
                <a:srgbClr val="351C5A"/>
              </a:solidFill>
              <a:ln>
                <a:noFill/>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31" name="Freeform 217"/>
              <p:cNvSpPr/>
              <p:nvPr/>
            </p:nvSpPr>
            <p:spPr bwMode="auto">
              <a:xfrm>
                <a:off x="8639459" y="2627958"/>
                <a:ext cx="627063" cy="822325"/>
              </a:xfrm>
              <a:custGeom>
                <a:avLst/>
                <a:gdLst>
                  <a:gd name="T0" fmla="*/ 309 w 395"/>
                  <a:gd name="T1" fmla="*/ 0 h 518"/>
                  <a:gd name="T2" fmla="*/ 0 w 395"/>
                  <a:gd name="T3" fmla="*/ 0 h 518"/>
                  <a:gd name="T4" fmla="*/ 0 w 395"/>
                  <a:gd name="T5" fmla="*/ 518 h 518"/>
                  <a:gd name="T6" fmla="*/ 395 w 395"/>
                  <a:gd name="T7" fmla="*/ 518 h 518"/>
                  <a:gd name="T8" fmla="*/ 395 w 395"/>
                  <a:gd name="T9" fmla="*/ 86 h 518"/>
                  <a:gd name="T10" fmla="*/ 309 w 395"/>
                  <a:gd name="T11" fmla="*/ 0 h 518"/>
                </a:gdLst>
                <a:ahLst/>
                <a:cxnLst>
                  <a:cxn ang="0">
                    <a:pos x="T0" y="T1"/>
                  </a:cxn>
                  <a:cxn ang="0">
                    <a:pos x="T2" y="T3"/>
                  </a:cxn>
                  <a:cxn ang="0">
                    <a:pos x="T4" y="T5"/>
                  </a:cxn>
                  <a:cxn ang="0">
                    <a:pos x="T6" y="T7"/>
                  </a:cxn>
                  <a:cxn ang="0">
                    <a:pos x="T8" y="T9"/>
                  </a:cxn>
                  <a:cxn ang="0">
                    <a:pos x="T10" y="T11"/>
                  </a:cxn>
                </a:cxnLst>
                <a:rect l="0" t="0" r="r" b="b"/>
                <a:pathLst>
                  <a:path w="395" h="518">
                    <a:moveTo>
                      <a:pt x="309" y="0"/>
                    </a:moveTo>
                    <a:lnTo>
                      <a:pt x="0" y="0"/>
                    </a:lnTo>
                    <a:lnTo>
                      <a:pt x="0" y="518"/>
                    </a:lnTo>
                    <a:lnTo>
                      <a:pt x="395" y="518"/>
                    </a:lnTo>
                    <a:lnTo>
                      <a:pt x="395" y="86"/>
                    </a:lnTo>
                    <a:lnTo>
                      <a:pt x="309" y="0"/>
                    </a:lnTo>
                    <a:close/>
                  </a:path>
                </a:pathLst>
              </a:custGeom>
              <a:solidFill>
                <a:srgbClr val="FFC000"/>
              </a:solidFill>
              <a:ln>
                <a:noFill/>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32" name="Freeform 218"/>
              <p:cNvSpPr/>
              <p:nvPr/>
            </p:nvSpPr>
            <p:spPr bwMode="auto">
              <a:xfrm>
                <a:off x="9088721" y="2607320"/>
                <a:ext cx="195263" cy="196850"/>
              </a:xfrm>
              <a:custGeom>
                <a:avLst/>
                <a:gdLst>
                  <a:gd name="T0" fmla="*/ 0 w 123"/>
                  <a:gd name="T1" fmla="*/ 0 h 124"/>
                  <a:gd name="T2" fmla="*/ 0 w 123"/>
                  <a:gd name="T3" fmla="*/ 124 h 124"/>
                  <a:gd name="T4" fmla="*/ 123 w 123"/>
                  <a:gd name="T5" fmla="*/ 124 h 124"/>
                  <a:gd name="T6" fmla="*/ 0 w 123"/>
                  <a:gd name="T7" fmla="*/ 0 h 124"/>
                </a:gdLst>
                <a:ahLst/>
                <a:cxnLst>
                  <a:cxn ang="0">
                    <a:pos x="T0" y="T1"/>
                  </a:cxn>
                  <a:cxn ang="0">
                    <a:pos x="T2" y="T3"/>
                  </a:cxn>
                  <a:cxn ang="0">
                    <a:pos x="T4" y="T5"/>
                  </a:cxn>
                  <a:cxn ang="0">
                    <a:pos x="T6" y="T7"/>
                  </a:cxn>
                </a:cxnLst>
                <a:rect l="0" t="0" r="r" b="b"/>
                <a:pathLst>
                  <a:path w="123" h="124">
                    <a:moveTo>
                      <a:pt x="0" y="0"/>
                    </a:moveTo>
                    <a:lnTo>
                      <a:pt x="0" y="124"/>
                    </a:lnTo>
                    <a:lnTo>
                      <a:pt x="123" y="124"/>
                    </a:lnTo>
                    <a:lnTo>
                      <a:pt x="0" y="0"/>
                    </a:lnTo>
                    <a:close/>
                  </a:path>
                </a:pathLst>
              </a:custGeom>
              <a:solidFill>
                <a:srgbClr val="FD7F00"/>
              </a:solidFill>
              <a:ln>
                <a:noFill/>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grpSp>
        <p:grpSp>
          <p:nvGrpSpPr>
            <p:cNvPr id="23" name="组合 22"/>
            <p:cNvGrpSpPr/>
            <p:nvPr/>
          </p:nvGrpSpPr>
          <p:grpSpPr>
            <a:xfrm>
              <a:off x="9163801" y="3580795"/>
              <a:ext cx="417426" cy="417425"/>
              <a:chOff x="8440738" y="3594100"/>
              <a:chExt cx="554038" cy="554037"/>
            </a:xfrm>
          </p:grpSpPr>
          <p:sp>
            <p:nvSpPr>
              <p:cNvPr id="24" name="Freeform 5"/>
              <p:cNvSpPr/>
              <p:nvPr/>
            </p:nvSpPr>
            <p:spPr bwMode="auto">
              <a:xfrm>
                <a:off x="8440738" y="3594100"/>
                <a:ext cx="554038" cy="554037"/>
              </a:xfrm>
              <a:custGeom>
                <a:avLst/>
                <a:gdLst>
                  <a:gd name="T0" fmla="*/ 132 w 144"/>
                  <a:gd name="T1" fmla="*/ 0 h 144"/>
                  <a:gd name="T2" fmla="*/ 12 w 144"/>
                  <a:gd name="T3" fmla="*/ 0 h 144"/>
                  <a:gd name="T4" fmla="*/ 0 w 144"/>
                  <a:gd name="T5" fmla="*/ 12 h 144"/>
                  <a:gd name="T6" fmla="*/ 0 w 144"/>
                  <a:gd name="T7" fmla="*/ 132 h 144"/>
                  <a:gd name="T8" fmla="*/ 12 w 144"/>
                  <a:gd name="T9" fmla="*/ 144 h 144"/>
                  <a:gd name="T10" fmla="*/ 132 w 144"/>
                  <a:gd name="T11" fmla="*/ 144 h 144"/>
                  <a:gd name="T12" fmla="*/ 144 w 144"/>
                  <a:gd name="T13" fmla="*/ 132 h 144"/>
                  <a:gd name="T14" fmla="*/ 144 w 144"/>
                  <a:gd name="T15" fmla="*/ 12 h 144"/>
                  <a:gd name="T16" fmla="*/ 132 w 144"/>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132" y="0"/>
                    </a:moveTo>
                    <a:cubicBezTo>
                      <a:pt x="12" y="0"/>
                      <a:pt x="12" y="0"/>
                      <a:pt x="12" y="0"/>
                    </a:cubicBezTo>
                    <a:cubicBezTo>
                      <a:pt x="5" y="0"/>
                      <a:pt x="0" y="5"/>
                      <a:pt x="0" y="12"/>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
                      <a:pt x="144" y="12"/>
                      <a:pt x="144" y="12"/>
                    </a:cubicBezTo>
                    <a:cubicBezTo>
                      <a:pt x="144" y="5"/>
                      <a:pt x="139" y="0"/>
                      <a:pt x="132" y="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25" name="Freeform 6"/>
              <p:cNvSpPr/>
              <p:nvPr/>
            </p:nvSpPr>
            <p:spPr bwMode="auto">
              <a:xfrm>
                <a:off x="8641699" y="3807141"/>
                <a:ext cx="204980" cy="235421"/>
              </a:xfrm>
              <a:custGeom>
                <a:avLst/>
                <a:gdLst>
                  <a:gd name="T0" fmla="*/ 0 w 101"/>
                  <a:gd name="T1" fmla="*/ 58 h 116"/>
                  <a:gd name="T2" fmla="*/ 0 w 101"/>
                  <a:gd name="T3" fmla="*/ 0 h 116"/>
                  <a:gd name="T4" fmla="*/ 50 w 101"/>
                  <a:gd name="T5" fmla="*/ 29 h 116"/>
                  <a:gd name="T6" fmla="*/ 101 w 101"/>
                  <a:gd name="T7" fmla="*/ 58 h 116"/>
                  <a:gd name="T8" fmla="*/ 50 w 101"/>
                  <a:gd name="T9" fmla="*/ 87 h 116"/>
                  <a:gd name="T10" fmla="*/ 0 w 101"/>
                  <a:gd name="T11" fmla="*/ 116 h 116"/>
                  <a:gd name="T12" fmla="*/ 0 w 101"/>
                  <a:gd name="T13" fmla="*/ 58 h 116"/>
                </a:gdLst>
                <a:ahLst/>
                <a:cxnLst>
                  <a:cxn ang="0">
                    <a:pos x="T0" y="T1"/>
                  </a:cxn>
                  <a:cxn ang="0">
                    <a:pos x="T2" y="T3"/>
                  </a:cxn>
                  <a:cxn ang="0">
                    <a:pos x="T4" y="T5"/>
                  </a:cxn>
                  <a:cxn ang="0">
                    <a:pos x="T6" y="T7"/>
                  </a:cxn>
                  <a:cxn ang="0">
                    <a:pos x="T8" y="T9"/>
                  </a:cxn>
                  <a:cxn ang="0">
                    <a:pos x="T10" y="T11"/>
                  </a:cxn>
                  <a:cxn ang="0">
                    <a:pos x="T12" y="T13"/>
                  </a:cxn>
                </a:cxnLst>
                <a:rect l="0" t="0" r="r" b="b"/>
                <a:pathLst>
                  <a:path w="101" h="116">
                    <a:moveTo>
                      <a:pt x="0" y="58"/>
                    </a:moveTo>
                    <a:lnTo>
                      <a:pt x="0" y="0"/>
                    </a:lnTo>
                    <a:lnTo>
                      <a:pt x="50" y="29"/>
                    </a:lnTo>
                    <a:lnTo>
                      <a:pt x="101" y="58"/>
                    </a:lnTo>
                    <a:lnTo>
                      <a:pt x="50" y="87"/>
                    </a:lnTo>
                    <a:lnTo>
                      <a:pt x="0" y="116"/>
                    </a:lnTo>
                    <a:lnTo>
                      <a:pt x="0" y="58"/>
                    </a:lnTo>
                    <a:close/>
                  </a:path>
                </a:pathLst>
              </a:custGeom>
              <a:solidFill>
                <a:schemeClr val="bg1"/>
              </a:solidFill>
              <a:ln w="31750" cap="rnd">
                <a:noFill/>
                <a:prstDash val="solid"/>
                <a:round/>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26" name="Line 7"/>
              <p:cNvSpPr>
                <a:spLocks noChangeShapeType="1"/>
              </p:cNvSpPr>
              <p:nvPr/>
            </p:nvSpPr>
            <p:spPr bwMode="auto">
              <a:xfrm>
                <a:off x="8440738" y="3732213"/>
                <a:ext cx="554038" cy="0"/>
              </a:xfrm>
              <a:prstGeom prst="line">
                <a:avLst/>
              </a:prstGeom>
              <a:noFill/>
              <a:ln w="317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27" name="Line 8"/>
              <p:cNvSpPr>
                <a:spLocks noChangeShapeType="1"/>
              </p:cNvSpPr>
              <p:nvPr/>
            </p:nvSpPr>
            <p:spPr bwMode="auto">
              <a:xfrm flipH="1">
                <a:off x="8764588" y="3594100"/>
                <a:ext cx="92075" cy="138112"/>
              </a:xfrm>
              <a:prstGeom prst="line">
                <a:avLst/>
              </a:prstGeom>
              <a:noFill/>
              <a:ln w="317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28" name="Line 9"/>
              <p:cNvSpPr>
                <a:spLocks noChangeShapeType="1"/>
              </p:cNvSpPr>
              <p:nvPr/>
            </p:nvSpPr>
            <p:spPr bwMode="auto">
              <a:xfrm flipH="1">
                <a:off x="8578850" y="3594100"/>
                <a:ext cx="93663" cy="138112"/>
              </a:xfrm>
              <a:prstGeom prst="line">
                <a:avLst/>
              </a:prstGeom>
              <a:noFill/>
              <a:ln w="317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grpSp>
      </p:grpSp>
      <p:pic>
        <p:nvPicPr>
          <p:cNvPr id="5" name="圖片 4"/>
          <p:cNvPicPr>
            <a:picLocks noChangeAspect="1"/>
          </p:cNvPicPr>
          <p:nvPr/>
        </p:nvPicPr>
        <p:blipFill>
          <a:blip r:embed="rId3"/>
          <a:stretch>
            <a:fillRect/>
          </a:stretch>
        </p:blipFill>
        <p:spPr>
          <a:xfrm>
            <a:off x="659606" y="2156194"/>
            <a:ext cx="4324350" cy="2752725"/>
          </a:xfrm>
          <a:prstGeom prst="rect">
            <a:avLst/>
          </a:prstGeom>
        </p:spPr>
      </p:pic>
      <p:sp>
        <p:nvSpPr>
          <p:cNvPr id="3" name="Rectangle 2"/>
          <p:cNvSpPr/>
          <p:nvPr/>
        </p:nvSpPr>
        <p:spPr>
          <a:xfrm>
            <a:off x="622246" y="4995540"/>
            <a:ext cx="4361710" cy="1138773"/>
          </a:xfrm>
          <a:prstGeom prst="rect">
            <a:avLst/>
          </a:prstGeom>
          <a:ln>
            <a:solidFill>
              <a:srgbClr val="00B0F0"/>
            </a:solidFill>
          </a:ln>
        </p:spPr>
        <p:txBody>
          <a:bodyPr wrap="square">
            <a:spAutoFit/>
          </a:bodyPr>
          <a:lstStyle/>
          <a:p>
            <a:pPr algn="just"/>
            <a:r>
              <a:rPr lang="en-GB" dirty="0">
                <a:solidFill>
                  <a:srgbClr val="0D0D0D"/>
                </a:solidFill>
                <a:latin typeface="Times New Roman" panose="02020603050405020304" pitchFamily="18" charset="0"/>
                <a:ea typeface="Times New Roman" panose="02020603050405020304" pitchFamily="18" charset="0"/>
              </a:rPr>
              <a:t>Source: Video - What Foreigners Say about the CIFTIS (in English and some Spanish with Chinese subtitles)</a:t>
            </a:r>
          </a:p>
          <a:p>
            <a:r>
              <a:rPr lang="en-GB" sz="1400" dirty="0">
                <a:latin typeface="Times New Roman" panose="02020603050405020304" pitchFamily="18" charset="0"/>
                <a:ea typeface="Times New Roman" panose="02020603050405020304" pitchFamily="18" charset="0"/>
                <a:cs typeface="Times New Roman" panose="02020603050405020304" pitchFamily="18" charset="0"/>
              </a:rPr>
              <a:t>https://newscenter.ciftis.org/consult?id=8020&amp;type=1</a:t>
            </a:r>
          </a:p>
        </p:txBody>
      </p:sp>
      <p:sp>
        <p:nvSpPr>
          <p:cNvPr id="38" name="Rectangle 37"/>
          <p:cNvSpPr/>
          <p:nvPr/>
        </p:nvSpPr>
        <p:spPr>
          <a:xfrm>
            <a:off x="5435600" y="5149428"/>
            <a:ext cx="5511893" cy="1415772"/>
          </a:xfrm>
          <a:prstGeom prst="rect">
            <a:avLst/>
          </a:prstGeom>
          <a:ln>
            <a:solidFill>
              <a:srgbClr val="00B0F0"/>
            </a:solidFill>
          </a:ln>
        </p:spPr>
        <p:txBody>
          <a:bodyPr wrap="square">
            <a:spAutoFit/>
          </a:bodyPr>
          <a:lstStyle/>
          <a:p>
            <a:r>
              <a:rPr lang="en-GB"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Source: President Xi Jinping's Video Address at the 2021 CIFTIS Submit </a:t>
            </a:r>
          </a:p>
          <a:p>
            <a:r>
              <a:rPr lang="en-GB"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GB" sz="1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https://www.ciftis.org/article/9581100882063360.html, Chinese only)</a:t>
            </a:r>
          </a:p>
          <a:p>
            <a:endParaRPr lang="en-US" altLang="zh-CN" sz="1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zh-CN" altLang="en-US" dirty="0">
              <a:solidFill>
                <a:srgbClr val="0D0D0D"/>
              </a:solidFill>
              <a:latin typeface="Times New Roman" panose="02020603050405020304" pitchFamily="18" charset="0"/>
              <a:ea typeface="Times New Roman" panose="02020603050405020304" pitchFamily="18" charset="0"/>
            </a:endParaRPr>
          </a:p>
        </p:txBody>
      </p:sp>
      <p:pic>
        <p:nvPicPr>
          <p:cNvPr id="33" name="Picture 32"/>
          <p:cNvPicPr>
            <a:picLocks noChangeAspect="1"/>
          </p:cNvPicPr>
          <p:nvPr/>
        </p:nvPicPr>
        <p:blipFill>
          <a:blip r:embed="rId4"/>
          <a:stretch>
            <a:fillRect/>
          </a:stretch>
        </p:blipFill>
        <p:spPr>
          <a:xfrm>
            <a:off x="204983" y="186067"/>
            <a:ext cx="1594256" cy="580365"/>
          </a:xfrm>
          <a:prstGeom prst="rect">
            <a:avLst/>
          </a:prstGeom>
        </p:spPr>
      </p:pic>
      <p:sp>
        <p:nvSpPr>
          <p:cNvPr id="34" name="任意多边形: 形状 20"/>
          <p:cNvSpPr/>
          <p:nvPr/>
        </p:nvSpPr>
        <p:spPr>
          <a:xfrm>
            <a:off x="2099573" y="116668"/>
            <a:ext cx="9234144" cy="11720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The interdependence and interaction of economies of all countries</a:t>
            </a:r>
          </a:p>
        </p:txBody>
      </p:sp>
      <p:pic>
        <p:nvPicPr>
          <p:cNvPr id="4" name="Picture 3"/>
          <p:cNvPicPr>
            <a:picLocks noChangeAspect="1"/>
          </p:cNvPicPr>
          <p:nvPr/>
        </p:nvPicPr>
        <p:blipFill>
          <a:blip r:embed="rId5"/>
          <a:stretch>
            <a:fillRect/>
          </a:stretch>
        </p:blipFill>
        <p:spPr>
          <a:xfrm>
            <a:off x="6995709" y="6031295"/>
            <a:ext cx="2985038" cy="471321"/>
          </a:xfrm>
          <a:prstGeom prst="rect">
            <a:avLst/>
          </a:prstGeom>
        </p:spPr>
      </p:pic>
      <p:sp>
        <p:nvSpPr>
          <p:cNvPr id="2" name="文本框 1"/>
          <p:cNvSpPr txBox="1"/>
          <p:nvPr/>
        </p:nvSpPr>
        <p:spPr>
          <a:xfrm>
            <a:off x="281484" y="260076"/>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860317" y="1549743"/>
            <a:ext cx="10674458" cy="5139869"/>
          </a:xfrm>
          <a:prstGeom prst="rect">
            <a:avLst/>
          </a:prstGeom>
          <a:noFill/>
        </p:spPr>
        <p:txBody>
          <a:bodyPr wrap="square">
            <a:spAutoFit/>
          </a:bodyPr>
          <a:lstStyle/>
          <a:p>
            <a:pPr algn="just">
              <a:spcBef>
                <a:spcPts val="1200"/>
              </a:spcBef>
            </a:pPr>
            <a:r>
              <a:rPr lang="en-GB" sz="2200" b="0" i="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Under global economic integration, economic activities are no longer confined to a single country or region. </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b="0" i="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At the same time, cross-country and cross-regional trade activities are becoming more frequent.  This has led to the emergence of various organisations to coordinate international trade and economic cooperation, which is one of the features of economic globalisation.</a:t>
            </a:r>
          </a:p>
          <a:p>
            <a:pPr algn="just">
              <a:spcBef>
                <a:spcPts val="1200"/>
              </a:spcBef>
            </a:pPr>
            <a:r>
              <a:rPr lang="en-GB" sz="2200" b="0" i="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The function of international economic organisations is to promote and facilitate economic cooperation among their member countries.</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b="0" i="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International economic organisations can be broadly classified into global or regional ones.  Global organisations include the World Trade Organisation (WTO), the International Monetary Fund (IMF), the World Bank (WB) and the Organisation for Economic Co-operation and Development (OECD).</a:t>
            </a:r>
          </a:p>
          <a:p>
            <a:pPr algn="just">
              <a:spcBef>
                <a:spcPts val="1200"/>
              </a:spcBef>
            </a:pPr>
            <a:r>
              <a:rPr lang="en-GB" sz="2200" b="0" i="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Examples of regional organisations are the European Union, Asia-Pacific Economic Cooperation (APEC), the Association of Southeast Asian Nations (ASEAN), Shanghai Cooperation Organisation (SCO) and the Regional Comprehensive Economic Partnership (RCEP).</a:t>
            </a:r>
          </a:p>
        </p:txBody>
      </p:sp>
      <p:sp>
        <p:nvSpPr>
          <p:cNvPr id="5" name="任意多边形: 形状 7"/>
          <p:cNvSpPr/>
          <p:nvPr/>
        </p:nvSpPr>
        <p:spPr bwMode="auto">
          <a:xfrm>
            <a:off x="850265" y="271216"/>
            <a:ext cx="10684510" cy="852734"/>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Emergence of international economic organisations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83724" y="5106038"/>
            <a:ext cx="10494916" cy="1631216"/>
          </a:xfrm>
          <a:prstGeom prst="rect">
            <a:avLst/>
          </a:prstGeom>
          <a:noFill/>
        </p:spPr>
        <p:txBody>
          <a:bodyPr wrap="square" rtlCol="0">
            <a:spAutoFit/>
          </a:bodyPr>
          <a:lstStyle/>
          <a:p>
            <a:pPr marL="342900" indent="-342900">
              <a:lnSpc>
                <a:spcPts val="4000"/>
              </a:lnSpc>
              <a:spcBef>
                <a:spcPts val="0"/>
              </a:spcBef>
              <a:spcAft>
                <a:spcPts val="0"/>
              </a:spcAft>
              <a:buFont typeface="Arial" panose="020B0604020202020204" pitchFamily="34" charset="0"/>
              <a:buChar char="•"/>
            </a:pPr>
            <a:r>
              <a:rPr lang="en-GB" sz="2200" b="1" dirty="0">
                <a:latin typeface="Times New Roman" panose="02020603050405020304" pitchFamily="18" charset="0"/>
                <a:ea typeface="Times New Roman" panose="02020603050405020304" pitchFamily="18" charset="0"/>
                <a:sym typeface="Times New Roman" panose="02020603050405020304" pitchFamily="18" charset="0"/>
              </a:rPr>
              <a:t>Which international economic organisations are represented by the above symbols?</a:t>
            </a:r>
          </a:p>
          <a:p>
            <a:pPr marL="342900" indent="-342900" algn="just">
              <a:lnSpc>
                <a:spcPts val="4000"/>
              </a:lnSpc>
              <a:spcBef>
                <a:spcPts val="0"/>
              </a:spcBef>
              <a:spcAft>
                <a:spcPts val="0"/>
              </a:spcAft>
              <a:buFont typeface="Arial" panose="020B0604020202020204" pitchFamily="34" charset="0"/>
              <a:buChar char="•"/>
            </a:pPr>
            <a:r>
              <a:rPr lang="en-GB" sz="2200" b="1" dirty="0">
                <a:latin typeface="Times New Roman" panose="02020603050405020304" pitchFamily="18" charset="0"/>
                <a:ea typeface="Times New Roman" panose="02020603050405020304" pitchFamily="18" charset="0"/>
                <a:sym typeface="Times New Roman" panose="02020603050405020304" pitchFamily="18" charset="0"/>
              </a:rPr>
              <a:t>What contribution have these international economic organisations made to international economic cooperation?</a:t>
            </a:r>
          </a:p>
        </p:txBody>
      </p:sp>
      <p:pic>
        <p:nvPicPr>
          <p:cNvPr id="5" name="图片 4"/>
          <p:cNvPicPr>
            <a:picLocks noChangeAspect="1"/>
          </p:cNvPicPr>
          <p:nvPr/>
        </p:nvPicPr>
        <p:blipFill>
          <a:blip r:embed="rId2" cstate="email"/>
          <a:srcRect/>
          <a:stretch>
            <a:fillRect/>
          </a:stretch>
        </p:blipFill>
        <p:spPr>
          <a:xfrm>
            <a:off x="886693" y="1792888"/>
            <a:ext cx="2880000" cy="2562543"/>
          </a:xfrm>
          <a:prstGeom prst="rect">
            <a:avLst/>
          </a:prstGeom>
          <a:ln w="12700" cap="sq">
            <a:solidFill>
              <a:srgbClr val="000000"/>
            </a:solidFill>
            <a:prstDash val="solid"/>
            <a:miter lim="800000"/>
            <a:headEnd/>
            <a:tailEnd/>
          </a:ln>
          <a:effectLst>
            <a:outerShdw blurRad="50800" dist="38100" dir="2700000" algn="tl" rotWithShape="0">
              <a:srgbClr val="000000">
                <a:alpha val="18000"/>
              </a:srgbClr>
            </a:outerShdw>
          </a:effectLst>
        </p:spPr>
      </p:pic>
      <p:pic>
        <p:nvPicPr>
          <p:cNvPr id="7" name="图片 6"/>
          <p:cNvPicPr>
            <a:picLocks noChangeAspect="1"/>
          </p:cNvPicPr>
          <p:nvPr/>
        </p:nvPicPr>
        <p:blipFill>
          <a:blip r:embed="rId3" cstate="email"/>
          <a:stretch>
            <a:fillRect/>
          </a:stretch>
        </p:blipFill>
        <p:spPr>
          <a:xfrm>
            <a:off x="8875868" y="1742760"/>
            <a:ext cx="2880000" cy="2612671"/>
          </a:xfrm>
          <a:prstGeom prst="rect">
            <a:avLst/>
          </a:prstGeom>
          <a:ln w="12700" cap="sq">
            <a:solidFill>
              <a:srgbClr val="000000"/>
            </a:solidFill>
            <a:prstDash val="solid"/>
            <a:miter lim="800000"/>
            <a:headEnd/>
            <a:tailEnd/>
          </a:ln>
          <a:effectLst>
            <a:outerShdw blurRad="50800" dist="38100" dir="2700000" algn="tl" rotWithShape="0">
              <a:srgbClr val="000000">
                <a:alpha val="18000"/>
              </a:srgbClr>
            </a:outerShdw>
          </a:effectLst>
        </p:spPr>
      </p:pic>
      <p:grpSp>
        <p:nvGrpSpPr>
          <p:cNvPr id="8" name="组合 7"/>
          <p:cNvGrpSpPr/>
          <p:nvPr/>
        </p:nvGrpSpPr>
        <p:grpSpPr>
          <a:xfrm>
            <a:off x="397367" y="231634"/>
            <a:ext cx="2553312" cy="723965"/>
            <a:chOff x="977900" y="238452"/>
            <a:chExt cx="3289027" cy="993448"/>
          </a:xfrm>
        </p:grpSpPr>
        <p:sp>
          <p:nvSpPr>
            <p:cNvPr id="9" name="矩形 8"/>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10" name="矩形 9"/>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11" name="文本框 13"/>
            <p:cNvSpPr txBox="1">
              <a:spLocks noChangeArrowheads="1"/>
            </p:cNvSpPr>
            <p:nvPr/>
          </p:nvSpPr>
          <p:spPr bwMode="auto">
            <a:xfrm>
              <a:off x="1078150" y="238452"/>
              <a:ext cx="3188777" cy="80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3200" b="1" dirty="0">
                  <a:latin typeface="Times New Roman" panose="02020603050405020304" pitchFamily="18" charset="0"/>
                  <a:ea typeface="Times New Roman" panose="02020603050405020304" pitchFamily="18" charset="0"/>
                </a:rPr>
                <a:t>Introduction</a:t>
              </a:r>
            </a:p>
          </p:txBody>
        </p:sp>
        <p:cxnSp>
          <p:nvCxnSpPr>
            <p:cNvPr id="12" name="直接连接符 11"/>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a:grpSpLocks noChangeAspect="1"/>
          </p:cNvGrpSpPr>
          <p:nvPr/>
        </p:nvGrpSpPr>
        <p:grpSpPr>
          <a:xfrm flipH="1">
            <a:off x="831725" y="5262929"/>
            <a:ext cx="540000" cy="540000"/>
            <a:chOff x="5195979" y="428797"/>
            <a:chExt cx="927463" cy="927463"/>
          </a:xfrm>
        </p:grpSpPr>
        <p:sp>
          <p:nvSpPr>
            <p:cNvPr id="14" name="椭圆 13"/>
            <p:cNvSpPr/>
            <p:nvPr/>
          </p:nvSpPr>
          <p:spPr>
            <a:xfrm>
              <a:off x="5195979" y="428797"/>
              <a:ext cx="927463" cy="927463"/>
            </a:xfrm>
            <a:prstGeom prst="ellipse">
              <a:avLst/>
            </a:prstGeom>
            <a:solidFill>
              <a:srgbClr val="C0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ndParaRPr>
            </a:p>
          </p:txBody>
        </p:sp>
        <p:grpSp>
          <p:nvGrpSpPr>
            <p:cNvPr id="15" name="组合 14"/>
            <p:cNvGrpSpPr/>
            <p:nvPr/>
          </p:nvGrpSpPr>
          <p:grpSpPr>
            <a:xfrm>
              <a:off x="5235042" y="460898"/>
              <a:ext cx="876427" cy="882962"/>
              <a:chOff x="6130069" y="1975983"/>
              <a:chExt cx="876427" cy="882962"/>
            </a:xfrm>
          </p:grpSpPr>
          <p:sp>
            <p:nvSpPr>
              <p:cNvPr id="18" name="Freeform 16"/>
              <p:cNvSpPr/>
              <p:nvPr/>
            </p:nvSpPr>
            <p:spPr bwMode="auto">
              <a:xfrm>
                <a:off x="6138783" y="1991232"/>
                <a:ext cx="867713" cy="867713"/>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826118"/>
              </a:solidFill>
              <a:ln w="15875" cap="flat">
                <a:noFill/>
                <a:prstDash val="solid"/>
                <a:round/>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19" name="Freeform 16"/>
              <p:cNvSpPr/>
              <p:nvPr/>
            </p:nvSpPr>
            <p:spPr bwMode="auto">
              <a:xfrm>
                <a:off x="6130069" y="1975983"/>
                <a:ext cx="867712" cy="867711"/>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FF0000"/>
              </a:solidFill>
              <a:ln w="15875" cap="flat">
                <a:noFill/>
                <a:prstDash val="solid"/>
                <a:round/>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grpSp>
        <p:sp>
          <p:nvSpPr>
            <p:cNvPr id="16" name="Freeform 39"/>
            <p:cNvSpPr/>
            <p:nvPr/>
          </p:nvSpPr>
          <p:spPr bwMode="auto">
            <a:xfrm flipH="1">
              <a:off x="5533821" y="626452"/>
              <a:ext cx="276775" cy="369453"/>
            </a:xfrm>
            <a:custGeom>
              <a:avLst/>
              <a:gdLst>
                <a:gd name="T0" fmla="*/ 12 w 24"/>
                <a:gd name="T1" fmla="*/ 32 h 32"/>
                <a:gd name="T2" fmla="*/ 12 w 24"/>
                <a:gd name="T3" fmla="*/ 24 h 32"/>
                <a:gd name="T4" fmla="*/ 24 w 24"/>
                <a:gd name="T5" fmla="*/ 12 h 32"/>
                <a:gd name="T6" fmla="*/ 12 w 24"/>
                <a:gd name="T7" fmla="*/ 0 h 32"/>
                <a:gd name="T8" fmla="*/ 0 w 24"/>
                <a:gd name="T9" fmla="*/ 12 h 32"/>
              </a:gdLst>
              <a:ahLst/>
              <a:cxnLst>
                <a:cxn ang="0">
                  <a:pos x="T0" y="T1"/>
                </a:cxn>
                <a:cxn ang="0">
                  <a:pos x="T2" y="T3"/>
                </a:cxn>
                <a:cxn ang="0">
                  <a:pos x="T4" y="T5"/>
                </a:cxn>
                <a:cxn ang="0">
                  <a:pos x="T6" y="T7"/>
                </a:cxn>
                <a:cxn ang="0">
                  <a:pos x="T8" y="T9"/>
                </a:cxn>
              </a:cxnLst>
              <a:rect l="0" t="0" r="r" b="b"/>
              <a:pathLst>
                <a:path w="24" h="32">
                  <a:moveTo>
                    <a:pt x="12" y="32"/>
                  </a:moveTo>
                  <a:cubicBezTo>
                    <a:pt x="12" y="24"/>
                    <a:pt x="12" y="24"/>
                    <a:pt x="12" y="24"/>
                  </a:cubicBezTo>
                  <a:cubicBezTo>
                    <a:pt x="19" y="24"/>
                    <a:pt x="24" y="19"/>
                    <a:pt x="24" y="12"/>
                  </a:cubicBezTo>
                  <a:cubicBezTo>
                    <a:pt x="24" y="6"/>
                    <a:pt x="19" y="0"/>
                    <a:pt x="12" y="0"/>
                  </a:cubicBezTo>
                  <a:cubicBezTo>
                    <a:pt x="5" y="0"/>
                    <a:pt x="0" y="6"/>
                    <a:pt x="0" y="12"/>
                  </a:cubicBezTo>
                </a:path>
              </a:pathLst>
            </a:custGeom>
            <a:noFill/>
            <a:ln w="587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17" name="Oval 40"/>
            <p:cNvSpPr>
              <a:spLocks noChangeArrowheads="1"/>
            </p:cNvSpPr>
            <p:nvPr/>
          </p:nvSpPr>
          <p:spPr bwMode="auto">
            <a:xfrm>
              <a:off x="5618795" y="1102644"/>
              <a:ext cx="116471" cy="115219"/>
            </a:xfrm>
            <a:prstGeom prst="ellipse">
              <a:avLst/>
            </a:prstGeom>
            <a:solidFill>
              <a:schemeClr val="bg1"/>
            </a:solidFill>
            <a:ln w="9525">
              <a:solidFill>
                <a:schemeClr val="bg1"/>
              </a:solidFill>
              <a:round/>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grpSp>
      <p:sp>
        <p:nvSpPr>
          <p:cNvPr id="6" name="Rectangle 5"/>
          <p:cNvSpPr/>
          <p:nvPr/>
        </p:nvSpPr>
        <p:spPr>
          <a:xfrm>
            <a:off x="797535" y="4380847"/>
            <a:ext cx="2140394" cy="923330"/>
          </a:xfrm>
          <a:prstGeom prst="rect">
            <a:avLst/>
          </a:prstGeom>
        </p:spPr>
        <p:txBody>
          <a:bodyPr wrap="none">
            <a:spAutoFit/>
          </a:bodyPr>
          <a:lstStyle/>
          <a:p>
            <a:r>
              <a:rPr lang="en-GB" dirty="0">
                <a:latin typeface="Times New Roman" panose="02020603050405020304" pitchFamily="18" charset="0"/>
                <a:ea typeface="Times New Roman" panose="02020603050405020304" pitchFamily="18" charset="0"/>
              </a:rPr>
              <a:t>Official website:</a:t>
            </a:r>
          </a:p>
          <a:p>
            <a:r>
              <a:rPr lang="en-GB" dirty="0">
                <a:latin typeface="Times New Roman" panose="02020603050405020304" pitchFamily="18" charset="0"/>
                <a:cs typeface="Times New Roman" panose="02020603050405020304" pitchFamily="18" charset="0"/>
              </a:rPr>
              <a:t>https://www.wto.org/</a:t>
            </a:r>
          </a:p>
          <a:p>
            <a:endParaRPr lang="zh-TW" altLang="en-US" dirty="0">
              <a:latin typeface="Times New Roman" panose="02020603050405020304" pitchFamily="18" charset="0"/>
            </a:endParaRPr>
          </a:p>
        </p:txBody>
      </p:sp>
      <p:sp>
        <p:nvSpPr>
          <p:cNvPr id="21" name="Rectangle 20"/>
          <p:cNvSpPr/>
          <p:nvPr/>
        </p:nvSpPr>
        <p:spPr>
          <a:xfrm>
            <a:off x="8782295" y="4411529"/>
            <a:ext cx="2961132" cy="1200329"/>
          </a:xfrm>
          <a:prstGeom prst="rect">
            <a:avLst/>
          </a:prstGeom>
        </p:spPr>
        <p:txBody>
          <a:bodyPr wrap="none">
            <a:spAutoFit/>
          </a:bodyPr>
          <a:lstStyle/>
          <a:p>
            <a:r>
              <a:rPr lang="en-GB" dirty="0">
                <a:latin typeface="Times New Roman" panose="02020603050405020304" pitchFamily="18" charset="0"/>
                <a:ea typeface="Times New Roman" panose="02020603050405020304" pitchFamily="18" charset="0"/>
              </a:rPr>
              <a:t>Official website: </a:t>
            </a:r>
          </a:p>
          <a:p>
            <a:r>
              <a:rPr lang="en-GB" dirty="0">
                <a:latin typeface="Times New Roman" panose="02020603050405020304" pitchFamily="18" charset="0"/>
                <a:cs typeface="Times New Roman" panose="02020603050405020304" pitchFamily="18" charset="0"/>
              </a:rPr>
              <a:t>https://www.imf.org/en/Home</a:t>
            </a:r>
          </a:p>
          <a:p>
            <a:endParaRPr lang="en-US" altLang="zh-TW" dirty="0">
              <a:latin typeface="Times New Roman" panose="02020603050405020304" pitchFamily="18" charset="0"/>
            </a:endParaRPr>
          </a:p>
          <a:p>
            <a:endParaRPr lang="en-US" altLang="zh-TW" dirty="0">
              <a:latin typeface="Times New Roman" panose="02020603050405020304" pitchFamily="18" charset="0"/>
            </a:endParaRPr>
          </a:p>
        </p:txBody>
      </p:sp>
      <p:sp>
        <p:nvSpPr>
          <p:cNvPr id="22" name="Rectangle 21"/>
          <p:cNvSpPr/>
          <p:nvPr/>
        </p:nvSpPr>
        <p:spPr>
          <a:xfrm>
            <a:off x="4281529" y="4375721"/>
            <a:ext cx="3576685" cy="923330"/>
          </a:xfrm>
          <a:prstGeom prst="rect">
            <a:avLst/>
          </a:prstGeom>
        </p:spPr>
        <p:txBody>
          <a:bodyPr wrap="none">
            <a:spAutoFit/>
          </a:bodyPr>
          <a:lstStyle/>
          <a:p>
            <a:r>
              <a:rPr lang="en-GB" dirty="0">
                <a:latin typeface="Times New Roman" panose="02020603050405020304" pitchFamily="18" charset="0"/>
                <a:ea typeface="Times New Roman" panose="02020603050405020304" pitchFamily="18" charset="0"/>
              </a:rPr>
              <a:t>Official website:</a:t>
            </a:r>
          </a:p>
          <a:p>
            <a:r>
              <a:rPr lang="en-GB" dirty="0">
                <a:latin typeface="Times New Roman" panose="02020603050405020304" pitchFamily="18" charset="0"/>
                <a:cs typeface="Times New Roman" panose="02020603050405020304" pitchFamily="18" charset="0"/>
              </a:rPr>
              <a:t>https://www.worldbank.org/en/home</a:t>
            </a:r>
          </a:p>
          <a:p>
            <a:endParaRPr lang="zh-TW" altLang="en-US" dirty="0">
              <a:latin typeface="Times New Roman" panose="02020603050405020304" pitchFamily="18" charset="0"/>
            </a:endParaRPr>
          </a:p>
        </p:txBody>
      </p:sp>
      <p:pic>
        <p:nvPicPr>
          <p:cNvPr id="4" name="圖片 3"/>
          <p:cNvPicPr>
            <a:picLocks noChangeAspect="1"/>
          </p:cNvPicPr>
          <p:nvPr/>
        </p:nvPicPr>
        <p:blipFill>
          <a:blip r:embed="rId4" cstate="email"/>
          <a:stretch>
            <a:fillRect/>
          </a:stretch>
        </p:blipFill>
        <p:spPr>
          <a:xfrm>
            <a:off x="4171363" y="2618547"/>
            <a:ext cx="4299835" cy="1033698"/>
          </a:xfrm>
          <a:prstGeom prst="rect">
            <a:avLst/>
          </a:prstGeom>
          <a:ln>
            <a:solidFill>
              <a:schemeClr val="tx1"/>
            </a:solidFill>
            <a:prstDash val="solid"/>
          </a:ln>
        </p:spPr>
      </p:pic>
      <p:sp>
        <p:nvSpPr>
          <p:cNvPr id="23" name="任意多边形: 形状 7"/>
          <p:cNvSpPr/>
          <p:nvPr/>
        </p:nvSpPr>
        <p:spPr bwMode="auto">
          <a:xfrm>
            <a:off x="2773680" y="565582"/>
            <a:ext cx="801624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7"/>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
        <p:nvSpPr>
          <p:cNvPr id="7" name="文本框 2"/>
          <p:cNvSpPr txBox="1"/>
          <p:nvPr/>
        </p:nvSpPr>
        <p:spPr>
          <a:xfrm>
            <a:off x="4852852" y="1633990"/>
            <a:ext cx="6645810" cy="3570208"/>
          </a:xfrm>
          <a:prstGeom prst="rect">
            <a:avLst/>
          </a:prstGeom>
          <a:noFill/>
          <a:ln w="38100">
            <a:solidFill>
              <a:srgbClr val="0000FF"/>
            </a:solidFill>
          </a:ln>
        </p:spPr>
        <p:txBody>
          <a:bodyPr wrap="square" rtlCol="0">
            <a:spAutoFit/>
          </a:bodyPr>
          <a:lstStyle/>
          <a:p>
            <a:pPr algn="just">
              <a:spcBef>
                <a:spcPts val="0"/>
              </a:spcBef>
              <a:spcAft>
                <a:spcPts val="0"/>
              </a:spcAft>
              <a:buFont typeface="Wingdings" panose="05000000000000000000" pitchFamily="2" charset="2"/>
              <a:buNone/>
            </a:pPr>
            <a:r>
              <a:rPr lang="en-GB" sz="24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The World Trade Organisation (WTO) is the only international body dealing with the rules of trade among countries. The WTO agreements, which provide the basic rules for international trade, are negotiated and signed by most of the world's trading nations.</a:t>
            </a:r>
          </a:p>
          <a:p>
            <a:pPr algn="just">
              <a:spcBef>
                <a:spcPts val="1200"/>
              </a:spcBef>
              <a:spcAft>
                <a:spcPts val="0"/>
              </a:spcAft>
              <a:buFont typeface="Wingdings" panose="05000000000000000000" pitchFamily="2" charset="2"/>
              <a:buNone/>
            </a:pPr>
            <a:r>
              <a:rPr lang="en-GB" sz="24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The WTO's main objective is to help trade flow smoothly, freely, fairly and transparently.  As of 2021, the WTO had 164 members.</a:t>
            </a:r>
          </a:p>
        </p:txBody>
      </p:sp>
      <p:graphicFrame>
        <p:nvGraphicFramePr>
          <p:cNvPr id="9" name="表格 4"/>
          <p:cNvGraphicFramePr/>
          <p:nvPr>
            <p:custDataLst>
              <p:tags r:id="rId2"/>
            </p:custDataLst>
            <p:extLst>
              <p:ext uri="{D42A27DB-BD31-4B8C-83A1-F6EECF244321}">
                <p14:modId xmlns:p14="http://schemas.microsoft.com/office/powerpoint/2010/main" val="1082942616"/>
              </p:ext>
            </p:extLst>
          </p:nvPr>
        </p:nvGraphicFramePr>
        <p:xfrm>
          <a:off x="319210" y="1020194"/>
          <a:ext cx="4190084" cy="5837806"/>
        </p:xfrm>
        <a:graphic>
          <a:graphicData uri="http://schemas.openxmlformats.org/drawingml/2006/table">
            <a:tbl>
              <a:tblPr bandRow="1" bandCol="1">
                <a:tableStyleId>{7E9639D4-E3E2-4D34-9284-5A2195B3D0D7}</a:tableStyleId>
              </a:tblPr>
              <a:tblGrid>
                <a:gridCol w="2095042">
                  <a:extLst>
                    <a:ext uri="{9D8B030D-6E8A-4147-A177-3AD203B41FA5}">
                      <a16:colId xmlns:a16="http://schemas.microsoft.com/office/drawing/2014/main" val="20000"/>
                    </a:ext>
                  </a:extLst>
                </a:gridCol>
                <a:gridCol w="2095042">
                  <a:extLst>
                    <a:ext uri="{9D8B030D-6E8A-4147-A177-3AD203B41FA5}">
                      <a16:colId xmlns:a16="http://schemas.microsoft.com/office/drawing/2014/main" val="20001"/>
                    </a:ext>
                  </a:extLst>
                </a:gridCol>
              </a:tblGrid>
              <a:tr h="1249194">
                <a:tc gridSpan="2">
                  <a:txBody>
                    <a:bodyPr/>
                    <a:lstStyle/>
                    <a:p>
                      <a:pPr algn="l" rtl="0">
                        <a:buNone/>
                      </a:pPr>
                      <a:endParaRPr lang="zh-CN" altLang="en-US" sz="1400" dirty="0">
                        <a:latin typeface="Times New Roman" panose="02020603050405020304" pitchFamily="18" charset="0"/>
                      </a:endParaRPr>
                    </a:p>
                  </a:txBody>
                  <a:tcPr>
                    <a:solidFill>
                      <a:schemeClr val="bg1"/>
                    </a:solidFill>
                  </a:tcPr>
                </a:tc>
                <a:tc hMerge="1">
                  <a:txBody>
                    <a:bodyPr/>
                    <a:lstStyle/>
                    <a:p>
                      <a:endParaRPr lang="zh-CN"/>
                    </a:p>
                  </a:txBody>
                  <a:tcPr/>
                </a:tc>
                <a:extLst>
                  <a:ext uri="{0D108BD9-81ED-4DB2-BD59-A6C34878D82A}">
                    <a16:rowId xmlns:a16="http://schemas.microsoft.com/office/drawing/2014/main" val="10000"/>
                  </a:ext>
                </a:extLst>
              </a:tr>
              <a:tr h="442657">
                <a:tc>
                  <a:txBody>
                    <a:bodyPr/>
                    <a:lstStyle/>
                    <a:p>
                      <a:pPr algn="ctr">
                        <a:buNone/>
                      </a:pPr>
                      <a:r>
                        <a:rPr lang="en-GB" sz="1600" b="1">
                          <a:latin typeface="Times New Roman" panose="02020603050405020304" pitchFamily="18" charset="0"/>
                          <a:ea typeface="Times New Roman" panose="02020603050405020304" pitchFamily="18" charset="0"/>
                          <a:cs typeface="Times New Roman" panose="02020603050405020304" pitchFamily="18" charset="0"/>
                        </a:rPr>
                        <a:t>Date of establishment</a:t>
                      </a:r>
                    </a:p>
                  </a:txBody>
                  <a:tcPr anchor="ctr">
                    <a:solidFill>
                      <a:schemeClr val="accent5">
                        <a:lumMod val="20000"/>
                        <a:lumOff val="80000"/>
                      </a:schemeClr>
                    </a:solidFill>
                  </a:tcPr>
                </a:tc>
                <a:tc>
                  <a:txBody>
                    <a:bodyPr/>
                    <a:lstStyle/>
                    <a:p>
                      <a:pPr algn="ctr">
                        <a:buNone/>
                      </a:pPr>
                      <a:r>
                        <a:rPr lang="en-GB" sz="1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January 1995</a:t>
                      </a:r>
                    </a:p>
                  </a:txBody>
                  <a:tcPr anchor="ctr">
                    <a:solidFill>
                      <a:schemeClr val="bg1"/>
                    </a:solidFill>
                  </a:tcPr>
                </a:tc>
                <a:extLst>
                  <a:ext uri="{0D108BD9-81ED-4DB2-BD59-A6C34878D82A}">
                    <a16:rowId xmlns:a16="http://schemas.microsoft.com/office/drawing/2014/main" val="10001"/>
                  </a:ext>
                </a:extLst>
              </a:tr>
              <a:tr h="479442">
                <a:tc>
                  <a:txBody>
                    <a:bodyPr/>
                    <a:lstStyle/>
                    <a:p>
                      <a:pPr algn="ctr">
                        <a:buNone/>
                      </a:pPr>
                      <a:r>
                        <a:rPr lang="en-GB" sz="1600" b="1">
                          <a:latin typeface="Times New Roman" panose="02020603050405020304" pitchFamily="18" charset="0"/>
                          <a:ea typeface="Times New Roman" panose="02020603050405020304" pitchFamily="18" charset="0"/>
                          <a:cs typeface="Times New Roman" panose="02020603050405020304" pitchFamily="18" charset="0"/>
                        </a:rPr>
                        <a:t>Origin of establishment</a:t>
                      </a:r>
                    </a:p>
                  </a:txBody>
                  <a:tcPr anchor="ctr">
                    <a:solidFill>
                      <a:schemeClr val="accent5">
                        <a:lumMod val="20000"/>
                        <a:lumOff val="80000"/>
                      </a:schemeClr>
                    </a:solidFill>
                  </a:tcPr>
                </a:tc>
                <a:tc>
                  <a:txBody>
                    <a:bodyPr/>
                    <a:lstStyle/>
                    <a:p>
                      <a:pPr algn="ctr">
                        <a:buNone/>
                      </a:pPr>
                      <a:r>
                        <a:rPr lang="en-GB" sz="1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Uruguay Round of negotiations (1986-1994)</a:t>
                      </a:r>
                    </a:p>
                  </a:txBody>
                  <a:tcPr anchor="ctr">
                    <a:solidFill>
                      <a:schemeClr val="bg1"/>
                    </a:solidFill>
                  </a:tcPr>
                </a:tc>
                <a:extLst>
                  <a:ext uri="{0D108BD9-81ED-4DB2-BD59-A6C34878D82A}">
                    <a16:rowId xmlns:a16="http://schemas.microsoft.com/office/drawing/2014/main" val="10002"/>
                  </a:ext>
                </a:extLst>
              </a:tr>
              <a:tr h="358288">
                <a:tc>
                  <a:txBody>
                    <a:bodyPr/>
                    <a:lstStyle/>
                    <a:p>
                      <a:pPr algn="ctr">
                        <a:buNone/>
                      </a:pPr>
                      <a:r>
                        <a:rPr lang="en-GB" sz="1600" b="1"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Headquarters location</a:t>
                      </a:r>
                    </a:p>
                  </a:txBody>
                  <a:tcPr anchor="ctr">
                    <a:solidFill>
                      <a:schemeClr val="accent5">
                        <a:lumMod val="20000"/>
                        <a:lumOff val="80000"/>
                      </a:schemeClr>
                    </a:solidFill>
                  </a:tcPr>
                </a:tc>
                <a:tc>
                  <a:txBody>
                    <a:bodyPr/>
                    <a:lstStyle/>
                    <a:p>
                      <a:pPr algn="ctr">
                        <a:buNone/>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Geneva, Switzerland</a:t>
                      </a:r>
                    </a:p>
                  </a:txBody>
                  <a:tcPr anchor="ctr">
                    <a:solidFill>
                      <a:schemeClr val="bg1"/>
                    </a:solidFill>
                  </a:tcPr>
                </a:tc>
                <a:extLst>
                  <a:ext uri="{0D108BD9-81ED-4DB2-BD59-A6C34878D82A}">
                    <a16:rowId xmlns:a16="http://schemas.microsoft.com/office/drawing/2014/main" val="10003"/>
                  </a:ext>
                </a:extLst>
              </a:tr>
              <a:tr h="460492">
                <a:tc>
                  <a:txBody>
                    <a:bodyPr/>
                    <a:lstStyle/>
                    <a:p>
                      <a:pPr algn="ctr">
                        <a:buNone/>
                      </a:pPr>
                      <a:r>
                        <a:rPr lang="en-GB" sz="1600" b="1">
                          <a:latin typeface="Times New Roman" panose="02020603050405020304" pitchFamily="18" charset="0"/>
                          <a:ea typeface="Times New Roman" panose="02020603050405020304" pitchFamily="18" charset="0"/>
                          <a:cs typeface="Times New Roman" panose="02020603050405020304" pitchFamily="18" charset="0"/>
                        </a:rPr>
                        <a:t>Membership</a:t>
                      </a:r>
                    </a:p>
                  </a:txBody>
                  <a:tcPr anchor="ctr">
                    <a:solidFill>
                      <a:schemeClr val="accent5">
                        <a:lumMod val="20000"/>
                        <a:lumOff val="80000"/>
                      </a:schemeClr>
                    </a:solidFill>
                  </a:tcPr>
                </a:tc>
                <a:tc>
                  <a:txBody>
                    <a:bodyPr/>
                    <a:lstStyle/>
                    <a:p>
                      <a:pPr algn="ctr">
                        <a:buNone/>
                      </a:pPr>
                      <a:r>
                        <a:rPr lang="en-GB" sz="1600">
                          <a:latin typeface="Times New Roman" panose="02020603050405020304" pitchFamily="18" charset="0"/>
                          <a:ea typeface="Times New Roman" panose="02020603050405020304" pitchFamily="18" charset="0"/>
                          <a:cs typeface="Times New Roman" panose="02020603050405020304" pitchFamily="18" charset="0"/>
                        </a:rPr>
                        <a:t>164 members</a:t>
                      </a:r>
                    </a:p>
                  </a:txBody>
                  <a:tcPr anchor="ctr">
                    <a:solidFill>
                      <a:schemeClr val="bg1"/>
                    </a:solidFill>
                  </a:tcPr>
                </a:tc>
                <a:extLst>
                  <a:ext uri="{0D108BD9-81ED-4DB2-BD59-A6C34878D82A}">
                    <a16:rowId xmlns:a16="http://schemas.microsoft.com/office/drawing/2014/main" val="10004"/>
                  </a:ext>
                </a:extLst>
              </a:tr>
              <a:tr h="570772">
                <a:tc>
                  <a:txBody>
                    <a:bodyPr/>
                    <a:lstStyle/>
                    <a:p>
                      <a:pPr algn="ctr">
                        <a:buNone/>
                      </a:pPr>
                      <a:r>
                        <a:rPr lang="en-GB" sz="1600" b="1">
                          <a:latin typeface="Times New Roman" panose="02020603050405020304" pitchFamily="18" charset="0"/>
                          <a:ea typeface="Times New Roman" panose="02020603050405020304" pitchFamily="18" charset="0"/>
                          <a:cs typeface="Times New Roman" panose="02020603050405020304" pitchFamily="18" charset="0"/>
                        </a:rPr>
                        <a:t>Secretariat staff in 2020 </a:t>
                      </a:r>
                    </a:p>
                  </a:txBody>
                  <a:tcPr anchor="ctr">
                    <a:solidFill>
                      <a:schemeClr val="accent5">
                        <a:lumMod val="20000"/>
                        <a:lumOff val="80000"/>
                      </a:schemeClr>
                    </a:solidFill>
                  </a:tcPr>
                </a:tc>
                <a:tc>
                  <a:txBody>
                    <a:bodyPr/>
                    <a:lstStyle/>
                    <a:p>
                      <a:pPr algn="ctr">
                        <a:buNone/>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623 members</a:t>
                      </a:r>
                    </a:p>
                  </a:txBody>
                  <a:tcPr anchor="ctr">
                    <a:solidFill>
                      <a:schemeClr val="bg1"/>
                    </a:solidFill>
                  </a:tcPr>
                </a:tc>
                <a:extLst>
                  <a:ext uri="{0D108BD9-81ED-4DB2-BD59-A6C34878D82A}">
                    <a16:rowId xmlns:a16="http://schemas.microsoft.com/office/drawing/2014/main" val="10005"/>
                  </a:ext>
                </a:extLst>
              </a:tr>
              <a:tr h="425464">
                <a:tc>
                  <a:txBody>
                    <a:bodyPr/>
                    <a:lstStyle/>
                    <a:p>
                      <a:pPr algn="ctr">
                        <a:buNone/>
                      </a:pPr>
                      <a:r>
                        <a:rPr lang="en-GB" sz="1600" b="1" dirty="0">
                          <a:latin typeface="Times New Roman" panose="02020603050405020304" pitchFamily="18" charset="0"/>
                          <a:ea typeface="Times New Roman" panose="02020603050405020304" pitchFamily="18" charset="0"/>
                          <a:cs typeface="Times New Roman" panose="02020603050405020304" pitchFamily="18" charset="0"/>
                        </a:rPr>
                        <a:t>Official languages</a:t>
                      </a:r>
                    </a:p>
                  </a:txBody>
                  <a:tcPr anchor="ctr">
                    <a:solidFill>
                      <a:schemeClr val="accent5">
                        <a:lumMod val="20000"/>
                        <a:lumOff val="80000"/>
                      </a:schemeClr>
                    </a:solidFill>
                  </a:tcPr>
                </a:tc>
                <a:tc>
                  <a:txBody>
                    <a:bodyPr/>
                    <a:lstStyle/>
                    <a:p>
                      <a:pPr algn="ctr">
                        <a:buNone/>
                      </a:pPr>
                      <a:r>
                        <a:rPr lang="en-GB" sz="1600">
                          <a:latin typeface="Times New Roman" panose="02020603050405020304" pitchFamily="18" charset="0"/>
                          <a:ea typeface="Times New Roman" panose="02020603050405020304" pitchFamily="18" charset="0"/>
                          <a:cs typeface="Times New Roman" panose="02020603050405020304" pitchFamily="18" charset="0"/>
                        </a:rPr>
                        <a:t>English, French, Spanish</a:t>
                      </a:r>
                    </a:p>
                  </a:txBody>
                  <a:tcPr anchor="ctr">
                    <a:solidFill>
                      <a:schemeClr val="bg1"/>
                    </a:solidFill>
                  </a:tcPr>
                </a:tc>
                <a:extLst>
                  <a:ext uri="{0D108BD9-81ED-4DB2-BD59-A6C34878D82A}">
                    <a16:rowId xmlns:a16="http://schemas.microsoft.com/office/drawing/2014/main" val="10006"/>
                  </a:ext>
                </a:extLst>
              </a:tr>
              <a:tr h="526839">
                <a:tc>
                  <a:txBody>
                    <a:bodyPr/>
                    <a:lstStyle/>
                    <a:p>
                      <a:pPr algn="ctr">
                        <a:buNone/>
                      </a:pPr>
                      <a:r>
                        <a:rPr lang="en-GB" sz="1600" b="1" dirty="0">
                          <a:latin typeface="Times New Roman" panose="02020603050405020304" pitchFamily="18" charset="0"/>
                          <a:ea typeface="Times New Roman" panose="02020603050405020304" pitchFamily="18" charset="0"/>
                          <a:cs typeface="Times New Roman" panose="02020603050405020304" pitchFamily="18" charset="0"/>
                        </a:rPr>
                        <a:t>Budget</a:t>
                      </a:r>
                    </a:p>
                  </a:txBody>
                  <a:tcPr anchor="ctr">
                    <a:solidFill>
                      <a:schemeClr val="accent5">
                        <a:lumMod val="20000"/>
                        <a:lumOff val="80000"/>
                      </a:schemeClr>
                    </a:solidFill>
                  </a:tcPr>
                </a:tc>
                <a:tc>
                  <a:txBody>
                    <a:bodyPr/>
                    <a:lstStyle/>
                    <a:p>
                      <a:pPr algn="ctr">
                        <a:buNone/>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CHF 197 million in 2020</a:t>
                      </a:r>
                    </a:p>
                  </a:txBody>
                  <a:tcPr anchor="ctr">
                    <a:solidFill>
                      <a:schemeClr val="bg1"/>
                    </a:solidFill>
                  </a:tcPr>
                </a:tc>
                <a:extLst>
                  <a:ext uri="{0D108BD9-81ED-4DB2-BD59-A6C34878D82A}">
                    <a16:rowId xmlns:a16="http://schemas.microsoft.com/office/drawing/2014/main" val="10007"/>
                  </a:ext>
                </a:extLst>
              </a:tr>
              <a:tr h="546023">
                <a:tc>
                  <a:txBody>
                    <a:bodyPr/>
                    <a:lstStyle/>
                    <a:p>
                      <a:pPr algn="ctr">
                        <a:buNone/>
                      </a:pPr>
                      <a:r>
                        <a:rPr lang="en-GB" sz="1600" b="1">
                          <a:latin typeface="Times New Roman" panose="02020603050405020304" pitchFamily="18" charset="0"/>
                          <a:ea typeface="Times New Roman" panose="02020603050405020304" pitchFamily="18" charset="0"/>
                          <a:cs typeface="Times New Roman" panose="02020603050405020304" pitchFamily="18" charset="0"/>
                        </a:rPr>
                        <a:t>Website</a:t>
                      </a:r>
                    </a:p>
                  </a:txBody>
                  <a:tcPr anchor="ctr">
                    <a:solidFill>
                      <a:schemeClr val="accent5">
                        <a:lumMod val="20000"/>
                        <a:lumOff val="80000"/>
                      </a:schemeClr>
                    </a:solidFill>
                  </a:tcPr>
                </a:tc>
                <a:tc>
                  <a:txBody>
                    <a:bodyPr/>
                    <a:lstStyle/>
                    <a:p>
                      <a:pPr algn="ctr">
                        <a:buNone/>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https://www.wto.org/</a:t>
                      </a:r>
                    </a:p>
                  </a:txBody>
                  <a:tcPr anchor="ctr">
                    <a:solidFill>
                      <a:schemeClr val="bg1"/>
                    </a:solidFill>
                  </a:tcPr>
                </a:tc>
                <a:extLst>
                  <a:ext uri="{0D108BD9-81ED-4DB2-BD59-A6C34878D82A}">
                    <a16:rowId xmlns:a16="http://schemas.microsoft.com/office/drawing/2014/main" val="10008"/>
                  </a:ext>
                </a:extLst>
              </a:tr>
            </a:tbl>
          </a:graphicData>
        </a:graphic>
      </p:graphicFrame>
      <p:pic>
        <p:nvPicPr>
          <p:cNvPr id="10" name="图片 99"/>
          <p:cNvPicPr/>
          <p:nvPr/>
        </p:nvPicPr>
        <p:blipFill>
          <a:blip r:embed="rId5" cstate="email"/>
          <a:srcRect l="-440"/>
          <a:stretch>
            <a:fillRect/>
          </a:stretch>
        </p:blipFill>
        <p:spPr>
          <a:xfrm>
            <a:off x="608321" y="1051910"/>
            <a:ext cx="3611861" cy="1164160"/>
          </a:xfrm>
          <a:prstGeom prst="rect">
            <a:avLst/>
          </a:prstGeom>
          <a:ln w="12700" cap="sq">
            <a:solidFill>
              <a:srgbClr val="000000"/>
            </a:solidFill>
            <a:prstDash val="solid"/>
            <a:miter lim="800000"/>
            <a:headEnd/>
            <a:tailEnd/>
          </a:ln>
          <a:effectLst>
            <a:outerShdw blurRad="50800" dist="38100" dir="2700000" algn="tl" rotWithShape="0">
              <a:srgbClr val="000000">
                <a:alpha val="18000"/>
              </a:srgbClr>
            </a:outerShdw>
          </a:effectLst>
        </p:spPr>
      </p:pic>
      <p:sp>
        <p:nvSpPr>
          <p:cNvPr id="11" name="Rectangle 10"/>
          <p:cNvSpPr/>
          <p:nvPr/>
        </p:nvSpPr>
        <p:spPr>
          <a:xfrm>
            <a:off x="4928136" y="5336042"/>
            <a:ext cx="6120113" cy="1354217"/>
          </a:xfrm>
          <a:prstGeom prst="rect">
            <a:avLst/>
          </a:prstGeom>
        </p:spPr>
        <p:txBody>
          <a:bodyPr wrap="square">
            <a:spAutoFit/>
          </a:bodyPr>
          <a:lstStyle/>
          <a:p>
            <a:pPr algn="just">
              <a:spcBef>
                <a:spcPts val="0"/>
              </a:spcBef>
              <a:spcAft>
                <a:spcPts val="0"/>
              </a:spcAft>
              <a:buFont typeface="Wingdings" panose="05000000000000000000" pitchFamily="2" charset="2"/>
              <a:buNone/>
            </a:pPr>
            <a:r>
              <a:rPr lang="en-GB" dirty="0">
                <a:latin typeface="Times New Roman" panose="02020603050405020304" pitchFamily="18" charset="0"/>
                <a:ea typeface="Times New Roman" panose="02020603050405020304" pitchFamily="18" charset="0"/>
                <a:sym typeface="+mn-ea"/>
              </a:rPr>
              <a:t>Sources:</a:t>
            </a:r>
          </a:p>
          <a:p>
            <a:pPr marL="342900" indent="-342900" algn="just">
              <a:spcBef>
                <a:spcPts val="0"/>
              </a:spcBef>
              <a:spcAft>
                <a:spcPts val="0"/>
              </a:spcAft>
              <a:buFont typeface="Wingdings" panose="05000000000000000000" pitchFamily="2" charset="2"/>
              <a:buAutoNum type="arabicPeriod"/>
            </a:pPr>
            <a:r>
              <a:rPr lang="en-GB" sz="16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Website of WTO</a:t>
            </a:r>
          </a:p>
          <a:p>
            <a:pPr marL="273050" indent="84455" algn="just">
              <a:spcBef>
                <a:spcPts val="0"/>
              </a:spcBef>
              <a:spcAft>
                <a:spcPts val="0"/>
              </a:spcAft>
            </a:pPr>
            <a:r>
              <a:rPr lang="en-GB" sz="1600" dirty="0">
                <a:latin typeface="Times New Roman" panose="02020603050405020304" pitchFamily="18" charset="0"/>
                <a:ea typeface="Times New Roman" panose="02020603050405020304" pitchFamily="18" charset="0"/>
                <a:cs typeface="Times New Roman" panose="02020603050405020304" pitchFamily="18" charset="0"/>
                <a:sym typeface="+mn-ea"/>
              </a:rPr>
              <a:t>https://www.wto.org/</a:t>
            </a:r>
          </a:p>
          <a:p>
            <a:pPr algn="just">
              <a:spcBef>
                <a:spcPts val="0"/>
              </a:spcBef>
              <a:spcAft>
                <a:spcPts val="0"/>
              </a:spcAft>
            </a:pPr>
            <a:r>
              <a:rPr lang="en-GB" sz="1600" dirty="0">
                <a:latin typeface="Times New Roman" panose="02020603050405020304" pitchFamily="18" charset="0"/>
                <a:ea typeface="Times New Roman" panose="02020603050405020304" pitchFamily="18" charset="0"/>
                <a:cs typeface="Times New Roman" panose="02020603050405020304" pitchFamily="18" charset="0"/>
                <a:sym typeface="+mn-ea"/>
              </a:rPr>
              <a:t>2.    Webpage of Trade and Industry Department</a:t>
            </a:r>
          </a:p>
          <a:p>
            <a:pPr marL="357505" algn="just">
              <a:spcBef>
                <a:spcPts val="0"/>
              </a:spcBef>
              <a:spcAft>
                <a:spcPts val="0"/>
              </a:spcAf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https://www.tid.gov.hk/english/ito/wto/wto_overview.html</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4100" y="1379806"/>
            <a:ext cx="11131550" cy="1717393"/>
          </a:xfrm>
          <a:prstGeom prst="rect">
            <a:avLst/>
          </a:prstGeom>
          <a:noFill/>
        </p:spPr>
        <p:txBody>
          <a:bodyPr wrap="square" rtlCol="0">
            <a:spAutoFit/>
          </a:bodyPr>
          <a:lstStyle/>
          <a:p>
            <a:pPr algn="just">
              <a:lnSpc>
                <a:spcPct val="120000"/>
              </a:lnSpc>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rPr>
              <a:t>The WTO's top level decision-making body is the Ministerial Conference. Below this is the General Council and </a:t>
            </a:r>
            <a:r>
              <a:rPr lang="en-GB" altLang="zh-TW"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rPr>
              <a:t>other </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rPr>
              <a:t>various councils and committees.  The Ministerial Conference usually meets every two years</a:t>
            </a:r>
            <a:r>
              <a:rPr lang="en-GB" sz="2200" strike="sngStrike"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rPr>
              <a:t> to discuss, decide and act on all important issues relating to the functions of the WTO.  Main functions of the WTO are:</a:t>
            </a:r>
          </a:p>
        </p:txBody>
      </p:sp>
      <p:grpSp>
        <p:nvGrpSpPr>
          <p:cNvPr id="11" name="Group 10"/>
          <p:cNvGrpSpPr/>
          <p:nvPr/>
        </p:nvGrpSpPr>
        <p:grpSpPr>
          <a:xfrm>
            <a:off x="2255478" y="3261488"/>
            <a:ext cx="3439724" cy="3019188"/>
            <a:chOff x="818045" y="2882247"/>
            <a:chExt cx="4060190" cy="3401533"/>
          </a:xfrm>
        </p:grpSpPr>
        <p:pic>
          <p:nvPicPr>
            <p:cNvPr id="8" name="图片 7"/>
            <p:cNvPicPr>
              <a:picLocks noChangeAspect="1"/>
            </p:cNvPicPr>
            <p:nvPr/>
          </p:nvPicPr>
          <p:blipFill>
            <a:blip r:embed="rId2" cstate="email"/>
            <a:stretch>
              <a:fillRect/>
            </a:stretch>
          </p:blipFill>
          <p:spPr>
            <a:xfrm>
              <a:off x="1042597" y="2882247"/>
              <a:ext cx="3580758" cy="2684729"/>
            </a:xfrm>
            <a:prstGeom prst="rect">
              <a:avLst/>
            </a:prstGeom>
            <a:ln w="12700" cap="sq">
              <a:solidFill>
                <a:srgbClr val="000000"/>
              </a:solidFill>
              <a:prstDash val="solid"/>
              <a:miter lim="800000"/>
              <a:headEnd/>
              <a:tailEnd/>
            </a:ln>
            <a:effectLst>
              <a:outerShdw blurRad="50800" dist="38100" dir="2700000" algn="tl" rotWithShape="0">
                <a:srgbClr val="000000">
                  <a:alpha val="18000"/>
                </a:srgbClr>
              </a:outerShdw>
            </a:effectLst>
          </p:spPr>
        </p:pic>
        <p:sp>
          <p:nvSpPr>
            <p:cNvPr id="7" name="文本框 6"/>
            <p:cNvSpPr txBox="1"/>
            <p:nvPr/>
          </p:nvSpPr>
          <p:spPr>
            <a:xfrm>
              <a:off x="818045" y="5555599"/>
              <a:ext cx="4060190" cy="728181"/>
            </a:xfrm>
            <a:prstGeom prst="rect">
              <a:avLst/>
            </a:prstGeom>
            <a:noFill/>
          </p:spPr>
          <p:txBody>
            <a:bodyPr wrap="square" rtlCol="0">
              <a:spAutoFit/>
            </a:bodyPr>
            <a:lstStyle/>
            <a:p>
              <a:pPr algn="ctr"/>
              <a:r>
                <a:rPr lang="en-GB" dirty="0">
                  <a:latin typeface="Times New Roman" panose="02020603050405020304" pitchFamily="18" charset="0"/>
                  <a:ea typeface="Times New Roman" panose="02020603050405020304" pitchFamily="18" charset="0"/>
                </a:rPr>
                <a:t>The WTO headquarters in Geneva, Switzerland</a:t>
              </a:r>
            </a:p>
          </p:txBody>
        </p:sp>
      </p:grpSp>
      <p:sp>
        <p:nvSpPr>
          <p:cNvPr id="10" name="标题 1"/>
          <p:cNvSpPr txBox="1">
            <a:spLocks noChangeArrowheads="1"/>
          </p:cNvSpPr>
          <p:nvPr/>
        </p:nvSpPr>
        <p:spPr bwMode="auto">
          <a:xfrm>
            <a:off x="2062162" y="872586"/>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800" dirty="0">
                <a:latin typeface="Times New Roman" panose="02020603050405020304" pitchFamily="18" charset="0"/>
                <a:ea typeface="Times New Roman" panose="02020603050405020304" pitchFamily="18" charset="0"/>
                <a:sym typeface="Times New Roman" panose="02020603050405020304" pitchFamily="18" charset="0"/>
              </a:rPr>
              <a:t>Structure and main functions of the WTO</a:t>
            </a:r>
          </a:p>
        </p:txBody>
      </p:sp>
      <p:grpSp>
        <p:nvGrpSpPr>
          <p:cNvPr id="5" name="组合 4"/>
          <p:cNvGrpSpPr/>
          <p:nvPr/>
        </p:nvGrpSpPr>
        <p:grpSpPr>
          <a:xfrm>
            <a:off x="5969875" y="2586034"/>
            <a:ext cx="5830867" cy="4194714"/>
            <a:chOff x="5542844" y="1761597"/>
            <a:chExt cx="6532033" cy="4825696"/>
          </a:xfrm>
        </p:grpSpPr>
        <p:sp>
          <p:nvSpPr>
            <p:cNvPr id="12" name="矩形 11"/>
            <p:cNvSpPr/>
            <p:nvPr/>
          </p:nvSpPr>
          <p:spPr>
            <a:xfrm>
              <a:off x="5542844" y="1997101"/>
              <a:ext cx="6532033" cy="4354689"/>
            </a:xfrm>
            <a:prstGeom prst="rect">
              <a:avLst/>
            </a:prstGeom>
            <a:noFill/>
          </p:spPr>
        </p:sp>
        <p:sp>
          <p:nvSpPr>
            <p:cNvPr id="13" name="空心弧 12"/>
            <p:cNvSpPr/>
            <p:nvPr/>
          </p:nvSpPr>
          <p:spPr>
            <a:xfrm>
              <a:off x="7123643" y="2489228"/>
              <a:ext cx="3370434" cy="3370434"/>
            </a:xfrm>
            <a:prstGeom prst="blockArc">
              <a:avLst>
                <a:gd name="adj1" fmla="val 12600000"/>
                <a:gd name="adj2" fmla="val 16200000"/>
                <a:gd name="adj3" fmla="val 4521"/>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空心弧 13"/>
            <p:cNvSpPr/>
            <p:nvPr/>
          </p:nvSpPr>
          <p:spPr>
            <a:xfrm>
              <a:off x="7123643" y="2489228"/>
              <a:ext cx="3370434" cy="3370434"/>
            </a:xfrm>
            <a:prstGeom prst="blockArc">
              <a:avLst>
                <a:gd name="adj1" fmla="val 9000000"/>
                <a:gd name="adj2" fmla="val 12600000"/>
                <a:gd name="adj3" fmla="val 4521"/>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空心弧 14"/>
            <p:cNvSpPr/>
            <p:nvPr/>
          </p:nvSpPr>
          <p:spPr>
            <a:xfrm>
              <a:off x="7123643" y="2489228"/>
              <a:ext cx="3370434" cy="3370434"/>
            </a:xfrm>
            <a:prstGeom prst="blockArc">
              <a:avLst>
                <a:gd name="adj1" fmla="val 5400000"/>
                <a:gd name="adj2" fmla="val 9000000"/>
                <a:gd name="adj3" fmla="val 4521"/>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空心弧 15"/>
            <p:cNvSpPr/>
            <p:nvPr/>
          </p:nvSpPr>
          <p:spPr>
            <a:xfrm>
              <a:off x="7123643" y="2489228"/>
              <a:ext cx="3370434" cy="3370434"/>
            </a:xfrm>
            <a:prstGeom prst="blockArc">
              <a:avLst>
                <a:gd name="adj1" fmla="val 1800000"/>
                <a:gd name="adj2" fmla="val 5400000"/>
                <a:gd name="adj3" fmla="val 4521"/>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空心弧 16"/>
            <p:cNvSpPr/>
            <p:nvPr/>
          </p:nvSpPr>
          <p:spPr>
            <a:xfrm>
              <a:off x="7123643" y="2489228"/>
              <a:ext cx="3370434" cy="3370434"/>
            </a:xfrm>
            <a:prstGeom prst="blockArc">
              <a:avLst>
                <a:gd name="adj1" fmla="val 19800000"/>
                <a:gd name="adj2" fmla="val 1800000"/>
                <a:gd name="adj3" fmla="val 4521"/>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空心弧 17"/>
            <p:cNvSpPr/>
            <p:nvPr/>
          </p:nvSpPr>
          <p:spPr>
            <a:xfrm>
              <a:off x="7123643" y="2489228"/>
              <a:ext cx="3370434" cy="3370434"/>
            </a:xfrm>
            <a:prstGeom prst="blockArc">
              <a:avLst>
                <a:gd name="adj1" fmla="val 16200000"/>
                <a:gd name="adj2" fmla="val 19800000"/>
                <a:gd name="adj3" fmla="val 4521"/>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任意多边形 18"/>
            <p:cNvSpPr/>
            <p:nvPr/>
          </p:nvSpPr>
          <p:spPr>
            <a:xfrm>
              <a:off x="8066237" y="3431822"/>
              <a:ext cx="1485245" cy="1485245"/>
            </a:xfrm>
            <a:custGeom>
              <a:avLst/>
              <a:gdLst>
                <a:gd name="connsiteX0" fmla="*/ 0 w 1485245"/>
                <a:gd name="connsiteY0" fmla="*/ 742623 h 1485245"/>
                <a:gd name="connsiteX1" fmla="*/ 742623 w 1485245"/>
                <a:gd name="connsiteY1" fmla="*/ 0 h 1485245"/>
                <a:gd name="connsiteX2" fmla="*/ 1485246 w 1485245"/>
                <a:gd name="connsiteY2" fmla="*/ 742623 h 1485245"/>
                <a:gd name="connsiteX3" fmla="*/ 742623 w 1485245"/>
                <a:gd name="connsiteY3" fmla="*/ 1485246 h 1485245"/>
                <a:gd name="connsiteX4" fmla="*/ 0 w 1485245"/>
                <a:gd name="connsiteY4" fmla="*/ 742623 h 1485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245" h="1485245">
                  <a:moveTo>
                    <a:pt x="0" y="742623"/>
                  </a:moveTo>
                  <a:cubicBezTo>
                    <a:pt x="0" y="332484"/>
                    <a:pt x="332484" y="0"/>
                    <a:pt x="742623" y="0"/>
                  </a:cubicBezTo>
                  <a:cubicBezTo>
                    <a:pt x="1152762" y="0"/>
                    <a:pt x="1485246" y="332484"/>
                    <a:pt x="1485246" y="742623"/>
                  </a:cubicBezTo>
                  <a:cubicBezTo>
                    <a:pt x="1485246" y="1152762"/>
                    <a:pt x="1152762" y="1485246"/>
                    <a:pt x="742623" y="1485246"/>
                  </a:cubicBezTo>
                  <a:cubicBezTo>
                    <a:pt x="332484" y="1485246"/>
                    <a:pt x="0" y="1152762"/>
                    <a:pt x="0" y="742623"/>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8149" tIns="258149" rIns="258149" bIns="258149" numCol="1" spcCol="1270" anchor="ctr" anchorCtr="0">
              <a:noAutofit/>
            </a:bodyPr>
            <a:lstStyle/>
            <a:p>
              <a:pPr lvl="0" algn="ctr" defTabSz="1422400">
                <a:spcBef>
                  <a:spcPct val="0"/>
                </a:spcBef>
                <a:spcAft>
                  <a:spcPct val="35000"/>
                </a:spcAft>
              </a:pPr>
              <a:r>
                <a:rPr lang="en-GB" sz="1600" dirty="0">
                  <a:solidFill>
                    <a:schemeClr val="bg1"/>
                  </a:solidFill>
                  <a:latin typeface="Times New Roman" panose="02020603050405020304" pitchFamily="18" charset="0"/>
                  <a:ea typeface="Times New Roman" panose="02020603050405020304" pitchFamily="18" charset="0"/>
                </a:rPr>
                <a:t>Main functions</a:t>
              </a:r>
            </a:p>
          </p:txBody>
        </p:sp>
        <p:sp>
          <p:nvSpPr>
            <p:cNvPr id="20" name="任意多边形 19"/>
            <p:cNvSpPr/>
            <p:nvPr/>
          </p:nvSpPr>
          <p:spPr>
            <a:xfrm>
              <a:off x="8043130" y="1761597"/>
              <a:ext cx="1500398" cy="1531458"/>
            </a:xfrm>
            <a:custGeom>
              <a:avLst/>
              <a:gdLst>
                <a:gd name="connsiteX0" fmla="*/ 0 w 1531458"/>
                <a:gd name="connsiteY0" fmla="*/ 765729 h 1531458"/>
                <a:gd name="connsiteX1" fmla="*/ 765729 w 1531458"/>
                <a:gd name="connsiteY1" fmla="*/ 0 h 1531458"/>
                <a:gd name="connsiteX2" fmla="*/ 1531458 w 1531458"/>
                <a:gd name="connsiteY2" fmla="*/ 765729 h 1531458"/>
                <a:gd name="connsiteX3" fmla="*/ 765729 w 1531458"/>
                <a:gd name="connsiteY3" fmla="*/ 1531458 h 1531458"/>
                <a:gd name="connsiteX4" fmla="*/ 0 w 1531458"/>
                <a:gd name="connsiteY4" fmla="*/ 765729 h 1531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58" h="1531458">
                  <a:moveTo>
                    <a:pt x="0" y="765729"/>
                  </a:moveTo>
                  <a:cubicBezTo>
                    <a:pt x="0" y="342829"/>
                    <a:pt x="342829" y="0"/>
                    <a:pt x="765729" y="0"/>
                  </a:cubicBezTo>
                  <a:cubicBezTo>
                    <a:pt x="1188629" y="0"/>
                    <a:pt x="1531458" y="342829"/>
                    <a:pt x="1531458" y="765729"/>
                  </a:cubicBezTo>
                  <a:cubicBezTo>
                    <a:pt x="1531458" y="1188629"/>
                    <a:pt x="1188629" y="1531458"/>
                    <a:pt x="765729" y="1531458"/>
                  </a:cubicBezTo>
                  <a:cubicBezTo>
                    <a:pt x="342829" y="1531458"/>
                    <a:pt x="0" y="1188629"/>
                    <a:pt x="0" y="765729"/>
                  </a:cubicBez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49677" tIns="249677" rIns="249677" bIns="249677" numCol="1" spcCol="1270" anchor="ctr" anchorCtr="0">
              <a:noAutofit/>
            </a:bodyPr>
            <a:lstStyle/>
            <a:p>
              <a:pPr lvl="0" algn="ctr" defTabSz="889000">
                <a:lnSpc>
                  <a:spcPts val="1200"/>
                </a:lnSpc>
                <a:spcBef>
                  <a:spcPct val="0"/>
                </a:spcBef>
                <a:spcAft>
                  <a:spcPct val="35000"/>
                </a:spcAft>
              </a:pPr>
              <a:r>
                <a:rPr lang="en-GB" sz="1100" dirty="0" err="1">
                  <a:solidFill>
                    <a:schemeClr val="tx1">
                      <a:lumMod val="85000"/>
                      <a:lumOff val="15000"/>
                    </a:schemeClr>
                  </a:solidFill>
                  <a:latin typeface="Times New Roman" panose="02020603050405020304" pitchFamily="18" charset="0"/>
                  <a:ea typeface="Times New Roman" panose="02020603050405020304" pitchFamily="18" charset="0"/>
                </a:rPr>
                <a:t>AdministeringWTO</a:t>
              </a:r>
              <a:r>
                <a:rPr lang="en-GB" sz="1100" dirty="0">
                  <a:solidFill>
                    <a:schemeClr val="tx1">
                      <a:lumMod val="85000"/>
                      <a:lumOff val="15000"/>
                    </a:schemeClr>
                  </a:solidFill>
                  <a:latin typeface="Times New Roman" panose="02020603050405020304" pitchFamily="18" charset="0"/>
                  <a:ea typeface="Times New Roman" panose="02020603050405020304" pitchFamily="18" charset="0"/>
                </a:rPr>
                <a:t>  trade agreements</a:t>
              </a:r>
            </a:p>
          </p:txBody>
        </p:sp>
        <p:sp>
          <p:nvSpPr>
            <p:cNvPr id="21" name="任意多边形 20"/>
            <p:cNvSpPr/>
            <p:nvPr/>
          </p:nvSpPr>
          <p:spPr>
            <a:xfrm>
              <a:off x="9469578" y="2585156"/>
              <a:ext cx="1531458" cy="1531458"/>
            </a:xfrm>
            <a:custGeom>
              <a:avLst/>
              <a:gdLst>
                <a:gd name="connsiteX0" fmla="*/ 0 w 1531458"/>
                <a:gd name="connsiteY0" fmla="*/ 765729 h 1531458"/>
                <a:gd name="connsiteX1" fmla="*/ 765729 w 1531458"/>
                <a:gd name="connsiteY1" fmla="*/ 0 h 1531458"/>
                <a:gd name="connsiteX2" fmla="*/ 1531458 w 1531458"/>
                <a:gd name="connsiteY2" fmla="*/ 765729 h 1531458"/>
                <a:gd name="connsiteX3" fmla="*/ 765729 w 1531458"/>
                <a:gd name="connsiteY3" fmla="*/ 1531458 h 1531458"/>
                <a:gd name="connsiteX4" fmla="*/ 0 w 1531458"/>
                <a:gd name="connsiteY4" fmla="*/ 765729 h 1531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58" h="1531458">
                  <a:moveTo>
                    <a:pt x="0" y="765729"/>
                  </a:moveTo>
                  <a:cubicBezTo>
                    <a:pt x="0" y="342829"/>
                    <a:pt x="342829" y="0"/>
                    <a:pt x="765729" y="0"/>
                  </a:cubicBezTo>
                  <a:cubicBezTo>
                    <a:pt x="1188629" y="0"/>
                    <a:pt x="1531458" y="342829"/>
                    <a:pt x="1531458" y="765729"/>
                  </a:cubicBezTo>
                  <a:cubicBezTo>
                    <a:pt x="1531458" y="1188629"/>
                    <a:pt x="1188629" y="1531458"/>
                    <a:pt x="765729" y="1531458"/>
                  </a:cubicBezTo>
                  <a:cubicBezTo>
                    <a:pt x="342829" y="1531458"/>
                    <a:pt x="0" y="1188629"/>
                    <a:pt x="0" y="765729"/>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9677" tIns="249677" rIns="249677" bIns="249677" numCol="1" spcCol="1270" anchor="ctr" anchorCtr="0">
              <a:noAutofit/>
            </a:bodyPr>
            <a:lstStyle/>
            <a:p>
              <a:pPr lvl="0" algn="ctr" defTabSz="889000">
                <a:lnSpc>
                  <a:spcPts val="1200"/>
                </a:lnSpc>
                <a:spcBef>
                  <a:spcPct val="0"/>
                </a:spcBef>
                <a:spcAft>
                  <a:spcPct val="35000"/>
                </a:spcAft>
              </a:pPr>
              <a:r>
                <a:rPr lang="en-GB" sz="1200" dirty="0">
                  <a:solidFill>
                    <a:schemeClr val="tx1"/>
                  </a:solidFill>
                  <a:latin typeface="Times New Roman" panose="02020603050405020304" pitchFamily="18" charset="0"/>
                  <a:ea typeface="Times New Roman" panose="02020603050405020304" pitchFamily="18" charset="0"/>
                </a:rPr>
                <a:t>Acting as a forum for trade negotiations</a:t>
              </a:r>
            </a:p>
          </p:txBody>
        </p:sp>
        <p:sp>
          <p:nvSpPr>
            <p:cNvPr id="22" name="任意多边形 21"/>
            <p:cNvSpPr/>
            <p:nvPr/>
          </p:nvSpPr>
          <p:spPr>
            <a:xfrm>
              <a:off x="9469578" y="4232275"/>
              <a:ext cx="1531458" cy="1531458"/>
            </a:xfrm>
            <a:custGeom>
              <a:avLst/>
              <a:gdLst>
                <a:gd name="connsiteX0" fmla="*/ 0 w 1531458"/>
                <a:gd name="connsiteY0" fmla="*/ 765729 h 1531458"/>
                <a:gd name="connsiteX1" fmla="*/ 765729 w 1531458"/>
                <a:gd name="connsiteY1" fmla="*/ 0 h 1531458"/>
                <a:gd name="connsiteX2" fmla="*/ 1531458 w 1531458"/>
                <a:gd name="connsiteY2" fmla="*/ 765729 h 1531458"/>
                <a:gd name="connsiteX3" fmla="*/ 765729 w 1531458"/>
                <a:gd name="connsiteY3" fmla="*/ 1531458 h 1531458"/>
                <a:gd name="connsiteX4" fmla="*/ 0 w 1531458"/>
                <a:gd name="connsiteY4" fmla="*/ 765729 h 1531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58" h="1531458">
                  <a:moveTo>
                    <a:pt x="0" y="765729"/>
                  </a:moveTo>
                  <a:cubicBezTo>
                    <a:pt x="0" y="342829"/>
                    <a:pt x="342829" y="0"/>
                    <a:pt x="765729" y="0"/>
                  </a:cubicBezTo>
                  <a:cubicBezTo>
                    <a:pt x="1188629" y="0"/>
                    <a:pt x="1531458" y="342829"/>
                    <a:pt x="1531458" y="765729"/>
                  </a:cubicBezTo>
                  <a:cubicBezTo>
                    <a:pt x="1531458" y="1188629"/>
                    <a:pt x="1188629" y="1531458"/>
                    <a:pt x="765729" y="1531458"/>
                  </a:cubicBezTo>
                  <a:cubicBezTo>
                    <a:pt x="342829" y="1531458"/>
                    <a:pt x="0" y="1188629"/>
                    <a:pt x="0" y="76572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9677" tIns="249677" rIns="249677" bIns="249677" numCol="1" spcCol="1270" anchor="ctr" anchorCtr="0">
              <a:noAutofit/>
            </a:bodyPr>
            <a:lstStyle/>
            <a:p>
              <a:pPr lvl="0" algn="ctr" defTabSz="889000">
                <a:lnSpc>
                  <a:spcPts val="1200"/>
                </a:lnSpc>
                <a:spcBef>
                  <a:spcPct val="0"/>
                </a:spcBef>
                <a:spcAft>
                  <a:spcPct val="35000"/>
                </a:spcAft>
              </a:pPr>
              <a:r>
                <a:rPr lang="en-GB" sz="1200" dirty="0">
                  <a:solidFill>
                    <a:schemeClr val="tx1"/>
                  </a:solidFill>
                  <a:latin typeface="Times New Roman" panose="02020603050405020304" pitchFamily="18" charset="0"/>
                  <a:ea typeface="Times New Roman" panose="02020603050405020304" pitchFamily="18" charset="0"/>
                </a:rPr>
                <a:t>Settling trade disputes</a:t>
              </a:r>
            </a:p>
          </p:txBody>
        </p:sp>
        <p:sp>
          <p:nvSpPr>
            <p:cNvPr id="23" name="任意多边形 22"/>
            <p:cNvSpPr/>
            <p:nvPr/>
          </p:nvSpPr>
          <p:spPr>
            <a:xfrm>
              <a:off x="8043131" y="5055835"/>
              <a:ext cx="1531458" cy="1531458"/>
            </a:xfrm>
            <a:custGeom>
              <a:avLst/>
              <a:gdLst>
                <a:gd name="connsiteX0" fmla="*/ 0 w 1531458"/>
                <a:gd name="connsiteY0" fmla="*/ 765729 h 1531458"/>
                <a:gd name="connsiteX1" fmla="*/ 765729 w 1531458"/>
                <a:gd name="connsiteY1" fmla="*/ 0 h 1531458"/>
                <a:gd name="connsiteX2" fmla="*/ 1531458 w 1531458"/>
                <a:gd name="connsiteY2" fmla="*/ 765729 h 1531458"/>
                <a:gd name="connsiteX3" fmla="*/ 765729 w 1531458"/>
                <a:gd name="connsiteY3" fmla="*/ 1531458 h 1531458"/>
                <a:gd name="connsiteX4" fmla="*/ 0 w 1531458"/>
                <a:gd name="connsiteY4" fmla="*/ 765729 h 1531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58" h="1531458">
                  <a:moveTo>
                    <a:pt x="0" y="765729"/>
                  </a:moveTo>
                  <a:cubicBezTo>
                    <a:pt x="0" y="342829"/>
                    <a:pt x="342829" y="0"/>
                    <a:pt x="765729" y="0"/>
                  </a:cubicBezTo>
                  <a:cubicBezTo>
                    <a:pt x="1188629" y="0"/>
                    <a:pt x="1531458" y="342829"/>
                    <a:pt x="1531458" y="765729"/>
                  </a:cubicBezTo>
                  <a:cubicBezTo>
                    <a:pt x="1531458" y="1188629"/>
                    <a:pt x="1188629" y="1531458"/>
                    <a:pt x="765729" y="1531458"/>
                  </a:cubicBezTo>
                  <a:cubicBezTo>
                    <a:pt x="342829" y="1531458"/>
                    <a:pt x="0" y="1188629"/>
                    <a:pt x="0" y="76572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249677" tIns="249677" rIns="249677" bIns="249677" numCol="1" spcCol="1270" anchor="ctr" anchorCtr="0">
              <a:noAutofit/>
            </a:bodyPr>
            <a:lstStyle/>
            <a:p>
              <a:pPr lvl="0" algn="ctr" defTabSz="889000">
                <a:lnSpc>
                  <a:spcPts val="1200"/>
                </a:lnSpc>
                <a:spcBef>
                  <a:spcPct val="0"/>
                </a:spcBef>
                <a:spcAft>
                  <a:spcPct val="35000"/>
                </a:spcAft>
              </a:pPr>
              <a:r>
                <a:rPr lang="en-GB" sz="1200" dirty="0">
                  <a:solidFill>
                    <a:schemeClr val="tx1"/>
                  </a:solidFill>
                  <a:latin typeface="Times New Roman" panose="02020603050405020304" pitchFamily="18" charset="0"/>
                  <a:ea typeface="Times New Roman" panose="02020603050405020304" pitchFamily="18" charset="0"/>
                </a:rPr>
                <a:t>Reviewing national trade policies</a:t>
              </a:r>
            </a:p>
          </p:txBody>
        </p:sp>
        <p:sp>
          <p:nvSpPr>
            <p:cNvPr id="24" name="任意多边形 23"/>
            <p:cNvSpPr/>
            <p:nvPr/>
          </p:nvSpPr>
          <p:spPr>
            <a:xfrm>
              <a:off x="6616683" y="4232275"/>
              <a:ext cx="1531458" cy="1531458"/>
            </a:xfrm>
            <a:custGeom>
              <a:avLst/>
              <a:gdLst>
                <a:gd name="connsiteX0" fmla="*/ 0 w 1531458"/>
                <a:gd name="connsiteY0" fmla="*/ 765729 h 1531458"/>
                <a:gd name="connsiteX1" fmla="*/ 765729 w 1531458"/>
                <a:gd name="connsiteY1" fmla="*/ 0 h 1531458"/>
                <a:gd name="connsiteX2" fmla="*/ 1531458 w 1531458"/>
                <a:gd name="connsiteY2" fmla="*/ 765729 h 1531458"/>
                <a:gd name="connsiteX3" fmla="*/ 765729 w 1531458"/>
                <a:gd name="connsiteY3" fmla="*/ 1531458 h 1531458"/>
                <a:gd name="connsiteX4" fmla="*/ 0 w 1531458"/>
                <a:gd name="connsiteY4" fmla="*/ 765729 h 1531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58" h="1531458">
                  <a:moveTo>
                    <a:pt x="0" y="765729"/>
                  </a:moveTo>
                  <a:cubicBezTo>
                    <a:pt x="0" y="342829"/>
                    <a:pt x="342829" y="0"/>
                    <a:pt x="765729" y="0"/>
                  </a:cubicBezTo>
                  <a:cubicBezTo>
                    <a:pt x="1188629" y="0"/>
                    <a:pt x="1531458" y="342829"/>
                    <a:pt x="1531458" y="765729"/>
                  </a:cubicBezTo>
                  <a:cubicBezTo>
                    <a:pt x="1531458" y="1188629"/>
                    <a:pt x="1188629" y="1531458"/>
                    <a:pt x="765729" y="1531458"/>
                  </a:cubicBezTo>
                  <a:cubicBezTo>
                    <a:pt x="342829" y="1531458"/>
                    <a:pt x="0" y="1188629"/>
                    <a:pt x="0" y="765729"/>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49677" tIns="249677" rIns="249677" bIns="249677" numCol="1" spcCol="1270" anchor="ctr" anchorCtr="0">
              <a:noAutofit/>
            </a:bodyPr>
            <a:lstStyle/>
            <a:p>
              <a:pPr lvl="0" algn="ctr" defTabSz="889000">
                <a:lnSpc>
                  <a:spcPts val="1200"/>
                </a:lnSpc>
                <a:spcBef>
                  <a:spcPct val="0"/>
                </a:spcBef>
                <a:spcAft>
                  <a:spcPct val="35000"/>
                </a:spcAft>
              </a:pPr>
              <a:r>
                <a:rPr lang="en-GB" sz="1200" dirty="0">
                  <a:solidFill>
                    <a:schemeClr val="tx1"/>
                  </a:solidFill>
                  <a:latin typeface="Times New Roman" panose="02020603050405020304" pitchFamily="18" charset="0"/>
                  <a:ea typeface="Times New Roman" panose="02020603050405020304" pitchFamily="18" charset="0"/>
                </a:rPr>
                <a:t>Building the trade capacity of developing economies</a:t>
              </a:r>
            </a:p>
          </p:txBody>
        </p:sp>
        <p:sp>
          <p:nvSpPr>
            <p:cNvPr id="25" name="任意多边形 24"/>
            <p:cNvSpPr/>
            <p:nvPr/>
          </p:nvSpPr>
          <p:spPr>
            <a:xfrm>
              <a:off x="6616683" y="2585156"/>
              <a:ext cx="1531459" cy="1531458"/>
            </a:xfrm>
            <a:custGeom>
              <a:avLst/>
              <a:gdLst>
                <a:gd name="connsiteX0" fmla="*/ 0 w 1531458"/>
                <a:gd name="connsiteY0" fmla="*/ 765729 h 1531458"/>
                <a:gd name="connsiteX1" fmla="*/ 765729 w 1531458"/>
                <a:gd name="connsiteY1" fmla="*/ 0 h 1531458"/>
                <a:gd name="connsiteX2" fmla="*/ 1531458 w 1531458"/>
                <a:gd name="connsiteY2" fmla="*/ 765729 h 1531458"/>
                <a:gd name="connsiteX3" fmla="*/ 765729 w 1531458"/>
                <a:gd name="connsiteY3" fmla="*/ 1531458 h 1531458"/>
                <a:gd name="connsiteX4" fmla="*/ 0 w 1531458"/>
                <a:gd name="connsiteY4" fmla="*/ 765729 h 1531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458" h="1531458">
                  <a:moveTo>
                    <a:pt x="0" y="765729"/>
                  </a:moveTo>
                  <a:cubicBezTo>
                    <a:pt x="0" y="342829"/>
                    <a:pt x="342829" y="0"/>
                    <a:pt x="765729" y="0"/>
                  </a:cubicBezTo>
                  <a:cubicBezTo>
                    <a:pt x="1188629" y="0"/>
                    <a:pt x="1531458" y="342829"/>
                    <a:pt x="1531458" y="765729"/>
                  </a:cubicBezTo>
                  <a:cubicBezTo>
                    <a:pt x="1531458" y="1188629"/>
                    <a:pt x="1188629" y="1531458"/>
                    <a:pt x="765729" y="1531458"/>
                  </a:cubicBezTo>
                  <a:cubicBezTo>
                    <a:pt x="342829" y="1531458"/>
                    <a:pt x="0" y="1188629"/>
                    <a:pt x="0" y="76572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9677" tIns="249677" rIns="249677" bIns="249677" numCol="1" spcCol="1270" anchor="ctr" anchorCtr="0">
              <a:noAutofit/>
            </a:bodyPr>
            <a:lstStyle/>
            <a:p>
              <a:pPr lvl="0" algn="ctr" defTabSz="889000">
                <a:lnSpc>
                  <a:spcPts val="1200"/>
                </a:lnSpc>
                <a:spcBef>
                  <a:spcPct val="0"/>
                </a:spcBef>
                <a:spcAft>
                  <a:spcPct val="35000"/>
                </a:spcAft>
              </a:pPr>
              <a:r>
                <a:rPr lang="en-GB" sz="1200" dirty="0">
                  <a:solidFill>
                    <a:schemeClr val="tx1"/>
                  </a:solidFill>
                  <a:latin typeface="Times New Roman" panose="02020603050405020304" pitchFamily="18" charset="0"/>
                  <a:ea typeface="Times New Roman" panose="02020603050405020304" pitchFamily="18" charset="0"/>
                </a:rPr>
                <a:t>Cooperating with other international organisations</a:t>
              </a:r>
            </a:p>
          </p:txBody>
        </p:sp>
      </p:grpSp>
      <p:sp>
        <p:nvSpPr>
          <p:cNvPr id="27" name="文本框 8"/>
          <p:cNvSpPr txBox="1"/>
          <p:nvPr/>
        </p:nvSpPr>
        <p:spPr>
          <a:xfrm>
            <a:off x="404100" y="6148258"/>
            <a:ext cx="5268686" cy="553998"/>
          </a:xfrm>
          <a:prstGeom prst="rect">
            <a:avLst/>
          </a:prstGeom>
          <a:noFill/>
        </p:spPr>
        <p:txBody>
          <a:bodyPr wrap="square" rtlCol="0" anchor="t">
            <a:spAutoFit/>
          </a:bodyPr>
          <a:lstStyle/>
          <a:p>
            <a:r>
              <a:rPr lang="en-GB" sz="1600" dirty="0">
                <a:latin typeface="Times New Roman" panose="02020603050405020304" pitchFamily="18" charset="0"/>
                <a:ea typeface="Times New Roman" panose="02020603050405020304" pitchFamily="18" charset="0"/>
                <a:cs typeface="楷体" panose="02010609060101010101" pitchFamily="49" charset="-122"/>
                <a:sym typeface="+mn-ea"/>
              </a:rPr>
              <a:t>Source: Website of WTO</a:t>
            </a:r>
          </a:p>
          <a:p>
            <a:r>
              <a:rPr lang="en-GB" sz="1400" dirty="0">
                <a:latin typeface="Times New Roman" panose="02020603050405020304" pitchFamily="18" charset="0"/>
                <a:ea typeface="Times New Roman" panose="02020603050405020304" pitchFamily="18" charset="0"/>
                <a:cs typeface="Times New Roman" panose="02020603050405020304" pitchFamily="18" charset="0"/>
                <a:sym typeface="+mn-ea"/>
              </a:rPr>
              <a:t>https://www.wto.org/english/thewto_e/whatis_e/inbrief_e/inbr_e.htm</a:t>
            </a:r>
          </a:p>
        </p:txBody>
      </p:sp>
      <p:sp>
        <p:nvSpPr>
          <p:cNvPr id="6" name="任意多边形: 形状 7">
            <a:extLst>
              <a:ext uri="{FF2B5EF4-FFF2-40B4-BE49-F238E27FC236}">
                <a16:creationId xmlns:a16="http://schemas.microsoft.com/office/drawing/2014/main" id="{617E28D9-CCB9-DD65-7753-185E4930E0E1}"/>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p:cNvPicPr>
            <a:picLocks noChangeAspect="1" noChangeArrowheads="1"/>
          </p:cNvPicPr>
          <p:nvPr/>
        </p:nvPicPr>
        <p:blipFill>
          <a:blip r:embed="rId2"/>
          <a:srcRect/>
          <a:stretch>
            <a:fillRect/>
          </a:stretch>
        </p:blipFill>
        <p:spPr bwMode="auto">
          <a:xfrm>
            <a:off x="808339" y="269772"/>
            <a:ext cx="10872787" cy="625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1"/>
          <p:cNvSpPr txBox="1">
            <a:spLocks noChangeArrowheads="1"/>
          </p:cNvSpPr>
          <p:nvPr/>
        </p:nvSpPr>
        <p:spPr bwMode="auto">
          <a:xfrm>
            <a:off x="2062162" y="1103448"/>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lvl="0" algn="ctr"/>
            <a:r>
              <a:rPr lang="en-GB" dirty="0">
                <a:latin typeface="Times New Roman" panose="02020603050405020304" pitchFamily="18" charset="0"/>
                <a:ea typeface="Times New Roman" panose="02020603050405020304" pitchFamily="18" charset="0"/>
                <a:cs typeface="Times New Roman" panose="02020603050405020304" pitchFamily="18" charset="0"/>
                <a:sym typeface="+mn-ea"/>
              </a:rPr>
              <a:t>Work review of the WTO:</a:t>
            </a:r>
          </a:p>
        </p:txBody>
      </p:sp>
      <p:sp>
        <p:nvSpPr>
          <p:cNvPr id="5" name="Rectangle 4"/>
          <p:cNvSpPr/>
          <p:nvPr/>
        </p:nvSpPr>
        <p:spPr>
          <a:xfrm>
            <a:off x="5674193" y="2555208"/>
            <a:ext cx="5023988" cy="3877985"/>
          </a:xfrm>
          <a:prstGeom prst="rect">
            <a:avLst/>
          </a:prstGeom>
        </p:spPr>
        <p:txBody>
          <a:bodyPr wrap="square">
            <a:spAutoFit/>
          </a:bodyPr>
          <a:lstStyle/>
          <a:p>
            <a:pPr>
              <a:spcAft>
                <a:spcPts val="0"/>
              </a:spcAft>
            </a:pPr>
            <a:r>
              <a:rPr lang="en-GB" sz="28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The WTO Annual Report 2021 is available below:</a:t>
            </a:r>
          </a:p>
          <a:p>
            <a:pPr>
              <a:spcAft>
                <a:spcPts val="0"/>
              </a:spcAft>
            </a:pPr>
            <a:endParaRPr lang="zh-TW" altLang="zh-TW" kern="1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sz="24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Watch animation (about 3 minutes)</a:t>
            </a:r>
          </a:p>
          <a:p>
            <a:pPr marL="285750" indent="-285750">
              <a:spcAft>
                <a:spcPts val="0"/>
              </a:spcAft>
              <a:buFont typeface="Arial" panose="020B0604020202020204" pitchFamily="34" charset="0"/>
              <a:buChar char="•"/>
            </a:pPr>
            <a:r>
              <a:rPr lang="en-GB" sz="24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Read the textual version</a:t>
            </a:r>
          </a:p>
          <a:p>
            <a:pPr marL="285750" indent="-285750">
              <a:spcAft>
                <a:spcPts val="0"/>
              </a:spcAft>
              <a:buFont typeface="Arial" panose="020B0604020202020204" pitchFamily="34" charset="0"/>
              <a:buChar char="•"/>
            </a:pPr>
            <a:endParaRPr lang="en-US" altLang="zh-HK"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endParaRPr lang="en-US" altLang="zh-HK"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endParaRPr lang="en-US" altLang="zh-HK"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endParaRPr lang="en-US" altLang="zh-TW"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Source: https://www.wto.org/english/res_e/publications_e/anrep21_e.htm</a:t>
            </a:r>
          </a:p>
        </p:txBody>
      </p:sp>
      <p:sp>
        <p:nvSpPr>
          <p:cNvPr id="7" name="TextBox 6"/>
          <p:cNvSpPr txBox="1"/>
          <p:nvPr/>
        </p:nvSpPr>
        <p:spPr>
          <a:xfrm>
            <a:off x="834806" y="1578246"/>
            <a:ext cx="10617567" cy="1261884"/>
          </a:xfrm>
          <a:prstGeom prst="rect">
            <a:avLst/>
          </a:prstGeom>
          <a:noFill/>
        </p:spPr>
        <p:txBody>
          <a:bodyPr wrap="square" rtlCol="0">
            <a:spAutoFit/>
          </a:bodyPr>
          <a:lstStyle/>
          <a:p>
            <a:r>
              <a:rPr lang="en-GB" sz="2600" dirty="0">
                <a:solidFill>
                  <a:schemeClr val="tx1">
                    <a:lumMod val="85000"/>
                    <a:lumOff val="15000"/>
                  </a:schemeClr>
                </a:solidFill>
                <a:latin typeface="Times New Roman" panose="02020603050405020304" pitchFamily="18" charset="0"/>
                <a:ea typeface="Times New Roman" panose="02020603050405020304" pitchFamily="18" charset="0"/>
              </a:rPr>
              <a:t>Teachers can guide students </a:t>
            </a:r>
            <a:r>
              <a:rPr lang="en-US" sz="2600" dirty="0">
                <a:solidFill>
                  <a:schemeClr val="tx1">
                    <a:lumMod val="85000"/>
                    <a:lumOff val="15000"/>
                  </a:schemeClr>
                </a:solidFill>
                <a:latin typeface="Times New Roman" panose="02020603050405020304" pitchFamily="18" charset="0"/>
                <a:ea typeface="Times New Roman" panose="02020603050405020304" pitchFamily="18" charset="0"/>
              </a:rPr>
              <a:t>to read </a:t>
            </a:r>
            <a:r>
              <a:rPr lang="en-GB" sz="2600" dirty="0">
                <a:solidFill>
                  <a:schemeClr val="tx1">
                    <a:lumMod val="85000"/>
                    <a:lumOff val="15000"/>
                  </a:schemeClr>
                </a:solidFill>
                <a:latin typeface="Times New Roman" panose="02020603050405020304" pitchFamily="18" charset="0"/>
                <a:ea typeface="Times New Roman" panose="02020603050405020304" pitchFamily="18" charset="0"/>
              </a:rPr>
              <a:t>the WTO Annual Report to learn more about the work of the WTO.</a:t>
            </a:r>
          </a:p>
          <a:p>
            <a:endParaRPr lang="zh-TW" altLang="en-US" sz="2400"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328706" y="2453061"/>
            <a:ext cx="2617763" cy="3506450"/>
          </a:xfrm>
          <a:prstGeom prst="rect">
            <a:avLst/>
          </a:prstGeom>
        </p:spPr>
      </p:pic>
      <p:pic>
        <p:nvPicPr>
          <p:cNvPr id="4" name="Picture 3"/>
          <p:cNvPicPr>
            <a:picLocks noChangeAspect="1"/>
          </p:cNvPicPr>
          <p:nvPr/>
        </p:nvPicPr>
        <p:blipFill>
          <a:blip r:embed="rId4"/>
          <a:stretch>
            <a:fillRect/>
          </a:stretch>
        </p:blipFill>
        <p:spPr>
          <a:xfrm>
            <a:off x="6466836" y="4613790"/>
            <a:ext cx="2751058" cy="914479"/>
          </a:xfrm>
          <a:prstGeom prst="rect">
            <a:avLst/>
          </a:prstGeom>
        </p:spPr>
      </p:pic>
      <p:grpSp>
        <p:nvGrpSpPr>
          <p:cNvPr id="22" name="组合 13"/>
          <p:cNvGrpSpPr/>
          <p:nvPr/>
        </p:nvGrpSpPr>
        <p:grpSpPr>
          <a:xfrm>
            <a:off x="310379" y="221139"/>
            <a:ext cx="2553265" cy="647700"/>
            <a:chOff x="623888" y="654050"/>
            <a:chExt cx="2295525" cy="647700"/>
          </a:xfrm>
        </p:grpSpPr>
        <p:grpSp>
          <p:nvGrpSpPr>
            <p:cNvPr id="23" name="组合 38"/>
            <p:cNvGrpSpPr/>
            <p:nvPr/>
          </p:nvGrpSpPr>
          <p:grpSpPr bwMode="auto">
            <a:xfrm>
              <a:off x="1019176" y="654050"/>
              <a:ext cx="1581150" cy="647700"/>
              <a:chOff x="4225771" y="1065320"/>
              <a:chExt cx="895882" cy="947506"/>
            </a:xfrm>
          </p:grpSpPr>
          <p:sp>
            <p:nvSpPr>
              <p:cNvPr id="25" name="矩形 16"/>
              <p:cNvSpPr/>
              <p:nvPr/>
            </p:nvSpPr>
            <p:spPr>
              <a:xfrm>
                <a:off x="4268946" y="1160536"/>
                <a:ext cx="852707" cy="8522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26" name="矩形 17"/>
              <p:cNvSpPr/>
              <p:nvPr/>
            </p:nvSpPr>
            <p:spPr>
              <a:xfrm>
                <a:off x="4225771" y="1065320"/>
                <a:ext cx="852707" cy="852292"/>
              </a:xfrm>
              <a:prstGeom prst="rect">
                <a:avLst/>
              </a:prstGeom>
              <a:solidFill>
                <a:schemeClr val="bg1"/>
              </a:solidFill>
              <a:ln w="38100">
                <a:solidFill>
                  <a:srgbClr val="C00000"/>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grpSp>
        <p:sp>
          <p:nvSpPr>
            <p:cNvPr id="24" name="文本框 42"/>
            <p:cNvSpPr txBox="1">
              <a:spLocks noChangeArrowheads="1"/>
            </p:cNvSpPr>
            <p:nvPr/>
          </p:nvSpPr>
          <p:spPr bwMode="auto">
            <a:xfrm>
              <a:off x="623888" y="710976"/>
              <a:ext cx="2295525" cy="5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ts val="1800"/>
                </a:lnSpc>
              </a:pPr>
              <a:r>
                <a:rPr lang="en-GB" sz="2200" dirty="0">
                  <a:solidFill>
                    <a:srgbClr val="0D0D0D"/>
                  </a:solidFill>
                  <a:latin typeface="Times New Roman" panose="02020603050405020304" pitchFamily="18" charset="0"/>
                  <a:ea typeface="Times New Roman" panose="02020603050405020304" pitchFamily="18" charset="0"/>
                </a:rPr>
                <a:t>Extended </a:t>
              </a:r>
            </a:p>
            <a:p>
              <a:pPr algn="ctr" eaLnBrk="1" hangingPunct="1">
                <a:lnSpc>
                  <a:spcPts val="1800"/>
                </a:lnSpc>
              </a:pPr>
              <a:r>
                <a:rPr lang="en-GB" sz="2200" dirty="0">
                  <a:solidFill>
                    <a:srgbClr val="0D0D0D"/>
                  </a:solidFill>
                  <a:latin typeface="Times New Roman" panose="02020603050405020304" pitchFamily="18" charset="0"/>
                  <a:ea typeface="Times New Roman" panose="02020603050405020304" pitchFamily="18" charset="0"/>
                </a:rPr>
                <a:t>learning</a:t>
              </a:r>
            </a:p>
          </p:txBody>
        </p:sp>
      </p:grpSp>
      <p:sp>
        <p:nvSpPr>
          <p:cNvPr id="2" name="任意多边形: 形状 7">
            <a:extLst>
              <a:ext uri="{FF2B5EF4-FFF2-40B4-BE49-F238E27FC236}">
                <a16:creationId xmlns:a16="http://schemas.microsoft.com/office/drawing/2014/main" id="{2394C628-B2BD-D0D1-FB76-A0F815EB181E}"/>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55431" y="1260820"/>
            <a:ext cx="10996295" cy="1133965"/>
          </a:xfrm>
          <a:prstGeom prst="rect">
            <a:avLst/>
          </a:prstGeom>
          <a:noFill/>
        </p:spPr>
        <p:txBody>
          <a:bodyPr wrap="square" rtlCol="0" anchor="t">
            <a:spAutoFit/>
          </a:bodyPr>
          <a:lstStyle/>
          <a:p>
            <a:pPr algn="just" fontAlgn="auto">
              <a:lnSpc>
                <a:spcPct val="150000"/>
              </a:lnSpc>
            </a:pPr>
            <a:r>
              <a:rPr lang="en-GB" sz="2400" dirty="0">
                <a:latin typeface="Times New Roman" panose="02020603050405020304" pitchFamily="18" charset="0"/>
                <a:ea typeface="Times New Roman" panose="02020603050405020304" pitchFamily="18" charset="0"/>
              </a:rPr>
              <a:t>The fundamental principles of the WTO, which form the foundation of the multilateral trading system, should be observed by all members in their trade relations:</a:t>
            </a:r>
          </a:p>
        </p:txBody>
      </p:sp>
      <p:sp>
        <p:nvSpPr>
          <p:cNvPr id="29" name="标题 1"/>
          <p:cNvSpPr txBox="1">
            <a:spLocks noChangeArrowheads="1"/>
          </p:cNvSpPr>
          <p:nvPr/>
        </p:nvSpPr>
        <p:spPr bwMode="auto">
          <a:xfrm>
            <a:off x="1958801" y="865043"/>
            <a:ext cx="8067675" cy="524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lvl="0" algn="ctr"/>
            <a:r>
              <a:rPr lang="en-GB" sz="2800" dirty="0">
                <a:latin typeface="Times New Roman" panose="02020603050405020304" pitchFamily="18" charset="0"/>
                <a:ea typeface="Times New Roman" panose="02020603050405020304" pitchFamily="18" charset="0"/>
              </a:rPr>
              <a:t>Fundamental principles of the WHO:</a:t>
            </a:r>
          </a:p>
        </p:txBody>
      </p:sp>
      <p:graphicFrame>
        <p:nvGraphicFramePr>
          <p:cNvPr id="3" name="Diagram 2"/>
          <p:cNvGraphicFramePr/>
          <p:nvPr>
            <p:extLst>
              <p:ext uri="{D42A27DB-BD31-4B8C-83A1-F6EECF244321}">
                <p14:modId xmlns:p14="http://schemas.microsoft.com/office/powerpoint/2010/main" val="285191209"/>
              </p:ext>
            </p:extLst>
          </p:nvPr>
        </p:nvGraphicFramePr>
        <p:xfrm>
          <a:off x="1460269" y="2707383"/>
          <a:ext cx="10363914" cy="3459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579223" y="6073170"/>
            <a:ext cx="5129348" cy="723275"/>
          </a:xfrm>
          <a:prstGeom prst="rect">
            <a:avLst/>
          </a:prstGeom>
        </p:spPr>
        <p:txBody>
          <a:bodyPr wrap="square">
            <a:spAutoFit/>
          </a:bodyPr>
          <a:lstStyle/>
          <a:p>
            <a:pPr algn="just">
              <a:lnSpc>
                <a:spcPct val="150000"/>
              </a:lnSpc>
              <a:spcBef>
                <a:spcPts val="0"/>
              </a:spcBef>
              <a:spcAft>
                <a:spcPts val="0"/>
              </a:spcAft>
              <a:buFont typeface="Wingdings" panose="05000000000000000000" pitchFamily="2" charset="2"/>
              <a:buNone/>
            </a:pPr>
            <a:r>
              <a:rPr lang="en-GB" dirty="0">
                <a:latin typeface="Times New Roman" panose="02020603050405020304" pitchFamily="18" charset="0"/>
                <a:ea typeface="Times New Roman" panose="02020603050405020304" pitchFamily="18" charset="0"/>
                <a:cs typeface="+mn-ea"/>
                <a:sym typeface="+mn-ea"/>
              </a:rPr>
              <a:t>Source: Website of WTO</a:t>
            </a:r>
          </a:p>
          <a:p>
            <a:pPr lvl="0" algn="just"/>
            <a:r>
              <a:rPr lang="en-GB" sz="1400" dirty="0">
                <a:latin typeface="Times New Roman" panose="02020603050405020304" pitchFamily="18" charset="0"/>
                <a:ea typeface="Times New Roman" panose="02020603050405020304" pitchFamily="18" charset="0"/>
                <a:cs typeface="Times New Roman" panose="02020603050405020304" pitchFamily="18" charset="0"/>
              </a:rPr>
              <a:t>https://www.wto.org/english/thewto_e/whatis_e/tif_e/fact2_e.htm</a:t>
            </a:r>
          </a:p>
        </p:txBody>
      </p:sp>
      <p:grpSp>
        <p:nvGrpSpPr>
          <p:cNvPr id="16" name="Group 15"/>
          <p:cNvGrpSpPr/>
          <p:nvPr/>
        </p:nvGrpSpPr>
        <p:grpSpPr>
          <a:xfrm>
            <a:off x="7694739" y="4314838"/>
            <a:ext cx="3036992" cy="1620127"/>
            <a:chOff x="903018" y="1838889"/>
            <a:chExt cx="2660501" cy="1620127"/>
          </a:xfrm>
        </p:grpSpPr>
        <p:sp>
          <p:nvSpPr>
            <p:cNvPr id="17" name="Rectangle 16"/>
            <p:cNvSpPr/>
            <p:nvPr/>
          </p:nvSpPr>
          <p:spPr>
            <a:xfrm>
              <a:off x="903018" y="1862715"/>
              <a:ext cx="2660501" cy="159630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xtBox 17"/>
            <p:cNvSpPr txBox="1"/>
            <p:nvPr/>
          </p:nvSpPr>
          <p:spPr>
            <a:xfrm>
              <a:off x="903018" y="1838889"/>
              <a:ext cx="2660501" cy="1620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dirty="0"/>
                <a:t>Encouraging development and economic reform</a:t>
              </a:r>
            </a:p>
          </p:txBody>
        </p:sp>
      </p:grpSp>
      <p:sp>
        <p:nvSpPr>
          <p:cNvPr id="2" name="任意多边形: 形状 7">
            <a:extLst>
              <a:ext uri="{FF2B5EF4-FFF2-40B4-BE49-F238E27FC236}">
                <a16:creationId xmlns:a16="http://schemas.microsoft.com/office/drawing/2014/main" id="{F0EBE247-2CA3-C591-0683-DE42D4E59ACA}"/>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65362" y="1422093"/>
            <a:ext cx="10230050" cy="2570704"/>
          </a:xfrm>
          <a:prstGeom prst="rect">
            <a:avLst/>
          </a:prstGeom>
          <a:noFill/>
          <a:ln w="28575">
            <a:solidFill>
              <a:srgbClr val="0066FF"/>
            </a:solidFill>
            <a:prstDash val="dash"/>
          </a:ln>
        </p:spPr>
        <p:txBody>
          <a:bodyPr wrap="square" rtlCol="0">
            <a:spAutoFit/>
          </a:bodyPr>
          <a:lstStyle/>
          <a:p>
            <a:pPr algn="just" fontAlgn="auto">
              <a:lnSpc>
                <a:spcPct val="150000"/>
              </a:lnSpc>
            </a:pPr>
            <a:r>
              <a:rPr lang="en-GB" sz="22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China officially joined the World Trade Organisation in December 2001. Since her accession, China has fulfilled duly its commitments by substantially reducing tariff and non-tariff barriers to imports of goods. The average tariff level has been reduced gradually from 15.3% in 2001 to 7.5% in 2020, which is much lower than the level of most developing countries and close to that of developed countries.</a:t>
            </a:r>
          </a:p>
        </p:txBody>
      </p:sp>
      <p:sp>
        <p:nvSpPr>
          <p:cNvPr id="6" name="文本框 5"/>
          <p:cNvSpPr txBox="1"/>
          <p:nvPr/>
        </p:nvSpPr>
        <p:spPr>
          <a:xfrm>
            <a:off x="801604" y="4475693"/>
            <a:ext cx="6218591" cy="1877437"/>
          </a:xfrm>
          <a:prstGeom prst="rect">
            <a:avLst/>
          </a:prstGeom>
          <a:noFill/>
        </p:spPr>
        <p:txBody>
          <a:bodyPr wrap="square" rtlCol="0">
            <a:spAutoFit/>
          </a:bodyPr>
          <a:lstStyle/>
          <a:p>
            <a:r>
              <a:rPr lang="en-GB" dirty="0">
                <a:latin typeface="Times New Roman" panose="02020603050405020304" pitchFamily="18" charset="0"/>
                <a:ea typeface="Times New Roman" panose="02020603050405020304" pitchFamily="18" charset="0"/>
                <a:cs typeface="+mn-ea"/>
              </a:rPr>
              <a:t>Source: Webpage of General Administration of Customers of the PRC (Chinese only)</a:t>
            </a:r>
          </a:p>
          <a:p>
            <a:r>
              <a:rPr lang="en-GB" sz="1400" dirty="0">
                <a:latin typeface="Times New Roman" panose="02020603050405020304" pitchFamily="18" charset="0"/>
                <a:ea typeface="Times New Roman" panose="02020603050405020304" pitchFamily="18" charset="0"/>
                <a:cs typeface="Times New Roman" panose="02020603050405020304" pitchFamily="18" charset="0"/>
              </a:rPr>
              <a:t>http://www.customs.gov.cn/customs/xwfb34/mtjj35/4050515/index.html</a:t>
            </a:r>
          </a:p>
          <a:p>
            <a:endParaRPr lang="en-US" altLang="zh-TW" dirty="0">
              <a:latin typeface="Times New Roman" panose="02020603050405020304" pitchFamily="18" charset="0"/>
              <a:ea typeface="Times New Roman" panose="02020603050405020304" pitchFamily="18" charset="0"/>
              <a:cs typeface="+mn-ea"/>
            </a:endParaRPr>
          </a:p>
          <a:p>
            <a:r>
              <a:rPr lang="en-GB" dirty="0">
                <a:latin typeface="Times New Roman" panose="02020603050405020304" pitchFamily="18" charset="0"/>
                <a:ea typeface="Times New Roman" panose="02020603050405020304" pitchFamily="18" charset="0"/>
                <a:cs typeface="+mn-ea"/>
              </a:rPr>
              <a:t>Photo credit: Webpage of WTO</a:t>
            </a:r>
          </a:p>
          <a:p>
            <a:r>
              <a:rPr lang="en-GB" sz="1400" dirty="0">
                <a:latin typeface="Times New Roman" panose="02020603050405020304" pitchFamily="18" charset="0"/>
                <a:ea typeface="Times New Roman" panose="02020603050405020304" pitchFamily="18" charset="0"/>
                <a:cs typeface="Times New Roman" panose="02020603050405020304" pitchFamily="18" charset="0"/>
              </a:rPr>
              <a:t>https://www.wto.org/images/img_10anniv/phf_500.jpg</a:t>
            </a:r>
          </a:p>
          <a:p>
            <a:endParaRPr lang="en-US" altLang="zh-CN" sz="1600" dirty="0">
              <a:latin typeface="Times New Roman" panose="02020603050405020304" pitchFamily="18" charset="0"/>
              <a:ea typeface="Times New Roman" panose="02020603050405020304" pitchFamily="18" charset="0"/>
              <a:cs typeface="+mn-ea"/>
              <a:sym typeface="Times New Roman" panose="02020603050405020304" pitchFamily="18" charset="0"/>
            </a:endParaRPr>
          </a:p>
        </p:txBody>
      </p:sp>
      <p:sp>
        <p:nvSpPr>
          <p:cNvPr id="7" name="标题 1"/>
          <p:cNvSpPr txBox="1">
            <a:spLocks noChangeArrowheads="1"/>
          </p:cNvSpPr>
          <p:nvPr/>
        </p:nvSpPr>
        <p:spPr bwMode="auto">
          <a:xfrm>
            <a:off x="2059102" y="994481"/>
            <a:ext cx="8822258"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800" dirty="0">
                <a:solidFill>
                  <a:schemeClr val="tx1">
                    <a:lumMod val="85000"/>
                    <a:lumOff val="15000"/>
                  </a:schemeClr>
                </a:solidFill>
                <a:latin typeface="Times New Roman" panose="02020603050405020304" pitchFamily="18" charset="0"/>
                <a:ea typeface="Times New Roman" panose="02020603050405020304" pitchFamily="18" charset="0"/>
                <a:cs typeface="微软雅黑" panose="020B0503020204020204" pitchFamily="34" charset="-122"/>
                <a:sym typeface="+mn-ea"/>
              </a:rPr>
              <a:t>WTO – Participation of our country and Hong Kong (1) </a:t>
            </a:r>
          </a:p>
        </p:txBody>
      </p:sp>
      <p:pic>
        <p:nvPicPr>
          <p:cNvPr id="8" name="Picture 43010" descr="https://www.wto.org/images/img_10anniv/phf_500.jpg"/>
          <p:cNvPicPr>
            <a:picLocks noChangeAspect="1"/>
          </p:cNvPicPr>
          <p:nvPr/>
        </p:nvPicPr>
        <p:blipFill>
          <a:blip r:embed="rId2" cstate="screen"/>
          <a:srcRect/>
          <a:stretch>
            <a:fillRect/>
          </a:stretch>
        </p:blipFill>
        <p:spPr bwMode="auto">
          <a:xfrm>
            <a:off x="7323513" y="4105396"/>
            <a:ext cx="3722859" cy="2629028"/>
          </a:xfrm>
          <a:prstGeom prst="rect">
            <a:avLst/>
          </a:prstGeom>
          <a:noFill/>
          <a:ln>
            <a:noFill/>
          </a:ln>
        </p:spPr>
      </p:pic>
      <p:sp>
        <p:nvSpPr>
          <p:cNvPr id="2" name="任意多边形: 形状 7">
            <a:extLst>
              <a:ext uri="{FF2B5EF4-FFF2-40B4-BE49-F238E27FC236}">
                <a16:creationId xmlns:a16="http://schemas.microsoft.com/office/drawing/2014/main" id="{6604CC51-1FEC-9A7C-F9E2-53213ADFD97B}"/>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6719" y="1610254"/>
            <a:ext cx="10692442" cy="2570704"/>
          </a:xfrm>
          <a:prstGeom prst="rect">
            <a:avLst/>
          </a:prstGeom>
          <a:noFill/>
          <a:ln w="57150">
            <a:solidFill>
              <a:srgbClr val="FF0000"/>
            </a:solidFill>
            <a:prstDash val="dash"/>
          </a:ln>
        </p:spPr>
        <p:txBody>
          <a:bodyPr wrap="square" rtlCol="0">
            <a:spAutoFit/>
          </a:bodyPr>
          <a:lstStyle/>
          <a:p>
            <a:pPr algn="just" fontAlgn="auto">
              <a:lnSpc>
                <a:spcPct val="150000"/>
              </a:lnSpc>
            </a:pPr>
            <a:r>
              <a:rPr lang="en-GB" sz="2200" dirty="0">
                <a:latin typeface="Times New Roman" panose="02020603050405020304" pitchFamily="18" charset="0"/>
                <a:ea typeface="Times New Roman" panose="02020603050405020304" pitchFamily="18" charset="0"/>
                <a:cs typeface="+mn-ea"/>
                <a:sym typeface="Times New Roman" panose="02020603050405020304" pitchFamily="18" charset="0"/>
              </a:rPr>
              <a:t>Hong Kong is a founding member of the WTO. Since the establishment of the HKSAR, Hong Kong has continued to participate in the negotiations and discussions of the WTO under the name "Hong Kong, China" in accordance with the Basic Law to safeguard and promote the trade interests of the territory.</a:t>
            </a:r>
            <a:r>
              <a:rPr lang="en-GB" sz="2200" dirty="0">
                <a:latin typeface="Times New Roman" panose="02020603050405020304" pitchFamily="18" charset="0"/>
              </a:rPr>
              <a:t> </a:t>
            </a:r>
            <a:r>
              <a:rPr lang="en-GB" sz="2200" dirty="0">
                <a:latin typeface="Times New Roman" panose="02020603050405020304" pitchFamily="18" charset="0"/>
                <a:ea typeface="Times New Roman" panose="02020603050405020304" pitchFamily="18" charset="0"/>
                <a:cs typeface="+mn-ea"/>
                <a:sym typeface="Times New Roman" panose="02020603050405020304" pitchFamily="18" charset="0"/>
              </a:rPr>
              <a:t>The rules‑based multilateral trading system under the auspices of the WTO is the cornerstone of Hong Kong’s external trade policy.                 </a:t>
            </a:r>
          </a:p>
        </p:txBody>
      </p:sp>
      <p:sp>
        <p:nvSpPr>
          <p:cNvPr id="6" name="文本框 5"/>
          <p:cNvSpPr txBox="1"/>
          <p:nvPr/>
        </p:nvSpPr>
        <p:spPr>
          <a:xfrm>
            <a:off x="749778" y="4256713"/>
            <a:ext cx="5883864" cy="1908215"/>
          </a:xfrm>
          <a:prstGeom prst="rect">
            <a:avLst/>
          </a:prstGeom>
          <a:noFill/>
        </p:spPr>
        <p:txBody>
          <a:bodyPr wrap="square" rtlCol="0">
            <a:spAutoFit/>
          </a:bodyPr>
          <a:lstStyle/>
          <a:p>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Sources:</a:t>
            </a:r>
          </a:p>
          <a:p>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1. Hong Kong Yearbook 2020</a:t>
            </a:r>
          </a:p>
          <a:p>
            <a:r>
              <a:rPr lang="en-GB" sz="16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https://www.yearbook.gov.hk/2020/en/pdf/E05.pdf</a:t>
            </a:r>
          </a:p>
          <a:p>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2. News.gov.hk</a:t>
            </a:r>
          </a:p>
          <a:p>
            <a:r>
              <a:rPr lang="en-GB" sz="16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https://www.news.gov.hk/isd/ebulletin/en/category/issues/050820/html/050804en03006.htm</a:t>
            </a:r>
          </a:p>
          <a:p>
            <a:endParaRPr lang="en-US" altLang="zh-CN" sz="1600" dirty="0">
              <a:latin typeface="Times New Roman" panose="02020603050405020304" pitchFamily="18" charset="0"/>
              <a:ea typeface="Times New Roman" panose="02020603050405020304" pitchFamily="18" charset="0"/>
              <a:cs typeface="+mn-ea"/>
              <a:sym typeface="Times New Roman" panose="02020603050405020304" pitchFamily="18" charset="0"/>
            </a:endParaRPr>
          </a:p>
        </p:txBody>
      </p:sp>
      <p:sp>
        <p:nvSpPr>
          <p:cNvPr id="7" name="标题 1"/>
          <p:cNvSpPr txBox="1">
            <a:spLocks noChangeArrowheads="1"/>
          </p:cNvSpPr>
          <p:nvPr/>
        </p:nvSpPr>
        <p:spPr bwMode="auto">
          <a:xfrm>
            <a:off x="2175373" y="946091"/>
            <a:ext cx="8848227" cy="5067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800" dirty="0">
                <a:solidFill>
                  <a:schemeClr val="tx1">
                    <a:lumMod val="85000"/>
                    <a:lumOff val="15000"/>
                  </a:schemeClr>
                </a:solidFill>
                <a:latin typeface="Times New Roman" panose="02020603050405020304" pitchFamily="18" charset="0"/>
                <a:ea typeface="Times New Roman" panose="02020603050405020304" pitchFamily="18" charset="0"/>
                <a:cs typeface="微软雅黑" panose="020B0503020204020204" pitchFamily="34" charset="-122"/>
                <a:sym typeface="+mn-ea"/>
              </a:rPr>
              <a:t>WTO - </a:t>
            </a:r>
            <a:r>
              <a:rPr lang="en-GB" altLang="zh-TW" sz="2800" dirty="0">
                <a:solidFill>
                  <a:schemeClr val="tx1">
                    <a:lumMod val="85000"/>
                    <a:lumOff val="15000"/>
                  </a:schemeClr>
                </a:solidFill>
                <a:latin typeface="Times New Roman" panose="02020603050405020304" pitchFamily="18" charset="0"/>
                <a:ea typeface="Times New Roman" panose="02020603050405020304" pitchFamily="18" charset="0"/>
                <a:cs typeface="微软雅黑" panose="020B0503020204020204" pitchFamily="34" charset="-122"/>
                <a:sym typeface="+mn-ea"/>
              </a:rPr>
              <a:t>Participation of our country and Hong Kong </a:t>
            </a:r>
            <a:r>
              <a:rPr lang="en-GB" sz="2800" dirty="0">
                <a:solidFill>
                  <a:schemeClr val="tx1">
                    <a:lumMod val="85000"/>
                    <a:lumOff val="15000"/>
                  </a:schemeClr>
                </a:solidFill>
                <a:latin typeface="Times New Roman" panose="02020603050405020304" pitchFamily="18" charset="0"/>
                <a:ea typeface="Times New Roman" panose="02020603050405020304" pitchFamily="18" charset="0"/>
                <a:cs typeface="微软雅黑" panose="020B0503020204020204" pitchFamily="34" charset="-122"/>
                <a:sym typeface="+mn-ea"/>
              </a:rPr>
              <a:t>(2)</a:t>
            </a:r>
          </a:p>
        </p:txBody>
      </p:sp>
      <p:pic>
        <p:nvPicPr>
          <p:cNvPr id="3" name="圖片 2"/>
          <p:cNvPicPr>
            <a:picLocks noChangeAspect="1"/>
          </p:cNvPicPr>
          <p:nvPr/>
        </p:nvPicPr>
        <p:blipFill rotWithShape="1">
          <a:blip r:embed="rId2" cstate="email"/>
          <a:srcRect/>
          <a:stretch>
            <a:fillRect/>
          </a:stretch>
        </p:blipFill>
        <p:spPr>
          <a:xfrm>
            <a:off x="8794700" y="4338331"/>
            <a:ext cx="1570932" cy="1967012"/>
          </a:xfrm>
          <a:prstGeom prst="rect">
            <a:avLst/>
          </a:prstGeom>
          <a:ln>
            <a:solidFill>
              <a:schemeClr val="tx1"/>
            </a:solidFill>
          </a:ln>
        </p:spPr>
      </p:pic>
      <p:sp>
        <p:nvSpPr>
          <p:cNvPr id="4" name="矩形 3"/>
          <p:cNvSpPr/>
          <p:nvPr/>
        </p:nvSpPr>
        <p:spPr>
          <a:xfrm>
            <a:off x="7433737" y="6305343"/>
            <a:ext cx="3748068" cy="523220"/>
          </a:xfrm>
          <a:prstGeom prst="rect">
            <a:avLst/>
          </a:prstGeom>
        </p:spPr>
        <p:txBody>
          <a:bodyPr wrap="square">
            <a:spAutoFit/>
          </a:bodyPr>
          <a:lstStyle/>
          <a:p>
            <a:pPr algn="just"/>
            <a:r>
              <a:rPr lang="en-GB" sz="1400" dirty="0">
                <a:latin typeface="Times New Roman" panose="02020603050405020304" pitchFamily="18" charset="0"/>
                <a:ea typeface="Times New Roman" panose="02020603050405020304" pitchFamily="18" charset="0"/>
                <a:cs typeface="Times New Roman" panose="02020603050405020304" pitchFamily="18" charset="0"/>
              </a:rPr>
              <a:t>The 6</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Ministerial Conference of the WTO was held in Hong Kong on 13-18 December 2005.</a:t>
            </a:r>
          </a:p>
        </p:txBody>
      </p:sp>
      <p:sp>
        <p:nvSpPr>
          <p:cNvPr id="2" name="任意多边形: 形状 7">
            <a:extLst>
              <a:ext uri="{FF2B5EF4-FFF2-40B4-BE49-F238E27FC236}">
                <a16:creationId xmlns:a16="http://schemas.microsoft.com/office/drawing/2014/main" id="{7938D9FC-9C27-722C-49B6-BB1D9E77B9A5}"/>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20"/>
          <p:cNvSpPr/>
          <p:nvPr/>
        </p:nvSpPr>
        <p:spPr>
          <a:xfrm>
            <a:off x="4097633" y="1081011"/>
            <a:ext cx="4518047"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latin typeface="Times New Roman" panose="02020603050405020304" pitchFamily="18" charset="0"/>
                <a:ea typeface="Times New Roman" panose="02020603050405020304" pitchFamily="18" charset="0"/>
              </a:rPr>
              <a:t>World Bank Group</a:t>
            </a:r>
          </a:p>
        </p:txBody>
      </p:sp>
      <p:pic>
        <p:nvPicPr>
          <p:cNvPr id="6" name="圖片 5"/>
          <p:cNvPicPr>
            <a:picLocks noChangeAspect="1"/>
          </p:cNvPicPr>
          <p:nvPr/>
        </p:nvPicPr>
        <p:blipFill>
          <a:blip r:embed="rId4"/>
          <a:stretch>
            <a:fillRect/>
          </a:stretch>
        </p:blipFill>
        <p:spPr>
          <a:xfrm>
            <a:off x="444136" y="1002458"/>
            <a:ext cx="3720608" cy="894449"/>
          </a:xfrm>
          <a:prstGeom prst="rect">
            <a:avLst/>
          </a:prstGeom>
          <a:ln>
            <a:solidFill>
              <a:schemeClr val="tx1"/>
            </a:solidFill>
            <a:prstDash val="solid"/>
          </a:ln>
        </p:spPr>
      </p:pic>
      <p:sp>
        <p:nvSpPr>
          <p:cNvPr id="8" name="文本框 6"/>
          <p:cNvSpPr txBox="1"/>
          <p:nvPr/>
        </p:nvSpPr>
        <p:spPr>
          <a:xfrm>
            <a:off x="521844" y="2140086"/>
            <a:ext cx="7377556" cy="2123658"/>
          </a:xfrm>
          <a:prstGeom prst="rect">
            <a:avLst/>
          </a:prstGeom>
          <a:noFill/>
          <a:ln w="38100">
            <a:solidFill>
              <a:srgbClr val="0000FF"/>
            </a:solidFill>
            <a:prstDash val="dashDot"/>
          </a:ln>
        </p:spPr>
        <p:txBody>
          <a:bodyPr wrap="square" rtlCol="0">
            <a:spAutoFit/>
          </a:bodyPr>
          <a:lstStyle/>
          <a:p>
            <a:pPr marL="342900" indent="-342900" fontAlgn="auto">
              <a:spcBef>
                <a:spcPts val="0"/>
              </a:spcBef>
              <a:spcAft>
                <a:spcPts val="0"/>
              </a:spcAft>
              <a:buFont typeface="Arial" panose="020B0604020202020204" pitchFamily="34" charset="0"/>
              <a:buChar char="•"/>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The World Bank Group (WB), is a global, intergovernmental international economic organisation founded in 1944.  As of 2021, the WB had 189 members.</a:t>
            </a:r>
          </a:p>
          <a:p>
            <a:pPr marL="342900" indent="-342900" fontAlgn="auto">
              <a:spcBef>
                <a:spcPts val="0"/>
              </a:spcBef>
              <a:spcAft>
                <a:spcPts val="0"/>
              </a:spcAft>
              <a:buFont typeface="Arial" panose="020B0604020202020204" pitchFamily="34" charset="0"/>
              <a:buChar char="•"/>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The five institutions under WB are working for sustainable solutions that reduce poverty and build shared prosperity in developing countries.</a:t>
            </a:r>
          </a:p>
        </p:txBody>
      </p:sp>
      <p:sp>
        <p:nvSpPr>
          <p:cNvPr id="9" name="矩形 4"/>
          <p:cNvSpPr/>
          <p:nvPr>
            <p:custDataLst>
              <p:tags r:id="rId2"/>
            </p:custDataLst>
          </p:nvPr>
        </p:nvSpPr>
        <p:spPr>
          <a:xfrm>
            <a:off x="8094368" y="1618191"/>
            <a:ext cx="3563006" cy="2729633"/>
          </a:xfrm>
          <a:prstGeom prst="rect">
            <a:avLst/>
          </a:prstGeom>
          <a:blipFill rotWithShape="1">
            <a:blip r:embed="rId5" cstate="email"/>
            <a:srcRect/>
            <a:stretch>
              <a:fillRect t="275"/>
            </a:stretch>
          </a:blipFill>
          <a:ln w="12700" cap="flat" cmpd="sng" algn="ctr">
            <a:noFill/>
            <a:prstDash val="solid"/>
            <a:miter lim="800000"/>
          </a:ln>
          <a:effectLst/>
          <a:extLst>
            <a:ext uri="{91240B29-F687-4F45-9708-019B960494DF}">
              <a14:hiddenLine xmlns:a14="http://schemas.microsoft.com/office/drawing/2010/main" w="12700">
                <a:solidFill>
                  <a:srgbClr val="4276AA">
                    <a:shade val="50000"/>
                  </a:srgbClr>
                </a:solidFill>
                <a:prstDash val="solid"/>
                <a:miter lim="800000"/>
                <a:headEnd/>
                <a:tailEnd/>
              </a14:hiddenLine>
            </a:ext>
          </a:extLst>
        </p:spPr>
        <p:style>
          <a:lnRef idx="2">
            <a:srgbClr val="4276AA">
              <a:shade val="50000"/>
            </a:srgbClr>
          </a:lnRef>
          <a:fillRef idx="1">
            <a:srgbClr val="4276AA"/>
          </a:fillRef>
          <a:effectRef idx="0">
            <a:srgbClr val="4276AA"/>
          </a:effectRef>
          <a:fontRef idx="minor">
            <a:srgbClr val="FFFFFF"/>
          </a:fontRef>
        </p:style>
        <p:txBody>
          <a:bodyPr anchor="ctr"/>
          <a:lstStyle/>
          <a:p>
            <a:pPr algn="ctr"/>
            <a:endParaRPr dirty="0">
              <a:latin typeface="Times New Roman" panose="02020603050405020304" pitchFamily="18" charset="0"/>
              <a:ea typeface="Times New Roman" panose="02020603050405020304" pitchFamily="18" charset="0"/>
              <a:sym typeface="Arial" panose="020B0604020202020204" pitchFamily="34" charset="0"/>
            </a:endParaRPr>
          </a:p>
        </p:txBody>
      </p:sp>
      <p:sp>
        <p:nvSpPr>
          <p:cNvPr id="10" name="文本框 7"/>
          <p:cNvSpPr txBox="1"/>
          <p:nvPr/>
        </p:nvSpPr>
        <p:spPr>
          <a:xfrm>
            <a:off x="7899400" y="4339888"/>
            <a:ext cx="4146135" cy="369332"/>
          </a:xfrm>
          <a:prstGeom prst="rect">
            <a:avLst/>
          </a:prstGeom>
          <a:noFill/>
        </p:spPr>
        <p:txBody>
          <a:bodyPr wrap="none" rtlCol="0" anchor="t">
            <a:spAutoFit/>
          </a:bodyPr>
          <a:lstStyle/>
          <a:p>
            <a:r>
              <a:rPr lang="en-GB" dirty="0">
                <a:solidFill>
                  <a:schemeClr val="tx1"/>
                </a:solidFill>
                <a:latin typeface="Times New Roman" panose="02020603050405020304" pitchFamily="18" charset="0"/>
                <a:ea typeface="Times New Roman" panose="02020603050405020304" pitchFamily="18" charset="0"/>
                <a:cs typeface="+mn-ea"/>
                <a:sym typeface="Arial" panose="020B0604020202020204" pitchFamily="34" charset="0"/>
              </a:rPr>
              <a:t>The WB headquarters in Washington, D.C.</a:t>
            </a:r>
          </a:p>
        </p:txBody>
      </p:sp>
      <p:sp>
        <p:nvSpPr>
          <p:cNvPr id="11" name="文本框 3"/>
          <p:cNvSpPr txBox="1"/>
          <p:nvPr/>
        </p:nvSpPr>
        <p:spPr>
          <a:xfrm>
            <a:off x="2699658" y="6410663"/>
            <a:ext cx="7571326" cy="369332"/>
          </a:xfrm>
          <a:prstGeom prst="rect">
            <a:avLst/>
          </a:prstGeom>
          <a:noFill/>
        </p:spPr>
        <p:txBody>
          <a:bodyPr wrap="square" rtlCol="0">
            <a:spAutoFit/>
          </a:bodyPr>
          <a:lstStyle/>
          <a:p>
            <a:r>
              <a:rPr lang="en-GB" dirty="0">
                <a:solidFill>
                  <a:schemeClr val="tx1"/>
                </a:solidFill>
                <a:latin typeface="Times New Roman" panose="02020603050405020304" pitchFamily="18" charset="0"/>
                <a:ea typeface="Times New Roman" panose="02020603050405020304" pitchFamily="18" charset="0"/>
              </a:rPr>
              <a:t>Source: Website of World Bank</a:t>
            </a:r>
            <a:r>
              <a:rPr lang="en-GB" dirty="0">
                <a:latin typeface="Times New Roman" panose="02020603050405020304" pitchFamily="18" charset="0"/>
                <a:ea typeface="Times New Roman" panose="02020603050405020304" pitchFamily="18" charset="0"/>
              </a:rPr>
              <a:t> </a:t>
            </a:r>
            <a:r>
              <a:rPr lang="en-GB" dirty="0">
                <a:latin typeface="Times New Roman" panose="02020603050405020304" pitchFamily="18" charset="0"/>
              </a:rPr>
              <a:t>https://www.worldbank.org/en/who-we-are</a:t>
            </a:r>
          </a:p>
        </p:txBody>
      </p:sp>
      <p:sp>
        <p:nvSpPr>
          <p:cNvPr id="12" name="文本框 10"/>
          <p:cNvSpPr txBox="1"/>
          <p:nvPr/>
        </p:nvSpPr>
        <p:spPr>
          <a:xfrm>
            <a:off x="305750" y="4885004"/>
            <a:ext cx="11351624" cy="1375696"/>
          </a:xfrm>
          <a:prstGeom prst="round2DiagRect">
            <a:avLst/>
          </a:prstGeom>
          <a:solidFill>
            <a:srgbClr val="51BDC2">
              <a:alpha val="18000"/>
            </a:srgbClr>
          </a:solidFill>
        </p:spPr>
        <p:txBody>
          <a:bodyPr wrap="square">
            <a:spAutoFit/>
          </a:bodyPr>
          <a:lstStyle>
            <a:defPPr>
              <a:defRPr lang="en-US"/>
            </a:defPPr>
            <a:lvl1pPr indent="0" algn="ctr" defTabSz="914400">
              <a:lnSpc>
                <a:spcPct val="120000"/>
              </a:lnSpc>
              <a:spcBef>
                <a:spcPct val="20000"/>
              </a:spcBef>
              <a:buFont typeface="Arial" panose="020B0604020202020204" pitchFamily="34" charset="0"/>
              <a:buNone/>
              <a:defRPr sz="2800" b="1">
                <a:latin typeface="DFKai-SB" panose="03000509000000000000" pitchFamily="65" charset="-120"/>
                <a:ea typeface="DFKai-SB" panose="03000509000000000000" pitchFamily="65" charset="-12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nSpc>
                <a:spcPct val="100000"/>
              </a:lnSpc>
            </a:pPr>
            <a:r>
              <a:rPr lang="en-GB" sz="2200" b="0" dirty="0">
                <a:latin typeface="Times New Roman" panose="02020603050405020304" pitchFamily="18" charset="0"/>
                <a:ea typeface="Times New Roman" panose="02020603050405020304" pitchFamily="18" charset="0"/>
              </a:rPr>
              <a:t> </a:t>
            </a:r>
            <a:r>
              <a:rPr lang="en-GB" sz="2200" b="0" dirty="0">
                <a:solidFill>
                  <a:schemeClr val="tx1">
                    <a:lumMod val="85000"/>
                    <a:lumOff val="15000"/>
                  </a:schemeClr>
                </a:solidFill>
                <a:latin typeface="Times New Roman" panose="02020603050405020304" pitchFamily="18" charset="0"/>
                <a:ea typeface="Times New Roman" panose="02020603050405020304" pitchFamily="18" charset="0"/>
              </a:rPr>
              <a:t>The WB's mission: To end extreme poverty and promote shared prosperity</a:t>
            </a:r>
          </a:p>
          <a:p>
            <a:pPr marL="285750" indent="-285750">
              <a:lnSpc>
                <a:spcPct val="100000"/>
              </a:lnSpc>
              <a:buFont typeface="Wingdings" panose="05000000000000000000" pitchFamily="2" charset="2"/>
              <a:buChar char="Ø"/>
            </a:pPr>
            <a:r>
              <a:rPr lang="en-GB" sz="2200" b="0" dirty="0">
                <a:solidFill>
                  <a:schemeClr val="tx1">
                    <a:lumMod val="85000"/>
                    <a:lumOff val="15000"/>
                  </a:schemeClr>
                </a:solidFill>
                <a:latin typeface="Times New Roman" panose="02020603050405020304" pitchFamily="18" charset="0"/>
                <a:ea typeface="Times New Roman" panose="02020603050405020304" pitchFamily="18" charset="0"/>
              </a:rPr>
              <a:t> </a:t>
            </a:r>
            <a:r>
              <a:rPr lang="en-GB" sz="2200" b="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Reducing the share of the global population that lives in extreme poverty to 3% by 2030</a:t>
            </a:r>
          </a:p>
          <a:p>
            <a:pPr marL="285750" indent="-285750">
              <a:lnSpc>
                <a:spcPct val="100000"/>
              </a:lnSpc>
              <a:buFont typeface="Wingdings" panose="05000000000000000000" pitchFamily="2" charset="2"/>
              <a:buChar char="Ø"/>
            </a:pPr>
            <a:r>
              <a:rPr lang="en-GB" sz="2200" b="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 Increasing the incomes of the poorest 40% of people in every country</a:t>
            </a:r>
          </a:p>
        </p:txBody>
      </p:sp>
      <p:sp>
        <p:nvSpPr>
          <p:cNvPr id="2" name="任意多边形: 形状 7">
            <a:extLst>
              <a:ext uri="{FF2B5EF4-FFF2-40B4-BE49-F238E27FC236}">
                <a16:creationId xmlns:a16="http://schemas.microsoft.com/office/drawing/2014/main" id="{6C3A1038-5271-E10E-E6C7-5C462121373A}"/>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4"/>
          <p:cNvSpPr/>
          <p:nvPr/>
        </p:nvSpPr>
        <p:spPr>
          <a:xfrm>
            <a:off x="829487" y="3178879"/>
            <a:ext cx="10731141" cy="3392041"/>
          </a:xfrm>
          <a:prstGeom prst="roundRect">
            <a:avLst>
              <a:gd name="adj" fmla="val 8448"/>
            </a:avLst>
          </a:prstGeom>
          <a:solidFill>
            <a:schemeClr val="accent1">
              <a:alpha val="10196"/>
            </a:schemeClr>
          </a:solidFill>
          <a:ln w="19050" cap="rnd" cmpd="sng">
            <a:solidFill>
              <a:schemeClr val="accent1"/>
            </a:solidFill>
            <a:prstDash val="sysDot"/>
            <a:headEnd type="none" w="med" len="med"/>
            <a:tailEnd type="none" w="med" len="med"/>
          </a:ln>
        </p:spPr>
        <p:txBody>
          <a:bodyPr/>
          <a:lstStyle/>
          <a:p>
            <a:endParaRPr lang="zh-CN" altLang="en-US" dirty="0">
              <a:solidFill>
                <a:srgbClr val="000000"/>
              </a:solidFill>
              <a:latin typeface="Times New Roman" panose="02020603050405020304" pitchFamily="18" charset="0"/>
              <a:ea typeface="Times New Roman" panose="02020603050405020304" pitchFamily="18" charset="0"/>
            </a:endParaRPr>
          </a:p>
        </p:txBody>
      </p:sp>
      <p:sp>
        <p:nvSpPr>
          <p:cNvPr id="5" name="内容占位符 2"/>
          <p:cNvSpPr txBox="1"/>
          <p:nvPr/>
        </p:nvSpPr>
        <p:spPr>
          <a:xfrm>
            <a:off x="1283494" y="4033934"/>
            <a:ext cx="4776597" cy="2061845"/>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宋体" panose="02010600030101010101" pitchFamily="2" charset="-122"/>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宋体" panose="02010600030101010101" pitchFamily="2" charset="-122"/>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just">
              <a:lnSpc>
                <a:spcPct val="130000"/>
              </a:lnSpc>
              <a:spcBef>
                <a:spcPts val="20"/>
              </a:spcBef>
              <a:spcAft>
                <a:spcPts val="0"/>
              </a:spcAft>
              <a:buFontTx/>
              <a:buNone/>
            </a:pPr>
            <a:r>
              <a:rPr lang="en-GB" sz="2000" dirty="0">
                <a:latin typeface="Times New Roman" panose="02020603050405020304" pitchFamily="18" charset="0"/>
                <a:ea typeface="Times New Roman" panose="02020603050405020304" pitchFamily="18" charset="0"/>
                <a:sym typeface="Times New Roman" panose="02020603050405020304" pitchFamily="18" charset="0"/>
              </a:rPr>
              <a:t>Watch the video "What if global trade ended?".  Talk about the positive effects of economic globalisation on our quality of life, taking into account your own experiences. (Click on the image to watch the video)</a:t>
            </a:r>
          </a:p>
        </p:txBody>
      </p:sp>
      <p:sp>
        <p:nvSpPr>
          <p:cNvPr id="6" name="矩形 5"/>
          <p:cNvSpPr/>
          <p:nvPr/>
        </p:nvSpPr>
        <p:spPr>
          <a:xfrm>
            <a:off x="829488" y="6094804"/>
            <a:ext cx="9951926" cy="369332"/>
          </a:xfrm>
          <a:prstGeom prst="rect">
            <a:avLst/>
          </a:prstGeom>
        </p:spPr>
        <p:txBody>
          <a:bodyPr wrap="square">
            <a:spAutoFit/>
          </a:bodyPr>
          <a:lstStyle/>
          <a:p>
            <a:pPr algn="ctr"/>
            <a:r>
              <a:rPr lang="en-GB" dirty="0">
                <a:latin typeface="Times New Roman" panose="02020603050405020304" pitchFamily="18" charset="0"/>
              </a:rPr>
              <a:t>Source: </a:t>
            </a:r>
            <a:r>
              <a:rPr lang="en-GB" dirty="0">
                <a:latin typeface="Times New Roman" panose="02020603050405020304" pitchFamily="18" charset="0"/>
                <a:ea typeface="Times New Roman" panose="02020603050405020304" pitchFamily="18" charset="0"/>
                <a:sym typeface="Times New Roman" panose="02020603050405020304" pitchFamily="18" charset="0"/>
              </a:rPr>
              <a:t>CGTN (</a:t>
            </a:r>
            <a:r>
              <a:rPr lang="en-GB" sz="14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https://news.cgtn.com/news/3d3d514d78676a4e78457a6333566d54/share.html)</a:t>
            </a:r>
          </a:p>
        </p:txBody>
      </p:sp>
      <p:sp>
        <p:nvSpPr>
          <p:cNvPr id="4" name="内容占位符 5"/>
          <p:cNvSpPr>
            <a:spLocks noGrp="1"/>
          </p:cNvSpPr>
          <p:nvPr/>
        </p:nvSpPr>
        <p:spPr>
          <a:xfrm>
            <a:off x="829488" y="1019741"/>
            <a:ext cx="10933359" cy="2122170"/>
          </a:xfrm>
          <a:prstGeom prst="rect">
            <a:avLst/>
          </a:prstGeom>
          <a:noFill/>
          <a:ln>
            <a:noFill/>
          </a:ln>
        </p:spPr>
        <p:txBody>
          <a:bodyPr vert="horz" wrap="square" lIns="91440" tIns="45720" rIns="91440" bIns="45720" numCol="1" anchor="t" anchorCtr="0" compatLnSpc="1"/>
          <a:lstStyle>
            <a:lvl1pPr marL="0" indent="457200" algn="l" rtl="0" eaLnBrk="0" fontAlgn="base" hangingPunct="0">
              <a:spcBef>
                <a:spcPct val="20000"/>
              </a:spcBef>
              <a:spcAft>
                <a:spcPct val="0"/>
              </a:spcAft>
              <a:buChar char="•"/>
              <a:defRPr sz="2400" kern="1200">
                <a:solidFill>
                  <a:schemeClr val="tx1"/>
                </a:solidFill>
                <a:latin typeface="+mj-ea"/>
                <a:ea typeface="+mj-ea"/>
                <a:cs typeface="+mn-cs"/>
              </a:defRPr>
            </a:lvl1pPr>
            <a:lvl2pPr marL="742950" lvl="1" indent="-285750" algn="l" rtl="0" eaLnBrk="0" fontAlgn="base" hangingPunct="0">
              <a:spcBef>
                <a:spcPct val="20000"/>
              </a:spcBef>
              <a:spcAft>
                <a:spcPct val="0"/>
              </a:spcAft>
              <a:buChar char="–"/>
              <a:defRPr sz="2400" kern="1200">
                <a:solidFill>
                  <a:schemeClr val="tx1"/>
                </a:solidFill>
                <a:latin typeface="+mj-ea"/>
                <a:ea typeface="+mj-ea"/>
                <a:cs typeface="+mn-cs"/>
              </a:defRPr>
            </a:lvl2pPr>
            <a:lvl3pPr marL="1143000" lvl="2" indent="-228600" algn="l" rtl="0" eaLnBrk="0" fontAlgn="base" hangingPunct="0">
              <a:spcBef>
                <a:spcPct val="20000"/>
              </a:spcBef>
              <a:spcAft>
                <a:spcPct val="0"/>
              </a:spcAft>
              <a:buChar char="•"/>
              <a:defRPr sz="2400" kern="1200">
                <a:solidFill>
                  <a:schemeClr val="tx1"/>
                </a:solidFill>
                <a:latin typeface="+mj-ea"/>
                <a:ea typeface="+mj-ea"/>
                <a:cs typeface="+mn-cs"/>
              </a:defRPr>
            </a:lvl3pPr>
            <a:lvl4pPr marL="1600200" lvl="3" indent="-228600" algn="l" rtl="0" eaLnBrk="0" fontAlgn="base" hangingPunct="0">
              <a:spcBef>
                <a:spcPct val="20000"/>
              </a:spcBef>
              <a:spcAft>
                <a:spcPct val="0"/>
              </a:spcAft>
              <a:buChar char="–"/>
              <a:defRPr sz="2400" kern="1200">
                <a:solidFill>
                  <a:schemeClr val="tx1"/>
                </a:solidFill>
                <a:latin typeface="+mj-ea"/>
                <a:ea typeface="+mj-ea"/>
                <a:cs typeface="+mn-cs"/>
              </a:defRPr>
            </a:lvl4pPr>
            <a:lvl5pPr marL="2057400" lvl="4" indent="-228600" algn="l" rtl="0" eaLnBrk="0" fontAlgn="base" hangingPunct="0">
              <a:spcBef>
                <a:spcPct val="20000"/>
              </a:spcBef>
              <a:spcAft>
                <a:spcPct val="0"/>
              </a:spcAft>
              <a:buChar char="»"/>
              <a:defRPr sz="2400" kern="1200">
                <a:solidFill>
                  <a:schemeClr val="tx1"/>
                </a:solidFill>
                <a:latin typeface="+mj-ea"/>
                <a:ea typeface="+mj-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indent="0" algn="just">
              <a:lnSpc>
                <a:spcPct val="130000"/>
              </a:lnSpc>
              <a:spcBef>
                <a:spcPts val="0"/>
              </a:spcBef>
              <a:buNone/>
            </a:pPr>
            <a:r>
              <a:rPr lang="en-GB" sz="2200" dirty="0">
                <a:latin typeface="Times New Roman" panose="02020603050405020304" pitchFamily="18" charset="0"/>
                <a:ea typeface="Times New Roman" panose="02020603050405020304" pitchFamily="18" charset="0"/>
                <a:sym typeface="Times New Roman" panose="02020603050405020304" pitchFamily="18" charset="0"/>
              </a:rPr>
              <a:t>In an era of economic globalisation, no country can be completely self-sufficient.  The food, vegetables and meat that we eat, and the mobile phones and computers that we use, may all come from other countries.  It enables us to enjoy a wider variety of goods and more convenient and diversified services, thus improving the living standards of people in different countries.</a:t>
            </a:r>
          </a:p>
          <a:p>
            <a:pPr indent="0">
              <a:lnSpc>
                <a:spcPct val="130000"/>
              </a:lnSpc>
              <a:spcBef>
                <a:spcPts val="0"/>
              </a:spcBef>
              <a:buNone/>
            </a:pPr>
            <a:endParaRPr lang="zh-CN" altLang="en-US" sz="2200" dirty="0">
              <a:latin typeface="Times New Roman" panose="02020603050405020304" pitchFamily="18" charset="0"/>
              <a:ea typeface="Times New Roman" panose="02020603050405020304" pitchFamily="18" charset="0"/>
              <a:sym typeface="Times New Roman" panose="02020603050405020304" pitchFamily="18" charset="0"/>
            </a:endParaRPr>
          </a:p>
        </p:txBody>
      </p:sp>
      <p:pic>
        <p:nvPicPr>
          <p:cNvPr id="3" name="Picture 2">
            <a:hlinkClick r:id="rId2"/>
          </p:cNvPr>
          <p:cNvPicPr>
            <a:picLocks noChangeAspect="1"/>
          </p:cNvPicPr>
          <p:nvPr/>
        </p:nvPicPr>
        <p:blipFill>
          <a:blip r:embed="rId3" cstate="email"/>
          <a:stretch>
            <a:fillRect/>
          </a:stretch>
        </p:blipFill>
        <p:spPr>
          <a:xfrm>
            <a:off x="6277160" y="3272813"/>
            <a:ext cx="4504254" cy="2634380"/>
          </a:xfrm>
          <a:prstGeom prst="rect">
            <a:avLst/>
          </a:prstGeom>
        </p:spPr>
      </p:pic>
      <p:grpSp>
        <p:nvGrpSpPr>
          <p:cNvPr id="20" name="组合 16"/>
          <p:cNvGrpSpPr/>
          <p:nvPr/>
        </p:nvGrpSpPr>
        <p:grpSpPr>
          <a:xfrm>
            <a:off x="1008380" y="287080"/>
            <a:ext cx="3299460" cy="674687"/>
            <a:chOff x="977900" y="557213"/>
            <a:chExt cx="2674938" cy="674687"/>
          </a:xfrm>
        </p:grpSpPr>
        <p:sp>
          <p:nvSpPr>
            <p:cNvPr id="21" name="矩形 20"/>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22" name="矩形 21"/>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23" name="文本框 13"/>
            <p:cNvSpPr txBox="1">
              <a:spLocks noChangeArrowheads="1"/>
            </p:cNvSpPr>
            <p:nvPr/>
          </p:nvSpPr>
          <p:spPr bwMode="auto">
            <a:xfrm>
              <a:off x="1341438" y="557213"/>
              <a:ext cx="23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3600" b="1" dirty="0">
                  <a:latin typeface="Times New Roman" panose="02020603050405020304" pitchFamily="18" charset="0"/>
                  <a:ea typeface="Times New Roman" panose="02020603050405020304" pitchFamily="18" charset="0"/>
                </a:rPr>
                <a:t>Introduction</a:t>
              </a:r>
            </a:p>
          </p:txBody>
        </p:sp>
        <p:cxnSp>
          <p:nvCxnSpPr>
            <p:cNvPr id="24" name="直接连接符 20"/>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9900079" y="3460424"/>
            <a:ext cx="611572" cy="600552"/>
            <a:chOff x="8956942" y="3371688"/>
            <a:chExt cx="783725" cy="769603"/>
          </a:xfrm>
        </p:grpSpPr>
        <p:grpSp>
          <p:nvGrpSpPr>
            <p:cNvPr id="8" name="组合 7"/>
            <p:cNvGrpSpPr/>
            <p:nvPr/>
          </p:nvGrpSpPr>
          <p:grpSpPr>
            <a:xfrm>
              <a:off x="8956942" y="3371688"/>
              <a:ext cx="783725" cy="769603"/>
              <a:chOff x="8575498" y="2572853"/>
              <a:chExt cx="718729" cy="905135"/>
            </a:xfrm>
          </p:grpSpPr>
          <p:sp>
            <p:nvSpPr>
              <p:cNvPr id="15" name="Freeform 217"/>
              <p:cNvSpPr/>
              <p:nvPr/>
            </p:nvSpPr>
            <p:spPr bwMode="auto">
              <a:xfrm>
                <a:off x="8575498" y="2572853"/>
                <a:ext cx="627063" cy="822325"/>
              </a:xfrm>
              <a:custGeom>
                <a:avLst/>
                <a:gdLst>
                  <a:gd name="T0" fmla="*/ 309 w 395"/>
                  <a:gd name="T1" fmla="*/ 0 h 518"/>
                  <a:gd name="T2" fmla="*/ 0 w 395"/>
                  <a:gd name="T3" fmla="*/ 0 h 518"/>
                  <a:gd name="T4" fmla="*/ 0 w 395"/>
                  <a:gd name="T5" fmla="*/ 518 h 518"/>
                  <a:gd name="T6" fmla="*/ 395 w 395"/>
                  <a:gd name="T7" fmla="*/ 518 h 518"/>
                  <a:gd name="T8" fmla="*/ 395 w 395"/>
                  <a:gd name="T9" fmla="*/ 86 h 518"/>
                  <a:gd name="T10" fmla="*/ 309 w 395"/>
                  <a:gd name="T11" fmla="*/ 0 h 518"/>
                </a:gdLst>
                <a:ahLst/>
                <a:cxnLst>
                  <a:cxn ang="0">
                    <a:pos x="T0" y="T1"/>
                  </a:cxn>
                  <a:cxn ang="0">
                    <a:pos x="T2" y="T3"/>
                  </a:cxn>
                  <a:cxn ang="0">
                    <a:pos x="T4" y="T5"/>
                  </a:cxn>
                  <a:cxn ang="0">
                    <a:pos x="T6" y="T7"/>
                  </a:cxn>
                  <a:cxn ang="0">
                    <a:pos x="T8" y="T9"/>
                  </a:cxn>
                  <a:cxn ang="0">
                    <a:pos x="T10" y="T11"/>
                  </a:cxn>
                </a:cxnLst>
                <a:rect l="0" t="0" r="r" b="b"/>
                <a:pathLst>
                  <a:path w="395" h="518">
                    <a:moveTo>
                      <a:pt x="309" y="0"/>
                    </a:moveTo>
                    <a:lnTo>
                      <a:pt x="0" y="0"/>
                    </a:lnTo>
                    <a:lnTo>
                      <a:pt x="0" y="518"/>
                    </a:lnTo>
                    <a:lnTo>
                      <a:pt x="395" y="518"/>
                    </a:lnTo>
                    <a:lnTo>
                      <a:pt x="395" y="86"/>
                    </a:lnTo>
                    <a:lnTo>
                      <a:pt x="309" y="0"/>
                    </a:lnTo>
                    <a:close/>
                  </a:path>
                </a:pathLst>
              </a:custGeom>
              <a:solidFill>
                <a:srgbClr val="FFC000">
                  <a:alpha val="13000"/>
                </a:srgbClr>
              </a:solidFill>
              <a:ln>
                <a:noFill/>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16" name="Freeform 217"/>
              <p:cNvSpPr/>
              <p:nvPr/>
            </p:nvSpPr>
            <p:spPr bwMode="auto">
              <a:xfrm>
                <a:off x="8667164" y="2655663"/>
                <a:ext cx="627063" cy="822325"/>
              </a:xfrm>
              <a:custGeom>
                <a:avLst/>
                <a:gdLst>
                  <a:gd name="T0" fmla="*/ 309 w 395"/>
                  <a:gd name="T1" fmla="*/ 0 h 518"/>
                  <a:gd name="T2" fmla="*/ 0 w 395"/>
                  <a:gd name="T3" fmla="*/ 0 h 518"/>
                  <a:gd name="T4" fmla="*/ 0 w 395"/>
                  <a:gd name="T5" fmla="*/ 518 h 518"/>
                  <a:gd name="T6" fmla="*/ 395 w 395"/>
                  <a:gd name="T7" fmla="*/ 518 h 518"/>
                  <a:gd name="T8" fmla="*/ 395 w 395"/>
                  <a:gd name="T9" fmla="*/ 86 h 518"/>
                  <a:gd name="T10" fmla="*/ 309 w 395"/>
                  <a:gd name="T11" fmla="*/ 0 h 518"/>
                </a:gdLst>
                <a:ahLst/>
                <a:cxnLst>
                  <a:cxn ang="0">
                    <a:pos x="T0" y="T1"/>
                  </a:cxn>
                  <a:cxn ang="0">
                    <a:pos x="T2" y="T3"/>
                  </a:cxn>
                  <a:cxn ang="0">
                    <a:pos x="T4" y="T5"/>
                  </a:cxn>
                  <a:cxn ang="0">
                    <a:pos x="T6" y="T7"/>
                  </a:cxn>
                  <a:cxn ang="0">
                    <a:pos x="T8" y="T9"/>
                  </a:cxn>
                  <a:cxn ang="0">
                    <a:pos x="T10" y="T11"/>
                  </a:cxn>
                </a:cxnLst>
                <a:rect l="0" t="0" r="r" b="b"/>
                <a:pathLst>
                  <a:path w="395" h="518">
                    <a:moveTo>
                      <a:pt x="309" y="0"/>
                    </a:moveTo>
                    <a:lnTo>
                      <a:pt x="0" y="0"/>
                    </a:lnTo>
                    <a:lnTo>
                      <a:pt x="0" y="518"/>
                    </a:lnTo>
                    <a:lnTo>
                      <a:pt x="395" y="518"/>
                    </a:lnTo>
                    <a:lnTo>
                      <a:pt x="395" y="86"/>
                    </a:lnTo>
                    <a:lnTo>
                      <a:pt x="309" y="0"/>
                    </a:lnTo>
                    <a:close/>
                  </a:path>
                </a:pathLst>
              </a:custGeom>
              <a:solidFill>
                <a:srgbClr val="351C5A"/>
              </a:solidFill>
              <a:ln>
                <a:noFill/>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17" name="Freeform 217"/>
              <p:cNvSpPr/>
              <p:nvPr/>
            </p:nvSpPr>
            <p:spPr bwMode="auto">
              <a:xfrm>
                <a:off x="8639459" y="2627958"/>
                <a:ext cx="627063" cy="822325"/>
              </a:xfrm>
              <a:custGeom>
                <a:avLst/>
                <a:gdLst>
                  <a:gd name="T0" fmla="*/ 309 w 395"/>
                  <a:gd name="T1" fmla="*/ 0 h 518"/>
                  <a:gd name="T2" fmla="*/ 0 w 395"/>
                  <a:gd name="T3" fmla="*/ 0 h 518"/>
                  <a:gd name="T4" fmla="*/ 0 w 395"/>
                  <a:gd name="T5" fmla="*/ 518 h 518"/>
                  <a:gd name="T6" fmla="*/ 395 w 395"/>
                  <a:gd name="T7" fmla="*/ 518 h 518"/>
                  <a:gd name="T8" fmla="*/ 395 w 395"/>
                  <a:gd name="T9" fmla="*/ 86 h 518"/>
                  <a:gd name="T10" fmla="*/ 309 w 395"/>
                  <a:gd name="T11" fmla="*/ 0 h 518"/>
                </a:gdLst>
                <a:ahLst/>
                <a:cxnLst>
                  <a:cxn ang="0">
                    <a:pos x="T0" y="T1"/>
                  </a:cxn>
                  <a:cxn ang="0">
                    <a:pos x="T2" y="T3"/>
                  </a:cxn>
                  <a:cxn ang="0">
                    <a:pos x="T4" y="T5"/>
                  </a:cxn>
                  <a:cxn ang="0">
                    <a:pos x="T6" y="T7"/>
                  </a:cxn>
                  <a:cxn ang="0">
                    <a:pos x="T8" y="T9"/>
                  </a:cxn>
                  <a:cxn ang="0">
                    <a:pos x="T10" y="T11"/>
                  </a:cxn>
                </a:cxnLst>
                <a:rect l="0" t="0" r="r" b="b"/>
                <a:pathLst>
                  <a:path w="395" h="518">
                    <a:moveTo>
                      <a:pt x="309" y="0"/>
                    </a:moveTo>
                    <a:lnTo>
                      <a:pt x="0" y="0"/>
                    </a:lnTo>
                    <a:lnTo>
                      <a:pt x="0" y="518"/>
                    </a:lnTo>
                    <a:lnTo>
                      <a:pt x="395" y="518"/>
                    </a:lnTo>
                    <a:lnTo>
                      <a:pt x="395" y="86"/>
                    </a:lnTo>
                    <a:lnTo>
                      <a:pt x="309" y="0"/>
                    </a:lnTo>
                    <a:close/>
                  </a:path>
                </a:pathLst>
              </a:custGeom>
              <a:solidFill>
                <a:srgbClr val="FFC000"/>
              </a:solidFill>
              <a:ln>
                <a:noFill/>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18" name="Freeform 218"/>
              <p:cNvSpPr/>
              <p:nvPr/>
            </p:nvSpPr>
            <p:spPr bwMode="auto">
              <a:xfrm>
                <a:off x="9088721" y="2607320"/>
                <a:ext cx="195263" cy="196850"/>
              </a:xfrm>
              <a:custGeom>
                <a:avLst/>
                <a:gdLst>
                  <a:gd name="T0" fmla="*/ 0 w 123"/>
                  <a:gd name="T1" fmla="*/ 0 h 124"/>
                  <a:gd name="T2" fmla="*/ 0 w 123"/>
                  <a:gd name="T3" fmla="*/ 124 h 124"/>
                  <a:gd name="T4" fmla="*/ 123 w 123"/>
                  <a:gd name="T5" fmla="*/ 124 h 124"/>
                  <a:gd name="T6" fmla="*/ 0 w 123"/>
                  <a:gd name="T7" fmla="*/ 0 h 124"/>
                </a:gdLst>
                <a:ahLst/>
                <a:cxnLst>
                  <a:cxn ang="0">
                    <a:pos x="T0" y="T1"/>
                  </a:cxn>
                  <a:cxn ang="0">
                    <a:pos x="T2" y="T3"/>
                  </a:cxn>
                  <a:cxn ang="0">
                    <a:pos x="T4" y="T5"/>
                  </a:cxn>
                  <a:cxn ang="0">
                    <a:pos x="T6" y="T7"/>
                  </a:cxn>
                </a:cxnLst>
                <a:rect l="0" t="0" r="r" b="b"/>
                <a:pathLst>
                  <a:path w="123" h="124">
                    <a:moveTo>
                      <a:pt x="0" y="0"/>
                    </a:moveTo>
                    <a:lnTo>
                      <a:pt x="0" y="124"/>
                    </a:lnTo>
                    <a:lnTo>
                      <a:pt x="123" y="124"/>
                    </a:lnTo>
                    <a:lnTo>
                      <a:pt x="0" y="0"/>
                    </a:lnTo>
                    <a:close/>
                  </a:path>
                </a:pathLst>
              </a:custGeom>
              <a:solidFill>
                <a:srgbClr val="FD7F00"/>
              </a:solidFill>
              <a:ln>
                <a:noFill/>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grpSp>
        <p:grpSp>
          <p:nvGrpSpPr>
            <p:cNvPr id="9" name="组合 8"/>
            <p:cNvGrpSpPr/>
            <p:nvPr/>
          </p:nvGrpSpPr>
          <p:grpSpPr>
            <a:xfrm>
              <a:off x="9163801" y="3580795"/>
              <a:ext cx="417426" cy="417425"/>
              <a:chOff x="8440738" y="3594100"/>
              <a:chExt cx="554038" cy="554037"/>
            </a:xfrm>
          </p:grpSpPr>
          <p:sp>
            <p:nvSpPr>
              <p:cNvPr id="10" name="Freeform 5"/>
              <p:cNvSpPr/>
              <p:nvPr/>
            </p:nvSpPr>
            <p:spPr bwMode="auto">
              <a:xfrm>
                <a:off x="8440738" y="3594100"/>
                <a:ext cx="554038" cy="554037"/>
              </a:xfrm>
              <a:custGeom>
                <a:avLst/>
                <a:gdLst>
                  <a:gd name="T0" fmla="*/ 132 w 144"/>
                  <a:gd name="T1" fmla="*/ 0 h 144"/>
                  <a:gd name="T2" fmla="*/ 12 w 144"/>
                  <a:gd name="T3" fmla="*/ 0 h 144"/>
                  <a:gd name="T4" fmla="*/ 0 w 144"/>
                  <a:gd name="T5" fmla="*/ 12 h 144"/>
                  <a:gd name="T6" fmla="*/ 0 w 144"/>
                  <a:gd name="T7" fmla="*/ 132 h 144"/>
                  <a:gd name="T8" fmla="*/ 12 w 144"/>
                  <a:gd name="T9" fmla="*/ 144 h 144"/>
                  <a:gd name="T10" fmla="*/ 132 w 144"/>
                  <a:gd name="T11" fmla="*/ 144 h 144"/>
                  <a:gd name="T12" fmla="*/ 144 w 144"/>
                  <a:gd name="T13" fmla="*/ 132 h 144"/>
                  <a:gd name="T14" fmla="*/ 144 w 144"/>
                  <a:gd name="T15" fmla="*/ 12 h 144"/>
                  <a:gd name="T16" fmla="*/ 132 w 144"/>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132" y="0"/>
                    </a:moveTo>
                    <a:cubicBezTo>
                      <a:pt x="12" y="0"/>
                      <a:pt x="12" y="0"/>
                      <a:pt x="12" y="0"/>
                    </a:cubicBezTo>
                    <a:cubicBezTo>
                      <a:pt x="5" y="0"/>
                      <a:pt x="0" y="5"/>
                      <a:pt x="0" y="12"/>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
                      <a:pt x="144" y="12"/>
                      <a:pt x="144" y="12"/>
                    </a:cubicBezTo>
                    <a:cubicBezTo>
                      <a:pt x="144" y="5"/>
                      <a:pt x="139" y="0"/>
                      <a:pt x="132" y="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11" name="Freeform 6"/>
              <p:cNvSpPr/>
              <p:nvPr/>
            </p:nvSpPr>
            <p:spPr bwMode="auto">
              <a:xfrm>
                <a:off x="8641699" y="3807141"/>
                <a:ext cx="204980" cy="235421"/>
              </a:xfrm>
              <a:custGeom>
                <a:avLst/>
                <a:gdLst>
                  <a:gd name="T0" fmla="*/ 0 w 101"/>
                  <a:gd name="T1" fmla="*/ 58 h 116"/>
                  <a:gd name="T2" fmla="*/ 0 w 101"/>
                  <a:gd name="T3" fmla="*/ 0 h 116"/>
                  <a:gd name="T4" fmla="*/ 50 w 101"/>
                  <a:gd name="T5" fmla="*/ 29 h 116"/>
                  <a:gd name="T6" fmla="*/ 101 w 101"/>
                  <a:gd name="T7" fmla="*/ 58 h 116"/>
                  <a:gd name="T8" fmla="*/ 50 w 101"/>
                  <a:gd name="T9" fmla="*/ 87 h 116"/>
                  <a:gd name="T10" fmla="*/ 0 w 101"/>
                  <a:gd name="T11" fmla="*/ 116 h 116"/>
                  <a:gd name="T12" fmla="*/ 0 w 101"/>
                  <a:gd name="T13" fmla="*/ 58 h 116"/>
                </a:gdLst>
                <a:ahLst/>
                <a:cxnLst>
                  <a:cxn ang="0">
                    <a:pos x="T0" y="T1"/>
                  </a:cxn>
                  <a:cxn ang="0">
                    <a:pos x="T2" y="T3"/>
                  </a:cxn>
                  <a:cxn ang="0">
                    <a:pos x="T4" y="T5"/>
                  </a:cxn>
                  <a:cxn ang="0">
                    <a:pos x="T6" y="T7"/>
                  </a:cxn>
                  <a:cxn ang="0">
                    <a:pos x="T8" y="T9"/>
                  </a:cxn>
                  <a:cxn ang="0">
                    <a:pos x="T10" y="T11"/>
                  </a:cxn>
                  <a:cxn ang="0">
                    <a:pos x="T12" y="T13"/>
                  </a:cxn>
                </a:cxnLst>
                <a:rect l="0" t="0" r="r" b="b"/>
                <a:pathLst>
                  <a:path w="101" h="116">
                    <a:moveTo>
                      <a:pt x="0" y="58"/>
                    </a:moveTo>
                    <a:lnTo>
                      <a:pt x="0" y="0"/>
                    </a:lnTo>
                    <a:lnTo>
                      <a:pt x="50" y="29"/>
                    </a:lnTo>
                    <a:lnTo>
                      <a:pt x="101" y="58"/>
                    </a:lnTo>
                    <a:lnTo>
                      <a:pt x="50" y="87"/>
                    </a:lnTo>
                    <a:lnTo>
                      <a:pt x="0" y="116"/>
                    </a:lnTo>
                    <a:lnTo>
                      <a:pt x="0" y="58"/>
                    </a:lnTo>
                    <a:close/>
                  </a:path>
                </a:pathLst>
              </a:custGeom>
              <a:solidFill>
                <a:schemeClr val="bg1"/>
              </a:solidFill>
              <a:ln w="31750" cap="rnd">
                <a:noFill/>
                <a:prstDash val="solid"/>
                <a:round/>
              </a:ln>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12" name="Line 7"/>
              <p:cNvSpPr>
                <a:spLocks noChangeShapeType="1"/>
              </p:cNvSpPr>
              <p:nvPr/>
            </p:nvSpPr>
            <p:spPr bwMode="auto">
              <a:xfrm>
                <a:off x="8440738" y="3732213"/>
                <a:ext cx="554038" cy="0"/>
              </a:xfrm>
              <a:prstGeom prst="line">
                <a:avLst/>
              </a:prstGeom>
              <a:noFill/>
              <a:ln w="317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13" name="Line 8"/>
              <p:cNvSpPr>
                <a:spLocks noChangeShapeType="1"/>
              </p:cNvSpPr>
              <p:nvPr/>
            </p:nvSpPr>
            <p:spPr bwMode="auto">
              <a:xfrm flipH="1">
                <a:off x="8764588" y="3594100"/>
                <a:ext cx="92075" cy="138112"/>
              </a:xfrm>
              <a:prstGeom prst="line">
                <a:avLst/>
              </a:prstGeom>
              <a:noFill/>
              <a:ln w="317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sp>
            <p:nvSpPr>
              <p:cNvPr id="14" name="Line 9"/>
              <p:cNvSpPr>
                <a:spLocks noChangeShapeType="1"/>
              </p:cNvSpPr>
              <p:nvPr/>
            </p:nvSpPr>
            <p:spPr bwMode="auto">
              <a:xfrm flipH="1">
                <a:off x="8578850" y="3594100"/>
                <a:ext cx="93663" cy="138112"/>
              </a:xfrm>
              <a:prstGeom prst="line">
                <a:avLst/>
              </a:prstGeom>
              <a:noFill/>
              <a:ln w="317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endParaRPr>
              </a:p>
            </p:txBody>
          </p:sp>
        </p:grpSp>
      </p:grpSp>
      <p:grpSp>
        <p:nvGrpSpPr>
          <p:cNvPr id="25" name="组合 26"/>
          <p:cNvGrpSpPr/>
          <p:nvPr/>
        </p:nvGrpSpPr>
        <p:grpSpPr>
          <a:xfrm>
            <a:off x="1101725" y="3286255"/>
            <a:ext cx="2674938" cy="674687"/>
            <a:chOff x="977900" y="557213"/>
            <a:chExt cx="2674938" cy="674687"/>
          </a:xfrm>
        </p:grpSpPr>
        <p:sp>
          <p:nvSpPr>
            <p:cNvPr id="26" name="矩形 6"/>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27" name="矩形 7"/>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28" name="文本框 13"/>
            <p:cNvSpPr txBox="1">
              <a:spLocks noChangeArrowheads="1"/>
            </p:cNvSpPr>
            <p:nvPr/>
          </p:nvSpPr>
          <p:spPr bwMode="auto">
            <a:xfrm>
              <a:off x="1341438" y="557213"/>
              <a:ext cx="23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3600" b="1">
                  <a:latin typeface="Times New Roman" panose="02020603050405020304" pitchFamily="18" charset="0"/>
                  <a:ea typeface="Times New Roman" panose="02020603050405020304" pitchFamily="18" charset="0"/>
                </a:rPr>
                <a:t>Activity</a:t>
              </a:r>
            </a:p>
          </p:txBody>
        </p:sp>
        <p:cxnSp>
          <p:nvCxnSpPr>
            <p:cNvPr id="29" name="直接连接符 30"/>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a:blip r:embed="rId4"/>
          <a:stretch>
            <a:fillRect/>
          </a:stretch>
        </p:blipFill>
        <p:spPr>
          <a:xfrm>
            <a:off x="10142699" y="6047272"/>
            <a:ext cx="1265030" cy="40389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custDataLst>
              <p:tags r:id="rId1"/>
            </p:custDataLst>
          </p:nvPr>
        </p:nvSpPr>
        <p:spPr>
          <a:xfrm>
            <a:off x="254000" y="1506172"/>
            <a:ext cx="11440767" cy="1631213"/>
          </a:xfrm>
          <a:prstGeom prst="rect">
            <a:avLst/>
          </a:prstGeom>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GB" sz="2400" dirty="0">
                <a:latin typeface="Times New Roman" panose="02020603050405020304" pitchFamily="18" charset="0"/>
                <a:ea typeface="Times New Roman" panose="02020603050405020304" pitchFamily="18" charset="0"/>
                <a:cs typeface="+mn-ea"/>
              </a:rPr>
              <a:t>For developing countries, the five WB institutions share a commitment to reducing poverty, increasing shared prosperity and promoting sustainable development. They provide the funding and knowledge necessary for developing countries.</a:t>
            </a:r>
          </a:p>
        </p:txBody>
      </p:sp>
      <p:sp>
        <p:nvSpPr>
          <p:cNvPr id="4" name="文本占位符 8"/>
          <p:cNvSpPr>
            <a:spLocks noGrp="1"/>
          </p:cNvSpPr>
          <p:nvPr>
            <p:custDataLst>
              <p:tags r:id="rId2"/>
            </p:custDataLst>
          </p:nvPr>
        </p:nvSpPr>
        <p:spPr>
          <a:xfrm>
            <a:off x="3067685" y="4437380"/>
            <a:ext cx="2057400" cy="366767"/>
          </a:xfrm>
          <a:prstGeom prst="rect">
            <a:avLst/>
          </a:prstGeom>
        </p:spPr>
        <p:txBody>
          <a:bodyPr vert="horz" lIns="101600" tIns="0" rIns="82550" bIns="0" rtlCol="0">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endParaRPr lang="en-US" altLang="zh-CN" sz="1800" b="1" spc="0" dirty="0">
              <a:latin typeface="Times New Roman" panose="02020603050405020304" pitchFamily="18" charset="0"/>
              <a:ea typeface="Times New Roman" panose="02020603050405020304" pitchFamily="18" charset="0"/>
            </a:endParaRPr>
          </a:p>
        </p:txBody>
      </p:sp>
      <p:sp>
        <p:nvSpPr>
          <p:cNvPr id="6" name="文本占位符 8"/>
          <p:cNvSpPr>
            <a:spLocks noGrp="1"/>
          </p:cNvSpPr>
          <p:nvPr>
            <p:custDataLst>
              <p:tags r:id="rId3"/>
            </p:custDataLst>
          </p:nvPr>
        </p:nvSpPr>
        <p:spPr>
          <a:xfrm>
            <a:off x="5348605" y="4437380"/>
            <a:ext cx="2057400" cy="366767"/>
          </a:xfrm>
          <a:prstGeom prst="rect">
            <a:avLst/>
          </a:prstGeom>
        </p:spPr>
        <p:txBody>
          <a:bodyPr vert="horz" lIns="101600" tIns="0" rIns="82550" bIns="0" rtlCol="0">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endParaRPr lang="en-US" altLang="zh-CN" sz="1800" b="1" spc="0" dirty="0">
              <a:latin typeface="Times New Roman" panose="02020603050405020304" pitchFamily="18" charset="0"/>
              <a:ea typeface="Times New Roman" panose="02020603050405020304" pitchFamily="18" charset="0"/>
            </a:endParaRPr>
          </a:p>
        </p:txBody>
      </p:sp>
      <p:sp>
        <p:nvSpPr>
          <p:cNvPr id="14" name="文本占位符 7"/>
          <p:cNvSpPr>
            <a:spLocks noGrp="1"/>
          </p:cNvSpPr>
          <p:nvPr>
            <p:custDataLst>
              <p:tags r:id="rId4"/>
            </p:custDataLst>
          </p:nvPr>
        </p:nvSpPr>
        <p:spPr>
          <a:xfrm>
            <a:off x="1155383" y="5954767"/>
            <a:ext cx="6386830" cy="598170"/>
          </a:xfrm>
          <a:prstGeom prst="rect">
            <a:avLst/>
          </a:prstGeom>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zh-CN" altLang="en-US" sz="2800" b="1" dirty="0">
              <a:latin typeface="Times New Roman" panose="02020603050405020304" pitchFamily="18" charset="0"/>
              <a:ea typeface="Times New Roman" panose="02020603050405020304" pitchFamily="18" charset="0"/>
            </a:endParaRPr>
          </a:p>
        </p:txBody>
      </p:sp>
      <p:sp>
        <p:nvSpPr>
          <p:cNvPr id="16" name="标题 1"/>
          <p:cNvSpPr txBox="1">
            <a:spLocks noChangeArrowheads="1"/>
          </p:cNvSpPr>
          <p:nvPr/>
        </p:nvSpPr>
        <p:spPr bwMode="auto">
          <a:xfrm>
            <a:off x="2099534" y="1061617"/>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800" dirty="0">
                <a:latin typeface="Times New Roman" panose="02020603050405020304" pitchFamily="18" charset="0"/>
                <a:ea typeface="Times New Roman" panose="02020603050405020304" pitchFamily="18" charset="0"/>
              </a:rPr>
              <a:t>WB's institutions</a:t>
            </a:r>
          </a:p>
        </p:txBody>
      </p:sp>
      <p:graphicFrame>
        <p:nvGraphicFramePr>
          <p:cNvPr id="15" name="表格 14"/>
          <p:cNvGraphicFramePr>
            <a:graphicFrameLocks noGrp="1"/>
          </p:cNvGraphicFramePr>
          <p:nvPr>
            <p:extLst>
              <p:ext uri="{D42A27DB-BD31-4B8C-83A1-F6EECF244321}">
                <p14:modId xmlns:p14="http://schemas.microsoft.com/office/powerpoint/2010/main" val="933545125"/>
              </p:ext>
            </p:extLst>
          </p:nvPr>
        </p:nvGraphicFramePr>
        <p:xfrm>
          <a:off x="689018" y="3269902"/>
          <a:ext cx="11005749" cy="3494945"/>
        </p:xfrm>
        <a:graphic>
          <a:graphicData uri="http://schemas.openxmlformats.org/drawingml/2006/table">
            <a:tbl>
              <a:tblPr firstRow="1" bandRow="1">
                <a:tableStyleId>{5C22544A-7EE6-4342-B048-85BDC9FD1C3A}</a:tableStyleId>
              </a:tblPr>
              <a:tblGrid>
                <a:gridCol w="2169794">
                  <a:extLst>
                    <a:ext uri="{9D8B030D-6E8A-4147-A177-3AD203B41FA5}">
                      <a16:colId xmlns:a16="http://schemas.microsoft.com/office/drawing/2014/main" val="20000"/>
                    </a:ext>
                  </a:extLst>
                </a:gridCol>
                <a:gridCol w="1873956">
                  <a:extLst>
                    <a:ext uri="{9D8B030D-6E8A-4147-A177-3AD203B41FA5}">
                      <a16:colId xmlns:a16="http://schemas.microsoft.com/office/drawing/2014/main" val="20001"/>
                    </a:ext>
                  </a:extLst>
                </a:gridCol>
                <a:gridCol w="1603022">
                  <a:extLst>
                    <a:ext uri="{9D8B030D-6E8A-4147-A177-3AD203B41FA5}">
                      <a16:colId xmlns:a16="http://schemas.microsoft.com/office/drawing/2014/main" val="20002"/>
                    </a:ext>
                  </a:extLst>
                </a:gridCol>
                <a:gridCol w="206883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3081867">
                  <a:extLst>
                    <a:ext uri="{9D8B030D-6E8A-4147-A177-3AD203B41FA5}">
                      <a16:colId xmlns:a16="http://schemas.microsoft.com/office/drawing/2014/main" val="20005"/>
                    </a:ext>
                  </a:extLst>
                </a:gridCol>
              </a:tblGrid>
              <a:tr h="653895">
                <a:tc gridSpan="6">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GB" sz="2400" b="1" dirty="0">
                          <a:latin typeface="Times New Roman" panose="02020603050405020304" pitchFamily="18" charset="0"/>
                          <a:ea typeface="Times New Roman" panose="02020603050405020304" pitchFamily="18" charset="0"/>
                        </a:rPr>
                        <a:t>Five Institutions, One Group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565305">
                <a:tc>
                  <a:txBody>
                    <a:bodyPr/>
                    <a:lstStyle/>
                    <a:p>
                      <a:pPr marL="0" indent="0" algn="ctr">
                        <a:lnSpc>
                          <a:spcPts val="1800"/>
                        </a:lnSpc>
                        <a:buNone/>
                      </a:pPr>
                      <a:r>
                        <a:rPr lang="en-GB" sz="1600" b="1" dirty="0">
                          <a:latin typeface="Times New Roman" panose="02020603050405020304" pitchFamily="18" charset="0"/>
                          <a:ea typeface="Times New Roman" panose="02020603050405020304" pitchFamily="18" charset="0"/>
                        </a:rPr>
                        <a:t>The International Bank for Reconstruction and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800"/>
                        </a:lnSpc>
                        <a:spcBef>
                          <a:spcPts val="0"/>
                        </a:spcBef>
                        <a:spcAft>
                          <a:spcPts val="0"/>
                        </a:spcAft>
                        <a:buClrTx/>
                        <a:buSzTx/>
                        <a:buFontTx/>
                        <a:buNone/>
                        <a:defRPr/>
                      </a:pPr>
                      <a:r>
                        <a:rPr lang="en-GB" sz="1600" b="1" dirty="0">
                          <a:latin typeface="Times New Roman" panose="02020603050405020304" pitchFamily="18" charset="0"/>
                          <a:ea typeface="Times New Roman" panose="02020603050405020304" pitchFamily="18" charset="0"/>
                        </a:rPr>
                        <a:t>The International Development Association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800"/>
                        </a:lnSpc>
                        <a:spcBef>
                          <a:spcPts val="0"/>
                        </a:spcBef>
                        <a:spcAft>
                          <a:spcPts val="0"/>
                        </a:spcAft>
                        <a:buClrTx/>
                        <a:buSzTx/>
                        <a:buFontTx/>
                        <a:buNone/>
                        <a:defRPr/>
                      </a:pPr>
                      <a:r>
                        <a:rPr lang="en-GB" sz="1600" b="1" dirty="0">
                          <a:latin typeface="Times New Roman" panose="02020603050405020304" pitchFamily="18" charset="0"/>
                          <a:ea typeface="Times New Roman" panose="02020603050405020304" pitchFamily="18" charset="0"/>
                        </a:rPr>
                        <a:t>The International Finance Corporation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800"/>
                        </a:lnSpc>
                        <a:spcBef>
                          <a:spcPts val="0"/>
                        </a:spcBef>
                        <a:spcAft>
                          <a:spcPts val="0"/>
                        </a:spcAft>
                        <a:buClrTx/>
                        <a:buSzTx/>
                        <a:buFontTx/>
                        <a:buNone/>
                        <a:defRPr/>
                      </a:pPr>
                      <a:r>
                        <a:rPr lang="en-GB" sz="1600" b="1" dirty="0">
                          <a:latin typeface="Times New Roman" panose="02020603050405020304" pitchFamily="18" charset="0"/>
                          <a:ea typeface="Times New Roman" panose="02020603050405020304" pitchFamily="18" charset="0"/>
                        </a:rPr>
                        <a:t>The Multilateral Investment Guarantee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800"/>
                        </a:lnSpc>
                        <a:spcBef>
                          <a:spcPts val="0"/>
                        </a:spcBef>
                        <a:spcAft>
                          <a:spcPts val="0"/>
                        </a:spcAft>
                        <a:buClrTx/>
                        <a:buSzTx/>
                        <a:buFontTx/>
                        <a:buNone/>
                        <a:defRPr/>
                      </a:pPr>
                      <a:endParaRPr lang="zh-CN" altLang="zh-CN" sz="1600" b="1" spc="0" dirty="0">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lnSpc>
                          <a:spcPts val="1800"/>
                        </a:lnSpc>
                        <a:buNone/>
                      </a:pPr>
                      <a:r>
                        <a:rPr lang="en-GB" sz="1600" b="1" dirty="0">
                          <a:latin typeface="Times New Roman" panose="02020603050405020304" pitchFamily="18" charset="0"/>
                          <a:ea typeface="Times New Roman" panose="02020603050405020304" pitchFamily="18" charset="0"/>
                        </a:rPr>
                        <a:t>The International Centre for Settlement of Investment Disputes</a:t>
                      </a:r>
                    </a:p>
                  </a:txBody>
                  <a:tcPr anchor="ctr">
                    <a:lnR w="12700" cap="flat" cmpd="sng" algn="ctr">
                      <a:solidFill>
                        <a:schemeClr val="tx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5687">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GB" sz="1800" b="1">
                          <a:latin typeface="Times New Roman" panose="02020603050405020304" pitchFamily="18" charset="0"/>
                          <a:ea typeface="Times New Roman" panose="02020603050405020304" pitchFamily="18" charset="0"/>
                        </a:rPr>
                        <a:t>IBRD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GB" sz="1800" b="1">
                          <a:latin typeface="Times New Roman" panose="02020603050405020304" pitchFamily="18" charset="0"/>
                          <a:ea typeface="Times New Roman" panose="02020603050405020304" pitchFamily="18" charset="0"/>
                        </a:rPr>
                        <a:t>IDA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GB" sz="1800" b="1">
                          <a:latin typeface="Times New Roman" panose="02020603050405020304" pitchFamily="18" charset="0"/>
                          <a:ea typeface="Times New Roman" panose="02020603050405020304" pitchFamily="18" charset="0"/>
                        </a:rPr>
                        <a:t>IFC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GB" sz="1800" b="1">
                          <a:latin typeface="Times New Roman" panose="02020603050405020304" pitchFamily="18" charset="0"/>
                          <a:ea typeface="Times New Roman" panose="02020603050405020304" pitchFamily="18" charset="0"/>
                        </a:rPr>
                        <a:t>MIGA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800" b="1" spc="0" dirty="0">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GB" sz="1800" b="1">
                          <a:latin typeface="Times New Roman" panose="02020603050405020304" pitchFamily="18" charset="0"/>
                          <a:ea typeface="Times New Roman" panose="02020603050405020304" pitchFamily="18" charset="0"/>
                        </a:rPr>
                        <a:t>ICSID</a:t>
                      </a:r>
                    </a:p>
                  </a:txBody>
                  <a:tcPr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79523">
                <a:tc>
                  <a:txBody>
                    <a:bodyPr/>
                    <a:lstStyle/>
                    <a:p>
                      <a:endParaRPr lang="zh-CN" altLang="en-US" dirty="0">
                        <a:latin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latin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latin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latin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latin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latin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8" name="图片 17"/>
          <p:cNvPicPr>
            <a:picLocks noChangeAspect="1"/>
          </p:cNvPicPr>
          <p:nvPr/>
        </p:nvPicPr>
        <p:blipFill>
          <a:blip r:embed="rId6" cstate="email"/>
          <a:stretch>
            <a:fillRect/>
          </a:stretch>
        </p:blipFill>
        <p:spPr>
          <a:xfrm>
            <a:off x="791615" y="5413716"/>
            <a:ext cx="1847335" cy="705040"/>
          </a:xfrm>
          <a:prstGeom prst="rect">
            <a:avLst/>
          </a:prstGeom>
        </p:spPr>
      </p:pic>
      <p:pic>
        <p:nvPicPr>
          <p:cNvPr id="20" name="图片 19"/>
          <p:cNvPicPr>
            <a:picLocks noChangeAspect="1"/>
          </p:cNvPicPr>
          <p:nvPr/>
        </p:nvPicPr>
        <p:blipFill>
          <a:blip r:embed="rId7" cstate="email"/>
          <a:stretch>
            <a:fillRect/>
          </a:stretch>
        </p:blipFill>
        <p:spPr>
          <a:xfrm>
            <a:off x="3039649" y="5345486"/>
            <a:ext cx="1373540" cy="766101"/>
          </a:xfrm>
          <a:prstGeom prst="rect">
            <a:avLst/>
          </a:prstGeom>
        </p:spPr>
      </p:pic>
      <p:pic>
        <p:nvPicPr>
          <p:cNvPr id="21" name="图片 20"/>
          <p:cNvPicPr>
            <a:picLocks noChangeAspect="1"/>
          </p:cNvPicPr>
          <p:nvPr/>
        </p:nvPicPr>
        <p:blipFill>
          <a:blip r:embed="rId8" cstate="email"/>
          <a:stretch>
            <a:fillRect/>
          </a:stretch>
        </p:blipFill>
        <p:spPr>
          <a:xfrm>
            <a:off x="6594644" y="5308100"/>
            <a:ext cx="1622721" cy="743609"/>
          </a:xfrm>
          <a:prstGeom prst="rect">
            <a:avLst/>
          </a:prstGeom>
        </p:spPr>
      </p:pic>
      <p:pic>
        <p:nvPicPr>
          <p:cNvPr id="22" name="图片 21"/>
          <p:cNvPicPr>
            <a:picLocks noChangeAspect="1"/>
          </p:cNvPicPr>
          <p:nvPr/>
        </p:nvPicPr>
        <p:blipFill>
          <a:blip r:embed="rId9" cstate="email"/>
          <a:stretch>
            <a:fillRect/>
          </a:stretch>
        </p:blipFill>
        <p:spPr>
          <a:xfrm>
            <a:off x="9271482" y="5420511"/>
            <a:ext cx="1791454" cy="691449"/>
          </a:xfrm>
          <a:prstGeom prst="rect">
            <a:avLst/>
          </a:prstGeom>
        </p:spPr>
      </p:pic>
      <p:pic>
        <p:nvPicPr>
          <p:cNvPr id="17" name="圖片 16" descr="C:\Users\chanhong\Desktop\IFC-CMCO-CN-WBG-horizontal-RGB-web.png"/>
          <p:cNvPicPr/>
          <p:nvPr/>
        </p:nvPicPr>
        <p:blipFill rotWithShape="1">
          <a:blip r:embed="rId10" cstate="email"/>
          <a:srcRect/>
          <a:stretch>
            <a:fillRect/>
          </a:stretch>
        </p:blipFill>
        <p:spPr bwMode="auto">
          <a:xfrm>
            <a:off x="4940979" y="5442715"/>
            <a:ext cx="1270000" cy="558800"/>
          </a:xfrm>
          <a:prstGeom prst="rect">
            <a:avLst/>
          </a:prstGeom>
          <a:noFill/>
          <a:ln>
            <a:noFill/>
          </a:ln>
        </p:spPr>
      </p:pic>
      <p:sp>
        <p:nvSpPr>
          <p:cNvPr id="2" name="任意多边形: 形状 7">
            <a:extLst>
              <a:ext uri="{FF2B5EF4-FFF2-40B4-BE49-F238E27FC236}">
                <a16:creationId xmlns:a16="http://schemas.microsoft.com/office/drawing/2014/main" id="{7FA24BF2-AEEA-3751-6217-E4283A5C7192}"/>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p:cNvPicPr>
            <a:picLocks noChangeAspect="1" noChangeArrowheads="1"/>
          </p:cNvPicPr>
          <p:nvPr/>
        </p:nvPicPr>
        <p:blipFill>
          <a:blip r:embed="rId2"/>
          <a:srcRect/>
          <a:stretch>
            <a:fillRect/>
          </a:stretch>
        </p:blipFill>
        <p:spPr bwMode="auto">
          <a:xfrm>
            <a:off x="655686" y="469717"/>
            <a:ext cx="11309891"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38"/>
          <p:cNvGrpSpPr/>
          <p:nvPr/>
        </p:nvGrpSpPr>
        <p:grpSpPr bwMode="auto">
          <a:xfrm>
            <a:off x="1063558" y="654050"/>
            <a:ext cx="1758680" cy="647700"/>
            <a:chOff x="4225771" y="1065320"/>
            <a:chExt cx="895882" cy="947506"/>
          </a:xfrm>
        </p:grpSpPr>
        <p:sp>
          <p:nvSpPr>
            <p:cNvPr id="17" name="矩形 16"/>
            <p:cNvSpPr/>
            <p:nvPr/>
          </p:nvSpPr>
          <p:spPr>
            <a:xfrm>
              <a:off x="4268946" y="1160536"/>
              <a:ext cx="852707" cy="8522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18" name="矩形 17"/>
            <p:cNvSpPr/>
            <p:nvPr/>
          </p:nvSpPr>
          <p:spPr>
            <a:xfrm>
              <a:off x="4225771" y="1065320"/>
              <a:ext cx="852707" cy="852292"/>
            </a:xfrm>
            <a:prstGeom prst="rect">
              <a:avLst/>
            </a:prstGeom>
            <a:solidFill>
              <a:schemeClr val="bg1"/>
            </a:solidFill>
            <a:ln w="38100">
              <a:solidFill>
                <a:srgbClr val="C00000"/>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grpSp>
      <p:sp>
        <p:nvSpPr>
          <p:cNvPr id="12" name="标题 1"/>
          <p:cNvSpPr txBox="1">
            <a:spLocks noChangeArrowheads="1"/>
          </p:cNvSpPr>
          <p:nvPr/>
        </p:nvSpPr>
        <p:spPr bwMode="auto">
          <a:xfrm>
            <a:off x="2613922" y="1060427"/>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lvl="0" algn="ctr"/>
            <a:r>
              <a:rPr lang="en-GB" dirty="0">
                <a:latin typeface="Times New Roman" panose="02020603050405020304" pitchFamily="18" charset="0"/>
                <a:ea typeface="Times New Roman" panose="02020603050405020304" pitchFamily="18" charset="0"/>
                <a:cs typeface="Times New Roman" panose="02020603050405020304" pitchFamily="18" charset="0"/>
                <a:sym typeface="+mn-ea"/>
              </a:rPr>
              <a:t>Work Review of the World Bank Group</a:t>
            </a:r>
          </a:p>
        </p:txBody>
      </p:sp>
      <p:sp>
        <p:nvSpPr>
          <p:cNvPr id="5" name="Rectangle 4"/>
          <p:cNvSpPr/>
          <p:nvPr/>
        </p:nvSpPr>
        <p:spPr>
          <a:xfrm>
            <a:off x="2884162" y="5810035"/>
            <a:ext cx="5868430" cy="646331"/>
          </a:xfrm>
          <a:prstGeom prst="rect">
            <a:avLst/>
          </a:prstGeom>
        </p:spPr>
        <p:txBody>
          <a:bodyPr wrap="square">
            <a:spAutoFit/>
          </a:bodyPr>
          <a:lstStyle/>
          <a:p>
            <a:pPr>
              <a:spcAft>
                <a:spcPts val="0"/>
              </a:spcAft>
            </a:pPr>
            <a:r>
              <a:rPr lang="en-GB" sz="2000" dirty="0">
                <a:latin typeface="Times New Roman" panose="02020603050405020304" pitchFamily="18" charset="0"/>
                <a:ea typeface="Times New Roman" panose="02020603050405020304" pitchFamily="18" charset="0"/>
                <a:cs typeface="Times New Roman" panose="02020603050405020304" pitchFamily="18" charset="0"/>
              </a:rPr>
              <a:t>Reference:</a:t>
            </a:r>
          </a:p>
          <a:p>
            <a:r>
              <a:rPr lang="en-GB" sz="1600" dirty="0">
                <a:latin typeface="Times New Roman" panose="02020603050405020304" pitchFamily="18" charset="0"/>
                <a:ea typeface="Times New Roman" panose="02020603050405020304" pitchFamily="18" charset="0"/>
                <a:cs typeface="Times New Roman" panose="02020603050405020304" pitchFamily="18" charset="0"/>
              </a:rPr>
              <a:t>https://www.worldbank.org/en/about/annual-report</a:t>
            </a:r>
          </a:p>
        </p:txBody>
      </p:sp>
      <p:sp>
        <p:nvSpPr>
          <p:cNvPr id="7" name="TextBox 6"/>
          <p:cNvSpPr txBox="1"/>
          <p:nvPr/>
        </p:nvSpPr>
        <p:spPr>
          <a:xfrm>
            <a:off x="1116873" y="1686622"/>
            <a:ext cx="10056224" cy="954107"/>
          </a:xfrm>
          <a:prstGeom prst="rect">
            <a:avLst/>
          </a:prstGeom>
          <a:noFill/>
        </p:spPr>
        <p:txBody>
          <a:bodyPr wrap="square" rtlCol="0">
            <a:spAutoFit/>
          </a:bodyPr>
          <a:lstStyle/>
          <a:p>
            <a:r>
              <a:rPr lang="en-GB" sz="2800" dirty="0">
                <a:solidFill>
                  <a:schemeClr val="tx1">
                    <a:lumMod val="85000"/>
                    <a:lumOff val="15000"/>
                  </a:schemeClr>
                </a:solidFill>
                <a:latin typeface="Times New Roman" panose="02020603050405020304" pitchFamily="18" charset="0"/>
                <a:ea typeface="Times New Roman" panose="02020603050405020304" pitchFamily="18" charset="0"/>
                <a:cs typeface="+mn-ea"/>
                <a:sym typeface="Times New Roman" panose="02020603050405020304" pitchFamily="18" charset="0"/>
              </a:rPr>
              <a:t>Teacher can guide students to read the World Bank's Annual Report 2022 to learn more about its work.</a:t>
            </a:r>
          </a:p>
        </p:txBody>
      </p:sp>
      <p:pic>
        <p:nvPicPr>
          <p:cNvPr id="6" name="Picture 5"/>
          <p:cNvPicPr>
            <a:picLocks noChangeAspect="1"/>
          </p:cNvPicPr>
          <p:nvPr/>
        </p:nvPicPr>
        <p:blipFill>
          <a:blip r:embed="rId3"/>
          <a:stretch>
            <a:fillRect/>
          </a:stretch>
        </p:blipFill>
        <p:spPr>
          <a:xfrm>
            <a:off x="963551" y="3090688"/>
            <a:ext cx="2492849" cy="2399700"/>
          </a:xfrm>
          <a:prstGeom prst="rect">
            <a:avLst/>
          </a:prstGeom>
        </p:spPr>
      </p:pic>
      <p:pic>
        <p:nvPicPr>
          <p:cNvPr id="8" name="Picture 7"/>
          <p:cNvPicPr>
            <a:picLocks noChangeAspect="1"/>
          </p:cNvPicPr>
          <p:nvPr/>
        </p:nvPicPr>
        <p:blipFill>
          <a:blip r:embed="rId4"/>
          <a:stretch>
            <a:fillRect/>
          </a:stretch>
        </p:blipFill>
        <p:spPr>
          <a:xfrm>
            <a:off x="8852460" y="3248268"/>
            <a:ext cx="2186300" cy="19464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p:blipFill>
        <p:spPr>
          <a:xfrm>
            <a:off x="5059681" y="2561813"/>
            <a:ext cx="1817364" cy="3319362"/>
          </a:xfrm>
          <a:prstGeom prst="rect">
            <a:avLst/>
          </a:prstGeom>
        </p:spPr>
      </p:pic>
      <p:sp>
        <p:nvSpPr>
          <p:cNvPr id="2" name="任意多边形: 形状 7">
            <a:extLst>
              <a:ext uri="{FF2B5EF4-FFF2-40B4-BE49-F238E27FC236}">
                <a16:creationId xmlns:a16="http://schemas.microsoft.com/office/drawing/2014/main" id="{C9A5ECD6-6566-816B-3ED0-036EB24F0199}"/>
              </a:ext>
            </a:extLst>
          </p:cNvPr>
          <p:cNvSpPr/>
          <p:nvPr/>
        </p:nvSpPr>
        <p:spPr bwMode="auto">
          <a:xfrm>
            <a:off x="2884162" y="57775"/>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
        <p:nvSpPr>
          <p:cNvPr id="3" name="文本框 42">
            <a:extLst>
              <a:ext uri="{FF2B5EF4-FFF2-40B4-BE49-F238E27FC236}">
                <a16:creationId xmlns:a16="http://schemas.microsoft.com/office/drawing/2014/main" id="{417F26AA-4AF2-A494-C559-AED36CE837BC}"/>
              </a:ext>
            </a:extLst>
          </p:cNvPr>
          <p:cNvSpPr txBox="1">
            <a:spLocks noChangeArrowheads="1"/>
          </p:cNvSpPr>
          <p:nvPr/>
        </p:nvSpPr>
        <p:spPr bwMode="auto">
          <a:xfrm>
            <a:off x="652444" y="706745"/>
            <a:ext cx="2553265" cy="5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ts val="1800"/>
              </a:lnSpc>
            </a:pPr>
            <a:r>
              <a:rPr lang="en-GB" sz="2200" dirty="0">
                <a:solidFill>
                  <a:srgbClr val="0D0D0D"/>
                </a:solidFill>
                <a:latin typeface="Times New Roman" panose="02020603050405020304" pitchFamily="18" charset="0"/>
                <a:ea typeface="Times New Roman" panose="02020603050405020304" pitchFamily="18" charset="0"/>
              </a:rPr>
              <a:t>Extended </a:t>
            </a:r>
          </a:p>
          <a:p>
            <a:pPr algn="ctr" eaLnBrk="1" hangingPunct="1">
              <a:lnSpc>
                <a:spcPts val="1800"/>
              </a:lnSpc>
            </a:pPr>
            <a:r>
              <a:rPr lang="en-GB" sz="2200" dirty="0">
                <a:solidFill>
                  <a:srgbClr val="0D0D0D"/>
                </a:solidFill>
                <a:latin typeface="Times New Roman" panose="02020603050405020304" pitchFamily="18" charset="0"/>
                <a:ea typeface="Times New Roman" panose="02020603050405020304" pitchFamily="18" charset="0"/>
              </a:rPr>
              <a:t>learning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p:cNvPicPr>
            <a:picLocks noChangeAspect="1" noChangeArrowheads="1"/>
          </p:cNvPicPr>
          <p:nvPr/>
        </p:nvPicPr>
        <p:blipFill>
          <a:blip r:embed="rId2"/>
          <a:srcRect/>
          <a:stretch>
            <a:fillRect/>
          </a:stretch>
        </p:blipFill>
        <p:spPr bwMode="auto">
          <a:xfrm>
            <a:off x="623886" y="770235"/>
            <a:ext cx="10872787" cy="556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985359" y="2051412"/>
            <a:ext cx="10078882" cy="3413242"/>
          </a:xfrm>
          <a:prstGeom prst="rect">
            <a:avLst/>
          </a:prstGeom>
          <a:noFill/>
          <a:ln>
            <a:noFill/>
            <a:prstDash val="dash"/>
          </a:ln>
        </p:spPr>
        <p:txBody>
          <a:bodyPr wrap="square" rtlCol="0">
            <a:spAutoFit/>
          </a:bodyPr>
          <a:lstStyle/>
          <a:p>
            <a:pPr algn="just" fontAlgn="auto">
              <a:lnSpc>
                <a:spcPct val="130000"/>
              </a:lnSpc>
              <a:spcBef>
                <a:spcPts val="0"/>
              </a:spcBef>
              <a:spcAft>
                <a:spcPts val="0"/>
              </a:spcAft>
              <a:buFont typeface="Wingdings" panose="05000000000000000000" charset="0"/>
              <a:buNone/>
            </a:pPr>
            <a:r>
              <a:rPr lang="en-GB" sz="24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In response to the 2008 subprime crisis, the WB announced that its subsidiary IFC had tripled the ceiling of trade finance </a:t>
            </a:r>
            <a:r>
              <a:rPr lang="en-GB" altLang="zh-HK" sz="24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guarantee </a:t>
            </a:r>
            <a:r>
              <a:rPr lang="en-GB" sz="24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under its Global Trade Finance Program to $3 billion.  During the 2008 subprime crisis, the WB expanded its lending and lent more than USD13 billion to middle income countries.  The WB also offered grants and low interest loans to the poorest countries using the USD42 billion of pledges received from donor countries.</a:t>
            </a:r>
          </a:p>
          <a:p>
            <a:pPr algn="just">
              <a:lnSpc>
                <a:spcPct val="130000"/>
              </a:lnSpc>
              <a:spcBef>
                <a:spcPts val="0"/>
              </a:spcBef>
              <a:spcAft>
                <a:spcPts val="0"/>
              </a:spcAft>
              <a:buFont typeface="Wingdings" panose="05000000000000000000" charset="0"/>
              <a:buNone/>
            </a:pPr>
            <a:endParaRPr lang="en-GB" altLang="zh-CN" sz="2200" dirty="0">
              <a:solidFill>
                <a:schemeClr val="tx1">
                  <a:lumMod val="85000"/>
                  <a:lumOff val="15000"/>
                </a:schemeClr>
              </a:solidFill>
              <a:latin typeface="Times New Roman" panose="02020603050405020304" pitchFamily="18" charset="0"/>
              <a:ea typeface="Times New Roman" panose="02020603050405020304" pitchFamily="18" charset="0"/>
              <a:cs typeface="+mn-ea"/>
              <a:sym typeface="Times New Roman" panose="02020603050405020304" pitchFamily="18" charset="0"/>
            </a:endParaRPr>
          </a:p>
        </p:txBody>
      </p:sp>
      <p:sp>
        <p:nvSpPr>
          <p:cNvPr id="9" name="文本框 8"/>
          <p:cNvSpPr txBox="1"/>
          <p:nvPr/>
        </p:nvSpPr>
        <p:spPr>
          <a:xfrm>
            <a:off x="2160721" y="957105"/>
            <a:ext cx="7965642" cy="1077218"/>
          </a:xfrm>
          <a:prstGeom prst="rect">
            <a:avLst/>
          </a:prstGeom>
          <a:noFill/>
        </p:spPr>
        <p:txBody>
          <a:bodyPr wrap="square" rtlCol="0">
            <a:spAutoFit/>
          </a:bodyPr>
          <a:lstStyle/>
          <a:p>
            <a:pPr lvl="0" indent="0" algn="ctr">
              <a:spcBef>
                <a:spcPts val="0"/>
              </a:spcBef>
              <a:spcAft>
                <a:spcPts val="0"/>
              </a:spcAft>
              <a:buClrTx/>
              <a:buSzTx/>
              <a:buNone/>
            </a:pPr>
            <a:r>
              <a:rPr lang="en-GB" sz="3200" b="1" dirty="0">
                <a:latin typeface="Times New Roman" panose="02020603050405020304" pitchFamily="18" charset="0"/>
                <a:ea typeface="Times New Roman" panose="02020603050405020304" pitchFamily="18" charset="0"/>
                <a:cs typeface="+mn-ea"/>
                <a:sym typeface="Times New Roman" panose="02020603050405020304" pitchFamily="18" charset="0"/>
              </a:rPr>
              <a:t>WB helps countries cope with </a:t>
            </a:r>
          </a:p>
          <a:p>
            <a:pPr lvl="0" indent="0" algn="ctr">
              <a:spcBef>
                <a:spcPts val="0"/>
              </a:spcBef>
              <a:spcAft>
                <a:spcPts val="0"/>
              </a:spcAft>
              <a:buClrTx/>
              <a:buSzTx/>
              <a:buNone/>
            </a:pPr>
            <a:r>
              <a:rPr lang="en-GB" sz="3200" b="1" dirty="0">
                <a:latin typeface="Times New Roman" panose="02020603050405020304" pitchFamily="18" charset="0"/>
                <a:ea typeface="Times New Roman" panose="02020603050405020304" pitchFamily="18" charset="0"/>
                <a:cs typeface="+mn-ea"/>
                <a:sym typeface="Times New Roman" panose="02020603050405020304" pitchFamily="18" charset="0"/>
              </a:rPr>
              <a:t>international financial crisis</a:t>
            </a:r>
          </a:p>
        </p:txBody>
      </p:sp>
      <p:sp>
        <p:nvSpPr>
          <p:cNvPr id="3" name="文本框 2"/>
          <p:cNvSpPr txBox="1"/>
          <p:nvPr/>
        </p:nvSpPr>
        <p:spPr>
          <a:xfrm>
            <a:off x="985359" y="5397763"/>
            <a:ext cx="9675268" cy="615553"/>
          </a:xfrm>
          <a:prstGeom prst="rect">
            <a:avLst/>
          </a:prstGeom>
          <a:noFill/>
        </p:spPr>
        <p:txBody>
          <a:bodyPr wrap="square" rtlCol="0">
            <a:spAutoFit/>
          </a:bodyPr>
          <a:lstStyle/>
          <a:p>
            <a:pPr>
              <a:spcBef>
                <a:spcPts val="0"/>
              </a:spcBef>
              <a:spcAft>
                <a:spcPts val="0"/>
              </a:spcAft>
              <a:buFont typeface="Wingdings" panose="05000000000000000000" charset="0"/>
              <a:buNone/>
            </a:pPr>
            <a:r>
              <a:rPr lang="en-GB" dirty="0">
                <a:latin typeface="Times New Roman" panose="02020603050405020304" pitchFamily="18" charset="0"/>
                <a:ea typeface="Times New Roman" panose="02020603050405020304" pitchFamily="18" charset="0"/>
                <a:cs typeface="+mn-ea"/>
                <a:sym typeface="Times New Roman" panose="02020603050405020304" pitchFamily="18" charset="0"/>
              </a:rPr>
              <a:t>Source: Website of World Bank</a:t>
            </a:r>
          </a:p>
          <a:p>
            <a:pPr>
              <a:spcBef>
                <a:spcPts val="0"/>
              </a:spcBef>
              <a:spcAft>
                <a:spcPts val="0"/>
              </a:spcAft>
              <a:buFont typeface="Wingdings" panose="05000000000000000000" charset="0"/>
              <a:buNone/>
            </a:pPr>
            <a:r>
              <a:rPr lang="en-GB" sz="16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https://www.worldbank.org/en/news/speech/2008/11/13/thoughts-on-globalization-and-the-global-financial-crisis</a:t>
            </a:r>
          </a:p>
        </p:txBody>
      </p:sp>
      <p:pic>
        <p:nvPicPr>
          <p:cNvPr id="16" name="Picture 15"/>
          <p:cNvPicPr>
            <a:picLocks noChangeAspect="1"/>
          </p:cNvPicPr>
          <p:nvPr/>
        </p:nvPicPr>
        <p:blipFill>
          <a:blip r:embed="rId3"/>
          <a:stretch>
            <a:fillRect/>
          </a:stretch>
        </p:blipFill>
        <p:spPr>
          <a:xfrm>
            <a:off x="425518" y="190497"/>
            <a:ext cx="1594256" cy="580365"/>
          </a:xfrm>
          <a:prstGeom prst="rect">
            <a:avLst/>
          </a:prstGeom>
        </p:spPr>
      </p:pic>
      <p:sp>
        <p:nvSpPr>
          <p:cNvPr id="2" name="文本框 1"/>
          <p:cNvSpPr txBox="1"/>
          <p:nvPr/>
        </p:nvSpPr>
        <p:spPr>
          <a:xfrm>
            <a:off x="537517" y="301595"/>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
        <p:nvSpPr>
          <p:cNvPr id="5" name="任意多边形: 形状 7">
            <a:extLst>
              <a:ext uri="{FF2B5EF4-FFF2-40B4-BE49-F238E27FC236}">
                <a16:creationId xmlns:a16="http://schemas.microsoft.com/office/drawing/2014/main" id="{DC692B5A-457C-BF6C-8940-6D30255A9B32}"/>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233"/>
          <p:cNvSpPr/>
          <p:nvPr/>
        </p:nvSpPr>
        <p:spPr>
          <a:xfrm flipV="1">
            <a:off x="7011604" y="2502187"/>
            <a:ext cx="4682561" cy="3854162"/>
          </a:xfrm>
          <a:prstGeom prst="roundRect">
            <a:avLst>
              <a:gd name="adj" fmla="val 10000"/>
            </a:avLst>
          </a:prstGeom>
          <a:solidFill>
            <a:srgbClr val="FFC000">
              <a:alpha val="13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文本框 14"/>
          <p:cNvSpPr txBox="1"/>
          <p:nvPr/>
        </p:nvSpPr>
        <p:spPr>
          <a:xfrm>
            <a:off x="6876821" y="2235803"/>
            <a:ext cx="4902109" cy="418384"/>
          </a:xfrm>
          <a:prstGeom prst="rect">
            <a:avLst/>
          </a:prstGeom>
          <a:noFill/>
        </p:spPr>
        <p:txBody>
          <a:bodyPr wrap="square" rtlCol="0">
            <a:spAutoFit/>
          </a:bodyPr>
          <a:lstStyle/>
          <a:p>
            <a:pPr indent="457200" algn="just">
              <a:lnSpc>
                <a:spcPct val="150000"/>
              </a:lnSpc>
            </a:pPr>
            <a:endParaRPr lang="zh-CN" altLang="en-US" sz="1600" b="1" dirty="0">
              <a:gradFill>
                <a:gsLst>
                  <a:gs pos="0">
                    <a:srgbClr val="007BD3"/>
                  </a:gs>
                  <a:gs pos="100000">
                    <a:srgbClr val="034373"/>
                  </a:gs>
                </a:gsLst>
                <a:lin scaled="0"/>
              </a:gradFill>
              <a:latin typeface="Times New Roman" panose="02020603050405020304" pitchFamily="18" charset="0"/>
              <a:ea typeface="Times New Roman" panose="02020603050405020304" pitchFamily="18" charset="0"/>
              <a:cs typeface="+mn-ea"/>
              <a:sym typeface="Times New Roman" panose="02020603050405020304" pitchFamily="18" charset="0"/>
            </a:endParaRPr>
          </a:p>
        </p:txBody>
      </p:sp>
      <p:sp>
        <p:nvSpPr>
          <p:cNvPr id="16" name="文本框 15"/>
          <p:cNvSpPr txBox="1"/>
          <p:nvPr/>
        </p:nvSpPr>
        <p:spPr>
          <a:xfrm>
            <a:off x="7064028" y="2535163"/>
            <a:ext cx="4577715" cy="830997"/>
          </a:xfrm>
          <a:prstGeom prst="rect">
            <a:avLst/>
          </a:prstGeom>
          <a:noFill/>
          <a:ln>
            <a:noFill/>
            <a:prstDash val="dashDot"/>
          </a:ln>
        </p:spPr>
        <p:txBody>
          <a:bodyPr wrap="square" rtlCol="0">
            <a:spAutoFit/>
          </a:bodyPr>
          <a:lstStyle/>
          <a:p>
            <a:pPr algn="ctr"/>
            <a:r>
              <a:rPr lang="en-GB" sz="1600" b="1" dirty="0">
                <a:latin typeface="Times New Roman" panose="02020603050405020304" pitchFamily="18" charset="0"/>
                <a:ea typeface="Times New Roman" panose="02020603050405020304" pitchFamily="18" charset="0"/>
                <a:cs typeface="+mn-ea"/>
                <a:sym typeface="Times New Roman" panose="02020603050405020304" pitchFamily="18" charset="0"/>
              </a:rPr>
              <a:t> </a:t>
            </a:r>
            <a:r>
              <a:rPr lang="en-GB" altLang="zh-CN" sz="1600" b="1" dirty="0">
                <a:latin typeface="Times New Roman" panose="02020603050405020304" pitchFamily="18" charset="0"/>
                <a:ea typeface="Times New Roman" panose="02020603050405020304" pitchFamily="18" charset="0"/>
                <a:cs typeface="+mn-ea"/>
                <a:sym typeface="Times New Roman" panose="02020603050405020304" pitchFamily="18" charset="0"/>
              </a:rPr>
              <a:t>Allocation of voting power in</a:t>
            </a:r>
          </a:p>
          <a:p>
            <a:pPr algn="ctr"/>
            <a:r>
              <a:rPr lang="en-GB" sz="1600" b="1" dirty="0">
                <a:latin typeface="Times New Roman" panose="02020603050405020304" pitchFamily="18" charset="0"/>
                <a:ea typeface="Times New Roman" panose="02020603050405020304" pitchFamily="18" charset="0"/>
                <a:cs typeface="+mn-ea"/>
                <a:sym typeface="Times New Roman" panose="02020603050405020304" pitchFamily="18" charset="0"/>
              </a:rPr>
              <a:t>International Bank for Reconstruction and Development (IBRD)</a:t>
            </a:r>
          </a:p>
        </p:txBody>
      </p:sp>
      <p:sp>
        <p:nvSpPr>
          <p:cNvPr id="17" name="文本框 16"/>
          <p:cNvSpPr txBox="1"/>
          <p:nvPr/>
        </p:nvSpPr>
        <p:spPr>
          <a:xfrm>
            <a:off x="7144232" y="5544219"/>
            <a:ext cx="4684716" cy="738664"/>
          </a:xfrm>
          <a:prstGeom prst="rect">
            <a:avLst/>
          </a:prstGeom>
          <a:noFill/>
        </p:spPr>
        <p:txBody>
          <a:bodyPr wrap="square" rtlCol="0">
            <a:spAutoFit/>
          </a:bodyPr>
          <a:lstStyle/>
          <a:p>
            <a:r>
              <a:rPr lang="en-GB" sz="14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Note: Data as at </a:t>
            </a:r>
            <a:r>
              <a:rPr lang="en-GB" sz="1400" b="1"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31 May 2021</a:t>
            </a:r>
            <a:r>
              <a:rPr lang="en-GB" sz="14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a:t>
            </a:r>
          </a:p>
          <a:p>
            <a:r>
              <a:rPr lang="en-GB" sz="14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Source: Website of World Bank, https://www.worldbank.org/en/about/leadership/votingpowers</a:t>
            </a:r>
          </a:p>
        </p:txBody>
      </p:sp>
      <p:sp>
        <p:nvSpPr>
          <p:cNvPr id="3" name="文本框 2"/>
          <p:cNvSpPr txBox="1"/>
          <p:nvPr/>
        </p:nvSpPr>
        <p:spPr>
          <a:xfrm>
            <a:off x="736038" y="1669842"/>
            <a:ext cx="6044565" cy="5047536"/>
          </a:xfrm>
          <a:prstGeom prst="rect">
            <a:avLst/>
          </a:prstGeom>
          <a:noFill/>
          <a:ln w="57150" cmpd="dbl">
            <a:solidFill>
              <a:srgbClr val="0066FF"/>
            </a:solidFill>
            <a:prstDash val="dashDot"/>
          </a:ln>
        </p:spPr>
        <p:txBody>
          <a:bodyPr wrap="square" rtlCol="0">
            <a:spAutoFit/>
          </a:bodyPr>
          <a:lstStyle/>
          <a:p>
            <a:pPr marL="342900" indent="-342900" algn="just" fontAlgn="auto">
              <a:spcBef>
                <a:spcPts val="1200"/>
              </a:spcBef>
              <a:buFont typeface="Arial" panose="020B0604020202020204" pitchFamily="34" charset="0"/>
              <a:buChar char="•"/>
            </a:pPr>
            <a:r>
              <a:rPr lang="en-GB" sz="26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Since its establishment in 1944, the WB has played a significant role in helping developing countries to develop their economies, providing technical assistance and combating poverty.</a:t>
            </a:r>
          </a:p>
          <a:p>
            <a:pPr marL="342900" indent="-342900" algn="just" fontAlgn="auto">
              <a:spcBef>
                <a:spcPts val="1200"/>
              </a:spcBef>
              <a:buFont typeface="Arial" panose="020B0604020202020204" pitchFamily="34" charset="0"/>
              <a:buChar char="•"/>
            </a:pPr>
            <a:r>
              <a:rPr lang="en-GB" sz="2600" dirty="0">
                <a:solidFill>
                  <a:schemeClr val="tx1">
                    <a:lumMod val="85000"/>
                    <a:lumOff val="15000"/>
                  </a:schemeClr>
                </a:solidFill>
                <a:latin typeface="Times New Roman" panose="02020603050405020304" pitchFamily="18" charset="0"/>
                <a:ea typeface="Times New Roman" panose="02020603050405020304" pitchFamily="18" charset="0"/>
              </a:rPr>
              <a:t>As the world economy has developed, the WB faces more challenges. For example, there are suggestions that developed countries control the vast majority of voting power in the WB and that the voices of developing countries are not being adequately reflected</a:t>
            </a:r>
            <a:r>
              <a:rPr lang="en-GB" sz="2600" dirty="0">
                <a:latin typeface="Times New Roman" panose="02020603050405020304" pitchFamily="18" charset="0"/>
                <a:ea typeface="Times New Roman" panose="02020603050405020304" pitchFamily="18" charset="0"/>
              </a:rPr>
              <a:t>.</a:t>
            </a:r>
          </a:p>
        </p:txBody>
      </p:sp>
      <p:sp>
        <p:nvSpPr>
          <p:cNvPr id="4" name="文本框 3"/>
          <p:cNvSpPr txBox="1"/>
          <p:nvPr/>
        </p:nvSpPr>
        <p:spPr>
          <a:xfrm>
            <a:off x="4075119" y="902887"/>
            <a:ext cx="3917996" cy="661207"/>
          </a:xfrm>
          <a:prstGeom prst="rect">
            <a:avLst/>
          </a:prstGeom>
          <a:noFill/>
        </p:spPr>
        <p:txBody>
          <a:bodyPr wrap="none" rtlCol="0" anchor="t">
            <a:spAutoFit/>
          </a:bodyPr>
          <a:lstStyle/>
          <a:p>
            <a:pPr fontAlgn="auto">
              <a:lnSpc>
                <a:spcPct val="150000"/>
              </a:lnSpc>
            </a:pPr>
            <a:r>
              <a:rPr lang="en-GB" sz="2800" b="1" dirty="0">
                <a:latin typeface="Times New Roman" panose="02020603050405020304" pitchFamily="18" charset="0"/>
                <a:ea typeface="Times New Roman" panose="02020603050405020304" pitchFamily="18" charset="0"/>
                <a:sym typeface="+mn-ea"/>
              </a:rPr>
              <a:t>Challenges faced by WB</a:t>
            </a:r>
          </a:p>
        </p:txBody>
      </p:sp>
      <p:graphicFrame>
        <p:nvGraphicFramePr>
          <p:cNvPr id="5" name="表格 4"/>
          <p:cNvGraphicFramePr>
            <a:graphicFrameLocks noGrp="1"/>
          </p:cNvGraphicFramePr>
          <p:nvPr>
            <p:custDataLst>
              <p:tags r:id="rId1"/>
            </p:custDataLst>
          </p:nvPr>
        </p:nvGraphicFramePr>
        <p:xfrm>
          <a:off x="7336667" y="3494661"/>
          <a:ext cx="4032433" cy="2049558"/>
        </p:xfrm>
        <a:graphic>
          <a:graphicData uri="http://schemas.openxmlformats.org/drawingml/2006/table">
            <a:tbl>
              <a:tblPr/>
              <a:tblGrid>
                <a:gridCol w="1584887">
                  <a:extLst>
                    <a:ext uri="{9D8B030D-6E8A-4147-A177-3AD203B41FA5}">
                      <a16:colId xmlns:a16="http://schemas.microsoft.com/office/drawing/2014/main" val="20000"/>
                    </a:ext>
                  </a:extLst>
                </a:gridCol>
                <a:gridCol w="1223773">
                  <a:extLst>
                    <a:ext uri="{9D8B030D-6E8A-4147-A177-3AD203B41FA5}">
                      <a16:colId xmlns:a16="http://schemas.microsoft.com/office/drawing/2014/main" val="20001"/>
                    </a:ext>
                  </a:extLst>
                </a:gridCol>
                <a:gridCol w="1223773">
                  <a:extLst>
                    <a:ext uri="{9D8B030D-6E8A-4147-A177-3AD203B41FA5}">
                      <a16:colId xmlns:a16="http://schemas.microsoft.com/office/drawing/2014/main" val="20002"/>
                    </a:ext>
                  </a:extLst>
                </a:gridCol>
              </a:tblGrid>
              <a:tr h="307340">
                <a:tc>
                  <a:txBody>
                    <a:bodyPr/>
                    <a:lstStyle/>
                    <a:p>
                      <a:pPr algn="ctr" fontAlgn="ctr"/>
                      <a:r>
                        <a:rPr lang="en-GB" sz="1600" b="1" i="0" u="none" strike="noStrike">
                          <a:solidFill>
                            <a:srgbClr val="FFFFFF"/>
                          </a:solidFill>
                          <a:latin typeface="Times New Roman" panose="02020603050405020304" pitchFamily="18" charset="0"/>
                          <a:ea typeface="Times New Roman" panose="02020603050405020304" pitchFamily="18" charset="0"/>
                          <a:cs typeface="+mn-ea"/>
                          <a:sym typeface="Times New Roman" panose="02020603050405020304" pitchFamily="18" charset="0"/>
                        </a:rPr>
                        <a:t>Country / region</a:t>
                      </a: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n-GB" sz="1600" b="1" i="0" u="none" strike="noStrike">
                          <a:solidFill>
                            <a:srgbClr val="FFFFFF"/>
                          </a:solidFill>
                          <a:latin typeface="Times New Roman" panose="02020603050405020304" pitchFamily="18" charset="0"/>
                          <a:ea typeface="Times New Roman" panose="02020603050405020304" pitchFamily="18" charset="0"/>
                          <a:cs typeface="+mn-ea"/>
                          <a:sym typeface="Times New Roman" panose="02020603050405020304" pitchFamily="18" charset="0"/>
                        </a:rPr>
                        <a:t>No. of votes</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n-GB" sz="1600" b="1" i="0" u="none" strike="noStrike">
                          <a:solidFill>
                            <a:srgbClr val="FFFFFF"/>
                          </a:solidFill>
                          <a:latin typeface="Times New Roman" panose="02020603050405020304" pitchFamily="18" charset="0"/>
                          <a:ea typeface="Times New Roman" panose="02020603050405020304" pitchFamily="18" charset="0"/>
                          <a:cs typeface="+mn-ea"/>
                          <a:sym typeface="Times New Roman" panose="02020603050405020304" pitchFamily="18" charset="0"/>
                        </a:rPr>
                        <a:t>Percentage of total</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0000"/>
                  </a:ext>
                </a:extLst>
              </a:tr>
              <a:tr h="259043">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United States</a:t>
                      </a: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412,252</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15.84</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9043">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Japan</a:t>
                      </a: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193,741</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7.44</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9043">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China</a:t>
                      </a: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131,435</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5.05</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9043">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Germany</a:t>
                      </a: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110,540</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4.25</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9043">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France</a:t>
                      </a: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98,450</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3.78</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9043">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United Kingdom</a:t>
                      </a:r>
                    </a:p>
                  </a:txBody>
                  <a:tcPr marL="7620" marR="7620" marT="762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98,450</a:t>
                      </a:r>
                    </a:p>
                  </a:txBody>
                  <a:tcPr marL="7620" marR="7620" marT="762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3.78</a:t>
                      </a:r>
                    </a:p>
                  </a:txBody>
                  <a:tcPr marL="7620" marR="7620" marT="762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6" name="矩形 5"/>
          <p:cNvSpPr/>
          <p:nvPr/>
        </p:nvSpPr>
        <p:spPr>
          <a:xfrm>
            <a:off x="6984195" y="2027028"/>
            <a:ext cx="4737383" cy="417550"/>
          </a:xfrm>
          <a:prstGeom prst="rect">
            <a:avLst/>
          </a:prstGeom>
        </p:spPr>
        <p:txBody>
          <a:bodyPr wrap="square">
            <a:spAutoFit/>
          </a:bodyPr>
          <a:lstStyle/>
          <a:p>
            <a:pPr algn="ctr">
              <a:lnSpc>
                <a:spcPct val="130000"/>
              </a:lnSpc>
            </a:pPr>
            <a:r>
              <a:rPr lang="en-GB" b="1" dirty="0">
                <a:latin typeface="Times New Roman" panose="02020603050405020304" pitchFamily="18" charset="0"/>
                <a:ea typeface="Times New Roman" panose="02020603050405020304" pitchFamily="18" charset="0"/>
                <a:cs typeface="+mn-ea"/>
                <a:sym typeface="Times New Roman" panose="02020603050405020304" pitchFamily="18" charset="0"/>
              </a:rPr>
              <a:t>Allocation of voting power in WB</a:t>
            </a:r>
          </a:p>
        </p:txBody>
      </p:sp>
      <p:pic>
        <p:nvPicPr>
          <p:cNvPr id="20" name="Picture 19"/>
          <p:cNvPicPr>
            <a:picLocks noChangeAspect="1"/>
          </p:cNvPicPr>
          <p:nvPr/>
        </p:nvPicPr>
        <p:blipFill>
          <a:blip r:embed="rId3"/>
          <a:stretch>
            <a:fillRect/>
          </a:stretch>
        </p:blipFill>
        <p:spPr>
          <a:xfrm>
            <a:off x="425518" y="190497"/>
            <a:ext cx="1594256" cy="580365"/>
          </a:xfrm>
          <a:prstGeom prst="rect">
            <a:avLst/>
          </a:prstGeom>
        </p:spPr>
      </p:pic>
      <p:sp>
        <p:nvSpPr>
          <p:cNvPr id="2" name="文本框 1"/>
          <p:cNvSpPr txBox="1"/>
          <p:nvPr/>
        </p:nvSpPr>
        <p:spPr>
          <a:xfrm>
            <a:off x="537517" y="280624"/>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
        <p:nvSpPr>
          <p:cNvPr id="7" name="任意多边形: 形状 7">
            <a:extLst>
              <a:ext uri="{FF2B5EF4-FFF2-40B4-BE49-F238E27FC236}">
                <a16:creationId xmlns:a16="http://schemas.microsoft.com/office/drawing/2014/main" id="{C719A5B1-939D-5BCA-22FD-2DDA8CBEF87B}"/>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stretch>
            <a:fillRect/>
          </a:stretch>
        </p:blipFill>
        <p:spPr>
          <a:xfrm>
            <a:off x="660009" y="978917"/>
            <a:ext cx="2217664" cy="1941875"/>
          </a:xfrm>
          <a:prstGeom prst="rect">
            <a:avLst/>
          </a:prstGeom>
          <a:ln w="12700" cap="sq">
            <a:solidFill>
              <a:srgbClr val="000000"/>
            </a:solidFill>
            <a:prstDash val="solid"/>
            <a:miter lim="800000"/>
            <a:headEnd/>
            <a:tailEnd/>
          </a:ln>
          <a:effectLst>
            <a:outerShdw blurRad="50800" dist="38100" dir="2700000" algn="tl" rotWithShape="0">
              <a:srgbClr val="000000">
                <a:alpha val="18000"/>
              </a:srgbClr>
            </a:outerShdw>
          </a:effectLst>
        </p:spPr>
      </p:pic>
      <p:sp>
        <p:nvSpPr>
          <p:cNvPr id="4" name="任意多边形: 形状 20"/>
          <p:cNvSpPr/>
          <p:nvPr/>
        </p:nvSpPr>
        <p:spPr>
          <a:xfrm>
            <a:off x="4095485" y="1061293"/>
            <a:ext cx="5129795" cy="49491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2800" b="1" dirty="0">
                <a:latin typeface="Times New Roman" panose="02020603050405020304" pitchFamily="18" charset="0"/>
                <a:ea typeface="Times New Roman" panose="02020603050405020304" pitchFamily="18" charset="0"/>
              </a:rPr>
              <a:t>International Monetary Fund</a:t>
            </a:r>
          </a:p>
        </p:txBody>
      </p:sp>
      <p:sp>
        <p:nvSpPr>
          <p:cNvPr id="6" name="文本框 1"/>
          <p:cNvSpPr txBox="1"/>
          <p:nvPr/>
        </p:nvSpPr>
        <p:spPr>
          <a:xfrm>
            <a:off x="3582567" y="1796134"/>
            <a:ext cx="7956027" cy="3933384"/>
          </a:xfrm>
          <a:prstGeom prst="rect">
            <a:avLst/>
          </a:prstGeom>
          <a:noFill/>
          <a:ln w="38100">
            <a:solidFill>
              <a:srgbClr val="FF0000"/>
            </a:solidFill>
          </a:ln>
        </p:spPr>
        <p:txBody>
          <a:bodyPr wrap="square" rtlCol="0">
            <a:spAutoFit/>
          </a:bodyPr>
          <a:lstStyle/>
          <a:p>
            <a:pPr algn="just" fontAlgn="auto">
              <a:lnSpc>
                <a:spcPct val="130000"/>
              </a:lnSpc>
            </a:pPr>
            <a:r>
              <a:rPr lang="en-GB" sz="2400" dirty="0">
                <a:latin typeface="Times New Roman" panose="02020603050405020304" pitchFamily="18" charset="0"/>
                <a:ea typeface="Times New Roman" panose="02020603050405020304" pitchFamily="18" charset="0"/>
                <a:cs typeface="+mn-ea"/>
                <a:sym typeface="+mn-ea"/>
              </a:rPr>
              <a:t>The International Monetary Fund (IMF) is a specialised agency of the United Nations, which began operations in March 1947. </a:t>
            </a:r>
            <a:r>
              <a:rPr lang="en-GB" sz="24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Headquartered in Washington, DC, the USA, with 190 member countries, the IMF is committed to enhancing international monetary cooperation and financial stability, promoting balanced development of international trade, fostering high employment and sustainable economic growth, and reducing poverty around the world.</a:t>
            </a:r>
          </a:p>
        </p:txBody>
      </p:sp>
      <p:pic>
        <p:nvPicPr>
          <p:cNvPr id="7" name="图片 7"/>
          <p:cNvPicPr>
            <a:picLocks noChangeAspect="1"/>
          </p:cNvPicPr>
          <p:nvPr>
            <p:custDataLst>
              <p:tags r:id="rId1"/>
            </p:custDataLst>
          </p:nvPr>
        </p:nvPicPr>
        <p:blipFill>
          <a:blip r:embed="rId4" cstate="email"/>
          <a:srcRect/>
          <a:stretch>
            <a:fillRect/>
          </a:stretch>
        </p:blipFill>
        <p:spPr>
          <a:xfrm>
            <a:off x="272987" y="3068561"/>
            <a:ext cx="2991709" cy="2243084"/>
          </a:xfrm>
          <a:prstGeom prst="rect">
            <a:avLst/>
          </a:prstGeom>
          <a:ln w="12700" cap="sq">
            <a:solidFill>
              <a:srgbClr val="000000"/>
            </a:solidFill>
            <a:prstDash val="solid"/>
            <a:miter lim="800000"/>
            <a:headEnd/>
            <a:tailEnd/>
          </a:ln>
          <a:effectLst>
            <a:outerShdw blurRad="50800" dist="38100" dir="2700000" algn="tl" rotWithShape="0">
              <a:srgbClr val="000000">
                <a:alpha val="18000"/>
              </a:srgbClr>
            </a:outerShdw>
          </a:effectLst>
        </p:spPr>
      </p:pic>
      <p:sp>
        <p:nvSpPr>
          <p:cNvPr id="8" name="矩形 3"/>
          <p:cNvSpPr/>
          <p:nvPr/>
        </p:nvSpPr>
        <p:spPr>
          <a:xfrm>
            <a:off x="677805" y="5305975"/>
            <a:ext cx="2182071" cy="523220"/>
          </a:xfrm>
          <a:prstGeom prst="rect">
            <a:avLst/>
          </a:prstGeom>
        </p:spPr>
        <p:txBody>
          <a:bodyPr wrap="none">
            <a:spAutoFit/>
          </a:bodyPr>
          <a:lstStyle/>
          <a:p>
            <a:pPr algn="ctr">
              <a:buClrTx/>
              <a:buSzTx/>
              <a:buFontTx/>
            </a:pPr>
            <a:r>
              <a:rPr lang="en-GB" sz="1400" dirty="0">
                <a:latin typeface="Times New Roman" panose="02020603050405020304" pitchFamily="18" charset="0"/>
                <a:ea typeface="Times New Roman" panose="02020603050405020304" pitchFamily="18" charset="0"/>
                <a:cs typeface="+mn-ea"/>
                <a:sym typeface="Arial" panose="020B0604020202020204" pitchFamily="34" charset="0"/>
              </a:rPr>
              <a:t>IMF Headquarters in </a:t>
            </a:r>
          </a:p>
          <a:p>
            <a:pPr algn="ctr">
              <a:buClrTx/>
              <a:buSzTx/>
              <a:buFontTx/>
            </a:pPr>
            <a:r>
              <a:rPr lang="en-GB" sz="1400" dirty="0">
                <a:latin typeface="Times New Roman" panose="02020603050405020304" pitchFamily="18" charset="0"/>
                <a:ea typeface="Times New Roman" panose="02020603050405020304" pitchFamily="18" charset="0"/>
                <a:cs typeface="+mn-ea"/>
                <a:sym typeface="Arial" panose="020B0604020202020204" pitchFamily="34" charset="0"/>
              </a:rPr>
              <a:t>Washington, D.C., the USA</a:t>
            </a:r>
          </a:p>
        </p:txBody>
      </p:sp>
      <p:sp>
        <p:nvSpPr>
          <p:cNvPr id="9" name="矩形 5"/>
          <p:cNvSpPr/>
          <p:nvPr/>
        </p:nvSpPr>
        <p:spPr>
          <a:xfrm>
            <a:off x="44234" y="5806230"/>
            <a:ext cx="3538333" cy="1015663"/>
          </a:xfrm>
          <a:prstGeom prst="rect">
            <a:avLst/>
          </a:prstGeom>
        </p:spPr>
        <p:txBody>
          <a:bodyPr wrap="square">
            <a:spAutoFit/>
          </a:bodyPr>
          <a:lstStyle/>
          <a:p>
            <a:r>
              <a:rPr lang="en-GB" dirty="0">
                <a:latin typeface="Times New Roman" panose="02020603050405020304" pitchFamily="18" charset="0"/>
                <a:ea typeface="Times New Roman" panose="02020603050405020304" pitchFamily="18" charset="0"/>
              </a:rPr>
              <a:t>Photo credit: Webpage of UN news</a:t>
            </a:r>
          </a:p>
          <a:p>
            <a:r>
              <a:rPr lang="en-GB" sz="1400" dirty="0">
                <a:latin typeface="Times New Roman" panose="02020603050405020304" pitchFamily="18" charset="0"/>
                <a:ea typeface="Times New Roman" panose="02020603050405020304" pitchFamily="18" charset="0"/>
                <a:cs typeface="Times New Roman" panose="02020603050405020304" pitchFamily="18" charset="0"/>
              </a:rPr>
              <a:t>https://news.un.org/en/story/2013/04/437892-debt-crises-hitting-both-rich-and-poor-countries-threaten-un-development-agenda</a:t>
            </a:r>
          </a:p>
        </p:txBody>
      </p:sp>
      <p:sp>
        <p:nvSpPr>
          <p:cNvPr id="10" name="Rectangle 22"/>
          <p:cNvSpPr/>
          <p:nvPr/>
        </p:nvSpPr>
        <p:spPr>
          <a:xfrm>
            <a:off x="5601763" y="5839260"/>
            <a:ext cx="3917634" cy="584775"/>
          </a:xfrm>
          <a:prstGeom prst="rect">
            <a:avLst/>
          </a:prstGeom>
        </p:spPr>
        <p:txBody>
          <a:bodyPr wrap="square">
            <a:spAutoFit/>
          </a:bodyPr>
          <a:lstStyle/>
          <a:p>
            <a:pPr>
              <a:spcBef>
                <a:spcPts val="0"/>
              </a:spcBef>
              <a:spcAft>
                <a:spcPts val="0"/>
              </a:spcAft>
            </a:pPr>
            <a:r>
              <a:rPr lang="en-GB" dirty="0">
                <a:latin typeface="Times New Roman" panose="02020603050405020304" pitchFamily="18" charset="0"/>
                <a:ea typeface="Times New Roman" panose="02020603050405020304" pitchFamily="18" charset="0"/>
                <a:cs typeface="+mn-ea"/>
                <a:sym typeface="Times New Roman" panose="02020603050405020304" pitchFamily="18" charset="0"/>
              </a:rPr>
              <a:t>Source: Website of IMF </a:t>
            </a:r>
            <a:r>
              <a:rPr lang="en-GB" sz="14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https://www.imf.org/en/About</a:t>
            </a:r>
          </a:p>
        </p:txBody>
      </p:sp>
      <p:sp>
        <p:nvSpPr>
          <p:cNvPr id="2" name="任意多边形: 形状 7">
            <a:extLst>
              <a:ext uri="{FF2B5EF4-FFF2-40B4-BE49-F238E27FC236}">
                <a16:creationId xmlns:a16="http://schemas.microsoft.com/office/drawing/2014/main" id="{5A5CA585-4D00-5F81-93F9-ADBE5769FE87}"/>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41121" y="1456607"/>
            <a:ext cx="6930593" cy="5087863"/>
          </a:xfrm>
          <a:prstGeom prst="rect">
            <a:avLst/>
          </a:prstGeom>
          <a:pattFill prst="lgGrid">
            <a:fgClr>
              <a:schemeClr val="bg1">
                <a:lumMod val="95000"/>
              </a:schemeClr>
            </a:fgClr>
            <a:bgClr>
              <a:schemeClr val="bg1"/>
            </a:bgClr>
          </a:pattFill>
          <a:ln w="19050">
            <a:solidFill>
              <a:schemeClr val="bg1">
                <a:lumMod val="50000"/>
              </a:schemeClr>
            </a:solid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3" name="内容占位符 2"/>
          <p:cNvSpPr>
            <a:spLocks noGrp="1"/>
          </p:cNvSpPr>
          <p:nvPr>
            <p:ph idx="1"/>
          </p:nvPr>
        </p:nvSpPr>
        <p:spPr>
          <a:xfrm>
            <a:off x="441121" y="1760057"/>
            <a:ext cx="6582513" cy="4780283"/>
          </a:xfrm>
          <a:effectLst/>
        </p:spPr>
        <p:txBody>
          <a:bodyPr wrap="square">
            <a:spAutoFit/>
          </a:bodyPr>
          <a:lstStyle/>
          <a:p>
            <a:pPr marL="571500" indent="-342900">
              <a:lnSpc>
                <a:spcPct val="130000"/>
              </a:lnSpc>
            </a:pPr>
            <a:r>
              <a:rPr lang="en-GB" sz="2200" b="1" dirty="0">
                <a:latin typeface="Times New Roman" panose="02020603050405020304" pitchFamily="18" charset="0"/>
                <a:ea typeface="Times New Roman" panose="02020603050405020304" pitchFamily="18" charset="0"/>
                <a:cs typeface="Times New Roman" panose="02020603050405020304" pitchFamily="18" charset="0"/>
              </a:rPr>
              <a:t>First source: Member quotas</a:t>
            </a:r>
          </a:p>
          <a:p>
            <a:pPr marL="1028700" lvl="1" indent="-342900">
              <a:lnSpc>
                <a:spcPct val="100000"/>
              </a:lnSpc>
            </a:pPr>
            <a:r>
              <a:rPr lang="en-GB" sz="2200" dirty="0">
                <a:latin typeface="Times New Roman" panose="02020603050405020304" pitchFamily="18" charset="0"/>
                <a:ea typeface="Times New Roman" panose="02020603050405020304" pitchFamily="18" charset="0"/>
                <a:cs typeface="Times New Roman" panose="02020603050405020304" pitchFamily="18" charset="0"/>
                <a:sym typeface="+mn-ea"/>
              </a:rPr>
              <a:t>Member quotas are the primary source of IMF funding. A member country’s quota reflects its size and position in the world economy.</a:t>
            </a:r>
          </a:p>
          <a:p>
            <a:pPr marL="1028700" lvl="1" indent="-342900">
              <a:lnSpc>
                <a:spcPct val="100000"/>
              </a:lnSpc>
            </a:pPr>
            <a:r>
              <a:rPr lang="en-GB" sz="2200" dirty="0">
                <a:latin typeface="Times New Roman" panose="02020603050405020304" pitchFamily="18" charset="0"/>
                <a:ea typeface="Times New Roman" panose="02020603050405020304" pitchFamily="18" charset="0"/>
                <a:cs typeface="Times New Roman" panose="02020603050405020304" pitchFamily="18" charset="0"/>
              </a:rPr>
              <a:t>Each IMF member country is allocated a share, which is broadly based on its relative size in the world economy.</a:t>
            </a:r>
          </a:p>
          <a:p>
            <a:pPr marL="571500" indent="-342900">
              <a:lnSpc>
                <a:spcPct val="130000"/>
              </a:lnSpc>
            </a:pPr>
            <a:r>
              <a:rPr lang="en-GB" sz="2200" b="1" dirty="0">
                <a:latin typeface="Times New Roman" panose="02020603050405020304" pitchFamily="18" charset="0"/>
                <a:ea typeface="Times New Roman" panose="02020603050405020304" pitchFamily="18" charset="0"/>
                <a:cs typeface="Times New Roman" panose="02020603050405020304" pitchFamily="18" charset="0"/>
                <a:sym typeface="+mn-ea"/>
              </a:rPr>
              <a:t>Second and third sources: Multilateral and bilateral borrowing</a:t>
            </a:r>
          </a:p>
          <a:p>
            <a:pPr marL="1028700" lvl="1" indent="-342900">
              <a:lnSpc>
                <a:spcPct val="100000"/>
              </a:lnSpc>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rPr>
              <a:t>Borrowing arrangements are made between the IMF and member countries to provide funds for the IMF.</a:t>
            </a:r>
          </a:p>
        </p:txBody>
      </p:sp>
      <p:sp>
        <p:nvSpPr>
          <p:cNvPr id="6" name="文本框 5"/>
          <p:cNvSpPr txBox="1"/>
          <p:nvPr/>
        </p:nvSpPr>
        <p:spPr>
          <a:xfrm>
            <a:off x="7371715" y="1431925"/>
            <a:ext cx="274434" cy="523220"/>
          </a:xfrm>
          <a:prstGeom prst="rect">
            <a:avLst/>
          </a:prstGeom>
          <a:noFill/>
        </p:spPr>
        <p:txBody>
          <a:bodyPr wrap="none" rtlCol="0">
            <a:spAutoFit/>
          </a:bodyPr>
          <a:lstStyle/>
          <a:p>
            <a:pPr algn="l"/>
            <a:r>
              <a:rPr lang="en-GB" sz="2800" dirty="0">
                <a:solidFill>
                  <a:srgbClr val="0000FF"/>
                </a:solidFill>
                <a:latin typeface="Times New Roman" panose="02020603050405020304" pitchFamily="18" charset="0"/>
                <a:ea typeface="Times New Roman" panose="02020603050405020304" pitchFamily="18" charset="0"/>
                <a:sym typeface="+mn-ea"/>
              </a:rPr>
              <a:t> </a:t>
            </a:r>
          </a:p>
        </p:txBody>
      </p:sp>
      <p:sp>
        <p:nvSpPr>
          <p:cNvPr id="11" name="文本框 10"/>
          <p:cNvSpPr txBox="1"/>
          <p:nvPr/>
        </p:nvSpPr>
        <p:spPr>
          <a:xfrm>
            <a:off x="3658903" y="858478"/>
            <a:ext cx="5639783" cy="523220"/>
          </a:xfrm>
          <a:prstGeom prst="rect">
            <a:avLst/>
          </a:prstGeom>
          <a:noFill/>
        </p:spPr>
        <p:txBody>
          <a:bodyPr wrap="square" rtlCol="0">
            <a:spAutoFit/>
          </a:bodyPr>
          <a:lstStyle/>
          <a:p>
            <a:r>
              <a:rPr lang="en-GB" sz="2800" b="1" dirty="0">
                <a:latin typeface="Times New Roman" panose="02020603050405020304" pitchFamily="18" charset="0"/>
                <a:ea typeface="Times New Roman" panose="02020603050405020304" pitchFamily="18" charset="0"/>
                <a:cs typeface="+mn-ea"/>
                <a:sym typeface="Times New Roman" panose="02020603050405020304" pitchFamily="18" charset="0"/>
              </a:rPr>
              <a:t>Sources of IMF funds</a:t>
            </a:r>
            <a:r>
              <a:rPr lang="en-GB" sz="2800" dirty="0">
                <a:solidFill>
                  <a:srgbClr val="0000FF"/>
                </a:solidFill>
                <a:latin typeface="Times New Roman" panose="02020603050405020304" pitchFamily="18" charset="0"/>
                <a:ea typeface="Times New Roman" panose="02020603050405020304" pitchFamily="18" charset="0"/>
                <a:cs typeface="+mn-ea"/>
                <a:sym typeface="Times New Roman" panose="02020603050405020304" pitchFamily="18" charset="0"/>
              </a:rPr>
              <a:t>  </a:t>
            </a:r>
          </a:p>
        </p:txBody>
      </p:sp>
      <p:pic>
        <p:nvPicPr>
          <p:cNvPr id="5" name="Picture 4"/>
          <p:cNvPicPr>
            <a:picLocks noChangeAspect="1"/>
          </p:cNvPicPr>
          <p:nvPr/>
        </p:nvPicPr>
        <p:blipFill>
          <a:blip r:embed="rId3" cstate="print"/>
          <a:stretch>
            <a:fillRect/>
          </a:stretch>
        </p:blipFill>
        <p:spPr>
          <a:xfrm>
            <a:off x="7371715" y="2137081"/>
            <a:ext cx="4484607" cy="2399595"/>
          </a:xfrm>
          <a:prstGeom prst="rect">
            <a:avLst/>
          </a:prstGeom>
        </p:spPr>
      </p:pic>
      <p:sp>
        <p:nvSpPr>
          <p:cNvPr id="23" name="Rectangle 22"/>
          <p:cNvSpPr/>
          <p:nvPr/>
        </p:nvSpPr>
        <p:spPr>
          <a:xfrm>
            <a:off x="7692349" y="4933521"/>
            <a:ext cx="4090494" cy="800219"/>
          </a:xfrm>
          <a:prstGeom prst="rect">
            <a:avLst/>
          </a:prstGeom>
        </p:spPr>
        <p:txBody>
          <a:bodyPr wrap="square">
            <a:spAutoFit/>
          </a:bodyPr>
          <a:lstStyle/>
          <a:p>
            <a:pPr>
              <a:spcBef>
                <a:spcPts val="0"/>
              </a:spcBef>
              <a:spcAft>
                <a:spcPts val="0"/>
              </a:spcAft>
            </a:pPr>
            <a:r>
              <a:rPr lang="en-GB" dirty="0">
                <a:latin typeface="Times New Roman" panose="02020603050405020304" pitchFamily="18" charset="0"/>
                <a:ea typeface="Times New Roman" panose="02020603050405020304" pitchFamily="18" charset="0"/>
                <a:cs typeface="+mn-ea"/>
                <a:sym typeface="Times New Roman" panose="02020603050405020304" pitchFamily="18" charset="0"/>
              </a:rPr>
              <a:t>Source: Website of IMF, </a:t>
            </a:r>
            <a:r>
              <a:rPr lang="en-GB" sz="14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https://www.imf.org/en/About/Factsheets/Where-the-IMF-Gets-Its-Money</a:t>
            </a:r>
          </a:p>
        </p:txBody>
      </p:sp>
      <p:pic>
        <p:nvPicPr>
          <p:cNvPr id="17" name="Picture 16"/>
          <p:cNvPicPr>
            <a:picLocks noChangeAspect="1"/>
          </p:cNvPicPr>
          <p:nvPr/>
        </p:nvPicPr>
        <p:blipFill>
          <a:blip r:embed="rId4"/>
          <a:stretch>
            <a:fillRect/>
          </a:stretch>
        </p:blipFill>
        <p:spPr>
          <a:xfrm>
            <a:off x="425518" y="190497"/>
            <a:ext cx="1594256" cy="580365"/>
          </a:xfrm>
          <a:prstGeom prst="rect">
            <a:avLst/>
          </a:prstGeom>
        </p:spPr>
      </p:pic>
      <p:sp>
        <p:nvSpPr>
          <p:cNvPr id="2" name="文本框 1"/>
          <p:cNvSpPr txBox="1"/>
          <p:nvPr/>
        </p:nvSpPr>
        <p:spPr>
          <a:xfrm>
            <a:off x="537517" y="271400"/>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
        <p:nvSpPr>
          <p:cNvPr id="4" name="任意多边形: 形状 7">
            <a:extLst>
              <a:ext uri="{FF2B5EF4-FFF2-40B4-BE49-F238E27FC236}">
                <a16:creationId xmlns:a16="http://schemas.microsoft.com/office/drawing/2014/main" id="{FCBB5D34-FFC0-E47B-D72E-46377AD87B08}"/>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910970" y="5826781"/>
            <a:ext cx="10715913" cy="615553"/>
          </a:xfrm>
          <a:prstGeom prst="rect">
            <a:avLst/>
          </a:prstGeom>
          <a:noFill/>
        </p:spPr>
        <p:txBody>
          <a:bodyPr wrap="square" rtlCol="0">
            <a:spAutoFit/>
          </a:bodyPr>
          <a:lstStyle/>
          <a:p>
            <a:pPr>
              <a:lnSpc>
                <a:spcPct val="100000"/>
              </a:lnSpc>
            </a:pPr>
            <a:r>
              <a:rPr lang="en-GB" sz="2000" dirty="0">
                <a:latin typeface="Times New Roman" panose="02020603050405020304" pitchFamily="18" charset="0"/>
                <a:ea typeface="Times New Roman" panose="02020603050405020304" pitchFamily="18" charset="0"/>
                <a:cs typeface="+mn-ea"/>
                <a:sym typeface="Times New Roman" panose="02020603050405020304" pitchFamily="18" charset="0"/>
              </a:rPr>
              <a:t>Reference: Website of IMF</a:t>
            </a:r>
          </a:p>
          <a:p>
            <a:pPr>
              <a:lnSpc>
                <a:spcPct val="100000"/>
              </a:lnSpc>
            </a:pPr>
            <a:r>
              <a:rPr lang="en-GB" sz="14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https://www.imf.org/external/pubs/ft/ar/2019/eng/assets/pdf/imf-annual-report-2019.pdf</a:t>
            </a:r>
          </a:p>
        </p:txBody>
      </p:sp>
      <p:sp>
        <p:nvSpPr>
          <p:cNvPr id="23" name="标题 1"/>
          <p:cNvSpPr txBox="1">
            <a:spLocks noChangeArrowheads="1"/>
          </p:cNvSpPr>
          <p:nvPr/>
        </p:nvSpPr>
        <p:spPr bwMode="auto">
          <a:xfrm>
            <a:off x="2124257" y="1001178"/>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dirty="0">
                <a:latin typeface="Times New Roman" panose="02020603050405020304" pitchFamily="18" charset="0"/>
                <a:ea typeface="Times New Roman" panose="02020603050405020304" pitchFamily="18" charset="0"/>
                <a:cs typeface="+mn-ea"/>
                <a:sym typeface="Times New Roman" panose="02020603050405020304" pitchFamily="18" charset="0"/>
              </a:rPr>
              <a:t>Three key roles of IMF</a:t>
            </a:r>
          </a:p>
        </p:txBody>
      </p:sp>
      <p:grpSp>
        <p:nvGrpSpPr>
          <p:cNvPr id="24" name="组合 23"/>
          <p:cNvGrpSpPr/>
          <p:nvPr/>
        </p:nvGrpSpPr>
        <p:grpSpPr>
          <a:xfrm>
            <a:off x="348650" y="1732717"/>
            <a:ext cx="3764677" cy="3330075"/>
            <a:chOff x="1377209" y="1311754"/>
            <a:chExt cx="3431858" cy="3141517"/>
          </a:xfrm>
        </p:grpSpPr>
        <p:grpSp>
          <p:nvGrpSpPr>
            <p:cNvPr id="25" name="Group 24"/>
            <p:cNvGrpSpPr/>
            <p:nvPr/>
          </p:nvGrpSpPr>
          <p:grpSpPr>
            <a:xfrm>
              <a:off x="1655245" y="1311754"/>
              <a:ext cx="3153822" cy="3141517"/>
              <a:chOff x="10959345" y="1390110"/>
              <a:chExt cx="3200401" cy="3034022"/>
            </a:xfrm>
          </p:grpSpPr>
          <p:sp>
            <p:nvSpPr>
              <p:cNvPr id="30" name="Rectangle 26"/>
              <p:cNvSpPr/>
              <p:nvPr/>
            </p:nvSpPr>
            <p:spPr bwMode="auto">
              <a:xfrm>
                <a:off x="10959346" y="1390111"/>
                <a:ext cx="3200400" cy="3034021"/>
              </a:xfrm>
              <a:prstGeom prst="rect">
                <a:avLst/>
              </a:prstGeom>
              <a:solidFill>
                <a:schemeClr val="bg1"/>
              </a:solidFill>
              <a:ln w="25400" cap="flat" cmpd="sng" algn="ctr">
                <a:noFill/>
                <a:prstDash val="solid"/>
              </a:ln>
              <a:effectLst>
                <a:outerShdw blurRad="63500" sx="102000" sy="102000" algn="ctr" rotWithShape="0">
                  <a:prstClr val="black">
                    <a:alpha val="40000"/>
                  </a:prstClr>
                </a:outerShdw>
              </a:effectLst>
            </p:spPr>
            <p:txBody>
              <a:bodyPr tIns="777240" rtlCol="0" anchor="t" anchorCtr="0"/>
              <a:lstStyle/>
              <a:p>
                <a:endParaRPr lang="zh-CN" altLang="en-US" b="1" dirty="0">
                  <a:latin typeface="Times New Roman" panose="02020603050405020304" pitchFamily="18" charset="0"/>
                  <a:ea typeface="Times New Roman" panose="02020603050405020304" pitchFamily="18" charset="0"/>
                  <a:sym typeface="+mn-ea"/>
                </a:endParaRPr>
              </a:p>
            </p:txBody>
          </p:sp>
          <p:sp>
            <p:nvSpPr>
              <p:cNvPr id="31" name="Rectangle 27"/>
              <p:cNvSpPr/>
              <p:nvPr/>
            </p:nvSpPr>
            <p:spPr>
              <a:xfrm>
                <a:off x="10959345" y="1390110"/>
                <a:ext cx="3200400" cy="937118"/>
              </a:xfrm>
              <a:prstGeom prst="rect">
                <a:avLst/>
              </a:prstGeom>
              <a:solidFill>
                <a:srgbClr val="8BC3AA"/>
              </a:solidFill>
              <a:ln w="25400" cap="flat" cmpd="sng" algn="ctr">
                <a:noFill/>
                <a:prstDash val="solid"/>
              </a:ln>
              <a:effectLst/>
            </p:spPr>
            <p:txBody>
              <a:bodyPr rtlCol="0" anchor="ctr" anchorCtr="0">
                <a:noAutofit/>
              </a:bodyPr>
              <a:lstStyle/>
              <a:p>
                <a:pPr algn="ctr" defTabSz="762000">
                  <a:lnSpc>
                    <a:spcPct val="90000"/>
                  </a:lnSpc>
                </a:pPr>
                <a:endParaRPr lang="en-US" sz="1400" b="1" kern="0" dirty="0">
                  <a:solidFill>
                    <a:schemeClr val="bg1">
                      <a:alpha val="99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grpSp>
        <p:sp>
          <p:nvSpPr>
            <p:cNvPr id="26" name="矩形 25"/>
            <p:cNvSpPr/>
            <p:nvPr/>
          </p:nvSpPr>
          <p:spPr>
            <a:xfrm>
              <a:off x="1760662" y="1358110"/>
              <a:ext cx="2900949" cy="435524"/>
            </a:xfrm>
            <a:prstGeom prst="rect">
              <a:avLst/>
            </a:prstGeom>
          </p:spPr>
          <p:txBody>
            <a:bodyPr wrap="none">
              <a:spAutoFit/>
            </a:bodyPr>
            <a:lstStyle/>
            <a:p>
              <a:pPr algn="ctr"/>
              <a:r>
                <a:rPr lang="en-GB" sz="2400" b="1" dirty="0">
                  <a:latin typeface="Times New Roman" panose="02020603050405020304" pitchFamily="18" charset="0"/>
                </a:rPr>
                <a:t>Economic Surveillance</a:t>
              </a:r>
            </a:p>
          </p:txBody>
        </p:sp>
        <p:sp>
          <p:nvSpPr>
            <p:cNvPr id="27" name="矩形 26"/>
            <p:cNvSpPr/>
            <p:nvPr/>
          </p:nvSpPr>
          <p:spPr>
            <a:xfrm>
              <a:off x="1377209" y="2418253"/>
              <a:ext cx="3366336" cy="2003411"/>
            </a:xfrm>
            <a:prstGeom prst="rect">
              <a:avLst/>
            </a:prstGeom>
          </p:spPr>
          <p:txBody>
            <a:bodyPr wrap="square">
              <a:spAutoFit/>
            </a:bodyPr>
            <a:lstStyle/>
            <a:p>
              <a:pPr marL="571500" indent="-285750" algn="just">
                <a:buFont typeface="Arial" panose="020B0604020202020204" pitchFamily="34" charset="0"/>
                <a:buChar char="•"/>
              </a:pPr>
              <a:r>
                <a:rPr lang="en-GB" sz="2200" dirty="0">
                  <a:latin typeface="Times New Roman" panose="02020603050405020304" pitchFamily="18" charset="0"/>
                  <a:ea typeface="Times New Roman" panose="02020603050405020304" pitchFamily="18" charset="0"/>
                  <a:sym typeface="+mn-ea"/>
                </a:rPr>
                <a:t>Oversees the international monetary system and monitors and advises member countries on their economic and financial policies. </a:t>
              </a:r>
            </a:p>
          </p:txBody>
        </p:sp>
      </p:grpSp>
      <p:grpSp>
        <p:nvGrpSpPr>
          <p:cNvPr id="32" name="组合 31"/>
          <p:cNvGrpSpPr/>
          <p:nvPr/>
        </p:nvGrpSpPr>
        <p:grpSpPr>
          <a:xfrm>
            <a:off x="4300808" y="1770665"/>
            <a:ext cx="3456872" cy="3325213"/>
            <a:chOff x="5271241" y="1311754"/>
            <a:chExt cx="3153821" cy="3173088"/>
          </a:xfrm>
        </p:grpSpPr>
        <p:grpSp>
          <p:nvGrpSpPr>
            <p:cNvPr id="33" name="Group 24"/>
            <p:cNvGrpSpPr/>
            <p:nvPr/>
          </p:nvGrpSpPr>
          <p:grpSpPr>
            <a:xfrm>
              <a:off x="5271241" y="1311754"/>
              <a:ext cx="3153821" cy="3141517"/>
              <a:chOff x="10959346" y="1390110"/>
              <a:chExt cx="3200400" cy="3034021"/>
            </a:xfrm>
          </p:grpSpPr>
          <p:sp>
            <p:nvSpPr>
              <p:cNvPr id="38" name="Rectangle 26"/>
              <p:cNvSpPr/>
              <p:nvPr/>
            </p:nvSpPr>
            <p:spPr bwMode="auto">
              <a:xfrm>
                <a:off x="10959346" y="1390110"/>
                <a:ext cx="3200400" cy="3034021"/>
              </a:xfrm>
              <a:prstGeom prst="rect">
                <a:avLst/>
              </a:prstGeom>
              <a:solidFill>
                <a:schemeClr val="bg1"/>
              </a:solidFill>
              <a:ln w="25400" cap="flat" cmpd="sng" algn="ctr">
                <a:noFill/>
                <a:prstDash val="solid"/>
              </a:ln>
              <a:effectLst>
                <a:outerShdw blurRad="63500" sx="102000" sy="102000" algn="ctr" rotWithShape="0">
                  <a:prstClr val="black">
                    <a:alpha val="40000"/>
                  </a:prstClr>
                </a:outerShdw>
              </a:effectLst>
            </p:spPr>
            <p:txBody>
              <a:bodyPr tIns="777240" rtlCol="0" anchor="t" anchorCtr="0"/>
              <a:lstStyle/>
              <a:p>
                <a:endParaRPr lang="zh-CN" altLang="en-US" b="1" dirty="0">
                  <a:latin typeface="Times New Roman" panose="02020603050405020304" pitchFamily="18" charset="0"/>
                  <a:ea typeface="Times New Roman" panose="02020603050405020304" pitchFamily="18" charset="0"/>
                  <a:sym typeface="+mn-ea"/>
                </a:endParaRPr>
              </a:p>
            </p:txBody>
          </p:sp>
          <p:sp>
            <p:nvSpPr>
              <p:cNvPr id="39" name="Rectangle 27"/>
              <p:cNvSpPr/>
              <p:nvPr/>
            </p:nvSpPr>
            <p:spPr>
              <a:xfrm>
                <a:off x="10959346" y="1390110"/>
                <a:ext cx="3200400" cy="937118"/>
              </a:xfrm>
              <a:prstGeom prst="rect">
                <a:avLst/>
              </a:prstGeom>
              <a:solidFill>
                <a:schemeClr val="accent2">
                  <a:lumMod val="60000"/>
                  <a:lumOff val="40000"/>
                </a:schemeClr>
              </a:solidFill>
              <a:ln w="25400" cap="flat" cmpd="sng" algn="ctr">
                <a:noFill/>
                <a:prstDash val="solid"/>
              </a:ln>
              <a:effectLst/>
            </p:spPr>
            <p:txBody>
              <a:bodyPr rtlCol="0" anchor="ctr" anchorCtr="0">
                <a:noAutofit/>
              </a:bodyPr>
              <a:lstStyle/>
              <a:p>
                <a:pPr algn="ctr" defTabSz="762000">
                  <a:lnSpc>
                    <a:spcPct val="90000"/>
                  </a:lnSpc>
                </a:pPr>
                <a:endParaRPr lang="en-US" sz="1400" b="1" kern="0" dirty="0">
                  <a:solidFill>
                    <a:schemeClr val="bg1">
                      <a:alpha val="99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grpSp>
        <p:sp>
          <p:nvSpPr>
            <p:cNvPr id="34" name="矩形 33"/>
            <p:cNvSpPr/>
            <p:nvPr/>
          </p:nvSpPr>
          <p:spPr>
            <a:xfrm>
              <a:off x="6148057" y="1398940"/>
              <a:ext cx="1167346" cy="440544"/>
            </a:xfrm>
            <a:prstGeom prst="rect">
              <a:avLst/>
            </a:prstGeom>
          </p:spPr>
          <p:txBody>
            <a:bodyPr wrap="none">
              <a:spAutoFit/>
            </a:bodyPr>
            <a:lstStyle/>
            <a:p>
              <a:pPr algn="ctr"/>
              <a:r>
                <a:rPr lang="en-GB" sz="2400" b="1" dirty="0">
                  <a:latin typeface="Times New Roman" panose="02020603050405020304" pitchFamily="18" charset="0"/>
                  <a:ea typeface="Times New Roman" panose="02020603050405020304" pitchFamily="18" charset="0"/>
                  <a:cs typeface="+mn-ea"/>
                  <a:sym typeface="+mn-ea"/>
                </a:rPr>
                <a:t>Lending</a:t>
              </a:r>
            </a:p>
          </p:txBody>
        </p:sp>
        <p:sp>
          <p:nvSpPr>
            <p:cNvPr id="35" name="矩形 34"/>
            <p:cNvSpPr/>
            <p:nvPr/>
          </p:nvSpPr>
          <p:spPr>
            <a:xfrm>
              <a:off x="5410515" y="2242962"/>
              <a:ext cx="2832403" cy="2241880"/>
            </a:xfrm>
            <a:prstGeom prst="rect">
              <a:avLst/>
            </a:prstGeom>
          </p:spPr>
          <p:txBody>
            <a:bodyPr wrap="square">
              <a:spAutoFit/>
            </a:bodyPr>
            <a:lstStyle/>
            <a:p>
              <a:pPr marL="285750" indent="-285750" algn="just">
                <a:lnSpc>
                  <a:spcPts val="2200"/>
                </a:lnSpc>
                <a:buFont typeface="Arial" panose="020B0604020202020204" pitchFamily="34" charset="0"/>
                <a:buChar char="•"/>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sym typeface="+mn-ea"/>
                </a:rPr>
                <a:t>Provides financing to member countries to help them tackle balance of payments problems, rebuild their international reserves, stabilise their currencies, etc.</a:t>
              </a:r>
            </a:p>
          </p:txBody>
        </p:sp>
      </p:grpSp>
      <p:grpSp>
        <p:nvGrpSpPr>
          <p:cNvPr id="40" name="组合 39"/>
          <p:cNvGrpSpPr/>
          <p:nvPr/>
        </p:nvGrpSpPr>
        <p:grpSpPr>
          <a:xfrm>
            <a:off x="7993984" y="1770666"/>
            <a:ext cx="3725049" cy="3355349"/>
            <a:chOff x="5232484" y="1311754"/>
            <a:chExt cx="3192578" cy="3186650"/>
          </a:xfrm>
        </p:grpSpPr>
        <p:grpSp>
          <p:nvGrpSpPr>
            <p:cNvPr id="41" name="Group 24"/>
            <p:cNvGrpSpPr/>
            <p:nvPr/>
          </p:nvGrpSpPr>
          <p:grpSpPr>
            <a:xfrm>
              <a:off x="5271241" y="1311754"/>
              <a:ext cx="3153821" cy="3126607"/>
              <a:chOff x="10959346" y="1390110"/>
              <a:chExt cx="3200400" cy="3019621"/>
            </a:xfrm>
          </p:grpSpPr>
          <p:sp>
            <p:nvSpPr>
              <p:cNvPr id="46" name="Rectangle 26"/>
              <p:cNvSpPr/>
              <p:nvPr/>
            </p:nvSpPr>
            <p:spPr bwMode="auto">
              <a:xfrm>
                <a:off x="10959346" y="1390110"/>
                <a:ext cx="3200400" cy="3019621"/>
              </a:xfrm>
              <a:prstGeom prst="rect">
                <a:avLst/>
              </a:prstGeom>
              <a:solidFill>
                <a:schemeClr val="bg1"/>
              </a:solidFill>
              <a:ln w="25400" cap="flat" cmpd="sng" algn="ctr">
                <a:noFill/>
                <a:prstDash val="solid"/>
              </a:ln>
              <a:effectLst>
                <a:outerShdw blurRad="63500" sx="102000" sy="102000" algn="ctr" rotWithShape="0">
                  <a:prstClr val="black">
                    <a:alpha val="40000"/>
                  </a:prstClr>
                </a:outerShdw>
              </a:effectLst>
            </p:spPr>
            <p:txBody>
              <a:bodyPr tIns="777240" rtlCol="0" anchor="t" anchorCtr="0"/>
              <a:lstStyle/>
              <a:p>
                <a:endParaRPr lang="zh-CN" altLang="en-US" b="1" dirty="0">
                  <a:latin typeface="Times New Roman" panose="02020603050405020304" pitchFamily="18" charset="0"/>
                  <a:ea typeface="Times New Roman" panose="02020603050405020304" pitchFamily="18" charset="0"/>
                  <a:sym typeface="+mn-ea"/>
                </a:endParaRPr>
              </a:p>
            </p:txBody>
          </p:sp>
          <p:sp>
            <p:nvSpPr>
              <p:cNvPr id="47" name="Rectangle 27"/>
              <p:cNvSpPr/>
              <p:nvPr/>
            </p:nvSpPr>
            <p:spPr>
              <a:xfrm>
                <a:off x="10959346" y="1390110"/>
                <a:ext cx="3200400" cy="922718"/>
              </a:xfrm>
              <a:prstGeom prst="rect">
                <a:avLst/>
              </a:prstGeom>
              <a:solidFill>
                <a:schemeClr val="accent4">
                  <a:lumMod val="60000"/>
                  <a:lumOff val="40000"/>
                </a:schemeClr>
              </a:solidFill>
              <a:ln w="25400" cap="flat" cmpd="sng" algn="ctr">
                <a:noFill/>
                <a:prstDash val="solid"/>
              </a:ln>
              <a:effectLst/>
            </p:spPr>
            <p:txBody>
              <a:bodyPr rtlCol="0" anchor="ctr" anchorCtr="0">
                <a:noAutofit/>
              </a:bodyPr>
              <a:lstStyle/>
              <a:p>
                <a:pPr algn="ctr" defTabSz="762000">
                  <a:lnSpc>
                    <a:spcPct val="90000"/>
                  </a:lnSpc>
                </a:pPr>
                <a:endParaRPr lang="en-US" sz="1400" b="1" kern="0" dirty="0">
                  <a:solidFill>
                    <a:schemeClr val="bg1">
                      <a:alpha val="99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grpSp>
        <p:sp>
          <p:nvSpPr>
            <p:cNvPr id="42" name="矩形 41"/>
            <p:cNvSpPr/>
            <p:nvPr/>
          </p:nvSpPr>
          <p:spPr>
            <a:xfrm>
              <a:off x="5532126" y="1384030"/>
              <a:ext cx="2715030" cy="438453"/>
            </a:xfrm>
            <a:prstGeom prst="rect">
              <a:avLst/>
            </a:prstGeom>
          </p:spPr>
          <p:txBody>
            <a:bodyPr wrap="none">
              <a:spAutoFit/>
            </a:bodyPr>
            <a:lstStyle/>
            <a:p>
              <a:pPr algn="ctr"/>
              <a:r>
                <a:rPr lang="en-GB" sz="2400" b="1" dirty="0">
                  <a:latin typeface="Times New Roman" panose="02020603050405020304" pitchFamily="18" charset="0"/>
                  <a:ea typeface="Times New Roman" panose="02020603050405020304" pitchFamily="18" charset="0"/>
                  <a:cs typeface="+mn-ea"/>
                  <a:sym typeface="+mn-ea"/>
                </a:rPr>
                <a:t>Capacity Development</a:t>
              </a:r>
            </a:p>
          </p:txBody>
        </p:sp>
        <p:sp>
          <p:nvSpPr>
            <p:cNvPr id="43" name="矩形 42"/>
            <p:cNvSpPr/>
            <p:nvPr/>
          </p:nvSpPr>
          <p:spPr>
            <a:xfrm>
              <a:off x="5232484" y="2267164"/>
              <a:ext cx="3192578" cy="2231240"/>
            </a:xfrm>
            <a:prstGeom prst="rect">
              <a:avLst/>
            </a:prstGeom>
          </p:spPr>
          <p:txBody>
            <a:bodyPr wrap="square">
              <a:spAutoFit/>
            </a:bodyPr>
            <a:lstStyle/>
            <a:p>
              <a:pPr marL="285750" indent="-285750" algn="just">
                <a:lnSpc>
                  <a:spcPts val="2200"/>
                </a:lnSpc>
                <a:buFont typeface="Arial" panose="020B0604020202020204" pitchFamily="34" charset="0"/>
                <a:buChar char="•"/>
              </a:pPr>
              <a:r>
                <a:rPr lang="en-GB" sz="2200" dirty="0">
                  <a:latin typeface="Times New Roman" panose="02020603050405020304" pitchFamily="18" charset="0"/>
                  <a:ea typeface="Times New Roman" panose="02020603050405020304" pitchFamily="18" charset="0"/>
                  <a:sym typeface="+mn-ea"/>
                </a:rPr>
                <a:t>Offers technical assistance and training, when requested, to help member countries build and strengthen their expertise and institutions to implement sound economic policies.</a:t>
              </a:r>
            </a:p>
          </p:txBody>
        </p:sp>
      </p:grpSp>
      <p:sp>
        <p:nvSpPr>
          <p:cNvPr id="2" name="任意多边形: 形状 7">
            <a:extLst>
              <a:ext uri="{FF2B5EF4-FFF2-40B4-BE49-F238E27FC236}">
                <a16:creationId xmlns:a16="http://schemas.microsoft.com/office/drawing/2014/main" id="{77460D8B-0E9E-9DF6-34F8-0E4843452EAC}"/>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p:cNvPicPr>
            <a:picLocks noChangeAspect="1" noChangeArrowheads="1"/>
          </p:cNvPicPr>
          <p:nvPr/>
        </p:nvPicPr>
        <p:blipFill>
          <a:blip r:embed="rId2"/>
          <a:srcRect/>
          <a:stretch>
            <a:fillRect/>
          </a:stretch>
        </p:blipFill>
        <p:spPr bwMode="auto">
          <a:xfrm>
            <a:off x="747379" y="400401"/>
            <a:ext cx="10872787"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38"/>
          <p:cNvGrpSpPr/>
          <p:nvPr/>
        </p:nvGrpSpPr>
        <p:grpSpPr bwMode="auto">
          <a:xfrm>
            <a:off x="1063558" y="654050"/>
            <a:ext cx="1758680" cy="647700"/>
            <a:chOff x="4225771" y="1065320"/>
            <a:chExt cx="895882" cy="947506"/>
          </a:xfrm>
        </p:grpSpPr>
        <p:sp>
          <p:nvSpPr>
            <p:cNvPr id="17" name="矩形 16"/>
            <p:cNvSpPr/>
            <p:nvPr/>
          </p:nvSpPr>
          <p:spPr>
            <a:xfrm>
              <a:off x="4268946" y="1160536"/>
              <a:ext cx="852707" cy="8522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18" name="矩形 17"/>
            <p:cNvSpPr/>
            <p:nvPr/>
          </p:nvSpPr>
          <p:spPr>
            <a:xfrm>
              <a:off x="4225771" y="1065320"/>
              <a:ext cx="852707" cy="852292"/>
            </a:xfrm>
            <a:prstGeom prst="rect">
              <a:avLst/>
            </a:prstGeom>
            <a:solidFill>
              <a:schemeClr val="bg1"/>
            </a:solidFill>
            <a:ln w="38100">
              <a:solidFill>
                <a:srgbClr val="C00000"/>
              </a:solidFill>
            </a:ln>
            <a:effectLst>
              <a:outerShdw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grpSp>
      <p:sp>
        <p:nvSpPr>
          <p:cNvPr id="12" name="标题 1"/>
          <p:cNvSpPr txBox="1">
            <a:spLocks noChangeArrowheads="1"/>
          </p:cNvSpPr>
          <p:nvPr/>
        </p:nvSpPr>
        <p:spPr bwMode="auto">
          <a:xfrm>
            <a:off x="2062161" y="1016619"/>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lvl="0" algn="ctr"/>
            <a:r>
              <a:rPr lang="en-GB" dirty="0">
                <a:latin typeface="Times New Roman" panose="02020603050405020304" pitchFamily="18" charset="0"/>
                <a:ea typeface="Times New Roman" panose="02020603050405020304" pitchFamily="18" charset="0"/>
                <a:cs typeface="+mn-ea"/>
                <a:sym typeface="Times New Roman" panose="02020603050405020304" pitchFamily="18" charset="0"/>
              </a:rPr>
              <a:t>Work review of IMF</a:t>
            </a:r>
          </a:p>
        </p:txBody>
      </p:sp>
      <p:sp>
        <p:nvSpPr>
          <p:cNvPr id="5" name="Rectangle 4"/>
          <p:cNvSpPr/>
          <p:nvPr/>
        </p:nvSpPr>
        <p:spPr>
          <a:xfrm>
            <a:off x="6302894" y="3151026"/>
            <a:ext cx="4383874" cy="1785104"/>
          </a:xfrm>
          <a:prstGeom prst="rect">
            <a:avLst/>
          </a:prstGeom>
        </p:spPr>
        <p:txBody>
          <a:bodyPr wrap="square">
            <a:spAutoFit/>
          </a:bodyPr>
          <a:lstStyle/>
          <a:p>
            <a:pPr>
              <a:spcAft>
                <a:spcPts val="0"/>
              </a:spcAft>
            </a:pPr>
            <a:r>
              <a:rPr lang="en-GB" dirty="0">
                <a:solidFill>
                  <a:schemeClr val="tx1">
                    <a:lumMod val="85000"/>
                    <a:lumOff val="15000"/>
                  </a:schemeClr>
                </a:solidFill>
                <a:latin typeface="Times New Roman" panose="02020603050405020304" pitchFamily="18" charset="0"/>
              </a:rPr>
              <a:t>IMF Annual Report 2021</a:t>
            </a:r>
          </a:p>
          <a:p>
            <a:pPr>
              <a:spcAft>
                <a:spcPts val="0"/>
              </a:spcAft>
            </a:pPr>
            <a:endParaRPr lang="zh-TW" altLang="zh-TW" kern="1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dirty="0">
                <a:solidFill>
                  <a:schemeClr val="tx1">
                    <a:lumMod val="85000"/>
                    <a:lumOff val="15000"/>
                  </a:schemeClr>
                </a:solidFill>
                <a:latin typeface="Times New Roman" panose="02020603050405020304" pitchFamily="18" charset="0"/>
              </a:rPr>
              <a:t>Watch video</a:t>
            </a:r>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 (about 2 minutes):</a:t>
            </a:r>
            <a:r>
              <a:rPr lang="en-GB" sz="14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 https://www.youtube.com/watch?v=SRuaiXVq6Bg</a:t>
            </a:r>
          </a:p>
          <a:p>
            <a:pPr marL="285750" indent="-285750">
              <a:spcAft>
                <a:spcPts val="0"/>
              </a:spcAft>
              <a:buFont typeface="Arial" panose="020B0604020202020204" pitchFamily="34" charset="0"/>
              <a:buChar char="•"/>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Read the report:</a:t>
            </a:r>
          </a:p>
          <a:p>
            <a:pPr>
              <a:spcAft>
                <a:spcPts val="0"/>
              </a:spcAft>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https://www.imf.org/AR2021</a:t>
            </a:r>
          </a:p>
        </p:txBody>
      </p:sp>
      <p:sp>
        <p:nvSpPr>
          <p:cNvPr id="7" name="TextBox 6"/>
          <p:cNvSpPr txBox="1"/>
          <p:nvPr/>
        </p:nvSpPr>
        <p:spPr>
          <a:xfrm>
            <a:off x="1022248" y="1532556"/>
            <a:ext cx="10246817" cy="1200329"/>
          </a:xfrm>
          <a:prstGeom prst="rect">
            <a:avLst/>
          </a:prstGeom>
          <a:noFill/>
        </p:spPr>
        <p:txBody>
          <a:bodyPr wrap="square" rtlCol="0">
            <a:spAutoFit/>
          </a:bodyPr>
          <a:lstStyle/>
          <a:p>
            <a:r>
              <a:rPr lang="en-GB" sz="2400" dirty="0">
                <a:solidFill>
                  <a:schemeClr val="tx1">
                    <a:lumMod val="85000"/>
                    <a:lumOff val="15000"/>
                  </a:schemeClr>
                </a:solidFill>
                <a:latin typeface="Times New Roman" panose="02020603050405020304" pitchFamily="18" charset="0"/>
                <a:ea typeface="Times New Roman" panose="02020603050405020304" pitchFamily="18" charset="0"/>
                <a:cs typeface="+mn-ea"/>
                <a:sym typeface="Times New Roman" panose="02020603050405020304" pitchFamily="18" charset="0"/>
              </a:rPr>
              <a:t>Teachers can guide students to read the IMF Annual Report 2021 to learn more about its work.</a:t>
            </a:r>
          </a:p>
          <a:p>
            <a:endParaRPr lang="zh-TW" altLang="en-US" sz="2400"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2626555" y="2407920"/>
            <a:ext cx="3262551" cy="3767879"/>
          </a:xfrm>
          <a:prstGeom prst="rect">
            <a:avLst/>
          </a:prstGeom>
        </p:spPr>
      </p:pic>
      <p:sp>
        <p:nvSpPr>
          <p:cNvPr id="2" name="任意多边形: 形状 7">
            <a:extLst>
              <a:ext uri="{FF2B5EF4-FFF2-40B4-BE49-F238E27FC236}">
                <a16:creationId xmlns:a16="http://schemas.microsoft.com/office/drawing/2014/main" id="{8E104CEA-F329-D803-E011-8D35B15CC020}"/>
              </a:ext>
            </a:extLst>
          </p:cNvPr>
          <p:cNvSpPr/>
          <p:nvPr/>
        </p:nvSpPr>
        <p:spPr bwMode="auto">
          <a:xfrm>
            <a:off x="2945730" y="211503"/>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
        <p:nvSpPr>
          <p:cNvPr id="4" name="文本框 42">
            <a:extLst>
              <a:ext uri="{FF2B5EF4-FFF2-40B4-BE49-F238E27FC236}">
                <a16:creationId xmlns:a16="http://schemas.microsoft.com/office/drawing/2014/main" id="{F555567B-C9D4-9342-47AB-A973AA817F83}"/>
              </a:ext>
            </a:extLst>
          </p:cNvPr>
          <p:cNvSpPr txBox="1">
            <a:spLocks noChangeArrowheads="1"/>
          </p:cNvSpPr>
          <p:nvPr/>
        </p:nvSpPr>
        <p:spPr bwMode="auto">
          <a:xfrm>
            <a:off x="623887" y="704327"/>
            <a:ext cx="2553265" cy="5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ts val="1800"/>
              </a:lnSpc>
            </a:pPr>
            <a:r>
              <a:rPr lang="en-GB" sz="2200" dirty="0">
                <a:solidFill>
                  <a:srgbClr val="0D0D0D"/>
                </a:solidFill>
                <a:latin typeface="Times New Roman" panose="02020603050405020304" pitchFamily="18" charset="0"/>
                <a:ea typeface="Times New Roman" panose="02020603050405020304" pitchFamily="18" charset="0"/>
              </a:rPr>
              <a:t>Extended </a:t>
            </a:r>
          </a:p>
          <a:p>
            <a:pPr algn="ctr" eaLnBrk="1" hangingPunct="1">
              <a:lnSpc>
                <a:spcPts val="1800"/>
              </a:lnSpc>
            </a:pPr>
            <a:r>
              <a:rPr lang="en-GB" sz="2200" dirty="0">
                <a:solidFill>
                  <a:srgbClr val="0D0D0D"/>
                </a:solidFill>
                <a:latin typeface="Times New Roman" panose="02020603050405020304" pitchFamily="18" charset="0"/>
                <a:ea typeface="Times New Roman" panose="02020603050405020304" pitchFamily="18" charset="0"/>
              </a:rPr>
              <a:t>learning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917302" y="1703723"/>
            <a:ext cx="5643013" cy="4416750"/>
          </a:xfrm>
          <a:ln w="57150">
            <a:solidFill>
              <a:srgbClr val="FF0000"/>
            </a:solidFill>
          </a:ln>
        </p:spPr>
        <p:txBody>
          <a:bodyPr/>
          <a:lstStyle/>
          <a:p>
            <a:pPr indent="0" algn="just">
              <a:lnSpc>
                <a:spcPct val="130000"/>
              </a:lnSpc>
              <a:spcBef>
                <a:spcPts val="0"/>
              </a:spcBef>
            </a:pPr>
            <a:r>
              <a:rPr lang="en-GB"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China is one of the founding members of the IMF.</a:t>
            </a:r>
            <a:r>
              <a:rPr lang="en-GB" dirty="0">
                <a:solidFill>
                  <a:schemeClr val="tx1"/>
                </a:solidFill>
              </a:rPr>
              <a:t> </a:t>
            </a:r>
            <a:r>
              <a:rPr lang="en-GB"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Since 1980, China and the IMF have established a good relationship of cooperation, with an increasing number of business contacts, which have contributed to the development of the world economy.</a:t>
            </a:r>
          </a:p>
        </p:txBody>
      </p:sp>
      <p:pic>
        <p:nvPicPr>
          <p:cNvPr id="20" name="图片 19"/>
          <p:cNvPicPr>
            <a:picLocks noChangeAspect="1"/>
          </p:cNvPicPr>
          <p:nvPr/>
        </p:nvPicPr>
        <p:blipFill>
          <a:blip r:embed="rId2" cstate="email"/>
          <a:stretch>
            <a:fillRect/>
          </a:stretch>
        </p:blipFill>
        <p:spPr>
          <a:xfrm>
            <a:off x="7291836" y="1999892"/>
            <a:ext cx="3735358" cy="3154288"/>
          </a:xfrm>
          <a:prstGeom prst="rect">
            <a:avLst/>
          </a:prstGeom>
          <a:ln w="12700" cap="sq">
            <a:solidFill>
              <a:srgbClr val="000000"/>
            </a:solidFill>
            <a:prstDash val="solid"/>
            <a:miter lim="800000"/>
            <a:headEnd/>
            <a:tailEnd/>
          </a:ln>
          <a:effectLst>
            <a:outerShdw blurRad="50800" dist="38100" dir="2700000" algn="tl" rotWithShape="0">
              <a:srgbClr val="000000">
                <a:alpha val="18000"/>
              </a:srgbClr>
            </a:outerShdw>
          </a:effectLst>
        </p:spPr>
      </p:pic>
      <p:sp>
        <p:nvSpPr>
          <p:cNvPr id="5" name="文本框 4"/>
          <p:cNvSpPr txBox="1"/>
          <p:nvPr/>
        </p:nvSpPr>
        <p:spPr>
          <a:xfrm>
            <a:off x="7151330" y="5299040"/>
            <a:ext cx="4747022" cy="812530"/>
          </a:xfrm>
          <a:prstGeom prst="rect">
            <a:avLst/>
          </a:prstGeom>
          <a:noFill/>
          <a:ln>
            <a:noFill/>
            <a:prstDash val="dashDot"/>
          </a:ln>
        </p:spPr>
        <p:txBody>
          <a:bodyPr wrap="square" rtlCol="0">
            <a:spAutoFit/>
          </a:bodyPr>
          <a:lstStyle/>
          <a:p>
            <a:pPr algn="just" fontAlgn="auto">
              <a:lnSpc>
                <a:spcPct val="130000"/>
              </a:lnSpc>
            </a:pPr>
            <a:r>
              <a:rPr lang="en-GB" dirty="0">
                <a:latin typeface="Times New Roman" panose="02020603050405020304" pitchFamily="18" charset="0"/>
                <a:ea typeface="Times New Roman" panose="02020603050405020304" pitchFamily="18" charset="0"/>
                <a:cs typeface="Times New Roman" panose="02020603050405020304" pitchFamily="18" charset="0"/>
                <a:sym typeface="+mn-ea"/>
              </a:rPr>
              <a:t>President Xi Jinping met with IMF Managing Director Christine </a:t>
            </a:r>
            <a:r>
              <a:rPr lang="en-GB" dirty="0" err="1">
                <a:latin typeface="Times New Roman" panose="02020603050405020304" pitchFamily="18" charset="0"/>
                <a:ea typeface="Times New Roman" panose="02020603050405020304" pitchFamily="18" charset="0"/>
                <a:cs typeface="Times New Roman" panose="02020603050405020304" pitchFamily="18" charset="0"/>
                <a:sym typeface="+mn-ea"/>
              </a:rPr>
              <a:t>Lagarde</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mn-ea"/>
              </a:rPr>
              <a:t> on 24 April 2019.</a:t>
            </a:r>
          </a:p>
        </p:txBody>
      </p:sp>
      <p:sp>
        <p:nvSpPr>
          <p:cNvPr id="7" name="标题 1"/>
          <p:cNvSpPr txBox="1">
            <a:spLocks noChangeArrowheads="1"/>
          </p:cNvSpPr>
          <p:nvPr/>
        </p:nvSpPr>
        <p:spPr bwMode="auto">
          <a:xfrm>
            <a:off x="2056270" y="1014149"/>
            <a:ext cx="8067675"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800" dirty="0">
                <a:latin typeface="Times New Roman" panose="02020603050405020304" pitchFamily="18" charset="0"/>
                <a:ea typeface="Times New Roman" panose="02020603050405020304" pitchFamily="18" charset="0"/>
              </a:rPr>
              <a:t>China's role in IMF</a:t>
            </a:r>
          </a:p>
        </p:txBody>
      </p:sp>
      <p:sp>
        <p:nvSpPr>
          <p:cNvPr id="8" name="文本框 5"/>
          <p:cNvSpPr txBox="1"/>
          <p:nvPr/>
        </p:nvSpPr>
        <p:spPr>
          <a:xfrm>
            <a:off x="917303" y="5321380"/>
            <a:ext cx="5474876" cy="584775"/>
          </a:xfrm>
          <a:prstGeom prst="rect">
            <a:avLst/>
          </a:prstGeom>
          <a:noFill/>
        </p:spPr>
        <p:txBody>
          <a:bodyPr wrap="square" rtlCol="0">
            <a:spAutoFit/>
          </a:bodyPr>
          <a:lstStyle/>
          <a:p>
            <a:r>
              <a:rPr lang="en-GB" dirty="0">
                <a:latin typeface="Times New Roman" panose="02020603050405020304" pitchFamily="18" charset="0"/>
                <a:ea typeface="Times New Roman" panose="02020603050405020304" pitchFamily="18" charset="0"/>
                <a:cs typeface="+mn-ea"/>
              </a:rPr>
              <a:t>Source: </a:t>
            </a:r>
            <a:r>
              <a:rPr lang="en-GB" dirty="0" err="1">
                <a:latin typeface="Times New Roman" panose="02020603050405020304" pitchFamily="18" charset="0"/>
                <a:ea typeface="Times New Roman" panose="02020603050405020304" pitchFamily="18" charset="0"/>
                <a:cs typeface="+mn-ea"/>
              </a:rPr>
              <a:t>Xinhuanet</a:t>
            </a:r>
            <a:endParaRPr lang="en-GB" dirty="0">
              <a:latin typeface="Times New Roman" panose="02020603050405020304" pitchFamily="18" charset="0"/>
              <a:ea typeface="Times New Roman" panose="02020603050405020304" pitchFamily="18" charset="0"/>
              <a:cs typeface="+mn-ea"/>
            </a:endParaRPr>
          </a:p>
          <a:p>
            <a:r>
              <a:rPr lang="en-GB" sz="1400" dirty="0">
                <a:latin typeface="Times New Roman" panose="02020603050405020304" pitchFamily="18" charset="0"/>
                <a:ea typeface="Times New Roman" panose="02020603050405020304" pitchFamily="18" charset="0"/>
                <a:cs typeface="+mn-ea"/>
              </a:rPr>
              <a:t>(http://www.xinhuanet.com/english/2019-04/24/c_138005457.htm)</a:t>
            </a:r>
          </a:p>
        </p:txBody>
      </p:sp>
      <p:sp>
        <p:nvSpPr>
          <p:cNvPr id="2" name="任意多边形: 形状 7">
            <a:extLst>
              <a:ext uri="{FF2B5EF4-FFF2-40B4-BE49-F238E27FC236}">
                <a16:creationId xmlns:a16="http://schemas.microsoft.com/office/drawing/2014/main" id="{3BDC8BF4-3519-B3B7-8435-1D4E7DD9366B}"/>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3315065" y="4167051"/>
          <a:ext cx="5689487" cy="2262146"/>
        </p:xfrm>
        <a:graphic>
          <a:graphicData uri="http://schemas.openxmlformats.org/drawingml/2006/table">
            <a:tbl>
              <a:tblPr/>
              <a:tblGrid>
                <a:gridCol w="2351976">
                  <a:extLst>
                    <a:ext uri="{9D8B030D-6E8A-4147-A177-3AD203B41FA5}">
                      <a16:colId xmlns:a16="http://schemas.microsoft.com/office/drawing/2014/main" val="20000"/>
                    </a:ext>
                  </a:extLst>
                </a:gridCol>
                <a:gridCol w="1396829">
                  <a:extLst>
                    <a:ext uri="{9D8B030D-6E8A-4147-A177-3AD203B41FA5}">
                      <a16:colId xmlns:a16="http://schemas.microsoft.com/office/drawing/2014/main" val="20001"/>
                    </a:ext>
                  </a:extLst>
                </a:gridCol>
                <a:gridCol w="1940682">
                  <a:extLst>
                    <a:ext uri="{9D8B030D-6E8A-4147-A177-3AD203B41FA5}">
                      <a16:colId xmlns:a16="http://schemas.microsoft.com/office/drawing/2014/main" val="20002"/>
                    </a:ext>
                  </a:extLst>
                </a:gridCol>
              </a:tblGrid>
              <a:tr h="447315">
                <a:tc>
                  <a:txBody>
                    <a:bodyPr/>
                    <a:lstStyle/>
                    <a:p>
                      <a:pPr algn="ctr" fontAlgn="ctr"/>
                      <a:r>
                        <a:rPr lang="en-GB" sz="2000" b="1" i="0" u="none" strike="noStrike" dirty="0">
                          <a:solidFill>
                            <a:srgbClr val="FFFFFF"/>
                          </a:solidFill>
                          <a:latin typeface="Times New Roman" panose="02020603050405020304" pitchFamily="18" charset="0"/>
                          <a:ea typeface="Times New Roman" panose="02020603050405020304" pitchFamily="18" charset="0"/>
                          <a:cs typeface="+mn-ea"/>
                          <a:sym typeface="Times New Roman" panose="02020603050405020304" pitchFamily="18" charset="0"/>
                        </a:rPr>
                        <a:t>Country / region</a:t>
                      </a:r>
                    </a:p>
                  </a:txBody>
                  <a:tcPr marL="7620" marR="7620" marT="762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GB" sz="2000" b="1" i="0" u="none" strike="noStrike" dirty="0">
                          <a:solidFill>
                            <a:srgbClr val="FFFFFF"/>
                          </a:solidFill>
                          <a:latin typeface="Times New Roman" panose="02020603050405020304" pitchFamily="18" charset="0"/>
                          <a:ea typeface="Times New Roman" panose="02020603050405020304" pitchFamily="18" charset="0"/>
                          <a:cs typeface="+mn-ea"/>
                          <a:sym typeface="Times New Roman" panose="02020603050405020304" pitchFamily="18" charset="0"/>
                        </a:rPr>
                        <a:t>No. of votes</a:t>
                      </a:r>
                    </a:p>
                  </a:txBody>
                  <a:tcPr marL="7620" marR="7620" marT="7620" marB="0" anchor="ctr">
                    <a:lnL>
                      <a:noFill/>
                    </a:lnL>
                    <a:lnR>
                      <a:noFill/>
                    </a:lnR>
                    <a:lnT w="12700" cap="flat" cmpd="sng" algn="ctr">
                      <a:solidFill>
                        <a:schemeClr val="tx1"/>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n-GB" sz="2000" b="1" i="0" u="none" strike="noStrike" dirty="0">
                          <a:solidFill>
                            <a:srgbClr val="FFFFFF"/>
                          </a:solidFill>
                          <a:latin typeface="Times New Roman" panose="02020603050405020304" pitchFamily="18" charset="0"/>
                          <a:ea typeface="Times New Roman" panose="02020603050405020304" pitchFamily="18" charset="0"/>
                          <a:cs typeface="+mn-ea"/>
                          <a:sym typeface="Times New Roman" panose="02020603050405020304" pitchFamily="18" charset="0"/>
                        </a:rPr>
                        <a:t>Percentage of total</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329353">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United States</a:t>
                      </a:r>
                    </a:p>
                  </a:txBody>
                  <a:tcPr marL="7620" marR="7620" marT="7620" marB="0" anchor="ctr">
                    <a:lnL w="12700" cap="flat" cmpd="sng" algn="ctr">
                      <a:solidFill>
                        <a:schemeClr val="tx1"/>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831400</a:t>
                      </a:r>
                    </a:p>
                  </a:txBody>
                  <a:tcPr marL="7620" marR="7620" marT="762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16.51</a:t>
                      </a:r>
                    </a:p>
                  </a:txBody>
                  <a:tcPr marL="7620" marR="7620" marT="7620" marB="0" anchor="ctr">
                    <a:lnL>
                      <a:noFill/>
                    </a:lnL>
                    <a:lnR w="12700" cap="flat" cmpd="sng" algn="ctr">
                      <a:solidFill>
                        <a:schemeClr val="tx1"/>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8740">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Japan</a:t>
                      </a:r>
                    </a:p>
                  </a:txBody>
                  <a:tcPr marL="7620" marR="7620" marT="7620" marB="0" anchor="ctr">
                    <a:lnL w="12700" cap="flat" cmpd="sng" algn="ctr">
                      <a:solidFill>
                        <a:schemeClr val="tx1"/>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309663</a:t>
                      </a:r>
                    </a:p>
                  </a:txBody>
                  <a:tcPr marL="7620" marR="7620" marT="762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6.15</a:t>
                      </a:r>
                    </a:p>
                  </a:txBody>
                  <a:tcPr marL="7620" marR="7620" marT="7620" marB="0" anchor="ctr">
                    <a:lnL>
                      <a:noFill/>
                    </a:lnL>
                    <a:lnR w="12700" cap="flat" cmpd="sng" algn="ctr">
                      <a:solidFill>
                        <a:schemeClr val="tx1"/>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8740">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China</a:t>
                      </a:r>
                    </a:p>
                  </a:txBody>
                  <a:tcPr marL="7620" marR="7620" marT="7620" marB="0" anchor="ctr">
                    <a:lnL w="12700" cap="flat" cmpd="sng" algn="ctr">
                      <a:solidFill>
                        <a:schemeClr val="tx1"/>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306287</a:t>
                      </a:r>
                    </a:p>
                  </a:txBody>
                  <a:tcPr marL="7620" marR="7620" marT="762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6.08</a:t>
                      </a:r>
                    </a:p>
                  </a:txBody>
                  <a:tcPr marL="7620" marR="7620" marT="7620" marB="0" anchor="ctr">
                    <a:lnL>
                      <a:noFill/>
                    </a:lnL>
                    <a:lnR w="12700" cap="flat" cmpd="sng" algn="ctr">
                      <a:solidFill>
                        <a:schemeClr val="tx1"/>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353">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Germany</a:t>
                      </a:r>
                    </a:p>
                  </a:txBody>
                  <a:tcPr marL="7620" marR="7620" marT="7620" marB="0" anchor="ctr">
                    <a:lnL w="12700" cap="flat" cmpd="sng" algn="ctr">
                      <a:solidFill>
                        <a:schemeClr val="tx1"/>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267802</a:t>
                      </a:r>
                    </a:p>
                  </a:txBody>
                  <a:tcPr marL="7620" marR="7620" marT="762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5.32</a:t>
                      </a:r>
                    </a:p>
                  </a:txBody>
                  <a:tcPr marL="7620" marR="7620" marT="7620" marB="0" anchor="ctr">
                    <a:lnL>
                      <a:noFill/>
                    </a:lnL>
                    <a:lnR w="12700" cap="flat" cmpd="sng" algn="ctr">
                      <a:solidFill>
                        <a:schemeClr val="tx1"/>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8740">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mn-ea"/>
                          <a:sym typeface="Times New Roman" panose="02020603050405020304" pitchFamily="18" charset="0"/>
                        </a:rPr>
                        <a:t>France</a:t>
                      </a:r>
                    </a:p>
                  </a:txBody>
                  <a:tcPr marL="7620" marR="7620" marT="7620" marB="0" anchor="ctr">
                    <a:lnL w="12700" cap="flat" cmpd="sng" algn="ctr">
                      <a:solidFill>
                        <a:schemeClr val="tx1"/>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203009</a:t>
                      </a:r>
                    </a:p>
                  </a:txBody>
                  <a:tcPr marL="7620" marR="7620" marT="7620" marB="0" anchor="ctr">
                    <a:lnL>
                      <a:noFill/>
                    </a:lnL>
                    <a:lnR>
                      <a:noFill/>
                    </a:lnR>
                    <a:lnT w="635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4.03</a:t>
                      </a:r>
                    </a:p>
                  </a:txBody>
                  <a:tcPr marL="7620" marR="7620" marT="7620" marB="0" anchor="ctr">
                    <a:lnL>
                      <a:noFill/>
                    </a:lnL>
                    <a:lnR w="12700" cap="flat" cmpd="sng" algn="ctr">
                      <a:solidFill>
                        <a:schemeClr val="tx1"/>
                      </a:solidFill>
                      <a:prstDash val="solid"/>
                      <a:round/>
                      <a:headEnd type="none" w="med" len="med"/>
                      <a:tailEnd type="none" w="med" len="med"/>
                    </a:lnR>
                    <a:lnT w="635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2" name="文本框 11"/>
          <p:cNvSpPr txBox="1"/>
          <p:nvPr/>
        </p:nvSpPr>
        <p:spPr>
          <a:xfrm>
            <a:off x="2113805" y="3716341"/>
            <a:ext cx="8092005" cy="398780"/>
          </a:xfrm>
          <a:prstGeom prst="rect">
            <a:avLst/>
          </a:prstGeom>
          <a:noFill/>
        </p:spPr>
        <p:txBody>
          <a:bodyPr wrap="square" rtlCol="0">
            <a:spAutoFit/>
          </a:bodyPr>
          <a:lstStyle/>
          <a:p>
            <a:pPr algn="ctr"/>
            <a:r>
              <a:rPr lang="en-GB" sz="2000" b="1" dirty="0">
                <a:latin typeface="Times New Roman" panose="02020603050405020304" pitchFamily="18" charset="0"/>
                <a:ea typeface="Times New Roman" panose="02020603050405020304" pitchFamily="18" charset="0"/>
                <a:cs typeface="+mn-ea"/>
                <a:sym typeface="Times New Roman" panose="02020603050405020304" pitchFamily="18" charset="0"/>
              </a:rPr>
              <a:t>Voting power and passing rate in IMF</a:t>
            </a:r>
          </a:p>
        </p:txBody>
      </p:sp>
      <p:sp>
        <p:nvSpPr>
          <p:cNvPr id="13" name="文本框 12"/>
          <p:cNvSpPr txBox="1"/>
          <p:nvPr/>
        </p:nvSpPr>
        <p:spPr>
          <a:xfrm>
            <a:off x="313510" y="4534067"/>
            <a:ext cx="2743200" cy="1138773"/>
          </a:xfrm>
          <a:prstGeom prst="rect">
            <a:avLst/>
          </a:prstGeom>
          <a:noFill/>
        </p:spPr>
        <p:txBody>
          <a:bodyPr wrap="square" rtlCol="0">
            <a:spAutoFit/>
          </a:bodyPr>
          <a:lstStyle/>
          <a:p>
            <a:r>
              <a:rPr lang="en-GB" sz="20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Source:</a:t>
            </a:r>
          </a:p>
          <a:p>
            <a:r>
              <a:rPr lang="en-GB" sz="20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Website of IMF</a:t>
            </a:r>
          </a:p>
          <a:p>
            <a:r>
              <a:rPr lang="en-GB" sz="14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(https://www.imf.org/external/np/sec/memdir/members.aspx#3)</a:t>
            </a:r>
          </a:p>
        </p:txBody>
      </p:sp>
      <p:sp>
        <p:nvSpPr>
          <p:cNvPr id="3" name="文本框 2"/>
          <p:cNvSpPr txBox="1"/>
          <p:nvPr/>
        </p:nvSpPr>
        <p:spPr>
          <a:xfrm>
            <a:off x="453518" y="1529399"/>
            <a:ext cx="11166475" cy="2292935"/>
          </a:xfrm>
          <a:prstGeom prst="rect">
            <a:avLst/>
          </a:prstGeom>
          <a:noFill/>
          <a:ln w="38100">
            <a:solidFill>
              <a:srgbClr val="FF0000"/>
            </a:solidFill>
          </a:ln>
        </p:spPr>
        <p:txBody>
          <a:bodyPr wrap="square" rtlCol="0">
            <a:spAutoFit/>
          </a:bodyPr>
          <a:lstStyle/>
          <a:p>
            <a:pPr algn="just">
              <a:lnSpc>
                <a:spcPct val="130000"/>
              </a:lnSpc>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rPr>
              <a:t>The IMF determines the voting power of member countries based on their quota subscriptions. The USA has the largest share in the organisation and therefore has decisive influence within it. Such division of voting power based on economic strength has caused discontent of some countries.  The IMF has also been criticised for imposing onerous conditions on borrowing countries when granting loans.</a:t>
            </a:r>
          </a:p>
        </p:txBody>
      </p:sp>
      <p:sp>
        <p:nvSpPr>
          <p:cNvPr id="4" name="文本框 3"/>
          <p:cNvSpPr txBox="1"/>
          <p:nvPr/>
        </p:nvSpPr>
        <p:spPr>
          <a:xfrm>
            <a:off x="2539741" y="829700"/>
            <a:ext cx="7488555" cy="523220"/>
          </a:xfrm>
          <a:prstGeom prst="rect">
            <a:avLst/>
          </a:prstGeom>
          <a:noFill/>
        </p:spPr>
        <p:txBody>
          <a:bodyPr wrap="square" rtlCol="0">
            <a:spAutoFit/>
          </a:bodyPr>
          <a:lstStyle/>
          <a:p>
            <a:pPr algn="ctr"/>
            <a:r>
              <a:rPr lang="en-GB" sz="2800" b="1" dirty="0">
                <a:latin typeface="Times New Roman" panose="02020603050405020304" pitchFamily="18" charset="0"/>
                <a:ea typeface="Times New Roman" panose="02020603050405020304" pitchFamily="18" charset="0"/>
                <a:sym typeface="+mn-ea"/>
              </a:rPr>
              <a:t>Controversies over IMF</a:t>
            </a:r>
          </a:p>
        </p:txBody>
      </p:sp>
      <p:pic>
        <p:nvPicPr>
          <p:cNvPr id="17" name="Picture 16"/>
          <p:cNvPicPr>
            <a:picLocks noChangeAspect="1"/>
          </p:cNvPicPr>
          <p:nvPr/>
        </p:nvPicPr>
        <p:blipFill>
          <a:blip r:embed="rId3"/>
          <a:stretch>
            <a:fillRect/>
          </a:stretch>
        </p:blipFill>
        <p:spPr>
          <a:xfrm>
            <a:off x="138135" y="172063"/>
            <a:ext cx="1594256" cy="580365"/>
          </a:xfrm>
          <a:prstGeom prst="rect">
            <a:avLst/>
          </a:prstGeom>
        </p:spPr>
      </p:pic>
      <p:sp>
        <p:nvSpPr>
          <p:cNvPr id="6" name="Rectangle 5"/>
          <p:cNvSpPr/>
          <p:nvPr/>
        </p:nvSpPr>
        <p:spPr>
          <a:xfrm>
            <a:off x="4504925" y="6382287"/>
            <a:ext cx="3063659" cy="369332"/>
          </a:xfrm>
          <a:prstGeom prst="rect">
            <a:avLst/>
          </a:prstGeom>
        </p:spPr>
        <p:txBody>
          <a:bodyPr wrap="none">
            <a:spAutoFit/>
          </a:bodyPr>
          <a:lstStyle/>
          <a:p>
            <a:pPr algn="ctr"/>
            <a:r>
              <a:rPr lang="en-GB" dirty="0">
                <a:latin typeface="Times New Roman" panose="02020603050405020304" pitchFamily="18" charset="0"/>
                <a:ea typeface="Times New Roman" panose="02020603050405020304" pitchFamily="18" charset="0"/>
                <a:cs typeface="+mn-ea"/>
                <a:sym typeface="Times New Roman" panose="02020603050405020304" pitchFamily="18" charset="0"/>
              </a:rPr>
              <a:t>Note: Data as of </a:t>
            </a:r>
            <a:r>
              <a:rPr lang="en-GB" b="1"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31 May 2021</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2" name="文本框 1"/>
          <p:cNvSpPr txBox="1"/>
          <p:nvPr/>
        </p:nvSpPr>
        <p:spPr>
          <a:xfrm>
            <a:off x="235686" y="289445"/>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
        <p:nvSpPr>
          <p:cNvPr id="7" name="任意多边形: 形状 7">
            <a:extLst>
              <a:ext uri="{FF2B5EF4-FFF2-40B4-BE49-F238E27FC236}">
                <a16:creationId xmlns:a16="http://schemas.microsoft.com/office/drawing/2014/main" id="{3F06168C-DD73-06D7-D78A-C4E51F156D09}"/>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descr="桌上酪梨的俯視圖"/>
          <p:cNvPicPr>
            <a:picLocks noChangeAspect="1"/>
          </p:cNvPicPr>
          <p:nvPr/>
        </p:nvPicPr>
        <p:blipFill>
          <a:blip r:embed="rId2" cstate="email"/>
          <a:stretch>
            <a:fillRect/>
          </a:stretch>
        </p:blipFill>
        <p:spPr>
          <a:xfrm>
            <a:off x="8411036" y="445217"/>
            <a:ext cx="2227387" cy="1487141"/>
          </a:xfrm>
          <a:prstGeom prst="rect">
            <a:avLst/>
          </a:prstGeom>
        </p:spPr>
      </p:pic>
      <p:pic>
        <p:nvPicPr>
          <p:cNvPr id="21" name="圖片 20" descr="木盒中的蘋果"/>
          <p:cNvPicPr>
            <a:picLocks noChangeAspect="1"/>
          </p:cNvPicPr>
          <p:nvPr/>
        </p:nvPicPr>
        <p:blipFill>
          <a:blip r:embed="rId3" cstate="email"/>
          <a:stretch>
            <a:fillRect/>
          </a:stretch>
        </p:blipFill>
        <p:spPr>
          <a:xfrm>
            <a:off x="9773084" y="1123765"/>
            <a:ext cx="2226072" cy="1485744"/>
          </a:xfrm>
          <a:prstGeom prst="rect">
            <a:avLst/>
          </a:prstGeom>
        </p:spPr>
      </p:pic>
      <p:grpSp>
        <p:nvGrpSpPr>
          <p:cNvPr id="23" name="组合 26"/>
          <p:cNvGrpSpPr/>
          <p:nvPr/>
        </p:nvGrpSpPr>
        <p:grpSpPr>
          <a:xfrm>
            <a:off x="765298" y="277580"/>
            <a:ext cx="2674938" cy="674687"/>
            <a:chOff x="977900" y="557213"/>
            <a:chExt cx="2674938" cy="674687"/>
          </a:xfrm>
        </p:grpSpPr>
        <p:sp>
          <p:nvSpPr>
            <p:cNvPr id="24" name="矩形 6"/>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25" name="矩形 7"/>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26" name="文本框 13"/>
            <p:cNvSpPr txBox="1">
              <a:spLocks noChangeArrowheads="1"/>
            </p:cNvSpPr>
            <p:nvPr/>
          </p:nvSpPr>
          <p:spPr bwMode="auto">
            <a:xfrm>
              <a:off x="1341438" y="557213"/>
              <a:ext cx="23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3600" b="1" dirty="0">
                  <a:latin typeface="Times New Roman" panose="02020603050405020304" pitchFamily="18" charset="0"/>
                  <a:ea typeface="Times New Roman" panose="02020603050405020304" pitchFamily="18" charset="0"/>
                </a:rPr>
                <a:t>Scenario</a:t>
              </a:r>
            </a:p>
          </p:txBody>
        </p:sp>
        <p:cxnSp>
          <p:nvCxnSpPr>
            <p:cNvPr id="27" name="直接连接符 30"/>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文本框 17"/>
          <p:cNvSpPr txBox="1"/>
          <p:nvPr/>
        </p:nvSpPr>
        <p:spPr>
          <a:xfrm>
            <a:off x="510762" y="971408"/>
            <a:ext cx="7708328" cy="4119589"/>
          </a:xfrm>
          <a:prstGeom prst="rect">
            <a:avLst/>
          </a:prstGeom>
          <a:no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just">
              <a:lnSpc>
                <a:spcPct val="120000"/>
              </a:lnSpc>
            </a:pPr>
            <a:r>
              <a:rPr lang="en-GB" sz="2200" dirty="0">
                <a:solidFill>
                  <a:schemeClr val="tx1"/>
                </a:solidFill>
                <a:latin typeface="Times New Roman" panose="02020603050405020304" pitchFamily="18" charset="0"/>
                <a:ea typeface="Times New Roman" panose="02020603050405020304" pitchFamily="18" charset="0"/>
                <a:sym typeface="Times New Roman" panose="02020603050405020304" pitchFamily="18" charset="0"/>
              </a:rPr>
              <a:t>When we go to the wholesale fruit market, we may see fruits from all over the world, such as avocados from Mexico, strawberries from Japan, oranges from the United States, apples from the Mainland, and so on.  Have you ever thought about that we can buy fruits from all over the world in Hong Kong is actually a reflection of economic globalisation?</a:t>
            </a:r>
          </a:p>
          <a:p>
            <a:pPr algn="just">
              <a:lnSpc>
                <a:spcPct val="120000"/>
              </a:lnSpc>
            </a:pPr>
            <a:endParaRPr lang="en-US" sz="2200" dirty="0">
              <a:solidFill>
                <a:schemeClr val="tx1"/>
              </a:solidFill>
              <a:latin typeface="Times New Roman" panose="02020603050405020304" pitchFamily="18" charset="0"/>
              <a:ea typeface="Times New Roman" panose="02020603050405020304" pitchFamily="18" charset="0"/>
              <a:sym typeface="Times New Roman" panose="02020603050405020304" pitchFamily="18" charset="0"/>
            </a:endParaRPr>
          </a:p>
          <a:p>
            <a:pPr algn="just">
              <a:lnSpc>
                <a:spcPct val="120000"/>
              </a:lnSpc>
            </a:pPr>
            <a:r>
              <a:rPr lang="en-GB" sz="2200" dirty="0">
                <a:solidFill>
                  <a:schemeClr val="tx1"/>
                </a:solidFill>
                <a:latin typeface="Times New Roman" panose="02020603050405020304" pitchFamily="18" charset="0"/>
                <a:ea typeface="Times New Roman" panose="02020603050405020304" pitchFamily="18" charset="0"/>
                <a:sym typeface="Times New Roman" panose="02020603050405020304" pitchFamily="18" charset="0"/>
              </a:rPr>
              <a:t>Under globalisation, companies not only sell their products locally, but also to different parts of the world. It narrows the differences between products sold in commodity markets around the world.</a:t>
            </a:r>
          </a:p>
        </p:txBody>
      </p:sp>
      <p:pic>
        <p:nvPicPr>
          <p:cNvPr id="20" name="圖片 19" descr="籃子裡的草莓"/>
          <p:cNvPicPr>
            <a:picLocks noChangeAspect="1"/>
          </p:cNvPicPr>
          <p:nvPr/>
        </p:nvPicPr>
        <p:blipFill>
          <a:blip r:embed="rId4" cstate="email"/>
          <a:stretch>
            <a:fillRect/>
          </a:stretch>
        </p:blipFill>
        <p:spPr>
          <a:xfrm>
            <a:off x="8389393" y="2222604"/>
            <a:ext cx="1878710" cy="1475807"/>
          </a:xfrm>
          <a:prstGeom prst="rect">
            <a:avLst/>
          </a:prstGeom>
        </p:spPr>
      </p:pic>
      <p:pic>
        <p:nvPicPr>
          <p:cNvPr id="6" name="內容版面配置區 5" descr="香蕉"/>
          <p:cNvPicPr>
            <a:picLocks noGrp="1" noChangeAspect="1"/>
          </p:cNvPicPr>
          <p:nvPr>
            <p:ph idx="1"/>
          </p:nvPr>
        </p:nvPicPr>
        <p:blipFill>
          <a:blip r:embed="rId5" cstate="email"/>
          <a:stretch>
            <a:fillRect/>
          </a:stretch>
        </p:blipFill>
        <p:spPr>
          <a:xfrm>
            <a:off x="9773084" y="2977768"/>
            <a:ext cx="2227388" cy="1484563"/>
          </a:xfrm>
        </p:spPr>
      </p:pic>
      <p:pic>
        <p:nvPicPr>
          <p:cNvPr id="18" name="圖片 17" descr="碗中的葡萄"/>
          <p:cNvPicPr>
            <a:picLocks noChangeAspect="1"/>
          </p:cNvPicPr>
          <p:nvPr/>
        </p:nvPicPr>
        <p:blipFill>
          <a:blip r:embed="rId6" cstate="email"/>
          <a:stretch>
            <a:fillRect/>
          </a:stretch>
        </p:blipFill>
        <p:spPr>
          <a:xfrm>
            <a:off x="8389393" y="3897766"/>
            <a:ext cx="2227388" cy="1484925"/>
          </a:xfrm>
          <a:prstGeom prst="rect">
            <a:avLst/>
          </a:prstGeom>
        </p:spPr>
      </p:pic>
      <p:grpSp>
        <p:nvGrpSpPr>
          <p:cNvPr id="14" name="组合 26"/>
          <p:cNvGrpSpPr/>
          <p:nvPr/>
        </p:nvGrpSpPr>
        <p:grpSpPr>
          <a:xfrm>
            <a:off x="765298" y="5137124"/>
            <a:ext cx="2798763" cy="744587"/>
            <a:chOff x="977900" y="710939"/>
            <a:chExt cx="2798763" cy="744587"/>
          </a:xfrm>
        </p:grpSpPr>
        <p:sp>
          <p:nvSpPr>
            <p:cNvPr id="15" name="矩形 6"/>
            <p:cNvSpPr/>
            <p:nvPr/>
          </p:nvSpPr>
          <p:spPr>
            <a:xfrm>
              <a:off x="977900" y="1030076"/>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16" name="矩形 7"/>
            <p:cNvSpPr/>
            <p:nvPr/>
          </p:nvSpPr>
          <p:spPr>
            <a:xfrm>
              <a:off x="1101725" y="1165014"/>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17" name="文本框 13"/>
            <p:cNvSpPr txBox="1">
              <a:spLocks noChangeArrowheads="1"/>
            </p:cNvSpPr>
            <p:nvPr/>
          </p:nvSpPr>
          <p:spPr bwMode="auto">
            <a:xfrm>
              <a:off x="1465263" y="710939"/>
              <a:ext cx="23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3600" b="1" dirty="0">
                  <a:latin typeface="Times New Roman" panose="02020603050405020304" pitchFamily="18" charset="0"/>
                  <a:ea typeface="Times New Roman" panose="02020603050405020304" pitchFamily="18" charset="0"/>
                </a:rPr>
                <a:t>Activity</a:t>
              </a:r>
            </a:p>
          </p:txBody>
        </p:sp>
        <p:cxnSp>
          <p:nvCxnSpPr>
            <p:cNvPr id="22" name="直接连接符 30"/>
            <p:cNvCxnSpPr/>
            <p:nvPr/>
          </p:nvCxnSpPr>
          <p:spPr>
            <a:xfrm>
              <a:off x="1404938" y="1428539"/>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9" name="文本框 17"/>
          <p:cNvSpPr txBox="1"/>
          <p:nvPr/>
        </p:nvSpPr>
        <p:spPr>
          <a:xfrm>
            <a:off x="586623" y="6010995"/>
            <a:ext cx="11521295" cy="492443"/>
          </a:xfrm>
          <a:prstGeom prst="rect">
            <a:avLst/>
          </a:prstGeom>
          <a:noFill/>
          <a:ln>
            <a:noFill/>
          </a:ln>
          <a:effectLst/>
        </p:spPr>
        <p:style>
          <a:lnRef idx="0">
            <a:schemeClr val="accent3"/>
          </a:lnRef>
          <a:fillRef idx="3">
            <a:schemeClr val="accent3"/>
          </a:fillRef>
          <a:effectRef idx="3">
            <a:schemeClr val="accent3"/>
          </a:effectRef>
          <a:fontRef idx="minor">
            <a:schemeClr val="lt1"/>
          </a:fontRef>
        </p:style>
        <p:txBody>
          <a:bodyPr wrap="square">
            <a:spAutoFit/>
          </a:bodyPr>
          <a:lstStyle/>
          <a:p>
            <a:r>
              <a:rPr lang="en-GB" sz="2600" dirty="0">
                <a:solidFill>
                  <a:schemeClr val="tx1"/>
                </a:solidFill>
                <a:latin typeface="Times New Roman" panose="02020603050405020304" pitchFamily="18" charset="0"/>
                <a:ea typeface="Times New Roman" panose="02020603050405020304" pitchFamily="18" charset="0"/>
                <a:sym typeface="Times New Roman" panose="02020603050405020304" pitchFamily="18" charset="0"/>
              </a:rPr>
              <a:t>Many products are sold in different markets around the world. Give some examples.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45878" y="1704507"/>
            <a:ext cx="10542194" cy="2123658"/>
          </a:xfrm>
          <a:prstGeom prst="rect">
            <a:avLst/>
          </a:prstGeom>
          <a:noFill/>
        </p:spPr>
        <p:txBody>
          <a:bodyPr wrap="square" rtlCol="0">
            <a:spAutoFit/>
          </a:bodyPr>
          <a:lstStyle/>
          <a:p>
            <a:pPr algn="just"/>
            <a:r>
              <a:rPr lang="en-GB" sz="2400" dirty="0">
                <a:solidFill>
                  <a:schemeClr val="tx1">
                    <a:lumMod val="85000"/>
                    <a:lumOff val="15000"/>
                  </a:schemeClr>
                </a:solidFill>
                <a:latin typeface="Times New Roman" panose="02020603050405020304" pitchFamily="18" charset="0"/>
                <a:ea typeface="Times New Roman" panose="02020603050405020304" pitchFamily="18" charset="0"/>
                <a:cs typeface="+mn-ea"/>
                <a:sym typeface="Times New Roman" panose="02020603050405020304" pitchFamily="18" charset="0"/>
              </a:rPr>
              <a:t>In addition to the WTO, the WB and the IMF, there are other international organisations that play a coordinating role in economic development, such as the EU, the APEC, the OPEC, the ASEAN and the OECD, which are also important contributors to economic globalisation and regional economic integration.</a:t>
            </a:r>
          </a:p>
          <a:p>
            <a:pPr indent="457200" algn="just">
              <a:lnSpc>
                <a:spcPct val="150000"/>
              </a:lnSpc>
            </a:pPr>
            <a:endParaRPr lang="en-US" altLang="zh-CN" sz="2400" dirty="0">
              <a:solidFill>
                <a:schemeClr val="tx1"/>
              </a:solidFill>
              <a:latin typeface="Times New Roman" panose="02020603050405020304" pitchFamily="18" charset="0"/>
              <a:ea typeface="Times New Roman" panose="02020603050405020304" pitchFamily="18" charset="0"/>
              <a:cs typeface="+mn-ea"/>
              <a:sym typeface="Times New Roman" panose="02020603050405020304" pitchFamily="18" charset="0"/>
            </a:endParaRPr>
          </a:p>
        </p:txBody>
      </p:sp>
      <p:sp>
        <p:nvSpPr>
          <p:cNvPr id="4" name="任意多边形: 形状 20"/>
          <p:cNvSpPr/>
          <p:nvPr/>
        </p:nvSpPr>
        <p:spPr>
          <a:xfrm>
            <a:off x="3133291" y="863409"/>
            <a:ext cx="5967368" cy="92580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r>
              <a:rPr lang="en-GB" sz="2800" b="1" dirty="0">
                <a:latin typeface="Times New Roman" panose="02020603050405020304" pitchFamily="18" charset="0"/>
                <a:ea typeface="Times New Roman" panose="02020603050405020304" pitchFamily="18" charset="0"/>
                <a:sym typeface="Times New Roman" panose="02020603050405020304" pitchFamily="18" charset="0"/>
              </a:rPr>
              <a:t>Examples of other international economic organisations</a:t>
            </a:r>
          </a:p>
        </p:txBody>
      </p:sp>
      <p:pic>
        <p:nvPicPr>
          <p:cNvPr id="12" name="图片 8"/>
          <p:cNvPicPr>
            <a:picLocks noChangeAspect="1"/>
          </p:cNvPicPr>
          <p:nvPr/>
        </p:nvPicPr>
        <p:blipFill>
          <a:blip r:embed="rId2" cstate="email">
            <a:clrChange>
              <a:clrFrom>
                <a:srgbClr val="FFFFFF"/>
              </a:clrFrom>
              <a:clrTo>
                <a:srgbClr val="FFFFFF">
                  <a:alpha val="0"/>
                </a:srgbClr>
              </a:clrTo>
            </a:clrChange>
          </a:blip>
          <a:stretch>
            <a:fillRect/>
          </a:stretch>
        </p:blipFill>
        <p:spPr>
          <a:xfrm>
            <a:off x="8609850" y="3148860"/>
            <a:ext cx="1724910" cy="1351691"/>
          </a:xfrm>
          <a:prstGeom prst="rect">
            <a:avLst/>
          </a:prstGeom>
        </p:spPr>
      </p:pic>
      <p:sp>
        <p:nvSpPr>
          <p:cNvPr id="13" name="文字方塊 7"/>
          <p:cNvSpPr txBox="1"/>
          <p:nvPr/>
        </p:nvSpPr>
        <p:spPr>
          <a:xfrm>
            <a:off x="8808378" y="4459030"/>
            <a:ext cx="1638037" cy="369332"/>
          </a:xfrm>
          <a:prstGeom prst="rect">
            <a:avLst/>
          </a:prstGeom>
          <a:noFill/>
        </p:spPr>
        <p:txBody>
          <a:bodyPr wrap="square">
            <a:spAutoFit/>
          </a:bodyPr>
          <a:lstStyle/>
          <a:p>
            <a:r>
              <a:rPr lang="en-GB" sz="1800" dirty="0">
                <a:latin typeface="Times New Roman" panose="02020603050405020304" pitchFamily="18" charset="0"/>
                <a:ea typeface="Times New Roman" panose="02020603050405020304" pitchFamily="18" charset="0"/>
                <a:cs typeface="+mn-ea"/>
                <a:sym typeface="Times New Roman" panose="02020603050405020304" pitchFamily="18" charset="0"/>
              </a:rPr>
              <a:t>APEC</a:t>
            </a:r>
          </a:p>
        </p:txBody>
      </p:sp>
      <p:sp>
        <p:nvSpPr>
          <p:cNvPr id="14" name="文字方塊 24"/>
          <p:cNvSpPr txBox="1"/>
          <p:nvPr/>
        </p:nvSpPr>
        <p:spPr>
          <a:xfrm>
            <a:off x="8505624" y="4747917"/>
            <a:ext cx="2541899" cy="369332"/>
          </a:xfrm>
          <a:prstGeom prst="rect">
            <a:avLst/>
          </a:prstGeom>
          <a:noFill/>
        </p:spPr>
        <p:txBody>
          <a:bodyPr wrap="square">
            <a:spAutoFit/>
          </a:bodyPr>
          <a:lstStyle/>
          <a:p>
            <a:r>
              <a:rPr lang="en-GB" dirty="0">
                <a:latin typeface="Times New Roman" panose="02020603050405020304" pitchFamily="18" charset="0"/>
              </a:rPr>
              <a:t>https://www.apec.org/</a:t>
            </a:r>
          </a:p>
        </p:txBody>
      </p:sp>
      <p:grpSp>
        <p:nvGrpSpPr>
          <p:cNvPr id="7" name="Group 6"/>
          <p:cNvGrpSpPr/>
          <p:nvPr/>
        </p:nvGrpSpPr>
        <p:grpSpPr>
          <a:xfrm>
            <a:off x="657865" y="3452262"/>
            <a:ext cx="3865824" cy="1699266"/>
            <a:chOff x="1320085" y="5212428"/>
            <a:chExt cx="3865824" cy="1699266"/>
          </a:xfrm>
        </p:grpSpPr>
        <p:pic>
          <p:nvPicPr>
            <p:cNvPr id="8" name="圖片 15"/>
            <p:cNvPicPr>
              <a:picLocks noChangeAspect="1"/>
            </p:cNvPicPr>
            <p:nvPr/>
          </p:nvPicPr>
          <p:blipFill>
            <a:blip r:embed="rId3" cstate="email"/>
            <a:stretch>
              <a:fillRect/>
            </a:stretch>
          </p:blipFill>
          <p:spPr>
            <a:xfrm>
              <a:off x="2181055" y="5212428"/>
              <a:ext cx="1298901" cy="768482"/>
            </a:xfrm>
            <a:prstGeom prst="rect">
              <a:avLst/>
            </a:prstGeom>
          </p:spPr>
        </p:pic>
        <p:sp>
          <p:nvSpPr>
            <p:cNvPr id="9" name="文字方塊 20"/>
            <p:cNvSpPr txBox="1"/>
            <p:nvPr/>
          </p:nvSpPr>
          <p:spPr>
            <a:xfrm>
              <a:off x="2020848" y="6001906"/>
              <a:ext cx="2047480" cy="369332"/>
            </a:xfrm>
            <a:prstGeom prst="rect">
              <a:avLst/>
            </a:prstGeom>
            <a:noFill/>
          </p:spPr>
          <p:txBody>
            <a:bodyPr wrap="square">
              <a:spAutoFit/>
            </a:bodyPr>
            <a:lstStyle/>
            <a:p>
              <a:r>
                <a:rPr lang="en-GB" sz="1800" dirty="0">
                  <a:latin typeface="Times New Roman" panose="02020603050405020304" pitchFamily="18" charset="0"/>
                  <a:ea typeface="Times New Roman" panose="02020603050405020304" pitchFamily="18" charset="0"/>
                </a:rPr>
                <a:t>OPEC</a:t>
              </a:r>
            </a:p>
          </p:txBody>
        </p:sp>
        <p:sp>
          <p:nvSpPr>
            <p:cNvPr id="10" name="文字方塊 22"/>
            <p:cNvSpPr txBox="1"/>
            <p:nvPr/>
          </p:nvSpPr>
          <p:spPr>
            <a:xfrm>
              <a:off x="1320085" y="6265363"/>
              <a:ext cx="3865824" cy="646331"/>
            </a:xfrm>
            <a:prstGeom prst="rect">
              <a:avLst/>
            </a:prstGeom>
            <a:noFill/>
          </p:spPr>
          <p:txBody>
            <a:bodyPr wrap="square">
              <a:spAutoFit/>
            </a:bodyPr>
            <a:lstStyle/>
            <a:p>
              <a:r>
                <a:rPr lang="en-GB" dirty="0">
                  <a:latin typeface="Times New Roman" panose="02020603050405020304" pitchFamily="18" charset="0"/>
                </a:rPr>
                <a:t>https://www.opec.org/opec_web/en/</a:t>
              </a:r>
            </a:p>
            <a:p>
              <a:endParaRPr lang="zh-HK" altLang="en-US" dirty="0">
                <a:latin typeface="Times New Roman" panose="02020603050405020304" pitchFamily="18" charset="0"/>
              </a:endParaRPr>
            </a:p>
          </p:txBody>
        </p:sp>
      </p:grpSp>
      <p:grpSp>
        <p:nvGrpSpPr>
          <p:cNvPr id="15" name="Group 14"/>
          <p:cNvGrpSpPr/>
          <p:nvPr/>
        </p:nvGrpSpPr>
        <p:grpSpPr>
          <a:xfrm>
            <a:off x="4877026" y="3437232"/>
            <a:ext cx="2443869" cy="1495351"/>
            <a:chOff x="7121348" y="3007517"/>
            <a:chExt cx="2443869" cy="1495351"/>
          </a:xfrm>
        </p:grpSpPr>
        <p:pic>
          <p:nvPicPr>
            <p:cNvPr id="16" name="图片 5"/>
            <p:cNvPicPr>
              <a:picLocks noChangeAspect="1"/>
            </p:cNvPicPr>
            <p:nvPr/>
          </p:nvPicPr>
          <p:blipFill>
            <a:blip r:embed="rId4" cstate="email"/>
            <a:stretch>
              <a:fillRect/>
            </a:stretch>
          </p:blipFill>
          <p:spPr>
            <a:xfrm>
              <a:off x="7121348" y="3007517"/>
              <a:ext cx="2225877" cy="774949"/>
            </a:xfrm>
            <a:prstGeom prst="rect">
              <a:avLst/>
            </a:prstGeom>
          </p:spPr>
        </p:pic>
        <p:sp>
          <p:nvSpPr>
            <p:cNvPr id="17" name="文字方塊 13"/>
            <p:cNvSpPr txBox="1"/>
            <p:nvPr/>
          </p:nvSpPr>
          <p:spPr>
            <a:xfrm>
              <a:off x="7157377" y="3816776"/>
              <a:ext cx="2407840" cy="369332"/>
            </a:xfrm>
            <a:prstGeom prst="rect">
              <a:avLst/>
            </a:prstGeom>
            <a:noFill/>
          </p:spPr>
          <p:txBody>
            <a:bodyPr wrap="square">
              <a:spAutoFit/>
            </a:bodyPr>
            <a:lstStyle/>
            <a:p>
              <a:r>
                <a:rPr lang="en-GB" sz="1800" dirty="0">
                  <a:latin typeface="Times New Roman" panose="02020603050405020304" pitchFamily="18" charset="0"/>
                  <a:ea typeface="Times New Roman" panose="02020603050405020304" pitchFamily="18" charset="0"/>
                  <a:sym typeface="+mn-ea"/>
                </a:rPr>
                <a:t>OECD</a:t>
              </a:r>
            </a:p>
          </p:txBody>
        </p:sp>
        <p:sp>
          <p:nvSpPr>
            <p:cNvPr id="18" name="文字方塊 26"/>
            <p:cNvSpPr txBox="1"/>
            <p:nvPr/>
          </p:nvSpPr>
          <p:spPr>
            <a:xfrm>
              <a:off x="7157377" y="4133536"/>
              <a:ext cx="2407840" cy="369332"/>
            </a:xfrm>
            <a:prstGeom prst="rect">
              <a:avLst/>
            </a:prstGeom>
            <a:noFill/>
          </p:spPr>
          <p:txBody>
            <a:bodyPr wrap="square">
              <a:spAutoFit/>
            </a:bodyPr>
            <a:lstStyle/>
            <a:p>
              <a:r>
                <a:rPr lang="en-GB" dirty="0">
                  <a:latin typeface="Times New Roman" panose="02020603050405020304" pitchFamily="18" charset="0"/>
                </a:rPr>
                <a:t>https://www.oecd.org/</a:t>
              </a:r>
            </a:p>
          </p:txBody>
        </p:sp>
      </p:grpSp>
      <p:sp>
        <p:nvSpPr>
          <p:cNvPr id="20" name="文字方塊 10"/>
          <p:cNvSpPr txBox="1"/>
          <p:nvPr/>
        </p:nvSpPr>
        <p:spPr>
          <a:xfrm>
            <a:off x="5728805" y="5945875"/>
            <a:ext cx="2329188" cy="369332"/>
          </a:xfrm>
          <a:prstGeom prst="rect">
            <a:avLst/>
          </a:prstGeom>
          <a:noFill/>
        </p:spPr>
        <p:txBody>
          <a:bodyPr wrap="square">
            <a:spAutoFit/>
          </a:bodyPr>
          <a:lstStyle/>
          <a:p>
            <a:r>
              <a:rPr lang="en-GB" sz="1800" dirty="0">
                <a:latin typeface="Times New Roman" panose="02020603050405020304" pitchFamily="18" charset="0"/>
                <a:ea typeface="Times New Roman" panose="02020603050405020304" pitchFamily="18" charset="0"/>
                <a:cs typeface="+mn-ea"/>
                <a:sym typeface="Times New Roman" panose="02020603050405020304" pitchFamily="18" charset="0"/>
              </a:rPr>
              <a:t>ASEAN</a:t>
            </a:r>
          </a:p>
        </p:txBody>
      </p:sp>
      <p:sp>
        <p:nvSpPr>
          <p:cNvPr id="21" name="文字方塊 28"/>
          <p:cNvSpPr txBox="1"/>
          <p:nvPr/>
        </p:nvSpPr>
        <p:spPr>
          <a:xfrm>
            <a:off x="5710720" y="6290500"/>
            <a:ext cx="2414413" cy="369332"/>
          </a:xfrm>
          <a:prstGeom prst="rect">
            <a:avLst/>
          </a:prstGeom>
          <a:noFill/>
        </p:spPr>
        <p:txBody>
          <a:bodyPr wrap="square">
            <a:spAutoFit/>
          </a:bodyPr>
          <a:lstStyle/>
          <a:p>
            <a:r>
              <a:rPr lang="en-GB" dirty="0">
                <a:latin typeface="Times New Roman" panose="02020603050405020304" pitchFamily="18" charset="0"/>
              </a:rPr>
              <a:t>https://asean.org/</a:t>
            </a:r>
          </a:p>
        </p:txBody>
      </p:sp>
      <p:pic>
        <p:nvPicPr>
          <p:cNvPr id="22" name="圖片 30"/>
          <p:cNvPicPr>
            <a:picLocks noChangeAspect="1"/>
          </p:cNvPicPr>
          <p:nvPr/>
        </p:nvPicPr>
        <p:blipFill rotWithShape="1">
          <a:blip r:embed="rId5" cstate="screen"/>
          <a:srcRect/>
          <a:stretch>
            <a:fillRect/>
          </a:stretch>
        </p:blipFill>
        <p:spPr>
          <a:xfrm>
            <a:off x="5586671" y="5151559"/>
            <a:ext cx="2069758" cy="758143"/>
          </a:xfrm>
          <a:prstGeom prst="rect">
            <a:avLst/>
          </a:prstGeom>
        </p:spPr>
      </p:pic>
      <p:grpSp>
        <p:nvGrpSpPr>
          <p:cNvPr id="23" name="Group 22"/>
          <p:cNvGrpSpPr/>
          <p:nvPr/>
        </p:nvGrpSpPr>
        <p:grpSpPr>
          <a:xfrm>
            <a:off x="384397" y="5983328"/>
            <a:ext cx="4479706" cy="663757"/>
            <a:chOff x="1013336" y="1704911"/>
            <a:chExt cx="4479706" cy="663757"/>
          </a:xfrm>
        </p:grpSpPr>
        <p:sp>
          <p:nvSpPr>
            <p:cNvPr id="25" name="文字方塊 4"/>
            <p:cNvSpPr txBox="1"/>
            <p:nvPr/>
          </p:nvSpPr>
          <p:spPr>
            <a:xfrm>
              <a:off x="2536894" y="1704911"/>
              <a:ext cx="1316420" cy="646331"/>
            </a:xfrm>
            <a:prstGeom prst="rect">
              <a:avLst/>
            </a:prstGeom>
            <a:noFill/>
          </p:spPr>
          <p:txBody>
            <a:bodyPr wrap="square">
              <a:spAutoFit/>
            </a:bodyPr>
            <a:lstStyle/>
            <a:p>
              <a:r>
                <a:rPr lang="en-GB" sz="1800" dirty="0">
                  <a:latin typeface="Times New Roman" panose="02020603050405020304" pitchFamily="18" charset="0"/>
                  <a:ea typeface="Times New Roman" panose="02020603050405020304" pitchFamily="18" charset="0"/>
                  <a:sym typeface="+mn-ea"/>
                </a:rPr>
                <a:t>EU</a:t>
              </a:r>
            </a:p>
            <a:p>
              <a:endParaRPr lang="zh-HK" altLang="en-US" dirty="0">
                <a:latin typeface="Times New Roman" panose="02020603050405020304" pitchFamily="18" charset="0"/>
              </a:endParaRPr>
            </a:p>
          </p:txBody>
        </p:sp>
        <p:sp>
          <p:nvSpPr>
            <p:cNvPr id="26" name="文字方塊 32"/>
            <p:cNvSpPr txBox="1"/>
            <p:nvPr/>
          </p:nvSpPr>
          <p:spPr>
            <a:xfrm>
              <a:off x="1013336" y="1999336"/>
              <a:ext cx="4479706" cy="369332"/>
            </a:xfrm>
            <a:prstGeom prst="rect">
              <a:avLst/>
            </a:prstGeom>
            <a:noFill/>
          </p:spPr>
          <p:txBody>
            <a:bodyPr wrap="square">
              <a:spAutoFit/>
            </a:bodyPr>
            <a:lstStyle/>
            <a:p>
              <a:r>
                <a:rPr lang="en-GB" dirty="0">
                  <a:latin typeface="Times New Roman" panose="02020603050405020304" pitchFamily="18" charset="0"/>
                </a:rPr>
                <a:t>https://european-union.europa.eu/index_en</a:t>
              </a:r>
            </a:p>
          </p:txBody>
        </p:sp>
      </p:grpSp>
      <p:pic>
        <p:nvPicPr>
          <p:cNvPr id="3" name="Picture 2"/>
          <p:cNvPicPr>
            <a:picLocks noChangeAspect="1"/>
          </p:cNvPicPr>
          <p:nvPr/>
        </p:nvPicPr>
        <p:blipFill>
          <a:blip r:embed="rId6"/>
          <a:stretch>
            <a:fillRect/>
          </a:stretch>
        </p:blipFill>
        <p:spPr>
          <a:xfrm>
            <a:off x="1179680" y="5170254"/>
            <a:ext cx="2408899" cy="775621"/>
          </a:xfrm>
          <a:prstGeom prst="rect">
            <a:avLst/>
          </a:prstGeom>
        </p:spPr>
      </p:pic>
      <p:pic>
        <p:nvPicPr>
          <p:cNvPr id="27" name="Picture 26"/>
          <p:cNvPicPr>
            <a:picLocks noChangeAspect="1"/>
          </p:cNvPicPr>
          <p:nvPr/>
        </p:nvPicPr>
        <p:blipFill>
          <a:blip r:embed="rId7"/>
          <a:stretch>
            <a:fillRect/>
          </a:stretch>
        </p:blipFill>
        <p:spPr>
          <a:xfrm>
            <a:off x="138135" y="172063"/>
            <a:ext cx="1594256" cy="580365"/>
          </a:xfrm>
          <a:prstGeom prst="rect">
            <a:avLst/>
          </a:prstGeom>
        </p:spPr>
      </p:pic>
      <p:sp>
        <p:nvSpPr>
          <p:cNvPr id="2" name="文本框 1"/>
          <p:cNvSpPr txBox="1"/>
          <p:nvPr/>
        </p:nvSpPr>
        <p:spPr>
          <a:xfrm>
            <a:off x="250134" y="262190"/>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
        <p:nvSpPr>
          <p:cNvPr id="6" name="任意多边形: 形状 7">
            <a:extLst>
              <a:ext uri="{FF2B5EF4-FFF2-40B4-BE49-F238E27FC236}">
                <a16:creationId xmlns:a16="http://schemas.microsoft.com/office/drawing/2014/main" id="{E941B388-92DE-FB2B-F1B1-E639C0AF1477}"/>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74831668"/>
              </p:ext>
            </p:extLst>
          </p:nvPr>
        </p:nvGraphicFramePr>
        <p:xfrm>
          <a:off x="200016" y="1878542"/>
          <a:ext cx="11629526" cy="4340352"/>
        </p:xfrm>
        <a:graphic>
          <a:graphicData uri="http://schemas.openxmlformats.org/drawingml/2006/table">
            <a:tbl>
              <a:tblPr firstRow="1" bandRow="1">
                <a:tableStyleId>{21E4AEA4-8DFA-4A89-87EB-49C32662AFE0}</a:tableStyleId>
              </a:tblPr>
              <a:tblGrid>
                <a:gridCol w="3000533">
                  <a:extLst>
                    <a:ext uri="{9D8B030D-6E8A-4147-A177-3AD203B41FA5}">
                      <a16:colId xmlns:a16="http://schemas.microsoft.com/office/drawing/2014/main" val="20000"/>
                    </a:ext>
                  </a:extLst>
                </a:gridCol>
                <a:gridCol w="8628993">
                  <a:extLst>
                    <a:ext uri="{9D8B030D-6E8A-4147-A177-3AD203B41FA5}">
                      <a16:colId xmlns:a16="http://schemas.microsoft.com/office/drawing/2014/main" val="20001"/>
                    </a:ext>
                  </a:extLst>
                </a:gridCol>
              </a:tblGrid>
              <a:tr h="363793">
                <a:tc>
                  <a:txBody>
                    <a:bodyPr/>
                    <a:lstStyle/>
                    <a:p>
                      <a:pPr algn="ctr"/>
                      <a:r>
                        <a:rPr lang="en-GB" sz="2200" dirty="0">
                          <a:latin typeface="Times New Roman" panose="02020603050405020304" pitchFamily="18" charset="0"/>
                          <a:ea typeface="Times New Roman" panose="02020603050405020304" pitchFamily="18" charset="0"/>
                        </a:rPr>
                        <a:t>International economic organisation</a:t>
                      </a:r>
                    </a:p>
                  </a:txBody>
                  <a:tcPr/>
                </a:tc>
                <a:tc>
                  <a:txBody>
                    <a:bodyPr/>
                    <a:lstStyle/>
                    <a:p>
                      <a:pPr algn="ctr"/>
                      <a:r>
                        <a:rPr lang="en-GB" sz="2200" dirty="0">
                          <a:latin typeface="Times New Roman" panose="02020603050405020304" pitchFamily="18" charset="0"/>
                          <a:ea typeface="Times New Roman" panose="02020603050405020304" pitchFamily="18" charset="0"/>
                        </a:rPr>
                        <a:t>Descriptions</a:t>
                      </a:r>
                    </a:p>
                  </a:txBody>
                  <a:tcPr/>
                </a:tc>
                <a:extLst>
                  <a:ext uri="{0D108BD9-81ED-4DB2-BD59-A6C34878D82A}">
                    <a16:rowId xmlns:a16="http://schemas.microsoft.com/office/drawing/2014/main" val="10000"/>
                  </a:ext>
                </a:extLst>
              </a:tr>
              <a:tr h="1474894">
                <a:tc>
                  <a:txBody>
                    <a:bodyPr/>
                    <a:lstStyle/>
                    <a:p>
                      <a:pPr marL="0" algn="l" defTabSz="914400" rtl="0" eaLnBrk="1" latinLnBrk="0" hangingPunct="1"/>
                      <a:r>
                        <a:rPr lang="en-GB" sz="2200" dirty="0">
                          <a:latin typeface="Times New Roman" panose="02020603050405020304" pitchFamily="18" charset="0"/>
                          <a:ea typeface="Times New Roman" panose="02020603050405020304" pitchFamily="18" charset="0"/>
                          <a:cs typeface="Times New Roman" panose="02020603050405020304" pitchFamily="18" charset="0"/>
                        </a:rPr>
                        <a:t>European Union (EU)</a:t>
                      </a:r>
                    </a:p>
                  </a:txBody>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mn-cs"/>
                          <a:sym typeface="Times New Roman" panose="02020603050405020304" pitchFamily="18" charset="0"/>
                        </a:rPr>
                        <a:t>The European Union (EU) is an economic and political union made up of 27 EU countries. </a:t>
                      </a:r>
                      <a:r>
                        <a:rPr lang="en-GB" sz="2200" dirty="0">
                          <a:solidFill>
                            <a:schemeClr val="tx1">
                              <a:lumMod val="85000"/>
                              <a:lumOff val="15000"/>
                            </a:schemeClr>
                          </a:solidFill>
                          <a:latin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The EU has common trade, agricultural and fisheries policies. In a unified internal market, there are free flows of goods, labour, capital and services.  It has been established as an economic and monetary union with a unified currency within the Eurozone.  As an international organisation, the EU is currently the world's most regionally integrated body in the world.</a:t>
                      </a:r>
                    </a:p>
                    <a:p>
                      <a:pPr marL="0" marR="0" lvl="0" indent="0" algn="just" defTabSz="914400" rtl="0" eaLnBrk="1" fontAlgn="auto" latinLnBrk="0" hangingPunct="1">
                        <a:lnSpc>
                          <a:spcPct val="100000"/>
                        </a:lnSpc>
                        <a:spcBef>
                          <a:spcPts val="0"/>
                        </a:spcBef>
                        <a:spcAft>
                          <a:spcPts val="0"/>
                        </a:spcAft>
                        <a:buClrTx/>
                        <a:buSzTx/>
                        <a:buFontTx/>
                        <a:buNone/>
                        <a:defRPr/>
                      </a:pPr>
                      <a:endPar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a:p>
                      <a:pPr algn="just"/>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Official website: https://european-union.europa.eu/index_en</a:t>
                      </a:r>
                    </a:p>
                  </a:txBody>
                  <a:tcPr/>
                </a:tc>
                <a:extLst>
                  <a:ext uri="{0D108BD9-81ED-4DB2-BD59-A6C34878D82A}">
                    <a16:rowId xmlns:a16="http://schemas.microsoft.com/office/drawing/2014/main" val="10001"/>
                  </a:ext>
                </a:extLst>
              </a:tr>
            </a:tbl>
          </a:graphicData>
        </a:graphic>
      </p:graphicFrame>
      <p:sp>
        <p:nvSpPr>
          <p:cNvPr id="5" name="任意多边形: 形状 20"/>
          <p:cNvSpPr/>
          <p:nvPr/>
        </p:nvSpPr>
        <p:spPr>
          <a:xfrm>
            <a:off x="1570273" y="1068029"/>
            <a:ext cx="9748757" cy="49491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r>
              <a:rPr lang="en-GB" sz="2800" b="1" dirty="0">
                <a:latin typeface="Times New Roman" panose="02020603050405020304" pitchFamily="18" charset="0"/>
                <a:ea typeface="Times New Roman" panose="02020603050405020304" pitchFamily="18" charset="0"/>
                <a:sym typeface="Times New Roman" panose="02020603050405020304" pitchFamily="18" charset="0"/>
              </a:rPr>
              <a:t>Examples of other international economic organisations</a:t>
            </a:r>
          </a:p>
        </p:txBody>
      </p:sp>
      <p:pic>
        <p:nvPicPr>
          <p:cNvPr id="6" name="Picture 5"/>
          <p:cNvPicPr>
            <a:picLocks noChangeAspect="1"/>
          </p:cNvPicPr>
          <p:nvPr/>
        </p:nvPicPr>
        <p:blipFill>
          <a:blip r:embed="rId2"/>
          <a:stretch>
            <a:fillRect/>
          </a:stretch>
        </p:blipFill>
        <p:spPr>
          <a:xfrm>
            <a:off x="209007" y="3713952"/>
            <a:ext cx="2918710" cy="939771"/>
          </a:xfrm>
          <a:prstGeom prst="rect">
            <a:avLst/>
          </a:prstGeom>
        </p:spPr>
      </p:pic>
      <p:pic>
        <p:nvPicPr>
          <p:cNvPr id="7" name="Picture 6"/>
          <p:cNvPicPr>
            <a:picLocks noChangeAspect="1"/>
          </p:cNvPicPr>
          <p:nvPr/>
        </p:nvPicPr>
        <p:blipFill>
          <a:blip r:embed="rId3"/>
          <a:stretch>
            <a:fillRect/>
          </a:stretch>
        </p:blipFill>
        <p:spPr>
          <a:xfrm>
            <a:off x="138135" y="172063"/>
            <a:ext cx="1594256" cy="580365"/>
          </a:xfrm>
          <a:prstGeom prst="rect">
            <a:avLst/>
          </a:prstGeom>
        </p:spPr>
      </p:pic>
      <p:sp>
        <p:nvSpPr>
          <p:cNvPr id="2" name="文本框 1"/>
          <p:cNvSpPr txBox="1"/>
          <p:nvPr/>
        </p:nvSpPr>
        <p:spPr>
          <a:xfrm>
            <a:off x="200016" y="290701"/>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
        <p:nvSpPr>
          <p:cNvPr id="8" name="任意多边形: 形状 7">
            <a:extLst>
              <a:ext uri="{FF2B5EF4-FFF2-40B4-BE49-F238E27FC236}">
                <a16:creationId xmlns:a16="http://schemas.microsoft.com/office/drawing/2014/main" id="{A84B8858-1E73-89AB-8178-0C01BAE4A2AA}"/>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90938122"/>
              </p:ext>
            </p:extLst>
          </p:nvPr>
        </p:nvGraphicFramePr>
        <p:xfrm>
          <a:off x="250134" y="1641431"/>
          <a:ext cx="11629526" cy="5212080"/>
        </p:xfrm>
        <a:graphic>
          <a:graphicData uri="http://schemas.openxmlformats.org/drawingml/2006/table">
            <a:tbl>
              <a:tblPr firstRow="1" bandRow="1">
                <a:tableStyleId>{21E4AEA4-8DFA-4A89-87EB-49C32662AFE0}</a:tableStyleId>
              </a:tblPr>
              <a:tblGrid>
                <a:gridCol w="2897392">
                  <a:extLst>
                    <a:ext uri="{9D8B030D-6E8A-4147-A177-3AD203B41FA5}">
                      <a16:colId xmlns:a16="http://schemas.microsoft.com/office/drawing/2014/main" val="20000"/>
                    </a:ext>
                  </a:extLst>
                </a:gridCol>
                <a:gridCol w="8732134">
                  <a:extLst>
                    <a:ext uri="{9D8B030D-6E8A-4147-A177-3AD203B41FA5}">
                      <a16:colId xmlns:a16="http://schemas.microsoft.com/office/drawing/2014/main" val="20001"/>
                    </a:ext>
                  </a:extLst>
                </a:gridCol>
              </a:tblGrid>
              <a:tr h="646027">
                <a:tc>
                  <a:txBody>
                    <a:bodyPr/>
                    <a:lstStyle/>
                    <a:p>
                      <a:pPr algn="ctr"/>
                      <a:r>
                        <a:rPr lang="en-GB" sz="2200" dirty="0">
                          <a:latin typeface="Times New Roman" panose="02020603050405020304" pitchFamily="18" charset="0"/>
                          <a:ea typeface="Times New Roman" panose="02020603050405020304" pitchFamily="18" charset="0"/>
                        </a:rPr>
                        <a:t>International economic organisation</a:t>
                      </a:r>
                    </a:p>
                  </a:txBody>
                  <a:tcPr/>
                </a:tc>
                <a:tc>
                  <a:txBody>
                    <a:bodyPr/>
                    <a:lstStyle/>
                    <a:p>
                      <a:pPr algn="ctr"/>
                      <a:r>
                        <a:rPr lang="en-GB" sz="2200" dirty="0">
                          <a:latin typeface="Times New Roman" panose="02020603050405020304" pitchFamily="18" charset="0"/>
                          <a:ea typeface="Times New Roman" panose="02020603050405020304" pitchFamily="18" charset="0"/>
                        </a:rPr>
                        <a:t>Descriptions</a:t>
                      </a:r>
                    </a:p>
                  </a:txBody>
                  <a:tcPr/>
                </a:tc>
                <a:extLst>
                  <a:ext uri="{0D108BD9-81ED-4DB2-BD59-A6C34878D82A}">
                    <a16:rowId xmlns:a16="http://schemas.microsoft.com/office/drawing/2014/main" val="10000"/>
                  </a:ext>
                </a:extLst>
              </a:tr>
              <a:tr h="4122717">
                <a:tc>
                  <a:txBody>
                    <a:bodyPr/>
                    <a:lstStyle/>
                    <a:p>
                      <a:r>
                        <a:rPr lang="en-GB" sz="2200" dirty="0">
                          <a:latin typeface="Times New Roman" panose="02020603050405020304" pitchFamily="18" charset="0"/>
                          <a:ea typeface="Times New Roman" panose="02020603050405020304" pitchFamily="18" charset="0"/>
                          <a:sym typeface="Times New Roman" panose="02020603050405020304" pitchFamily="18" charset="0"/>
                        </a:rPr>
                        <a:t>APEC</a:t>
                      </a:r>
                    </a:p>
                    <a:p>
                      <a:r>
                        <a:rPr lang="en-GB" sz="2200" dirty="0">
                          <a:latin typeface="Times New Roman" panose="02020603050405020304" pitchFamily="18" charset="0"/>
                          <a:ea typeface="Times New Roman" panose="02020603050405020304" pitchFamily="18" charset="0"/>
                          <a:sym typeface="Times New Roman" panose="02020603050405020304" pitchFamily="18" charset="0"/>
                        </a:rPr>
                        <a:t>Asia-Pacific Economic Cooperation</a:t>
                      </a:r>
                    </a:p>
                    <a:p>
                      <a:r>
                        <a:rPr lang="en-GB" sz="2200" dirty="0">
                          <a:latin typeface="Times New Roman" panose="02020603050405020304" pitchFamily="18" charset="0"/>
                          <a:ea typeface="Times New Roman" panose="02020603050405020304" pitchFamily="18" charset="0"/>
                          <a:sym typeface="Times New Roman" panose="02020603050405020304" pitchFamily="18" charset="0"/>
                        </a:rPr>
                        <a:t>(APEC)</a:t>
                      </a:r>
                    </a:p>
                    <a:p>
                      <a:endParaRPr lang="en-US" altLang="zh-CN" sz="2200" dirty="0">
                        <a:latin typeface="Times New Roman" panose="02020603050405020304" pitchFamily="18" charset="0"/>
                        <a:ea typeface="Times New Roman" panose="02020603050405020304" pitchFamily="18" charset="0"/>
                        <a:sym typeface="Times New Roman" panose="02020603050405020304" pitchFamily="18" charset="0"/>
                      </a:endParaRPr>
                    </a:p>
                    <a:p>
                      <a:endParaRPr lang="zh-TW" altLang="en-US" sz="2200" dirty="0">
                        <a:latin typeface="Times New Roman" panose="02020603050405020304" pitchFamily="18" charset="0"/>
                        <a:ea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The APEC was established in 1989 and now has 21 member economies.  The</a:t>
                      </a:r>
                      <a:r>
                        <a:rPr lang="en-GB" sz="2200" baseline="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APEC is an informal forum for high level government-to-government dialogue on trade and economic issues.  The APEC aims to create greater prosperity for the people of the Asia-Pacific region by promoting balanced, inclusive, sustainable, innovative and secure growth and by accelerating regional economic integration.</a:t>
                      </a:r>
                    </a:p>
                    <a:p>
                      <a:pPr marL="0" algn="just" defTabSz="914400" rtl="0" eaLnBrk="1" latinLnBrk="0" hangingPunct="1"/>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The</a:t>
                      </a:r>
                      <a:r>
                        <a:rPr lang="en-GB" sz="2200" baseline="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APEC operates on the basis of non-binding commitments, open dialogue and equal respect for the views of all participants.  Unlike the World Trade Organization (WTO) or other multilateral trade bodies, the APEC has no treaty obligations required of its participants. Decisions within the APEC are reached by consensus and commitments are undertaken on a voluntary basis. </a:t>
                      </a:r>
                    </a:p>
                    <a:p>
                      <a:pPr marL="0" algn="just" defTabSz="914400" rtl="0" eaLnBrk="1" latinLnBrk="0" hangingPunct="1"/>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Official website: </a:t>
                      </a:r>
                      <a:r>
                        <a:rPr lang="en-GB" sz="2200" dirty="0">
                          <a:solidFill>
                            <a:schemeClr val="tx1">
                              <a:lumMod val="85000"/>
                              <a:lumOff val="15000"/>
                            </a:schemeClr>
                          </a:solidFill>
                          <a:latin typeface="Times New Roman" panose="02020603050405020304" pitchFamily="18" charset="0"/>
                        </a:rPr>
                        <a:t>https://www.apec.org/</a:t>
                      </a:r>
                    </a:p>
                  </a:txBody>
                  <a:tcPr/>
                </a:tc>
                <a:extLst>
                  <a:ext uri="{0D108BD9-81ED-4DB2-BD59-A6C34878D82A}">
                    <a16:rowId xmlns:a16="http://schemas.microsoft.com/office/drawing/2014/main" val="10001"/>
                  </a:ext>
                </a:extLst>
              </a:tr>
            </a:tbl>
          </a:graphicData>
        </a:graphic>
      </p:graphicFrame>
      <p:sp>
        <p:nvSpPr>
          <p:cNvPr id="5" name="任意多边形: 形状 20"/>
          <p:cNvSpPr/>
          <p:nvPr/>
        </p:nvSpPr>
        <p:spPr>
          <a:xfrm>
            <a:off x="2129883" y="1043268"/>
            <a:ext cx="9258104" cy="49491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r>
              <a:rPr lang="en-GB" sz="2800" b="1" dirty="0">
                <a:latin typeface="Times New Roman" panose="02020603050405020304" pitchFamily="18" charset="0"/>
                <a:ea typeface="Times New Roman" panose="02020603050405020304" pitchFamily="18" charset="0"/>
                <a:sym typeface="Times New Roman" panose="02020603050405020304" pitchFamily="18" charset="0"/>
              </a:rPr>
              <a:t>Examples of other international economic organisations</a:t>
            </a:r>
          </a:p>
        </p:txBody>
      </p:sp>
      <p:pic>
        <p:nvPicPr>
          <p:cNvPr id="6" name="图片 8"/>
          <p:cNvPicPr>
            <a:picLocks noChangeAspect="1"/>
          </p:cNvPicPr>
          <p:nvPr/>
        </p:nvPicPr>
        <p:blipFill>
          <a:blip r:embed="rId2" cstate="email">
            <a:clrChange>
              <a:clrFrom>
                <a:srgbClr val="FFFFFF"/>
              </a:clrFrom>
              <a:clrTo>
                <a:srgbClr val="FFFFFF">
                  <a:alpha val="0"/>
                </a:srgbClr>
              </a:clrTo>
            </a:clrChange>
          </a:blip>
          <a:stretch>
            <a:fillRect/>
          </a:stretch>
        </p:blipFill>
        <p:spPr>
          <a:xfrm>
            <a:off x="469396" y="4027661"/>
            <a:ext cx="2301989" cy="1803907"/>
          </a:xfrm>
          <a:prstGeom prst="rect">
            <a:avLst/>
          </a:prstGeom>
        </p:spPr>
      </p:pic>
      <p:pic>
        <p:nvPicPr>
          <p:cNvPr id="7" name="Picture 6"/>
          <p:cNvPicPr>
            <a:picLocks noChangeAspect="1"/>
          </p:cNvPicPr>
          <p:nvPr/>
        </p:nvPicPr>
        <p:blipFill>
          <a:blip r:embed="rId3"/>
          <a:stretch>
            <a:fillRect/>
          </a:stretch>
        </p:blipFill>
        <p:spPr>
          <a:xfrm>
            <a:off x="138135" y="172063"/>
            <a:ext cx="1594256" cy="580365"/>
          </a:xfrm>
          <a:prstGeom prst="rect">
            <a:avLst/>
          </a:prstGeom>
        </p:spPr>
      </p:pic>
      <p:sp>
        <p:nvSpPr>
          <p:cNvPr id="2" name="文本框 1"/>
          <p:cNvSpPr txBox="1"/>
          <p:nvPr/>
        </p:nvSpPr>
        <p:spPr>
          <a:xfrm>
            <a:off x="250134" y="262190"/>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
        <p:nvSpPr>
          <p:cNvPr id="8" name="任意多边形: 形状 7">
            <a:extLst>
              <a:ext uri="{FF2B5EF4-FFF2-40B4-BE49-F238E27FC236}">
                <a16:creationId xmlns:a16="http://schemas.microsoft.com/office/drawing/2014/main" id="{D674026D-AFF1-B25A-DB55-6EB8CA3E10BE}"/>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84447683"/>
              </p:ext>
            </p:extLst>
          </p:nvPr>
        </p:nvGraphicFramePr>
        <p:xfrm>
          <a:off x="250134" y="1767615"/>
          <a:ext cx="11629526" cy="4742688"/>
        </p:xfrm>
        <a:graphic>
          <a:graphicData uri="http://schemas.openxmlformats.org/drawingml/2006/table">
            <a:tbl>
              <a:tblPr firstRow="1" bandRow="1">
                <a:tableStyleId>{21E4AEA4-8DFA-4A89-87EB-49C32662AFE0}</a:tableStyleId>
              </a:tblPr>
              <a:tblGrid>
                <a:gridCol w="3123814">
                  <a:extLst>
                    <a:ext uri="{9D8B030D-6E8A-4147-A177-3AD203B41FA5}">
                      <a16:colId xmlns:a16="http://schemas.microsoft.com/office/drawing/2014/main" val="20000"/>
                    </a:ext>
                  </a:extLst>
                </a:gridCol>
                <a:gridCol w="8505712">
                  <a:extLst>
                    <a:ext uri="{9D8B030D-6E8A-4147-A177-3AD203B41FA5}">
                      <a16:colId xmlns:a16="http://schemas.microsoft.com/office/drawing/2014/main" val="20001"/>
                    </a:ext>
                  </a:extLst>
                </a:gridCol>
              </a:tblGrid>
              <a:tr h="363793">
                <a:tc>
                  <a:txBody>
                    <a:bodyPr/>
                    <a:lstStyle/>
                    <a:p>
                      <a:pPr algn="ctr"/>
                      <a:r>
                        <a:rPr lang="en-GB" sz="2200" dirty="0">
                          <a:latin typeface="Times New Roman" panose="02020603050405020304" pitchFamily="18" charset="0"/>
                          <a:ea typeface="Times New Roman" panose="02020603050405020304" pitchFamily="18" charset="0"/>
                        </a:rPr>
                        <a:t>International economic organisation</a:t>
                      </a:r>
                    </a:p>
                  </a:txBody>
                  <a:tcPr/>
                </a:tc>
                <a:tc>
                  <a:txBody>
                    <a:bodyPr/>
                    <a:lstStyle/>
                    <a:p>
                      <a:pPr algn="ctr"/>
                      <a:r>
                        <a:rPr lang="en-GB" sz="2200" dirty="0">
                          <a:latin typeface="Times New Roman" panose="02020603050405020304" pitchFamily="18" charset="0"/>
                          <a:ea typeface="Times New Roman" panose="02020603050405020304" pitchFamily="18" charset="0"/>
                        </a:rPr>
                        <a:t>Descriptions</a:t>
                      </a:r>
                    </a:p>
                  </a:txBody>
                  <a:tcPr/>
                </a:tc>
                <a:extLst>
                  <a:ext uri="{0D108BD9-81ED-4DB2-BD59-A6C34878D82A}">
                    <a16:rowId xmlns:a16="http://schemas.microsoft.com/office/drawing/2014/main" val="10000"/>
                  </a:ext>
                </a:extLst>
              </a:tr>
              <a:tr h="1455380">
                <a:tc>
                  <a:txBody>
                    <a:bodyPr/>
                    <a:lstStyle/>
                    <a:p>
                      <a:r>
                        <a:rPr lang="en-GB" sz="2200" dirty="0">
                          <a:latin typeface="Times New Roman" panose="02020603050405020304" pitchFamily="18" charset="0"/>
                          <a:ea typeface="Times New Roman" panose="02020603050405020304" pitchFamily="18" charset="0"/>
                          <a:sym typeface="Times New Roman" panose="02020603050405020304" pitchFamily="18" charset="0"/>
                        </a:rPr>
                        <a:t>OPEC</a:t>
                      </a:r>
                    </a:p>
                    <a:p>
                      <a:r>
                        <a:rPr lang="en-GB" sz="2200" dirty="0">
                          <a:latin typeface="Times New Roman" panose="02020603050405020304" pitchFamily="18" charset="0"/>
                          <a:ea typeface="Times New Roman" panose="02020603050405020304" pitchFamily="18" charset="0"/>
                        </a:rPr>
                        <a:t>Organization of Petroleum Exporting Countries (OPEC)</a:t>
                      </a:r>
                    </a:p>
                  </a:txBody>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The Organization of Petroleum Exporting Countries (OPEC) was established in 1960 and has 13 member countries.  Its aim is to coordinate and unify petroleum policies among Member Countries,</a:t>
                      </a:r>
                      <a:r>
                        <a:rPr lang="en-US"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ensuring price stability of international oil markets</a:t>
                      </a:r>
                      <a:r>
                        <a:rPr lang="en-GB" sz="2200" baseline="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and</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securing</a:t>
                      </a:r>
                      <a:r>
                        <a:rPr lang="en-GB" sz="2200" baseline="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 stable revenue for the </a:t>
                      </a:r>
                      <a:r>
                        <a:rPr lang="en-GB" altLang="zh-HK"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producing countries</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r>
                        <a:rPr lang="en-GB" sz="2200" strike="noStrike"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It also aims to provide </a:t>
                      </a: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an efficient, economic and regular supply of petroleum to consuming countries; as well as giving a reasonable return on their capital to those investing in the petroleum industry.</a:t>
                      </a:r>
                    </a:p>
                    <a:p>
                      <a:pPr marL="0" marR="0" lvl="0" indent="0" algn="just" defTabSz="914400" rtl="0" eaLnBrk="1" fontAlgn="auto" latinLnBrk="0" hangingPunct="1">
                        <a:lnSpc>
                          <a:spcPct val="100000"/>
                        </a:lnSpc>
                        <a:spcBef>
                          <a:spcPts val="0"/>
                        </a:spcBef>
                        <a:spcAft>
                          <a:spcPts val="0"/>
                        </a:spcAft>
                        <a:buClrTx/>
                        <a:buSzTx/>
                        <a:buFontTx/>
                        <a:buNone/>
                        <a:defRPr/>
                      </a:pPr>
                      <a:endParaRPr lang="en-GB" sz="22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GB" sz="2200" dirty="0">
                          <a:latin typeface="Times New Roman" panose="02020603050405020304" pitchFamily="18" charset="0"/>
                          <a:ea typeface="Times New Roman" panose="02020603050405020304" pitchFamily="18" charset="0"/>
                          <a:cs typeface="Times New Roman" panose="02020603050405020304" pitchFamily="18" charset="0"/>
                        </a:rPr>
                        <a:t>Official website: https://www.opec.org/opec_web/en/</a:t>
                      </a:r>
                    </a:p>
                  </a:txBody>
                  <a:tcPr/>
                </a:tc>
                <a:extLst>
                  <a:ext uri="{0D108BD9-81ED-4DB2-BD59-A6C34878D82A}">
                    <a16:rowId xmlns:a16="http://schemas.microsoft.com/office/drawing/2014/main" val="10001"/>
                  </a:ext>
                </a:extLst>
              </a:tr>
            </a:tbl>
          </a:graphicData>
        </a:graphic>
      </p:graphicFrame>
      <p:sp>
        <p:nvSpPr>
          <p:cNvPr id="5" name="任意多边形: 形状 20"/>
          <p:cNvSpPr/>
          <p:nvPr/>
        </p:nvSpPr>
        <p:spPr>
          <a:xfrm>
            <a:off x="1732391" y="1106360"/>
            <a:ext cx="9347313" cy="49491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r>
              <a:rPr lang="en-GB" sz="2800" b="1" dirty="0">
                <a:latin typeface="Times New Roman" panose="02020603050405020304" pitchFamily="18" charset="0"/>
                <a:ea typeface="Times New Roman" panose="02020603050405020304" pitchFamily="18" charset="0"/>
                <a:sym typeface="Times New Roman" panose="02020603050405020304" pitchFamily="18" charset="0"/>
              </a:rPr>
              <a:t>Examples of other international economic organisations</a:t>
            </a:r>
          </a:p>
        </p:txBody>
      </p:sp>
      <p:pic>
        <p:nvPicPr>
          <p:cNvPr id="6" name="圖片 15"/>
          <p:cNvPicPr>
            <a:picLocks noChangeAspect="1"/>
          </p:cNvPicPr>
          <p:nvPr/>
        </p:nvPicPr>
        <p:blipFill>
          <a:blip r:embed="rId2" cstate="email"/>
          <a:stretch>
            <a:fillRect/>
          </a:stretch>
        </p:blipFill>
        <p:spPr>
          <a:xfrm>
            <a:off x="554733" y="4304323"/>
            <a:ext cx="2051679" cy="1213856"/>
          </a:xfrm>
          <a:prstGeom prst="rect">
            <a:avLst/>
          </a:prstGeom>
        </p:spPr>
      </p:pic>
      <p:pic>
        <p:nvPicPr>
          <p:cNvPr id="7" name="Picture 6"/>
          <p:cNvPicPr>
            <a:picLocks noChangeAspect="1"/>
          </p:cNvPicPr>
          <p:nvPr/>
        </p:nvPicPr>
        <p:blipFill>
          <a:blip r:embed="rId3"/>
          <a:stretch>
            <a:fillRect/>
          </a:stretch>
        </p:blipFill>
        <p:spPr>
          <a:xfrm>
            <a:off x="138135" y="172063"/>
            <a:ext cx="1594256" cy="580365"/>
          </a:xfrm>
          <a:prstGeom prst="rect">
            <a:avLst/>
          </a:prstGeom>
        </p:spPr>
      </p:pic>
      <p:sp>
        <p:nvSpPr>
          <p:cNvPr id="2" name="文本框 1"/>
          <p:cNvSpPr txBox="1"/>
          <p:nvPr/>
        </p:nvSpPr>
        <p:spPr>
          <a:xfrm>
            <a:off x="250134" y="262190"/>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
        <p:nvSpPr>
          <p:cNvPr id="8" name="任意多边形: 形状 7">
            <a:extLst>
              <a:ext uri="{FF2B5EF4-FFF2-40B4-BE49-F238E27FC236}">
                <a16:creationId xmlns:a16="http://schemas.microsoft.com/office/drawing/2014/main" id="{EC4099BB-D8BA-8B75-7118-E5F9625A7DBB}"/>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2877870"/>
              </p:ext>
            </p:extLst>
          </p:nvPr>
        </p:nvGraphicFramePr>
        <p:xfrm>
          <a:off x="138135" y="1842164"/>
          <a:ext cx="11659277" cy="4742688"/>
        </p:xfrm>
        <a:graphic>
          <a:graphicData uri="http://schemas.openxmlformats.org/drawingml/2006/table">
            <a:tbl>
              <a:tblPr firstRow="1" bandRow="1">
                <a:tableStyleId>{21E4AEA4-8DFA-4A89-87EB-49C32662AFE0}</a:tableStyleId>
              </a:tblPr>
              <a:tblGrid>
                <a:gridCol w="3629375">
                  <a:extLst>
                    <a:ext uri="{9D8B030D-6E8A-4147-A177-3AD203B41FA5}">
                      <a16:colId xmlns:a16="http://schemas.microsoft.com/office/drawing/2014/main" val="20000"/>
                    </a:ext>
                  </a:extLst>
                </a:gridCol>
                <a:gridCol w="8029902">
                  <a:extLst>
                    <a:ext uri="{9D8B030D-6E8A-4147-A177-3AD203B41FA5}">
                      <a16:colId xmlns:a16="http://schemas.microsoft.com/office/drawing/2014/main" val="20001"/>
                    </a:ext>
                  </a:extLst>
                </a:gridCol>
              </a:tblGrid>
              <a:tr h="416130">
                <a:tc>
                  <a:txBody>
                    <a:bodyPr/>
                    <a:lstStyle/>
                    <a:p>
                      <a:pPr algn="ctr"/>
                      <a:r>
                        <a:rPr lang="en-GB" sz="2200" dirty="0">
                          <a:latin typeface="Times New Roman" panose="02020603050405020304" pitchFamily="18" charset="0"/>
                          <a:ea typeface="Times New Roman" panose="02020603050405020304" pitchFamily="18" charset="0"/>
                        </a:rPr>
                        <a:t>International economic organisation</a:t>
                      </a:r>
                    </a:p>
                  </a:txBody>
                  <a:tcPr/>
                </a:tc>
                <a:tc>
                  <a:txBody>
                    <a:bodyPr/>
                    <a:lstStyle/>
                    <a:p>
                      <a:pPr algn="ctr"/>
                      <a:r>
                        <a:rPr lang="en-GB" sz="2200" dirty="0">
                          <a:latin typeface="Times New Roman" panose="02020603050405020304" pitchFamily="18" charset="0"/>
                          <a:ea typeface="Times New Roman" panose="02020603050405020304" pitchFamily="18" charset="0"/>
                        </a:rPr>
                        <a:t>Descriptions</a:t>
                      </a:r>
                    </a:p>
                  </a:txBody>
                  <a:tcPr/>
                </a:tc>
                <a:extLst>
                  <a:ext uri="{0D108BD9-81ED-4DB2-BD59-A6C34878D82A}">
                    <a16:rowId xmlns:a16="http://schemas.microsoft.com/office/drawing/2014/main" val="10000"/>
                  </a:ext>
                </a:extLst>
              </a:tr>
              <a:tr h="695959">
                <a:tc>
                  <a:txBody>
                    <a:bodyPr/>
                    <a:lstStyle/>
                    <a:p>
                      <a:r>
                        <a:rPr lang="en-GB" sz="2200" dirty="0">
                          <a:latin typeface="Times New Roman" panose="02020603050405020304" pitchFamily="18" charset="0"/>
                          <a:ea typeface="Times New Roman" panose="02020603050405020304" pitchFamily="18" charset="0"/>
                          <a:sym typeface="+mn-ea"/>
                        </a:rPr>
                        <a:t>Organisation for Economic Cooperation and</a:t>
                      </a:r>
                      <a:r>
                        <a:rPr lang="en-GB" sz="2200" baseline="0" dirty="0">
                          <a:latin typeface="Times New Roman" panose="02020603050405020304" pitchFamily="18" charset="0"/>
                          <a:ea typeface="Times New Roman" panose="02020603050405020304" pitchFamily="18" charset="0"/>
                          <a:sym typeface="+mn-ea"/>
                        </a:rPr>
                        <a:t> </a:t>
                      </a:r>
                      <a:r>
                        <a:rPr lang="en-GB" sz="2200" dirty="0">
                          <a:latin typeface="Times New Roman" panose="02020603050405020304" pitchFamily="18" charset="0"/>
                          <a:ea typeface="Times New Roman" panose="02020603050405020304" pitchFamily="18" charset="0"/>
                          <a:sym typeface="+mn-ea"/>
                        </a:rPr>
                        <a:t>Development</a:t>
                      </a:r>
                    </a:p>
                    <a:p>
                      <a:r>
                        <a:rPr lang="en-GB" sz="2200" dirty="0">
                          <a:latin typeface="Times New Roman" panose="02020603050405020304" pitchFamily="18" charset="0"/>
                          <a:ea typeface="Times New Roman" panose="02020603050405020304" pitchFamily="18" charset="0"/>
                          <a:sym typeface="+mn-ea"/>
                        </a:rPr>
                        <a:t>(OECD)</a:t>
                      </a:r>
                    </a:p>
                  </a:txBody>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en-GB" sz="2200" dirty="0">
                          <a:latin typeface="Times New Roman" panose="02020603050405020304" pitchFamily="18" charset="0"/>
                          <a:ea typeface="Times New Roman" panose="02020603050405020304" pitchFamily="18" charset="0"/>
                          <a:cs typeface="Times New Roman" panose="02020603050405020304" pitchFamily="18" charset="0"/>
                          <a:sym typeface="+mn-ea"/>
                        </a:rPr>
                        <a:t>The Organisation for Economic Cooperation and Development (OECD) is an international advisory body established in 1961 from the Organisation for European Economic Co-operation (OEEC).  It is a group of 38 member countries that work together to address the economic, social and governance challenges of globalisation and to seize the opportunities it brings.  OECD is committed to developing better policies for better lives, with the goal of shaping policies that foster prosperity, equality, opportunity and well-being for all. </a:t>
                      </a:r>
                    </a:p>
                    <a:p>
                      <a:pPr marL="0" marR="0" lvl="0" indent="0" algn="l" defTabSz="914400" rtl="0" eaLnBrk="1" fontAlgn="auto" latinLnBrk="0" hangingPunct="1">
                        <a:lnSpc>
                          <a:spcPct val="100000"/>
                        </a:lnSpc>
                        <a:spcBef>
                          <a:spcPts val="0"/>
                        </a:spcBef>
                        <a:spcAft>
                          <a:spcPts val="0"/>
                        </a:spcAft>
                        <a:buClrTx/>
                        <a:buSzTx/>
                        <a:buFontTx/>
                        <a:buNone/>
                        <a:defRPr/>
                      </a:pPr>
                      <a:endParaRPr lang="en-GB" sz="2200" dirty="0">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GB" sz="2200" dirty="0">
                          <a:latin typeface="Times New Roman" panose="02020603050405020304" pitchFamily="18" charset="0"/>
                          <a:ea typeface="Times New Roman" panose="02020603050405020304" pitchFamily="18" charset="0"/>
                        </a:rPr>
                        <a:t>Official website: </a:t>
                      </a:r>
                      <a:r>
                        <a:rPr lang="en-GB" sz="2200" dirty="0">
                          <a:latin typeface="Times New Roman" panose="02020603050405020304" pitchFamily="18" charset="0"/>
                          <a:ea typeface="Times New Roman" panose="02020603050405020304" pitchFamily="18" charset="0"/>
                          <a:cs typeface="Times New Roman" panose="02020603050405020304" pitchFamily="18" charset="0"/>
                        </a:rPr>
                        <a:t>https://www.oecd.org/</a:t>
                      </a:r>
                    </a:p>
                  </a:txBody>
                  <a:tcPr/>
                </a:tc>
                <a:extLst>
                  <a:ext uri="{0D108BD9-81ED-4DB2-BD59-A6C34878D82A}">
                    <a16:rowId xmlns:a16="http://schemas.microsoft.com/office/drawing/2014/main" val="10001"/>
                  </a:ext>
                </a:extLst>
              </a:tr>
            </a:tbl>
          </a:graphicData>
        </a:graphic>
      </p:graphicFrame>
      <p:sp>
        <p:nvSpPr>
          <p:cNvPr id="5" name="任意多边形: 形状 20"/>
          <p:cNvSpPr/>
          <p:nvPr/>
        </p:nvSpPr>
        <p:spPr>
          <a:xfrm>
            <a:off x="2085278" y="1074598"/>
            <a:ext cx="9447674" cy="49491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r>
              <a:rPr lang="en-GB" sz="2800" b="1" dirty="0">
                <a:latin typeface="Times New Roman" panose="02020603050405020304" pitchFamily="18" charset="0"/>
                <a:ea typeface="Times New Roman" panose="02020603050405020304" pitchFamily="18" charset="0"/>
                <a:sym typeface="Times New Roman" panose="02020603050405020304" pitchFamily="18" charset="0"/>
              </a:rPr>
              <a:t>Examples of other international economic organisations</a:t>
            </a:r>
          </a:p>
        </p:txBody>
      </p:sp>
      <p:pic>
        <p:nvPicPr>
          <p:cNvPr id="6" name="图片 5"/>
          <p:cNvPicPr>
            <a:picLocks noChangeAspect="1"/>
          </p:cNvPicPr>
          <p:nvPr/>
        </p:nvPicPr>
        <p:blipFill>
          <a:blip r:embed="rId2" cstate="email"/>
          <a:stretch>
            <a:fillRect/>
          </a:stretch>
        </p:blipFill>
        <p:spPr>
          <a:xfrm>
            <a:off x="516589" y="4851615"/>
            <a:ext cx="2899955" cy="1009632"/>
          </a:xfrm>
          <a:prstGeom prst="rect">
            <a:avLst/>
          </a:prstGeom>
        </p:spPr>
      </p:pic>
      <p:pic>
        <p:nvPicPr>
          <p:cNvPr id="7" name="Picture 6"/>
          <p:cNvPicPr>
            <a:picLocks noChangeAspect="1"/>
          </p:cNvPicPr>
          <p:nvPr/>
        </p:nvPicPr>
        <p:blipFill>
          <a:blip r:embed="rId3"/>
          <a:stretch>
            <a:fillRect/>
          </a:stretch>
        </p:blipFill>
        <p:spPr>
          <a:xfrm>
            <a:off x="138135" y="172063"/>
            <a:ext cx="1594256" cy="580365"/>
          </a:xfrm>
          <a:prstGeom prst="rect">
            <a:avLst/>
          </a:prstGeom>
        </p:spPr>
      </p:pic>
      <p:sp>
        <p:nvSpPr>
          <p:cNvPr id="2" name="文本框 1"/>
          <p:cNvSpPr txBox="1"/>
          <p:nvPr/>
        </p:nvSpPr>
        <p:spPr>
          <a:xfrm>
            <a:off x="250134" y="262190"/>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
        <p:nvSpPr>
          <p:cNvPr id="8" name="任意多边形: 形状 7">
            <a:extLst>
              <a:ext uri="{FF2B5EF4-FFF2-40B4-BE49-F238E27FC236}">
                <a16:creationId xmlns:a16="http://schemas.microsoft.com/office/drawing/2014/main" id="{32371CE9-377D-F223-99D9-058A8951823F}"/>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3975962"/>
              </p:ext>
            </p:extLst>
          </p:nvPr>
        </p:nvGraphicFramePr>
        <p:xfrm>
          <a:off x="138135" y="1522335"/>
          <a:ext cx="11659277" cy="5334000"/>
        </p:xfrm>
        <a:graphic>
          <a:graphicData uri="http://schemas.openxmlformats.org/drawingml/2006/table">
            <a:tbl>
              <a:tblPr firstRow="1" bandRow="1">
                <a:tableStyleId>{21E4AEA4-8DFA-4A89-87EB-49C32662AFE0}</a:tableStyleId>
              </a:tblPr>
              <a:tblGrid>
                <a:gridCol w="3629375">
                  <a:extLst>
                    <a:ext uri="{9D8B030D-6E8A-4147-A177-3AD203B41FA5}">
                      <a16:colId xmlns:a16="http://schemas.microsoft.com/office/drawing/2014/main" val="20000"/>
                    </a:ext>
                  </a:extLst>
                </a:gridCol>
                <a:gridCol w="8029902">
                  <a:extLst>
                    <a:ext uri="{9D8B030D-6E8A-4147-A177-3AD203B41FA5}">
                      <a16:colId xmlns:a16="http://schemas.microsoft.com/office/drawing/2014/main" val="20001"/>
                    </a:ext>
                  </a:extLst>
                </a:gridCol>
              </a:tblGrid>
              <a:tr h="416130">
                <a:tc>
                  <a:txBody>
                    <a:bodyPr/>
                    <a:lstStyle/>
                    <a:p>
                      <a:pPr algn="ctr"/>
                      <a:r>
                        <a:rPr lang="en-GB" sz="2200" dirty="0">
                          <a:latin typeface="Times New Roman" panose="02020603050405020304" pitchFamily="18" charset="0"/>
                          <a:ea typeface="Times New Roman" panose="02020603050405020304" pitchFamily="18" charset="0"/>
                        </a:rPr>
                        <a:t>International economic organisation</a:t>
                      </a:r>
                    </a:p>
                  </a:txBody>
                  <a:tcPr/>
                </a:tc>
                <a:tc>
                  <a:txBody>
                    <a:bodyPr/>
                    <a:lstStyle/>
                    <a:p>
                      <a:pPr algn="ctr"/>
                      <a:r>
                        <a:rPr lang="en-GB" sz="2200" dirty="0">
                          <a:latin typeface="Times New Roman" panose="02020603050405020304" pitchFamily="18" charset="0"/>
                          <a:ea typeface="Times New Roman" panose="02020603050405020304" pitchFamily="18" charset="0"/>
                        </a:rPr>
                        <a:t>Descriptions</a:t>
                      </a:r>
                    </a:p>
                  </a:txBody>
                  <a:tcPr/>
                </a:tc>
                <a:extLst>
                  <a:ext uri="{0D108BD9-81ED-4DB2-BD59-A6C34878D82A}">
                    <a16:rowId xmlns:a16="http://schemas.microsoft.com/office/drawing/2014/main" val="10000"/>
                  </a:ext>
                </a:extLst>
              </a:tr>
              <a:tr h="695959">
                <a:tc>
                  <a:txBody>
                    <a:bodyPr/>
                    <a:lstStyle/>
                    <a:p>
                      <a:r>
                        <a:rPr lang="en-GB" sz="22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Association of Southeast Asian Nations (ASEAN)</a:t>
                      </a:r>
                    </a:p>
                    <a:p>
                      <a:endParaRPr lang="zh-TW" altLang="en-US" sz="2200" dirty="0">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20000"/>
                        </a:lnSpc>
                        <a:spcBef>
                          <a:spcPts val="600"/>
                        </a:spcBef>
                        <a:spcAft>
                          <a:spcPts val="0"/>
                        </a:spcAft>
                        <a:buClrTx/>
                        <a:buSzTx/>
                        <a:buFontTx/>
                        <a:buNone/>
                        <a:defRPr/>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Founded in 1967, the Association of Southeast Asian Nations (ASEAN) has 10 member states whose goals and objectives are:</a:t>
                      </a:r>
                    </a:p>
                    <a:p>
                      <a:pPr algn="just">
                        <a:lnSpc>
                          <a:spcPct val="120000"/>
                        </a:lnSpc>
                        <a:spcBef>
                          <a:spcPts val="600"/>
                        </a:spcBef>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To accelerate the economic growth, social progress and cultural development in the region through joint endeavours in the spirit of equality and partnership in order to strengthen the foundation for a prosperous and peaceful community of Southeast Asian Nations; </a:t>
                      </a:r>
                    </a:p>
                    <a:p>
                      <a:pPr algn="just">
                        <a:lnSpc>
                          <a:spcPct val="120000"/>
                        </a:lnSpc>
                        <a:spcBef>
                          <a:spcPts val="600"/>
                        </a:spcBef>
                      </a:pPr>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To promote regional peace and stability through abiding respect for justice and the rule of law in the relationship among countries of the region and adherence to the principles of the United Nations Charter; and to promote active collaboration and mutual assistance on matters of common interest in the economic, social, cultural, technical, scientific and administrative fields.</a:t>
                      </a:r>
                    </a:p>
                    <a:p>
                      <a:pPr marL="0" marR="0" lvl="0" indent="0" algn="just" defTabSz="914400" rtl="0" eaLnBrk="1" fontAlgn="auto" latinLnBrk="0" hangingPunct="1">
                        <a:lnSpc>
                          <a:spcPct val="100000"/>
                        </a:lnSpc>
                        <a:spcBef>
                          <a:spcPts val="0"/>
                        </a:spcBef>
                        <a:spcAft>
                          <a:spcPts val="0"/>
                        </a:spcAft>
                        <a:buClrTx/>
                        <a:buSzTx/>
                        <a:buFontTx/>
                        <a:buNone/>
                        <a:defRPr/>
                      </a:pPr>
                      <a:r>
                        <a:rPr lang="en-GB" sz="2000" dirty="0">
                          <a:latin typeface="Times New Roman" panose="02020603050405020304" pitchFamily="18" charset="0"/>
                          <a:ea typeface="Times New Roman" panose="02020603050405020304" pitchFamily="18" charset="0"/>
                          <a:cs typeface="Times New Roman" panose="02020603050405020304" pitchFamily="18" charset="0"/>
                        </a:rPr>
                        <a:t>Official website: </a:t>
                      </a:r>
                      <a:r>
                        <a:rPr lang="en-GB" sz="2000" dirty="0">
                          <a:latin typeface="Times New Roman" panose="02020603050405020304" pitchFamily="18" charset="0"/>
                        </a:rPr>
                        <a:t>ttps://asean.org/</a:t>
                      </a:r>
                    </a:p>
                  </a:txBody>
                  <a:tcPr/>
                </a:tc>
                <a:extLst>
                  <a:ext uri="{0D108BD9-81ED-4DB2-BD59-A6C34878D82A}">
                    <a16:rowId xmlns:a16="http://schemas.microsoft.com/office/drawing/2014/main" val="10001"/>
                  </a:ext>
                </a:extLst>
              </a:tr>
            </a:tbl>
          </a:graphicData>
        </a:graphic>
      </p:graphicFrame>
      <p:sp>
        <p:nvSpPr>
          <p:cNvPr id="5" name="任意多边形: 形状 20"/>
          <p:cNvSpPr/>
          <p:nvPr/>
        </p:nvSpPr>
        <p:spPr>
          <a:xfrm>
            <a:off x="1863627" y="1027423"/>
            <a:ext cx="9733641" cy="494912"/>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r>
              <a:rPr lang="en-GB" sz="2800" b="1" dirty="0">
                <a:latin typeface="Times New Roman" panose="02020603050405020304" pitchFamily="18" charset="0"/>
                <a:ea typeface="Times New Roman" panose="02020603050405020304" pitchFamily="18" charset="0"/>
                <a:sym typeface="Times New Roman" panose="02020603050405020304" pitchFamily="18" charset="0"/>
              </a:rPr>
              <a:t>Examples of other international economic organisations</a:t>
            </a:r>
          </a:p>
        </p:txBody>
      </p:sp>
      <p:pic>
        <p:nvPicPr>
          <p:cNvPr id="6" name="圖片 30"/>
          <p:cNvPicPr>
            <a:picLocks noChangeAspect="1"/>
          </p:cNvPicPr>
          <p:nvPr/>
        </p:nvPicPr>
        <p:blipFill rotWithShape="1">
          <a:blip r:embed="rId2" cstate="screen"/>
          <a:srcRect/>
          <a:stretch>
            <a:fillRect/>
          </a:stretch>
        </p:blipFill>
        <p:spPr>
          <a:xfrm>
            <a:off x="250134" y="4243415"/>
            <a:ext cx="3461776" cy="1268033"/>
          </a:xfrm>
          <a:prstGeom prst="rect">
            <a:avLst/>
          </a:prstGeom>
        </p:spPr>
      </p:pic>
      <p:pic>
        <p:nvPicPr>
          <p:cNvPr id="7" name="Picture 6"/>
          <p:cNvPicPr>
            <a:picLocks noChangeAspect="1"/>
          </p:cNvPicPr>
          <p:nvPr/>
        </p:nvPicPr>
        <p:blipFill>
          <a:blip r:embed="rId3"/>
          <a:stretch>
            <a:fillRect/>
          </a:stretch>
        </p:blipFill>
        <p:spPr>
          <a:xfrm>
            <a:off x="138135" y="172063"/>
            <a:ext cx="1594256" cy="580365"/>
          </a:xfrm>
          <a:prstGeom prst="rect">
            <a:avLst/>
          </a:prstGeom>
        </p:spPr>
      </p:pic>
      <p:sp>
        <p:nvSpPr>
          <p:cNvPr id="2" name="文本框 1"/>
          <p:cNvSpPr txBox="1"/>
          <p:nvPr/>
        </p:nvSpPr>
        <p:spPr>
          <a:xfrm>
            <a:off x="250134" y="262190"/>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
        <p:nvSpPr>
          <p:cNvPr id="8" name="任意多边形: 形状 7">
            <a:extLst>
              <a:ext uri="{FF2B5EF4-FFF2-40B4-BE49-F238E27FC236}">
                <a16:creationId xmlns:a16="http://schemas.microsoft.com/office/drawing/2014/main" id="{062AB038-056C-C5CD-78B2-51EE8BAA2D62}"/>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noChangeArrowheads="1"/>
          </p:cNvPicPr>
          <p:nvPr/>
        </p:nvPicPr>
        <p:blipFill>
          <a:blip r:embed="rId2"/>
          <a:srcRect/>
          <a:stretch>
            <a:fillRect/>
          </a:stretch>
        </p:blipFill>
        <p:spPr bwMode="auto">
          <a:xfrm>
            <a:off x="339634" y="644653"/>
            <a:ext cx="11521439"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2966124" y="2591492"/>
            <a:ext cx="8665029" cy="3816429"/>
          </a:xfrm>
          <a:prstGeom prst="rect">
            <a:avLst/>
          </a:prstGeom>
          <a:noFill/>
          <a:ln>
            <a:noFill/>
            <a:prstDash val="dash"/>
          </a:ln>
        </p:spPr>
        <p:txBody>
          <a:bodyPr wrap="square" rtlCol="0">
            <a:spAutoFit/>
          </a:bodyPr>
          <a:lstStyle/>
          <a:p>
            <a:pPr marL="342900" indent="-342900" algn="just">
              <a:buFont typeface="Arial" panose="020B0604020202020204" pitchFamily="34" charset="0"/>
              <a:buChar char="•"/>
            </a:pPr>
            <a:r>
              <a:rPr lang="en-GB" sz="22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The Regional Comprehensive Economic Partnership (RCEP), initiated by ASEAN in 2012, was formally signed on 15 November 2020 after eight years and 31 rounds of formal negotiations.  On 1 January 2022, the RCEP agreement took effect firstly on the 10 countries that had ratified the agreement (including Brunei, Cambodia, China, Japan, New Zealand, etc.).</a:t>
            </a:r>
          </a:p>
          <a:p>
            <a:pPr marL="342900" indent="-342900" algn="just">
              <a:buFont typeface="Arial" panose="020B0604020202020204" pitchFamily="34" charset="0"/>
              <a:buChar char="•"/>
            </a:pPr>
            <a:r>
              <a:rPr lang="en-GB" sz="2200" dirty="0">
                <a:latin typeface="Times New Roman" panose="02020603050405020304" pitchFamily="18" charset="0"/>
                <a:ea typeface="Times New Roman" panose="02020603050405020304" pitchFamily="18" charset="0"/>
                <a:cs typeface="Times New Roman" panose="02020603050405020304" pitchFamily="18" charset="0"/>
              </a:rPr>
              <a:t>RCEP currently has 15 member countries, including China, Japan, Korea, Australia, New Zealand and the 10 ASEAN countries, covering a population of about 2.27 billion and accounting for about 33% of the world's GDP, making it the world's largest free trade agreement in terms of population and scale of trade.</a:t>
            </a:r>
          </a:p>
        </p:txBody>
      </p:sp>
      <p:sp>
        <p:nvSpPr>
          <p:cNvPr id="9" name="文本框 8"/>
          <p:cNvSpPr txBox="1"/>
          <p:nvPr/>
        </p:nvSpPr>
        <p:spPr>
          <a:xfrm>
            <a:off x="2188809" y="1324425"/>
            <a:ext cx="8053705" cy="769441"/>
          </a:xfrm>
          <a:prstGeom prst="rect">
            <a:avLst/>
          </a:prstGeom>
          <a:noFill/>
        </p:spPr>
        <p:txBody>
          <a:bodyPr wrap="square" rtlCol="0">
            <a:spAutoFit/>
          </a:bodyPr>
          <a:lstStyle/>
          <a:p>
            <a:pPr algn="ctr"/>
            <a:r>
              <a:rPr lang="en-GB" sz="2200" b="1"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Regional Comprehensive Economic Partnership (RCEP):</a:t>
            </a:r>
          </a:p>
          <a:p>
            <a:pPr algn="ctr"/>
            <a:r>
              <a:rPr lang="en-GB" sz="2200" b="1"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The world's largest free trade area in economic and trade terms</a:t>
            </a:r>
          </a:p>
        </p:txBody>
      </p:sp>
      <p:pic>
        <p:nvPicPr>
          <p:cNvPr id="11" name="Picture 10"/>
          <p:cNvPicPr>
            <a:picLocks noChangeAspect="1"/>
          </p:cNvPicPr>
          <p:nvPr/>
        </p:nvPicPr>
        <p:blipFill>
          <a:blip r:embed="rId3"/>
          <a:stretch>
            <a:fillRect/>
          </a:stretch>
        </p:blipFill>
        <p:spPr>
          <a:xfrm>
            <a:off x="138135" y="172063"/>
            <a:ext cx="1594256" cy="580365"/>
          </a:xfrm>
          <a:prstGeom prst="rect">
            <a:avLst/>
          </a:prstGeom>
        </p:spPr>
      </p:pic>
      <p:sp>
        <p:nvSpPr>
          <p:cNvPr id="4" name="Rectangle 3"/>
          <p:cNvSpPr/>
          <p:nvPr/>
        </p:nvSpPr>
        <p:spPr>
          <a:xfrm>
            <a:off x="680015" y="3930320"/>
            <a:ext cx="1943802" cy="369332"/>
          </a:xfrm>
          <a:prstGeom prst="rect">
            <a:avLst/>
          </a:prstGeom>
        </p:spPr>
        <p:txBody>
          <a:bodyPr wrap="none">
            <a:spAutoFit/>
          </a:bodyPr>
          <a:lstStyle/>
          <a:p>
            <a:r>
              <a:rPr lang="en-GB" dirty="0">
                <a:latin typeface="Times New Roman" panose="02020603050405020304" pitchFamily="18" charset="0"/>
              </a:rPr>
              <a:t>https://rcepsec.org/</a:t>
            </a:r>
          </a:p>
        </p:txBody>
      </p:sp>
      <p:pic>
        <p:nvPicPr>
          <p:cNvPr id="5" name="Picture 4"/>
          <p:cNvPicPr>
            <a:picLocks noChangeAspect="1"/>
          </p:cNvPicPr>
          <p:nvPr/>
        </p:nvPicPr>
        <p:blipFill>
          <a:blip r:embed="rId4"/>
          <a:stretch>
            <a:fillRect/>
          </a:stretch>
        </p:blipFill>
        <p:spPr>
          <a:xfrm>
            <a:off x="440182" y="2958304"/>
            <a:ext cx="2584418" cy="972016"/>
          </a:xfrm>
          <a:prstGeom prst="rect">
            <a:avLst/>
          </a:prstGeom>
        </p:spPr>
      </p:pic>
      <p:sp>
        <p:nvSpPr>
          <p:cNvPr id="2" name="文本框 1"/>
          <p:cNvSpPr txBox="1"/>
          <p:nvPr/>
        </p:nvSpPr>
        <p:spPr>
          <a:xfrm>
            <a:off x="245846" y="244543"/>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
        <p:nvSpPr>
          <p:cNvPr id="6" name="任意多边形: 形状 7">
            <a:extLst>
              <a:ext uri="{FF2B5EF4-FFF2-40B4-BE49-F238E27FC236}">
                <a16:creationId xmlns:a16="http://schemas.microsoft.com/office/drawing/2014/main" id="{45C4DFD0-BF94-386D-7396-36D6FA0B2DC6}"/>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5157" y="1820476"/>
            <a:ext cx="4908658" cy="3293209"/>
          </a:xfrm>
          <a:prstGeom prst="rect">
            <a:avLst/>
          </a:prstGeom>
        </p:spPr>
        <p:txBody>
          <a:bodyPr wrap="square">
            <a:spAutoFit/>
          </a:bodyPr>
          <a:lstStyle/>
          <a:p>
            <a:pPr algn="just"/>
            <a:r>
              <a:rPr lang="en-GB" sz="28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Teachers can refer to the website of the Hong Kong Trade Development Council for details of the RCEP.</a:t>
            </a:r>
          </a:p>
          <a:p>
            <a:endParaRPr lang="en-US" altLang="zh-TW" sz="20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a:p>
            <a:r>
              <a:rPr lang="en-GB" sz="20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Reference:</a:t>
            </a:r>
          </a:p>
          <a:p>
            <a:r>
              <a:rPr lang="en-GB" sz="2000" dirty="0">
                <a:latin typeface="Times New Roman" panose="02020603050405020304" pitchFamily="18" charset="0"/>
                <a:ea typeface="Times New Roman" panose="02020603050405020304" pitchFamily="18" charset="0"/>
                <a:cs typeface="+mn-ea"/>
              </a:rPr>
              <a:t>RCEP: Infographics</a:t>
            </a:r>
          </a:p>
          <a:p>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https://research.hktdc.com/en/data-and-profiles/infographics/rcep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030521" y="1010432"/>
            <a:ext cx="5149931" cy="5711043"/>
          </a:xfrm>
          <a:prstGeom prst="rect">
            <a:avLst/>
          </a:prstGeom>
        </p:spPr>
      </p:pic>
      <p:pic>
        <p:nvPicPr>
          <p:cNvPr id="5" name="Picture 4"/>
          <p:cNvPicPr>
            <a:picLocks noChangeAspect="1"/>
          </p:cNvPicPr>
          <p:nvPr/>
        </p:nvPicPr>
        <p:blipFill>
          <a:blip r:embed="rId3"/>
          <a:stretch>
            <a:fillRect/>
          </a:stretch>
        </p:blipFill>
        <p:spPr>
          <a:xfrm>
            <a:off x="745157" y="5206728"/>
            <a:ext cx="3766861" cy="741188"/>
          </a:xfrm>
          <a:prstGeom prst="rect">
            <a:avLst/>
          </a:prstGeom>
        </p:spPr>
      </p:pic>
      <p:pic>
        <p:nvPicPr>
          <p:cNvPr id="13" name="Picture 12"/>
          <p:cNvPicPr>
            <a:picLocks noChangeAspect="1"/>
          </p:cNvPicPr>
          <p:nvPr/>
        </p:nvPicPr>
        <p:blipFill>
          <a:blip r:embed="rId4"/>
          <a:stretch>
            <a:fillRect/>
          </a:stretch>
        </p:blipFill>
        <p:spPr>
          <a:xfrm>
            <a:off x="207803" y="172969"/>
            <a:ext cx="1594256" cy="580365"/>
          </a:xfrm>
          <a:prstGeom prst="rect">
            <a:avLst/>
          </a:prstGeom>
        </p:spPr>
      </p:pic>
      <p:sp>
        <p:nvSpPr>
          <p:cNvPr id="2" name="文本框 1"/>
          <p:cNvSpPr txBox="1"/>
          <p:nvPr/>
        </p:nvSpPr>
        <p:spPr>
          <a:xfrm>
            <a:off x="319802" y="263096"/>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
        <p:nvSpPr>
          <p:cNvPr id="3" name="任意多边形: 形状 7">
            <a:extLst>
              <a:ext uri="{FF2B5EF4-FFF2-40B4-BE49-F238E27FC236}">
                <a16:creationId xmlns:a16="http://schemas.microsoft.com/office/drawing/2014/main" id="{8564B3A4-B76E-2D8D-8DC3-823DDAD231A3}"/>
              </a:ext>
            </a:extLst>
          </p:cNvPr>
          <p:cNvSpPr/>
          <p:nvPr/>
        </p:nvSpPr>
        <p:spPr bwMode="auto">
          <a:xfrm>
            <a:off x="2529840" y="291047"/>
            <a:ext cx="810768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sz="3600" b="1" dirty="0">
                <a:solidFill>
                  <a:schemeClr val="bg1"/>
                </a:solidFill>
                <a:latin typeface="Times New Roman" panose="02020603050405020304" pitchFamily="18" charset="0"/>
                <a:ea typeface="Times New Roman" panose="02020603050405020304" pitchFamily="18" charset="0"/>
              </a:rPr>
              <a:t>International Economic Organisations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p:cNvSpPr txBox="1"/>
          <p:nvPr/>
        </p:nvSpPr>
        <p:spPr>
          <a:xfrm>
            <a:off x="4356760" y="0"/>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000" b="1" i="0" u="none" strike="noStrike" cap="none" normalizeH="0" baseline="0" noProof="0" dirty="0">
                <a:ln>
                  <a:noFill/>
                </a:ln>
                <a:solidFill>
                  <a:schemeClr val="accent6">
                    <a:lumMod val="75000"/>
                  </a:schemeClr>
                </a:solidFill>
                <a:uLnTx/>
                <a:uFillTx/>
                <a:latin typeface="Times New Roman" panose="02020603050405020304" pitchFamily="18" charset="0"/>
                <a:ea typeface="Times New Roman" panose="02020603050405020304" pitchFamily="18" charset="0"/>
                <a:cs typeface="+mn-cs"/>
              </a:rPr>
              <a:t>User Guide</a:t>
            </a:r>
          </a:p>
        </p:txBody>
      </p:sp>
      <p:sp>
        <p:nvSpPr>
          <p:cNvPr id="13" name="文本框 10"/>
          <p:cNvSpPr txBox="1"/>
          <p:nvPr/>
        </p:nvSpPr>
        <p:spPr>
          <a:xfrm>
            <a:off x="227195" y="707886"/>
            <a:ext cx="11576115" cy="5863144"/>
          </a:xfrm>
          <a:prstGeom prst="rect">
            <a:avLst/>
          </a:prstGeom>
          <a:noFill/>
        </p:spPr>
        <p:txBody>
          <a:bodyPr wrap="square" rtlCol="0">
            <a:spAutoFit/>
          </a:bodyPr>
          <a:lstStyle/>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defRPr/>
            </a:pPr>
            <a:r>
              <a:rPr kumimoji="0" lang="en-GB" sz="2000" i="0" u="none" strike="noStrike" cap="none" normalizeH="0" baseline="0" noProof="0" dirty="0">
                <a:ln>
                  <a:noFill/>
                </a:ln>
                <a:solidFill>
                  <a:schemeClr val="accent6">
                    <a:lumMod val="75000"/>
                  </a:schemeClr>
                </a:solidFill>
                <a:uLnTx/>
                <a:uFillTx/>
                <a:latin typeface="Times New Roman" panose="02020603050405020304" pitchFamily="18" charset="0"/>
                <a:ea typeface="Times New Roman" panose="02020603050405020304" pitchFamily="18" charset="0"/>
              </a:rPr>
              <a:t>The primary users of this resource are teachers. It aims to provide teachers with content knowledge relevant to the topic to enable teachers to have a deeper understanding of teaching content when preparing for their lessons.</a:t>
            </a:r>
          </a:p>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defRPr/>
            </a:pPr>
            <a:r>
              <a:rPr kumimoji="0" lang="en-GB" sz="2000" i="0" u="none" strike="noStrike" cap="none" normalizeH="0" baseline="0" noProof="0" dirty="0">
                <a:ln>
                  <a:noFill/>
                </a:ln>
                <a:solidFill>
                  <a:schemeClr val="accent6">
                    <a:lumMod val="75000"/>
                  </a:schemeClr>
                </a:solidFill>
                <a:uLnTx/>
                <a:uFillTx/>
                <a:latin typeface="Times New Roman" panose="02020603050405020304" pitchFamily="18" charset="0"/>
                <a:ea typeface="Times New Roman" panose="02020603050405020304" pitchFamily="18" charset="0"/>
                <a:cs typeface="Times New Roman" panose="02020603050405020304" pitchFamily="18" charset="0"/>
              </a:rPr>
              <a:t>All data, videos, photos, pictures, questions and suggested answers can be used for multiple purposes, such as teachers’ teaching materials, references for curriculum planning and learning and teaching, and student assignments, etc. To align with Citizenship and Social Development Curriculum and Assessment Guide (Secondary 4-6) (2021) (C&amp;A Guide), this resource should be adapted to cater for students’ learning diversity, classroom teaching and assessment needs, among others.</a:t>
            </a:r>
          </a:p>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defRPr/>
            </a:pPr>
            <a:r>
              <a:rPr kumimoji="0" lang="en-GB" sz="2000" i="0" u="none" strike="noStrike" cap="none" normalizeH="0" baseline="0" noProof="0" dirty="0">
                <a:ln>
                  <a:noFill/>
                </a:ln>
                <a:solidFill>
                  <a:schemeClr val="accent6">
                    <a:lumMod val="75000"/>
                  </a:schemeClr>
                </a:solidFill>
                <a:uLnTx/>
                <a:uFillTx/>
                <a:latin typeface="Times New Roman" panose="02020603050405020304" pitchFamily="18" charset="0"/>
                <a:ea typeface="Times New Roman" panose="02020603050405020304" pitchFamily="18" charset="0"/>
              </a:rPr>
              <a:t>Teachers may provide appropriate supplementary notes/explanations to enrich this resource in order to enhance students’ understanding of the topic and information provided.</a:t>
            </a:r>
          </a:p>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defRPr/>
            </a:pPr>
            <a:r>
              <a:rPr kumimoji="0" lang="en-GB" sz="2000" i="0" u="none" strike="noStrike" cap="none" normalizeH="0" baseline="0" noProof="0" dirty="0">
                <a:ln>
                  <a:noFill/>
                </a:ln>
                <a:solidFill>
                  <a:schemeClr val="accent6">
                    <a:lumMod val="75000"/>
                  </a:schemeClr>
                </a:solidFill>
                <a:uLnTx/>
                <a:uFillTx/>
                <a:latin typeface="Times New Roman" panose="02020603050405020304" pitchFamily="18" charset="0"/>
                <a:ea typeface="Times New Roman" panose="02020603050405020304" pitchFamily="18" charset="0"/>
              </a:rPr>
              <a:t>In accordance with the curriculum rationale and aims, teachers may select other learning and teaching resources which are correct, reliable, objective and impartial to help students build up a solid knowledge base, develop positive values and attitudes as well as enhance critical thinking and problem solving skills, and various generic skills.</a:t>
            </a:r>
          </a:p>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defRPr/>
            </a:pPr>
            <a:r>
              <a:rPr kumimoji="0" lang="en-GB" sz="2000" i="0" u="none" strike="noStrike" cap="none" normalizeH="0" baseline="0" noProof="0" dirty="0">
                <a:ln>
                  <a:noFill/>
                </a:ln>
                <a:solidFill>
                  <a:schemeClr val="accent6">
                    <a:lumMod val="75000"/>
                  </a:schemeClr>
                </a:solidFill>
                <a:uLnTx/>
                <a:uFillTx/>
                <a:latin typeface="Times New Roman" panose="02020603050405020304" pitchFamily="18" charset="0"/>
                <a:ea typeface="Times New Roman" panose="02020603050405020304" pitchFamily="18" charset="0"/>
              </a:rPr>
              <a:t>If some information cannot be provided in this resource due to copyright issue, teachers may visit relevant websites provided.</a:t>
            </a:r>
          </a:p>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defRPr/>
            </a:pPr>
            <a:r>
              <a:rPr kumimoji="0" lang="en-GB" sz="2000" i="0" u="none" strike="noStrike" cap="none" normalizeH="0" baseline="0" noProof="0" dirty="0">
                <a:ln>
                  <a:noFill/>
                </a:ln>
                <a:solidFill>
                  <a:schemeClr val="accent6">
                    <a:lumMod val="75000"/>
                  </a:schemeClr>
                </a:solidFill>
                <a:uLnTx/>
                <a:uFillTx/>
                <a:latin typeface="Times New Roman" panose="02020603050405020304" pitchFamily="18" charset="0"/>
                <a:ea typeface="Times New Roman" panose="02020603050405020304" pitchFamily="18" charset="0"/>
              </a:rPr>
              <a:t>Some information may have been updated when being used by teachers, teachers may visit the corresponding websites to obtain the up-to-date information.</a:t>
            </a:r>
          </a:p>
          <a:p>
            <a:pPr marL="342900" marR="0" lvl="0" indent="-342900" algn="just" defTabSz="914400" rtl="0" eaLnBrk="1" fontAlgn="auto" latinLnBrk="0" hangingPunct="1">
              <a:lnSpc>
                <a:spcPts val="2000"/>
              </a:lnSpc>
              <a:spcBef>
                <a:spcPts val="450"/>
              </a:spcBef>
              <a:spcAft>
                <a:spcPts val="0"/>
              </a:spcAft>
              <a:buClrTx/>
              <a:buSzTx/>
              <a:buFont typeface="Arial" panose="020B0604020202020204" pitchFamily="34" charset="0"/>
              <a:buChar char="•"/>
              <a:defRPr/>
            </a:pPr>
            <a:r>
              <a:rPr kumimoji="0" lang="en-GB" sz="2000" i="0" u="none" strike="noStrike" cap="none" normalizeH="0" baseline="0" noProof="0" dirty="0">
                <a:ln>
                  <a:noFill/>
                </a:ln>
                <a:solidFill>
                  <a:schemeClr val="accent6">
                    <a:lumMod val="75000"/>
                  </a:schemeClr>
                </a:solidFill>
                <a:uLnTx/>
                <a:uFillTx/>
                <a:latin typeface="Times New Roman" panose="02020603050405020304" pitchFamily="18" charset="0"/>
                <a:ea typeface="Times New Roman" panose="02020603050405020304" pitchFamily="18" charset="0"/>
              </a:rPr>
              <a:t>Please also refer to the C&amp;A Guide to understand the requirements and arrangements of the learning and teaching of the curriculum. Teachers are welcome to point out the areas need improvement, and welcome to provide updated information to enrich the content for all teachers’ reference.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本框 10"/>
          <p:cNvSpPr txBox="1">
            <a:spLocks noChangeArrowheads="1"/>
          </p:cNvSpPr>
          <p:nvPr/>
        </p:nvSpPr>
        <p:spPr bwMode="auto">
          <a:xfrm>
            <a:off x="1576874" y="1542111"/>
            <a:ext cx="862595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marL="342900" marR="0" lvl="0" indent="-342900" algn="just"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kumimoji="0" lang="en-US" altLang="zh-CN" sz="2400" b="0" i="0" u="none" strike="noStrike" kern="0" cap="none" spc="0" normalizeH="0" baseline="0" noProof="0" dirty="0">
                <a:ln>
                  <a:noFill/>
                </a:ln>
                <a:solidFill>
                  <a:schemeClr val="tx1">
                    <a:lumMod val="85000"/>
                    <a:lumOff val="15000"/>
                  </a:schemeClr>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Some sources were not translated into English as the official English version is not available.</a:t>
            </a:r>
          </a:p>
          <a:p>
            <a:pPr marL="342900" marR="0" lvl="0" indent="-342900" algn="just"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kumimoji="0" lang="en-US" altLang="zh-CN" sz="2400" b="0" i="0" u="none" strike="noStrike" kern="0" cap="none" spc="0" normalizeH="0" baseline="0" noProof="0" dirty="0">
                <a:ln>
                  <a:noFill/>
                </a:ln>
                <a:solidFill>
                  <a:schemeClr val="tx1">
                    <a:lumMod val="85000"/>
                    <a:lumOff val="15000"/>
                  </a:schemeClr>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In case of any discrepancy between the Chinese and English versions, the Chinese version shall prevail.</a:t>
            </a:r>
            <a:endParaRPr kumimoji="0" lang="en-US" altLang="zh-CN" sz="2400" b="1" i="0" u="none" strike="noStrike" kern="0" cap="none" spc="0" normalizeH="0" baseline="0" noProof="0" dirty="0">
              <a:ln>
                <a:noFill/>
              </a:ln>
              <a:solidFill>
                <a:schemeClr val="tx1">
                  <a:lumMod val="85000"/>
                  <a:lumOff val="15000"/>
                </a:schemeClr>
              </a:solidFill>
              <a:effectLst/>
              <a:uLnTx/>
              <a:uFillTx/>
              <a:latin typeface="標楷體" panose="03000509000000000000" pitchFamily="65" charset="-120"/>
              <a:ea typeface="標楷體" panose="03000509000000000000" pitchFamily="65" charset="-120"/>
              <a:cs typeface="Times New Roman" panose="02020603050405020304" pitchFamily="18" charset="0"/>
              <a:sym typeface="Arial"/>
            </a:endParaRPr>
          </a:p>
        </p:txBody>
      </p:sp>
      <p:sp>
        <p:nvSpPr>
          <p:cNvPr id="91139" name="Rectangle 3"/>
          <p:cNvSpPr>
            <a:spLocks noChangeArrowheads="1"/>
          </p:cNvSpPr>
          <p:nvPr/>
        </p:nvSpPr>
        <p:spPr bwMode="auto">
          <a:xfrm>
            <a:off x="4164468" y="631017"/>
            <a:ext cx="3779837" cy="466725"/>
          </a:xfrm>
          <a:prstGeom prst="rect">
            <a:avLst/>
          </a:prstGeom>
          <a:noFill/>
          <a:ln>
            <a:noFill/>
          </a:ln>
          <a:effectLst/>
        </p:spPr>
        <p:txBody>
          <a:bodyPr wrap="none" lIns="0" tIns="-12696" rIns="0" bIns="-12696"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marL="0" marR="0" lvl="0" indent="0" algn="ctr"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3200" b="0" i="0" u="none" strike="noStrike" kern="0" cap="none" spc="0" normalizeH="0" baseline="0" noProof="0" dirty="0">
                <a:ln>
                  <a:noFill/>
                </a:ln>
                <a:solidFill>
                  <a:schemeClr val="tx1">
                    <a:lumMod val="85000"/>
                    <a:lumOff val="15000"/>
                  </a:schemeClr>
                </a:solidFill>
                <a:effectLst/>
                <a:uLnTx/>
                <a:uFillTx/>
                <a:latin typeface="Times New Roman" panose="02020603050405020304" pitchFamily="18" charset="0"/>
                <a:ea typeface="MS PGothic" panose="020B0600070205080204" pitchFamily="34" charset="-128"/>
                <a:cs typeface="Times New Roman" panose="02020603050405020304" pitchFamily="18" charset="0"/>
                <a:sym typeface="Arial"/>
              </a:rPr>
              <a:t>Notice and Disclaimer</a:t>
            </a:r>
            <a:r>
              <a:rPr kumimoji="0" lang="en-US" altLang="en-US" sz="2400" b="0" i="0" u="none" strike="noStrike" kern="0" cap="none" spc="0" normalizeH="0" baseline="0" noProof="0" dirty="0">
                <a:ln>
                  <a:noFill/>
                </a:ln>
                <a:solidFill>
                  <a:schemeClr val="tx1">
                    <a:lumMod val="85000"/>
                    <a:lumOff val="15000"/>
                  </a:schemeClr>
                </a:solidFill>
                <a:effectLst/>
                <a:uLnTx/>
                <a:uFillTx/>
                <a:latin typeface="Arial" panose="020B0604020202020204" pitchFamily="34" charset="0"/>
                <a:ea typeface="MS PGothic" panose="020B0600070205080204" pitchFamily="34" charset="-128"/>
                <a:cs typeface="Times New Roman" panose="02020603050405020304" pitchFamily="18" charset="0"/>
                <a:sym typeface="Arial"/>
              </a:rPr>
              <a:t> </a:t>
            </a:r>
          </a:p>
        </p:txBody>
      </p:sp>
    </p:spTree>
    <p:extLst>
      <p:ext uri="{BB962C8B-B14F-4D97-AF65-F5344CB8AC3E}">
        <p14:creationId xmlns:p14="http://schemas.microsoft.com/office/powerpoint/2010/main" val="153671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06095" y="531336"/>
            <a:ext cx="3159775" cy="674687"/>
            <a:chOff x="977900" y="557213"/>
            <a:chExt cx="2674938" cy="674687"/>
          </a:xfrm>
        </p:grpSpPr>
        <p:sp>
          <p:nvSpPr>
            <p:cNvPr id="18" name="矩形 17"/>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19" name="矩形 18"/>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20" name="文本框 13"/>
            <p:cNvSpPr txBox="1">
              <a:spLocks noChangeArrowheads="1"/>
            </p:cNvSpPr>
            <p:nvPr/>
          </p:nvSpPr>
          <p:spPr bwMode="auto">
            <a:xfrm>
              <a:off x="1341438" y="557213"/>
              <a:ext cx="23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3600" b="1" dirty="0">
                  <a:latin typeface="Times New Roman" panose="02020603050405020304" pitchFamily="18" charset="0"/>
                  <a:ea typeface="Times New Roman" panose="02020603050405020304" pitchFamily="18" charset="0"/>
                </a:rPr>
                <a:t>Introduction</a:t>
              </a:r>
            </a:p>
          </p:txBody>
        </p:sp>
        <p:cxnSp>
          <p:nvCxnSpPr>
            <p:cNvPr id="21" name="直接连接符 20"/>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任意多边形: 形状 7"/>
          <p:cNvSpPr/>
          <p:nvPr/>
        </p:nvSpPr>
        <p:spPr bwMode="auto">
          <a:xfrm>
            <a:off x="3465870" y="383656"/>
            <a:ext cx="7307233" cy="9676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lnSpc>
                <a:spcPts val="3560"/>
              </a:lnSpc>
              <a:spcAft>
                <a:spcPts val="0"/>
              </a:spcAft>
              <a:defRPr/>
            </a:pPr>
            <a:r>
              <a:rPr lang="en-GB" sz="28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 </a:t>
            </a: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The meaning of </a:t>
            </a:r>
          </a:p>
          <a:p>
            <a:pPr fontAlgn="auto">
              <a:lnSpc>
                <a:spcPts val="3560"/>
              </a:lnSpc>
              <a:spcAft>
                <a:spcPts val="0"/>
              </a:spcAft>
              <a:defRPr/>
            </a:pP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economic globalisation in brief</a:t>
            </a:r>
          </a:p>
        </p:txBody>
      </p:sp>
      <p:sp>
        <p:nvSpPr>
          <p:cNvPr id="10" name="内容占位符 4"/>
          <p:cNvSpPr txBox="1"/>
          <p:nvPr/>
        </p:nvSpPr>
        <p:spPr>
          <a:xfrm>
            <a:off x="452361" y="1735454"/>
            <a:ext cx="5507005" cy="4042453"/>
          </a:xfrm>
          <a:prstGeom prst="rect">
            <a:avLst/>
          </a:prstGeom>
        </p:spPr>
        <p:txBody>
          <a:bodyPr wrap="square">
            <a:spAutoFit/>
          </a:bodyPr>
          <a:lstStyle>
            <a:lvl1pPr marL="0" indent="45720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20000"/>
              </a:lnSpc>
            </a:pPr>
            <a:r>
              <a:rPr lang="en-GB" dirty="0">
                <a:solidFill>
                  <a:schemeClr val="tx1">
                    <a:lumMod val="85000"/>
                    <a:lumOff val="15000"/>
                  </a:schemeClr>
                </a:solidFill>
                <a:latin typeface="Times New Roman" panose="02020603050405020304" pitchFamily="18" charset="0"/>
                <a:ea typeface="Times New Roman" panose="02020603050405020304" pitchFamily="18" charset="0"/>
                <a:cs typeface="黑体" panose="02010609060101010101" pitchFamily="49" charset="-122"/>
                <a:sym typeface="Times New Roman" panose="02020603050405020304" pitchFamily="18" charset="0"/>
              </a:rPr>
              <a:t>Economic globalisation refers to the increasing economic integration and interdependence of economies across the world through frequent cross-border movement of goods, services, capital, technologies, information and labour. </a:t>
            </a:r>
            <a:r>
              <a:rPr lang="en-GB" dirty="0">
                <a:solidFill>
                  <a:schemeClr val="tx1">
                    <a:lumMod val="85000"/>
                    <a:lumOff val="15000"/>
                  </a:schemeClr>
                </a:solidFill>
                <a:latin typeface="Times New Roman" panose="02020603050405020304" pitchFamily="18" charset="0"/>
                <a:ea typeface="Times New Roman" panose="02020603050405020304" pitchFamily="18" charset="0"/>
                <a:cs typeface="微软雅黑" panose="020B0503020204020204" pitchFamily="34" charset="-122"/>
                <a:sym typeface="+mn-ea"/>
              </a:rPr>
              <a:t>Economic globalisation has facilitated the interaction of people from all over the world.</a:t>
            </a:r>
          </a:p>
        </p:txBody>
      </p:sp>
      <p:pic>
        <p:nvPicPr>
          <p:cNvPr id="12" name="圖片 9"/>
          <p:cNvPicPr/>
          <p:nvPr/>
        </p:nvPicPr>
        <p:blipFill rotWithShape="1">
          <a:blip r:embed="rId2" cstate="email"/>
          <a:srcRect/>
          <a:stretch>
            <a:fillRect/>
          </a:stretch>
        </p:blipFill>
        <p:spPr bwMode="auto">
          <a:xfrm>
            <a:off x="6102220" y="2146042"/>
            <a:ext cx="5365528" cy="3006924"/>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589816" y="2496094"/>
            <a:ext cx="9201554" cy="4282159"/>
            <a:chOff x="1573161" y="1990571"/>
            <a:chExt cx="9201554" cy="4282159"/>
          </a:xfrm>
        </p:grpSpPr>
        <p:pic>
          <p:nvPicPr>
            <p:cNvPr id="25" name="Picture 24"/>
            <p:cNvPicPr>
              <a:picLocks noChangeAspect="1"/>
            </p:cNvPicPr>
            <p:nvPr/>
          </p:nvPicPr>
          <p:blipFill>
            <a:blip r:embed="rId2"/>
            <a:stretch>
              <a:fillRect/>
            </a:stretch>
          </p:blipFill>
          <p:spPr>
            <a:xfrm>
              <a:off x="2343400" y="1990571"/>
              <a:ext cx="7305675" cy="3171825"/>
            </a:xfrm>
            <a:prstGeom prst="rect">
              <a:avLst/>
            </a:prstGeom>
          </p:spPr>
        </p:pic>
        <p:cxnSp>
          <p:nvCxnSpPr>
            <p:cNvPr id="27" name="Straight Arrow Connector 26"/>
            <p:cNvCxnSpPr/>
            <p:nvPr/>
          </p:nvCxnSpPr>
          <p:spPr>
            <a:xfrm>
              <a:off x="1797863" y="5515896"/>
              <a:ext cx="8396748" cy="29497"/>
            </a:xfrm>
            <a:prstGeom prst="straightConnector1">
              <a:avLst/>
            </a:prstGeom>
            <a:ln w="76200">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1573161" y="5739678"/>
              <a:ext cx="2832937" cy="523220"/>
            </a:xfrm>
            <a:prstGeom prst="rect">
              <a:avLst/>
            </a:prstGeom>
            <a:noFill/>
          </p:spPr>
          <p:txBody>
            <a:bodyPr wrap="square" rtlCol="0">
              <a:spAutoFit/>
            </a:bodyPr>
            <a:lstStyle/>
            <a:p>
              <a:r>
                <a:rPr lang="en-GB" sz="2800" dirty="0">
                  <a:latin typeface="Times New Roman" panose="02020603050405020304" pitchFamily="18" charset="0"/>
                  <a:ea typeface="Times New Roman" panose="02020603050405020304" pitchFamily="18" charset="0"/>
                </a:rPr>
                <a:t>Ancient times</a:t>
              </a:r>
            </a:p>
          </p:txBody>
        </p:sp>
        <p:sp>
          <p:nvSpPr>
            <p:cNvPr id="29" name="TextBox 28"/>
            <p:cNvSpPr txBox="1"/>
            <p:nvPr/>
          </p:nvSpPr>
          <p:spPr>
            <a:xfrm>
              <a:off x="7830019" y="5749510"/>
              <a:ext cx="2944696" cy="523220"/>
            </a:xfrm>
            <a:prstGeom prst="rect">
              <a:avLst/>
            </a:prstGeom>
            <a:noFill/>
          </p:spPr>
          <p:txBody>
            <a:bodyPr wrap="square" rtlCol="0">
              <a:spAutoFit/>
            </a:bodyPr>
            <a:lstStyle>
              <a:defPPr>
                <a:defRPr lang="zh-CN"/>
              </a:defPPr>
              <a:lvl1pPr>
                <a:defRPr>
                  <a:latin typeface="DFKai-SB" panose="03000509000000000000" pitchFamily="65" charset="-120"/>
                  <a:ea typeface="DFKai-SB" panose="03000509000000000000" pitchFamily="65" charset="-120"/>
                </a:defRPr>
              </a:lvl1pPr>
            </a:lstStyle>
            <a:p>
              <a:r>
                <a:rPr lang="en-GB" sz="2800" dirty="0">
                  <a:latin typeface="Times New Roman" panose="02020603050405020304" pitchFamily="18" charset="0"/>
                  <a:ea typeface="Times New Roman" panose="02020603050405020304" pitchFamily="18" charset="0"/>
                </a:rPr>
                <a:t>Modern times</a:t>
              </a:r>
            </a:p>
          </p:txBody>
        </p:sp>
      </p:grpSp>
      <p:grpSp>
        <p:nvGrpSpPr>
          <p:cNvPr id="30" name="组合 26"/>
          <p:cNvGrpSpPr/>
          <p:nvPr/>
        </p:nvGrpSpPr>
        <p:grpSpPr>
          <a:xfrm>
            <a:off x="765298" y="277580"/>
            <a:ext cx="2674938" cy="674687"/>
            <a:chOff x="977900" y="557213"/>
            <a:chExt cx="2674938" cy="674687"/>
          </a:xfrm>
        </p:grpSpPr>
        <p:sp>
          <p:nvSpPr>
            <p:cNvPr id="31" name="矩形 6"/>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32" name="矩形 7"/>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anose="02020603050405020304" pitchFamily="18" charset="0"/>
              </a:endParaRPr>
            </a:p>
          </p:txBody>
        </p:sp>
        <p:sp>
          <p:nvSpPr>
            <p:cNvPr id="33" name="文本框 13"/>
            <p:cNvSpPr txBox="1">
              <a:spLocks noChangeArrowheads="1"/>
            </p:cNvSpPr>
            <p:nvPr/>
          </p:nvSpPr>
          <p:spPr bwMode="auto">
            <a:xfrm>
              <a:off x="1341438" y="557213"/>
              <a:ext cx="2311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sz="3600" b="1">
                  <a:latin typeface="Times New Roman" panose="02020603050405020304" pitchFamily="18" charset="0"/>
                  <a:ea typeface="Times New Roman" panose="02020603050405020304" pitchFamily="18" charset="0"/>
                </a:rPr>
                <a:t>Discussion</a:t>
              </a:r>
            </a:p>
          </p:txBody>
        </p:sp>
        <p:cxnSp>
          <p:nvCxnSpPr>
            <p:cNvPr id="34" name="直接连接符 30"/>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内容占位符 4"/>
          <p:cNvSpPr txBox="1"/>
          <p:nvPr/>
        </p:nvSpPr>
        <p:spPr>
          <a:xfrm>
            <a:off x="765298" y="1237115"/>
            <a:ext cx="11305675" cy="1222642"/>
          </a:xfrm>
          <a:prstGeom prst="rect">
            <a:avLst/>
          </a:prstGeom>
        </p:spPr>
        <p:txBody>
          <a:bodyPr wrap="square">
            <a:spAutoFit/>
          </a:bodyPr>
          <a:lstStyle>
            <a:lvl1pPr marL="0" indent="45720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20000"/>
              </a:lnSpc>
            </a:pPr>
            <a:r>
              <a:rPr lang="en-GB" sz="3200" dirty="0">
                <a:solidFill>
                  <a:schemeClr val="tx1">
                    <a:lumMod val="85000"/>
                    <a:lumOff val="15000"/>
                  </a:schemeClr>
                </a:solidFill>
                <a:latin typeface="Times New Roman" panose="02020603050405020304" pitchFamily="18" charset="0"/>
                <a:ea typeface="Times New Roman" panose="02020603050405020304" pitchFamily="18" charset="0"/>
                <a:cs typeface="黑体" panose="02010609060101010101" pitchFamily="49" charset="-122"/>
                <a:sym typeface="Times New Roman" panose="02020603050405020304" pitchFamily="18" charset="0"/>
              </a:rPr>
              <a:t>Discuss how changes in transport and communication technologies have promoted global interdependence.</a:t>
            </a:r>
          </a:p>
        </p:txBody>
      </p:sp>
      <p:sp>
        <p:nvSpPr>
          <p:cNvPr id="14" name="標題 1"/>
          <p:cNvSpPr>
            <a:spLocks noGrp="1"/>
          </p:cNvSpPr>
          <p:nvPr>
            <p:ph type="title"/>
          </p:nvPr>
        </p:nvSpPr>
        <p:spPr>
          <a:xfrm>
            <a:off x="3622375" y="334360"/>
            <a:ext cx="8448598" cy="746838"/>
          </a:xfrm>
        </p:spPr>
        <p:txBody>
          <a:bodyPr/>
          <a:lstStyle/>
          <a:p>
            <a:r>
              <a:rPr lang="en-GB" sz="4000" b="1" dirty="0">
                <a:solidFill>
                  <a:schemeClr val="tx1">
                    <a:lumMod val="85000"/>
                    <a:lumOff val="15000"/>
                  </a:schemeClr>
                </a:solidFill>
                <a:latin typeface="Times New Roman" panose="02020603050405020304" pitchFamily="18" charset="0"/>
                <a:ea typeface="Times New Roman" panose="02020603050405020304" pitchFamily="18" charset="0"/>
              </a:rPr>
              <a:t>Historical process of globalisation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1"/>
          </p:nvPr>
        </p:nvSpPr>
        <p:spPr>
          <a:xfrm>
            <a:off x="385136" y="695169"/>
            <a:ext cx="11133055" cy="2123658"/>
          </a:xfrm>
        </p:spPr>
        <p:txBody>
          <a:bodyPr wrap="square">
            <a:spAutoFit/>
          </a:bodyPr>
          <a:lstStyle/>
          <a:p>
            <a:pPr indent="0" algn="just" latinLnBrk="0">
              <a:lnSpc>
                <a:spcPct val="120000"/>
              </a:lnSpc>
              <a:spcBef>
                <a:spcPts val="0"/>
              </a:spcBef>
              <a:spcAft>
                <a:spcPts val="0"/>
              </a:spcAft>
            </a:pPr>
            <a:r>
              <a:rPr lang="en-GB" sz="2200" dirty="0">
                <a:solidFill>
                  <a:schemeClr val="tx1">
                    <a:lumMod val="85000"/>
                    <a:lumOff val="15000"/>
                  </a:schemeClr>
                </a:solidFill>
                <a:latin typeface="Times New Roman" panose="02020603050405020304" pitchFamily="18" charset="0"/>
                <a:ea typeface="Times New Roman" panose="02020603050405020304" pitchFamily="18" charset="0"/>
                <a:cs typeface="微软雅黑" panose="020B0503020204020204" pitchFamily="34" charset="-122"/>
                <a:sym typeface="+mn-ea"/>
              </a:rPr>
              <a:t>Economic globalisation is the result of technological advancement. The development of technology has reduced the cost of goods transportation, information dissemination, and labour mobility, especially the advancement of new technologies such as the Internet that promotes global interconnectivity. This has significantly contributed to the rapid flow of goods, services, capital, technology, information, and labour across the globe.</a:t>
            </a:r>
          </a:p>
        </p:txBody>
      </p:sp>
      <p:grpSp>
        <p:nvGrpSpPr>
          <p:cNvPr id="10" name="组合 9"/>
          <p:cNvGrpSpPr/>
          <p:nvPr/>
        </p:nvGrpSpPr>
        <p:grpSpPr>
          <a:xfrm>
            <a:off x="2208551" y="2818827"/>
            <a:ext cx="7486223" cy="3786596"/>
            <a:chOff x="1857838" y="2796367"/>
            <a:chExt cx="7486223" cy="3786596"/>
          </a:xfrm>
        </p:grpSpPr>
        <p:sp>
          <p:nvSpPr>
            <p:cNvPr id="32" name="文本框 13"/>
            <p:cNvSpPr txBox="1"/>
            <p:nvPr/>
          </p:nvSpPr>
          <p:spPr>
            <a:xfrm>
              <a:off x="4525395" y="3383915"/>
              <a:ext cx="2293801" cy="350083"/>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306070" algn="ctr"/>
              <a:endParaRPr lang="zh-CN" sz="2000" kern="100" dirty="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1" name="文本框 13"/>
            <p:cNvSpPr txBox="1"/>
            <p:nvPr/>
          </p:nvSpPr>
          <p:spPr>
            <a:xfrm>
              <a:off x="5091973" y="5001933"/>
              <a:ext cx="1160643" cy="283147"/>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ctr"/>
              <a:endParaRPr lang="zh-CN" sz="2000" kern="100" dirty="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8" name="矩形 7"/>
            <p:cNvSpPr/>
            <p:nvPr/>
          </p:nvSpPr>
          <p:spPr>
            <a:xfrm>
              <a:off x="2237373" y="4677649"/>
              <a:ext cx="6673528" cy="5205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ea typeface="Times New Roman" panose="02020603050405020304" pitchFamily="18" charset="0"/>
              </a:endParaRPr>
            </a:p>
          </p:txBody>
        </p:sp>
        <p:grpSp>
          <p:nvGrpSpPr>
            <p:cNvPr id="9" name="组合 8"/>
            <p:cNvGrpSpPr/>
            <p:nvPr/>
          </p:nvGrpSpPr>
          <p:grpSpPr>
            <a:xfrm>
              <a:off x="2443240" y="4970226"/>
              <a:ext cx="6865189" cy="1612737"/>
              <a:chOff x="2443240" y="4970226"/>
              <a:chExt cx="6865189" cy="1612737"/>
            </a:xfrm>
          </p:grpSpPr>
          <p:sp>
            <p:nvSpPr>
              <p:cNvPr id="24" name="AutoShape 4"/>
              <p:cNvSpPr/>
              <p:nvPr/>
            </p:nvSpPr>
            <p:spPr>
              <a:xfrm>
                <a:off x="2443240" y="4970226"/>
                <a:ext cx="6384671" cy="1612737"/>
              </a:xfrm>
              <a:prstGeom prst="roundRect">
                <a:avLst>
                  <a:gd name="adj" fmla="val 13009"/>
                </a:avLst>
              </a:prstGeom>
              <a:solidFill>
                <a:schemeClr val="accent1">
                  <a:alpha val="10196"/>
                </a:schemeClr>
              </a:solidFill>
              <a:ln w="19050" cap="rnd" cmpd="sng">
                <a:solidFill>
                  <a:schemeClr val="accent1">
                    <a:lumMod val="75000"/>
                  </a:schemeClr>
                </a:solidFill>
                <a:prstDash val="sysDot"/>
                <a:headEnd type="none" w="med" len="med"/>
                <a:tailEnd type="none" w="med" len="med"/>
              </a:ln>
            </p:spPr>
            <p:txBody>
              <a:bodyPr/>
              <a:lstStyle/>
              <a:p>
                <a:endParaRPr lang="zh-CN" altLang="en-US" dirty="0">
                  <a:solidFill>
                    <a:srgbClr val="000000"/>
                  </a:solidFill>
                  <a:latin typeface="Times New Roman" panose="02020603050405020304" pitchFamily="18" charset="0"/>
                  <a:ea typeface="Times New Roman" panose="02020603050405020304" pitchFamily="18" charset="0"/>
                </a:endParaRPr>
              </a:p>
            </p:txBody>
          </p:sp>
          <p:sp>
            <p:nvSpPr>
              <p:cNvPr id="43" name="文本框 34"/>
              <p:cNvSpPr txBox="1"/>
              <p:nvPr/>
            </p:nvSpPr>
            <p:spPr>
              <a:xfrm>
                <a:off x="2660345" y="5561537"/>
                <a:ext cx="2913792" cy="492957"/>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just"/>
                <a:r>
                  <a:rPr lang="en-GB" sz="2000" b="1"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Hong Kong </a:t>
                </a:r>
              </a:p>
              <a:p>
                <a:pPr indent="406400" algn="ctr"/>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a:p>
                <a:pPr indent="406400" algn="ctr"/>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a:p>
                <a:pPr indent="406400" algn="ctr"/>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p:txBody>
          </p:sp>
          <p:sp>
            <p:nvSpPr>
              <p:cNvPr id="41" name="文本框 34"/>
              <p:cNvSpPr txBox="1"/>
              <p:nvPr/>
            </p:nvSpPr>
            <p:spPr>
              <a:xfrm>
                <a:off x="6394637" y="5604180"/>
                <a:ext cx="2913792" cy="492957"/>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406400" algn="ctr"/>
                <a:r>
                  <a:rPr lang="en-GB" sz="2000" b="1"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San Francisco</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a:p>
                <a:pPr indent="406400" algn="ctr"/>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a:p>
                <a:pPr indent="406400" algn="ctr"/>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a:p>
                <a:pPr indent="406400" algn="ctr"/>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a:p>
                <a:pPr indent="406400" algn="ctr"/>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p:txBody>
          </p:sp>
          <p:grpSp>
            <p:nvGrpSpPr>
              <p:cNvPr id="6" name="组合 5"/>
              <p:cNvGrpSpPr/>
              <p:nvPr/>
            </p:nvGrpSpPr>
            <p:grpSpPr>
              <a:xfrm>
                <a:off x="3945851" y="5318784"/>
                <a:ext cx="3091644" cy="915619"/>
                <a:chOff x="4126473" y="5321351"/>
                <a:chExt cx="3091644" cy="915619"/>
              </a:xfrm>
            </p:grpSpPr>
            <p:sp>
              <p:nvSpPr>
                <p:cNvPr id="33" name="文本框 13"/>
                <p:cNvSpPr txBox="1"/>
                <p:nvPr/>
              </p:nvSpPr>
              <p:spPr>
                <a:xfrm>
                  <a:off x="5117062" y="5372822"/>
                  <a:ext cx="1985375" cy="368739"/>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just"/>
                  <a:r>
                    <a:rPr lang="en-GB" sz="2000" dirty="0">
                      <a:latin typeface="Times New Roman" panose="02020603050405020304" pitchFamily="18" charset="0"/>
                    </a:rPr>
                    <a:t>About 14 hours</a:t>
                  </a:r>
                </a:p>
              </p:txBody>
            </p:sp>
            <p:cxnSp>
              <p:nvCxnSpPr>
                <p:cNvPr id="42" name="直接箭头连接符 41"/>
                <p:cNvCxnSpPr/>
                <p:nvPr/>
              </p:nvCxnSpPr>
              <p:spPr>
                <a:xfrm>
                  <a:off x="4126473" y="5807126"/>
                  <a:ext cx="3091644" cy="0"/>
                </a:xfrm>
                <a:prstGeom prst="straightConnector1">
                  <a:avLst/>
                </a:prstGeom>
                <a:noFill/>
                <a:ln>
                  <a:tailEnd type="triangle"/>
                </a:ln>
              </p:spPr>
              <p:style>
                <a:lnRef idx="1">
                  <a:schemeClr val="dk1"/>
                </a:lnRef>
                <a:fillRef idx="0">
                  <a:schemeClr val="dk1"/>
                </a:fillRef>
                <a:effectRef idx="0">
                  <a:schemeClr val="dk1"/>
                </a:effectRef>
                <a:fontRef idx="minor">
                  <a:schemeClr val="tx1"/>
                </a:fontRef>
              </p:style>
            </p:cxnSp>
            <p:pic>
              <p:nvPicPr>
                <p:cNvPr id="20" name="图片 19"/>
                <p:cNvPicPr>
                  <a:picLocks noChangeAspect="1"/>
                </p:cNvPicPr>
                <p:nvPr/>
              </p:nvPicPr>
              <p:blipFill>
                <a:blip r:embed="rId2" cstate="email">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532390" y="5321351"/>
                  <a:ext cx="731357" cy="570793"/>
                </a:xfrm>
                <a:prstGeom prst="rect">
                  <a:avLst/>
                </a:prstGeom>
                <a:noFill/>
              </p:spPr>
            </p:pic>
            <p:sp>
              <p:nvSpPr>
                <p:cNvPr id="21" name="文本框 13"/>
                <p:cNvSpPr txBox="1"/>
                <p:nvPr/>
              </p:nvSpPr>
              <p:spPr>
                <a:xfrm>
                  <a:off x="5238553" y="5919228"/>
                  <a:ext cx="1244977" cy="317742"/>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just"/>
                  <a:r>
                    <a:rPr lang="en-GB" sz="20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By plane</a:t>
                  </a:r>
                </a:p>
              </p:txBody>
            </p:sp>
          </p:grpSp>
        </p:grpSp>
        <p:grpSp>
          <p:nvGrpSpPr>
            <p:cNvPr id="7" name="组合 6"/>
            <p:cNvGrpSpPr/>
            <p:nvPr/>
          </p:nvGrpSpPr>
          <p:grpSpPr>
            <a:xfrm>
              <a:off x="2443240" y="2796367"/>
              <a:ext cx="6900821" cy="1612737"/>
              <a:chOff x="2443240" y="3112923"/>
              <a:chExt cx="6900821" cy="1612737"/>
            </a:xfrm>
          </p:grpSpPr>
          <p:sp>
            <p:nvSpPr>
              <p:cNvPr id="23" name="AutoShape 4"/>
              <p:cNvSpPr/>
              <p:nvPr/>
            </p:nvSpPr>
            <p:spPr>
              <a:xfrm>
                <a:off x="2443240" y="3112923"/>
                <a:ext cx="6384671" cy="1612737"/>
              </a:xfrm>
              <a:prstGeom prst="roundRect">
                <a:avLst>
                  <a:gd name="adj" fmla="val 13009"/>
                </a:avLst>
              </a:prstGeom>
              <a:solidFill>
                <a:srgbClr val="FDB602">
                  <a:alpha val="10196"/>
                </a:srgbClr>
              </a:solidFill>
              <a:ln w="19050" cap="rnd" cmpd="sng">
                <a:solidFill>
                  <a:srgbClr val="F7B60D"/>
                </a:solidFill>
                <a:prstDash val="sysDot"/>
                <a:headEnd type="none" w="med" len="med"/>
                <a:tailEnd type="none" w="med" len="med"/>
              </a:ln>
            </p:spPr>
            <p:txBody>
              <a:bodyPr/>
              <a:lstStyle/>
              <a:p>
                <a:endParaRPr lang="zh-CN" altLang="en-US" dirty="0">
                  <a:solidFill>
                    <a:srgbClr val="000000"/>
                  </a:solidFill>
                  <a:latin typeface="Times New Roman" panose="02020603050405020304" pitchFamily="18" charset="0"/>
                  <a:ea typeface="Times New Roman" panose="02020603050405020304" pitchFamily="18" charset="0"/>
                </a:endParaRPr>
              </a:p>
            </p:txBody>
          </p:sp>
          <p:sp>
            <p:nvSpPr>
              <p:cNvPr id="44" name="文本框 34"/>
              <p:cNvSpPr txBox="1"/>
              <p:nvPr/>
            </p:nvSpPr>
            <p:spPr>
              <a:xfrm>
                <a:off x="6430269" y="3902462"/>
                <a:ext cx="2913792" cy="492957"/>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406400" algn="ctr"/>
                <a:r>
                  <a:rPr lang="en-GB" sz="2000" b="1"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San Francisco</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p:txBody>
          </p:sp>
          <p:sp>
            <p:nvSpPr>
              <p:cNvPr id="47" name="文本框 34"/>
              <p:cNvSpPr txBox="1"/>
              <p:nvPr/>
            </p:nvSpPr>
            <p:spPr>
              <a:xfrm>
                <a:off x="2593050" y="3897608"/>
                <a:ext cx="2913792" cy="492957"/>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just"/>
                <a:r>
                  <a:rPr lang="en-GB" sz="2000" b="1"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Hong Kong</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p:txBody>
          </p:sp>
          <p:grpSp>
            <p:nvGrpSpPr>
              <p:cNvPr id="2" name="组合 1"/>
              <p:cNvGrpSpPr/>
              <p:nvPr/>
            </p:nvGrpSpPr>
            <p:grpSpPr>
              <a:xfrm>
                <a:off x="3945851" y="3649164"/>
                <a:ext cx="3267426" cy="794637"/>
                <a:chOff x="4126473" y="3931024"/>
                <a:chExt cx="3267426" cy="794637"/>
              </a:xfrm>
            </p:grpSpPr>
            <p:pic>
              <p:nvPicPr>
                <p:cNvPr id="34" name="图片 33"/>
                <p:cNvPicPr>
                  <a:picLocks noChangeAspect="1"/>
                </p:cNvPicPr>
                <p:nvPr/>
              </p:nvPicPr>
              <p:blipFill>
                <a:blip r:embed="rId3" cstate="email">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565136" y="3931024"/>
                  <a:ext cx="531894" cy="415121"/>
                </a:xfrm>
                <a:prstGeom prst="rect">
                  <a:avLst/>
                </a:prstGeom>
                <a:noFill/>
              </p:spPr>
            </p:pic>
            <p:cxnSp>
              <p:nvCxnSpPr>
                <p:cNvPr id="46" name="直接箭头连接符 45"/>
                <p:cNvCxnSpPr/>
                <p:nvPr/>
              </p:nvCxnSpPr>
              <p:spPr>
                <a:xfrm>
                  <a:off x="4126473" y="4400522"/>
                  <a:ext cx="3091644" cy="0"/>
                </a:xfrm>
                <a:prstGeom prst="straightConnector1">
                  <a:avLst/>
                </a:prstGeom>
                <a:noFill/>
                <a:ln>
                  <a:tailEnd type="triangle"/>
                </a:ln>
              </p:spPr>
              <p:style>
                <a:lnRef idx="1">
                  <a:schemeClr val="dk1"/>
                </a:lnRef>
                <a:fillRef idx="0">
                  <a:schemeClr val="dk1"/>
                </a:fillRef>
                <a:effectRef idx="0">
                  <a:schemeClr val="dk1"/>
                </a:effectRef>
                <a:fontRef idx="minor">
                  <a:schemeClr val="tx1"/>
                </a:fontRef>
              </p:style>
            </p:cxnSp>
            <p:sp>
              <p:nvSpPr>
                <p:cNvPr id="36" name="文本框 13"/>
                <p:cNvSpPr txBox="1"/>
                <p:nvPr/>
              </p:nvSpPr>
              <p:spPr>
                <a:xfrm>
                  <a:off x="5317911" y="4016740"/>
                  <a:ext cx="2075988" cy="438977"/>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just"/>
                  <a:r>
                    <a:rPr lang="en-GB" sz="20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3 months</a:t>
                  </a:r>
                </a:p>
              </p:txBody>
            </p:sp>
            <p:sp>
              <p:nvSpPr>
                <p:cNvPr id="22" name="文本框 13"/>
                <p:cNvSpPr txBox="1"/>
                <p:nvPr/>
              </p:nvSpPr>
              <p:spPr>
                <a:xfrm>
                  <a:off x="5378845" y="4407919"/>
                  <a:ext cx="1244977" cy="317742"/>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indent="127000" algn="just"/>
                  <a:r>
                    <a:rPr lang="en-GB" sz="20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By ship</a:t>
                  </a:r>
                </a:p>
              </p:txBody>
            </p:sp>
          </p:grpSp>
        </p:grpSp>
        <p:sp>
          <p:nvSpPr>
            <p:cNvPr id="25" name="Rectangle 218"/>
            <p:cNvSpPr>
              <a:spLocks noChangeArrowheads="1"/>
            </p:cNvSpPr>
            <p:nvPr/>
          </p:nvSpPr>
          <p:spPr bwMode="auto">
            <a:xfrm>
              <a:off x="6601383" y="2825282"/>
              <a:ext cx="2362533" cy="594781"/>
            </a:xfrm>
            <a:prstGeom prst="rect">
              <a:avLst/>
            </a:prstGeom>
            <a:solidFill>
              <a:srgbClr val="FFFFFF"/>
            </a:solidFill>
            <a:ln w="12700">
              <a:solidFill>
                <a:srgbClr val="000000"/>
              </a:solidFill>
              <a:miter lim="800000"/>
            </a:ln>
            <a:effectLst>
              <a:outerShdw dist="107763" dir="2700000" algn="ctr" rotWithShape="0">
                <a:schemeClr val="accent2"/>
              </a:outerShdw>
            </a:effectLst>
          </p:spPr>
          <p:txBody>
            <a:bodyPr wrap="none" lIns="90488" tIns="44450" rIns="90488" bIns="4445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indent="306070" algn="ctr"/>
              <a:r>
                <a:rPr lang="en-GB" sz="24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1930s</a:t>
              </a:r>
            </a:p>
          </p:txBody>
        </p:sp>
        <p:sp>
          <p:nvSpPr>
            <p:cNvPr id="26" name="Rectangle 218"/>
            <p:cNvSpPr>
              <a:spLocks noChangeArrowheads="1"/>
            </p:cNvSpPr>
            <p:nvPr/>
          </p:nvSpPr>
          <p:spPr bwMode="auto">
            <a:xfrm>
              <a:off x="1857838" y="4786847"/>
              <a:ext cx="1317679" cy="594781"/>
            </a:xfrm>
            <a:prstGeom prst="rect">
              <a:avLst/>
            </a:prstGeom>
            <a:solidFill>
              <a:srgbClr val="FFFFFF"/>
            </a:solidFill>
            <a:ln w="12700">
              <a:solidFill>
                <a:srgbClr val="000000"/>
              </a:solidFill>
              <a:miter lim="800000"/>
            </a:ln>
            <a:effectLst>
              <a:outerShdw dist="107763" dir="2700000" algn="ctr" rotWithShape="0">
                <a:srgbClr val="B2D2DE"/>
              </a:outerShdw>
            </a:effectLst>
          </p:spPr>
          <p:txBody>
            <a:bodyPr wrap="none" lIns="90488" tIns="44450" rIns="90488" bIns="4445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indent="127000" algn="ctr"/>
              <a:r>
                <a:rPr lang="en-GB" sz="24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Now</a:t>
              </a:r>
            </a:p>
          </p:txBody>
        </p:sp>
      </p:grpSp>
      <p:sp>
        <p:nvSpPr>
          <p:cNvPr id="28" name="標題 1"/>
          <p:cNvSpPr>
            <a:spLocks noGrp="1"/>
          </p:cNvSpPr>
          <p:nvPr>
            <p:ph type="title"/>
          </p:nvPr>
        </p:nvSpPr>
        <p:spPr>
          <a:xfrm>
            <a:off x="2403145" y="74128"/>
            <a:ext cx="12734333" cy="1017880"/>
          </a:xfrm>
        </p:spPr>
        <p:txBody>
          <a:bodyPr/>
          <a:lstStyle/>
          <a:p>
            <a:r>
              <a:rPr lang="en-GB" altLang="zh-HK" sz="4000" dirty="0">
                <a:solidFill>
                  <a:schemeClr val="tx1">
                    <a:lumMod val="85000"/>
                    <a:lumOff val="15000"/>
                  </a:schemeClr>
                </a:solidFill>
                <a:latin typeface="Times New Roman" panose="02020603050405020304" pitchFamily="18" charset="0"/>
                <a:ea typeface="Times New Roman" panose="02020603050405020304" pitchFamily="18" charset="0"/>
              </a:rPr>
              <a:t>Historical process </a:t>
            </a:r>
            <a:r>
              <a:rPr lang="en-GB" sz="4000" b="1" dirty="0">
                <a:solidFill>
                  <a:schemeClr val="tx1">
                    <a:lumMod val="85000"/>
                    <a:lumOff val="15000"/>
                  </a:schemeClr>
                </a:solidFill>
                <a:latin typeface="Times New Roman" panose="02020603050405020304" pitchFamily="18" charset="0"/>
                <a:ea typeface="Times New Roman" panose="02020603050405020304" pitchFamily="18" charset="0"/>
              </a:rPr>
              <a:t>of globalisation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75840" y="412675"/>
            <a:ext cx="8585200" cy="684605"/>
          </a:xfrm>
        </p:spPr>
        <p:txBody>
          <a:bodyPr/>
          <a:lstStyle/>
          <a:p>
            <a:r>
              <a:rPr lang="en-GB" sz="4000" b="1" dirty="0">
                <a:solidFill>
                  <a:schemeClr val="tx1">
                    <a:lumMod val="85000"/>
                    <a:lumOff val="15000"/>
                  </a:schemeClr>
                </a:solidFill>
                <a:latin typeface="Times New Roman" panose="02020603050405020304" pitchFamily="18" charset="0"/>
                <a:ea typeface="Times New Roman" panose="02020603050405020304" pitchFamily="18" charset="0"/>
              </a:rPr>
              <a:t>Historical process of globalisation</a:t>
            </a:r>
          </a:p>
        </p:txBody>
      </p:sp>
      <p:sp>
        <p:nvSpPr>
          <p:cNvPr id="13" name="矩形 4"/>
          <p:cNvSpPr/>
          <p:nvPr/>
        </p:nvSpPr>
        <p:spPr>
          <a:xfrm>
            <a:off x="464488" y="4024139"/>
            <a:ext cx="7490792" cy="1477328"/>
          </a:xfrm>
          <a:prstGeom prst="rect">
            <a:avLst/>
          </a:prstGeom>
        </p:spPr>
        <p:txBody>
          <a:bodyPr wrap="square">
            <a:spAutoFit/>
          </a:bodyPr>
          <a:lstStyle/>
          <a:p>
            <a:r>
              <a:rPr lang="en-GB" dirty="0">
                <a:latin typeface="Times New Roman" panose="02020603050405020304" pitchFamily="18" charset="0"/>
                <a:ea typeface="Times New Roman" panose="02020603050405020304" pitchFamily="18" charset="0"/>
              </a:rPr>
              <a:t>Sources:</a:t>
            </a:r>
          </a:p>
          <a:p>
            <a:r>
              <a:rPr lang="en-GB" dirty="0">
                <a:latin typeface="Times New Roman" panose="02020603050405020304" pitchFamily="18" charset="0"/>
                <a:ea typeface="Times New Roman" panose="02020603050405020304" pitchFamily="18" charset="0"/>
              </a:rPr>
              <a:t>Citizenship and Social Development/Liberal Studies Section, Curriculum Development Institute, Education Bureau, Liberal Studies Curriculum Resources Booklet Series: Globalization</a:t>
            </a:r>
          </a:p>
          <a:p>
            <a:r>
              <a:rPr lang="en-GB" dirty="0">
                <a:latin typeface="Times New Roman" panose="02020603050405020304" pitchFamily="18" charset="0"/>
                <a:cs typeface="Times New Roman" panose="02020603050405020304" pitchFamily="18" charset="0"/>
              </a:rPr>
              <a:t>https://ls.edb.hkedcity.net/file/about/related_publications/globalization_e2.pdf</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rcRect/>
          <a:stretch/>
        </p:blipFill>
        <p:spPr>
          <a:xfrm>
            <a:off x="7874998" y="1312449"/>
            <a:ext cx="3568794" cy="5165361"/>
          </a:xfrm>
          <a:prstGeom prst="rect">
            <a:avLst/>
          </a:prstGeom>
        </p:spPr>
      </p:pic>
      <p:sp>
        <p:nvSpPr>
          <p:cNvPr id="12" name="內容版面配置區 2"/>
          <p:cNvSpPr>
            <a:spLocks noGrp="1"/>
          </p:cNvSpPr>
          <p:nvPr>
            <p:ph idx="1"/>
          </p:nvPr>
        </p:nvSpPr>
        <p:spPr>
          <a:xfrm>
            <a:off x="947067" y="1423152"/>
            <a:ext cx="6398421" cy="2471978"/>
          </a:xfrm>
          <a:ln w="38100">
            <a:solidFill>
              <a:srgbClr val="0070C0"/>
            </a:solidFill>
          </a:ln>
        </p:spPr>
        <p:txBody>
          <a:bodyPr/>
          <a:lstStyle/>
          <a:p>
            <a:pPr marL="0" indent="0" algn="just">
              <a:lnSpc>
                <a:spcPct val="150000"/>
              </a:lnSpc>
              <a:buNone/>
            </a:pPr>
            <a:r>
              <a:rPr lang="en-GB" sz="26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For the historical process of globalisation, teachers can refer to the </a:t>
            </a:r>
            <a:r>
              <a:rPr lang="en-GB" sz="2600" i="1"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Liberal Studies Curriculum Resource Booklet Series: Globalization</a:t>
            </a:r>
            <a:r>
              <a:rPr lang="en-GB" sz="26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 pp. 46 &amp; 47.</a:t>
            </a:r>
          </a:p>
        </p:txBody>
      </p:sp>
      <p:pic>
        <p:nvPicPr>
          <p:cNvPr id="14" name="Picture 13"/>
          <p:cNvPicPr>
            <a:picLocks noChangeAspect="1"/>
          </p:cNvPicPr>
          <p:nvPr/>
        </p:nvPicPr>
        <p:blipFill>
          <a:blip r:embed="rId3"/>
          <a:stretch>
            <a:fillRect/>
          </a:stretch>
        </p:blipFill>
        <p:spPr>
          <a:xfrm>
            <a:off x="307006" y="226422"/>
            <a:ext cx="1613233" cy="58036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8648" y="5627804"/>
            <a:ext cx="4787939" cy="580133"/>
          </a:xfrm>
          <a:prstGeom prst="rect">
            <a:avLst/>
          </a:prstGeom>
        </p:spPr>
      </p:pic>
      <p:sp>
        <p:nvSpPr>
          <p:cNvPr id="4" name="文本框 3"/>
          <p:cNvSpPr txBox="1"/>
          <p:nvPr/>
        </p:nvSpPr>
        <p:spPr>
          <a:xfrm>
            <a:off x="464488" y="325019"/>
            <a:ext cx="1370257" cy="400110"/>
          </a:xfrm>
          <a:prstGeom prst="rect">
            <a:avLst/>
          </a:prstGeom>
          <a:solidFill>
            <a:schemeClr val="bg1"/>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Reference</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half" idx="1"/>
          </p:nvPr>
        </p:nvSpPr>
        <p:spPr>
          <a:xfrm>
            <a:off x="61437" y="2357392"/>
            <a:ext cx="3976567" cy="3384068"/>
          </a:xfrm>
          <a:prstGeom prst="rect">
            <a:avLst/>
          </a:prstGeom>
        </p:spPr>
        <p:txBody>
          <a:bodyPr wrap="square">
            <a:spAutoFit/>
          </a:bodyPr>
          <a:lstStyle/>
          <a:p>
            <a:pPr indent="0" algn="just">
              <a:lnSpc>
                <a:spcPct val="120000"/>
              </a:lnSpc>
              <a:spcBef>
                <a:spcPts val="0"/>
              </a:spcBef>
            </a:pPr>
            <a:r>
              <a:rPr lang="en-GB" sz="2000" dirty="0">
                <a:latin typeface="Times New Roman" panose="02020603050405020304" pitchFamily="18" charset="0"/>
                <a:ea typeface="Times New Roman" panose="02020603050405020304" pitchFamily="18" charset="0"/>
                <a:cs typeface="黑体" panose="02010609060101010101" pitchFamily="49" charset="-122"/>
                <a:sym typeface="Times New Roman" panose="02020603050405020304" pitchFamily="18" charset="0"/>
              </a:rPr>
              <a:t>Economic globalisation has made the economies of various countries complementary, interdependent and mutually dependent. It is characterised by integration of commodity and capital markets,  international division of labour, and emergence of international economic organisations.</a:t>
            </a:r>
          </a:p>
        </p:txBody>
      </p:sp>
      <p:sp>
        <p:nvSpPr>
          <p:cNvPr id="2" name="文本框 1"/>
          <p:cNvSpPr txBox="1"/>
          <p:nvPr/>
        </p:nvSpPr>
        <p:spPr>
          <a:xfrm>
            <a:off x="10391140" y="709295"/>
            <a:ext cx="847725" cy="645160"/>
          </a:xfrm>
          <a:prstGeom prst="rect">
            <a:avLst/>
          </a:prstGeom>
          <a:noFill/>
        </p:spPr>
        <p:txBody>
          <a:bodyPr wrap="square" rtlCol="0">
            <a:spAutoFit/>
          </a:bodyPr>
          <a:lstStyle/>
          <a:p>
            <a:endParaRPr lang="zh-CN" altLang="en-US" dirty="0">
              <a:solidFill>
                <a:srgbClr val="0000FF"/>
              </a:solidFill>
              <a:latin typeface="Times New Roman" panose="02020603050405020304" pitchFamily="18" charset="0"/>
              <a:ea typeface="Times New Roman" panose="02020603050405020304" pitchFamily="18" charset="0"/>
            </a:endParaRPr>
          </a:p>
          <a:p>
            <a:endParaRPr lang="zh-CN" altLang="en-US" dirty="0">
              <a:solidFill>
                <a:srgbClr val="0000FF"/>
              </a:solidFill>
              <a:latin typeface="Times New Roman" panose="02020603050405020304" pitchFamily="18" charset="0"/>
              <a:ea typeface="Times New Roman" panose="02020603050405020304" pitchFamily="18" charset="0"/>
            </a:endParaRPr>
          </a:p>
        </p:txBody>
      </p:sp>
      <p:sp>
        <p:nvSpPr>
          <p:cNvPr id="6" name="任意多边形: 形状 20"/>
          <p:cNvSpPr/>
          <p:nvPr/>
        </p:nvSpPr>
        <p:spPr>
          <a:xfrm>
            <a:off x="1511559" y="-36207"/>
            <a:ext cx="9234144" cy="1172021"/>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en-GB" sz="4000" b="1" dirty="0">
                <a:solidFill>
                  <a:srgbClr val="FFFFFF"/>
                </a:solidFill>
                <a:latin typeface="Times New Roman" panose="02020603050405020304" pitchFamily="18" charset="0"/>
                <a:ea typeface="Times New Roman" panose="02020603050405020304" pitchFamily="18" charset="0"/>
                <a:sym typeface="Times New Roman" panose="02020603050405020304" pitchFamily="18" charset="0"/>
              </a:rPr>
              <a:t>The interdependence and interaction of economies of all countries</a:t>
            </a:r>
          </a:p>
        </p:txBody>
      </p:sp>
      <p:pic>
        <p:nvPicPr>
          <p:cNvPr id="7" name="Picture 2" descr="main_site_illustration_經濟全球化-01"/>
          <p:cNvPicPr>
            <a:picLocks noChangeAspect="1" noChangeArrowheads="1"/>
          </p:cNvPicPr>
          <p:nvPr/>
        </p:nvPicPr>
        <p:blipFill>
          <a:blip r:embed="rId2" cstate="email"/>
          <a:srcRect/>
          <a:stretch>
            <a:fillRect/>
          </a:stretch>
        </p:blipFill>
        <p:spPr bwMode="auto">
          <a:xfrm>
            <a:off x="4220489" y="1196556"/>
            <a:ext cx="7713836" cy="514255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1"/>
          <p:cNvSpPr/>
          <p:nvPr/>
        </p:nvSpPr>
        <p:spPr>
          <a:xfrm>
            <a:off x="4125798" y="5981477"/>
            <a:ext cx="4381500" cy="892552"/>
          </a:xfrm>
          <a:prstGeom prst="rect">
            <a:avLst/>
          </a:prstGeom>
        </p:spPr>
        <p:txBody>
          <a:bodyPr wrap="square">
            <a:spAutoFit/>
          </a:bodyPr>
          <a:lstStyle/>
          <a:p>
            <a:r>
              <a:rPr lang="en-GB" dirty="0">
                <a:latin typeface="Times New Roman" panose="02020603050405020304" pitchFamily="18" charset="0"/>
                <a:ea typeface="Times New Roman" panose="02020603050405020304" pitchFamily="18" charset="0"/>
              </a:rPr>
              <a:t>Source:</a:t>
            </a:r>
          </a:p>
          <a:p>
            <a:r>
              <a:rPr lang="en-GB" dirty="0">
                <a:latin typeface="Times New Roman" panose="02020603050405020304" pitchFamily="18" charset="0"/>
                <a:ea typeface="Times New Roman" panose="02020603050405020304" pitchFamily="18" charset="0"/>
              </a:rPr>
              <a:t>Webpage of the Academy of Chinese Studies </a:t>
            </a:r>
            <a:r>
              <a:rPr lang="en-GB" sz="1600" dirty="0">
                <a:latin typeface="Times New Roman" panose="02020603050405020304" pitchFamily="18" charset="0"/>
                <a:cs typeface="Times New Roman" panose="02020603050405020304" pitchFamily="18" charset="0"/>
              </a:rPr>
              <a:t>https://ls.chiculture.org.hk/tc/idea-aspect/480</a:t>
            </a:r>
          </a:p>
        </p:txBody>
      </p:sp>
      <p:sp>
        <p:nvSpPr>
          <p:cNvPr id="9" name="標題 1"/>
          <p:cNvSpPr>
            <a:spLocks noGrp="1"/>
          </p:cNvSpPr>
          <p:nvPr>
            <p:ph type="title"/>
          </p:nvPr>
        </p:nvSpPr>
        <p:spPr>
          <a:xfrm>
            <a:off x="149192" y="1425323"/>
            <a:ext cx="4186996" cy="718809"/>
          </a:xfrm>
        </p:spPr>
        <p:txBody>
          <a:bodyPr/>
          <a:lstStyle/>
          <a:p>
            <a:r>
              <a:rPr lang="en-GB" sz="2800" b="1" dirty="0">
                <a:solidFill>
                  <a:schemeClr val="tx1">
                    <a:lumMod val="85000"/>
                    <a:lumOff val="15000"/>
                  </a:schemeClr>
                </a:solidFill>
                <a:latin typeface="Times New Roman" panose="02020603050405020304" pitchFamily="18" charset="0"/>
                <a:ea typeface="Times New Roman" panose="02020603050405020304" pitchFamily="18" charset="0"/>
              </a:rPr>
              <a:t>Characteristics of Economic Globalisation</a:t>
            </a:r>
          </a:p>
        </p:txBody>
      </p:sp>
      <p:sp>
        <p:nvSpPr>
          <p:cNvPr id="3" name="矩形 2"/>
          <p:cNvSpPr/>
          <p:nvPr/>
        </p:nvSpPr>
        <p:spPr>
          <a:xfrm>
            <a:off x="4184648" y="1196556"/>
            <a:ext cx="3345788" cy="369332"/>
          </a:xfrm>
          <a:prstGeom prst="rect">
            <a:avLst/>
          </a:prstGeom>
          <a:solidFill>
            <a:schemeClr val="accent4"/>
          </a:solidFill>
        </p:spPr>
        <p:txBody>
          <a:bodyPr wrap="none">
            <a:spAutoFit/>
          </a:bodyPr>
          <a:lstStyle/>
          <a:p>
            <a:pPr algn="just">
              <a:spcAft>
                <a:spcPts val="0"/>
              </a:spcAft>
            </a:pPr>
            <a:r>
              <a:rPr lang="en-US" altLang="zh-HK" kern="100" dirty="0">
                <a:latin typeface="Times New Roman" panose="02020603050405020304" pitchFamily="18" charset="0"/>
                <a:ea typeface="DengXian"/>
                <a:cs typeface="Times New Roman" panose="02020603050405020304" pitchFamily="18" charset="0"/>
              </a:rPr>
              <a:t>Integration of commodity markets</a:t>
            </a:r>
            <a:endParaRPr lang="zh-TW" altLang="zh-HK" kern="100" dirty="0">
              <a:latin typeface="Times New Roman" panose="02020603050405020304" pitchFamily="18" charset="0"/>
              <a:ea typeface="DengXian"/>
              <a:cs typeface="Times New Roman" panose="02020603050405020304" pitchFamily="18" charset="0"/>
            </a:endParaRPr>
          </a:p>
        </p:txBody>
      </p:sp>
      <p:sp>
        <p:nvSpPr>
          <p:cNvPr id="4" name="矩形 3"/>
          <p:cNvSpPr/>
          <p:nvPr/>
        </p:nvSpPr>
        <p:spPr>
          <a:xfrm>
            <a:off x="4283752" y="1535361"/>
            <a:ext cx="3118024" cy="1384995"/>
          </a:xfrm>
          <a:prstGeom prst="rect">
            <a:avLst/>
          </a:prstGeom>
          <a:solidFill>
            <a:schemeClr val="accent4">
              <a:lumMod val="20000"/>
              <a:lumOff val="80000"/>
            </a:schemeClr>
          </a:solidFill>
        </p:spPr>
        <p:txBody>
          <a:bodyPr wrap="square">
            <a:spAutoFit/>
          </a:bodyPr>
          <a:lstStyle/>
          <a:p>
            <a:pPr algn="just"/>
            <a:r>
              <a:rPr lang="en-US" altLang="zh-HK" sz="1400" dirty="0">
                <a:latin typeface="Times New Roman" panose="02020603050405020304" pitchFamily="18" charset="0"/>
                <a:ea typeface="DengXian"/>
              </a:rPr>
              <a:t>Multinational corporations promote and sell their products and services on a global basis so that they manufacture similar products, narrowing market differences in commodities around the world</a:t>
            </a:r>
            <a:endParaRPr lang="zh-HK" altLang="en-US" sz="1400" dirty="0"/>
          </a:p>
        </p:txBody>
      </p:sp>
      <p:sp>
        <p:nvSpPr>
          <p:cNvPr id="10" name="矩形 9"/>
          <p:cNvSpPr/>
          <p:nvPr/>
        </p:nvSpPr>
        <p:spPr>
          <a:xfrm>
            <a:off x="8867654" y="1640409"/>
            <a:ext cx="3063659" cy="369332"/>
          </a:xfrm>
          <a:prstGeom prst="rect">
            <a:avLst/>
          </a:prstGeom>
          <a:solidFill>
            <a:schemeClr val="accent4"/>
          </a:solidFill>
        </p:spPr>
        <p:txBody>
          <a:bodyPr wrap="none">
            <a:spAutoFit/>
          </a:bodyPr>
          <a:lstStyle/>
          <a:p>
            <a:pPr algn="just">
              <a:spcAft>
                <a:spcPts val="0"/>
              </a:spcAft>
            </a:pPr>
            <a:r>
              <a:rPr lang="en-US" altLang="zh-HK" kern="100" dirty="0">
                <a:latin typeface="Times New Roman" panose="02020603050405020304" pitchFamily="18" charset="0"/>
                <a:ea typeface="DengXian"/>
                <a:cs typeface="Times New Roman" panose="02020603050405020304" pitchFamily="18" charset="0"/>
              </a:rPr>
              <a:t>International division of </a:t>
            </a:r>
            <a:r>
              <a:rPr lang="en-US" altLang="zh-HK" kern="100" dirty="0" err="1">
                <a:latin typeface="Times New Roman" panose="02020603050405020304" pitchFamily="18" charset="0"/>
                <a:ea typeface="DengXian"/>
                <a:cs typeface="Times New Roman" panose="02020603050405020304" pitchFamily="18" charset="0"/>
              </a:rPr>
              <a:t>labour</a:t>
            </a:r>
            <a:endParaRPr lang="zh-TW" altLang="zh-HK" kern="100" dirty="0">
              <a:latin typeface="DengXian"/>
              <a:ea typeface="DengXian"/>
              <a:cs typeface="Times New Roman" panose="02020603050405020304" pitchFamily="18" charset="0"/>
            </a:endParaRPr>
          </a:p>
        </p:txBody>
      </p:sp>
      <p:sp>
        <p:nvSpPr>
          <p:cNvPr id="11" name="矩形 10"/>
          <p:cNvSpPr/>
          <p:nvPr/>
        </p:nvSpPr>
        <p:spPr>
          <a:xfrm>
            <a:off x="8877659" y="2032736"/>
            <a:ext cx="3058160" cy="954107"/>
          </a:xfrm>
          <a:prstGeom prst="rect">
            <a:avLst/>
          </a:prstGeom>
          <a:solidFill>
            <a:schemeClr val="accent4">
              <a:lumMod val="20000"/>
              <a:lumOff val="80000"/>
            </a:schemeClr>
          </a:solidFill>
        </p:spPr>
        <p:txBody>
          <a:bodyPr wrap="square">
            <a:spAutoFit/>
          </a:bodyPr>
          <a:lstStyle/>
          <a:p>
            <a:pPr algn="just"/>
            <a:r>
              <a:rPr lang="en-US" altLang="zh-HK" sz="1400" dirty="0">
                <a:latin typeface="Times New Roman" panose="02020603050405020304" pitchFamily="18" charset="0"/>
                <a:ea typeface="DengXian"/>
              </a:rPr>
              <a:t>The diversification of economic activities into different parts of the world through investment, outsourcing, strategic alliances, etc.</a:t>
            </a:r>
            <a:endParaRPr lang="zh-HK" altLang="en-US" sz="1400" dirty="0"/>
          </a:p>
        </p:txBody>
      </p:sp>
      <p:graphicFrame>
        <p:nvGraphicFramePr>
          <p:cNvPr id="12" name="表格 11"/>
          <p:cNvGraphicFramePr>
            <a:graphicFrameLocks noGrp="1"/>
          </p:cNvGraphicFramePr>
          <p:nvPr>
            <p:extLst>
              <p:ext uri="{D42A27DB-BD31-4B8C-83A1-F6EECF244321}">
                <p14:modId xmlns:p14="http://schemas.microsoft.com/office/powerpoint/2010/main" val="1595176264"/>
              </p:ext>
            </p:extLst>
          </p:nvPr>
        </p:nvGraphicFramePr>
        <p:xfrm>
          <a:off x="7177203" y="3222153"/>
          <a:ext cx="1755775" cy="892926"/>
        </p:xfrm>
        <a:graphic>
          <a:graphicData uri="http://schemas.openxmlformats.org/drawingml/2006/table">
            <a:tbl>
              <a:tblPr firstRow="1" firstCol="1" bandRow="1">
                <a:tableStyleId>{5C22544A-7EE6-4342-B048-85BDC9FD1C3A}</a:tableStyleId>
              </a:tblPr>
              <a:tblGrid>
                <a:gridCol w="1755775">
                  <a:extLst>
                    <a:ext uri="{9D8B030D-6E8A-4147-A177-3AD203B41FA5}">
                      <a16:colId xmlns:a16="http://schemas.microsoft.com/office/drawing/2014/main" val="2033025106"/>
                    </a:ext>
                  </a:extLst>
                </a:gridCol>
              </a:tblGrid>
              <a:tr h="892926">
                <a:tc>
                  <a:txBody>
                    <a:bodyPr/>
                    <a:lstStyle/>
                    <a:p>
                      <a:pPr algn="ctr">
                        <a:spcAft>
                          <a:spcPts val="0"/>
                        </a:spcAft>
                      </a:pPr>
                      <a:r>
                        <a:rPr lang="en-US" sz="2000" kern="100" dirty="0">
                          <a:solidFill>
                            <a:schemeClr val="tx1"/>
                          </a:solidFill>
                          <a:effectLst/>
                          <a:latin typeface="Times New Roman" panose="02020603050405020304" pitchFamily="18" charset="0"/>
                          <a:cs typeface="Times New Roman" panose="02020603050405020304" pitchFamily="18" charset="0"/>
                        </a:rPr>
                        <a:t>Economic  </a:t>
                      </a:r>
                      <a:r>
                        <a:rPr lang="en-US" sz="2000" kern="100" dirty="0" err="1">
                          <a:solidFill>
                            <a:schemeClr val="tx1"/>
                          </a:solidFill>
                          <a:effectLst/>
                          <a:latin typeface="Times New Roman" panose="02020603050405020304" pitchFamily="18" charset="0"/>
                          <a:cs typeface="Times New Roman" panose="02020603050405020304" pitchFamily="18" charset="0"/>
                        </a:rPr>
                        <a:t>Globalisation</a:t>
                      </a:r>
                      <a:endParaRPr lang="zh-TW" sz="2000" kern="100" dirty="0">
                        <a:solidFill>
                          <a:schemeClr val="tx1"/>
                        </a:solidFill>
                        <a:effectLst/>
                        <a:latin typeface="Times New Roman" panose="02020603050405020304" pitchFamily="18" charset="0"/>
                        <a:ea typeface="DengXian"/>
                        <a:cs typeface="Times New Roman" panose="02020603050405020304" pitchFamily="18"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431640381"/>
                  </a:ext>
                </a:extLst>
              </a:tr>
            </a:tbl>
          </a:graphicData>
        </a:graphic>
      </p:graphicFrame>
      <p:sp>
        <p:nvSpPr>
          <p:cNvPr id="13" name="矩形 12"/>
          <p:cNvSpPr/>
          <p:nvPr/>
        </p:nvSpPr>
        <p:spPr>
          <a:xfrm>
            <a:off x="4184648" y="4208343"/>
            <a:ext cx="2909771" cy="369332"/>
          </a:xfrm>
          <a:prstGeom prst="rect">
            <a:avLst/>
          </a:prstGeom>
          <a:solidFill>
            <a:schemeClr val="accent4"/>
          </a:solidFill>
        </p:spPr>
        <p:txBody>
          <a:bodyPr wrap="none">
            <a:spAutoFit/>
          </a:bodyPr>
          <a:lstStyle/>
          <a:p>
            <a:pPr algn="just">
              <a:spcAft>
                <a:spcPts val="0"/>
              </a:spcAft>
            </a:pPr>
            <a:r>
              <a:rPr lang="en-US" altLang="zh-HK" kern="100" dirty="0">
                <a:latin typeface="Times New Roman" panose="02020603050405020304" pitchFamily="18" charset="0"/>
                <a:ea typeface="DengXian"/>
                <a:cs typeface="Times New Roman" panose="02020603050405020304" pitchFamily="18" charset="0"/>
              </a:rPr>
              <a:t>Integration of capital markets</a:t>
            </a:r>
            <a:endParaRPr lang="zh-TW" altLang="zh-HK" kern="100" dirty="0">
              <a:latin typeface="DengXian"/>
              <a:ea typeface="DengXian"/>
              <a:cs typeface="Times New Roman" panose="02020603050405020304" pitchFamily="18" charset="0"/>
            </a:endParaRPr>
          </a:p>
        </p:txBody>
      </p:sp>
      <p:sp>
        <p:nvSpPr>
          <p:cNvPr id="14" name="矩形 13"/>
          <p:cNvSpPr/>
          <p:nvPr/>
        </p:nvSpPr>
        <p:spPr>
          <a:xfrm>
            <a:off x="4218995" y="4571909"/>
            <a:ext cx="2909772" cy="1169551"/>
          </a:xfrm>
          <a:prstGeom prst="rect">
            <a:avLst/>
          </a:prstGeom>
          <a:solidFill>
            <a:schemeClr val="accent4">
              <a:lumMod val="20000"/>
              <a:lumOff val="80000"/>
            </a:schemeClr>
          </a:solidFill>
        </p:spPr>
        <p:txBody>
          <a:bodyPr wrap="square">
            <a:spAutoFit/>
          </a:bodyPr>
          <a:lstStyle/>
          <a:p>
            <a:pPr algn="just"/>
            <a:r>
              <a:rPr lang="en-US" altLang="zh-HK" sz="1400" dirty="0">
                <a:latin typeface="Times New Roman" panose="02020603050405020304" pitchFamily="18" charset="0"/>
                <a:ea typeface="DengXian"/>
              </a:rPr>
              <a:t>Innovation in financial instruments and the opening up of local financial markets in many places, result in greater freedom to conduct financial activities</a:t>
            </a:r>
            <a:endParaRPr lang="zh-HK" altLang="en-US" sz="1400" dirty="0"/>
          </a:p>
        </p:txBody>
      </p:sp>
      <p:sp>
        <p:nvSpPr>
          <p:cNvPr id="15" name="矩形 14"/>
          <p:cNvSpPr/>
          <p:nvPr/>
        </p:nvSpPr>
        <p:spPr>
          <a:xfrm>
            <a:off x="8702530" y="4750371"/>
            <a:ext cx="3036564" cy="646331"/>
          </a:xfrm>
          <a:prstGeom prst="rect">
            <a:avLst/>
          </a:prstGeom>
          <a:solidFill>
            <a:schemeClr val="accent4"/>
          </a:solidFill>
        </p:spPr>
        <p:txBody>
          <a:bodyPr wrap="square">
            <a:spAutoFit/>
          </a:bodyPr>
          <a:lstStyle/>
          <a:p>
            <a:pPr algn="just">
              <a:spcAft>
                <a:spcPts val="0"/>
              </a:spcAft>
            </a:pPr>
            <a:r>
              <a:rPr lang="en-US" altLang="zh-HK" kern="100" dirty="0">
                <a:latin typeface="Times New Roman" panose="02020603050405020304" pitchFamily="18" charset="0"/>
                <a:ea typeface="DengXian"/>
                <a:cs typeface="Times New Roman" panose="02020603050405020304" pitchFamily="18" charset="0"/>
              </a:rPr>
              <a:t>Emergence of international economic </a:t>
            </a:r>
            <a:r>
              <a:rPr lang="en-US" altLang="zh-HK" kern="100" dirty="0" err="1">
                <a:latin typeface="Times New Roman" panose="02020603050405020304" pitchFamily="18" charset="0"/>
                <a:ea typeface="DengXian"/>
                <a:cs typeface="Times New Roman" panose="02020603050405020304" pitchFamily="18" charset="0"/>
              </a:rPr>
              <a:t>organisations</a:t>
            </a:r>
            <a:endParaRPr lang="zh-TW" altLang="zh-HK" kern="100" dirty="0">
              <a:latin typeface="DengXian"/>
              <a:ea typeface="DengXian"/>
              <a:cs typeface="Times New Roman" panose="02020603050405020304" pitchFamily="18" charset="0"/>
            </a:endParaRPr>
          </a:p>
        </p:txBody>
      </p:sp>
      <p:sp>
        <p:nvSpPr>
          <p:cNvPr id="16" name="矩形 15"/>
          <p:cNvSpPr/>
          <p:nvPr/>
        </p:nvSpPr>
        <p:spPr>
          <a:xfrm>
            <a:off x="8702529" y="5396702"/>
            <a:ext cx="3036565" cy="1169551"/>
          </a:xfrm>
          <a:prstGeom prst="rect">
            <a:avLst/>
          </a:prstGeom>
          <a:solidFill>
            <a:schemeClr val="accent4">
              <a:lumMod val="20000"/>
              <a:lumOff val="80000"/>
            </a:schemeClr>
          </a:solidFill>
        </p:spPr>
        <p:txBody>
          <a:bodyPr wrap="square">
            <a:spAutoFit/>
          </a:bodyPr>
          <a:lstStyle/>
          <a:p>
            <a:pPr algn="just"/>
            <a:r>
              <a:rPr lang="en-US" altLang="zh-HK" sz="1400" dirty="0">
                <a:latin typeface="Times New Roman" panose="02020603050405020304" pitchFamily="18" charset="0"/>
                <a:ea typeface="DengXian"/>
              </a:rPr>
              <a:t>Promotion of free trade development, which is market-driven, to reduce economic disputes between countries and promote cooperation among member countries</a:t>
            </a:r>
            <a:endParaRPr lang="zh-HK" altLang="en-US" sz="1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68be68bd-6bda-4db6-9cec-b5a5549676f3"/>
  <p:tag name="COMMONDATA" val="eyJoZGlkIjoiZjIzZTA5MjRmMzMxMDUwZjlhMzJhMDMwZjYyODcyODI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UNIT_BK_DARK_LIGHT" val="2"/>
  <p:tag name="KSO_WM_SLIDE_BK_DARK_LIGHT" val="2"/>
</p:tagLst>
</file>

<file path=ppt/tags/tag16.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UNIT_BK_DARK_LIGHT" val="2"/>
  <p:tag name="KSO_WM_SLIDE_BK_DARK_LIGHT" val="2"/>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UNIT_BK_DARK_LIGHT" val="2"/>
  <p:tag name="KSO_WM_SLIDE_BK_DARK_LIGHT" val="2"/>
</p:tagLst>
</file>

<file path=ppt/tags/tag27.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9.xml><?xml version="1.0" encoding="utf-8"?>
<p:tagLst xmlns:a="http://schemas.openxmlformats.org/drawingml/2006/main" xmlns:r="http://schemas.openxmlformats.org/officeDocument/2006/relationships" xmlns:p="http://schemas.openxmlformats.org/presentationml/2006/main">
  <p:tag name="TIMING" val="|4.5"/>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xml><?xml version="1.0" encoding="utf-8"?>
<p:tagLst xmlns:a="http://schemas.openxmlformats.org/drawingml/2006/main" xmlns:r="http://schemas.openxmlformats.org/officeDocument/2006/relationships" xmlns:p="http://schemas.openxmlformats.org/presentationml/2006/main">
  <p:tag name="KSO_WM_UNIT_TABLE_BEAUTIFY" val="smartTable{fe18fd9d-6783-4685-a11f-86a2e6950fc2}"/>
  <p:tag name="TABLE_ENDDRAG_ORIGIN_RECT" val="311*330"/>
  <p:tag name="TABLE_ENDDRAG_RECT" val="604*105*311*330"/>
</p:tagLst>
</file>

<file path=ppt/tags/tag4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9、10、12、13、14、15、17"/>
  <p:tag name="KSO_WM_SLIDE_ID" val="custom20197319_1"/>
  <p:tag name="KSO_WM_TEMPLATE_SUBCATEGORY" val="17"/>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7319"/>
  <p:tag name="KSO_WM_SLIDE_LAYOUT" val="a_b"/>
  <p:tag name="KSO_WM_SLIDE_LAYOUT_CNT" val="1_3"/>
  <p:tag name="KSO_WM_TEMPLATE_MASTER_TYPE" val="1"/>
  <p:tag name="KSO_WM_TEMPLATE_COLOR_TYPE" val="1"/>
  <p:tag name="KSO_WM_TEMPLATE_MASTER_THUMB_INDEX" val="12"/>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53"/>
  <p:tag name="KSO_WM_UNIT_TYPE" val="l_h_i"/>
  <p:tag name="KSO_WM_UNIT_INDEX" val="1_1_1"/>
  <p:tag name="KSO_WM_UNIT_ID" val="diagram20186253_1*l_h_i*1_1_1"/>
  <p:tag name="KSO_WM_UNIT_LAYERLEVEL" val="1_1_1"/>
  <p:tag name="KSO_WM_BEAUTIFY_FLAG" val="#wm#"/>
  <p:tag name="KSO_WM_TAG_VERSION" val="1.0"/>
  <p:tag name="KSO_WM_DIAGRAM_GROUP_CODE" val="l1-1"/>
  <p:tag name="KSO_WM_UNIT_TEXT_FILL_FORE_SCHEMECOLOR_INDEX" val="2"/>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197319_15*f*1"/>
  <p:tag name="KSO_WM_TEMPLATE_CATEGORY" val="custom"/>
  <p:tag name="KSO_WM_TEMPLATE_INDEX" val="20197319"/>
  <p:tag name="KSO_WM_UNIT_LAYERLEVEL" val="1"/>
  <p:tag name="KSO_WM_TAG_VERSION" val="1.0"/>
  <p:tag name="KSO_WM_BEAUTIFY_FLAG" val="#wm#"/>
  <p:tag name="KSO_WM_UNIT_PRESET_TEXT" val="点击此处添加正文，文字是您思想的提炼，为了演示发布的良好效果，请言简意赅的阐述您的观点。"/>
  <p:tag name="KSO_WM_UNIT_NOCLEAR" val="0"/>
  <p:tag name="KSO_WM_UNIT_VALUE" val="50"/>
  <p:tag name="KSO_WM_UNIT_TYPE" val="f"/>
  <p:tag name="KSO_WM_UNIT_INDEX" val="1"/>
  <p:tag name="KSO_WM_UNIT_SUBTYPE" val="a"/>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197319_15*f*2"/>
  <p:tag name="KSO_WM_TEMPLATE_CATEGORY" val="custom"/>
  <p:tag name="KSO_WM_TEMPLATE_INDEX" val="20197319"/>
  <p:tag name="KSO_WM_UNIT_LAYERLEVEL" val="1"/>
  <p:tag name="KSO_WM_TAG_VERSION" val="1.0"/>
  <p:tag name="KSO_WM_BEAUTIFY_FLAG" val="#wm#"/>
  <p:tag name="KSO_WM_UNIT_PRESET_TEXT" val="点击此处添加正文，文字是您思想的提炼，为了演示发布的良好效果，请言简意赅的阐述您的观点。"/>
  <p:tag name="KSO_WM_UNIT_NOCLEAR" val="0"/>
  <p:tag name="KSO_WM_UNIT_VALUE" val="50"/>
  <p:tag name="KSO_WM_UNIT_TYPE" val="f"/>
  <p:tag name="KSO_WM_UNIT_INDEX" val="2"/>
  <p:tag name="KSO_WM_UNIT_SUBTYPE" val="a"/>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197319_15*f*2"/>
  <p:tag name="KSO_WM_TEMPLATE_CATEGORY" val="custom"/>
  <p:tag name="KSO_WM_TEMPLATE_INDEX" val="20197319"/>
  <p:tag name="KSO_WM_UNIT_LAYERLEVEL" val="1"/>
  <p:tag name="KSO_WM_TAG_VERSION" val="1.0"/>
  <p:tag name="KSO_WM_BEAUTIFY_FLAG" val="#wm#"/>
  <p:tag name="KSO_WM_UNIT_PRESET_TEXT" val="点击此处添加正文，文字是您思想的提炼，为了演示发布的良好效果，请言简意赅的阐述您的观点。"/>
  <p:tag name="KSO_WM_UNIT_NOCLEAR" val="0"/>
  <p:tag name="KSO_WM_UNIT_VALUE" val="50"/>
  <p:tag name="KSO_WM_UNIT_TYPE" val="f"/>
  <p:tag name="KSO_WM_UNIT_INDEX" val="2"/>
  <p:tag name="KSO_WM_UNIT_SUBTYPE" val="a"/>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197319_15*f*1"/>
  <p:tag name="KSO_WM_TEMPLATE_CATEGORY" val="custom"/>
  <p:tag name="KSO_WM_TEMPLATE_INDEX" val="20197319"/>
  <p:tag name="KSO_WM_UNIT_LAYERLEVEL" val="1"/>
  <p:tag name="KSO_WM_TAG_VERSION" val="1.0"/>
  <p:tag name="KSO_WM_BEAUTIFY_FLAG" val="#wm#"/>
  <p:tag name="KSO_WM_UNIT_PRESET_TEXT" val="点击此处添加正文，文字是您思想的提炼，为了演示发布的良好效果，请言简意赅的阐述您的观点。"/>
  <p:tag name="KSO_WM_UNIT_NOCLEAR" val="0"/>
  <p:tag name="KSO_WM_UNIT_VALUE" val="50"/>
  <p:tag name="KSO_WM_UNIT_TYPE" val="f"/>
  <p:tag name="KSO_WM_UNIT_INDEX" val="1"/>
  <p:tag name="KSO_WM_UNIT_SUBTYPE" val="a"/>
</p:tagLst>
</file>

<file path=ppt/tags/tag48.xml><?xml version="1.0" encoding="utf-8"?>
<p:tagLst xmlns:a="http://schemas.openxmlformats.org/drawingml/2006/main" xmlns:r="http://schemas.openxmlformats.org/officeDocument/2006/relationships" xmlns:p="http://schemas.openxmlformats.org/presentationml/2006/main">
  <p:tag name="KSO_WM_UNIT_TABLE_BEAUTIFY" val="smartTable{13bdfe8f-5ce8-4219-a159-022c85926b45}"/>
</p:tagLst>
</file>

<file path=ppt/tags/tag49.xml><?xml version="1.0" encoding="utf-8"?>
<p:tagLst xmlns:a="http://schemas.openxmlformats.org/drawingml/2006/main" xmlns:r="http://schemas.openxmlformats.org/officeDocument/2006/relationships" xmlns:p="http://schemas.openxmlformats.org/presentationml/2006/main">
  <p:tag name="KSO_WM_UNIT_VALUE" val="1378*1150"/>
  <p:tag name="KSO_WM_UNIT_HIGHLIGHT" val="0"/>
  <p:tag name="KSO_WM_UNIT_COMPATIBLE" val="0"/>
  <p:tag name="KSO_WM_UNIT_DIAGRAM_ISNUMVISUAL" val="0"/>
  <p:tag name="KSO_WM_UNIT_DIAGRAM_ISREFERUNIT" val="0"/>
  <p:tag name="KSO_WM_UNIT_TYPE" val="h_d"/>
  <p:tag name="KSO_WM_UNIT_INDEX" val="1_1"/>
  <p:tag name="KSO_WM_UNIT_ID" val="diagram20212196_1*h_d*1_1"/>
  <p:tag name="KSO_WM_TEMPLATE_CATEGORY" val="diagram"/>
  <p:tag name="KSO_WM_TEMPLATE_INDEX" val="20212196"/>
  <p:tag name="KSO_WM_UNIT_LAYERLEVEL" val="1_1"/>
  <p:tag name="KSO_WM_TAG_VERSION" val="1.0"/>
  <p:tag name="KSO_WM_BEAUTIFY_FLAG" val="#wm#"/>
  <p:tag name="KSO_WM_UNIT_BLOCK" val="0"/>
  <p:tag name="KSO_WM_UNIT_SUPPORT_UNIT_TYPE" val="[&quot;d&quot;,&quot;α&quot;,&quot;β&quot;,&quot;θ&quot;]"/>
  <p:tag name="KSO_WM_CHIP_GROUPID" val="5ebe39c50ac41c4a0a5255d9"/>
  <p:tag name="KSO_WM_CHIP_XID" val="5ebe39c50ac41c4a0a5255da"/>
  <p:tag name="KSO_WM_UNIT_DEC_AREA_ID" val="db339569e6d04e1fa249f27b008e3599"/>
  <p:tag name="KSO_WM_CHIP_FILLAREA_FILL_RULE" val="{&quot;fill_align&quot;:&quot;lm&quot;,&quot;fill_mode&quot;:&quot;adaptive&quot;,&quot;sacle_strategy&quot;:&quot;smart&quot;}"/>
  <p:tag name="KSO_WM_ASSEMBLE_CHIP_INDEX" val="870fa4db409a4159817effeea2f74906"/>
  <p:tag name="KSO_WM_TEMPLATE_ASSEMBLE_XID" val="60656f3d4054ed1e2fb80635"/>
  <p:tag name="KSO_WM_TEMPLATE_ASSEMBLE_GROUPID" val="60656f3d4054ed1e2fb80635"/>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1.xml><?xml version="1.0" encoding="utf-8"?>
<p:tagLst xmlns:a="http://schemas.openxmlformats.org/drawingml/2006/main" xmlns:r="http://schemas.openxmlformats.org/officeDocument/2006/relationships" xmlns:p="http://schemas.openxmlformats.org/presentationml/2006/main">
  <p:tag name="KSO_WM_UNIT_TABLE_BEAUTIFY" val="smartTable{95ae4157-8179-4912-98b6-03c871790e56}"/>
  <p:tag name="TABLE_ENDDRAG_ORIGIN_RECT" val="542*172"/>
  <p:tag name="TABLE_ENDDRAG_RECT" val="183*293*542*172"/>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6295</Words>
  <Application>Microsoft Office PowerPoint</Application>
  <PresentationFormat>寬螢幕</PresentationFormat>
  <Paragraphs>485</Paragraphs>
  <Slides>49</Slides>
  <Notes>5</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49</vt:i4>
      </vt:variant>
    </vt:vector>
  </HeadingPairs>
  <TitlesOfParts>
    <vt:vector size="61" baseType="lpstr">
      <vt:lpstr>(使用中文字体)</vt:lpstr>
      <vt:lpstr>DengXian</vt:lpstr>
      <vt:lpstr>DengXian</vt:lpstr>
      <vt:lpstr>宋体</vt:lpstr>
      <vt:lpstr>標楷體</vt:lpstr>
      <vt:lpstr>Arial</vt:lpstr>
      <vt:lpstr>Calibri</vt:lpstr>
      <vt:lpstr>Calibri Light</vt:lpstr>
      <vt:lpstr>Times New Roman</vt:lpstr>
      <vt:lpstr>Wingdings</vt:lpstr>
      <vt:lpstr>Office 主题</vt:lpstr>
      <vt:lpstr>Office Theme</vt:lpstr>
      <vt:lpstr>PowerPoint 簡報</vt:lpstr>
      <vt:lpstr>PowerPoint 簡報</vt:lpstr>
      <vt:lpstr>PowerPoint 簡報</vt:lpstr>
      <vt:lpstr>PowerPoint 簡報</vt:lpstr>
      <vt:lpstr>PowerPoint 簡報</vt:lpstr>
      <vt:lpstr>Historical process of globalisation</vt:lpstr>
      <vt:lpstr>Historical process of globalisation</vt:lpstr>
      <vt:lpstr>Historical process of globalisation</vt:lpstr>
      <vt:lpstr>Characteristics of Economic Globalisation</vt:lpstr>
      <vt:lpstr>Trends of global market integration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cp:revision>
  <dcterms:created xsi:type="dcterms:W3CDTF">2022-01-14T07:46:00Z</dcterms:created>
  <dcterms:modified xsi:type="dcterms:W3CDTF">2025-10-13T04:04:00Z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9C03CE4860EF43A694FFB6682AD4B266</vt:lpwstr>
  </property>
  <property fmtid="{D5CDD505-2E9C-101B-9397-08002B2CF9AE}" pid="3" name="KSOProductBuildVer">
    <vt:lpwstr>2052-11.1.0.13703</vt:lpwstr>
  </property>
</Properties>
</file>