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73" r:id="rId2"/>
  </p:sldMasterIdLst>
  <p:notesMasterIdLst>
    <p:notesMasterId r:id="rId44"/>
  </p:notesMasterIdLst>
  <p:handoutMasterIdLst>
    <p:handoutMasterId r:id="rId45"/>
  </p:handoutMasterIdLst>
  <p:sldIdLst>
    <p:sldId id="1384" r:id="rId3"/>
    <p:sldId id="3895" r:id="rId4"/>
    <p:sldId id="3861" r:id="rId5"/>
    <p:sldId id="3803" r:id="rId6"/>
    <p:sldId id="3865" r:id="rId7"/>
    <p:sldId id="1638" r:id="rId8"/>
    <p:sldId id="1624" r:id="rId9"/>
    <p:sldId id="1577" r:id="rId10"/>
    <p:sldId id="3902" r:id="rId11"/>
    <p:sldId id="1287" r:id="rId12"/>
    <p:sldId id="3868" r:id="rId13"/>
    <p:sldId id="1476" r:id="rId14"/>
    <p:sldId id="1651" r:id="rId15"/>
    <p:sldId id="1634" r:id="rId16"/>
    <p:sldId id="3893" r:id="rId17"/>
    <p:sldId id="1637" r:id="rId18"/>
    <p:sldId id="3896" r:id="rId19"/>
    <p:sldId id="3900" r:id="rId20"/>
    <p:sldId id="3882" r:id="rId21"/>
    <p:sldId id="3890" r:id="rId22"/>
    <p:sldId id="3899" r:id="rId23"/>
    <p:sldId id="3850" r:id="rId24"/>
    <p:sldId id="3839" r:id="rId25"/>
    <p:sldId id="3883" r:id="rId26"/>
    <p:sldId id="3875" r:id="rId27"/>
    <p:sldId id="1484" r:id="rId28"/>
    <p:sldId id="1593" r:id="rId29"/>
    <p:sldId id="1466" r:id="rId30"/>
    <p:sldId id="1560" r:id="rId31"/>
    <p:sldId id="1385" r:id="rId32"/>
    <p:sldId id="3885" r:id="rId33"/>
    <p:sldId id="1611" r:id="rId34"/>
    <p:sldId id="1486" r:id="rId35"/>
    <p:sldId id="1628" r:id="rId36"/>
    <p:sldId id="1488" r:id="rId37"/>
    <p:sldId id="1506" r:id="rId38"/>
    <p:sldId id="3887" r:id="rId39"/>
    <p:sldId id="1626" r:id="rId40"/>
    <p:sldId id="3905" r:id="rId41"/>
    <p:sldId id="3906" r:id="rId42"/>
    <p:sldId id="3907" r:id="rId43"/>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2" name="作者" initials="A" lastIdx="8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FFFF"/>
    <a:srgbClr val="F0F3F9"/>
    <a:srgbClr val="F1EDD2"/>
    <a:srgbClr val="E2DF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080" autoAdjust="0"/>
  </p:normalViewPr>
  <p:slideViewPr>
    <p:cSldViewPr snapToGrid="0">
      <p:cViewPr varScale="1">
        <p:scale>
          <a:sx n="106" d="100"/>
          <a:sy n="106" d="100"/>
        </p:scale>
        <p:origin x="612" y="102"/>
      </p:cViewPr>
      <p:guideLst/>
    </p:cSldViewPr>
  </p:slideViewPr>
  <p:notesTextViewPr>
    <p:cViewPr>
      <p:scale>
        <a:sx n="1" d="1"/>
        <a:sy n="1" d="1"/>
      </p:scale>
      <p:origin x="0" y="0"/>
    </p:cViewPr>
  </p:notesTextViewPr>
  <p:sorterViewPr>
    <p:cViewPr>
      <p:scale>
        <a:sx n="100" d="100"/>
        <a:sy n="100" d="100"/>
      </p:scale>
      <p:origin x="0" y="-75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5543EE7-26E5-44DD-A6B8-046C59393528}" type="datetimeFigureOut">
              <a:rPr lang="en-US" smtClean="0"/>
              <a:t>7/14/2023</a:t>
            </a:fld>
            <a:endParaRPr lang="en-US" dirty="0"/>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416CE96-17AE-4A43-A765-F2BDCEB93AFC}" type="slidenum">
              <a:rPr lang="en-US" smtClean="0"/>
              <a:t>‹#›</a:t>
            </a:fld>
            <a:endParaRPr lang="en-US" dirty="0"/>
          </a:p>
        </p:txBody>
      </p:sp>
    </p:spTree>
    <p:extLst>
      <p:ext uri="{BB962C8B-B14F-4D97-AF65-F5344CB8AC3E}">
        <p14:creationId xmlns:p14="http://schemas.microsoft.com/office/powerpoint/2010/main" val="3070601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50FEE39-6960-4420-B5A8-32711F43DAFE}" type="datetimeFigureOut">
              <a:rPr lang="zh-CN" altLang="en-US" smtClean="0"/>
              <a:t>2023/7/14</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1A215FA-F2F8-4E5C-B240-5B9ADD69A53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rtl="0"/>
            <a:fld id="{51A215FA-F2F8-4E5C-B240-5B9ADD69A536}" type="slidenum">
              <a:rPr/>
              <a:t>1</a:t>
            </a:fld>
            <a:endParaRPr lang="en-us" altLang="en-US" dirty="0"/>
          </a:p>
        </p:txBody>
      </p:sp>
    </p:spTree>
    <p:extLst>
      <p:ext uri="{BB962C8B-B14F-4D97-AF65-F5344CB8AC3E}">
        <p14:creationId xmlns:p14="http://schemas.microsoft.com/office/powerpoint/2010/main" val="2322703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rtl="0"/>
            <a:fld id="{51A215FA-F2F8-4E5C-B240-5B9ADD69A536}" type="slidenum">
              <a:rPr/>
              <a:t>13</a:t>
            </a:fld>
            <a:endParaRPr lang="en-us" altLang="en-US" dirty="0"/>
          </a:p>
        </p:txBody>
      </p:sp>
    </p:spTree>
    <p:extLst>
      <p:ext uri="{BB962C8B-B14F-4D97-AF65-F5344CB8AC3E}">
        <p14:creationId xmlns:p14="http://schemas.microsoft.com/office/powerpoint/2010/main" val="2858951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rtl="0"/>
            <a:fld id="{51A215FA-F2F8-4E5C-B240-5B9ADD69A536}" type="slidenum">
              <a:rPr/>
              <a:t>15</a:t>
            </a:fld>
            <a:endParaRPr lang="en-us" altLang="en-US" dirty="0"/>
          </a:p>
        </p:txBody>
      </p:sp>
    </p:spTree>
    <p:extLst>
      <p:ext uri="{BB962C8B-B14F-4D97-AF65-F5344CB8AC3E}">
        <p14:creationId xmlns:p14="http://schemas.microsoft.com/office/powerpoint/2010/main" val="602443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rtl="0"/>
            <a:fld id="{51A215FA-F2F8-4E5C-B240-5B9ADD69A536}" type="slidenum">
              <a:rPr/>
              <a:t>17</a:t>
            </a:fld>
            <a:endParaRPr lang="en-us" altLang="en-US" dirty="0"/>
          </a:p>
        </p:txBody>
      </p:sp>
    </p:spTree>
    <p:extLst>
      <p:ext uri="{BB962C8B-B14F-4D97-AF65-F5344CB8AC3E}">
        <p14:creationId xmlns:p14="http://schemas.microsoft.com/office/powerpoint/2010/main" val="186465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19</a:t>
            </a:fld>
            <a:endParaRPr lang="zh-CN" altLang="en-US"/>
          </a:p>
        </p:txBody>
      </p:sp>
    </p:spTree>
    <p:extLst>
      <p:ext uri="{BB962C8B-B14F-4D97-AF65-F5344CB8AC3E}">
        <p14:creationId xmlns:p14="http://schemas.microsoft.com/office/powerpoint/2010/main" val="121920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rtl="0"/>
            <a:fld id="{51A215FA-F2F8-4E5C-B240-5B9ADD69A536}" type="slidenum">
              <a:rPr/>
              <a:t>24</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rtl="0"/>
            <a:fld id="{51A215FA-F2F8-4E5C-B240-5B9ADD69A536}" type="slidenum">
              <a:rPr/>
              <a:t>25</a:t>
            </a:fld>
            <a:endParaRPr lang="en-us" altLang="en-US" dirty="0"/>
          </a:p>
        </p:txBody>
      </p:sp>
    </p:spTree>
    <p:extLst>
      <p:ext uri="{BB962C8B-B14F-4D97-AF65-F5344CB8AC3E}">
        <p14:creationId xmlns:p14="http://schemas.microsoft.com/office/powerpoint/2010/main" val="3300745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10"/>
          </p:nvPr>
        </p:nvSpPr>
        <p:spPr/>
        <p:txBody>
          <a:bodyPr/>
          <a:lstStyle/>
          <a:p>
            <a:pPr algn="l" rtl="0"/>
            <a:fld id="{40D03FA2-A613-42FA-9687-609A920DA779}" type="slidenum">
              <a:rPr/>
              <a:t>27</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rtl="0"/>
            <a:fld id="{51A215FA-F2F8-4E5C-B240-5B9ADD69A536}" type="slidenum">
              <a:rPr/>
              <a:t>28</a:t>
            </a:fld>
            <a:endParaRPr lang="en-us" altLang="en-US" dirty="0"/>
          </a:p>
        </p:txBody>
      </p:sp>
    </p:spTree>
    <p:extLst>
      <p:ext uri="{BB962C8B-B14F-4D97-AF65-F5344CB8AC3E}">
        <p14:creationId xmlns:p14="http://schemas.microsoft.com/office/powerpoint/2010/main" val="66298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rtl="0"/>
            <a:fld id="{8C3443CE-6D0A-42ED-A151-B2D74CFE89ED}" type="slidenum">
              <a:rPr/>
              <a:t>29</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pPr algn="l" rtl="0"/>
            <a:fld id="{51A215FA-F2F8-4E5C-B240-5B9ADD69A536}" type="slidenum">
              <a:rPr/>
              <a:t>33</a:t>
            </a:fld>
            <a:endParaRPr lang="en-us" altLang="en-US" dirty="0"/>
          </a:p>
        </p:txBody>
      </p:sp>
    </p:spTree>
    <p:extLst>
      <p:ext uri="{BB962C8B-B14F-4D97-AF65-F5344CB8AC3E}">
        <p14:creationId xmlns:p14="http://schemas.microsoft.com/office/powerpoint/2010/main" val="81623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rtl="0"/>
            <a:fld id="{51A215FA-F2F8-4E5C-B240-5B9ADD69A536}" type="slidenum">
              <a:rPr/>
              <a:t>4</a:t>
            </a:fld>
            <a:endParaRPr lang="en-us" altLang="en-US" dirty="0"/>
          </a:p>
        </p:txBody>
      </p:sp>
    </p:spTree>
    <p:extLst>
      <p:ext uri="{BB962C8B-B14F-4D97-AF65-F5344CB8AC3E}">
        <p14:creationId xmlns:p14="http://schemas.microsoft.com/office/powerpoint/2010/main" val="1206322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35</a:t>
            </a:fld>
            <a:endParaRPr lang="zh-CN" altLang="en-US"/>
          </a:p>
        </p:txBody>
      </p:sp>
    </p:spTree>
    <p:extLst>
      <p:ext uri="{BB962C8B-B14F-4D97-AF65-F5344CB8AC3E}">
        <p14:creationId xmlns:p14="http://schemas.microsoft.com/office/powerpoint/2010/main" val="3443924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37</a:t>
            </a:fld>
            <a:endParaRPr lang="zh-CN" altLang="en-US"/>
          </a:p>
        </p:txBody>
      </p:sp>
    </p:spTree>
    <p:extLst>
      <p:ext uri="{BB962C8B-B14F-4D97-AF65-F5344CB8AC3E}">
        <p14:creationId xmlns:p14="http://schemas.microsoft.com/office/powerpoint/2010/main" val="100837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5</a:t>
            </a:fld>
            <a:endParaRPr lang="zh-CN" altLang="en-US"/>
          </a:p>
        </p:txBody>
      </p:sp>
    </p:spTree>
    <p:extLst>
      <p:ext uri="{BB962C8B-B14F-4D97-AF65-F5344CB8AC3E}">
        <p14:creationId xmlns:p14="http://schemas.microsoft.com/office/powerpoint/2010/main" val="129117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rtl="0"/>
            <a:fld id="{51A215FA-F2F8-4E5C-B240-5B9ADD69A536}" type="slidenum">
              <a:rPr/>
              <a:t>7</a:t>
            </a:fld>
            <a:endParaRPr lang="en-us" altLang="en-US" dirty="0"/>
          </a:p>
        </p:txBody>
      </p:sp>
    </p:spTree>
    <p:extLst>
      <p:ext uri="{BB962C8B-B14F-4D97-AF65-F5344CB8AC3E}">
        <p14:creationId xmlns:p14="http://schemas.microsoft.com/office/powerpoint/2010/main" val="3351060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rtl="0"/>
            <a:fld id="{51A215FA-F2F8-4E5C-B240-5B9ADD69A536}" type="slidenum">
              <a:rPr/>
              <a:t>8</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9</a:t>
            </a:fld>
            <a:endParaRPr lang="zh-CN" altLang="en-US"/>
          </a:p>
        </p:txBody>
      </p:sp>
    </p:spTree>
    <p:extLst>
      <p:ext uri="{BB962C8B-B14F-4D97-AF65-F5344CB8AC3E}">
        <p14:creationId xmlns:p14="http://schemas.microsoft.com/office/powerpoint/2010/main" val="348339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ChangeArrowheads="1" noTextEdit="1"/>
          </p:cNvSpPr>
          <p:nvPr>
            <p:ph type="sldImg"/>
          </p:nvPr>
        </p:nvSpPr>
        <p:spPr/>
      </p:sp>
      <p:sp>
        <p:nvSpPr>
          <p:cNvPr id="78851" name="备注占位符 2"/>
          <p:cNvSpPr>
            <a:spLocks noGrp="1" noChangeArrowheads="1"/>
          </p:cNvSpPr>
          <p:nvPr>
            <p:ph type="body" idx="1"/>
          </p:nvPr>
        </p:nvSpPr>
        <p:spPr bwMode="auto">
          <a:xfrm>
            <a:off x="-2128593746" y="-2147483648"/>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8852"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rtl="0"/>
            <a:fld id="{A54E6992-445B-42E7-B2A2-8FF101585012}" type="slidenum">
              <a:rPr/>
              <a:t>10</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11</a:t>
            </a:fld>
            <a:endParaRPr lang="zh-CN" altLang="en-US"/>
          </a:p>
        </p:txBody>
      </p:sp>
    </p:spTree>
    <p:extLst>
      <p:ext uri="{BB962C8B-B14F-4D97-AF65-F5344CB8AC3E}">
        <p14:creationId xmlns:p14="http://schemas.microsoft.com/office/powerpoint/2010/main" val="557222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rtl="0"/>
            <a:fld id="{51A215FA-F2F8-4E5C-B240-5B9ADD69A536}" type="slidenum">
              <a:rPr/>
              <a:t>12</a:t>
            </a:fld>
            <a:endParaRPr lang="en-us" altLang="en-US" dirty="0"/>
          </a:p>
        </p:txBody>
      </p:sp>
    </p:spTree>
    <p:extLst>
      <p:ext uri="{BB962C8B-B14F-4D97-AF65-F5344CB8AC3E}">
        <p14:creationId xmlns:p14="http://schemas.microsoft.com/office/powerpoint/2010/main" val="2375585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3"/>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t>‹#›</a:t>
            </a:fld>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26B14271-17FF-4205-98E4-C83FE695953B}" type="datetime1">
              <a:rPr lang="zh-HK" altLang="en-US" smtClean="0"/>
              <a:pPr/>
              <a:t>14/7/2023</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785036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EDC53CE1-21D2-4534-801B-BE23CB94C14F}" type="datetime1">
              <a:rPr lang="zh-HK" altLang="en-US" smtClean="0"/>
              <a:pPr/>
              <a:t>14/7/2023</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242791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3BE55D17-22AC-4BAE-BEE4-572498D3C1FE}" type="datetime1">
              <a:rPr lang="zh-HK" altLang="en-US" smtClean="0"/>
              <a:pPr/>
              <a:t>14/7/2023</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4020036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fld id="{36E5BA58-52DC-46B1-B251-A6FBED2248A3}" type="datetime1">
              <a:rPr lang="zh-HK" altLang="en-US" smtClean="0"/>
              <a:pPr/>
              <a:t>14/7/2023</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595486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fld id="{2DE43E40-7648-407E-AF62-FA859DB64BF1}" type="datetime1">
              <a:rPr lang="zh-HK" altLang="en-US" smtClean="0"/>
              <a:pPr/>
              <a:t>14/7/2023</a:t>
            </a:fld>
            <a:endParaRPr lang="zh-HK" altLang="en-US"/>
          </a:p>
        </p:txBody>
      </p:sp>
      <p:sp>
        <p:nvSpPr>
          <p:cNvPr id="8" name="頁尾版面配置區 7"/>
          <p:cNvSpPr>
            <a:spLocks noGrp="1"/>
          </p:cNvSpPr>
          <p:nvPr>
            <p:ph type="ftr" sz="quarter" idx="11"/>
          </p:nvPr>
        </p:nvSpPr>
        <p:spPr/>
        <p:txBody>
          <a:bodyPr/>
          <a:lstStyle/>
          <a:p>
            <a:r>
              <a:rPr lang="en-HK" altLang="zh-HK"/>
              <a:t>Confidential</a:t>
            </a:r>
            <a:endParaRPr lang="zh-HK" altLang="en-US"/>
          </a:p>
        </p:txBody>
      </p:sp>
      <p:sp>
        <p:nvSpPr>
          <p:cNvPr id="9" name="投影片編號版面配置區 8"/>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311250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fld id="{46A1DD7A-CECF-473E-A222-9112948A9809}" type="datetime1">
              <a:rPr lang="zh-HK" altLang="en-US" smtClean="0"/>
              <a:pPr/>
              <a:t>14/7/2023</a:t>
            </a:fld>
            <a:endParaRPr lang="zh-HK" altLang="en-US"/>
          </a:p>
        </p:txBody>
      </p:sp>
      <p:sp>
        <p:nvSpPr>
          <p:cNvPr id="4" name="頁尾版面配置區 3"/>
          <p:cNvSpPr>
            <a:spLocks noGrp="1"/>
          </p:cNvSpPr>
          <p:nvPr>
            <p:ph type="ftr" sz="quarter" idx="11"/>
          </p:nvPr>
        </p:nvSpPr>
        <p:spPr/>
        <p:txBody>
          <a:bodyPr/>
          <a:lstStyle/>
          <a:p>
            <a:r>
              <a:rPr lang="en-HK" altLang="zh-HK"/>
              <a:t>Confidential</a:t>
            </a:r>
            <a:endParaRPr lang="zh-HK" altLang="en-US"/>
          </a:p>
        </p:txBody>
      </p:sp>
      <p:sp>
        <p:nvSpPr>
          <p:cNvPr id="5" name="投影片編號版面配置區 4"/>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47148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88CB455-A3A3-40E0-95DE-C8324F911BA2}" type="datetime1">
              <a:rPr lang="zh-HK" altLang="en-US" smtClean="0"/>
              <a:pPr/>
              <a:t>14/7/2023</a:t>
            </a:fld>
            <a:endParaRPr lang="zh-HK" altLang="en-US"/>
          </a:p>
        </p:txBody>
      </p:sp>
      <p:sp>
        <p:nvSpPr>
          <p:cNvPr id="3" name="頁尾版面配置區 2"/>
          <p:cNvSpPr>
            <a:spLocks noGrp="1"/>
          </p:cNvSpPr>
          <p:nvPr>
            <p:ph type="ftr" sz="quarter" idx="11"/>
          </p:nvPr>
        </p:nvSpPr>
        <p:spPr/>
        <p:txBody>
          <a:bodyPr/>
          <a:lstStyle/>
          <a:p>
            <a:r>
              <a:rPr lang="en-HK" altLang="zh-HK"/>
              <a:t>Confidential</a:t>
            </a:r>
            <a:endParaRPr lang="zh-HK" altLang="en-US"/>
          </a:p>
        </p:txBody>
      </p:sp>
      <p:sp>
        <p:nvSpPr>
          <p:cNvPr id="4" name="投影片編號版面配置區 3"/>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58580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373E389C-EDC2-43EC-8559-E0F074D41046}" type="datetime1">
              <a:rPr lang="zh-HK" altLang="en-US" smtClean="0"/>
              <a:pPr/>
              <a:t>14/7/2023</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57832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366D1E4-182E-4C2B-9EC4-5968AA5264F2}" type="datetime1">
              <a:rPr lang="zh-HK" altLang="en-US" smtClean="0"/>
              <a:pPr/>
              <a:t>14/7/2023</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694935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058FF238-EFC4-4242-874B-07DBCF6CF3DA}" type="datetime1">
              <a:rPr lang="zh-HK" altLang="en-US" smtClean="0"/>
              <a:pPr/>
              <a:t>14/7/2023</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621053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44CBA853-9FAB-4C3C-A255-D5FE479E4FBE}" type="datetime1">
              <a:rPr lang="zh-HK" altLang="en-US" smtClean="0"/>
              <a:pPr/>
              <a:t>14/7/2023</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298643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1644462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2985164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88FEBC9-3097-4808-90CB-79BC912993F8}" type="datetimeFigureOut">
              <a:rPr lang="zh-CN" altLang="en-US" smtClean="0"/>
              <a:t>2023/7/14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FEBC9-3097-4808-90CB-79BC912993F8}" type="datetimeFigureOut">
              <a:rPr lang="zh-CN" altLang="en-US" smtClean="0"/>
              <a:t>2023/7/14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EA92D-D8E0-451F-B80D-E8237172473D}" type="slidenum">
              <a:rPr lang="zh-CN" altLang="en-US" smtClean="0"/>
              <a:t>‹#›</a:t>
            </a:fld>
            <a:endParaRPr lang="zh-CN" altLang="en-US"/>
          </a:p>
        </p:txBody>
      </p:sp>
      <p:sp>
        <p:nvSpPr>
          <p:cNvPr id="7" name="灯片编号占位符 2"/>
          <p:cNvSpPr txBox="1"/>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30">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1553F-35D3-4443-8AB6-EE2CF03A0000}" type="datetime1">
              <a:rPr lang="zh-HK" altLang="en-US" smtClean="0"/>
              <a:pPr/>
              <a:t>14/7/2023</a:t>
            </a:fld>
            <a:endParaRPr lang="zh-HK"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HK" altLang="zh-HK"/>
              <a:t>Confidential</a:t>
            </a:r>
            <a:endParaRPr lang="zh-HK"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2376490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hinacurrent.com/story/18954/what-actually-happens-at-the-un-general-assembly"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chinacurrent.com/story/22679/2021-10-314-climate-change-china-commitment"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hyperlink" Target="https://www.news.gov.hk/chi/2021/12/20211203/20211203_162823_281.html"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isd.wecast.hk/vod/?id=7621&amp;video=avc/news/2017/ce/ce2811d.mp4"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www.gov.cn/xinwen/2021-06/01/content_5614713.ht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lgn="r" rtl="0">
              <a:defRPr/>
            </a:pPr>
            <a:fld id="{D516AF7B-E9E2-410E-AD95-DFB2B63849F4}" type="slidenum">
              <a:rPr>
                <a:latin typeface="Arial" panose="020B0604020202020204" pitchFamily="34" charset="0"/>
                <a:cs typeface="Arial" panose="020B0604020202020204" pitchFamily="34" charset="0"/>
              </a:rPr>
              <a:t>1</a:t>
            </a:fld>
            <a:endParaRPr lang="en-us" altLang="en-US" dirty="0">
              <a:latin typeface="Arial" panose="020B0604020202020204" pitchFamily="34" charset="0"/>
              <a:cs typeface="Arial" panose="020B0604020202020204" pitchFamily="34" charset="0"/>
            </a:endParaRPr>
          </a:p>
        </p:txBody>
      </p:sp>
      <p:sp>
        <p:nvSpPr>
          <p:cNvPr id="3" name="Rectangle 3"/>
          <p:cNvSpPr/>
          <p:nvPr/>
        </p:nvSpPr>
        <p:spPr>
          <a:xfrm>
            <a:off x="129966" y="100845"/>
            <a:ext cx="7437481" cy="1200329"/>
          </a:xfrm>
          <a:prstGeom prst="rect">
            <a:avLst/>
          </a:prstGeom>
        </p:spPr>
        <p:txBody>
          <a:bodyPr wrap="square">
            <a:spAutoFit/>
          </a:bodyPr>
          <a:lstStyle/>
          <a:p>
            <a:pPr algn="l" rtl="0"/>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Citizenship and Social </a:t>
            </a:r>
            <a:r>
              <a:rPr lang="en-us" sz="2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Development</a:t>
            </a:r>
          </a:p>
          <a:p>
            <a:pPr algn="l" rtl="0"/>
            <a:r>
              <a:rPr lang="en-us" sz="2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Theme </a:t>
            </a:r>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2: </a:t>
            </a:r>
            <a:r>
              <a:rPr lang="en-us" sz="2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Our</a:t>
            </a:r>
            <a:r>
              <a:rPr lang="en-us" sz="2400"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altLang="zh-TW" sz="2400"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a:t>
            </a:r>
            <a:r>
              <a:rPr lang="en-US" altLang="zh-TW" sz="24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ountry </a:t>
            </a:r>
            <a:r>
              <a:rPr lang="en-us" sz="2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since </a:t>
            </a:r>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Reform and Opening-up</a:t>
            </a:r>
            <a:endParaRPr lang="en-us" altLang="zh-TW" sz="24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l" rtl="0"/>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Topic: Participation in international affairs</a:t>
            </a:r>
            <a:endParaRPr lang="en-us" altLang="zh-TW" sz="24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4" name="矩形 3"/>
          <p:cNvSpPr/>
          <p:nvPr/>
        </p:nvSpPr>
        <p:spPr>
          <a:xfrm>
            <a:off x="916870" y="2351704"/>
            <a:ext cx="10481186" cy="4278094"/>
          </a:xfrm>
          <a:prstGeom prst="rect">
            <a:avLst/>
          </a:prstGeom>
        </p:spPr>
        <p:txBody>
          <a:bodyPr wrap="square">
            <a:spAutoFit/>
          </a:bodyPr>
          <a:lstStyle/>
          <a:p>
            <a:pPr rtl="0"/>
            <a:r>
              <a:rPr lang="en-us" sz="3600" b="1"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Learning focus: </a:t>
            </a:r>
          </a:p>
          <a:p>
            <a:pPr algn="l" rtl="0"/>
            <a:endParaRPr lang="en-us" sz="3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algn="just" rtl="0"/>
            <a:r>
              <a:rPr lang="en-us" sz="36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a:t>
            </a:r>
            <a:r>
              <a:rPr lang="en-us" sz="3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mpact </a:t>
            </a:r>
            <a:r>
              <a:rPr lang="en-us" sz="3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of participation in international affairs on the </a:t>
            </a:r>
            <a:r>
              <a:rPr lang="en-us" sz="3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country’s overall development, and </a:t>
            </a:r>
            <a:r>
              <a:rPr lang="en-us" sz="3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active role played by Hong </a:t>
            </a:r>
            <a:r>
              <a:rPr lang="en-us" sz="3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Kong</a:t>
            </a:r>
            <a:endParaRPr lang="en-us" altLang="zh-CN" sz="36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endParaRPr lang="en-us" altLang="zh-CN" sz="3600" dirty="0">
              <a:latin typeface="Arial" panose="020B0604020202020204" pitchFamily="34" charset="0"/>
              <a:ea typeface="標楷體" panose="03000509000000000000" pitchFamily="65" charset="-120"/>
              <a:cs typeface="Arial" panose="020B0604020202020204" pitchFamily="34" charset="0"/>
            </a:endParaRPr>
          </a:p>
          <a:p>
            <a:pPr algn="ctr" rtl="0"/>
            <a:r>
              <a:rPr lang="en-us" sz="2800" b="0" i="0" u="none" baseline="0" dirty="0" smtClean="0">
                <a:solidFill>
                  <a:schemeClr val="tx1">
                    <a:lumMod val="85000"/>
                    <a:lumOff val="15000"/>
                  </a:schemeClr>
                </a:solidFill>
                <a:latin typeface="Arial" panose="020B0604020202020204" pitchFamily="34" charset="0"/>
                <a:ea typeface="Microsoft Sans Serif" panose="020B0604020202020204" pitchFamily="34" charset="0"/>
                <a:cs typeface="Arial" panose="020B0604020202020204" pitchFamily="34" charset="0"/>
              </a:rPr>
              <a:t>July</a:t>
            </a:r>
            <a:r>
              <a:rPr lang="en-us" sz="28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2800" b="0" i="0" u="none" baseline="0" dirty="0" smtClean="0">
                <a:solidFill>
                  <a:schemeClr val="tx1">
                    <a:lumMod val="85000"/>
                    <a:lumOff val="15000"/>
                  </a:schemeClr>
                </a:solidFill>
                <a:latin typeface="Arial" panose="020B0604020202020204" pitchFamily="34" charset="0"/>
                <a:ea typeface="Microsoft Sans Serif" panose="020B0604020202020204" pitchFamily="34" charset="0"/>
                <a:cs typeface="Arial" panose="020B0604020202020204" pitchFamily="34" charset="0"/>
              </a:rPr>
              <a:t>2023</a:t>
            </a:r>
          </a:p>
          <a:p>
            <a:pPr algn="ctr" rtl="0"/>
            <a:r>
              <a:rPr lang="en-US" altLang="en-US" sz="2800" dirty="0" smtClean="0">
                <a:solidFill>
                  <a:schemeClr val="tx1">
                    <a:lumMod val="85000"/>
                    <a:lumOff val="15000"/>
                  </a:schemeClr>
                </a:solidFill>
                <a:latin typeface="Arial" panose="020B0604020202020204" pitchFamily="34" charset="0"/>
                <a:ea typeface="Microsoft Sans Serif" panose="020B0604020202020204" pitchFamily="34" charset="0"/>
                <a:cs typeface="Arial" panose="020B0604020202020204" pitchFamily="34" charset="0"/>
              </a:rPr>
              <a:t>(Translated version)</a:t>
            </a:r>
            <a:endParaRPr lang="en-us" altLang="en-US" sz="2800" dirty="0">
              <a:solidFill>
                <a:schemeClr val="tx1">
                  <a:lumMod val="85000"/>
                  <a:lumOff val="1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文本框 3"/>
          <p:cNvSpPr txBox="1">
            <a:spLocks noChangeArrowheads="1"/>
          </p:cNvSpPr>
          <p:nvPr/>
        </p:nvSpPr>
        <p:spPr bwMode="auto">
          <a:xfrm>
            <a:off x="616473" y="1121050"/>
            <a:ext cx="107505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477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gn="just" rtl="0">
              <a:lnSpc>
                <a:spcPct val="120000"/>
              </a:lnSpc>
              <a:spcBef>
                <a:spcPct val="0"/>
              </a:spcBef>
              <a:buFontTx/>
              <a:buNone/>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Since China joined the World Trade Organization* in 2001,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its</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foreign economic and trade exchanges have become increasingly frequent, making it a contributor as well as beneficiary of the global multilateral trading system.</a:t>
            </a:r>
            <a:r>
              <a:rPr lang="en-us" sz="2000" b="0" i="0" u="none" baseline="0" dirty="0">
                <a:solidFill>
                  <a:schemeClr val="tx1">
                    <a:lumMod val="85000"/>
                    <a:lumOff val="15000"/>
                  </a:schemeClr>
                </a:solidFill>
                <a:latin typeface="Arial" panose="020B0604020202020204" pitchFamily="34" charset="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China's</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active participation in international </a:t>
            </a:r>
            <a:r>
              <a:rPr lang="en-us" sz="2000"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organisations</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promotes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high-quality development of its national</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economy,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also allows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it to expand economic and trade cooperation with other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countries,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to further integrate into the world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economy and stay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connected to the rest of the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world.</a:t>
            </a:r>
            <a:endPar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grpSp>
        <p:nvGrpSpPr>
          <p:cNvPr id="2" name="组合 1"/>
          <p:cNvGrpSpPr/>
          <p:nvPr/>
        </p:nvGrpSpPr>
        <p:grpSpPr>
          <a:xfrm>
            <a:off x="1443217" y="3569195"/>
            <a:ext cx="9765102" cy="2502641"/>
            <a:chOff x="3048000" y="4440268"/>
            <a:chExt cx="5457550" cy="1902875"/>
          </a:xfrm>
        </p:grpSpPr>
        <p:sp>
          <p:nvSpPr>
            <p:cNvPr id="17" name="矩形: 圆角 16"/>
            <p:cNvSpPr/>
            <p:nvPr/>
          </p:nvSpPr>
          <p:spPr bwMode="auto">
            <a:xfrm>
              <a:off x="3193532" y="4440268"/>
              <a:ext cx="5312018" cy="1821559"/>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18" name="矩形 17"/>
            <p:cNvSpPr/>
            <p:nvPr/>
          </p:nvSpPr>
          <p:spPr>
            <a:xfrm>
              <a:off x="3048000" y="4556638"/>
              <a:ext cx="5312018" cy="178650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4" name="文本框 3"/>
            <p:cNvSpPr txBox="1"/>
            <p:nvPr/>
          </p:nvSpPr>
          <p:spPr>
            <a:xfrm>
              <a:off x="3263264" y="5063711"/>
              <a:ext cx="4794727" cy="1167696"/>
            </a:xfrm>
            <a:prstGeom prst="rect">
              <a:avLst/>
            </a:prstGeom>
            <a:noFill/>
          </p:spPr>
          <p:txBody>
            <a:bodyPr wrap="square" rtlCol="0">
              <a:spAutoFit/>
            </a:bodyPr>
            <a:lstStyle/>
            <a:p>
              <a:pPr algn="just">
                <a:lnSpc>
                  <a:spcPct val="120000"/>
                </a:lnSpc>
              </a:pP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basic principles of the WTO include the principles of nondiscrimination, predictability </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transparency</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opening trade,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fair competition</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These basic principles form the foundation of the multilateral trading system.</a:t>
              </a:r>
              <a:endParaRPr lang="en-us" altLang="zh-CN"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5" name="文本框 4"/>
            <p:cNvSpPr txBox="1"/>
            <p:nvPr/>
          </p:nvSpPr>
          <p:spPr>
            <a:xfrm>
              <a:off x="3932776" y="4696529"/>
              <a:ext cx="4125215" cy="304222"/>
            </a:xfrm>
            <a:prstGeom prst="rect">
              <a:avLst/>
            </a:prstGeom>
            <a:noFill/>
          </p:spPr>
          <p:txBody>
            <a:bodyPr wrap="square">
              <a:spAutoFit/>
            </a:bodyPr>
            <a:lstStyle/>
            <a:p>
              <a:pPr algn="l" rtl="0"/>
              <a:r>
                <a:rPr lang="en-us" sz="2000" b="1" i="0" u="none" baseline="0" dirty="0">
                  <a:latin typeface="Arial" panose="020B0604020202020204" pitchFamily="34" charset="0"/>
                  <a:ea typeface="DFKai-SB" panose="03000509000000000000" pitchFamily="65" charset="-120"/>
                  <a:cs typeface="Arial" panose="020B0604020202020204" pitchFamily="34" charset="0"/>
                </a:rPr>
                <a:t>The basic principles of the World Trade Organization</a:t>
              </a:r>
            </a:p>
          </p:txBody>
        </p:sp>
      </p:grpSp>
      <p:sp>
        <p:nvSpPr>
          <p:cNvPr id="11" name="任意多边形: 形状 10"/>
          <p:cNvSpPr/>
          <p:nvPr/>
        </p:nvSpPr>
        <p:spPr>
          <a:xfrm>
            <a:off x="2143486" y="244668"/>
            <a:ext cx="7473140" cy="7288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lnSpc>
                <a:spcPct val="90000"/>
              </a:lnSpc>
              <a:spcAft>
                <a:spcPct val="35000"/>
              </a:spcAft>
              <a:defRPr/>
            </a:pPr>
            <a:r>
              <a:rPr lang="en-us" sz="2400" b="1" i="0" u="none" baseline="0" dirty="0">
                <a:ea typeface="DFKai-SB" panose="03000509000000000000" pitchFamily="65" charset="-120"/>
                <a:cs typeface="Arial" panose="020B0604020202020204" pitchFamily="34" charset="0"/>
                <a:sym typeface="宋体" panose="02010600030101010101" pitchFamily="2" charset="-122"/>
              </a:rPr>
              <a:t>2. China strengthens economic and trade exchanges with other countries</a:t>
            </a:r>
          </a:p>
        </p:txBody>
      </p:sp>
      <p:sp>
        <p:nvSpPr>
          <p:cNvPr id="3" name="Rectangle 2"/>
          <p:cNvSpPr/>
          <p:nvPr/>
        </p:nvSpPr>
        <p:spPr>
          <a:xfrm>
            <a:off x="1330096" y="6121144"/>
            <a:ext cx="7342909" cy="369332"/>
          </a:xfrm>
          <a:prstGeom prst="rect">
            <a:avLst/>
          </a:prstGeom>
        </p:spPr>
        <p:txBody>
          <a:bodyPr wrap="square">
            <a:spAutoFit/>
          </a:bodyPr>
          <a:lstStyle/>
          <a:p>
            <a:pPr algn="l" rtl="0"/>
            <a:r>
              <a:rPr lang="en-us" b="0" i="0" u="none" kern="100" baseline="0" dirty="0">
                <a:latin typeface="Arial" panose="020B0604020202020204" pitchFamily="34" charset="0"/>
                <a:ea typeface="標楷體" panose="03000509000000000000" pitchFamily="65" charset="-120"/>
                <a:cs typeface="Arial" panose="020B0604020202020204" pitchFamily="34" charset="0"/>
              </a:rPr>
              <a:t>* World Trade Organization (WTO)</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12" y="686716"/>
            <a:ext cx="11765401" cy="603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26598" y="908902"/>
            <a:ext cx="4945968" cy="4708981"/>
          </a:xfrm>
          <a:prstGeom prst="rect">
            <a:avLst/>
          </a:prstGeom>
          <a:solidFill>
            <a:schemeClr val="accent5">
              <a:lumMod val="20000"/>
              <a:lumOff val="80000"/>
            </a:schemeClr>
          </a:solidFill>
        </p:spPr>
        <p:txBody>
          <a:bodyPr wrap="square">
            <a:spAutoFit/>
          </a:bodyPr>
          <a:lstStyle/>
          <a:p>
            <a:pPr marL="342900" indent="-342900" algn="just">
              <a:spcBef>
                <a:spcPts val="1200"/>
              </a:spcBef>
              <a:buFont typeface="Arial" panose="020B0604020202020204" pitchFamily="34" charset="0"/>
              <a:buChar char="•"/>
            </a:pP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Since its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accession to the WTO,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has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been a strong advocate for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free trade,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supported the basic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principles </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rules, openness, transparency,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inclusiveness</a:t>
            </a:r>
            <a:r>
              <a:rPr lang="en-US" altLang="zh-HK" dirty="0">
                <a:solidFill>
                  <a:schemeClr val="tx1">
                    <a:lumMod val="85000"/>
                    <a:lumOff val="15000"/>
                  </a:schemeClr>
                </a:solidFill>
              </a:rPr>
              <a:t> </a:t>
            </a:r>
            <a:r>
              <a:rPr lang="en-US" altLang="zh-HK"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non-discrimination</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fully fulfilled its WTO accession commitments, and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upheld the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multilateral trading system with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concrete actions</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t>
            </a:r>
            <a:endParaRPr lang="en-us" altLang="zh-CN" sz="16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a:p>
            <a:pPr marL="342900" indent="-342900" algn="just" rtl="0">
              <a:spcBef>
                <a:spcPts val="1200"/>
              </a:spcBef>
              <a:buFont typeface="Arial" panose="020B0604020202020204" pitchFamily="34" charset="0"/>
              <a:buChar char="•"/>
            </a:pP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China participates in important international </a:t>
            </a:r>
            <a:r>
              <a:rPr lang="en-us" sz="1600"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organisations</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extensively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links</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with international rules, and conducts comprehensive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reform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laws and regulations related to trade and commerce. Our country has also formulated the </a:t>
            </a:r>
            <a:r>
              <a:rPr lang="en-us" sz="1600" b="0" i="1"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Foreign Investment Law</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revised the </a:t>
            </a:r>
            <a:r>
              <a:rPr lang="en-us" sz="1600" b="0" i="1"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Environmental Protection Law</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and the </a:t>
            </a:r>
            <a:r>
              <a:rPr lang="en-us" sz="1600" b="0" i="1"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Patent Law</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during its participation in international intellectual property protection, the </a:t>
            </a:r>
            <a:r>
              <a:rPr lang="en-us" sz="1600" b="0" i="1"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Paris Agreement</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and other affairs, and gradually improved the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market economy</a:t>
            </a:r>
            <a:r>
              <a:rPr lang="en-us" sz="1600"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and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legal system.</a:t>
            </a:r>
            <a:endPar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9" name="文本框 8"/>
          <p:cNvSpPr txBox="1"/>
          <p:nvPr/>
        </p:nvSpPr>
        <p:spPr>
          <a:xfrm>
            <a:off x="5696373" y="908902"/>
            <a:ext cx="6011333" cy="4832092"/>
          </a:xfrm>
          <a:prstGeom prst="rect">
            <a:avLst/>
          </a:prstGeom>
          <a:solidFill>
            <a:schemeClr val="accent6">
              <a:lumMod val="20000"/>
              <a:lumOff val="80000"/>
            </a:schemeClr>
          </a:solidFill>
        </p:spPr>
        <p:txBody>
          <a:bodyPr wrap="square">
            <a:spAutoFit/>
          </a:bodyPr>
          <a:lstStyle/>
          <a:p>
            <a:pPr marL="285750" indent="-285750" algn="just" rtl="0">
              <a:spcBef>
                <a:spcPts val="1200"/>
              </a:spcBef>
              <a:buFont typeface="Arial" panose="020B0604020202020204" pitchFamily="34" charset="0"/>
              <a:buChar char="•"/>
            </a:pPr>
            <a:r>
              <a:rPr lang="en-us" sz="1600" b="1"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Fully fulfilling the commitment to open up markets.</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After joining the WTO,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fully fulfilled its commitment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on opening trade in goods and services</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honored its commitment</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to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reduce tariffs in multiple areas, with the total tariff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level</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falling from 15.3% in 2001 to 9.8%</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in 2018.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China</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started to implement provisional import tax rates lower than the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most-favored-nation</a:t>
            </a:r>
            <a:r>
              <a:rPr lang="en-us" sz="1600" b="0" i="0" u="none"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MFN)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rate for 954 commodities from January 1, 2022</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t>
            </a:r>
            <a:endParaRPr lang="en-us" altLang="zh-CN" sz="16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a:p>
            <a:pPr marL="285750" indent="-285750" algn="just" rtl="0">
              <a:spcBef>
                <a:spcPts val="1200"/>
              </a:spcBef>
              <a:buFont typeface="Arial" panose="020B0604020202020204" pitchFamily="34" charset="0"/>
              <a:buChar char="•"/>
            </a:pPr>
            <a:r>
              <a:rPr lang="en-us" sz="1600" b="1"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Providing a fair and orderly market competition environment.</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After joining the WTO,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has continued to </a:t>
            </a:r>
            <a:r>
              <a:rPr lang="en-us" sz="1600" b="0" i="0" u="none" baseline="0" dirty="0" err="1"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liberalise</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the entry of foreign capital and built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 high</a:t>
            </a:r>
            <a:r>
              <a:rPr lang="en-us" sz="1600" b="0" i="0" u="none"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standard network of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pilot free trade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areas</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t>
            </a:r>
            <a:endParaRPr lang="en-us" altLang="zh-CN" sz="16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a:p>
            <a:pPr marL="285750" indent="-285750" algn="just" rtl="0">
              <a:spcBef>
                <a:spcPts val="1200"/>
              </a:spcBef>
              <a:buFont typeface="Arial" panose="020B0604020202020204" pitchFamily="34" charset="0"/>
              <a:buChar char="•"/>
            </a:pPr>
            <a:r>
              <a:rPr lang="en-us" sz="1600" b="1"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Creating a transparent and predictable business environment.</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After joining the WTO,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informs the WTO of the formulation, revision and implementation of relevant domestic laws and regulations, trade policies and measures on a regular basis.</a:t>
            </a:r>
            <a:endParaRPr lang="en-us" altLang="zh-CN" sz="16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a:p>
            <a:pPr marL="285750" indent="-285750" algn="l" rtl="0">
              <a:buFont typeface="Arial" panose="020B0604020202020204" pitchFamily="34" charset="0"/>
              <a:buChar char="•"/>
            </a:pPr>
            <a:endParaRPr lang="en-us" altLang="en-US" sz="1600" dirty="0">
              <a:latin typeface="Arial" panose="020B0604020202020204" pitchFamily="34" charset="0"/>
              <a:ea typeface="DFKai-SB" panose="03000509000000000000" pitchFamily="65" charset="-120"/>
              <a:cs typeface="Arial" panose="020B0604020202020204" pitchFamily="34" charset="0"/>
            </a:endParaRPr>
          </a:p>
        </p:txBody>
      </p:sp>
      <p:sp>
        <p:nvSpPr>
          <p:cNvPr id="13" name="文本框 12"/>
          <p:cNvSpPr txBox="1"/>
          <p:nvPr/>
        </p:nvSpPr>
        <p:spPr>
          <a:xfrm>
            <a:off x="671243" y="5710216"/>
            <a:ext cx="4788445" cy="954107"/>
          </a:xfrm>
          <a:prstGeom prst="rect">
            <a:avLst/>
          </a:prstGeom>
          <a:noFill/>
        </p:spPr>
        <p:txBody>
          <a:bodyPr wrap="square">
            <a:spAutoFit/>
          </a:bodyPr>
          <a:lstStyle/>
          <a:p>
            <a:pPr algn="l" rtl="0"/>
            <a:r>
              <a:rPr lang="en-us" sz="1400" b="0" i="0" u="none" baseline="0" dirty="0">
                <a:effectLst/>
                <a:latin typeface="Arial" panose="020B0604020202020204" pitchFamily="34" charset="0"/>
                <a:ea typeface="DFKai-SB" panose="03000509000000000000" pitchFamily="65" charset="-120"/>
                <a:cs typeface="Arial" panose="020B0604020202020204" pitchFamily="34" charset="0"/>
              </a:rPr>
              <a:t>Extended reading: </a:t>
            </a:r>
            <a:r>
              <a:rPr lang="en-us" sz="1400" b="0" i="1" u="none" baseline="0" dirty="0">
                <a:effectLst/>
                <a:latin typeface="Arial" panose="020B0604020202020204" pitchFamily="34" charset="0"/>
                <a:ea typeface="DFKai-SB" panose="03000509000000000000" pitchFamily="65" charset="-120"/>
                <a:cs typeface="Arial" panose="020B0604020202020204" pitchFamily="34" charset="0"/>
              </a:rPr>
              <a:t>Sharing the Responsibilities of the Times and Jointly Promoting Global Development</a:t>
            </a:r>
          </a:p>
          <a:p>
            <a:pPr algn="l" rtl="0"/>
            <a:r>
              <a:rPr lang="en-us" sz="1400" b="0" i="0" u="none" baseline="0" dirty="0">
                <a:latin typeface="Arial" panose="020B0604020202020204" pitchFamily="34" charset="0"/>
                <a:ea typeface="DFKai-SB" panose="03000509000000000000" pitchFamily="65" charset="-120"/>
                <a:cs typeface="Arial" panose="020B0604020202020204" pitchFamily="34" charset="0"/>
              </a:rPr>
              <a:t>(http://www.gov.cn/xinwen/2020-12/15/content_5569594.htm)</a:t>
            </a:r>
            <a:endParaRPr lang="en-us" altLang="en-US" sz="1400" dirty="0">
              <a:latin typeface="Arial" panose="020B0604020202020204" pitchFamily="34" charset="0"/>
              <a:ea typeface="DFKai-SB" panose="03000509000000000000" pitchFamily="65" charset="-120"/>
              <a:cs typeface="Arial" panose="020B0604020202020204" pitchFamily="34" charset="0"/>
            </a:endParaRPr>
          </a:p>
        </p:txBody>
      </p:sp>
      <p:sp>
        <p:nvSpPr>
          <p:cNvPr id="8" name="文本框 7"/>
          <p:cNvSpPr txBox="1"/>
          <p:nvPr/>
        </p:nvSpPr>
        <p:spPr>
          <a:xfrm>
            <a:off x="5723889" y="5555730"/>
            <a:ext cx="5983817" cy="677108"/>
          </a:xfrm>
          <a:prstGeom prst="rect">
            <a:avLst/>
          </a:prstGeom>
          <a:noFill/>
        </p:spPr>
        <p:txBody>
          <a:bodyPr wrap="square" rtlCol="0">
            <a:spAutoFit/>
          </a:bodyPr>
          <a:lstStyle/>
          <a:p>
            <a:pPr algn="l" rtl="0"/>
            <a:r>
              <a:rPr lang="en-us" sz="1400" b="0" i="0" u="none" baseline="0" dirty="0">
                <a:latin typeface="Arial" panose="020B0604020202020204" pitchFamily="34" charset="0"/>
                <a:ea typeface="DFKai-SB" panose="03000509000000000000" pitchFamily="65" charset="-120"/>
                <a:cs typeface="Arial" panose="020B0604020202020204" pitchFamily="34" charset="0"/>
              </a:rPr>
              <a:t>Source: www.gov.cn </a:t>
            </a:r>
            <a:r>
              <a:rPr lang="en-us" sz="1400" b="0" i="1" u="none" baseline="0" dirty="0">
                <a:latin typeface="Arial" panose="020B0604020202020204" pitchFamily="34" charset="0"/>
                <a:ea typeface="DFKai-SB" panose="03000509000000000000" pitchFamily="65" charset="-120"/>
                <a:cs typeface="Arial" panose="020B0604020202020204" pitchFamily="34" charset="0"/>
              </a:rPr>
              <a:t>China and the World Trade Organization</a:t>
            </a:r>
          </a:p>
          <a:p>
            <a:pPr algn="l" rtl="0"/>
            <a:r>
              <a:rPr lang="en-us" sz="1200" b="0" i="0" u="none" baseline="0" dirty="0">
                <a:latin typeface="Arial" panose="020B0604020202020204" pitchFamily="34" charset="0"/>
                <a:ea typeface="DFKai-SB" panose="03000509000000000000" pitchFamily="65" charset="-120"/>
                <a:cs typeface="Arial" panose="020B0604020202020204" pitchFamily="34" charset="0"/>
              </a:rPr>
              <a:t>http://big5.www.gov.cn/gate/big5/www.gov.cn/zhengce/2018-06/28/content_5301884.htm</a:t>
            </a:r>
            <a:endParaRPr lang="en-us" altLang="en-US" sz="1200" dirty="0">
              <a:latin typeface="Arial" panose="020B0604020202020204" pitchFamily="34" charset="0"/>
              <a:ea typeface="DFKai-SB" panose="03000509000000000000" pitchFamily="65" charset="-120"/>
              <a:cs typeface="Arial" panose="020B0604020202020204" pitchFamily="34" charset="0"/>
            </a:endParaRPr>
          </a:p>
        </p:txBody>
      </p:sp>
      <p:sp>
        <p:nvSpPr>
          <p:cNvPr id="17" name="矩形 16"/>
          <p:cNvSpPr/>
          <p:nvPr/>
        </p:nvSpPr>
        <p:spPr>
          <a:xfrm>
            <a:off x="426597" y="160380"/>
            <a:ext cx="11444430" cy="707886"/>
          </a:xfrm>
          <a:prstGeom prst="rect">
            <a:avLst/>
          </a:prstGeom>
        </p:spPr>
        <p:txBody>
          <a:bodyPr wrap="square">
            <a:spAutoFit/>
          </a:bodyPr>
          <a:lstStyle/>
          <a:p>
            <a:pPr marL="342900" indent="-342900" algn="l" rtl="0">
              <a:buFont typeface="Wingdings" panose="05000000000000000000" pitchFamily="2" charset="2"/>
              <a:buChar char="Ø"/>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Fulfilling its WTO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accession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commitments</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integrating into the international trading system, and improving the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market economy and relevant legal system</a:t>
            </a:r>
            <a:endPar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864818" y="6265364"/>
            <a:ext cx="2470099" cy="33371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nvSpPr>
        <p:spPr>
          <a:xfrm flipV="1">
            <a:off x="2064470" y="2965796"/>
            <a:ext cx="8436989" cy="3415169"/>
          </a:xfrm>
          <a:prstGeom prst="roundRect">
            <a:avLst>
              <a:gd name="adj" fmla="val 10000"/>
            </a:avLst>
          </a:prstGeom>
          <a:solidFill>
            <a:schemeClr val="accent6">
              <a:lumMod val="40000"/>
              <a:lumOff val="60000"/>
              <a:alpha val="13000"/>
            </a:schemeClr>
          </a:solidFill>
          <a:ln>
            <a:solidFill>
              <a:schemeClr val="accent2">
                <a:lumMod val="20000"/>
                <a:lumOff val="80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 name="矩形 1"/>
          <p:cNvSpPr/>
          <p:nvPr/>
        </p:nvSpPr>
        <p:spPr>
          <a:xfrm>
            <a:off x="695393" y="1165317"/>
            <a:ext cx="10891607" cy="1607876"/>
          </a:xfrm>
          <a:prstGeom prst="rect">
            <a:avLst/>
          </a:prstGeom>
        </p:spPr>
        <p:txBody>
          <a:bodyPr wrap="square">
            <a:spAutoFit/>
          </a:bodyPr>
          <a:lstStyle/>
          <a:p>
            <a:pPr algn="just" rtl="0">
              <a:lnSpc>
                <a:spcPct val="120000"/>
              </a:lnSpc>
            </a:pPr>
            <a:r>
              <a:rPr lang="en-us" sz="21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Our country</a:t>
            </a:r>
            <a:r>
              <a:rPr lang="en-us" sz="2100" b="0" i="0" u="none" kern="100"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continues to deepen market-oriented reforms, improve </a:t>
            </a:r>
            <a:r>
              <a:rPr lang="en-us" sz="2100" b="0" i="0" u="none" kern="100"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efficiency </a:t>
            </a:r>
            <a:r>
              <a:rPr lang="en-us" sz="2100" b="0" i="0" u="none" kern="100"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resources allocation, stimulate the </a:t>
            </a:r>
            <a:r>
              <a:rPr lang="en-us" sz="2100" b="0" i="0" u="none" kern="100"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internal impetus of </a:t>
            </a:r>
            <a:r>
              <a:rPr lang="en-us" sz="2100" b="0" i="0" u="none" kern="100"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domestic market, increase its attractiveness to the world, and create richer, more favorable and convenient investment opportunities and business environment for all countries in the world.</a:t>
            </a:r>
            <a:endParaRPr lang="en-us" altLang="zh-CN" sz="2100" kern="1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8" name="矩形 7"/>
          <p:cNvSpPr/>
          <p:nvPr/>
        </p:nvSpPr>
        <p:spPr>
          <a:xfrm>
            <a:off x="1729902" y="6380967"/>
            <a:ext cx="8606134" cy="307777"/>
          </a:xfrm>
          <a:prstGeom prst="rect">
            <a:avLst/>
          </a:prstGeom>
        </p:spPr>
        <p:txBody>
          <a:bodyPr wrap="square">
            <a:spAutoFit/>
          </a:bodyPr>
          <a:lstStyle/>
          <a:p>
            <a:pPr algn="l" rtl="0"/>
            <a:r>
              <a:rPr lang="en-us" sz="1400" b="0" i="0" u="none" baseline="0" dirty="0">
                <a:latin typeface="Arial" panose="020B0604020202020204" pitchFamily="34" charset="0"/>
                <a:ea typeface="DFKai-SB" panose="03000509000000000000" pitchFamily="65" charset="-120"/>
                <a:cs typeface="Arial" panose="020B0604020202020204" pitchFamily="34" charset="0"/>
              </a:rPr>
              <a:t>Source: www.people.com.cn (http://cpc.people.com.cn/n1/2019/0427/c64094-31053281.html)</a:t>
            </a:r>
            <a:endParaRPr lang="en-us" altLang="en-US" sz="1400" dirty="0">
              <a:latin typeface="Arial" panose="020B0604020202020204" pitchFamily="34" charset="0"/>
              <a:ea typeface="DFKai-SB" panose="03000509000000000000" pitchFamily="65" charset="-120"/>
              <a:cs typeface="Arial" panose="020B0604020202020204" pitchFamily="34" charset="0"/>
            </a:endParaRPr>
          </a:p>
        </p:txBody>
      </p:sp>
      <p:sp>
        <p:nvSpPr>
          <p:cNvPr id="9" name="矩形 8"/>
          <p:cNvSpPr/>
          <p:nvPr/>
        </p:nvSpPr>
        <p:spPr>
          <a:xfrm>
            <a:off x="2446608" y="3255216"/>
            <a:ext cx="8149120" cy="2585323"/>
          </a:xfrm>
          <a:prstGeom prst="rect">
            <a:avLst/>
          </a:prstGeom>
        </p:spPr>
        <p:txBody>
          <a:bodyPr wrap="square">
            <a:spAutoFit/>
          </a:bodyPr>
          <a:lstStyle/>
          <a:p>
            <a:pPr marL="342900" indent="-342900" algn="l" rtl="0">
              <a:lnSpc>
                <a:spcPct val="150000"/>
              </a:lnSpc>
              <a:buFont typeface="Arial" panose="020B0604020202020204" pitchFamily="34" charset="0"/>
              <a:buChar char="•"/>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Expanding market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access for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foreign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investment </a:t>
            </a:r>
          </a:p>
          <a:p>
            <a:pPr marL="342900" indent="-342900" algn="l" rtl="0">
              <a:lnSpc>
                <a:spcPct val="150000"/>
              </a:lnSpc>
              <a:buFont typeface="Arial" panose="020B0604020202020204" pitchFamily="34" charset="0"/>
              <a:buChar char="•"/>
            </a:pP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Strengthening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international cooperation in intellectual property protection　　</a:t>
            </a:r>
          </a:p>
          <a:p>
            <a:pPr marL="342900" indent="-342900" algn="l" rtl="0">
              <a:lnSpc>
                <a:spcPct val="150000"/>
              </a:lnSpc>
              <a:buFont typeface="Arial" panose="020B0604020202020204" pitchFamily="34" charset="0"/>
              <a:buChar char="•"/>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Increasing imports of goods and services</a:t>
            </a:r>
          </a:p>
          <a:p>
            <a:pPr marL="342900" indent="-342900" algn="l" rtl="0">
              <a:lnSpc>
                <a:spcPct val="150000"/>
              </a:lnSpc>
              <a:buFont typeface="Arial" panose="020B0604020202020204" pitchFamily="34" charset="0"/>
              <a:buChar char="•"/>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Effectively implementing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coordination of international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macroeconomic policy </a:t>
            </a:r>
            <a:endPar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marL="342900" indent="-342900" algn="l" rtl="0">
              <a:lnSpc>
                <a:spcPct val="150000"/>
              </a:lnSpc>
              <a:buFont typeface="Arial" panose="020B0604020202020204" pitchFamily="34" charset="0"/>
              <a:buChar char="•"/>
            </a:pP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Valuing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implementation of policies for opening up to the outside world</a:t>
            </a:r>
          </a:p>
        </p:txBody>
      </p:sp>
      <p:sp>
        <p:nvSpPr>
          <p:cNvPr id="10" name="矩形 9"/>
          <p:cNvSpPr/>
          <p:nvPr/>
        </p:nvSpPr>
        <p:spPr>
          <a:xfrm>
            <a:off x="2518683" y="222545"/>
            <a:ext cx="7817353" cy="830997"/>
          </a:xfrm>
          <a:prstGeom prst="rect">
            <a:avLst/>
          </a:prstGeom>
        </p:spPr>
        <p:txBody>
          <a:bodyPr wrap="square">
            <a:spAutoFit/>
          </a:bodyPr>
          <a:lstStyle/>
          <a:p>
            <a:pPr marL="342900" indent="-342900" algn="l" rtl="0">
              <a:buFont typeface="Wingdings" panose="05000000000000000000" pitchFamily="2" charset="2"/>
              <a:buChar char="Ø"/>
            </a:pPr>
            <a:r>
              <a:rPr lang="en-us" sz="2400" b="1" i="0" u="none" baseline="0" dirty="0">
                <a:latin typeface="Arial" panose="020B0604020202020204" pitchFamily="34" charset="0"/>
                <a:ea typeface="DFKai-SB" panose="03000509000000000000" pitchFamily="65" charset="-120"/>
                <a:cs typeface="Arial" panose="020B0604020202020204" pitchFamily="34" charset="0"/>
              </a:rPr>
              <a:t>Deepening opening up to the outside world and promoting market-oriented reforms</a:t>
            </a:r>
            <a:endParaRPr lang="en-us" altLang="zh-CN" sz="2400" b="1" dirty="0">
              <a:latin typeface="Arial" panose="020B0604020202020204" pitchFamily="34" charset="0"/>
              <a:ea typeface="DFKai-SB" panose="03000509000000000000" pitchFamily="65" charset="-120"/>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p:cNvSpPr/>
          <p:nvPr/>
        </p:nvSpPr>
        <p:spPr>
          <a:xfrm flipV="1">
            <a:off x="428346" y="2834778"/>
            <a:ext cx="6468429" cy="3450051"/>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文本框 6"/>
          <p:cNvSpPr txBox="1"/>
          <p:nvPr/>
        </p:nvSpPr>
        <p:spPr>
          <a:xfrm>
            <a:off x="626293" y="3069807"/>
            <a:ext cx="6134339" cy="3019801"/>
          </a:xfrm>
          <a:prstGeom prst="rect">
            <a:avLst/>
          </a:prstGeom>
          <a:noFill/>
        </p:spPr>
        <p:txBody>
          <a:bodyPr wrap="square">
            <a:spAutoFit/>
          </a:bodyPr>
          <a:lstStyle/>
          <a:p>
            <a:pPr algn="just">
              <a:lnSpc>
                <a:spcPct val="120000"/>
              </a:lnSpc>
            </a:pP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2016, China </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COSCO Shipping Corporation Limited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was formed by the </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merger of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China Ocean Shipping (Group) Company (COSCO) and </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China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Overseas Holdings Limited,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shifting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from heavily relying on the domestic market in the past to fully covering the global market, with its international competitiveness greatly improved. China COSCO Shipping Corporation Limited's ocean routes have covered more than 1,500 ports in over 160 countries and regions around the world, making it a world leader in terms of fleet size, comprehensive shipping capacity and annual container throughput capacity.</a:t>
            </a:r>
            <a:endParaRPr lang="en-us" altLang="zh-CN"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0" name="文本框 9"/>
          <p:cNvSpPr txBox="1"/>
          <p:nvPr/>
        </p:nvSpPr>
        <p:spPr>
          <a:xfrm>
            <a:off x="428346" y="937603"/>
            <a:ext cx="11260891" cy="1200329"/>
          </a:xfrm>
          <a:prstGeom prst="rect">
            <a:avLst/>
          </a:prstGeom>
          <a:solidFill>
            <a:schemeClr val="accent5">
              <a:lumMod val="20000"/>
              <a:lumOff val="80000"/>
            </a:schemeClr>
          </a:solidFill>
        </p:spPr>
        <p:txBody>
          <a:bodyPr wrap="square">
            <a:spAutoFit/>
          </a:bodyPr>
          <a:lstStyle/>
          <a:p>
            <a:pPr algn="just" rtl="0">
              <a:lnSpc>
                <a:spcPct val="12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Our country</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participates in international competition and cooperation, effectively stimulates the vitality of </a:t>
            </a:r>
            <a:r>
              <a:rPr lang="en-us" sz="2000"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domestic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enterprises</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learns advanced management experience, and gradually improves the level of economic cooperation with other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countries</a:t>
            </a:r>
            <a:r>
              <a:rPr lang="en-us" sz="2000" b="0" i="0" u="none" baseline="0" dirty="0">
                <a:latin typeface="Arial" panose="020B0604020202020204" pitchFamily="34" charset="0"/>
                <a:ea typeface="DFKai-SB" panose="03000509000000000000" pitchFamily="65" charset="-120"/>
                <a:cs typeface="Arial" panose="020B0604020202020204" pitchFamily="34" charset="0"/>
              </a:rPr>
              <a:t>.</a:t>
            </a:r>
          </a:p>
        </p:txBody>
      </p:sp>
      <p:sp>
        <p:nvSpPr>
          <p:cNvPr id="11" name="矩形 10"/>
          <p:cNvSpPr/>
          <p:nvPr/>
        </p:nvSpPr>
        <p:spPr>
          <a:xfrm>
            <a:off x="2511669" y="1629"/>
            <a:ext cx="7094244" cy="830997"/>
          </a:xfrm>
          <a:prstGeom prst="rect">
            <a:avLst/>
          </a:prstGeom>
        </p:spPr>
        <p:txBody>
          <a:bodyPr wrap="square">
            <a:spAutoFit/>
          </a:bodyPr>
          <a:lstStyle/>
          <a:p>
            <a:pPr marL="342900" indent="-342900" algn="l" rtl="0">
              <a:buFont typeface="Wingdings" panose="05000000000000000000" pitchFamily="2" charset="2"/>
              <a:buChar char="Ø"/>
            </a:pPr>
            <a:r>
              <a:rPr lang="en-us" sz="2400" b="1" dirty="0">
                <a:latin typeface="Arial" panose="020B0604020202020204" pitchFamily="34" charset="0"/>
                <a:ea typeface="DFKai-SB" panose="03000509000000000000" pitchFamily="65" charset="-120"/>
                <a:cs typeface="Arial" panose="020B0604020202020204" pitchFamily="34" charset="0"/>
              </a:rPr>
              <a:t>Stimulating the vitality of enterprises </a:t>
            </a:r>
            <a:r>
              <a:rPr lang="en-us" sz="2400" b="1" dirty="0" smtClean="0">
                <a:latin typeface="Arial" panose="020B0604020202020204" pitchFamily="34" charset="0"/>
                <a:ea typeface="DFKai-SB" panose="03000509000000000000" pitchFamily="65" charset="-120"/>
                <a:cs typeface="Arial" panose="020B0604020202020204" pitchFamily="34" charset="0"/>
              </a:rPr>
              <a:t>and enhancing </a:t>
            </a:r>
            <a:r>
              <a:rPr lang="en-us" sz="2400" b="1" dirty="0">
                <a:latin typeface="Arial" panose="020B0604020202020204" pitchFamily="34" charset="0"/>
                <a:ea typeface="DFKai-SB" panose="03000509000000000000" pitchFamily="65" charset="-120"/>
                <a:cs typeface="Arial" panose="020B0604020202020204" pitchFamily="34" charset="0"/>
              </a:rPr>
              <a:t>international competitiveness</a:t>
            </a:r>
            <a:endParaRPr lang="en-us" altLang="zh-CN" sz="2400" b="1" dirty="0">
              <a:latin typeface="Arial" panose="020B0604020202020204" pitchFamily="34" charset="0"/>
              <a:ea typeface="DFKai-SB" panose="03000509000000000000" pitchFamily="65" charset="-120"/>
              <a:cs typeface="Arial" panose="020B0604020202020204" pitchFamily="34" charset="0"/>
            </a:endParaRPr>
          </a:p>
        </p:txBody>
      </p:sp>
      <p:grpSp>
        <p:nvGrpSpPr>
          <p:cNvPr id="15" name="组合 38"/>
          <p:cNvGrpSpPr/>
          <p:nvPr/>
        </p:nvGrpSpPr>
        <p:grpSpPr bwMode="auto">
          <a:xfrm>
            <a:off x="546500" y="2291759"/>
            <a:ext cx="1581150" cy="647700"/>
            <a:chOff x="4225771" y="1065320"/>
            <a:chExt cx="895882" cy="947506"/>
          </a:xfrm>
        </p:grpSpPr>
        <p:sp>
          <p:nvSpPr>
            <p:cNvPr id="16" name="矩形 15"/>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23" name="矩形 22"/>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grpSp>
      <p:sp>
        <p:nvSpPr>
          <p:cNvPr id="24" name="文本框 42"/>
          <p:cNvSpPr txBox="1">
            <a:spLocks noChangeArrowheads="1"/>
          </p:cNvSpPr>
          <p:nvPr/>
        </p:nvSpPr>
        <p:spPr bwMode="auto">
          <a:xfrm>
            <a:off x="546500" y="2291759"/>
            <a:ext cx="142739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2800" b="0" i="0" u="none" baseline="0" dirty="0">
                <a:solidFill>
                  <a:srgbClr val="0D0D0D"/>
                </a:solidFill>
                <a:ea typeface="DFKai-SB" panose="03000509000000000000" pitchFamily="65" charset="-120"/>
                <a:cs typeface="Arial" panose="020B0604020202020204" pitchFamily="34" charset="0"/>
              </a:rPr>
              <a:t>Case</a:t>
            </a:r>
          </a:p>
        </p:txBody>
      </p:sp>
      <p:sp>
        <p:nvSpPr>
          <p:cNvPr id="2" name="矩形 1"/>
          <p:cNvSpPr/>
          <p:nvPr/>
        </p:nvSpPr>
        <p:spPr>
          <a:xfrm>
            <a:off x="356284" y="6243151"/>
            <a:ext cx="7143495" cy="523220"/>
          </a:xfrm>
          <a:prstGeom prst="rect">
            <a:avLst/>
          </a:prstGeom>
        </p:spPr>
        <p:txBody>
          <a:bodyPr wrap="square">
            <a:spAutoFit/>
          </a:bodyPr>
          <a:lstStyle/>
          <a:p>
            <a:pPr algn="l" rtl="0"/>
            <a:r>
              <a:rPr lang="en-us" sz="1400" b="0" i="0" u="none" baseline="0" dirty="0">
                <a:latin typeface="Arial" panose="020B0604020202020204" pitchFamily="34" charset="0"/>
                <a:ea typeface="標楷體" panose="03000509000000000000" pitchFamily="65" charset="-120"/>
                <a:cs typeface="Arial" panose="020B0604020202020204" pitchFamily="34" charset="0"/>
              </a:rPr>
              <a:t>Source: www.people.com.cn (http://politics.people.com.cn/n1/2019/0125/c421446-30590125.html)</a:t>
            </a:r>
            <a:endParaRPr lang="en-us" altLang="zh-HK" sz="1400" dirty="0">
              <a:latin typeface="Arial" panose="020B0604020202020204" pitchFamily="34" charset="0"/>
              <a:ea typeface="標楷體" panose="03000509000000000000" pitchFamily="65" charset="-120"/>
              <a:cs typeface="Arial" panose="020B0604020202020204" pitchFamily="34" charset="0"/>
            </a:endParaRPr>
          </a:p>
        </p:txBody>
      </p:sp>
      <p:pic>
        <p:nvPicPr>
          <p:cNvPr id="3" name="圖片 2"/>
          <p:cNvPicPr>
            <a:picLocks noChangeAspect="1"/>
          </p:cNvPicPr>
          <p:nvPr/>
        </p:nvPicPr>
        <p:blipFill rotWithShape="1">
          <a:blip r:embed="rId3"/>
          <a:srcRect l="30173" t="39212" r="36610" b="36473"/>
          <a:stretch/>
        </p:blipFill>
        <p:spPr>
          <a:xfrm>
            <a:off x="7091129" y="2907012"/>
            <a:ext cx="4691002" cy="1931588"/>
          </a:xfrm>
          <a:prstGeom prst="rect">
            <a:avLst/>
          </a:prstGeom>
        </p:spPr>
      </p:pic>
      <p:sp>
        <p:nvSpPr>
          <p:cNvPr id="5" name="矩形 4"/>
          <p:cNvSpPr/>
          <p:nvPr/>
        </p:nvSpPr>
        <p:spPr>
          <a:xfrm>
            <a:off x="7059473" y="4838600"/>
            <a:ext cx="4774064" cy="523220"/>
          </a:xfrm>
          <a:prstGeom prst="rect">
            <a:avLst/>
          </a:prstGeom>
        </p:spPr>
        <p:txBody>
          <a:bodyPr wrap="none">
            <a:spAutoFit/>
          </a:bodyPr>
          <a:lstStyle/>
          <a:p>
            <a:pPr algn="l" rtl="0"/>
            <a:r>
              <a:rPr lang="en-us" sz="1400" b="0" i="0" u="none" baseline="0" dirty="0">
                <a:latin typeface="Arial" panose="020B0604020202020204" pitchFamily="34" charset="0"/>
                <a:ea typeface="標楷體" panose="03000509000000000000" pitchFamily="65" charset="-120"/>
                <a:cs typeface="Arial" panose="020B0604020202020204" pitchFamily="34" charset="0"/>
              </a:rPr>
              <a:t>Photo credit: China COSCO Shipping Corporation Limited</a:t>
            </a:r>
            <a:endParaRPr lang="en-us" altLang="zh-CN" sz="1400" dirty="0">
              <a:latin typeface="Arial" panose="020B0604020202020204" pitchFamily="34" charset="0"/>
              <a:ea typeface="標楷體" panose="03000509000000000000" pitchFamily="65" charset="-120"/>
              <a:cs typeface="Arial" panose="020B0604020202020204" pitchFamily="34" charset="0"/>
            </a:endParaRPr>
          </a:p>
          <a:p>
            <a:pPr algn="l" rtl="0"/>
            <a:r>
              <a:rPr lang="en-us" sz="1400" b="0" i="0" u="none" baseline="0" dirty="0">
                <a:latin typeface="Arial" panose="020B0604020202020204" pitchFamily="34" charset="0"/>
                <a:ea typeface="標楷體" panose="03000509000000000000" pitchFamily="65" charset="-120"/>
                <a:cs typeface="Arial" panose="020B0604020202020204" pitchFamily="34" charset="0"/>
              </a:rPr>
              <a:t>http://www.coscoshipping.com/</a:t>
            </a:r>
            <a:endParaRPr lang="en-us" altLang="en-US" sz="1400" dirty="0">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58655" y="1858983"/>
            <a:ext cx="10484498" cy="2343655"/>
          </a:xfrm>
          <a:prstGeom prst="rect">
            <a:avLst/>
          </a:prstGeom>
          <a:noFill/>
        </p:spPr>
        <p:txBody>
          <a:bodyPr wrap="square" rtlCol="0">
            <a:spAutoFit/>
          </a:bodyPr>
          <a:lstStyle>
            <a:defPPr>
              <a:defRPr lang="en-us"/>
            </a:defPPr>
            <a:lvl1pPr>
              <a:lnSpc>
                <a:spcPct val="120000"/>
              </a:lnSpc>
              <a:defRPr sz="2000"/>
            </a:lvl1pPr>
          </a:lstStyle>
          <a:p>
            <a:pPr marL="571500" indent="-571500" algn="just" rtl="0">
              <a:lnSpc>
                <a:spcPct val="150000"/>
              </a:lnSpc>
              <a:buFont typeface="Arial" panose="020B0604020202020204" pitchFamily="34" charset="0"/>
              <a:buChar char="•"/>
            </a:pPr>
            <a:r>
              <a:rPr lang="en-us" b="0" i="0" u="none" baseline="0" dirty="0">
                <a:latin typeface="Arial" panose="020B0604020202020204" pitchFamily="34" charset="0"/>
                <a:ea typeface="標楷體" panose="03000509000000000000" pitchFamily="65" charset="-120"/>
                <a:cs typeface="Arial" panose="020B0604020202020204" pitchFamily="34" charset="0"/>
              </a:rPr>
              <a:t>Our country</a:t>
            </a:r>
            <a:r>
              <a:rPr lang="en-us" b="0" i="0" u="none" baseline="0" dirty="0">
                <a:latin typeface="Arial" panose="020B0604020202020204" pitchFamily="34" charset="0"/>
                <a:ea typeface="DFKai-SB" panose="03000509000000000000" pitchFamily="65" charset="-120"/>
                <a:cs typeface="Arial" panose="020B0604020202020204" pitchFamily="34" charset="0"/>
              </a:rPr>
              <a:t> has accelerated the development of free trade areas (FTAs), given play to the role of FTAs in promoting trade and investment, and effectively connected the resources of domestic and international markets, building a new development pattern at a faster pace.</a:t>
            </a:r>
            <a:endParaRPr lang="en-us" altLang="zh-CN" dirty="0">
              <a:latin typeface="Arial" panose="020B0604020202020204" pitchFamily="34" charset="0"/>
              <a:ea typeface="DFKai-SB" panose="03000509000000000000" pitchFamily="65" charset="-120"/>
              <a:cs typeface="Arial" panose="020B0604020202020204" pitchFamily="34" charset="0"/>
            </a:endParaRPr>
          </a:p>
          <a:p>
            <a:pPr marL="571500" indent="-571500" algn="just" rtl="0">
              <a:lnSpc>
                <a:spcPct val="150000"/>
              </a:lnSpc>
              <a:buFont typeface="Arial" panose="020B0604020202020204" pitchFamily="34" charset="0"/>
              <a:buChar char="•"/>
            </a:pPr>
            <a:r>
              <a:rPr lang="en-us" b="0" i="0" u="none" baseline="0" dirty="0">
                <a:latin typeface="Arial" panose="020B0604020202020204" pitchFamily="34" charset="0"/>
                <a:ea typeface="標楷體" panose="03000509000000000000" pitchFamily="65" charset="-120"/>
                <a:cs typeface="Arial" panose="020B0604020202020204" pitchFamily="34" charset="0"/>
              </a:rPr>
              <a:t>As of 2021, China had signed 19 free trade agreements with 26 countries and regions.</a:t>
            </a:r>
            <a:endParaRPr lang="en-us" altLang="zh-CN" dirty="0">
              <a:latin typeface="Arial" panose="020B0604020202020204" pitchFamily="34" charset="0"/>
              <a:ea typeface="標楷體" panose="03000509000000000000" pitchFamily="65" charset="-120"/>
              <a:cs typeface="Arial" panose="020B0604020202020204" pitchFamily="34" charset="0"/>
            </a:endParaRPr>
          </a:p>
        </p:txBody>
      </p:sp>
      <p:sp>
        <p:nvSpPr>
          <p:cNvPr id="9" name="矩形 8"/>
          <p:cNvSpPr/>
          <p:nvPr/>
        </p:nvSpPr>
        <p:spPr>
          <a:xfrm>
            <a:off x="2259757" y="397434"/>
            <a:ext cx="8590145" cy="830997"/>
          </a:xfrm>
          <a:prstGeom prst="rect">
            <a:avLst/>
          </a:prstGeom>
        </p:spPr>
        <p:txBody>
          <a:bodyPr wrap="square">
            <a:spAutoFit/>
          </a:bodyPr>
          <a:lstStyle/>
          <a:p>
            <a:pPr marL="342900" indent="-342900" algn="l" rtl="0">
              <a:buFont typeface="Wingdings" panose="05000000000000000000" pitchFamily="2" charset="2"/>
              <a:buChar char="Ø"/>
            </a:pPr>
            <a:r>
              <a:rPr lang="en-us" sz="2400" b="1" dirty="0">
                <a:latin typeface="Arial" panose="020B0604020202020204" pitchFamily="34" charset="0"/>
                <a:ea typeface="DFKai-SB" panose="03000509000000000000" pitchFamily="65" charset="-120"/>
                <a:cs typeface="Arial" panose="020B0604020202020204" pitchFamily="34" charset="0"/>
              </a:rPr>
              <a:t>Working closely with other countries </a:t>
            </a:r>
          </a:p>
          <a:p>
            <a:pPr algn="l" rtl="0"/>
            <a:r>
              <a:rPr lang="en-US" sz="2400" b="1" dirty="0">
                <a:latin typeface="Arial" panose="020B0604020202020204" pitchFamily="34" charset="0"/>
                <a:ea typeface="DFKai-SB" panose="03000509000000000000" pitchFamily="65" charset="-120"/>
                <a:cs typeface="Arial" panose="020B0604020202020204" pitchFamily="34" charset="0"/>
              </a:rPr>
              <a:t>    </a:t>
            </a:r>
            <a:r>
              <a:rPr lang="en-us" sz="2400" b="1" dirty="0">
                <a:latin typeface="Arial" panose="020B0604020202020204" pitchFamily="34" charset="0"/>
                <a:ea typeface="DFKai-SB" panose="03000509000000000000" pitchFamily="65" charset="-120"/>
                <a:cs typeface="Arial" panose="020B0604020202020204" pitchFamily="34" charset="0"/>
              </a:rPr>
              <a:t>to accelerate the development of free trade areas</a:t>
            </a:r>
          </a:p>
        </p:txBody>
      </p:sp>
      <p:sp>
        <p:nvSpPr>
          <p:cNvPr id="2" name="矩形 1"/>
          <p:cNvSpPr/>
          <p:nvPr/>
        </p:nvSpPr>
        <p:spPr>
          <a:xfrm>
            <a:off x="1390823" y="5248688"/>
            <a:ext cx="7978645" cy="584775"/>
          </a:xfrm>
          <a:prstGeom prst="rect">
            <a:avLst/>
          </a:prstGeom>
        </p:spPr>
        <p:txBody>
          <a:bodyPr wrap="square">
            <a:spAutoFit/>
          </a:bodyPr>
          <a:lstStyle/>
          <a:p>
            <a:pPr algn="l" rtl="0"/>
            <a:r>
              <a:rPr lang="en-us" sz="1600" b="0" i="0" u="none" baseline="0" dirty="0">
                <a:latin typeface="Arial" panose="020B0604020202020204" pitchFamily="34" charset="0"/>
                <a:ea typeface="標楷體" panose="03000509000000000000" pitchFamily="65" charset="-120"/>
                <a:cs typeface="Arial" panose="020B0604020202020204" pitchFamily="34" charset="0"/>
              </a:rPr>
              <a:t>Source: The Ministry of Commerce of the People’s Republic of China </a:t>
            </a:r>
            <a:r>
              <a:rPr lang="en-us" sz="1600" b="0" i="0" u="none" baseline="0" dirty="0">
                <a:latin typeface="Arial" panose="020B0604020202020204" pitchFamily="34" charset="0"/>
                <a:cs typeface="Arial" panose="020B0604020202020204" pitchFamily="34" charset="0"/>
              </a:rPr>
              <a:t>(http://fta.mofcom.gov.cn/article/rcep/rcepgfgd/202108/45628_1.html)</a:t>
            </a:r>
            <a:endParaRPr lang="en-us" sz="1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15"/>
          <p:cNvGraphicFramePr>
            <a:graphicFrameLocks noGrp="1"/>
          </p:cNvGraphicFramePr>
          <p:nvPr>
            <p:extLst>
              <p:ext uri="{D42A27DB-BD31-4B8C-83A1-F6EECF244321}">
                <p14:modId xmlns:p14="http://schemas.microsoft.com/office/powerpoint/2010/main" val="4216080728"/>
              </p:ext>
            </p:extLst>
          </p:nvPr>
        </p:nvGraphicFramePr>
        <p:xfrm>
          <a:off x="182253" y="575937"/>
          <a:ext cx="11776937" cy="6442281"/>
        </p:xfrm>
        <a:graphic>
          <a:graphicData uri="http://schemas.openxmlformats.org/drawingml/2006/table">
            <a:tbl>
              <a:tblPr firstRow="1" bandRow="1">
                <a:tableStyleId>{5C22544A-7EE6-4342-B048-85BDC9FD1C3A}</a:tableStyleId>
              </a:tblPr>
              <a:tblGrid>
                <a:gridCol w="3541020">
                  <a:extLst>
                    <a:ext uri="{9D8B030D-6E8A-4147-A177-3AD203B41FA5}">
                      <a16:colId xmlns:a16="http://schemas.microsoft.com/office/drawing/2014/main" val="20000"/>
                    </a:ext>
                  </a:extLst>
                </a:gridCol>
                <a:gridCol w="3546020">
                  <a:extLst>
                    <a:ext uri="{9D8B030D-6E8A-4147-A177-3AD203B41FA5}">
                      <a16:colId xmlns:a16="http://schemas.microsoft.com/office/drawing/2014/main" val="20001"/>
                    </a:ext>
                  </a:extLst>
                </a:gridCol>
                <a:gridCol w="2862423">
                  <a:extLst>
                    <a:ext uri="{9D8B030D-6E8A-4147-A177-3AD203B41FA5}">
                      <a16:colId xmlns:a16="http://schemas.microsoft.com/office/drawing/2014/main" val="20002"/>
                    </a:ext>
                  </a:extLst>
                </a:gridCol>
                <a:gridCol w="1827474">
                  <a:extLst>
                    <a:ext uri="{9D8B030D-6E8A-4147-A177-3AD203B41FA5}">
                      <a16:colId xmlns:a16="http://schemas.microsoft.com/office/drawing/2014/main" val="20003"/>
                    </a:ext>
                  </a:extLst>
                </a:gridCol>
              </a:tblGrid>
              <a:tr h="398125">
                <a:tc>
                  <a:txBody>
                    <a:bodyPr/>
                    <a:lstStyle/>
                    <a:p>
                      <a:pPr marL="0" marR="36195" indent="0" algn="ctr" defTabSz="914400" rtl="0" eaLnBrk="1" latinLnBrk="0" hangingPunct="1">
                        <a:lnSpc>
                          <a:spcPct val="100000"/>
                        </a:lnSpc>
                        <a:spcAft>
                          <a:spcPts val="0"/>
                        </a:spcAft>
                      </a:pPr>
                      <a:r>
                        <a:rPr lang="en-us" sz="1400" b="1" i="0" u="none" kern="1200" baseline="0" dirty="0" smtClean="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rPr>
                        <a:t>China’s free trade agreement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tc>
                  <a:txBody>
                    <a:bodyPr/>
                    <a:lstStyle/>
                    <a:p>
                      <a:pPr marL="0" marR="36195" indent="0" algn="ctr" defTabSz="914400" rtl="0" eaLnBrk="1" latinLnBrk="0" hangingPunct="1">
                        <a:lnSpc>
                          <a:spcPct val="100000"/>
                        </a:lnSpc>
                        <a:spcAft>
                          <a:spcPts val="0"/>
                        </a:spcAft>
                      </a:pPr>
                      <a:r>
                        <a:rPr lang="en-us" sz="1400" b="1" i="0" u="none" kern="1200" baseline="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rPr>
                        <a:t>FTAs under negotiation</a:t>
                      </a:r>
                      <a:endParaRPr lang="en-us" altLang="zh-CN" sz="1400" b="1" kern="120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tc>
                  <a:txBody>
                    <a:bodyPr/>
                    <a:lstStyle/>
                    <a:p>
                      <a:pPr marL="0" marR="36195" indent="0" algn="ctr" defTabSz="914400" rtl="0" eaLnBrk="1" latinLnBrk="0" hangingPunct="1">
                        <a:lnSpc>
                          <a:spcPct val="100000"/>
                        </a:lnSpc>
                        <a:spcAft>
                          <a:spcPts val="0"/>
                        </a:spcAft>
                      </a:pPr>
                      <a:r>
                        <a:rPr lang="en-us" sz="1400" b="1" i="0" u="none" kern="1200" baseline="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rPr>
                        <a:t>FTAs under </a:t>
                      </a:r>
                      <a:r>
                        <a:rPr lang="en-us" sz="1400" b="1" i="0" u="none" kern="1200" baseline="0" dirty="0" smtClean="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rPr>
                        <a:t>consideration </a:t>
                      </a:r>
                      <a:r>
                        <a:rPr lang="en-us" sz="1400" b="1" i="0" u="none" strike="sngStrike" kern="1200" baseline="0" dirty="0" smtClean="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rPr>
                        <a:t>study</a:t>
                      </a:r>
                      <a:endParaRPr lang="en-us" sz="1400" b="1" i="0" u="none" strike="sngStrike" kern="1200" baseline="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tc>
                  <a:txBody>
                    <a:bodyPr/>
                    <a:lstStyle/>
                    <a:p>
                      <a:pPr marL="0" marR="36195" indent="0" algn="ctr" defTabSz="914400" rtl="0" eaLnBrk="1" latinLnBrk="0" hangingPunct="1">
                        <a:lnSpc>
                          <a:spcPct val="100000"/>
                        </a:lnSpc>
                        <a:spcAft>
                          <a:spcPts val="0"/>
                        </a:spcAft>
                      </a:pPr>
                      <a:r>
                        <a:rPr lang="en-us" sz="1400" b="1" i="0" u="none" kern="1200" baseline="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rPr>
                        <a:t>Preferential trade arrangement</a:t>
                      </a:r>
                      <a:r>
                        <a:rPr lang="en-us" sz="1400" b="1" i="0" u="none" strike="sngStrike" kern="1200" baseline="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99290">
                <a:tc>
                  <a:txBody>
                    <a:bodyPr/>
                    <a:lstStyle/>
                    <a:p>
                      <a:pPr marL="0" marR="36195" lvl="0" indent="0" algn="ctr" defTabSz="914400" rtl="0" eaLnBrk="1" fontAlgn="auto" latinLnBrk="0" hangingPunct="1">
                        <a:lnSpc>
                          <a:spcPct val="100000"/>
                        </a:lnSpc>
                        <a:spcBef>
                          <a:spcPts val="0"/>
                        </a:spcBef>
                        <a:spcAft>
                          <a:spcPts val="0"/>
                        </a:spcAft>
                        <a:buClrTx/>
                        <a:buSzTx/>
                        <a:buFontTx/>
                        <a:buNone/>
                        <a:tabLst/>
                        <a:defRPr/>
                      </a:pPr>
                      <a:r>
                        <a:rPr lang="en-us" sz="1100" b="0" i="1"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Regional Comprehensive Economic Partnership</a:t>
                      </a: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(RCEP)</a:t>
                      </a:r>
                      <a:endParaRPr lang="en-us" altLang="zh-CN"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China-Gulf Cooperation Council (GCC</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a:t>
                      </a:r>
                      <a:endParaRPr lang="en-us" altLang="en-US"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China-Colombia</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 Joint Feasibility Study</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ctr" defTabSz="914400" rtl="0" eaLnBrk="1" fontAlgn="auto" latinLnBrk="0" hangingPunct="1">
                        <a:lnSpc>
                          <a:spcPct val="100000"/>
                        </a:lnSpc>
                        <a:spcBef>
                          <a:spcPts val="0"/>
                        </a:spcBef>
                        <a:spcAft>
                          <a:spcPts val="0"/>
                        </a:spcAft>
                        <a:buClrTx/>
                        <a:buSzTx/>
                        <a:buFontTx/>
                        <a:buNone/>
                        <a:tabLst/>
                        <a:defRPr/>
                      </a:pPr>
                      <a:r>
                        <a:rPr lang="en-us" sz="1100" b="0" i="0" u="none" kern="1200" baseline="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Asia-Pacific Trade Agreement</a:t>
                      </a:r>
                    </a:p>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7330924"/>
                  </a:ext>
                </a:extLst>
              </a:tr>
              <a:tr h="257772">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China-Mauritius FTA</a:t>
                      </a:r>
                      <a:endParaRPr lang="en-us" altLang="zh-CN"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China-Japan-Korea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China-Fiji</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 Joint Feasibility Study</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9556">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China-Georgia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China-Sri </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Lanka</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China-Nepal</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 Joint Feasibility Study</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9556">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a:t>
                      </a:r>
                      <a:r>
                        <a:rPr lang="en-us" sz="1100" b="0" i="0" u="none" strike="noStrik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Korea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China-Israel</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China-Papua New </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Guinea</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 Joint Feasibility Study</a:t>
                      </a:r>
                      <a:endParaRPr lang="en-us" altLang="en-US"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9556">
                <a:tc>
                  <a:txBody>
                    <a:bodyPr/>
                    <a:lstStyle/>
                    <a:p>
                      <a:pPr marL="0" marR="36195" lvl="0" indent="0" algn="ctr" defTabSz="914400" rtl="0" eaLnBrk="1" fontAlgn="auto" latinLnBrk="0" hangingPunct="1">
                        <a:lnSpc>
                          <a:spcPct val="100000"/>
                        </a:lnSpc>
                        <a:spcBef>
                          <a:spcPts val="0"/>
                        </a:spcBef>
                        <a:spcAft>
                          <a:spcPts val="0"/>
                        </a:spcAft>
                        <a:buClrTx/>
                        <a:buSzTx/>
                        <a:buFontTx/>
                        <a:buNone/>
                        <a:tabLst/>
                        <a:defRPr/>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China-Iceland </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FTA</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China-Norway</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China-Canada</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 Joint Feasibility Study</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9556">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China-Peru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China-Moldova</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China-Bangladesh</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 Joint Feasibility Study</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24246">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China-Singapore FTA (including upgrade)</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China-Panama</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China-Mongolia</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 Joint Feasibility Study</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24246">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China-Chile FTA (including upgrade</a:t>
                      </a:r>
                      <a:r>
                        <a:rPr lang="en-us" sz="1100" b="0" i="0" u="none" strike="noStrik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a:t>
                      </a:r>
                      <a:endParaRPr lang="en-us" sz="1100" b="0" i="0" u="none" strike="noStrik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China-Korea </a:t>
                      </a: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FTA </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second phase </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China-Switzerland FTA</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Upgrade Joint Feasibility Study</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24246">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China-Pakistan FTA (including second phase)</a:t>
                      </a:r>
                      <a:endParaRPr lang="en-us" altLang="zh-CN"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China-Palestine</a:t>
                      </a:r>
                      <a:r>
                        <a:rPr lang="en-us" altLang="zh-HK"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strike="sngStrike"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24246">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China-ASEAN FTA (including upgrade)</a:t>
                      </a:r>
                      <a:endParaRPr lang="en-us" altLang="zh-CN"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China-Peru FTA </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upgrade</a:t>
                      </a:r>
                      <a:endParaRPr lang="en-us" sz="1100" b="0" i="0" u="none" strike="sngStrik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strike="sngStrike"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3787">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China-Maldives FTA</a:t>
                      </a:r>
                      <a:endParaRPr lang="en-us" altLang="zh-CN"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zh-HK" altLang="en-US" dirty="0">
                        <a:solidFill>
                          <a:schemeClr val="tx1">
                            <a:lumMod val="85000"/>
                            <a:lumOff val="15000"/>
                          </a:schemeClr>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us" altLang="en-US" sz="1100" dirty="0">
                        <a:solidFill>
                          <a:schemeClr val="tx1">
                            <a:lumMod val="85000"/>
                            <a:lumOff val="15000"/>
                          </a:schemeClr>
                        </a:solidFill>
                        <a:latin typeface="Times New Roman" panose="02020603050405020304" pitchFamily="18" charset="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99467">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China-Australia FTA</a:t>
                      </a:r>
                      <a:endParaRPr lang="en-us" altLang="zh-CN"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us" altLang="en-US" sz="1100" dirty="0">
                        <a:solidFill>
                          <a:schemeClr val="tx1">
                            <a:lumMod val="85000"/>
                            <a:lumOff val="15000"/>
                          </a:schemeClr>
                        </a:solidFill>
                        <a:latin typeface="Times New Roman" panose="02020603050405020304" pitchFamily="18" charset="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90049">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China-Switzerland FTA</a:t>
                      </a:r>
                      <a:endParaRPr lang="en-us" altLang="zh-CN"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strike="sngStrike"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9556">
                <a:tc>
                  <a:txBody>
                    <a:bodyPr/>
                    <a:lstStyle/>
                    <a:p>
                      <a:pPr marL="0" marR="36195" indent="0" algn="ctr" defTabSz="914400" rtl="0" eaLnBrk="1" latinLnBrk="0" hangingPunct="1">
                        <a:lnSpc>
                          <a:spcPct val="100000"/>
                        </a:lnSpc>
                        <a:spcAft>
                          <a:spcPts val="0"/>
                        </a:spcAft>
                      </a:pP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China-Costa </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Rica FTA</a:t>
                      </a:r>
                      <a:endParaRPr lang="en-us" altLang="zh-CN"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us" altLang="en-US" sz="1100" dirty="0">
                        <a:solidFill>
                          <a:schemeClr val="tx1">
                            <a:lumMod val="85000"/>
                            <a:lumOff val="15000"/>
                          </a:schemeClr>
                        </a:solidFill>
                        <a:latin typeface="Times New Roman" panose="02020603050405020304" pitchFamily="18" charset="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49556">
                <a:tc>
                  <a:txBody>
                    <a:bodyPr/>
                    <a:lstStyle/>
                    <a:p>
                      <a:pPr marL="0" marR="36195" indent="0" algn="ctr" defTabSz="914400" rtl="0" eaLnBrk="1" latinLnBrk="0" hangingPunct="1">
                        <a:lnSpc>
                          <a:spcPct val="100000"/>
                        </a:lnSpc>
                        <a:spcAft>
                          <a:spcPts val="0"/>
                        </a:spcAft>
                      </a:pP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China-New Zealand </a:t>
                      </a: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FTA (including </a:t>
                      </a: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upgrade)</a:t>
                      </a:r>
                      <a:endParaRPr lang="en-us" altLang="zh-CN"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49556">
                <a:tc>
                  <a:txBody>
                    <a:bodyPr/>
                    <a:lstStyle/>
                    <a:p>
                      <a:pPr marL="0" marR="36195" lvl="0" indent="0" algn="ctr" defTabSz="914400" rtl="0" eaLnBrk="1" fontAlgn="auto" latinLnBrk="0" hangingPunct="1">
                        <a:lnSpc>
                          <a:spcPct val="100000"/>
                        </a:lnSpc>
                        <a:spcBef>
                          <a:spcPts val="0"/>
                        </a:spcBef>
                        <a:spcAft>
                          <a:spcPts val="0"/>
                        </a:spcAft>
                        <a:buClrTx/>
                        <a:buSzTx/>
                        <a:buFontTx/>
                        <a:buNone/>
                        <a:tabLst/>
                        <a:defRPr/>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China-Cambodia FTA</a:t>
                      </a:r>
                      <a:endPar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3558938"/>
                  </a:ext>
                </a:extLst>
              </a:tr>
              <a:tr h="274512">
                <a:tc>
                  <a:txBody>
                    <a:bodyPr/>
                    <a:lstStyle/>
                    <a:p>
                      <a:pPr marL="0" marR="36195" indent="0" algn="ctr" defTabSz="914400" rtl="0" eaLnBrk="1" latinLnBrk="0" hangingPunct="1">
                        <a:lnSpc>
                          <a:spcPct val="100000"/>
                        </a:lnSpc>
                        <a:spcAft>
                          <a:spcPts val="0"/>
                        </a:spcAft>
                      </a:pPr>
                      <a:r>
                        <a:rPr lang="en-us" sz="1100" b="0" i="0" u="none" kern="1200" baseline="0" dirty="0" smtClean="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Mainland and Hong Kong/Mainland and Macao </a:t>
                      </a:r>
                      <a:r>
                        <a:rPr lang="en-us" sz="1100" b="0" i="0" u="none" kern="1200" baseline="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rPr>
                        <a:t>Closer Economic Partnership Arrangement </a:t>
                      </a:r>
                      <a:endParaRPr lang="en-us" altLang="zh-CN" sz="1100" strike="sngStrike" kern="1200" dirty="0">
                        <a:solidFill>
                          <a:schemeClr val="tx1">
                            <a:lumMod val="85000"/>
                            <a:lumOff val="1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en-us" altLang="en-US" sz="11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grpSp>
        <p:nvGrpSpPr>
          <p:cNvPr id="12" name="组合 11"/>
          <p:cNvGrpSpPr/>
          <p:nvPr/>
        </p:nvGrpSpPr>
        <p:grpSpPr>
          <a:xfrm>
            <a:off x="7101133" y="4531389"/>
            <a:ext cx="4971059" cy="1440251"/>
            <a:chOff x="5487543" y="5096826"/>
            <a:chExt cx="4971059" cy="1440251"/>
          </a:xfrm>
        </p:grpSpPr>
        <p:sp>
          <p:nvSpPr>
            <p:cNvPr id="9" name="矩形: 圆角 8"/>
            <p:cNvSpPr/>
            <p:nvPr/>
          </p:nvSpPr>
          <p:spPr bwMode="auto">
            <a:xfrm>
              <a:off x="5633075" y="5096826"/>
              <a:ext cx="4825527" cy="134676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1400" dirty="0">
                <a:latin typeface="Arial" panose="020B0604020202020204" pitchFamily="34" charset="0"/>
                <a:cs typeface="Arial" panose="020B0604020202020204" pitchFamily="34" charset="0"/>
              </a:endParaRPr>
            </a:p>
          </p:txBody>
        </p:sp>
        <p:sp>
          <p:nvSpPr>
            <p:cNvPr id="10" name="矩形 9"/>
            <p:cNvSpPr/>
            <p:nvPr/>
          </p:nvSpPr>
          <p:spPr>
            <a:xfrm>
              <a:off x="5487543" y="5216228"/>
              <a:ext cx="4825527" cy="132084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1400" dirty="0">
                <a:solidFill>
                  <a:schemeClr val="tx1"/>
                </a:solidFill>
                <a:latin typeface="Arial" panose="020B0604020202020204" pitchFamily="34" charset="0"/>
                <a:cs typeface="Arial" panose="020B0604020202020204" pitchFamily="34" charset="0"/>
              </a:endParaRPr>
            </a:p>
          </p:txBody>
        </p:sp>
        <p:sp>
          <p:nvSpPr>
            <p:cNvPr id="6" name="文本框 5"/>
            <p:cNvSpPr txBox="1"/>
            <p:nvPr/>
          </p:nvSpPr>
          <p:spPr>
            <a:xfrm>
              <a:off x="5500397" y="5400877"/>
              <a:ext cx="4845203" cy="523220"/>
            </a:xfrm>
            <a:prstGeom prst="rect">
              <a:avLst/>
            </a:prstGeom>
            <a:noFill/>
          </p:spPr>
          <p:txBody>
            <a:bodyPr vert="horz" wrap="square" rtlCol="0">
              <a:spAutoFit/>
            </a:bodyPr>
            <a:lstStyle/>
            <a:p>
              <a:r>
                <a:rPr lang="en-us" sz="1400" b="1"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FTAs </a:t>
              </a:r>
              <a:r>
                <a:rPr lang="en-us" sz="1400" b="1"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of our </a:t>
              </a:r>
              <a:r>
                <a:rPr lang="en-us" sz="1400" b="1"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country</a:t>
              </a:r>
              <a:r>
                <a:rPr lang="en-us" sz="14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400" b="1"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those </a:t>
              </a:r>
              <a:r>
                <a:rPr lang="en-us" altLang="zh-HK" sz="1400" b="1"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under </a:t>
              </a:r>
              <a:r>
                <a:rPr lang="en-us" sz="1400" b="1"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negotiation or </a:t>
              </a:r>
              <a:r>
                <a:rPr lang="en-us" altLang="zh-HK" sz="1400" b="1"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consideration </a:t>
              </a:r>
              <a:r>
                <a:rPr lang="en-us" sz="1400" b="1"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(as </a:t>
              </a:r>
              <a:r>
                <a:rPr lang="en-us" sz="14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a:t>
              </a:r>
              <a:r>
                <a:rPr lang="en-us" sz="1400" b="1"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July 2023)</a:t>
              </a:r>
              <a:endParaRPr lang="en-us" altLang="en-US" sz="1400" b="1"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1" name="文本框 10"/>
            <p:cNvSpPr txBox="1"/>
            <p:nvPr/>
          </p:nvSpPr>
          <p:spPr>
            <a:xfrm>
              <a:off x="5814724" y="6071766"/>
              <a:ext cx="4462227" cy="461665"/>
            </a:xfrm>
            <a:prstGeom prst="rect">
              <a:avLst/>
            </a:prstGeom>
            <a:noFill/>
          </p:spPr>
          <p:txBody>
            <a:bodyPr vert="horz" wrap="square" rtlCol="0">
              <a:spAutoFit/>
            </a:bodyPr>
            <a:lstStyle/>
            <a:p>
              <a:pPr algn="l" rtl="0"/>
              <a:r>
                <a:rPr lang="en-us" sz="1200" b="0" i="0" u="none" baseline="0" dirty="0">
                  <a:latin typeface="Arial" panose="020B0604020202020204" pitchFamily="34" charset="0"/>
                  <a:ea typeface="DFKai-SB" panose="03000509000000000000" pitchFamily="65" charset="-120"/>
                  <a:cs typeface="Arial" panose="020B0604020202020204" pitchFamily="34" charset="0"/>
                </a:rPr>
                <a:t>Source: The Ministry of Commerce of the People’s Republic of China http://fta.mofcom.gov.cn/</a:t>
              </a:r>
              <a:endParaRPr lang="en-us" altLang="en-US" sz="1200" dirty="0">
                <a:latin typeface="Arial" panose="020B0604020202020204" pitchFamily="34" charset="0"/>
                <a:ea typeface="DFKai-SB" panose="03000509000000000000" pitchFamily="65" charset="-120"/>
                <a:cs typeface="Arial" panose="020B0604020202020204" pitchFamily="34" charset="0"/>
              </a:endParaRPr>
            </a:p>
          </p:txBody>
        </p:sp>
      </p:grpSp>
      <p:sp>
        <p:nvSpPr>
          <p:cNvPr id="13" name="矩形 15"/>
          <p:cNvSpPr/>
          <p:nvPr/>
        </p:nvSpPr>
        <p:spPr bwMode="auto">
          <a:xfrm>
            <a:off x="0" y="694"/>
            <a:ext cx="1409691" cy="500347"/>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tx1"/>
                </a:solidFill>
                <a:latin typeface="Times New Roman"/>
                <a:ea typeface="標楷體" panose="03000509000000000000" pitchFamily="65" charset="-120"/>
                <a:cs typeface="Times New Roman"/>
              </a:rPr>
              <a:t>Reference </a:t>
            </a:r>
            <a:endParaRPr lang="zh-CN" altLang="en-US" sz="2000" b="1" dirty="0">
              <a:solidFill>
                <a:schemeClr val="tx1"/>
              </a:solidFill>
              <a:latin typeface="Times New Roman"/>
              <a:ea typeface="標楷體" panose="03000509000000000000" pitchFamily="65" charset="-120"/>
              <a:cs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6" y="337473"/>
            <a:ext cx="11213438" cy="63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38"/>
          <p:cNvGrpSpPr/>
          <p:nvPr/>
        </p:nvGrpSpPr>
        <p:grpSpPr bwMode="auto">
          <a:xfrm>
            <a:off x="174486" y="218606"/>
            <a:ext cx="1581150" cy="647700"/>
            <a:chOff x="4225771" y="1065320"/>
            <a:chExt cx="895882" cy="947506"/>
          </a:xfrm>
        </p:grpSpPr>
        <p:sp>
          <p:nvSpPr>
            <p:cNvPr id="14" name="矩形 1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16" name="矩形 15"/>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grpSp>
      <p:sp>
        <p:nvSpPr>
          <p:cNvPr id="17" name="文本框 42"/>
          <p:cNvSpPr txBox="1">
            <a:spLocks noChangeArrowheads="1"/>
          </p:cNvSpPr>
          <p:nvPr/>
        </p:nvSpPr>
        <p:spPr bwMode="auto">
          <a:xfrm>
            <a:off x="122140" y="218606"/>
            <a:ext cx="152565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2800" b="1" i="0" u="none" baseline="0" dirty="0">
                <a:solidFill>
                  <a:srgbClr val="0D0D0D"/>
                </a:solidFill>
                <a:ea typeface="DFKai-SB" panose="03000509000000000000" pitchFamily="65" charset="-120"/>
                <a:cs typeface="Arial" panose="020B0604020202020204" pitchFamily="34" charset="0"/>
              </a:rPr>
              <a:t>Case</a:t>
            </a:r>
          </a:p>
        </p:txBody>
      </p:sp>
      <p:sp>
        <p:nvSpPr>
          <p:cNvPr id="3" name="文本框 2"/>
          <p:cNvSpPr txBox="1"/>
          <p:nvPr/>
        </p:nvSpPr>
        <p:spPr>
          <a:xfrm>
            <a:off x="780913" y="1711431"/>
            <a:ext cx="10558731" cy="3939540"/>
          </a:xfrm>
          <a:prstGeom prst="rect">
            <a:avLst/>
          </a:prstGeom>
          <a:noFill/>
        </p:spPr>
        <p:txBody>
          <a:bodyPr wrap="square" rtlCol="0">
            <a:spAutoFit/>
          </a:bodyPr>
          <a:lstStyle/>
          <a:p>
            <a:pPr algn="just" rtl="0">
              <a:lnSpc>
                <a:spcPct val="150000"/>
              </a:lnSpc>
              <a:spcBef>
                <a:spcPts val="1200"/>
              </a:spcBef>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RCEP is a free trade agreement initiated by the 10 ASEAN countries in 2012 to establish a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unified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market by reducing tariffs and non-tariff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barriers</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zh-CN"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just">
              <a:lnSpc>
                <a:spcPct val="150000"/>
              </a:lnSpc>
              <a:spcBef>
                <a:spcPts val="1200"/>
              </a:spcBef>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On </a:t>
            </a:r>
            <a:r>
              <a:rPr lang="en-us" altLang="zh-HK"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15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November,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2020, a total of 15 Asia-Pacific countries including China, Japan,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Korea</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Australia, New Zealand and the ten ASEAN countries officially signed the RCEP, which came into effect on </a:t>
            </a:r>
            <a:r>
              <a:rPr lang="en-us" altLang="zh-HK"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1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January,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2022, marking the official launch of the FTA with the world's largest population (accounting for around 1/3 of the world’s total), biggest economic and trade scale, and greatest development potential</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p>
          <a:p>
            <a:pPr algn="l" rtl="0">
              <a:spcBef>
                <a:spcPts val="1200"/>
              </a:spcBef>
            </a:pP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r>
              <a:rPr lang="en-us" sz="2000" b="0" i="1"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Regional Comprehensive Economic Partnership</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(RCEP)</a:t>
            </a:r>
            <a:endParaRPr lang="en-us" altLang="zh-TW"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11" name="文本框 10"/>
          <p:cNvSpPr txBox="1"/>
          <p:nvPr/>
        </p:nvSpPr>
        <p:spPr>
          <a:xfrm>
            <a:off x="798537" y="996952"/>
            <a:ext cx="10523481" cy="523220"/>
          </a:xfrm>
          <a:prstGeom prst="rect">
            <a:avLst/>
          </a:prstGeom>
          <a:noFill/>
        </p:spPr>
        <p:txBody>
          <a:bodyPr wrap="square" rtlCol="0">
            <a:spAutoFit/>
          </a:bodyPr>
          <a:lstStyle>
            <a:defPPr>
              <a:defRPr lang="en-us"/>
            </a:defPPr>
            <a:lvl1pPr>
              <a:defRPr sz="2000"/>
            </a:lvl1pPr>
          </a:lstStyle>
          <a:p>
            <a:pPr algn="l" rtl="0"/>
            <a:r>
              <a:rPr lang="en-us" sz="2800" b="1" i="1" u="none" baseline="0" dirty="0">
                <a:latin typeface="Arial" panose="020B0604020202020204" pitchFamily="34" charset="0"/>
                <a:ea typeface="DFKai-SB" panose="03000509000000000000" pitchFamily="65" charset="-120"/>
                <a:cs typeface="Arial" panose="020B0604020202020204" pitchFamily="34" charset="0"/>
              </a:rPr>
              <a:t>Regional Comprehensive Economic Partnership</a:t>
            </a:r>
            <a:r>
              <a:rPr lang="en-us" sz="2800" b="1" i="0" u="none" baseline="0" dirty="0">
                <a:latin typeface="Arial" panose="020B0604020202020204" pitchFamily="34" charset="0"/>
                <a:ea typeface="DFKai-SB" panose="03000509000000000000" pitchFamily="65" charset="-120"/>
                <a:cs typeface="Arial" panose="020B0604020202020204" pitchFamily="34" charset="0"/>
              </a:rPr>
              <a:t> (RCEP)*</a:t>
            </a:r>
          </a:p>
        </p:txBody>
      </p:sp>
      <p:sp>
        <p:nvSpPr>
          <p:cNvPr id="2" name="矩形 1"/>
          <p:cNvSpPr/>
          <p:nvPr/>
        </p:nvSpPr>
        <p:spPr>
          <a:xfrm>
            <a:off x="884967" y="6118441"/>
            <a:ext cx="10097893" cy="338554"/>
          </a:xfrm>
          <a:prstGeom prst="rect">
            <a:avLst/>
          </a:prstGeom>
        </p:spPr>
        <p:txBody>
          <a:bodyPr wrap="none">
            <a:spAutoFit/>
          </a:bodyPr>
          <a:lstStyle/>
          <a:p>
            <a:pPr algn="l" rtl="0"/>
            <a:r>
              <a:rPr lang="en-us" sz="1600" b="0" i="0" u="none" baseline="0" dirty="0">
                <a:latin typeface="Arial" panose="020B0604020202020204" pitchFamily="34" charset="0"/>
                <a:ea typeface="標楷體" panose="03000509000000000000" pitchFamily="65" charset="-120"/>
                <a:cs typeface="Arial" panose="020B0604020202020204" pitchFamily="34" charset="0"/>
              </a:rPr>
              <a:t>Source: www.gov.cn (</a:t>
            </a:r>
            <a:r>
              <a:rPr lang="en-us" sz="1600" b="0" i="0" u="none" baseline="0" dirty="0">
                <a:latin typeface="Arial" panose="020B0604020202020204" pitchFamily="34" charset="0"/>
                <a:cs typeface="Arial" panose="020B0604020202020204" pitchFamily="34" charset="0"/>
              </a:rPr>
              <a:t>http://big5.www.gov.cn/gate/big5/www.gov.cn/xinwen/2021-11/03/content_5648711.htm)</a:t>
            </a:r>
            <a:endParaRPr lang="en-us" sz="1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8"/>
          <p:cNvGrpSpPr/>
          <p:nvPr/>
        </p:nvGrpSpPr>
        <p:grpSpPr bwMode="auto">
          <a:xfrm>
            <a:off x="2652570" y="534712"/>
            <a:ext cx="1581150" cy="647700"/>
            <a:chOff x="4225771" y="1065320"/>
            <a:chExt cx="895882" cy="947506"/>
          </a:xfrm>
        </p:grpSpPr>
        <p:sp>
          <p:nvSpPr>
            <p:cNvPr id="4" name="矩形 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5" name="矩形 4"/>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grpSp>
      <p:sp>
        <p:nvSpPr>
          <p:cNvPr id="2" name="矩形 1"/>
          <p:cNvSpPr/>
          <p:nvPr/>
        </p:nvSpPr>
        <p:spPr>
          <a:xfrm>
            <a:off x="2662694" y="531671"/>
            <a:ext cx="1484702" cy="584775"/>
          </a:xfrm>
          <a:prstGeom prst="rect">
            <a:avLst/>
          </a:prstGeom>
        </p:spPr>
        <p:txBody>
          <a:bodyPr wrap="none">
            <a:spAutoFit/>
          </a:bodyPr>
          <a:lstStyle/>
          <a:p>
            <a:pPr algn="ctr" rtl="0"/>
            <a:r>
              <a:rPr lang="en-us" sz="3200" b="0" i="0" u="none" baseline="0" dirty="0">
                <a:solidFill>
                  <a:srgbClr val="0D0D0D"/>
                </a:solidFill>
                <a:latin typeface="Arial" panose="020B0604020202020204" pitchFamily="34" charset="0"/>
                <a:ea typeface="DFKai-SB" panose="03000509000000000000" pitchFamily="65" charset="-120"/>
                <a:cs typeface="Arial" panose="020B0604020202020204" pitchFamily="34" charset="0"/>
              </a:rPr>
              <a:t>Activity</a:t>
            </a:r>
            <a:endParaRPr lang="en-us" altLang="en-US" sz="3200" dirty="0">
              <a:solidFill>
                <a:srgbClr val="0D0D0D"/>
              </a:solidFill>
              <a:latin typeface="Arial" panose="020B0604020202020204" pitchFamily="34" charset="0"/>
              <a:ea typeface="DFKai-SB" panose="03000509000000000000" pitchFamily="65" charset="-120"/>
              <a:cs typeface="Arial" panose="020B0604020202020204" pitchFamily="34" charset="0"/>
            </a:endParaRPr>
          </a:p>
        </p:txBody>
      </p:sp>
      <p:sp>
        <p:nvSpPr>
          <p:cNvPr id="6" name="文字方塊 5"/>
          <p:cNvSpPr txBox="1"/>
          <p:nvPr/>
        </p:nvSpPr>
        <p:spPr>
          <a:xfrm>
            <a:off x="444185" y="2021375"/>
            <a:ext cx="6074120" cy="2400657"/>
          </a:xfrm>
          <a:prstGeom prst="rect">
            <a:avLst/>
          </a:prstGeom>
          <a:noFill/>
        </p:spPr>
        <p:txBody>
          <a:bodyPr wrap="square" rtlCol="0">
            <a:spAutoFit/>
          </a:bodyPr>
          <a:lstStyle/>
          <a:p>
            <a:pPr marL="457200" indent="-457200" algn="just" rtl="0">
              <a:spcBef>
                <a:spcPts val="600"/>
              </a:spcBef>
              <a:spcAft>
                <a:spcPts val="600"/>
              </a:spcAft>
              <a:buFont typeface="Arial" panose="020B0604020202020204" pitchFamily="34" charset="0"/>
              <a:buChar char="•"/>
            </a:pPr>
            <a:r>
              <a:rPr lang="en-us" sz="2800" b="0" i="0" u="none" baseline="0" dirty="0">
                <a:latin typeface="Arial" panose="020B0604020202020204" pitchFamily="34" charset="0"/>
                <a:ea typeface="DFKai-SB" panose="03000509000000000000" pitchFamily="65" charset="-120"/>
                <a:cs typeface="Arial" panose="020B0604020202020204" pitchFamily="34" charset="0"/>
              </a:rPr>
              <a:t>Apart from China, which countries have participated in the RCEP?</a:t>
            </a:r>
          </a:p>
          <a:p>
            <a:pPr marL="457200" indent="-457200" algn="just" rtl="0">
              <a:spcBef>
                <a:spcPts val="600"/>
              </a:spcBef>
              <a:spcAft>
                <a:spcPts val="600"/>
              </a:spcAft>
              <a:buFont typeface="Arial" panose="020B0604020202020204" pitchFamily="34" charset="0"/>
              <a:buChar char="•"/>
            </a:pPr>
            <a:r>
              <a:rPr lang="en-us" sz="2800" b="0" i="0" u="none" baseline="0" dirty="0">
                <a:latin typeface="Arial" panose="020B0604020202020204" pitchFamily="34" charset="0"/>
                <a:ea typeface="DFKai-SB" panose="03000509000000000000" pitchFamily="65" charset="-120"/>
                <a:cs typeface="Arial" panose="020B0604020202020204" pitchFamily="34" charset="0"/>
              </a:rPr>
              <a:t>What are the implications of China’s participation in the RCEP for national development?</a:t>
            </a:r>
          </a:p>
        </p:txBody>
      </p:sp>
      <p:sp>
        <p:nvSpPr>
          <p:cNvPr id="8" name="矩形 7"/>
          <p:cNvSpPr/>
          <p:nvPr/>
        </p:nvSpPr>
        <p:spPr>
          <a:xfrm>
            <a:off x="681747" y="6377283"/>
            <a:ext cx="10892631" cy="276999"/>
          </a:xfrm>
          <a:prstGeom prst="rect">
            <a:avLst/>
          </a:prstGeom>
        </p:spPr>
        <p:txBody>
          <a:bodyPr wrap="square">
            <a:spAutoFit/>
          </a:bodyPr>
          <a:lstStyle/>
          <a:p>
            <a:pPr algn="l" rtl="0"/>
            <a:r>
              <a:rPr lang="en-us" sz="1200" b="0" i="0" u="none" baseline="0" dirty="0">
                <a:latin typeface="Arial" panose="020B0604020202020204" pitchFamily="34" charset="0"/>
                <a:ea typeface="標楷體" panose="03000509000000000000" pitchFamily="65" charset="-120"/>
                <a:cs typeface="Arial" panose="020B0604020202020204" pitchFamily="34" charset="0"/>
              </a:rPr>
              <a:t>Photo credit: Hong Kong Trade Development Council (</a:t>
            </a:r>
            <a:r>
              <a:rPr lang="en-us" sz="1200" b="0" i="0" u="none" baseline="0" dirty="0" smtClean="0">
                <a:latin typeface="Arial" panose="020B0604020202020204" pitchFamily="34" charset="0"/>
                <a:ea typeface="標楷體" panose="03000509000000000000" pitchFamily="65" charset="-120"/>
                <a:cs typeface="Arial" panose="020B0604020202020204" pitchFamily="34" charset="0"/>
              </a:rPr>
              <a:t>HKTDC </a:t>
            </a:r>
            <a:r>
              <a:rPr lang="en-us" sz="12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1200" b="0" i="0" u="none" baseline="0" dirty="0" smtClean="0">
                <a:solidFill>
                  <a:schemeClr val="tx1">
                    <a:lumMod val="85000"/>
                    <a:lumOff val="15000"/>
                  </a:schemeClr>
                </a:solidFill>
                <a:latin typeface="Arial" panose="020B0604020202020204" pitchFamily="34" charset="0"/>
                <a:cs typeface="Arial" panose="020B0604020202020204" pitchFamily="34" charset="0"/>
              </a:rPr>
              <a:t>https</a:t>
            </a:r>
            <a:r>
              <a:rPr lang="en-us" sz="1200" b="0" i="0" u="none" baseline="0" dirty="0">
                <a:solidFill>
                  <a:schemeClr val="tx1">
                    <a:lumMod val="85000"/>
                    <a:lumOff val="15000"/>
                  </a:schemeClr>
                </a:solidFill>
                <a:latin typeface="Arial" panose="020B0604020202020204" pitchFamily="34" charset="0"/>
                <a:cs typeface="Arial" panose="020B0604020202020204" pitchFamily="34" charset="0"/>
              </a:rPr>
              <a:t>://</a:t>
            </a:r>
            <a:r>
              <a:rPr lang="en-us" sz="1200" b="0" i="0" u="none" baseline="0" dirty="0" smtClean="0">
                <a:solidFill>
                  <a:schemeClr val="tx1">
                    <a:lumMod val="85000"/>
                    <a:lumOff val="15000"/>
                  </a:schemeClr>
                </a:solidFill>
                <a:latin typeface="Arial" panose="020B0604020202020204" pitchFamily="34" charset="0"/>
                <a:cs typeface="Arial" panose="020B0604020202020204" pitchFamily="34" charset="0"/>
              </a:rPr>
              <a:t>research.hktdc.com/en/data-and-profiles/infographics/rcep</a:t>
            </a:r>
            <a:endParaRPr lang="en-us" sz="1200" b="0" i="0" u="none" baseline="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6907947" y="599800"/>
            <a:ext cx="4509017" cy="5601201"/>
          </a:xfrm>
          <a:prstGeom prst="rect">
            <a:avLst/>
          </a:prstGeom>
        </p:spPr>
      </p:pic>
    </p:spTree>
    <p:extLst>
      <p:ext uri="{BB962C8B-B14F-4D97-AF65-F5344CB8AC3E}">
        <p14:creationId xmlns:p14="http://schemas.microsoft.com/office/powerpoint/2010/main" val="1097971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41542" y="423318"/>
            <a:ext cx="4119461" cy="523220"/>
          </a:xfrm>
          <a:prstGeom prst="rect">
            <a:avLst/>
          </a:prstGeom>
        </p:spPr>
        <p:txBody>
          <a:bodyPr wrap="none">
            <a:spAutoFit/>
          </a:bodyPr>
          <a:lstStyle/>
          <a:p>
            <a:pPr algn="l" rtl="0"/>
            <a:r>
              <a:rPr lang="en-us" sz="2800" b="1" i="0" u="none" baseline="0" dirty="0">
                <a:latin typeface="Arial" panose="020B0604020202020204" pitchFamily="34" charset="0"/>
                <a:ea typeface="DFKai-SB" panose="03000509000000000000" pitchFamily="65" charset="-120"/>
                <a:cs typeface="Arial" panose="020B0604020202020204" pitchFamily="34" charset="0"/>
              </a:rPr>
              <a:t>Hainan Free Trade Port</a:t>
            </a:r>
          </a:p>
        </p:txBody>
      </p:sp>
      <p:grpSp>
        <p:nvGrpSpPr>
          <p:cNvPr id="3" name="组合 38"/>
          <p:cNvGrpSpPr/>
          <p:nvPr/>
        </p:nvGrpSpPr>
        <p:grpSpPr bwMode="auto">
          <a:xfrm>
            <a:off x="826526" y="209447"/>
            <a:ext cx="1581150" cy="647700"/>
            <a:chOff x="4225771" y="1065320"/>
            <a:chExt cx="895882" cy="947506"/>
          </a:xfrm>
        </p:grpSpPr>
        <p:sp>
          <p:nvSpPr>
            <p:cNvPr id="4" name="矩形 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5" name="矩形 4"/>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grpSp>
      <p:sp>
        <p:nvSpPr>
          <p:cNvPr id="6" name="文本框 42"/>
          <p:cNvSpPr txBox="1">
            <a:spLocks noChangeArrowheads="1"/>
          </p:cNvSpPr>
          <p:nvPr/>
        </p:nvSpPr>
        <p:spPr bwMode="auto">
          <a:xfrm>
            <a:off x="381362" y="238014"/>
            <a:ext cx="229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2800" b="0" i="0" u="none" baseline="0" dirty="0">
                <a:solidFill>
                  <a:srgbClr val="0D0D0D"/>
                </a:solidFill>
                <a:ea typeface="DFKai-SB" panose="03000509000000000000" pitchFamily="65" charset="-120"/>
                <a:cs typeface="Arial" panose="020B0604020202020204" pitchFamily="34" charset="0"/>
              </a:rPr>
              <a:t>Case</a:t>
            </a:r>
          </a:p>
        </p:txBody>
      </p:sp>
      <p:sp>
        <p:nvSpPr>
          <p:cNvPr id="7" name="矩形 6"/>
          <p:cNvSpPr/>
          <p:nvPr/>
        </p:nvSpPr>
        <p:spPr>
          <a:xfrm>
            <a:off x="559393" y="1295966"/>
            <a:ext cx="10936742" cy="3939540"/>
          </a:xfrm>
          <a:prstGeom prst="rect">
            <a:avLst/>
          </a:prstGeom>
        </p:spPr>
        <p:txBody>
          <a:bodyPr wrap="square">
            <a:spAutoFit/>
          </a:bodyPr>
          <a:lstStyle/>
          <a:p>
            <a:pPr algn="just" rtl="0">
              <a:lnSpc>
                <a:spcPct val="150000"/>
              </a:lnSpc>
              <a:spcBef>
                <a:spcPts val="600"/>
              </a:spcBef>
              <a:spcAft>
                <a:spcPts val="600"/>
              </a:spcAft>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In 2018,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construction work on the Hainan Pilot Free Trade Zone (Hainan FTP) is </a:t>
            </a:r>
            <a:r>
              <a:rPr lang="en-us"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underway, with the project set to extend across the whole of the island, boosting its connectivity with its Indian and Pacific ocean trading partners.</a:t>
            </a:r>
            <a:endParaRPr lang="en-us"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algn="just">
              <a:lnSpc>
                <a:spcPct val="150000"/>
              </a:lnSpc>
              <a:spcBef>
                <a:spcPts val="600"/>
              </a:spcBef>
              <a:spcAft>
                <a:spcPts val="600"/>
              </a:spcAft>
            </a:pPr>
            <a:r>
              <a:rPr lang="en-us" altLang="zh-TW"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Tourism</a:t>
            </a:r>
            <a:r>
              <a:rPr lang="en-us" altLang="zh-TW"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altLang="zh-TW"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modern </a:t>
            </a:r>
            <a:r>
              <a:rPr lang="en-us" altLang="zh-TW"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services and high-tech </a:t>
            </a:r>
            <a:r>
              <a:rPr lang="en-us" altLang="zh-TW"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industries are t</a:t>
            </a:r>
            <a:r>
              <a:rPr lang="en-US" altLang="zh-TW"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a:t>
            </a:r>
            <a:r>
              <a:rPr lang="en-us" altLang="zh-TW"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e development priorities of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Hainan FTP.</a:t>
            </a:r>
            <a:r>
              <a:rPr lang="en-us" sz="2000" b="0" i="0" u="none"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M</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arket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entry has been greatly relaxed with zero tariffs on trade in goods; more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liberal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policies for talents, border entry &amp; exit and transportation have been implemented; the Hainan FTP Law has been formulated.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a:t>
            </a:r>
            <a:r>
              <a:rPr lang="en-us" sz="2000" b="0" i="0" u="none"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FTP policies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and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related system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with Chinese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characteristics has been introduced.</a:t>
            </a:r>
            <a:r>
              <a:rPr lang="en-us" altLang="zh-TW"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endParaRPr lang="en-us"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9" name="矩形 8"/>
          <p:cNvSpPr/>
          <p:nvPr/>
        </p:nvSpPr>
        <p:spPr>
          <a:xfrm>
            <a:off x="645033" y="5411143"/>
            <a:ext cx="9516099" cy="1169551"/>
          </a:xfrm>
          <a:prstGeom prst="rect">
            <a:avLst/>
          </a:prstGeom>
        </p:spPr>
        <p:txBody>
          <a:bodyPr wrap="square">
            <a:spAutoFit/>
          </a:bodyPr>
          <a:lstStyle/>
          <a:p>
            <a:pPr algn="l" rtl="0"/>
            <a:r>
              <a:rPr lang="en-us" sz="14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Sources:</a:t>
            </a:r>
            <a:endParaRPr lang="en-us" sz="14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marL="285750" indent="-285750" algn="l" rtl="0">
              <a:buFont typeface="Arial" panose="020B0604020202020204" pitchFamily="34" charset="0"/>
              <a:buChar char="•"/>
            </a:pPr>
            <a:r>
              <a:rPr lang="en-us" sz="1400" b="0" i="0" u="none" baseline="0" dirty="0">
                <a:latin typeface="Arial" panose="020B0604020202020204" pitchFamily="34" charset="0"/>
                <a:ea typeface="標楷體" panose="03000509000000000000" pitchFamily="65" charset="-120"/>
                <a:cs typeface="Arial" panose="020B0604020202020204" pitchFamily="34" charset="0"/>
              </a:rPr>
              <a:t>HKTDC (</a:t>
            </a:r>
            <a:r>
              <a:rPr lang="en-us" sz="1400" b="0" i="0" u="none" baseline="0" dirty="0">
                <a:latin typeface="Arial" panose="020B0604020202020204" pitchFamily="34" charset="0"/>
                <a:cs typeface="Arial" panose="020B0604020202020204" pitchFamily="34" charset="0"/>
              </a:rPr>
              <a:t>https://research.hktdc.com/tc/data-and-profiles/mcpc/freetradezones/hainan-free-trade-zone)</a:t>
            </a:r>
            <a:endParaRPr lang="en-us" sz="1400" dirty="0">
              <a:latin typeface="Arial" panose="020B0604020202020204" pitchFamily="34" charset="0"/>
              <a:cs typeface="Arial" panose="020B0604020202020204" pitchFamily="34" charset="0"/>
            </a:endParaRPr>
          </a:p>
          <a:p>
            <a:pPr marL="285750" indent="-285750" algn="l" rtl="0">
              <a:buFont typeface="Arial" panose="020B0604020202020204" pitchFamily="34" charset="0"/>
              <a:buChar char="•"/>
            </a:pPr>
            <a:r>
              <a:rPr lang="en-us" sz="1400" b="0" i="0" u="none" baseline="0" dirty="0">
                <a:latin typeface="Arial" panose="020B0604020202020204" pitchFamily="34" charset="0"/>
                <a:ea typeface="標楷體" panose="03000509000000000000" pitchFamily="65" charset="-120"/>
                <a:cs typeface="Arial" panose="020B0604020202020204" pitchFamily="34" charset="0"/>
              </a:rPr>
              <a:t>The National Development and Reform Commission of the People's Republic of China - Outline of the 14</a:t>
            </a:r>
            <a:r>
              <a:rPr lang="en-us" sz="1400" b="0" i="0" u="none" baseline="30000" dirty="0">
                <a:latin typeface="Arial" panose="020B0604020202020204" pitchFamily="34" charset="0"/>
                <a:ea typeface="標楷體" panose="03000509000000000000" pitchFamily="65" charset="-120"/>
                <a:cs typeface="Arial" panose="020B0604020202020204" pitchFamily="34" charset="0"/>
              </a:rPr>
              <a:t>th</a:t>
            </a:r>
            <a:r>
              <a:rPr lang="en-us" sz="1400" b="0" i="0" u="none" baseline="0" dirty="0">
                <a:latin typeface="Arial" panose="020B0604020202020204" pitchFamily="34" charset="0"/>
                <a:ea typeface="標楷體" panose="03000509000000000000" pitchFamily="65" charset="-120"/>
                <a:cs typeface="Arial" panose="020B0604020202020204" pitchFamily="34" charset="0"/>
              </a:rPr>
              <a:t> Five-Year Plan (2021-2025) for National Economic and Social Development and the Long-Range Objectives Through the Year 2035 (</a:t>
            </a:r>
            <a:r>
              <a:rPr lang="en-us" sz="1400" b="0" i="0" u="none" baseline="0" dirty="0">
                <a:latin typeface="Arial" panose="020B0604020202020204" pitchFamily="34" charset="0"/>
                <a:cs typeface="Arial" panose="020B0604020202020204" pitchFamily="34" charset="0"/>
              </a:rPr>
              <a:t>https://www.ndrc.gov.cn/xxgk/zcfb/ghwb/202103/P020210323538797779059.pdf)</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278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4"/>
          <p:cNvSpPr/>
          <p:nvPr/>
        </p:nvSpPr>
        <p:spPr>
          <a:xfrm flipV="1">
            <a:off x="929732" y="2986388"/>
            <a:ext cx="5232334" cy="3654918"/>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 name="文本框 3"/>
          <p:cNvSpPr txBox="1"/>
          <p:nvPr/>
        </p:nvSpPr>
        <p:spPr>
          <a:xfrm>
            <a:off x="1333056" y="3564714"/>
            <a:ext cx="4413432" cy="584775"/>
          </a:xfrm>
          <a:prstGeom prst="rect">
            <a:avLst/>
          </a:prstGeom>
          <a:noFill/>
        </p:spPr>
        <p:txBody>
          <a:bodyPr wrap="square">
            <a:spAutoFit/>
          </a:bodyPr>
          <a:lstStyle/>
          <a:p>
            <a:r>
              <a:rPr lang="en-US" altLang="zh-TW" sz="1600" b="1"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Cooperation between China and Central and Eastern European Countries</a:t>
            </a:r>
            <a:endParaRPr lang="en-us" sz="1600" b="1"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p:txBody>
      </p:sp>
      <p:sp>
        <p:nvSpPr>
          <p:cNvPr id="8" name="文本框 7"/>
          <p:cNvSpPr txBox="1"/>
          <p:nvPr/>
        </p:nvSpPr>
        <p:spPr>
          <a:xfrm>
            <a:off x="1157007" y="4230082"/>
            <a:ext cx="4821382" cy="2308324"/>
          </a:xfrm>
          <a:prstGeom prst="rect">
            <a:avLst/>
          </a:prstGeom>
          <a:noFill/>
        </p:spPr>
        <p:txBody>
          <a:bodyPr wrap="square">
            <a:spAutoFit/>
          </a:bodyPr>
          <a:lstStyle/>
          <a:p>
            <a:pPr algn="just"/>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16+1</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cooperation </a:t>
            </a:r>
            <a:r>
              <a:rPr lang="en-US" altLang="zh-TW"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Cooperation </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between China and Central and Eastern European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Countries</a:t>
            </a:r>
            <a:r>
              <a:rPr lang="en-US" altLang="zh-TW"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is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 new cooperation platform jointly established by China and 16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Central and Eastern</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European countries in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2012</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Cultural exchanges are one of the key contents and pillars,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building</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the friendship between the peoples of our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country</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and of Central and Eastern European countries and promoting </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cooperation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among </a:t>
            </a:r>
            <a:r>
              <a:rPr lang="en-us" sz="1600" b="0" i="0" u="none" baseline="0" dirty="0">
                <a:effectLst/>
                <a:latin typeface="Arial" panose="020B0604020202020204" pitchFamily="34" charset="0"/>
                <a:ea typeface="DFKai-SB" panose="03000509000000000000" pitchFamily="65" charset="-120"/>
                <a:cs typeface="Arial" panose="020B0604020202020204" pitchFamily="34" charset="0"/>
              </a:rPr>
              <a:t>countries.</a:t>
            </a:r>
            <a:endParaRPr lang="en-us" altLang="en-US" sz="1600" dirty="0">
              <a:latin typeface="Arial" panose="020B0604020202020204" pitchFamily="34" charset="0"/>
              <a:ea typeface="DFKai-SB" panose="03000509000000000000" pitchFamily="65" charset="-120"/>
              <a:cs typeface="Arial" panose="020B0604020202020204" pitchFamily="34" charset="0"/>
            </a:endParaRPr>
          </a:p>
        </p:txBody>
      </p:sp>
      <p:sp>
        <p:nvSpPr>
          <p:cNvPr id="9" name="文本框 8"/>
          <p:cNvSpPr txBox="1"/>
          <p:nvPr/>
        </p:nvSpPr>
        <p:spPr>
          <a:xfrm>
            <a:off x="496942" y="1094286"/>
            <a:ext cx="11330248" cy="2086725"/>
          </a:xfrm>
          <a:prstGeom prst="rect">
            <a:avLst/>
          </a:prstGeom>
          <a:noFill/>
        </p:spPr>
        <p:txBody>
          <a:bodyPr wrap="square">
            <a:spAutoFit/>
          </a:bodyPr>
          <a:lstStyle/>
          <a:p>
            <a:pPr algn="just" rtl="0">
              <a:lnSpc>
                <a:spcPct val="120000"/>
              </a:lnSpc>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participating in international affairs, our country has enhanced exchanges with other countries in the world, promoted mutual understanding of cultures, and enhanced the international influence of Chinese culture. Through the mechanism for people-to-people exchanges between China and other countries, more and more Chinese people feel the richness and diversity of world </a:t>
            </a:r>
            <a:r>
              <a:rPr lang="en-us"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civilisations</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and people from other countries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come to</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understand Chinese culture, promoting exchanges and mutual learning between Chinese and foreign </a:t>
            </a:r>
            <a:r>
              <a:rPr lang="en-us"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civilisations</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p>
        </p:txBody>
      </p:sp>
      <p:sp>
        <p:nvSpPr>
          <p:cNvPr id="19" name="矩形 18"/>
          <p:cNvSpPr/>
          <p:nvPr/>
        </p:nvSpPr>
        <p:spPr>
          <a:xfrm>
            <a:off x="2184358" y="668377"/>
            <a:ext cx="7928578" cy="369332"/>
          </a:xfrm>
          <a:prstGeom prst="rect">
            <a:avLst/>
          </a:prstGeom>
        </p:spPr>
        <p:txBody>
          <a:bodyPr wrap="square">
            <a:spAutoFit/>
          </a:bodyPr>
          <a:lstStyle/>
          <a:p>
            <a:pPr marL="342900" indent="-342900" algn="l" rtl="0">
              <a:buFont typeface="Wingdings" panose="05000000000000000000" pitchFamily="2" charset="2"/>
              <a:buChar char="Ø"/>
            </a:pPr>
            <a:r>
              <a:rPr lang="en-us" b="0" i="0" u="none" baseline="0" dirty="0">
                <a:latin typeface="Arial" panose="020B0604020202020204" pitchFamily="34" charset="0"/>
                <a:ea typeface="DFKai-SB" panose="03000509000000000000" pitchFamily="65" charset="-120"/>
                <a:cs typeface="Arial" panose="020B0604020202020204" pitchFamily="34" charset="0"/>
              </a:rPr>
              <a:t>Promoting cultural exchanges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mutual learning among </a:t>
            </a:r>
            <a:r>
              <a:rPr lang="en-us"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civilisations</a:t>
            </a:r>
            <a:endPar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grpSp>
        <p:nvGrpSpPr>
          <p:cNvPr id="15" name="组合 38"/>
          <p:cNvGrpSpPr/>
          <p:nvPr/>
        </p:nvGrpSpPr>
        <p:grpSpPr bwMode="auto">
          <a:xfrm>
            <a:off x="2787298" y="2836421"/>
            <a:ext cx="1581150" cy="647700"/>
            <a:chOff x="4225771" y="1065320"/>
            <a:chExt cx="895882" cy="947506"/>
          </a:xfrm>
        </p:grpSpPr>
        <p:sp>
          <p:nvSpPr>
            <p:cNvPr id="16" name="矩形 15"/>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18" name="矩形 17"/>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sp>
        <p:nvSpPr>
          <p:cNvPr id="26" name="文本框 42"/>
          <p:cNvSpPr txBox="1">
            <a:spLocks noChangeArrowheads="1"/>
          </p:cNvSpPr>
          <p:nvPr/>
        </p:nvSpPr>
        <p:spPr bwMode="auto">
          <a:xfrm>
            <a:off x="2930784" y="2865789"/>
            <a:ext cx="121797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2800" b="0" i="0" u="none" baseline="0" dirty="0">
                <a:solidFill>
                  <a:srgbClr val="0D0D0D"/>
                </a:solidFill>
                <a:ea typeface="DFKai-SB" panose="03000509000000000000" pitchFamily="65" charset="-120"/>
                <a:cs typeface="Arial" panose="020B0604020202020204" pitchFamily="34" charset="0"/>
              </a:rPr>
              <a:t>Case</a:t>
            </a:r>
          </a:p>
        </p:txBody>
      </p:sp>
      <p:sp>
        <p:nvSpPr>
          <p:cNvPr id="2" name="矩形 1"/>
          <p:cNvSpPr/>
          <p:nvPr/>
        </p:nvSpPr>
        <p:spPr>
          <a:xfrm>
            <a:off x="6241720" y="6092262"/>
            <a:ext cx="8647521" cy="461665"/>
          </a:xfrm>
          <a:prstGeom prst="rect">
            <a:avLst/>
          </a:prstGeom>
        </p:spPr>
        <p:txBody>
          <a:bodyPr wrap="square">
            <a:spAutoFit/>
          </a:bodyPr>
          <a:lstStyle/>
          <a:p>
            <a:r>
              <a:rPr lang="en-US" sz="12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 Cooperation between China and Central and Eastern European Countries                                                  http</a:t>
            </a:r>
            <a:r>
              <a:rPr lang="en-US" sz="12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://www.china-ceec.org/eng/jj/zyjz/202112/t20211228_10476286.htm</a:t>
            </a:r>
          </a:p>
        </p:txBody>
      </p:sp>
      <p:sp>
        <p:nvSpPr>
          <p:cNvPr id="14" name="任意多边形: 形状 4"/>
          <p:cNvSpPr/>
          <p:nvPr/>
        </p:nvSpPr>
        <p:spPr>
          <a:xfrm>
            <a:off x="580153" y="206866"/>
            <a:ext cx="11163826" cy="3964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lnSpc>
                <a:spcPct val="90000"/>
              </a:lnSpc>
              <a:spcAft>
                <a:spcPct val="35000"/>
              </a:spcAft>
              <a:defRPr/>
            </a:pPr>
            <a:r>
              <a:rPr lang="en-us" sz="2400" b="1" i="0" u="none" baseline="0" dirty="0">
                <a:solidFill>
                  <a:schemeClr val="tx1">
                    <a:lumMod val="85000"/>
                    <a:lumOff val="15000"/>
                  </a:schemeClr>
                </a:solidFill>
                <a:ea typeface="DFKai-SB" panose="03000509000000000000" pitchFamily="65" charset="-120"/>
                <a:cs typeface="Arial" panose="020B0604020202020204" pitchFamily="34" charset="0"/>
                <a:sym typeface="宋体" panose="02010600030101010101" pitchFamily="2" charset="-122"/>
              </a:rPr>
              <a:t>3. </a:t>
            </a:r>
            <a:r>
              <a:rPr lang="en-us" sz="2400" b="1" dirty="0" smtClean="0">
                <a:solidFill>
                  <a:schemeClr val="tx1">
                    <a:lumMod val="85000"/>
                    <a:lumOff val="15000"/>
                  </a:schemeClr>
                </a:solidFill>
                <a:ea typeface="DFKai-SB" panose="03000509000000000000" pitchFamily="65" charset="-120"/>
                <a:cs typeface="Arial" panose="020B0604020202020204" pitchFamily="34" charset="0"/>
                <a:sym typeface="宋体" panose="02010600030101010101" pitchFamily="2" charset="-122"/>
              </a:rPr>
              <a:t>C</a:t>
            </a:r>
            <a:r>
              <a:rPr lang="en-us" sz="2400" b="1" i="0" u="none" baseline="0" dirty="0" smtClean="0">
                <a:solidFill>
                  <a:schemeClr val="tx1">
                    <a:lumMod val="85000"/>
                    <a:lumOff val="15000"/>
                  </a:schemeClr>
                </a:solidFill>
                <a:ea typeface="DFKai-SB" panose="03000509000000000000" pitchFamily="65" charset="-120"/>
                <a:cs typeface="Arial" panose="020B0604020202020204" pitchFamily="34" charset="0"/>
                <a:sym typeface="宋体" panose="02010600030101010101" pitchFamily="2" charset="-122"/>
              </a:rPr>
              <a:t>lose </a:t>
            </a:r>
            <a:r>
              <a:rPr lang="en-us" sz="2400" b="1" i="0" u="none" baseline="0" dirty="0">
                <a:solidFill>
                  <a:schemeClr val="tx1">
                    <a:lumMod val="85000"/>
                    <a:lumOff val="15000"/>
                  </a:schemeClr>
                </a:solidFill>
                <a:ea typeface="DFKai-SB" panose="03000509000000000000" pitchFamily="65" charset="-120"/>
                <a:cs typeface="Arial" panose="020B0604020202020204" pitchFamily="34" charset="0"/>
                <a:sym typeface="宋体" panose="02010600030101010101" pitchFamily="2" charset="-122"/>
              </a:rPr>
              <a:t>cultural exchanges </a:t>
            </a:r>
            <a:r>
              <a:rPr lang="en-us" sz="2400" b="1" i="0" u="none" baseline="0" dirty="0" smtClean="0">
                <a:solidFill>
                  <a:schemeClr val="tx1">
                    <a:lumMod val="85000"/>
                    <a:lumOff val="15000"/>
                  </a:schemeClr>
                </a:solidFill>
                <a:ea typeface="DFKai-SB" panose="03000509000000000000" pitchFamily="65" charset="-120"/>
                <a:cs typeface="Arial" panose="020B0604020202020204" pitchFamily="34" charset="0"/>
                <a:sym typeface="宋体" panose="02010600030101010101" pitchFamily="2" charset="-122"/>
              </a:rPr>
              <a:t>between our country and other </a:t>
            </a:r>
            <a:r>
              <a:rPr lang="en-us" sz="2400" b="1" i="0" u="none" baseline="0" dirty="0">
                <a:solidFill>
                  <a:schemeClr val="tx1">
                    <a:lumMod val="85000"/>
                    <a:lumOff val="15000"/>
                  </a:schemeClr>
                </a:solidFill>
                <a:ea typeface="DFKai-SB" panose="03000509000000000000" pitchFamily="65" charset="-120"/>
                <a:cs typeface="Arial" panose="020B0604020202020204" pitchFamily="34" charset="0"/>
                <a:sym typeface="宋体" panose="02010600030101010101" pitchFamily="2" charset="-122"/>
              </a:rPr>
              <a:t>countries</a:t>
            </a:r>
          </a:p>
        </p:txBody>
      </p:sp>
      <p:pic>
        <p:nvPicPr>
          <p:cNvPr id="7" name="Picture 6"/>
          <p:cNvPicPr>
            <a:picLocks noChangeAspect="1"/>
          </p:cNvPicPr>
          <p:nvPr/>
        </p:nvPicPr>
        <p:blipFill>
          <a:blip r:embed="rId3"/>
          <a:stretch>
            <a:fillRect/>
          </a:stretch>
        </p:blipFill>
        <p:spPr>
          <a:xfrm>
            <a:off x="6688728" y="3272165"/>
            <a:ext cx="4449406" cy="265789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bwMode="auto">
          <a:xfrm>
            <a:off x="3452649" y="697090"/>
            <a:ext cx="4762619"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rtl="0" eaLnBrk="1" hangingPunct="1">
              <a:spcBef>
                <a:spcPct val="0"/>
              </a:spcBef>
              <a:buFontTx/>
              <a:buNone/>
              <a:defRPr/>
            </a:pPr>
            <a:r>
              <a:rPr lang="en-us" sz="2400" b="1" i="0" u="none" spc="400" baseline="0" dirty="0">
                <a:solidFill>
                  <a:schemeClr val="tx1">
                    <a:lumMod val="85000"/>
                    <a:lumOff val="15000"/>
                  </a:schemeClr>
                </a:solidFill>
                <a:ea typeface="標楷體" panose="03000509000000000000" pitchFamily="65" charset="-120"/>
                <a:cs typeface="Arial" panose="020B0604020202020204" pitchFamily="34" charset="0"/>
              </a:rPr>
              <a:t>Learning objectives</a:t>
            </a:r>
            <a:endParaRPr lang="en-us" altLang="en-US" sz="2400" b="1" spc="400" dirty="0">
              <a:solidFill>
                <a:schemeClr val="tx1">
                  <a:lumMod val="85000"/>
                  <a:lumOff val="15000"/>
                </a:schemeClr>
              </a:solidFill>
              <a:ea typeface="標楷體" panose="03000509000000000000" pitchFamily="65" charset="-120"/>
              <a:cs typeface="Arial" panose="020B0604020202020204" pitchFamily="34" charset="0"/>
            </a:endParaRPr>
          </a:p>
        </p:txBody>
      </p:sp>
      <p:sp>
        <p:nvSpPr>
          <p:cNvPr id="5" name="直接连接符 8"/>
          <p:cNvSpPr>
            <a:spLocks noChangeShapeType="1"/>
          </p:cNvSpPr>
          <p:nvPr/>
        </p:nvSpPr>
        <p:spPr bwMode="auto">
          <a:xfrm flipV="1">
            <a:off x="8035619" y="958585"/>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en-us" altLang="en-US" dirty="0">
              <a:latin typeface="Arial" panose="020B0604020202020204" pitchFamily="34" charset="0"/>
              <a:cs typeface="Arial" panose="020B0604020202020204" pitchFamily="34" charset="0"/>
            </a:endParaRPr>
          </a:p>
        </p:txBody>
      </p:sp>
      <p:sp>
        <p:nvSpPr>
          <p:cNvPr id="6" name="直接连接符 10"/>
          <p:cNvSpPr>
            <a:spLocks noChangeShapeType="1"/>
          </p:cNvSpPr>
          <p:nvPr/>
        </p:nvSpPr>
        <p:spPr bwMode="auto">
          <a:xfrm flipV="1">
            <a:off x="1861974" y="958585"/>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en-us" altLang="en-US" dirty="0">
              <a:latin typeface="Arial" panose="020B0604020202020204" pitchFamily="34" charset="0"/>
              <a:cs typeface="Arial" panose="020B0604020202020204" pitchFamily="34" charset="0"/>
            </a:endParaRPr>
          </a:p>
        </p:txBody>
      </p:sp>
      <p:sp>
        <p:nvSpPr>
          <p:cNvPr id="7" name="椭圆 13"/>
          <p:cNvSpPr>
            <a:spLocks noChangeArrowheads="1"/>
          </p:cNvSpPr>
          <p:nvPr/>
        </p:nvSpPr>
        <p:spPr bwMode="auto">
          <a:xfrm>
            <a:off x="3567400" y="900291"/>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endParaRPr lang="en-us" altLang="zh-CN" sz="1400" dirty="0">
              <a:solidFill>
                <a:srgbClr val="FFFFFF"/>
              </a:solidFill>
              <a:cs typeface="Arial" panose="020B0604020202020204" pitchFamily="34" charset="0"/>
              <a:sym typeface="宋体" panose="02010600030101010101" pitchFamily="2" charset="-122"/>
            </a:endParaRPr>
          </a:p>
        </p:txBody>
      </p:sp>
      <p:sp>
        <p:nvSpPr>
          <p:cNvPr id="9" name="内容占位符 2"/>
          <p:cNvSpPr txBox="1">
            <a:spLocks noChangeArrowheads="1"/>
          </p:cNvSpPr>
          <p:nvPr/>
        </p:nvSpPr>
        <p:spPr bwMode="auto">
          <a:xfrm>
            <a:off x="626656" y="1341711"/>
            <a:ext cx="10985241" cy="52292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00000"/>
              </a:lnSpc>
              <a:buFont typeface="Arial" panose="020B0604020202020204" pitchFamily="34" charset="0"/>
              <a:buNone/>
            </a:pPr>
            <a:r>
              <a:rPr lang="en-us" sz="24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Knowledge</a:t>
            </a:r>
            <a:endParaRPr lang="en-us" altLang="zh-HK" sz="2400" b="1"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just" rtl="0">
              <a:lnSpc>
                <a:spcPct val="10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 understand the impact of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country’s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participation in international affairs on national development</a:t>
            </a:r>
          </a:p>
          <a:p>
            <a:pPr algn="just" rtl="0">
              <a:lnSpc>
                <a:spcPct val="10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 understand the active role played by Hong Kong in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country's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participation in international affairs</a:t>
            </a:r>
          </a:p>
          <a:p>
            <a:pPr marL="0" indent="0" algn="just" rtl="0">
              <a:lnSpc>
                <a:spcPct val="100000"/>
              </a:lnSpc>
              <a:buFont typeface="Arial" panose="020B0604020202020204" pitchFamily="34" charset="0"/>
              <a:buNone/>
            </a:pPr>
            <a:r>
              <a:rPr lang="en-us" sz="24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Skills</a:t>
            </a:r>
            <a:endParaRPr lang="en-us" altLang="zh-TW" sz="2400" b="1"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just" rtl="0">
              <a:lnSpc>
                <a:spcPct val="10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enhance integrated</a:t>
            </a:r>
            <a:r>
              <a:rPr lang="en-us" sz="2000" b="0" i="0" u="none"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analytical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skills through reading and </a:t>
            </a:r>
            <a:r>
              <a:rPr lang="en-us" sz="2000" b="0" i="0" u="none" baseline="0" dirty="0" err="1"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analysing</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reliable information</a:t>
            </a:r>
            <a:r>
              <a:rPr lang="en-us" sz="2000" b="0" i="0" u="none" baseline="0" dirty="0" smtClean="0">
                <a:solidFill>
                  <a:schemeClr val="tx1">
                    <a:lumMod val="85000"/>
                    <a:lumOff val="15000"/>
                  </a:schemeClr>
                </a:solidFill>
                <a:latin typeface="Arial" panose="020B0604020202020204" pitchFamily="34" charset="0"/>
                <a:ea typeface="細明體" panose="02020509000000000000" pitchFamily="49" charset="-120"/>
                <a:cs typeface="Arial" panose="020B0604020202020204" pitchFamily="34" charset="0"/>
              </a:rPr>
              <a:t>/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cases</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and to comprehensively and objectively evaluate the impact of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country’s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participation in international affairs and the active role played by Hong Kong</a:t>
            </a:r>
          </a:p>
          <a:p>
            <a:pPr marL="0" indent="0" algn="just" rtl="0">
              <a:lnSpc>
                <a:spcPct val="100000"/>
              </a:lnSpc>
              <a:buNone/>
            </a:pPr>
            <a:r>
              <a:rPr lang="en-us" sz="24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Values</a:t>
            </a:r>
            <a:endParaRPr lang="en-us" altLang="zh-TW" sz="2400" b="1"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just" rtl="0">
              <a:lnSpc>
                <a:spcPct val="10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 enhance the pride of being a Chinese citizen</a:t>
            </a:r>
            <a:r>
              <a:rPr lang="en-us" sz="2000" b="0" i="0" u="none" baseline="0" dirty="0">
                <a:solidFill>
                  <a:schemeClr val="tx1">
                    <a:lumMod val="85000"/>
                    <a:lumOff val="15000"/>
                  </a:schemeClr>
                </a:solidFill>
                <a:latin typeface="Arial" panose="020B0604020202020204" pitchFamily="34" charset="0"/>
                <a:ea typeface="細明體" panose="02020509000000000000" pitchFamily="49"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and to cultivate national identity</a:t>
            </a:r>
            <a:endParaRPr lang="en-us" altLang="zh-TW"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algn="just" rtl="0">
              <a:lnSpc>
                <a:spcPct val="10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 broaden international perspective</a:t>
            </a:r>
            <a:endParaRPr lang="en-us" altLang="en-US"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10" name="椭圆 13"/>
          <p:cNvSpPr>
            <a:spLocks noChangeArrowheads="1"/>
          </p:cNvSpPr>
          <p:nvPr/>
        </p:nvSpPr>
        <p:spPr bwMode="auto">
          <a:xfrm>
            <a:off x="7820557" y="883625"/>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endParaRPr lang="en-us" altLang="zh-CN" sz="1400" dirty="0">
              <a:solidFill>
                <a:srgbClr val="FFFFFF"/>
              </a:solidFill>
              <a:cs typeface="Arial" panose="020B0604020202020204" pitchFamily="34" charset="0"/>
              <a:sym typeface="宋体" panose="0201060003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2019" y="956137"/>
            <a:ext cx="10230904" cy="1754326"/>
          </a:xfrm>
          <a:prstGeom prst="rect">
            <a:avLst/>
          </a:prstGeom>
          <a:noFill/>
        </p:spPr>
        <p:txBody>
          <a:bodyPr wrap="square">
            <a:spAutoFit/>
          </a:bodyPr>
          <a:lstStyle/>
          <a:p>
            <a:pPr algn="just">
              <a:lnSpc>
                <a:spcPct val="150000"/>
              </a:lnSpc>
            </a:pP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Since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joining the </a:t>
            </a:r>
            <a:r>
              <a:rPr lang="en-us" b="0" i="1"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World Heritage Convention</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our country has successfully declared a number of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world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heritage</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sites</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natural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heritage</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sites</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mixed</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heritage sites</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Chinese cultural heritages are widely </a:t>
            </a:r>
            <a:r>
              <a:rPr lang="en-us" b="0" i="0" u="none" baseline="0" dirty="0" err="1"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recognised</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by people from all over the world, which has enhanced the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attraction of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Chinese culture.</a:t>
            </a:r>
            <a:endParaRPr lang="en-us" altLang="zh-CN"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p:txBody>
      </p:sp>
      <p:grpSp>
        <p:nvGrpSpPr>
          <p:cNvPr id="2" name="组合 1"/>
          <p:cNvGrpSpPr/>
          <p:nvPr/>
        </p:nvGrpSpPr>
        <p:grpSpPr>
          <a:xfrm>
            <a:off x="1731919" y="2964195"/>
            <a:ext cx="8758743" cy="3045907"/>
            <a:chOff x="2593657" y="2937836"/>
            <a:chExt cx="8319401" cy="3211037"/>
          </a:xfrm>
        </p:grpSpPr>
        <p:sp>
          <p:nvSpPr>
            <p:cNvPr id="7" name="矩形: 圆角 6"/>
            <p:cNvSpPr/>
            <p:nvPr/>
          </p:nvSpPr>
          <p:spPr bwMode="auto">
            <a:xfrm>
              <a:off x="2739189" y="2937836"/>
              <a:ext cx="8173869" cy="315229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9" name="矩形 8"/>
            <p:cNvSpPr/>
            <p:nvPr/>
          </p:nvSpPr>
          <p:spPr>
            <a:xfrm>
              <a:off x="2593657" y="3057239"/>
              <a:ext cx="8173869" cy="309163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4" name="文本框 3"/>
            <p:cNvSpPr txBox="1"/>
            <p:nvPr/>
          </p:nvSpPr>
          <p:spPr>
            <a:xfrm>
              <a:off x="5690149" y="3378778"/>
              <a:ext cx="5077377" cy="1930551"/>
            </a:xfrm>
            <a:prstGeom prst="rect">
              <a:avLst/>
            </a:prstGeom>
            <a:noFill/>
            <a:ln>
              <a:noFill/>
            </a:ln>
          </p:spPr>
          <p:txBody>
            <a:bodyPr wrap="square">
              <a:spAutoFit/>
            </a:bodyPr>
            <a:lstStyle/>
            <a:p>
              <a:pPr algn="l" rtl="0"/>
              <a:r>
                <a:rPr lang="en-us" b="0" i="0" u="none" baseline="0" dirty="0">
                  <a:latin typeface="Arial" panose="020B0604020202020204" pitchFamily="34" charset="0"/>
                  <a:ea typeface="標楷體" panose="03000509000000000000" pitchFamily="65" charset="-120"/>
                  <a:cs typeface="Arial" panose="020B0604020202020204" pitchFamily="34" charset="0"/>
                </a:rPr>
                <a:t>As of December 2021</a:t>
              </a:r>
              <a:r>
                <a:rPr lang="en-us" b="0" i="0" u="none" baseline="0" dirty="0">
                  <a:latin typeface="Arial" panose="020B0604020202020204" pitchFamily="34" charset="0"/>
                  <a:ea typeface="細明體" panose="02020509000000000000" pitchFamily="49" charset="-120"/>
                  <a:cs typeface="Arial" panose="020B0604020202020204" pitchFamily="34" charset="0"/>
                </a:rPr>
                <a:t>, </a:t>
              </a:r>
              <a:r>
                <a:rPr lang="en-us" b="0" i="0" u="none" baseline="0" dirty="0">
                  <a:latin typeface="Arial" panose="020B0604020202020204" pitchFamily="34" charset="0"/>
                  <a:ea typeface="標楷體" panose="03000509000000000000" pitchFamily="65" charset="-120"/>
                  <a:cs typeface="Arial" panose="020B0604020202020204" pitchFamily="34" charset="0"/>
                </a:rPr>
                <a:t>our country</a:t>
              </a:r>
              <a:r>
                <a:rPr lang="en-us" b="0" i="0" u="none" baseline="0" dirty="0">
                  <a:latin typeface="Arial" panose="020B0604020202020204" pitchFamily="34" charset="0"/>
                  <a:ea typeface="DFKai-SB" panose="03000509000000000000" pitchFamily="65" charset="-120"/>
                  <a:cs typeface="Arial" panose="020B0604020202020204" pitchFamily="34" charset="0"/>
                </a:rPr>
                <a:t> has successfully declared</a:t>
              </a:r>
              <a:endParaRPr lang="en-us" altLang="zh-CN" dirty="0">
                <a:latin typeface="Arial" panose="020B0604020202020204" pitchFamily="34" charset="0"/>
                <a:ea typeface="DFKai-SB" panose="03000509000000000000" pitchFamily="65" charset="-120"/>
                <a:cs typeface="Arial" panose="020B0604020202020204" pitchFamily="34" charset="0"/>
              </a:endParaRPr>
            </a:p>
            <a:p>
              <a:pPr marL="285750" indent="-285750" algn="l" rtl="0">
                <a:spcBef>
                  <a:spcPts val="600"/>
                </a:spcBef>
                <a:buFont typeface="Arial" panose="020B0604020202020204" pitchFamily="34" charset="0"/>
                <a:buChar char="•"/>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56 world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heritage</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sites</a:t>
              </a:r>
              <a:endParaRPr lang="en-us" altLang="zh-CN"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marL="285750" indent="-285750" algn="l" rtl="0">
                <a:buFont typeface="Arial" panose="020B0604020202020204" pitchFamily="34" charset="0"/>
                <a:buChar char="•"/>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38 cultural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heritage</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sites</a:t>
              </a:r>
              <a:endParaRPr lang="en-us" altLang="zh-CN"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marL="285750" indent="-285750" algn="l" rtl="0">
                <a:buFont typeface="Arial" panose="020B0604020202020204" pitchFamily="34" charset="0"/>
                <a:buChar char="•"/>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14 natural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heritage</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sites</a:t>
              </a:r>
              <a:endParaRPr lang="en-us" altLang="zh-CN"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marL="285750" indent="-285750">
                <a:buFont typeface="Arial" panose="020B0604020202020204" pitchFamily="34" charset="0"/>
                <a:buChar char="•"/>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4 </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mixed </a:t>
              </a:r>
              <a:r>
                <a:rPr lang="en-US"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heritage sites</a:t>
              </a:r>
              <a:endParaRPr lang="en-us" altLang="zh-CN"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2739189" y="3765669"/>
              <a:ext cx="2948940" cy="1632662"/>
            </a:xfrm>
            <a:prstGeom prst="rect">
              <a:avLst/>
            </a:prstGeom>
            <a:ln>
              <a:solidFill>
                <a:schemeClr val="accent1"/>
              </a:solidFill>
            </a:ln>
          </p:spPr>
        </p:pic>
      </p:grpSp>
      <p:sp>
        <p:nvSpPr>
          <p:cNvPr id="6" name="矩形 5"/>
          <p:cNvSpPr/>
          <p:nvPr/>
        </p:nvSpPr>
        <p:spPr>
          <a:xfrm>
            <a:off x="2205883" y="266195"/>
            <a:ext cx="7823020" cy="400110"/>
          </a:xfrm>
          <a:prstGeom prst="rect">
            <a:avLst/>
          </a:prstGeom>
        </p:spPr>
        <p:txBody>
          <a:bodyPr wrap="square">
            <a:spAutoFit/>
          </a:bodyPr>
          <a:lstStyle/>
          <a:p>
            <a:pPr marL="342900" indent="-342900" algn="l" rtl="0">
              <a:buFont typeface="Wingdings" panose="05000000000000000000" pitchFamily="2" charset="2"/>
              <a:buChar char="Ø"/>
            </a:pPr>
            <a:r>
              <a:rPr lang="en-us" sz="2000" b="1" i="0" u="none" baseline="0" dirty="0">
                <a:latin typeface="Arial" panose="020B0604020202020204" pitchFamily="34" charset="0"/>
                <a:ea typeface="DFKai-SB" panose="03000509000000000000" pitchFamily="65" charset="-120"/>
                <a:cs typeface="Arial" panose="020B0604020202020204" pitchFamily="34" charset="0"/>
              </a:rPr>
              <a:t>Conserving cultural relics and protecting cultural heritage</a:t>
            </a:r>
          </a:p>
        </p:txBody>
      </p:sp>
      <p:sp>
        <p:nvSpPr>
          <p:cNvPr id="10" name="文字方塊 9"/>
          <p:cNvSpPr txBox="1"/>
          <p:nvPr/>
        </p:nvSpPr>
        <p:spPr>
          <a:xfrm>
            <a:off x="1731919" y="6297587"/>
            <a:ext cx="6974379" cy="523220"/>
          </a:xfrm>
          <a:prstGeom prst="rect">
            <a:avLst/>
          </a:prstGeom>
          <a:noFill/>
        </p:spPr>
        <p:txBody>
          <a:bodyPr wrap="square" rtlCol="0">
            <a:spAutoFit/>
          </a:bodyPr>
          <a:lstStyle/>
          <a:p>
            <a:pPr algn="l" rtl="0"/>
            <a:r>
              <a:rPr lang="en-us" sz="1400" b="0" i="0" u="none" baseline="0" dirty="0">
                <a:latin typeface="Arial" panose="020B0604020202020204" pitchFamily="34" charset="0"/>
                <a:ea typeface="標楷體" panose="03000509000000000000" pitchFamily="65" charset="-120"/>
                <a:cs typeface="Arial" panose="020B0604020202020204" pitchFamily="34" charset="0"/>
              </a:rPr>
              <a:t>Source: United Nations Educational, Scientific and Cultural Organization (“UNESCO”) (https://whc.unesco.org/zh/list/)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38"/>
          <p:cNvGrpSpPr/>
          <p:nvPr/>
        </p:nvGrpSpPr>
        <p:grpSpPr bwMode="auto">
          <a:xfrm>
            <a:off x="177333" y="167047"/>
            <a:ext cx="1581150" cy="647700"/>
            <a:chOff x="4225771" y="1065320"/>
            <a:chExt cx="895882" cy="947506"/>
          </a:xfrm>
        </p:grpSpPr>
        <p:sp>
          <p:nvSpPr>
            <p:cNvPr id="10" name="矩形 9"/>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11" name="矩形 10"/>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grpSp>
      <p:sp>
        <p:nvSpPr>
          <p:cNvPr id="2" name="矩形 1"/>
          <p:cNvSpPr/>
          <p:nvPr/>
        </p:nvSpPr>
        <p:spPr>
          <a:xfrm>
            <a:off x="1865397" y="350632"/>
            <a:ext cx="9339150" cy="1200329"/>
          </a:xfrm>
          <a:prstGeom prst="rect">
            <a:avLst/>
          </a:prstGeom>
        </p:spPr>
        <p:txBody>
          <a:bodyPr wrap="square">
            <a:spAutoFit/>
          </a:bodyPr>
          <a:lstStyle/>
          <a:p>
            <a:pPr algn="just" rtl="0"/>
            <a:r>
              <a:rPr lang="en-us" sz="2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What is your favorite world </a:t>
            </a:r>
            <a:r>
              <a:rPr lang="en-us" sz="24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heritage site/ cultural heritage site/ natural heritage site/ mixed </a:t>
            </a:r>
            <a:r>
              <a:rPr lang="en-us" sz="2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heritage </a:t>
            </a:r>
            <a:r>
              <a:rPr lang="en-us" sz="24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site in </a:t>
            </a:r>
            <a:r>
              <a:rPr lang="en-us" sz="2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our country? Why? Which of them have you visited?</a:t>
            </a:r>
            <a:endParaRPr lang="en-us" sz="24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pic>
        <p:nvPicPr>
          <p:cNvPr id="4" name="圖片 3"/>
          <p:cNvPicPr>
            <a:picLocks noChangeAspect="1"/>
          </p:cNvPicPr>
          <p:nvPr/>
        </p:nvPicPr>
        <p:blipFill rotWithShape="1">
          <a:blip r:embed="rId2"/>
          <a:srcRect l="33369" t="39327" r="47880" b="41032"/>
          <a:stretch/>
        </p:blipFill>
        <p:spPr>
          <a:xfrm>
            <a:off x="310683" y="1791471"/>
            <a:ext cx="2743200" cy="1616263"/>
          </a:xfrm>
          <a:prstGeom prst="rect">
            <a:avLst/>
          </a:prstGeom>
        </p:spPr>
      </p:pic>
      <p:pic>
        <p:nvPicPr>
          <p:cNvPr id="5" name="圖片 4"/>
          <p:cNvPicPr>
            <a:picLocks noChangeAspect="1"/>
          </p:cNvPicPr>
          <p:nvPr/>
        </p:nvPicPr>
        <p:blipFill rotWithShape="1">
          <a:blip r:embed="rId3"/>
          <a:srcRect l="33814" t="29943" r="52130" b="48692"/>
          <a:stretch/>
        </p:blipFill>
        <p:spPr>
          <a:xfrm>
            <a:off x="3383746" y="1829566"/>
            <a:ext cx="2111529" cy="1805509"/>
          </a:xfrm>
          <a:prstGeom prst="rect">
            <a:avLst/>
          </a:prstGeom>
        </p:spPr>
      </p:pic>
      <p:pic>
        <p:nvPicPr>
          <p:cNvPr id="6" name="圖片 5"/>
          <p:cNvPicPr>
            <a:picLocks noChangeAspect="1"/>
          </p:cNvPicPr>
          <p:nvPr/>
        </p:nvPicPr>
        <p:blipFill rotWithShape="1">
          <a:blip r:embed="rId4"/>
          <a:srcRect l="33975" t="39063" r="46235" b="39766"/>
          <a:stretch/>
        </p:blipFill>
        <p:spPr>
          <a:xfrm>
            <a:off x="5747331" y="1829566"/>
            <a:ext cx="2640459" cy="1588951"/>
          </a:xfrm>
          <a:prstGeom prst="rect">
            <a:avLst/>
          </a:prstGeom>
        </p:spPr>
      </p:pic>
      <p:sp>
        <p:nvSpPr>
          <p:cNvPr id="8" name="矩形 7"/>
          <p:cNvSpPr/>
          <p:nvPr/>
        </p:nvSpPr>
        <p:spPr>
          <a:xfrm>
            <a:off x="442498" y="6311178"/>
            <a:ext cx="4589718" cy="246221"/>
          </a:xfrm>
          <a:prstGeom prst="rect">
            <a:avLst/>
          </a:prstGeom>
        </p:spPr>
        <p:txBody>
          <a:bodyPr wrap="none">
            <a:spAutoFit/>
          </a:bodyPr>
          <a:lstStyle/>
          <a:p>
            <a:pPr algn="l" rtl="0"/>
            <a:r>
              <a:rPr lang="en-us" sz="1000" b="0" i="0" u="none" baseline="0" dirty="0">
                <a:latin typeface="Arial" panose="020B0604020202020204" pitchFamily="34" charset="0"/>
                <a:ea typeface="標楷體" panose="03000509000000000000" pitchFamily="65" charset="-120"/>
                <a:cs typeface="Arial" panose="020B0604020202020204" pitchFamily="34" charset="0"/>
              </a:rPr>
              <a:t>Source: www.gov.cn (http://www.gov.cn/test/2006-05/23/content_288337.htm)</a:t>
            </a:r>
            <a:endParaRPr lang="en-us" sz="1000" dirty="0">
              <a:latin typeface="Arial" panose="020B0604020202020204" pitchFamily="34" charset="0"/>
              <a:ea typeface="標楷體" panose="03000509000000000000" pitchFamily="65" charset="-120"/>
              <a:cs typeface="Arial" panose="020B0604020202020204" pitchFamily="34" charset="0"/>
            </a:endParaRPr>
          </a:p>
        </p:txBody>
      </p:sp>
      <p:sp>
        <p:nvSpPr>
          <p:cNvPr id="12" name="文本框 11">
            <a:extLst>
              <a:ext uri="{FF2B5EF4-FFF2-40B4-BE49-F238E27FC236}">
                <a16:creationId xmlns:a16="http://schemas.microsoft.com/office/drawing/2014/main" id="{FAE650E0-1E73-4D9F-B5C0-99380F9263F8}"/>
              </a:ext>
            </a:extLst>
          </p:cNvPr>
          <p:cNvSpPr txBox="1"/>
          <p:nvPr/>
        </p:nvSpPr>
        <p:spPr>
          <a:xfrm>
            <a:off x="235444" y="3613961"/>
            <a:ext cx="2785390" cy="2246769"/>
          </a:xfrm>
          <a:prstGeom prst="rect">
            <a:avLst/>
          </a:prstGeom>
          <a:noFill/>
          <a:ln>
            <a:noFill/>
          </a:ln>
        </p:spPr>
        <p:txBody>
          <a:bodyPr wrap="square">
            <a:spAutoFit/>
          </a:bodyPr>
          <a:lstStyle/>
          <a:p>
            <a:pPr algn="just" rtl="0"/>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Built in the first half of the 15</a:t>
            </a:r>
            <a:r>
              <a:rPr lang="en-us" sz="1400" b="0" i="0" u="none" baseline="30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century and located in a royal garden, the Temple of Heaven is a well-preserved altar temple complex that reflects the relationship between heaven and earth, both in its overall layout and in a single building, which occupies a </a:t>
            </a: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core status</a:t>
            </a:r>
            <a:r>
              <a:rPr lang="en-us" sz="1400"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ancient Chinese cosmology.</a:t>
            </a:r>
            <a:endParaRPr lang="en-us" altLang="en-US" sz="14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3" name="文本框 12">
            <a:extLst>
              <a:ext uri="{FF2B5EF4-FFF2-40B4-BE49-F238E27FC236}">
                <a16:creationId xmlns:a16="http://schemas.microsoft.com/office/drawing/2014/main" id="{631FDCDF-EED7-4757-8F30-29BB3B4F44A9}"/>
              </a:ext>
            </a:extLst>
          </p:cNvPr>
          <p:cNvSpPr txBox="1"/>
          <p:nvPr/>
        </p:nvSpPr>
        <p:spPr>
          <a:xfrm>
            <a:off x="3219554" y="3829404"/>
            <a:ext cx="2365280" cy="1384995"/>
          </a:xfrm>
          <a:prstGeom prst="rect">
            <a:avLst/>
          </a:prstGeom>
          <a:noFill/>
          <a:ln>
            <a:noFill/>
          </a:ln>
        </p:spPr>
        <p:txBody>
          <a:bodyPr wrap="square">
            <a:spAutoFit/>
          </a:bodyPr>
          <a:lstStyle/>
          <a:p>
            <a:pPr algn="just" rtl="0"/>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Built in the 16</a:t>
            </a:r>
            <a:r>
              <a:rPr lang="en-us" sz="1400" b="0" i="0" u="none" baseline="30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-18</a:t>
            </a:r>
            <a:r>
              <a:rPr lang="en-us" sz="1400" b="0" i="0" u="none" baseline="30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centuries, Suzhou Garden, known for its </a:t>
            </a: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finely</a:t>
            </a:r>
            <a:r>
              <a:rPr lang="en-us" sz="1400"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crafted</a:t>
            </a: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design, reflects the profound artistic </a:t>
            </a: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Chinese culture.</a:t>
            </a:r>
            <a:endParaRPr lang="en-us" altLang="en-US" sz="14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4" name="文本框 13">
            <a:extLst>
              <a:ext uri="{FF2B5EF4-FFF2-40B4-BE49-F238E27FC236}">
                <a16:creationId xmlns:a16="http://schemas.microsoft.com/office/drawing/2014/main" id="{A61A8E15-D41C-49B8-B499-2CB27B9A34B9}"/>
              </a:ext>
            </a:extLst>
          </p:cNvPr>
          <p:cNvSpPr txBox="1"/>
          <p:nvPr/>
        </p:nvSpPr>
        <p:spPr>
          <a:xfrm>
            <a:off x="5717276" y="3576885"/>
            <a:ext cx="2924361" cy="2677656"/>
          </a:xfrm>
          <a:prstGeom prst="rect">
            <a:avLst/>
          </a:prstGeom>
          <a:noFill/>
          <a:ln>
            <a:noFill/>
          </a:ln>
        </p:spPr>
        <p:txBody>
          <a:bodyPr wrap="square">
            <a:spAutoFit/>
          </a:bodyPr>
          <a:lstStyle/>
          <a:p>
            <a:pPr algn="just" rtl="0"/>
            <a:r>
              <a:rPr lang="en-us" sz="1400" b="0" i="0" u="none" baseline="0" dirty="0">
                <a:solidFill>
                  <a:srgbClr val="000000"/>
                </a:solidFill>
                <a:latin typeface="Arial" panose="020B0604020202020204" pitchFamily="34" charset="0"/>
                <a:ea typeface="DFKai-SB" panose="03000509000000000000" pitchFamily="65" charset="-120"/>
                <a:cs typeface="Arial" panose="020B0604020202020204" pitchFamily="34" charset="0"/>
              </a:rPr>
              <a:t>Jiuzhaigou Valley stretches over 72,000 hectares in the north of Sichuan province, and this winding and narrow valley is more than 4,800 meters above sea level, thus forming a series of forest ecosystems with different patterns. It is now home to more than 140 species of birds, as well as many endangered species of flora and fauna, including giant pandas and Sichuan takins.</a:t>
            </a:r>
            <a:endParaRPr lang="en-us" altLang="en-US" sz="1400" dirty="0">
              <a:latin typeface="Arial" panose="020B0604020202020204" pitchFamily="34" charset="0"/>
              <a:ea typeface="DFKai-SB" panose="03000509000000000000" pitchFamily="65" charset="-120"/>
              <a:cs typeface="Arial" panose="020B0604020202020204" pitchFamily="34" charset="0"/>
            </a:endParaRPr>
          </a:p>
        </p:txBody>
      </p:sp>
      <p:sp>
        <p:nvSpPr>
          <p:cNvPr id="15" name="Rectangle 14"/>
          <p:cNvSpPr/>
          <p:nvPr/>
        </p:nvSpPr>
        <p:spPr>
          <a:xfrm>
            <a:off x="8766721" y="3944106"/>
            <a:ext cx="3140795" cy="2246769"/>
          </a:xfrm>
          <a:prstGeom prst="rect">
            <a:avLst/>
          </a:prstGeom>
        </p:spPr>
        <p:txBody>
          <a:bodyPr wrap="square">
            <a:spAutoFit/>
          </a:bodyPr>
          <a:lstStyle/>
          <a:p>
            <a:pPr algn="just" rtl="0"/>
            <a:r>
              <a:rPr lang="en-us" sz="1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Mogao Grottoes are located at a strategic point along the Silk Road. It was not only a transit point for trade between East and West, but also </a:t>
            </a:r>
            <a:r>
              <a:rPr lang="en-us" sz="14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 interchange </a:t>
            </a:r>
            <a:r>
              <a:rPr lang="en-us" sz="1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of religion, culture and knowledge. Its 492 small grottoes and cave temples, famous for their statues and murals, have showcased Buddhist art that has lasted for thousands of years.</a:t>
            </a:r>
            <a:endParaRPr lang="en-us" sz="14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8637958" y="1829566"/>
            <a:ext cx="3140796" cy="2114540"/>
          </a:xfrm>
          <a:prstGeom prst="rect">
            <a:avLst/>
          </a:prstGeom>
        </p:spPr>
      </p:pic>
      <p:sp>
        <p:nvSpPr>
          <p:cNvPr id="7" name="Rectangle 6"/>
          <p:cNvSpPr/>
          <p:nvPr/>
        </p:nvSpPr>
        <p:spPr>
          <a:xfrm>
            <a:off x="284247" y="166761"/>
            <a:ext cx="1321196" cy="523220"/>
          </a:xfrm>
          <a:prstGeom prst="rect">
            <a:avLst/>
          </a:prstGeom>
        </p:spPr>
        <p:txBody>
          <a:bodyPr wrap="none">
            <a:spAutoFit/>
          </a:bodyPr>
          <a:lstStyle/>
          <a:p>
            <a:pPr algn="l" rtl="0"/>
            <a:r>
              <a:rPr lang="en-us" sz="2800" b="0" i="0" u="none" baseline="0" dirty="0">
                <a:latin typeface="Arial" panose="020B0604020202020204" pitchFamily="34" charset="0"/>
                <a:ea typeface="標楷體" panose="03000509000000000000" pitchFamily="65" charset="-120"/>
                <a:cs typeface="Arial" panose="020B0604020202020204" pitchFamily="34" charset="0"/>
              </a:rPr>
              <a:t>Activity</a:t>
            </a:r>
            <a:endParaRPr lang="en-us" altLang="zh-TW" sz="2800" dirty="0">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140620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29025" y="220044"/>
            <a:ext cx="9685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lgn="l" rtl="0">
              <a:spcBef>
                <a:spcPct val="0"/>
              </a:spcBef>
              <a:buFont typeface="Wingdings" panose="05000000000000000000" pitchFamily="2" charset="2"/>
              <a:buChar char="Ø"/>
            </a:pPr>
            <a:r>
              <a:rPr lang="en-us" sz="2400" b="1" i="0" u="none" baseline="0" dirty="0">
                <a:solidFill>
                  <a:srgbClr val="000000"/>
                </a:solidFill>
                <a:latin typeface="Arial" panose="020B0604020202020204" pitchFamily="34" charset="0"/>
                <a:ea typeface="DFKai-SB" panose="03000509000000000000" pitchFamily="65" charset="-120"/>
                <a:cs typeface="Arial" panose="020B0604020202020204" pitchFamily="34" charset="0"/>
              </a:rPr>
              <a:t>Promoting</a:t>
            </a:r>
            <a:r>
              <a:rPr lang="en-us" sz="2400" b="1" i="0" u="none" baseline="0" dirty="0">
                <a:latin typeface="Arial" panose="020B0604020202020204" pitchFamily="34" charset="0"/>
                <a:ea typeface="標楷體" panose="03000509000000000000" pitchFamily="65" charset="-120"/>
                <a:cs typeface="Arial" panose="020B0604020202020204" pitchFamily="34" charset="0"/>
              </a:rPr>
              <a:t> the improvement</a:t>
            </a:r>
            <a:r>
              <a:rPr lang="en-us" sz="2400" b="1" i="0" u="none" baseline="0" dirty="0">
                <a:latin typeface="Arial" panose="020B0604020202020204" pitchFamily="34" charset="0"/>
                <a:ea typeface="DFKai-SB" panose="03000509000000000000" pitchFamily="65" charset="-120"/>
                <a:cs typeface="Arial" panose="020B0604020202020204" pitchFamily="34" charset="0"/>
              </a:rPr>
              <a:t> of the</a:t>
            </a:r>
            <a:r>
              <a:rPr lang="en-us" sz="2400" b="1" i="0" u="none" baseline="0" dirty="0">
                <a:solidFill>
                  <a:srgbClr val="000000"/>
                </a:solidFill>
                <a:latin typeface="Arial" panose="020B0604020202020204" pitchFamily="34" charset="0"/>
                <a:ea typeface="DFKai-SB" panose="03000509000000000000" pitchFamily="65" charset="-120"/>
                <a:cs typeface="Arial" panose="020B0604020202020204" pitchFamily="34" charset="0"/>
              </a:rPr>
              <a:t> country's</a:t>
            </a:r>
            <a:r>
              <a:rPr lang="en-us" sz="2400" b="1" i="0" u="none" baseline="0" dirty="0">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 education</a:t>
            </a:r>
            <a:r>
              <a:rPr lang="en-us" sz="2400" b="1" i="0" u="none" baseline="0" dirty="0">
                <a:solidFill>
                  <a:srgbClr val="000000"/>
                </a:solidFill>
                <a:latin typeface="Arial" panose="020B0604020202020204" pitchFamily="34" charset="0"/>
                <a:ea typeface="DFKai-SB" panose="03000509000000000000" pitchFamily="65" charset="-120"/>
                <a:cs typeface="Arial" panose="020B0604020202020204" pitchFamily="34" charset="0"/>
              </a:rPr>
              <a:t> level</a:t>
            </a:r>
          </a:p>
        </p:txBody>
      </p:sp>
      <p:sp>
        <p:nvSpPr>
          <p:cNvPr id="6" name="文本框 5"/>
          <p:cNvSpPr txBox="1"/>
          <p:nvPr/>
        </p:nvSpPr>
        <p:spPr>
          <a:xfrm>
            <a:off x="326418" y="803602"/>
            <a:ext cx="11501887" cy="2252924"/>
          </a:xfrm>
          <a:prstGeom prst="rect">
            <a:avLst/>
          </a:prstGeom>
          <a:noFill/>
        </p:spPr>
        <p:txBody>
          <a:bodyPr wrap="square">
            <a:spAutoFit/>
          </a:bodyPr>
          <a:lstStyle/>
          <a:p>
            <a:pPr algn="just" rtl="0">
              <a:lnSpc>
                <a:spcPct val="130000"/>
              </a:lnSpc>
            </a:pPr>
            <a:r>
              <a:rPr lang="en-us" b="0" i="0" u="none" baseline="0" dirty="0">
                <a:latin typeface="Arial" panose="020B0604020202020204" pitchFamily="34" charset="0"/>
                <a:ea typeface="DFKai-SB" panose="03000509000000000000" pitchFamily="65" charset="-120"/>
                <a:cs typeface="Arial" panose="020B0604020202020204" pitchFamily="34" charset="0"/>
              </a:rPr>
              <a:t>As of September 2020, </a:t>
            </a:r>
            <a:r>
              <a:rPr lang="en-us" b="0" i="0" u="none" baseline="0" dirty="0">
                <a:latin typeface="Arial" panose="020B0604020202020204" pitchFamily="34" charset="0"/>
                <a:ea typeface="標楷體" panose="03000509000000000000" pitchFamily="65" charset="-120"/>
                <a:cs typeface="Arial" panose="020B0604020202020204" pitchFamily="34" charset="0"/>
              </a:rPr>
              <a:t>our country</a:t>
            </a:r>
            <a:r>
              <a:rPr lang="en-us" b="0" i="0" u="none" baseline="0" dirty="0">
                <a:latin typeface="Arial" panose="020B0604020202020204" pitchFamily="34" charset="0"/>
                <a:ea typeface="DFKai-SB" panose="03000509000000000000" pitchFamily="65" charset="-120"/>
                <a:cs typeface="Arial" panose="020B0604020202020204" pitchFamily="34" charset="0"/>
              </a:rPr>
              <a:t> has established educational cooperation and exchange relations with 188 countries and regions and 46 major international </a:t>
            </a:r>
            <a:r>
              <a:rPr lang="en-us" b="0" i="0" u="none" baseline="0" dirty="0" err="1" smtClean="0">
                <a:latin typeface="Arial" panose="020B0604020202020204" pitchFamily="34" charset="0"/>
                <a:ea typeface="DFKai-SB" panose="03000509000000000000" pitchFamily="65" charset="-120"/>
                <a:cs typeface="Arial" panose="020B0604020202020204" pitchFamily="34" charset="0"/>
              </a:rPr>
              <a:t>organi</a:t>
            </a:r>
            <a:r>
              <a:rPr lang="en-us" b="0" i="0" u="none" baseline="0" dirty="0" err="1" smtClean="0">
                <a:solidFill>
                  <a:srgbClr val="7030A0"/>
                </a:solidFill>
                <a:latin typeface="Arial" panose="020B0604020202020204" pitchFamily="34" charset="0"/>
                <a:ea typeface="DFKai-SB" panose="03000509000000000000" pitchFamily="65" charset="-120"/>
                <a:cs typeface="Arial" panose="020B0604020202020204" pitchFamily="34" charset="0"/>
              </a:rPr>
              <a:t>s</a:t>
            </a:r>
            <a:r>
              <a:rPr lang="en-us" b="0" i="0" u="none" baseline="0" dirty="0" err="1" smtClean="0">
                <a:latin typeface="Arial" panose="020B0604020202020204" pitchFamily="34" charset="0"/>
                <a:ea typeface="DFKai-SB" panose="03000509000000000000" pitchFamily="65" charset="-120"/>
                <a:cs typeface="Arial" panose="020B0604020202020204" pitchFamily="34" charset="0"/>
              </a:rPr>
              <a:t>ations</a:t>
            </a:r>
            <a:r>
              <a:rPr lang="en-us" b="0" i="0" u="none" baseline="0" dirty="0">
                <a:latin typeface="Arial" panose="020B0604020202020204" pitchFamily="34" charset="0"/>
                <a:ea typeface="DFKai-SB" panose="03000509000000000000" pitchFamily="65" charset="-120"/>
                <a:cs typeface="Arial" panose="020B0604020202020204" pitchFamily="34" charset="0"/>
              </a:rPr>
              <a:t>, and signed agreements on the mutual recognition of higher education qualifications with 54 countries. China has increasingly frequent exchanges with the international community, and has carried out international education cooperation through participation in the formulation of international education documents, establishment of international educational institutions, and holding of international education conferences to improve the </a:t>
            </a:r>
            <a:r>
              <a:rPr lang="en-us" b="0" i="0" u="none" baseline="0" dirty="0">
                <a:latin typeface="Arial" panose="020B0604020202020204" pitchFamily="34" charset="0"/>
                <a:ea typeface="標楷體" panose="03000509000000000000" pitchFamily="65" charset="-120"/>
                <a:cs typeface="Arial" panose="020B0604020202020204" pitchFamily="34" charset="0"/>
              </a:rPr>
              <a:t>national</a:t>
            </a:r>
            <a:r>
              <a:rPr lang="en-us" b="0" i="0" u="none" baseline="0" dirty="0">
                <a:latin typeface="Arial" panose="020B0604020202020204" pitchFamily="34" charset="0"/>
                <a:ea typeface="DFKai-SB" panose="03000509000000000000" pitchFamily="65" charset="-120"/>
                <a:cs typeface="Arial" panose="020B0604020202020204" pitchFamily="34" charset="0"/>
              </a:rPr>
              <a:t> education </a:t>
            </a:r>
            <a:r>
              <a:rPr lang="en-us" b="0" i="0" u="none" baseline="0" dirty="0">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level</a:t>
            </a:r>
            <a:r>
              <a:rPr lang="en-us" b="0" i="0" u="none" baseline="0" dirty="0">
                <a:latin typeface="Arial" panose="020B0604020202020204" pitchFamily="34" charset="0"/>
                <a:ea typeface="DFKai-SB" panose="03000509000000000000" pitchFamily="65" charset="-120"/>
                <a:cs typeface="Arial" panose="020B0604020202020204" pitchFamily="34" charset="0"/>
              </a:rPr>
              <a:t>.</a:t>
            </a: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9415" y="3001017"/>
            <a:ext cx="3481276" cy="230151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0" name="文本框 9"/>
          <p:cNvSpPr txBox="1"/>
          <p:nvPr/>
        </p:nvSpPr>
        <p:spPr>
          <a:xfrm>
            <a:off x="7481979" y="5424420"/>
            <a:ext cx="3967594" cy="523220"/>
          </a:xfrm>
          <a:prstGeom prst="rect">
            <a:avLst/>
          </a:prstGeom>
          <a:noFill/>
          <a:ln>
            <a:noFill/>
          </a:ln>
        </p:spPr>
        <p:txBody>
          <a:bodyPr wrap="square">
            <a:spAutoFit/>
          </a:bodyPr>
          <a:lstStyle/>
          <a:p>
            <a:pPr algn="ctr" rtl="0"/>
            <a:r>
              <a:rPr lang="en-us" sz="1400" b="0" i="0" u="none" baseline="0" dirty="0">
                <a:solidFill>
                  <a:srgbClr val="000000"/>
                </a:solidFill>
                <a:latin typeface="Arial" panose="020B0604020202020204" pitchFamily="34" charset="0"/>
                <a:ea typeface="DFKai-SB" panose="03000509000000000000" pitchFamily="65" charset="-120"/>
                <a:cs typeface="Arial" panose="020B0604020202020204" pitchFamily="34" charset="0"/>
              </a:rPr>
              <a:t>The 2017-2018 </a:t>
            </a: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China-UK </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mathematics </a:t>
            </a:r>
            <a:r>
              <a:rPr lang="en-us" sz="1400" b="0" i="0" u="none" baseline="0" dirty="0">
                <a:solidFill>
                  <a:srgbClr val="000000"/>
                </a:solidFill>
                <a:latin typeface="Arial" panose="020B0604020202020204" pitchFamily="34" charset="0"/>
                <a:ea typeface="DFKai-SB" panose="03000509000000000000" pitchFamily="65" charset="-120"/>
                <a:cs typeface="Arial" panose="020B0604020202020204" pitchFamily="34" charset="0"/>
              </a:rPr>
              <a:t>teachers exchange program was launched</a:t>
            </a:r>
            <a:endParaRPr lang="en-us" altLang="en-US" sz="1400" dirty="0">
              <a:latin typeface="Arial" panose="020B0604020202020204" pitchFamily="34" charset="0"/>
              <a:ea typeface="DFKai-SB" panose="03000509000000000000" pitchFamily="65" charset="-120"/>
              <a:cs typeface="Arial" panose="020B0604020202020204" pitchFamily="34" charset="0"/>
            </a:endParaRPr>
          </a:p>
        </p:txBody>
      </p:sp>
      <p:sp>
        <p:nvSpPr>
          <p:cNvPr id="13" name="文本框 12"/>
          <p:cNvSpPr txBox="1"/>
          <p:nvPr/>
        </p:nvSpPr>
        <p:spPr>
          <a:xfrm>
            <a:off x="322053" y="3614775"/>
            <a:ext cx="7159925" cy="2308324"/>
          </a:xfrm>
          <a:prstGeom prst="rect">
            <a:avLst/>
          </a:prstGeom>
          <a:solidFill>
            <a:schemeClr val="accent4">
              <a:lumMod val="20000"/>
              <a:lumOff val="80000"/>
            </a:schemeClr>
          </a:solidFill>
        </p:spPr>
        <p:txBody>
          <a:bodyPr wrap="square">
            <a:spAutoFit/>
          </a:bodyPr>
          <a:lstStyle/>
          <a:p>
            <a:pPr algn="just"/>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In 2017, the 39</a:t>
            </a:r>
            <a:r>
              <a:rPr lang="en-us" b="0" i="0" u="none" baseline="3000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th</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Assembly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of UNESCO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decided</a:t>
            </a:r>
            <a:r>
              <a:rPr lang="en-us" b="0" i="0" u="none"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that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the UNESCO Teacher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Education Centre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would be founded in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Shanghai, China. As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 global platform for knowledge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production and innovation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of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teacher education, Shanghai provides UNESCO member states with innovative project suggestions and </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references for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policy improvement,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and has preliminarily designed about 10 R&amp;D and training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projects</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involving Southeast Asia, Central Asia, the Middle East and Africa, among others.</a:t>
            </a:r>
            <a:endParaRPr lang="en-us" altLang="en-US"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9" name="文本框 42"/>
          <p:cNvSpPr txBox="1">
            <a:spLocks noChangeArrowheads="1"/>
          </p:cNvSpPr>
          <p:nvPr/>
        </p:nvSpPr>
        <p:spPr bwMode="auto">
          <a:xfrm>
            <a:off x="483872" y="3050534"/>
            <a:ext cx="2295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2400" b="0" i="0" u="none" baseline="0" dirty="0">
                <a:solidFill>
                  <a:srgbClr val="0D0D0D"/>
                </a:solidFill>
                <a:ea typeface="DFKai-SB" panose="03000509000000000000" pitchFamily="65" charset="-120"/>
                <a:cs typeface="Arial" panose="020B0604020202020204" pitchFamily="34" charset="0"/>
              </a:rPr>
              <a:t>Case</a:t>
            </a:r>
          </a:p>
        </p:txBody>
      </p:sp>
      <p:sp>
        <p:nvSpPr>
          <p:cNvPr id="2" name="矩形 1"/>
          <p:cNvSpPr/>
          <p:nvPr/>
        </p:nvSpPr>
        <p:spPr>
          <a:xfrm>
            <a:off x="7719415" y="6083966"/>
            <a:ext cx="4108890" cy="600164"/>
          </a:xfrm>
          <a:prstGeom prst="rect">
            <a:avLst/>
          </a:prstGeom>
        </p:spPr>
        <p:txBody>
          <a:bodyPr wrap="square">
            <a:spAutoFit/>
          </a:bodyPr>
          <a:lstStyle/>
          <a:p>
            <a:pPr algn="l" rtl="0"/>
            <a:r>
              <a:rPr lang="en-us" sz="1100" b="0" i="0" u="none" baseline="0" dirty="0">
                <a:latin typeface="Arial" panose="020B0604020202020204" pitchFamily="34" charset="0"/>
                <a:ea typeface="標楷體" panose="03000509000000000000" pitchFamily="65" charset="-120"/>
                <a:cs typeface="Arial" panose="020B0604020202020204" pitchFamily="34" charset="0"/>
              </a:rPr>
              <a:t>Source: www.gov.cn (</a:t>
            </a:r>
            <a:r>
              <a:rPr lang="en-us" sz="1100" b="0" i="0" u="none" baseline="0" dirty="0">
                <a:latin typeface="Arial" panose="020B0604020202020204" pitchFamily="34" charset="0"/>
                <a:cs typeface="Arial" panose="020B0604020202020204" pitchFamily="34" charset="0"/>
              </a:rPr>
              <a:t>http://big5.www.gov.cn/gate/big5/www.gov.cn/xinwen/2020-09/05/content_5540890.htm)</a:t>
            </a:r>
            <a:endParaRPr lang="en-us" sz="1100" dirty="0">
              <a:latin typeface="Arial" panose="020B0604020202020204" pitchFamily="34" charset="0"/>
              <a:cs typeface="Arial" panose="020B0604020202020204" pitchFamily="34" charset="0"/>
            </a:endParaRPr>
          </a:p>
        </p:txBody>
      </p:sp>
      <p:sp>
        <p:nvSpPr>
          <p:cNvPr id="3" name="矩形 2"/>
          <p:cNvSpPr/>
          <p:nvPr/>
        </p:nvSpPr>
        <p:spPr>
          <a:xfrm>
            <a:off x="315498" y="6043212"/>
            <a:ext cx="5756061" cy="461665"/>
          </a:xfrm>
          <a:prstGeom prst="rect">
            <a:avLst/>
          </a:prstGeom>
        </p:spPr>
        <p:txBody>
          <a:bodyPr wrap="square">
            <a:spAutoFit/>
          </a:bodyPr>
          <a:lstStyle/>
          <a:p>
            <a:pPr algn="l" rtl="0"/>
            <a:r>
              <a:rPr lang="en-us" sz="1200" b="0" i="0" u="none" baseline="0" dirty="0">
                <a:latin typeface="Arial" panose="020B0604020202020204" pitchFamily="34" charset="0"/>
                <a:ea typeface="標楷體" panose="03000509000000000000" pitchFamily="65" charset="-120"/>
                <a:cs typeface="Arial" panose="020B0604020202020204" pitchFamily="34" charset="0"/>
              </a:rPr>
              <a:t>Source: The Ministry of Education of the People’s Republic of China </a:t>
            </a:r>
            <a:r>
              <a:rPr lang="en-us" sz="1200" b="0" i="0" u="none" baseline="0" dirty="0" smtClean="0">
                <a:latin typeface="Arial" panose="020B0604020202020204" pitchFamily="34" charset="0"/>
                <a:ea typeface="標楷體" panose="03000509000000000000" pitchFamily="65" charset="-120"/>
                <a:cs typeface="Arial" panose="020B0604020202020204" pitchFamily="34" charset="0"/>
              </a:rPr>
              <a:t>(</a:t>
            </a:r>
            <a:r>
              <a:rPr lang="en-us" sz="1200" b="0" i="0" u="none" baseline="0" dirty="0" smtClean="0">
                <a:latin typeface="Arial" panose="020B0604020202020204" pitchFamily="34" charset="0"/>
                <a:cs typeface="Arial" panose="020B0604020202020204" pitchFamily="34" charset="0"/>
              </a:rPr>
              <a:t>http</a:t>
            </a:r>
            <a:r>
              <a:rPr lang="en-us" sz="1200" b="0" i="0" u="none" baseline="0" dirty="0">
                <a:latin typeface="Arial" panose="020B0604020202020204" pitchFamily="34" charset="0"/>
                <a:cs typeface="Arial" panose="020B0604020202020204" pitchFamily="34" charset="0"/>
              </a:rPr>
              <a:t>://www.moe.gov.cn/jyb_xwfb/s5147/201711/t20171105_318450.html)</a:t>
            </a:r>
            <a:endParaRPr lang="en-us"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02273" y="933866"/>
            <a:ext cx="11636817" cy="1754326"/>
          </a:xfrm>
          <a:prstGeom prst="rect">
            <a:avLst/>
          </a:prstGeom>
          <a:noFill/>
          <a:ln w="28575">
            <a:solidFill>
              <a:srgbClr val="FF0000"/>
            </a:solidFill>
          </a:ln>
        </p:spPr>
        <p:txBody>
          <a:bodyPr wrap="square">
            <a:spAutoFit/>
          </a:bodyPr>
          <a:lstStyle/>
          <a:p>
            <a:pPr algn="just" hangingPunct="0">
              <a:lnSpc>
                <a:spcPct val="120000"/>
              </a:lnSpc>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2015,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our country</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UNESCO established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UNESCO Prize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for Girls' and Women's Education to improve and promote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education prospects</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girls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women and in turn, the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quality of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their lives.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Funded by the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Chinese government</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the Prize has been awarded to a total of 12 laureates worldwide as of 2021, informing the public</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 of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their outstanding efforts in </a:t>
            </a:r>
            <a:r>
              <a:rPr lang="en-us"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favour</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of girls</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and women's education. The Prize has directly contributed to the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attainment of the </a:t>
            </a:r>
            <a:r>
              <a:rPr lang="en-us" altLang="zh-TW"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United Nations 2030 Sustainable Development </a:t>
            </a:r>
            <a:r>
              <a:rPr lang="en-us" altLang="zh-TW"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Goals </a:t>
            </a:r>
            <a:r>
              <a:rPr lang="en-US" altLang="zh-TW"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altLang="zh-TW"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ensuring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quality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education for </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all. </a:t>
            </a:r>
            <a:endParaRPr lang="en-us" altLang="zh-CN"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8181" y="3147825"/>
            <a:ext cx="2870908" cy="174168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7" name="文本框 6"/>
          <p:cNvSpPr txBox="1"/>
          <p:nvPr/>
        </p:nvSpPr>
        <p:spPr>
          <a:xfrm>
            <a:off x="393039" y="6078414"/>
            <a:ext cx="6548088" cy="646331"/>
          </a:xfrm>
          <a:prstGeom prst="rect">
            <a:avLst/>
          </a:prstGeom>
          <a:noFill/>
        </p:spPr>
        <p:txBody>
          <a:bodyPr wrap="square">
            <a:spAutoFit/>
          </a:bodyPr>
          <a:lstStyle/>
          <a:p>
            <a:pPr algn="l" rtl="0"/>
            <a:r>
              <a:rPr lang="en-us" sz="1200" b="0" i="0" u="none" baseline="0" dirty="0">
                <a:latin typeface="Arial" panose="020B0604020202020204" pitchFamily="34" charset="0"/>
                <a:ea typeface="DFKai-SB" panose="03000509000000000000" pitchFamily="65" charset="-120"/>
                <a:cs typeface="Arial" panose="020B0604020202020204" pitchFamily="34" charset="0"/>
              </a:rPr>
              <a:t>Source: </a:t>
            </a:r>
          </a:p>
          <a:p>
            <a:pPr marL="171450" indent="-171450" algn="l" rtl="0">
              <a:buFont typeface="Arial" panose="020B0604020202020204" pitchFamily="34" charset="0"/>
              <a:buChar char="•"/>
            </a:pPr>
            <a:r>
              <a:rPr lang="en-us" sz="12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www.xinhuanet.com (http://www.xinhuanet.com//world/2016-06/06/c_1118999970.htm)</a:t>
            </a:r>
            <a:endParaRPr lang="en-us" altLang="zh-CN" sz="12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marL="171450" indent="-171450">
              <a:buFont typeface="Arial" panose="020B0604020202020204" pitchFamily="34" charset="0"/>
              <a:buChar char="•"/>
            </a:pP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UNESCO (</a:t>
            </a:r>
            <a:r>
              <a:rPr lang="en-US" sz="12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https://www.unesco.org/en/prizes/girls-womens-education</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zh-CN" sz="12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8" name="文本框 7"/>
          <p:cNvSpPr txBox="1"/>
          <p:nvPr/>
        </p:nvSpPr>
        <p:spPr>
          <a:xfrm>
            <a:off x="201024" y="3188656"/>
            <a:ext cx="8547983" cy="1723805"/>
          </a:xfrm>
          <a:prstGeom prst="rect">
            <a:avLst/>
          </a:prstGeom>
          <a:solidFill>
            <a:schemeClr val="accent6">
              <a:lumMod val="20000"/>
              <a:lumOff val="80000"/>
            </a:schemeClr>
          </a:solidFill>
        </p:spPr>
        <p:txBody>
          <a:bodyPr wrap="square">
            <a:spAutoFit/>
          </a:bodyPr>
          <a:lstStyle>
            <a:defPPr>
              <a:defRPr lang="en-us"/>
            </a:defPPr>
            <a:lvl1pPr>
              <a:lnSpc>
                <a:spcPct val="120000"/>
              </a:lnSpc>
              <a:defRPr sz="2000">
                <a:latin typeface="黑体" panose="02010609060101010101" pitchFamily="49" charset="-122"/>
                <a:ea typeface="黑体" panose="02010609060101010101" pitchFamily="49" charset="-122"/>
              </a:defRPr>
            </a:lvl1pPr>
          </a:lstStyle>
          <a:p>
            <a:pPr algn="just" rtl="0"/>
            <a:r>
              <a:rPr lang="en-us" sz="1800" b="0" i="0" u="none" baseline="0" dirty="0">
                <a:latin typeface="Arial" panose="020B0604020202020204" pitchFamily="34" charset="0"/>
                <a:ea typeface="DFKai-SB" panose="03000509000000000000" pitchFamily="65" charset="-120"/>
                <a:cs typeface="Arial" panose="020B0604020202020204" pitchFamily="34" charset="0"/>
              </a:rPr>
              <a:t>In 2016, the awards ceremony for the first UNESCO Prize for Girls' and Women's Education was held at the Great Hall of the People in Beijing, in the presence of UNESCO Director-General Irina Bokova. Ms. Peng Liyuan, wife of President Xi Jinping and UNESCO's Special Envoy for the Promotion of Girls' and Women's Education also attended and made a speech at the ceremony. </a:t>
            </a:r>
          </a:p>
        </p:txBody>
      </p:sp>
      <p:sp>
        <p:nvSpPr>
          <p:cNvPr id="15" name="标题 1"/>
          <p:cNvSpPr txBox="1">
            <a:spLocks noChangeArrowheads="1"/>
          </p:cNvSpPr>
          <p:nvPr/>
        </p:nvSpPr>
        <p:spPr bwMode="auto">
          <a:xfrm>
            <a:off x="1485035" y="230861"/>
            <a:ext cx="979069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2400" b="1" i="0" u="none" baseline="0" dirty="0">
                <a:latin typeface="Arial" panose="020B0604020202020204" pitchFamily="34" charset="0"/>
                <a:ea typeface="標楷體" panose="03000509000000000000" pitchFamily="65" charset="-120"/>
                <a:cs typeface="Arial" panose="020B0604020202020204" pitchFamily="34" charset="0"/>
              </a:rPr>
              <a:t>Our country</a:t>
            </a:r>
            <a:r>
              <a:rPr lang="en-us" sz="2400" b="1" i="0" u="none" baseline="0" dirty="0">
                <a:latin typeface="Arial" panose="020B0604020202020204" pitchFamily="34" charset="0"/>
                <a:ea typeface="DFKai-SB" panose="03000509000000000000" pitchFamily="65" charset="-120"/>
                <a:cs typeface="Arial" panose="020B0604020202020204" pitchFamily="34" charset="0"/>
              </a:rPr>
              <a:t> has cooperated with UNESCO </a:t>
            </a:r>
            <a:endParaRPr lang="en-us" sz="2400" b="1" i="0" u="none" baseline="0" dirty="0" smtClean="0">
              <a:latin typeface="Arial" panose="020B0604020202020204" pitchFamily="34" charset="0"/>
              <a:ea typeface="DFKai-SB" panose="03000509000000000000" pitchFamily="65" charset="-120"/>
              <a:cs typeface="Arial" panose="020B0604020202020204" pitchFamily="34" charset="0"/>
            </a:endParaRPr>
          </a:p>
          <a:p>
            <a:pPr algn="ctr" rtl="0"/>
            <a:r>
              <a:rPr lang="en-us" sz="2400" b="1" i="0" u="none" baseline="0" dirty="0" smtClean="0">
                <a:latin typeface="Arial" panose="020B0604020202020204" pitchFamily="34" charset="0"/>
                <a:ea typeface="DFKai-SB" panose="03000509000000000000" pitchFamily="65" charset="-120"/>
                <a:cs typeface="Arial" panose="020B0604020202020204" pitchFamily="34" charset="0"/>
              </a:rPr>
              <a:t>to </a:t>
            </a:r>
            <a:r>
              <a:rPr lang="en-us" sz="2400" b="1" i="0" u="none" baseline="0" dirty="0">
                <a:latin typeface="Arial" panose="020B0604020202020204" pitchFamily="34" charset="0"/>
                <a:ea typeface="DFKai-SB" panose="03000509000000000000" pitchFamily="65" charset="-120"/>
                <a:cs typeface="Arial" panose="020B0604020202020204" pitchFamily="34" charset="0"/>
              </a:rPr>
              <a:t>establish the Prize for Girls' and Women's Education</a:t>
            </a:r>
          </a:p>
        </p:txBody>
      </p:sp>
      <p:sp>
        <p:nvSpPr>
          <p:cNvPr id="12" name="矩形 4"/>
          <p:cNvSpPr/>
          <p:nvPr/>
        </p:nvSpPr>
        <p:spPr>
          <a:xfrm>
            <a:off x="1354618" y="5247417"/>
            <a:ext cx="10484471" cy="757130"/>
          </a:xfrm>
          <a:prstGeom prst="rect">
            <a:avLst/>
          </a:prstGeom>
          <a:ln w="28575">
            <a:solidFill>
              <a:srgbClr val="FF0000"/>
            </a:solidFill>
          </a:ln>
        </p:spPr>
        <p:txBody>
          <a:bodyPr wrap="square">
            <a:spAutoFit/>
          </a:bodyPr>
          <a:lstStyle/>
          <a:p>
            <a:pPr algn="l" rtl="0">
              <a:lnSpc>
                <a:spcPct val="120000"/>
              </a:lnSpc>
            </a:pPr>
            <a:r>
              <a:rPr lang="en-us" b="0" i="0" u="none" baseline="0" dirty="0">
                <a:latin typeface="Arial" panose="020B0604020202020204" pitchFamily="34" charset="0"/>
                <a:ea typeface="標楷體" panose="03000509000000000000" pitchFamily="65" charset="-120"/>
                <a:cs typeface="Arial" panose="020B0604020202020204" pitchFamily="34" charset="0"/>
              </a:rPr>
              <a:t>Which winner of the “UNESCO Prize for Girls' and Women's Education” has touched</a:t>
            </a:r>
            <a:r>
              <a:rPr lang="en-us" b="0" i="0" u="none" baseline="0" dirty="0" smtClean="0">
                <a:latin typeface="Arial" panose="020B0604020202020204" pitchFamily="34" charset="0"/>
                <a:ea typeface="標楷體" panose="03000509000000000000" pitchFamily="65" charset="-120"/>
                <a:cs typeface="Arial" panose="020B0604020202020204" pitchFamily="34" charset="0"/>
              </a:rPr>
              <a:t>/ impressed </a:t>
            </a:r>
            <a:r>
              <a:rPr lang="en-us" b="0" i="0" u="none" baseline="0" dirty="0">
                <a:latin typeface="Arial" panose="020B0604020202020204" pitchFamily="34" charset="0"/>
                <a:ea typeface="標楷體" panose="03000509000000000000" pitchFamily="65" charset="-120"/>
                <a:cs typeface="Arial" panose="020B0604020202020204" pitchFamily="34" charset="0"/>
              </a:rPr>
              <a:t>you the most with her work? Why?</a:t>
            </a:r>
            <a:endParaRPr lang="en-us" dirty="0">
              <a:latin typeface="Arial" panose="020B0604020202020204" pitchFamily="34" charset="0"/>
              <a:ea typeface="標楷體" panose="03000509000000000000" pitchFamily="65" charset="-120"/>
              <a:cs typeface="Arial" panose="020B0604020202020204" pitchFamily="34" charset="0"/>
            </a:endParaRPr>
          </a:p>
        </p:txBody>
      </p:sp>
      <p:grpSp>
        <p:nvGrpSpPr>
          <p:cNvPr id="13" name="组合 38"/>
          <p:cNvGrpSpPr/>
          <p:nvPr/>
        </p:nvGrpSpPr>
        <p:grpSpPr bwMode="auto">
          <a:xfrm>
            <a:off x="201024" y="5304250"/>
            <a:ext cx="961579" cy="529865"/>
            <a:chOff x="4225771" y="1065320"/>
            <a:chExt cx="895882" cy="947506"/>
          </a:xfrm>
        </p:grpSpPr>
        <p:sp>
          <p:nvSpPr>
            <p:cNvPr id="14" name="矩形 2"/>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16" name="矩形 3"/>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grpSp>
      <p:sp>
        <p:nvSpPr>
          <p:cNvPr id="2" name="Rectangle 1"/>
          <p:cNvSpPr/>
          <p:nvPr/>
        </p:nvSpPr>
        <p:spPr>
          <a:xfrm>
            <a:off x="148462" y="5319204"/>
            <a:ext cx="997389" cy="400110"/>
          </a:xfrm>
          <a:prstGeom prst="rect">
            <a:avLst/>
          </a:prstGeom>
        </p:spPr>
        <p:txBody>
          <a:bodyPr wrap="none">
            <a:spAutoFit/>
          </a:bodyPr>
          <a:lstStyle/>
          <a:p>
            <a:pPr algn="l" rtl="0"/>
            <a:r>
              <a:rPr lang="en-us" sz="2000" b="0" i="0" u="none" baseline="0" dirty="0">
                <a:latin typeface="Arial" panose="020B0604020202020204" pitchFamily="34" charset="0"/>
                <a:ea typeface="標楷體" panose="03000509000000000000" pitchFamily="65" charset="-120"/>
                <a:cs typeface="Arial" panose="020B0604020202020204" pitchFamily="34" charset="0"/>
              </a:rPr>
              <a:t>Activity</a:t>
            </a:r>
            <a:endParaRPr lang="en-us" sz="2000" dirty="0">
              <a:latin typeface="Arial" panose="020B0604020202020204" pitchFamily="34" charset="0"/>
              <a:cs typeface="Arial" panose="020B0604020202020204" pitchFamily="34" charset="0"/>
            </a:endParaRPr>
          </a:p>
        </p:txBody>
      </p:sp>
      <p:sp>
        <p:nvSpPr>
          <p:cNvPr id="18" name="矩形 15"/>
          <p:cNvSpPr/>
          <p:nvPr/>
        </p:nvSpPr>
        <p:spPr bwMode="auto">
          <a:xfrm>
            <a:off x="148462" y="164199"/>
            <a:ext cx="1409691" cy="500347"/>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solidFill>
                  <a:schemeClr val="tx1"/>
                </a:solidFill>
                <a:latin typeface="Times New Roman"/>
                <a:ea typeface="標楷體" panose="03000509000000000000" pitchFamily="65" charset="-120"/>
                <a:cs typeface="Times New Roman"/>
              </a:rPr>
              <a:t>Reference </a:t>
            </a:r>
            <a:endParaRPr lang="zh-CN" altLang="en-US" sz="2000" b="1" dirty="0">
              <a:solidFill>
                <a:schemeClr val="tx1"/>
              </a:solidFill>
              <a:latin typeface="Times New Roman"/>
              <a:ea typeface="標楷體" panose="03000509000000000000" pitchFamily="65" charset="-120"/>
              <a:cs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98307" y="314418"/>
            <a:ext cx="9455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lgn="l" rtl="0">
              <a:spcBef>
                <a:spcPct val="0"/>
              </a:spcBef>
              <a:buFont typeface="Wingdings" panose="05000000000000000000" pitchFamily="2" charset="2"/>
              <a:buChar char="Ø"/>
            </a:pPr>
            <a:r>
              <a:rPr lang="en-us" sz="2400" b="1" i="0" u="none" baseline="0" dirty="0">
                <a:latin typeface="Arial" panose="020B0604020202020204" pitchFamily="34" charset="0"/>
                <a:ea typeface="DFKai-SB" panose="03000509000000000000" pitchFamily="65" charset="-120"/>
                <a:cs typeface="Arial" panose="020B0604020202020204" pitchFamily="34" charset="0"/>
              </a:rPr>
              <a:t>Increasing channels for the </a:t>
            </a:r>
            <a:r>
              <a:rPr lang="en-us" sz="2400" b="1" i="0" u="none" baseline="0" dirty="0">
                <a:solidFill>
                  <a:srgbClr val="000000"/>
                </a:solidFill>
                <a:latin typeface="Arial" panose="020B0604020202020204" pitchFamily="34" charset="0"/>
                <a:ea typeface="DFKai-SB" panose="03000509000000000000" pitchFamily="65" charset="-120"/>
                <a:cs typeface="Arial" panose="020B0604020202020204" pitchFamily="34" charset="0"/>
              </a:rPr>
              <a:t>exchange of </a:t>
            </a:r>
            <a:r>
              <a:rPr lang="en-us" sz="2400" b="1" i="0" u="none" baseline="0" dirty="0">
                <a:solidFill>
                  <a:schemeClr val="tx1"/>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cultural products</a:t>
            </a:r>
            <a:endParaRPr lang="en-us" altLang="zh-CN" sz="2400" b="1" dirty="0">
              <a:solidFill>
                <a:srgbClr val="000000"/>
              </a:solidFill>
              <a:latin typeface="Arial" panose="020B0604020202020204" pitchFamily="34" charset="0"/>
              <a:ea typeface="DFKai-SB" panose="03000509000000000000" pitchFamily="65" charset="-120"/>
              <a:cs typeface="Arial" panose="020B0604020202020204" pitchFamily="34" charset="0"/>
            </a:endParaRPr>
          </a:p>
        </p:txBody>
      </p:sp>
      <p:sp>
        <p:nvSpPr>
          <p:cNvPr id="8" name="文本框 7"/>
          <p:cNvSpPr txBox="1"/>
          <p:nvPr/>
        </p:nvSpPr>
        <p:spPr>
          <a:xfrm>
            <a:off x="541695" y="942418"/>
            <a:ext cx="11130731" cy="1292662"/>
          </a:xfrm>
          <a:prstGeom prst="rect">
            <a:avLst/>
          </a:prstGeom>
          <a:noFill/>
        </p:spPr>
        <p:txBody>
          <a:bodyPr wrap="square">
            <a:spAutoFit/>
          </a:bodyPr>
          <a:lstStyle>
            <a:defPPr>
              <a:defRPr lang="en-us"/>
            </a:defPPr>
            <a:lvl1pPr>
              <a:lnSpc>
                <a:spcPct val="150000"/>
              </a:lnSpc>
              <a:defRPr sz="2200">
                <a:latin typeface="DFKai-SB" panose="03000509000000000000" pitchFamily="65" charset="-120"/>
                <a:ea typeface="DFKai-SB" panose="03000509000000000000" pitchFamily="65" charset="-120"/>
              </a:defRPr>
            </a:lvl1pPr>
          </a:lstStyle>
          <a:p>
            <a:pPr algn="just" rtl="0">
              <a:lnSpc>
                <a:spcPct val="130000"/>
              </a:lnSpc>
            </a:pPr>
            <a:r>
              <a:rPr lang="en-us" sz="2000" b="0" i="0" u="none" baseline="0" dirty="0" smtClean="0">
                <a:solidFill>
                  <a:schemeClr val="tx1">
                    <a:lumMod val="85000"/>
                    <a:lumOff val="15000"/>
                  </a:schemeClr>
                </a:solidFill>
                <a:latin typeface="Arial" panose="020B0604020202020204" pitchFamily="34" charset="0"/>
                <a:cs typeface="Arial" panose="020B0604020202020204" pitchFamily="34" charset="0"/>
              </a:rPr>
              <a:t>International </a:t>
            </a:r>
            <a:r>
              <a:rPr lang="en-us" sz="2000" b="0" i="0" u="none" baseline="0" dirty="0">
                <a:solidFill>
                  <a:schemeClr val="tx1">
                    <a:lumMod val="85000"/>
                    <a:lumOff val="15000"/>
                  </a:schemeClr>
                </a:solidFill>
                <a:latin typeface="Arial" panose="020B0604020202020204" pitchFamily="34" charset="0"/>
                <a:cs typeface="Arial" panose="020B0604020202020204" pitchFamily="34" charset="0"/>
              </a:rPr>
              <a:t>book fairs are an important platform for exchanges between publishers </a:t>
            </a:r>
            <a:r>
              <a:rPr lang="en-us" sz="2000" b="0" i="0" u="none" baseline="0" dirty="0" smtClean="0">
                <a:solidFill>
                  <a:schemeClr val="tx1">
                    <a:lumMod val="85000"/>
                    <a:lumOff val="15000"/>
                  </a:schemeClr>
                </a:solidFill>
                <a:latin typeface="Arial" panose="020B0604020202020204" pitchFamily="34" charset="0"/>
                <a:cs typeface="Arial" panose="020B0604020202020204" pitchFamily="34" charset="0"/>
              </a:rPr>
              <a:t>in the Mainland and overseas, </a:t>
            </a:r>
            <a:r>
              <a:rPr lang="en-us" sz="2000" b="0" i="0" u="none" baseline="0" dirty="0">
                <a:solidFill>
                  <a:schemeClr val="tx1">
                    <a:lumMod val="85000"/>
                    <a:lumOff val="15000"/>
                  </a:schemeClr>
                </a:solidFill>
                <a:latin typeface="Arial" panose="020B0604020202020204" pitchFamily="34" charset="0"/>
                <a:cs typeface="Arial" panose="020B0604020202020204" pitchFamily="34" charset="0"/>
              </a:rPr>
              <a:t>which can allow fine books from other countries to be introduced into China, and at the same time </a:t>
            </a:r>
            <a:r>
              <a:rPr lang="en-us" sz="2000" dirty="0" smtClean="0">
                <a:solidFill>
                  <a:schemeClr val="tx1">
                    <a:lumMod val="85000"/>
                    <a:lumOff val="15000"/>
                  </a:schemeClr>
                </a:solidFill>
                <a:latin typeface="Arial" panose="020B0604020202020204" pitchFamily="34" charset="0"/>
                <a:cs typeface="Arial" panose="020B0604020202020204" pitchFamily="34" charset="0"/>
              </a:rPr>
              <a:t>introduce</a:t>
            </a:r>
            <a:r>
              <a:rPr lang="en-us" sz="2000" b="0" i="0" u="none" baseline="0" dirty="0" smtClean="0">
                <a:solidFill>
                  <a:schemeClr val="tx1">
                    <a:lumMod val="85000"/>
                    <a:lumOff val="15000"/>
                  </a:schemeClr>
                </a:solidFill>
                <a:latin typeface="Arial" panose="020B0604020202020204" pitchFamily="34" charset="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cs typeface="Arial" panose="020B0604020202020204" pitchFamily="34" charset="0"/>
              </a:rPr>
              <a:t>outstanding domestic books </a:t>
            </a:r>
            <a:r>
              <a:rPr lang="en-us" sz="2000" b="0" i="0" u="none" baseline="0" dirty="0" smtClean="0">
                <a:solidFill>
                  <a:schemeClr val="tx1">
                    <a:lumMod val="85000"/>
                    <a:lumOff val="15000"/>
                  </a:schemeClr>
                </a:solidFill>
                <a:latin typeface="Arial" panose="020B0604020202020204" pitchFamily="34" charset="0"/>
                <a:cs typeface="Arial" panose="020B0604020202020204" pitchFamily="34" charset="0"/>
              </a:rPr>
              <a:t>to </a:t>
            </a:r>
            <a:r>
              <a:rPr lang="en-us" sz="2000" b="0" i="0" u="none" baseline="0" dirty="0">
                <a:solidFill>
                  <a:schemeClr val="tx1">
                    <a:lumMod val="85000"/>
                    <a:lumOff val="15000"/>
                  </a:schemeClr>
                </a:solidFill>
                <a:latin typeface="Arial" panose="020B0604020202020204" pitchFamily="34" charset="0"/>
                <a:cs typeface="Arial" panose="020B0604020202020204" pitchFamily="34" charset="0"/>
              </a:rPr>
              <a:t>the world.</a:t>
            </a:r>
          </a:p>
        </p:txBody>
      </p:sp>
      <p:sp>
        <p:nvSpPr>
          <p:cNvPr id="3" name="文本框 2"/>
          <p:cNvSpPr txBox="1"/>
          <p:nvPr/>
        </p:nvSpPr>
        <p:spPr>
          <a:xfrm>
            <a:off x="3403079" y="5051532"/>
            <a:ext cx="4649678" cy="1126462"/>
          </a:xfrm>
          <a:prstGeom prst="rect">
            <a:avLst/>
          </a:prstGeom>
          <a:noFill/>
        </p:spPr>
        <p:txBody>
          <a:bodyPr wrap="square">
            <a:spAutoFit/>
          </a:bodyPr>
          <a:lstStyle/>
          <a:p>
            <a:pPr algn="just" rtl="0">
              <a:lnSpc>
                <a:spcPct val="120000"/>
              </a:lnSpc>
            </a:pPr>
            <a:r>
              <a:rPr lang="en-us" sz="1400" b="0" i="0" u="none" baseline="0" dirty="0">
                <a:effectLst/>
                <a:latin typeface="Arial" panose="020B0604020202020204" pitchFamily="34" charset="0"/>
                <a:ea typeface="DFKai-SB" panose="03000509000000000000" pitchFamily="65" charset="-120"/>
                <a:cs typeface="Arial" panose="020B0604020202020204" pitchFamily="34" charset="0"/>
              </a:rPr>
              <a:t>In 2016, the 23</a:t>
            </a:r>
            <a:r>
              <a:rPr lang="en-us" sz="1400" b="0" i="0" u="none" baseline="30000" dirty="0">
                <a:effectLst/>
                <a:latin typeface="Arial" panose="020B0604020202020204" pitchFamily="34" charset="0"/>
                <a:ea typeface="DFKai-SB" panose="03000509000000000000" pitchFamily="65" charset="-120"/>
                <a:cs typeface="Arial" panose="020B0604020202020204" pitchFamily="34" charset="0"/>
              </a:rPr>
              <a:t>rd</a:t>
            </a:r>
            <a:r>
              <a:rPr lang="en-us" sz="1400" b="0" i="0" u="none" baseline="0" dirty="0">
                <a:effectLst/>
                <a:latin typeface="Arial" panose="020B0604020202020204" pitchFamily="34" charset="0"/>
                <a:ea typeface="DFKai-SB" panose="03000509000000000000" pitchFamily="65" charset="-120"/>
                <a:cs typeface="Arial" panose="020B0604020202020204" pitchFamily="34" charset="0"/>
              </a:rPr>
              <a:t> Beijing International Book Fair was held in Beijing, and representatives of 16 Central and Eastern European countries of honor attended the ribbon-cutting ceremony.</a:t>
            </a:r>
            <a:endParaRPr lang="en-us" altLang="en-US" sz="1400" dirty="0">
              <a:latin typeface="Arial" panose="020B0604020202020204" pitchFamily="34" charset="0"/>
              <a:ea typeface="DFKai-SB" panose="03000509000000000000" pitchFamily="65" charset="-120"/>
              <a:cs typeface="Arial" panose="020B0604020202020204" pitchFamily="34" charset="0"/>
            </a:endParaRPr>
          </a:p>
        </p:txBody>
      </p:sp>
      <p:sp>
        <p:nvSpPr>
          <p:cNvPr id="2" name="矩形 1"/>
          <p:cNvSpPr/>
          <p:nvPr/>
        </p:nvSpPr>
        <p:spPr>
          <a:xfrm>
            <a:off x="2892052" y="6287991"/>
            <a:ext cx="6812402" cy="307777"/>
          </a:xfrm>
          <a:prstGeom prst="rect">
            <a:avLst/>
          </a:prstGeom>
        </p:spPr>
        <p:txBody>
          <a:bodyPr wrap="square">
            <a:spAutoFit/>
          </a:bodyPr>
          <a:lstStyle/>
          <a:p>
            <a:pPr algn="l" rtl="0"/>
            <a:r>
              <a:rPr lang="en-us" sz="1400" b="0" i="0" u="none" baseline="0" dirty="0">
                <a:latin typeface="Arial" panose="020B0604020202020204" pitchFamily="34" charset="0"/>
                <a:ea typeface="標楷體" panose="03000509000000000000" pitchFamily="65" charset="-120"/>
                <a:cs typeface="Arial" panose="020B0604020202020204" pitchFamily="34" charset="0"/>
              </a:rPr>
              <a:t>Source: www.gov.cn (http://www.gov.cn/xinwen/2016-08/24/content_5102101.htm)</a:t>
            </a:r>
            <a:endParaRPr lang="en-us" sz="1400" dirty="0">
              <a:latin typeface="Arial" panose="020B0604020202020204" pitchFamily="34" charset="0"/>
              <a:ea typeface="標楷體" panose="03000509000000000000" pitchFamily="65" charset="-120"/>
              <a:cs typeface="Arial" panose="020B0604020202020204" pitchFamily="34" charset="0"/>
            </a:endParaRPr>
          </a:p>
        </p:txBody>
      </p:sp>
      <p:pic>
        <p:nvPicPr>
          <p:cNvPr id="4" name="圖片 3"/>
          <p:cNvPicPr>
            <a:picLocks noChangeAspect="1"/>
          </p:cNvPicPr>
          <p:nvPr/>
        </p:nvPicPr>
        <p:blipFill rotWithShape="1">
          <a:blip r:embed="rId3"/>
          <a:srcRect l="33860" t="34920" r="34930" b="35243"/>
          <a:stretch/>
        </p:blipFill>
        <p:spPr>
          <a:xfrm>
            <a:off x="3476405" y="2301603"/>
            <a:ext cx="4576352" cy="24608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73034" y="763088"/>
            <a:ext cx="10998721" cy="1535741"/>
          </a:xfrm>
          <a:prstGeom prst="rect">
            <a:avLst/>
          </a:prstGeom>
          <a:noFill/>
        </p:spPr>
        <p:txBody>
          <a:bodyPr wrap="square">
            <a:spAutoFit/>
          </a:bodyPr>
          <a:lstStyle/>
          <a:p>
            <a:pPr algn="just">
              <a:lnSpc>
                <a:spcPct val="12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Our country</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has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established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multilateral mechanisms and platforms for cultural tourism cooperation, cultivated and promoted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cultural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tourism brands, </a:t>
            </a:r>
            <a:r>
              <a:rPr lang="en-us" sz="2000"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organised</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variety of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cultural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tourism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activities for foreigners,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facilitated</a:t>
            </a:r>
            <a:r>
              <a:rPr lang="en-us" sz="2000"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cultural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exchanges and </a:t>
            </a:r>
            <a:r>
              <a:rPr lang="en-us" altLang="zh-HK"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people-to-people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bond among countries</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9" name="矩形 8"/>
          <p:cNvSpPr/>
          <p:nvPr/>
        </p:nvSpPr>
        <p:spPr>
          <a:xfrm>
            <a:off x="2027670" y="255743"/>
            <a:ext cx="8768148" cy="461665"/>
          </a:xfrm>
          <a:prstGeom prst="rect">
            <a:avLst/>
          </a:prstGeom>
        </p:spPr>
        <p:txBody>
          <a:bodyPr wrap="square">
            <a:spAutoFit/>
          </a:bodyPr>
          <a:lstStyle/>
          <a:p>
            <a:pPr marL="342900" indent="-342900" algn="l" rtl="0">
              <a:buFont typeface="Wingdings" panose="05000000000000000000" pitchFamily="2" charset="2"/>
              <a:buChar char="Ø"/>
            </a:pPr>
            <a:r>
              <a:rPr lang="en-us" sz="2400" b="1"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Developing </a:t>
            </a:r>
            <a:r>
              <a:rPr lang="en-us" sz="24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promoting cultural tourism brands</a:t>
            </a:r>
          </a:p>
        </p:txBody>
      </p:sp>
      <p:sp>
        <p:nvSpPr>
          <p:cNvPr id="16" name="文本框 15"/>
          <p:cNvSpPr txBox="1"/>
          <p:nvPr/>
        </p:nvSpPr>
        <p:spPr>
          <a:xfrm>
            <a:off x="1087191" y="4802923"/>
            <a:ext cx="4726859" cy="1169551"/>
          </a:xfrm>
          <a:prstGeom prst="rect">
            <a:avLst/>
          </a:prstGeom>
          <a:noFill/>
        </p:spPr>
        <p:txBody>
          <a:bodyPr wrap="square">
            <a:spAutoFit/>
          </a:bodyPr>
          <a:lstStyle>
            <a:defPPr>
              <a:defRPr lang="en-us"/>
            </a:defPPr>
            <a:lvl1pPr>
              <a:defRPr b="0" i="0">
                <a:solidFill>
                  <a:srgbClr val="000000"/>
                </a:solidFill>
                <a:effectLst/>
                <a:latin typeface="DFKai-SB" panose="03000509000000000000" pitchFamily="65" charset="-120"/>
                <a:ea typeface="DFKai-SB" panose="03000509000000000000" pitchFamily="65" charset="-120"/>
              </a:defRPr>
            </a:lvl1pPr>
          </a:lstStyle>
          <a:p>
            <a:pPr algn="just"/>
            <a:r>
              <a:rPr lang="en-us" sz="1400" b="0" i="0" u="none" baseline="0" dirty="0">
                <a:solidFill>
                  <a:schemeClr val="tx1">
                    <a:lumMod val="85000"/>
                    <a:lumOff val="15000"/>
                  </a:schemeClr>
                </a:solidFill>
                <a:latin typeface="Arial" panose="020B0604020202020204" pitchFamily="34" charset="0"/>
                <a:cs typeface="Arial" panose="020B0604020202020204" pitchFamily="34" charset="0"/>
              </a:rPr>
              <a:t>In 2020, the opening ceremony of the </a:t>
            </a:r>
            <a:r>
              <a:rPr lang="en-us" sz="1400" b="0" i="0" u="none" baseline="0" dirty="0">
                <a:solidFill>
                  <a:schemeClr val="tx1">
                    <a:lumMod val="85000"/>
                    <a:lumOff val="15000"/>
                  </a:schemeClr>
                </a:solidFill>
                <a:latin typeface="Arial" panose="020B0604020202020204" pitchFamily="34" charset="0"/>
                <a:cs typeface="Arial" panose="020B0604020202020204" pitchFamily="34" charset="0"/>
                <a:sym typeface="宋体" panose="02010600030101010101" pitchFamily="2" charset="-122"/>
              </a:rPr>
              <a:t>"</a:t>
            </a:r>
            <a:r>
              <a:rPr lang="en-us" sz="1400" b="0" i="0" u="none" baseline="0" dirty="0">
                <a:solidFill>
                  <a:schemeClr val="tx1">
                    <a:lumMod val="85000"/>
                    <a:lumOff val="15000"/>
                  </a:schemeClr>
                </a:solidFill>
                <a:latin typeface="Arial" panose="020B0604020202020204" pitchFamily="34" charset="0"/>
                <a:cs typeface="Arial" panose="020B0604020202020204" pitchFamily="34" charset="0"/>
              </a:rPr>
              <a:t>China-Brunei Year of Tourism 2020</a:t>
            </a:r>
            <a:r>
              <a:rPr lang="en-us" sz="1400" b="0" i="0" u="none" baseline="0" dirty="0">
                <a:solidFill>
                  <a:schemeClr val="tx1">
                    <a:lumMod val="85000"/>
                    <a:lumOff val="15000"/>
                  </a:schemeClr>
                </a:solidFill>
                <a:latin typeface="Arial" panose="020B0604020202020204" pitchFamily="34" charset="0"/>
                <a:cs typeface="Arial" panose="020B0604020202020204" pitchFamily="34" charset="0"/>
                <a:sym typeface="宋体" panose="02010600030101010101" pitchFamily="2" charset="-122"/>
              </a:rPr>
              <a:t>"</a:t>
            </a:r>
            <a:r>
              <a:rPr lang="en-us" sz="1400" b="0" i="0" u="none" baseline="0" dirty="0">
                <a:solidFill>
                  <a:schemeClr val="tx1">
                    <a:lumMod val="85000"/>
                    <a:lumOff val="15000"/>
                  </a:schemeClr>
                </a:solidFill>
                <a:latin typeface="Arial" panose="020B0604020202020204" pitchFamily="34" charset="0"/>
                <a:cs typeface="Arial" panose="020B0604020202020204" pitchFamily="34" charset="0"/>
              </a:rPr>
              <a:t> was held in </a:t>
            </a:r>
            <a:r>
              <a:rPr lang="en-us" sz="1400" b="0" i="0" u="none" baseline="0" dirty="0" smtClean="0">
                <a:solidFill>
                  <a:schemeClr val="tx1">
                    <a:lumMod val="85000"/>
                    <a:lumOff val="15000"/>
                  </a:schemeClr>
                </a:solidFill>
                <a:latin typeface="Arial" panose="020B0604020202020204" pitchFamily="34" charset="0"/>
                <a:cs typeface="Arial" panose="020B0604020202020204" pitchFamily="34" charset="0"/>
              </a:rPr>
              <a:t>Bandar </a:t>
            </a:r>
            <a:r>
              <a:rPr lang="en-us" sz="1400" b="0" i="0" u="none" baseline="0" dirty="0">
                <a:solidFill>
                  <a:schemeClr val="tx1">
                    <a:lumMod val="85000"/>
                    <a:lumOff val="15000"/>
                  </a:schemeClr>
                </a:solidFill>
                <a:latin typeface="Arial" panose="020B0604020202020204" pitchFamily="34" charset="0"/>
                <a:cs typeface="Arial" panose="020B0604020202020204" pitchFamily="34" charset="0"/>
              </a:rPr>
              <a:t>Seri </a:t>
            </a:r>
            <a:r>
              <a:rPr lang="en-us" sz="1400" b="0" i="0" u="none" baseline="0" dirty="0" smtClean="0">
                <a:solidFill>
                  <a:schemeClr val="tx1">
                    <a:lumMod val="85000"/>
                    <a:lumOff val="15000"/>
                  </a:schemeClr>
                </a:solidFill>
                <a:latin typeface="Arial" panose="020B0604020202020204" pitchFamily="34" charset="0"/>
                <a:cs typeface="Arial" panose="020B0604020202020204" pitchFamily="34" charset="0"/>
              </a:rPr>
              <a:t>Begawan, </a:t>
            </a:r>
            <a:r>
              <a:rPr lang="en-US" sz="1400" dirty="0" smtClean="0">
                <a:solidFill>
                  <a:schemeClr val="tx1">
                    <a:lumMod val="85000"/>
                    <a:lumOff val="15000"/>
                  </a:schemeClr>
                </a:solidFill>
                <a:latin typeface="Arial" panose="020B0604020202020204" pitchFamily="34" charset="0"/>
                <a:cs typeface="Arial" panose="020B0604020202020204" pitchFamily="34" charset="0"/>
              </a:rPr>
              <a:t>the capital of </a:t>
            </a:r>
            <a:r>
              <a:rPr lang="en-US" altLang="zh-HK" sz="1400" dirty="0" smtClean="0">
                <a:solidFill>
                  <a:schemeClr val="tx1">
                    <a:lumMod val="85000"/>
                    <a:lumOff val="15000"/>
                  </a:schemeClr>
                </a:solidFill>
                <a:latin typeface="Arial" panose="020B0604020202020204" pitchFamily="34" charset="0"/>
                <a:cs typeface="Arial" panose="020B0604020202020204" pitchFamily="34" charset="0"/>
              </a:rPr>
              <a:t>Brunei,</a:t>
            </a:r>
            <a:r>
              <a:rPr lang="en-us" sz="1400" b="0" i="0" u="none" baseline="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b="0" i="0" u="none" baseline="0" dirty="0">
                <a:solidFill>
                  <a:schemeClr val="tx1">
                    <a:lumMod val="85000"/>
                    <a:lumOff val="15000"/>
                  </a:schemeClr>
                </a:solidFill>
                <a:latin typeface="Arial" panose="020B0604020202020204" pitchFamily="34" charset="0"/>
                <a:cs typeface="Arial" panose="020B0604020202020204" pitchFamily="34" charset="0"/>
              </a:rPr>
              <a:t>to </a:t>
            </a:r>
            <a:r>
              <a:rPr lang="en-us" sz="1400" b="0" i="0" u="none" baseline="0" dirty="0" smtClean="0">
                <a:solidFill>
                  <a:schemeClr val="tx1">
                    <a:lumMod val="85000"/>
                    <a:lumOff val="15000"/>
                  </a:schemeClr>
                </a:solidFill>
                <a:latin typeface="Arial" panose="020B0604020202020204" pitchFamily="34" charset="0"/>
                <a:cs typeface="Arial" panose="020B0604020202020204" pitchFamily="34" charset="0"/>
              </a:rPr>
              <a:t>enhance people-to-people </a:t>
            </a:r>
            <a:r>
              <a:rPr lang="en-us" sz="1400" b="0" i="0" u="none" baseline="0" dirty="0">
                <a:solidFill>
                  <a:schemeClr val="tx1">
                    <a:lumMod val="85000"/>
                    <a:lumOff val="15000"/>
                  </a:schemeClr>
                </a:solidFill>
                <a:latin typeface="Arial" panose="020B0604020202020204" pitchFamily="34" charset="0"/>
                <a:cs typeface="Arial" panose="020B0604020202020204" pitchFamily="34" charset="0"/>
              </a:rPr>
              <a:t>exchanges and strengthen cultural exchanges and tourism cooperation.</a:t>
            </a:r>
          </a:p>
        </p:txBody>
      </p:sp>
      <p:sp>
        <p:nvSpPr>
          <p:cNvPr id="17" name="文本框 16"/>
          <p:cNvSpPr txBox="1"/>
          <p:nvPr/>
        </p:nvSpPr>
        <p:spPr>
          <a:xfrm>
            <a:off x="6411744" y="5345899"/>
            <a:ext cx="4755258" cy="738664"/>
          </a:xfrm>
          <a:prstGeom prst="rect">
            <a:avLst/>
          </a:prstGeom>
          <a:noFill/>
        </p:spPr>
        <p:txBody>
          <a:bodyPr wrap="square">
            <a:spAutoFit/>
          </a:bodyPr>
          <a:lstStyle/>
          <a:p>
            <a:pPr algn="just"/>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May 2017, the 2017 </a:t>
            </a: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China Culture and Tourism Festival under </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theme of "Beautiful China, More than Pandas" was held </a:t>
            </a:r>
            <a:r>
              <a:rPr lang="en-US" sz="14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Nathan Phillips Square in </a:t>
            </a:r>
            <a:r>
              <a:rPr lang="en-US" sz="14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Toronto</a:t>
            </a:r>
            <a:r>
              <a:rPr lang="en-us" sz="14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t>
            </a:r>
            <a:endParaRPr lang="en-us" altLang="en-US" sz="14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pic>
        <p:nvPicPr>
          <p:cNvPr id="2" name="圖片 1"/>
          <p:cNvPicPr>
            <a:picLocks noChangeAspect="1"/>
          </p:cNvPicPr>
          <p:nvPr/>
        </p:nvPicPr>
        <p:blipFill rotWithShape="1">
          <a:blip r:embed="rId3"/>
          <a:srcRect l="33925" t="27221" r="35827" b="37969"/>
          <a:stretch/>
        </p:blipFill>
        <p:spPr>
          <a:xfrm>
            <a:off x="1630837" y="2282446"/>
            <a:ext cx="3683081" cy="2384216"/>
          </a:xfrm>
          <a:prstGeom prst="rect">
            <a:avLst/>
          </a:prstGeom>
        </p:spPr>
      </p:pic>
      <p:sp>
        <p:nvSpPr>
          <p:cNvPr id="3" name="矩形 2"/>
          <p:cNvSpPr/>
          <p:nvPr/>
        </p:nvSpPr>
        <p:spPr>
          <a:xfrm>
            <a:off x="1087191" y="5906442"/>
            <a:ext cx="4399209" cy="738664"/>
          </a:xfrm>
          <a:prstGeom prst="rect">
            <a:avLst/>
          </a:prstGeom>
        </p:spPr>
        <p:txBody>
          <a:bodyPr wrap="square">
            <a:spAutoFit/>
          </a:bodyPr>
          <a:lstStyle/>
          <a:p>
            <a:pPr algn="l" rtl="0"/>
            <a:r>
              <a:rPr lang="en-us" sz="1050" b="0" i="0" u="none" baseline="0" dirty="0">
                <a:latin typeface="Arial" panose="020B0604020202020204" pitchFamily="34" charset="0"/>
                <a:ea typeface="標楷體" panose="03000509000000000000" pitchFamily="65" charset="-120"/>
                <a:cs typeface="Arial" panose="020B0604020202020204" pitchFamily="34" charset="0"/>
              </a:rPr>
              <a:t>Photo credit: The Ministry of Culture and Tourism of the People's Republic of China </a:t>
            </a:r>
            <a:r>
              <a:rPr lang="en-us" sz="1050" b="0" i="0" u="none" baseline="0" dirty="0">
                <a:latin typeface="Arial" panose="020B0604020202020204" pitchFamily="34" charset="0"/>
                <a:cs typeface="Arial" panose="020B0604020202020204" pitchFamily="34" charset="0"/>
              </a:rPr>
              <a:t>https://www.mct.gov.cn/gtb/index.jsp?url=https://www.mct.gov.cn/whzx/whyw/202001/t20200119_850430.htm</a:t>
            </a:r>
          </a:p>
        </p:txBody>
      </p:sp>
      <p:sp>
        <p:nvSpPr>
          <p:cNvPr id="6" name="矩形 5"/>
          <p:cNvSpPr/>
          <p:nvPr/>
        </p:nvSpPr>
        <p:spPr>
          <a:xfrm>
            <a:off x="6331973" y="6362040"/>
            <a:ext cx="5078609" cy="415498"/>
          </a:xfrm>
          <a:prstGeom prst="rect">
            <a:avLst/>
          </a:prstGeom>
        </p:spPr>
        <p:txBody>
          <a:bodyPr wrap="square">
            <a:spAutoFit/>
          </a:bodyPr>
          <a:lstStyle/>
          <a:p>
            <a:pPr algn="l" rtl="0"/>
            <a:r>
              <a:rPr lang="en-us" sz="1050" b="0" i="0" u="none" baseline="0" dirty="0">
                <a:latin typeface="Arial" panose="020B0604020202020204" pitchFamily="34" charset="0"/>
                <a:ea typeface="標楷體" panose="03000509000000000000" pitchFamily="65" charset="-120"/>
                <a:cs typeface="Arial" panose="020B0604020202020204" pitchFamily="34" charset="0"/>
              </a:rPr>
              <a:t>Source: www.people.com.cn (</a:t>
            </a:r>
            <a:r>
              <a:rPr lang="en-us" sz="1050" b="0" i="0" u="none" baseline="0" dirty="0">
                <a:latin typeface="Arial" panose="020B0604020202020204" pitchFamily="34" charset="0"/>
                <a:cs typeface="Arial" panose="020B0604020202020204" pitchFamily="34" charset="0"/>
              </a:rPr>
              <a:t>http://world.people.com.cn/n1/2017/1211/c1002-29699603-4.html)</a:t>
            </a:r>
            <a:endParaRPr lang="en-us" sz="105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7379033" y="2124595"/>
            <a:ext cx="2330973" cy="294382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5081" y="736504"/>
            <a:ext cx="11272058" cy="1166410"/>
          </a:xfrm>
          <a:prstGeom prst="rect">
            <a:avLst/>
          </a:prstGeom>
          <a:solidFill>
            <a:schemeClr val="accent5">
              <a:lumMod val="20000"/>
              <a:lumOff val="80000"/>
            </a:schemeClr>
          </a:solidFill>
        </p:spPr>
        <p:txBody>
          <a:bodyPr wrap="square">
            <a:spAutoFit/>
          </a:bodyPr>
          <a:lstStyle/>
          <a:p>
            <a:pPr algn="just" rtl="0">
              <a:lnSpc>
                <a:spcPct val="12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In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participation</a:t>
            </a:r>
            <a:r>
              <a:rPr lang="en-us" sz="2000" b="0" i="0" u="none"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of</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global governance, our country</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has changed the situation in which a few countries controlled the international discourse power in global governance in the past, and enhanced China's international status and influence.</a:t>
            </a:r>
            <a:endParaRPr lang="en-us" alt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6" name="任意多边形: 形状 5"/>
          <p:cNvSpPr/>
          <p:nvPr/>
        </p:nvSpPr>
        <p:spPr>
          <a:xfrm>
            <a:off x="1127045" y="237484"/>
            <a:ext cx="9746407" cy="3964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lnSpc>
                <a:spcPct val="90000"/>
              </a:lnSpc>
              <a:spcAft>
                <a:spcPct val="35000"/>
              </a:spcAft>
              <a:defRPr/>
            </a:pPr>
            <a:r>
              <a:rPr lang="en-us" sz="2400" b="1" i="0" u="none" baseline="0" dirty="0">
                <a:ea typeface="DFKai-SB" panose="03000509000000000000" pitchFamily="65" charset="-120"/>
                <a:cs typeface="Arial" panose="020B0604020202020204" pitchFamily="34" charset="0"/>
              </a:rPr>
              <a:t>4. Enhancing our country's international status and influence</a:t>
            </a:r>
          </a:p>
        </p:txBody>
      </p:sp>
      <p:sp>
        <p:nvSpPr>
          <p:cNvPr id="7" name="文本框 6">
            <a:extLst>
              <a:ext uri="{FF2B5EF4-FFF2-40B4-BE49-F238E27FC236}">
                <a16:creationId xmlns:a16="http://schemas.microsoft.com/office/drawing/2014/main" id="{68EC4256-9104-4D96-BE05-FB8D66903174}"/>
              </a:ext>
            </a:extLst>
          </p:cNvPr>
          <p:cNvSpPr txBox="1"/>
          <p:nvPr/>
        </p:nvSpPr>
        <p:spPr>
          <a:xfrm>
            <a:off x="224915" y="2146421"/>
            <a:ext cx="7607870" cy="4616648"/>
          </a:xfrm>
          <a:prstGeom prst="rect">
            <a:avLst/>
          </a:prstGeom>
          <a:noFill/>
          <a:ln>
            <a:noFill/>
          </a:ln>
        </p:spPr>
        <p:txBody>
          <a:bodyPr wrap="square">
            <a:spAutoFit/>
          </a:bodyPr>
          <a:lstStyle/>
          <a:p>
            <a:pPr algn="just"/>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Video: </a:t>
            </a:r>
            <a:r>
              <a:rPr lang="en-US"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What actually happens at the UN General Assembly</a:t>
            </a:r>
            <a:r>
              <a:rPr lang="en-US"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endParaRPr lang="en-us" altLang="zh-TW" strike="sngStrike"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algn="just"/>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 The China Current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r>
              <a:rPr lang="en-US"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https://</a:t>
            </a:r>
            <a:r>
              <a:rPr lang="en-US"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chinacurrent.com/story/18954/what-actually-happens-at-the-un-general-assembly</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endPar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algn="just"/>
            <a:endParaRPr lang="en-us" altLang="zh-TW"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algn="just"/>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Leaders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from many countries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gathered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 discuss issues such as climate change, international security and healthcare - Heads of state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gathered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the UN General Assembly to discuss a variety of international issues in search of solutions. China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played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 important and crucial role on a number of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issues.  </a:t>
            </a:r>
            <a:r>
              <a:rPr lang="en-us"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Tu</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Youyou*'s achievements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were mentioned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the video.</a:t>
            </a:r>
            <a:endParaRPr lang="en-us" altLang="zh-CN"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just"/>
            <a:endParaRPr lang="en-us" altLang="zh-TW"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just" rtl="0"/>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*Tu Youyou is the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Chief </a:t>
            </a:r>
            <a:r>
              <a:rPr lang="en-US" altLang="zh-TW"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cientist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the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China Academy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Chinese Medical Sciences, a recipient of the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Medal of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Republic, and the first Chinese to win the Nobel Prize in Science. In October 2015, she was awarded the Nobel Prize in Physiology or Medicine for the discovery of artemisinin, a drug used to treat malaria that has saved millions of lives worldwide, especially in developing countries.</a:t>
            </a:r>
            <a:endParaRPr lang="en-us" alt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8" name="Rectangle 7"/>
          <p:cNvSpPr/>
          <p:nvPr/>
        </p:nvSpPr>
        <p:spPr>
          <a:xfrm>
            <a:off x="8114212" y="4503444"/>
            <a:ext cx="3405943" cy="307777"/>
          </a:xfrm>
          <a:prstGeom prst="rect">
            <a:avLst/>
          </a:prstGeom>
          <a:ln w="28575">
            <a:solidFill>
              <a:srgbClr val="FF9966"/>
            </a:solidFill>
          </a:ln>
        </p:spPr>
        <p:txBody>
          <a:bodyPr wrap="square">
            <a:spAutoFit/>
          </a:bodyPr>
          <a:lstStyle/>
          <a:p>
            <a:pPr algn="ctr" rtl="0"/>
            <a:r>
              <a:rPr lang="en-us" sz="1400" b="0" i="0" u="none" baseline="0" dirty="0">
                <a:latin typeface="Arial" panose="020B0604020202020204" pitchFamily="34" charset="0"/>
                <a:ea typeface="DFKai-SB" panose="03000509000000000000" pitchFamily="65" charset="-120"/>
                <a:cs typeface="Arial" panose="020B0604020202020204" pitchFamily="34" charset="0"/>
              </a:rPr>
              <a:t>Click on the image to watch the video</a:t>
            </a:r>
            <a:endParaRPr lang="en-us" altLang="en-US" sz="1400" dirty="0">
              <a:latin typeface="Arial" panose="020B0604020202020204" pitchFamily="34" charset="0"/>
              <a:cs typeface="Arial" panose="020B0604020202020204" pitchFamily="34" charset="0"/>
            </a:endParaRPr>
          </a:p>
        </p:txBody>
      </p:sp>
      <p:pic>
        <p:nvPicPr>
          <p:cNvPr id="4" name="圖片 3">
            <a:hlinkClick r:id="rId2"/>
          </p:cNvPr>
          <p:cNvPicPr>
            <a:picLocks noChangeAspect="1"/>
          </p:cNvPicPr>
          <p:nvPr/>
        </p:nvPicPr>
        <p:blipFill rotWithShape="1">
          <a:blip r:embed="rId3"/>
          <a:srcRect l="8748" t="13492" r="8361" b="11964"/>
          <a:stretch/>
        </p:blipFill>
        <p:spPr>
          <a:xfrm>
            <a:off x="8114212" y="2485584"/>
            <a:ext cx="3405943" cy="172294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97257" y="2600195"/>
            <a:ext cx="10730035" cy="3238651"/>
            <a:chOff x="1281048" y="2275258"/>
            <a:chExt cx="5909945" cy="3238651"/>
          </a:xfrm>
        </p:grpSpPr>
        <p:sp>
          <p:nvSpPr>
            <p:cNvPr id="96" name="文本框 95"/>
            <p:cNvSpPr txBox="1"/>
            <p:nvPr/>
          </p:nvSpPr>
          <p:spPr>
            <a:xfrm>
              <a:off x="1370221" y="2530785"/>
              <a:ext cx="2339102" cy="584775"/>
            </a:xfrm>
            <a:prstGeom prst="rect">
              <a:avLst/>
            </a:prstGeom>
            <a:noFill/>
          </p:spPr>
          <p:txBody>
            <a:bodyPr wrap="square" rtlCol="0">
              <a:spAutoFit/>
            </a:bodyPr>
            <a:lstStyle/>
            <a:p>
              <a:pPr lvl="0" algn="ctr" rtl="0">
                <a:defRPr/>
              </a:pPr>
              <a:r>
                <a:rPr lang="en-us" sz="1600" b="0" i="0" u="none" kern="0" baseline="0" dirty="0">
                  <a:latin typeface="Arial" panose="020B0604020202020204" pitchFamily="34" charset="0"/>
                  <a:ea typeface="DFKai-SB" panose="03000509000000000000" pitchFamily="65" charset="-120"/>
                  <a:cs typeface="Arial" panose="020B0604020202020204" pitchFamily="34" charset="0"/>
                </a:rPr>
                <a:t>International Monetary Fund</a:t>
              </a:r>
              <a:endParaRPr lang="en-us" altLang="zh-CN" sz="1600" kern="0" dirty="0">
                <a:latin typeface="Arial" panose="020B0604020202020204" pitchFamily="34" charset="0"/>
                <a:ea typeface="DFKai-SB" panose="03000509000000000000" pitchFamily="65" charset="-120"/>
                <a:cs typeface="Arial" panose="020B0604020202020204" pitchFamily="34" charset="0"/>
              </a:endParaRPr>
            </a:p>
            <a:p>
              <a:pPr lvl="0" algn="ctr" rtl="0">
                <a:defRPr/>
              </a:pPr>
              <a:r>
                <a:rPr lang="en-us" sz="1600" b="0" i="0" u="none" kern="0" baseline="0" dirty="0">
                  <a:latin typeface="Arial" panose="020B0604020202020204" pitchFamily="34" charset="0"/>
                  <a:ea typeface="DFKai-SB" panose="03000509000000000000" pitchFamily="65" charset="-120"/>
                  <a:cs typeface="Arial" panose="020B0604020202020204" pitchFamily="34" charset="0"/>
                </a:rPr>
                <a:t> (IMF)</a:t>
              </a:r>
              <a:endParaRPr lang="en-us" altLang="en-US" sz="1600" kern="0" dirty="0">
                <a:latin typeface="Arial" panose="020B0604020202020204" pitchFamily="34" charset="0"/>
                <a:ea typeface="DFKai-SB" panose="03000509000000000000" pitchFamily="65" charset="-120"/>
                <a:cs typeface="Arial" panose="020B0604020202020204" pitchFamily="34" charset="0"/>
              </a:endParaRPr>
            </a:p>
          </p:txBody>
        </p:sp>
        <p:sp>
          <p:nvSpPr>
            <p:cNvPr id="114" name="Freeform 56"/>
            <p:cNvSpPr/>
            <p:nvPr/>
          </p:nvSpPr>
          <p:spPr bwMode="auto">
            <a:xfrm>
              <a:off x="1281048" y="2376109"/>
              <a:ext cx="2428275" cy="1021857"/>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F7B63E"/>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116" name="文本框 115"/>
            <p:cNvSpPr txBox="1"/>
            <p:nvPr/>
          </p:nvSpPr>
          <p:spPr>
            <a:xfrm>
              <a:off x="1281049" y="3506947"/>
              <a:ext cx="2521991" cy="1815882"/>
            </a:xfrm>
            <a:prstGeom prst="rect">
              <a:avLst/>
            </a:prstGeom>
            <a:solidFill>
              <a:schemeClr val="accent6">
                <a:lumMod val="20000"/>
                <a:lumOff val="80000"/>
              </a:schemeClr>
            </a:solidFill>
          </p:spPr>
          <p:txBody>
            <a:bodyPr wrap="square" rtlCol="0">
              <a:spAutoFit/>
            </a:bodyPr>
            <a:lstStyle/>
            <a:p>
              <a:pPr lvl="0" algn="just" rtl="0">
                <a:defRPr/>
              </a:pPr>
              <a:r>
                <a:rPr lang="en-us" sz="1600" b="0" i="0" u="none" baseline="0" dirty="0">
                  <a:latin typeface="Arial" panose="020B0604020202020204" pitchFamily="34" charset="0"/>
                  <a:ea typeface="標楷體" panose="03000509000000000000" pitchFamily="65" charset="-120"/>
                  <a:cs typeface="Arial" panose="020B0604020202020204" pitchFamily="34" charset="0"/>
                </a:rPr>
                <a:t>In 2010, our country's share of the IMF rose to 6.39%, making it the third largest economy in the </a:t>
              </a:r>
              <a:r>
                <a:rPr lang="en-us" sz="1600" b="0" i="0" u="none" baseline="0" dirty="0" err="1" smtClean="0">
                  <a:latin typeface="Arial" panose="020B0604020202020204" pitchFamily="34" charset="0"/>
                  <a:ea typeface="標楷體" panose="03000509000000000000" pitchFamily="65" charset="-120"/>
                  <a:cs typeface="Arial" panose="020B0604020202020204" pitchFamily="34" charset="0"/>
                </a:rPr>
                <a:t>organi</a:t>
              </a:r>
              <a:r>
                <a:rPr lang="en-us" sz="1600" b="0" i="0" u="none" baseline="0" dirty="0" err="1" smtClean="0">
                  <a:solidFill>
                    <a:srgbClr val="7030A0"/>
                  </a:solidFill>
                  <a:latin typeface="Arial" panose="020B0604020202020204" pitchFamily="34" charset="0"/>
                  <a:ea typeface="標楷體" panose="03000509000000000000" pitchFamily="65" charset="-120"/>
                  <a:cs typeface="Arial" panose="020B0604020202020204" pitchFamily="34" charset="0"/>
                </a:rPr>
                <a:t>s</a:t>
              </a:r>
              <a:r>
                <a:rPr lang="en-us" sz="1600" b="0" i="0" u="none" baseline="0" dirty="0" err="1" smtClean="0">
                  <a:latin typeface="Arial" panose="020B0604020202020204" pitchFamily="34" charset="0"/>
                  <a:ea typeface="標楷體" panose="03000509000000000000" pitchFamily="65" charset="-120"/>
                  <a:cs typeface="Arial" panose="020B0604020202020204" pitchFamily="34" charset="0"/>
                </a:rPr>
                <a:t>ation</a:t>
              </a:r>
              <a:r>
                <a:rPr lang="en-us" sz="1600" b="0" i="0" u="none" baseline="0" dirty="0">
                  <a:latin typeface="Arial" panose="020B0604020202020204" pitchFamily="34" charset="0"/>
                  <a:ea typeface="標楷體" panose="03000509000000000000" pitchFamily="65" charset="-120"/>
                  <a:cs typeface="Arial" panose="020B0604020202020204" pitchFamily="34" charset="0"/>
                </a:rPr>
                <a:t>, with its voting power rising to 6.07%.</a:t>
              </a:r>
              <a:endParaRPr lang="en-us" altLang="zh-CN" sz="1600" dirty="0">
                <a:latin typeface="Arial" panose="020B0604020202020204" pitchFamily="34" charset="0"/>
                <a:ea typeface="標楷體" panose="03000509000000000000" pitchFamily="65" charset="-120"/>
                <a:cs typeface="Arial" panose="020B0604020202020204" pitchFamily="34" charset="0"/>
              </a:endParaRPr>
            </a:p>
            <a:p>
              <a:pPr lvl="0" algn="l" rtl="0">
                <a:lnSpc>
                  <a:spcPct val="150000"/>
                </a:lnSpc>
                <a:defRPr/>
              </a:pPr>
              <a:endParaRPr lang="en-us" altLang="zh-TW" sz="1600" kern="0" dirty="0">
                <a:latin typeface="Arial" panose="020B0604020202020204" pitchFamily="34" charset="0"/>
                <a:ea typeface="DFKai-SB" panose="03000509000000000000" pitchFamily="65" charset="-120"/>
                <a:cs typeface="Arial" panose="020B0604020202020204" pitchFamily="34" charset="0"/>
              </a:endParaRPr>
            </a:p>
            <a:p>
              <a:pPr lvl="0" algn="l" rtl="0">
                <a:lnSpc>
                  <a:spcPct val="150000"/>
                </a:lnSpc>
                <a:defRPr/>
              </a:pPr>
              <a:r>
                <a:rPr lang="en-us" sz="1600" b="0" i="0" u="none" kern="0" baseline="0" dirty="0">
                  <a:latin typeface="Arial" panose="020B0604020202020204" pitchFamily="34" charset="0"/>
                  <a:ea typeface="DFKai-SB" panose="03000509000000000000" pitchFamily="65" charset="-120"/>
                  <a:cs typeface="Arial" panose="020B0604020202020204" pitchFamily="34" charset="0"/>
                </a:rPr>
                <a:t>*International Monetary Fund</a:t>
              </a:r>
              <a:endParaRPr lang="en-us" altLang="zh-CN" sz="1600" kern="0" dirty="0">
                <a:latin typeface="Arial" panose="020B0604020202020204" pitchFamily="34" charset="0"/>
                <a:ea typeface="DFKai-SB" panose="03000509000000000000" pitchFamily="65" charset="-120"/>
                <a:cs typeface="Arial" panose="020B0604020202020204" pitchFamily="34" charset="0"/>
              </a:endParaRPr>
            </a:p>
          </p:txBody>
        </p:sp>
        <p:sp>
          <p:nvSpPr>
            <p:cNvPr id="119" name="文本框 118"/>
            <p:cNvSpPr txBox="1"/>
            <p:nvPr/>
          </p:nvSpPr>
          <p:spPr>
            <a:xfrm>
              <a:off x="4567125" y="2432243"/>
              <a:ext cx="2339102" cy="584775"/>
            </a:xfrm>
            <a:prstGeom prst="rect">
              <a:avLst/>
            </a:prstGeom>
            <a:noFill/>
          </p:spPr>
          <p:txBody>
            <a:bodyPr wrap="square" rtlCol="0">
              <a:spAutoFit/>
            </a:bodyPr>
            <a:lstStyle/>
            <a:p>
              <a:pPr lvl="0" algn="ctr" rtl="0">
                <a:defRPr/>
              </a:pPr>
              <a:r>
                <a:rPr lang="en-us" sz="1600" b="0" i="0" u="none" kern="0" baseline="0" dirty="0">
                  <a:latin typeface="Arial" panose="020B0604020202020204" pitchFamily="34" charset="0"/>
                  <a:ea typeface="DFKai-SB" panose="03000509000000000000" pitchFamily="65" charset="-120"/>
                  <a:cs typeface="Arial" panose="020B0604020202020204" pitchFamily="34" charset="0"/>
                </a:rPr>
                <a:t>World Bank</a:t>
              </a:r>
              <a:endParaRPr lang="en-us" altLang="zh-CN" sz="1600" kern="0" dirty="0">
                <a:latin typeface="Arial" panose="020B0604020202020204" pitchFamily="34" charset="0"/>
                <a:ea typeface="DFKai-SB" panose="03000509000000000000" pitchFamily="65" charset="-120"/>
                <a:cs typeface="Arial" panose="020B0604020202020204" pitchFamily="34" charset="0"/>
              </a:endParaRPr>
            </a:p>
            <a:p>
              <a:pPr lvl="0" algn="ctr" rtl="0">
                <a:defRPr/>
              </a:pPr>
              <a:r>
                <a:rPr lang="en-us" sz="1600" b="0" i="0" u="none" kern="0" baseline="0" dirty="0">
                  <a:latin typeface="Arial" panose="020B0604020202020204" pitchFamily="34" charset="0"/>
                  <a:ea typeface="DFKai-SB" panose="03000509000000000000" pitchFamily="65" charset="-120"/>
                  <a:cs typeface="Arial" panose="020B0604020202020204" pitchFamily="34" charset="0"/>
                </a:rPr>
                <a:t> (The World Bank Group)*</a:t>
              </a:r>
              <a:endParaRPr lang="en-us" altLang="en-US" sz="1600" kern="0" dirty="0">
                <a:latin typeface="Arial" panose="020B0604020202020204" pitchFamily="34" charset="0"/>
                <a:ea typeface="DFKai-SB" panose="03000509000000000000" pitchFamily="65" charset="-120"/>
                <a:cs typeface="Arial" panose="020B0604020202020204" pitchFamily="34" charset="0"/>
              </a:endParaRPr>
            </a:p>
          </p:txBody>
        </p:sp>
        <p:sp>
          <p:nvSpPr>
            <p:cNvPr id="120" name="文本框 119"/>
            <p:cNvSpPr txBox="1"/>
            <p:nvPr/>
          </p:nvSpPr>
          <p:spPr>
            <a:xfrm>
              <a:off x="4423573" y="3451806"/>
              <a:ext cx="2767420" cy="2062103"/>
            </a:xfrm>
            <a:prstGeom prst="rect">
              <a:avLst/>
            </a:prstGeom>
            <a:solidFill>
              <a:schemeClr val="accent3">
                <a:lumMod val="20000"/>
                <a:lumOff val="80000"/>
              </a:schemeClr>
            </a:solidFill>
          </p:spPr>
          <p:txBody>
            <a:bodyPr wrap="square" rtlCol="0">
              <a:spAutoFit/>
            </a:bodyPr>
            <a:lstStyle>
              <a:defPPr>
                <a:defRPr lang="en-us"/>
              </a:defPPr>
              <a:lvl1pPr lvl="0">
                <a:lnSpc>
                  <a:spcPct val="150000"/>
                </a:lnSpc>
              </a:lvl1pPr>
            </a:lstStyle>
            <a:p>
              <a:pPr algn="just">
                <a:lnSpc>
                  <a:spcPct val="100000"/>
                </a:lnSpc>
              </a:pP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According to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data</a:t>
              </a:r>
              <a:r>
                <a:rPr lang="en-us" sz="1600"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in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2010</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China's voting power in the World Bank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increased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from 2.77% to 4.42%, surpassing Germany, the United Kingdom and France</a:t>
              </a:r>
              <a:r>
                <a:rPr lang="en-us" sz="1600" b="0" i="0" u="none" baseline="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600" b="0" i="0" u="none" baseline="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ranking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third after the United States and Japan. According to data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2018, China's voting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power</a:t>
              </a:r>
              <a:r>
                <a:rPr lang="en-us" altLang="zh-TW"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rose to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5.7%.</a:t>
              </a:r>
              <a:endParaRPr lang="en-us" altLang="zh-CN"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just" rtl="0">
                <a:lnSpc>
                  <a:spcPct val="100000"/>
                </a:lnSpc>
              </a:pPr>
              <a:endParaRPr lang="en-us" altLang="zh-TW"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l" rtl="0">
                <a:lnSpc>
                  <a:spcPct val="100000"/>
                </a:lnSpc>
              </a:pPr>
              <a:r>
                <a:rPr lang="en-us" sz="1600" b="0" i="0" u="none" baseline="0" dirty="0">
                  <a:latin typeface="Arial" panose="020B0604020202020204" pitchFamily="34" charset="0"/>
                  <a:ea typeface="DFKai-SB" panose="03000509000000000000" pitchFamily="65" charset="-120"/>
                  <a:cs typeface="Arial" panose="020B0604020202020204" pitchFamily="34" charset="0"/>
                </a:rPr>
                <a:t>*The World Bank Group (World Bank for short)</a:t>
              </a:r>
              <a:endParaRPr lang="en-us" altLang="zh-CN" sz="1600" dirty="0">
                <a:latin typeface="Arial" panose="020B0604020202020204" pitchFamily="34" charset="0"/>
                <a:ea typeface="DFKai-SB" panose="03000509000000000000" pitchFamily="65" charset="-120"/>
                <a:cs typeface="Arial" panose="020B0604020202020204" pitchFamily="34" charset="0"/>
              </a:endParaRPr>
            </a:p>
          </p:txBody>
        </p:sp>
        <p:sp>
          <p:nvSpPr>
            <p:cNvPr id="121" name="Freeform 56"/>
            <p:cNvSpPr/>
            <p:nvPr/>
          </p:nvSpPr>
          <p:spPr bwMode="auto">
            <a:xfrm>
              <a:off x="4651142" y="2275258"/>
              <a:ext cx="2171069" cy="1021857"/>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FF3E3E"/>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sp>
        <p:nvSpPr>
          <p:cNvPr id="16" name="文本框 15"/>
          <p:cNvSpPr txBox="1"/>
          <p:nvPr/>
        </p:nvSpPr>
        <p:spPr>
          <a:xfrm>
            <a:off x="697583" y="894894"/>
            <a:ext cx="10550536" cy="1532727"/>
          </a:xfrm>
          <a:prstGeom prst="rect">
            <a:avLst/>
          </a:prstGeom>
          <a:solidFill>
            <a:schemeClr val="accent2">
              <a:lumMod val="20000"/>
              <a:lumOff val="80000"/>
            </a:schemeClr>
          </a:solidFill>
          <a:ln w="38100">
            <a:solidFill>
              <a:srgbClr val="FF0000"/>
            </a:solidFill>
          </a:ln>
        </p:spPr>
        <p:txBody>
          <a:bodyPr wrap="square">
            <a:spAutoFit/>
          </a:bodyPr>
          <a:lstStyle/>
          <a:p>
            <a:pPr algn="just">
              <a:lnSpc>
                <a:spcPct val="130000"/>
              </a:lnSpc>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Our country actively participates in global economic governance, promotes the reform of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global  economic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governance </a:t>
            </a:r>
            <a:r>
              <a:rPr lang="en-us"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organisations</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such as the IMF, World Bank and WTO, and demonstrates China's influence in the international economic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realm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by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increasing the representative of</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altLang="zh-TW"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developing countries</a:t>
            </a:r>
            <a:r>
              <a:rPr lang="en-us" altLang="zh-TW" strike="sngStrik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speaking right.</a:t>
            </a:r>
            <a:endPar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5" name="矩形 14"/>
          <p:cNvSpPr/>
          <p:nvPr/>
        </p:nvSpPr>
        <p:spPr>
          <a:xfrm>
            <a:off x="697583" y="178791"/>
            <a:ext cx="10997052" cy="461665"/>
          </a:xfrm>
          <a:prstGeom prst="rect">
            <a:avLst/>
          </a:prstGeom>
        </p:spPr>
        <p:txBody>
          <a:bodyPr wrap="square">
            <a:spAutoFit/>
          </a:bodyPr>
          <a:lstStyle/>
          <a:p>
            <a:pPr marL="342900" indent="-342900" algn="l" rtl="0">
              <a:buFont typeface="Wingdings" panose="05000000000000000000" pitchFamily="2" charset="2"/>
              <a:buChar char="Ø"/>
            </a:pPr>
            <a:r>
              <a:rPr lang="en-us" sz="2400" b="1" i="0" u="none" kern="100" baseline="0" dirty="0">
                <a:latin typeface="Arial" panose="020B0604020202020204" pitchFamily="34" charset="0"/>
                <a:ea typeface="DFKai-SB" panose="03000509000000000000" pitchFamily="65" charset="-120"/>
                <a:cs typeface="Arial" panose="020B0604020202020204" pitchFamily="34" charset="0"/>
              </a:rPr>
              <a:t>Playing an </a:t>
            </a:r>
            <a:r>
              <a:rPr lang="en-us" sz="2400" b="1" i="0" u="none" baseline="0" dirty="0">
                <a:latin typeface="Arial" panose="020B0604020202020204" pitchFamily="34" charset="0"/>
                <a:ea typeface="DFKai-SB" panose="03000509000000000000" pitchFamily="65" charset="-120"/>
                <a:cs typeface="Arial" panose="020B0604020202020204" pitchFamily="34" charset="0"/>
              </a:rPr>
              <a:t>increasingly important role in global economic governance</a:t>
            </a:r>
          </a:p>
        </p:txBody>
      </p:sp>
      <p:sp>
        <p:nvSpPr>
          <p:cNvPr id="5" name="矩形 4"/>
          <p:cNvSpPr/>
          <p:nvPr/>
        </p:nvSpPr>
        <p:spPr>
          <a:xfrm>
            <a:off x="6790650" y="6109691"/>
            <a:ext cx="4152390" cy="461665"/>
          </a:xfrm>
          <a:prstGeom prst="rect">
            <a:avLst/>
          </a:prstGeom>
        </p:spPr>
        <p:txBody>
          <a:bodyPr wrap="square">
            <a:spAutoFit/>
          </a:bodyPr>
          <a:lstStyle/>
          <a:p>
            <a:pPr lvl="0" algn="l" rtl="0"/>
            <a:r>
              <a:rPr lang="en-us" sz="1200" b="0" i="0" u="none" baseline="0" dirty="0">
                <a:solidFill>
                  <a:prstClr val="black"/>
                </a:solidFill>
                <a:latin typeface="Arial" panose="020B0604020202020204" pitchFamily="34" charset="0"/>
                <a:ea typeface="標楷體" panose="03000509000000000000" pitchFamily="65" charset="-120"/>
                <a:cs typeface="Arial" panose="020B0604020202020204" pitchFamily="34" charset="0"/>
              </a:rPr>
              <a:t>Source: www.yicai.com (https://www.yicai.com/news/5415837.html)</a:t>
            </a:r>
            <a:endParaRPr lang="en-us" altLang="en-US" sz="1200" dirty="0">
              <a:solidFill>
                <a:prstClr val="black"/>
              </a:solidFill>
              <a:latin typeface="Arial" panose="020B0604020202020204" pitchFamily="34" charset="0"/>
              <a:ea typeface="標楷體" panose="03000509000000000000" pitchFamily="65" charset="-120"/>
              <a:cs typeface="Arial" panose="020B0604020202020204" pitchFamily="34" charset="0"/>
            </a:endParaRPr>
          </a:p>
        </p:txBody>
      </p:sp>
      <p:sp>
        <p:nvSpPr>
          <p:cNvPr id="6" name="矩形 5"/>
          <p:cNvSpPr/>
          <p:nvPr/>
        </p:nvSpPr>
        <p:spPr>
          <a:xfrm>
            <a:off x="797257" y="5783493"/>
            <a:ext cx="4197247" cy="646331"/>
          </a:xfrm>
          <a:prstGeom prst="rect">
            <a:avLst/>
          </a:prstGeom>
        </p:spPr>
        <p:txBody>
          <a:bodyPr wrap="square">
            <a:spAutoFit/>
          </a:bodyPr>
          <a:lstStyle/>
          <a:p>
            <a:pPr algn="l" rtl="0"/>
            <a:r>
              <a:rPr lang="en-us" sz="1200" b="0" i="0" u="none" baseline="0" dirty="0">
                <a:latin typeface="Arial" panose="020B0604020202020204" pitchFamily="34" charset="0"/>
                <a:ea typeface="標楷體" panose="03000509000000000000" pitchFamily="65" charset="-120"/>
                <a:cs typeface="Arial" panose="020B0604020202020204" pitchFamily="34" charset="0"/>
              </a:rPr>
              <a:t>Source: China News Service (</a:t>
            </a:r>
            <a:r>
              <a:rPr lang="en-us" sz="1200" b="0" i="0" u="none" baseline="0" dirty="0">
                <a:latin typeface="Arial" panose="020B0604020202020204" pitchFamily="34" charset="0"/>
                <a:cs typeface="Arial" panose="020B0604020202020204" pitchFamily="34" charset="0"/>
              </a:rPr>
              <a:t>https://www.chinanews.com.cn/cj/2010/11-06/2638773.shtml)</a:t>
            </a:r>
            <a:endParaRPr lang="en-us" altLang="en-US" sz="1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9986" y="713593"/>
            <a:ext cx="11254290" cy="1421928"/>
          </a:xfrm>
          <a:prstGeom prst="rect">
            <a:avLst/>
          </a:prstGeom>
          <a:solidFill>
            <a:schemeClr val="bg1">
              <a:lumMod val="95000"/>
            </a:schemeClr>
          </a:solidFill>
          <a:ln w="38100">
            <a:solidFill>
              <a:srgbClr val="FF0000"/>
            </a:solidFill>
          </a:ln>
        </p:spPr>
        <p:txBody>
          <a:bodyPr wrap="square">
            <a:spAutoFit/>
          </a:bodyPr>
          <a:lstStyle/>
          <a:p>
            <a:pPr algn="just">
              <a:lnSpc>
                <a:spcPct val="120000"/>
              </a:lnSpc>
            </a:pPr>
            <a:r>
              <a:rPr lang="en-US"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No country </a:t>
            </a:r>
            <a:r>
              <a:rPr lang="en-US"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could stay aloof </a:t>
            </a:r>
            <a:r>
              <a:rPr lang="en-US"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from the global threat </a:t>
            </a:r>
            <a:r>
              <a:rPr lang="en-US"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of c</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limate change.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Our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country is com</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m</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itted to upholding the </a:t>
            </a:r>
            <a:r>
              <a:rPr lang="en-us" b="0" i="1"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Paris </a:t>
            </a:r>
            <a:r>
              <a:rPr lang="en-us" b="0" i="1"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Agreement</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following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goals and principles of the </a:t>
            </a:r>
            <a:r>
              <a:rPr lang="en-us" b="0" i="1"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United Nations Framework Convention on Climate Change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and the </a:t>
            </a:r>
            <a:r>
              <a:rPr lang="en-us" b="0" i="1"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Paris Agreement</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and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striving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 implement the </a:t>
            </a:r>
            <a:r>
              <a:rPr lang="en-us" b="0" i="1"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2030 Agenda for Sustainable Development</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p>
        </p:txBody>
      </p:sp>
      <p:grpSp>
        <p:nvGrpSpPr>
          <p:cNvPr id="2" name="组合 1"/>
          <p:cNvGrpSpPr/>
          <p:nvPr/>
        </p:nvGrpSpPr>
        <p:grpSpPr>
          <a:xfrm>
            <a:off x="537022" y="2255317"/>
            <a:ext cx="7128093" cy="3804764"/>
            <a:chOff x="1216774" y="3074014"/>
            <a:chExt cx="10787718" cy="3290072"/>
          </a:xfrm>
        </p:grpSpPr>
        <p:sp>
          <p:nvSpPr>
            <p:cNvPr id="19" name="矩形: 圆角 18"/>
            <p:cNvSpPr/>
            <p:nvPr/>
          </p:nvSpPr>
          <p:spPr bwMode="auto">
            <a:xfrm>
              <a:off x="1387470" y="3074014"/>
              <a:ext cx="10617022" cy="305808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1600" dirty="0">
                <a:latin typeface="Arial" panose="020B0604020202020204" pitchFamily="34" charset="0"/>
                <a:cs typeface="Arial" panose="020B0604020202020204" pitchFamily="34" charset="0"/>
              </a:endParaRPr>
            </a:p>
          </p:txBody>
        </p:sp>
        <p:sp>
          <p:nvSpPr>
            <p:cNvPr id="20" name="矩形 19"/>
            <p:cNvSpPr/>
            <p:nvPr/>
          </p:nvSpPr>
          <p:spPr>
            <a:xfrm>
              <a:off x="1216774" y="3115660"/>
              <a:ext cx="10547504" cy="317301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1600" dirty="0">
                <a:latin typeface="Arial" panose="020B0604020202020204" pitchFamily="34" charset="0"/>
                <a:cs typeface="Arial" panose="020B0604020202020204" pitchFamily="34" charset="0"/>
              </a:endParaRPr>
            </a:p>
          </p:txBody>
        </p:sp>
        <p:sp>
          <p:nvSpPr>
            <p:cNvPr id="5" name="矩形 4"/>
            <p:cNvSpPr/>
            <p:nvPr/>
          </p:nvSpPr>
          <p:spPr>
            <a:xfrm>
              <a:off x="1241934" y="3497294"/>
              <a:ext cx="10500857" cy="2866792"/>
            </a:xfrm>
            <a:prstGeom prst="rect">
              <a:avLst/>
            </a:prstGeom>
            <a:noFill/>
          </p:spPr>
          <p:txBody>
            <a:bodyPr wrap="square">
              <a:spAutoFit/>
            </a:bodyPr>
            <a:lstStyle/>
            <a:p>
              <a:pPr algn="just" rtl="0">
                <a:lnSpc>
                  <a:spcPct val="120000"/>
                </a:lnSpc>
              </a:pP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principle of "common but differentiated responsibilities" proposed by our country</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on the issue of global climate governance is the cornerstone of global climate governance. China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proposed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that the contribution of developing countries to climate change should be fully </a:t>
              </a:r>
              <a:r>
                <a:rPr lang="en-us" sz="1600"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recognised</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their special difficulties and concerns should be accommodated. Developed countries should show greater determination and action, and at the same time effectively help developing countries improve their ability to cope with climate change, provide financial, technological and capacity building support to developing countries, avoid setting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up green trade barriers,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prompt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them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to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accelerate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green and low-carbon transformation.</a:t>
              </a:r>
            </a:p>
          </p:txBody>
        </p:sp>
        <p:sp>
          <p:nvSpPr>
            <p:cNvPr id="7" name="文本框 6"/>
            <p:cNvSpPr txBox="1"/>
            <p:nvPr/>
          </p:nvSpPr>
          <p:spPr>
            <a:xfrm>
              <a:off x="2723289" y="3202158"/>
              <a:ext cx="7829064" cy="292756"/>
            </a:xfrm>
            <a:prstGeom prst="rect">
              <a:avLst/>
            </a:prstGeom>
            <a:noFill/>
          </p:spPr>
          <p:txBody>
            <a:bodyPr wrap="square">
              <a:spAutoFit/>
            </a:bodyPr>
            <a:lstStyle/>
            <a:p>
              <a:pPr algn="l" rtl="0"/>
              <a:r>
                <a:rPr lang="en-us" sz="1600" b="1" i="0" u="none" baseline="0" dirty="0">
                  <a:latin typeface="Arial" panose="020B0604020202020204" pitchFamily="34" charset="0"/>
                  <a:ea typeface="DFKai-SB" panose="03000509000000000000" pitchFamily="65" charset="-120"/>
                  <a:cs typeface="Arial" panose="020B0604020202020204" pitchFamily="34" charset="0"/>
                </a:rPr>
                <a:t>Common but differentiated responsibilities</a:t>
              </a:r>
            </a:p>
          </p:txBody>
        </p:sp>
      </p:grpSp>
      <p:sp>
        <p:nvSpPr>
          <p:cNvPr id="13" name="矩形 12"/>
          <p:cNvSpPr/>
          <p:nvPr/>
        </p:nvSpPr>
        <p:spPr>
          <a:xfrm>
            <a:off x="1894974" y="212152"/>
            <a:ext cx="9001625" cy="461665"/>
          </a:xfrm>
          <a:prstGeom prst="rect">
            <a:avLst/>
          </a:prstGeom>
        </p:spPr>
        <p:txBody>
          <a:bodyPr wrap="square">
            <a:spAutoFit/>
          </a:bodyPr>
          <a:lstStyle/>
          <a:p>
            <a:pPr marL="342900" indent="-342900" algn="l" rtl="0">
              <a:buFont typeface="Wingdings" panose="05000000000000000000" pitchFamily="2" charset="2"/>
              <a:buChar char="Ø"/>
            </a:pPr>
            <a:r>
              <a:rPr lang="en-us" sz="2400" b="1" i="0" u="none" kern="100" baseline="0" dirty="0">
                <a:latin typeface="Arial" panose="020B0604020202020204" pitchFamily="34" charset="0"/>
                <a:ea typeface="DFKai-SB" panose="03000509000000000000" pitchFamily="65" charset="-120"/>
                <a:cs typeface="Arial" panose="020B0604020202020204" pitchFamily="34" charset="0"/>
              </a:rPr>
              <a:t>Become a leader in global environmental governance</a:t>
            </a:r>
          </a:p>
        </p:txBody>
      </p:sp>
      <p:sp>
        <p:nvSpPr>
          <p:cNvPr id="4" name="矩形 3"/>
          <p:cNvSpPr/>
          <p:nvPr/>
        </p:nvSpPr>
        <p:spPr>
          <a:xfrm>
            <a:off x="7733110" y="2053275"/>
            <a:ext cx="4321901" cy="584775"/>
          </a:xfrm>
          <a:prstGeom prst="rect">
            <a:avLst/>
          </a:prstGeom>
        </p:spPr>
        <p:txBody>
          <a:bodyPr wrap="square">
            <a:spAutoFit/>
          </a:bodyPr>
          <a:lstStyle/>
          <a:p>
            <a:pPr algn="l" rtl="0"/>
            <a:r>
              <a:rPr lang="en-us" sz="1600" b="0" i="0" u="none" baseline="0" dirty="0">
                <a:latin typeface="Arial" panose="020B0604020202020204" pitchFamily="34" charset="0"/>
                <a:ea typeface="標楷體" panose="03000509000000000000" pitchFamily="65" charset="-120"/>
                <a:cs typeface="Arial" panose="020B0604020202020204" pitchFamily="34" charset="0"/>
              </a:rPr>
              <a:t>Watch the video: The Climate Crisis: China's Commitments and Actions</a:t>
            </a:r>
            <a:endParaRPr lang="en-us" sz="1600" dirty="0">
              <a:latin typeface="Arial" panose="020B0604020202020204" pitchFamily="34" charset="0"/>
              <a:ea typeface="標楷體" panose="03000509000000000000" pitchFamily="65" charset="-120"/>
              <a:cs typeface="Arial" panose="020B0604020202020204" pitchFamily="34" charset="0"/>
            </a:endParaRPr>
          </a:p>
        </p:txBody>
      </p:sp>
      <p:pic>
        <p:nvPicPr>
          <p:cNvPr id="6" name="圖片 5">
            <a:hlinkClick r:id="rId3"/>
          </p:cNvPr>
          <p:cNvPicPr>
            <a:picLocks noChangeAspect="1"/>
          </p:cNvPicPr>
          <p:nvPr/>
        </p:nvPicPr>
        <p:blipFill rotWithShape="1">
          <a:blip r:embed="rId4"/>
          <a:srcRect l="202" t="7030" r="851" b="2655"/>
          <a:stretch/>
        </p:blipFill>
        <p:spPr>
          <a:xfrm>
            <a:off x="7719850" y="2665311"/>
            <a:ext cx="3986373" cy="2046759"/>
          </a:xfrm>
          <a:prstGeom prst="rect">
            <a:avLst/>
          </a:prstGeom>
        </p:spPr>
      </p:pic>
      <p:sp>
        <p:nvSpPr>
          <p:cNvPr id="8" name="矩形 7"/>
          <p:cNvSpPr/>
          <p:nvPr/>
        </p:nvSpPr>
        <p:spPr>
          <a:xfrm>
            <a:off x="7777903" y="5241626"/>
            <a:ext cx="3986373" cy="646331"/>
          </a:xfrm>
          <a:prstGeom prst="rect">
            <a:avLst/>
          </a:prstGeom>
        </p:spPr>
        <p:txBody>
          <a:bodyPr wrap="square">
            <a:spAutoFit/>
          </a:bodyPr>
          <a:lstStyle/>
          <a:p>
            <a:pPr algn="l" rtl="0"/>
            <a:r>
              <a:rPr lang="en-us" sz="1200" b="0" i="0" u="none" baseline="0" dirty="0">
                <a:latin typeface="Arial" panose="020B0604020202020204" pitchFamily="34" charset="0"/>
                <a:ea typeface="標楷體" panose="03000509000000000000" pitchFamily="65" charset="-120"/>
                <a:cs typeface="Arial" panose="020B0604020202020204" pitchFamily="34" charset="0"/>
              </a:rPr>
              <a:t>Source: The China Current (https://chinacurrent.com/story/22679/2021-10-314-climate-change-china-commitment)</a:t>
            </a:r>
          </a:p>
        </p:txBody>
      </p:sp>
      <p:sp>
        <p:nvSpPr>
          <p:cNvPr id="10" name="矩形 9"/>
          <p:cNvSpPr/>
          <p:nvPr/>
        </p:nvSpPr>
        <p:spPr>
          <a:xfrm>
            <a:off x="509987" y="6050071"/>
            <a:ext cx="10828574" cy="830997"/>
          </a:xfrm>
          <a:prstGeom prst="rect">
            <a:avLst/>
          </a:prstGeom>
        </p:spPr>
        <p:txBody>
          <a:bodyPr wrap="square">
            <a:spAutoFit/>
          </a:bodyPr>
          <a:lstStyle/>
          <a:p>
            <a:pPr algn="just" rtl="0"/>
            <a:r>
              <a:rPr lang="en-us" sz="1200" b="0" i="0" u="none" baseline="0" dirty="0">
                <a:latin typeface="Arial" panose="020B0604020202020204" pitchFamily="34" charset="0"/>
                <a:ea typeface="標楷體" panose="03000509000000000000" pitchFamily="65" charset="-120"/>
                <a:cs typeface="Arial" panose="020B0604020202020204" pitchFamily="34" charset="0"/>
              </a:rPr>
              <a:t>Note: The </a:t>
            </a:r>
            <a:r>
              <a:rPr lang="en-us" sz="1200" b="0" i="1" u="none" baseline="0" dirty="0">
                <a:latin typeface="Arial" panose="020B0604020202020204" pitchFamily="34" charset="0"/>
                <a:ea typeface="標楷體" panose="03000509000000000000" pitchFamily="65" charset="-120"/>
                <a:cs typeface="Arial" panose="020B0604020202020204" pitchFamily="34" charset="0"/>
              </a:rPr>
              <a:t>Paris Agreement</a:t>
            </a:r>
            <a:r>
              <a:rPr lang="en-us" sz="1200" b="0" i="0" u="none" baseline="0" dirty="0">
                <a:latin typeface="Arial" panose="020B0604020202020204" pitchFamily="34" charset="0"/>
                <a:ea typeface="標楷體" panose="03000509000000000000" pitchFamily="65" charset="-120"/>
                <a:cs typeface="Arial" panose="020B0604020202020204" pitchFamily="34" charset="0"/>
              </a:rPr>
              <a:t>, a legally binding global agreement under the </a:t>
            </a:r>
            <a:r>
              <a:rPr lang="en-us" sz="1200" b="0" i="1" u="none" baseline="0" dirty="0">
                <a:latin typeface="Arial" panose="020B0604020202020204" pitchFamily="34" charset="0"/>
                <a:ea typeface="標楷體" panose="03000509000000000000" pitchFamily="65" charset="-120"/>
                <a:cs typeface="Arial" panose="020B0604020202020204" pitchFamily="34" charset="0"/>
              </a:rPr>
              <a:t>United Nations Framework Convention on Climate Change</a:t>
            </a:r>
            <a:r>
              <a:rPr lang="en-us" sz="1200" b="0" i="0" u="none" baseline="0" dirty="0">
                <a:latin typeface="Arial" panose="020B0604020202020204" pitchFamily="34" charset="0"/>
                <a:ea typeface="標楷體" panose="03000509000000000000" pitchFamily="65" charset="-120"/>
                <a:cs typeface="Arial" panose="020B0604020202020204" pitchFamily="34" charset="0"/>
              </a:rPr>
              <a:t> to address greenhouse gas emissions, was adopted by 195 countries, including China, in December 2015 to limit global temperature rise to well below 2 degrees Celsius compared with pre-industrial levels and to strive for 1.5 degrees Celsius. </a:t>
            </a:r>
            <a:endParaRPr lang="en-us" altLang="zh-TW" sz="1200" dirty="0">
              <a:latin typeface="Arial" panose="020B0604020202020204" pitchFamily="34" charset="0"/>
              <a:ea typeface="標楷體" panose="03000509000000000000" pitchFamily="65" charset="-120"/>
              <a:cs typeface="Arial" panose="020B0604020202020204" pitchFamily="34" charset="0"/>
            </a:endParaRPr>
          </a:p>
          <a:p>
            <a:pPr algn="just" rtl="0"/>
            <a:r>
              <a:rPr lang="en-us" sz="1200" b="0" i="0" u="none" baseline="0" dirty="0">
                <a:latin typeface="Arial" panose="020B0604020202020204" pitchFamily="34" charset="0"/>
                <a:ea typeface="標楷體" panose="03000509000000000000" pitchFamily="65" charset="-120"/>
                <a:cs typeface="Arial" panose="020B0604020202020204" pitchFamily="34" charset="0"/>
              </a:rPr>
              <a:t>Source: Papers of the Hong Kong Legislative Council (https://www.legco.gov.hk/yr18-19/chinese/panels/ea/papers/eacb1-1197-7-c.pdf)</a:t>
            </a:r>
            <a:endParaRPr lang="en-us" sz="1200" dirty="0">
              <a:latin typeface="Arial" panose="020B0604020202020204" pitchFamily="34" charset="0"/>
              <a:ea typeface="標楷體" panose="03000509000000000000" pitchFamily="65" charset="-120"/>
              <a:cs typeface="Arial" panose="020B0604020202020204" pitchFamily="34" charset="0"/>
            </a:endParaRPr>
          </a:p>
        </p:txBody>
      </p:sp>
      <p:sp>
        <p:nvSpPr>
          <p:cNvPr id="14" name="Rectangle 13"/>
          <p:cNvSpPr/>
          <p:nvPr/>
        </p:nvSpPr>
        <p:spPr>
          <a:xfrm>
            <a:off x="7777903" y="4793127"/>
            <a:ext cx="3986373" cy="338554"/>
          </a:xfrm>
          <a:prstGeom prst="rect">
            <a:avLst/>
          </a:prstGeom>
          <a:ln w="28575">
            <a:solidFill>
              <a:srgbClr val="FF9966"/>
            </a:solidFill>
          </a:ln>
        </p:spPr>
        <p:txBody>
          <a:bodyPr wrap="square">
            <a:spAutoFit/>
          </a:bodyPr>
          <a:lstStyle/>
          <a:p>
            <a:pPr algn="ctr" rtl="0"/>
            <a:r>
              <a:rPr lang="en-us" sz="1600" b="0" i="0" u="none" baseline="0" dirty="0">
                <a:latin typeface="Arial" panose="020B0604020202020204" pitchFamily="34" charset="0"/>
                <a:ea typeface="DFKai-SB" panose="03000509000000000000" pitchFamily="65" charset="-120"/>
                <a:cs typeface="Arial" panose="020B0604020202020204" pitchFamily="34" charset="0"/>
              </a:rPr>
              <a:t>Click on the image to watch the video</a:t>
            </a:r>
            <a:endParaRPr lang="en-us" altLang="en-US" sz="1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圆角 41"/>
          <p:cNvSpPr/>
          <p:nvPr/>
        </p:nvSpPr>
        <p:spPr>
          <a:xfrm flipV="1">
            <a:off x="380540" y="1308817"/>
            <a:ext cx="11108778" cy="1588892"/>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5" name="文本框 4"/>
          <p:cNvSpPr txBox="1"/>
          <p:nvPr/>
        </p:nvSpPr>
        <p:spPr>
          <a:xfrm>
            <a:off x="800181" y="3166407"/>
            <a:ext cx="4687734" cy="1332976"/>
          </a:xfrm>
          <a:prstGeom prst="rect">
            <a:avLst/>
          </a:prstGeom>
        </p:spPr>
        <p:txBody>
          <a:bodyPr vert="horz" lIns="91440" tIns="45720" rIns="91440" bIns="45720" rtlCol="0">
            <a:noAutofit/>
          </a:bodyPr>
          <a:lstStyle>
            <a:lvl1pPr indent="0" algn="just">
              <a:lnSpc>
                <a:spcPct val="150000"/>
              </a:lnSpc>
              <a:spcBef>
                <a:spcPts val="1000"/>
              </a:spcBef>
              <a:buFont typeface="Arial" panose="020B0604020202020204" pitchFamily="34" charset="0"/>
              <a:buNone/>
              <a:defRPr kumimoji="1" sz="2400">
                <a:latin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8" name="文本框 7"/>
          <p:cNvSpPr txBox="1"/>
          <p:nvPr/>
        </p:nvSpPr>
        <p:spPr>
          <a:xfrm>
            <a:off x="6747420" y="3087561"/>
            <a:ext cx="4670635" cy="584775"/>
          </a:xfrm>
          <a:prstGeom prst="rect">
            <a:avLst/>
          </a:prstGeom>
          <a:noFill/>
          <a:ln>
            <a:noFill/>
          </a:ln>
        </p:spPr>
        <p:txBody>
          <a:bodyPr wrap="square">
            <a:spAutoFit/>
          </a:bodyPr>
          <a:lstStyle/>
          <a:p>
            <a:pPr algn="l" rtl="0"/>
            <a:r>
              <a:rPr lang="en-us" sz="1600" b="0" i="0" u="none" baseline="0" dirty="0">
                <a:effectLst/>
                <a:latin typeface="Arial" panose="020B0604020202020204" pitchFamily="34" charset="0"/>
                <a:ea typeface="DFKai-SB" panose="03000509000000000000" pitchFamily="65" charset="-120"/>
                <a:cs typeface="Arial" panose="020B0604020202020204" pitchFamily="34" charset="0"/>
              </a:rPr>
              <a:t>Watch the video</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Performing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Hong Kong's role in promoting international ties</a:t>
            </a:r>
            <a:endParaRPr lang="en-us" alt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1" name="文本框 10"/>
          <p:cNvSpPr txBox="1"/>
          <p:nvPr/>
        </p:nvSpPr>
        <p:spPr>
          <a:xfrm>
            <a:off x="484454" y="1295573"/>
            <a:ext cx="10959318" cy="1421928"/>
          </a:xfrm>
          <a:prstGeom prst="rect">
            <a:avLst/>
          </a:prstGeom>
          <a:noFill/>
          <a:ln w="28575" cmpd="sng">
            <a:solidFill>
              <a:srgbClr val="FF0000"/>
            </a:solidFill>
          </a:ln>
        </p:spPr>
        <p:txBody>
          <a:bodyPr wrap="square">
            <a:spAutoFit/>
          </a:bodyPr>
          <a:lstStyle/>
          <a:p>
            <a:pPr algn="just" hangingPunct="0">
              <a:lnSpc>
                <a:spcPct val="120000"/>
              </a:lnSpc>
            </a:pP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As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 special administrative region and an international city, Hong Kong has extensive </a:t>
            </a:r>
            <a:r>
              <a:rPr lang="en-US" altLang="zh-HK"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international </a:t>
            </a:r>
            <a:r>
              <a:rPr lang="en-US" altLang="zh-HK"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connections</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maintaining close ties with the Mainland in many areas such as finance</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investment, trade, logistics, professional services, culture and education,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and connecting with the rest of the world, playing the role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of a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super-connector</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to</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help our country </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extending its international connections</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en-US"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p:txBody>
      </p:sp>
      <p:sp>
        <p:nvSpPr>
          <p:cNvPr id="12" name="任意多边形: 形状 11"/>
          <p:cNvSpPr/>
          <p:nvPr/>
        </p:nvSpPr>
        <p:spPr>
          <a:xfrm>
            <a:off x="-409142" y="906702"/>
            <a:ext cx="7317328" cy="3410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lnSpc>
                <a:spcPct val="90000"/>
              </a:lnSpc>
              <a:spcAft>
                <a:spcPct val="35000"/>
              </a:spcAft>
              <a:defRPr/>
            </a:pPr>
            <a:r>
              <a:rPr lang="en-us" sz="2000" b="0" i="0" u="none" baseline="0" dirty="0">
                <a:solidFill>
                  <a:srgbClr val="FFFFFF"/>
                </a:solidFill>
                <a:ea typeface="DFKai-SB" panose="03000509000000000000" pitchFamily="65" charset="-120"/>
                <a:cs typeface="Arial" panose="020B0604020202020204" pitchFamily="34" charset="0"/>
              </a:rPr>
              <a:t> </a:t>
            </a:r>
            <a:r>
              <a:rPr lang="en-us" sz="2000" b="0" i="0" u="none" baseline="0" dirty="0">
                <a:ea typeface="DFKai-SB" panose="03000509000000000000" pitchFamily="65" charset="-120"/>
                <a:cs typeface="Arial" panose="020B0604020202020204" pitchFamily="34" charset="0"/>
              </a:rPr>
              <a:t>Hong Kong plays</a:t>
            </a:r>
            <a:r>
              <a:rPr lang="en-us" sz="2000" b="0" i="0" u="none" baseline="0" dirty="0">
                <a:ea typeface="DFKai-SB" panose="03000509000000000000" pitchFamily="65" charset="-120"/>
                <a:cs typeface="Arial" panose="020B0604020202020204" pitchFamily="34" charset="0"/>
                <a:sym typeface="宋体" panose="02010600030101010101" pitchFamily="2" charset="-122"/>
              </a:rPr>
              <a:t> the role of </a:t>
            </a:r>
            <a:r>
              <a:rPr lang="en-US" altLang="zh-CN" sz="2000" b="0" i="0" u="none" baseline="0" dirty="0">
                <a:ea typeface="DFKai-SB" panose="03000509000000000000" pitchFamily="65" charset="-120"/>
                <a:cs typeface="Arial" panose="020B0604020202020204" pitchFamily="34" charset="0"/>
                <a:sym typeface="宋体" panose="02010600030101010101" pitchFamily="2" charset="-122"/>
              </a:rPr>
              <a:t>a</a:t>
            </a:r>
            <a:r>
              <a:rPr lang="en-us" altLang="zh-CN" sz="2000" dirty="0">
                <a:ea typeface="DFKai-SB" panose="03000509000000000000" pitchFamily="65" charset="-120"/>
                <a:cs typeface="Arial" panose="020B0604020202020204" pitchFamily="34" charset="0"/>
                <a:sym typeface="宋体" panose="02010600030101010101" pitchFamily="2" charset="-122"/>
              </a:rPr>
              <a:t> "</a:t>
            </a:r>
            <a:r>
              <a:rPr lang="en-us" sz="2000" b="0" i="0" u="none" baseline="0" dirty="0">
                <a:ea typeface="DFKai-SB" panose="03000509000000000000" pitchFamily="65" charset="-120"/>
                <a:cs typeface="Arial" panose="020B0604020202020204" pitchFamily="34" charset="0"/>
              </a:rPr>
              <a:t>super-connector</a:t>
            </a:r>
            <a:r>
              <a:rPr lang="en-us" sz="2000" b="0" i="0" u="none" baseline="0" dirty="0">
                <a:ea typeface="DFKai-SB" panose="03000509000000000000" pitchFamily="65" charset="-120"/>
                <a:cs typeface="Arial" panose="020B0604020202020204" pitchFamily="34" charset="0"/>
                <a:sym typeface="宋体" panose="02010600030101010101" pitchFamily="2" charset="-122"/>
              </a:rPr>
              <a:t>"</a:t>
            </a:r>
          </a:p>
        </p:txBody>
      </p:sp>
      <p:grpSp>
        <p:nvGrpSpPr>
          <p:cNvPr id="13" name="组合 12"/>
          <p:cNvGrpSpPr/>
          <p:nvPr/>
        </p:nvGrpSpPr>
        <p:grpSpPr>
          <a:xfrm>
            <a:off x="6058994" y="3025631"/>
            <a:ext cx="611572" cy="600552"/>
            <a:chOff x="8956942" y="3371688"/>
            <a:chExt cx="783725" cy="769603"/>
          </a:xfrm>
        </p:grpSpPr>
        <p:grpSp>
          <p:nvGrpSpPr>
            <p:cNvPr id="14" name="组合 13"/>
            <p:cNvGrpSpPr/>
            <p:nvPr/>
          </p:nvGrpSpPr>
          <p:grpSpPr>
            <a:xfrm>
              <a:off x="8956942" y="3371688"/>
              <a:ext cx="783725" cy="769603"/>
              <a:chOff x="8575498" y="2572853"/>
              <a:chExt cx="718729" cy="905135"/>
            </a:xfrm>
          </p:grpSpPr>
          <p:sp>
            <p:nvSpPr>
              <p:cNvPr id="21"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22"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23"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24"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grpSp>
          <p:nvGrpSpPr>
            <p:cNvPr id="15" name="组合 14"/>
            <p:cNvGrpSpPr/>
            <p:nvPr/>
          </p:nvGrpSpPr>
          <p:grpSpPr>
            <a:xfrm>
              <a:off x="9163801" y="3580795"/>
              <a:ext cx="417426" cy="417425"/>
              <a:chOff x="8440738" y="3594100"/>
              <a:chExt cx="554038" cy="554037"/>
            </a:xfrm>
          </p:grpSpPr>
          <p:sp>
            <p:nvSpPr>
              <p:cNvPr id="16"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17"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18"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19"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20"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grpSp>
      <p:sp>
        <p:nvSpPr>
          <p:cNvPr id="25" name="文本框 24"/>
          <p:cNvSpPr txBox="1"/>
          <p:nvPr/>
        </p:nvSpPr>
        <p:spPr>
          <a:xfrm>
            <a:off x="1028451" y="3067493"/>
            <a:ext cx="4901845" cy="1372683"/>
          </a:xfrm>
          <a:prstGeom prst="rect">
            <a:avLst/>
          </a:prstGeom>
          <a:noFill/>
        </p:spPr>
        <p:txBody>
          <a:bodyPr wrap="square" rtlCol="0">
            <a:spAutoFit/>
          </a:bodyPr>
          <a:lstStyle/>
          <a:p>
            <a:pPr algn="just">
              <a:lnSpc>
                <a:spcPct val="130000"/>
              </a:lnSpc>
            </a:pP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Watch the video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the related introduction</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to learn how Hong Kong's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role as a "</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super-</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connector</a:t>
            </a:r>
            <a:r>
              <a:rPr lang="en-us" sz="16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 can help our country </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in extending its international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connections</a:t>
            </a:r>
            <a:r>
              <a:rPr lang="en-us" sz="16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t>
            </a:r>
            <a:r>
              <a:rPr lang="en-us" sz="1600" b="0" i="0" u="none" baseline="0" dirty="0" smtClean="0">
                <a:solidFill>
                  <a:schemeClr val="tx1">
                    <a:lumMod val="85000"/>
                    <a:lumOff val="15000"/>
                  </a:schemeClr>
                </a:solidFill>
                <a:latin typeface="Arial" panose="020B0604020202020204" pitchFamily="34" charset="0"/>
                <a:cs typeface="Arial" panose="020B0604020202020204" pitchFamily="34" charset="0"/>
              </a:rPr>
              <a:t>  </a:t>
            </a:r>
            <a:endParaRPr lang="en-us" altLang="zh-CN" sz="16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p:txBody>
      </p:sp>
      <p:sp>
        <p:nvSpPr>
          <p:cNvPr id="26" name="文本框 25"/>
          <p:cNvSpPr txBox="1"/>
          <p:nvPr/>
        </p:nvSpPr>
        <p:spPr>
          <a:xfrm>
            <a:off x="1011626" y="4654671"/>
            <a:ext cx="5130163" cy="1421928"/>
          </a:xfrm>
          <a:prstGeom prst="rect">
            <a:avLst/>
          </a:prstGeom>
          <a:noFill/>
        </p:spPr>
        <p:txBody>
          <a:bodyPr wrap="square" rtlCol="0">
            <a:spAutoFit/>
          </a:bodyPr>
          <a:lstStyle/>
          <a:p>
            <a:pPr algn="l" rtl="0">
              <a:lnSpc>
                <a:spcPct val="150000"/>
              </a:lnSpc>
            </a:pPr>
            <a:r>
              <a:rPr lang="en-us" sz="1600" b="1" i="0" u="none" baseline="0" dirty="0">
                <a:latin typeface="Arial" panose="020B0604020202020204" pitchFamily="34" charset="0"/>
                <a:ea typeface="DFKai-SB" panose="03000509000000000000" pitchFamily="65" charset="-120"/>
                <a:cs typeface="Arial" panose="020B0604020202020204" pitchFamily="34" charset="0"/>
              </a:rPr>
              <a:t>Suggested answer:</a:t>
            </a:r>
            <a:endParaRPr lang="en-us" altLang="zh-CN" sz="1600" b="1" dirty="0">
              <a:latin typeface="Arial" panose="020B0604020202020204" pitchFamily="34" charset="0"/>
              <a:ea typeface="DFKai-SB" panose="03000509000000000000" pitchFamily="65" charset="-120"/>
              <a:cs typeface="Arial" panose="020B0604020202020204" pitchFamily="34" charset="0"/>
            </a:endParaRPr>
          </a:p>
          <a:p>
            <a:pPr algn="just" rtl="0">
              <a:lnSpc>
                <a:spcPct val="130000"/>
              </a:lnSpc>
            </a:pP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Hong Kong's unique role can be discussed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from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different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perspectives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such as finance, investment, trade and professional services.</a:t>
            </a:r>
          </a:p>
        </p:txBody>
      </p:sp>
      <p:grpSp>
        <p:nvGrpSpPr>
          <p:cNvPr id="27" name="组合 26"/>
          <p:cNvGrpSpPr>
            <a:grpSpLocks noChangeAspect="1"/>
          </p:cNvGrpSpPr>
          <p:nvPr/>
        </p:nvGrpSpPr>
        <p:grpSpPr>
          <a:xfrm>
            <a:off x="348833" y="4754717"/>
            <a:ext cx="493472" cy="540000"/>
            <a:chOff x="6523756" y="488141"/>
            <a:chExt cx="883270" cy="966551"/>
          </a:xfrm>
        </p:grpSpPr>
        <p:sp>
          <p:nvSpPr>
            <p:cNvPr id="28" name="流程图: 离页连接符 27"/>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29" name="流程图: 离页连接符 28"/>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0" name="流程图: 离页连接符 29"/>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nvGrpSpPr>
            <p:cNvPr id="31" name="组合 30"/>
            <p:cNvGrpSpPr/>
            <p:nvPr/>
          </p:nvGrpSpPr>
          <p:grpSpPr>
            <a:xfrm>
              <a:off x="6676279" y="647264"/>
              <a:ext cx="600075" cy="568325"/>
              <a:chOff x="5991226" y="2949576"/>
              <a:chExt cx="600075" cy="568325"/>
            </a:xfrm>
          </p:grpSpPr>
          <p:sp>
            <p:nvSpPr>
              <p:cNvPr id="32"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3"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4"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grpSp>
      <p:grpSp>
        <p:nvGrpSpPr>
          <p:cNvPr id="35" name="组合 34"/>
          <p:cNvGrpSpPr>
            <a:grpSpLocks noChangeAspect="1"/>
          </p:cNvGrpSpPr>
          <p:nvPr/>
        </p:nvGrpSpPr>
        <p:grpSpPr>
          <a:xfrm flipH="1">
            <a:off x="302305" y="3162010"/>
            <a:ext cx="540000" cy="540000"/>
            <a:chOff x="5195979" y="428797"/>
            <a:chExt cx="927463" cy="927463"/>
          </a:xfrm>
        </p:grpSpPr>
        <p:sp>
          <p:nvSpPr>
            <p:cNvPr id="36" name="椭圆 35"/>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nvGrpSpPr>
            <p:cNvPr id="37" name="组合 36"/>
            <p:cNvGrpSpPr/>
            <p:nvPr/>
          </p:nvGrpSpPr>
          <p:grpSpPr>
            <a:xfrm>
              <a:off x="5235042" y="460898"/>
              <a:ext cx="876427" cy="882962"/>
              <a:chOff x="6130069" y="1975983"/>
              <a:chExt cx="876427" cy="882962"/>
            </a:xfrm>
          </p:grpSpPr>
          <p:sp>
            <p:nvSpPr>
              <p:cNvPr id="40"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41"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sp>
          <p:nvSpPr>
            <p:cNvPr id="38"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9"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sp>
        <p:nvSpPr>
          <p:cNvPr id="43" name="标题 3073"/>
          <p:cNvSpPr txBox="1">
            <a:spLocks noChangeArrowheads="1"/>
          </p:cNvSpPr>
          <p:nvPr/>
        </p:nvSpPr>
        <p:spPr bwMode="auto">
          <a:xfrm>
            <a:off x="863254" y="107652"/>
            <a:ext cx="9859926"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defRPr/>
            </a:pPr>
            <a:r>
              <a:rPr lang="en-us" sz="2400" b="1" i="0" u="none" baseline="0" dirty="0">
                <a:latin typeface="Arial" panose="020B0604020202020204" pitchFamily="34" charset="0"/>
                <a:ea typeface="DFKai-SB" panose="03000509000000000000" pitchFamily="65" charset="-120"/>
                <a:cs typeface="Arial" panose="020B0604020202020204" pitchFamily="34" charset="0"/>
                <a:sym typeface="Arial" panose="020B0604020202020204" pitchFamily="34" charset="0"/>
              </a:rPr>
              <a:t>Hong Kong plays an active role </a:t>
            </a:r>
            <a:endParaRPr lang="en-us" sz="2400" b="1" i="0" u="none" baseline="0" dirty="0" smtClean="0">
              <a:latin typeface="Arial" panose="020B0604020202020204" pitchFamily="34" charset="0"/>
              <a:ea typeface="DFKai-SB" panose="03000509000000000000" pitchFamily="65" charset="-120"/>
              <a:cs typeface="Arial" panose="020B0604020202020204" pitchFamily="34" charset="0"/>
              <a:sym typeface="Arial" panose="020B0604020202020204" pitchFamily="34" charset="0"/>
            </a:endParaRPr>
          </a:p>
          <a:p>
            <a:pPr algn="ctr" rtl="0">
              <a:defRPr/>
            </a:pPr>
            <a:r>
              <a:rPr lang="en-us" sz="2400" b="1" i="0" u="none" baseline="0" dirty="0" smtClean="0">
                <a:latin typeface="Arial" panose="020B0604020202020204" pitchFamily="34" charset="0"/>
                <a:ea typeface="DFKai-SB" panose="03000509000000000000" pitchFamily="65" charset="-120"/>
                <a:cs typeface="Arial" panose="020B0604020202020204" pitchFamily="34" charset="0"/>
              </a:rPr>
              <a:t>in</a:t>
            </a:r>
            <a:r>
              <a:rPr lang="en-us" sz="2400" b="1" i="0" u="none" baseline="0" dirty="0" smtClean="0">
                <a:latin typeface="Arial" panose="020B0604020202020204" pitchFamily="34" charset="0"/>
                <a:ea typeface="DFKai-SB" panose="03000509000000000000" pitchFamily="65" charset="-120"/>
                <a:cs typeface="Arial" panose="020B0604020202020204" pitchFamily="34" charset="0"/>
                <a:sym typeface="Arial" panose="020B0604020202020204" pitchFamily="34" charset="0"/>
              </a:rPr>
              <a:t> </a:t>
            </a:r>
            <a:r>
              <a:rPr lang="en-us" sz="2400" b="1" i="0" u="none" baseline="0" dirty="0">
                <a:latin typeface="Arial" panose="020B0604020202020204" pitchFamily="34" charset="0"/>
                <a:ea typeface="DFKai-SB" panose="03000509000000000000" pitchFamily="65" charset="-120"/>
                <a:cs typeface="Arial" panose="020B0604020202020204" pitchFamily="34" charset="0"/>
                <a:sym typeface="Arial" panose="020B0604020202020204" pitchFamily="34" charset="0"/>
              </a:rPr>
              <a:t>our country's participation in international affairs</a:t>
            </a:r>
            <a:endParaRPr lang="en-us" altLang="zh-CN" sz="2400" kern="100" dirty="0">
              <a:latin typeface="Arial" panose="020B0604020202020204" pitchFamily="34" charset="0"/>
              <a:ea typeface="DFKai-SB" panose="03000509000000000000" pitchFamily="65" charset="-120"/>
              <a:cs typeface="Arial" panose="020B0604020202020204" pitchFamily="34" charset="0"/>
            </a:endParaRPr>
          </a:p>
        </p:txBody>
      </p:sp>
      <p:sp>
        <p:nvSpPr>
          <p:cNvPr id="3" name="矩形 2"/>
          <p:cNvSpPr/>
          <p:nvPr/>
        </p:nvSpPr>
        <p:spPr>
          <a:xfrm>
            <a:off x="5487915" y="6098131"/>
            <a:ext cx="6370462" cy="523220"/>
          </a:xfrm>
          <a:prstGeom prst="rect">
            <a:avLst/>
          </a:prstGeom>
        </p:spPr>
        <p:txBody>
          <a:bodyPr wrap="none">
            <a:spAutoFit/>
          </a:bodyPr>
          <a:lstStyle/>
          <a:p>
            <a:pPr algn="l" rtl="0"/>
            <a:r>
              <a:rPr lang="en-us" sz="1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 </a:t>
            </a:r>
            <a:r>
              <a:rPr lang="en-us" sz="14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news.gov.hk</a:t>
            </a:r>
            <a:endParaRPr lang="en-us" altLang="zh-TW" sz="14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algn="l" rtl="0"/>
            <a:r>
              <a:rPr lang="en-us" sz="1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(https://</a:t>
            </a:r>
            <a:r>
              <a:rPr lang="en-us" sz="1400" b="0" i="0" u="none" baseline="0" dirty="0">
                <a:latin typeface="Arial" panose="020B0604020202020204" pitchFamily="34" charset="0"/>
                <a:ea typeface="標楷體" panose="03000509000000000000" pitchFamily="65" charset="-120"/>
                <a:cs typeface="Arial" panose="020B0604020202020204" pitchFamily="34" charset="0"/>
              </a:rPr>
              <a:t>www.news.gov.hk/chi/2021/12/20211203/20211203_162823_281.html)</a:t>
            </a:r>
            <a:endParaRPr lang="en-us" sz="1400" dirty="0">
              <a:latin typeface="Arial" panose="020B0604020202020204" pitchFamily="34" charset="0"/>
              <a:ea typeface="標楷體" panose="03000509000000000000" pitchFamily="65" charset="-120"/>
              <a:cs typeface="Arial" panose="020B0604020202020204" pitchFamily="34" charset="0"/>
            </a:endParaRPr>
          </a:p>
        </p:txBody>
      </p:sp>
      <p:pic>
        <p:nvPicPr>
          <p:cNvPr id="4" name="Picture 3">
            <a:hlinkClick r:id="rId3"/>
          </p:cNvPr>
          <p:cNvPicPr>
            <a:picLocks noChangeAspect="1"/>
          </p:cNvPicPr>
          <p:nvPr/>
        </p:nvPicPr>
        <p:blipFill>
          <a:blip r:embed="rId4"/>
          <a:stretch>
            <a:fillRect/>
          </a:stretch>
        </p:blipFill>
        <p:spPr>
          <a:xfrm>
            <a:off x="6557846" y="3690115"/>
            <a:ext cx="4860209" cy="1896260"/>
          </a:xfrm>
          <a:prstGeom prst="rect">
            <a:avLst/>
          </a:prstGeom>
          <a:ln cmpd="sng">
            <a:solidFill>
              <a:srgbClr val="FF0000"/>
            </a:solidFill>
          </a:ln>
        </p:spPr>
      </p:pic>
      <p:sp>
        <p:nvSpPr>
          <p:cNvPr id="44" name="Rectangle 43"/>
          <p:cNvSpPr/>
          <p:nvPr/>
        </p:nvSpPr>
        <p:spPr>
          <a:xfrm>
            <a:off x="6557529" y="5550473"/>
            <a:ext cx="4860526" cy="338554"/>
          </a:xfrm>
          <a:prstGeom prst="rect">
            <a:avLst/>
          </a:prstGeom>
          <a:ln w="28575">
            <a:solidFill>
              <a:srgbClr val="FF9966"/>
            </a:solidFill>
          </a:ln>
        </p:spPr>
        <p:txBody>
          <a:bodyPr wrap="square">
            <a:spAutoFit/>
          </a:bodyPr>
          <a:lstStyle/>
          <a:p>
            <a:pPr algn="ctr" rtl="0"/>
            <a:r>
              <a:rPr lang="en-us" sz="1600" b="0" i="0" u="none" baseline="0" dirty="0">
                <a:latin typeface="Arial" panose="020B0604020202020204" pitchFamily="34" charset="0"/>
                <a:ea typeface="DFKai-SB" panose="03000509000000000000" pitchFamily="65" charset="-120"/>
                <a:cs typeface="Arial" panose="020B0604020202020204" pitchFamily="34" charset="0"/>
              </a:rPr>
              <a:t>Click on the image to watch the video</a:t>
            </a:r>
            <a:endParaRPr lang="en-us" altLang="en-US" sz="1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90600" y="2535895"/>
            <a:ext cx="9811870" cy="3637919"/>
          </a:xfrm>
          <a:prstGeom prst="rect">
            <a:avLst/>
          </a:prstGeom>
        </p:spPr>
        <p:txBody>
          <a:bodyPr wrap="square">
            <a:spAutoFit/>
          </a:bodyPr>
          <a:lstStyle/>
          <a:p>
            <a:pPr algn="just" rtl="0">
              <a:lnSpc>
                <a:spcPct val="120000"/>
              </a:lnSpc>
              <a:spcBef>
                <a:spcPct val="0"/>
              </a:spcBef>
            </a:pPr>
            <a:r>
              <a:rPr lang="en-us" sz="2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China's</a:t>
            </a:r>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extensive participation in international affairs has maintained a peaceful external environment for overall development, created new opportunities, expanded its influence, and enhanced </a:t>
            </a:r>
            <a:r>
              <a:rPr lang="en-us" sz="2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its </a:t>
            </a:r>
            <a:r>
              <a:rPr lang="en-us" sz="2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status </a:t>
            </a:r>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influence in the international community.</a:t>
            </a:r>
            <a:r>
              <a:rPr lang="en-us" sz="2400" b="0" i="0" u="none" baseline="0" dirty="0">
                <a:solidFill>
                  <a:schemeClr val="tx1">
                    <a:lumMod val="85000"/>
                    <a:lumOff val="15000"/>
                  </a:schemeClr>
                </a:solidFill>
                <a:latin typeface="Arial" panose="020B0604020202020204" pitchFamily="34" charset="0"/>
                <a:cs typeface="Arial" panose="020B0604020202020204" pitchFamily="34" charset="0"/>
              </a:rPr>
              <a:t> </a:t>
            </a:r>
            <a:r>
              <a:rPr lang="en-us" sz="2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a:t>
            </a:r>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upholds the international system with the United Nations at its core, enhances mutual trust with other countries, promotes the peaceful settlement of regional issues through diplomatic mediation, and maintains world peace and stability.</a:t>
            </a:r>
          </a:p>
        </p:txBody>
      </p:sp>
      <p:sp>
        <p:nvSpPr>
          <p:cNvPr id="5" name="任意多边形: 形状 4"/>
          <p:cNvSpPr/>
          <p:nvPr/>
        </p:nvSpPr>
        <p:spPr>
          <a:xfrm>
            <a:off x="954593" y="1823906"/>
            <a:ext cx="10008692" cy="3964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lnSpc>
                <a:spcPct val="90000"/>
              </a:lnSpc>
              <a:spcAft>
                <a:spcPct val="35000"/>
              </a:spcAft>
              <a:defRPr/>
            </a:pPr>
            <a:r>
              <a:rPr lang="en-us" sz="2400" b="1" i="0" u="none" baseline="0" dirty="0">
                <a:solidFill>
                  <a:schemeClr val="tx1">
                    <a:lumMod val="85000"/>
                    <a:lumOff val="15000"/>
                  </a:schemeClr>
                </a:solidFill>
                <a:ea typeface="DFKai-SB" panose="03000509000000000000" pitchFamily="65" charset="-120"/>
                <a:cs typeface="Arial" panose="020B0604020202020204" pitchFamily="34" charset="0"/>
              </a:rPr>
              <a:t>1. Maintaining a peaceful environment for national development</a:t>
            </a:r>
            <a:endParaRPr lang="en-us" altLang="zh-CN" sz="2400" b="1" dirty="0">
              <a:solidFill>
                <a:schemeClr val="tx1">
                  <a:lumMod val="85000"/>
                  <a:lumOff val="15000"/>
                </a:schemeClr>
              </a:solidFill>
              <a:ea typeface="DFKai-SB" panose="03000509000000000000" pitchFamily="65" charset="-120"/>
              <a:cs typeface="Arial" panose="020B0604020202020204" pitchFamily="34" charset="0"/>
            </a:endParaRPr>
          </a:p>
        </p:txBody>
      </p:sp>
      <p:sp>
        <p:nvSpPr>
          <p:cNvPr id="4" name="矩形 3"/>
          <p:cNvSpPr/>
          <p:nvPr/>
        </p:nvSpPr>
        <p:spPr>
          <a:xfrm>
            <a:off x="1782097" y="436247"/>
            <a:ext cx="8828877" cy="954107"/>
          </a:xfrm>
          <a:prstGeom prst="rect">
            <a:avLst/>
          </a:prstGeom>
        </p:spPr>
        <p:txBody>
          <a:bodyPr wrap="square">
            <a:spAutoFit/>
          </a:bodyPr>
          <a:lstStyle/>
          <a:p>
            <a:pPr lvl="0" algn="ctr">
              <a:defRPr/>
            </a:pPr>
            <a:r>
              <a:rPr lang="en-us" altLang="zh-TW" sz="28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Impact </a:t>
            </a:r>
            <a:r>
              <a:rPr lang="en-us" altLang="zh-TW" sz="28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of participation in international affairs </a:t>
            </a:r>
            <a:endParaRPr lang="en-us" altLang="zh-TW" sz="28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lvl="0" algn="ctr">
              <a:defRPr/>
            </a:pPr>
            <a:r>
              <a:rPr lang="en-us" altLang="zh-TW" sz="28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on </a:t>
            </a:r>
            <a:r>
              <a:rPr lang="en-us" altLang="zh-TW" sz="28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country’s overall development</a:t>
            </a:r>
            <a:endParaRPr lang="en-us" altLang="zh-CN" sz="2800" kern="1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28024" y="1093574"/>
            <a:ext cx="10967831" cy="1905073"/>
          </a:xfrm>
          <a:prstGeom prst="rect">
            <a:avLst/>
          </a:prstGeom>
          <a:solidFill>
            <a:schemeClr val="accent6">
              <a:lumMod val="20000"/>
              <a:lumOff val="80000"/>
            </a:schemeClr>
          </a:solidFill>
          <a:ln w="28575">
            <a:solidFill>
              <a:schemeClr val="accent1"/>
            </a:solidFill>
          </a:ln>
        </p:spPr>
        <p:txBody>
          <a:bodyPr wrap="square">
            <a:spAutoFit/>
          </a:bodyPr>
          <a:lstStyle/>
          <a:p>
            <a:pPr algn="just">
              <a:lnSpc>
                <a:spcPct val="120000"/>
              </a:lnSpc>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Hong Kong possesses the unique advantages of "one country, two systems", a large number of top financial talents with international experience,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 financial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market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with complete freedom of capital</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standardised</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market </a:t>
            </a:r>
            <a:r>
              <a:rPr lang="en-us" altLang="zh-HK"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system</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advanced infrastructure, a fair and transparent regulatory environment, low tax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rates</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and transaction costs, which makes it an important bridge between the Mainland and the international market.</a:t>
            </a:r>
            <a:endParaRPr lang="en-us" altLang="zh-CN" sz="20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p:txBody>
      </p:sp>
      <p:sp>
        <p:nvSpPr>
          <p:cNvPr id="6" name="标题 1"/>
          <p:cNvSpPr txBox="1">
            <a:spLocks noChangeArrowheads="1"/>
          </p:cNvSpPr>
          <p:nvPr/>
        </p:nvSpPr>
        <p:spPr bwMode="auto">
          <a:xfrm>
            <a:off x="1414770" y="185736"/>
            <a:ext cx="9067578" cy="594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2400" b="1" i="0" u="none" baseline="0" dirty="0" smtClean="0">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1. </a:t>
            </a:r>
            <a:r>
              <a:rPr lang="en-us" sz="2400" b="1" i="0" u="none" baseline="0" dirty="0">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Serving </a:t>
            </a:r>
            <a:r>
              <a:rPr lang="en-us" sz="2400" b="1" i="0" u="none" baseline="0" dirty="0">
                <a:latin typeface="Arial" panose="020B0604020202020204" pitchFamily="34" charset="0"/>
                <a:ea typeface="DFKai-SB" panose="03000509000000000000" pitchFamily="65" charset="-120"/>
                <a:cs typeface="Arial" panose="020B0604020202020204" pitchFamily="34" charset="0"/>
              </a:rPr>
              <a:t>as an important bridge </a:t>
            </a:r>
            <a:endParaRPr lang="en-us" sz="2400" b="1" i="0" u="none" baseline="0" dirty="0" smtClean="0">
              <a:latin typeface="Arial" panose="020B0604020202020204" pitchFamily="34" charset="0"/>
              <a:ea typeface="DFKai-SB" panose="03000509000000000000" pitchFamily="65" charset="-120"/>
              <a:cs typeface="Arial" panose="020B0604020202020204" pitchFamily="34" charset="0"/>
            </a:endParaRPr>
          </a:p>
          <a:p>
            <a:pPr algn="ctr" rtl="0"/>
            <a:r>
              <a:rPr lang="en-us" sz="2400" b="1" i="0" u="none" baseline="0" dirty="0" smtClean="0">
                <a:latin typeface="Arial" panose="020B0604020202020204" pitchFamily="34" charset="0"/>
                <a:ea typeface="DFKai-SB" panose="03000509000000000000" pitchFamily="65" charset="-120"/>
                <a:cs typeface="Arial" panose="020B0604020202020204" pitchFamily="34" charset="0"/>
              </a:rPr>
              <a:t>between </a:t>
            </a:r>
            <a:r>
              <a:rPr lang="en-us" sz="2400" b="1" i="0" u="none" baseline="0" dirty="0">
                <a:latin typeface="Arial" panose="020B0604020202020204" pitchFamily="34" charset="0"/>
                <a:ea typeface="DFKai-SB" panose="03000509000000000000" pitchFamily="65" charset="-120"/>
                <a:cs typeface="Arial" panose="020B0604020202020204" pitchFamily="34" charset="0"/>
              </a:rPr>
              <a:t>the Mainland and the international market</a:t>
            </a:r>
            <a:endParaRPr lang="en-us" altLang="zh-CN" sz="2400" b="1" dirty="0">
              <a:latin typeface="Arial" panose="020B0604020202020204" pitchFamily="34" charset="0"/>
              <a:ea typeface="DFKai-SB" panose="03000509000000000000" pitchFamily="65" charset="-120"/>
              <a:cs typeface="Arial" panose="020B0604020202020204" pitchFamily="34" charset="0"/>
            </a:endParaRPr>
          </a:p>
        </p:txBody>
      </p:sp>
      <p:sp>
        <p:nvSpPr>
          <p:cNvPr id="13" name="文本框 12"/>
          <p:cNvSpPr txBox="1"/>
          <p:nvPr/>
        </p:nvSpPr>
        <p:spPr>
          <a:xfrm>
            <a:off x="1851799" y="5899523"/>
            <a:ext cx="8468534" cy="307777"/>
          </a:xfrm>
          <a:prstGeom prst="rect">
            <a:avLst/>
          </a:prstGeom>
          <a:noFill/>
        </p:spPr>
        <p:txBody>
          <a:bodyPr wrap="square">
            <a:spAutoFit/>
          </a:bodyPr>
          <a:lstStyle/>
          <a:p>
            <a:pPr algn="l" rtl="0"/>
            <a:r>
              <a:rPr lang="en-us" sz="1400" b="0" i="0" u="none" baseline="0" dirty="0">
                <a:latin typeface="Arial" panose="020B0604020202020204" pitchFamily="34" charset="0"/>
                <a:ea typeface="DFKai-SB" panose="03000509000000000000" pitchFamily="65" charset="-120"/>
                <a:cs typeface="Arial" panose="020B0604020202020204" pitchFamily="34" charset="0"/>
              </a:rPr>
              <a:t>Source: www.people.com.cn http://finance.people.com.cn/GB/n1/2021/0121/c1004-32006820.html</a:t>
            </a:r>
          </a:p>
        </p:txBody>
      </p:sp>
      <p:grpSp>
        <p:nvGrpSpPr>
          <p:cNvPr id="4" name="组合 3"/>
          <p:cNvGrpSpPr/>
          <p:nvPr/>
        </p:nvGrpSpPr>
        <p:grpSpPr>
          <a:xfrm>
            <a:off x="966969" y="3292755"/>
            <a:ext cx="9583053" cy="2469689"/>
            <a:chOff x="6192246" y="3897877"/>
            <a:chExt cx="5387669" cy="2666404"/>
          </a:xfrm>
        </p:grpSpPr>
        <p:sp>
          <p:nvSpPr>
            <p:cNvPr id="14" name="矩形: 圆角 13"/>
            <p:cNvSpPr/>
            <p:nvPr/>
          </p:nvSpPr>
          <p:spPr bwMode="auto">
            <a:xfrm>
              <a:off x="6284016" y="3897877"/>
              <a:ext cx="5295899" cy="2666404"/>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15" name="矩形 14"/>
            <p:cNvSpPr/>
            <p:nvPr/>
          </p:nvSpPr>
          <p:spPr>
            <a:xfrm>
              <a:off x="6192246" y="4230493"/>
              <a:ext cx="5295899" cy="200117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19" name="文本框 18"/>
            <p:cNvSpPr txBox="1"/>
            <p:nvPr/>
          </p:nvSpPr>
          <p:spPr>
            <a:xfrm>
              <a:off x="6345217" y="4470078"/>
              <a:ext cx="4852164" cy="1533456"/>
            </a:xfrm>
            <a:prstGeom prst="rect">
              <a:avLst/>
            </a:prstGeom>
            <a:noFill/>
          </p:spPr>
          <p:txBody>
            <a:bodyPr wrap="square">
              <a:spAutoFit/>
            </a:bodyPr>
            <a:lstStyle/>
            <a:p>
              <a:pPr algn="just" rtl="0">
                <a:lnSpc>
                  <a:spcPct val="150000"/>
                </a:lnSpc>
              </a:pP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Hong Kong is better positioned to play its role as an RMB financing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and circulation</a:t>
              </a:r>
              <a:r>
                <a:rPr lang="en-us" sz="2000" b="0" i="0" u="none"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platform</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In the future,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Hong Kong will evolve into an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unprecedented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and high-quality offshore RMB hub.</a:t>
              </a:r>
              <a:endParaRPr lang="en-us" alt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54509" y="3262332"/>
            <a:ext cx="7259703" cy="2751522"/>
          </a:xfrm>
          <a:prstGeom prst="rect">
            <a:avLst/>
          </a:prstGeom>
          <a:solidFill>
            <a:schemeClr val="accent4">
              <a:lumMod val="20000"/>
              <a:lumOff val="80000"/>
            </a:schemeClr>
          </a:solidFill>
        </p:spPr>
        <p:txBody>
          <a:bodyPr wrap="square">
            <a:spAutoFit/>
          </a:bodyPr>
          <a:lstStyle/>
          <a:p>
            <a:pPr algn="just" rtl="0">
              <a:lnSpc>
                <a:spcPct val="120000"/>
              </a:lnSpc>
            </a:pP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Affected by Covid-19, the 14</a:t>
            </a:r>
            <a:r>
              <a:rPr lang="en-us" b="0" i="0" u="none" baseline="3000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th</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Asian Financial Forum was held online</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in January 2021 under the theme of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Reshaping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World Economic Landscape", with the participation of more than 160 political leaders, financial and investment experts, business leaders and economists and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over 5,000 viewers from around the world (a higher viewership than the 3,500-plus people when it was held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offline</a:t>
            </a:r>
            <a:r>
              <a:rPr lang="en-us" b="0" i="0" u="none"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in the previous</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year), showing that Hong Kong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has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considerable influence as an international financial centre.</a:t>
            </a:r>
            <a:endParaRPr lang="en-us" altLang="en-US"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9" name="文本框 8"/>
          <p:cNvSpPr txBox="1"/>
          <p:nvPr/>
        </p:nvSpPr>
        <p:spPr>
          <a:xfrm>
            <a:off x="454509" y="811278"/>
            <a:ext cx="10888379" cy="1938992"/>
          </a:xfrm>
          <a:prstGeom prst="rect">
            <a:avLst/>
          </a:prstGeom>
          <a:solidFill>
            <a:schemeClr val="accent2">
              <a:lumMod val="20000"/>
              <a:lumOff val="80000"/>
            </a:schemeClr>
          </a:solidFill>
        </p:spPr>
        <p:txBody>
          <a:bodyPr wrap="square">
            <a:spAutoFit/>
          </a:bodyPr>
          <a:lstStyle/>
          <a:p>
            <a:pPr algn="just" rtl="0">
              <a:lnSpc>
                <a:spcPct val="120000"/>
              </a:lnSpc>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Asian Financial Forum</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is an international event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co-</a:t>
            </a:r>
            <a:r>
              <a:rPr lang="en-us" sz="2000" b="0" i="0" u="none" baseline="0" dirty="0" err="1"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organised</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by the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HKSAR Government and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the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Hong</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Kong</a:t>
            </a:r>
            <a:r>
              <a:rPr lang="en-us" sz="2000" b="0" i="0" u="none"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Trade Development Council</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forum brings together</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influential figures in finance and business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sectors around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the world to discuss the latest developments and trends in the Asian market.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Since its inception in 2007, it has become one of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most influential financial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events in Asia.    </a:t>
            </a:r>
            <a:endParaRPr lang="en-us" altLang="zh-CN" sz="20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p:txBody>
      </p:sp>
      <p:sp>
        <p:nvSpPr>
          <p:cNvPr id="12" name="文本框 11"/>
          <p:cNvSpPr txBox="1"/>
          <p:nvPr/>
        </p:nvSpPr>
        <p:spPr>
          <a:xfrm>
            <a:off x="454509" y="6324144"/>
            <a:ext cx="8468534" cy="307777"/>
          </a:xfrm>
          <a:prstGeom prst="rect">
            <a:avLst/>
          </a:prstGeom>
          <a:noFill/>
        </p:spPr>
        <p:txBody>
          <a:bodyPr wrap="square">
            <a:spAutoFit/>
          </a:bodyPr>
          <a:lstStyle/>
          <a:p>
            <a:pPr algn="l" rtl="0"/>
            <a:r>
              <a:rPr lang="en-us" sz="1400" b="0" i="0" u="none" baseline="0" dirty="0">
                <a:latin typeface="Arial" panose="020B0604020202020204" pitchFamily="34" charset="0"/>
                <a:ea typeface="DFKai-SB" panose="03000509000000000000" pitchFamily="65" charset="-120"/>
                <a:cs typeface="Arial" panose="020B0604020202020204" pitchFamily="34" charset="0"/>
              </a:rPr>
              <a:t>Source: www.people.com.cn (http://finance.people.com.cn/GB/n1/2021/0121/c1004-32006820.html)</a:t>
            </a:r>
            <a:endParaRPr lang="en-us" altLang="en-US" sz="1400" dirty="0">
              <a:latin typeface="Arial" panose="020B0604020202020204" pitchFamily="34" charset="0"/>
              <a:ea typeface="DFKai-SB" panose="03000509000000000000" pitchFamily="65" charset="-120"/>
              <a:cs typeface="Arial" panose="020B0604020202020204" pitchFamily="34" charset="0"/>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0983" y="4551950"/>
            <a:ext cx="3301905" cy="177219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983" y="2655792"/>
            <a:ext cx="3321106" cy="1862948"/>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8" name="矩形 7"/>
          <p:cNvSpPr/>
          <p:nvPr/>
        </p:nvSpPr>
        <p:spPr>
          <a:xfrm>
            <a:off x="1216863" y="194468"/>
            <a:ext cx="9660199" cy="461665"/>
          </a:xfrm>
          <a:prstGeom prst="rect">
            <a:avLst/>
          </a:prstGeom>
        </p:spPr>
        <p:txBody>
          <a:bodyPr wrap="square">
            <a:spAutoFit/>
          </a:bodyPr>
          <a:lstStyle/>
          <a:p>
            <a:pPr marL="342900" indent="-342900" algn="l" rtl="0">
              <a:buFont typeface="Wingdings" panose="05000000000000000000" pitchFamily="2" charset="2"/>
              <a:buChar char="Ø"/>
            </a:pPr>
            <a:r>
              <a:rPr lang="en-us" sz="2400" b="1" i="0" u="none" baseline="0" dirty="0">
                <a:latin typeface="Arial" panose="020B0604020202020204" pitchFamily="34" charset="0"/>
                <a:ea typeface="DFKai-SB" panose="03000509000000000000" pitchFamily="65" charset="-120"/>
                <a:cs typeface="Arial" panose="020B0604020202020204" pitchFamily="34" charset="0"/>
              </a:rPr>
              <a:t>Holding the Asian Financial Forum and playing a bridging role</a:t>
            </a:r>
            <a:endParaRPr lang="en-us" altLang="zh-CN" sz="2400" b="1" dirty="0">
              <a:latin typeface="Arial" panose="020B0604020202020204" pitchFamily="34" charset="0"/>
              <a:ea typeface="DFKai-SB" panose="03000509000000000000" pitchFamily="65" charset="-120"/>
              <a:cs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01612" y="1322870"/>
            <a:ext cx="10396915" cy="2092881"/>
          </a:xfrm>
          <a:prstGeom prst="rect">
            <a:avLst/>
          </a:prstGeom>
          <a:solidFill>
            <a:schemeClr val="accent6">
              <a:lumMod val="20000"/>
              <a:lumOff val="80000"/>
            </a:schemeClr>
          </a:solidFill>
          <a:ln w="38100">
            <a:solidFill>
              <a:schemeClr val="accent1"/>
            </a:solidFill>
          </a:ln>
        </p:spPr>
        <p:txBody>
          <a:bodyPr wrap="square">
            <a:spAutoFit/>
          </a:bodyPr>
          <a:lstStyle/>
          <a:p>
            <a:pPr algn="just" rtl="0">
              <a:lnSpc>
                <a:spcPct val="130000"/>
              </a:lnSpc>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2017, Hong Kong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has became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one of the first members of the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AIIB</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Hong Kong subscribed to 7,651 shares of AIIB and contributed US$10 million to the bank’s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Project Preparation Special Fund</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to support low-income countries. Hong Kong's expertise and financial services sector can contribute to the AIIB, and its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accession to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bank will also bring new opportunities to relevant sectors.</a:t>
            </a:r>
            <a:endParaRPr lang="en-us" altLang="zh-CN"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8" name="文本框 7"/>
          <p:cNvSpPr txBox="1"/>
          <p:nvPr/>
        </p:nvSpPr>
        <p:spPr>
          <a:xfrm>
            <a:off x="1406611" y="3743057"/>
            <a:ext cx="8986915" cy="1886829"/>
          </a:xfrm>
          <a:prstGeom prst="round2DiagRect">
            <a:avLst/>
          </a:prstGeom>
          <a:solidFill>
            <a:srgbClr val="0070C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rtl="0">
              <a:lnSpc>
                <a:spcPct val="150000"/>
              </a:lnSpc>
            </a:pPr>
            <a:r>
              <a:rPr lang="en-us" sz="1800" b="0" i="0" u="none" baseline="0" dirty="0">
                <a:latin typeface="Arial" panose="020B0604020202020204" pitchFamily="34" charset="0"/>
                <a:cs typeface="Arial" panose="020B0604020202020204" pitchFamily="34" charset="0"/>
              </a:rPr>
              <a:t>Hong Kong's strengths can help the AIIB raise funds to finance the bank's various infrastructure projects. Hong Kong has been internationally recognised for its experience and expertise in designing, building, operating and managing large-scale infrastructure projects.</a:t>
            </a:r>
          </a:p>
        </p:txBody>
      </p:sp>
      <p:sp>
        <p:nvSpPr>
          <p:cNvPr id="9" name="矩形 8"/>
          <p:cNvSpPr/>
          <p:nvPr/>
        </p:nvSpPr>
        <p:spPr>
          <a:xfrm>
            <a:off x="1604795" y="285102"/>
            <a:ext cx="8590550" cy="1348061"/>
          </a:xfrm>
          <a:prstGeom prst="rect">
            <a:avLst/>
          </a:prstGeom>
        </p:spPr>
        <p:txBody>
          <a:bodyPr wrap="square">
            <a:spAutoFit/>
          </a:bodyPr>
          <a:lstStyle/>
          <a:p>
            <a:pPr marL="342900" indent="-342900" algn="l" rtl="0">
              <a:lnSpc>
                <a:spcPct val="120000"/>
              </a:lnSpc>
              <a:buFont typeface="Wingdings" panose="05000000000000000000" pitchFamily="2" charset="2"/>
              <a:buChar char="Ø"/>
            </a:pPr>
            <a:r>
              <a:rPr lang="en-us" sz="2400" b="1" i="0" u="none" baseline="0" dirty="0">
                <a:latin typeface="Arial" panose="020B0604020202020204" pitchFamily="34" charset="0"/>
                <a:ea typeface="DFKai-SB" panose="03000509000000000000" pitchFamily="65" charset="-120"/>
                <a:cs typeface="Arial" panose="020B0604020202020204" pitchFamily="34" charset="0"/>
              </a:rPr>
              <a:t>Joining the Asian Infrastructure Investment Bank </a:t>
            </a:r>
            <a:r>
              <a:rPr lang="en-us" sz="2400" b="1" i="0" u="none" baseline="0" dirty="0" smtClean="0">
                <a:latin typeface="Arial" panose="020B0604020202020204" pitchFamily="34" charset="0"/>
                <a:ea typeface="DFKai-SB" panose="03000509000000000000" pitchFamily="65" charset="-120"/>
                <a:cs typeface="Arial" panose="020B0604020202020204" pitchFamily="34" charset="0"/>
              </a:rPr>
              <a:t>(AIIB)</a:t>
            </a:r>
            <a:r>
              <a:rPr lang="en-US" sz="2400" b="1" dirty="0" smtClean="0">
                <a:latin typeface="Arial" panose="020B0604020202020204" pitchFamily="34" charset="0"/>
                <a:ea typeface="DFKai-SB" panose="03000509000000000000" pitchFamily="65" charset="-120"/>
                <a:cs typeface="Arial" panose="020B0604020202020204" pitchFamily="34" charset="0"/>
              </a:rPr>
              <a:t>     </a:t>
            </a:r>
            <a:r>
              <a:rPr lang="en-us" sz="2400" b="1" i="0" u="none" baseline="0" dirty="0" smtClean="0">
                <a:latin typeface="Arial" panose="020B0604020202020204" pitchFamily="34" charset="0"/>
                <a:ea typeface="DFKai-SB" panose="03000509000000000000" pitchFamily="65" charset="-120"/>
                <a:cs typeface="Arial" panose="020B0604020202020204" pitchFamily="34" charset="0"/>
              </a:rPr>
              <a:t>to </a:t>
            </a:r>
            <a:r>
              <a:rPr lang="en-us" sz="2400" b="1" i="0" u="none" baseline="0" dirty="0">
                <a:latin typeface="Arial" panose="020B0604020202020204" pitchFamily="34" charset="0"/>
                <a:ea typeface="DFKai-SB" panose="03000509000000000000" pitchFamily="65" charset="-120"/>
                <a:cs typeface="Arial" panose="020B0604020202020204" pitchFamily="34" charset="0"/>
              </a:rPr>
              <a:t>help with project </a:t>
            </a:r>
            <a:r>
              <a:rPr lang="en-us" sz="2400" b="1" i="0" u="none" baseline="0" dirty="0" smtClean="0">
                <a:latin typeface="Arial" panose="020B0604020202020204" pitchFamily="34" charset="0"/>
                <a:ea typeface="DFKai-SB" panose="03000509000000000000" pitchFamily="65" charset="-120"/>
                <a:cs typeface="Arial" panose="020B0604020202020204" pitchFamily="34" charset="0"/>
              </a:rPr>
              <a:t>financing</a:t>
            </a:r>
          </a:p>
          <a:p>
            <a:pPr marL="342900" indent="-342900" algn="l" rtl="0">
              <a:buFont typeface="Wingdings" panose="05000000000000000000" pitchFamily="2" charset="2"/>
              <a:buChar char="Ø"/>
            </a:pPr>
            <a:endParaRPr lang="en-us" altLang="zh-CN" sz="2400" dirty="0">
              <a:solidFill>
                <a:srgbClr val="C00000"/>
              </a:solidFill>
              <a:latin typeface="Arial" panose="020B0604020202020204" pitchFamily="34" charset="0"/>
              <a:ea typeface="DFKai-SB" panose="03000509000000000000" pitchFamily="65" charset="-120"/>
              <a:cs typeface="Arial" panose="020B0604020202020204" pitchFamily="34" charset="0"/>
            </a:endParaRPr>
          </a:p>
        </p:txBody>
      </p:sp>
      <p:sp>
        <p:nvSpPr>
          <p:cNvPr id="2" name="矩形 1"/>
          <p:cNvSpPr/>
          <p:nvPr/>
        </p:nvSpPr>
        <p:spPr>
          <a:xfrm>
            <a:off x="1661579" y="5876020"/>
            <a:ext cx="8476986" cy="523220"/>
          </a:xfrm>
          <a:prstGeom prst="rect">
            <a:avLst/>
          </a:prstGeom>
        </p:spPr>
        <p:txBody>
          <a:bodyPr wrap="square">
            <a:spAutoFit/>
          </a:bodyPr>
          <a:lstStyle/>
          <a:p>
            <a:r>
              <a:rPr lang="en-us" sz="14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 Hong Kong Government Press Release </a:t>
            </a:r>
            <a:r>
              <a:rPr lang="en-US" sz="1400" dirty="0">
                <a:solidFill>
                  <a:schemeClr val="tx1">
                    <a:lumMod val="85000"/>
                    <a:lumOff val="15000"/>
                  </a:schemeClr>
                </a:solidFill>
                <a:latin typeface="Arial" panose="020B0604020202020204" pitchFamily="34" charset="0"/>
                <a:cs typeface="Arial" panose="020B0604020202020204" pitchFamily="34" charset="0"/>
              </a:rPr>
              <a:t>https://www.info.gov.hk/gia/general/201706/13/P2017061300528.htm</a:t>
            </a:r>
            <a:endParaRPr lang="en-us" sz="1400" b="0" i="0" u="none" baseline="0" dirty="0">
              <a:solidFill>
                <a:schemeClr val="tx1">
                  <a:lumMod val="85000"/>
                  <a:lumOff val="1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8536" y="869583"/>
            <a:ext cx="11830639" cy="2308324"/>
          </a:xfrm>
          <a:prstGeom prst="rect">
            <a:avLst/>
          </a:prstGeom>
          <a:noFill/>
        </p:spPr>
        <p:txBody>
          <a:bodyPr wrap="square">
            <a:spAutoFit/>
          </a:bodyPr>
          <a:lstStyle/>
          <a:p>
            <a:pPr algn="just" rtl="0">
              <a:lnSpc>
                <a:spcPct val="120000"/>
              </a:lnSpc>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Hong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Kong provides ideal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international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legal and arbitration services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for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Mainland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and foreign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enterprises.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70% of international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law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firms,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including more than half of the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global 100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law firms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are operated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in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Hong Kong.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Hong </a:t>
            </a:r>
            <a:r>
              <a:rPr lang="en-us" sz="20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Kong</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has attained a world-leading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position</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in international dispute resolution services, with the offices of world-class arbitration institutions, which can provide international legal and dispute resolution services, including international arbitration and mediation, hereby playing an active role in promoting economic and trade exchanges between our country and the world.</a:t>
            </a:r>
          </a:p>
        </p:txBody>
      </p:sp>
      <p:sp>
        <p:nvSpPr>
          <p:cNvPr id="11" name="文本框 10"/>
          <p:cNvSpPr txBox="1"/>
          <p:nvPr/>
        </p:nvSpPr>
        <p:spPr>
          <a:xfrm>
            <a:off x="697467" y="6257397"/>
            <a:ext cx="6407717" cy="461665"/>
          </a:xfrm>
          <a:prstGeom prst="rect">
            <a:avLst/>
          </a:prstGeom>
          <a:noFill/>
        </p:spPr>
        <p:txBody>
          <a:bodyPr wrap="square">
            <a:spAutoFit/>
          </a:bodyPr>
          <a:lstStyle/>
          <a:p>
            <a:r>
              <a:rPr lang="en-us" sz="12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Source: Hong Kong News Network </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sz="12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https://</a:t>
            </a:r>
            <a:r>
              <a:rPr lang="en-US" sz="12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www.news.gov.hk/eng/2021/02/20210201/20210201_155733_546.html</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zh-CN" sz="12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0" name="标题 1"/>
          <p:cNvSpPr txBox="1">
            <a:spLocks noChangeArrowheads="1"/>
          </p:cNvSpPr>
          <p:nvPr/>
        </p:nvSpPr>
        <p:spPr bwMode="auto">
          <a:xfrm>
            <a:off x="1915302" y="190262"/>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lnSpc>
                <a:spcPct val="120000"/>
              </a:lnSpc>
            </a:pPr>
            <a:r>
              <a:rPr lang="en-us" sz="2400" b="1" i="0" u="none" baseline="0" dirty="0" smtClean="0">
                <a:latin typeface="Arial" panose="020B0604020202020204" pitchFamily="34" charset="0"/>
                <a:ea typeface="DFKai-SB" panose="03000509000000000000" pitchFamily="65" charset="-120"/>
                <a:cs typeface="Arial" panose="020B0604020202020204" pitchFamily="34" charset="0"/>
              </a:rPr>
              <a:t>2. </a:t>
            </a:r>
            <a:r>
              <a:rPr lang="en-us" sz="2400" b="1" i="0" u="none" baseline="0" dirty="0">
                <a:latin typeface="Arial" panose="020B0604020202020204" pitchFamily="34" charset="0"/>
                <a:ea typeface="DFKai-SB" panose="03000509000000000000" pitchFamily="65" charset="-120"/>
                <a:cs typeface="Arial" panose="020B0604020202020204" pitchFamily="34" charset="0"/>
              </a:rPr>
              <a:t>Providing professional services </a:t>
            </a:r>
            <a:endParaRPr lang="en-us" sz="2400" b="1" i="0" u="none" baseline="0" dirty="0" smtClean="0">
              <a:latin typeface="Arial" panose="020B0604020202020204" pitchFamily="34" charset="0"/>
              <a:ea typeface="DFKai-SB" panose="03000509000000000000" pitchFamily="65" charset="-120"/>
              <a:cs typeface="Arial" panose="020B0604020202020204" pitchFamily="34" charset="0"/>
            </a:endParaRPr>
          </a:p>
          <a:p>
            <a:pPr algn="ctr" rtl="0">
              <a:lnSpc>
                <a:spcPct val="120000"/>
              </a:lnSpc>
            </a:pPr>
            <a:r>
              <a:rPr lang="en-us" sz="2400" b="1" i="0" u="none" baseline="0" dirty="0" smtClean="0">
                <a:latin typeface="Arial" panose="020B0604020202020204" pitchFamily="34" charset="0"/>
                <a:ea typeface="DFKai-SB" panose="03000509000000000000" pitchFamily="65" charset="-120"/>
                <a:cs typeface="Arial" panose="020B0604020202020204" pitchFamily="34" charset="0"/>
              </a:rPr>
              <a:t>to </a:t>
            </a:r>
            <a:r>
              <a:rPr lang="en-us" sz="2400" b="1" i="0" u="none" baseline="0" dirty="0">
                <a:latin typeface="Arial" panose="020B0604020202020204" pitchFamily="34" charset="0"/>
                <a:ea typeface="DFKai-SB" panose="03000509000000000000" pitchFamily="65" charset="-120"/>
                <a:cs typeface="Arial" panose="020B0604020202020204" pitchFamily="34" charset="0"/>
              </a:rPr>
              <a:t>assist the development of the Mainland</a:t>
            </a:r>
          </a:p>
        </p:txBody>
      </p:sp>
      <p:grpSp>
        <p:nvGrpSpPr>
          <p:cNvPr id="2" name="组合 1"/>
          <p:cNvGrpSpPr/>
          <p:nvPr/>
        </p:nvGrpSpPr>
        <p:grpSpPr>
          <a:xfrm>
            <a:off x="453666" y="3341291"/>
            <a:ext cx="11840470" cy="3377771"/>
            <a:chOff x="492967" y="2912345"/>
            <a:chExt cx="12553116" cy="3874398"/>
          </a:xfrm>
        </p:grpSpPr>
        <p:sp>
          <p:nvSpPr>
            <p:cNvPr id="14" name="矩形: 圆角 13"/>
            <p:cNvSpPr/>
            <p:nvPr/>
          </p:nvSpPr>
          <p:spPr bwMode="auto">
            <a:xfrm>
              <a:off x="492967" y="2976027"/>
              <a:ext cx="10940902" cy="2155243"/>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15" name="矩形 14"/>
            <p:cNvSpPr/>
            <p:nvPr/>
          </p:nvSpPr>
          <p:spPr>
            <a:xfrm>
              <a:off x="589758" y="2912345"/>
              <a:ext cx="11079567" cy="321380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7" name="文本框 6"/>
            <p:cNvSpPr txBox="1"/>
            <p:nvPr/>
          </p:nvSpPr>
          <p:spPr>
            <a:xfrm>
              <a:off x="2092235" y="3099456"/>
              <a:ext cx="4800600" cy="369332"/>
            </a:xfrm>
            <a:prstGeom prst="rect">
              <a:avLst/>
            </a:prstGeom>
            <a:noFill/>
          </p:spPr>
          <p:txBody>
            <a:bodyPr wrap="square">
              <a:spAutoFit/>
            </a:bodyPr>
            <a:lstStyle>
              <a:defPPr>
                <a:defRPr lang="en-us"/>
              </a:defPPr>
              <a:lvl1pPr>
                <a:defRPr sz="4400"/>
              </a:lvl1pPr>
            </a:lstStyle>
            <a:p>
              <a:pPr algn="l" rtl="0"/>
              <a:r>
                <a:rPr kumimoji="1" lang="en-us" sz="1800" b="0" i="0" u="none" baseline="0" dirty="0">
                  <a:latin typeface="Arial" panose="020B0604020202020204" pitchFamily="34" charset="0"/>
                  <a:ea typeface="DFKai-SB" panose="03000509000000000000" pitchFamily="65" charset="-120"/>
                  <a:cs typeface="Arial" panose="020B0604020202020204" pitchFamily="34" charset="0"/>
                </a:rPr>
                <a:t>International dispute resolution services</a:t>
              </a:r>
              <a:endParaRPr lang="en-us" altLang="en-US" sz="1800" dirty="0">
                <a:latin typeface="Arial" panose="020B0604020202020204" pitchFamily="34" charset="0"/>
                <a:ea typeface="DFKai-SB" panose="03000509000000000000" pitchFamily="65" charset="-120"/>
                <a:cs typeface="Arial" panose="020B0604020202020204" pitchFamily="34" charset="0"/>
              </a:endParaRPr>
            </a:p>
          </p:txBody>
        </p:sp>
        <p:sp>
          <p:nvSpPr>
            <p:cNvPr id="6" name="文本框 5"/>
            <p:cNvSpPr txBox="1"/>
            <p:nvPr/>
          </p:nvSpPr>
          <p:spPr>
            <a:xfrm>
              <a:off x="774477" y="3626684"/>
              <a:ext cx="6888595" cy="1863548"/>
            </a:xfrm>
            <a:prstGeom prst="rect">
              <a:avLst/>
            </a:prstGeom>
            <a:noFill/>
          </p:spPr>
          <p:txBody>
            <a:bodyPr wrap="square">
              <a:spAutoFit/>
            </a:bodyPr>
            <a:lstStyle/>
            <a:p>
              <a:pPr algn="just" rtl="0">
                <a:lnSpc>
                  <a:spcPct val="120000"/>
                </a:lnSpc>
              </a:pP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Hong Kong </a:t>
              </a:r>
              <a:r>
                <a:rPr lang="en-us" b="0" i="0" u="none"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is a leading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arbitration </a:t>
              </a:r>
              <a:r>
                <a:rPr lang="en-us" b="0" i="0" u="none" baseline="0" dirty="0" err="1"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centre</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number of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well-respected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international institutions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have chosen Hong </a:t>
              </a:r>
              <a:r>
                <a:rPr lang="en-US" altLang="zh-TW"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Kong as their first global location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outside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their home jurisdiction</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The </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strong</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judicial and legal </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systems</a:t>
              </a:r>
              <a:r>
                <a:rPr lang="en-us" b="0" i="0" u="none"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have enhanced Hong Kong</a:t>
              </a:r>
              <a:r>
                <a:rPr lang="en-us"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 </a:t>
              </a:r>
              <a:r>
                <a:rPr lang="en-us"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strength as an international legal hub.</a:t>
              </a:r>
              <a:endParaRPr lang="en-us" altLang="en-US"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2" name="文本框 11"/>
            <p:cNvSpPr txBox="1"/>
            <p:nvPr/>
          </p:nvSpPr>
          <p:spPr>
            <a:xfrm>
              <a:off x="7544822" y="6038323"/>
              <a:ext cx="5501261" cy="748420"/>
            </a:xfrm>
            <a:prstGeom prst="rect">
              <a:avLst/>
            </a:prstGeom>
            <a:noFill/>
          </p:spPr>
          <p:txBody>
            <a:bodyPr wrap="square">
              <a:spAutoFit/>
            </a:bodyPr>
            <a:lstStyle/>
            <a:p>
              <a:pPr algn="l" rtl="0">
                <a:lnSpc>
                  <a:spcPct val="130000"/>
                </a:lnSpc>
              </a:pP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Source of photo: </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HKTDC (https://</a:t>
              </a: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hkservices.hktdc.com/en/industry/legal-services</a:t>
              </a: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en-US" sz="14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grpSp>
      <p:pic>
        <p:nvPicPr>
          <p:cNvPr id="4" name="Picture 3"/>
          <p:cNvPicPr>
            <a:picLocks noChangeAspect="1"/>
          </p:cNvPicPr>
          <p:nvPr/>
        </p:nvPicPr>
        <p:blipFill>
          <a:blip r:embed="rId3"/>
          <a:stretch>
            <a:fillRect/>
          </a:stretch>
        </p:blipFill>
        <p:spPr>
          <a:xfrm>
            <a:off x="8350471" y="3371229"/>
            <a:ext cx="2169324" cy="277191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01313" y="1368392"/>
            <a:ext cx="10353806" cy="3153940"/>
          </a:xfrm>
          <a:prstGeom prst="rect">
            <a:avLst/>
          </a:prstGeom>
          <a:noFill/>
        </p:spPr>
        <p:txBody>
          <a:bodyPr wrap="square">
            <a:spAutoFit/>
          </a:bodyPr>
          <a:lstStyle/>
          <a:p>
            <a:pPr algn="just" rtl="0">
              <a:lnSpc>
                <a:spcPct val="120000"/>
              </a:lnSpc>
            </a:pPr>
            <a:r>
              <a:rPr lang="en-us" sz="24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Hong </a:t>
            </a:r>
            <a:r>
              <a:rPr lang="en-us" sz="24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Kong's IP services industry has a large pool of professionals who provide a wide range of support services, </a:t>
            </a:r>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including IP </a:t>
            </a:r>
            <a:r>
              <a:rPr lang="en-us" sz="24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portfolio management, brokerage, valuation and due diligence. These services are </a:t>
            </a:r>
            <a:r>
              <a:rPr lang="en-us" sz="24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essential in facilitating</a:t>
            </a:r>
            <a:r>
              <a:rPr lang="en-us" sz="2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IP-related</a:t>
            </a:r>
            <a:r>
              <a:rPr lang="en-us" sz="24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licensing and acquisition transactions. Hong Kong is an </a:t>
            </a:r>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IP business</a:t>
            </a:r>
            <a:r>
              <a:rPr lang="en-us" sz="24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hub with a variety of professional services. As the most important offshore RMB centre, Hong Kong is </a:t>
            </a:r>
            <a:r>
              <a:rPr lang="en-us" sz="24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an ideal platform </a:t>
            </a:r>
            <a:r>
              <a:rPr lang="en-us" sz="24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for handling </a:t>
            </a:r>
            <a:r>
              <a:rPr lang="en-us" sz="2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IP</a:t>
            </a:r>
            <a:r>
              <a:rPr lang="en-us" sz="24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 transactions involving </a:t>
            </a:r>
            <a:r>
              <a:rPr lang="en-us" sz="2400" b="0"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Mainland-based </a:t>
            </a:r>
            <a:r>
              <a:rPr lang="en-us" sz="2400" b="0"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enterprises</a:t>
            </a:r>
            <a:r>
              <a:rPr lang="en-us" sz="2400" b="0" i="0" u="none" baseline="0" dirty="0">
                <a:effectLst/>
                <a:latin typeface="Arial" panose="020B0604020202020204" pitchFamily="34" charset="0"/>
                <a:ea typeface="DFKai-SB" panose="03000509000000000000" pitchFamily="65" charset="-120"/>
                <a:cs typeface="Arial" panose="020B0604020202020204" pitchFamily="34" charset="0"/>
              </a:rPr>
              <a:t>.</a:t>
            </a:r>
          </a:p>
        </p:txBody>
      </p:sp>
      <p:sp>
        <p:nvSpPr>
          <p:cNvPr id="6" name="矩形 5"/>
          <p:cNvSpPr/>
          <p:nvPr/>
        </p:nvSpPr>
        <p:spPr>
          <a:xfrm>
            <a:off x="2497612" y="483215"/>
            <a:ext cx="6987954" cy="461665"/>
          </a:xfrm>
          <a:prstGeom prst="rect">
            <a:avLst/>
          </a:prstGeom>
        </p:spPr>
        <p:txBody>
          <a:bodyPr wrap="square">
            <a:spAutoFit/>
          </a:bodyPr>
          <a:lstStyle/>
          <a:p>
            <a:pPr marL="342900" indent="-342900" algn="l" rtl="0">
              <a:buFont typeface="Wingdings" panose="05000000000000000000" pitchFamily="2" charset="2"/>
              <a:buChar char="Ø"/>
            </a:pPr>
            <a:r>
              <a:rPr lang="en-us" sz="2400" b="1"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Intellectual property </a:t>
            </a:r>
            <a:r>
              <a:rPr lang="en-us" sz="2400" b="1" i="0" u="none" baseline="0" dirty="0" smtClean="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rPr>
              <a:t>(IP) services industry</a:t>
            </a:r>
            <a:endParaRPr lang="en-us" sz="2400" b="1" i="0" u="none" baseline="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p:txBody>
      </p:sp>
      <p:sp>
        <p:nvSpPr>
          <p:cNvPr id="2" name="矩形 1"/>
          <p:cNvSpPr/>
          <p:nvPr/>
        </p:nvSpPr>
        <p:spPr>
          <a:xfrm>
            <a:off x="1324825" y="5307702"/>
            <a:ext cx="6849952" cy="338554"/>
          </a:xfrm>
          <a:prstGeom prst="rect">
            <a:avLst/>
          </a:prstGeom>
        </p:spPr>
        <p:txBody>
          <a:bodyPr wrap="none">
            <a:spAutoFit/>
          </a:bodyPr>
          <a:lstStyle/>
          <a:p>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 HKTDC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r>
              <a:rPr lang="en-US" sz="1600" dirty="0">
                <a:solidFill>
                  <a:schemeClr val="tx1">
                    <a:lumMod val="85000"/>
                    <a:lumOff val="15000"/>
                  </a:schemeClr>
                </a:solidFill>
                <a:latin typeface="Arial" panose="020B0604020202020204" pitchFamily="34" charset="0"/>
                <a:cs typeface="Arial" panose="020B0604020202020204" pitchFamily="34" charset="0"/>
              </a:rPr>
              <a:t>https://research.hktdc.com/en/article/MzExMTM0MzQ0</a:t>
            </a:r>
            <a:r>
              <a:rPr lang="en-us" sz="1600" b="0" i="0" u="none" baseline="0" dirty="0" smtClean="0">
                <a:solidFill>
                  <a:schemeClr val="tx1">
                    <a:lumMod val="85000"/>
                    <a:lumOff val="15000"/>
                  </a:schemeClr>
                </a:solidFill>
                <a:latin typeface="Arial" panose="020B0604020202020204" pitchFamily="34" charset="0"/>
                <a:cs typeface="Arial" panose="020B0604020202020204" pitchFamily="34" charset="0"/>
              </a:rPr>
              <a:t>)</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01240" y="1289714"/>
            <a:ext cx="10368379" cy="4121065"/>
          </a:xfrm>
          <a:prstGeom prst="rect">
            <a:avLst/>
          </a:prstGeom>
          <a:noFill/>
        </p:spPr>
        <p:txBody>
          <a:bodyPr wrap="square">
            <a:spAutoFit/>
          </a:bodyPr>
          <a:lstStyle/>
          <a:p>
            <a:pPr algn="just">
              <a:lnSpc>
                <a:spcPct val="120000"/>
              </a:lnSpc>
            </a:pP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More </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than 50 exhibition and convention venues of various sizes are available in Hong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Kong, including the </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Hong Kong Convention and Exhibition Centre (HKCEC</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t>
            </a:r>
            <a:r>
              <a:rPr lang="en-US" sz="2000" dirty="0" err="1">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AsiaWorld</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-Expo (AWE)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Hong Kong International Trade and Exhibition Centre in Kowloon Bay. Total available exhibition space in Hong Kong now exceeds 150,000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square </a:t>
            </a:r>
            <a:r>
              <a:rPr lang="en-US" sz="200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metres</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zh-TW" sz="20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a:p>
            <a:pPr algn="just">
              <a:lnSpc>
                <a:spcPct val="120000"/>
              </a:lnSpc>
            </a:pPr>
            <a:endParaRPr lang="en-us" altLang="zh-TW" sz="20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a:p>
            <a:pPr algn="just">
              <a:lnSpc>
                <a:spcPct val="120000"/>
              </a:lnSpc>
            </a:pP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2019, Hong Kong hosted more than 100 exhibitions, with more than 1.6 million overseas overnight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visitors</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The </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HKTDC </a:t>
            </a:r>
            <a:r>
              <a:rPr lang="en-US" sz="2000" dirty="0" err="1">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organises</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more than 30 large‑scale exhibitions a year in Hong Kong, connecting around 39,000 exhibitors and more than 750,000 buyers. 11 of these events are the largest marketplaces of their kind in Asia, five of which are the world’s largest, including the electronics, </a:t>
            </a:r>
            <a:r>
              <a:rPr lang="en-US" sz="2000" dirty="0" err="1">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jewellery</a:t>
            </a:r>
            <a:r>
              <a:rPr 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gifts, watches &amp; clocks and lighting sectors.</a:t>
            </a:r>
            <a:endParaRPr lang="en-us" altLang="en-US" sz="2000" b="0" i="0" dirty="0">
              <a:solidFill>
                <a:schemeClr val="tx1">
                  <a:lumMod val="85000"/>
                  <a:lumOff val="15000"/>
                </a:schemeClr>
              </a:solidFill>
              <a:effectLst/>
              <a:latin typeface="Arial" panose="020B0604020202020204" pitchFamily="34" charset="0"/>
              <a:ea typeface="DFKai-SB" panose="03000509000000000000" pitchFamily="65" charset="-120"/>
              <a:cs typeface="Arial" panose="020B0604020202020204" pitchFamily="34" charset="0"/>
            </a:endParaRPr>
          </a:p>
        </p:txBody>
      </p:sp>
      <p:sp>
        <p:nvSpPr>
          <p:cNvPr id="6" name="矩形 5"/>
          <p:cNvSpPr/>
          <p:nvPr/>
        </p:nvSpPr>
        <p:spPr>
          <a:xfrm>
            <a:off x="2997201" y="457261"/>
            <a:ext cx="6104466" cy="461665"/>
          </a:xfrm>
          <a:prstGeom prst="rect">
            <a:avLst/>
          </a:prstGeom>
        </p:spPr>
        <p:txBody>
          <a:bodyPr wrap="square">
            <a:spAutoFit/>
          </a:bodyPr>
          <a:lstStyle/>
          <a:p>
            <a:pPr marL="342900" indent="-342900" algn="l" rtl="0">
              <a:buFont typeface="Wingdings" panose="05000000000000000000" pitchFamily="2" charset="2"/>
              <a:buChar char="Ø"/>
            </a:pPr>
            <a:r>
              <a:rPr lang="en-us" sz="24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Convention and exhibition </a:t>
            </a:r>
            <a:r>
              <a:rPr lang="en-us" sz="2400" b="1"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a:t>
            </a:r>
            <a:r>
              <a:rPr lang="en-us" sz="2400" b="1"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ndustry</a:t>
            </a:r>
            <a:endParaRPr lang="en-us" altLang="zh-CN" sz="2400" b="1"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2" name="矩形 1"/>
          <p:cNvSpPr/>
          <p:nvPr/>
        </p:nvSpPr>
        <p:spPr>
          <a:xfrm>
            <a:off x="1073279" y="6125834"/>
            <a:ext cx="6779420" cy="338554"/>
          </a:xfrm>
          <a:prstGeom prst="rect">
            <a:avLst/>
          </a:prstGeom>
        </p:spPr>
        <p:txBody>
          <a:bodyPr wrap="none">
            <a:spAutoFit/>
          </a:bodyPr>
          <a:lstStyle/>
          <a:p>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 HKTDC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r>
              <a:rPr lang="en-US" sz="16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https://research.hktdc.com/en/article/MzEzODk1MDk2</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endParaRPr lang="en-us" altLang="en-US" sz="16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nvSpPr>
        <p:spPr>
          <a:xfrm flipV="1">
            <a:off x="374073" y="3008020"/>
            <a:ext cx="11276712" cy="2432080"/>
          </a:xfrm>
          <a:prstGeom prst="roundRect">
            <a:avLst>
              <a:gd name="adj" fmla="val 10000"/>
            </a:avLst>
          </a:prstGeom>
          <a:solidFill>
            <a:srgbClr val="92D05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9" name="文本框 8"/>
          <p:cNvSpPr txBox="1"/>
          <p:nvPr/>
        </p:nvSpPr>
        <p:spPr>
          <a:xfrm>
            <a:off x="374073" y="2074496"/>
            <a:ext cx="11276712" cy="775084"/>
          </a:xfrm>
          <a:prstGeom prst="rect">
            <a:avLst/>
          </a:prstGeom>
          <a:noFill/>
          <a:ln w="28575">
            <a:solidFill>
              <a:srgbClr val="FF0000"/>
            </a:solidFill>
          </a:ln>
        </p:spPr>
        <p:txBody>
          <a:bodyPr wrap="square">
            <a:spAutoFit/>
          </a:bodyPr>
          <a:lstStyle>
            <a:defPPr>
              <a:defRPr lang="en-us"/>
            </a:defPPr>
            <a:lvl1pPr>
              <a:defRPr sz="2000" b="0" i="0">
                <a:solidFill>
                  <a:srgbClr val="232323"/>
                </a:solidFill>
                <a:effectLst/>
                <a:latin typeface="黑体" panose="02010609060101010101" pitchFamily="49" charset="-122"/>
                <a:ea typeface="黑体" panose="02010609060101010101" pitchFamily="49" charset="-122"/>
              </a:defRPr>
            </a:lvl1pPr>
          </a:lstStyle>
          <a:p>
            <a:pPr marL="1071563" indent="-1071563" algn="just">
              <a:lnSpc>
                <a:spcPct val="130000"/>
              </a:lnSpc>
            </a:pPr>
            <a:r>
              <a:rPr lang="en-us" altLang="zh-TW" sz="18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a:t>
            </a:r>
            <a:r>
              <a:rPr lang="en-us" altLang="zh-CN" sz="18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18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2: </a:t>
            </a:r>
            <a:r>
              <a:rPr lang="en-us" sz="18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Hong Kong to be home to global marine insurance union’s Asian</a:t>
            </a:r>
            <a:r>
              <a:rPr lang="en-us" sz="1800" b="0" i="0" u="none"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altLang="zh-TW" sz="1800" b="0" i="0" u="none"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Hub</a:t>
            </a:r>
            <a:r>
              <a:rPr lang="en-us" sz="18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18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18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a:t>
            </a:r>
            <a:r>
              <a:rPr lang="en-us" sz="18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Government of the HKSAR Pre</a:t>
            </a:r>
            <a:r>
              <a:rPr lang="en-us" sz="18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ss </a:t>
            </a:r>
            <a:r>
              <a:rPr lang="en-us" sz="18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Release</a:t>
            </a:r>
            <a:endParaRPr lang="en-us" altLang="en-US" sz="18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11" name="文本框 10"/>
          <p:cNvSpPr txBox="1"/>
          <p:nvPr/>
        </p:nvSpPr>
        <p:spPr>
          <a:xfrm>
            <a:off x="513315" y="5652024"/>
            <a:ext cx="8161067" cy="830997"/>
          </a:xfrm>
          <a:prstGeom prst="rect">
            <a:avLst/>
          </a:prstGeom>
          <a:noFill/>
        </p:spPr>
        <p:txBody>
          <a:bodyPr wrap="square">
            <a:spAutoFit/>
          </a:bodyPr>
          <a:lstStyle/>
          <a:p>
            <a:pPr algn="l" rtl="0"/>
            <a:r>
              <a:rPr lang="en-us" sz="1200" b="0" i="0" u="none" baseline="0" dirty="0">
                <a:latin typeface="Arial" panose="020B0604020202020204" pitchFamily="34" charset="0"/>
                <a:ea typeface="DFKai-SB" panose="03000509000000000000" pitchFamily="65" charset="-120"/>
                <a:cs typeface="Arial" panose="020B0604020202020204" pitchFamily="34" charset="0"/>
              </a:rPr>
              <a:t>Source: </a:t>
            </a:r>
            <a:endParaRPr lang="en-us" altLang="zh-CN" sz="1200" dirty="0">
              <a:latin typeface="Arial" panose="020B0604020202020204" pitchFamily="34" charset="0"/>
              <a:ea typeface="DFKai-SB" panose="03000509000000000000" pitchFamily="65" charset="-120"/>
              <a:cs typeface="Arial" panose="020B0604020202020204" pitchFamily="34" charset="0"/>
            </a:endParaRPr>
          </a:p>
          <a:p>
            <a:pPr marL="285750" indent="-285750" algn="l" rtl="0">
              <a:buFont typeface="Arial" panose="020B0604020202020204" pitchFamily="34" charset="0"/>
              <a:buChar char="•"/>
            </a:pPr>
            <a:r>
              <a:rPr lang="en-us" sz="1200" b="0" i="0" u="none" baseline="0" dirty="0">
                <a:latin typeface="Arial" panose="020B0604020202020204" pitchFamily="34" charset="0"/>
                <a:ea typeface="DFKai-SB" panose="03000509000000000000" pitchFamily="65" charset="-120"/>
                <a:cs typeface="Arial" panose="020B0604020202020204" pitchFamily="34" charset="0"/>
              </a:rPr>
              <a:t>HKTDC (https://research.hktdc.com/tc/article/ODc2MTE1OTM1)</a:t>
            </a:r>
          </a:p>
          <a:p>
            <a:pPr marL="285750" indent="-285750" algn="l" rtl="0">
              <a:buFont typeface="Arial" panose="020B0604020202020204" pitchFamily="34" charset="0"/>
              <a:buChar char="•"/>
            </a:pPr>
            <a:r>
              <a:rPr lang="en-us" sz="1200" b="0" i="0" u="none" baseline="0" dirty="0">
                <a:latin typeface="Arial" panose="020B0604020202020204" pitchFamily="34" charset="0"/>
                <a:ea typeface="DFKai-SB" panose="03000509000000000000" pitchFamily="65" charset="-120"/>
                <a:cs typeface="Arial" panose="020B0604020202020204" pitchFamily="34" charset="0"/>
              </a:rPr>
              <a:t>Hong Kong Government Press Release (https://www.info.gov.hk/gia/general/201610/24/P2016102400345.htm)</a:t>
            </a:r>
            <a:endParaRPr lang="en-us" altLang="zh-CN" sz="1200" dirty="0">
              <a:latin typeface="Arial" panose="020B0604020202020204" pitchFamily="34" charset="0"/>
              <a:ea typeface="DFKai-SB" panose="03000509000000000000" pitchFamily="65" charset="-120"/>
              <a:cs typeface="Arial" panose="020B0604020202020204" pitchFamily="34" charset="0"/>
            </a:endParaRPr>
          </a:p>
          <a:p>
            <a:pPr marL="285750" indent="-285750" algn="l" rtl="0">
              <a:buFont typeface="Arial" panose="020B0604020202020204" pitchFamily="34" charset="0"/>
              <a:buChar char="•"/>
            </a:pPr>
            <a:r>
              <a:rPr lang="en-us" sz="1200" b="0" i="0" u="none" baseline="0" dirty="0">
                <a:latin typeface="Arial" panose="020B0604020202020204" pitchFamily="34" charset="0"/>
                <a:ea typeface="DFKai-SB" panose="03000509000000000000" pitchFamily="65" charset="-120"/>
                <a:cs typeface="Arial" panose="020B0604020202020204" pitchFamily="34" charset="0"/>
              </a:rPr>
              <a:t>www.chinanews.com (http://www.chinanews.com/ga/2016/10-24/8041985.shtml)</a:t>
            </a:r>
            <a:endParaRPr lang="en-us" altLang="en-US" sz="1200" dirty="0">
              <a:latin typeface="Arial" panose="020B0604020202020204" pitchFamily="34" charset="0"/>
              <a:ea typeface="DFKai-SB" panose="03000509000000000000" pitchFamily="65" charset="-120"/>
              <a:cs typeface="Arial" panose="020B0604020202020204" pitchFamily="34" charset="0"/>
            </a:endParaRPr>
          </a:p>
        </p:txBody>
      </p:sp>
      <p:sp>
        <p:nvSpPr>
          <p:cNvPr id="12" name="文本框 11"/>
          <p:cNvSpPr txBox="1"/>
          <p:nvPr/>
        </p:nvSpPr>
        <p:spPr>
          <a:xfrm>
            <a:off x="1010557" y="3051823"/>
            <a:ext cx="10544134" cy="2086725"/>
          </a:xfrm>
          <a:prstGeom prst="rect">
            <a:avLst/>
          </a:prstGeom>
          <a:noFill/>
        </p:spPr>
        <p:txBody>
          <a:bodyPr wrap="square" rtlCol="0">
            <a:spAutoFit/>
          </a:bodyPr>
          <a:lstStyle/>
          <a:p>
            <a:pPr algn="just" rtl="0">
              <a:lnSpc>
                <a:spcPct val="120000"/>
              </a:lnSpc>
            </a:pPr>
            <a:r>
              <a:rPr lang="en-us" b="1" i="0" u="none" baseline="0" dirty="0">
                <a:latin typeface="Arial" panose="020B0604020202020204" pitchFamily="34" charset="0"/>
                <a:ea typeface="DFKai-SB" panose="03000509000000000000" pitchFamily="65" charset="-120"/>
                <a:cs typeface="Arial" panose="020B0604020202020204" pitchFamily="34" charset="0"/>
              </a:rPr>
              <a:t>Question:</a:t>
            </a:r>
            <a:r>
              <a:rPr lang="en-us" b="0" i="0" u="none" baseline="0" dirty="0">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With an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increasing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level</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of </a:t>
            </a:r>
            <a:r>
              <a:rPr lang="en-us"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internationalisation</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and fiercer competition in maritime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service,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how can Hong Kong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give a full</a:t>
            </a:r>
            <a:r>
              <a:rPr lang="en-us"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play to its </a:t>
            </a:r>
            <a:r>
              <a:rPr lang="en-us" b="0" i="0" u="none" strike="sngStrik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unique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strengths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international </a:t>
            </a:r>
            <a:r>
              <a:rPr lang="en-us"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organisations</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zh-CN"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just">
              <a:lnSpc>
                <a:spcPct val="120000"/>
              </a:lnSpc>
            </a:pPr>
            <a:endParaRPr lang="en-us" altLang="zh-CN" dirty="0">
              <a:latin typeface="Arial" panose="020B0604020202020204" pitchFamily="34" charset="0"/>
              <a:ea typeface="DFKai-SB" panose="03000509000000000000" pitchFamily="65" charset="-120"/>
              <a:cs typeface="Arial" panose="020B0604020202020204" pitchFamily="34" charset="0"/>
            </a:endParaRPr>
          </a:p>
          <a:p>
            <a:pPr algn="just" rtl="0">
              <a:lnSpc>
                <a:spcPct val="120000"/>
              </a:lnSpc>
            </a:pPr>
            <a:r>
              <a:rPr lang="en-us" b="1" i="0" u="none" baseline="0" dirty="0">
                <a:latin typeface="Arial" panose="020B0604020202020204" pitchFamily="34" charset="0"/>
                <a:ea typeface="DFKai-SB" panose="03000509000000000000" pitchFamily="65" charset="-120"/>
                <a:cs typeface="Arial" panose="020B0604020202020204" pitchFamily="34" charset="0"/>
              </a:rPr>
              <a:t>Suggested answer:</a:t>
            </a:r>
            <a:r>
              <a:rPr lang="en-us" b="0" i="0" u="none" baseline="0" dirty="0">
                <a:latin typeface="Arial" panose="020B0604020202020204" pitchFamily="34" charset="0"/>
                <a:ea typeface="DFKai-SB" panose="03000509000000000000" pitchFamily="65" charset="-120"/>
                <a:cs typeface="Arial" panose="020B0604020202020204" pitchFamily="34" charset="0"/>
              </a:rPr>
              <a:t>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May consider taking the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perspective of giving full play to the advantages of "one country, two systems", maintaining high-end business capabilities, and improving the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calibre</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of talents. Extended reading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on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“14</a:t>
            </a:r>
            <a:r>
              <a:rPr lang="en-us" b="0" i="0" u="none" baseline="30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Five-Year Plan”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related documents is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recommended</a:t>
            </a:r>
            <a:r>
              <a:rPr lang="en-us" b="0" i="0" u="none" baseline="0" dirty="0">
                <a:latin typeface="Arial" panose="020B0604020202020204" pitchFamily="34" charset="0"/>
                <a:ea typeface="DFKai-SB" panose="03000509000000000000" pitchFamily="65" charset="-120"/>
                <a:cs typeface="Arial" panose="020B0604020202020204" pitchFamily="34" charset="0"/>
              </a:rPr>
              <a:t>.</a:t>
            </a:r>
          </a:p>
        </p:txBody>
      </p:sp>
      <p:grpSp>
        <p:nvGrpSpPr>
          <p:cNvPr id="10" name="组合 9"/>
          <p:cNvGrpSpPr/>
          <p:nvPr/>
        </p:nvGrpSpPr>
        <p:grpSpPr>
          <a:xfrm>
            <a:off x="4338349" y="204828"/>
            <a:ext cx="5219719" cy="674687"/>
            <a:chOff x="1193537" y="1344264"/>
            <a:chExt cx="5219719" cy="674687"/>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15" name="文本框 13"/>
            <p:cNvSpPr txBox="1">
              <a:spLocks noChangeArrowheads="1"/>
            </p:cNvSpPr>
            <p:nvPr/>
          </p:nvSpPr>
          <p:spPr bwMode="auto">
            <a:xfrm>
              <a:off x="1557074" y="1344264"/>
              <a:ext cx="485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rtl="0"/>
              <a:r>
                <a:rPr lang="en-us" sz="2400" b="1" i="0" u="none" baseline="0" dirty="0" smtClean="0">
                  <a:solidFill>
                    <a:schemeClr val="tx1">
                      <a:lumMod val="85000"/>
                      <a:lumOff val="15000"/>
                    </a:schemeClr>
                  </a:solidFill>
                  <a:ea typeface="標楷體" panose="03000509000000000000" pitchFamily="65" charset="-120"/>
                  <a:cs typeface="Arial" panose="020B0604020202020204" pitchFamily="34" charset="0"/>
                </a:rPr>
                <a:t>Reading for thought</a:t>
              </a:r>
              <a:endParaRPr lang="en-us" sz="2400" b="1" i="0" u="none" strike="sngStrike" baseline="0" dirty="0">
                <a:solidFill>
                  <a:schemeClr val="tx1">
                    <a:lumMod val="85000"/>
                    <a:lumOff val="15000"/>
                  </a:schemeClr>
                </a:solidFill>
                <a:ea typeface="標楷體" panose="03000509000000000000" pitchFamily="65" charset="-120"/>
                <a:cs typeface="Arial" panose="020B0604020202020204" pitchFamily="34" charset="0"/>
              </a:endParaRPr>
            </a:p>
          </p:txBody>
        </p:sp>
        <p:cxnSp>
          <p:nvCxnSpPr>
            <p:cNvPr id="16" name="直接连接符 15"/>
            <p:cNvCxnSpPr/>
            <p:nvPr/>
          </p:nvCxnSpPr>
          <p:spPr>
            <a:xfrm>
              <a:off x="1620574" y="1991964"/>
              <a:ext cx="23844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a:grpSpLocks noChangeAspect="1"/>
          </p:cNvGrpSpPr>
          <p:nvPr/>
        </p:nvGrpSpPr>
        <p:grpSpPr>
          <a:xfrm>
            <a:off x="481608" y="4088635"/>
            <a:ext cx="493472" cy="540000"/>
            <a:chOff x="6523756" y="488141"/>
            <a:chExt cx="883270" cy="966551"/>
          </a:xfrm>
        </p:grpSpPr>
        <p:sp>
          <p:nvSpPr>
            <p:cNvPr id="20" name="流程图: 离页连接符 19"/>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cs typeface="Arial" panose="020B0604020202020204" pitchFamily="34" charset="0"/>
              </a:endParaRPr>
            </a:p>
          </p:txBody>
        </p:sp>
        <p:sp>
          <p:nvSpPr>
            <p:cNvPr id="21" name="流程图: 离页连接符 20"/>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cs typeface="Arial" panose="020B0604020202020204" pitchFamily="34" charset="0"/>
              </a:endParaRPr>
            </a:p>
          </p:txBody>
        </p:sp>
        <p:sp>
          <p:nvSpPr>
            <p:cNvPr id="22" name="流程图: 离页连接符 21"/>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cs typeface="Arial" panose="020B0604020202020204" pitchFamily="34" charset="0"/>
              </a:endParaRPr>
            </a:p>
          </p:txBody>
        </p:sp>
        <p:grpSp>
          <p:nvGrpSpPr>
            <p:cNvPr id="23" name="组合 22"/>
            <p:cNvGrpSpPr/>
            <p:nvPr/>
          </p:nvGrpSpPr>
          <p:grpSpPr>
            <a:xfrm>
              <a:off x="6676279" y="647264"/>
              <a:ext cx="600075" cy="568325"/>
              <a:chOff x="5991226" y="2949576"/>
              <a:chExt cx="600075" cy="568325"/>
            </a:xfrm>
          </p:grpSpPr>
          <p:sp>
            <p:nvSpPr>
              <p:cNvPr id="24"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cs typeface="Arial" panose="020B0604020202020204" pitchFamily="34" charset="0"/>
                </a:endParaRPr>
              </a:p>
            </p:txBody>
          </p:sp>
          <p:sp>
            <p:nvSpPr>
              <p:cNvPr id="25"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latin typeface="Arial" panose="020B0604020202020204" pitchFamily="34" charset="0"/>
                  <a:cs typeface="Arial" panose="020B0604020202020204" pitchFamily="34" charset="0"/>
                </a:endParaRPr>
              </a:p>
            </p:txBody>
          </p:sp>
          <p:sp>
            <p:nvSpPr>
              <p:cNvPr id="26"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cs typeface="Arial" panose="020B0604020202020204" pitchFamily="34" charset="0"/>
                </a:endParaRPr>
              </a:p>
            </p:txBody>
          </p:sp>
        </p:grpSp>
      </p:grpSp>
      <p:grpSp>
        <p:nvGrpSpPr>
          <p:cNvPr id="27" name="组合 26"/>
          <p:cNvGrpSpPr>
            <a:grpSpLocks noChangeAspect="1"/>
          </p:cNvGrpSpPr>
          <p:nvPr/>
        </p:nvGrpSpPr>
        <p:grpSpPr>
          <a:xfrm flipH="1">
            <a:off x="428189" y="3176930"/>
            <a:ext cx="540000" cy="540000"/>
            <a:chOff x="5195979" y="428797"/>
            <a:chExt cx="927463" cy="927463"/>
          </a:xfrm>
        </p:grpSpPr>
        <p:sp>
          <p:nvSpPr>
            <p:cNvPr id="28" name="椭圆 27"/>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cs typeface="Arial" panose="020B0604020202020204" pitchFamily="34" charset="0"/>
              </a:endParaRPr>
            </a:p>
          </p:txBody>
        </p:sp>
        <p:grpSp>
          <p:nvGrpSpPr>
            <p:cNvPr id="29" name="组合 28"/>
            <p:cNvGrpSpPr/>
            <p:nvPr/>
          </p:nvGrpSpPr>
          <p:grpSpPr>
            <a:xfrm>
              <a:off x="5235042" y="460898"/>
              <a:ext cx="876427" cy="882962"/>
              <a:chOff x="6130069" y="1975983"/>
              <a:chExt cx="876427" cy="882962"/>
            </a:xfrm>
          </p:grpSpPr>
          <p:sp>
            <p:nvSpPr>
              <p:cNvPr id="32"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en-us" altLang="en-US" dirty="0">
                  <a:latin typeface="Arial" panose="020B0604020202020204" pitchFamily="34" charset="0"/>
                  <a:cs typeface="Arial" panose="020B0604020202020204" pitchFamily="34" charset="0"/>
                </a:endParaRPr>
              </a:p>
            </p:txBody>
          </p:sp>
          <p:sp>
            <p:nvSpPr>
              <p:cNvPr id="33"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en-us" altLang="en-US" dirty="0">
                  <a:latin typeface="Arial" panose="020B0604020202020204" pitchFamily="34" charset="0"/>
                  <a:cs typeface="Arial" panose="020B0604020202020204" pitchFamily="34" charset="0"/>
                </a:endParaRPr>
              </a:p>
            </p:txBody>
          </p:sp>
        </p:grpSp>
        <p:sp>
          <p:nvSpPr>
            <p:cNvPr id="30"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cs typeface="Arial" panose="020B0604020202020204" pitchFamily="34" charset="0"/>
              </a:endParaRPr>
            </a:p>
          </p:txBody>
        </p:sp>
        <p:sp>
          <p:nvSpPr>
            <p:cNvPr id="31"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en-us" altLang="en-US" dirty="0">
                <a:latin typeface="Arial" panose="020B0604020202020204" pitchFamily="34" charset="0"/>
                <a:cs typeface="Arial" panose="020B0604020202020204" pitchFamily="34" charset="0"/>
              </a:endParaRPr>
            </a:p>
          </p:txBody>
        </p:sp>
      </p:grpSp>
      <p:sp>
        <p:nvSpPr>
          <p:cNvPr id="2" name="Rectangle 1"/>
          <p:cNvSpPr/>
          <p:nvPr/>
        </p:nvSpPr>
        <p:spPr>
          <a:xfrm>
            <a:off x="374073" y="1276804"/>
            <a:ext cx="11276712" cy="369332"/>
          </a:xfrm>
          <a:prstGeom prst="rect">
            <a:avLst/>
          </a:prstGeom>
          <a:ln w="28575">
            <a:solidFill>
              <a:srgbClr val="FF0000"/>
            </a:solidFill>
          </a:ln>
        </p:spPr>
        <p:txBody>
          <a:bodyPr wrap="square">
            <a:spAutoFit/>
          </a:bodyPr>
          <a:lstStyle/>
          <a:p>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 1: Hong Kong Logistics: Maritime Prospects and Trends | </a:t>
            </a:r>
            <a:r>
              <a:rPr lang="en-US"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HKTDC Research</a:t>
            </a:r>
            <a:endParaRPr lang="en-us"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flipV="1">
            <a:off x="476851" y="1298149"/>
            <a:ext cx="5652689" cy="4497587"/>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 name="文本框 1"/>
          <p:cNvSpPr txBox="1"/>
          <p:nvPr/>
        </p:nvSpPr>
        <p:spPr>
          <a:xfrm>
            <a:off x="618087" y="1404123"/>
            <a:ext cx="5364593" cy="4382995"/>
          </a:xfrm>
          <a:prstGeom prst="rect">
            <a:avLst/>
          </a:prstGeom>
          <a:noFill/>
        </p:spPr>
        <p:txBody>
          <a:bodyPr wrap="square">
            <a:spAutoFit/>
          </a:bodyPr>
          <a:lstStyle/>
          <a:p>
            <a:pPr algn="just" rtl="0">
              <a:lnSpc>
                <a:spcPct val="120000"/>
              </a:lnSpc>
            </a:pP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As a bridge for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cultural exchanges of East and West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and the spread of Chinese culture</a:t>
            </a:r>
            <a:r>
              <a:rPr lang="en-us" b="0" i="0" u="none" baseline="0" dirty="0">
                <a:solidFill>
                  <a:schemeClr val="tx1">
                    <a:lumMod val="85000"/>
                    <a:lumOff val="15000"/>
                  </a:schemeClr>
                </a:solidFill>
                <a:latin typeface="Arial" panose="020B0604020202020204" pitchFamily="34" charset="0"/>
                <a:ea typeface="細明體" panose="02020509000000000000" pitchFamily="49"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Hong Kong displays precious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cultural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relics </a:t>
            </a:r>
            <a:r>
              <a:rPr lang="en-us"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our country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through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different cultural platforms, including the Xiqu Centre and the M+ Museum</a:t>
            </a:r>
            <a:r>
              <a:rPr lang="en-us" b="0" i="0" u="none" baseline="0" dirty="0">
                <a:solidFill>
                  <a:schemeClr val="tx1">
                    <a:lumMod val="85000"/>
                    <a:lumOff val="15000"/>
                  </a:schemeClr>
                </a:solidFill>
                <a:latin typeface="Arial" panose="020B0604020202020204" pitchFamily="34" charset="0"/>
                <a:ea typeface="細明體" panose="02020509000000000000" pitchFamily="49" charset="-120"/>
                <a:cs typeface="Arial" panose="020B0604020202020204" pitchFamily="34" charset="0"/>
              </a:rPr>
              <a:t> in the West Kowloon Cultural District</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and the Hong Kong Palace Museum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enhance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understanding </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of Chinese history and </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culture of the public and foreign visitors. </a:t>
            </a:r>
            <a:r>
              <a:rPr lang="en-us"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M</a:t>
            </a:r>
            <a:r>
              <a:rPr lang="en-us"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oreover</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the city also attracts different types of cultural and art exchange activities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such as the Chinese Opera Festival</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to be held locally to showcase Chinese culture to the world</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endParaRPr lang="en-us" altLang="zh-CN"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3" name="文本框 2"/>
          <p:cNvSpPr txBox="1"/>
          <p:nvPr/>
        </p:nvSpPr>
        <p:spPr>
          <a:xfrm>
            <a:off x="6509028" y="4926108"/>
            <a:ext cx="4546118" cy="830997"/>
          </a:xfrm>
          <a:prstGeom prst="rect">
            <a:avLst/>
          </a:prstGeom>
          <a:noFill/>
        </p:spPr>
        <p:txBody>
          <a:bodyPr wrap="square">
            <a:spAutoFit/>
          </a:bodyPr>
          <a:lstStyle/>
          <a:p>
            <a:pPr algn="just" rtl="0"/>
            <a:r>
              <a:rPr lang="en-us" sz="1600" b="0" i="0" u="none" baseline="0" dirty="0">
                <a:effectLst/>
                <a:latin typeface="Arial" panose="020B0604020202020204" pitchFamily="34" charset="0"/>
                <a:ea typeface="DFKai-SB" panose="03000509000000000000" pitchFamily="65" charset="-120"/>
                <a:cs typeface="Arial" panose="020B0604020202020204" pitchFamily="34" charset="0"/>
              </a:rPr>
              <a:t>The Hong Kong Chinese Opera Festival focuses on classic Chinese opera and is a </a:t>
            </a:r>
            <a:r>
              <a:rPr lang="en-us" sz="1600" b="0" i="0" u="none" baseline="0" dirty="0">
                <a:latin typeface="Arial" panose="020B0604020202020204" pitchFamily="34" charset="0"/>
                <a:ea typeface="DFKai-SB" panose="03000509000000000000" pitchFamily="65" charset="-120"/>
                <a:cs typeface="Arial" panose="020B0604020202020204" pitchFamily="34" charset="0"/>
              </a:rPr>
              <a:t>platform</a:t>
            </a:r>
            <a:r>
              <a:rPr lang="en-us" sz="1600" b="0" i="0" u="none" baseline="0" dirty="0">
                <a:effectLst/>
                <a:latin typeface="Arial" panose="020B0604020202020204" pitchFamily="34" charset="0"/>
                <a:ea typeface="DFKai-SB" panose="03000509000000000000" pitchFamily="65" charset="-120"/>
                <a:cs typeface="Arial" panose="020B0604020202020204" pitchFamily="34" charset="0"/>
              </a:rPr>
              <a:t> for our country to display its opera art to </a:t>
            </a:r>
            <a:r>
              <a:rPr lang="en-us" sz="1600" b="0" i="0" u="none" baseline="0" dirty="0" smtClean="0">
                <a:effectLst/>
                <a:latin typeface="Arial" panose="020B0604020202020204" pitchFamily="34" charset="0"/>
                <a:ea typeface="DFKai-SB" panose="03000509000000000000" pitchFamily="65" charset="-120"/>
                <a:cs typeface="Arial" panose="020B0604020202020204" pitchFamily="34" charset="0"/>
              </a:rPr>
              <a:t>the </a:t>
            </a:r>
            <a:r>
              <a:rPr lang="en-us" sz="1600" b="0" i="0" u="none" baseline="0" dirty="0">
                <a:effectLst/>
                <a:latin typeface="Arial" panose="020B0604020202020204" pitchFamily="34" charset="0"/>
                <a:ea typeface="DFKai-SB" panose="03000509000000000000" pitchFamily="65" charset="-120"/>
                <a:cs typeface="Arial" panose="020B0604020202020204" pitchFamily="34" charset="0"/>
              </a:rPr>
              <a:t>world.</a:t>
            </a:r>
            <a:endParaRPr lang="en-us" altLang="en-US" sz="1600" dirty="0">
              <a:latin typeface="Arial" panose="020B0604020202020204" pitchFamily="34" charset="0"/>
              <a:ea typeface="DFKai-SB" panose="03000509000000000000" pitchFamily="65" charset="-120"/>
              <a:cs typeface="Arial" panose="020B0604020202020204"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028" y="1640199"/>
            <a:ext cx="4523543" cy="3130601"/>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7" name="文本框 6"/>
          <p:cNvSpPr txBox="1"/>
          <p:nvPr/>
        </p:nvSpPr>
        <p:spPr>
          <a:xfrm>
            <a:off x="1418728" y="5804354"/>
            <a:ext cx="7184945" cy="954107"/>
          </a:xfrm>
          <a:prstGeom prst="rect">
            <a:avLst/>
          </a:prstGeom>
          <a:noFill/>
        </p:spPr>
        <p:txBody>
          <a:bodyPr wrap="square">
            <a:spAutoFit/>
          </a:bodyPr>
          <a:lstStyle/>
          <a:p>
            <a:pPr algn="l" rtl="0"/>
            <a:r>
              <a:rPr lang="en-us" sz="1400" b="0" i="0" u="none" baseline="0" dirty="0">
                <a:latin typeface="Arial" panose="020B0604020202020204" pitchFamily="34" charset="0"/>
                <a:ea typeface="DFKai-SB" panose="03000509000000000000" pitchFamily="65" charset="-120"/>
                <a:cs typeface="Arial" panose="020B0604020202020204" pitchFamily="34" charset="0"/>
              </a:rPr>
              <a:t>Source: </a:t>
            </a:r>
            <a:endParaRPr lang="en-us" altLang="zh-CN" sz="1400" dirty="0">
              <a:latin typeface="Arial" panose="020B0604020202020204" pitchFamily="34" charset="0"/>
              <a:ea typeface="DFKai-SB" panose="03000509000000000000" pitchFamily="65" charset="-120"/>
              <a:cs typeface="Arial" panose="020B0604020202020204" pitchFamily="34" charset="0"/>
            </a:endParaRPr>
          </a:p>
          <a:p>
            <a:pPr marL="285750" indent="-285750" algn="l" rtl="0">
              <a:buFont typeface="Arial" panose="020B0604020202020204" pitchFamily="34" charset="0"/>
              <a:buChar char="•"/>
            </a:pPr>
            <a:r>
              <a:rPr lang="en-us" sz="1400" b="0" i="0" u="none" baseline="0" dirty="0">
                <a:latin typeface="Arial" panose="020B0604020202020204" pitchFamily="34" charset="0"/>
                <a:ea typeface="DFKai-SB" panose="03000509000000000000" pitchFamily="65" charset="-120"/>
                <a:cs typeface="Arial" panose="020B0604020202020204" pitchFamily="34" charset="0"/>
              </a:rPr>
              <a:t>www.xinhuanet.com (http://www.xinhuanet.com/2019-06/29/c_1124689126.htm)</a:t>
            </a:r>
          </a:p>
          <a:p>
            <a:pPr marL="285750" indent="-285750" algn="l" rtl="0">
              <a:buFont typeface="Arial" panose="020B0604020202020204" pitchFamily="34" charset="0"/>
              <a:buChar char="•"/>
            </a:pPr>
            <a:r>
              <a:rPr lang="en-us" sz="1400" b="0" i="0" u="none" baseline="0" dirty="0">
                <a:latin typeface="Arial" panose="020B0604020202020204" pitchFamily="34" charset="0"/>
                <a:ea typeface="DFKai-SB" panose="03000509000000000000" pitchFamily="65" charset="-120"/>
                <a:cs typeface="Arial" panose="020B0604020202020204" pitchFamily="34" charset="0"/>
              </a:rPr>
              <a:t>Hong Kong Government Press Release (https://www.info.gov.hk/gia/general/202107/21/P2021072100575.htm)</a:t>
            </a:r>
            <a:endParaRPr lang="en-us" altLang="zh-CN" sz="1400" dirty="0">
              <a:latin typeface="Arial" panose="020B0604020202020204" pitchFamily="34" charset="0"/>
              <a:ea typeface="DFKai-SB" panose="03000509000000000000" pitchFamily="65" charset="-120"/>
              <a:cs typeface="Arial" panose="020B0604020202020204" pitchFamily="34" charset="0"/>
            </a:endParaRPr>
          </a:p>
        </p:txBody>
      </p:sp>
      <p:sp>
        <p:nvSpPr>
          <p:cNvPr id="9" name="矩形 8"/>
          <p:cNvSpPr/>
          <p:nvPr/>
        </p:nvSpPr>
        <p:spPr>
          <a:xfrm>
            <a:off x="2435595" y="831289"/>
            <a:ext cx="7387890" cy="430887"/>
          </a:xfrm>
          <a:prstGeom prst="rect">
            <a:avLst/>
          </a:prstGeom>
        </p:spPr>
        <p:txBody>
          <a:bodyPr wrap="square">
            <a:spAutoFit/>
          </a:bodyPr>
          <a:lstStyle/>
          <a:p>
            <a:pPr marL="342900" indent="-342900" algn="l" rtl="0">
              <a:buFont typeface="Wingdings" panose="05000000000000000000" pitchFamily="2" charset="2"/>
              <a:buChar char="Ø"/>
            </a:pPr>
            <a:r>
              <a:rPr lang="en-us" sz="2200" b="0" i="0" u="none" baseline="0" dirty="0">
                <a:latin typeface="Arial" panose="020B0604020202020204" pitchFamily="34" charset="0"/>
                <a:ea typeface="DFKai-SB" panose="03000509000000000000" pitchFamily="65" charset="-120"/>
                <a:cs typeface="Arial" panose="020B0604020202020204" pitchFamily="34" charset="0"/>
              </a:rPr>
              <a:t>Building a platform for cultural exchanges</a:t>
            </a:r>
          </a:p>
        </p:txBody>
      </p:sp>
      <p:sp>
        <p:nvSpPr>
          <p:cNvPr id="8" name="标题 1"/>
          <p:cNvSpPr txBox="1">
            <a:spLocks noChangeArrowheads="1"/>
          </p:cNvSpPr>
          <p:nvPr/>
        </p:nvSpPr>
        <p:spPr bwMode="auto">
          <a:xfrm>
            <a:off x="1755810" y="173405"/>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2400" b="1" i="0" u="none" baseline="0" dirty="0">
                <a:latin typeface="Arial" panose="020B0604020202020204" pitchFamily="34" charset="0"/>
                <a:ea typeface="DFKai-SB" panose="03000509000000000000" pitchFamily="65" charset="-120"/>
                <a:cs typeface="Arial" panose="020B0604020202020204" pitchFamily="34" charset="0"/>
              </a:rPr>
              <a:t>3 Serving as a bridge for cultural exchanges</a:t>
            </a:r>
            <a:endParaRPr lang="en-us" altLang="en-US" sz="2400" b="1" dirty="0">
              <a:latin typeface="Arial" panose="020B0604020202020204" pitchFamily="34" charset="0"/>
              <a:ea typeface="DFKai-SB" panose="03000509000000000000" pitchFamily="65" charset="-120"/>
              <a:cs typeface="Arial"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7223" y="1092906"/>
            <a:ext cx="10676818" cy="430887"/>
          </a:xfrm>
          <a:prstGeom prst="rect">
            <a:avLst/>
          </a:prstGeom>
          <a:noFill/>
        </p:spPr>
        <p:txBody>
          <a:bodyPr wrap="square">
            <a:spAutoFit/>
          </a:bodyPr>
          <a:lstStyle>
            <a:defPPr>
              <a:defRPr lang="en-us"/>
            </a:defPPr>
            <a:lvl1pPr>
              <a:lnSpc>
                <a:spcPct val="150000"/>
              </a:lnSpc>
              <a:defRPr sz="2400">
                <a:latin typeface="黑体" panose="02010609060101010101" pitchFamily="49" charset="-122"/>
                <a:ea typeface="黑体" panose="02010609060101010101" pitchFamily="49" charset="-122"/>
              </a:defRPr>
            </a:lvl1pPr>
          </a:lstStyle>
          <a:p>
            <a:pPr algn="l" rtl="0">
              <a:lnSpc>
                <a:spcPct val="100000"/>
              </a:lnSpc>
            </a:pPr>
            <a:r>
              <a:rPr lang="en-us" sz="22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HKSAR Government initiated the </a:t>
            </a:r>
            <a:r>
              <a:rPr lang="en-us" sz="22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a:t>
            </a:r>
            <a:r>
              <a:rPr lang="en-us" sz="22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Asia Cultural </a:t>
            </a:r>
            <a:r>
              <a:rPr lang="en-us" sz="2200" b="1"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Co-operation </a:t>
            </a:r>
            <a:r>
              <a:rPr lang="en-us" sz="22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Forum</a:t>
            </a:r>
            <a:r>
              <a:rPr lang="en-us" sz="2200" b="1"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sym typeface="宋体" panose="02010600030101010101" pitchFamily="2" charset="-122"/>
              </a:rPr>
              <a:t>”</a:t>
            </a:r>
            <a:r>
              <a:rPr lang="en-us" sz="2200" b="1" i="0" u="none" baseline="0" dirty="0">
                <a:solidFill>
                  <a:schemeClr val="tx1">
                    <a:lumMod val="85000"/>
                    <a:lumOff val="15000"/>
                  </a:schemeClr>
                </a:solidFill>
                <a:latin typeface="Arial" panose="020B0604020202020204" pitchFamily="34" charset="0"/>
                <a:cs typeface="Arial" panose="020B0604020202020204" pitchFamily="34" charset="0"/>
              </a:rPr>
              <a:t>  </a:t>
            </a:r>
            <a:endParaRPr lang="en-us" altLang="en-US" sz="2200" b="1"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3" name="文本框 2"/>
          <p:cNvSpPr txBox="1"/>
          <p:nvPr/>
        </p:nvSpPr>
        <p:spPr>
          <a:xfrm>
            <a:off x="6461022" y="1944704"/>
            <a:ext cx="4881302" cy="830997"/>
          </a:xfrm>
          <a:prstGeom prst="rect">
            <a:avLst/>
          </a:prstGeom>
          <a:noFill/>
        </p:spPr>
        <p:txBody>
          <a:bodyPr wrap="square">
            <a:spAutoFit/>
          </a:bodyPr>
          <a:lstStyle/>
          <a:p>
            <a:pPr algn="just"/>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Source: Asia Cultural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Co-operation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Forum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https://isd.wecast.hk/vod/?id=7621&amp;video=avc/news/2017/ce/ce2811d.mp4</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grpSp>
        <p:nvGrpSpPr>
          <p:cNvPr id="7" name="组合 6"/>
          <p:cNvGrpSpPr/>
          <p:nvPr/>
        </p:nvGrpSpPr>
        <p:grpSpPr>
          <a:xfrm>
            <a:off x="3783705" y="192551"/>
            <a:ext cx="5018518" cy="674687"/>
            <a:chOff x="977900" y="557213"/>
            <a:chExt cx="2674938" cy="674687"/>
          </a:xfrm>
        </p:grpSpPr>
        <p:sp>
          <p:nvSpPr>
            <p:cNvPr id="8" name="矩形 7"/>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2400" dirty="0">
                <a:latin typeface="Arial" panose="020B0604020202020204" pitchFamily="34" charset="0"/>
                <a:cs typeface="Arial" panose="020B0604020202020204" pitchFamily="34" charset="0"/>
              </a:endParaRPr>
            </a:p>
          </p:txBody>
        </p:sp>
        <p:sp>
          <p:nvSpPr>
            <p:cNvPr id="9" name="矩形 8"/>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2400" dirty="0">
                <a:latin typeface="Arial" panose="020B0604020202020204" pitchFamily="34" charset="0"/>
                <a:cs typeface="Arial" panose="020B0604020202020204" pitchFamily="34" charset="0"/>
              </a:endParaRPr>
            </a:p>
          </p:txBody>
        </p:sp>
        <p:sp>
          <p:nvSpPr>
            <p:cNvPr id="10" name="文本框 13"/>
            <p:cNvSpPr txBox="1">
              <a:spLocks noChangeArrowheads="1"/>
            </p:cNvSpPr>
            <p:nvPr/>
          </p:nvSpPr>
          <p:spPr bwMode="auto">
            <a:xfrm>
              <a:off x="1341438" y="557213"/>
              <a:ext cx="231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rtl="0"/>
              <a:r>
                <a:rPr lang="en-us" sz="2400" b="1" i="0" u="none" baseline="0" dirty="0">
                  <a:solidFill>
                    <a:schemeClr val="tx1">
                      <a:lumMod val="85000"/>
                      <a:lumOff val="15000"/>
                    </a:schemeClr>
                  </a:solidFill>
                  <a:ea typeface="標楷體" panose="03000509000000000000" pitchFamily="65" charset="-120"/>
                  <a:cs typeface="Arial" panose="020B0604020202020204" pitchFamily="34" charset="0"/>
                </a:rPr>
                <a:t>Question </a:t>
              </a:r>
              <a:r>
                <a:rPr lang="en-us" sz="2400" b="1" i="0" u="none" baseline="0" dirty="0" smtClean="0">
                  <a:solidFill>
                    <a:schemeClr val="tx1">
                      <a:lumMod val="85000"/>
                      <a:lumOff val="15000"/>
                    </a:schemeClr>
                  </a:solidFill>
                  <a:ea typeface="標楷體" panose="03000509000000000000" pitchFamily="65" charset="-120"/>
                  <a:cs typeface="Arial" panose="020B0604020202020204" pitchFamily="34" charset="0"/>
                </a:rPr>
                <a:t>for Reflection</a:t>
              </a:r>
              <a:endParaRPr lang="en-us" sz="2400" b="1" i="0" u="none" baseline="0" dirty="0">
                <a:solidFill>
                  <a:schemeClr val="tx1">
                    <a:lumMod val="85000"/>
                    <a:lumOff val="15000"/>
                  </a:schemeClr>
                </a:solidFill>
                <a:ea typeface="標楷體" panose="03000509000000000000" pitchFamily="65" charset="-120"/>
                <a:cs typeface="Arial" panose="020B0604020202020204" pitchFamily="34" charset="0"/>
              </a:endParaRPr>
            </a:p>
          </p:txBody>
        </p:sp>
        <p:cxnSp>
          <p:nvCxnSpPr>
            <p:cNvPr id="11" name="直接连接符 10"/>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文本框 11"/>
          <p:cNvSpPr txBox="1"/>
          <p:nvPr/>
        </p:nvSpPr>
        <p:spPr>
          <a:xfrm>
            <a:off x="1142833" y="1975128"/>
            <a:ext cx="4339650" cy="1532727"/>
          </a:xfrm>
          <a:prstGeom prst="rect">
            <a:avLst/>
          </a:prstGeom>
          <a:noFill/>
        </p:spPr>
        <p:txBody>
          <a:bodyPr wrap="square" rtlCol="0">
            <a:spAutoFit/>
          </a:bodyPr>
          <a:lstStyle/>
          <a:p>
            <a:pPr algn="just" rtl="0">
              <a:lnSpc>
                <a:spcPct val="130000"/>
              </a:lnSpc>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After watching the video, </a:t>
            </a:r>
            <a:r>
              <a:rPr lang="en-us"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analyse</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positive impact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brought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by the Asia Cultural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Co-operation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Forum held in Hong Kong</a:t>
            </a:r>
            <a:r>
              <a:rPr lang="en-us"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t>
            </a:r>
            <a:endParaRPr lang="en-us" altLang="zh-CN"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13" name="文本框 12"/>
          <p:cNvSpPr txBox="1"/>
          <p:nvPr/>
        </p:nvSpPr>
        <p:spPr>
          <a:xfrm>
            <a:off x="1150230" y="4028173"/>
            <a:ext cx="4237507" cy="1532727"/>
          </a:xfrm>
          <a:prstGeom prst="rect">
            <a:avLst/>
          </a:prstGeom>
          <a:noFill/>
        </p:spPr>
        <p:txBody>
          <a:bodyPr wrap="square" rtlCol="0">
            <a:spAutoFit/>
          </a:bodyPr>
          <a:lstStyle/>
          <a:p>
            <a:pPr algn="l" rtl="0">
              <a:lnSpc>
                <a:spcPct val="130000"/>
              </a:lnSpc>
            </a:pPr>
            <a:r>
              <a:rPr lang="en-us" b="1" i="0" u="none" baseline="0" dirty="0">
                <a:latin typeface="Arial" panose="020B0604020202020204" pitchFamily="34" charset="0"/>
                <a:ea typeface="DFKai-SB" panose="03000509000000000000" pitchFamily="65" charset="-120"/>
                <a:cs typeface="Arial" panose="020B0604020202020204" pitchFamily="34" charset="0"/>
              </a:rPr>
              <a:t>Suggested answer:</a:t>
            </a:r>
            <a:endParaRPr lang="en-us" altLang="zh-CN" b="1" dirty="0">
              <a:latin typeface="Arial" panose="020B0604020202020204" pitchFamily="34" charset="0"/>
              <a:ea typeface="DFKai-SB" panose="03000509000000000000" pitchFamily="65" charset="-120"/>
              <a:cs typeface="Arial" panose="020B0604020202020204" pitchFamily="34" charset="0"/>
            </a:endParaRPr>
          </a:p>
          <a:p>
            <a:pPr algn="l" rtl="0">
              <a:lnSpc>
                <a:spcPct val="130000"/>
              </a:lnSpc>
            </a:pPr>
            <a:r>
              <a:rPr lang="en-us" b="0" i="0" u="none" baseline="0" dirty="0">
                <a:latin typeface="Arial" panose="020B0604020202020204" pitchFamily="34" charset="0"/>
                <a:ea typeface="DFKai-SB" panose="03000509000000000000" pitchFamily="65" charset="-120"/>
                <a:cs typeface="Arial" panose="020B0604020202020204" pitchFamily="34" charset="0"/>
              </a:rPr>
              <a:t>Promote cultural </a:t>
            </a:r>
            <a:r>
              <a:rPr lang="en-us" b="0" i="0" u="none" baseline="0" dirty="0" smtClean="0">
                <a:latin typeface="Arial" panose="020B0604020202020204" pitchFamily="34" charset="0"/>
                <a:ea typeface="DFKai-SB" panose="03000509000000000000" pitchFamily="65" charset="-120"/>
                <a:cs typeface="Arial" panose="020B0604020202020204" pitchFamily="34" charset="0"/>
              </a:rPr>
              <a:t>exchanges,</a:t>
            </a:r>
            <a:r>
              <a:rPr lang="en-us" b="0" i="0" u="none" baseline="0" dirty="0" smtClean="0">
                <a:solidFill>
                  <a:srgbClr val="FF0000"/>
                </a:solidFill>
                <a:latin typeface="Arial" panose="020B0604020202020204" pitchFamily="34" charset="0"/>
                <a:ea typeface="DFKai-SB" panose="03000509000000000000" pitchFamily="65" charset="-120"/>
                <a:cs typeface="Arial" panose="020B0604020202020204" pitchFamily="34" charset="0"/>
              </a:rPr>
              <a:t> </a:t>
            </a:r>
            <a:r>
              <a:rPr lang="en-us" b="0" i="0" u="none" baseline="0" dirty="0">
                <a:latin typeface="Arial" panose="020B0604020202020204" pitchFamily="34" charset="0"/>
                <a:ea typeface="DFKai-SB" panose="03000509000000000000" pitchFamily="65" charset="-120"/>
                <a:cs typeface="Arial" panose="020B0604020202020204" pitchFamily="34" charset="0"/>
              </a:rPr>
              <a:t>facilitate cultural, economic and trade exchanges, etc.</a:t>
            </a:r>
          </a:p>
        </p:txBody>
      </p:sp>
      <p:grpSp>
        <p:nvGrpSpPr>
          <p:cNvPr id="14" name="组合 13"/>
          <p:cNvGrpSpPr>
            <a:grpSpLocks noChangeAspect="1"/>
          </p:cNvGrpSpPr>
          <p:nvPr/>
        </p:nvGrpSpPr>
        <p:grpSpPr>
          <a:xfrm>
            <a:off x="660376" y="4214191"/>
            <a:ext cx="493472" cy="540000"/>
            <a:chOff x="6523756" y="488141"/>
            <a:chExt cx="883270" cy="966551"/>
          </a:xfrm>
        </p:grpSpPr>
        <p:sp>
          <p:nvSpPr>
            <p:cNvPr id="15" name="流程图: 离页连接符 14"/>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16" name="流程图: 离页连接符 15"/>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17" name="流程图: 离页连接符 16"/>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nvGrpSpPr>
            <p:cNvPr id="18" name="组合 17"/>
            <p:cNvGrpSpPr/>
            <p:nvPr/>
          </p:nvGrpSpPr>
          <p:grpSpPr>
            <a:xfrm>
              <a:off x="6676279" y="647264"/>
              <a:ext cx="600075" cy="568325"/>
              <a:chOff x="5991226" y="2949576"/>
              <a:chExt cx="600075" cy="568325"/>
            </a:xfrm>
          </p:grpSpPr>
          <p:sp>
            <p:nvSpPr>
              <p:cNvPr id="19"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20"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21"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grpSp>
      <p:grpSp>
        <p:nvGrpSpPr>
          <p:cNvPr id="22" name="组合 21"/>
          <p:cNvGrpSpPr>
            <a:grpSpLocks noChangeAspect="1"/>
          </p:cNvGrpSpPr>
          <p:nvPr/>
        </p:nvGrpSpPr>
        <p:grpSpPr>
          <a:xfrm flipH="1">
            <a:off x="390376" y="2124918"/>
            <a:ext cx="540000" cy="540000"/>
            <a:chOff x="5195979" y="428797"/>
            <a:chExt cx="927463" cy="927463"/>
          </a:xfrm>
        </p:grpSpPr>
        <p:sp>
          <p:nvSpPr>
            <p:cNvPr id="23" name="椭圆 22"/>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nvGrpSpPr>
            <p:cNvPr id="24" name="组合 23"/>
            <p:cNvGrpSpPr/>
            <p:nvPr/>
          </p:nvGrpSpPr>
          <p:grpSpPr>
            <a:xfrm>
              <a:off x="5235042" y="460898"/>
              <a:ext cx="876427" cy="882962"/>
              <a:chOff x="6130069" y="1975983"/>
              <a:chExt cx="876427" cy="882962"/>
            </a:xfrm>
          </p:grpSpPr>
          <p:sp>
            <p:nvSpPr>
              <p:cNvPr id="27"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28"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sp>
          <p:nvSpPr>
            <p:cNvPr id="25"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26"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grpSp>
        <p:nvGrpSpPr>
          <p:cNvPr id="29" name="组合 28"/>
          <p:cNvGrpSpPr/>
          <p:nvPr/>
        </p:nvGrpSpPr>
        <p:grpSpPr>
          <a:xfrm>
            <a:off x="5704966" y="2115828"/>
            <a:ext cx="611572" cy="600552"/>
            <a:chOff x="8956942" y="3371688"/>
            <a:chExt cx="783725" cy="769603"/>
          </a:xfrm>
        </p:grpSpPr>
        <p:grpSp>
          <p:nvGrpSpPr>
            <p:cNvPr id="30" name="组合 29"/>
            <p:cNvGrpSpPr/>
            <p:nvPr/>
          </p:nvGrpSpPr>
          <p:grpSpPr>
            <a:xfrm>
              <a:off x="8956942" y="3371688"/>
              <a:ext cx="783725" cy="769603"/>
              <a:chOff x="8575498" y="2572853"/>
              <a:chExt cx="718729" cy="905135"/>
            </a:xfrm>
          </p:grpSpPr>
          <p:sp>
            <p:nvSpPr>
              <p:cNvPr id="37"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8"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9"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40"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grpSp>
          <p:nvGrpSpPr>
            <p:cNvPr id="31" name="组合 30"/>
            <p:cNvGrpSpPr/>
            <p:nvPr/>
          </p:nvGrpSpPr>
          <p:grpSpPr>
            <a:xfrm>
              <a:off x="9163801" y="3580795"/>
              <a:ext cx="417426" cy="417425"/>
              <a:chOff x="8440738" y="3594100"/>
              <a:chExt cx="554038" cy="554037"/>
            </a:xfrm>
          </p:grpSpPr>
          <p:sp>
            <p:nvSpPr>
              <p:cNvPr id="32"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3"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4"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5"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sp>
            <p:nvSpPr>
              <p:cNvPr id="36"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latin typeface="Arial" panose="020B0604020202020204" pitchFamily="34" charset="0"/>
                  <a:ea typeface="DFKai-SB" panose="03000509000000000000" pitchFamily="65" charset="-120"/>
                  <a:cs typeface="Arial" panose="020B0604020202020204" pitchFamily="34" charset="0"/>
                </a:endParaRPr>
              </a:p>
            </p:txBody>
          </p:sp>
        </p:grpSp>
      </p:grpSp>
      <p:sp>
        <p:nvSpPr>
          <p:cNvPr id="41" name="Rectangle 40"/>
          <p:cNvSpPr/>
          <p:nvPr/>
        </p:nvSpPr>
        <p:spPr>
          <a:xfrm>
            <a:off x="6192121" y="5850598"/>
            <a:ext cx="5351920" cy="338554"/>
          </a:xfrm>
          <a:prstGeom prst="rect">
            <a:avLst/>
          </a:prstGeom>
          <a:ln w="28575">
            <a:solidFill>
              <a:srgbClr val="FF9966"/>
            </a:solidFill>
          </a:ln>
        </p:spPr>
        <p:txBody>
          <a:bodyPr wrap="square">
            <a:spAutoFit/>
          </a:bodyPr>
          <a:lstStyle/>
          <a:p>
            <a:pPr algn="ctr" rtl="0"/>
            <a:r>
              <a:rPr lang="en-us" sz="1600" b="0" i="0" u="none" baseline="0" dirty="0">
                <a:latin typeface="Arial" panose="020B0604020202020204" pitchFamily="34" charset="0"/>
                <a:ea typeface="DFKai-SB" panose="03000509000000000000" pitchFamily="65" charset="-120"/>
                <a:cs typeface="Arial" panose="020B0604020202020204" pitchFamily="34" charset="0"/>
              </a:rPr>
              <a:t>Click on the image to watch the video</a:t>
            </a:r>
            <a:endParaRPr lang="en-us" altLang="en-US" sz="1600" dirty="0">
              <a:latin typeface="Arial" panose="020B0604020202020204" pitchFamily="34" charset="0"/>
              <a:cs typeface="Arial" panose="020B0604020202020204" pitchFamily="34" charset="0"/>
            </a:endParaRPr>
          </a:p>
        </p:txBody>
      </p:sp>
      <p:pic>
        <p:nvPicPr>
          <p:cNvPr id="5" name="Picture 4">
            <a:hlinkClick r:id="rId2"/>
          </p:cNvPr>
          <p:cNvPicPr>
            <a:picLocks noChangeAspect="1"/>
          </p:cNvPicPr>
          <p:nvPr/>
        </p:nvPicPr>
        <p:blipFill rotWithShape="1">
          <a:blip r:embed="rId3"/>
          <a:srcRect l="4314" t="22296" r="44885" b="30465"/>
          <a:stretch/>
        </p:blipFill>
        <p:spPr>
          <a:xfrm>
            <a:off x="6224746" y="2876476"/>
            <a:ext cx="4898557" cy="256222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0137"/>
            <a:ext cx="10515600" cy="4351338"/>
          </a:xfrm>
        </p:spPr>
        <p:txBody>
          <a:bodyPr>
            <a:normAutofit/>
          </a:bodyPr>
          <a:lstStyle/>
          <a:p>
            <a:pPr marL="0" indent="0" algn="ctr">
              <a:buNone/>
            </a:pPr>
            <a:r>
              <a:rPr lang="en-US" sz="7200" dirty="0">
                <a:latin typeface="Arial" panose="020B0604020202020204" pitchFamily="34" charset="0"/>
                <a:ea typeface="DFKai-SB" panose="03000509000000000000" pitchFamily="65" charset="-120"/>
                <a:cs typeface="Arial" panose="020B0604020202020204" pitchFamily="34" charset="0"/>
              </a:rPr>
              <a:t>The End</a:t>
            </a: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sym typeface="Arial"/>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sym typeface="Arial"/>
            </a:endParaRPr>
          </a:p>
        </p:txBody>
      </p:sp>
    </p:spTree>
    <p:extLst>
      <p:ext uri="{BB962C8B-B14F-4D97-AF65-F5344CB8AC3E}">
        <p14:creationId xmlns:p14="http://schemas.microsoft.com/office/powerpoint/2010/main" val="1005837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748290" y="2020846"/>
            <a:ext cx="5153397" cy="2998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50000"/>
              </a:lnSpc>
              <a:buNone/>
            </a:pPr>
            <a:r>
              <a:rPr lang="en-us" sz="2000" b="0" i="0" u="none" baseline="0" dirty="0">
                <a:latin typeface="Arial" panose="020B0604020202020204" pitchFamily="34" charset="0"/>
                <a:ea typeface="DFKai-SB" panose="03000509000000000000" pitchFamily="65" charset="-120"/>
                <a:cs typeface="Arial" panose="020B0604020202020204" pitchFamily="34" charset="0"/>
              </a:rPr>
              <a:t>    </a:t>
            </a:r>
            <a:endParaRPr lang="en-us" altLang="en-US" sz="2000" dirty="0">
              <a:latin typeface="Arial" panose="020B0604020202020204" pitchFamily="34" charset="0"/>
              <a:ea typeface="DFKai-SB" panose="03000509000000000000" pitchFamily="65" charset="-120"/>
              <a:cs typeface="Arial" panose="020B0604020202020204" pitchFamily="34" charset="0"/>
            </a:endParaRPr>
          </a:p>
        </p:txBody>
      </p:sp>
      <p:pic>
        <p:nvPicPr>
          <p:cNvPr id="16" name="图片 15"/>
          <p:cNvPicPr>
            <a:picLocks noChangeAspect="1"/>
          </p:cNvPicPr>
          <p:nvPr/>
        </p:nvPicPr>
        <p:blipFill>
          <a:blip r:embed="rId3"/>
          <a:stretch>
            <a:fillRect/>
          </a:stretch>
        </p:blipFill>
        <p:spPr>
          <a:xfrm>
            <a:off x="534196" y="2559823"/>
            <a:ext cx="4891896" cy="272734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7" name="矩形 16"/>
          <p:cNvSpPr/>
          <p:nvPr/>
        </p:nvSpPr>
        <p:spPr>
          <a:xfrm>
            <a:off x="38173" y="5287163"/>
            <a:ext cx="5987694" cy="1015663"/>
          </a:xfrm>
          <a:prstGeom prst="rect">
            <a:avLst/>
          </a:prstGeom>
        </p:spPr>
        <p:txBody>
          <a:bodyPr wrap="square">
            <a:spAutoFit/>
          </a:bodyPr>
          <a:lstStyle/>
          <a:p>
            <a:pPr algn="just"/>
            <a:r>
              <a:rPr lang="en-us" sz="12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a virtual meeting with UN Secretary-General António Guterres in Beijing on the evening of September 23, 2020, President Xi Jinping said: </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sz="12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the world, </a:t>
            </a:r>
            <a:r>
              <a:rPr lang="en-US" sz="12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here </a:t>
            </a:r>
            <a:r>
              <a:rPr lang="en-us" sz="12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is only one </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international system, i.e. the international </a:t>
            </a:r>
            <a:r>
              <a:rPr lang="en-us" sz="12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system with the United Nations at its </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core. There </a:t>
            </a:r>
            <a:r>
              <a:rPr lang="en-us" sz="12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is only one </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set </a:t>
            </a:r>
            <a:r>
              <a:rPr lang="en-us" sz="12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rules, </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i.e. the </a:t>
            </a:r>
            <a:r>
              <a:rPr lang="en-us" sz="12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basic norms governing international relations </a:t>
            </a:r>
            <a:r>
              <a:rPr lang="en-US" sz="12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underpinned by </a:t>
            </a:r>
            <a:r>
              <a:rPr lang="en-us" sz="12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t>
            </a:r>
            <a:r>
              <a:rPr lang="en-us" sz="12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Charter of the United Nations." </a:t>
            </a:r>
          </a:p>
        </p:txBody>
      </p:sp>
      <p:sp>
        <p:nvSpPr>
          <p:cNvPr id="6" name="标题 1"/>
          <p:cNvSpPr txBox="1">
            <a:spLocks noChangeArrowheads="1"/>
          </p:cNvSpPr>
          <p:nvPr/>
        </p:nvSpPr>
        <p:spPr bwMode="auto">
          <a:xfrm>
            <a:off x="1835291" y="152502"/>
            <a:ext cx="8721872"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2400" b="1" i="0" u="none" baseline="0" dirty="0">
                <a:latin typeface="Arial" panose="020B0604020202020204" pitchFamily="34" charset="0"/>
                <a:ea typeface="DFKai-SB" panose="03000509000000000000" pitchFamily="65" charset="-120"/>
                <a:cs typeface="Arial" panose="020B0604020202020204" pitchFamily="34" charset="0"/>
              </a:rPr>
              <a:t>China maintains the order of the United Nations and shapes a peaceful external environment</a:t>
            </a:r>
            <a:endParaRPr lang="en-us" altLang="zh-CN" sz="2400" b="1" dirty="0">
              <a:latin typeface="Arial" panose="020B0604020202020204" pitchFamily="34" charset="0"/>
              <a:ea typeface="DFKai-SB" panose="03000509000000000000" pitchFamily="65" charset="-120"/>
              <a:cs typeface="Arial" panose="020B0604020202020204" pitchFamily="34" charset="0"/>
            </a:endParaRPr>
          </a:p>
        </p:txBody>
      </p:sp>
      <p:sp>
        <p:nvSpPr>
          <p:cNvPr id="2" name="矩形 1"/>
          <p:cNvSpPr/>
          <p:nvPr/>
        </p:nvSpPr>
        <p:spPr>
          <a:xfrm>
            <a:off x="6235229" y="2308423"/>
            <a:ext cx="6877135" cy="276999"/>
          </a:xfrm>
          <a:prstGeom prst="rect">
            <a:avLst/>
          </a:prstGeom>
        </p:spPr>
        <p:txBody>
          <a:bodyPr wrap="square">
            <a:spAutoFit/>
          </a:bodyPr>
          <a:lstStyle/>
          <a:p>
            <a:pPr algn="l" rtl="0"/>
            <a:r>
              <a:rPr lang="en-us" sz="1200" b="0" i="0" u="none" baseline="0" dirty="0">
                <a:latin typeface="Arial" panose="020B0604020202020204" pitchFamily="34" charset="0"/>
                <a:ea typeface="標楷體" panose="03000509000000000000" pitchFamily="65" charset="-120"/>
                <a:cs typeface="Arial" panose="020B0604020202020204" pitchFamily="34" charset="0"/>
              </a:rPr>
              <a:t>Source: www.gov.cn (http://www.gov.cn/xinwen/2021-10/25/content_5644772.htm)</a:t>
            </a:r>
            <a:endParaRPr lang="en-us" altLang="zh-HK" sz="1200" dirty="0">
              <a:latin typeface="Arial" panose="020B0604020202020204" pitchFamily="34" charset="0"/>
              <a:ea typeface="標楷體" panose="03000509000000000000" pitchFamily="65" charset="-120"/>
              <a:cs typeface="Arial" panose="020B0604020202020204" pitchFamily="34" charset="0"/>
            </a:endParaRPr>
          </a:p>
        </p:txBody>
      </p:sp>
      <p:sp>
        <p:nvSpPr>
          <p:cNvPr id="3" name="文字方塊 2"/>
          <p:cNvSpPr txBox="1"/>
          <p:nvPr/>
        </p:nvSpPr>
        <p:spPr>
          <a:xfrm>
            <a:off x="472033" y="6396335"/>
            <a:ext cx="5705910" cy="430887"/>
          </a:xfrm>
          <a:prstGeom prst="rect">
            <a:avLst/>
          </a:prstGeom>
          <a:noFill/>
        </p:spPr>
        <p:txBody>
          <a:bodyPr wrap="square" rtlCol="0">
            <a:spAutoFit/>
          </a:bodyPr>
          <a:lstStyle/>
          <a:p>
            <a:pPr algn="l" rtl="0"/>
            <a:r>
              <a:rPr lang="en-us" sz="1100" b="0" i="0" u="none" baseline="0" dirty="0">
                <a:latin typeface="Arial" panose="020B0604020202020204" pitchFamily="34" charset="0"/>
                <a:ea typeface="標楷體" panose="03000509000000000000" pitchFamily="65" charset="-120"/>
                <a:cs typeface="Arial" panose="020B0604020202020204" pitchFamily="34" charset="0"/>
              </a:rPr>
              <a:t>Source: www.xinhuanet.com (http://www.xinhuanet.com/politics/leaders/2020-09/23/c_1126532678.htm)</a:t>
            </a:r>
          </a:p>
        </p:txBody>
      </p:sp>
      <p:sp>
        <p:nvSpPr>
          <p:cNvPr id="5" name="矩形 4"/>
          <p:cNvSpPr/>
          <p:nvPr/>
        </p:nvSpPr>
        <p:spPr>
          <a:xfrm>
            <a:off x="235252" y="627296"/>
            <a:ext cx="11680381" cy="1975926"/>
          </a:xfrm>
          <a:prstGeom prst="rect">
            <a:avLst/>
          </a:prstGeom>
        </p:spPr>
        <p:txBody>
          <a:bodyPr wrap="square">
            <a:spAutoFit/>
          </a:bodyPr>
          <a:lstStyle/>
          <a:p>
            <a:pPr algn="just">
              <a:lnSpc>
                <a:spcPct val="120000"/>
              </a:lnSpc>
            </a:pPr>
            <a:r>
              <a:rPr lang="en-us" sz="17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t>
            </a:r>
            <a:r>
              <a:rPr lang="en-us" sz="1700" b="0" i="1"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Charter of the United Nations</a:t>
            </a:r>
            <a:r>
              <a:rPr lang="en-us" sz="17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clearly sets as its main purposes the maintenance of world peace, the promotion of common development, the advancement of friendly relations among nations and the promotion of the principles of multilateralism.</a:t>
            </a:r>
            <a:r>
              <a:rPr lang="en-us" sz="1700" b="0" i="0" u="none" baseline="0" dirty="0">
                <a:solidFill>
                  <a:schemeClr val="tx1">
                    <a:lumMod val="85000"/>
                    <a:lumOff val="15000"/>
                  </a:schemeClr>
                </a:solidFill>
                <a:latin typeface="Arial" panose="020B0604020202020204" pitchFamily="34" charset="0"/>
                <a:cs typeface="Arial" panose="020B0604020202020204" pitchFamily="34" charset="0"/>
              </a:rPr>
              <a:t> </a:t>
            </a:r>
            <a:r>
              <a:rPr lang="en-us" sz="17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a:t>
            </a:r>
            <a:r>
              <a:rPr lang="en-us" sz="17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upholds the international system with the United Nations </a:t>
            </a:r>
            <a:r>
              <a:rPr lang="en-us" sz="17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t>
            </a:r>
            <a:r>
              <a:rPr lang="en-us" sz="17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its core, and the basic norms governing international relations </a:t>
            </a:r>
            <a:r>
              <a:rPr lang="en-US" sz="17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underpinned by the purposes and principles of </a:t>
            </a:r>
            <a:r>
              <a:rPr lang="en-us" sz="17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t>
            </a:r>
            <a:r>
              <a:rPr lang="en-us" sz="17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 Charter, and the international order </a:t>
            </a:r>
            <a:r>
              <a:rPr lang="en-US" sz="17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underpinned by </a:t>
            </a:r>
            <a:r>
              <a:rPr lang="en-us" sz="17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international </a:t>
            </a:r>
            <a:r>
              <a:rPr lang="en-us" sz="17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law, and has also </a:t>
            </a:r>
            <a:r>
              <a:rPr lang="en-us" sz="17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created</a:t>
            </a:r>
            <a:r>
              <a:rPr lang="en-us" sz="17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an overall peaceful external environment for national development.</a:t>
            </a:r>
          </a:p>
        </p:txBody>
      </p:sp>
      <p:sp>
        <p:nvSpPr>
          <p:cNvPr id="10" name="矩形: 圆角 4"/>
          <p:cNvSpPr/>
          <p:nvPr/>
        </p:nvSpPr>
        <p:spPr>
          <a:xfrm flipV="1">
            <a:off x="6075443" y="2765463"/>
            <a:ext cx="5735567" cy="3302021"/>
          </a:xfrm>
          <a:prstGeom prst="roundRect">
            <a:avLst>
              <a:gd name="adj" fmla="val 6313"/>
            </a:avLst>
          </a:prstGeom>
          <a:solidFill>
            <a:srgbClr val="00B05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HK" altLang="en-US" dirty="0"/>
          </a:p>
        </p:txBody>
      </p:sp>
      <p:sp>
        <p:nvSpPr>
          <p:cNvPr id="11" name="矩形 10"/>
          <p:cNvSpPr/>
          <p:nvPr/>
        </p:nvSpPr>
        <p:spPr>
          <a:xfrm>
            <a:off x="6235229" y="2770478"/>
            <a:ext cx="5415997" cy="3046988"/>
          </a:xfrm>
          <a:prstGeom prst="rect">
            <a:avLst/>
          </a:prstGeom>
        </p:spPr>
        <p:txBody>
          <a:bodyPr wrap="square">
            <a:spAutoFit/>
          </a:bodyPr>
          <a:lstStyle/>
          <a:p>
            <a:pPr algn="just">
              <a:lnSpc>
                <a:spcPct val="120000"/>
              </a:lnSpc>
            </a:pP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 2021, </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under </a:t>
            </a:r>
            <a:r>
              <a:rPr lang="en-us" altLang="zh-TW"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initiative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the UN Security Council held a high-level meeting on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Maintenance of International Peace and Security: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Upholding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Multilateralism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a:t>
            </a:r>
            <a:r>
              <a:rPr lang="en-US" sz="16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the United </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Nations-centered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International System".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All sides stressed the importance of upholding multilateralism, expressed in different ways the need to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defend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purposes and principles of the </a:t>
            </a:r>
            <a:r>
              <a:rPr lang="en-us" sz="1600" b="0" i="1"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Charter of the United Nations</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and reaffirmed their support for the need for the United Nations to play a greater role in international affairs.</a:t>
            </a:r>
          </a:p>
        </p:txBody>
      </p:sp>
      <p:sp>
        <p:nvSpPr>
          <p:cNvPr id="12" name="文本框 11"/>
          <p:cNvSpPr txBox="1"/>
          <p:nvPr/>
        </p:nvSpPr>
        <p:spPr>
          <a:xfrm>
            <a:off x="6025867" y="6025827"/>
            <a:ext cx="6059219" cy="430887"/>
          </a:xfrm>
          <a:prstGeom prst="rect">
            <a:avLst/>
          </a:prstGeom>
          <a:noFill/>
        </p:spPr>
        <p:txBody>
          <a:bodyPr wrap="square">
            <a:spAutoFit/>
          </a:bodyPr>
          <a:lstStyle/>
          <a:p>
            <a:pPr algn="l" rtl="0"/>
            <a:r>
              <a:rPr lang="en-us" sz="1100" b="0" i="0" u="none" baseline="0" dirty="0">
                <a:latin typeface="Arial" panose="020B0604020202020204" pitchFamily="34" charset="0"/>
                <a:ea typeface="標楷體" panose="03000509000000000000" pitchFamily="65" charset="-120"/>
                <a:cs typeface="Arial" panose="020B0604020202020204" pitchFamily="34" charset="0"/>
              </a:rPr>
              <a:t>Source: www.gov.cn (http://big5.www.gov.cn/gate/big5/www.gov.cn/guowuyuan/2021-05/08/content_5605208.htm)</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3957204" y="257695"/>
            <a:ext cx="4002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User guide</a:t>
            </a:r>
            <a:endParaRPr kumimoji="0" lang="zh-CN" alt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5" name="文本框 10"/>
          <p:cNvSpPr txBox="1">
            <a:spLocks noChangeArrowheads="1"/>
          </p:cNvSpPr>
          <p:nvPr/>
        </p:nvSpPr>
        <p:spPr bwMode="auto">
          <a:xfrm>
            <a:off x="452223" y="1124148"/>
            <a:ext cx="10884877"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2425" indent="-35242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The primary users of this resource are teachers. It aims to provide teachers with content knowledge relevant to the topic to enable teachers to have a deeper understanding of teaching content when preparing for their lessons.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Teachers may provide appropriate supplementary notes/ explanations to enrich this resource in order to enhance students’ understanding of the topic and information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If some information cannot be provided in this resource due to copyright issue, teachers may visit relevant websites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Some information may have been updated when being used by teachers, teachers may visit the corresponding websites to obtain the up-to-date information.</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Please also refer to the C&amp;A Guide to understand the requirements and arrangements of the learning and teaching of the curriculum. </a:t>
            </a: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Teachers are welcome to point out the areas need improvement, and welcome to provide updated information to enrich the content for all teachers’ reference.</a:t>
            </a: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sym typeface="Arial"/>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sym typeface="Arial"/>
            </a:endParaRPr>
          </a:p>
        </p:txBody>
      </p:sp>
    </p:spTree>
    <p:extLst>
      <p:ext uri="{BB962C8B-B14F-4D97-AF65-F5344CB8AC3E}">
        <p14:creationId xmlns:p14="http://schemas.microsoft.com/office/powerpoint/2010/main" val="28587403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941513" y="1420814"/>
            <a:ext cx="83359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Some sources were not translated into English as the official English version is not available.</a:t>
            </a: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In case of any discrepancy between the Chinese and English versions, the Chinese version shall prevail.</a:t>
            </a:r>
            <a:endParaRPr kumimoji="0" lang="en-US" altLang="zh-CN" sz="2400" b="1" i="0" u="none" strike="noStrike" kern="1200" cap="none" spc="0" normalizeH="0" baseline="0" noProof="0" dirty="0">
              <a:ln>
                <a:noFill/>
              </a:ln>
              <a:solidFill>
                <a:srgbClr val="77933C"/>
              </a:solidFill>
              <a:effectLst/>
              <a:uLnTx/>
              <a:uFillTx/>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91139" name="Rectangle 3"/>
          <p:cNvSpPr>
            <a:spLocks noChangeArrowheads="1"/>
          </p:cNvSpPr>
          <p:nvPr/>
        </p:nvSpPr>
        <p:spPr bwMode="auto">
          <a:xfrm>
            <a:off x="4491039" y="668339"/>
            <a:ext cx="3779837" cy="4667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sym typeface="Arial"/>
              </a:rPr>
              <a:t>Notice and Disclaimer</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sym typeface="Arial"/>
              </a:rPr>
              <a:t> </a:t>
            </a:r>
          </a:p>
        </p:txBody>
      </p:sp>
      <p:sp>
        <p:nvSpPr>
          <p:cNvPr id="911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1EE5F26-7D6E-4458-B389-7BE70DA8A9ED}"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sym typeface="Arial"/>
              </a:rPr>
              <a:pPr marL="0" marR="0" lvl="0" indent="0" algn="r" defTabSz="914400" rtl="0" eaLnBrk="1" fontAlgn="auto" latinLnBrk="0" hangingPunct="1">
                <a:lnSpc>
                  <a:spcPct val="100000"/>
                </a:lnSpc>
                <a:spcBef>
                  <a:spcPct val="0"/>
                </a:spcBef>
                <a:spcAft>
                  <a:spcPts val="0"/>
                </a:spcAft>
                <a:buClrTx/>
                <a:buSzTx/>
                <a:buFontTx/>
                <a:buNone/>
                <a:tabLst/>
                <a:defRPr/>
              </a:pPr>
              <a:t>41</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sym typeface="Arial"/>
            </a:endParaRPr>
          </a:p>
        </p:txBody>
      </p:sp>
    </p:spTree>
    <p:extLst>
      <p:ext uri="{BB962C8B-B14F-4D97-AF65-F5344CB8AC3E}">
        <p14:creationId xmlns:p14="http://schemas.microsoft.com/office/powerpoint/2010/main" val="114533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38"/>
          <p:cNvGrpSpPr/>
          <p:nvPr/>
        </p:nvGrpSpPr>
        <p:grpSpPr bwMode="auto">
          <a:xfrm>
            <a:off x="160638" y="251238"/>
            <a:ext cx="2817339" cy="647700"/>
            <a:chOff x="4225771" y="1065320"/>
            <a:chExt cx="895882" cy="947506"/>
          </a:xfrm>
        </p:grpSpPr>
        <p:sp>
          <p:nvSpPr>
            <p:cNvPr id="14" name="矩形 1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15" name="矩形 14"/>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grpSp>
      <p:sp>
        <p:nvSpPr>
          <p:cNvPr id="42" name="矩形: 圆角 41"/>
          <p:cNvSpPr/>
          <p:nvPr/>
        </p:nvSpPr>
        <p:spPr>
          <a:xfrm flipV="1">
            <a:off x="850108" y="3129693"/>
            <a:ext cx="10649199" cy="1706571"/>
          </a:xfrm>
          <a:prstGeom prst="roundRect">
            <a:avLst>
              <a:gd name="adj" fmla="val 10000"/>
            </a:avLst>
          </a:prstGeom>
          <a:solidFill>
            <a:srgbClr val="00B0F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ltLang="en-US" dirty="0">
              <a:latin typeface="Arial" panose="020B0604020202020204" pitchFamily="34" charset="0"/>
              <a:cs typeface="Arial" panose="020B0604020202020204" pitchFamily="34" charset="0"/>
            </a:endParaRPr>
          </a:p>
        </p:txBody>
      </p:sp>
      <p:sp>
        <p:nvSpPr>
          <p:cNvPr id="11" name="矩形 10"/>
          <p:cNvSpPr/>
          <p:nvPr/>
        </p:nvSpPr>
        <p:spPr>
          <a:xfrm>
            <a:off x="850108" y="3153874"/>
            <a:ext cx="10491781" cy="1692771"/>
          </a:xfrm>
          <a:prstGeom prst="rect">
            <a:avLst/>
          </a:prstGeom>
        </p:spPr>
        <p:txBody>
          <a:bodyPr wrap="square">
            <a:spAutoFit/>
          </a:bodyPr>
          <a:lstStyle/>
          <a:p>
            <a:pPr>
              <a:lnSpc>
                <a:spcPct val="130000"/>
              </a:lnSpc>
            </a:pPr>
            <a:r>
              <a:rPr lang="en-us" sz="2000" b="0" i="1"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Practicing True Multilateralism and Giving Play to China's Unique Role</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 Ambassador </a:t>
            </a:r>
            <a:r>
              <a:rPr lang="en-us" sz="2000" b="0" i="0" u="none" baseline="0" dirty="0" err="1"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Mr</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Zhang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Jun, Permanent Representative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China to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United Nations, briefed the media on China's presidency of the Security Council in May</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zh-TW" alt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中國</a:t>
            </a:r>
            <a:r>
              <a:rPr lang="zh-TW" alt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擔任安理會輪值主席：踐行真正多邊主義 發揮中國獨特</a:t>
            </a:r>
            <a:r>
              <a:rPr lang="zh-TW" altLang="en-US"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作用</a:t>
            </a:r>
            <a:r>
              <a:rPr lang="en-US" altLang="zh-TW" sz="20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en-US"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sp>
        <p:nvSpPr>
          <p:cNvPr id="33" name="矩形 32"/>
          <p:cNvSpPr/>
          <p:nvPr/>
        </p:nvSpPr>
        <p:spPr>
          <a:xfrm>
            <a:off x="742518" y="1290113"/>
            <a:ext cx="10706960" cy="1485920"/>
          </a:xfrm>
          <a:prstGeom prst="rect">
            <a:avLst/>
          </a:prstGeom>
          <a:ln w="38100">
            <a:solidFill>
              <a:srgbClr val="FF0000"/>
            </a:solidFill>
          </a:ln>
        </p:spPr>
        <p:txBody>
          <a:bodyPr wrap="square">
            <a:spAutoFit/>
          </a:bodyPr>
          <a:lstStyle/>
          <a:p>
            <a:pPr algn="just" rtl="0">
              <a:lnSpc>
                <a:spcPct val="130000"/>
              </a:lnSpc>
            </a:pPr>
            <a:r>
              <a:rPr lang="en-us" sz="2400" b="0" i="0" u="none" baseline="0" dirty="0">
                <a:latin typeface="Arial" panose="020B0604020202020204" pitchFamily="34" charset="0"/>
                <a:ea typeface="DFKai-SB" panose="03000509000000000000" pitchFamily="65" charset="-120"/>
                <a:cs typeface="Arial" panose="020B0604020202020204" pitchFamily="34" charset="0"/>
              </a:rPr>
              <a:t>Click on the image below to read the article to learn more about </a:t>
            </a:r>
            <a:r>
              <a:rPr lang="en-us" sz="2400" b="0" i="0" u="none" baseline="0" dirty="0">
                <a:latin typeface="Arial" panose="020B0604020202020204" pitchFamily="34" charset="0"/>
                <a:ea typeface="標楷體" panose="03000509000000000000" pitchFamily="65" charset="-120"/>
                <a:cs typeface="Arial" panose="020B0604020202020204" pitchFamily="34" charset="0"/>
              </a:rPr>
              <a:t>our country's</a:t>
            </a:r>
            <a:r>
              <a:rPr lang="en-us" sz="2400" b="0" i="0" u="none" baseline="0" dirty="0">
                <a:latin typeface="Arial" panose="020B0604020202020204" pitchFamily="34" charset="0"/>
                <a:ea typeface="DFKai-SB" panose="03000509000000000000" pitchFamily="65" charset="-120"/>
                <a:cs typeface="Arial" panose="020B0604020202020204" pitchFamily="34" charset="0"/>
              </a:rPr>
              <a:t> work at the United Nations to maintain international order and shape a peaceful environment.</a:t>
            </a:r>
            <a:endParaRPr lang="en-us" altLang="zh-CN" sz="2400" dirty="0">
              <a:latin typeface="Arial" panose="020B0604020202020204" pitchFamily="34" charset="0"/>
              <a:ea typeface="DFKai-SB" panose="03000509000000000000" pitchFamily="65" charset="-120"/>
              <a:cs typeface="Arial" panose="020B0604020202020204" pitchFamily="34" charset="0"/>
            </a:endParaRPr>
          </a:p>
        </p:txBody>
      </p:sp>
      <p:sp>
        <p:nvSpPr>
          <p:cNvPr id="3" name="矩形 2"/>
          <p:cNvSpPr/>
          <p:nvPr/>
        </p:nvSpPr>
        <p:spPr>
          <a:xfrm>
            <a:off x="3118568" y="6186260"/>
            <a:ext cx="4281237" cy="461665"/>
          </a:xfrm>
          <a:prstGeom prst="rect">
            <a:avLst/>
          </a:prstGeom>
        </p:spPr>
        <p:txBody>
          <a:bodyPr wrap="none">
            <a:spAutoFit/>
          </a:bodyPr>
          <a:lstStyle/>
          <a:p>
            <a:pPr algn="l" rtl="0"/>
            <a:r>
              <a:rPr lang="en-us" sz="12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Source: </a:t>
            </a:r>
            <a:r>
              <a:rPr lang="en-us" sz="12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a:t>
            </a:r>
            <a:r>
              <a:rPr lang="en-us" sz="12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he</a:t>
            </a:r>
            <a:r>
              <a:rPr lang="en-us" sz="1200" b="0" i="0" u="none"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State Council of the People’s Republic of China</a:t>
            </a:r>
            <a:endParaRPr lang="en-us" altLang="zh-CN" sz="12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r>
              <a:rPr lang="en-US" sz="12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http://www.gov.cn/xinwen/2021-06/01/content_5614713.htm</a:t>
            </a:r>
            <a:endParaRPr lang="en-us" sz="12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12" name="文本框 42"/>
          <p:cNvSpPr txBox="1">
            <a:spLocks noChangeArrowheads="1"/>
          </p:cNvSpPr>
          <p:nvPr/>
        </p:nvSpPr>
        <p:spPr bwMode="auto">
          <a:xfrm>
            <a:off x="292344" y="251238"/>
            <a:ext cx="2347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2000" b="1" i="0" u="none" baseline="0" dirty="0">
                <a:solidFill>
                  <a:schemeClr val="tx1">
                    <a:lumMod val="85000"/>
                    <a:lumOff val="15000"/>
                  </a:schemeClr>
                </a:solidFill>
                <a:ea typeface="DFKai-SB" panose="03000509000000000000" pitchFamily="65" charset="-120"/>
                <a:cs typeface="Arial" panose="020B0604020202020204" pitchFamily="34" charset="0"/>
              </a:rPr>
              <a:t>Reading </a:t>
            </a:r>
            <a:r>
              <a:rPr lang="en-US" sz="2000" b="1" dirty="0" smtClean="0">
                <a:solidFill>
                  <a:schemeClr val="tx1">
                    <a:lumMod val="85000"/>
                    <a:lumOff val="15000"/>
                  </a:schemeClr>
                </a:solidFill>
                <a:ea typeface="DFKai-SB" panose="03000509000000000000" pitchFamily="65" charset="-120"/>
                <a:cs typeface="Arial" panose="020B0604020202020204" pitchFamily="34" charset="0"/>
              </a:rPr>
              <a:t>activity</a:t>
            </a:r>
            <a:endParaRPr lang="en-us" altLang="en-US" sz="2000" b="1" strike="sngStrike" dirty="0">
              <a:solidFill>
                <a:schemeClr val="tx1">
                  <a:lumMod val="85000"/>
                  <a:lumOff val="15000"/>
                </a:schemeClr>
              </a:solidFill>
              <a:ea typeface="DFKai-SB" panose="03000509000000000000" pitchFamily="65" charset="-120"/>
              <a:cs typeface="Arial" panose="020B0604020202020204" pitchFamily="34" charset="0"/>
            </a:endParaRPr>
          </a:p>
        </p:txBody>
      </p:sp>
      <p:pic>
        <p:nvPicPr>
          <p:cNvPr id="2" name="Picture 1">
            <a:hlinkClick r:id="rId3"/>
          </p:cNvPr>
          <p:cNvPicPr>
            <a:picLocks noChangeAspect="1"/>
          </p:cNvPicPr>
          <p:nvPr/>
        </p:nvPicPr>
        <p:blipFill>
          <a:blip r:embed="rId4"/>
          <a:stretch>
            <a:fillRect/>
          </a:stretch>
        </p:blipFill>
        <p:spPr>
          <a:xfrm>
            <a:off x="2346071" y="4997437"/>
            <a:ext cx="6716062" cy="107647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3042" y="1302621"/>
            <a:ext cx="10173369" cy="4524315"/>
          </a:xfrm>
          <a:prstGeom prst="rect">
            <a:avLst/>
          </a:prstGeom>
        </p:spPr>
        <p:txBody>
          <a:bodyPr wrap="square">
            <a:spAutoFit/>
          </a:bodyPr>
          <a:lstStyle/>
          <a:p>
            <a:pPr marL="571500" indent="-571500" algn="just" rtl="0">
              <a:lnSpc>
                <a:spcPct val="120000"/>
              </a:lnSpc>
              <a:buFont typeface="Arial" panose="020B0604020202020204" pitchFamily="34" charset="0"/>
              <a:buChar char="•"/>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Strengthening ties between countries can enhance mutual trust, which is the basis of relations between countries</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key to mutual trust is to respect and accommodate each other's vital interests and concerns and to establish effective communication mechanisms</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By participating in international affairs,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has enhanced mutual trust with other countries, which helps build new international partnerships.</a:t>
            </a:r>
            <a:endParaRPr lang="en-us" altLang="zh-CN" sz="20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marL="571500" indent="-571500" algn="just" rtl="0">
              <a:lnSpc>
                <a:spcPct val="120000"/>
              </a:lnSpc>
              <a:buFont typeface="Arial" panose="020B0604020202020204" pitchFamily="34" charset="0"/>
              <a:buChar char="•"/>
            </a:pP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Countries should be open and honest with each other, and actively strengthen exchanges and enhance mutual trust with the leaders and people of other countries through various means. In handling mutual relations, the core interests of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both parties should </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not be </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compromised.  The relationship between t</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a:t>
            </a:r>
            <a:r>
              <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e</a:t>
            </a:r>
            <a:r>
              <a:rPr lang="en-us" sz="2000" b="0" i="0" u="none"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two countries is a healthy one and the principle of win-win cooperation should be followed. </a:t>
            </a:r>
            <a:endParaRPr lang="en-us" sz="20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algn="just" rtl="0">
              <a:lnSpc>
                <a:spcPct val="120000"/>
              </a:lnSpc>
            </a:pPr>
            <a:endParaRPr lang="en-us" altLang="zh-CN" sz="2000" strike="sngStrike" dirty="0">
              <a:latin typeface="Arial" panose="020B0604020202020204" pitchFamily="34" charset="0"/>
              <a:ea typeface="DFKai-SB" panose="03000509000000000000" pitchFamily="65" charset="-120"/>
              <a:cs typeface="Arial" panose="020B0604020202020204" pitchFamily="34" charset="0"/>
            </a:endParaRPr>
          </a:p>
        </p:txBody>
      </p:sp>
      <p:sp>
        <p:nvSpPr>
          <p:cNvPr id="5" name="标题 1"/>
          <p:cNvSpPr txBox="1">
            <a:spLocks noChangeArrowheads="1"/>
          </p:cNvSpPr>
          <p:nvPr/>
        </p:nvSpPr>
        <p:spPr bwMode="auto">
          <a:xfrm>
            <a:off x="1645921" y="400145"/>
            <a:ext cx="8427612"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2400" b="1" i="0" u="none" baseline="0" dirty="0">
                <a:latin typeface="Arial" panose="020B0604020202020204" pitchFamily="34" charset="0"/>
                <a:ea typeface="DFKai-SB" panose="03000509000000000000" pitchFamily="65" charset="-120"/>
                <a:cs typeface="Arial" panose="020B0604020202020204" pitchFamily="34" charset="0"/>
              </a:rPr>
              <a:t>China strengthens exchanges </a:t>
            </a:r>
            <a:endParaRPr lang="en-us" sz="2400" b="1" i="0" u="none" baseline="0" dirty="0" smtClean="0">
              <a:latin typeface="Arial" panose="020B0604020202020204" pitchFamily="34" charset="0"/>
              <a:ea typeface="DFKai-SB" panose="03000509000000000000" pitchFamily="65" charset="-120"/>
              <a:cs typeface="Arial" panose="020B0604020202020204" pitchFamily="34" charset="0"/>
            </a:endParaRPr>
          </a:p>
          <a:p>
            <a:pPr algn="ctr" rtl="0"/>
            <a:r>
              <a:rPr lang="en-us" sz="2400" b="1" i="0" u="none" baseline="0" dirty="0" smtClean="0">
                <a:latin typeface="Arial" panose="020B0604020202020204" pitchFamily="34" charset="0"/>
                <a:ea typeface="DFKai-SB" panose="03000509000000000000" pitchFamily="65" charset="-120"/>
                <a:cs typeface="Arial" panose="020B0604020202020204" pitchFamily="34" charset="0"/>
              </a:rPr>
              <a:t>with </a:t>
            </a:r>
            <a:r>
              <a:rPr lang="en-us" sz="2400" b="1" i="0" u="none" baseline="0" dirty="0">
                <a:latin typeface="Arial" panose="020B0604020202020204" pitchFamily="34" charset="0"/>
                <a:ea typeface="DFKai-SB" panose="03000509000000000000" pitchFamily="65" charset="-120"/>
                <a:cs typeface="Arial" panose="020B0604020202020204" pitchFamily="34" charset="0"/>
              </a:rPr>
              <a:t>other countries and enhances mutual trust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 y="5707025"/>
            <a:ext cx="6398906" cy="307777"/>
          </a:xfrm>
          <a:prstGeom prst="rect">
            <a:avLst/>
          </a:prstGeom>
          <a:noFill/>
        </p:spPr>
        <p:txBody>
          <a:bodyPr wrap="square" rtlCol="0">
            <a:spAutoFit/>
          </a:bodyPr>
          <a:lstStyle/>
          <a:p>
            <a:pPr algn="ctr" rtl="0"/>
            <a:r>
              <a:rPr lang="en-us" sz="1400" b="0" i="0" u="none" baseline="0" dirty="0">
                <a:latin typeface="Arial" panose="020B0604020202020204" pitchFamily="34" charset="0"/>
                <a:ea typeface="DFKai-SB" panose="03000509000000000000" pitchFamily="65" charset="-120"/>
                <a:cs typeface="Arial" panose="020B0604020202020204" pitchFamily="34" charset="0"/>
              </a:rPr>
              <a:t>President Xi Jinping met with then-German Chancellor Angela Merkel in </a:t>
            </a:r>
            <a:r>
              <a:rPr lang="en-us" sz="1400" b="0" i="0" u="none" baseline="0" dirty="0" smtClean="0">
                <a:latin typeface="Arial" panose="020B0604020202020204" pitchFamily="34" charset="0"/>
                <a:ea typeface="DFKai-SB" panose="03000509000000000000" pitchFamily="65" charset="-120"/>
                <a:cs typeface="Arial" panose="020B0604020202020204" pitchFamily="34" charset="0"/>
              </a:rPr>
              <a:t>2019</a:t>
            </a:r>
            <a:endParaRPr lang="en-us" sz="1400" b="0" i="0" u="none" baseline="0" dirty="0">
              <a:latin typeface="Arial" panose="020B0604020202020204" pitchFamily="34" charset="0"/>
              <a:ea typeface="DFKai-SB" panose="03000509000000000000" pitchFamily="65" charset="-120"/>
              <a:cs typeface="Arial" panose="020B0604020202020204" pitchFamily="34" charset="0"/>
            </a:endParaRPr>
          </a:p>
        </p:txBody>
      </p:sp>
      <p:sp>
        <p:nvSpPr>
          <p:cNvPr id="5" name="文本框 4"/>
          <p:cNvSpPr txBox="1"/>
          <p:nvPr/>
        </p:nvSpPr>
        <p:spPr>
          <a:xfrm>
            <a:off x="319753" y="899041"/>
            <a:ext cx="5364609" cy="2419124"/>
          </a:xfrm>
          <a:prstGeom prst="rect">
            <a:avLst/>
          </a:prstGeom>
          <a:solidFill>
            <a:schemeClr val="accent4">
              <a:lumMod val="20000"/>
              <a:lumOff val="80000"/>
            </a:schemeClr>
          </a:solidFill>
        </p:spPr>
        <p:txBody>
          <a:bodyPr wrap="square" rtlCol="0">
            <a:spAutoFit/>
          </a:bodyPr>
          <a:lstStyle/>
          <a:p>
            <a:pPr algn="just" rtl="0">
              <a:lnSpc>
                <a:spcPct val="120000"/>
              </a:lnSpc>
            </a:pP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leaders of China and Germany jointly advocated the concept and </a:t>
            </a:r>
            <a:r>
              <a:rPr lang="en-us"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stance </a:t>
            </a:r>
            <a:r>
              <a:rPr lang="en-us"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of multilateralism, strengthened communication and coordination between the two countries in international affairs, and reached a series of achievements to further deepen mutually beneficial cooperation.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472" y="3228839"/>
            <a:ext cx="3313103" cy="239095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23964" y="6061570"/>
            <a:ext cx="6422871" cy="461665"/>
          </a:xfrm>
          <a:prstGeom prst="rect">
            <a:avLst/>
          </a:prstGeom>
          <a:noFill/>
        </p:spPr>
        <p:txBody>
          <a:bodyPr wrap="square">
            <a:spAutoFit/>
          </a:bodyPr>
          <a:lstStyle/>
          <a:p>
            <a:pPr algn="l" rtl="0"/>
            <a:r>
              <a:rPr lang="en-us" sz="1200" b="0" i="0" u="none" baseline="0" dirty="0">
                <a:latin typeface="Arial" panose="020B0604020202020204" pitchFamily="34" charset="0"/>
                <a:ea typeface="標楷體" panose="03000509000000000000" pitchFamily="65" charset="-120"/>
                <a:cs typeface="Arial" panose="020B0604020202020204" pitchFamily="34" charset="0"/>
              </a:rPr>
              <a:t>Source: www.xinhuanet.com (http://big5.news.cn/gate/big5/www.xinhuanet.com//politics/2015-10/29/c_1116983650.htm)</a:t>
            </a:r>
            <a:endParaRPr lang="en-us" altLang="en-US" sz="1200" dirty="0">
              <a:latin typeface="Arial" panose="020B0604020202020204" pitchFamily="34" charset="0"/>
              <a:ea typeface="標楷體" panose="03000509000000000000" pitchFamily="65" charset="-120"/>
              <a:cs typeface="Arial" panose="020B0604020202020204" pitchFamily="34" charset="0"/>
            </a:endParaRPr>
          </a:p>
        </p:txBody>
      </p:sp>
      <p:sp>
        <p:nvSpPr>
          <p:cNvPr id="14" name="矩形 13"/>
          <p:cNvSpPr/>
          <p:nvPr/>
        </p:nvSpPr>
        <p:spPr>
          <a:xfrm>
            <a:off x="6393071" y="864263"/>
            <a:ext cx="4904851" cy="2056204"/>
          </a:xfrm>
          <a:prstGeom prst="rect">
            <a:avLst/>
          </a:prstGeom>
          <a:solidFill>
            <a:schemeClr val="accent6">
              <a:lumMod val="20000"/>
              <a:lumOff val="80000"/>
            </a:schemeClr>
          </a:solidFill>
        </p:spPr>
        <p:txBody>
          <a:bodyPr wrap="square">
            <a:spAutoFit/>
          </a:bodyPr>
          <a:lstStyle/>
          <a:p>
            <a:pPr algn="just" rtl="0">
              <a:lnSpc>
                <a:spcPct val="120000"/>
              </a:lnSpc>
            </a:pPr>
            <a:r>
              <a:rPr lang="en-us" b="0" i="0" u="none" baseline="0" dirty="0">
                <a:latin typeface="Arial" panose="020B0604020202020204" pitchFamily="34" charset="0"/>
                <a:ea typeface="DFKai-SB" panose="03000509000000000000" pitchFamily="65" charset="-120"/>
                <a:cs typeface="Arial" panose="020B0604020202020204" pitchFamily="34" charset="0"/>
              </a:rPr>
              <a:t>In order to enhance mutual trust between China and the United States and build a new type of major-power relationship between the two countries, President Xi Jinping and then-US President Barack Obama held two dialogues in 2014 and 2015.</a:t>
            </a:r>
            <a:endParaRPr lang="en-us" altLang="zh-CN" dirty="0">
              <a:latin typeface="Arial" panose="020B0604020202020204" pitchFamily="34" charset="0"/>
              <a:ea typeface="DFKai-SB" panose="03000509000000000000" pitchFamily="65" charset="-120"/>
              <a:cs typeface="Arial" panose="020B0604020202020204" pitchFamily="34" charset="0"/>
            </a:endParaRPr>
          </a:p>
        </p:txBody>
      </p:sp>
      <p:sp>
        <p:nvSpPr>
          <p:cNvPr id="15" name="矩形 14"/>
          <p:cNvSpPr/>
          <p:nvPr/>
        </p:nvSpPr>
        <p:spPr>
          <a:xfrm>
            <a:off x="5192877" y="3086795"/>
            <a:ext cx="6813754" cy="2533001"/>
          </a:xfrm>
          <a:prstGeom prst="rect">
            <a:avLst/>
          </a:prstGeom>
          <a:noFill/>
        </p:spPr>
        <p:txBody>
          <a:bodyPr wrap="square">
            <a:spAutoFit/>
          </a:bodyPr>
          <a:lstStyle/>
          <a:p>
            <a:pPr marL="285750" indent="-285750" algn="just">
              <a:lnSpc>
                <a:spcPct val="120000"/>
              </a:lnSpc>
              <a:buFont typeface="Arial" panose="020B0604020202020204" pitchFamily="34" charset="0"/>
              <a:buChar char="•"/>
            </a:pP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President Xi Jinping stressed: "The Pacific Ocean is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large enough for both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China and the United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States to develop. </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To achieve the China-US relations featuring no conflict, no confrontation, mutual respect and win-win cooperation is a priority of China's diplomatic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policy</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endParaRPr lang="en-us" altLang="zh-CN"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a:p>
            <a:pPr marL="285750" indent="-285750" algn="just">
              <a:lnSpc>
                <a:spcPct val="120000"/>
              </a:lnSpc>
              <a:spcBef>
                <a:spcPts val="600"/>
              </a:spcBef>
              <a:buFont typeface="Arial" panose="020B0604020202020204" pitchFamily="34" charset="0"/>
              <a:buChar char="•"/>
            </a:pP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Then-US President Barack Obama said: "The United States welcomes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peaceful rise of China.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 stable and prosperous China </a:t>
            </a:r>
            <a:r>
              <a:rPr lang="en-US"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not only meets </a:t>
            </a:r>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the </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interests of the Chinese people, but also </a:t>
            </a:r>
            <a:r>
              <a:rPr lang="en-us" sz="1600" b="0" i="0" u="none" strike="sngStrik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in</a:t>
            </a:r>
            <a:r>
              <a:rPr lang="en-us" sz="16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the interests of the United States and the international community."</a:t>
            </a:r>
            <a:endParaRPr lang="en-us" altLang="zh-CN" sz="16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endParaRPr>
          </a:p>
        </p:txBody>
      </p:sp>
      <p:grpSp>
        <p:nvGrpSpPr>
          <p:cNvPr id="21" name="组合 22"/>
          <p:cNvGrpSpPr/>
          <p:nvPr/>
        </p:nvGrpSpPr>
        <p:grpSpPr>
          <a:xfrm>
            <a:off x="381213" y="219295"/>
            <a:ext cx="1160688" cy="520303"/>
            <a:chOff x="700190" y="1986330"/>
            <a:chExt cx="1160688" cy="520303"/>
          </a:xfrm>
        </p:grpSpPr>
        <p:grpSp>
          <p:nvGrpSpPr>
            <p:cNvPr id="22" name="组合 38"/>
            <p:cNvGrpSpPr/>
            <p:nvPr/>
          </p:nvGrpSpPr>
          <p:grpSpPr bwMode="auto">
            <a:xfrm>
              <a:off x="700190" y="1986330"/>
              <a:ext cx="1160688" cy="520303"/>
              <a:chOff x="4225771" y="1065320"/>
              <a:chExt cx="895882" cy="947506"/>
            </a:xfrm>
          </p:grpSpPr>
          <p:sp>
            <p:nvSpPr>
              <p:cNvPr id="24" name="矩形 2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1600" dirty="0">
                  <a:latin typeface="Arial" panose="020B0604020202020204" pitchFamily="34" charset="0"/>
                  <a:cs typeface="Arial" panose="020B0604020202020204" pitchFamily="34" charset="0"/>
                </a:endParaRPr>
              </a:p>
            </p:txBody>
          </p:sp>
          <p:sp>
            <p:nvSpPr>
              <p:cNvPr id="25" name="矩形 24"/>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1600" dirty="0">
                  <a:latin typeface="Arial" panose="020B0604020202020204" pitchFamily="34" charset="0"/>
                  <a:cs typeface="Arial" panose="020B0604020202020204" pitchFamily="34" charset="0"/>
                </a:endParaRPr>
              </a:p>
            </p:txBody>
          </p:sp>
        </p:grpSp>
        <p:sp>
          <p:nvSpPr>
            <p:cNvPr id="23" name="文本框 42"/>
            <p:cNvSpPr txBox="1">
              <a:spLocks noChangeArrowheads="1"/>
            </p:cNvSpPr>
            <p:nvPr/>
          </p:nvSpPr>
          <p:spPr bwMode="auto">
            <a:xfrm>
              <a:off x="705194" y="2064861"/>
              <a:ext cx="1094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1600" b="0" i="0" u="none" baseline="0" dirty="0">
                  <a:solidFill>
                    <a:srgbClr val="0D0D0D"/>
                  </a:solidFill>
                  <a:ea typeface="DFKai-SB" panose="03000509000000000000" pitchFamily="65" charset="-120"/>
                  <a:cs typeface="Arial" panose="020B0604020202020204" pitchFamily="34" charset="0"/>
                </a:rPr>
                <a:t>Examples</a:t>
              </a:r>
            </a:p>
          </p:txBody>
        </p:sp>
      </p:grpSp>
      <p:sp>
        <p:nvSpPr>
          <p:cNvPr id="7" name="矩形 6"/>
          <p:cNvSpPr/>
          <p:nvPr/>
        </p:nvSpPr>
        <p:spPr>
          <a:xfrm>
            <a:off x="6304965" y="5707025"/>
            <a:ext cx="5295207" cy="830997"/>
          </a:xfrm>
          <a:prstGeom prst="rect">
            <a:avLst/>
          </a:prstGeom>
        </p:spPr>
        <p:txBody>
          <a:bodyPr wrap="square">
            <a:spAutoFit/>
          </a:bodyPr>
          <a:lstStyle/>
          <a:p>
            <a:pPr algn="just"/>
            <a:r>
              <a:rPr lang="en-us" sz="1200" b="0" i="0" u="none" baseline="0" dirty="0">
                <a:latin typeface="Arial" panose="020B0604020202020204" pitchFamily="34" charset="0"/>
                <a:ea typeface="標楷體" panose="03000509000000000000" pitchFamily="65" charset="-120"/>
                <a:cs typeface="Arial" panose="020B0604020202020204" pitchFamily="34" charset="0"/>
              </a:rPr>
              <a:t>Source: Office of the Commissioner of the Ministry of Foreign Affairs of the People's Republic of China in the Hong Kong Special Administrative </a:t>
            </a:r>
            <a:r>
              <a:rPr lang="en-us" sz="1200" b="0" i="0" u="none" baseline="0" dirty="0" smtClean="0">
                <a:latin typeface="Arial" panose="020B0604020202020204" pitchFamily="34" charset="0"/>
                <a:ea typeface="標楷體" panose="03000509000000000000" pitchFamily="65" charset="-120"/>
                <a:cs typeface="Arial" panose="020B0604020202020204" pitchFamily="34" charset="0"/>
              </a:rPr>
              <a:t>Region</a:t>
            </a:r>
            <a:endParaRPr lang="en-US" altLang="zh-HK" sz="1200" strike="sngStrike" dirty="0">
              <a:solidFill>
                <a:srgbClr val="7030A0"/>
              </a:solidFill>
              <a:latin typeface="Times New Roman" panose="02020603050405020304" pitchFamily="18" charset="0"/>
              <a:cs typeface="Times New Roman" panose="02020603050405020304" pitchFamily="18" charset="0"/>
            </a:endParaRPr>
          </a:p>
          <a:p>
            <a:pPr algn="just"/>
            <a:r>
              <a:rPr lang="en-US" altLang="zh-HK" sz="1200" dirty="0">
                <a:solidFill>
                  <a:schemeClr val="tx1">
                    <a:lumMod val="85000"/>
                    <a:lumOff val="15000"/>
                  </a:schemeClr>
                </a:solidFill>
                <a:latin typeface="Times New Roman" panose="02020603050405020304" pitchFamily="18" charset="0"/>
                <a:cs typeface="Times New Roman" panose="02020603050405020304" pitchFamily="18" charset="0"/>
              </a:rPr>
              <a:t>https://www.fmprc.gov.cn/mfa_eng/topics_665678/2015zt/xjpdmgjxgsfwbcxlhgcl70znxlfh/201509/t20150930_705340.html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00963" y="1813939"/>
            <a:ext cx="11155733" cy="406108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5" name="内容占位符 4"/>
          <p:cNvSpPr txBox="1">
            <a:spLocks noGrp="1"/>
          </p:cNvSpPr>
          <p:nvPr>
            <p:ph idx="4294967295"/>
          </p:nvPr>
        </p:nvSpPr>
        <p:spPr>
          <a:xfrm>
            <a:off x="414031" y="899535"/>
            <a:ext cx="11242665" cy="1083053"/>
          </a:xfrm>
          <a:prstGeom prst="rect">
            <a:avLst/>
          </a:prstGeom>
        </p:spPr>
        <p:txBody>
          <a:bodyPr wrap="square">
            <a:noAutofit/>
          </a:bodyPr>
          <a:lstStyle/>
          <a:p>
            <a:pPr marL="0" indent="0" algn="just" rtl="0">
              <a:lnSpc>
                <a:spcPct val="120000"/>
              </a:lnSpc>
              <a:spcBef>
                <a:spcPts val="0"/>
              </a:spcBef>
              <a:buNone/>
            </a:pPr>
            <a:r>
              <a:rPr lang="en-us" sz="18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Through </a:t>
            </a:r>
            <a:r>
              <a:rPr lang="en-us" sz="18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participating in regional </a:t>
            </a:r>
            <a:r>
              <a:rPr lang="en-us" sz="1800" b="0" i="0" u="none" baseline="0" dirty="0" err="1"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organisations</a:t>
            </a:r>
            <a:r>
              <a:rPr lang="en-us" sz="18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China</a:t>
            </a:r>
            <a:r>
              <a:rPr lang="en-us" sz="1800" b="0" i="0" u="none" kern="0"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establishes a regional security </a:t>
            </a:r>
            <a:r>
              <a:rPr lang="en-us" sz="1800" b="0" i="0" u="none" kern="0"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structure </a:t>
            </a:r>
            <a:r>
              <a:rPr lang="en-us" sz="1800" b="0" i="0" u="none" kern="0"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and strengthens regional security mechanisms</a:t>
            </a:r>
            <a:r>
              <a:rPr lang="en-us" sz="1800" b="0" i="0" u="none" kern="0"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1800" b="0" i="0" u="none" kern="0"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security </a:t>
            </a:r>
            <a:r>
              <a:rPr lang="en-us" sz="1800" b="0" i="0" u="none" kern="0"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co-operation</a:t>
            </a:r>
            <a:r>
              <a:rPr lang="en-us" sz="1800" b="0" i="0" u="none" kern="0"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and the ability to maintain regional security.</a:t>
            </a:r>
          </a:p>
        </p:txBody>
      </p:sp>
      <p:sp>
        <p:nvSpPr>
          <p:cNvPr id="4" name="矩形 3"/>
          <p:cNvSpPr/>
          <p:nvPr/>
        </p:nvSpPr>
        <p:spPr>
          <a:xfrm>
            <a:off x="2283128" y="1899842"/>
            <a:ext cx="8329352" cy="646331"/>
          </a:xfrm>
          <a:prstGeom prst="rect">
            <a:avLst/>
          </a:prstGeom>
          <a:noFill/>
        </p:spPr>
        <p:txBody>
          <a:bodyPr wrap="square" rtlCol="0">
            <a:spAutoFit/>
          </a:bodyPr>
          <a:lstStyle/>
          <a:p>
            <a:pPr algn="l" rtl="0"/>
            <a:r>
              <a:rPr lang="en-us" b="1" i="0" u="none" baseline="0" dirty="0">
                <a:latin typeface="Arial" panose="020B0604020202020204" pitchFamily="34" charset="0"/>
                <a:ea typeface="DFKai-SB" panose="03000509000000000000" pitchFamily="65" charset="-120"/>
                <a:cs typeface="Arial" panose="020B0604020202020204" pitchFamily="34" charset="0"/>
              </a:rPr>
              <a:t>The CICA formulates and implements multilateral confidence-building measures to promote peace and stability in Asia</a:t>
            </a:r>
          </a:p>
        </p:txBody>
      </p:sp>
      <p:sp>
        <p:nvSpPr>
          <p:cNvPr id="7" name="文本框 6"/>
          <p:cNvSpPr txBox="1"/>
          <p:nvPr/>
        </p:nvSpPr>
        <p:spPr>
          <a:xfrm>
            <a:off x="1364077" y="5324148"/>
            <a:ext cx="3452160" cy="307777"/>
          </a:xfrm>
          <a:prstGeom prst="rect">
            <a:avLst/>
          </a:prstGeom>
          <a:noFill/>
        </p:spPr>
        <p:txBody>
          <a:bodyPr wrap="square">
            <a:spAutoFit/>
          </a:bodyPr>
          <a:lstStyle/>
          <a:p>
            <a:pPr algn="l" rtl="0"/>
            <a:r>
              <a:rPr lang="en-us" sz="1400" b="0" i="0" u="none" baseline="0" dirty="0">
                <a:latin typeface="Arial" panose="020B0604020202020204" pitchFamily="34" charset="0"/>
                <a:ea typeface="DFKai-SB" panose="03000509000000000000" pitchFamily="65" charset="-120"/>
                <a:cs typeface="Arial" panose="020B0604020202020204" pitchFamily="34" charset="0"/>
              </a:rPr>
              <a:t>Logo of the CICA</a:t>
            </a:r>
            <a:endParaRPr lang="en-us" altLang="en-US" sz="1400" dirty="0">
              <a:solidFill>
                <a:srgbClr val="C00000"/>
              </a:solidFill>
              <a:latin typeface="Arial" panose="020B0604020202020204" pitchFamily="34" charset="0"/>
              <a:ea typeface="DFKai-SB" panose="03000509000000000000" pitchFamily="65" charset="-120"/>
              <a:cs typeface="Arial" panose="020B0604020202020204" pitchFamily="34" charset="0"/>
            </a:endParaRPr>
          </a:p>
        </p:txBody>
      </p:sp>
      <p:pic>
        <p:nvPicPr>
          <p:cNvPr id="12" name="图片 11"/>
          <p:cNvPicPr>
            <a:picLocks noChangeAspect="1"/>
          </p:cNvPicPr>
          <p:nvPr/>
        </p:nvPicPr>
        <p:blipFill>
          <a:blip r:embed="rId3"/>
          <a:stretch>
            <a:fillRect/>
          </a:stretch>
        </p:blipFill>
        <p:spPr>
          <a:xfrm>
            <a:off x="874794" y="2732983"/>
            <a:ext cx="3809250" cy="253808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3" name="标题 1"/>
          <p:cNvSpPr txBox="1">
            <a:spLocks noChangeArrowheads="1"/>
          </p:cNvSpPr>
          <p:nvPr/>
        </p:nvSpPr>
        <p:spPr bwMode="auto">
          <a:xfrm>
            <a:off x="1972390" y="23030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2000" b="1" i="0" u="none" baseline="0" dirty="0">
                <a:latin typeface="Arial" panose="020B0604020202020204" pitchFamily="34" charset="0"/>
                <a:ea typeface="DFKai-SB" panose="03000509000000000000" pitchFamily="65" charset="-120"/>
                <a:cs typeface="Arial" panose="020B0604020202020204" pitchFamily="34" charset="0"/>
              </a:rPr>
              <a:t>China strengthens regional security </a:t>
            </a:r>
            <a:r>
              <a:rPr lang="en-us" sz="2000" b="1" i="0" u="none" baseline="0" dirty="0" smtClean="0">
                <a:latin typeface="Arial" panose="020B0604020202020204" pitchFamily="34" charset="0"/>
                <a:ea typeface="DFKai-SB" panose="03000509000000000000" pitchFamily="65" charset="-120"/>
                <a:cs typeface="Arial" panose="020B0604020202020204" pitchFamily="34" charset="0"/>
              </a:rPr>
              <a:t>co</a:t>
            </a:r>
            <a:r>
              <a:rPr lang="en-us" sz="2000" b="1" i="0" u="none" baseline="0" dirty="0" smtClean="0">
                <a:solidFill>
                  <a:srgbClr val="7030A0"/>
                </a:solidFill>
                <a:latin typeface="Arial" panose="020B0604020202020204" pitchFamily="34" charset="0"/>
                <a:ea typeface="DFKai-SB" panose="03000509000000000000" pitchFamily="65" charset="-120"/>
                <a:cs typeface="Arial" panose="020B0604020202020204" pitchFamily="34" charset="0"/>
              </a:rPr>
              <a:t>-</a:t>
            </a:r>
            <a:r>
              <a:rPr lang="en-us" sz="2000" b="1" i="0" u="none" baseline="0" dirty="0" smtClean="0">
                <a:latin typeface="Arial" panose="020B0604020202020204" pitchFamily="34" charset="0"/>
                <a:ea typeface="DFKai-SB" panose="03000509000000000000" pitchFamily="65" charset="-120"/>
                <a:cs typeface="Arial" panose="020B0604020202020204" pitchFamily="34" charset="0"/>
              </a:rPr>
              <a:t>operation </a:t>
            </a:r>
            <a:r>
              <a:rPr lang="en-us" sz="2000" b="1" i="0" u="none" baseline="0" dirty="0">
                <a:latin typeface="Arial" panose="020B0604020202020204" pitchFamily="34" charset="0"/>
                <a:ea typeface="DFKai-SB" panose="03000509000000000000" pitchFamily="65" charset="-120"/>
                <a:cs typeface="Arial" panose="020B0604020202020204" pitchFamily="34" charset="0"/>
              </a:rPr>
              <a:t>and </a:t>
            </a:r>
            <a:endParaRPr lang="en-us" sz="2000" b="1" i="0" u="none" baseline="0" dirty="0" smtClean="0">
              <a:latin typeface="Arial" panose="020B0604020202020204" pitchFamily="34" charset="0"/>
              <a:ea typeface="DFKai-SB" panose="03000509000000000000" pitchFamily="65" charset="-120"/>
              <a:cs typeface="Arial" panose="020B0604020202020204" pitchFamily="34" charset="0"/>
            </a:endParaRPr>
          </a:p>
          <a:p>
            <a:pPr algn="ctr" rtl="0">
              <a:lnSpc>
                <a:spcPct val="120000"/>
              </a:lnSpc>
            </a:pPr>
            <a:r>
              <a:rPr lang="en-us" sz="2000" b="1" i="0" u="none" baseline="0" dirty="0" smtClean="0">
                <a:latin typeface="Arial" panose="020B0604020202020204" pitchFamily="34" charset="0"/>
                <a:ea typeface="DFKai-SB" panose="03000509000000000000" pitchFamily="65" charset="-120"/>
                <a:cs typeface="Arial" panose="020B0604020202020204" pitchFamily="34" charset="0"/>
              </a:rPr>
              <a:t>promotes </a:t>
            </a:r>
            <a:r>
              <a:rPr lang="en-us" sz="2000" b="1" i="0" u="none" baseline="0" dirty="0">
                <a:latin typeface="Arial" panose="020B0604020202020204" pitchFamily="34" charset="0"/>
                <a:ea typeface="DFKai-SB" panose="03000509000000000000" pitchFamily="65" charset="-120"/>
                <a:cs typeface="Arial" panose="020B0604020202020204" pitchFamily="34" charset="0"/>
              </a:rPr>
              <a:t>stability in its neighborhood     </a:t>
            </a:r>
          </a:p>
        </p:txBody>
      </p:sp>
      <p:sp>
        <p:nvSpPr>
          <p:cNvPr id="22" name="矩形: 圆角 21"/>
          <p:cNvSpPr/>
          <p:nvPr/>
        </p:nvSpPr>
        <p:spPr>
          <a:xfrm flipV="1">
            <a:off x="4816237" y="2494792"/>
            <a:ext cx="6687914" cy="3290425"/>
          </a:xfrm>
          <a:prstGeom prst="roundRect">
            <a:avLst>
              <a:gd name="adj" fmla="val 754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3" name="文本框 22"/>
          <p:cNvSpPr txBox="1"/>
          <p:nvPr/>
        </p:nvSpPr>
        <p:spPr>
          <a:xfrm>
            <a:off x="4816237" y="2546173"/>
            <a:ext cx="6725492" cy="3392211"/>
          </a:xfrm>
          <a:prstGeom prst="rect">
            <a:avLst/>
          </a:prstGeom>
          <a:noFill/>
        </p:spPr>
        <p:txBody>
          <a:bodyPr wrap="square">
            <a:spAutoFit/>
          </a:bodyPr>
          <a:lstStyle/>
          <a:p>
            <a:pPr algn="just">
              <a:lnSpc>
                <a:spcPct val="120000"/>
              </a:lnSpc>
              <a:defRPr/>
            </a:pP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Founded in 1992, the Conference on Interaction and Confidence-Building Measures in Asia (CICA) is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 multi-nation</a:t>
            </a:r>
            <a:r>
              <a:rPr lang="en-us" sz="16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al forum </a:t>
            </a:r>
            <a:r>
              <a:rPr lang="en-US" altLang="zh-HK" sz="16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for enhancing cooperation towards promoting peace, security and stability in </a:t>
            </a:r>
            <a:r>
              <a:rPr lang="en-US" altLang="zh-HK" sz="16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Asia</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aiming to enhance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mutual trust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among the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28 member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states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in Asia (including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 Afghanistan, India and Iraq) and maintain regional security.</a:t>
            </a:r>
            <a:endParaRPr lang="en-us" altLang="zh-CN" sz="16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a:p>
            <a:pPr algn="just" rtl="0">
              <a:lnSpc>
                <a:spcPct val="120000"/>
              </a:lnSpc>
              <a:spcBef>
                <a:spcPts val="600"/>
              </a:spcBef>
              <a:defRPr/>
            </a:pP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As a founding member of the CICA, China actively participates in CICA meetings, strengthens multilateral cooperation with member states, establishes security mechanisms in Asia, jointly combats regional terrorism, and promotes peace, security and stability in Asia through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formulating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and </a:t>
            </a:r>
            <a:r>
              <a:rPr lang="en-us" sz="16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implementing multilateral </a:t>
            </a:r>
            <a:r>
              <a:rPr lang="en-us" sz="16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confidence-building measures.</a:t>
            </a:r>
            <a:endParaRPr lang="en-us" altLang="zh-CN" sz="16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grpSp>
        <p:nvGrpSpPr>
          <p:cNvPr id="24" name="组合 23"/>
          <p:cNvGrpSpPr/>
          <p:nvPr/>
        </p:nvGrpSpPr>
        <p:grpSpPr>
          <a:xfrm>
            <a:off x="811702" y="1944085"/>
            <a:ext cx="1160688" cy="550707"/>
            <a:chOff x="700190" y="1955926"/>
            <a:chExt cx="1160688" cy="550707"/>
          </a:xfrm>
        </p:grpSpPr>
        <p:grpSp>
          <p:nvGrpSpPr>
            <p:cNvPr id="25" name="组合 38"/>
            <p:cNvGrpSpPr/>
            <p:nvPr/>
          </p:nvGrpSpPr>
          <p:grpSpPr bwMode="auto">
            <a:xfrm>
              <a:off x="700190" y="1986330"/>
              <a:ext cx="1160688" cy="520303"/>
              <a:chOff x="4225771" y="1065320"/>
              <a:chExt cx="895882" cy="947506"/>
            </a:xfrm>
          </p:grpSpPr>
          <p:sp>
            <p:nvSpPr>
              <p:cNvPr id="27" name="矩形 26"/>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28" name="矩形 27"/>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grpSp>
        <p:sp>
          <p:nvSpPr>
            <p:cNvPr id="26" name="文本框 42"/>
            <p:cNvSpPr txBox="1">
              <a:spLocks noChangeArrowheads="1"/>
            </p:cNvSpPr>
            <p:nvPr/>
          </p:nvSpPr>
          <p:spPr bwMode="auto">
            <a:xfrm>
              <a:off x="710200" y="1955926"/>
              <a:ext cx="1094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2800" b="0" i="0" u="none" baseline="0" dirty="0">
                  <a:solidFill>
                    <a:srgbClr val="0D0D0D"/>
                  </a:solidFill>
                  <a:ea typeface="DFKai-SB" panose="03000509000000000000" pitchFamily="65" charset="-120"/>
                  <a:cs typeface="Arial" panose="020B0604020202020204" pitchFamily="34" charset="0"/>
                </a:rPr>
                <a:t>Case</a:t>
              </a:r>
            </a:p>
          </p:txBody>
        </p:sp>
      </p:grpSp>
      <p:sp>
        <p:nvSpPr>
          <p:cNvPr id="29" name="文本框 28"/>
          <p:cNvSpPr txBox="1"/>
          <p:nvPr/>
        </p:nvSpPr>
        <p:spPr>
          <a:xfrm>
            <a:off x="1035674" y="5990552"/>
            <a:ext cx="9749241" cy="523220"/>
          </a:xfrm>
          <a:prstGeom prst="rect">
            <a:avLst/>
          </a:prstGeom>
          <a:noFill/>
        </p:spPr>
        <p:txBody>
          <a:bodyPr wrap="square">
            <a:spAutoFit/>
          </a:bodyPr>
          <a:lstStyle/>
          <a:p>
            <a:pPr algn="ctr"/>
            <a:r>
              <a:rPr lang="en-us" sz="14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Source: </a:t>
            </a:r>
            <a:r>
              <a:rPr lang="en-us" altLang="zh-HK" sz="14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Conference on Interaction and Confidence-Building Measures in Asia </a:t>
            </a:r>
          </a:p>
          <a:p>
            <a:pPr algn="ctr"/>
            <a:r>
              <a:rPr lang="en-us" sz="14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a:t>
            </a:r>
            <a:r>
              <a:rPr lang="en-US" sz="140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https://</a:t>
            </a:r>
            <a:r>
              <a:rPr lang="en-US" sz="140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www.s-cica.org/index.php?view=page&amp;t=about)</a:t>
            </a:r>
            <a:endParaRPr lang="en-us" altLang="en-US" sz="1400" strike="sngStrike" dirty="0">
              <a:solidFill>
                <a:schemeClr val="tx1">
                  <a:lumMod val="85000"/>
                  <a:lumOff val="1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3188" y="1290158"/>
            <a:ext cx="10476220" cy="1200329"/>
          </a:xfrm>
          <a:prstGeom prst="rect">
            <a:avLst/>
          </a:prstGeom>
        </p:spPr>
        <p:txBody>
          <a:bodyPr wrap="square">
            <a:spAutoFit/>
          </a:bodyPr>
          <a:lstStyle/>
          <a:p>
            <a:pPr algn="just">
              <a:lnSpc>
                <a:spcPct val="12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Shanghai Cooperation </a:t>
            </a:r>
            <a:r>
              <a:rPr lang="en-us" sz="2000" b="0" i="0" u="none" baseline="0" dirty="0" err="1"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Organisation</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(SCO) is a permanent intergovernmental international organization founded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in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Shanghai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by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China, Kazakhstan, Kyrgyzstan, Russia, Tajikistan and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Uzbekistan </a:t>
            </a:r>
            <a:r>
              <a:rPr lang="en-US" altLang="zh-TW"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in </a:t>
            </a:r>
            <a:r>
              <a:rPr lang="en-US" altLang="zh-TW"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2001</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Its predecessor was the "Shanghai Five"</a:t>
            </a:r>
            <a:r>
              <a:rPr lang="en-us" sz="2000" b="0" i="0" u="none" baseline="0" dirty="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 mechanism.</a:t>
            </a:r>
            <a:endParaRPr lang="en-us"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3" name="矩形 2"/>
          <p:cNvSpPr/>
          <p:nvPr/>
        </p:nvSpPr>
        <p:spPr>
          <a:xfrm>
            <a:off x="2878612" y="359776"/>
            <a:ext cx="5907386" cy="523220"/>
          </a:xfrm>
          <a:prstGeom prst="rect">
            <a:avLst/>
          </a:prstGeom>
        </p:spPr>
        <p:txBody>
          <a:bodyPr wrap="none">
            <a:spAutoFit/>
          </a:bodyPr>
          <a:lstStyle/>
          <a:p>
            <a:pPr algn="l" rtl="0"/>
            <a:r>
              <a:rPr lang="en-us" sz="280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Shanghai Cooperation </a:t>
            </a:r>
            <a:r>
              <a:rPr lang="en-us" sz="2800" i="0" u="none" baseline="0" dirty="0" err="1"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Organisation</a:t>
            </a:r>
            <a:endParaRPr lang="en-us" sz="28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本框 42"/>
          <p:cNvSpPr txBox="1">
            <a:spLocks noChangeArrowheads="1"/>
          </p:cNvSpPr>
          <p:nvPr/>
        </p:nvSpPr>
        <p:spPr bwMode="auto">
          <a:xfrm>
            <a:off x="387134" y="404158"/>
            <a:ext cx="1094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2800" b="0" i="0" u="none" baseline="0" dirty="0">
                <a:solidFill>
                  <a:srgbClr val="0D0D0D"/>
                </a:solidFill>
                <a:ea typeface="DFKai-SB" panose="03000509000000000000" pitchFamily="65" charset="-120"/>
                <a:cs typeface="Arial" panose="020B0604020202020204" pitchFamily="34" charset="0"/>
              </a:rPr>
              <a:t>Case</a:t>
            </a:r>
          </a:p>
        </p:txBody>
      </p:sp>
      <p:grpSp>
        <p:nvGrpSpPr>
          <p:cNvPr id="5" name="组合 23"/>
          <p:cNvGrpSpPr/>
          <p:nvPr/>
        </p:nvGrpSpPr>
        <p:grpSpPr>
          <a:xfrm>
            <a:off x="443071" y="364768"/>
            <a:ext cx="1160689" cy="542912"/>
            <a:chOff x="700189" y="1963721"/>
            <a:chExt cx="1160689" cy="542912"/>
          </a:xfrm>
        </p:grpSpPr>
        <p:grpSp>
          <p:nvGrpSpPr>
            <p:cNvPr id="6" name="组合 38"/>
            <p:cNvGrpSpPr/>
            <p:nvPr/>
          </p:nvGrpSpPr>
          <p:grpSpPr bwMode="auto">
            <a:xfrm>
              <a:off x="700190" y="1986330"/>
              <a:ext cx="1160688" cy="520303"/>
              <a:chOff x="4225771" y="1065320"/>
              <a:chExt cx="895882" cy="947506"/>
            </a:xfrm>
          </p:grpSpPr>
          <p:sp>
            <p:nvSpPr>
              <p:cNvPr id="8" name="矩形 7"/>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sp>
            <p:nvSpPr>
              <p:cNvPr id="9" name="矩形 8"/>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latin typeface="Arial" panose="020B0604020202020204" pitchFamily="34" charset="0"/>
                  <a:cs typeface="Arial" panose="020B0604020202020204" pitchFamily="34" charset="0"/>
                </a:endParaRPr>
              </a:p>
            </p:txBody>
          </p:sp>
        </p:grpSp>
        <p:sp>
          <p:nvSpPr>
            <p:cNvPr id="7" name="文本框 42"/>
            <p:cNvSpPr txBox="1">
              <a:spLocks noChangeArrowheads="1"/>
            </p:cNvSpPr>
            <p:nvPr/>
          </p:nvSpPr>
          <p:spPr bwMode="auto">
            <a:xfrm>
              <a:off x="700189" y="1963721"/>
              <a:ext cx="1094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eaLnBrk="1" hangingPunct="1"/>
              <a:r>
                <a:rPr lang="en-us" sz="2800" b="0" i="0" u="none" baseline="0" dirty="0">
                  <a:solidFill>
                    <a:srgbClr val="0D0D0D"/>
                  </a:solidFill>
                  <a:ea typeface="DFKai-SB" panose="03000509000000000000" pitchFamily="65" charset="-120"/>
                  <a:cs typeface="Arial" panose="020B0604020202020204" pitchFamily="34" charset="0"/>
                </a:rPr>
                <a:t>Case</a:t>
              </a:r>
            </a:p>
          </p:txBody>
        </p:sp>
      </p:grpSp>
      <p:sp>
        <p:nvSpPr>
          <p:cNvPr id="10" name="矩形 9"/>
          <p:cNvSpPr/>
          <p:nvPr/>
        </p:nvSpPr>
        <p:spPr>
          <a:xfrm>
            <a:off x="758655" y="2677956"/>
            <a:ext cx="10545285" cy="3046988"/>
          </a:xfrm>
          <a:prstGeom prst="rect">
            <a:avLst/>
          </a:prstGeom>
        </p:spPr>
        <p:txBody>
          <a:bodyPr wrap="square">
            <a:spAutoFit/>
          </a:bodyPr>
          <a:lstStyle/>
          <a:p>
            <a:pPr algn="just" fontAlgn="t" hangingPunct="0">
              <a:lnSpc>
                <a:spcPct val="120000"/>
              </a:lnSpc>
            </a:pP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President Xi Jinping pointed out that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over the past 20 years, guided by the “Shanghai Spirit”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of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“mutual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trust, mutual benefit, equality, consultation, respect for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diversity</a:t>
            </a:r>
            <a:r>
              <a:rPr lang="en-US"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of </a:t>
            </a:r>
            <a:r>
              <a:rPr lang="en-US" sz="2000" dirty="0" err="1"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civilisation</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and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pursuit of common development",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 SCO</a:t>
            </a:r>
            <a:r>
              <a:rPr lang="en-us" sz="2000" b="0" i="0" u="none"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has endeavored to </a:t>
            </a:r>
            <a:r>
              <a:rPr lang="en-US"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promote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world peace,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development and human progress, and </a:t>
            </a:r>
            <a:r>
              <a:rPr lang="en-US"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to explore new ground, both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theoretical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and </a:t>
            </a:r>
            <a:r>
              <a:rPr lang="en-US"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with </a:t>
            </a:r>
            <a:r>
              <a:rPr lang="en-US"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actual steps, with a view to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building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 new type of international relations and a community with a shared future for mankind. The SCO </a:t>
            </a:r>
            <a:r>
              <a:rPr lang="en-us"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has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jointly promoted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political mutual trust and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created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 new model </a:t>
            </a:r>
            <a:r>
              <a:rPr lang="en-US"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based on partnership and dialogue, rather than alliance or </a:t>
            </a:r>
            <a:r>
              <a:rPr lang="en-US" sz="200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confrontation</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and jointly </a:t>
            </a:r>
            <a:r>
              <a:rPr lang="en-US"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ensured </a:t>
            </a:r>
            <a:r>
              <a:rPr lang="en-us" sz="2000" b="0" i="0" u="none" baseline="0" dirty="0" smtClean="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security </a:t>
            </a:r>
            <a:r>
              <a:rPr lang="en-us" sz="2000" b="0" i="0" u="none" baseline="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rPr>
              <a:t>and stability.</a:t>
            </a:r>
            <a:endParaRPr lang="en-us" altLang="zh-TW" sz="2000" dirty="0">
              <a:solidFill>
                <a:schemeClr val="tx1">
                  <a:lumMod val="85000"/>
                  <a:lumOff val="15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11" name="矩形 10"/>
          <p:cNvSpPr/>
          <p:nvPr/>
        </p:nvSpPr>
        <p:spPr>
          <a:xfrm>
            <a:off x="784321" y="5946332"/>
            <a:ext cx="5405582" cy="307777"/>
          </a:xfrm>
          <a:prstGeom prst="rect">
            <a:avLst/>
          </a:prstGeom>
        </p:spPr>
        <p:txBody>
          <a:bodyPr wrap="none">
            <a:spAutoFit/>
          </a:bodyPr>
          <a:lstStyle/>
          <a:p>
            <a:pPr marL="285750" indent="-285750" algn="l" rtl="0">
              <a:buFont typeface="Arial" panose="020B0604020202020204" pitchFamily="34" charset="0"/>
              <a:buChar char="•"/>
            </a:pPr>
            <a:r>
              <a:rPr lang="en-us" sz="1400" b="0" i="0" u="none" baseline="0" dirty="0">
                <a:latin typeface="Arial" panose="020B0604020202020204" pitchFamily="34" charset="0"/>
                <a:ea typeface="標楷體" panose="03000509000000000000" pitchFamily="65" charset="-120"/>
                <a:cs typeface="Arial" panose="020B0604020202020204" pitchFamily="34" charset="0"/>
              </a:rPr>
              <a:t>Official website of the SCO </a:t>
            </a:r>
            <a:r>
              <a:rPr lang="en-us" sz="1400" b="0" i="0" u="none" baseline="0" dirty="0">
                <a:latin typeface="Arial" panose="020B0604020202020204" pitchFamily="34" charset="0"/>
                <a:cs typeface="Arial" panose="020B0604020202020204" pitchFamily="34" charset="0"/>
              </a:rPr>
              <a:t>(http://chn.sectsco.org/about_sco/)</a:t>
            </a:r>
            <a:endParaRPr lang="en-us" sz="1400" dirty="0">
              <a:latin typeface="Arial" panose="020B0604020202020204" pitchFamily="34" charset="0"/>
              <a:cs typeface="Arial" panose="020B0604020202020204" pitchFamily="34" charset="0"/>
            </a:endParaRPr>
          </a:p>
        </p:txBody>
      </p:sp>
      <p:sp>
        <p:nvSpPr>
          <p:cNvPr id="12" name="矩形 11"/>
          <p:cNvSpPr/>
          <p:nvPr/>
        </p:nvSpPr>
        <p:spPr>
          <a:xfrm>
            <a:off x="784321" y="6232262"/>
            <a:ext cx="10348735" cy="523220"/>
          </a:xfrm>
          <a:prstGeom prst="rect">
            <a:avLst/>
          </a:prstGeom>
        </p:spPr>
        <p:txBody>
          <a:bodyPr wrap="square">
            <a:spAutoFit/>
          </a:bodyPr>
          <a:lstStyle/>
          <a:p>
            <a:pPr marL="285750" indent="-285750">
              <a:buFont typeface="Arial" panose="020B0604020202020204" pitchFamily="34" charset="0"/>
              <a:buChar char="•"/>
            </a:pPr>
            <a:r>
              <a:rPr lang="en-us" sz="1400" b="0" i="0" u="none" baseline="0" dirty="0" smtClean="0">
                <a:solidFill>
                  <a:schemeClr val="tx1">
                    <a:lumMod val="85000"/>
                    <a:lumOff val="15000"/>
                  </a:schemeClr>
                </a:solidFill>
                <a:latin typeface="Arial" panose="020B0604020202020204" pitchFamily="34" charset="0"/>
                <a:cs typeface="Arial" panose="020B0604020202020204" pitchFamily="34" charset="0"/>
              </a:rPr>
              <a:t>The State Council </a:t>
            </a:r>
            <a:r>
              <a:rPr lang="en-US" sz="1400" dirty="0">
                <a:solidFill>
                  <a:schemeClr val="tx1">
                    <a:lumMod val="85000"/>
                    <a:lumOff val="15000"/>
                  </a:schemeClr>
                </a:solidFill>
                <a:latin typeface="Arial" panose="020B0604020202020204" pitchFamily="34" charset="0"/>
                <a:cs typeface="Arial" panose="020B0604020202020204" pitchFamily="34" charset="0"/>
              </a:rPr>
              <a:t>of the People’s Republic of China </a:t>
            </a:r>
            <a:r>
              <a:rPr lang="en-us" sz="1400" b="0" i="0" u="none" baseline="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smtClean="0">
                <a:solidFill>
                  <a:schemeClr val="tx1">
                    <a:lumMod val="85000"/>
                    <a:lumOff val="15000"/>
                  </a:schemeClr>
                </a:solidFill>
                <a:latin typeface="Arial" panose="020B0604020202020204" pitchFamily="34" charset="0"/>
                <a:cs typeface="Arial" panose="020B0604020202020204" pitchFamily="34" charset="0"/>
              </a:rPr>
              <a:t>http</a:t>
            </a:r>
            <a:r>
              <a:rPr lang="en-US" sz="1400" dirty="0">
                <a:solidFill>
                  <a:schemeClr val="tx1">
                    <a:lumMod val="85000"/>
                    <a:lumOff val="15000"/>
                  </a:schemeClr>
                </a:solidFill>
                <a:latin typeface="Arial" panose="020B0604020202020204" pitchFamily="34" charset="0"/>
                <a:cs typeface="Arial" panose="020B0604020202020204" pitchFamily="34" charset="0"/>
              </a:rPr>
              <a:t>://</a:t>
            </a:r>
            <a:r>
              <a:rPr lang="en-US" sz="1400" dirty="0" smtClean="0">
                <a:solidFill>
                  <a:schemeClr val="tx1">
                    <a:lumMod val="85000"/>
                    <a:lumOff val="15000"/>
                  </a:schemeClr>
                </a:solidFill>
                <a:latin typeface="Arial" panose="020B0604020202020204" pitchFamily="34" charset="0"/>
                <a:cs typeface="Arial" panose="020B0604020202020204" pitchFamily="34" charset="0"/>
              </a:rPr>
              <a:t>english.www.gov.cn/news/topnews/202109/18/content_WS61453cafc6d0df57f98e06b1.html)</a:t>
            </a:r>
            <a:endParaRPr lang="en-us" sz="1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3" name="矩形 12"/>
          <p:cNvSpPr/>
          <p:nvPr/>
        </p:nvSpPr>
        <p:spPr>
          <a:xfrm>
            <a:off x="793188" y="5705072"/>
            <a:ext cx="936475" cy="338554"/>
          </a:xfrm>
          <a:prstGeom prst="rect">
            <a:avLst/>
          </a:prstGeom>
        </p:spPr>
        <p:txBody>
          <a:bodyPr wrap="none">
            <a:spAutoFit/>
          </a:bodyPr>
          <a:lstStyle/>
          <a:p>
            <a:pPr algn="l" rtl="0"/>
            <a:r>
              <a:rPr lang="en-us" sz="1600" b="0" i="0" u="none" baseline="0" dirty="0" smtClean="0">
                <a:solidFill>
                  <a:schemeClr val="tx1">
                    <a:lumMod val="85000"/>
                    <a:lumOff val="15000"/>
                  </a:schemeClr>
                </a:solidFill>
                <a:latin typeface="Arial" panose="020B0604020202020204" pitchFamily="34" charset="0"/>
                <a:ea typeface="DFKai-SB" panose="03000509000000000000" pitchFamily="65" charset="-120"/>
                <a:cs typeface="Arial" panose="020B0604020202020204" pitchFamily="34" charset="0"/>
              </a:rPr>
              <a:t>Sources</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412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6402</Words>
  <Application>Microsoft Office PowerPoint</Application>
  <PresentationFormat>寬螢幕</PresentationFormat>
  <Paragraphs>342</Paragraphs>
  <Slides>41</Slides>
  <Notes>21</Notes>
  <HiddenSlides>0</HiddenSlides>
  <MMClips>0</MMClips>
  <ScaleCrop>false</ScaleCrop>
  <HeadingPairs>
    <vt:vector size="6" baseType="variant">
      <vt:variant>
        <vt:lpstr>使用字型</vt:lpstr>
      </vt:variant>
      <vt:variant>
        <vt:i4>16</vt:i4>
      </vt:variant>
      <vt:variant>
        <vt:lpstr>佈景主題</vt:lpstr>
      </vt:variant>
      <vt:variant>
        <vt:i4>2</vt:i4>
      </vt:variant>
      <vt:variant>
        <vt:lpstr>投影片標題</vt:lpstr>
      </vt:variant>
      <vt:variant>
        <vt:i4>41</vt:i4>
      </vt:variant>
    </vt:vector>
  </HeadingPairs>
  <TitlesOfParts>
    <vt:vector size="59" baseType="lpstr">
      <vt:lpstr>等线</vt:lpstr>
      <vt:lpstr>等线 Light</vt:lpstr>
      <vt:lpstr>MS PGothic</vt:lpstr>
      <vt:lpstr>黑体</vt:lpstr>
      <vt:lpstr>宋体</vt:lpstr>
      <vt:lpstr>宋体</vt:lpstr>
      <vt:lpstr>細明體</vt:lpstr>
      <vt:lpstr>新細明體</vt:lpstr>
      <vt:lpstr>標楷體</vt:lpstr>
      <vt:lpstr>標楷體</vt:lpstr>
      <vt:lpstr>Arial</vt:lpstr>
      <vt:lpstr>Calibri</vt:lpstr>
      <vt:lpstr>Calibri Light</vt:lpstr>
      <vt:lpstr>Microsoft Sans Serif</vt:lpstr>
      <vt:lpstr>Times New Roman</vt:lpstr>
      <vt:lpstr>Wingdings</vt:lpstr>
      <vt:lpstr>Office 主题​​</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2022-05-27T07:40:07Z</dcterms:created>
  <dcterms:modified xsi:type="dcterms:W3CDTF">2023-07-14T09:19:15Z</dcterms:modified>
</cp:coreProperties>
</file>