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72"/>
  </p:notesMasterIdLst>
  <p:sldIdLst>
    <p:sldId id="1381" r:id="rId2"/>
    <p:sldId id="6298" r:id="rId3"/>
    <p:sldId id="538" r:id="rId4"/>
    <p:sldId id="756" r:id="rId5"/>
    <p:sldId id="1380" r:id="rId6"/>
    <p:sldId id="6252" r:id="rId7"/>
    <p:sldId id="6265" r:id="rId8"/>
    <p:sldId id="1471" r:id="rId9"/>
    <p:sldId id="1473" r:id="rId10"/>
    <p:sldId id="1322" r:id="rId11"/>
    <p:sldId id="722" r:id="rId12"/>
    <p:sldId id="1247" r:id="rId13"/>
    <p:sldId id="6284" r:id="rId14"/>
    <p:sldId id="558" r:id="rId15"/>
    <p:sldId id="6302" r:id="rId16"/>
    <p:sldId id="1472" r:id="rId17"/>
    <p:sldId id="6303" r:id="rId18"/>
    <p:sldId id="6273" r:id="rId19"/>
    <p:sldId id="1469" r:id="rId20"/>
    <p:sldId id="1436" r:id="rId21"/>
    <p:sldId id="1367" r:id="rId22"/>
    <p:sldId id="763" r:id="rId23"/>
    <p:sldId id="737" r:id="rId24"/>
    <p:sldId id="745" r:id="rId25"/>
    <p:sldId id="6266" r:id="rId26"/>
    <p:sldId id="746" r:id="rId27"/>
    <p:sldId id="1475" r:id="rId28"/>
    <p:sldId id="6283" r:id="rId29"/>
    <p:sldId id="649" r:id="rId30"/>
    <p:sldId id="1366" r:id="rId31"/>
    <p:sldId id="6310" r:id="rId32"/>
    <p:sldId id="412" r:id="rId33"/>
    <p:sldId id="6233" r:id="rId34"/>
    <p:sldId id="310" r:id="rId35"/>
    <p:sldId id="6304" r:id="rId36"/>
    <p:sldId id="411" r:id="rId37"/>
    <p:sldId id="1359" r:id="rId38"/>
    <p:sldId id="6264" r:id="rId39"/>
    <p:sldId id="272" r:id="rId40"/>
    <p:sldId id="705" r:id="rId41"/>
    <p:sldId id="6270" r:id="rId42"/>
    <p:sldId id="260" r:id="rId43"/>
    <p:sldId id="6235" r:id="rId44"/>
    <p:sldId id="6289" r:id="rId45"/>
    <p:sldId id="258" r:id="rId46"/>
    <p:sldId id="691" r:id="rId47"/>
    <p:sldId id="6307" r:id="rId48"/>
    <p:sldId id="264" r:id="rId49"/>
    <p:sldId id="1397" r:id="rId50"/>
    <p:sldId id="335" r:id="rId51"/>
    <p:sldId id="1454" r:id="rId52"/>
    <p:sldId id="380" r:id="rId53"/>
    <p:sldId id="6301" r:id="rId54"/>
    <p:sldId id="1405" r:id="rId55"/>
    <p:sldId id="1399" r:id="rId56"/>
    <p:sldId id="278" r:id="rId57"/>
    <p:sldId id="1408" r:id="rId58"/>
    <p:sldId id="303" r:id="rId59"/>
    <p:sldId id="285" r:id="rId60"/>
    <p:sldId id="319" r:id="rId61"/>
    <p:sldId id="320" r:id="rId62"/>
    <p:sldId id="326" r:id="rId63"/>
    <p:sldId id="6295" r:id="rId64"/>
    <p:sldId id="1468" r:id="rId65"/>
    <p:sldId id="381" r:id="rId66"/>
    <p:sldId id="6248" r:id="rId67"/>
    <p:sldId id="6249" r:id="rId68"/>
    <p:sldId id="1025" r:id="rId69"/>
    <p:sldId id="6313" r:id="rId70"/>
    <p:sldId id="6311" r:id="rId7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3" orient="horz" pos="1797" userDrawn="1">
          <p15:clr>
            <a:srgbClr val="A4A3A4"/>
          </p15:clr>
        </p15:guide>
        <p15:guide id="5" orient="horz" pos="3929" userDrawn="1">
          <p15:clr>
            <a:srgbClr val="A4A3A4"/>
          </p15:clr>
        </p15:guide>
        <p15:guide id="6" orient="horz" pos="386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8" name="作者"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CC66FF"/>
    <a:srgbClr val="00FE00"/>
    <a:srgbClr val="DAC3A2"/>
    <a:srgbClr val="AD977F"/>
    <a:srgbClr val="EAECF8"/>
    <a:srgbClr val="D3E5FD"/>
    <a:srgbClr val="FFBF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3556" autoAdjust="0"/>
  </p:normalViewPr>
  <p:slideViewPr>
    <p:cSldViewPr snapToGrid="0">
      <p:cViewPr varScale="1">
        <p:scale>
          <a:sx n="105" d="100"/>
          <a:sy n="105" d="100"/>
        </p:scale>
        <p:origin x="750" y="108"/>
      </p:cViewPr>
      <p:guideLst>
        <p:guide pos="3840"/>
        <p:guide orient="horz" pos="1797"/>
        <p:guide orient="horz" pos="3929"/>
        <p:guide orient="horz" pos="3864"/>
      </p:guideLst>
    </p:cSldViewPr>
  </p:slideViewPr>
  <p:outlineViewPr>
    <p:cViewPr>
      <p:scale>
        <a:sx n="33" d="100"/>
        <a:sy n="33" d="100"/>
      </p:scale>
      <p:origin x="0" y="-25176"/>
    </p:cViewPr>
  </p:outlineViewPr>
  <p:notesTextViewPr>
    <p:cViewPr>
      <p:scale>
        <a:sx n="1" d="1"/>
        <a:sy n="1" d="1"/>
      </p:scale>
      <p:origin x="0" y="0"/>
    </p:cViewPr>
  </p:notesTextViewPr>
  <p:sorterViewPr>
    <p:cViewPr varScale="1">
      <p:scale>
        <a:sx n="100" d="100"/>
        <a:sy n="100" d="100"/>
      </p:scale>
      <p:origin x="0" y="-2541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E5EEA1-BB6D-4465-8053-9F44AFAA256A}" type="datetimeFigureOut">
              <a:rPr lang="zh-CN" altLang="en-US" smtClean="0"/>
              <a:t>2024/3/20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6AAFBF-E9A6-4F7B-B781-41C07D5FCD68}" type="slidenum">
              <a:rPr lang="zh-CN" altLang="en-US" smtClean="0"/>
              <a:t>‹#›</a:t>
            </a:fld>
            <a:endParaRPr lang="zh-CN" altLang="en-US"/>
          </a:p>
        </p:txBody>
      </p:sp>
    </p:spTree>
    <p:extLst>
      <p:ext uri="{BB962C8B-B14F-4D97-AF65-F5344CB8AC3E}">
        <p14:creationId xmlns:p14="http://schemas.microsoft.com/office/powerpoint/2010/main" val="1274247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6AAFBF-E9A6-4F7B-B781-41C07D5FCD68}" type="slidenum">
              <a:rPr lang="zh-CN" altLang="en-US" smtClean="0"/>
              <a:t>1</a:t>
            </a:fld>
            <a:endParaRPr lang="zh-CN" altLang="en-US"/>
          </a:p>
        </p:txBody>
      </p:sp>
    </p:spTree>
    <p:extLst>
      <p:ext uri="{BB962C8B-B14F-4D97-AF65-F5344CB8AC3E}">
        <p14:creationId xmlns:p14="http://schemas.microsoft.com/office/powerpoint/2010/main" val="2243517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C79D45A-F98D-42DA-876F-8ED5376F9ED6}" type="slidenum">
              <a:rPr lang="zh-CN" altLang="en-US" smtClean="0"/>
              <a:t>12</a:t>
            </a:fld>
            <a:endParaRPr lang="zh-CN" altLang="en-US" dirty="0"/>
          </a:p>
        </p:txBody>
      </p:sp>
    </p:spTree>
    <p:extLst>
      <p:ext uri="{BB962C8B-B14F-4D97-AF65-F5344CB8AC3E}">
        <p14:creationId xmlns:p14="http://schemas.microsoft.com/office/powerpoint/2010/main" val="984923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6AAFBF-E9A6-4F7B-B781-41C07D5FCD68}" type="slidenum">
              <a:rPr lang="zh-CN" altLang="en-US" smtClean="0"/>
              <a:t>13</a:t>
            </a:fld>
            <a:endParaRPr lang="zh-CN" altLang="en-US"/>
          </a:p>
        </p:txBody>
      </p:sp>
    </p:spTree>
    <p:extLst>
      <p:ext uri="{BB962C8B-B14F-4D97-AF65-F5344CB8AC3E}">
        <p14:creationId xmlns:p14="http://schemas.microsoft.com/office/powerpoint/2010/main" val="2930882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FF2E280-B185-410A-84DF-69E642FD489D}" type="slidenum">
              <a:rPr lang="zh-CN" altLang="en-US" smtClean="0"/>
              <a:t>14</a:t>
            </a:fld>
            <a:endParaRPr lang="zh-CN" altLang="en-US" dirty="0"/>
          </a:p>
        </p:txBody>
      </p:sp>
    </p:spTree>
    <p:extLst>
      <p:ext uri="{BB962C8B-B14F-4D97-AF65-F5344CB8AC3E}">
        <p14:creationId xmlns:p14="http://schemas.microsoft.com/office/powerpoint/2010/main" val="3485605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6AAFBF-E9A6-4F7B-B781-41C07D5FCD68}" type="slidenum">
              <a:rPr lang="zh-CN" altLang="en-US" smtClean="0"/>
              <a:t>15</a:t>
            </a:fld>
            <a:endParaRPr lang="zh-CN" altLang="en-US"/>
          </a:p>
        </p:txBody>
      </p:sp>
    </p:spTree>
    <p:extLst>
      <p:ext uri="{BB962C8B-B14F-4D97-AF65-F5344CB8AC3E}">
        <p14:creationId xmlns:p14="http://schemas.microsoft.com/office/powerpoint/2010/main" val="1692086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dirty="0"/>
          </a:p>
        </p:txBody>
      </p:sp>
      <p:sp>
        <p:nvSpPr>
          <p:cNvPr id="4" name="灯片编号占位符 3"/>
          <p:cNvSpPr>
            <a:spLocks noGrp="1"/>
          </p:cNvSpPr>
          <p:nvPr>
            <p:ph type="sldNum" sz="quarter" idx="5"/>
          </p:nvPr>
        </p:nvSpPr>
        <p:spPr/>
        <p:txBody>
          <a:bodyPr/>
          <a:lstStyle/>
          <a:p>
            <a:fld id="{32636103-1D73-49EC-9014-53BB1FDF9380}" type="slidenum">
              <a:rPr lang="zh-CN" altLang="en-US" smtClean="0"/>
              <a:t>16</a:t>
            </a:fld>
            <a:endParaRPr lang="zh-CN" altLang="en-US" dirty="0"/>
          </a:p>
        </p:txBody>
      </p:sp>
    </p:spTree>
    <p:extLst>
      <p:ext uri="{BB962C8B-B14F-4D97-AF65-F5344CB8AC3E}">
        <p14:creationId xmlns:p14="http://schemas.microsoft.com/office/powerpoint/2010/main" val="2248502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6AAFBF-E9A6-4F7B-B781-41C07D5FCD68}" type="slidenum">
              <a:rPr lang="zh-CN" altLang="en-US" smtClean="0"/>
              <a:t>17</a:t>
            </a:fld>
            <a:endParaRPr lang="zh-CN" altLang="en-US"/>
          </a:p>
        </p:txBody>
      </p:sp>
    </p:spTree>
    <p:extLst>
      <p:ext uri="{BB962C8B-B14F-4D97-AF65-F5344CB8AC3E}">
        <p14:creationId xmlns:p14="http://schemas.microsoft.com/office/powerpoint/2010/main" val="840041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976B02F6-61C9-47E6-9F85-CFCA1B5596EB}" type="slidenum">
              <a:rPr lang="zh-CN" altLang="en-US" smtClean="0"/>
              <a:t>18</a:t>
            </a:fld>
            <a:endParaRPr lang="zh-CN" altLang="en-US" dirty="0"/>
          </a:p>
        </p:txBody>
      </p:sp>
    </p:spTree>
    <p:extLst>
      <p:ext uri="{BB962C8B-B14F-4D97-AF65-F5344CB8AC3E}">
        <p14:creationId xmlns:p14="http://schemas.microsoft.com/office/powerpoint/2010/main" val="677629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6AAFBF-E9A6-4F7B-B781-41C07D5FCD68}" type="slidenum">
              <a:rPr lang="zh-CN" altLang="en-US" smtClean="0"/>
              <a:t>19</a:t>
            </a:fld>
            <a:endParaRPr lang="zh-CN" altLang="en-US"/>
          </a:p>
        </p:txBody>
      </p:sp>
    </p:spTree>
    <p:extLst>
      <p:ext uri="{BB962C8B-B14F-4D97-AF65-F5344CB8AC3E}">
        <p14:creationId xmlns:p14="http://schemas.microsoft.com/office/powerpoint/2010/main" val="2147421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6AAFBF-E9A6-4F7B-B781-41C07D5FCD68}" type="slidenum">
              <a:rPr lang="zh-CN" altLang="en-US" smtClean="0"/>
              <a:t>20</a:t>
            </a:fld>
            <a:endParaRPr lang="zh-CN" altLang="en-US"/>
          </a:p>
        </p:txBody>
      </p:sp>
    </p:spTree>
    <p:extLst>
      <p:ext uri="{BB962C8B-B14F-4D97-AF65-F5344CB8AC3E}">
        <p14:creationId xmlns:p14="http://schemas.microsoft.com/office/powerpoint/2010/main" val="2686139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6AAFBF-E9A6-4F7B-B781-41C07D5FCD68}" type="slidenum">
              <a:rPr lang="zh-CN" altLang="en-US" smtClean="0"/>
              <a:t>21</a:t>
            </a:fld>
            <a:endParaRPr lang="zh-CN" altLang="en-US"/>
          </a:p>
        </p:txBody>
      </p:sp>
    </p:spTree>
    <p:extLst>
      <p:ext uri="{BB962C8B-B14F-4D97-AF65-F5344CB8AC3E}">
        <p14:creationId xmlns:p14="http://schemas.microsoft.com/office/powerpoint/2010/main" val="2307625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6AAFBF-E9A6-4F7B-B781-41C07D5FCD68}" type="slidenum">
              <a:rPr lang="zh-CN" altLang="en-US" smtClean="0"/>
              <a:t>2</a:t>
            </a:fld>
            <a:endParaRPr lang="zh-CN" altLang="en-US"/>
          </a:p>
        </p:txBody>
      </p:sp>
    </p:spTree>
    <p:extLst>
      <p:ext uri="{BB962C8B-B14F-4D97-AF65-F5344CB8AC3E}">
        <p14:creationId xmlns:p14="http://schemas.microsoft.com/office/powerpoint/2010/main" val="22741251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6AAFBF-E9A6-4F7B-B781-41C07D5FCD68}" type="slidenum">
              <a:rPr lang="zh-CN" altLang="en-US" smtClean="0"/>
              <a:t>22</a:t>
            </a:fld>
            <a:endParaRPr lang="zh-CN" altLang="en-US"/>
          </a:p>
        </p:txBody>
      </p:sp>
    </p:spTree>
    <p:extLst>
      <p:ext uri="{BB962C8B-B14F-4D97-AF65-F5344CB8AC3E}">
        <p14:creationId xmlns:p14="http://schemas.microsoft.com/office/powerpoint/2010/main" val="1102882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6AAFBF-E9A6-4F7B-B781-41C07D5FCD68}" type="slidenum">
              <a:rPr lang="zh-CN" altLang="en-US" smtClean="0"/>
              <a:t>23</a:t>
            </a:fld>
            <a:endParaRPr lang="zh-CN" altLang="en-US"/>
          </a:p>
        </p:txBody>
      </p:sp>
    </p:spTree>
    <p:extLst>
      <p:ext uri="{BB962C8B-B14F-4D97-AF65-F5344CB8AC3E}">
        <p14:creationId xmlns:p14="http://schemas.microsoft.com/office/powerpoint/2010/main" val="8846716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FF2E280-B185-410A-84DF-69E642FD489D}" type="slidenum">
              <a:rPr lang="zh-CN" altLang="en-US" smtClean="0"/>
              <a:t>24</a:t>
            </a:fld>
            <a:endParaRPr lang="zh-CN" altLang="en-US" dirty="0"/>
          </a:p>
        </p:txBody>
      </p:sp>
    </p:spTree>
    <p:extLst>
      <p:ext uri="{BB962C8B-B14F-4D97-AF65-F5344CB8AC3E}">
        <p14:creationId xmlns:p14="http://schemas.microsoft.com/office/powerpoint/2010/main" val="3795094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6AAFBF-E9A6-4F7B-B781-41C07D5FCD68}" type="slidenum">
              <a:rPr lang="zh-CN" altLang="en-US" smtClean="0"/>
              <a:t>25</a:t>
            </a:fld>
            <a:endParaRPr lang="zh-CN" altLang="en-US"/>
          </a:p>
        </p:txBody>
      </p:sp>
    </p:spTree>
    <p:extLst>
      <p:ext uri="{BB962C8B-B14F-4D97-AF65-F5344CB8AC3E}">
        <p14:creationId xmlns:p14="http://schemas.microsoft.com/office/powerpoint/2010/main" val="1152410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6AAFBF-E9A6-4F7B-B781-41C07D5FCD68}" type="slidenum">
              <a:rPr lang="zh-CN" altLang="en-US" smtClean="0"/>
              <a:t>26</a:t>
            </a:fld>
            <a:endParaRPr lang="zh-CN" altLang="en-US"/>
          </a:p>
        </p:txBody>
      </p:sp>
    </p:spTree>
    <p:extLst>
      <p:ext uri="{BB962C8B-B14F-4D97-AF65-F5344CB8AC3E}">
        <p14:creationId xmlns:p14="http://schemas.microsoft.com/office/powerpoint/2010/main" val="30304127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FF2E280-B185-410A-84DF-69E642FD489D}" type="slidenum">
              <a:rPr lang="zh-CN" altLang="en-US" smtClean="0"/>
              <a:t>27</a:t>
            </a:fld>
            <a:endParaRPr lang="zh-CN" altLang="en-US" dirty="0"/>
          </a:p>
        </p:txBody>
      </p:sp>
    </p:spTree>
    <p:extLst>
      <p:ext uri="{BB962C8B-B14F-4D97-AF65-F5344CB8AC3E}">
        <p14:creationId xmlns:p14="http://schemas.microsoft.com/office/powerpoint/2010/main" val="26081268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6AAFBF-E9A6-4F7B-B781-41C07D5FCD68}" type="slidenum">
              <a:rPr lang="zh-CN" altLang="en-US" smtClean="0"/>
              <a:t>28</a:t>
            </a:fld>
            <a:endParaRPr lang="zh-CN" altLang="en-US"/>
          </a:p>
        </p:txBody>
      </p:sp>
    </p:spTree>
    <p:extLst>
      <p:ext uri="{BB962C8B-B14F-4D97-AF65-F5344CB8AC3E}">
        <p14:creationId xmlns:p14="http://schemas.microsoft.com/office/powerpoint/2010/main" val="37111373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EE90719-FD34-4277-B63B-BDD68BAB794B}" type="slidenum">
              <a:rPr lang="zh-CN" altLang="en-US" smtClean="0"/>
              <a:t>29</a:t>
            </a:fld>
            <a:endParaRPr lang="zh-CN" altLang="en-US" dirty="0"/>
          </a:p>
        </p:txBody>
      </p:sp>
    </p:spTree>
    <p:extLst>
      <p:ext uri="{BB962C8B-B14F-4D97-AF65-F5344CB8AC3E}">
        <p14:creationId xmlns:p14="http://schemas.microsoft.com/office/powerpoint/2010/main" val="19228183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EE90719-FD34-4277-B63B-BDD68BAB794B}" type="slidenum">
              <a:rPr lang="zh-CN" altLang="en-US" smtClean="0"/>
              <a:t>30</a:t>
            </a:fld>
            <a:endParaRPr lang="zh-CN" altLang="en-US" dirty="0"/>
          </a:p>
        </p:txBody>
      </p:sp>
    </p:spTree>
    <p:extLst>
      <p:ext uri="{BB962C8B-B14F-4D97-AF65-F5344CB8AC3E}">
        <p14:creationId xmlns:p14="http://schemas.microsoft.com/office/powerpoint/2010/main" val="29381228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2636103-1D73-49EC-9014-53BB1FDF9380}" type="slidenum">
              <a:rPr lang="zh-CN" altLang="en-US" smtClean="0"/>
              <a:t>32</a:t>
            </a:fld>
            <a:endParaRPr lang="zh-CN" altLang="en-US" dirty="0"/>
          </a:p>
        </p:txBody>
      </p:sp>
    </p:spTree>
    <p:extLst>
      <p:ext uri="{BB962C8B-B14F-4D97-AF65-F5344CB8AC3E}">
        <p14:creationId xmlns:p14="http://schemas.microsoft.com/office/powerpoint/2010/main" val="1377154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F61F3F1-E1ED-41DA-8653-CF443244E713}" type="slidenum">
              <a:rPr lang="zh-CN" altLang="en-US" smtClean="0"/>
              <a:t>3</a:t>
            </a:fld>
            <a:endParaRPr lang="zh-CN" altLang="en-US" dirty="0"/>
          </a:p>
        </p:txBody>
      </p:sp>
    </p:spTree>
    <p:extLst>
      <p:ext uri="{BB962C8B-B14F-4D97-AF65-F5344CB8AC3E}">
        <p14:creationId xmlns:p14="http://schemas.microsoft.com/office/powerpoint/2010/main" val="36984056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600" dirty="0"/>
          </a:p>
        </p:txBody>
      </p:sp>
      <p:sp>
        <p:nvSpPr>
          <p:cNvPr id="4" name="Slide Number Placeholder 3"/>
          <p:cNvSpPr>
            <a:spLocks noGrp="1"/>
          </p:cNvSpPr>
          <p:nvPr>
            <p:ph type="sldNum" sz="quarter" idx="10"/>
          </p:nvPr>
        </p:nvSpPr>
        <p:spPr/>
        <p:txBody>
          <a:bodyPr/>
          <a:lstStyle/>
          <a:p>
            <a:fld id="{886AAFBF-E9A6-4F7B-B781-41C07D5FCD68}" type="slidenum">
              <a:rPr lang="zh-CN" altLang="en-US" smtClean="0"/>
              <a:t>33</a:t>
            </a:fld>
            <a:endParaRPr lang="zh-CN" altLang="en-US"/>
          </a:p>
        </p:txBody>
      </p:sp>
    </p:spTree>
    <p:extLst>
      <p:ext uri="{BB962C8B-B14F-4D97-AF65-F5344CB8AC3E}">
        <p14:creationId xmlns:p14="http://schemas.microsoft.com/office/powerpoint/2010/main" val="130758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6AAFBF-E9A6-4F7B-B781-41C07D5FCD68}" type="slidenum">
              <a:rPr lang="zh-CN" altLang="en-US" smtClean="0"/>
              <a:t>34</a:t>
            </a:fld>
            <a:endParaRPr lang="zh-CN" altLang="en-US"/>
          </a:p>
        </p:txBody>
      </p:sp>
    </p:spTree>
    <p:extLst>
      <p:ext uri="{BB962C8B-B14F-4D97-AF65-F5344CB8AC3E}">
        <p14:creationId xmlns:p14="http://schemas.microsoft.com/office/powerpoint/2010/main" val="38576480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6AAFBF-E9A6-4F7B-B781-41C07D5FCD68}" type="slidenum">
              <a:rPr lang="zh-CN" altLang="en-US" smtClean="0"/>
              <a:t>35</a:t>
            </a:fld>
            <a:endParaRPr lang="zh-CN" altLang="en-US"/>
          </a:p>
        </p:txBody>
      </p:sp>
    </p:spTree>
    <p:extLst>
      <p:ext uri="{BB962C8B-B14F-4D97-AF65-F5344CB8AC3E}">
        <p14:creationId xmlns:p14="http://schemas.microsoft.com/office/powerpoint/2010/main" val="30467453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6AAFBF-E9A6-4F7B-B781-41C07D5FCD68}" type="slidenum">
              <a:rPr lang="zh-CN" altLang="en-US" smtClean="0"/>
              <a:t>36</a:t>
            </a:fld>
            <a:endParaRPr lang="zh-CN" altLang="en-US"/>
          </a:p>
        </p:txBody>
      </p:sp>
    </p:spTree>
    <p:extLst>
      <p:ext uri="{BB962C8B-B14F-4D97-AF65-F5344CB8AC3E}">
        <p14:creationId xmlns:p14="http://schemas.microsoft.com/office/powerpoint/2010/main" val="32858336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6AAFBF-E9A6-4F7B-B781-41C07D5FCD68}" type="slidenum">
              <a:rPr lang="zh-CN" altLang="en-US" smtClean="0"/>
              <a:t>37</a:t>
            </a:fld>
            <a:endParaRPr lang="zh-CN" altLang="en-US"/>
          </a:p>
        </p:txBody>
      </p:sp>
    </p:spTree>
    <p:extLst>
      <p:ext uri="{BB962C8B-B14F-4D97-AF65-F5344CB8AC3E}">
        <p14:creationId xmlns:p14="http://schemas.microsoft.com/office/powerpoint/2010/main" val="20738456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393B43E-75B3-47A2-99BC-119DB9322248}" type="slidenum">
              <a:rPr lang="zh-CN" altLang="en-US" smtClean="0"/>
              <a:t>38</a:t>
            </a:fld>
            <a:endParaRPr lang="zh-CN" altLang="en-US" dirty="0"/>
          </a:p>
        </p:txBody>
      </p:sp>
    </p:spTree>
    <p:extLst>
      <p:ext uri="{BB962C8B-B14F-4D97-AF65-F5344CB8AC3E}">
        <p14:creationId xmlns:p14="http://schemas.microsoft.com/office/powerpoint/2010/main" val="18041055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393B43E-75B3-47A2-99BC-119DB9322248}" type="slidenum">
              <a:rPr lang="zh-CN" altLang="en-US" smtClean="0"/>
              <a:t>39</a:t>
            </a:fld>
            <a:endParaRPr lang="zh-CN" altLang="en-US" dirty="0"/>
          </a:p>
        </p:txBody>
      </p:sp>
    </p:spTree>
    <p:extLst>
      <p:ext uri="{BB962C8B-B14F-4D97-AF65-F5344CB8AC3E}">
        <p14:creationId xmlns:p14="http://schemas.microsoft.com/office/powerpoint/2010/main" val="3051496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EE90719-FD34-4277-B63B-BDD68BAB794B}" type="slidenum">
              <a:rPr lang="zh-CN" altLang="en-US" smtClean="0"/>
              <a:t>40</a:t>
            </a:fld>
            <a:endParaRPr lang="zh-CN" altLang="en-US" dirty="0"/>
          </a:p>
        </p:txBody>
      </p:sp>
    </p:spTree>
    <p:extLst>
      <p:ext uri="{BB962C8B-B14F-4D97-AF65-F5344CB8AC3E}">
        <p14:creationId xmlns:p14="http://schemas.microsoft.com/office/powerpoint/2010/main" val="5067559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6AAFBF-E9A6-4F7B-B781-41C07D5FCD68}" type="slidenum">
              <a:rPr lang="zh-CN" altLang="en-US" smtClean="0"/>
              <a:t>41</a:t>
            </a:fld>
            <a:endParaRPr lang="zh-CN" altLang="en-US"/>
          </a:p>
        </p:txBody>
      </p:sp>
    </p:spTree>
    <p:extLst>
      <p:ext uri="{BB962C8B-B14F-4D97-AF65-F5344CB8AC3E}">
        <p14:creationId xmlns:p14="http://schemas.microsoft.com/office/powerpoint/2010/main" val="29496409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393B43E-75B3-47A2-99BC-119DB9322248}" type="slidenum">
              <a:rPr lang="zh-CN" altLang="en-US" smtClean="0"/>
              <a:t>42</a:t>
            </a:fld>
            <a:endParaRPr lang="zh-CN" altLang="en-US" dirty="0"/>
          </a:p>
        </p:txBody>
      </p:sp>
    </p:spTree>
    <p:extLst>
      <p:ext uri="{BB962C8B-B14F-4D97-AF65-F5344CB8AC3E}">
        <p14:creationId xmlns:p14="http://schemas.microsoft.com/office/powerpoint/2010/main" val="3622185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6AAFBF-E9A6-4F7B-B781-41C07D5FCD68}" type="slidenum">
              <a:rPr lang="zh-CN" altLang="en-US" smtClean="0"/>
              <a:t>4</a:t>
            </a:fld>
            <a:endParaRPr lang="zh-CN" altLang="en-US"/>
          </a:p>
        </p:txBody>
      </p:sp>
    </p:spTree>
    <p:extLst>
      <p:ext uri="{BB962C8B-B14F-4D97-AF65-F5344CB8AC3E}">
        <p14:creationId xmlns:p14="http://schemas.microsoft.com/office/powerpoint/2010/main" val="33662677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6AAFBF-E9A6-4F7B-B781-41C07D5FCD68}" type="slidenum">
              <a:rPr lang="zh-CN" altLang="en-US" smtClean="0"/>
              <a:t>43</a:t>
            </a:fld>
            <a:endParaRPr lang="zh-CN" altLang="en-US"/>
          </a:p>
        </p:txBody>
      </p:sp>
    </p:spTree>
    <p:extLst>
      <p:ext uri="{BB962C8B-B14F-4D97-AF65-F5344CB8AC3E}">
        <p14:creationId xmlns:p14="http://schemas.microsoft.com/office/powerpoint/2010/main" val="18423675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6AAFBF-E9A6-4F7B-B781-41C07D5FCD68}" type="slidenum">
              <a:rPr lang="zh-CN" altLang="en-US" smtClean="0"/>
              <a:t>44</a:t>
            </a:fld>
            <a:endParaRPr lang="zh-CN" altLang="en-US"/>
          </a:p>
        </p:txBody>
      </p:sp>
    </p:spTree>
    <p:extLst>
      <p:ext uri="{BB962C8B-B14F-4D97-AF65-F5344CB8AC3E}">
        <p14:creationId xmlns:p14="http://schemas.microsoft.com/office/powerpoint/2010/main" val="36084933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393B43E-75B3-47A2-99BC-119DB9322248}" type="slidenum">
              <a:rPr lang="zh-CN" altLang="en-US" smtClean="0"/>
              <a:t>45</a:t>
            </a:fld>
            <a:endParaRPr lang="zh-CN" altLang="en-US" dirty="0"/>
          </a:p>
        </p:txBody>
      </p:sp>
    </p:spTree>
    <p:extLst>
      <p:ext uri="{BB962C8B-B14F-4D97-AF65-F5344CB8AC3E}">
        <p14:creationId xmlns:p14="http://schemas.microsoft.com/office/powerpoint/2010/main" val="32980337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EEE90719-FD34-4277-B63B-BDD68BAB794B}" type="slidenum">
              <a:rPr lang="zh-CN" altLang="en-US" smtClean="0"/>
              <a:t>46</a:t>
            </a:fld>
            <a:endParaRPr lang="zh-CN" altLang="en-US" dirty="0"/>
          </a:p>
        </p:txBody>
      </p:sp>
    </p:spTree>
    <p:extLst>
      <p:ext uri="{BB962C8B-B14F-4D97-AF65-F5344CB8AC3E}">
        <p14:creationId xmlns:p14="http://schemas.microsoft.com/office/powerpoint/2010/main" val="27929081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6AAFBF-E9A6-4F7B-B781-41C07D5FCD68}" type="slidenum">
              <a:rPr lang="zh-CN" altLang="en-US" smtClean="0"/>
              <a:t>52</a:t>
            </a:fld>
            <a:endParaRPr lang="zh-CN" altLang="en-US"/>
          </a:p>
        </p:txBody>
      </p:sp>
    </p:spTree>
    <p:extLst>
      <p:ext uri="{BB962C8B-B14F-4D97-AF65-F5344CB8AC3E}">
        <p14:creationId xmlns:p14="http://schemas.microsoft.com/office/powerpoint/2010/main" val="5016776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6AAFBF-E9A6-4F7B-B781-41C07D5FCD68}" type="slidenum">
              <a:rPr lang="zh-CN" altLang="en-US" smtClean="0"/>
              <a:t>53</a:t>
            </a:fld>
            <a:endParaRPr lang="zh-CN" altLang="en-US"/>
          </a:p>
        </p:txBody>
      </p:sp>
    </p:spTree>
    <p:extLst>
      <p:ext uri="{BB962C8B-B14F-4D97-AF65-F5344CB8AC3E}">
        <p14:creationId xmlns:p14="http://schemas.microsoft.com/office/powerpoint/2010/main" val="22529367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6AAFBF-E9A6-4F7B-B781-41C07D5FCD68}" type="slidenum">
              <a:rPr lang="zh-CN" altLang="en-US" smtClean="0"/>
              <a:t>54</a:t>
            </a:fld>
            <a:endParaRPr lang="zh-CN" altLang="en-US"/>
          </a:p>
        </p:txBody>
      </p:sp>
    </p:spTree>
    <p:extLst>
      <p:ext uri="{BB962C8B-B14F-4D97-AF65-F5344CB8AC3E}">
        <p14:creationId xmlns:p14="http://schemas.microsoft.com/office/powerpoint/2010/main" val="28669327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6AAFBF-E9A6-4F7B-B781-41C07D5FCD68}" type="slidenum">
              <a:rPr lang="zh-CN" altLang="en-US" smtClean="0"/>
              <a:t>55</a:t>
            </a:fld>
            <a:endParaRPr lang="zh-CN" altLang="en-US"/>
          </a:p>
        </p:txBody>
      </p:sp>
    </p:spTree>
    <p:extLst>
      <p:ext uri="{BB962C8B-B14F-4D97-AF65-F5344CB8AC3E}">
        <p14:creationId xmlns:p14="http://schemas.microsoft.com/office/powerpoint/2010/main" val="33442474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6AAFBF-E9A6-4F7B-B781-41C07D5FCD68}" type="slidenum">
              <a:rPr lang="zh-CN" altLang="en-US" smtClean="0"/>
              <a:t>56</a:t>
            </a:fld>
            <a:endParaRPr lang="zh-CN" altLang="en-US"/>
          </a:p>
        </p:txBody>
      </p:sp>
    </p:spTree>
    <p:extLst>
      <p:ext uri="{BB962C8B-B14F-4D97-AF65-F5344CB8AC3E}">
        <p14:creationId xmlns:p14="http://schemas.microsoft.com/office/powerpoint/2010/main" val="20369388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6AAFBF-E9A6-4F7B-B781-41C07D5FCD68}" type="slidenum">
              <a:rPr lang="zh-CN" altLang="en-US" smtClean="0"/>
              <a:t>61</a:t>
            </a:fld>
            <a:endParaRPr lang="zh-CN" altLang="en-US"/>
          </a:p>
        </p:txBody>
      </p:sp>
    </p:spTree>
    <p:extLst>
      <p:ext uri="{BB962C8B-B14F-4D97-AF65-F5344CB8AC3E}">
        <p14:creationId xmlns:p14="http://schemas.microsoft.com/office/powerpoint/2010/main" val="308595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dirty="0"/>
          </a:p>
        </p:txBody>
      </p:sp>
      <p:sp>
        <p:nvSpPr>
          <p:cNvPr id="4" name="灯片编号占位符 3"/>
          <p:cNvSpPr>
            <a:spLocks noGrp="1"/>
          </p:cNvSpPr>
          <p:nvPr>
            <p:ph type="sldNum" sz="quarter" idx="5"/>
          </p:nvPr>
        </p:nvSpPr>
        <p:spPr/>
        <p:txBody>
          <a:bodyPr/>
          <a:lstStyle/>
          <a:p>
            <a:fld id="{32636103-1D73-49EC-9014-53BB1FDF9380}" type="slidenum">
              <a:rPr lang="zh-CN" altLang="en-US" smtClean="0"/>
              <a:t>7</a:t>
            </a:fld>
            <a:endParaRPr lang="zh-CN" altLang="en-US" dirty="0"/>
          </a:p>
        </p:txBody>
      </p:sp>
    </p:spTree>
    <p:extLst>
      <p:ext uri="{BB962C8B-B14F-4D97-AF65-F5344CB8AC3E}">
        <p14:creationId xmlns:p14="http://schemas.microsoft.com/office/powerpoint/2010/main" val="41364927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6AAFBF-E9A6-4F7B-B781-41C07D5FCD68}" type="slidenum">
              <a:rPr lang="zh-CN" altLang="en-US" smtClean="0"/>
              <a:t>63</a:t>
            </a:fld>
            <a:endParaRPr lang="zh-CN" altLang="en-US"/>
          </a:p>
        </p:txBody>
      </p:sp>
    </p:spTree>
    <p:extLst>
      <p:ext uri="{BB962C8B-B14F-4D97-AF65-F5344CB8AC3E}">
        <p14:creationId xmlns:p14="http://schemas.microsoft.com/office/powerpoint/2010/main" val="3220744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6AAFBF-E9A6-4F7B-B781-41C07D5FCD68}" type="slidenum">
              <a:rPr lang="zh-CN" altLang="en-US" smtClean="0"/>
              <a:t>64</a:t>
            </a:fld>
            <a:endParaRPr lang="zh-CN" altLang="en-US" dirty="0"/>
          </a:p>
        </p:txBody>
      </p:sp>
    </p:spTree>
    <p:extLst>
      <p:ext uri="{BB962C8B-B14F-4D97-AF65-F5344CB8AC3E}">
        <p14:creationId xmlns:p14="http://schemas.microsoft.com/office/powerpoint/2010/main" val="33720616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6AAFBF-E9A6-4F7B-B781-41C07D5FCD68}" type="slidenum">
              <a:rPr lang="zh-CN" altLang="en-US" smtClean="0"/>
              <a:t>66</a:t>
            </a:fld>
            <a:endParaRPr lang="zh-CN" altLang="en-US"/>
          </a:p>
        </p:txBody>
      </p:sp>
    </p:spTree>
    <p:extLst>
      <p:ext uri="{BB962C8B-B14F-4D97-AF65-F5344CB8AC3E}">
        <p14:creationId xmlns:p14="http://schemas.microsoft.com/office/powerpoint/2010/main" val="248884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dirty="0"/>
          </a:p>
        </p:txBody>
      </p:sp>
      <p:sp>
        <p:nvSpPr>
          <p:cNvPr id="4" name="灯片编号占位符 3"/>
          <p:cNvSpPr>
            <a:spLocks noGrp="1"/>
          </p:cNvSpPr>
          <p:nvPr>
            <p:ph type="sldNum" sz="quarter" idx="5"/>
          </p:nvPr>
        </p:nvSpPr>
        <p:spPr/>
        <p:txBody>
          <a:bodyPr/>
          <a:lstStyle/>
          <a:p>
            <a:fld id="{32636103-1D73-49EC-9014-53BB1FDF9380}" type="slidenum">
              <a:rPr lang="zh-CN" altLang="en-US" smtClean="0"/>
              <a:t>8</a:t>
            </a:fld>
            <a:endParaRPr lang="zh-CN" altLang="en-US" dirty="0"/>
          </a:p>
        </p:txBody>
      </p:sp>
    </p:spTree>
    <p:extLst>
      <p:ext uri="{BB962C8B-B14F-4D97-AF65-F5344CB8AC3E}">
        <p14:creationId xmlns:p14="http://schemas.microsoft.com/office/powerpoint/2010/main" val="3633277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dirty="0"/>
          </a:p>
        </p:txBody>
      </p:sp>
      <p:sp>
        <p:nvSpPr>
          <p:cNvPr id="4" name="灯片编号占位符 3"/>
          <p:cNvSpPr>
            <a:spLocks noGrp="1"/>
          </p:cNvSpPr>
          <p:nvPr>
            <p:ph type="sldNum" sz="quarter" idx="5"/>
          </p:nvPr>
        </p:nvSpPr>
        <p:spPr/>
        <p:txBody>
          <a:bodyPr/>
          <a:lstStyle/>
          <a:p>
            <a:fld id="{32636103-1D73-49EC-9014-53BB1FDF9380}" type="slidenum">
              <a:rPr lang="zh-CN" altLang="en-US" smtClean="0"/>
              <a:t>9</a:t>
            </a:fld>
            <a:endParaRPr lang="zh-CN" altLang="en-US" dirty="0"/>
          </a:p>
        </p:txBody>
      </p:sp>
    </p:spTree>
    <p:extLst>
      <p:ext uri="{BB962C8B-B14F-4D97-AF65-F5344CB8AC3E}">
        <p14:creationId xmlns:p14="http://schemas.microsoft.com/office/powerpoint/2010/main" val="967832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6AAFBF-E9A6-4F7B-B781-41C07D5FCD68}" type="slidenum">
              <a:rPr lang="zh-CN" altLang="en-US" smtClean="0"/>
              <a:t>10</a:t>
            </a:fld>
            <a:endParaRPr lang="zh-CN" altLang="en-US"/>
          </a:p>
        </p:txBody>
      </p:sp>
    </p:spTree>
    <p:extLst>
      <p:ext uri="{BB962C8B-B14F-4D97-AF65-F5344CB8AC3E}">
        <p14:creationId xmlns:p14="http://schemas.microsoft.com/office/powerpoint/2010/main" val="2549252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6AAFBF-E9A6-4F7B-B781-41C07D5FCD68}" type="slidenum">
              <a:rPr lang="zh-CN" altLang="en-US" smtClean="0"/>
              <a:t>11</a:t>
            </a:fld>
            <a:endParaRPr lang="zh-CN" altLang="en-US"/>
          </a:p>
        </p:txBody>
      </p:sp>
    </p:spTree>
    <p:extLst>
      <p:ext uri="{BB962C8B-B14F-4D97-AF65-F5344CB8AC3E}">
        <p14:creationId xmlns:p14="http://schemas.microsoft.com/office/powerpoint/2010/main" val="221555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791498-466A-4076-915F-0E271809F37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D5E992D-F109-4FC4-8A03-D67DA05A9C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2395678-A559-4400-A251-FEF521239D1F}"/>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1A425B2D-A5B2-4E0D-BE04-C6A4FA2DB19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D9BC9C4-2A3B-42FE-8CD8-A94DA0032741}"/>
              </a:ext>
            </a:extLst>
          </p:cNvPr>
          <p:cNvSpPr>
            <a:spLocks noGrp="1"/>
          </p:cNvSpPr>
          <p:nvPr>
            <p:ph type="sldNum" sz="quarter" idx="12"/>
          </p:nvPr>
        </p:nvSpPr>
        <p:spPr/>
        <p:txBody>
          <a:bodyPr/>
          <a:lstStyle/>
          <a:p>
            <a:fld id="{BE432116-35CF-4E4D-B1E6-58AA934CCD77}" type="slidenum">
              <a:rPr lang="zh-CN" altLang="en-US" smtClean="0"/>
              <a:t>‹#›</a:t>
            </a:fld>
            <a:endParaRPr lang="zh-CN" altLang="en-US"/>
          </a:p>
        </p:txBody>
      </p:sp>
    </p:spTree>
    <p:extLst>
      <p:ext uri="{BB962C8B-B14F-4D97-AF65-F5344CB8AC3E}">
        <p14:creationId xmlns:p14="http://schemas.microsoft.com/office/powerpoint/2010/main" val="3398857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3C7380-21B3-40A3-9EB0-181345A8D6D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274C610-E286-432A-87C1-1A853C413A41}"/>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3C28F93-D476-4A1D-857F-8AD0DE1F01A0}"/>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D8C7C4C6-3B49-4B74-B20D-B175E29843E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6952BE6-7B9B-46F5-8CF3-6345E9ADF4D8}"/>
              </a:ext>
            </a:extLst>
          </p:cNvPr>
          <p:cNvSpPr>
            <a:spLocks noGrp="1"/>
          </p:cNvSpPr>
          <p:nvPr>
            <p:ph type="sldNum" sz="quarter" idx="12"/>
          </p:nvPr>
        </p:nvSpPr>
        <p:spPr/>
        <p:txBody>
          <a:bodyPr/>
          <a:lstStyle/>
          <a:p>
            <a:fld id="{BE432116-35CF-4E4D-B1E6-58AA934CCD77}" type="slidenum">
              <a:rPr lang="zh-CN" altLang="en-US" smtClean="0"/>
              <a:t>‹#›</a:t>
            </a:fld>
            <a:endParaRPr lang="zh-CN" altLang="en-US"/>
          </a:p>
        </p:txBody>
      </p:sp>
    </p:spTree>
    <p:extLst>
      <p:ext uri="{BB962C8B-B14F-4D97-AF65-F5344CB8AC3E}">
        <p14:creationId xmlns:p14="http://schemas.microsoft.com/office/powerpoint/2010/main" val="222808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624E549-BE87-4A1D-88FB-87F092A6467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3A2A5BA-0D60-47AD-9ACC-979F6688112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7284C6A-AB6F-40BA-A4D1-038BFB1472F2}"/>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D7BD855A-F569-425F-8C6F-5DA61FB096D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3D48307-5163-4FD2-A010-EFEBBC9E5E85}"/>
              </a:ext>
            </a:extLst>
          </p:cNvPr>
          <p:cNvSpPr>
            <a:spLocks noGrp="1"/>
          </p:cNvSpPr>
          <p:nvPr>
            <p:ph type="sldNum" sz="quarter" idx="12"/>
          </p:nvPr>
        </p:nvSpPr>
        <p:spPr/>
        <p:txBody>
          <a:bodyPr/>
          <a:lstStyle/>
          <a:p>
            <a:fld id="{BE432116-35CF-4E4D-B1E6-58AA934CCD77}" type="slidenum">
              <a:rPr lang="zh-CN" altLang="en-US" smtClean="0"/>
              <a:t>‹#›</a:t>
            </a:fld>
            <a:endParaRPr lang="zh-CN" altLang="en-US"/>
          </a:p>
        </p:txBody>
      </p:sp>
    </p:spTree>
    <p:extLst>
      <p:ext uri="{BB962C8B-B14F-4D97-AF65-F5344CB8AC3E}">
        <p14:creationId xmlns:p14="http://schemas.microsoft.com/office/powerpoint/2010/main" val="3181694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EC92BB7-5293-48F9-9923-42BB7B314322}"/>
              </a:ext>
            </a:extLst>
          </p:cNvPr>
          <p:cNvSpPr/>
          <p:nvPr userDrawn="1"/>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 name="灯片编号占位符 3">
            <a:extLst>
              <a:ext uri="{FF2B5EF4-FFF2-40B4-BE49-F238E27FC236}">
                <a16:creationId xmlns:a16="http://schemas.microsoft.com/office/drawing/2014/main" id="{4504F13B-362A-45B3-8C5F-0EFEFE652187}"/>
              </a:ext>
            </a:extLst>
          </p:cNvPr>
          <p:cNvSpPr>
            <a:spLocks noGrp="1"/>
          </p:cNvSpPr>
          <p:nvPr>
            <p:ph type="sldNum" sz="quarter" idx="10"/>
          </p:nvPr>
        </p:nvSpPr>
        <p:spPr>
          <a:xfrm>
            <a:off x="9120188" y="6381750"/>
            <a:ext cx="2743200" cy="365125"/>
          </a:xfrm>
        </p:spPr>
        <p:txBody>
          <a:bodyPr/>
          <a:lstStyle>
            <a:lvl1pPr>
              <a:defRPr/>
            </a:lvl1pPr>
          </a:lstStyle>
          <a:p>
            <a:pPr>
              <a:defRPr/>
            </a:pPr>
            <a:fld id="{D516AF7B-E9E2-410E-AD95-DFB2B63849F4}" type="slidenum">
              <a:rPr lang="en-US" altLang="en-US"/>
              <a:pPr>
                <a:defRPr/>
              </a:pPr>
              <a:t>‹#›</a:t>
            </a:fld>
            <a:endParaRPr lang="en-US" altLang="en-US"/>
          </a:p>
        </p:txBody>
      </p:sp>
    </p:spTree>
    <p:extLst>
      <p:ext uri="{BB962C8B-B14F-4D97-AF65-F5344CB8AC3E}">
        <p14:creationId xmlns:p14="http://schemas.microsoft.com/office/powerpoint/2010/main" val="26648757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EC92BB7-5293-48F9-9923-42BB7B314322}"/>
              </a:ext>
            </a:extLst>
          </p:cNvPr>
          <p:cNvSpPr/>
          <p:nvPr userDrawn="1"/>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9" name="标题 8">
            <a:extLst>
              <a:ext uri="{FF2B5EF4-FFF2-40B4-BE49-F238E27FC236}">
                <a16:creationId xmlns:a16="http://schemas.microsoft.com/office/drawing/2014/main" id="{3B3D79B6-6AF9-4153-A7CC-00C1A5844DC6}"/>
              </a:ext>
            </a:extLst>
          </p:cNvPr>
          <p:cNvSpPr>
            <a:spLocks noGrp="1"/>
          </p:cNvSpPr>
          <p:nvPr>
            <p:ph type="title"/>
          </p:nvPr>
        </p:nvSpPr>
        <p:spPr/>
        <p:txBody>
          <a:bodyPr/>
          <a:lstStyle/>
          <a:p>
            <a:r>
              <a:rPr lang="zh-CN" altLang="en-US"/>
              <a:t>单击此处编辑母版标题样式</a:t>
            </a:r>
          </a:p>
        </p:txBody>
      </p:sp>
      <p:sp>
        <p:nvSpPr>
          <p:cNvPr id="10" name="灯片编号占位符 3">
            <a:extLst>
              <a:ext uri="{FF2B5EF4-FFF2-40B4-BE49-F238E27FC236}">
                <a16:creationId xmlns:a16="http://schemas.microsoft.com/office/drawing/2014/main" id="{985E8557-AA23-470F-BF54-24E7AE004578}"/>
              </a:ext>
            </a:extLst>
          </p:cNvPr>
          <p:cNvSpPr txBox="1">
            <a:spLocks/>
          </p:cNvSpPr>
          <p:nvPr userDrawn="1"/>
        </p:nvSpPr>
        <p:spPr>
          <a:xfrm>
            <a:off x="9120188" y="63817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68A1375-C6F2-41F5-93BB-BAEEB18A553A}" type="slidenum">
              <a:rPr lang="en-US" altLang="en-US" smtClean="0"/>
              <a:pPr>
                <a:defRPr/>
              </a:pPr>
              <a:t>‹#›</a:t>
            </a:fld>
            <a:endParaRPr lang="en-US" altLang="en-US"/>
          </a:p>
        </p:txBody>
      </p:sp>
    </p:spTree>
    <p:extLst>
      <p:ext uri="{BB962C8B-B14F-4D97-AF65-F5344CB8AC3E}">
        <p14:creationId xmlns:p14="http://schemas.microsoft.com/office/powerpoint/2010/main" val="3764792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6F3B56-E567-413D-8717-3E0D9D42F50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6D70EA9-BC46-4A17-BA69-37E0FBEC6843}"/>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E25F366-4B20-4AD2-944B-964BCFB7E289}"/>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5EBEE821-C3B5-4A40-B5FF-9A5AE3FC036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E6F5F73-063B-4B57-B036-ED83DFC1FD3E}"/>
              </a:ext>
            </a:extLst>
          </p:cNvPr>
          <p:cNvSpPr>
            <a:spLocks noGrp="1"/>
          </p:cNvSpPr>
          <p:nvPr>
            <p:ph type="sldNum" sz="quarter" idx="12"/>
          </p:nvPr>
        </p:nvSpPr>
        <p:spPr/>
        <p:txBody>
          <a:bodyPr/>
          <a:lstStyle/>
          <a:p>
            <a:fld id="{BE432116-35CF-4E4D-B1E6-58AA934CCD77}" type="slidenum">
              <a:rPr lang="zh-CN" altLang="en-US" smtClean="0"/>
              <a:t>‹#›</a:t>
            </a:fld>
            <a:endParaRPr lang="zh-CN" altLang="en-US"/>
          </a:p>
        </p:txBody>
      </p:sp>
    </p:spTree>
    <p:extLst>
      <p:ext uri="{BB962C8B-B14F-4D97-AF65-F5344CB8AC3E}">
        <p14:creationId xmlns:p14="http://schemas.microsoft.com/office/powerpoint/2010/main" val="4076422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7B64AB-C0F1-4DE0-8CE2-35C81332B45F}"/>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0838CD8-EB2B-42D8-8487-A7D30432FA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F48BBAB-6A8A-482E-96CE-04648318ACD1}"/>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AA5A8C13-59B2-40A1-B89F-6775DBD9137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4D690CF-B30B-47E7-B95C-1F17720DE933}"/>
              </a:ext>
            </a:extLst>
          </p:cNvPr>
          <p:cNvSpPr>
            <a:spLocks noGrp="1"/>
          </p:cNvSpPr>
          <p:nvPr>
            <p:ph type="sldNum" sz="quarter" idx="12"/>
          </p:nvPr>
        </p:nvSpPr>
        <p:spPr/>
        <p:txBody>
          <a:bodyPr/>
          <a:lstStyle/>
          <a:p>
            <a:fld id="{BE432116-35CF-4E4D-B1E6-58AA934CCD77}" type="slidenum">
              <a:rPr lang="zh-CN" altLang="en-US" smtClean="0"/>
              <a:t>‹#›</a:t>
            </a:fld>
            <a:endParaRPr lang="zh-CN" altLang="en-US"/>
          </a:p>
        </p:txBody>
      </p:sp>
    </p:spTree>
    <p:extLst>
      <p:ext uri="{BB962C8B-B14F-4D97-AF65-F5344CB8AC3E}">
        <p14:creationId xmlns:p14="http://schemas.microsoft.com/office/powerpoint/2010/main" val="3610223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F8B182-1214-4B79-AF17-871B65F917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83D0354-F81E-41C0-AD2F-0EC771C0823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58A1CB8-DBB2-402E-BDCB-D054FB353577}"/>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8B43C73-1A91-4764-A67B-3340943845D9}"/>
              </a:ext>
            </a:extLst>
          </p:cNvPr>
          <p:cNvSpPr>
            <a:spLocks noGrp="1"/>
          </p:cNvSpPr>
          <p:nvPr>
            <p:ph type="dt" sz="half" idx="10"/>
          </p:nvPr>
        </p:nvSpPr>
        <p:spPr/>
        <p:txBody>
          <a:bodyPr/>
          <a:lstStyle/>
          <a:p>
            <a:endParaRPr lang="zh-CN" altLang="en-US"/>
          </a:p>
        </p:txBody>
      </p:sp>
      <p:sp>
        <p:nvSpPr>
          <p:cNvPr id="6" name="页脚占位符 5">
            <a:extLst>
              <a:ext uri="{FF2B5EF4-FFF2-40B4-BE49-F238E27FC236}">
                <a16:creationId xmlns:a16="http://schemas.microsoft.com/office/drawing/2014/main" id="{96BB45B6-AEAC-428A-9899-3CE12085942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F872241-913D-4767-9473-469F2B0CDAD6}"/>
              </a:ext>
            </a:extLst>
          </p:cNvPr>
          <p:cNvSpPr>
            <a:spLocks noGrp="1"/>
          </p:cNvSpPr>
          <p:nvPr>
            <p:ph type="sldNum" sz="quarter" idx="12"/>
          </p:nvPr>
        </p:nvSpPr>
        <p:spPr/>
        <p:txBody>
          <a:bodyPr/>
          <a:lstStyle/>
          <a:p>
            <a:fld id="{BE432116-35CF-4E4D-B1E6-58AA934CCD77}" type="slidenum">
              <a:rPr lang="zh-CN" altLang="en-US" smtClean="0"/>
              <a:t>‹#›</a:t>
            </a:fld>
            <a:endParaRPr lang="zh-CN" altLang="en-US"/>
          </a:p>
        </p:txBody>
      </p:sp>
    </p:spTree>
    <p:extLst>
      <p:ext uri="{BB962C8B-B14F-4D97-AF65-F5344CB8AC3E}">
        <p14:creationId xmlns:p14="http://schemas.microsoft.com/office/powerpoint/2010/main" val="3051372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9E4B09-7FE1-4202-8CE1-4D993FEB8CC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48A63EA-BC5C-446A-818A-AEAA27B6A1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ACC13CA-E2AD-4645-BED6-BFE2A705754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6E58605-47B2-4982-B07E-98408A57F8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6C89600-CC67-41A6-A5E9-FAEF160ED20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286885E-E1C7-4C68-9F04-929820AE0E17}"/>
              </a:ext>
            </a:extLst>
          </p:cNvPr>
          <p:cNvSpPr>
            <a:spLocks noGrp="1"/>
          </p:cNvSpPr>
          <p:nvPr>
            <p:ph type="dt" sz="half" idx="10"/>
          </p:nvPr>
        </p:nvSpPr>
        <p:spPr/>
        <p:txBody>
          <a:bodyPr/>
          <a:lstStyle/>
          <a:p>
            <a:endParaRPr lang="zh-CN" altLang="en-US"/>
          </a:p>
        </p:txBody>
      </p:sp>
      <p:sp>
        <p:nvSpPr>
          <p:cNvPr id="8" name="页脚占位符 7">
            <a:extLst>
              <a:ext uri="{FF2B5EF4-FFF2-40B4-BE49-F238E27FC236}">
                <a16:creationId xmlns:a16="http://schemas.microsoft.com/office/drawing/2014/main" id="{3FF2B5A5-F32C-4B83-9186-7538640895E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2A929C1-CFB7-44B7-BF50-39D160EDE931}"/>
              </a:ext>
            </a:extLst>
          </p:cNvPr>
          <p:cNvSpPr>
            <a:spLocks noGrp="1"/>
          </p:cNvSpPr>
          <p:nvPr>
            <p:ph type="sldNum" sz="quarter" idx="12"/>
          </p:nvPr>
        </p:nvSpPr>
        <p:spPr/>
        <p:txBody>
          <a:bodyPr/>
          <a:lstStyle/>
          <a:p>
            <a:fld id="{BE432116-35CF-4E4D-B1E6-58AA934CCD77}" type="slidenum">
              <a:rPr lang="zh-CN" altLang="en-US" smtClean="0"/>
              <a:t>‹#›</a:t>
            </a:fld>
            <a:endParaRPr lang="zh-CN" altLang="en-US"/>
          </a:p>
        </p:txBody>
      </p:sp>
    </p:spTree>
    <p:extLst>
      <p:ext uri="{BB962C8B-B14F-4D97-AF65-F5344CB8AC3E}">
        <p14:creationId xmlns:p14="http://schemas.microsoft.com/office/powerpoint/2010/main" val="210995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7DBAB3-A6DD-43D8-97DF-7478D451830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3E88D19-B2A4-4647-B10C-A79F40E0AD0D}"/>
              </a:ext>
            </a:extLst>
          </p:cNvPr>
          <p:cNvSpPr>
            <a:spLocks noGrp="1"/>
          </p:cNvSpPr>
          <p:nvPr>
            <p:ph type="dt" sz="half" idx="10"/>
          </p:nvPr>
        </p:nvSpPr>
        <p:spPr/>
        <p:txBody>
          <a:bodyPr/>
          <a:lstStyle/>
          <a:p>
            <a:endParaRPr lang="zh-CN" altLang="en-US"/>
          </a:p>
        </p:txBody>
      </p:sp>
      <p:sp>
        <p:nvSpPr>
          <p:cNvPr id="4" name="页脚占位符 3">
            <a:extLst>
              <a:ext uri="{FF2B5EF4-FFF2-40B4-BE49-F238E27FC236}">
                <a16:creationId xmlns:a16="http://schemas.microsoft.com/office/drawing/2014/main" id="{57E976D7-6E7D-4AFA-8856-D0976B653D9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29850D2-929C-4017-9863-44733F53C265}"/>
              </a:ext>
            </a:extLst>
          </p:cNvPr>
          <p:cNvSpPr>
            <a:spLocks noGrp="1"/>
          </p:cNvSpPr>
          <p:nvPr>
            <p:ph type="sldNum" sz="quarter" idx="12"/>
          </p:nvPr>
        </p:nvSpPr>
        <p:spPr/>
        <p:txBody>
          <a:bodyPr/>
          <a:lstStyle/>
          <a:p>
            <a:fld id="{BE432116-35CF-4E4D-B1E6-58AA934CCD77}" type="slidenum">
              <a:rPr lang="zh-CN" altLang="en-US" smtClean="0"/>
              <a:t>‹#›</a:t>
            </a:fld>
            <a:endParaRPr lang="zh-CN" altLang="en-US"/>
          </a:p>
        </p:txBody>
      </p:sp>
    </p:spTree>
    <p:extLst>
      <p:ext uri="{BB962C8B-B14F-4D97-AF65-F5344CB8AC3E}">
        <p14:creationId xmlns:p14="http://schemas.microsoft.com/office/powerpoint/2010/main" val="3166609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0A9B003-BD3B-4C62-BF26-5E0691C13BBD}"/>
              </a:ext>
            </a:extLst>
          </p:cNvPr>
          <p:cNvSpPr>
            <a:spLocks noGrp="1"/>
          </p:cNvSpPr>
          <p:nvPr>
            <p:ph type="dt" sz="half" idx="10"/>
          </p:nvPr>
        </p:nvSpPr>
        <p:spPr/>
        <p:txBody>
          <a:bodyPr/>
          <a:lstStyle/>
          <a:p>
            <a:endParaRPr lang="zh-CN" altLang="en-US"/>
          </a:p>
        </p:txBody>
      </p:sp>
      <p:sp>
        <p:nvSpPr>
          <p:cNvPr id="3" name="页脚占位符 2">
            <a:extLst>
              <a:ext uri="{FF2B5EF4-FFF2-40B4-BE49-F238E27FC236}">
                <a16:creationId xmlns:a16="http://schemas.microsoft.com/office/drawing/2014/main" id="{B3ED49F3-A0B1-4839-93BE-980DA22961D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E7B104E-EF26-44E5-A6BC-0FAD159D790B}"/>
              </a:ext>
            </a:extLst>
          </p:cNvPr>
          <p:cNvSpPr>
            <a:spLocks noGrp="1"/>
          </p:cNvSpPr>
          <p:nvPr>
            <p:ph type="sldNum" sz="quarter" idx="12"/>
          </p:nvPr>
        </p:nvSpPr>
        <p:spPr/>
        <p:txBody>
          <a:bodyPr/>
          <a:lstStyle/>
          <a:p>
            <a:fld id="{BE432116-35CF-4E4D-B1E6-58AA934CCD77}" type="slidenum">
              <a:rPr lang="zh-CN" altLang="en-US" smtClean="0"/>
              <a:t>‹#›</a:t>
            </a:fld>
            <a:endParaRPr lang="zh-CN" altLang="en-US"/>
          </a:p>
        </p:txBody>
      </p:sp>
    </p:spTree>
    <p:extLst>
      <p:ext uri="{BB962C8B-B14F-4D97-AF65-F5344CB8AC3E}">
        <p14:creationId xmlns:p14="http://schemas.microsoft.com/office/powerpoint/2010/main" val="579660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3CBC1F-2840-457C-81AE-31C6D51E8DE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670E273-910E-4E1F-89B7-02CDA412D4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04C33AC-6D16-4512-AA5C-955A659CA6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4C0B15-33F9-4A0E-82F8-8735CB20E45F}"/>
              </a:ext>
            </a:extLst>
          </p:cNvPr>
          <p:cNvSpPr>
            <a:spLocks noGrp="1"/>
          </p:cNvSpPr>
          <p:nvPr>
            <p:ph type="dt" sz="half" idx="10"/>
          </p:nvPr>
        </p:nvSpPr>
        <p:spPr/>
        <p:txBody>
          <a:bodyPr/>
          <a:lstStyle/>
          <a:p>
            <a:endParaRPr lang="zh-CN" altLang="en-US"/>
          </a:p>
        </p:txBody>
      </p:sp>
      <p:sp>
        <p:nvSpPr>
          <p:cNvPr id="6" name="页脚占位符 5">
            <a:extLst>
              <a:ext uri="{FF2B5EF4-FFF2-40B4-BE49-F238E27FC236}">
                <a16:creationId xmlns:a16="http://schemas.microsoft.com/office/drawing/2014/main" id="{A8BCE957-AE73-40C2-B492-EED93311851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2A38407-5C65-4C7F-8468-2B2290BA5F50}"/>
              </a:ext>
            </a:extLst>
          </p:cNvPr>
          <p:cNvSpPr>
            <a:spLocks noGrp="1"/>
          </p:cNvSpPr>
          <p:nvPr>
            <p:ph type="sldNum" sz="quarter" idx="12"/>
          </p:nvPr>
        </p:nvSpPr>
        <p:spPr/>
        <p:txBody>
          <a:bodyPr/>
          <a:lstStyle/>
          <a:p>
            <a:fld id="{BE432116-35CF-4E4D-B1E6-58AA934CCD77}" type="slidenum">
              <a:rPr lang="zh-CN" altLang="en-US" smtClean="0"/>
              <a:t>‹#›</a:t>
            </a:fld>
            <a:endParaRPr lang="zh-CN" altLang="en-US"/>
          </a:p>
        </p:txBody>
      </p:sp>
    </p:spTree>
    <p:extLst>
      <p:ext uri="{BB962C8B-B14F-4D97-AF65-F5344CB8AC3E}">
        <p14:creationId xmlns:p14="http://schemas.microsoft.com/office/powerpoint/2010/main" val="3917392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F27439-5AF4-4AA1-A5DB-1BABC016CD7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CE0044-AA8E-47D2-BC23-2FE32DDA63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39432A4-6ED4-48F7-B8DB-3582E94752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5D689EA-6E83-42A5-AE3F-94C50C4C9234}"/>
              </a:ext>
            </a:extLst>
          </p:cNvPr>
          <p:cNvSpPr>
            <a:spLocks noGrp="1"/>
          </p:cNvSpPr>
          <p:nvPr>
            <p:ph type="dt" sz="half" idx="10"/>
          </p:nvPr>
        </p:nvSpPr>
        <p:spPr/>
        <p:txBody>
          <a:bodyPr/>
          <a:lstStyle/>
          <a:p>
            <a:endParaRPr lang="zh-CN" altLang="en-US"/>
          </a:p>
        </p:txBody>
      </p:sp>
      <p:sp>
        <p:nvSpPr>
          <p:cNvPr id="6" name="页脚占位符 5">
            <a:extLst>
              <a:ext uri="{FF2B5EF4-FFF2-40B4-BE49-F238E27FC236}">
                <a16:creationId xmlns:a16="http://schemas.microsoft.com/office/drawing/2014/main" id="{F1CF588D-44E9-4E55-B71C-59DBF7A0A5D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C8627C0-1964-4374-8709-A34FA1EEE9B7}"/>
              </a:ext>
            </a:extLst>
          </p:cNvPr>
          <p:cNvSpPr>
            <a:spLocks noGrp="1"/>
          </p:cNvSpPr>
          <p:nvPr>
            <p:ph type="sldNum" sz="quarter" idx="12"/>
          </p:nvPr>
        </p:nvSpPr>
        <p:spPr/>
        <p:txBody>
          <a:bodyPr/>
          <a:lstStyle/>
          <a:p>
            <a:fld id="{BE432116-35CF-4E4D-B1E6-58AA934CCD77}" type="slidenum">
              <a:rPr lang="zh-CN" altLang="en-US" smtClean="0"/>
              <a:t>‹#›</a:t>
            </a:fld>
            <a:endParaRPr lang="zh-CN" altLang="en-US"/>
          </a:p>
        </p:txBody>
      </p:sp>
    </p:spTree>
    <p:extLst>
      <p:ext uri="{BB962C8B-B14F-4D97-AF65-F5344CB8AC3E}">
        <p14:creationId xmlns:p14="http://schemas.microsoft.com/office/powerpoint/2010/main" val="4172696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F92659A-19A4-4910-BB76-A06997F10A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B3D1DDE-9B74-412B-80D7-83B3219509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F70DC8C-3F36-48C4-AC84-DFADBF9B99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页脚占位符 4">
            <a:extLst>
              <a:ext uri="{FF2B5EF4-FFF2-40B4-BE49-F238E27FC236}">
                <a16:creationId xmlns:a16="http://schemas.microsoft.com/office/drawing/2014/main" id="{19E6218E-BB9E-4B5C-85FA-136A09BC32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66E9F64-9609-46A4-8FAF-58696BD2A7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432116-35CF-4E4D-B1E6-58AA934CCD77}" type="slidenum">
              <a:rPr lang="zh-CN" altLang="en-US" smtClean="0"/>
              <a:t>‹#›</a:t>
            </a:fld>
            <a:endParaRPr lang="zh-CN" altLang="en-US"/>
          </a:p>
        </p:txBody>
      </p:sp>
      <p:sp>
        <p:nvSpPr>
          <p:cNvPr id="7" name="灯片编号占位符 2">
            <a:extLst>
              <a:ext uri="{FF2B5EF4-FFF2-40B4-BE49-F238E27FC236}">
                <a16:creationId xmlns:a16="http://schemas.microsoft.com/office/drawing/2014/main" id="{25486942-67AD-4944-AF20-9C2F35AC4515}"/>
              </a:ext>
            </a:extLst>
          </p:cNvPr>
          <p:cNvSpPr txBox="1">
            <a:spLocks/>
          </p:cNvSpPr>
          <p:nvPr userDrawn="1"/>
        </p:nvSpPr>
        <p:spPr>
          <a:xfrm>
            <a:off x="9118800" y="6382800"/>
            <a:ext cx="2743200" cy="365125"/>
          </a:xfrm>
          <a:prstGeom prst="rect">
            <a:avLst/>
          </a:prstGeom>
        </p:spPr>
        <p:txBody>
          <a:bodyPr vert="horz" lIns="91440" tIns="45720" rIns="91440" bIns="45720" rtlCol="0" anchor="ctr"/>
          <a:lstStyle>
            <a:defPPr>
              <a:defRPr lang="zh-CN"/>
            </a:defPPr>
            <a:lvl1pPr marL="0" algn="r" defTabSz="914400" rtl="0" eaLnBrk="0" fontAlgn="base" latinLnBrk="0" hangingPunct="0">
              <a:spcBef>
                <a:spcPct val="0"/>
              </a:spcBef>
              <a:spcAft>
                <a:spcPct val="0"/>
              </a:spcAft>
              <a:defRPr sz="1200" kern="1200">
                <a:solidFill>
                  <a:schemeClr val="tx1">
                    <a:tint val="75000"/>
                  </a:schemeClr>
                </a:solidFill>
                <a:latin typeface="Arial" panose="020B0604020202020204" pitchFamily="34" charset="0"/>
                <a:ea typeface="宋体" panose="02010600030101010101" pitchFamily="2" charset="-122"/>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9pPr>
          </a:lstStyle>
          <a:p>
            <a:pPr>
              <a:defRPr/>
            </a:pPr>
            <a:fld id="{C6F83518-E373-4996-BE94-47308CC4F57E}" type="slidenum">
              <a:rPr lang="en-US" altLang="en-US" smtClean="0"/>
              <a:pPr>
                <a:defRPr/>
              </a:pPr>
              <a:t>‹#›</a:t>
            </a:fld>
            <a:endParaRPr lang="en-US" altLang="en-US" dirty="0"/>
          </a:p>
        </p:txBody>
      </p:sp>
    </p:spTree>
    <p:extLst>
      <p:ext uri="{BB962C8B-B14F-4D97-AF65-F5344CB8AC3E}">
        <p14:creationId xmlns:p14="http://schemas.microsoft.com/office/powerpoint/2010/main" val="2235903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hyperlink" Target="http://www.nhc.gov.cn/xcs/spbd/201502/42f74bde292a414bab327baaa4118454.shtml"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www.unhcr.org/hk/28393-%E8%81%AF%E5%90%88%E5%9C%8B%E9%9B%A3%E6%B0%91%E7%BD%B2%E3%80%8A%E5%85%A8%E7%90%83%E8%B6%A8%E5%8B%A2%E5%A0%B1%E5%91%8A%E3%80%8B%EF%BC%9A1%E7%9A%84%E4%B8%96%E7%95%8C%E4%BA%BA%E5%8F%A3%E6%B5%81%E9%9B%A2.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6.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0.jpg"/></Relationships>
</file>

<file path=ppt/slides/_rels/slide26.xml.rels><?xml version="1.0" encoding="UTF-8" standalone="yes"?>
<Relationships xmlns="http://schemas.openxmlformats.org/package/2006/relationships"><Relationship Id="rId3" Type="http://schemas.openxmlformats.org/officeDocument/2006/relationships/hyperlink" Target="https://tv.cctv.com/2021/05/24/VIDEgAnv2nqVpSkI5JHcOyip210524.shtml"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hyperlink" Target="https://tv.cctv.com/2020/07/28/VIDEVy7CQjpofNEMyzNqdK79200728.shtml"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46.jpeg"/></Relationships>
</file>

<file path=ppt/slides/_rels/slide4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hyperlink" Target="https://beltandroad.hktdc.com/en/belt-and-road-basics/what-does-belt-and-road-mean" TargetMode="External"/><Relationship Id="rId2" Type="http://schemas.openxmlformats.org/officeDocument/2006/relationships/image" Target="../media/image53.png"/><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hyperlink" Target="https://beltandroad.hktdc.com/en/belt-and-road-basics/impact-developing-belt-and-road" TargetMode="Externa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0.emf"/><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hyperlink" Target="http://www.gov.cn/xinwen/2021-01/19/content_5581186.htm"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anso.org.cn/ch/" TargetMode="External"/><Relationship Id="rId1" Type="http://schemas.openxmlformats.org/officeDocument/2006/relationships/slideLayout" Target="../slideLayouts/slideLayout12.xml"/><Relationship Id="rId4" Type="http://schemas.openxmlformats.org/officeDocument/2006/relationships/image" Target="../media/image78.png"/></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beltandroad.hktdc.com/en/case-references" TargetMode="Externa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5B321725-F2EA-41AB-8644-0CB98B32F966}"/>
              </a:ext>
            </a:extLst>
          </p:cNvPr>
          <p:cNvSpPr/>
          <p:nvPr/>
        </p:nvSpPr>
        <p:spPr>
          <a:xfrm>
            <a:off x="188947" y="220390"/>
            <a:ext cx="11879321" cy="1569660"/>
          </a:xfrm>
          <a:prstGeom prst="rect">
            <a:avLst/>
          </a:prstGeom>
        </p:spPr>
        <p:txBody>
          <a:bodyPr wrap="square">
            <a:spAutoFit/>
          </a:bodyPr>
          <a:lstStyle/>
          <a:p>
            <a:r>
              <a:rPr lang="en-GB" altLang="zh-TW" sz="3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Citizenship and Social Development</a:t>
            </a:r>
          </a:p>
          <a:p>
            <a:r>
              <a:rPr lang="en-US" altLang="zh-CN" sz="3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Theme 2: </a:t>
            </a:r>
            <a:r>
              <a:rPr lang="en-US" altLang="zh-CN" sz="32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Our </a:t>
            </a:r>
            <a:r>
              <a:rPr lang="en-US" altLang="zh-CN" sz="3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Country </a:t>
            </a:r>
            <a:r>
              <a:rPr lang="en-US" altLang="zh-CN" sz="32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since Reform </a:t>
            </a:r>
            <a:r>
              <a:rPr lang="en-US" altLang="zh-CN" sz="3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 </a:t>
            </a:r>
            <a:r>
              <a:rPr lang="en-GB" altLang="zh-CN" sz="32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Opening-up</a:t>
            </a:r>
            <a:r>
              <a:rPr lang="en-US" altLang="zh-CN" sz="32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endParaRPr lang="en-US" altLang="zh-TW" sz="3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a:p>
            <a:r>
              <a:rPr lang="en-US" altLang="zh-TW" sz="3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Topic: </a:t>
            </a:r>
            <a:r>
              <a:rPr lang="en-US" altLang="zh-TW" sz="32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Participation </a:t>
            </a:r>
            <a:r>
              <a:rPr lang="en-US" altLang="zh-TW" sz="3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 international affairs</a:t>
            </a:r>
          </a:p>
        </p:txBody>
      </p:sp>
      <p:sp>
        <p:nvSpPr>
          <p:cNvPr id="4" name="矩形 3">
            <a:extLst>
              <a:ext uri="{FF2B5EF4-FFF2-40B4-BE49-F238E27FC236}">
                <a16:creationId xmlns:a16="http://schemas.microsoft.com/office/drawing/2014/main" id="{9A380A1B-9050-41B4-9EAF-C35F760D5B81}"/>
              </a:ext>
            </a:extLst>
          </p:cNvPr>
          <p:cNvSpPr/>
          <p:nvPr/>
        </p:nvSpPr>
        <p:spPr>
          <a:xfrm>
            <a:off x="769127" y="2636995"/>
            <a:ext cx="10358183" cy="2000548"/>
          </a:xfrm>
          <a:prstGeom prst="rect">
            <a:avLst/>
          </a:prstGeom>
        </p:spPr>
        <p:txBody>
          <a:bodyPr wrap="square">
            <a:spAutoFit/>
          </a:bodyPr>
          <a:lstStyle/>
          <a:p>
            <a:r>
              <a:rPr lang="en-US" altLang="zh-TW" sz="4000" b="1"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Key points</a:t>
            </a:r>
          </a:p>
          <a:p>
            <a:pPr algn="just"/>
            <a:r>
              <a:rPr lang="en-US" altLang="zh-CN" sz="28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Actions and initiatives: rescues </a:t>
            </a:r>
            <a:r>
              <a:rPr lang="en-US" altLang="zh-CN" sz="28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of various nature </a:t>
            </a:r>
            <a:r>
              <a:rPr lang="en-US" altLang="zh-CN" sz="28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and assistance to other countries; </a:t>
            </a:r>
            <a:r>
              <a:rPr lang="en-US" altLang="zh-CN" sz="28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setting up international </a:t>
            </a:r>
            <a:r>
              <a:rPr lang="en-US" altLang="zh-CN" sz="2800" dirty="0" err="1"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organisations</a:t>
            </a:r>
            <a:r>
              <a:rPr lang="en-US" altLang="zh-CN" sz="28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CN" sz="28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and </a:t>
            </a:r>
            <a:r>
              <a:rPr lang="en-US" altLang="zh-CN" sz="2800" dirty="0" err="1"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organising</a:t>
            </a:r>
            <a:r>
              <a:rPr lang="en-US" altLang="zh-CN" sz="28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CN" sz="28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international forums; the Belt and Road </a:t>
            </a:r>
            <a:r>
              <a:rPr lang="en-US" altLang="zh-CN" sz="28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Initiative </a:t>
            </a:r>
            <a:endParaRPr lang="zh-CN" alt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5" name="文本框 13">
            <a:extLst>
              <a:ext uri="{FF2B5EF4-FFF2-40B4-BE49-F238E27FC236}">
                <a16:creationId xmlns:a16="http://schemas.microsoft.com/office/drawing/2014/main" id="{112E574B-4A03-42D5-9654-6247FF4BE265}"/>
              </a:ext>
            </a:extLst>
          </p:cNvPr>
          <p:cNvSpPr txBox="1">
            <a:spLocks noChangeArrowheads="1"/>
          </p:cNvSpPr>
          <p:nvPr/>
        </p:nvSpPr>
        <p:spPr bwMode="auto">
          <a:xfrm>
            <a:off x="3857087" y="5718510"/>
            <a:ext cx="418226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8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March 2023 </a:t>
            </a:r>
          </a:p>
          <a:p>
            <a:pPr algn="ctr"/>
            <a:r>
              <a:rPr lang="en-US" altLang="zh-CN" sz="28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(Translated Version)</a:t>
            </a:r>
            <a:endParaRPr lang="zh-CN"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8063786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944A2EF1-20A1-4132-B1C2-3407B2C98CB1}"/>
              </a:ext>
            </a:extLst>
          </p:cNvPr>
          <p:cNvSpPr txBox="1"/>
          <p:nvPr/>
        </p:nvSpPr>
        <p:spPr>
          <a:xfrm>
            <a:off x="678535" y="1108141"/>
            <a:ext cx="10683565" cy="3046988"/>
          </a:xfrm>
          <a:prstGeom prst="rect">
            <a:avLst/>
          </a:prstGeom>
          <a:noFill/>
          <a:ln w="38100">
            <a:solidFill>
              <a:srgbClr val="FF0000"/>
            </a:solidFill>
          </a:ln>
        </p:spPr>
        <p:txBody>
          <a:bodyPr wrap="square" rtlCol="0">
            <a:spAutoFit/>
          </a:bodyPr>
          <a:lstStyle/>
          <a:p>
            <a:pPr algn="just">
              <a:lnSpc>
                <a:spcPct val="120000"/>
              </a:lnSpc>
            </a:pPr>
            <a:r>
              <a:rPr lang="en-US" altLang="zh-CN" sz="2000" i="1" dirty="0">
                <a:latin typeface="Times New Roman" panose="02020603050405020304" pitchFamily="18" charset="0"/>
                <a:ea typeface="DFKai-SB" panose="03000509000000000000" pitchFamily="65" charset="-120"/>
                <a:cs typeface="Times New Roman" panose="02020603050405020304" pitchFamily="18" charset="0"/>
              </a:rPr>
              <a:t>	International Health Regulations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(2005) defines “public health emergency of international concern (</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PHEIC</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 ” as “an extraordinary event which is determined to constitute a public health risk to other States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through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the international spread of disease, and to potentially require a coordinated international response.” </a:t>
            </a:r>
          </a:p>
          <a:p>
            <a:pPr algn="just">
              <a:lnSpc>
                <a:spcPct val="120000"/>
              </a:lnSpc>
            </a:pP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	These emergencies pose a major threat to the lives and health of local people and will spread wide if not properly controlled</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Our country has been cooperating with the World Health Organization in coordinating responses to such events, including dispatching medical teams and delivering medical aid to countries concerned to combat the outbreak. </a:t>
            </a:r>
            <a:endParaRPr lang="zh-CN" altLang="en-US" sz="2000" dirty="0">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5" name="群組 4"/>
          <p:cNvGrpSpPr/>
          <p:nvPr/>
        </p:nvGrpSpPr>
        <p:grpSpPr>
          <a:xfrm>
            <a:off x="554710" y="4561403"/>
            <a:ext cx="2879106" cy="454083"/>
            <a:chOff x="876177" y="4247410"/>
            <a:chExt cx="2879106" cy="454083"/>
          </a:xfrm>
        </p:grpSpPr>
        <p:sp>
          <p:nvSpPr>
            <p:cNvPr id="6" name="矩形 5">
              <a:extLst>
                <a:ext uri="{FF2B5EF4-FFF2-40B4-BE49-F238E27FC236}">
                  <a16:creationId xmlns:a16="http://schemas.microsoft.com/office/drawing/2014/main" id="{1DCF31CD-1DB3-426D-8296-E96C620A7992}"/>
                </a:ext>
              </a:extLst>
            </p:cNvPr>
            <p:cNvSpPr/>
            <p:nvPr/>
          </p:nvSpPr>
          <p:spPr>
            <a:xfrm>
              <a:off x="876177" y="4276043"/>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 name="矩形 6">
              <a:extLst>
                <a:ext uri="{FF2B5EF4-FFF2-40B4-BE49-F238E27FC236}">
                  <a16:creationId xmlns:a16="http://schemas.microsoft.com/office/drawing/2014/main" id="{DC003D24-7839-400F-8FEE-AC30823C57A4}"/>
                </a:ext>
              </a:extLst>
            </p:cNvPr>
            <p:cNvSpPr/>
            <p:nvPr/>
          </p:nvSpPr>
          <p:spPr>
            <a:xfrm>
              <a:off x="1000002" y="4410981"/>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文本框 13">
              <a:extLst>
                <a:ext uri="{FF2B5EF4-FFF2-40B4-BE49-F238E27FC236}">
                  <a16:creationId xmlns:a16="http://schemas.microsoft.com/office/drawing/2014/main" id="{0D4FE447-672F-4C6A-891B-E9586BA49610}"/>
                </a:ext>
              </a:extLst>
            </p:cNvPr>
            <p:cNvSpPr txBox="1">
              <a:spLocks noChangeArrowheads="1"/>
            </p:cNvSpPr>
            <p:nvPr/>
          </p:nvSpPr>
          <p:spPr bwMode="auto">
            <a:xfrm>
              <a:off x="1303214" y="4247410"/>
              <a:ext cx="24520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000" b="1"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Collecting </a:t>
              </a:r>
              <a:r>
                <a:rPr lang="en-US" altLang="zh-CN" sz="2000" b="1"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materials</a:t>
              </a:r>
              <a:endParaRPr lang="zh-CN" altLang="en-US" sz="2000" b="1"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9" name="直接连接符 29">
              <a:extLst>
                <a:ext uri="{FF2B5EF4-FFF2-40B4-BE49-F238E27FC236}">
                  <a16:creationId xmlns:a16="http://schemas.microsoft.com/office/drawing/2014/main" id="{FC4F6B70-DAF7-421E-9DD9-80D824F5D634}"/>
                </a:ext>
              </a:extLst>
            </p:cNvPr>
            <p:cNvCxnSpPr>
              <a:cxnSpLocks/>
            </p:cNvCxnSpPr>
            <p:nvPr/>
          </p:nvCxnSpPr>
          <p:spPr>
            <a:xfrm>
              <a:off x="1303214" y="4674506"/>
              <a:ext cx="140509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0" name="矩形 9"/>
          <p:cNvSpPr/>
          <p:nvPr/>
        </p:nvSpPr>
        <p:spPr>
          <a:xfrm>
            <a:off x="546415" y="5015486"/>
            <a:ext cx="11266631" cy="1243417"/>
          </a:xfrm>
          <a:prstGeom prst="rect">
            <a:avLst/>
          </a:prstGeom>
        </p:spPr>
        <p:txBody>
          <a:bodyPr wrap="square">
            <a:spAutoFit/>
          </a:bodyPr>
          <a:lstStyle/>
          <a:p>
            <a:pPr>
              <a:lnSpc>
                <a:spcPct val="160000"/>
              </a:lnSpc>
            </a:pPr>
            <a:r>
              <a:rPr lang="en-US" altLang="zh-TW"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Ask students to search </a:t>
            </a:r>
            <a:r>
              <a:rPr lang="en-US" altLang="zh-TW"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PHEICs </a:t>
            </a:r>
            <a:r>
              <a:rPr lang="en-US" altLang="zh-TW"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 recent years and find out how China has responded to these </a:t>
            </a:r>
            <a:r>
              <a:rPr lang="en-US" altLang="zh-TW"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public health emergencies</a:t>
            </a:r>
            <a:r>
              <a:rPr lang="en-US" altLang="zh-TW"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p>
          <a:p>
            <a:endParaRPr lang="en-US" altLang="zh-TW" sz="1600" dirty="0">
              <a:solidFill>
                <a:schemeClr val="tx1">
                  <a:lumMod val="95000"/>
                  <a:lumOff val="5000"/>
                </a:schemeClr>
              </a:solidFill>
              <a:latin typeface="DFKai-SB" panose="03000509000000000000" pitchFamily="65" charset="-120"/>
              <a:ea typeface="DFKai-SB" panose="03000509000000000000" pitchFamily="65" charset="-120"/>
            </a:endParaRPr>
          </a:p>
          <a:p>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Source: World Health Organization</a:t>
            </a:r>
            <a:r>
              <a:rPr lang="zh-TW" altLang="en-US" sz="1600" dirty="0">
                <a:latin typeface="Times New Roman" panose="02020603050405020304" pitchFamily="18" charset="0"/>
                <a:ea typeface="DFKai-SB" panose="03000509000000000000" pitchFamily="65" charset="-120"/>
                <a:cs typeface="Times New Roman" panose="02020603050405020304" pitchFamily="18" charset="0"/>
              </a:rPr>
              <a:t> </a:t>
            </a:r>
            <a:endParaRPr lang="en-US" altLang="zh-TW" sz="1600" dirty="0">
              <a:latin typeface="Times New Roman" panose="02020603050405020304" pitchFamily="18" charset="0"/>
              <a:ea typeface="DFKai-SB" panose="03000509000000000000" pitchFamily="65" charset="-120"/>
              <a:cs typeface="Times New Roman" panose="02020603050405020304" pitchFamily="18" charset="0"/>
            </a:endParaRPr>
          </a:p>
          <a:p>
            <a:r>
              <a:rPr lang="en-US" altLang="zh-TW"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(https</a:t>
            </a:r>
            <a:r>
              <a:rPr lang="en-US" altLang="zh-TW"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TW"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www.who.int/news-room/questions-and-answers/item/emergencies-international-health-regulations-and-emergency-committees)</a:t>
            </a:r>
            <a:endPar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标题 1"/>
          <p:cNvSpPr txBox="1">
            <a:spLocks/>
          </p:cNvSpPr>
          <p:nvPr/>
        </p:nvSpPr>
        <p:spPr>
          <a:xfrm>
            <a:off x="222150" y="74007"/>
            <a:ext cx="12259961" cy="830997"/>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nSpc>
                <a:spcPct val="150000"/>
              </a:lnSpc>
              <a:buFont typeface="Wingdings" panose="05000000000000000000" pitchFamily="2" charset="2"/>
              <a:buChar char="Ø"/>
            </a:pPr>
            <a:r>
              <a:rPr lang="en-US" altLang="zh-TW" sz="32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Responding to </a:t>
            </a:r>
            <a:r>
              <a:rPr lang="en-US" altLang="zh-TW" sz="32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a:t>
            </a:r>
            <a:r>
              <a:rPr lang="en-US" altLang="zh-CN" sz="32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ublic </a:t>
            </a:r>
            <a:r>
              <a:rPr lang="en-US" altLang="zh-CN" sz="32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a:t>
            </a:r>
            <a:r>
              <a:rPr lang="en-US" altLang="zh-CN" sz="32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ealth </a:t>
            </a:r>
            <a:r>
              <a:rPr lang="en-US" altLang="zh-CN" sz="32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a:t>
            </a:r>
            <a:r>
              <a:rPr lang="en-US" altLang="zh-CN" sz="32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mergency </a:t>
            </a:r>
            <a:r>
              <a:rPr lang="en-US" altLang="zh-CN" sz="32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of i</a:t>
            </a:r>
            <a:r>
              <a:rPr lang="en-US" altLang="zh-CN" sz="32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nternational </a:t>
            </a:r>
            <a:r>
              <a:rPr lang="en-US" altLang="zh-CN" sz="32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a:t>
            </a:r>
            <a:r>
              <a:rPr lang="en-US" altLang="zh-CN" sz="32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oncerns </a:t>
            </a:r>
            <a:endParaRPr lang="zh-CN" altLang="en-US" sz="3200" b="1" strike="sngStrike"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2" name="圖片 11"/>
          <p:cNvPicPr/>
          <p:nvPr/>
        </p:nvPicPr>
        <p:blipFill rotWithShape="1">
          <a:blip r:embed="rId3"/>
          <a:srcRect l="1084" t="18493" r="82844" b="73705"/>
          <a:stretch/>
        </p:blipFill>
        <p:spPr bwMode="auto">
          <a:xfrm>
            <a:off x="10478915" y="5740044"/>
            <a:ext cx="1417277" cy="41790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372072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2E0C663-B27B-44D2-A536-739A0976C0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304" y="230909"/>
            <a:ext cx="11336187" cy="612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组合 38">
            <a:extLst>
              <a:ext uri="{FF2B5EF4-FFF2-40B4-BE49-F238E27FC236}">
                <a16:creationId xmlns:a16="http://schemas.microsoft.com/office/drawing/2014/main" id="{4B6A494A-5FDE-4429-AC55-F409B573C01C}"/>
              </a:ext>
            </a:extLst>
          </p:cNvPr>
          <p:cNvGrpSpPr>
            <a:grpSpLocks/>
          </p:cNvGrpSpPr>
          <p:nvPr/>
        </p:nvGrpSpPr>
        <p:grpSpPr bwMode="auto">
          <a:xfrm>
            <a:off x="523304" y="318968"/>
            <a:ext cx="1581150" cy="647700"/>
            <a:chOff x="4225771" y="1065320"/>
            <a:chExt cx="895882" cy="947506"/>
          </a:xfrm>
        </p:grpSpPr>
        <p:sp>
          <p:nvSpPr>
            <p:cNvPr id="11" name="矩形 10">
              <a:extLst>
                <a:ext uri="{FF2B5EF4-FFF2-40B4-BE49-F238E27FC236}">
                  <a16:creationId xmlns:a16="http://schemas.microsoft.com/office/drawing/2014/main" id="{53F695BA-F260-49A6-A39D-56323B3DEC69}"/>
                </a:ext>
              </a:extLst>
            </p:cNvPr>
            <p:cNvSpPr/>
            <p:nvPr/>
          </p:nvSpPr>
          <p:spPr>
            <a:xfrm>
              <a:off x="4268946" y="1160536"/>
              <a:ext cx="852707"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DFKai-SB" panose="03000509000000000000" pitchFamily="65" charset="-120"/>
                <a:ea typeface="DFKai-SB" panose="03000509000000000000" pitchFamily="65" charset="-120"/>
              </a:endParaRPr>
            </a:p>
          </p:txBody>
        </p:sp>
        <p:sp>
          <p:nvSpPr>
            <p:cNvPr id="12" name="矩形 11">
              <a:extLst>
                <a:ext uri="{FF2B5EF4-FFF2-40B4-BE49-F238E27FC236}">
                  <a16:creationId xmlns:a16="http://schemas.microsoft.com/office/drawing/2014/main" id="{4594FEBF-4210-4BB5-A64E-FBA00CDA11E5}"/>
                </a:ext>
              </a:extLst>
            </p:cNvPr>
            <p:cNvSpPr/>
            <p:nvPr/>
          </p:nvSpPr>
          <p:spPr>
            <a:xfrm>
              <a:off x="4225771" y="1065320"/>
              <a:ext cx="852707"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DFKai-SB" panose="03000509000000000000" pitchFamily="65" charset="-120"/>
                <a:ea typeface="DFKai-SB" panose="03000509000000000000" pitchFamily="65" charset="-120"/>
              </a:endParaRPr>
            </a:p>
          </p:txBody>
        </p:sp>
      </p:grpSp>
      <p:sp>
        <p:nvSpPr>
          <p:cNvPr id="13" name="文本框 42">
            <a:extLst>
              <a:ext uri="{FF2B5EF4-FFF2-40B4-BE49-F238E27FC236}">
                <a16:creationId xmlns:a16="http://schemas.microsoft.com/office/drawing/2014/main" id="{45AF4710-4A0B-486F-9C2E-46F4DB5A3B08}"/>
              </a:ext>
            </a:extLst>
          </p:cNvPr>
          <p:cNvSpPr txBox="1">
            <a:spLocks noChangeArrowheads="1"/>
          </p:cNvSpPr>
          <p:nvPr/>
        </p:nvSpPr>
        <p:spPr bwMode="auto">
          <a:xfrm>
            <a:off x="130684" y="335748"/>
            <a:ext cx="22955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400" dirty="0">
                <a:solidFill>
                  <a:srgbClr val="0D0D0D"/>
                </a:solidFill>
                <a:latin typeface="Times New Roman" panose="02020603050405020304" pitchFamily="18" charset="0"/>
                <a:ea typeface="DFKai-SB" panose="03000509000000000000" pitchFamily="65" charset="-120"/>
                <a:cs typeface="Times New Roman" panose="02020603050405020304" pitchFamily="18" charset="0"/>
              </a:rPr>
              <a:t>Case-study</a:t>
            </a:r>
            <a:endParaRPr lang="zh-CN" altLang="en-US" sz="2400" dirty="0">
              <a:solidFill>
                <a:srgbClr val="0D0D0D"/>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内容占位符 2">
            <a:extLst>
              <a:ext uri="{FF2B5EF4-FFF2-40B4-BE49-F238E27FC236}">
                <a16:creationId xmlns:a16="http://schemas.microsoft.com/office/drawing/2014/main" id="{053FD8F7-D77E-4515-81D4-96C757AC572B}"/>
              </a:ext>
            </a:extLst>
          </p:cNvPr>
          <p:cNvSpPr>
            <a:spLocks noGrp="1"/>
          </p:cNvSpPr>
          <p:nvPr>
            <p:ph idx="4294967295"/>
          </p:nvPr>
        </p:nvSpPr>
        <p:spPr>
          <a:xfrm>
            <a:off x="6602505" y="3543777"/>
            <a:ext cx="4811378" cy="2195473"/>
          </a:xfrm>
        </p:spPr>
        <p:txBody>
          <a:bodyPr wrap="square">
            <a:spAutoFit/>
          </a:bodyPr>
          <a:lstStyle/>
          <a:p>
            <a:pPr marL="0" indent="0">
              <a:lnSpc>
                <a:spcPct val="120000"/>
              </a:lnSpc>
              <a:buNone/>
            </a:pPr>
            <a:r>
              <a:rPr lang="en-US" altLang="zh-CN" sz="2000" dirty="0" smtClean="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Touching China</a:t>
            </a:r>
            <a:r>
              <a:rPr lang="en-US" altLang="zh-CN" sz="2000" dirty="0" smtClean="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Awards 2014: Fighting Ebola—Chinese medical team in Africa</a:t>
            </a:r>
            <a:endParaRPr lang="en-US" altLang="zh-CN" sz="1600" b="0" i="0" dirty="0">
              <a:effectLst/>
              <a:latin typeface="Times New Roman" panose="02020603050405020304" pitchFamily="18" charset="0"/>
              <a:ea typeface="DFKai-SB" panose="03000509000000000000" pitchFamily="65" charset="-120"/>
              <a:cs typeface="Times New Roman" panose="02020603050405020304" pitchFamily="18" charset="0"/>
            </a:endParaRPr>
          </a:p>
          <a:p>
            <a:pPr marL="0" indent="0">
              <a:lnSpc>
                <a:spcPct val="120000"/>
              </a:lnSpc>
              <a:buNone/>
            </a:pPr>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Source: CCTV.com (http://big5.cctv.com/gate/big5/news.cntv.cn/2015/02/27/VIDE1425045359484594.shtml)</a:t>
            </a:r>
          </a:p>
          <a:p>
            <a:pPr marL="0" indent="0">
              <a:lnSpc>
                <a:spcPct val="120000"/>
              </a:lnSpc>
              <a:buNone/>
            </a:pPr>
            <a:endParaRPr lang="en-US" altLang="zh-CN" sz="2400" dirty="0">
              <a:latin typeface="DFKai-SB" panose="03000509000000000000" pitchFamily="65" charset="-120"/>
              <a:ea typeface="DFKai-SB" panose="03000509000000000000" pitchFamily="65" charset="-120"/>
            </a:endParaRPr>
          </a:p>
        </p:txBody>
      </p:sp>
      <p:sp>
        <p:nvSpPr>
          <p:cNvPr id="4" name="矩形 3">
            <a:extLst>
              <a:ext uri="{FF2B5EF4-FFF2-40B4-BE49-F238E27FC236}">
                <a16:creationId xmlns:a16="http://schemas.microsoft.com/office/drawing/2014/main" id="{0C4B93C8-D515-48D5-8A6F-791F011E787E}"/>
              </a:ext>
            </a:extLst>
          </p:cNvPr>
          <p:cNvSpPr/>
          <p:nvPr/>
        </p:nvSpPr>
        <p:spPr>
          <a:xfrm>
            <a:off x="876709" y="1288321"/>
            <a:ext cx="10165976" cy="1569660"/>
          </a:xfrm>
          <a:prstGeom prst="rect">
            <a:avLst/>
          </a:prstGeom>
          <a:ln w="38100">
            <a:solidFill>
              <a:srgbClr val="FF0000"/>
            </a:solidFill>
          </a:ln>
        </p:spPr>
        <p:txBody>
          <a:bodyPr wrap="square">
            <a:spAutoFit/>
          </a:bodyPr>
          <a:lstStyle/>
          <a:p>
            <a:pPr algn="just">
              <a:lnSpc>
                <a:spcPct val="120000"/>
              </a:lnSpc>
            </a:pP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In 2014, a deadly Ebola epidemic broke out in West Africa</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The World Health Organization declared the outbreak as a public health emergency of international concern.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 China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sent medical personnel and experts to the region to provide medical and technical assistance.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 It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also provided emergency aid of about RMB 750 million to 13 African countries. </a:t>
            </a:r>
            <a:endParaRPr lang="zh-CN" altLang="en-US" sz="20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文本框 1">
            <a:extLst>
              <a:ext uri="{FF2B5EF4-FFF2-40B4-BE49-F238E27FC236}">
                <a16:creationId xmlns:a16="http://schemas.microsoft.com/office/drawing/2014/main" id="{0A57A208-01BF-4308-8D9E-E245BF8C4CAB}"/>
              </a:ext>
            </a:extLst>
          </p:cNvPr>
          <p:cNvSpPr txBox="1"/>
          <p:nvPr/>
        </p:nvSpPr>
        <p:spPr>
          <a:xfrm>
            <a:off x="2180654" y="530328"/>
            <a:ext cx="9019602" cy="523220"/>
          </a:xfrm>
          <a:prstGeom prst="rect">
            <a:avLst/>
          </a:prstGeom>
          <a:noFill/>
        </p:spPr>
        <p:txBody>
          <a:bodyPr wrap="square" rtlCol="0">
            <a:spAutoFit/>
          </a:bodyPr>
          <a:lstStyle/>
          <a:p>
            <a:pPr algn="ct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rPr>
              <a:t>Assisting West Africa in the fight against Ebola outbreaks</a:t>
            </a:r>
            <a:endParaRPr lang="zh-CN" altLang="en-US" sz="28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7" name="文本框 26">
            <a:extLst>
              <a:ext uri="{FF2B5EF4-FFF2-40B4-BE49-F238E27FC236}">
                <a16:creationId xmlns:a16="http://schemas.microsoft.com/office/drawing/2014/main" id="{4D9A1A52-4C0B-49FA-B5B3-D343CE148292}"/>
              </a:ext>
            </a:extLst>
          </p:cNvPr>
          <p:cNvSpPr txBox="1"/>
          <p:nvPr/>
        </p:nvSpPr>
        <p:spPr>
          <a:xfrm>
            <a:off x="7498963" y="2962830"/>
            <a:ext cx="2641600" cy="496867"/>
          </a:xfrm>
          <a:prstGeom prst="rect">
            <a:avLst/>
          </a:prstGeom>
          <a:noFill/>
        </p:spPr>
        <p:txBody>
          <a:bodyPr wrap="square">
            <a:spAutoFit/>
          </a:bodyPr>
          <a:lstStyle/>
          <a:p>
            <a:pPr marL="0" indent="0">
              <a:lnSpc>
                <a:spcPct val="120000"/>
              </a:lnSpc>
              <a:buNone/>
            </a:pPr>
            <a:r>
              <a:rPr lang="en-US" altLang="zh-CN" sz="2400" b="1" dirty="0">
                <a:latin typeface="Times New Roman" panose="02020603050405020304" pitchFamily="18" charset="0"/>
                <a:ea typeface="DFKai-SB" panose="03000509000000000000" pitchFamily="65" charset="-120"/>
                <a:cs typeface="Times New Roman" panose="02020603050405020304" pitchFamily="18" charset="0"/>
              </a:rPr>
              <a:t>Read the article: </a:t>
            </a:r>
          </a:p>
        </p:txBody>
      </p:sp>
      <p:pic>
        <p:nvPicPr>
          <p:cNvPr id="7" name="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709" y="3104012"/>
            <a:ext cx="5498855" cy="2311113"/>
          </a:xfrm>
          <a:prstGeom prst="rect">
            <a:avLst/>
          </a:prstGeom>
        </p:spPr>
      </p:pic>
      <p:sp>
        <p:nvSpPr>
          <p:cNvPr id="26" name="文本框 7">
            <a:extLst>
              <a:ext uri="{FF2B5EF4-FFF2-40B4-BE49-F238E27FC236}">
                <a16:creationId xmlns:a16="http://schemas.microsoft.com/office/drawing/2014/main" id="{514EBEA9-7109-4885-B2F5-F3A007AFACCF}"/>
              </a:ext>
            </a:extLst>
          </p:cNvPr>
          <p:cNvSpPr txBox="1"/>
          <p:nvPr/>
        </p:nvSpPr>
        <p:spPr>
          <a:xfrm>
            <a:off x="907340" y="5468212"/>
            <a:ext cx="5498855" cy="584775"/>
          </a:xfrm>
          <a:prstGeom prst="rect">
            <a:avLst/>
          </a:prstGeom>
          <a:noFill/>
        </p:spPr>
        <p:txBody>
          <a:bodyPr wrap="square" rtlCol="0">
            <a:spAutoFit/>
          </a:bodyPr>
          <a:lstStyle/>
          <a:p>
            <a:pPr algn="just"/>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The TV series </a:t>
            </a:r>
            <a:r>
              <a:rPr lang="en-US" altLang="zh-TW" sz="1600" i="1" dirty="0">
                <a:latin typeface="Times New Roman" panose="02020603050405020304" pitchFamily="18" charset="0"/>
                <a:ea typeface="DFKai-SB" panose="03000509000000000000" pitchFamily="65" charset="-120"/>
                <a:cs typeface="Times New Roman" panose="02020603050405020304" pitchFamily="18" charset="0"/>
              </a:rPr>
              <a:t>Ebola Fighters </a:t>
            </a:r>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tells the story of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the </a:t>
            </a:r>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Chinese medical team fighting against the Ebola virus in 2014. </a:t>
            </a:r>
          </a:p>
        </p:txBody>
      </p:sp>
      <p:pic>
        <p:nvPicPr>
          <p:cNvPr id="5" name="Picture 4"/>
          <p:cNvPicPr>
            <a:picLocks noChangeAspect="1"/>
          </p:cNvPicPr>
          <p:nvPr/>
        </p:nvPicPr>
        <p:blipFill>
          <a:blip r:embed="rId5"/>
          <a:stretch>
            <a:fillRect/>
          </a:stretch>
        </p:blipFill>
        <p:spPr>
          <a:xfrm>
            <a:off x="6821172" y="5671052"/>
            <a:ext cx="1355583" cy="411643"/>
          </a:xfrm>
          <a:prstGeom prst="rect">
            <a:avLst/>
          </a:prstGeom>
        </p:spPr>
      </p:pic>
    </p:spTree>
    <p:extLst>
      <p:ext uri="{BB962C8B-B14F-4D97-AF65-F5344CB8AC3E}">
        <p14:creationId xmlns:p14="http://schemas.microsoft.com/office/powerpoint/2010/main" val="1438542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a:extLst>
              <a:ext uri="{FF2B5EF4-FFF2-40B4-BE49-F238E27FC236}">
                <a16:creationId xmlns:a16="http://schemas.microsoft.com/office/drawing/2014/main" id="{E5BBB09F-6348-4F7D-8B0C-C54CB2D43C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605" y="297042"/>
            <a:ext cx="10872787" cy="5748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3">
            <a:extLst>
              <a:ext uri="{FF2B5EF4-FFF2-40B4-BE49-F238E27FC236}">
                <a16:creationId xmlns:a16="http://schemas.microsoft.com/office/drawing/2014/main" id="{65514A5B-CE28-4724-A65B-6E7BC56568A2}"/>
              </a:ext>
            </a:extLst>
          </p:cNvPr>
          <p:cNvSpPr txBox="1"/>
          <p:nvPr/>
        </p:nvSpPr>
        <p:spPr>
          <a:xfrm>
            <a:off x="2479535" y="370655"/>
            <a:ext cx="8006999" cy="523220"/>
          </a:xfrm>
          <a:prstGeom prst="rect">
            <a:avLst/>
          </a:prstGeom>
          <a:noFill/>
        </p:spPr>
        <p:txBody>
          <a:bodyPr wrap="square" rtlCol="0">
            <a:spAutoFit/>
          </a:bodyPr>
          <a:lstStyle/>
          <a:p>
            <a:pPr algn="ctr"/>
            <a:r>
              <a:rPr lang="en-US" altLang="zh-TW" sz="28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Reaching out globally to fight </a:t>
            </a:r>
            <a:r>
              <a:rPr lang="en-US" altLang="zh-TW" sz="28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COVID-19</a:t>
            </a:r>
            <a:endParaRPr lang="zh-CN" altLang="en-US" sz="28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文本框 8">
            <a:extLst>
              <a:ext uri="{FF2B5EF4-FFF2-40B4-BE49-F238E27FC236}">
                <a16:creationId xmlns:a16="http://schemas.microsoft.com/office/drawing/2014/main" id="{435EFF2B-A04D-4C75-B8EC-28EB14C3CCF9}"/>
              </a:ext>
            </a:extLst>
          </p:cNvPr>
          <p:cNvSpPr txBox="1"/>
          <p:nvPr/>
        </p:nvSpPr>
        <p:spPr>
          <a:xfrm>
            <a:off x="878376" y="1106613"/>
            <a:ext cx="10066581" cy="1338828"/>
          </a:xfrm>
          <a:prstGeom prst="rect">
            <a:avLst/>
          </a:prstGeom>
          <a:noFill/>
        </p:spPr>
        <p:txBody>
          <a:bodyPr wrap="square" rtlCol="0">
            <a:spAutoFit/>
          </a:bodyPr>
          <a:lstStyle/>
          <a:p>
            <a:pPr algn="just">
              <a:lnSpc>
                <a:spcPct val="150000"/>
              </a:lnSpc>
            </a:pPr>
            <a:r>
              <a:rPr lang="en-US" altLang="zh-CN"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Since the outbreak of the </a:t>
            </a:r>
            <a:r>
              <a:rPr lang="en-US" altLang="zh-CN"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COVID-19 </a:t>
            </a:r>
            <a:r>
              <a:rPr lang="en-US" altLang="zh-CN"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pandemic, China has conducted exchanges and cooperation with the international community. </a:t>
            </a:r>
            <a:r>
              <a:rPr lang="en-US" altLang="zh-CN"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It </a:t>
            </a:r>
            <a:r>
              <a:rPr lang="en-US" altLang="zh-CN"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shared information and experience, developed vaccines, provided humanitarian aid, and exported pandemic </a:t>
            </a:r>
            <a:r>
              <a:rPr lang="en-US" altLang="zh-CN"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materials, </a:t>
            </a:r>
            <a:r>
              <a:rPr lang="en-US" altLang="zh-CN"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making contribution to the global efforts against the pandemic. </a:t>
            </a:r>
            <a:endParaRPr lang="zh-CN" altLang="en-US"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12" name="组合 38">
            <a:extLst>
              <a:ext uri="{FF2B5EF4-FFF2-40B4-BE49-F238E27FC236}">
                <a16:creationId xmlns:a16="http://schemas.microsoft.com/office/drawing/2014/main" id="{3868F6D6-068F-46FA-A923-7D0F738607C1}"/>
              </a:ext>
            </a:extLst>
          </p:cNvPr>
          <p:cNvGrpSpPr>
            <a:grpSpLocks/>
          </p:cNvGrpSpPr>
          <p:nvPr/>
        </p:nvGrpSpPr>
        <p:grpSpPr bwMode="auto">
          <a:xfrm>
            <a:off x="974585" y="234335"/>
            <a:ext cx="1581150" cy="647700"/>
            <a:chOff x="4225771" y="1065320"/>
            <a:chExt cx="895882" cy="947506"/>
          </a:xfrm>
        </p:grpSpPr>
        <p:sp>
          <p:nvSpPr>
            <p:cNvPr id="13" name="矩形 12">
              <a:extLst>
                <a:ext uri="{FF2B5EF4-FFF2-40B4-BE49-F238E27FC236}">
                  <a16:creationId xmlns:a16="http://schemas.microsoft.com/office/drawing/2014/main" id="{233E2104-8C77-44AA-8790-61932015A87F}"/>
                </a:ext>
              </a:extLst>
            </p:cNvPr>
            <p:cNvSpPr/>
            <p:nvPr/>
          </p:nvSpPr>
          <p:spPr>
            <a:xfrm>
              <a:off x="4268946" y="1160536"/>
              <a:ext cx="852707"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DFKai-SB" panose="03000509000000000000" pitchFamily="65" charset="-120"/>
                <a:ea typeface="DFKai-SB" panose="03000509000000000000" pitchFamily="65" charset="-120"/>
              </a:endParaRPr>
            </a:p>
          </p:txBody>
        </p:sp>
        <p:sp>
          <p:nvSpPr>
            <p:cNvPr id="14" name="矩形 13">
              <a:extLst>
                <a:ext uri="{FF2B5EF4-FFF2-40B4-BE49-F238E27FC236}">
                  <a16:creationId xmlns:a16="http://schemas.microsoft.com/office/drawing/2014/main" id="{0E7BB639-E93D-4117-88CB-314041F1645A}"/>
                </a:ext>
              </a:extLst>
            </p:cNvPr>
            <p:cNvSpPr/>
            <p:nvPr/>
          </p:nvSpPr>
          <p:spPr>
            <a:xfrm>
              <a:off x="4225771" y="1065320"/>
              <a:ext cx="852707"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DFKai-SB" panose="03000509000000000000" pitchFamily="65" charset="-120"/>
                <a:ea typeface="DFKai-SB" panose="03000509000000000000" pitchFamily="65" charset="-120"/>
              </a:endParaRPr>
            </a:p>
          </p:txBody>
        </p:sp>
      </p:grpSp>
      <p:sp>
        <p:nvSpPr>
          <p:cNvPr id="15" name="文本框 42">
            <a:extLst>
              <a:ext uri="{FF2B5EF4-FFF2-40B4-BE49-F238E27FC236}">
                <a16:creationId xmlns:a16="http://schemas.microsoft.com/office/drawing/2014/main" id="{EF1B19C6-DA90-406B-99F0-9D4662955E59}"/>
              </a:ext>
            </a:extLst>
          </p:cNvPr>
          <p:cNvSpPr txBox="1">
            <a:spLocks noChangeArrowheads="1"/>
          </p:cNvSpPr>
          <p:nvPr/>
        </p:nvSpPr>
        <p:spPr bwMode="auto">
          <a:xfrm>
            <a:off x="557487" y="273815"/>
            <a:ext cx="22955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400" dirty="0">
                <a:solidFill>
                  <a:srgbClr val="0D0D0D"/>
                </a:solidFill>
                <a:latin typeface="Times New Roman" panose="02020603050405020304" pitchFamily="18" charset="0"/>
                <a:ea typeface="DFKai-SB" panose="03000509000000000000" pitchFamily="65" charset="-120"/>
                <a:cs typeface="Times New Roman" panose="02020603050405020304" pitchFamily="18" charset="0"/>
              </a:rPr>
              <a:t>Case-study</a:t>
            </a:r>
            <a:endParaRPr lang="zh-CN" altLang="en-US" sz="2400" dirty="0">
              <a:solidFill>
                <a:srgbClr val="0D0D0D"/>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2" name="圖片 1"/>
          <p:cNvPicPr>
            <a:picLocks noChangeAspect="1"/>
          </p:cNvPicPr>
          <p:nvPr/>
        </p:nvPicPr>
        <p:blipFill>
          <a:blip r:embed="rId4"/>
          <a:stretch>
            <a:fillRect/>
          </a:stretch>
        </p:blipFill>
        <p:spPr>
          <a:xfrm>
            <a:off x="1290545" y="2992341"/>
            <a:ext cx="3571743" cy="2381162"/>
          </a:xfrm>
          <a:prstGeom prst="rect">
            <a:avLst/>
          </a:prstGeom>
        </p:spPr>
      </p:pic>
      <p:sp>
        <p:nvSpPr>
          <p:cNvPr id="28" name="内容占位符 2">
            <a:extLst>
              <a:ext uri="{FF2B5EF4-FFF2-40B4-BE49-F238E27FC236}">
                <a16:creationId xmlns:a16="http://schemas.microsoft.com/office/drawing/2014/main" id="{053FD8F7-D77E-4515-81D4-96C757AC572B}"/>
              </a:ext>
            </a:extLst>
          </p:cNvPr>
          <p:cNvSpPr txBox="1">
            <a:spLocks/>
          </p:cNvSpPr>
          <p:nvPr/>
        </p:nvSpPr>
        <p:spPr>
          <a:xfrm>
            <a:off x="2348184" y="6130170"/>
            <a:ext cx="8986982" cy="73866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altLang="zh-CN"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Chinese vaccine helps fight against the pandemic globally</a:t>
            </a:r>
          </a:p>
          <a:p>
            <a:pPr marL="0" indent="0">
              <a:lnSpc>
                <a:spcPct val="100000"/>
              </a:lnSpc>
              <a:spcBef>
                <a:spcPts val="0"/>
              </a:spcBef>
              <a:buNone/>
            </a:pPr>
            <a:r>
              <a:rPr lang="en-US" altLang="zh-TW"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Source: </a:t>
            </a:r>
            <a:r>
              <a:rPr lang="en-US" altLang="zh-TW"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a:t>
            </a:r>
            <a:r>
              <a:rPr lang="zh-TW" altLang="en-US"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Central Government of the PRC</a:t>
            </a:r>
          </a:p>
          <a:p>
            <a:pPr marL="0" indent="0">
              <a:lnSpc>
                <a:spcPct val="100000"/>
              </a:lnSpc>
              <a:spcBef>
                <a:spcPts val="0"/>
              </a:spcBef>
              <a:buNone/>
            </a:pPr>
            <a:r>
              <a:rPr lang="en-US" altLang="zh-TW" sz="12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http</a:t>
            </a:r>
            <a:r>
              <a:rPr lang="en-US" altLang="zh-TW" sz="1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://www.gov.cn/xinwen/2021-04/04/content_5597713.htm</a:t>
            </a:r>
            <a:endParaRPr lang="en-US" altLang="zh-CN" sz="1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9" name="文本框 26">
            <a:extLst>
              <a:ext uri="{FF2B5EF4-FFF2-40B4-BE49-F238E27FC236}">
                <a16:creationId xmlns:a16="http://schemas.microsoft.com/office/drawing/2014/main" id="{4D9A1A52-4C0B-49FA-B5B3-D343CE148292}"/>
              </a:ext>
            </a:extLst>
          </p:cNvPr>
          <p:cNvSpPr txBox="1"/>
          <p:nvPr/>
        </p:nvSpPr>
        <p:spPr>
          <a:xfrm>
            <a:off x="268713" y="6150144"/>
            <a:ext cx="2363222" cy="430182"/>
          </a:xfrm>
          <a:prstGeom prst="rect">
            <a:avLst/>
          </a:prstGeom>
          <a:noFill/>
        </p:spPr>
        <p:txBody>
          <a:bodyPr wrap="square">
            <a:spAutoFit/>
          </a:bodyPr>
          <a:lstStyle/>
          <a:p>
            <a:pPr marL="0" indent="0">
              <a:lnSpc>
                <a:spcPct val="120000"/>
              </a:lnSpc>
              <a:buNone/>
            </a:pPr>
            <a:r>
              <a:rPr lang="en-US" altLang="zh-CN" sz="2000" b="1" dirty="0">
                <a:latin typeface="Times New Roman" panose="02020603050405020304" pitchFamily="18" charset="0"/>
                <a:ea typeface="DFKai-SB" panose="03000509000000000000" pitchFamily="65" charset="-120"/>
                <a:cs typeface="Times New Roman" panose="02020603050405020304" pitchFamily="18" charset="0"/>
              </a:rPr>
              <a:t>Read the article:</a:t>
            </a:r>
          </a:p>
        </p:txBody>
      </p:sp>
      <p:sp>
        <p:nvSpPr>
          <p:cNvPr id="3" name="Rectangle 2"/>
          <p:cNvSpPr/>
          <p:nvPr/>
        </p:nvSpPr>
        <p:spPr>
          <a:xfrm>
            <a:off x="1321639" y="5340000"/>
            <a:ext cx="3509554" cy="738664"/>
          </a:xfrm>
          <a:prstGeom prst="rect">
            <a:avLst/>
          </a:prstGeom>
        </p:spPr>
        <p:txBody>
          <a:bodyPr wrap="square">
            <a:spAutoFit/>
          </a:bodyPr>
          <a:lstStyle/>
          <a:p>
            <a:pPr algn="just"/>
            <a:r>
              <a:rPr lang="en-US"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The </a:t>
            </a:r>
            <a:r>
              <a:rPr lang="en-US" sz="14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COVID-19 </a:t>
            </a:r>
            <a:r>
              <a:rPr lang="en-US"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vaccine delivered by the Chinese government to Ethiopia </a:t>
            </a:r>
            <a:r>
              <a:rPr lang="en-US" sz="14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arrived </a:t>
            </a:r>
            <a:r>
              <a:rPr lang="en-US"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in Addis Ababa, the capital.</a:t>
            </a:r>
          </a:p>
        </p:txBody>
      </p:sp>
      <p:pic>
        <p:nvPicPr>
          <p:cNvPr id="5" name="Picture 4"/>
          <p:cNvPicPr>
            <a:picLocks noChangeAspect="1"/>
          </p:cNvPicPr>
          <p:nvPr/>
        </p:nvPicPr>
        <p:blipFill>
          <a:blip r:embed="rId5"/>
          <a:stretch>
            <a:fillRect/>
          </a:stretch>
        </p:blipFill>
        <p:spPr>
          <a:xfrm>
            <a:off x="5739392" y="3034143"/>
            <a:ext cx="4861923" cy="2339360"/>
          </a:xfrm>
          <a:prstGeom prst="rect">
            <a:avLst/>
          </a:prstGeom>
        </p:spPr>
      </p:pic>
      <p:sp>
        <p:nvSpPr>
          <p:cNvPr id="6" name="Rectangle 5"/>
          <p:cNvSpPr/>
          <p:nvPr/>
        </p:nvSpPr>
        <p:spPr>
          <a:xfrm>
            <a:off x="5739392" y="5357839"/>
            <a:ext cx="5387468" cy="523220"/>
          </a:xfrm>
          <a:prstGeom prst="rect">
            <a:avLst/>
          </a:prstGeom>
        </p:spPr>
        <p:txBody>
          <a:bodyPr wrap="square">
            <a:spAutoFit/>
          </a:bodyPr>
          <a:lstStyle/>
          <a:p>
            <a:r>
              <a:rPr lang="en-US"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The second batch of </a:t>
            </a:r>
            <a:r>
              <a:rPr lang="en-US" sz="1400" dirty="0" err="1">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Sinovac</a:t>
            </a:r>
            <a:r>
              <a:rPr lang="en-US"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sz="14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COVID-19 </a:t>
            </a:r>
            <a:r>
              <a:rPr lang="en-US"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vaccine from China </a:t>
            </a:r>
            <a:r>
              <a:rPr lang="en-US" sz="14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arrived </a:t>
            </a:r>
            <a:r>
              <a:rPr lang="en-US"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in Manila, the capital of the Philippines, to accelerate </a:t>
            </a:r>
            <a:r>
              <a:rPr lang="en-US" altLang="zh-CN"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vaccination</a:t>
            </a:r>
            <a:endParaRPr lang="en-US"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8450517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AB7D89DA-0D1F-43F0-9150-AD32220402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709" y="294853"/>
            <a:ext cx="11628582" cy="6563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文本框 19">
            <a:extLst>
              <a:ext uri="{FF2B5EF4-FFF2-40B4-BE49-F238E27FC236}">
                <a16:creationId xmlns:a16="http://schemas.microsoft.com/office/drawing/2014/main" id="{0B789950-2EB8-49EF-8B23-A649575F6D33}"/>
              </a:ext>
            </a:extLst>
          </p:cNvPr>
          <p:cNvSpPr txBox="1"/>
          <p:nvPr/>
        </p:nvSpPr>
        <p:spPr>
          <a:xfrm>
            <a:off x="0" y="802321"/>
            <a:ext cx="12496254" cy="535531"/>
          </a:xfrm>
          <a:prstGeom prst="rect">
            <a:avLst/>
          </a:prstGeom>
          <a:noFill/>
        </p:spPr>
        <p:txBody>
          <a:bodyPr wrap="square">
            <a:spAutoFit/>
          </a:bodyPr>
          <a:lstStyle/>
          <a:p>
            <a:pPr algn="ctr">
              <a:lnSpc>
                <a:spcPct val="90000"/>
              </a:lnSpc>
              <a:spcAft>
                <a:spcPct val="35000"/>
              </a:spcAft>
              <a:defRPr/>
            </a:pPr>
            <a:r>
              <a:rPr lang="en-US" altLang="zh-CN" sz="32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China’s contribution to global fight against </a:t>
            </a:r>
            <a:r>
              <a:rPr lang="en-US" altLang="zh-CN" sz="32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COVID-19</a:t>
            </a:r>
            <a:endParaRPr lang="zh-CN" altLang="en-US" sz="32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1" name="文本框 20">
            <a:extLst>
              <a:ext uri="{FF2B5EF4-FFF2-40B4-BE49-F238E27FC236}">
                <a16:creationId xmlns:a16="http://schemas.microsoft.com/office/drawing/2014/main" id="{A5875513-78A1-4D35-9D4C-F59E584C709D}"/>
              </a:ext>
            </a:extLst>
          </p:cNvPr>
          <p:cNvSpPr txBox="1"/>
          <p:nvPr/>
        </p:nvSpPr>
        <p:spPr>
          <a:xfrm>
            <a:off x="713364" y="4464400"/>
            <a:ext cx="10759272" cy="2012859"/>
          </a:xfrm>
          <a:prstGeom prst="rect">
            <a:avLst/>
          </a:prstGeom>
          <a:solidFill>
            <a:schemeClr val="accent5">
              <a:lumMod val="20000"/>
              <a:lumOff val="80000"/>
            </a:schemeClr>
          </a:solidFill>
          <a:ln w="28575">
            <a:solidFill>
              <a:srgbClr val="FF0000"/>
            </a:solidFill>
          </a:ln>
        </p:spPr>
        <p:txBody>
          <a:bodyPr wrap="square">
            <a:spAutoFit/>
          </a:bodyPr>
          <a:lstStyle/>
          <a:p>
            <a:pPr algn="just">
              <a:lnSpc>
                <a:spcPct val="120000"/>
              </a:lnSpc>
            </a:pPr>
            <a:r>
              <a:rPr lang="en-US" altLang="zh-CN" sz="2000" kern="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“We will do our utmost to let people breathe because every life matters, regardless of his or her nationality and </a:t>
            </a:r>
            <a:r>
              <a:rPr lang="en-US" altLang="zh-CN" sz="2000" kern="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race”</a:t>
            </a:r>
            <a:endParaRPr lang="en-US" altLang="zh-CN" sz="2000" kern="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algn="r">
              <a:lnSpc>
                <a:spcPct val="120000"/>
              </a:lnSpc>
            </a:pPr>
            <a:r>
              <a:rPr lang="en-US" altLang="zh-CN" kern="0" dirty="0">
                <a:solidFill>
                  <a:schemeClr val="tx1">
                    <a:lumMod val="95000"/>
                    <a:lumOff val="5000"/>
                  </a:schemeClr>
                </a:solidFill>
                <a:latin typeface="DFKai-SB" panose="03000509000000000000" pitchFamily="65" charset="-120"/>
                <a:ea typeface="DFKai-SB" panose="03000509000000000000" pitchFamily="65" charset="-120"/>
                <a:cs typeface="Times New Roman" panose="02020603050405020304" pitchFamily="18" charset="0"/>
              </a:rPr>
              <a:t>—</a:t>
            </a:r>
            <a:r>
              <a:rPr lang="en-US" altLang="zh-CN" kern="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Zhao </a:t>
            </a:r>
            <a:r>
              <a:rPr lang="en-US" altLang="zh-CN" kern="0" dirty="0" err="1">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Lijian</a:t>
            </a:r>
            <a:r>
              <a:rPr lang="en-US" altLang="zh-CN" kern="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kern="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spokesperson of </a:t>
            </a:r>
            <a:r>
              <a:rPr lang="en-US" altLang="zh-CN" kern="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Chinese Ministry of Foreign Affairs, </a:t>
            </a:r>
            <a:r>
              <a:rPr lang="en-US" altLang="zh-CN" kern="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18 May, </a:t>
            </a:r>
            <a:r>
              <a:rPr lang="en-US" altLang="zh-CN" kern="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2021 </a:t>
            </a:r>
          </a:p>
          <a:p>
            <a:pPr>
              <a:lnSpc>
                <a:spcPct val="120000"/>
              </a:lnSpc>
            </a:pPr>
            <a:endParaRPr lang="en-US" altLang="zh-CN" sz="1600" kern="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a:lnSpc>
                <a:spcPct val="120000"/>
              </a:lnSpc>
            </a:pPr>
            <a:r>
              <a:rPr lang="en-US" altLang="zh-CN" sz="1600" kern="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a:t>
            </a:r>
            <a:r>
              <a:rPr lang="en-US" altLang="zh-TW" sz="1600" kern="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ource</a:t>
            </a:r>
            <a:r>
              <a:rPr lang="en-US" altLang="zh-TW" sz="1600" kern="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1400" kern="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Ministry of Foreign Affairs, the People's Republic of China </a:t>
            </a:r>
            <a:r>
              <a:rPr lang="en-US" altLang="zh-TW" sz="1400" kern="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p>
          <a:p>
            <a:pPr>
              <a:lnSpc>
                <a:spcPct val="120000"/>
              </a:lnSpc>
            </a:pPr>
            <a:r>
              <a:rPr lang="en-US" altLang="zh-TW" sz="1400" kern="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1400" kern="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(https</a:t>
            </a:r>
            <a:r>
              <a:rPr lang="en-US" altLang="zh-TW" sz="1400" kern="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TW" sz="1400" kern="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www.fmprc.gov.cn/mfa_eng/xwfw_665399/s2510_665401/2511_665403/202105/t20210518_9170746.html)</a:t>
            </a:r>
            <a:endParaRPr lang="en-US" altLang="zh-TW" sz="1400" kern="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6" name="文本框 20">
            <a:extLst>
              <a:ext uri="{FF2B5EF4-FFF2-40B4-BE49-F238E27FC236}">
                <a16:creationId xmlns:a16="http://schemas.microsoft.com/office/drawing/2014/main" id="{A5875513-78A1-4D35-9D4C-F59E584C709D}"/>
              </a:ext>
            </a:extLst>
          </p:cNvPr>
          <p:cNvSpPr txBox="1"/>
          <p:nvPr/>
        </p:nvSpPr>
        <p:spPr>
          <a:xfrm>
            <a:off x="713364" y="1399847"/>
            <a:ext cx="10759272" cy="2683812"/>
          </a:xfrm>
          <a:prstGeom prst="rect">
            <a:avLst/>
          </a:prstGeom>
          <a:solidFill>
            <a:schemeClr val="accent6">
              <a:lumMod val="20000"/>
              <a:lumOff val="80000"/>
            </a:schemeClr>
          </a:solidFill>
          <a:ln w="38100">
            <a:solidFill>
              <a:srgbClr val="0070C0"/>
            </a:solidFill>
          </a:ln>
        </p:spPr>
        <p:txBody>
          <a:bodyPr wrap="square">
            <a:spAutoFit/>
          </a:bodyPr>
          <a:lstStyle/>
          <a:p>
            <a:pPr algn="just">
              <a:lnSpc>
                <a:spcPct val="120000"/>
              </a:lnSpc>
            </a:pPr>
            <a:r>
              <a:rPr lang="en-US" altLang="zh-TW" kern="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Ask </a:t>
            </a:r>
            <a:r>
              <a:rPr lang="en-US" altLang="zh-TW" kern="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students </a:t>
            </a:r>
            <a:r>
              <a:rPr lang="en-US" altLang="zh-TW" kern="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to read the following reports and find out what contribution China has made to the global fight against </a:t>
            </a:r>
            <a:r>
              <a:rPr lang="en-US" altLang="zh-TW" kern="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COVID-19</a:t>
            </a:r>
            <a:r>
              <a:rPr lang="en-US" altLang="zh-TW" kern="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p>
          <a:p>
            <a:pPr algn="just">
              <a:lnSpc>
                <a:spcPct val="120000"/>
              </a:lnSpc>
              <a:spcBef>
                <a:spcPts val="600"/>
              </a:spcBef>
            </a:pPr>
            <a:r>
              <a:rPr lang="en-US" altLang="zh-TW" kern="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1. China brings confidence </a:t>
            </a:r>
            <a:r>
              <a:rPr lang="en-US" altLang="zh-TW" kern="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 the </a:t>
            </a:r>
            <a:r>
              <a:rPr lang="en-US" altLang="zh-TW" kern="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global fight </a:t>
            </a:r>
            <a:r>
              <a:rPr lang="en-US" altLang="zh-TW" kern="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against COVID-19 </a:t>
            </a:r>
            <a:r>
              <a:rPr lang="en-US" altLang="zh-TW" kern="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(China's </a:t>
            </a:r>
            <a:r>
              <a:rPr lang="en-US" altLang="zh-TW" kern="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contribution </a:t>
            </a:r>
            <a:r>
              <a:rPr lang="en-US" altLang="zh-TW" kern="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to the </a:t>
            </a:r>
            <a:r>
              <a:rPr lang="en-US" altLang="zh-TW" kern="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global anti-epidemic and recovery)</a:t>
            </a:r>
            <a:endParaRPr lang="en-US" altLang="zh-TW" kern="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a:lnSpc>
                <a:spcPct val="120000"/>
              </a:lnSpc>
            </a:pPr>
            <a:r>
              <a:rPr lang="zh-TW" altLang="en-US" sz="1400" kern="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1400" kern="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Source: </a:t>
            </a:r>
            <a:r>
              <a:rPr lang="en-US" altLang="zh-TW" sz="1400" kern="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people.cn</a:t>
            </a:r>
            <a:r>
              <a:rPr lang="zh-TW" altLang="en-US" sz="1400" kern="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1400" kern="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(http://world.people.com.cn/n1/2021/0814/c1002-32192894.html)</a:t>
            </a:r>
          </a:p>
          <a:p>
            <a:pPr>
              <a:lnSpc>
                <a:spcPct val="120000"/>
              </a:lnSpc>
              <a:spcBef>
                <a:spcPts val="600"/>
              </a:spcBef>
            </a:pPr>
            <a:r>
              <a:rPr lang="en-US" altLang="zh-TW" kern="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2.</a:t>
            </a:r>
            <a:r>
              <a:rPr lang="zh-CN" altLang="en-US" kern="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kern="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China’s actions in fighting </a:t>
            </a:r>
            <a:r>
              <a:rPr lang="en-US" altLang="zh-CN" kern="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COVID-19</a:t>
            </a:r>
            <a:endParaRPr lang="en-US" altLang="zh-CN" kern="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a:lnSpc>
                <a:spcPct val="120000"/>
              </a:lnSpc>
            </a:pPr>
            <a:r>
              <a:rPr lang="zh-TW" altLang="en-US" sz="1400" kern="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1400" kern="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Source: </a:t>
            </a:r>
            <a:r>
              <a:rPr lang="zh-TW" altLang="en-US" sz="1400" kern="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Central Government of the PRC</a:t>
            </a:r>
            <a:endParaRPr lang="en-US" altLang="zh-TW" sz="1400" strike="sngStrike" kern="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a:lnSpc>
                <a:spcPct val="120000"/>
              </a:lnSpc>
            </a:pPr>
            <a:r>
              <a:rPr lang="en-US" altLang="zh-TW" sz="1400" kern="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zh-TW" altLang="en-US" sz="1400" kern="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1400" kern="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http://www.gov.cn/zhengce/2020-06/07/content_5517737.htm)</a:t>
            </a:r>
          </a:p>
        </p:txBody>
      </p:sp>
      <p:grpSp>
        <p:nvGrpSpPr>
          <p:cNvPr id="9" name="群組 8"/>
          <p:cNvGrpSpPr/>
          <p:nvPr/>
        </p:nvGrpSpPr>
        <p:grpSpPr>
          <a:xfrm>
            <a:off x="494145" y="191617"/>
            <a:ext cx="4940740" cy="523577"/>
            <a:chOff x="773627" y="3981362"/>
            <a:chExt cx="3013826" cy="523577"/>
          </a:xfrm>
        </p:grpSpPr>
        <p:sp>
          <p:nvSpPr>
            <p:cNvPr id="29" name="矩形 28">
              <a:extLst>
                <a:ext uri="{FF2B5EF4-FFF2-40B4-BE49-F238E27FC236}">
                  <a16:creationId xmlns:a16="http://schemas.microsoft.com/office/drawing/2014/main" id="{1DCF31CD-1DB3-426D-8296-E96C620A7992}"/>
                </a:ext>
              </a:extLst>
            </p:cNvPr>
            <p:cNvSpPr/>
            <p:nvPr/>
          </p:nvSpPr>
          <p:spPr>
            <a:xfrm>
              <a:off x="773627" y="4079489"/>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0" name="矩形 29">
              <a:extLst>
                <a:ext uri="{FF2B5EF4-FFF2-40B4-BE49-F238E27FC236}">
                  <a16:creationId xmlns:a16="http://schemas.microsoft.com/office/drawing/2014/main" id="{DC003D24-7839-400F-8FEE-AC30823C57A4}"/>
                </a:ext>
              </a:extLst>
            </p:cNvPr>
            <p:cNvSpPr/>
            <p:nvPr/>
          </p:nvSpPr>
          <p:spPr>
            <a:xfrm>
              <a:off x="897452" y="4214427"/>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1" name="文本框 13">
              <a:extLst>
                <a:ext uri="{FF2B5EF4-FFF2-40B4-BE49-F238E27FC236}">
                  <a16:creationId xmlns:a16="http://schemas.microsoft.com/office/drawing/2014/main" id="{0D4FE447-672F-4C6A-891B-E9586BA49610}"/>
                </a:ext>
              </a:extLst>
            </p:cNvPr>
            <p:cNvSpPr txBox="1">
              <a:spLocks noChangeArrowheads="1"/>
            </p:cNvSpPr>
            <p:nvPr/>
          </p:nvSpPr>
          <p:spPr bwMode="auto">
            <a:xfrm>
              <a:off x="1200664" y="3981362"/>
              <a:ext cx="25867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Activity: Reading </a:t>
              </a:r>
              <a:endParaRPr lang="zh-CN"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32" name="直接连接符 29">
              <a:extLst>
                <a:ext uri="{FF2B5EF4-FFF2-40B4-BE49-F238E27FC236}">
                  <a16:creationId xmlns:a16="http://schemas.microsoft.com/office/drawing/2014/main" id="{FC4F6B70-DAF7-421E-9DD9-80D824F5D634}"/>
                </a:ext>
              </a:extLst>
            </p:cNvPr>
            <p:cNvCxnSpPr>
              <a:cxnSpLocks/>
            </p:cNvCxnSpPr>
            <p:nvPr/>
          </p:nvCxnSpPr>
          <p:spPr>
            <a:xfrm>
              <a:off x="1200664" y="4477952"/>
              <a:ext cx="140509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4"/>
          <a:stretch>
            <a:fillRect/>
          </a:stretch>
        </p:blipFill>
        <p:spPr>
          <a:xfrm>
            <a:off x="7599599" y="2601042"/>
            <a:ext cx="1032988" cy="416398"/>
          </a:xfrm>
          <a:prstGeom prst="rect">
            <a:avLst/>
          </a:prstGeom>
        </p:spPr>
      </p:pic>
    </p:spTree>
    <p:extLst>
      <p:ext uri="{BB962C8B-B14F-4D97-AF65-F5344CB8AC3E}">
        <p14:creationId xmlns:p14="http://schemas.microsoft.com/office/powerpoint/2010/main" val="11517706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922215" y="317509"/>
            <a:ext cx="7995089" cy="535531"/>
          </a:xfrm>
        </p:spPr>
        <p:txBody>
          <a:bodyPr>
            <a:spAutoFit/>
          </a:bodyPr>
          <a:lstStyle/>
          <a:p>
            <a:pPr marL="571500" indent="-571500" algn="ctr">
              <a:buFont typeface="Wingdings" panose="05000000000000000000" pitchFamily="2" charset="2"/>
              <a:buChar char="Ø"/>
            </a:pP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Food aid in response to famines</a:t>
            </a:r>
            <a:endParaRPr lang="zh-CN" altLang="en-US" sz="32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内容占位符 2"/>
          <p:cNvSpPr>
            <a:spLocks noGrp="1"/>
          </p:cNvSpPr>
          <p:nvPr>
            <p:ph idx="4294967295"/>
          </p:nvPr>
        </p:nvSpPr>
        <p:spPr>
          <a:xfrm>
            <a:off x="525686" y="967639"/>
            <a:ext cx="11333021" cy="798745"/>
          </a:xfrm>
        </p:spPr>
        <p:txBody>
          <a:bodyPr wrap="square">
            <a:spAutoFit/>
          </a:bodyPr>
          <a:lstStyle/>
          <a:p>
            <a:pPr marL="0" indent="0" algn="just">
              <a:lnSpc>
                <a:spcPct val="120000"/>
              </a:lnSpc>
              <a:buNone/>
            </a:pPr>
            <a:r>
              <a:rPr lang="en-US" altLang="zh-CN" sz="2000" dirty="0">
                <a:latin typeface="Times New Roman" panose="02020603050405020304" pitchFamily="18" charset="0"/>
                <a:ea typeface="標楷體" panose="03000509000000000000" pitchFamily="65" charset="-120"/>
                <a:cs typeface="Times New Roman" panose="02020603050405020304" pitchFamily="18" charset="0"/>
              </a:rPr>
              <a:t>Affected by extreme weather and war, global food security has become a major concern. </a:t>
            </a:r>
            <a:r>
              <a:rPr lang="en-US" altLang="zh-CN" sz="2000" dirty="0" smtClean="0">
                <a:latin typeface="Times New Roman" panose="02020603050405020304" pitchFamily="18" charset="0"/>
                <a:ea typeface="標楷體" panose="03000509000000000000" pitchFamily="65" charset="-120"/>
                <a:cs typeface="Times New Roman" panose="02020603050405020304" pitchFamily="18" charset="0"/>
              </a:rPr>
              <a:t> China </a:t>
            </a:r>
            <a:r>
              <a:rPr lang="en-US" altLang="zh-CN" sz="2000" dirty="0">
                <a:latin typeface="Times New Roman" panose="02020603050405020304" pitchFamily="18" charset="0"/>
                <a:ea typeface="標楷體" panose="03000509000000000000" pitchFamily="65" charset="-120"/>
                <a:cs typeface="Times New Roman" panose="02020603050405020304" pitchFamily="18" charset="0"/>
              </a:rPr>
              <a:t>has provided emergency food aid to more than 50 countries in Asia, Africa and South America to meet local food needs. </a:t>
            </a:r>
            <a:endParaRPr lang="en-US" altLang="zh-CN" sz="2000" i="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标题 1">
            <a:extLst>
              <a:ext uri="{FF2B5EF4-FFF2-40B4-BE49-F238E27FC236}">
                <a16:creationId xmlns:a16="http://schemas.microsoft.com/office/drawing/2014/main" id="{B6CCE1F5-C4A6-45A5-B7EE-29C1773E4943}"/>
              </a:ext>
            </a:extLst>
          </p:cNvPr>
          <p:cNvSpPr txBox="1">
            <a:spLocks/>
          </p:cNvSpPr>
          <p:nvPr/>
        </p:nvSpPr>
        <p:spPr>
          <a:xfrm>
            <a:off x="2844800" y="2050936"/>
            <a:ext cx="6519041" cy="75713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2400" b="1" dirty="0">
                <a:latin typeface="Times New Roman" panose="02020603050405020304" pitchFamily="18" charset="0"/>
                <a:ea typeface="DFKai-SB" panose="03000509000000000000" pitchFamily="65" charset="-120"/>
                <a:cs typeface="Times New Roman" panose="02020603050405020304" pitchFamily="18" charset="0"/>
              </a:rPr>
              <a:t>Cooperation between the Chinese government and the World Food </a:t>
            </a:r>
            <a:r>
              <a:rPr lang="en-US" altLang="zh-TW" sz="2400" b="1" dirty="0" err="1">
                <a:latin typeface="Times New Roman" panose="02020603050405020304" pitchFamily="18" charset="0"/>
                <a:ea typeface="DFKai-SB" panose="03000509000000000000" pitchFamily="65" charset="-120"/>
                <a:cs typeface="Times New Roman" panose="02020603050405020304" pitchFamily="18" charset="0"/>
              </a:rPr>
              <a:t>Programme</a:t>
            </a:r>
            <a:r>
              <a:rPr lang="en-US" altLang="zh-TW" sz="2400" b="1" dirty="0">
                <a:latin typeface="Times New Roman" panose="02020603050405020304" pitchFamily="18" charset="0"/>
                <a:ea typeface="DFKai-SB" panose="03000509000000000000" pitchFamily="65" charset="-120"/>
                <a:cs typeface="Times New Roman" panose="02020603050405020304" pitchFamily="18" charset="0"/>
              </a:rPr>
              <a:t> (WFP)</a:t>
            </a:r>
            <a:endParaRPr lang="zh-CN" altLang="en-US" sz="24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内容占位符 2">
            <a:extLst>
              <a:ext uri="{FF2B5EF4-FFF2-40B4-BE49-F238E27FC236}">
                <a16:creationId xmlns:a16="http://schemas.microsoft.com/office/drawing/2014/main" id="{11636C77-9A05-4116-BD94-9063FFDF900F}"/>
              </a:ext>
            </a:extLst>
          </p:cNvPr>
          <p:cNvSpPr txBox="1">
            <a:spLocks/>
          </p:cNvSpPr>
          <p:nvPr/>
        </p:nvSpPr>
        <p:spPr>
          <a:xfrm>
            <a:off x="750136" y="2986941"/>
            <a:ext cx="6334719" cy="2057743"/>
          </a:xfrm>
          <a:prstGeom prst="rect">
            <a:avLst/>
          </a:prstGeom>
          <a:solidFill>
            <a:schemeClr val="accent6">
              <a:lumMod val="40000"/>
              <a:lumOff val="60000"/>
            </a:schemeClr>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buFont typeface="Arial" panose="020B0604020202020204" pitchFamily="34" charset="0"/>
              <a:buNone/>
            </a:pPr>
            <a:r>
              <a:rPr lang="en-US" altLang="zh-CN"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 the past years, China’s contribution to the WFP amounted to 97.5 million US dollars</a:t>
            </a:r>
            <a:r>
              <a:rPr lang="en-US" altLang="zh-CN"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 2019, the Chinese government signed </a:t>
            </a:r>
            <a:r>
              <a:rPr lang="en-US" altLang="zh-CN"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 </a:t>
            </a:r>
            <a:r>
              <a:rPr lang="en-US" altLang="zh-CN"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memorandum with the WFP to promote South-South </a:t>
            </a:r>
            <a:r>
              <a:rPr lang="en-US" altLang="zh-CN"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Cooperation* </a:t>
            </a:r>
            <a:r>
              <a:rPr lang="en-US" altLang="zh-CN"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 </a:t>
            </a:r>
            <a:r>
              <a:rPr lang="en-US" altLang="zh-CN"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to help other </a:t>
            </a:r>
            <a:r>
              <a:rPr lang="en-US" altLang="zh-CN"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developing countries </a:t>
            </a:r>
            <a:r>
              <a:rPr lang="en-US" altLang="zh-CN"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by sharing China’s </a:t>
            </a:r>
            <a:r>
              <a:rPr lang="en-US" altLang="zh-CN"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successful experience in ensuring food security, improving nutrition, and </a:t>
            </a:r>
            <a:r>
              <a:rPr lang="en-US" altLang="zh-CN"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poverty alleviation. </a:t>
            </a:r>
            <a:endParaRPr lang="en-US" altLang="zh-CN"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1" name="圖片 4"/>
          <p:cNvPicPr>
            <a:picLocks noChangeAspect="1"/>
          </p:cNvPicPr>
          <p:nvPr/>
        </p:nvPicPr>
        <p:blipFill>
          <a:blip r:embed="rId3"/>
          <a:stretch>
            <a:fillRect/>
          </a:stretch>
        </p:blipFill>
        <p:spPr>
          <a:xfrm>
            <a:off x="7305207" y="3033763"/>
            <a:ext cx="4553500" cy="2937076"/>
          </a:xfrm>
          <a:prstGeom prst="rect">
            <a:avLst/>
          </a:prstGeom>
        </p:spPr>
      </p:pic>
      <p:sp>
        <p:nvSpPr>
          <p:cNvPr id="17" name="内容占位符 2">
            <a:extLst>
              <a:ext uri="{FF2B5EF4-FFF2-40B4-BE49-F238E27FC236}">
                <a16:creationId xmlns:a16="http://schemas.microsoft.com/office/drawing/2014/main" id="{11636C77-9A05-4116-BD94-9063FFDF900F}"/>
              </a:ext>
            </a:extLst>
          </p:cNvPr>
          <p:cNvSpPr txBox="1">
            <a:spLocks/>
          </p:cNvSpPr>
          <p:nvPr/>
        </p:nvSpPr>
        <p:spPr>
          <a:xfrm>
            <a:off x="750136" y="5109317"/>
            <a:ext cx="5948369" cy="584775"/>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0488" indent="-90488" algn="just">
              <a:lnSpc>
                <a:spcPct val="100000"/>
              </a:lnSpc>
              <a:buNone/>
            </a:pPr>
            <a:r>
              <a:rPr lang="zh-TW" altLang="en-US" sz="16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South-South cooperation: development cooperation in the Global South (mainly developing countries)</a:t>
            </a:r>
          </a:p>
        </p:txBody>
      </p:sp>
      <p:sp>
        <p:nvSpPr>
          <p:cNvPr id="18" name="文本框 7">
            <a:extLst>
              <a:ext uri="{FF2B5EF4-FFF2-40B4-BE49-F238E27FC236}">
                <a16:creationId xmlns:a16="http://schemas.microsoft.com/office/drawing/2014/main" id="{514EBEA9-7109-4885-B2F5-F3A007AFACCF}"/>
              </a:ext>
            </a:extLst>
          </p:cNvPr>
          <p:cNvSpPr txBox="1"/>
          <p:nvPr/>
        </p:nvSpPr>
        <p:spPr>
          <a:xfrm>
            <a:off x="750136" y="5970839"/>
            <a:ext cx="10704946" cy="738664"/>
          </a:xfrm>
          <a:prstGeom prst="rect">
            <a:avLst/>
          </a:prstGeom>
          <a:noFill/>
        </p:spPr>
        <p:txBody>
          <a:bodyPr wrap="square" rtlCol="0">
            <a:spAutoFit/>
          </a:bodyPr>
          <a:lstStyle/>
          <a:p>
            <a:pPr latinLnBrk="1"/>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Source</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400" dirty="0">
              <a:latin typeface="Times New Roman" panose="02020603050405020304" pitchFamily="18" charset="0"/>
              <a:ea typeface="DFKai-SB" panose="03000509000000000000" pitchFamily="65" charset="-120"/>
              <a:cs typeface="Times New Roman" panose="02020603050405020304" pitchFamily="18" charset="0"/>
            </a:endParaRPr>
          </a:p>
          <a:p>
            <a:pPr marL="285750" indent="-285750" latinLnBrk="1">
              <a:buFont typeface="Arial" panose="020B0604020202020204" pitchFamily="34" charset="0"/>
              <a:buChar char="•"/>
            </a:pP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UN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World Food </a:t>
            </a:r>
            <a:r>
              <a:rPr lang="en-US" altLang="zh-CN" sz="1400" dirty="0" err="1">
                <a:latin typeface="Times New Roman" panose="02020603050405020304" pitchFamily="18" charset="0"/>
                <a:ea typeface="DFKai-SB" panose="03000509000000000000" pitchFamily="65" charset="-120"/>
                <a:cs typeface="Times New Roman" panose="02020603050405020304" pitchFamily="18" charset="0"/>
              </a:rPr>
              <a:t>Programme</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https://zh.wfp.org/news-21)</a:t>
            </a:r>
          </a:p>
          <a:p>
            <a:pPr marL="285750" indent="-285750" latinLnBrk="1">
              <a:buFont typeface="Arial" panose="020B0604020202020204" pitchFamily="34" charset="0"/>
              <a:buChar char="•"/>
            </a:pPr>
            <a:r>
              <a:rPr lang="en-US" altLang="zh-CN" sz="1400" dirty="0">
                <a:latin typeface="Times New Roman" panose="02020603050405020304" pitchFamily="18" charset="0"/>
                <a:ea typeface="標楷體" panose="03000509000000000000" pitchFamily="65" charset="-120"/>
                <a:cs typeface="Times New Roman" panose="02020603050405020304" pitchFamily="18" charset="0"/>
              </a:rPr>
              <a:t>World Food </a:t>
            </a:r>
            <a:r>
              <a:rPr lang="en-US" altLang="zh-CN" sz="1400" dirty="0" err="1">
                <a:latin typeface="Times New Roman" panose="02020603050405020304" pitchFamily="18" charset="0"/>
                <a:ea typeface="標楷體" panose="03000509000000000000" pitchFamily="65" charset="-120"/>
                <a:cs typeface="Times New Roman" panose="02020603050405020304" pitchFamily="18" charset="0"/>
              </a:rPr>
              <a:t>Programme</a:t>
            </a:r>
            <a:r>
              <a:rPr lang="en-US" altLang="zh-CN" sz="1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CN" sz="1400" dirty="0">
                <a:latin typeface="Times New Roman" panose="02020603050405020304" pitchFamily="18" charset="0"/>
                <a:ea typeface="標楷體" panose="03000509000000000000" pitchFamily="65" charset="-120"/>
                <a:cs typeface="Times New Roman" panose="02020603050405020304" pitchFamily="18" charset="0"/>
              </a:rPr>
              <a:t>https://zh.wfp.org/news/nannanhezuoshijieliangshijihuashujiyujijinguobieshidianxiangmuxilieyantaohui</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endParaRPr lang="zh-CN"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3" name="Picture 12"/>
          <p:cNvPicPr>
            <a:picLocks noChangeAspect="1"/>
          </p:cNvPicPr>
          <p:nvPr/>
        </p:nvPicPr>
        <p:blipFill>
          <a:blip r:embed="rId4"/>
          <a:stretch>
            <a:fillRect/>
          </a:stretch>
        </p:blipFill>
        <p:spPr>
          <a:xfrm>
            <a:off x="750136" y="2225569"/>
            <a:ext cx="1484625" cy="540455"/>
          </a:xfrm>
          <a:prstGeom prst="rect">
            <a:avLst/>
          </a:prstGeom>
        </p:spPr>
      </p:pic>
      <p:sp>
        <p:nvSpPr>
          <p:cNvPr id="12" name="TextBox 11"/>
          <p:cNvSpPr txBox="1"/>
          <p:nvPr/>
        </p:nvSpPr>
        <p:spPr>
          <a:xfrm>
            <a:off x="840258" y="2289205"/>
            <a:ext cx="1322173"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dirty="0">
                <a:latin typeface="Times New Roman" panose="02020603050405020304" pitchFamily="18" charset="0"/>
                <a:cs typeface="Times New Roman" panose="02020603050405020304" pitchFamily="18" charset="0"/>
              </a:rPr>
              <a:t>Reference</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41642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71E33826-E984-4564-A170-C60B8FCC3622}"/>
              </a:ext>
            </a:extLst>
          </p:cNvPr>
          <p:cNvSpPr txBox="1"/>
          <p:nvPr/>
        </p:nvSpPr>
        <p:spPr>
          <a:xfrm>
            <a:off x="1" y="1574462"/>
            <a:ext cx="12107536" cy="3108543"/>
          </a:xfrm>
          <a:prstGeom prst="rect">
            <a:avLst/>
          </a:prstGeom>
          <a:noFill/>
        </p:spPr>
        <p:txBody>
          <a:bodyPr wrap="square">
            <a:spAutoFit/>
          </a:bodyPr>
          <a:lstStyle/>
          <a:p>
            <a:pPr>
              <a:lnSpc>
                <a:spcPct val="150000"/>
              </a:lnSpc>
              <a:spcBef>
                <a:spcPts val="1200"/>
              </a:spcBef>
            </a:pPr>
            <a:r>
              <a:rPr lang="en-US" altLang="zh-CN" sz="28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What is the function of the </a:t>
            </a:r>
            <a:r>
              <a:rPr lang="en-US" altLang="zh-TW" sz="28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United Nations </a:t>
            </a:r>
            <a:r>
              <a:rPr lang="en-US" altLang="zh-CN" sz="28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World </a:t>
            </a:r>
            <a:r>
              <a:rPr lang="en-US" altLang="zh-CN" sz="28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Food </a:t>
            </a:r>
            <a:r>
              <a:rPr lang="en-US" altLang="zh-CN" sz="2800" b="1" dirty="0" err="1"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Programme</a:t>
            </a:r>
            <a:r>
              <a:rPr lang="en-US" altLang="zh-CN" sz="28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(UNWFP)?</a:t>
            </a:r>
            <a:endParaRPr lang="en-US" altLang="zh-CN" sz="28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algn="just">
              <a:lnSpc>
                <a:spcPct val="150000"/>
              </a:lnSpc>
              <a:spcBef>
                <a:spcPts val="1200"/>
              </a:spcBef>
            </a:pPr>
            <a:r>
              <a:rPr lang="en-US" altLang="zh-TW"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a:t>
            </a:r>
            <a:r>
              <a:rPr lang="en-US" altLang="zh-TW"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UNWFP is </a:t>
            </a:r>
            <a:r>
              <a:rPr lang="en-US" altLang="zh-TW"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United Nations frontline agency in </a:t>
            </a:r>
            <a:r>
              <a:rPr lang="en-US" altLang="zh-TW"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combating hunger</a:t>
            </a:r>
            <a:r>
              <a:rPr lang="en-US" altLang="zh-TW"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It </a:t>
            </a:r>
            <a:r>
              <a:rPr lang="en-US" altLang="zh-TW"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is the world's largest humanitarian </a:t>
            </a:r>
            <a:r>
              <a:rPr lang="en-US" altLang="zh-TW" sz="2400" dirty="0" err="1"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organisation</a:t>
            </a:r>
            <a:r>
              <a:rPr lang="en-US" altLang="zh-TW"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Since </a:t>
            </a:r>
            <a:r>
              <a:rPr lang="en-US" altLang="zh-TW"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its </a:t>
            </a:r>
            <a:r>
              <a:rPr lang="en-US" altLang="zh-TW"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founding in 1961,</a:t>
            </a:r>
            <a:r>
              <a:rPr lang="en-US" altLang="zh-TW"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WFP has pursued a vision: a world in which every person, at all times, has access to the food they need for an active and healthy life. </a:t>
            </a:r>
            <a:r>
              <a:rPr lang="en-US" altLang="zh-TW"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WFP </a:t>
            </a:r>
            <a:r>
              <a:rPr lang="en-US" altLang="zh-TW"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worked to save and change the lives of about 158 million people in 2022</a:t>
            </a:r>
            <a:r>
              <a:rPr lang="en-US" altLang="zh-TW"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endParaRPr lang="zh-TW" altLang="en-US"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文本框 7">
            <a:extLst>
              <a:ext uri="{FF2B5EF4-FFF2-40B4-BE49-F238E27FC236}">
                <a16:creationId xmlns:a16="http://schemas.microsoft.com/office/drawing/2014/main" id="{514EBEA9-7109-4885-B2F5-F3A007AFACCF}"/>
              </a:ext>
            </a:extLst>
          </p:cNvPr>
          <p:cNvSpPr txBox="1"/>
          <p:nvPr/>
        </p:nvSpPr>
        <p:spPr>
          <a:xfrm>
            <a:off x="2438595" y="5689856"/>
            <a:ext cx="7551554" cy="738664"/>
          </a:xfrm>
          <a:prstGeom prst="rect">
            <a:avLst/>
          </a:prstGeom>
          <a:noFill/>
        </p:spPr>
        <p:txBody>
          <a:bodyPr wrap="none" rtlCol="0">
            <a:spAutoFit/>
          </a:bodyPr>
          <a:lstStyle/>
          <a:p>
            <a:r>
              <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Source: </a:t>
            </a:r>
            <a:r>
              <a:rPr lang="en-US" altLang="zh-CN"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UNWFP</a:t>
            </a:r>
          </a:p>
          <a:p>
            <a:r>
              <a:rPr lang="en-US" altLang="zh-CN"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://www.wfp.org/overview?_</a:t>
            </a:r>
            <a:r>
              <a:rPr lang="en-US" altLang="zh-CN"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ga=2.142338994.1287924248.1668485961-1066165770.1668485961</a:t>
            </a:r>
            <a:endPar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a:p>
            <a:r>
              <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https://www.wfp.org/stories/wfp-glance</a:t>
            </a:r>
          </a:p>
        </p:txBody>
      </p:sp>
      <p:pic>
        <p:nvPicPr>
          <p:cNvPr id="9" name="Picture 8"/>
          <p:cNvPicPr>
            <a:picLocks noChangeAspect="1"/>
          </p:cNvPicPr>
          <p:nvPr/>
        </p:nvPicPr>
        <p:blipFill>
          <a:blip r:embed="rId3"/>
          <a:stretch>
            <a:fillRect/>
          </a:stretch>
        </p:blipFill>
        <p:spPr>
          <a:xfrm>
            <a:off x="336887" y="715456"/>
            <a:ext cx="1484625" cy="540455"/>
          </a:xfrm>
          <a:prstGeom prst="rect">
            <a:avLst/>
          </a:prstGeom>
        </p:spPr>
      </p:pic>
      <p:pic>
        <p:nvPicPr>
          <p:cNvPr id="10" name="Picture 9"/>
          <p:cNvPicPr>
            <a:picLocks noChangeAspect="1"/>
          </p:cNvPicPr>
          <p:nvPr/>
        </p:nvPicPr>
        <p:blipFill>
          <a:blip r:embed="rId4"/>
          <a:stretch>
            <a:fillRect/>
          </a:stretch>
        </p:blipFill>
        <p:spPr>
          <a:xfrm>
            <a:off x="1315188" y="5382937"/>
            <a:ext cx="828791" cy="1162212"/>
          </a:xfrm>
          <a:prstGeom prst="rect">
            <a:avLst/>
          </a:prstGeom>
        </p:spPr>
      </p:pic>
      <p:sp>
        <p:nvSpPr>
          <p:cNvPr id="6" name="TextBox 5"/>
          <p:cNvSpPr txBox="1"/>
          <p:nvPr/>
        </p:nvSpPr>
        <p:spPr>
          <a:xfrm>
            <a:off x="428815" y="785628"/>
            <a:ext cx="1300767" cy="4001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sz="2000" dirty="0">
                <a:latin typeface="Times New Roman" panose="02020603050405020304" pitchFamily="18" charset="0"/>
                <a:cs typeface="Times New Roman" panose="02020603050405020304" pitchFamily="18" charset="0"/>
              </a:rPr>
              <a:t>Reference</a:t>
            </a:r>
            <a:endParaRPr lang="zh-CN"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2860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316182" y="196289"/>
            <a:ext cx="8575575" cy="742511"/>
          </a:xfrm>
        </p:spPr>
        <p:txBody>
          <a:bodyPr wrap="square">
            <a:spAutoFit/>
          </a:bodyPr>
          <a:lstStyle/>
          <a:p>
            <a:pPr algn="ctr" eaLnBrk="1" hangingPunct="1">
              <a:lnSpc>
                <a:spcPct val="150000"/>
              </a:lnSpc>
            </a:pPr>
            <a:r>
              <a:rPr lang="en-US" altLang="zh-CN" sz="32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Easing refugee </a:t>
            </a:r>
            <a:r>
              <a:rPr lang="en-US" altLang="zh-CN" sz="32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crises</a:t>
            </a:r>
            <a:endParaRPr lang="zh-CN" altLang="en-US" sz="32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文本框 8">
            <a:extLst>
              <a:ext uri="{FF2B5EF4-FFF2-40B4-BE49-F238E27FC236}">
                <a16:creationId xmlns:a16="http://schemas.microsoft.com/office/drawing/2014/main" id="{C185461F-DAC3-47A9-AE7F-DD4D424114EA}"/>
              </a:ext>
            </a:extLst>
          </p:cNvPr>
          <p:cNvSpPr txBox="1"/>
          <p:nvPr/>
        </p:nvSpPr>
        <p:spPr>
          <a:xfrm>
            <a:off x="327752" y="1107284"/>
            <a:ext cx="11224470" cy="2031325"/>
          </a:xfrm>
          <a:prstGeom prst="rect">
            <a:avLst/>
          </a:prstGeom>
          <a:solidFill>
            <a:schemeClr val="accent6">
              <a:lumMod val="20000"/>
              <a:lumOff val="80000"/>
            </a:schemeClr>
          </a:solidFill>
          <a:ln w="28575">
            <a:solidFill>
              <a:srgbClr val="FF0000"/>
            </a:solidFill>
          </a:ln>
        </p:spPr>
        <p:txBody>
          <a:bodyPr wrap="square" rtlCol="0">
            <a:spAutoFit/>
          </a:bodyPr>
          <a:lstStyle/>
          <a:p>
            <a:pPr algn="just">
              <a:lnSpc>
                <a:spcPct val="120000"/>
              </a:lnSpc>
            </a:pP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United Nations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High Commissioner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for Refugee (UNHCR)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statistics show that 1% of the global population is in displacement</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Since 2016, in partnership with UNHCR, the Chinese government, through the South-South Cooperation Assistance Fund, has provided assistance to hundreds of thousands of refugees, internally displaced persons and returnees in Afghanistan, Angola, Iraq, and Republic of Congo, Zimbabwe and other countries.</a:t>
            </a:r>
            <a:endPar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文本框 26">
            <a:extLst>
              <a:ext uri="{FF2B5EF4-FFF2-40B4-BE49-F238E27FC236}">
                <a16:creationId xmlns:a16="http://schemas.microsoft.com/office/drawing/2014/main" id="{4D9A1A52-4C0B-49FA-B5B3-D343CE148292}"/>
              </a:ext>
            </a:extLst>
          </p:cNvPr>
          <p:cNvSpPr txBox="1"/>
          <p:nvPr/>
        </p:nvSpPr>
        <p:spPr>
          <a:xfrm>
            <a:off x="327752" y="4972628"/>
            <a:ext cx="11224470" cy="1425005"/>
          </a:xfrm>
          <a:prstGeom prst="rect">
            <a:avLst/>
          </a:prstGeom>
          <a:solidFill>
            <a:schemeClr val="accent5">
              <a:lumMod val="20000"/>
              <a:lumOff val="80000"/>
            </a:schemeClr>
          </a:solidFill>
          <a:ln w="28575">
            <a:solidFill>
              <a:srgbClr val="FF0000"/>
            </a:solidFill>
          </a:ln>
        </p:spPr>
        <p:txBody>
          <a:bodyPr wrap="square">
            <a:spAutoFit/>
          </a:bodyPr>
          <a:lstStyle/>
          <a:p>
            <a:pPr algn="just">
              <a:lnSpc>
                <a:spcPct val="120000"/>
              </a:lnSpc>
            </a:pP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a:t>
            </a:r>
            <a:r>
              <a:rPr lang="en-US" altLang="zh-TW"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sk </a:t>
            </a:r>
            <a:r>
              <a:rPr lang="en-US" altLang="zh-TW"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students </a:t>
            </a:r>
            <a:r>
              <a:rPr lang="en-US" altLang="zh-TW"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to read the following material </a:t>
            </a:r>
            <a:r>
              <a:rPr lang="en-US" altLang="zh-TW"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to learn why </a:t>
            </a:r>
            <a:r>
              <a:rPr lang="en-US" altLang="zh-TW"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China </a:t>
            </a:r>
            <a:r>
              <a:rPr lang="en-US" altLang="zh-TW"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can play </a:t>
            </a:r>
            <a:r>
              <a:rPr lang="en-US" altLang="zh-TW"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 important role in promoting solutions to refugee crises</a:t>
            </a:r>
            <a:r>
              <a:rPr lang="en-US" altLang="zh-TW"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t>
            </a:r>
          </a:p>
          <a:p>
            <a:pPr algn="just">
              <a:lnSpc>
                <a:spcPct val="120000"/>
              </a:lnSpc>
              <a:spcBef>
                <a:spcPts val="600"/>
              </a:spcBef>
            </a:pPr>
            <a:r>
              <a:rPr lang="en-US" altLang="zh-TW" sz="16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Source</a:t>
            </a:r>
            <a:r>
              <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UN refugee chief </a:t>
            </a:r>
            <a:r>
              <a:rPr lang="en-US" altLang="zh-CN"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seeks </a:t>
            </a:r>
            <a:r>
              <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to deepen cooperation with China</a:t>
            </a:r>
            <a:endParaRPr lang="en-US" altLang="zh-CN"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hlinkClick r:id="rId3"/>
            </a:endParaRPr>
          </a:p>
          <a:p>
            <a:pPr>
              <a:lnSpc>
                <a:spcPct val="120000"/>
              </a:lnSpc>
            </a:pPr>
            <a:r>
              <a:rPr lang="en-US" altLang="zh-TW" sz="12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(https</a:t>
            </a:r>
            <a:r>
              <a:rPr lang="en-US" altLang="zh-TW" sz="1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TW" sz="12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www.unhcr.org/hk/en/14068-un-refugee-agency-chief-seeks-to-deepen-cooperation-with-china.html)</a:t>
            </a:r>
            <a:endParaRPr lang="en-US" altLang="zh-TW" sz="1200" dirty="0">
              <a:solidFill>
                <a:schemeClr val="tx1">
                  <a:lumMod val="95000"/>
                  <a:lumOff val="5000"/>
                </a:schemeClr>
              </a:solidFill>
              <a:latin typeface="DFKai-SB" panose="03000509000000000000" pitchFamily="65" charset="-120"/>
              <a:ea typeface="DFKai-SB" panose="03000509000000000000" pitchFamily="65" charset="-120"/>
            </a:endParaRPr>
          </a:p>
        </p:txBody>
      </p:sp>
      <p:sp>
        <p:nvSpPr>
          <p:cNvPr id="3" name="矩形 2"/>
          <p:cNvSpPr/>
          <p:nvPr/>
        </p:nvSpPr>
        <p:spPr>
          <a:xfrm>
            <a:off x="365640" y="3493275"/>
            <a:ext cx="11649410" cy="757130"/>
          </a:xfrm>
          <a:prstGeom prst="rect">
            <a:avLst/>
          </a:prstGeom>
        </p:spPr>
        <p:txBody>
          <a:bodyPr wrap="square">
            <a:spAutoFit/>
          </a:bodyPr>
          <a:lstStyle/>
          <a:p>
            <a:pPr>
              <a:lnSpc>
                <a:spcPct val="120000"/>
              </a:lnSpc>
            </a:pPr>
            <a:r>
              <a:rPr lang="en-US" altLang="zh-TW"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Source: UNHCR</a:t>
            </a:r>
          </a:p>
          <a:p>
            <a:pPr marL="171450" indent="-171450">
              <a:buFont typeface="Arial" panose="020B0604020202020204" pitchFamily="34" charset="0"/>
              <a:buChar char="•"/>
            </a:pPr>
            <a:r>
              <a:rPr lang="en-US" altLang="zh-TW" sz="1200" dirty="0">
                <a:solidFill>
                  <a:schemeClr val="tx1">
                    <a:lumMod val="95000"/>
                    <a:lumOff val="5000"/>
                  </a:schemeClr>
                </a:solidFill>
                <a:latin typeface="Times New Roman" panose="02020603050405020304" pitchFamily="18" charset="0"/>
                <a:cs typeface="Times New Roman" panose="02020603050405020304" pitchFamily="18" charset="0"/>
              </a:rPr>
              <a:t>https://www.unhcr.org/cn/https://www.unhcr.org/cn</a:t>
            </a:r>
            <a:r>
              <a:rPr lang="zh-CN" altLang="en-US" sz="1200" dirty="0">
                <a:solidFill>
                  <a:schemeClr val="tx1">
                    <a:lumMod val="95000"/>
                    <a:lumOff val="5000"/>
                  </a:schemeClr>
                </a:solidFill>
                <a:latin typeface="Times New Roman" panose="02020603050405020304" pitchFamily="18" charset="0"/>
                <a:cs typeface="Times New Roman" panose="02020603050405020304" pitchFamily="18" charset="0"/>
              </a:rPr>
              <a:t>我们的工作</a:t>
            </a:r>
            <a:r>
              <a:rPr lang="en-US" altLang="zh-CN" sz="1200" dirty="0">
                <a:solidFill>
                  <a:schemeClr val="tx1">
                    <a:lumMod val="95000"/>
                    <a:lumOff val="5000"/>
                  </a:schemeClr>
                </a:solidFill>
                <a:latin typeface="Times New Roman" panose="02020603050405020304" pitchFamily="18" charset="0"/>
                <a:cs typeface="Times New Roman" panose="02020603050405020304" pitchFamily="18" charset="0"/>
              </a:rPr>
              <a:t>/</a:t>
            </a:r>
            <a:r>
              <a:rPr lang="zh-CN" altLang="en-US" sz="1200" dirty="0">
                <a:solidFill>
                  <a:schemeClr val="tx1">
                    <a:lumMod val="95000"/>
                    <a:lumOff val="5000"/>
                  </a:schemeClr>
                </a:solidFill>
                <a:latin typeface="Times New Roman" panose="02020603050405020304" pitchFamily="18" charset="0"/>
                <a:cs typeface="Times New Roman" panose="02020603050405020304" pitchFamily="18" charset="0"/>
              </a:rPr>
              <a:t>保护和援助</a:t>
            </a:r>
            <a:r>
              <a:rPr lang="en-US" altLang="zh-TW" sz="1200" dirty="0">
                <a:solidFill>
                  <a:schemeClr val="tx1">
                    <a:lumMod val="95000"/>
                    <a:lumOff val="5000"/>
                  </a:schemeClr>
                </a:solidFill>
                <a:latin typeface="Times New Roman" panose="02020603050405020304" pitchFamily="18" charset="0"/>
                <a:cs typeface="Times New Roman" panose="02020603050405020304" pitchFamily="18" charset="0"/>
              </a:rPr>
              <a:t> </a:t>
            </a:r>
            <a:endParaRPr lang="en-US" altLang="zh-TW"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hlinkClick r:id="rId4"/>
            </a:endParaRPr>
          </a:p>
          <a:p>
            <a:r>
              <a:rPr lang="en-US" altLang="zh-TW" sz="12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://www.unhcr.org/hk/en/28383-1percentofhumanitydisplacednewlyreleasedglobaltrendsreport.html </a:t>
            </a:r>
            <a:r>
              <a:rPr lang="en-US" altLang="zh-TW" sz="1200" dirty="0" smtClean="0">
                <a:solidFill>
                  <a:schemeClr val="tx1">
                    <a:lumMod val="95000"/>
                    <a:lumOff val="5000"/>
                  </a:schemeClr>
                </a:solidFill>
                <a:latin typeface="標楷體" panose="03000509000000000000" pitchFamily="65" charset="-120"/>
                <a:ea typeface="標楷體" panose="03000509000000000000" pitchFamily="65" charset="-120"/>
              </a:rPr>
              <a:t> </a:t>
            </a:r>
            <a:endParaRPr lang="zh-TW" altLang="en-US" sz="1200" dirty="0">
              <a:solidFill>
                <a:schemeClr val="tx1">
                  <a:lumMod val="95000"/>
                  <a:lumOff val="5000"/>
                </a:schemeClr>
              </a:solidFill>
              <a:latin typeface="DFKai-SB" panose="03000509000000000000" pitchFamily="65" charset="-120"/>
              <a:ea typeface="DFKai-SB" panose="03000509000000000000" pitchFamily="65" charset="-120"/>
            </a:endParaRPr>
          </a:p>
        </p:txBody>
      </p:sp>
      <p:grpSp>
        <p:nvGrpSpPr>
          <p:cNvPr id="10" name="群組 9"/>
          <p:cNvGrpSpPr/>
          <p:nvPr/>
        </p:nvGrpSpPr>
        <p:grpSpPr>
          <a:xfrm>
            <a:off x="4353757" y="4352570"/>
            <a:ext cx="4528999" cy="523577"/>
            <a:chOff x="773627" y="3981362"/>
            <a:chExt cx="3405860" cy="523577"/>
          </a:xfrm>
        </p:grpSpPr>
        <p:sp>
          <p:nvSpPr>
            <p:cNvPr id="12" name="矩形 11">
              <a:extLst>
                <a:ext uri="{FF2B5EF4-FFF2-40B4-BE49-F238E27FC236}">
                  <a16:creationId xmlns:a16="http://schemas.microsoft.com/office/drawing/2014/main" id="{1DCF31CD-1DB3-426D-8296-E96C620A7992}"/>
                </a:ext>
              </a:extLst>
            </p:cNvPr>
            <p:cNvSpPr/>
            <p:nvPr/>
          </p:nvSpPr>
          <p:spPr>
            <a:xfrm>
              <a:off x="773627" y="4079489"/>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矩形 12">
              <a:extLst>
                <a:ext uri="{FF2B5EF4-FFF2-40B4-BE49-F238E27FC236}">
                  <a16:creationId xmlns:a16="http://schemas.microsoft.com/office/drawing/2014/main" id="{DC003D24-7839-400F-8FEE-AC30823C57A4}"/>
                </a:ext>
              </a:extLst>
            </p:cNvPr>
            <p:cNvSpPr/>
            <p:nvPr/>
          </p:nvSpPr>
          <p:spPr>
            <a:xfrm>
              <a:off x="897452" y="4214427"/>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文本框 13">
              <a:extLst>
                <a:ext uri="{FF2B5EF4-FFF2-40B4-BE49-F238E27FC236}">
                  <a16:creationId xmlns:a16="http://schemas.microsoft.com/office/drawing/2014/main" id="{0D4FE447-672F-4C6A-891B-E9586BA49610}"/>
                </a:ext>
              </a:extLst>
            </p:cNvPr>
            <p:cNvSpPr txBox="1">
              <a:spLocks noChangeArrowheads="1"/>
            </p:cNvSpPr>
            <p:nvPr/>
          </p:nvSpPr>
          <p:spPr bwMode="auto">
            <a:xfrm>
              <a:off x="1200664" y="3981362"/>
              <a:ext cx="29788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Activity: Reading</a:t>
              </a:r>
              <a:endParaRPr lang="zh-CN"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15" name="直接连接符 29">
              <a:extLst>
                <a:ext uri="{FF2B5EF4-FFF2-40B4-BE49-F238E27FC236}">
                  <a16:creationId xmlns:a16="http://schemas.microsoft.com/office/drawing/2014/main" id="{FC4F6B70-DAF7-421E-9DD9-80D824F5D634}"/>
                </a:ext>
              </a:extLst>
            </p:cNvPr>
            <p:cNvCxnSpPr>
              <a:cxnSpLocks/>
            </p:cNvCxnSpPr>
            <p:nvPr/>
          </p:nvCxnSpPr>
          <p:spPr>
            <a:xfrm>
              <a:off x="1200664" y="4477953"/>
              <a:ext cx="2614127" cy="934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5"/>
          <a:stretch>
            <a:fillRect/>
          </a:stretch>
        </p:blipFill>
        <p:spPr>
          <a:xfrm>
            <a:off x="7490193" y="5648197"/>
            <a:ext cx="1571844" cy="552527"/>
          </a:xfrm>
          <a:prstGeom prst="rect">
            <a:avLst/>
          </a:prstGeom>
        </p:spPr>
      </p:pic>
      <p:pic>
        <p:nvPicPr>
          <p:cNvPr id="16" name="圖片 15"/>
          <p:cNvPicPr/>
          <p:nvPr/>
        </p:nvPicPr>
        <p:blipFill rotWithShape="1">
          <a:blip r:embed="rId6"/>
          <a:srcRect l="1084" t="11848" r="83386" b="80640"/>
          <a:stretch/>
        </p:blipFill>
        <p:spPr bwMode="auto">
          <a:xfrm>
            <a:off x="2260999" y="3292983"/>
            <a:ext cx="1566575" cy="49317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964532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71E33826-E984-4564-A170-C60B8FCC3622}"/>
              </a:ext>
            </a:extLst>
          </p:cNvPr>
          <p:cNvSpPr txBox="1"/>
          <p:nvPr/>
        </p:nvSpPr>
        <p:spPr>
          <a:xfrm>
            <a:off x="665982" y="709066"/>
            <a:ext cx="10955503" cy="4973669"/>
          </a:xfrm>
          <a:prstGeom prst="rect">
            <a:avLst/>
          </a:prstGeom>
          <a:noFill/>
        </p:spPr>
        <p:txBody>
          <a:bodyPr wrap="square">
            <a:spAutoFit/>
          </a:bodyPr>
          <a:lstStyle/>
          <a:p>
            <a:pPr algn="ctr">
              <a:lnSpc>
                <a:spcPct val="150000"/>
              </a:lnSpc>
            </a:pPr>
            <a:r>
              <a:rPr lang="en-US" altLang="zh-CN" sz="3200" b="1" dirty="0">
                <a:solidFill>
                  <a:srgbClr val="222222"/>
                </a:solidFill>
                <a:latin typeface="Times New Roman" panose="02020603050405020304" pitchFamily="18" charset="0"/>
                <a:ea typeface="DFKai-SB" panose="03000509000000000000" pitchFamily="65" charset="-120"/>
                <a:cs typeface="Times New Roman" panose="02020603050405020304" pitchFamily="18" charset="0"/>
              </a:rPr>
              <a:t>What is the function of the UNHCR?</a:t>
            </a:r>
            <a:endParaRPr lang="zh-CN" altLang="en-US" sz="3200" b="1" dirty="0">
              <a:latin typeface="Times New Roman" panose="02020603050405020304" pitchFamily="18" charset="0"/>
              <a:cs typeface="Times New Roman" panose="02020603050405020304" pitchFamily="18" charset="0"/>
            </a:endParaRPr>
          </a:p>
          <a:p>
            <a:pPr algn="just">
              <a:lnSpc>
                <a:spcPct val="120000"/>
              </a:lnSpc>
              <a:spcBef>
                <a:spcPts val="1200"/>
              </a:spcBef>
            </a:pP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UNHCR is responsible for leading and </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coordinating international action </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to protect refugees and resolve their problems </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worldwide.  It strives </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to ensure that everyone can </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exercise the </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right to seek asylum and </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find </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safe refuge </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 </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another </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country, with </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option to return home voluntarily, integrate locally or to resettle in </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 </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third country</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As </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 non-political humanitarian agency, UNHCR is mandated by the United Nations to protect refugees and help them find a way out of their plight. </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Over </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past six decades, UNHCR has facilitated governments and international </a:t>
            </a:r>
            <a:r>
              <a:rPr lang="en-US" altLang="zh-CN" sz="2400" dirty="0" err="1"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organisations</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to create conditions conducive to the protection of human rights and the peaceful resolution of disputes in order to reduce forced displacement. </a:t>
            </a:r>
            <a:endParaRPr lang="zh-CN" altLang="en-US"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文本框 7">
            <a:extLst>
              <a:ext uri="{FF2B5EF4-FFF2-40B4-BE49-F238E27FC236}">
                <a16:creationId xmlns:a16="http://schemas.microsoft.com/office/drawing/2014/main" id="{514EBEA9-7109-4885-B2F5-F3A007AFACCF}"/>
              </a:ext>
            </a:extLst>
          </p:cNvPr>
          <p:cNvSpPr txBox="1"/>
          <p:nvPr/>
        </p:nvSpPr>
        <p:spPr>
          <a:xfrm>
            <a:off x="759680" y="5887537"/>
            <a:ext cx="10492509" cy="523220"/>
          </a:xfrm>
          <a:prstGeom prst="rect">
            <a:avLst/>
          </a:prstGeom>
          <a:noFill/>
        </p:spPr>
        <p:txBody>
          <a:bodyPr wrap="square" rtlCol="0">
            <a:spAutoFit/>
          </a:bodyPr>
          <a:lstStyle/>
          <a:p>
            <a:r>
              <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Source: UNHCR</a:t>
            </a:r>
            <a:endParaRPr lang="en-US" altLang="zh-TW"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a:p>
            <a:r>
              <a:rPr lang="en-US" altLang="zh-TW" sz="14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www.unhcr.org/hk/en/63169-work-the-door-to-dignity-and-independence.html)</a:t>
            </a:r>
            <a:endParaRPr lang="zh-CN" altLang="en-US"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3016144" y="5628407"/>
            <a:ext cx="1095051" cy="389650"/>
          </a:xfrm>
          <a:prstGeom prst="rect">
            <a:avLst/>
          </a:prstGeom>
        </p:spPr>
      </p:pic>
      <p:pic>
        <p:nvPicPr>
          <p:cNvPr id="10" name="Picture 9"/>
          <p:cNvPicPr>
            <a:picLocks noChangeAspect="1"/>
          </p:cNvPicPr>
          <p:nvPr/>
        </p:nvPicPr>
        <p:blipFill>
          <a:blip r:embed="rId4"/>
          <a:stretch>
            <a:fillRect/>
          </a:stretch>
        </p:blipFill>
        <p:spPr>
          <a:xfrm>
            <a:off x="244959" y="168611"/>
            <a:ext cx="1484625" cy="540455"/>
          </a:xfrm>
          <a:prstGeom prst="rect">
            <a:avLst/>
          </a:prstGeom>
        </p:spPr>
      </p:pic>
      <p:sp>
        <p:nvSpPr>
          <p:cNvPr id="6" name="TextBox 5"/>
          <p:cNvSpPr txBox="1"/>
          <p:nvPr/>
        </p:nvSpPr>
        <p:spPr>
          <a:xfrm>
            <a:off x="336887" y="243013"/>
            <a:ext cx="1300767" cy="400110"/>
          </a:xfrm>
          <a:prstGeom prst="rect">
            <a:avLst/>
          </a:prstGeom>
          <a:solidFill>
            <a:schemeClr val="bg1"/>
          </a:solid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Reference</a:t>
            </a:r>
            <a:endParaRPr lang="zh-CN"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83020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FDC04D-AA7E-4C0A-98A5-65A82C1F9F8D}"/>
              </a:ext>
            </a:extLst>
          </p:cNvPr>
          <p:cNvSpPr>
            <a:spLocks noGrp="1"/>
          </p:cNvSpPr>
          <p:nvPr>
            <p:ph type="title" idx="4294967295"/>
          </p:nvPr>
        </p:nvSpPr>
        <p:spPr>
          <a:xfrm>
            <a:off x="400626" y="2943004"/>
            <a:ext cx="6550339" cy="535531"/>
          </a:xfrm>
        </p:spPr>
        <p:txBody>
          <a:bodyPr vert="horz" wrap="square" lIns="91440" tIns="45720" rIns="91440" bIns="45720" rtlCol="0" anchor="ctr">
            <a:spAutoFit/>
          </a:bodyPr>
          <a:lstStyle/>
          <a:p>
            <a:pPr marL="457200" indent="-457200">
              <a:buFont typeface="Wingdings" panose="05000000000000000000" pitchFamily="2" charset="2"/>
              <a:buChar char="Ø"/>
            </a:pP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Contributing peacekeeping troops</a:t>
            </a:r>
            <a:endParaRPr lang="zh-CN" altLang="en-US" sz="32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内容占位符 2">
            <a:extLst>
              <a:ext uri="{FF2B5EF4-FFF2-40B4-BE49-F238E27FC236}">
                <a16:creationId xmlns:a16="http://schemas.microsoft.com/office/drawing/2014/main" id="{97479E35-D98C-4D93-B56E-0EC6EE7C2367}"/>
              </a:ext>
            </a:extLst>
          </p:cNvPr>
          <p:cNvSpPr>
            <a:spLocks noGrp="1"/>
          </p:cNvSpPr>
          <p:nvPr>
            <p:ph idx="4294967295"/>
          </p:nvPr>
        </p:nvSpPr>
        <p:spPr>
          <a:xfrm>
            <a:off x="458815" y="3546972"/>
            <a:ext cx="11099454" cy="1569660"/>
          </a:xfrm>
          <a:solidFill>
            <a:schemeClr val="accent4">
              <a:lumMod val="20000"/>
              <a:lumOff val="80000"/>
            </a:schemeClr>
          </a:solidFill>
        </p:spPr>
        <p:txBody>
          <a:bodyPr wrap="square">
            <a:spAutoFit/>
          </a:bodyPr>
          <a:lstStyle/>
          <a:p>
            <a:pPr marL="0" indent="0" algn="just">
              <a:lnSpc>
                <a:spcPct val="120000"/>
              </a:lnSpc>
              <a:buNone/>
            </a:pP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 order to maintain global peace, Chinese peacekeeping forces have successfully participated in peacekeeping missions in Cambodia, Liberia, Lebanon,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Sudan</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South Sudan, and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Mali, etc.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Over the years, China has contributed tens of thousands of peacekeepers to a number of United Nations peacekeeping operations. </a:t>
            </a:r>
            <a:endPar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2" name="文本框 21">
            <a:extLst>
              <a:ext uri="{FF2B5EF4-FFF2-40B4-BE49-F238E27FC236}">
                <a16:creationId xmlns:a16="http://schemas.microsoft.com/office/drawing/2014/main" id="{1974D53A-0FF7-4E80-BBB8-D55484B56983}"/>
              </a:ext>
            </a:extLst>
          </p:cNvPr>
          <p:cNvSpPr txBox="1"/>
          <p:nvPr/>
        </p:nvSpPr>
        <p:spPr>
          <a:xfrm>
            <a:off x="400626" y="5092816"/>
            <a:ext cx="6257869" cy="1224951"/>
          </a:xfrm>
          <a:prstGeom prst="rect">
            <a:avLst/>
          </a:prstGeom>
          <a:noFill/>
        </p:spPr>
        <p:txBody>
          <a:bodyPr wrap="square">
            <a:spAutoFit/>
          </a:bodyPr>
          <a:lstStyle/>
          <a:p>
            <a:pPr algn="ctr">
              <a:lnSpc>
                <a:spcPct val="120000"/>
              </a:lnSpc>
            </a:pPr>
            <a:r>
              <a:rPr lang="en-US" altLang="zh-TW" sz="24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Learn more</a:t>
            </a:r>
            <a:r>
              <a:rPr lang="en-US" altLang="zh-TW" sz="24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endParaRPr lang="en-US" altLang="zh-CN" sz="24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Participating in UN peacekeeping a “positive thing” for China</a:t>
            </a:r>
          </a:p>
          <a:p>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Source: UN News</a:t>
            </a:r>
            <a:endParaRPr lang="en-US" altLang="zh-TW" sz="1400" dirty="0">
              <a:latin typeface="Times New Roman" panose="02020603050405020304" pitchFamily="18" charset="0"/>
              <a:ea typeface="DFKai-SB" panose="03000509000000000000" pitchFamily="65" charset="-120"/>
              <a:cs typeface="Times New Roman" panose="02020603050405020304" pitchFamily="18" charset="0"/>
            </a:endParaRPr>
          </a:p>
          <a:p>
            <a:pPr>
              <a:lnSpc>
                <a:spcPct val="120000"/>
              </a:lnSpc>
            </a:pP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(https://news.un.org/en/audio/2017/05/628272)</a:t>
            </a:r>
          </a:p>
        </p:txBody>
      </p:sp>
      <p:pic>
        <p:nvPicPr>
          <p:cNvPr id="4" name="圖片 3"/>
          <p:cNvPicPr>
            <a:picLocks noChangeAspect="1"/>
          </p:cNvPicPr>
          <p:nvPr/>
        </p:nvPicPr>
        <p:blipFill>
          <a:blip r:embed="rId3"/>
          <a:stretch>
            <a:fillRect/>
          </a:stretch>
        </p:blipFill>
        <p:spPr>
          <a:xfrm>
            <a:off x="7496269" y="4680746"/>
            <a:ext cx="4062000" cy="1816888"/>
          </a:xfrm>
          <a:prstGeom prst="rect">
            <a:avLst/>
          </a:prstGeom>
        </p:spPr>
      </p:pic>
      <p:sp>
        <p:nvSpPr>
          <p:cNvPr id="6" name="文本框 3">
            <a:extLst>
              <a:ext uri="{FF2B5EF4-FFF2-40B4-BE49-F238E27FC236}">
                <a16:creationId xmlns:a16="http://schemas.microsoft.com/office/drawing/2014/main" id="{C908108F-3155-4902-BD06-4478CA4A639F}"/>
              </a:ext>
            </a:extLst>
          </p:cNvPr>
          <p:cNvSpPr txBox="1"/>
          <p:nvPr/>
        </p:nvSpPr>
        <p:spPr>
          <a:xfrm>
            <a:off x="458815" y="958958"/>
            <a:ext cx="11099454" cy="1865126"/>
          </a:xfrm>
          <a:prstGeom prst="rect">
            <a:avLst/>
          </a:prstGeom>
          <a:noFill/>
          <a:ln w="28575">
            <a:solidFill>
              <a:srgbClr val="FF0000"/>
            </a:solidFill>
          </a:ln>
        </p:spPr>
        <p:txBody>
          <a:bodyPr wrap="square" rtlCol="0">
            <a:spAutoFit/>
          </a:bodyPr>
          <a:lstStyle/>
          <a:p>
            <a:pPr algn="just">
              <a:lnSpc>
                <a:spcPct val="120000"/>
              </a:lnSpc>
            </a:pP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Regional conflicts </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severely affect regional stability and global peace. </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China </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has taken a number of actions to maintain regional peace, including contributing troops to the UN </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peacekeeping </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operations, naval escorting operations, facilitating </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peace </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through </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dialogue, </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 mediating regional issues and conflicts in order to maintain international peace. </a:t>
            </a:r>
            <a:endParaRPr lang="zh-CN" altLang="en-US"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任意多边形: 形状 5">
            <a:extLst>
              <a:ext uri="{FF2B5EF4-FFF2-40B4-BE49-F238E27FC236}">
                <a16:creationId xmlns:a16="http://schemas.microsoft.com/office/drawing/2014/main" id="{79FC95C4-6617-49C2-9FAC-02FC0C1D6DC8}"/>
              </a:ext>
            </a:extLst>
          </p:cNvPr>
          <p:cNvSpPr/>
          <p:nvPr/>
        </p:nvSpPr>
        <p:spPr>
          <a:xfrm>
            <a:off x="1824163" y="178010"/>
            <a:ext cx="8368758" cy="5072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en-US" altLang="zh-CN" sz="32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Participating in peacekeeping operations</a:t>
            </a:r>
            <a:endParaRPr lang="zh-CN" altLang="en-US" sz="32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9" name="圖片 8"/>
          <p:cNvPicPr/>
          <p:nvPr/>
        </p:nvPicPr>
        <p:blipFill rotWithShape="1">
          <a:blip r:embed="rId4"/>
          <a:srcRect l="2348" t="17915" r="77787" b="69659"/>
          <a:stretch/>
        </p:blipFill>
        <p:spPr bwMode="auto">
          <a:xfrm>
            <a:off x="4481454" y="5890003"/>
            <a:ext cx="1203249" cy="5419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411685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
            <a:extLst>
              <a:ext uri="{FF2B5EF4-FFF2-40B4-BE49-F238E27FC236}">
                <a16:creationId xmlns:a16="http://schemas.microsoft.com/office/drawing/2014/main" id="{D6BB614A-3562-4ED7-846A-79B260806C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708" y="316773"/>
            <a:ext cx="11401857" cy="645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a:extLst>
              <a:ext uri="{FF2B5EF4-FFF2-40B4-BE49-F238E27FC236}">
                <a16:creationId xmlns:a16="http://schemas.microsoft.com/office/drawing/2014/main" id="{DE39518B-D0A6-46EA-BC9D-727F090D6C3A}"/>
              </a:ext>
            </a:extLst>
          </p:cNvPr>
          <p:cNvSpPr/>
          <p:nvPr/>
        </p:nvSpPr>
        <p:spPr>
          <a:xfrm>
            <a:off x="813650" y="5820766"/>
            <a:ext cx="7977264" cy="523220"/>
          </a:xfrm>
          <a:prstGeom prst="rect">
            <a:avLst/>
          </a:prstGeom>
        </p:spPr>
        <p:txBody>
          <a:bodyPr wrap="square">
            <a:spAutoFit/>
          </a:bodyPr>
          <a:lstStyle/>
          <a:p>
            <a:r>
              <a:rPr lang="en-US" altLang="zh-CN"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Source: </a:t>
            </a:r>
            <a:r>
              <a:rPr lang="en-US" altLang="zh-CN" sz="1400" dirty="0" err="1"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Xinhuanet</a:t>
            </a:r>
            <a:endParaRPr lang="en-US" altLang="zh-CN"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a:p>
            <a:r>
              <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http://</a:t>
            </a:r>
            <a:r>
              <a:rPr lang="en-US" altLang="zh-CN"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www.xinhuanet.com/english/2021-04/28/c_139911891.htm</a:t>
            </a:r>
            <a:endPar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矩形 4">
            <a:extLst>
              <a:ext uri="{FF2B5EF4-FFF2-40B4-BE49-F238E27FC236}">
                <a16:creationId xmlns:a16="http://schemas.microsoft.com/office/drawing/2014/main" id="{08F1CE59-F50A-4A39-9E7E-75C90789DC1F}"/>
              </a:ext>
            </a:extLst>
          </p:cNvPr>
          <p:cNvSpPr/>
          <p:nvPr/>
        </p:nvSpPr>
        <p:spPr>
          <a:xfrm>
            <a:off x="392840" y="1697689"/>
            <a:ext cx="11196906" cy="2862322"/>
          </a:xfrm>
          <a:prstGeom prst="rect">
            <a:avLst/>
          </a:prstGeom>
        </p:spPr>
        <p:txBody>
          <a:bodyPr wrap="square">
            <a:spAutoFit/>
          </a:bodyPr>
          <a:lstStyle/>
          <a:p>
            <a:pPr algn="just">
              <a:lnSpc>
                <a:spcPct val="150000"/>
              </a:lnSpc>
            </a:pPr>
            <a:r>
              <a:rPr lang="en-US" altLang="zh-CN" sz="2400" kern="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Facilitated </a:t>
            </a:r>
            <a:r>
              <a:rPr lang="en-US" altLang="zh-CN" sz="24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by China, the Group of Friends on the Safety and Security of United Nations Peacekeepers </a:t>
            </a:r>
            <a:r>
              <a:rPr lang="en-US" altLang="zh-CN" sz="2400" kern="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was </a:t>
            </a:r>
            <a:r>
              <a:rPr lang="en-US" altLang="zh-CN" sz="24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launched on 27 April 2021 in the UN headquarters </a:t>
            </a:r>
            <a:r>
              <a:rPr lang="en-US" altLang="zh-CN" sz="2400" kern="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 New York, co-chaired </a:t>
            </a:r>
            <a:r>
              <a:rPr lang="en-US" altLang="zh-CN" sz="24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by China, Brazil, Indonesia and Rwanda. </a:t>
            </a:r>
            <a:r>
              <a:rPr lang="en-US" altLang="zh-CN" sz="2400" kern="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The </a:t>
            </a:r>
            <a:r>
              <a:rPr lang="en-US" altLang="zh-CN" sz="24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Group of Friends on the Safety and Security of United Nations </a:t>
            </a:r>
            <a:r>
              <a:rPr lang="en-US" altLang="zh-CN" sz="2400" kern="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Peacekeepers </a:t>
            </a:r>
            <a:r>
              <a:rPr lang="en-US" altLang="zh-CN" sz="24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provides a </a:t>
            </a:r>
            <a:r>
              <a:rPr lang="en-US" altLang="zh-CN" sz="2400" kern="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platform of communication and enhances the </a:t>
            </a:r>
            <a:r>
              <a:rPr lang="en-US" altLang="zh-CN" sz="24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safety and security of peacekeepers.  </a:t>
            </a:r>
            <a:endParaRPr lang="zh-CN" altLang="zh-CN" sz="24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文本框 7">
            <a:extLst>
              <a:ext uri="{FF2B5EF4-FFF2-40B4-BE49-F238E27FC236}">
                <a16:creationId xmlns:a16="http://schemas.microsoft.com/office/drawing/2014/main" id="{C7AED10D-5921-470D-98C8-18784B5CFD5A}"/>
              </a:ext>
            </a:extLst>
          </p:cNvPr>
          <p:cNvSpPr txBox="1"/>
          <p:nvPr/>
        </p:nvSpPr>
        <p:spPr>
          <a:xfrm>
            <a:off x="1852687" y="471878"/>
            <a:ext cx="8606435" cy="954107"/>
          </a:xfrm>
          <a:prstGeom prst="rect">
            <a:avLst/>
          </a:prstGeom>
          <a:noFill/>
        </p:spPr>
        <p:txBody>
          <a:bodyPr wrap="square">
            <a:spAutoFit/>
          </a:bodyPr>
          <a:lstStyle/>
          <a:p>
            <a:pPr algn="ctr"/>
            <a:r>
              <a:rPr lang="en-US" altLang="zh-CN" sz="2800" b="1" kern="100" dirty="0">
                <a:latin typeface="Times New Roman" panose="02020603050405020304" pitchFamily="18" charset="0"/>
                <a:ea typeface="DFKai-SB" panose="03000509000000000000" pitchFamily="65" charset="-120"/>
                <a:cs typeface="Times New Roman" panose="02020603050405020304" pitchFamily="18" charset="0"/>
              </a:rPr>
              <a:t>Launching the Group of Friends on the Safety and Security of United Nations </a:t>
            </a:r>
            <a:r>
              <a:rPr lang="en-US" altLang="zh-CN" sz="2800" b="1" kern="100" dirty="0" smtClean="0">
                <a:latin typeface="Times New Roman" panose="02020603050405020304" pitchFamily="18" charset="0"/>
                <a:ea typeface="DFKai-SB" panose="03000509000000000000" pitchFamily="65" charset="-120"/>
                <a:cs typeface="Times New Roman" panose="02020603050405020304" pitchFamily="18" charset="0"/>
              </a:rPr>
              <a:t>Peacekeepers</a:t>
            </a:r>
            <a:endParaRPr lang="zh-CN" altLang="en-US" sz="2800" b="1" strike="sngStrike"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7" name="Picture 16"/>
          <p:cNvPicPr>
            <a:picLocks noChangeAspect="1"/>
          </p:cNvPicPr>
          <p:nvPr/>
        </p:nvPicPr>
        <p:blipFill>
          <a:blip r:embed="rId4"/>
          <a:stretch>
            <a:fillRect/>
          </a:stretch>
        </p:blipFill>
        <p:spPr>
          <a:xfrm>
            <a:off x="300911" y="261864"/>
            <a:ext cx="1484625" cy="540455"/>
          </a:xfrm>
          <a:prstGeom prst="rect">
            <a:avLst/>
          </a:prstGeom>
        </p:spPr>
      </p:pic>
      <p:sp>
        <p:nvSpPr>
          <p:cNvPr id="9" name="TextBox 8"/>
          <p:cNvSpPr txBox="1"/>
          <p:nvPr/>
        </p:nvSpPr>
        <p:spPr>
          <a:xfrm>
            <a:off x="392839" y="320712"/>
            <a:ext cx="1300767" cy="400110"/>
          </a:xfrm>
          <a:prstGeom prst="rect">
            <a:avLst/>
          </a:prstGeom>
          <a:solidFill>
            <a:schemeClr val="bg1"/>
          </a:solid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Reference</a:t>
            </a:r>
            <a:endParaRPr lang="zh-CN"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30416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81481D2-013C-47B5-8B45-596F90F3D3BD}"/>
              </a:ext>
            </a:extLst>
          </p:cNvPr>
          <p:cNvSpPr/>
          <p:nvPr/>
        </p:nvSpPr>
        <p:spPr bwMode="auto">
          <a:xfrm>
            <a:off x="3276784" y="417394"/>
            <a:ext cx="5032744" cy="714375"/>
          </a:xfrm>
          <a:prstGeom prst="roundRect">
            <a:avLst/>
          </a:prstGeom>
          <a:no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None/>
              <a:defRPr/>
            </a:pPr>
            <a:r>
              <a:rPr lang="en-GB" altLang="zh-HK" sz="2800" b="1" spc="400" dirty="0">
                <a:latin typeface="Times New Roman" panose="02020603050405020304" pitchFamily="18" charset="0"/>
                <a:ea typeface="標楷體" panose="03000509000000000000" pitchFamily="65" charset="-120"/>
                <a:cs typeface="Times New Roman" panose="02020603050405020304" pitchFamily="18" charset="0"/>
              </a:rPr>
              <a:t>Learning objectives</a:t>
            </a:r>
          </a:p>
        </p:txBody>
      </p:sp>
      <p:sp>
        <p:nvSpPr>
          <p:cNvPr id="5" name="直接连接符 8">
            <a:extLst>
              <a:ext uri="{FF2B5EF4-FFF2-40B4-BE49-F238E27FC236}">
                <a16:creationId xmlns:a16="http://schemas.microsoft.com/office/drawing/2014/main" id="{53B66358-7B19-4D50-B634-9EB6A25BCA1D}"/>
              </a:ext>
            </a:extLst>
          </p:cNvPr>
          <p:cNvSpPr>
            <a:spLocks noChangeShapeType="1"/>
          </p:cNvSpPr>
          <p:nvPr/>
        </p:nvSpPr>
        <p:spPr bwMode="auto">
          <a:xfrm flipV="1">
            <a:off x="8155292" y="727917"/>
            <a:ext cx="1485900" cy="0"/>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6" name="直接连接符 10">
            <a:extLst>
              <a:ext uri="{FF2B5EF4-FFF2-40B4-BE49-F238E27FC236}">
                <a16:creationId xmlns:a16="http://schemas.microsoft.com/office/drawing/2014/main" id="{5D2D9A4D-0AC4-411F-AFBE-96BF7BA02EB7}"/>
              </a:ext>
            </a:extLst>
          </p:cNvPr>
          <p:cNvSpPr>
            <a:spLocks noChangeShapeType="1"/>
          </p:cNvSpPr>
          <p:nvPr/>
        </p:nvSpPr>
        <p:spPr bwMode="auto">
          <a:xfrm flipV="1">
            <a:off x="1846974" y="727917"/>
            <a:ext cx="1590675" cy="0"/>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7" name="椭圆 13">
            <a:extLst>
              <a:ext uri="{FF2B5EF4-FFF2-40B4-BE49-F238E27FC236}">
                <a16:creationId xmlns:a16="http://schemas.microsoft.com/office/drawing/2014/main" id="{DC5563D4-846C-425B-8C11-0215F52D8157}"/>
              </a:ext>
            </a:extLst>
          </p:cNvPr>
          <p:cNvSpPr>
            <a:spLocks noChangeArrowheads="1"/>
          </p:cNvSpPr>
          <p:nvPr/>
        </p:nvSpPr>
        <p:spPr bwMode="auto">
          <a:xfrm>
            <a:off x="3437649" y="653307"/>
            <a:ext cx="153987" cy="153987"/>
          </a:xfrm>
          <a:prstGeom prst="ellipse">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zh-CN" sz="1400">
              <a:solidFill>
                <a:srgbClr val="FFFFFF"/>
              </a:solidFill>
              <a:latin typeface="宋体" panose="02010600030101010101" pitchFamily="2" charset="-122"/>
              <a:sym typeface="宋体" panose="02010600030101010101" pitchFamily="2" charset="-122"/>
            </a:endParaRPr>
          </a:p>
        </p:txBody>
      </p:sp>
      <p:sp>
        <p:nvSpPr>
          <p:cNvPr id="8" name="椭圆 17">
            <a:extLst>
              <a:ext uri="{FF2B5EF4-FFF2-40B4-BE49-F238E27FC236}">
                <a16:creationId xmlns:a16="http://schemas.microsoft.com/office/drawing/2014/main" id="{8026878E-A35D-4089-8AE0-89228D19DB2B}"/>
              </a:ext>
            </a:extLst>
          </p:cNvPr>
          <p:cNvSpPr>
            <a:spLocks noChangeArrowheads="1"/>
          </p:cNvSpPr>
          <p:nvPr/>
        </p:nvSpPr>
        <p:spPr bwMode="auto">
          <a:xfrm>
            <a:off x="8001305" y="650923"/>
            <a:ext cx="153987" cy="153987"/>
          </a:xfrm>
          <a:prstGeom prst="ellipse">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zh-CN" sz="1400">
              <a:solidFill>
                <a:srgbClr val="FFFFFF"/>
              </a:solidFill>
              <a:latin typeface="宋体" panose="02010600030101010101" pitchFamily="2" charset="-122"/>
              <a:sym typeface="宋体" panose="02010600030101010101" pitchFamily="2" charset="-122"/>
            </a:endParaRPr>
          </a:p>
        </p:txBody>
      </p:sp>
      <p:sp>
        <p:nvSpPr>
          <p:cNvPr id="9" name="内容占位符 2">
            <a:extLst>
              <a:ext uri="{FF2B5EF4-FFF2-40B4-BE49-F238E27FC236}">
                <a16:creationId xmlns:a16="http://schemas.microsoft.com/office/drawing/2014/main" id="{67B5BE79-12D7-4843-8857-82AF1BA23612}"/>
              </a:ext>
            </a:extLst>
          </p:cNvPr>
          <p:cNvSpPr txBox="1">
            <a:spLocks noChangeArrowheads="1"/>
          </p:cNvSpPr>
          <p:nvPr/>
        </p:nvSpPr>
        <p:spPr bwMode="auto">
          <a:xfrm>
            <a:off x="538808" y="1131769"/>
            <a:ext cx="10947803" cy="54063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altLang="zh-HK" sz="24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Knowledge</a:t>
            </a:r>
          </a:p>
          <a:p>
            <a:pPr algn="just">
              <a:lnSpc>
                <a:spcPct val="100000"/>
              </a:lnSpc>
            </a:pP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To understand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China’s international humanitarian relief and assistance to other countries</a:t>
            </a:r>
          </a:p>
          <a:p>
            <a:pPr algn="just">
              <a:lnSpc>
                <a:spcPct val="100000"/>
              </a:lnSpc>
            </a:pP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To understand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how China has </a:t>
            </a:r>
            <a:r>
              <a:rPr lang="en-US" altLang="zh-CN" sz="21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formed</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new international </a:t>
            </a:r>
            <a:r>
              <a:rPr lang="en-US" altLang="zh-CN" sz="2100" dirty="0" err="1"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organisations</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 </a:t>
            </a:r>
            <a:r>
              <a:rPr lang="en-US" altLang="zh-CN" sz="2100" dirty="0" err="1"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organised</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international forums</a:t>
            </a:r>
          </a:p>
          <a:p>
            <a:pPr algn="just">
              <a:lnSpc>
                <a:spcPct val="100000"/>
              </a:lnSpc>
            </a:pP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To understand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main content and significance of the Belt and Road Initiative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B&amp;RI</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t>
            </a:r>
          </a:p>
          <a:p>
            <a:pPr marL="0" indent="0">
              <a:lnSpc>
                <a:spcPct val="100000"/>
              </a:lnSpc>
              <a:spcBef>
                <a:spcPts val="1800"/>
              </a:spcBef>
              <a:buFont typeface="Arial" panose="020B0604020202020204" pitchFamily="34" charset="0"/>
              <a:buNone/>
            </a:pPr>
            <a:r>
              <a:rPr lang="en-US" altLang="zh-TW" sz="24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Skills</a:t>
            </a:r>
          </a:p>
          <a:p>
            <a:pPr algn="just">
              <a:lnSpc>
                <a:spcPct val="100000"/>
              </a:lnSpc>
            </a:pPr>
            <a:r>
              <a:rPr lang="en-US" altLang="zh-CN" sz="21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To collect </a:t>
            </a:r>
            <a:r>
              <a:rPr lang="en-US" altLang="zh-CN" sz="21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information on international affairs through reliable </a:t>
            </a:r>
            <a:r>
              <a:rPr lang="en-US" altLang="zh-CN" sz="21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channels and </a:t>
            </a:r>
            <a:r>
              <a:rPr lang="en-US" altLang="zh-CN" sz="21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objectively analyze and evaluate China’s participation in foreign aid and international affairs</a:t>
            </a:r>
            <a:endParaRPr lang="en-US" altLang="zh-TW" sz="21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nSpc>
                <a:spcPct val="100000"/>
              </a:lnSpc>
              <a:spcBef>
                <a:spcPts val="1800"/>
              </a:spcBef>
              <a:buNone/>
            </a:pPr>
            <a:r>
              <a:rPr lang="en-US" altLang="zh-TW" sz="24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Values</a:t>
            </a:r>
            <a:endParaRPr lang="en-US" altLang="zh-TW" sz="20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algn="just">
              <a:lnSpc>
                <a:spcPct val="100000"/>
              </a:lnSpc>
            </a:pPr>
            <a:r>
              <a:rPr lang="en-US" altLang="zh-CN" sz="21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To develop </a:t>
            </a:r>
            <a:r>
              <a:rPr lang="en-US" altLang="zh-CN" sz="21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an </a:t>
            </a:r>
            <a:r>
              <a:rPr lang="en-US" altLang="zh-TW" sz="21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international </a:t>
            </a:r>
            <a:r>
              <a:rPr lang="en-US" altLang="zh-TW" sz="21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perspective </a:t>
            </a:r>
            <a:r>
              <a:rPr lang="en-US" altLang="zh-TW" sz="21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and u</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nderstand</a:t>
            </a:r>
            <a:r>
              <a:rPr lang="en-US" altLang="zh-TW" sz="21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the importance of cooperation and mutual assistance to foster the spirit of humanistic care</a:t>
            </a:r>
          </a:p>
          <a:p>
            <a:pPr marL="0" indent="0">
              <a:lnSpc>
                <a:spcPct val="100000"/>
              </a:lnSpc>
              <a:buNone/>
            </a:pPr>
            <a:r>
              <a:rPr lang="zh-CN" altLang="en-US" sz="2000" dirty="0">
                <a:solidFill>
                  <a:schemeClr val="tx1">
                    <a:lumMod val="95000"/>
                    <a:lumOff val="5000"/>
                  </a:schemeClr>
                </a:solidFill>
                <a:latin typeface="標楷體" panose="03000509000000000000" pitchFamily="65" charset="-120"/>
                <a:ea typeface="標楷體" panose="03000509000000000000" pitchFamily="65" charset="-120"/>
              </a:rPr>
              <a:t>    </a:t>
            </a:r>
            <a:r>
              <a:rPr lang="en-US" altLang="zh-CN" sz="2000" dirty="0">
                <a:solidFill>
                  <a:schemeClr val="tx1">
                    <a:lumMod val="95000"/>
                    <a:lumOff val="5000"/>
                  </a:schemeClr>
                </a:solidFill>
                <a:latin typeface="標楷體" panose="03000509000000000000" pitchFamily="65" charset="-120"/>
                <a:ea typeface="標楷體" panose="03000509000000000000" pitchFamily="65" charset="-120"/>
              </a:rPr>
              <a:t>    </a:t>
            </a:r>
            <a:endParaRPr lang="zh-CN" altLang="en-US" sz="2000" dirty="0">
              <a:solidFill>
                <a:schemeClr val="tx1">
                  <a:lumMod val="95000"/>
                  <a:lumOff val="5000"/>
                </a:schemeClr>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4711964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9">
            <a:extLst>
              <a:ext uri="{FF2B5EF4-FFF2-40B4-BE49-F238E27FC236}">
                <a16:creationId xmlns:a16="http://schemas.microsoft.com/office/drawing/2014/main" id="{48F91F26-38CF-4D98-945A-E753616B3917}"/>
              </a:ext>
            </a:extLst>
          </p:cNvPr>
          <p:cNvSpPr txBox="1">
            <a:spLocks noChangeArrowheads="1"/>
          </p:cNvSpPr>
          <p:nvPr/>
        </p:nvSpPr>
        <p:spPr bwMode="auto">
          <a:xfrm>
            <a:off x="7831464" y="3636010"/>
            <a:ext cx="3698430" cy="584775"/>
          </a:xfrm>
          <a:prstGeom prst="rect">
            <a:avLst/>
          </a:prstGeom>
          <a:noFill/>
          <a:ln>
            <a:noFill/>
          </a:ln>
        </p:spPr>
        <p:txBody>
          <a:bodyPr wrap="square">
            <a:spAutoFit/>
          </a:bodyPr>
          <a:lstStyle/>
          <a:p>
            <a:r>
              <a:rPr lang="en-US" altLang="zh-CN" sz="1600" b="0" i="0" dirty="0">
                <a:effectLst/>
                <a:latin typeface="Times New Roman" panose="02020603050405020304" pitchFamily="18" charset="0"/>
                <a:ea typeface="DFKai-SB" panose="03000509000000000000" pitchFamily="65" charset="-120"/>
                <a:cs typeface="Times New Roman" panose="02020603050405020304" pitchFamily="18" charset="0"/>
              </a:rPr>
              <a:t>The 38</a:t>
            </a:r>
            <a:r>
              <a:rPr lang="en-US" altLang="zh-CN" sz="1600" b="0" i="0" baseline="30000" dirty="0">
                <a:effectLst/>
                <a:latin typeface="Times New Roman" panose="02020603050405020304" pitchFamily="18" charset="0"/>
                <a:ea typeface="DFKai-SB" panose="03000509000000000000" pitchFamily="65" charset="-120"/>
                <a:cs typeface="Times New Roman" panose="02020603050405020304" pitchFamily="18" charset="0"/>
              </a:rPr>
              <a:t>th</a:t>
            </a:r>
            <a:r>
              <a:rPr lang="en-US" altLang="zh-CN" sz="1600" b="0" i="0" dirty="0">
                <a:effectLst/>
                <a:latin typeface="Times New Roman" panose="02020603050405020304" pitchFamily="18" charset="0"/>
                <a:ea typeface="DFKai-SB" panose="03000509000000000000" pitchFamily="65" charset="-120"/>
                <a:cs typeface="Times New Roman" panose="02020603050405020304" pitchFamily="18" charset="0"/>
              </a:rPr>
              <a:t> Escort Task Force leaves for the Gulf of Aden for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escorting operations </a:t>
            </a:r>
            <a:endParaRPr lang="zh-CN" altLang="en-US" sz="1600" dirty="0">
              <a:latin typeface="DFKai-SB" panose="03000509000000000000" pitchFamily="65" charset="-120"/>
              <a:ea typeface="DFKai-SB" panose="03000509000000000000" pitchFamily="65" charset="-120"/>
            </a:endParaRPr>
          </a:p>
        </p:txBody>
      </p:sp>
      <p:sp>
        <p:nvSpPr>
          <p:cNvPr id="11" name="文本框 10">
            <a:extLst>
              <a:ext uri="{FF2B5EF4-FFF2-40B4-BE49-F238E27FC236}">
                <a16:creationId xmlns:a16="http://schemas.microsoft.com/office/drawing/2014/main" id="{CD170FDC-2933-4636-8404-BA97AB811452}"/>
              </a:ext>
            </a:extLst>
          </p:cNvPr>
          <p:cNvSpPr txBox="1"/>
          <p:nvPr/>
        </p:nvSpPr>
        <p:spPr>
          <a:xfrm>
            <a:off x="334379" y="1173797"/>
            <a:ext cx="7363206" cy="2308324"/>
          </a:xfrm>
          <a:prstGeom prst="rect">
            <a:avLst/>
          </a:prstGeom>
          <a:solidFill>
            <a:schemeClr val="accent4">
              <a:lumMod val="20000"/>
              <a:lumOff val="80000"/>
            </a:schemeClr>
          </a:solidFill>
        </p:spPr>
        <p:txBody>
          <a:bodyPr wrap="square" rtlCol="0">
            <a:spAutoFit/>
          </a:bodyPr>
          <a:lstStyle/>
          <a:p>
            <a:pPr algn="just">
              <a:lnSpc>
                <a:spcPct val="150000"/>
              </a:lnSpc>
            </a:pPr>
            <a:r>
              <a:rPr lang="en-US" altLang="zh-CN" sz="2400" noProof="1">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At the end of 2008, the Chinese Navy began patrolling and escorting operations  in waters </a:t>
            </a:r>
            <a:r>
              <a:rPr lang="en-US" altLang="zh-CN" sz="2400" noProof="1"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off </a:t>
            </a:r>
            <a:r>
              <a:rPr lang="en-US" altLang="zh-CN" sz="2400" noProof="1">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Somalia and the Gulf of Aden to maintain the security of shipping lanes and protect lives and vessels from </a:t>
            </a:r>
            <a:r>
              <a:rPr lang="en-US" altLang="zh-CN" sz="2400" noProof="1"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pirate attacks. </a:t>
            </a:r>
            <a:endParaRPr lang="zh-CN" altLang="en-US"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标题 1">
            <a:extLst>
              <a:ext uri="{FF2B5EF4-FFF2-40B4-BE49-F238E27FC236}">
                <a16:creationId xmlns:a16="http://schemas.microsoft.com/office/drawing/2014/main" id="{F6A7F13C-17CB-4F21-A76C-80121C2C9364}"/>
              </a:ext>
            </a:extLst>
          </p:cNvPr>
          <p:cNvSpPr txBox="1">
            <a:spLocks/>
          </p:cNvSpPr>
          <p:nvPr/>
        </p:nvSpPr>
        <p:spPr>
          <a:xfrm>
            <a:off x="375911" y="436498"/>
            <a:ext cx="6994373" cy="586597"/>
          </a:xfrm>
          <a:prstGeom prst="rect">
            <a:avLst/>
          </a:prstGeom>
        </p:spPr>
        <p:txBody>
          <a:bodyPr vert="horz" lIns="91440" tIns="45720" rIns="91440" bIns="45720" rtlCol="0" anchor="ctr">
            <a:noAutofit/>
          </a:bodyPr>
          <a:lstStyle>
            <a:lvl1pPr marL="457200" indent="-457200" algn="ctr">
              <a:lnSpc>
                <a:spcPct val="90000"/>
              </a:lnSpc>
              <a:spcBef>
                <a:spcPct val="0"/>
              </a:spcBef>
              <a:buFont typeface="Wingdings" panose="05000000000000000000" pitchFamily="2" charset="2"/>
              <a:buChar char="Ø"/>
              <a:defRPr sz="2800">
                <a:solidFill>
                  <a:srgbClr val="333333"/>
                </a:solidFill>
                <a:latin typeface="黑体" panose="02010609060101010101" pitchFamily="49" charset="-122"/>
                <a:ea typeface="黑体" panose="02010609060101010101" pitchFamily="49" charset="-122"/>
                <a:cs typeface="+mj-cs"/>
              </a:defRPr>
            </a:lvl1pPr>
          </a:lstStyle>
          <a:p>
            <a:pPr algn="l"/>
            <a:r>
              <a:rPr lang="en-US" altLang="zh-CN" sz="32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Naval escorting operations </a:t>
            </a:r>
            <a:endParaRPr lang="zh-CN" altLang="en-US" sz="32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6" name="文本框 21">
            <a:extLst>
              <a:ext uri="{FF2B5EF4-FFF2-40B4-BE49-F238E27FC236}">
                <a16:creationId xmlns:a16="http://schemas.microsoft.com/office/drawing/2014/main" id="{1974D53A-0FF7-4E80-BBB8-D55484B56983}"/>
              </a:ext>
            </a:extLst>
          </p:cNvPr>
          <p:cNvSpPr txBox="1"/>
          <p:nvPr/>
        </p:nvSpPr>
        <p:spPr>
          <a:xfrm>
            <a:off x="375911" y="4686246"/>
            <a:ext cx="11231562" cy="1366528"/>
          </a:xfrm>
          <a:prstGeom prst="rect">
            <a:avLst/>
          </a:prstGeom>
          <a:solidFill>
            <a:schemeClr val="accent6">
              <a:lumMod val="20000"/>
              <a:lumOff val="80000"/>
            </a:schemeClr>
          </a:solidFill>
          <a:ln w="38100">
            <a:solidFill>
              <a:srgbClr val="FF0000"/>
            </a:solidFill>
          </a:ln>
        </p:spPr>
        <p:txBody>
          <a:bodyPr wrap="square">
            <a:spAutoFit/>
          </a:bodyPr>
          <a:lstStyle/>
          <a:p>
            <a:pPr algn="ctr">
              <a:lnSpc>
                <a:spcPct val="120000"/>
              </a:lnSpc>
            </a:pPr>
            <a:r>
              <a:rPr lang="en-US" altLang="zh-TW" sz="2400" b="1" dirty="0">
                <a:latin typeface="Times New Roman" panose="02020603050405020304" pitchFamily="18" charset="0"/>
                <a:ea typeface="DFKai-SB" panose="03000509000000000000" pitchFamily="65" charset="-120"/>
                <a:cs typeface="Times New Roman" panose="02020603050405020304" pitchFamily="18" charset="0"/>
              </a:rPr>
              <a:t>Read more:</a:t>
            </a:r>
            <a:endParaRPr lang="en-US" altLang="zh-CN" sz="2400" b="1" dirty="0">
              <a:latin typeface="Times New Roman" panose="02020603050405020304" pitchFamily="18" charset="0"/>
              <a:ea typeface="DFKai-SB" panose="03000509000000000000" pitchFamily="65" charset="-120"/>
              <a:cs typeface="Times New Roman" panose="02020603050405020304" pitchFamily="18" charset="0"/>
            </a:endParaRPr>
          </a:p>
          <a:p>
            <a:pPr algn="ctr">
              <a:lnSpc>
                <a:spcPct val="120000"/>
              </a:lnSpc>
            </a:pP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Female marines in escort </a:t>
            </a:r>
            <a:r>
              <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operations</a:t>
            </a:r>
            <a:endParaRPr lang="en-US" altLang="zh-CN" sz="2000" dirty="0">
              <a:latin typeface="Times New Roman" panose="02020603050405020304" pitchFamily="18" charset="0"/>
              <a:ea typeface="DFKai-SB" panose="03000509000000000000" pitchFamily="65" charset="-120"/>
              <a:cs typeface="Times New Roman" panose="02020603050405020304" pitchFamily="18" charset="0"/>
            </a:endParaRPr>
          </a:p>
          <a:p>
            <a:pPr>
              <a:lnSpc>
                <a:spcPct val="150000"/>
              </a:lnSpc>
            </a:pP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Source: </a:t>
            </a:r>
            <a:r>
              <a:rPr lang="en-US" altLang="zh-CN" sz="2000" dirty="0" err="1">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X</a:t>
            </a:r>
            <a:r>
              <a:rPr lang="en-US" altLang="zh-CN" sz="2000" dirty="0" err="1"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inhuanet</a:t>
            </a:r>
            <a:r>
              <a:rPr lang="zh-CN" altLang="en-US"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http://www.xinhuanet.com/politics/2018-12/03/c_1123801754.htm</a:t>
            </a:r>
            <a:r>
              <a:rPr lang="zh-CN" altLang="en-US"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9043" y="1205424"/>
            <a:ext cx="3620851" cy="2197856"/>
          </a:xfrm>
          <a:prstGeom prst="rect">
            <a:avLst/>
          </a:prstGeom>
        </p:spPr>
      </p:pic>
      <p:pic>
        <p:nvPicPr>
          <p:cNvPr id="3" name="Picture 2"/>
          <p:cNvPicPr>
            <a:picLocks noChangeAspect="1"/>
          </p:cNvPicPr>
          <p:nvPr/>
        </p:nvPicPr>
        <p:blipFill>
          <a:blip r:embed="rId4"/>
          <a:stretch>
            <a:fillRect/>
          </a:stretch>
        </p:blipFill>
        <p:spPr>
          <a:xfrm>
            <a:off x="8526091" y="5122698"/>
            <a:ext cx="1047896" cy="762106"/>
          </a:xfrm>
          <a:prstGeom prst="rect">
            <a:avLst/>
          </a:prstGeom>
        </p:spPr>
      </p:pic>
    </p:spTree>
    <p:extLst>
      <p:ext uri="{BB962C8B-B14F-4D97-AF65-F5344CB8AC3E}">
        <p14:creationId xmlns:p14="http://schemas.microsoft.com/office/powerpoint/2010/main" val="13725180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4E39DBCD-30F3-4D01-96CC-45082A5A496C}"/>
              </a:ext>
            </a:extLst>
          </p:cNvPr>
          <p:cNvSpPr>
            <a:spLocks noGrp="1"/>
          </p:cNvSpPr>
          <p:nvPr>
            <p:ph idx="4294967295"/>
          </p:nvPr>
        </p:nvSpPr>
        <p:spPr>
          <a:xfrm>
            <a:off x="610754" y="982239"/>
            <a:ext cx="10858500" cy="1736420"/>
          </a:xfrm>
        </p:spPr>
        <p:txBody>
          <a:bodyPr>
            <a:normAutofit/>
          </a:bodyPr>
          <a:lstStyle/>
          <a:p>
            <a:pPr marL="0" indent="0" algn="just">
              <a:lnSpc>
                <a:spcPct val="120000"/>
              </a:lnSpc>
              <a:buNone/>
            </a:pP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 assisting other developing countries, China </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upholds </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conviction of </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“teaching </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people how </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to fish”.</a:t>
            </a:r>
            <a:r>
              <a:rPr lang="zh-CN" altLang="en-US"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zh-CN" altLang="en-US"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It</a:t>
            </a:r>
            <a:r>
              <a:rPr lang="zh-CN" altLang="en-US"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shares experience and technical knowhow with them in various ways and help them foster talent to improve their own capacity of development. </a:t>
            </a:r>
          </a:p>
          <a:p>
            <a:pPr marL="0" indent="0">
              <a:lnSpc>
                <a:spcPct val="150000"/>
              </a:lnSpc>
              <a:buNone/>
            </a:pPr>
            <a:endParaRPr lang="en-US" altLang="zh-CN" sz="2400" dirty="0">
              <a:latin typeface="DFKai-SB" panose="03000509000000000000" pitchFamily="65" charset="-120"/>
              <a:ea typeface="DFKai-SB" panose="03000509000000000000" pitchFamily="65" charset="-120"/>
            </a:endParaRPr>
          </a:p>
        </p:txBody>
      </p:sp>
      <p:sp>
        <p:nvSpPr>
          <p:cNvPr id="5" name="文本框 4">
            <a:extLst>
              <a:ext uri="{FF2B5EF4-FFF2-40B4-BE49-F238E27FC236}">
                <a16:creationId xmlns:a16="http://schemas.microsoft.com/office/drawing/2014/main" id="{457625DD-1F35-481B-BE01-2A3E0E400DB1}"/>
              </a:ext>
            </a:extLst>
          </p:cNvPr>
          <p:cNvSpPr txBox="1"/>
          <p:nvPr/>
        </p:nvSpPr>
        <p:spPr>
          <a:xfrm>
            <a:off x="623454" y="6183435"/>
            <a:ext cx="8241601" cy="523220"/>
          </a:xfrm>
          <a:prstGeom prst="rect">
            <a:avLst/>
          </a:prstGeom>
          <a:noFill/>
        </p:spPr>
        <p:txBody>
          <a:bodyPr wrap="square">
            <a:spAutoFit/>
          </a:bodyPr>
          <a:lstStyle/>
          <a:p>
            <a:r>
              <a:rPr lang="en-US" altLang="zh-CN" sz="1400" b="0" i="0" dirty="0">
                <a:solidFill>
                  <a:schemeClr val="tx1">
                    <a:lumMod val="95000"/>
                    <a:lumOff val="5000"/>
                  </a:schemeClr>
                </a:solidFill>
                <a:effectLst/>
                <a:latin typeface="Times New Roman" panose="02020603050405020304" pitchFamily="18" charset="0"/>
                <a:ea typeface="DFKai-SB" panose="03000509000000000000" pitchFamily="65" charset="-120"/>
                <a:cs typeface="Times New Roman" panose="02020603050405020304" pitchFamily="18" charset="0"/>
              </a:rPr>
              <a:t>Source: Ministry of Foreign Affairs of the People’s Republic of </a:t>
            </a:r>
            <a:r>
              <a:rPr lang="en-US" altLang="zh-CN" sz="1400" b="0" i="0" dirty="0" smtClean="0">
                <a:solidFill>
                  <a:schemeClr val="tx1">
                    <a:lumMod val="95000"/>
                    <a:lumOff val="5000"/>
                  </a:schemeClr>
                </a:solidFill>
                <a:effectLst/>
                <a:latin typeface="Times New Roman" panose="02020603050405020304" pitchFamily="18" charset="0"/>
                <a:ea typeface="DFKai-SB" panose="03000509000000000000" pitchFamily="65" charset="-120"/>
                <a:cs typeface="Times New Roman" panose="02020603050405020304" pitchFamily="18" charset="0"/>
              </a:rPr>
              <a:t>China</a:t>
            </a:r>
          </a:p>
          <a:p>
            <a:r>
              <a:rPr lang="en-US" altLang="zh-TW"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https://</a:t>
            </a:r>
            <a:r>
              <a:rPr lang="en-US" altLang="zh-TW"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www.fmprc.gov.cn/mfa_eng/topics_665678/2020zt/kjgzbdfyyq/202104/t20210427_9170930.html</a:t>
            </a:r>
            <a:endParaRPr lang="en-US" altLang="zh-TW" sz="1400" b="0" i="0" dirty="0">
              <a:solidFill>
                <a:schemeClr val="tx1">
                  <a:lumMod val="95000"/>
                  <a:lumOff val="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任意多边形: 形状 6">
            <a:extLst>
              <a:ext uri="{FF2B5EF4-FFF2-40B4-BE49-F238E27FC236}">
                <a16:creationId xmlns:a16="http://schemas.microsoft.com/office/drawing/2014/main" id="{A203FDE1-FF07-48AC-ACD7-EDEBC0AAE33B}"/>
              </a:ext>
            </a:extLst>
          </p:cNvPr>
          <p:cNvSpPr/>
          <p:nvPr/>
        </p:nvSpPr>
        <p:spPr>
          <a:xfrm>
            <a:off x="3183875" y="297629"/>
            <a:ext cx="6134612" cy="5072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77900" rtl="0" eaLnBrk="0" fontAlgn="base" latinLnBrk="0" hangingPunct="0">
              <a:lnSpc>
                <a:spcPct val="90000"/>
              </a:lnSpc>
              <a:spcBef>
                <a:spcPct val="0"/>
              </a:spcBef>
              <a:spcAft>
                <a:spcPct val="35000"/>
              </a:spcAft>
              <a:buClrTx/>
              <a:buSzTx/>
              <a:buFontTx/>
              <a:buNone/>
              <a:tabLst/>
              <a:defRPr/>
            </a:pPr>
            <a:r>
              <a:rPr lang="en-US" altLang="zh-CN" sz="32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Assisting developing countries</a:t>
            </a:r>
            <a:endParaRPr lang="zh-CN" altLang="en-US" sz="32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文本框 9">
            <a:extLst>
              <a:ext uri="{FF2B5EF4-FFF2-40B4-BE49-F238E27FC236}">
                <a16:creationId xmlns:a16="http://schemas.microsoft.com/office/drawing/2014/main" id="{E7039C32-44FF-4ECE-8C06-1B374066ED56}"/>
              </a:ext>
            </a:extLst>
          </p:cNvPr>
          <p:cNvSpPr txBox="1"/>
          <p:nvPr/>
        </p:nvSpPr>
        <p:spPr>
          <a:xfrm>
            <a:off x="623454" y="3220922"/>
            <a:ext cx="10845800" cy="2962513"/>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lvl="0" algn="just">
              <a:spcBef>
                <a:spcPts val="0"/>
              </a:spcBef>
              <a:defRPr/>
            </a:pPr>
            <a:r>
              <a:rPr lang="en-US" altLang="zh-CN" sz="1800" b="0" dirty="0">
                <a:solidFill>
                  <a:schemeClr val="tx1">
                    <a:lumMod val="95000"/>
                    <a:lumOff val="5000"/>
                  </a:schemeClr>
                </a:solidFill>
                <a:latin typeface="Times New Roman" panose="02020603050405020304" pitchFamily="18" charset="0"/>
                <a:cs typeface="Times New Roman" panose="02020603050405020304" pitchFamily="18" charset="0"/>
              </a:rPr>
              <a:t>Over the seven decades, China and other developing countries have assisted each other and achieved common development through foreign aid and development cooperation. </a:t>
            </a:r>
            <a:r>
              <a:rPr lang="en-US" altLang="zh-CN" sz="1800" b="0" dirty="0" smtClean="0">
                <a:solidFill>
                  <a:schemeClr val="tx1">
                    <a:lumMod val="95000"/>
                    <a:lumOff val="5000"/>
                  </a:schemeClr>
                </a:solidFill>
                <a:latin typeface="Times New Roman" panose="02020603050405020304" pitchFamily="18" charset="0"/>
                <a:cs typeface="Times New Roman" panose="02020603050405020304" pitchFamily="18" charset="0"/>
              </a:rPr>
              <a:t> China </a:t>
            </a:r>
            <a:r>
              <a:rPr lang="en-US" altLang="zh-CN" sz="1800" b="0" dirty="0">
                <a:solidFill>
                  <a:schemeClr val="tx1">
                    <a:lumMod val="95000"/>
                    <a:lumOff val="5000"/>
                  </a:schemeClr>
                </a:solidFill>
                <a:latin typeface="Times New Roman" panose="02020603050405020304" pitchFamily="18" charset="0"/>
                <a:cs typeface="Times New Roman" panose="02020603050405020304" pitchFamily="18" charset="0"/>
              </a:rPr>
              <a:t>has provided various types of aid to over 160 developing countries, undertaken thousands of complete sets of projects and material assistance projects, implemented over 10,000 technical cooperation and human resources development programs, and trained over 400,000 people in different professions for other developing countries</a:t>
            </a:r>
            <a:r>
              <a:rPr lang="en-US" altLang="zh-CN" sz="1800" b="0" dirty="0" smtClean="0">
                <a:solidFill>
                  <a:schemeClr val="tx1">
                    <a:lumMod val="95000"/>
                    <a:lumOff val="5000"/>
                  </a:schemeClr>
                </a:solidFill>
                <a:latin typeface="Times New Roman" panose="02020603050405020304" pitchFamily="18" charset="0"/>
                <a:cs typeface="Times New Roman" panose="02020603050405020304" pitchFamily="18" charset="0"/>
              </a:rPr>
              <a:t>.</a:t>
            </a:r>
          </a:p>
          <a:p>
            <a:pPr lvl="0" algn="just">
              <a:spcBef>
                <a:spcPts val="0"/>
              </a:spcBef>
              <a:defRPr/>
            </a:pPr>
            <a:endParaRPr lang="en-US" altLang="zh-CN" sz="1800" b="0"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lvl="0" algn="just">
              <a:spcBef>
                <a:spcPts val="0"/>
              </a:spcBef>
              <a:defRPr/>
            </a:pPr>
            <a:r>
              <a:rPr kumimoji="0" lang="en-US" altLang="zh-CN" sz="1100" b="0" i="0" u="none" strike="noStrike" kern="1200" cap="none" spc="0" normalizeH="0" baseline="0" noProof="0" dirty="0" smtClean="0">
                <a:ln>
                  <a:noFill/>
                </a:ln>
                <a:effectLst/>
                <a:uLnTx/>
                <a:uFillTx/>
              </a:rPr>
              <a:t>——</a:t>
            </a:r>
            <a:r>
              <a:rPr lang="en-US" altLang="zh-CN" sz="1600" b="0" dirty="0">
                <a:latin typeface="Times New Roman" panose="02020603050405020304" pitchFamily="18" charset="0"/>
                <a:cs typeface="Times New Roman" panose="02020603050405020304" pitchFamily="18" charset="0"/>
              </a:rPr>
              <a:t>Opening remarks by the State </a:t>
            </a:r>
            <a:r>
              <a:rPr lang="en-US" altLang="zh-CN" sz="1600" b="0" dirty="0">
                <a:solidFill>
                  <a:schemeClr val="tx1">
                    <a:lumMod val="95000"/>
                    <a:lumOff val="5000"/>
                  </a:schemeClr>
                </a:solidFill>
                <a:latin typeface="Times New Roman" panose="02020603050405020304" pitchFamily="18" charset="0"/>
                <a:cs typeface="Times New Roman" panose="02020603050405020304" pitchFamily="18" charset="0"/>
              </a:rPr>
              <a:t>Councilor and Foreign Minister Wang Yi at the Exhibition </a:t>
            </a:r>
            <a:r>
              <a:rPr lang="en-US" altLang="zh-CN" sz="1600" b="0" dirty="0" smtClean="0">
                <a:solidFill>
                  <a:schemeClr val="tx1">
                    <a:lumMod val="95000"/>
                    <a:lumOff val="5000"/>
                  </a:schemeClr>
                </a:solidFill>
                <a:latin typeface="Times New Roman" panose="02020603050405020304" pitchFamily="18" charset="0"/>
                <a:cs typeface="Times New Roman" panose="02020603050405020304" pitchFamily="18" charset="0"/>
              </a:rPr>
              <a:t>of </a:t>
            </a:r>
            <a:r>
              <a:rPr lang="en-US" altLang="zh-CN" sz="1600" b="0" dirty="0">
                <a:solidFill>
                  <a:schemeClr val="tx1">
                    <a:lumMod val="95000"/>
                    <a:lumOff val="5000"/>
                  </a:schemeClr>
                </a:solidFill>
                <a:latin typeface="Times New Roman" panose="02020603050405020304" pitchFamily="18" charset="0"/>
                <a:cs typeface="Times New Roman" panose="02020603050405020304" pitchFamily="18" charset="0"/>
              </a:rPr>
              <a:t>Achievements </a:t>
            </a:r>
            <a:r>
              <a:rPr lang="en-US" altLang="zh-CN" sz="1600" b="0" dirty="0" smtClean="0">
                <a:solidFill>
                  <a:schemeClr val="tx1">
                    <a:lumMod val="95000"/>
                    <a:lumOff val="5000"/>
                  </a:schemeClr>
                </a:solidFill>
                <a:latin typeface="Times New Roman" panose="02020603050405020304" pitchFamily="18" charset="0"/>
                <a:cs typeface="Times New Roman" panose="02020603050405020304" pitchFamily="18" charset="0"/>
              </a:rPr>
              <a:t>on </a:t>
            </a:r>
            <a:r>
              <a:rPr lang="en-US" altLang="zh-CN" sz="1600" b="0" dirty="0">
                <a:solidFill>
                  <a:schemeClr val="tx1">
                    <a:lumMod val="95000"/>
                    <a:lumOff val="5000"/>
                  </a:schemeClr>
                </a:solidFill>
                <a:latin typeface="Times New Roman" panose="02020603050405020304" pitchFamily="18" charset="0"/>
                <a:cs typeface="Times New Roman" panose="02020603050405020304" pitchFamily="18" charset="0"/>
              </a:rPr>
              <a:t>China’s International Development Cooperation, </a:t>
            </a:r>
            <a:r>
              <a:rPr lang="en-US" altLang="zh-CN" sz="1600" b="0" dirty="0" smtClean="0">
                <a:solidFill>
                  <a:schemeClr val="tx1">
                    <a:lumMod val="95000"/>
                    <a:lumOff val="5000"/>
                  </a:schemeClr>
                </a:solidFill>
                <a:latin typeface="Times New Roman" panose="02020603050405020304" pitchFamily="18" charset="0"/>
                <a:cs typeface="Times New Roman" panose="02020603050405020304" pitchFamily="18" charset="0"/>
              </a:rPr>
              <a:t>26 April</a:t>
            </a:r>
            <a:r>
              <a:rPr lang="en-US" altLang="zh-CN" sz="1600" b="0" dirty="0">
                <a:solidFill>
                  <a:schemeClr val="tx1">
                    <a:lumMod val="95000"/>
                    <a:lumOff val="5000"/>
                  </a:schemeClr>
                </a:solidFill>
                <a:latin typeface="Times New Roman" panose="02020603050405020304" pitchFamily="18" charset="0"/>
                <a:cs typeface="Times New Roman" panose="02020603050405020304" pitchFamily="18" charset="0"/>
              </a:rPr>
              <a:t>, 2021</a:t>
            </a:r>
            <a:endParaRPr kumimoji="0" lang="zh-CN" altLang="en-US" sz="16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p:txBody>
      </p:sp>
      <p:grpSp>
        <p:nvGrpSpPr>
          <p:cNvPr id="6" name="组合 5">
            <a:extLst>
              <a:ext uri="{FF2B5EF4-FFF2-40B4-BE49-F238E27FC236}">
                <a16:creationId xmlns:a16="http://schemas.microsoft.com/office/drawing/2014/main" id="{F06A54CF-A93A-4FB7-AF9C-427A5384FB02}"/>
              </a:ext>
            </a:extLst>
          </p:cNvPr>
          <p:cNvGrpSpPr/>
          <p:nvPr/>
        </p:nvGrpSpPr>
        <p:grpSpPr>
          <a:xfrm>
            <a:off x="623454" y="2516232"/>
            <a:ext cx="2278494" cy="617712"/>
            <a:chOff x="3195135" y="644050"/>
            <a:chExt cx="1608059" cy="617712"/>
          </a:xfrm>
        </p:grpSpPr>
        <p:sp>
          <p:nvSpPr>
            <p:cNvPr id="8" name="燕尾形 1">
              <a:extLst>
                <a:ext uri="{FF2B5EF4-FFF2-40B4-BE49-F238E27FC236}">
                  <a16:creationId xmlns:a16="http://schemas.microsoft.com/office/drawing/2014/main" id="{6786ABCA-3969-4459-B7A2-2DCE2292C2F7}"/>
                </a:ext>
              </a:extLst>
            </p:cNvPr>
            <p:cNvSpPr/>
            <p:nvPr/>
          </p:nvSpPr>
          <p:spPr>
            <a:xfrm>
              <a:off x="3195135" y="644050"/>
              <a:ext cx="1608059" cy="617712"/>
            </a:xfrm>
            <a:prstGeom prst="chevron">
              <a:avLst>
                <a:gd name="adj" fmla="val 38311"/>
              </a:avLst>
            </a:prstGeom>
            <a:solidFill>
              <a:srgbClr val="00B050">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eaLnBrk="1" fontAlgn="auto" hangingPunct="1">
                <a:spcBef>
                  <a:spcPts val="0"/>
                </a:spcBef>
                <a:spcAft>
                  <a:spcPts val="0"/>
                </a:spcAft>
                <a:defRPr/>
              </a:pPr>
              <a:endParaRPr lang="zh-CN" altLang="en-US" sz="1600" kern="0" dirty="0">
                <a:solidFill>
                  <a:schemeClr val="bg1"/>
                </a:solidFill>
                <a:latin typeface="Avant GardeBook" pitchFamily="50" charset="0"/>
                <a:ea typeface="微软雅黑" panose="020B0503020204020204" pitchFamily="34" charset="-122"/>
              </a:endParaRPr>
            </a:p>
          </p:txBody>
        </p:sp>
        <p:sp>
          <p:nvSpPr>
            <p:cNvPr id="9" name="文本框 8">
              <a:extLst>
                <a:ext uri="{FF2B5EF4-FFF2-40B4-BE49-F238E27FC236}">
                  <a16:creationId xmlns:a16="http://schemas.microsoft.com/office/drawing/2014/main" id="{D9DB7A83-6FFE-42C5-BFE1-7FCB9C5A1996}"/>
                </a:ext>
              </a:extLst>
            </p:cNvPr>
            <p:cNvSpPr txBox="1"/>
            <p:nvPr/>
          </p:nvSpPr>
          <p:spPr>
            <a:xfrm>
              <a:off x="3433827" y="689319"/>
              <a:ext cx="1270629" cy="523220"/>
            </a:xfrm>
            <a:prstGeom prst="rect">
              <a:avLst/>
            </a:prstGeom>
            <a:noFill/>
          </p:spPr>
          <p:txBody>
            <a:bodyPr wrap="square">
              <a:spAutoFit/>
            </a:bodyPr>
            <a:lstStyle/>
            <a:p>
              <a:pPr algn="ctr">
                <a:defRPr/>
              </a:pPr>
              <a:r>
                <a:rPr lang="en-US" altLang="zh-CN" sz="28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Reference</a:t>
              </a:r>
              <a:r>
                <a:rPr lang="zh-CN" altLang="en-US" sz="28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 </a:t>
              </a:r>
            </a:p>
          </p:txBody>
        </p:sp>
      </p:grpSp>
      <p:pic>
        <p:nvPicPr>
          <p:cNvPr id="12" name="圖片 11"/>
          <p:cNvPicPr/>
          <p:nvPr/>
        </p:nvPicPr>
        <p:blipFill rotWithShape="1">
          <a:blip r:embed="rId3"/>
          <a:srcRect l="14809" t="11847" r="45461" b="70815"/>
          <a:stretch/>
        </p:blipFill>
        <p:spPr bwMode="auto">
          <a:xfrm>
            <a:off x="8742712" y="6183435"/>
            <a:ext cx="2095500" cy="5715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711822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
            <a:extLst>
              <a:ext uri="{FF2B5EF4-FFF2-40B4-BE49-F238E27FC236}">
                <a16:creationId xmlns:a16="http://schemas.microsoft.com/office/drawing/2014/main" id="{0F7E653D-6A37-4CC9-B49C-4B925047A9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195" y="236104"/>
            <a:ext cx="10872787" cy="6377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a:extLst>
              <a:ext uri="{FF2B5EF4-FFF2-40B4-BE49-F238E27FC236}">
                <a16:creationId xmlns:a16="http://schemas.microsoft.com/office/drawing/2014/main" id="{98B2C088-79E6-4AE3-9E42-7427BDE97CE4}"/>
              </a:ext>
            </a:extLst>
          </p:cNvPr>
          <p:cNvSpPr txBox="1"/>
          <p:nvPr/>
        </p:nvSpPr>
        <p:spPr>
          <a:xfrm>
            <a:off x="1023677" y="5382269"/>
            <a:ext cx="10331821" cy="984885"/>
          </a:xfrm>
          <a:prstGeom prst="rect">
            <a:avLst/>
          </a:prstGeom>
          <a:noFill/>
        </p:spPr>
        <p:txBody>
          <a:bodyPr wrap="square" rtlCol="0">
            <a:spAutoFit/>
          </a:bodyPr>
          <a:lstStyle/>
          <a:p>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Source: </a:t>
            </a:r>
            <a:endParaRPr lang="en-US" altLang="zh-CN" sz="1600" b="0" i="0" dirty="0">
              <a:effectLst/>
              <a:latin typeface="Times New Roman" panose="02020603050405020304" pitchFamily="18" charset="0"/>
              <a:ea typeface="DFKai-SB"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UN </a:t>
            </a:r>
            <a:r>
              <a:rPr lang="en-US" altLang="zh-CN"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news (https</a:t>
            </a:r>
            <a:r>
              <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news.un.org/en/story/2019/03/1034941)</a:t>
            </a:r>
            <a:endParaRPr lang="en-US" altLang="zh-CN" sz="1400" b="0" i="0" u="none" strike="noStrike" dirty="0">
              <a:solidFill>
                <a:schemeClr val="tx1">
                  <a:lumMod val="95000"/>
                  <a:lumOff val="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en-US" altLang="zh-CN"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China International Center for Economic and Technical Exchanges (</a:t>
            </a:r>
            <a:r>
              <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http://www.cicete.org.cn/article/ywdh/nnhz/202103/20210303048569.shtml) </a:t>
            </a:r>
            <a:endParaRPr lang="zh-CN" altLang="en-US"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3" name="内容占位符 2">
            <a:extLst>
              <a:ext uri="{FF2B5EF4-FFF2-40B4-BE49-F238E27FC236}">
                <a16:creationId xmlns:a16="http://schemas.microsoft.com/office/drawing/2014/main" id="{39B0EDA1-A094-49B0-A6D8-B35AA082547A}"/>
              </a:ext>
            </a:extLst>
          </p:cNvPr>
          <p:cNvSpPr txBox="1">
            <a:spLocks/>
          </p:cNvSpPr>
          <p:nvPr/>
        </p:nvSpPr>
        <p:spPr>
          <a:xfrm>
            <a:off x="839882" y="1330881"/>
            <a:ext cx="10461624" cy="430018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spcBef>
                <a:spcPts val="0"/>
              </a:spcBef>
              <a:buNone/>
            </a:pP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 2015, China established the South-South Cooperation Assistance Fund, providing 3 billion US dollars to assist developing countries in implementing the UN 2030 Sustainable Development Agenda. </a:t>
            </a:r>
          </a:p>
          <a:p>
            <a:pPr marL="0" indent="0" algn="just">
              <a:lnSpc>
                <a:spcPct val="120000"/>
              </a:lnSpc>
              <a:spcBef>
                <a:spcPts val="0"/>
              </a:spcBef>
              <a:buNone/>
            </a:pPr>
            <a:endPar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marL="0" indent="0" algn="just">
              <a:lnSpc>
                <a:spcPct val="120000"/>
              </a:lnSpc>
              <a:spcBef>
                <a:spcPts val="0"/>
              </a:spcBef>
              <a:buNone/>
            </a:pP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fund has carried out projects in nearly 100 </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developing countries across Asia</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Africa and South America, covering medical </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 </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public health, food </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assistance, health care for women and children, humanitarian assistance</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education and capacity building, disaster </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preparation and </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mitigation, benefiting nearly 20 million people in recipient countries and winning appreciation from the international community. </a:t>
            </a:r>
            <a:endParaRPr lang="zh-CN" altLang="en-US"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文本框 9">
            <a:extLst>
              <a:ext uri="{FF2B5EF4-FFF2-40B4-BE49-F238E27FC236}">
                <a16:creationId xmlns:a16="http://schemas.microsoft.com/office/drawing/2014/main" id="{9658D277-46EB-450F-8BC9-B7FEB34628BD}"/>
              </a:ext>
            </a:extLst>
          </p:cNvPr>
          <p:cNvSpPr txBox="1"/>
          <p:nvPr/>
        </p:nvSpPr>
        <p:spPr>
          <a:xfrm>
            <a:off x="2595052" y="638347"/>
            <a:ext cx="8294134" cy="584775"/>
          </a:xfrm>
          <a:prstGeom prst="rect">
            <a:avLst/>
          </a:prstGeom>
          <a:noFill/>
        </p:spPr>
        <p:txBody>
          <a:bodyPr wrap="square">
            <a:spAutoFit/>
          </a:bodyPr>
          <a:lstStyle/>
          <a:p>
            <a:pPr algn="ct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South-South Cooperation Assistance Fund</a:t>
            </a:r>
            <a:endParaRPr lang="zh-CN" altLang="en-US" sz="3200" b="1"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6" name="Picture 15"/>
          <p:cNvPicPr>
            <a:picLocks noChangeAspect="1"/>
          </p:cNvPicPr>
          <p:nvPr/>
        </p:nvPicPr>
        <p:blipFill>
          <a:blip r:embed="rId4"/>
          <a:stretch>
            <a:fillRect/>
          </a:stretch>
        </p:blipFill>
        <p:spPr>
          <a:xfrm>
            <a:off x="839882" y="388183"/>
            <a:ext cx="1484625" cy="540455"/>
          </a:xfrm>
          <a:prstGeom prst="rect">
            <a:avLst/>
          </a:prstGeom>
        </p:spPr>
      </p:pic>
      <p:pic>
        <p:nvPicPr>
          <p:cNvPr id="3" name="Picture 2"/>
          <p:cNvPicPr>
            <a:picLocks noChangeAspect="1"/>
          </p:cNvPicPr>
          <p:nvPr/>
        </p:nvPicPr>
        <p:blipFill>
          <a:blip r:embed="rId5"/>
          <a:stretch>
            <a:fillRect/>
          </a:stretch>
        </p:blipFill>
        <p:spPr>
          <a:xfrm>
            <a:off x="10455695" y="5464690"/>
            <a:ext cx="790685" cy="809738"/>
          </a:xfrm>
          <a:prstGeom prst="rect">
            <a:avLst/>
          </a:prstGeom>
        </p:spPr>
      </p:pic>
      <p:sp>
        <p:nvSpPr>
          <p:cNvPr id="9" name="TextBox 8"/>
          <p:cNvSpPr txBox="1"/>
          <p:nvPr/>
        </p:nvSpPr>
        <p:spPr>
          <a:xfrm>
            <a:off x="931810" y="473744"/>
            <a:ext cx="1300767" cy="400110"/>
          </a:xfrm>
          <a:prstGeom prst="rect">
            <a:avLst/>
          </a:prstGeom>
          <a:solidFill>
            <a:schemeClr val="bg1"/>
          </a:solid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Reference</a:t>
            </a:r>
            <a:endParaRPr lang="zh-CN" altLang="en-US" sz="2000" dirty="0">
              <a:latin typeface="Times New Roman" panose="02020603050405020304" pitchFamily="18" charset="0"/>
              <a:cs typeface="Times New Roman" panose="02020603050405020304" pitchFamily="18" charset="0"/>
            </a:endParaRPr>
          </a:p>
        </p:txBody>
      </p:sp>
      <p:pic>
        <p:nvPicPr>
          <p:cNvPr id="11" name="圖片 10"/>
          <p:cNvPicPr/>
          <p:nvPr/>
        </p:nvPicPr>
        <p:blipFill rotWithShape="1">
          <a:blip r:embed="rId6"/>
          <a:srcRect l="2348" t="17915" r="77787" b="69659"/>
          <a:stretch/>
        </p:blipFill>
        <p:spPr bwMode="auto">
          <a:xfrm>
            <a:off x="9052280" y="5825219"/>
            <a:ext cx="1203249" cy="5419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562564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6124B3-3411-4BF6-A0BF-1DBADE92D9BD}"/>
              </a:ext>
            </a:extLst>
          </p:cNvPr>
          <p:cNvSpPr>
            <a:spLocks noGrp="1"/>
          </p:cNvSpPr>
          <p:nvPr>
            <p:ph type="title" idx="4294967295"/>
          </p:nvPr>
        </p:nvSpPr>
        <p:spPr>
          <a:xfrm>
            <a:off x="542317" y="391296"/>
            <a:ext cx="7476774" cy="535531"/>
          </a:xfrm>
        </p:spPr>
        <p:txBody>
          <a:bodyPr vert="horz" wrap="square" lIns="91440" tIns="45720" rIns="91440" bIns="45720" rtlCol="0" anchor="ctr">
            <a:spAutoFit/>
          </a:bodyPr>
          <a:lstStyle/>
          <a:p>
            <a:pPr marL="457200" indent="-457200">
              <a:buFont typeface="Wingdings" panose="05000000000000000000" pitchFamily="2" charset="2"/>
              <a:buChar char="Ø"/>
            </a:pP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Supporting infrastructure development</a:t>
            </a:r>
          </a:p>
        </p:txBody>
      </p:sp>
      <p:sp>
        <p:nvSpPr>
          <p:cNvPr id="4" name="文本框 3">
            <a:extLst>
              <a:ext uri="{FF2B5EF4-FFF2-40B4-BE49-F238E27FC236}">
                <a16:creationId xmlns:a16="http://schemas.microsoft.com/office/drawing/2014/main" id="{E3EC6E4A-9EA0-4213-A481-7F65344C82FE}"/>
              </a:ext>
            </a:extLst>
          </p:cNvPr>
          <p:cNvSpPr txBox="1"/>
          <p:nvPr/>
        </p:nvSpPr>
        <p:spPr>
          <a:xfrm>
            <a:off x="710437" y="1120611"/>
            <a:ext cx="10829918" cy="1754326"/>
          </a:xfrm>
          <a:prstGeom prst="rect">
            <a:avLst/>
          </a:prstGeom>
          <a:solidFill>
            <a:schemeClr val="accent4">
              <a:lumMod val="20000"/>
              <a:lumOff val="80000"/>
            </a:schemeClr>
          </a:solidFill>
          <a:ln w="28575">
            <a:solidFill>
              <a:srgbClr val="FF0000"/>
            </a:solidFill>
          </a:ln>
        </p:spPr>
        <p:txBody>
          <a:bodyPr wrap="square" rtlCol="0">
            <a:spAutoFit/>
          </a:bodyPr>
          <a:lstStyle/>
          <a:p>
            <a:pPr algn="just">
              <a:lnSpc>
                <a:spcPct val="150000"/>
              </a:lnSpc>
            </a:pP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China helps recipient countries improve </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infrastructure, including projects in </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transportation </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(e.g. roads</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bridges, airports), energy </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e.g. </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hydro-power</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thermal power), and telecommunication </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e.g. </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fiber </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optic transmission) . </a:t>
            </a:r>
            <a:endParaRPr lang="zh-CN" altLang="en-US"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文本框 21">
            <a:extLst>
              <a:ext uri="{FF2B5EF4-FFF2-40B4-BE49-F238E27FC236}">
                <a16:creationId xmlns:a16="http://schemas.microsoft.com/office/drawing/2014/main" id="{1974D53A-0FF7-4E80-BBB8-D55484B56983}"/>
              </a:ext>
            </a:extLst>
          </p:cNvPr>
          <p:cNvSpPr txBox="1"/>
          <p:nvPr/>
        </p:nvSpPr>
        <p:spPr>
          <a:xfrm>
            <a:off x="752000" y="3515696"/>
            <a:ext cx="10746791" cy="2256002"/>
          </a:xfrm>
          <a:prstGeom prst="rect">
            <a:avLst/>
          </a:prstGeom>
          <a:solidFill>
            <a:schemeClr val="accent6">
              <a:lumMod val="20000"/>
              <a:lumOff val="80000"/>
            </a:schemeClr>
          </a:solidFill>
        </p:spPr>
        <p:txBody>
          <a:bodyPr wrap="square">
            <a:spAutoFit/>
          </a:bodyPr>
          <a:lstStyle/>
          <a:p>
            <a:pPr algn="ctr">
              <a:lnSpc>
                <a:spcPct val="120000"/>
              </a:lnSpc>
            </a:pP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rPr>
              <a:t>Read more:</a:t>
            </a:r>
          </a:p>
          <a:p>
            <a:pPr marL="342900" indent="-342900" algn="just">
              <a:lnSpc>
                <a:spcPct val="150000"/>
              </a:lnSpc>
              <a:spcAft>
                <a:spcPts val="600"/>
              </a:spcAft>
              <a:buFont typeface="Arial" panose="020B0604020202020204" pitchFamily="34" charset="0"/>
              <a:buChar char="•"/>
            </a:pP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State Councilor and Foreign Minister Wang Yi on debt issues in Africa: China will help Africa realize economic autonomy and sustainable development </a:t>
            </a:r>
          </a:p>
          <a:p>
            <a:pPr>
              <a:spcBef>
                <a:spcPts val="600"/>
              </a:spcBef>
            </a:pPr>
            <a:r>
              <a:rPr lang="en-US" altLang="zh-TW"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Source: </a:t>
            </a:r>
            <a:r>
              <a:rPr lang="en-US" altLang="zh-TW" sz="16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Ministry </a:t>
            </a:r>
            <a:r>
              <a:rPr lang="en-US" altLang="zh-TW"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of Foreign Affairs of the People’s Republic of China</a:t>
            </a:r>
          </a:p>
          <a:p>
            <a:pPr>
              <a:spcBef>
                <a:spcPts val="600"/>
              </a:spcBef>
            </a:pPr>
            <a:r>
              <a:rPr lang="en-US" altLang="zh-TW" sz="16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https</a:t>
            </a:r>
            <a:r>
              <a:rPr lang="en-US" altLang="zh-TW"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TW" sz="16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www.fmprc.gov.cn/mfa_eng/gjhdq_665435/2913_665441/2984_663984/2986_663988/201901/t20190107_544092.html</a:t>
            </a:r>
            <a:endParaRPr lang="en-US" altLang="zh-TW"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7" name="圖片 6"/>
          <p:cNvPicPr/>
          <p:nvPr/>
        </p:nvPicPr>
        <p:blipFill rotWithShape="1">
          <a:blip r:embed="rId3"/>
          <a:srcRect l="14809" t="11847" r="45461" b="70815"/>
          <a:stretch/>
        </p:blipFill>
        <p:spPr bwMode="auto">
          <a:xfrm>
            <a:off x="8873482" y="4738189"/>
            <a:ext cx="2095500" cy="5715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96920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a:extLst>
              <a:ext uri="{FF2B5EF4-FFF2-40B4-BE49-F238E27FC236}">
                <a16:creationId xmlns:a16="http://schemas.microsoft.com/office/drawing/2014/main" id="{0B9BE9F0-0947-4BFA-90AA-7E193F9B3C31}"/>
              </a:ext>
            </a:extLst>
          </p:cNvPr>
          <p:cNvSpPr>
            <a:spLocks noGrp="1"/>
          </p:cNvSpPr>
          <p:nvPr>
            <p:ph type="title" idx="4294967295"/>
          </p:nvPr>
        </p:nvSpPr>
        <p:spPr>
          <a:xfrm>
            <a:off x="236389" y="235639"/>
            <a:ext cx="11781186" cy="812800"/>
          </a:xfrm>
        </p:spPr>
        <p:txBody>
          <a:bodyPr vert="horz" lIns="91440" tIns="45720" rIns="91440" bIns="45720" rtlCol="0" anchor="ctr">
            <a:noAutofit/>
          </a:bodyPr>
          <a:lstStyle/>
          <a:p>
            <a:pPr marL="457200" indent="-457200">
              <a:buFont typeface="Wingdings" panose="05000000000000000000" pitchFamily="2" charset="2"/>
              <a:buChar char="Ø"/>
            </a:pPr>
            <a:r>
              <a:rPr lang="en-US" altLang="zh-CN" sz="32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Sharing </a:t>
            </a:r>
            <a:r>
              <a:rPr lang="en-US" altLang="zh-CN" sz="32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state governance </a:t>
            </a:r>
            <a:r>
              <a:rPr lang="en-US" altLang="zh-CN" sz="32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experience and </a:t>
            </a:r>
            <a:r>
              <a:rPr lang="en-US" altLang="zh-CN" sz="32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assistance in planning</a:t>
            </a:r>
            <a:endParaRPr lang="zh-CN" altLang="en-US" sz="32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文本框 9">
            <a:extLst>
              <a:ext uri="{FF2B5EF4-FFF2-40B4-BE49-F238E27FC236}">
                <a16:creationId xmlns:a16="http://schemas.microsoft.com/office/drawing/2014/main" id="{8DA70B6E-ECA9-483F-B988-CAE06CB0A2B9}"/>
              </a:ext>
            </a:extLst>
          </p:cNvPr>
          <p:cNvSpPr txBox="1"/>
          <p:nvPr/>
        </p:nvSpPr>
        <p:spPr>
          <a:xfrm>
            <a:off x="530887" y="1048439"/>
            <a:ext cx="11130223" cy="1883657"/>
          </a:xfrm>
          <a:prstGeom prst="rect">
            <a:avLst/>
          </a:prstGeom>
          <a:solidFill>
            <a:schemeClr val="accent4">
              <a:lumMod val="20000"/>
              <a:lumOff val="80000"/>
            </a:schemeClr>
          </a:solidFill>
          <a:ln w="28575">
            <a:solidFill>
              <a:srgbClr val="FF0000"/>
            </a:solidFill>
          </a:ln>
        </p:spPr>
        <p:txBody>
          <a:bodyPr wrap="square">
            <a:spAutoFit/>
          </a:bodyPr>
          <a:lstStyle/>
          <a:p>
            <a:pPr algn="just">
              <a:lnSpc>
                <a:spcPct val="150000"/>
              </a:lnSpc>
            </a:pP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China shares its experience in governance with developing countries regarding the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building of rule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of law, government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reforms,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industrial innovation and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upgrading;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dispatches experts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to assist these countries in formulating development plans, policies and regulations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regarding economy,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infrastructure, and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power sector.</a:t>
            </a:r>
            <a:endPar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3" name="矩形 12">
            <a:extLst>
              <a:ext uri="{FF2B5EF4-FFF2-40B4-BE49-F238E27FC236}">
                <a16:creationId xmlns:a16="http://schemas.microsoft.com/office/drawing/2014/main" id="{93F5BAAF-4B6C-4224-A49A-5FFA4330A3BC}"/>
              </a:ext>
            </a:extLst>
          </p:cNvPr>
          <p:cNvSpPr/>
          <p:nvPr/>
        </p:nvSpPr>
        <p:spPr>
          <a:xfrm>
            <a:off x="1018144" y="3969575"/>
            <a:ext cx="9861680" cy="499880"/>
          </a:xfrm>
          <a:prstGeom prst="rect">
            <a:avLst/>
          </a:prstGeom>
        </p:spPr>
        <p:txBody>
          <a:bodyPr wrap="square">
            <a:spAutoFit/>
          </a:bodyPr>
          <a:lstStyle/>
          <a:p>
            <a:pPr algn="just">
              <a:lnSpc>
                <a:spcPct val="150000"/>
              </a:lnSpc>
            </a:pPr>
            <a:r>
              <a:rPr lang="zh-CN" altLang="en-US" sz="2000" b="0" i="0" u="none" strike="noStrike" dirty="0">
                <a:solidFill>
                  <a:srgbClr val="000000"/>
                </a:solidFill>
                <a:effectLst/>
                <a:latin typeface="DFKai-SB" panose="03000509000000000000" pitchFamily="65" charset="-120"/>
                <a:ea typeface="DFKai-SB" panose="03000509000000000000" pitchFamily="65" charset="-120"/>
              </a:rPr>
              <a:t>    </a:t>
            </a:r>
            <a:endParaRPr lang="en-US" altLang="zh-CN" sz="2000" dirty="0">
              <a:solidFill>
                <a:srgbClr val="000000"/>
              </a:solidFill>
              <a:latin typeface="DFKai-SB" panose="03000509000000000000" pitchFamily="65" charset="-120"/>
              <a:ea typeface="DFKai-SB" panose="03000509000000000000" pitchFamily="65" charset="-120"/>
            </a:endParaRPr>
          </a:p>
        </p:txBody>
      </p:sp>
      <p:sp>
        <p:nvSpPr>
          <p:cNvPr id="16" name="文本框 22">
            <a:extLst>
              <a:ext uri="{FF2B5EF4-FFF2-40B4-BE49-F238E27FC236}">
                <a16:creationId xmlns:a16="http://schemas.microsoft.com/office/drawing/2014/main" id="{E06512B8-7DED-4B00-978E-99EFD1CF6F55}"/>
              </a:ext>
            </a:extLst>
          </p:cNvPr>
          <p:cNvSpPr txBox="1"/>
          <p:nvPr/>
        </p:nvSpPr>
        <p:spPr>
          <a:xfrm>
            <a:off x="584433" y="3531469"/>
            <a:ext cx="11184011" cy="2050542"/>
          </a:xfrm>
          <a:prstGeom prst="round2DiagRect">
            <a:avLst>
              <a:gd name="adj1" fmla="val 10982"/>
              <a:gd name="adj2" fmla="val 0"/>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r>
              <a:rPr lang="en-US" altLang="zh-CN" sz="2400" dirty="0">
                <a:latin typeface="Times New Roman" panose="02020603050405020304" pitchFamily="18" charset="0"/>
                <a:cs typeface="Times New Roman" panose="02020603050405020304" pitchFamily="18" charset="0"/>
              </a:rPr>
              <a:t>           </a:t>
            </a:r>
            <a:r>
              <a:rPr lang="en-US" altLang="zh-CN" sz="2400" dirty="0" smtClean="0">
                <a:solidFill>
                  <a:schemeClr val="tx1">
                    <a:lumMod val="95000"/>
                    <a:lumOff val="5000"/>
                  </a:schemeClr>
                </a:solidFill>
                <a:latin typeface="Times New Roman" panose="02020603050405020304" pitchFamily="18" charset="0"/>
                <a:cs typeface="Times New Roman" panose="02020603050405020304" pitchFamily="18" charset="0"/>
              </a:rPr>
              <a:t>Establishment of the </a:t>
            </a:r>
            <a:r>
              <a:rPr lang="en-US" altLang="zh-CN" sz="2400" dirty="0">
                <a:solidFill>
                  <a:schemeClr val="tx1">
                    <a:lumMod val="95000"/>
                    <a:lumOff val="5000"/>
                  </a:schemeClr>
                </a:solidFill>
                <a:latin typeface="Times New Roman" panose="02020603050405020304" pitchFamily="18" charset="0"/>
                <a:cs typeface="Times New Roman" panose="02020603050405020304" pitchFamily="18" charset="0"/>
              </a:rPr>
              <a:t>Institute of South-South Cooperation and Development</a:t>
            </a:r>
            <a:endParaRPr lang="en-US" altLang="zh-CN" sz="2400" b="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altLang="zh-CN" sz="1800" b="0" dirty="0">
                <a:solidFill>
                  <a:schemeClr val="tx1">
                    <a:lumMod val="95000"/>
                    <a:lumOff val="5000"/>
                  </a:schemeClr>
                </a:solidFill>
                <a:latin typeface="Times New Roman" panose="02020603050405020304" pitchFamily="18" charset="0"/>
                <a:cs typeface="Times New Roman" panose="02020603050405020304" pitchFamily="18" charset="0"/>
              </a:rPr>
              <a:t>In 2016, the Institute of South-South Cooperation and Development was founded in Peking University. </a:t>
            </a:r>
            <a:r>
              <a:rPr lang="en-US" altLang="zh-CN" sz="1800" b="0" dirty="0" smtClean="0">
                <a:solidFill>
                  <a:schemeClr val="tx1">
                    <a:lumMod val="95000"/>
                    <a:lumOff val="5000"/>
                  </a:schemeClr>
                </a:solidFill>
                <a:latin typeface="Times New Roman" panose="02020603050405020304" pitchFamily="18" charset="0"/>
                <a:cs typeface="Times New Roman" panose="02020603050405020304" pitchFamily="18" charset="0"/>
              </a:rPr>
              <a:t>  Over </a:t>
            </a:r>
            <a:r>
              <a:rPr lang="en-US" altLang="zh-CN" sz="1800" b="0" dirty="0">
                <a:solidFill>
                  <a:schemeClr val="tx1">
                    <a:lumMod val="95000"/>
                    <a:lumOff val="5000"/>
                  </a:schemeClr>
                </a:solidFill>
                <a:latin typeface="Times New Roman" panose="02020603050405020304" pitchFamily="18" charset="0"/>
                <a:cs typeface="Times New Roman" panose="02020603050405020304" pitchFamily="18" charset="0"/>
              </a:rPr>
              <a:t>the past five years, the institute has </a:t>
            </a:r>
            <a:r>
              <a:rPr lang="en-US" altLang="zh-CN" sz="1800" b="0" dirty="0" smtClean="0">
                <a:solidFill>
                  <a:schemeClr val="tx1">
                    <a:lumMod val="95000"/>
                    <a:lumOff val="5000"/>
                  </a:schemeClr>
                </a:solidFill>
                <a:latin typeface="Times New Roman" panose="02020603050405020304" pitchFamily="18" charset="0"/>
                <a:cs typeface="Times New Roman" panose="02020603050405020304" pitchFamily="18" charset="0"/>
              </a:rPr>
              <a:t>enrolled more </a:t>
            </a:r>
            <a:r>
              <a:rPr lang="en-US" altLang="zh-CN" sz="1800" b="0" dirty="0">
                <a:solidFill>
                  <a:schemeClr val="tx1">
                    <a:lumMod val="95000"/>
                    <a:lumOff val="5000"/>
                  </a:schemeClr>
                </a:solidFill>
                <a:latin typeface="Times New Roman" panose="02020603050405020304" pitchFamily="18" charset="0"/>
                <a:cs typeface="Times New Roman" panose="02020603050405020304" pitchFamily="18" charset="0"/>
              </a:rPr>
              <a:t>than 200 doctoral and master’s </a:t>
            </a:r>
            <a:r>
              <a:rPr lang="en-US" altLang="zh-CN" sz="1800" b="0" dirty="0" smtClean="0">
                <a:solidFill>
                  <a:schemeClr val="tx1">
                    <a:lumMod val="95000"/>
                    <a:lumOff val="5000"/>
                  </a:schemeClr>
                </a:solidFill>
                <a:latin typeface="Times New Roman" panose="02020603050405020304" pitchFamily="18" charset="0"/>
                <a:cs typeface="Times New Roman" panose="02020603050405020304" pitchFamily="18" charset="0"/>
              </a:rPr>
              <a:t>candidates from </a:t>
            </a:r>
            <a:r>
              <a:rPr lang="en-US" altLang="zh-CN" sz="1800" b="0" dirty="0">
                <a:solidFill>
                  <a:schemeClr val="tx1">
                    <a:lumMod val="95000"/>
                    <a:lumOff val="5000"/>
                  </a:schemeClr>
                </a:solidFill>
                <a:latin typeface="Times New Roman" panose="02020603050405020304" pitchFamily="18" charset="0"/>
                <a:cs typeface="Times New Roman" panose="02020603050405020304" pitchFamily="18" charset="0"/>
              </a:rPr>
              <a:t>nearly 60 </a:t>
            </a:r>
            <a:r>
              <a:rPr lang="en-US" altLang="zh-CN" sz="1800" b="0" dirty="0" smtClean="0">
                <a:solidFill>
                  <a:schemeClr val="tx1">
                    <a:lumMod val="95000"/>
                    <a:lumOff val="5000"/>
                  </a:schemeClr>
                </a:solidFill>
                <a:latin typeface="Times New Roman" panose="02020603050405020304" pitchFamily="18" charset="0"/>
                <a:cs typeface="Times New Roman" panose="02020603050405020304" pitchFamily="18" charset="0"/>
              </a:rPr>
              <a:t>developing countries</a:t>
            </a:r>
            <a:r>
              <a:rPr lang="en-US" altLang="zh-CN" sz="1800" b="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1800" b="0" dirty="0" smtClean="0">
                <a:solidFill>
                  <a:schemeClr val="tx1">
                    <a:lumMod val="95000"/>
                    <a:lumOff val="5000"/>
                  </a:schemeClr>
                </a:solidFill>
                <a:latin typeface="Times New Roman" panose="02020603050405020304" pitchFamily="18" charset="0"/>
                <a:cs typeface="Times New Roman" panose="02020603050405020304" pitchFamily="18" charset="0"/>
              </a:rPr>
              <a:t> It </a:t>
            </a:r>
            <a:r>
              <a:rPr lang="en-US" altLang="zh-CN" sz="1800" b="0" dirty="0">
                <a:solidFill>
                  <a:schemeClr val="tx1">
                    <a:lumMod val="95000"/>
                    <a:lumOff val="5000"/>
                  </a:schemeClr>
                </a:solidFill>
                <a:latin typeface="Times New Roman" panose="02020603050405020304" pitchFamily="18" charset="0"/>
                <a:cs typeface="Times New Roman" panose="02020603050405020304" pitchFamily="18" charset="0"/>
              </a:rPr>
              <a:t>offers courses on national development </a:t>
            </a:r>
            <a:r>
              <a:rPr lang="en-US" altLang="zh-CN" sz="1800" b="0" dirty="0" smtClean="0">
                <a:solidFill>
                  <a:schemeClr val="tx1">
                    <a:lumMod val="95000"/>
                    <a:lumOff val="5000"/>
                  </a:schemeClr>
                </a:solidFill>
                <a:latin typeface="Times New Roman" panose="02020603050405020304" pitchFamily="18" charset="0"/>
                <a:cs typeface="Times New Roman" panose="02020603050405020304" pitchFamily="18" charset="0"/>
              </a:rPr>
              <a:t>theories, state </a:t>
            </a:r>
            <a:r>
              <a:rPr lang="en-US" altLang="zh-CN" sz="1800" b="0" dirty="0">
                <a:solidFill>
                  <a:schemeClr val="tx1">
                    <a:lumMod val="95000"/>
                    <a:lumOff val="5000"/>
                  </a:schemeClr>
                </a:solidFill>
                <a:latin typeface="Times New Roman" panose="02020603050405020304" pitchFamily="18" charset="0"/>
                <a:cs typeface="Times New Roman" panose="02020603050405020304" pitchFamily="18" charset="0"/>
              </a:rPr>
              <a:t>governance experience sharing and establishes platforms for research and exchange, contributing to the </a:t>
            </a:r>
            <a:r>
              <a:rPr lang="en-US" altLang="zh-CN" sz="1800" b="0" dirty="0" smtClean="0">
                <a:solidFill>
                  <a:schemeClr val="tx1">
                    <a:lumMod val="95000"/>
                    <a:lumOff val="5000"/>
                  </a:schemeClr>
                </a:solidFill>
                <a:latin typeface="Times New Roman" panose="02020603050405020304" pitchFamily="18" charset="0"/>
                <a:cs typeface="Times New Roman" panose="02020603050405020304" pitchFamily="18" charset="0"/>
              </a:rPr>
              <a:t>talent training for </a:t>
            </a:r>
            <a:r>
              <a:rPr lang="en-US" altLang="zh-CN" sz="1800" b="0" dirty="0">
                <a:solidFill>
                  <a:schemeClr val="tx1">
                    <a:lumMod val="95000"/>
                    <a:lumOff val="5000"/>
                  </a:schemeClr>
                </a:solidFill>
                <a:latin typeface="Times New Roman" panose="02020603050405020304" pitchFamily="18" charset="0"/>
                <a:cs typeface="Times New Roman" panose="02020603050405020304" pitchFamily="18" charset="0"/>
              </a:rPr>
              <a:t>state governance in developing countries. </a:t>
            </a:r>
          </a:p>
        </p:txBody>
      </p:sp>
      <p:sp>
        <p:nvSpPr>
          <p:cNvPr id="20" name="矩形 19">
            <a:extLst>
              <a:ext uri="{FF2B5EF4-FFF2-40B4-BE49-F238E27FC236}">
                <a16:creationId xmlns:a16="http://schemas.microsoft.com/office/drawing/2014/main" id="{BCD79884-8AE5-4F3A-9FFD-528BB411B4BB}"/>
              </a:ext>
            </a:extLst>
          </p:cNvPr>
          <p:cNvSpPr/>
          <p:nvPr/>
        </p:nvSpPr>
        <p:spPr bwMode="auto">
          <a:xfrm>
            <a:off x="0" y="2993808"/>
            <a:ext cx="1841520" cy="537661"/>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Case-study</a:t>
            </a:r>
            <a:endPar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1" name="文本框 11">
            <a:extLst>
              <a:ext uri="{FF2B5EF4-FFF2-40B4-BE49-F238E27FC236}">
                <a16:creationId xmlns:a16="http://schemas.microsoft.com/office/drawing/2014/main" id="{B584C68D-7598-4D55-8432-F7F1001EFB9A}"/>
              </a:ext>
            </a:extLst>
          </p:cNvPr>
          <p:cNvSpPr txBox="1"/>
          <p:nvPr/>
        </p:nvSpPr>
        <p:spPr>
          <a:xfrm>
            <a:off x="236389" y="5657513"/>
            <a:ext cx="8548458" cy="954107"/>
          </a:xfrm>
          <a:prstGeom prst="rect">
            <a:avLst/>
          </a:prstGeom>
          <a:noFill/>
        </p:spPr>
        <p:txBody>
          <a:bodyPr wrap="square">
            <a:spAutoFit/>
          </a:bodyPr>
          <a:lstStyle/>
          <a:p>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Source:</a:t>
            </a:r>
          </a:p>
          <a:p>
            <a:pPr marL="285750" indent="-285750">
              <a:buFont typeface="Arial" panose="020B0604020202020204" pitchFamily="34" charset="0"/>
              <a:buChar char="•"/>
            </a:pP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China International Development Cooperation Agency </a:t>
            </a:r>
            <a:r>
              <a:rPr lang="en-US" altLang="zh-TW" sz="1400" dirty="0">
                <a:latin typeface="DFKai-SB" panose="03000509000000000000" pitchFamily="65" charset="-120"/>
                <a:ea typeface="DFKai-SB" panose="03000509000000000000" pitchFamily="65" charset="-120"/>
              </a:rPr>
              <a:t>(</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http://www.cidca.gov.cn/2021-07/08/c_1211233012.htm</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400" dirty="0">
              <a:latin typeface="Times New Roman" panose="02020603050405020304" pitchFamily="18" charset="0"/>
              <a:ea typeface="DFKai-SB"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Institute of South-South Cooperation and Development </a:t>
            </a:r>
            <a:r>
              <a:rPr lang="en-US" altLang="zh-TW" sz="1400" dirty="0">
                <a:latin typeface="DFKai-SB" panose="03000509000000000000" pitchFamily="65" charset="-120"/>
                <a:ea typeface="DFKai-SB" panose="03000509000000000000" pitchFamily="65" charset="-120"/>
              </a:rPr>
              <a:t>(</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https://www.isscad.pku.edu.cn/about/theinstitute/index.htm</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4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8784847" y="5848519"/>
            <a:ext cx="2352042" cy="440091"/>
          </a:xfrm>
          <a:prstGeom prst="rect">
            <a:avLst/>
          </a:prstGeom>
        </p:spPr>
      </p:pic>
      <p:pic>
        <p:nvPicPr>
          <p:cNvPr id="2" name="Picture 1"/>
          <p:cNvPicPr>
            <a:picLocks noChangeAspect="1"/>
          </p:cNvPicPr>
          <p:nvPr/>
        </p:nvPicPr>
        <p:blipFill>
          <a:blip r:embed="rId4"/>
          <a:stretch>
            <a:fillRect/>
          </a:stretch>
        </p:blipFill>
        <p:spPr>
          <a:xfrm>
            <a:off x="8784847" y="6361381"/>
            <a:ext cx="2352042" cy="425468"/>
          </a:xfrm>
          <a:prstGeom prst="rect">
            <a:avLst/>
          </a:prstGeom>
        </p:spPr>
      </p:pic>
    </p:spTree>
    <p:extLst>
      <p:ext uri="{BB962C8B-B14F-4D97-AF65-F5344CB8AC3E}">
        <p14:creationId xmlns:p14="http://schemas.microsoft.com/office/powerpoint/2010/main" val="9486832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a:extLst>
              <a:ext uri="{FF2B5EF4-FFF2-40B4-BE49-F238E27FC236}">
                <a16:creationId xmlns:a16="http://schemas.microsoft.com/office/drawing/2014/main" id="{DAF40E9A-2066-4DC5-826D-A8253EC0C8CA}"/>
              </a:ext>
            </a:extLst>
          </p:cNvPr>
          <p:cNvSpPr txBox="1">
            <a:spLocks/>
          </p:cNvSpPr>
          <p:nvPr/>
        </p:nvSpPr>
        <p:spPr>
          <a:xfrm>
            <a:off x="592698" y="402961"/>
            <a:ext cx="8757363" cy="5355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Wingdings" panose="05000000000000000000" pitchFamily="2" charset="2"/>
              <a:buChar char="Ø"/>
            </a:pP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Promoting science and technology </a:t>
            </a:r>
            <a:endParaRPr lang="zh-CN" altLang="en-US" sz="32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5" name="文本框 14">
            <a:extLst>
              <a:ext uri="{FF2B5EF4-FFF2-40B4-BE49-F238E27FC236}">
                <a16:creationId xmlns:a16="http://schemas.microsoft.com/office/drawing/2014/main" id="{9046331D-F353-4455-BB77-83A54F37103C}"/>
              </a:ext>
            </a:extLst>
          </p:cNvPr>
          <p:cNvSpPr txBox="1"/>
          <p:nvPr/>
        </p:nvSpPr>
        <p:spPr>
          <a:xfrm>
            <a:off x="592699" y="1167650"/>
            <a:ext cx="11291262" cy="1865126"/>
          </a:xfrm>
          <a:prstGeom prst="rect">
            <a:avLst/>
          </a:prstGeom>
          <a:solidFill>
            <a:schemeClr val="accent4">
              <a:lumMod val="20000"/>
              <a:lumOff val="80000"/>
            </a:schemeClr>
          </a:solidFill>
          <a:ln w="28575">
            <a:solidFill>
              <a:srgbClr val="FF0000"/>
            </a:solidFill>
          </a:ln>
        </p:spPr>
        <p:txBody>
          <a:bodyPr wrap="square">
            <a:spAutoFit/>
          </a:bodyPr>
          <a:lstStyle/>
          <a:p>
            <a:pPr algn="just">
              <a:lnSpc>
                <a:spcPct val="120000"/>
              </a:lnSpc>
            </a:pP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China has established </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transnational technology </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transfer centers in many developing countries </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to </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achieve technology </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dovetailing and </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demonstration training</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Joint laboratories or research centers have also been set up in these countries to </a:t>
            </a:r>
            <a:r>
              <a:rPr lang="en-US" altLang="zh-CN" sz="2400" dirty="0" err="1"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localise</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applicable and mature </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technologies </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from China</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endParaRPr lang="zh-CN" altLang="en-US"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文本框 6">
            <a:extLst>
              <a:ext uri="{FF2B5EF4-FFF2-40B4-BE49-F238E27FC236}">
                <a16:creationId xmlns:a16="http://schemas.microsoft.com/office/drawing/2014/main" id="{4E455150-7898-4739-988B-03C08D15181F}"/>
              </a:ext>
            </a:extLst>
          </p:cNvPr>
          <p:cNvSpPr txBox="1"/>
          <p:nvPr/>
        </p:nvSpPr>
        <p:spPr>
          <a:xfrm>
            <a:off x="1441559" y="6009449"/>
            <a:ext cx="3796419" cy="523220"/>
          </a:xfrm>
          <a:prstGeom prst="rect">
            <a:avLst/>
          </a:prstGeom>
          <a:noFill/>
        </p:spPr>
        <p:txBody>
          <a:bodyPr wrap="square">
            <a:spAutoFit/>
          </a:bodyPr>
          <a:lstStyle/>
          <a:p>
            <a:pPr algn="just"/>
            <a:r>
              <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Researchers </a:t>
            </a:r>
            <a:r>
              <a:rPr lang="en-US" altLang="zh-CN"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visited </a:t>
            </a:r>
            <a:r>
              <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China-Kazakhstan Joint Laboratory on Agricultural Sciences in 2021 </a:t>
            </a:r>
            <a:endParaRPr lang="zh-CN" altLang="en-US"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6" name="文本框 15">
            <a:extLst>
              <a:ext uri="{FF2B5EF4-FFF2-40B4-BE49-F238E27FC236}">
                <a16:creationId xmlns:a16="http://schemas.microsoft.com/office/drawing/2014/main" id="{80348D07-33DE-4E37-A3A6-872A0C5B3D3A}"/>
              </a:ext>
            </a:extLst>
          </p:cNvPr>
          <p:cNvSpPr txBox="1"/>
          <p:nvPr/>
        </p:nvSpPr>
        <p:spPr>
          <a:xfrm>
            <a:off x="6657547" y="5991022"/>
            <a:ext cx="4159850" cy="738664"/>
          </a:xfrm>
          <a:prstGeom prst="rect">
            <a:avLst/>
          </a:prstGeom>
          <a:noFill/>
        </p:spPr>
        <p:txBody>
          <a:bodyPr wrap="square">
            <a:spAutoFit/>
          </a:bodyPr>
          <a:lstStyle>
            <a:defPPr>
              <a:defRPr lang="zh-CN"/>
            </a:defPPr>
            <a:lvl1pPr>
              <a:lnSpc>
                <a:spcPct val="150000"/>
              </a:lnSpc>
              <a:defRPr sz="1600"/>
            </a:lvl1pPr>
          </a:lstStyle>
          <a:p>
            <a:pPr algn="just">
              <a:lnSpc>
                <a:spcPct val="100000"/>
              </a:lnSpc>
            </a:pPr>
            <a:r>
              <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Kenya-China Laboratory for Crop Molecular Biology aided by </a:t>
            </a:r>
            <a:r>
              <a:rPr lang="en-US" altLang="zh-CN"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Chinese government was </a:t>
            </a:r>
            <a:r>
              <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inaugurated in 2016.</a:t>
            </a:r>
            <a:endParaRPr lang="zh-CN" altLang="en-US"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1559" y="3415476"/>
            <a:ext cx="3709325" cy="2472883"/>
          </a:xfrm>
          <a:prstGeom prst="rect">
            <a:avLst/>
          </a:prstGeom>
        </p:spPr>
      </p:pic>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0508" y="3329340"/>
            <a:ext cx="4002946" cy="2645153"/>
          </a:xfrm>
          <a:prstGeom prst="rect">
            <a:avLst/>
          </a:prstGeom>
        </p:spPr>
      </p:pic>
    </p:spTree>
    <p:extLst>
      <p:ext uri="{BB962C8B-B14F-4D97-AF65-F5344CB8AC3E}">
        <p14:creationId xmlns:p14="http://schemas.microsoft.com/office/powerpoint/2010/main" val="34421014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38">
            <a:extLst>
              <a:ext uri="{FF2B5EF4-FFF2-40B4-BE49-F238E27FC236}">
                <a16:creationId xmlns:a16="http://schemas.microsoft.com/office/drawing/2014/main" id="{95CB2604-A80F-4367-BAA9-C992F9B816CB}"/>
              </a:ext>
            </a:extLst>
          </p:cNvPr>
          <p:cNvGrpSpPr>
            <a:grpSpLocks/>
          </p:cNvGrpSpPr>
          <p:nvPr/>
        </p:nvGrpSpPr>
        <p:grpSpPr bwMode="auto">
          <a:xfrm>
            <a:off x="576205" y="2306856"/>
            <a:ext cx="1428462" cy="579334"/>
            <a:chOff x="4225771" y="1065320"/>
            <a:chExt cx="895882" cy="947506"/>
          </a:xfrm>
        </p:grpSpPr>
        <p:sp>
          <p:nvSpPr>
            <p:cNvPr id="20" name="矩形 19">
              <a:extLst>
                <a:ext uri="{FF2B5EF4-FFF2-40B4-BE49-F238E27FC236}">
                  <a16:creationId xmlns:a16="http://schemas.microsoft.com/office/drawing/2014/main" id="{048BB50A-6A62-420F-B61A-057233AE38BC}"/>
                </a:ext>
              </a:extLst>
            </p:cNvPr>
            <p:cNvSpPr/>
            <p:nvPr/>
          </p:nvSpPr>
          <p:spPr>
            <a:xfrm>
              <a:off x="4268946" y="1160536"/>
              <a:ext cx="852707"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latin typeface="DFKai-SB" panose="03000509000000000000" pitchFamily="65" charset="-120"/>
                <a:ea typeface="DFKai-SB" panose="03000509000000000000" pitchFamily="65" charset="-120"/>
              </a:endParaRPr>
            </a:p>
          </p:txBody>
        </p:sp>
        <p:sp>
          <p:nvSpPr>
            <p:cNvPr id="21" name="矩形 20">
              <a:extLst>
                <a:ext uri="{FF2B5EF4-FFF2-40B4-BE49-F238E27FC236}">
                  <a16:creationId xmlns:a16="http://schemas.microsoft.com/office/drawing/2014/main" id="{63BFF510-92DC-4568-8EB9-7FADAB0A0DAF}"/>
                </a:ext>
              </a:extLst>
            </p:cNvPr>
            <p:cNvSpPr/>
            <p:nvPr/>
          </p:nvSpPr>
          <p:spPr>
            <a:xfrm>
              <a:off x="4225771" y="1065320"/>
              <a:ext cx="852707"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latin typeface="DFKai-SB" panose="03000509000000000000" pitchFamily="65" charset="-120"/>
                <a:ea typeface="DFKai-SB" panose="03000509000000000000" pitchFamily="65" charset="-120"/>
              </a:endParaRPr>
            </a:p>
          </p:txBody>
        </p:sp>
      </p:grpSp>
      <p:sp>
        <p:nvSpPr>
          <p:cNvPr id="19" name="文本框 42">
            <a:extLst>
              <a:ext uri="{FF2B5EF4-FFF2-40B4-BE49-F238E27FC236}">
                <a16:creationId xmlns:a16="http://schemas.microsoft.com/office/drawing/2014/main" id="{026B2D8F-3B65-4273-877D-348CFA84D164}"/>
              </a:ext>
            </a:extLst>
          </p:cNvPr>
          <p:cNvSpPr txBox="1">
            <a:spLocks noChangeArrowheads="1"/>
          </p:cNvSpPr>
          <p:nvPr/>
        </p:nvSpPr>
        <p:spPr bwMode="auto">
          <a:xfrm>
            <a:off x="219089" y="2304753"/>
            <a:ext cx="20738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Case-study</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内容占位符 5">
            <a:extLst>
              <a:ext uri="{FF2B5EF4-FFF2-40B4-BE49-F238E27FC236}">
                <a16:creationId xmlns:a16="http://schemas.microsoft.com/office/drawing/2014/main" id="{34F33C57-59F4-4FAF-AF84-820E111A7F7B}"/>
              </a:ext>
            </a:extLst>
          </p:cNvPr>
          <p:cNvSpPr>
            <a:spLocks noGrp="1"/>
          </p:cNvSpPr>
          <p:nvPr>
            <p:ph idx="4294967295"/>
          </p:nvPr>
        </p:nvSpPr>
        <p:spPr>
          <a:xfrm>
            <a:off x="2568418" y="6043234"/>
            <a:ext cx="9623582" cy="523220"/>
          </a:xfrm>
        </p:spPr>
        <p:txBody>
          <a:bodyPr wrap="square">
            <a:spAutoFit/>
          </a:bodyPr>
          <a:lstStyle/>
          <a:p>
            <a:pPr marL="0" indent="0">
              <a:lnSpc>
                <a:spcPct val="100000"/>
              </a:lnSpc>
              <a:spcBef>
                <a:spcPts val="0"/>
              </a:spcBef>
              <a:buNone/>
            </a:pP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Referenced video:[CCTV Financial Review]Yuan Longping: develop hybrid rice to benefit people worldwide</a:t>
            </a:r>
          </a:p>
          <a:p>
            <a:pPr marL="0" indent="0">
              <a:lnSpc>
                <a:spcPct val="100000"/>
              </a:lnSpc>
              <a:spcBef>
                <a:spcPts val="0"/>
              </a:spcBef>
              <a:buNone/>
            </a:pP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https://tv.cctv.com/2021/05/24/VIDEgAnv2nqVpSkI5JHcOyip210524.shtml </a:t>
            </a:r>
          </a:p>
        </p:txBody>
      </p:sp>
      <p:sp>
        <p:nvSpPr>
          <p:cNvPr id="3" name="矩形 2">
            <a:extLst>
              <a:ext uri="{FF2B5EF4-FFF2-40B4-BE49-F238E27FC236}">
                <a16:creationId xmlns:a16="http://schemas.microsoft.com/office/drawing/2014/main" id="{D7737763-1C7B-4F5F-BC7A-1A2C747A9CBD}"/>
              </a:ext>
            </a:extLst>
          </p:cNvPr>
          <p:cNvSpPr/>
          <p:nvPr/>
        </p:nvSpPr>
        <p:spPr>
          <a:xfrm>
            <a:off x="859056" y="3171235"/>
            <a:ext cx="5259514" cy="2400657"/>
          </a:xfrm>
          <a:prstGeom prst="rect">
            <a:avLst/>
          </a:prstGeom>
        </p:spPr>
        <p:txBody>
          <a:bodyPr wrap="square">
            <a:spAutoFit/>
          </a:bodyPr>
          <a:lstStyle/>
          <a:p>
            <a:pPr algn="just">
              <a:lnSpc>
                <a:spcPct val="125000"/>
              </a:lnSpc>
            </a:pP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The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super hybrid rice cultivated by Yuan Longping, an academician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with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Chinese Academy of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Engineering,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has benefited more than 40 countries and regions, with many achieving commercial production enough to feed hundreds of millions of people.  </a:t>
            </a:r>
            <a:endPar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文本框 3">
            <a:extLst>
              <a:ext uri="{FF2B5EF4-FFF2-40B4-BE49-F238E27FC236}">
                <a16:creationId xmlns:a16="http://schemas.microsoft.com/office/drawing/2014/main" id="{BAB5BC7B-D641-4D5E-9229-80D07CD7E212}"/>
              </a:ext>
            </a:extLst>
          </p:cNvPr>
          <p:cNvSpPr txBox="1"/>
          <p:nvPr/>
        </p:nvSpPr>
        <p:spPr>
          <a:xfrm flipH="1">
            <a:off x="2749481" y="2361204"/>
            <a:ext cx="7209424" cy="523220"/>
          </a:xfrm>
          <a:prstGeom prst="rect">
            <a:avLst/>
          </a:prstGeom>
          <a:noFill/>
        </p:spPr>
        <p:txBody>
          <a:bodyPr wrap="square" rtlCol="0">
            <a:spAutoFit/>
          </a:bodyPr>
          <a:lstStyle/>
          <a:p>
            <a:pPr algn="ct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rPr>
              <a:t>Chinese hybrid rice promoted overseas</a:t>
            </a:r>
            <a:endParaRPr lang="zh-CN" altLang="en-US" sz="2800" b="1"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9" name="图片 8">
            <a:hlinkClick r:id="rId3"/>
            <a:extLst>
              <a:ext uri="{FF2B5EF4-FFF2-40B4-BE49-F238E27FC236}">
                <a16:creationId xmlns:a16="http://schemas.microsoft.com/office/drawing/2014/main" id="{E8739739-B83B-4EA4-B1BF-19773D89393B}"/>
              </a:ext>
            </a:extLst>
          </p:cNvPr>
          <p:cNvPicPr>
            <a:picLocks noChangeAspect="1"/>
          </p:cNvPicPr>
          <p:nvPr/>
        </p:nvPicPr>
        <p:blipFill>
          <a:blip r:embed="rId4"/>
          <a:stretch>
            <a:fillRect/>
          </a:stretch>
        </p:blipFill>
        <p:spPr>
          <a:xfrm>
            <a:off x="6631413" y="3095239"/>
            <a:ext cx="4519805" cy="2554945"/>
          </a:xfrm>
          <a:prstGeom prst="rect">
            <a:avLst/>
          </a:prstGeom>
          <a:ln w="12700" cap="sq">
            <a:solidFill>
              <a:srgbClr val="000000"/>
            </a:solidFill>
            <a:prstDash val="solid"/>
            <a:miter lim="800000"/>
          </a:ln>
          <a:effectLst>
            <a:outerShdw blurRad="50800" dist="38100" dir="2700000" algn="tl" rotWithShape="0">
              <a:srgbClr val="000000">
                <a:alpha val="18000"/>
              </a:srgbClr>
            </a:outerShdw>
          </a:effectLst>
        </p:spPr>
      </p:pic>
      <p:sp>
        <p:nvSpPr>
          <p:cNvPr id="2" name="矩形 1">
            <a:extLst>
              <a:ext uri="{FF2B5EF4-FFF2-40B4-BE49-F238E27FC236}">
                <a16:creationId xmlns:a16="http://schemas.microsoft.com/office/drawing/2014/main" id="{8E026398-B633-4A33-877A-D8EA7915FB34}"/>
              </a:ext>
            </a:extLst>
          </p:cNvPr>
          <p:cNvSpPr/>
          <p:nvPr/>
        </p:nvSpPr>
        <p:spPr>
          <a:xfrm>
            <a:off x="539838" y="481307"/>
            <a:ext cx="11157464" cy="1383264"/>
          </a:xfrm>
          <a:prstGeom prst="rect">
            <a:avLst/>
          </a:prstGeom>
          <a:solidFill>
            <a:schemeClr val="accent4">
              <a:lumMod val="20000"/>
              <a:lumOff val="80000"/>
            </a:schemeClr>
          </a:solidFill>
          <a:ln w="28575">
            <a:solidFill>
              <a:srgbClr val="FF0000"/>
            </a:solidFill>
          </a:ln>
        </p:spPr>
        <p:txBody>
          <a:bodyPr wrap="square">
            <a:spAutoFit/>
          </a:bodyPr>
          <a:lstStyle/>
          <a:p>
            <a:pPr algn="just">
              <a:lnSpc>
                <a:spcPct val="120000"/>
              </a:lnSpc>
            </a:pP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In order to solve the persistent food problems in some regions, China has promoted hybrid rice in many countries in Africa and Asia and provided agricultural technology and development models to increase food production and ensure self-sufficiency. </a:t>
            </a:r>
            <a:endParaRPr lang="zh-CN" altLang="en-US" sz="24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5"/>
          <a:stretch>
            <a:fillRect/>
          </a:stretch>
        </p:blipFill>
        <p:spPr>
          <a:xfrm>
            <a:off x="442358" y="6172023"/>
            <a:ext cx="1627311" cy="280159"/>
          </a:xfrm>
          <a:prstGeom prst="rect">
            <a:avLst/>
          </a:prstGeom>
        </p:spPr>
      </p:pic>
    </p:spTree>
    <p:extLst>
      <p:ext uri="{BB962C8B-B14F-4D97-AF65-F5344CB8AC3E}">
        <p14:creationId xmlns:p14="http://schemas.microsoft.com/office/powerpoint/2010/main" val="17694682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a:extLst>
              <a:ext uri="{FF2B5EF4-FFF2-40B4-BE49-F238E27FC236}">
                <a16:creationId xmlns:a16="http://schemas.microsoft.com/office/drawing/2014/main" id="{F5393E3C-D552-4683-AD4E-D5E20573174D}"/>
              </a:ext>
            </a:extLst>
          </p:cNvPr>
          <p:cNvSpPr txBox="1"/>
          <p:nvPr/>
        </p:nvSpPr>
        <p:spPr>
          <a:xfrm>
            <a:off x="8856131" y="2532825"/>
            <a:ext cx="3165712" cy="769441"/>
          </a:xfrm>
          <a:prstGeom prst="rect">
            <a:avLst/>
          </a:prstGeom>
          <a:noFill/>
        </p:spPr>
        <p:txBody>
          <a:bodyPr wrap="square">
            <a:spAutoFit/>
          </a:bodyPr>
          <a:lstStyle/>
          <a:p>
            <a:pPr algn="just"/>
            <a:r>
              <a:rPr lang="en-US" altLang="zh-CN" sz="1100" dirty="0">
                <a:latin typeface="Times New Roman" panose="02020603050405020304" pitchFamily="18" charset="0"/>
                <a:ea typeface="DFKai-SB" panose="03000509000000000000" pitchFamily="65" charset="-120"/>
                <a:cs typeface="Times New Roman" panose="02020603050405020304" pitchFamily="18" charset="0"/>
              </a:rPr>
              <a:t>In 2018,  teachers at the School of Petroleum Engineering of China University of Petroleum (East China) instructed a Kazakhstan student on experiments.</a:t>
            </a:r>
            <a:endParaRPr lang="zh-CN" altLang="en-US" sz="11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5" name="文本框 34">
            <a:extLst>
              <a:ext uri="{FF2B5EF4-FFF2-40B4-BE49-F238E27FC236}">
                <a16:creationId xmlns:a16="http://schemas.microsoft.com/office/drawing/2014/main" id="{EE10CDC2-0FE5-4F4E-A894-CB0B4896FE5B}"/>
              </a:ext>
            </a:extLst>
          </p:cNvPr>
          <p:cNvSpPr txBox="1"/>
          <p:nvPr/>
        </p:nvSpPr>
        <p:spPr>
          <a:xfrm>
            <a:off x="310670" y="1162176"/>
            <a:ext cx="8104438" cy="1609671"/>
          </a:xfrm>
          <a:prstGeom prst="rect">
            <a:avLst/>
          </a:prstGeom>
          <a:noFill/>
          <a:ln w="38100">
            <a:solidFill>
              <a:srgbClr val="FF0000"/>
            </a:solidFill>
          </a:ln>
        </p:spPr>
        <p:txBody>
          <a:bodyPr wrap="square">
            <a:spAutoFit/>
          </a:bodyPr>
          <a:lstStyle/>
          <a:p>
            <a:pPr algn="just">
              <a:lnSpc>
                <a:spcPct val="120000"/>
              </a:lnSpc>
            </a:pP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China helps developing countries improve their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capacity for technological innovation and their workers’ vocational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skills by training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technical personnel in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agriculture, aerospace, and marine biology for many developing countries. </a:t>
            </a:r>
            <a:endPar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标题 1">
            <a:extLst>
              <a:ext uri="{FF2B5EF4-FFF2-40B4-BE49-F238E27FC236}">
                <a16:creationId xmlns:a16="http://schemas.microsoft.com/office/drawing/2014/main" id="{CAF994BD-E77F-4796-A8CE-6A9E4FCA67BA}"/>
              </a:ext>
            </a:extLst>
          </p:cNvPr>
          <p:cNvSpPr txBox="1">
            <a:spLocks/>
          </p:cNvSpPr>
          <p:nvPr/>
        </p:nvSpPr>
        <p:spPr>
          <a:xfrm>
            <a:off x="707052" y="304119"/>
            <a:ext cx="10747011" cy="5355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Wingdings" panose="05000000000000000000" pitchFamily="2" charset="2"/>
              <a:buChar char="Ø"/>
            </a:pPr>
            <a:r>
              <a:rPr lang="en-US" altLang="zh-CN" sz="32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Cultivating technical professionals</a:t>
            </a:r>
            <a:endParaRPr lang="zh-CN" altLang="en-US" sz="3200" b="1" strike="sngStrike"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7176" name="Picture 8">
            <a:extLst>
              <a:ext uri="{FF2B5EF4-FFF2-40B4-BE49-F238E27FC236}">
                <a16:creationId xmlns:a16="http://schemas.microsoft.com/office/drawing/2014/main" id="{50833AAE-3B76-4B04-B8FC-D31982CEC5A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3843" y="817885"/>
            <a:ext cx="2619579" cy="1705637"/>
          </a:xfrm>
          <a:prstGeom prst="rect">
            <a:avLst/>
          </a:prstGeom>
          <a:ln w="12700" cap="sq">
            <a:solidFill>
              <a:srgbClr val="000000"/>
            </a:solidFill>
            <a:prstDash val="solid"/>
            <a:miter lim="800000"/>
          </a:ln>
          <a:effectLst>
            <a:outerShdw blurRad="50800" dist="38100" dir="2700000" algn="tl" rotWithShape="0">
              <a:srgbClr val="000000">
                <a:alpha val="18000"/>
              </a:srgbClr>
            </a:outerShdw>
          </a:effectLst>
          <a:extLst>
            <a:ext uri="{909E8E84-426E-40DD-AFC4-6F175D3DCCD1}">
              <a14:hiddenFill xmlns:a14="http://schemas.microsoft.com/office/drawing/2010/main">
                <a:solidFill>
                  <a:srgbClr val="FFFFFF"/>
                </a:solidFill>
              </a14:hiddenFill>
            </a:ext>
          </a:extLst>
        </p:spPr>
      </p:pic>
      <p:sp>
        <p:nvSpPr>
          <p:cNvPr id="8" name="文本框 2">
            <a:extLst>
              <a:ext uri="{FF2B5EF4-FFF2-40B4-BE49-F238E27FC236}">
                <a16:creationId xmlns:a16="http://schemas.microsoft.com/office/drawing/2014/main" id="{A4076480-BEE1-44D8-A8A5-D6C6DF963828}"/>
              </a:ext>
            </a:extLst>
          </p:cNvPr>
          <p:cNvSpPr txBox="1"/>
          <p:nvPr/>
        </p:nvSpPr>
        <p:spPr>
          <a:xfrm>
            <a:off x="399469" y="3593840"/>
            <a:ext cx="6130559" cy="2308324"/>
          </a:xfrm>
          <a:prstGeom prst="rect">
            <a:avLst/>
          </a:prstGeom>
          <a:solidFill>
            <a:schemeClr val="accent6">
              <a:lumMod val="20000"/>
              <a:lumOff val="80000"/>
            </a:schemeClr>
          </a:solidFill>
        </p:spPr>
        <p:txBody>
          <a:bodyPr wrap="square" rtlCol="0">
            <a:spAutoFit/>
          </a:bodyPr>
          <a:lstStyle/>
          <a:p>
            <a:pPr algn="just">
              <a:lnSpc>
                <a:spcPct val="120000"/>
              </a:lnSpc>
            </a:pP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2017, a Chinese company built the first railroad in Kenya. China not only brought knowledge, technology and expertise to the region, but also trained local engineers and crew.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It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even established a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long-term operation training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center and railroad academy in the region. </a:t>
            </a:r>
          </a:p>
        </p:txBody>
      </p:sp>
      <p:pic>
        <p:nvPicPr>
          <p:cNvPr id="10"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4269" y="3157879"/>
            <a:ext cx="2261863" cy="1508662"/>
          </a:xfrm>
          <a:prstGeom prst="rect">
            <a:avLst/>
          </a:prstGeom>
        </p:spPr>
      </p:pic>
      <p:pic>
        <p:nvPicPr>
          <p:cNvPr id="11"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88360" y="3601545"/>
            <a:ext cx="2106881" cy="1656008"/>
          </a:xfrm>
          <a:prstGeom prst="rect">
            <a:avLst/>
          </a:prstGeom>
        </p:spPr>
      </p:pic>
      <p:sp>
        <p:nvSpPr>
          <p:cNvPr id="12" name="矩形 1">
            <a:extLst>
              <a:ext uri="{FF2B5EF4-FFF2-40B4-BE49-F238E27FC236}">
                <a16:creationId xmlns:a16="http://schemas.microsoft.com/office/drawing/2014/main" id="{19FE31E1-BB3E-47A9-A07E-7F82AF27017A}"/>
              </a:ext>
            </a:extLst>
          </p:cNvPr>
          <p:cNvSpPr/>
          <p:nvPr/>
        </p:nvSpPr>
        <p:spPr>
          <a:xfrm>
            <a:off x="615729" y="5965440"/>
            <a:ext cx="5872748" cy="861774"/>
          </a:xfrm>
          <a:prstGeom prst="rect">
            <a:avLst/>
          </a:prstGeom>
        </p:spPr>
        <p:txBody>
          <a:bodyPr wrap="square">
            <a:spAutoFit/>
          </a:bodyPr>
          <a:lstStyle/>
          <a:p>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Source: </a:t>
            </a:r>
          </a:p>
          <a:p>
            <a:pPr marL="171450" indent="-171450">
              <a:buFont typeface="Arial" panose="020B0604020202020204" pitchFamily="34" charset="0"/>
              <a:buChar char="•"/>
            </a:pPr>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Ministry of Commerce of the </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People’s Republic of China</a:t>
            </a:r>
          </a:p>
          <a:p>
            <a:pPr marL="171450" indent="-171450">
              <a:buFont typeface="Arial" panose="020B0604020202020204" pitchFamily="34" charset="0"/>
              <a:buChar char="•"/>
            </a:pPr>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(http://www.mofcom.gov.cn/article/beltandroad/ke/chnindex.shtml)</a:t>
            </a:r>
          </a:p>
          <a:p>
            <a:pPr marL="171450" indent="-171450">
              <a:buFont typeface="Arial" panose="020B0604020202020204" pitchFamily="34" charset="0"/>
              <a:buChar char="•"/>
              <a:defRPr/>
            </a:pP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People.cn </a:t>
            </a:r>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http://pic.people.com.cn/BIG5/n1/2018/0608/c1016-30045734-12.html)</a:t>
            </a:r>
          </a:p>
        </p:txBody>
      </p:sp>
      <p:sp>
        <p:nvSpPr>
          <p:cNvPr id="13" name="矩形 18">
            <a:extLst>
              <a:ext uri="{FF2B5EF4-FFF2-40B4-BE49-F238E27FC236}">
                <a16:creationId xmlns:a16="http://schemas.microsoft.com/office/drawing/2014/main" id="{33816E8A-9A3F-4F8D-86FC-458384DBB285}"/>
              </a:ext>
            </a:extLst>
          </p:cNvPr>
          <p:cNvSpPr/>
          <p:nvPr/>
        </p:nvSpPr>
        <p:spPr bwMode="auto">
          <a:xfrm>
            <a:off x="707052" y="2950460"/>
            <a:ext cx="1352584" cy="48819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latin typeface="DFKai-SB" panose="03000509000000000000" pitchFamily="65" charset="-120"/>
              <a:ea typeface="DFKai-SB" panose="03000509000000000000" pitchFamily="65" charset="-120"/>
            </a:endParaRPr>
          </a:p>
        </p:txBody>
      </p:sp>
      <p:sp>
        <p:nvSpPr>
          <p:cNvPr id="15" name="矩形 19">
            <a:extLst>
              <a:ext uri="{FF2B5EF4-FFF2-40B4-BE49-F238E27FC236}">
                <a16:creationId xmlns:a16="http://schemas.microsoft.com/office/drawing/2014/main" id="{4B432230-DB9A-453C-9294-7E3BF9EC1239}"/>
              </a:ext>
            </a:extLst>
          </p:cNvPr>
          <p:cNvSpPr/>
          <p:nvPr/>
        </p:nvSpPr>
        <p:spPr bwMode="auto">
          <a:xfrm>
            <a:off x="860092" y="3105575"/>
            <a:ext cx="1311752" cy="427447"/>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latin typeface="DFKai-SB" panose="03000509000000000000" pitchFamily="65" charset="-120"/>
              <a:ea typeface="DFKai-SB" panose="03000509000000000000" pitchFamily="65" charset="-120"/>
            </a:endParaRPr>
          </a:p>
        </p:txBody>
      </p:sp>
      <p:sp>
        <p:nvSpPr>
          <p:cNvPr id="16" name="文本框 42">
            <a:extLst>
              <a:ext uri="{FF2B5EF4-FFF2-40B4-BE49-F238E27FC236}">
                <a16:creationId xmlns:a16="http://schemas.microsoft.com/office/drawing/2014/main" id="{C9894BAE-29B5-4241-8BA8-6466FF020CE6}"/>
              </a:ext>
            </a:extLst>
          </p:cNvPr>
          <p:cNvSpPr txBox="1">
            <a:spLocks noChangeArrowheads="1"/>
          </p:cNvSpPr>
          <p:nvPr/>
        </p:nvSpPr>
        <p:spPr bwMode="auto">
          <a:xfrm>
            <a:off x="259860" y="3072095"/>
            <a:ext cx="25122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Case-study</a:t>
            </a:r>
            <a:endParaRPr lang="zh-CN" altLang="en-US" sz="20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7" name="圖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4282" y="4845178"/>
            <a:ext cx="2335597" cy="1557843"/>
          </a:xfrm>
          <a:prstGeom prst="rect">
            <a:avLst/>
          </a:prstGeom>
        </p:spPr>
      </p:pic>
    </p:spTree>
    <p:extLst>
      <p:ext uri="{BB962C8B-B14F-4D97-AF65-F5344CB8AC3E}">
        <p14:creationId xmlns:p14="http://schemas.microsoft.com/office/powerpoint/2010/main" val="31263492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7C68D740-635A-4C09-8B8F-318755F2A3BE}"/>
              </a:ext>
            </a:extLst>
          </p:cNvPr>
          <p:cNvSpPr txBox="1"/>
          <p:nvPr/>
        </p:nvSpPr>
        <p:spPr>
          <a:xfrm>
            <a:off x="2216503" y="114038"/>
            <a:ext cx="7945752" cy="978729"/>
          </a:xfrm>
          <a:prstGeom prst="rect">
            <a:avLst/>
          </a:prstGeom>
          <a:noFill/>
        </p:spPr>
        <p:txBody>
          <a:bodyPr wrap="square">
            <a:spAutoFit/>
          </a:bodyPr>
          <a:lstStyle/>
          <a:p>
            <a:pPr algn="ctr">
              <a:lnSpc>
                <a:spcPct val="90000"/>
              </a:lnSpc>
              <a:spcAft>
                <a:spcPct val="35000"/>
              </a:spcAft>
              <a:defRPr/>
            </a:pP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Data on China’s foreign aid and international development cooperation</a:t>
            </a:r>
            <a:endParaRPr lang="zh-CN" altLang="en-US" sz="32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文本框 5">
            <a:extLst>
              <a:ext uri="{FF2B5EF4-FFF2-40B4-BE49-F238E27FC236}">
                <a16:creationId xmlns:a16="http://schemas.microsoft.com/office/drawing/2014/main" id="{3A3E488F-A6EA-429C-BAF4-2EA492DF2562}"/>
              </a:ext>
            </a:extLst>
          </p:cNvPr>
          <p:cNvSpPr txBox="1"/>
          <p:nvPr/>
        </p:nvSpPr>
        <p:spPr>
          <a:xfrm>
            <a:off x="1589525" y="6005253"/>
            <a:ext cx="10925303" cy="830997"/>
          </a:xfrm>
          <a:prstGeom prst="rect">
            <a:avLst/>
          </a:prstGeom>
          <a:noFill/>
        </p:spPr>
        <p:txBody>
          <a:bodyPr wrap="square">
            <a:spAutoFit/>
          </a:bodyPr>
          <a:lstStyle/>
          <a:p>
            <a:r>
              <a:rPr lang="en-US" altLang="zh-CN" sz="1200" kern="0" dirty="0">
                <a:latin typeface="Times New Roman" panose="02020603050405020304" pitchFamily="18" charset="0"/>
                <a:ea typeface="DFKai-SB" panose="03000509000000000000" pitchFamily="65" charset="-120"/>
                <a:cs typeface="Times New Roman" panose="02020603050405020304" pitchFamily="18" charset="0"/>
              </a:rPr>
              <a:t>Source: </a:t>
            </a:r>
            <a:endParaRPr lang="en-US" altLang="zh-CN" sz="1200" kern="0" dirty="0">
              <a:effectLst/>
              <a:latin typeface="Times New Roman" panose="02020603050405020304" pitchFamily="18" charset="0"/>
              <a:ea typeface="DFKai-SB"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en-US" altLang="zh-CN" sz="12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The State </a:t>
            </a:r>
            <a:r>
              <a:rPr lang="en-US" altLang="zh-CN"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Council </a:t>
            </a:r>
            <a:r>
              <a:rPr lang="en-US" altLang="zh-CN" sz="12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Information Office of the PRC </a:t>
            </a:r>
          </a:p>
          <a:p>
            <a:pPr marL="171450" indent="-171450">
              <a:buFont typeface="Arial" panose="020B0604020202020204" pitchFamily="34" charset="0"/>
              <a:buChar char="•"/>
            </a:pPr>
            <a:r>
              <a:rPr lang="en-US" altLang="zh-CN" sz="1200" kern="1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http://english.scio.gov.cn/whitepapers/2019-09/27/content_75253433.htm</a:t>
            </a:r>
            <a:endParaRPr lang="en-US" altLang="zh-CN" sz="1200" kern="100" dirty="0">
              <a:solidFill>
                <a:schemeClr val="tx1">
                  <a:lumMod val="95000"/>
                  <a:lumOff val="5000"/>
                </a:schemeClr>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en-US" altLang="zh-CN"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Chinanews.com</a:t>
            </a:r>
            <a:r>
              <a:rPr lang="zh-CN" altLang="en-US"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CN"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(https://www.chinanews.com.cn/m/gn/2016/12-01/8080434.shtml)</a:t>
            </a:r>
            <a:endParaRPr lang="en-US" altLang="zh-CN" sz="1200" kern="100" dirty="0">
              <a:solidFill>
                <a:schemeClr val="tx1">
                  <a:lumMod val="95000"/>
                  <a:lumOff val="5000"/>
                </a:schemeClr>
              </a:solidFill>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文本框 9">
            <a:extLst>
              <a:ext uri="{FF2B5EF4-FFF2-40B4-BE49-F238E27FC236}">
                <a16:creationId xmlns:a16="http://schemas.microsoft.com/office/drawing/2014/main" id="{3942E0AD-2AC8-4DF8-AC56-B7E35DA596ED}"/>
              </a:ext>
            </a:extLst>
          </p:cNvPr>
          <p:cNvSpPr txBox="1"/>
          <p:nvPr/>
        </p:nvSpPr>
        <p:spPr>
          <a:xfrm>
            <a:off x="1681454" y="1669035"/>
            <a:ext cx="9000943" cy="498663"/>
          </a:xfrm>
          <a:prstGeom prst="rect">
            <a:avLst/>
          </a:prstGeom>
          <a:noFill/>
        </p:spPr>
        <p:txBody>
          <a:bodyPr wrap="square" rtlCol="0">
            <a:spAutoFit/>
          </a:bodyPr>
          <a:lstStyle/>
          <a:p>
            <a:pPr>
              <a:lnSpc>
                <a:spcPct val="150000"/>
              </a:lnSpc>
            </a:pPr>
            <a:r>
              <a:rPr lang="en-US" altLang="zh-CN" sz="2000" kern="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provided RMB </a:t>
            </a:r>
            <a:r>
              <a:rPr lang="en-US" altLang="zh-CN" sz="2000" b="1" kern="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400</a:t>
            </a:r>
            <a:r>
              <a:rPr lang="en-US" altLang="zh-CN" sz="2000" kern="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billion in aid to </a:t>
            </a:r>
            <a:r>
              <a:rPr lang="en-US" altLang="zh-CN" sz="2000" b="1" kern="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166</a:t>
            </a:r>
            <a:r>
              <a:rPr lang="en-US" altLang="zh-CN" sz="2000" kern="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countries and international </a:t>
            </a:r>
            <a:r>
              <a:rPr lang="en-US" altLang="zh-CN" sz="2000" kern="0" dirty="0" err="1"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organisations</a:t>
            </a:r>
            <a:endPar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1" name="文本框 50">
            <a:extLst>
              <a:ext uri="{FF2B5EF4-FFF2-40B4-BE49-F238E27FC236}">
                <a16:creationId xmlns:a16="http://schemas.microsoft.com/office/drawing/2014/main" id="{DE695B47-4FF7-4A19-9E02-D4110C1721ED}"/>
              </a:ext>
            </a:extLst>
          </p:cNvPr>
          <p:cNvSpPr txBox="1"/>
          <p:nvPr/>
        </p:nvSpPr>
        <p:spPr>
          <a:xfrm>
            <a:off x="1600908" y="2611594"/>
            <a:ext cx="10144624" cy="400110"/>
          </a:xfrm>
          <a:prstGeom prst="rect">
            <a:avLst/>
          </a:prstGeom>
          <a:noFill/>
        </p:spPr>
        <p:txBody>
          <a:bodyPr wrap="square">
            <a:spAutoFit/>
          </a:bodyPr>
          <a:lstStyle/>
          <a:p>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sent more than </a:t>
            </a:r>
            <a:r>
              <a:rPr lang="en-US" altLang="zh-CN" sz="2000" b="1" dirty="0">
                <a:latin typeface="Times New Roman" panose="02020603050405020304" pitchFamily="18" charset="0"/>
                <a:ea typeface="DFKai-SB" panose="03000509000000000000" pitchFamily="65" charset="-120"/>
                <a:cs typeface="Times New Roman" panose="02020603050405020304" pitchFamily="18" charset="0"/>
              </a:rPr>
              <a:t>600, 000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aid workers; more than </a:t>
            </a:r>
            <a:r>
              <a:rPr lang="en-US" altLang="zh-CN" sz="2000" b="1" dirty="0">
                <a:latin typeface="Times New Roman" panose="02020603050405020304" pitchFamily="18" charset="0"/>
                <a:ea typeface="DFKai-SB" panose="03000509000000000000" pitchFamily="65" charset="-120"/>
                <a:cs typeface="Times New Roman" panose="02020603050405020304" pitchFamily="18" charset="0"/>
              </a:rPr>
              <a:t>700</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 sacrificed their lives</a:t>
            </a:r>
            <a:endParaRPr lang="zh-CN" altLang="en-US" sz="20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2" name="文本框 51">
            <a:extLst>
              <a:ext uri="{FF2B5EF4-FFF2-40B4-BE49-F238E27FC236}">
                <a16:creationId xmlns:a16="http://schemas.microsoft.com/office/drawing/2014/main" id="{C1B1F6DC-DA97-4CC6-8D61-569E18BA7868}"/>
              </a:ext>
            </a:extLst>
          </p:cNvPr>
          <p:cNvSpPr txBox="1"/>
          <p:nvPr/>
        </p:nvSpPr>
        <p:spPr>
          <a:xfrm>
            <a:off x="1600909" y="3347948"/>
            <a:ext cx="9849412" cy="707886"/>
          </a:xfrm>
          <a:prstGeom prst="rect">
            <a:avLst/>
          </a:prstGeom>
          <a:noFill/>
        </p:spPr>
        <p:txBody>
          <a:bodyPr wrap="square">
            <a:spAutoFit/>
          </a:bodyPr>
          <a:lstStyle/>
          <a:p>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announced </a:t>
            </a:r>
            <a:r>
              <a:rPr lang="en-US" altLang="zh-CN" sz="20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7</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times unconditional cancellation of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mature interest-free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government loans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to heavily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indebted poor countries and least developed countries</a:t>
            </a:r>
            <a:endPar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3" name="文本框 52">
            <a:extLst>
              <a:ext uri="{FF2B5EF4-FFF2-40B4-BE49-F238E27FC236}">
                <a16:creationId xmlns:a16="http://schemas.microsoft.com/office/drawing/2014/main" id="{4B57A4BD-5BBB-4BD8-BD41-CCB5C24303D4}"/>
              </a:ext>
            </a:extLst>
          </p:cNvPr>
          <p:cNvSpPr txBox="1"/>
          <p:nvPr/>
        </p:nvSpPr>
        <p:spPr>
          <a:xfrm>
            <a:off x="1681454" y="4305934"/>
            <a:ext cx="9849662" cy="707886"/>
          </a:xfrm>
          <a:prstGeom prst="rect">
            <a:avLst/>
          </a:prstGeom>
          <a:noFill/>
        </p:spPr>
        <p:txBody>
          <a:bodyPr wrap="square">
            <a:spAutoFit/>
          </a:bodyPr>
          <a:lstStyle/>
          <a:p>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provided medical assistance to </a:t>
            </a:r>
            <a:r>
              <a:rPr lang="en-US" altLang="zh-CN" sz="20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69</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countries in Asia, Africa, South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America, the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Caribbeans and Oceania</a:t>
            </a:r>
            <a:endPar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4" name="文本框 53">
            <a:extLst>
              <a:ext uri="{FF2B5EF4-FFF2-40B4-BE49-F238E27FC236}">
                <a16:creationId xmlns:a16="http://schemas.microsoft.com/office/drawing/2014/main" id="{814899A0-2A57-4615-BCB6-064F335D3458}"/>
              </a:ext>
            </a:extLst>
          </p:cNvPr>
          <p:cNvSpPr txBox="1"/>
          <p:nvPr/>
        </p:nvSpPr>
        <p:spPr>
          <a:xfrm>
            <a:off x="1600908" y="4961123"/>
            <a:ext cx="9930208" cy="707886"/>
          </a:xfrm>
          <a:prstGeom prst="rect">
            <a:avLst/>
          </a:prstGeom>
          <a:noFill/>
        </p:spPr>
        <p:txBody>
          <a:bodyPr wrap="square">
            <a:spAutoFit/>
          </a:bodyPr>
          <a:lstStyle/>
          <a:p>
            <a:pPr algn="just"/>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helped more than </a:t>
            </a:r>
            <a:r>
              <a:rPr lang="en-US" altLang="zh-CN" sz="20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120</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developing countries implement the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United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Nations Millennium Development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Goals (UNMDG)</a:t>
            </a:r>
            <a:endPar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34" name="组合 33">
            <a:extLst>
              <a:ext uri="{FF2B5EF4-FFF2-40B4-BE49-F238E27FC236}">
                <a16:creationId xmlns:a16="http://schemas.microsoft.com/office/drawing/2014/main" id="{8761DD8B-8BFA-422E-B76C-AF7C2660E0FD}"/>
              </a:ext>
            </a:extLst>
          </p:cNvPr>
          <p:cNvGrpSpPr/>
          <p:nvPr/>
        </p:nvGrpSpPr>
        <p:grpSpPr>
          <a:xfrm>
            <a:off x="490690" y="1811877"/>
            <a:ext cx="1028915" cy="3256962"/>
            <a:chOff x="1418307" y="1164545"/>
            <a:chExt cx="1872208" cy="4889355"/>
          </a:xfrm>
        </p:grpSpPr>
        <p:sp>
          <p:nvSpPr>
            <p:cNvPr id="36" name="Bent Arrow 65">
              <a:extLst>
                <a:ext uri="{FF2B5EF4-FFF2-40B4-BE49-F238E27FC236}">
                  <a16:creationId xmlns:a16="http://schemas.microsoft.com/office/drawing/2014/main" id="{78011BFA-B976-4909-BBEF-2DEF740015D0}"/>
                </a:ext>
              </a:extLst>
            </p:cNvPr>
            <p:cNvSpPr/>
            <p:nvPr/>
          </p:nvSpPr>
          <p:spPr>
            <a:xfrm>
              <a:off x="1418307" y="1164545"/>
              <a:ext cx="1872208" cy="3691750"/>
            </a:xfrm>
            <a:prstGeom prst="bentArrow">
              <a:avLst>
                <a:gd name="adj1" fmla="val 8879"/>
                <a:gd name="adj2" fmla="val 12373"/>
                <a:gd name="adj3" fmla="val 18207"/>
                <a:gd name="adj4" fmla="val 13139"/>
              </a:avLst>
            </a:prstGeom>
            <a:solidFill>
              <a:srgbClr val="F17475"/>
            </a:solidFill>
            <a:ln w="12700" cap="flat" cmpd="sng" algn="ctr">
              <a:noFill/>
              <a:prstDash val="solid"/>
              <a:miter lim="800000"/>
            </a:ln>
            <a:effectLst>
              <a:outerShdw blurRad="177800" dist="203200" dir="2700000" algn="ctr" rotWithShape="0">
                <a:srgbClr val="000000">
                  <a:lumMod val="50000"/>
                  <a:lumOff val="50000"/>
                  <a:alpha val="43000"/>
                </a:srgbClr>
              </a:outerShdw>
            </a:effectLst>
          </p:spPr>
          <p:txBody>
            <a:bodyPr lIns="86694" tIns="43347" rIns="86694" bIns="4334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38" name="Bent Arrow 65">
              <a:extLst>
                <a:ext uri="{FF2B5EF4-FFF2-40B4-BE49-F238E27FC236}">
                  <a16:creationId xmlns:a16="http://schemas.microsoft.com/office/drawing/2014/main" id="{ED5ACBDA-5EC8-4E06-BA72-19A777E9FF6A}"/>
                </a:ext>
              </a:extLst>
            </p:cNvPr>
            <p:cNvSpPr/>
            <p:nvPr/>
          </p:nvSpPr>
          <p:spPr>
            <a:xfrm>
              <a:off x="1418307" y="2471437"/>
              <a:ext cx="1872208" cy="2222736"/>
            </a:xfrm>
            <a:prstGeom prst="bentArrow">
              <a:avLst>
                <a:gd name="adj1" fmla="val 8879"/>
                <a:gd name="adj2" fmla="val 12373"/>
                <a:gd name="adj3" fmla="val 18207"/>
                <a:gd name="adj4" fmla="val 13139"/>
              </a:avLst>
            </a:prstGeom>
            <a:solidFill>
              <a:srgbClr val="01B3C5"/>
            </a:solidFill>
            <a:ln w="12700" cap="flat" cmpd="sng" algn="ctr">
              <a:noFill/>
              <a:prstDash val="solid"/>
              <a:miter lim="800000"/>
            </a:ln>
            <a:effectLst>
              <a:outerShdw blurRad="177800" dist="203200" dir="2700000" algn="ctr" rotWithShape="0">
                <a:srgbClr val="000000">
                  <a:lumMod val="50000"/>
                  <a:lumOff val="50000"/>
                  <a:alpha val="43000"/>
                </a:srgbClr>
              </a:outerShdw>
            </a:effectLst>
          </p:spPr>
          <p:txBody>
            <a:bodyPr lIns="86694" tIns="43347" rIns="86694" bIns="4334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39" name="Bent Arrow 65">
              <a:extLst>
                <a:ext uri="{FF2B5EF4-FFF2-40B4-BE49-F238E27FC236}">
                  <a16:creationId xmlns:a16="http://schemas.microsoft.com/office/drawing/2014/main" id="{044D9816-AE55-453E-8DDE-FE4795B12550}"/>
                </a:ext>
              </a:extLst>
            </p:cNvPr>
            <p:cNvSpPr/>
            <p:nvPr/>
          </p:nvSpPr>
          <p:spPr>
            <a:xfrm>
              <a:off x="1418307" y="3831164"/>
              <a:ext cx="1872208" cy="2222736"/>
            </a:xfrm>
            <a:prstGeom prst="bentArrow">
              <a:avLst>
                <a:gd name="adj1" fmla="val 8879"/>
                <a:gd name="adj2" fmla="val 12373"/>
                <a:gd name="adj3" fmla="val 18207"/>
                <a:gd name="adj4" fmla="val 13139"/>
              </a:avLst>
            </a:prstGeom>
            <a:solidFill>
              <a:srgbClr val="92D050"/>
            </a:solidFill>
            <a:ln w="12700" cap="flat" cmpd="sng" algn="ctr">
              <a:noFill/>
              <a:prstDash val="solid"/>
              <a:miter lim="800000"/>
            </a:ln>
            <a:effectLst>
              <a:outerShdw blurRad="177800" dist="203200" dir="2700000" algn="ctr" rotWithShape="0">
                <a:srgbClr val="000000">
                  <a:lumMod val="50000"/>
                  <a:lumOff val="50000"/>
                  <a:alpha val="43000"/>
                </a:srgbClr>
              </a:outerShdw>
            </a:effectLst>
          </p:spPr>
          <p:txBody>
            <a:bodyPr lIns="86694" tIns="43347" rIns="86694" bIns="4334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grpSp>
      <p:sp>
        <p:nvSpPr>
          <p:cNvPr id="44" name="Bent Arrow 65">
            <a:extLst>
              <a:ext uri="{FF2B5EF4-FFF2-40B4-BE49-F238E27FC236}">
                <a16:creationId xmlns:a16="http://schemas.microsoft.com/office/drawing/2014/main" id="{0794D795-4C4B-4A75-815B-473E41114E33}"/>
              </a:ext>
            </a:extLst>
          </p:cNvPr>
          <p:cNvSpPr/>
          <p:nvPr/>
        </p:nvSpPr>
        <p:spPr>
          <a:xfrm>
            <a:off x="490686" y="4239047"/>
            <a:ext cx="1028915" cy="1480638"/>
          </a:xfrm>
          <a:prstGeom prst="bentArrow">
            <a:avLst>
              <a:gd name="adj1" fmla="val 8879"/>
              <a:gd name="adj2" fmla="val 12373"/>
              <a:gd name="adj3" fmla="val 18207"/>
              <a:gd name="adj4" fmla="val 13139"/>
            </a:avLst>
          </a:prstGeom>
          <a:solidFill>
            <a:srgbClr val="FFBF53"/>
          </a:solidFill>
          <a:ln w="12700" cap="flat" cmpd="sng" algn="ctr">
            <a:noFill/>
            <a:prstDash val="solid"/>
            <a:miter lim="800000"/>
          </a:ln>
          <a:effectLst>
            <a:outerShdw blurRad="177800" dist="203200" dir="2700000" algn="ctr" rotWithShape="0">
              <a:srgbClr val="000000">
                <a:lumMod val="50000"/>
                <a:lumOff val="50000"/>
                <a:alpha val="43000"/>
              </a:srgbClr>
            </a:outerShdw>
          </a:effectLst>
        </p:spPr>
        <p:txBody>
          <a:bodyPr lIns="86694" tIns="43347" rIns="86694" bIns="4334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43" name="Bent Arrow 65">
            <a:extLst>
              <a:ext uri="{FF2B5EF4-FFF2-40B4-BE49-F238E27FC236}">
                <a16:creationId xmlns:a16="http://schemas.microsoft.com/office/drawing/2014/main" id="{E9AA25D8-7446-4525-B1D3-BC76B9E3C724}"/>
              </a:ext>
            </a:extLst>
          </p:cNvPr>
          <p:cNvSpPr/>
          <p:nvPr/>
        </p:nvSpPr>
        <p:spPr>
          <a:xfrm>
            <a:off x="490688" y="4905519"/>
            <a:ext cx="1028915" cy="736919"/>
          </a:xfrm>
          <a:prstGeom prst="bentArrow">
            <a:avLst>
              <a:gd name="adj1" fmla="val 14987"/>
              <a:gd name="adj2" fmla="val 21660"/>
              <a:gd name="adj3" fmla="val 32213"/>
              <a:gd name="adj4" fmla="val 13139"/>
            </a:avLst>
          </a:prstGeom>
          <a:solidFill>
            <a:srgbClr val="7030A0"/>
          </a:solidFill>
          <a:ln w="12700" cap="flat" cmpd="sng" algn="ctr">
            <a:noFill/>
            <a:prstDash val="solid"/>
            <a:miter lim="800000"/>
          </a:ln>
          <a:effectLst>
            <a:outerShdw blurRad="177800" dist="203200" dir="2700000" algn="ctr" rotWithShape="0">
              <a:srgbClr val="000000">
                <a:lumMod val="50000"/>
                <a:lumOff val="50000"/>
                <a:alpha val="43000"/>
              </a:srgbClr>
            </a:outerShdw>
          </a:effectLst>
        </p:spPr>
        <p:txBody>
          <a:bodyPr lIns="86694" tIns="43347" rIns="86694" bIns="4334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2" name="文本框 1">
            <a:extLst>
              <a:ext uri="{FF2B5EF4-FFF2-40B4-BE49-F238E27FC236}">
                <a16:creationId xmlns:a16="http://schemas.microsoft.com/office/drawing/2014/main" id="{ED3A8D36-FF7E-47B3-81EB-6DD66CEF8E14}"/>
              </a:ext>
            </a:extLst>
          </p:cNvPr>
          <p:cNvSpPr txBox="1"/>
          <p:nvPr/>
        </p:nvSpPr>
        <p:spPr>
          <a:xfrm>
            <a:off x="380688" y="1139156"/>
            <a:ext cx="9472784" cy="461665"/>
          </a:xfrm>
          <a:prstGeom prst="rect">
            <a:avLst/>
          </a:prstGeom>
          <a:noFill/>
        </p:spPr>
        <p:txBody>
          <a:bodyPr wrap="square" rtlCol="0">
            <a:spAutoFit/>
          </a:bodyPr>
          <a:lstStyle/>
          <a:p>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Since the founding of the People’s Republic of China, the country has </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21" name="Picture 20"/>
          <p:cNvPicPr>
            <a:picLocks noChangeAspect="1"/>
          </p:cNvPicPr>
          <p:nvPr/>
        </p:nvPicPr>
        <p:blipFill>
          <a:blip r:embed="rId3"/>
          <a:stretch>
            <a:fillRect/>
          </a:stretch>
        </p:blipFill>
        <p:spPr>
          <a:xfrm>
            <a:off x="196830" y="158347"/>
            <a:ext cx="1484625" cy="540455"/>
          </a:xfrm>
          <a:prstGeom prst="rect">
            <a:avLst/>
          </a:prstGeom>
        </p:spPr>
      </p:pic>
      <p:sp>
        <p:nvSpPr>
          <p:cNvPr id="17" name="TextBox 16"/>
          <p:cNvSpPr txBox="1"/>
          <p:nvPr/>
        </p:nvSpPr>
        <p:spPr>
          <a:xfrm>
            <a:off x="288758" y="234070"/>
            <a:ext cx="1300767" cy="400110"/>
          </a:xfrm>
          <a:prstGeom prst="rect">
            <a:avLst/>
          </a:prstGeom>
          <a:solidFill>
            <a:schemeClr val="bg1"/>
          </a:solid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Reference</a:t>
            </a:r>
            <a:endParaRPr lang="zh-CN"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82066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1C7F42B0-1AF4-46D1-B202-F64093DA9432}"/>
              </a:ext>
            </a:extLst>
          </p:cNvPr>
          <p:cNvSpPr txBox="1"/>
          <p:nvPr/>
        </p:nvSpPr>
        <p:spPr>
          <a:xfrm>
            <a:off x="360219" y="1637387"/>
            <a:ext cx="11554690" cy="1532727"/>
          </a:xfrm>
          <a:prstGeom prst="rect">
            <a:avLst/>
          </a:prstGeom>
          <a:noFill/>
        </p:spPr>
        <p:txBody>
          <a:bodyPr wrap="square">
            <a:spAutoFit/>
          </a:bodyPr>
          <a:lstStyle/>
          <a:p>
            <a:pPr algn="just">
              <a:lnSpc>
                <a:spcPct val="130000"/>
              </a:lnSpc>
            </a:pP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Since the 21</a:t>
            </a:r>
            <a:r>
              <a:rPr lang="en-US" altLang="zh-CN" sz="2400" baseline="30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st</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century, </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international </a:t>
            </a:r>
            <a:r>
              <a:rPr lang="en-US" altLang="zh-CN" sz="2400" dirty="0" err="1"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organisations</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formed and jointly formed by China have cooperated with other countries to work for a fairer and more rational international order and global governance system and provided solutions to global challenges. </a:t>
            </a:r>
          </a:p>
        </p:txBody>
      </p:sp>
      <p:sp>
        <p:nvSpPr>
          <p:cNvPr id="5" name="任意多边形: 形状 4">
            <a:extLst>
              <a:ext uri="{FF2B5EF4-FFF2-40B4-BE49-F238E27FC236}">
                <a16:creationId xmlns:a16="http://schemas.microsoft.com/office/drawing/2014/main" id="{7781DFBE-3E77-42BA-A088-9B6002083EDF}"/>
              </a:ext>
            </a:extLst>
          </p:cNvPr>
          <p:cNvSpPr/>
          <p:nvPr/>
        </p:nvSpPr>
        <p:spPr>
          <a:xfrm>
            <a:off x="2623128" y="1088306"/>
            <a:ext cx="7197802" cy="451824"/>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77900" rtl="0" eaLnBrk="0" fontAlgn="base" latinLnBrk="0" hangingPunct="0">
              <a:lnSpc>
                <a:spcPct val="90000"/>
              </a:lnSpc>
              <a:spcBef>
                <a:spcPct val="0"/>
              </a:spcBef>
              <a:spcAft>
                <a:spcPct val="35000"/>
              </a:spcAft>
              <a:buClrTx/>
              <a:buSzTx/>
              <a:buFontTx/>
              <a:buNone/>
              <a:tabLst/>
              <a:defRPr/>
            </a:pPr>
            <a:r>
              <a:rPr lang="en-US" altLang="zh-CN" sz="28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Forming</a:t>
            </a:r>
            <a:r>
              <a:rPr lang="en-US" altLang="zh-CN" sz="28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 international </a:t>
            </a:r>
            <a:r>
              <a:rPr lang="en-US" altLang="zh-CN" sz="2800" b="1" dirty="0" err="1">
                <a:solidFill>
                  <a:schemeClr val="bg1"/>
                </a:solidFill>
                <a:latin typeface="Times New Roman" panose="02020603050405020304" pitchFamily="18" charset="0"/>
                <a:ea typeface="DFKai-SB" panose="03000509000000000000" pitchFamily="65" charset="-120"/>
                <a:cs typeface="Times New Roman" panose="02020603050405020304" pitchFamily="18" charset="0"/>
              </a:rPr>
              <a:t>organisations</a:t>
            </a:r>
            <a:endParaRPr lang="zh-CN" altLang="en-US" sz="28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2" name="群組 1"/>
          <p:cNvGrpSpPr/>
          <p:nvPr/>
        </p:nvGrpSpPr>
        <p:grpSpPr>
          <a:xfrm>
            <a:off x="2623128" y="3444402"/>
            <a:ext cx="6881479" cy="3269261"/>
            <a:chOff x="2751315" y="3239207"/>
            <a:chExt cx="6881479" cy="3269261"/>
          </a:xfrm>
        </p:grpSpPr>
        <p:sp>
          <p:nvSpPr>
            <p:cNvPr id="8" name="任意多边形: 形状 7">
              <a:extLst>
                <a:ext uri="{FF2B5EF4-FFF2-40B4-BE49-F238E27FC236}">
                  <a16:creationId xmlns:a16="http://schemas.microsoft.com/office/drawing/2014/main" id="{C4CBC824-A34C-4E56-90C2-D105992CDFD1}"/>
                </a:ext>
              </a:extLst>
            </p:cNvPr>
            <p:cNvSpPr/>
            <p:nvPr/>
          </p:nvSpPr>
          <p:spPr>
            <a:xfrm>
              <a:off x="3145708" y="5269068"/>
              <a:ext cx="5910586" cy="1239400"/>
            </a:xfrm>
            <a:custGeom>
              <a:avLst/>
              <a:gdLst>
                <a:gd name="connsiteX0" fmla="*/ 0 w 3659980"/>
                <a:gd name="connsiteY0" fmla="*/ 1461956 h 1461956"/>
                <a:gd name="connsiteX1" fmla="*/ 1258118 w 3659980"/>
                <a:gd name="connsiteY1" fmla="*/ 1461956 h 1461956"/>
                <a:gd name="connsiteX2" fmla="*/ 1372492 w 3659980"/>
                <a:gd name="connsiteY2" fmla="*/ 1401040 h 1461956"/>
                <a:gd name="connsiteX3" fmla="*/ 1258118 w 3659980"/>
                <a:gd name="connsiteY3" fmla="*/ 1340124 h 1461956"/>
                <a:gd name="connsiteX4" fmla="*/ 1029369 w 3659980"/>
                <a:gd name="connsiteY4" fmla="*/ 1340124 h 1461956"/>
                <a:gd name="connsiteX5" fmla="*/ 914995 w 3659980"/>
                <a:gd name="connsiteY5" fmla="*/ 1279208 h 1461956"/>
                <a:gd name="connsiteX6" fmla="*/ 1029369 w 3659980"/>
                <a:gd name="connsiteY6" fmla="*/ 1218292 h 1461956"/>
                <a:gd name="connsiteX7" fmla="*/ 2630611 w 3659980"/>
                <a:gd name="connsiteY7" fmla="*/ 1218292 h 1461956"/>
                <a:gd name="connsiteX8" fmla="*/ 2744985 w 3659980"/>
                <a:gd name="connsiteY8" fmla="*/ 1279208 h 1461956"/>
                <a:gd name="connsiteX9" fmla="*/ 2630611 w 3659980"/>
                <a:gd name="connsiteY9" fmla="*/ 1340124 h 1461956"/>
                <a:gd name="connsiteX10" fmla="*/ 2401862 w 3659980"/>
                <a:gd name="connsiteY10" fmla="*/ 1340124 h 1461956"/>
                <a:gd name="connsiteX11" fmla="*/ 2287488 w 3659980"/>
                <a:gd name="connsiteY11" fmla="*/ 1401040 h 1461956"/>
                <a:gd name="connsiteX12" fmla="*/ 2401862 w 3659980"/>
                <a:gd name="connsiteY12" fmla="*/ 1461956 h 1461956"/>
                <a:gd name="connsiteX13" fmla="*/ 3659980 w 3659980"/>
                <a:gd name="connsiteY13" fmla="*/ 1461956 h 1461956"/>
                <a:gd name="connsiteX14" fmla="*/ 3202483 w 3659980"/>
                <a:gd name="connsiteY14" fmla="*/ 852810 h 1461956"/>
                <a:gd name="connsiteX15" fmla="*/ 3659980 w 3659980"/>
                <a:gd name="connsiteY15" fmla="*/ 243664 h 1461956"/>
                <a:gd name="connsiteX16" fmla="*/ 2744985 w 3659980"/>
                <a:gd name="connsiteY16" fmla="*/ 243664 h 1461956"/>
                <a:gd name="connsiteX17" fmla="*/ 2744985 w 3659980"/>
                <a:gd name="connsiteY17" fmla="*/ 60916 h 1461956"/>
                <a:gd name="connsiteX18" fmla="*/ 2630611 w 3659980"/>
                <a:gd name="connsiteY18" fmla="*/ 0 h 1461956"/>
                <a:gd name="connsiteX19" fmla="*/ 1029369 w 3659980"/>
                <a:gd name="connsiteY19" fmla="*/ 0 h 1461956"/>
                <a:gd name="connsiteX20" fmla="*/ 914995 w 3659980"/>
                <a:gd name="connsiteY20" fmla="*/ 60916 h 1461956"/>
                <a:gd name="connsiteX21" fmla="*/ 914995 w 3659980"/>
                <a:gd name="connsiteY21" fmla="*/ 243664 h 1461956"/>
                <a:gd name="connsiteX22" fmla="*/ 0 w 3659980"/>
                <a:gd name="connsiteY22" fmla="*/ 243664 h 1461956"/>
                <a:gd name="connsiteX23" fmla="*/ 457498 w 3659980"/>
                <a:gd name="connsiteY23" fmla="*/ 852810 h 1461956"/>
                <a:gd name="connsiteX24" fmla="*/ 0 w 3659980"/>
                <a:gd name="connsiteY24" fmla="*/ 1461956 h 1461956"/>
                <a:gd name="connsiteX0" fmla="*/ 1372493 w 3659980"/>
                <a:gd name="connsiteY0" fmla="*/ 1401040 h 1461956"/>
                <a:gd name="connsiteX1" fmla="*/ 1258119 w 3659980"/>
                <a:gd name="connsiteY1" fmla="*/ 1340124 h 1461956"/>
                <a:gd name="connsiteX2" fmla="*/ 1029369 w 3659980"/>
                <a:gd name="connsiteY2" fmla="*/ 1340124 h 1461956"/>
                <a:gd name="connsiteX3" fmla="*/ 914995 w 3659980"/>
                <a:gd name="connsiteY3" fmla="*/ 1279208 h 1461956"/>
                <a:gd name="connsiteX4" fmla="*/ 1029369 w 3659980"/>
                <a:gd name="connsiteY4" fmla="*/ 1218292 h 1461956"/>
                <a:gd name="connsiteX5" fmla="*/ 1372493 w 3659980"/>
                <a:gd name="connsiteY5" fmla="*/ 1218292 h 1461956"/>
                <a:gd name="connsiteX6" fmla="*/ 1372493 w 3659980"/>
                <a:gd name="connsiteY6" fmla="*/ 1401040 h 1461956"/>
                <a:gd name="connsiteX7" fmla="*/ 2287488 w 3659980"/>
                <a:gd name="connsiteY7" fmla="*/ 1401040 h 1461956"/>
                <a:gd name="connsiteX8" fmla="*/ 2401862 w 3659980"/>
                <a:gd name="connsiteY8" fmla="*/ 1340124 h 1461956"/>
                <a:gd name="connsiteX9" fmla="*/ 2630611 w 3659980"/>
                <a:gd name="connsiteY9" fmla="*/ 1340124 h 1461956"/>
                <a:gd name="connsiteX10" fmla="*/ 2744985 w 3659980"/>
                <a:gd name="connsiteY10" fmla="*/ 1279208 h 1461956"/>
                <a:gd name="connsiteX11" fmla="*/ 2630611 w 3659980"/>
                <a:gd name="connsiteY11" fmla="*/ 1218292 h 1461956"/>
                <a:gd name="connsiteX12" fmla="*/ 2287488 w 3659980"/>
                <a:gd name="connsiteY12" fmla="*/ 1218292 h 1461956"/>
                <a:gd name="connsiteX13" fmla="*/ 2287488 w 3659980"/>
                <a:gd name="connsiteY13" fmla="*/ 1401040 h 1461956"/>
                <a:gd name="connsiteX0" fmla="*/ 0 w 3659980"/>
                <a:gd name="connsiteY0" fmla="*/ 1461956 h 1461956"/>
                <a:gd name="connsiteX1" fmla="*/ 457498 w 3659980"/>
                <a:gd name="connsiteY1" fmla="*/ 852810 h 1461956"/>
                <a:gd name="connsiteX2" fmla="*/ 0 w 3659980"/>
                <a:gd name="connsiteY2" fmla="*/ 243664 h 1461956"/>
                <a:gd name="connsiteX3" fmla="*/ 914995 w 3659980"/>
                <a:gd name="connsiteY3" fmla="*/ 243664 h 1461956"/>
                <a:gd name="connsiteX4" fmla="*/ 914995 w 3659980"/>
                <a:gd name="connsiteY4" fmla="*/ 60916 h 1461956"/>
                <a:gd name="connsiteX5" fmla="*/ 1029369 w 3659980"/>
                <a:gd name="connsiteY5" fmla="*/ 0 h 1461956"/>
                <a:gd name="connsiteX6" fmla="*/ 2630611 w 3659980"/>
                <a:gd name="connsiteY6" fmla="*/ 0 h 1461956"/>
                <a:gd name="connsiteX7" fmla="*/ 2744985 w 3659980"/>
                <a:gd name="connsiteY7" fmla="*/ 60916 h 1461956"/>
                <a:gd name="connsiteX8" fmla="*/ 2744985 w 3659980"/>
                <a:gd name="connsiteY8" fmla="*/ 243664 h 1461956"/>
                <a:gd name="connsiteX9" fmla="*/ 2744985 w 3659980"/>
                <a:gd name="connsiteY9" fmla="*/ 243664 h 1461956"/>
                <a:gd name="connsiteX10" fmla="*/ 3659980 w 3659980"/>
                <a:gd name="connsiteY10" fmla="*/ 243664 h 1461956"/>
                <a:gd name="connsiteX11" fmla="*/ 3202483 w 3659980"/>
                <a:gd name="connsiteY11" fmla="*/ 852810 h 1461956"/>
                <a:gd name="connsiteX12" fmla="*/ 3659980 w 3659980"/>
                <a:gd name="connsiteY12" fmla="*/ 1461956 h 1461956"/>
                <a:gd name="connsiteX13" fmla="*/ 2401862 w 3659980"/>
                <a:gd name="connsiteY13" fmla="*/ 1461956 h 1461956"/>
                <a:gd name="connsiteX14" fmla="*/ 2287488 w 3659980"/>
                <a:gd name="connsiteY14" fmla="*/ 1401040 h 1461956"/>
                <a:gd name="connsiteX15" fmla="*/ 2401862 w 3659980"/>
                <a:gd name="connsiteY15" fmla="*/ 1340124 h 1461956"/>
                <a:gd name="connsiteX16" fmla="*/ 2630611 w 3659980"/>
                <a:gd name="connsiteY16" fmla="*/ 1340124 h 1461956"/>
                <a:gd name="connsiteX17" fmla="*/ 2744985 w 3659980"/>
                <a:gd name="connsiteY17" fmla="*/ 1279208 h 1461956"/>
                <a:gd name="connsiteX18" fmla="*/ 2630611 w 3659980"/>
                <a:gd name="connsiteY18" fmla="*/ 1218292 h 1461956"/>
                <a:gd name="connsiteX19" fmla="*/ 1029369 w 3659980"/>
                <a:gd name="connsiteY19" fmla="*/ 1218292 h 1461956"/>
                <a:gd name="connsiteX20" fmla="*/ 914995 w 3659980"/>
                <a:gd name="connsiteY20" fmla="*/ 1279208 h 1461956"/>
                <a:gd name="connsiteX21" fmla="*/ 1029369 w 3659980"/>
                <a:gd name="connsiteY21" fmla="*/ 1340124 h 1461956"/>
                <a:gd name="connsiteX22" fmla="*/ 1258118 w 3659980"/>
                <a:gd name="connsiteY22" fmla="*/ 1340124 h 1461956"/>
                <a:gd name="connsiteX23" fmla="*/ 1372492 w 3659980"/>
                <a:gd name="connsiteY23" fmla="*/ 1401040 h 1461956"/>
                <a:gd name="connsiteX24" fmla="*/ 1258118 w 3659980"/>
                <a:gd name="connsiteY24" fmla="*/ 1461956 h 1461956"/>
                <a:gd name="connsiteX25" fmla="*/ 0 w 3659980"/>
                <a:gd name="connsiteY25" fmla="*/ 1461956 h 1461956"/>
                <a:gd name="connsiteX26" fmla="*/ 1372493 w 3659980"/>
                <a:gd name="connsiteY26" fmla="*/ 1218292 h 1461956"/>
                <a:gd name="connsiteX27" fmla="*/ 1372493 w 3659980"/>
                <a:gd name="connsiteY27" fmla="*/ 1401040 h 1461956"/>
                <a:gd name="connsiteX28" fmla="*/ 2287488 w 3659980"/>
                <a:gd name="connsiteY28" fmla="*/ 1401040 h 1461956"/>
                <a:gd name="connsiteX29" fmla="*/ 2287488 w 3659980"/>
                <a:gd name="connsiteY29" fmla="*/ 1218292 h 1461956"/>
                <a:gd name="connsiteX30" fmla="*/ 914995 w 3659980"/>
                <a:gd name="connsiteY30" fmla="*/ 1279208 h 1461956"/>
                <a:gd name="connsiteX31" fmla="*/ 914995 w 3659980"/>
                <a:gd name="connsiteY31" fmla="*/ 243664 h 1461956"/>
                <a:gd name="connsiteX32" fmla="*/ 2744985 w 3659980"/>
                <a:gd name="connsiteY32" fmla="*/ 243664 h 1461956"/>
                <a:gd name="connsiteX33" fmla="*/ 2744985 w 3659980"/>
                <a:gd name="connsiteY33" fmla="*/ 1279208 h 146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659980" h="1461956" stroke="0" extrusionOk="0">
                  <a:moveTo>
                    <a:pt x="0" y="1461956"/>
                  </a:moveTo>
                  <a:lnTo>
                    <a:pt x="1258118" y="1461956"/>
                  </a:lnTo>
                  <a:cubicBezTo>
                    <a:pt x="1321285" y="1461956"/>
                    <a:pt x="1372492" y="1434683"/>
                    <a:pt x="1372492" y="1401040"/>
                  </a:cubicBezTo>
                  <a:cubicBezTo>
                    <a:pt x="1372492" y="1367397"/>
                    <a:pt x="1321285" y="1340124"/>
                    <a:pt x="1258118" y="1340124"/>
                  </a:cubicBezTo>
                  <a:lnTo>
                    <a:pt x="1029369" y="1340124"/>
                  </a:lnTo>
                  <a:cubicBezTo>
                    <a:pt x="966202" y="1340124"/>
                    <a:pt x="914995" y="1312851"/>
                    <a:pt x="914995" y="1279208"/>
                  </a:cubicBezTo>
                  <a:cubicBezTo>
                    <a:pt x="914995" y="1245565"/>
                    <a:pt x="966202" y="1218292"/>
                    <a:pt x="1029369" y="1218292"/>
                  </a:cubicBezTo>
                  <a:lnTo>
                    <a:pt x="2630611" y="1218292"/>
                  </a:lnTo>
                  <a:cubicBezTo>
                    <a:pt x="2693778" y="1218292"/>
                    <a:pt x="2744985" y="1245565"/>
                    <a:pt x="2744985" y="1279208"/>
                  </a:cubicBezTo>
                  <a:cubicBezTo>
                    <a:pt x="2744985" y="1312851"/>
                    <a:pt x="2693778" y="1340124"/>
                    <a:pt x="2630611" y="1340124"/>
                  </a:cubicBezTo>
                  <a:lnTo>
                    <a:pt x="2401862" y="1340124"/>
                  </a:lnTo>
                  <a:cubicBezTo>
                    <a:pt x="2338695" y="1340124"/>
                    <a:pt x="2287488" y="1367397"/>
                    <a:pt x="2287488" y="1401040"/>
                  </a:cubicBezTo>
                  <a:cubicBezTo>
                    <a:pt x="2287488" y="1434683"/>
                    <a:pt x="2338695" y="1461956"/>
                    <a:pt x="2401862" y="1461956"/>
                  </a:cubicBezTo>
                  <a:lnTo>
                    <a:pt x="3659980" y="1461956"/>
                  </a:lnTo>
                  <a:lnTo>
                    <a:pt x="3202483" y="852810"/>
                  </a:lnTo>
                  <a:lnTo>
                    <a:pt x="3659980" y="243664"/>
                  </a:lnTo>
                  <a:lnTo>
                    <a:pt x="2744985" y="243664"/>
                  </a:lnTo>
                  <a:lnTo>
                    <a:pt x="2744985" y="60916"/>
                  </a:lnTo>
                  <a:cubicBezTo>
                    <a:pt x="2744985" y="27273"/>
                    <a:pt x="2693778" y="0"/>
                    <a:pt x="2630611" y="0"/>
                  </a:cubicBezTo>
                  <a:lnTo>
                    <a:pt x="1029369" y="0"/>
                  </a:lnTo>
                  <a:cubicBezTo>
                    <a:pt x="966202" y="0"/>
                    <a:pt x="914995" y="27273"/>
                    <a:pt x="914995" y="60916"/>
                  </a:cubicBezTo>
                  <a:lnTo>
                    <a:pt x="914995" y="243664"/>
                  </a:lnTo>
                  <a:lnTo>
                    <a:pt x="0" y="243664"/>
                  </a:lnTo>
                  <a:lnTo>
                    <a:pt x="457498" y="852810"/>
                  </a:lnTo>
                  <a:lnTo>
                    <a:pt x="0" y="1461956"/>
                  </a:lnTo>
                  <a:close/>
                </a:path>
                <a:path w="3659980" h="1461956" fill="darkenLess" stroke="0" extrusionOk="0">
                  <a:moveTo>
                    <a:pt x="1372493" y="1401040"/>
                  </a:moveTo>
                  <a:cubicBezTo>
                    <a:pt x="1372493" y="1367397"/>
                    <a:pt x="1321286" y="1340124"/>
                    <a:pt x="1258119" y="1340124"/>
                  </a:cubicBezTo>
                  <a:lnTo>
                    <a:pt x="1029369" y="1340124"/>
                  </a:lnTo>
                  <a:cubicBezTo>
                    <a:pt x="966202" y="1340124"/>
                    <a:pt x="914995" y="1312851"/>
                    <a:pt x="914995" y="1279208"/>
                  </a:cubicBezTo>
                  <a:cubicBezTo>
                    <a:pt x="914995" y="1245565"/>
                    <a:pt x="966202" y="1218292"/>
                    <a:pt x="1029369" y="1218292"/>
                  </a:cubicBezTo>
                  <a:lnTo>
                    <a:pt x="1372493" y="1218292"/>
                  </a:lnTo>
                  <a:lnTo>
                    <a:pt x="1372493" y="1401040"/>
                  </a:lnTo>
                  <a:close/>
                  <a:moveTo>
                    <a:pt x="2287488" y="1401040"/>
                  </a:moveTo>
                  <a:cubicBezTo>
                    <a:pt x="2287488" y="1367397"/>
                    <a:pt x="2338695" y="1340124"/>
                    <a:pt x="2401862" y="1340124"/>
                  </a:cubicBezTo>
                  <a:lnTo>
                    <a:pt x="2630611" y="1340124"/>
                  </a:lnTo>
                  <a:cubicBezTo>
                    <a:pt x="2693778" y="1340124"/>
                    <a:pt x="2744985" y="1312851"/>
                    <a:pt x="2744985" y="1279208"/>
                  </a:cubicBezTo>
                  <a:cubicBezTo>
                    <a:pt x="2744985" y="1245565"/>
                    <a:pt x="2693778" y="1218292"/>
                    <a:pt x="2630611" y="1218292"/>
                  </a:cubicBezTo>
                  <a:lnTo>
                    <a:pt x="2287488" y="1218292"/>
                  </a:lnTo>
                  <a:lnTo>
                    <a:pt x="2287488" y="1401040"/>
                  </a:lnTo>
                  <a:close/>
                </a:path>
                <a:path w="3659980" h="1461956" fill="none" extrusionOk="0">
                  <a:moveTo>
                    <a:pt x="0" y="1461956"/>
                  </a:moveTo>
                  <a:lnTo>
                    <a:pt x="457498" y="852810"/>
                  </a:lnTo>
                  <a:lnTo>
                    <a:pt x="0" y="243664"/>
                  </a:lnTo>
                  <a:lnTo>
                    <a:pt x="914995" y="243664"/>
                  </a:lnTo>
                  <a:lnTo>
                    <a:pt x="914995" y="60916"/>
                  </a:lnTo>
                  <a:cubicBezTo>
                    <a:pt x="914995" y="27273"/>
                    <a:pt x="966202" y="0"/>
                    <a:pt x="1029369" y="0"/>
                  </a:cubicBezTo>
                  <a:lnTo>
                    <a:pt x="2630611" y="0"/>
                  </a:lnTo>
                  <a:cubicBezTo>
                    <a:pt x="2693778" y="0"/>
                    <a:pt x="2744985" y="27273"/>
                    <a:pt x="2744985" y="60916"/>
                  </a:cubicBezTo>
                  <a:lnTo>
                    <a:pt x="2744985" y="243664"/>
                  </a:lnTo>
                  <a:lnTo>
                    <a:pt x="2744985" y="243664"/>
                  </a:lnTo>
                  <a:lnTo>
                    <a:pt x="3659980" y="243664"/>
                  </a:lnTo>
                  <a:lnTo>
                    <a:pt x="3202483" y="852810"/>
                  </a:lnTo>
                  <a:lnTo>
                    <a:pt x="3659980" y="1461956"/>
                  </a:lnTo>
                  <a:lnTo>
                    <a:pt x="2401862" y="1461956"/>
                  </a:lnTo>
                  <a:cubicBezTo>
                    <a:pt x="2338695" y="1461956"/>
                    <a:pt x="2287488" y="1434683"/>
                    <a:pt x="2287488" y="1401040"/>
                  </a:cubicBezTo>
                  <a:cubicBezTo>
                    <a:pt x="2287488" y="1367397"/>
                    <a:pt x="2338695" y="1340124"/>
                    <a:pt x="2401862" y="1340124"/>
                  </a:cubicBezTo>
                  <a:lnTo>
                    <a:pt x="2630611" y="1340124"/>
                  </a:lnTo>
                  <a:cubicBezTo>
                    <a:pt x="2693778" y="1340124"/>
                    <a:pt x="2744985" y="1312851"/>
                    <a:pt x="2744985" y="1279208"/>
                  </a:cubicBezTo>
                  <a:cubicBezTo>
                    <a:pt x="2744985" y="1245565"/>
                    <a:pt x="2693778" y="1218292"/>
                    <a:pt x="2630611" y="1218292"/>
                  </a:cubicBezTo>
                  <a:lnTo>
                    <a:pt x="1029369" y="1218292"/>
                  </a:lnTo>
                  <a:cubicBezTo>
                    <a:pt x="966202" y="1218292"/>
                    <a:pt x="914995" y="1245565"/>
                    <a:pt x="914995" y="1279208"/>
                  </a:cubicBezTo>
                  <a:cubicBezTo>
                    <a:pt x="914995" y="1312851"/>
                    <a:pt x="966202" y="1340124"/>
                    <a:pt x="1029369" y="1340124"/>
                  </a:cubicBezTo>
                  <a:lnTo>
                    <a:pt x="1258118" y="1340124"/>
                  </a:lnTo>
                  <a:cubicBezTo>
                    <a:pt x="1321285" y="1340124"/>
                    <a:pt x="1372492" y="1367397"/>
                    <a:pt x="1372492" y="1401040"/>
                  </a:cubicBezTo>
                  <a:cubicBezTo>
                    <a:pt x="1372492" y="1434683"/>
                    <a:pt x="1321285" y="1461956"/>
                    <a:pt x="1258118" y="1461956"/>
                  </a:cubicBezTo>
                  <a:lnTo>
                    <a:pt x="0" y="1461956"/>
                  </a:lnTo>
                  <a:close/>
                  <a:moveTo>
                    <a:pt x="1372493" y="1218292"/>
                  </a:moveTo>
                  <a:lnTo>
                    <a:pt x="1372493" y="1401040"/>
                  </a:lnTo>
                  <a:moveTo>
                    <a:pt x="2287488" y="1401040"/>
                  </a:moveTo>
                  <a:lnTo>
                    <a:pt x="2287488" y="1218292"/>
                  </a:lnTo>
                  <a:moveTo>
                    <a:pt x="914995" y="1279208"/>
                  </a:moveTo>
                  <a:lnTo>
                    <a:pt x="914995" y="243664"/>
                  </a:lnTo>
                  <a:moveTo>
                    <a:pt x="2744985" y="243664"/>
                  </a:moveTo>
                  <a:lnTo>
                    <a:pt x="2744985" y="1279208"/>
                  </a:lnTo>
                </a:path>
              </a:pathLst>
            </a:custGeom>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spcFirstLastPara="0" vert="horz" wrap="square" lIns="940395" tIns="25400" rIns="940395" bIns="269064" numCol="1" spcCol="1270" anchor="ctr" anchorCtr="0">
              <a:noAutofit/>
            </a:bodyPr>
            <a:lstStyle/>
            <a:p>
              <a:pPr lvl="0" algn="ctr" defTabSz="889000">
                <a:lnSpc>
                  <a:spcPct val="90000"/>
                </a:lnSpc>
                <a:spcBef>
                  <a:spcPct val="0"/>
                </a:spcBef>
                <a:spcAft>
                  <a:spcPct val="35000"/>
                </a:spcAft>
              </a:pPr>
              <a:r>
                <a:rPr lang="en-US" altLang="zh-CN" sz="2000" kern="1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Important international </a:t>
              </a:r>
              <a:r>
                <a:rPr lang="en-US" altLang="zh-CN" sz="2000" kern="1200" dirty="0" err="1"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organisations</a:t>
              </a:r>
              <a:r>
                <a:rPr lang="en-US" altLang="zh-CN" sz="2000" kern="12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formed and jointly formed </a:t>
              </a:r>
              <a:r>
                <a:rPr lang="en-US" altLang="zh-CN" sz="2000" kern="1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by China</a:t>
              </a:r>
              <a:endParaRPr lang="zh-CN" altLang="en-US" sz="2000" kern="12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9" name="任意多边形: 形状 8">
              <a:extLst>
                <a:ext uri="{FF2B5EF4-FFF2-40B4-BE49-F238E27FC236}">
                  <a16:creationId xmlns:a16="http://schemas.microsoft.com/office/drawing/2014/main" id="{5DB551A3-B6EC-4B8E-A1F4-389E5A61425B}"/>
                </a:ext>
              </a:extLst>
            </p:cNvPr>
            <p:cNvSpPr/>
            <p:nvPr/>
          </p:nvSpPr>
          <p:spPr>
            <a:xfrm>
              <a:off x="2751315" y="3729497"/>
              <a:ext cx="2025962" cy="1891378"/>
            </a:xfrm>
            <a:custGeom>
              <a:avLst/>
              <a:gdLst>
                <a:gd name="connsiteX0" fmla="*/ 0 w 1667700"/>
                <a:gd name="connsiteY0" fmla="*/ 833844 h 1667688"/>
                <a:gd name="connsiteX1" fmla="*/ 833850 w 1667700"/>
                <a:gd name="connsiteY1" fmla="*/ 0 h 1667688"/>
                <a:gd name="connsiteX2" fmla="*/ 1667700 w 1667700"/>
                <a:gd name="connsiteY2" fmla="*/ 833844 h 1667688"/>
                <a:gd name="connsiteX3" fmla="*/ 833850 w 1667700"/>
                <a:gd name="connsiteY3" fmla="*/ 1667688 h 1667688"/>
                <a:gd name="connsiteX4" fmla="*/ 0 w 1667700"/>
                <a:gd name="connsiteY4" fmla="*/ 833844 h 166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00" h="1667688">
                  <a:moveTo>
                    <a:pt x="0" y="833844"/>
                  </a:moveTo>
                  <a:cubicBezTo>
                    <a:pt x="0" y="373325"/>
                    <a:pt x="373327" y="0"/>
                    <a:pt x="833850" y="0"/>
                  </a:cubicBezTo>
                  <a:cubicBezTo>
                    <a:pt x="1294373" y="0"/>
                    <a:pt x="1667700" y="373325"/>
                    <a:pt x="1667700" y="833844"/>
                  </a:cubicBezTo>
                  <a:cubicBezTo>
                    <a:pt x="1667700" y="1294363"/>
                    <a:pt x="1294373" y="1667688"/>
                    <a:pt x="833850" y="1667688"/>
                  </a:cubicBezTo>
                  <a:cubicBezTo>
                    <a:pt x="373327" y="1667688"/>
                    <a:pt x="0" y="1294363"/>
                    <a:pt x="0" y="833844"/>
                  </a:cubicBezTo>
                  <a:close/>
                </a:path>
              </a:pathLst>
            </a:cu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txBody>
            <a:bodyPr spcFirstLastPara="0" vert="horz" wrap="square" lIns="269629" tIns="269627" rIns="269629" bIns="269627" numCol="1" spcCol="1270" anchor="ctr" anchorCtr="0">
              <a:noAutofit/>
            </a:bodyPr>
            <a:lstStyle/>
            <a:p>
              <a:pPr marL="0" lvl="0" indent="0" algn="ctr" defTabSz="889000">
                <a:lnSpc>
                  <a:spcPct val="90000"/>
                </a:lnSpc>
                <a:spcBef>
                  <a:spcPct val="0"/>
                </a:spcBef>
                <a:spcAft>
                  <a:spcPct val="35000"/>
                </a:spcAft>
                <a:buFont typeface="Wingdings" panose="05000000000000000000" pitchFamily="2" charset="2"/>
                <a:buNone/>
              </a:pPr>
              <a:r>
                <a:rPr lang="en-US" altLang="zh-CN" sz="2000" kern="1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Shanghai Cooperation </a:t>
              </a:r>
              <a:r>
                <a:rPr lang="en-US" altLang="zh-CN" sz="2000" kern="1200" dirty="0" err="1"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Organisation</a:t>
              </a:r>
              <a:r>
                <a:rPr lang="en-US" altLang="zh-CN" sz="2000" kern="12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kern="1200" dirty="0">
                  <a:latin typeface="Times New Roman" panose="02020603050405020304" pitchFamily="18" charset="0"/>
                  <a:ea typeface="DFKai-SB" panose="03000509000000000000" pitchFamily="65" charset="-120"/>
                  <a:cs typeface="Times New Roman" panose="02020603050405020304" pitchFamily="18" charset="0"/>
                </a:rPr>
                <a:t>(SCO)</a:t>
              </a:r>
              <a:endParaRPr lang="zh-CN" altLang="en-US" sz="2000" kern="1200" dirty="0">
                <a:latin typeface="Times New Roman" panose="02020603050405020304" pitchFamily="18" charset="0"/>
                <a:cs typeface="Times New Roman" panose="02020603050405020304" pitchFamily="18" charset="0"/>
              </a:endParaRPr>
            </a:p>
          </p:txBody>
        </p:sp>
        <p:sp>
          <p:nvSpPr>
            <p:cNvPr id="12" name="任意多边形: 形状 11">
              <a:extLst>
                <a:ext uri="{FF2B5EF4-FFF2-40B4-BE49-F238E27FC236}">
                  <a16:creationId xmlns:a16="http://schemas.microsoft.com/office/drawing/2014/main" id="{2DBADB82-2A65-4509-8CE0-AA81BD432ACB}"/>
                </a:ext>
              </a:extLst>
            </p:cNvPr>
            <p:cNvSpPr/>
            <p:nvPr/>
          </p:nvSpPr>
          <p:spPr>
            <a:xfrm>
              <a:off x="5201272" y="3239207"/>
              <a:ext cx="2011206" cy="1835346"/>
            </a:xfrm>
            <a:custGeom>
              <a:avLst/>
              <a:gdLst>
                <a:gd name="connsiteX0" fmla="*/ 0 w 1667700"/>
                <a:gd name="connsiteY0" fmla="*/ 833844 h 1667688"/>
                <a:gd name="connsiteX1" fmla="*/ 833850 w 1667700"/>
                <a:gd name="connsiteY1" fmla="*/ 0 h 1667688"/>
                <a:gd name="connsiteX2" fmla="*/ 1667700 w 1667700"/>
                <a:gd name="connsiteY2" fmla="*/ 833844 h 1667688"/>
                <a:gd name="connsiteX3" fmla="*/ 833850 w 1667700"/>
                <a:gd name="connsiteY3" fmla="*/ 1667688 h 1667688"/>
                <a:gd name="connsiteX4" fmla="*/ 0 w 1667700"/>
                <a:gd name="connsiteY4" fmla="*/ 833844 h 166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00" h="1667688">
                  <a:moveTo>
                    <a:pt x="0" y="833844"/>
                  </a:moveTo>
                  <a:cubicBezTo>
                    <a:pt x="0" y="373325"/>
                    <a:pt x="373327" y="0"/>
                    <a:pt x="833850" y="0"/>
                  </a:cubicBezTo>
                  <a:cubicBezTo>
                    <a:pt x="1294373" y="0"/>
                    <a:pt x="1667700" y="373325"/>
                    <a:pt x="1667700" y="833844"/>
                  </a:cubicBezTo>
                  <a:cubicBezTo>
                    <a:pt x="1667700" y="1294363"/>
                    <a:pt x="1294373" y="1667688"/>
                    <a:pt x="833850" y="1667688"/>
                  </a:cubicBezTo>
                  <a:cubicBezTo>
                    <a:pt x="373327" y="1667688"/>
                    <a:pt x="0" y="1294363"/>
                    <a:pt x="0" y="833844"/>
                  </a:cubicBezTo>
                  <a:close/>
                </a:path>
              </a:pathLst>
            </a:custGeom>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spcFirstLastPara="0" vert="horz" wrap="square" lIns="269629" tIns="269627" rIns="269629" bIns="269627" numCol="1" spcCol="1270" anchor="ctr" anchorCtr="0">
              <a:noAutofit/>
            </a:bodyPr>
            <a:lstStyle/>
            <a:p>
              <a:pPr marL="0" lvl="0" indent="0" algn="ctr" defTabSz="889000">
                <a:lnSpc>
                  <a:spcPct val="90000"/>
                </a:lnSpc>
                <a:spcBef>
                  <a:spcPct val="0"/>
                </a:spcBef>
                <a:spcAft>
                  <a:spcPct val="35000"/>
                </a:spcAft>
                <a:buFont typeface="Wingdings" panose="05000000000000000000" pitchFamily="2" charset="2"/>
                <a:buNone/>
              </a:pP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BRICS </a:t>
              </a:r>
              <a:endParaRPr lang="zh-CN" altLang="en-US" sz="2400" kern="1200" dirty="0">
                <a:latin typeface="Times New Roman" panose="02020603050405020304" pitchFamily="18" charset="0"/>
                <a:cs typeface="Times New Roman" panose="02020603050405020304" pitchFamily="18" charset="0"/>
              </a:endParaRPr>
            </a:p>
          </p:txBody>
        </p:sp>
        <p:sp>
          <p:nvSpPr>
            <p:cNvPr id="11" name="任意多边形: 形状 10">
              <a:extLst>
                <a:ext uri="{FF2B5EF4-FFF2-40B4-BE49-F238E27FC236}">
                  <a16:creationId xmlns:a16="http://schemas.microsoft.com/office/drawing/2014/main" id="{898DA45D-CF76-4EF9-941A-EDA6F99205BC}"/>
                </a:ext>
              </a:extLst>
            </p:cNvPr>
            <p:cNvSpPr/>
            <p:nvPr/>
          </p:nvSpPr>
          <p:spPr>
            <a:xfrm>
              <a:off x="7544919" y="3609423"/>
              <a:ext cx="2087875" cy="1874907"/>
            </a:xfrm>
            <a:custGeom>
              <a:avLst/>
              <a:gdLst>
                <a:gd name="connsiteX0" fmla="*/ 0 w 1667700"/>
                <a:gd name="connsiteY0" fmla="*/ 833844 h 1667688"/>
                <a:gd name="connsiteX1" fmla="*/ 833850 w 1667700"/>
                <a:gd name="connsiteY1" fmla="*/ 0 h 1667688"/>
                <a:gd name="connsiteX2" fmla="*/ 1667700 w 1667700"/>
                <a:gd name="connsiteY2" fmla="*/ 833844 h 1667688"/>
                <a:gd name="connsiteX3" fmla="*/ 833850 w 1667700"/>
                <a:gd name="connsiteY3" fmla="*/ 1667688 h 1667688"/>
                <a:gd name="connsiteX4" fmla="*/ 0 w 1667700"/>
                <a:gd name="connsiteY4" fmla="*/ 833844 h 166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00" h="1667688">
                  <a:moveTo>
                    <a:pt x="0" y="833844"/>
                  </a:moveTo>
                  <a:cubicBezTo>
                    <a:pt x="0" y="373325"/>
                    <a:pt x="373327" y="0"/>
                    <a:pt x="833850" y="0"/>
                  </a:cubicBezTo>
                  <a:cubicBezTo>
                    <a:pt x="1294373" y="0"/>
                    <a:pt x="1667700" y="373325"/>
                    <a:pt x="1667700" y="833844"/>
                  </a:cubicBezTo>
                  <a:cubicBezTo>
                    <a:pt x="1667700" y="1294363"/>
                    <a:pt x="1294373" y="1667688"/>
                    <a:pt x="833850" y="1667688"/>
                  </a:cubicBezTo>
                  <a:cubicBezTo>
                    <a:pt x="373327" y="1667688"/>
                    <a:pt x="0" y="1294363"/>
                    <a:pt x="0" y="833844"/>
                  </a:cubicBezTo>
                  <a:close/>
                </a:path>
              </a:pathLst>
            </a:custGeom>
            <a:solidFill>
              <a:schemeClr val="accent6">
                <a:lumMod val="40000"/>
                <a:lumOff val="60000"/>
                <a:alpha val="50000"/>
              </a:schemeClr>
            </a:solidFill>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txBody>
            <a:bodyPr spcFirstLastPara="0" vert="horz" wrap="square" lIns="269629" tIns="269627" rIns="269629" bIns="269627" numCol="1" spcCol="1270" anchor="ctr" anchorCtr="0">
              <a:noAutofit/>
            </a:bodyPr>
            <a:lstStyle/>
            <a:p>
              <a:pPr marL="0" lvl="0" indent="0" algn="ctr" defTabSz="889000">
                <a:lnSpc>
                  <a:spcPct val="90000"/>
                </a:lnSpc>
                <a:spcBef>
                  <a:spcPct val="0"/>
                </a:spcBef>
                <a:spcAft>
                  <a:spcPct val="35000"/>
                </a:spcAft>
                <a:buFont typeface="Wingdings" panose="05000000000000000000" pitchFamily="2" charset="2"/>
                <a:buNone/>
              </a:pPr>
              <a:r>
                <a:rPr lang="en-US" altLang="zh-CN" sz="2000" kern="1200" dirty="0">
                  <a:latin typeface="Times New Roman" panose="02020603050405020304" pitchFamily="18" charset="0"/>
                  <a:ea typeface="DFKai-SB" panose="03000509000000000000" pitchFamily="65" charset="-120"/>
                  <a:cs typeface="Times New Roman" panose="02020603050405020304" pitchFamily="18" charset="0"/>
                </a:rPr>
                <a:t>Asian Infrastructure Investment Bank (AIIB)</a:t>
              </a:r>
              <a:endParaRPr lang="zh-CN" altLang="en-US" sz="2000" kern="1200" dirty="0">
                <a:latin typeface="Times New Roman" panose="02020603050405020304" pitchFamily="18" charset="0"/>
                <a:cs typeface="Times New Roman" panose="02020603050405020304" pitchFamily="18" charset="0"/>
              </a:endParaRPr>
            </a:p>
          </p:txBody>
        </p:sp>
      </p:grpSp>
      <p:sp>
        <p:nvSpPr>
          <p:cNvPr id="13" name="标题 3073">
            <a:extLst>
              <a:ext uri="{FF2B5EF4-FFF2-40B4-BE49-F238E27FC236}">
                <a16:creationId xmlns:a16="http://schemas.microsoft.com/office/drawing/2014/main" id="{19DF5AB0-268F-4B19-810D-DE7A92200E5A}"/>
              </a:ext>
            </a:extLst>
          </p:cNvPr>
          <p:cNvSpPr txBox="1">
            <a:spLocks noChangeArrowheads="1"/>
          </p:cNvSpPr>
          <p:nvPr/>
        </p:nvSpPr>
        <p:spPr bwMode="auto">
          <a:xfrm>
            <a:off x="2045110" y="191121"/>
            <a:ext cx="7772400" cy="6492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2</a:t>
            </a: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 </a:t>
            </a:r>
            <a:r>
              <a:rPr lang="en-US" altLang="zh-CN" sz="32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Forming international </a:t>
            </a:r>
            <a:r>
              <a:rPr lang="en-US" altLang="zh-CN" sz="3200" b="1" dirty="0" err="1"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organisations</a:t>
            </a:r>
            <a:r>
              <a:rPr lang="en-US" altLang="zh-CN" sz="32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 </a:t>
            </a:r>
            <a:r>
              <a:rPr lang="en-US" altLang="zh-CN" sz="32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and </a:t>
            </a:r>
            <a:r>
              <a:rPr lang="en-US" altLang="zh-CN" sz="3200" b="1" dirty="0" err="1"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organising</a:t>
            </a:r>
            <a:r>
              <a:rPr lang="en-US" altLang="zh-CN" sz="32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 </a:t>
            </a:r>
            <a:r>
              <a:rPr lang="en-US" altLang="zh-CN" sz="32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international forums</a:t>
            </a:r>
            <a:endParaRPr lang="zh-CN" altLang="zh-CN" sz="3200" kern="1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3359739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073">
            <a:extLst>
              <a:ext uri="{FF2B5EF4-FFF2-40B4-BE49-F238E27FC236}">
                <a16:creationId xmlns:a16="http://schemas.microsoft.com/office/drawing/2014/main" id="{F6E82C71-1BA9-4681-A637-23D8E9886EC4}"/>
              </a:ext>
            </a:extLst>
          </p:cNvPr>
          <p:cNvSpPr txBox="1">
            <a:spLocks noChangeArrowheads="1"/>
          </p:cNvSpPr>
          <p:nvPr/>
        </p:nvSpPr>
        <p:spPr bwMode="auto">
          <a:xfrm>
            <a:off x="316891" y="389167"/>
            <a:ext cx="11361145" cy="6492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zh-CN" sz="32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1. </a:t>
            </a:r>
            <a:r>
              <a:rPr lang="en-US" altLang="zh-CN" sz="32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Rescues of various nature </a:t>
            </a:r>
            <a:r>
              <a:rPr lang="en-US" altLang="zh-CN" sz="32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and assistance to other countries</a:t>
            </a:r>
            <a:endParaRPr lang="zh-CN" altLang="zh-CN" sz="3200" kern="1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11" name="组合 3">
            <a:extLst>
              <a:ext uri="{FF2B5EF4-FFF2-40B4-BE49-F238E27FC236}">
                <a16:creationId xmlns:a16="http://schemas.microsoft.com/office/drawing/2014/main" id="{716E5EAB-C488-410B-9CFB-FDDB1BC5BA7F}"/>
              </a:ext>
            </a:extLst>
          </p:cNvPr>
          <p:cNvGrpSpPr>
            <a:grpSpLocks/>
          </p:cNvGrpSpPr>
          <p:nvPr/>
        </p:nvGrpSpPr>
        <p:grpSpPr bwMode="auto">
          <a:xfrm>
            <a:off x="1050628" y="3505973"/>
            <a:ext cx="10129467" cy="2892751"/>
            <a:chOff x="2207568" y="2461821"/>
            <a:chExt cx="7281333" cy="2874960"/>
          </a:xfrm>
        </p:grpSpPr>
        <p:sp>
          <p:nvSpPr>
            <p:cNvPr id="12" name="矩形 11">
              <a:extLst>
                <a:ext uri="{FF2B5EF4-FFF2-40B4-BE49-F238E27FC236}">
                  <a16:creationId xmlns:a16="http://schemas.microsoft.com/office/drawing/2014/main" id="{10C6AC32-D21F-4797-8E59-B6454D0067B4}"/>
                </a:ext>
              </a:extLst>
            </p:cNvPr>
            <p:cNvSpPr/>
            <p:nvPr/>
          </p:nvSpPr>
          <p:spPr>
            <a:xfrm>
              <a:off x="2207568" y="2787259"/>
              <a:ext cx="7281333" cy="554036"/>
            </a:xfrm>
            <a:prstGeom prst="rect">
              <a:avLst/>
            </a:prstGeom>
            <a:ln>
              <a:solidFill>
                <a:srgbClr val="14446E"/>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任意多边形: 形状 14">
              <a:extLst>
                <a:ext uri="{FF2B5EF4-FFF2-40B4-BE49-F238E27FC236}">
                  <a16:creationId xmlns:a16="http://schemas.microsoft.com/office/drawing/2014/main" id="{41CF1104-38A8-4389-96C7-0FDB2CF5F7F5}"/>
                </a:ext>
              </a:extLst>
            </p:cNvPr>
            <p:cNvSpPr/>
            <p:nvPr/>
          </p:nvSpPr>
          <p:spPr>
            <a:xfrm>
              <a:off x="2614437" y="2461821"/>
              <a:ext cx="5688697" cy="649287"/>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eaLnBrk="0" fontAlgn="base" hangingPunct="0">
                <a:lnSpc>
                  <a:spcPct val="90000"/>
                </a:lnSpc>
                <a:spcBef>
                  <a:spcPct val="0"/>
                </a:spcBef>
                <a:spcAft>
                  <a:spcPct val="35000"/>
                </a:spcAft>
                <a:defRPr/>
              </a:pPr>
              <a:r>
                <a:rPr kumimoji="0" lang="en-US" altLang="zh-TW" sz="24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rPr>
                <a:t>1. </a:t>
              </a:r>
              <a:r>
                <a:rPr lang="en-GB" altLang="zh-TW" sz="2800" b="1" noProof="0"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I</a:t>
              </a:r>
              <a:r>
                <a:rPr lang="en-GB" altLang="zh-TW" sz="2800" b="1" dirty="0" err="1">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nternational</a:t>
              </a:r>
              <a:r>
                <a:rPr lang="en-GB" altLang="zh-TW" sz="28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 humanitarian aid </a:t>
              </a:r>
              <a:endParaRPr kumimoji="0" lang="zh-TW" alt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6" name="矩形 15">
              <a:extLst>
                <a:ext uri="{FF2B5EF4-FFF2-40B4-BE49-F238E27FC236}">
                  <a16:creationId xmlns:a16="http://schemas.microsoft.com/office/drawing/2014/main" id="{A66F0212-A232-47D1-8446-7C48A10DA0D9}"/>
                </a:ext>
              </a:extLst>
            </p:cNvPr>
            <p:cNvSpPr/>
            <p:nvPr/>
          </p:nvSpPr>
          <p:spPr>
            <a:xfrm>
              <a:off x="2207568" y="3784208"/>
              <a:ext cx="7281333" cy="554036"/>
            </a:xfrm>
            <a:prstGeom prst="rect">
              <a:avLst/>
            </a:prstGeom>
            <a:ln>
              <a:solidFill>
                <a:srgbClr val="14446E"/>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任意多边形: 形状 16">
              <a:extLst>
                <a:ext uri="{FF2B5EF4-FFF2-40B4-BE49-F238E27FC236}">
                  <a16:creationId xmlns:a16="http://schemas.microsoft.com/office/drawing/2014/main" id="{B38FE243-7D93-4577-8A1B-958A990493C5}"/>
                </a:ext>
              </a:extLst>
            </p:cNvPr>
            <p:cNvSpPr/>
            <p:nvPr/>
          </p:nvSpPr>
          <p:spPr>
            <a:xfrm>
              <a:off x="2614437" y="3460358"/>
              <a:ext cx="5688697" cy="649286"/>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77900" rtl="0" eaLnBrk="0" fontAlgn="base" latinLnBrk="0" hangingPunct="0">
                <a:lnSpc>
                  <a:spcPct val="90000"/>
                </a:lnSpc>
                <a:spcBef>
                  <a:spcPct val="0"/>
                </a:spcBef>
                <a:spcAft>
                  <a:spcPct val="35000"/>
                </a:spcAft>
                <a:buClrTx/>
                <a:buSzTx/>
                <a:buFontTx/>
                <a:buNone/>
                <a:tabLst/>
                <a:defRPr/>
              </a:pPr>
              <a:r>
                <a:rPr kumimoji="0" lang="en-US" altLang="zh-TW" sz="28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rPr>
                <a:t>2. </a:t>
              </a:r>
              <a:r>
                <a:rPr kumimoji="0" lang="en-US" altLang="zh-TW" sz="2800" b="1" i="0" u="none" strike="noStrike" kern="1200" cap="none" spc="0" normalizeH="0" baseline="0" noProof="0" dirty="0" smtClean="0">
                  <a:ln>
                    <a:noFill/>
                  </a:ln>
                  <a:solidFill>
                    <a:schemeClr val="bg1"/>
                  </a:solidFill>
                  <a:effectLst/>
                  <a:uLnTx/>
                  <a:uFillTx/>
                  <a:latin typeface="Times New Roman" panose="02020603050405020304" pitchFamily="18" charset="0"/>
                  <a:ea typeface="DFKai-SB" panose="03000509000000000000" pitchFamily="65" charset="-120"/>
                  <a:cs typeface="Times New Roman" panose="02020603050405020304" pitchFamily="18" charset="0"/>
                </a:rPr>
                <a:t>Peacekeeping </a:t>
              </a:r>
              <a:r>
                <a:rPr kumimoji="0" lang="en-US" altLang="zh-TW" sz="2800" b="1" i="0" u="none" strike="noStrike" kern="1200" cap="none" spc="0" normalizeH="0" baseline="0" noProof="0" dirty="0">
                  <a:ln>
                    <a:noFill/>
                  </a:ln>
                  <a:solidFill>
                    <a:schemeClr val="bg1"/>
                  </a:solidFill>
                  <a:effectLst/>
                  <a:uLnTx/>
                  <a:uFillTx/>
                  <a:latin typeface="Times New Roman" panose="02020603050405020304" pitchFamily="18" charset="0"/>
                  <a:ea typeface="DFKai-SB" panose="03000509000000000000" pitchFamily="65" charset="-120"/>
                  <a:cs typeface="Times New Roman" panose="02020603050405020304" pitchFamily="18" charset="0"/>
                </a:rPr>
                <a:t>operations</a:t>
              </a:r>
              <a:endParaRPr kumimoji="0" lang="zh-TW" altLang="en-US" sz="2800" b="1" i="0" u="none" strike="noStrike" kern="1200" cap="none" spc="0" normalizeH="0" baseline="0" noProof="0" dirty="0">
                <a:ln>
                  <a:noFill/>
                </a:ln>
                <a:solidFill>
                  <a:schemeClr val="bg1"/>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8" name="矩形 17">
              <a:extLst>
                <a:ext uri="{FF2B5EF4-FFF2-40B4-BE49-F238E27FC236}">
                  <a16:creationId xmlns:a16="http://schemas.microsoft.com/office/drawing/2014/main" id="{7E3E97EC-BB53-480E-B01A-5E69132EDF11}"/>
                </a:ext>
              </a:extLst>
            </p:cNvPr>
            <p:cNvSpPr/>
            <p:nvPr/>
          </p:nvSpPr>
          <p:spPr>
            <a:xfrm>
              <a:off x="2207568" y="4782744"/>
              <a:ext cx="7281333" cy="554037"/>
            </a:xfrm>
            <a:prstGeom prst="rect">
              <a:avLst/>
            </a:prstGeom>
            <a:ln>
              <a:solidFill>
                <a:srgbClr val="14446E"/>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9" name="任意多边形: 形状 18">
              <a:extLst>
                <a:ext uri="{FF2B5EF4-FFF2-40B4-BE49-F238E27FC236}">
                  <a16:creationId xmlns:a16="http://schemas.microsoft.com/office/drawing/2014/main" id="{16857C83-F5F8-4D2A-B578-9352EC924907}"/>
                </a:ext>
              </a:extLst>
            </p:cNvPr>
            <p:cNvSpPr/>
            <p:nvPr/>
          </p:nvSpPr>
          <p:spPr>
            <a:xfrm>
              <a:off x="2614437" y="4457307"/>
              <a:ext cx="5688697" cy="649286"/>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77900" rtl="0" eaLnBrk="0" fontAlgn="base" latinLnBrk="0" hangingPunct="0">
                <a:lnSpc>
                  <a:spcPct val="90000"/>
                </a:lnSpc>
                <a:spcBef>
                  <a:spcPct val="0"/>
                </a:spcBef>
                <a:spcAft>
                  <a:spcPct val="35000"/>
                </a:spcAft>
                <a:buClrTx/>
                <a:buSzTx/>
                <a:buFontTx/>
                <a:buNone/>
                <a:tabLst/>
                <a:defRPr/>
              </a:pPr>
              <a:r>
                <a:rPr kumimoji="0" lang="en-US" altLang="zh-TW" sz="24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rPr>
                <a:t>3. </a:t>
              </a:r>
              <a:r>
                <a:rPr kumimoji="0" lang="en-US" altLang="zh-TW" sz="28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rPr>
                <a:t>Assis</a:t>
              </a:r>
              <a:r>
                <a:rPr kumimoji="0" lang="en-US" altLang="zh-TW" sz="2800" b="1" i="0" u="none" strike="noStrike" kern="1200" cap="none" spc="0" normalizeH="0" baseline="0" noProof="0" dirty="0">
                  <a:ln>
                    <a:noFill/>
                  </a:ln>
                  <a:solidFill>
                    <a:schemeClr val="bg1"/>
                  </a:solidFill>
                  <a:effectLst/>
                  <a:uLnTx/>
                  <a:uFillTx/>
                  <a:latin typeface="Times New Roman" panose="02020603050405020304" pitchFamily="18" charset="0"/>
                  <a:ea typeface="DFKai-SB" panose="03000509000000000000" pitchFamily="65" charset="-120"/>
                  <a:cs typeface="Times New Roman" panose="02020603050405020304" pitchFamily="18" charset="0"/>
                </a:rPr>
                <a:t>ting</a:t>
              </a:r>
              <a:r>
                <a:rPr lang="en-US" altLang="zh-TW" sz="28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 developing countries</a:t>
              </a:r>
              <a:endParaRPr kumimoji="0" lang="zh-TW" alt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grpSp>
      <p:sp>
        <p:nvSpPr>
          <p:cNvPr id="10" name="内容占位符 2">
            <a:extLst>
              <a:ext uri="{FF2B5EF4-FFF2-40B4-BE49-F238E27FC236}">
                <a16:creationId xmlns:a16="http://schemas.microsoft.com/office/drawing/2014/main" id="{9BB53590-2CE2-45AD-B1E1-9F6C02B9F240}"/>
              </a:ext>
            </a:extLst>
          </p:cNvPr>
          <p:cNvSpPr txBox="1">
            <a:spLocks/>
          </p:cNvSpPr>
          <p:nvPr/>
        </p:nvSpPr>
        <p:spPr>
          <a:xfrm>
            <a:off x="655904" y="1270066"/>
            <a:ext cx="11149249" cy="186512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buFont typeface="Arial" panose="020B0604020202020204" pitchFamily="34" charset="0"/>
              <a:buNone/>
            </a:pP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While committed to its own development, China fulfils its international responsibilities and obligations through active participation in international humanitarian aid and peacekeeping operations and by helping other developing countries </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enhance their </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capacity for self-development.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a:extLst>
              <a:ext uri="{FF2B5EF4-FFF2-40B4-BE49-F238E27FC236}">
                <a16:creationId xmlns:a16="http://schemas.microsoft.com/office/drawing/2014/main" id="{776D6D3C-578D-4A90-B2C6-3714F48E5E4F}"/>
              </a:ext>
            </a:extLst>
          </p:cNvPr>
          <p:cNvSpPr>
            <a:spLocks noGrp="1"/>
          </p:cNvSpPr>
          <p:nvPr>
            <p:ph type="title"/>
          </p:nvPr>
        </p:nvSpPr>
        <p:spPr>
          <a:xfrm>
            <a:off x="2188245" y="178471"/>
            <a:ext cx="8247649" cy="674513"/>
          </a:xfrm>
        </p:spPr>
        <p:txBody>
          <a:bodyPr>
            <a:normAutofit fontScale="90000"/>
          </a:bodyPr>
          <a:lstStyle/>
          <a:p>
            <a:pPr marL="457200" indent="-457200">
              <a:buFont typeface="Wingdings" panose="05000000000000000000" pitchFamily="2" charset="2"/>
              <a:buChar char="Ø"/>
            </a:pPr>
            <a:r>
              <a:rPr lang="en-GB" altLang="zh-CN" sz="36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Shanghai Cooperation </a:t>
            </a:r>
            <a:r>
              <a:rPr lang="en-GB" altLang="zh-CN" sz="36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Organisation </a:t>
            </a:r>
            <a:r>
              <a:rPr lang="en-GB" altLang="zh-CN" sz="36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(SCO)</a:t>
            </a:r>
          </a:p>
        </p:txBody>
      </p:sp>
      <p:sp>
        <p:nvSpPr>
          <p:cNvPr id="8" name="文本框 7">
            <a:extLst>
              <a:ext uri="{FF2B5EF4-FFF2-40B4-BE49-F238E27FC236}">
                <a16:creationId xmlns:a16="http://schemas.microsoft.com/office/drawing/2014/main" id="{A0444C47-B22F-44F5-8E80-ADE910B4C529}"/>
              </a:ext>
            </a:extLst>
          </p:cNvPr>
          <p:cNvSpPr txBox="1"/>
          <p:nvPr/>
        </p:nvSpPr>
        <p:spPr>
          <a:xfrm>
            <a:off x="474630" y="452334"/>
            <a:ext cx="11108538" cy="5538504"/>
          </a:xfrm>
          <a:prstGeom prst="rect">
            <a:avLst/>
          </a:prstGeom>
          <a:noFill/>
        </p:spPr>
        <p:txBody>
          <a:bodyPr wrap="square">
            <a:spAutoFit/>
          </a:bodyPr>
          <a:lstStyle/>
          <a:p>
            <a:pPr algn="just"/>
            <a:endParaRPr lang="en-US" altLang="zh-CN" sz="2000" dirty="0">
              <a:latin typeface="Times New Roman" panose="02020603050405020304" pitchFamily="18" charset="0"/>
              <a:ea typeface="DFKai-SB" panose="03000509000000000000" pitchFamily="65" charset="-120"/>
              <a:cs typeface="Times New Roman" panose="02020603050405020304" pitchFamily="18" charset="0"/>
            </a:endParaRPr>
          </a:p>
          <a:p>
            <a:pPr algn="just">
              <a:lnSpc>
                <a:spcPct val="120000"/>
              </a:lnSpc>
            </a:pP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Shanghai Cooperation </a:t>
            </a:r>
            <a:r>
              <a:rPr lang="en-US" altLang="zh-CN" sz="2000" dirty="0" err="1"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Organisation</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(SCO) was preceded by the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“Shanghai Five”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m</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echanism.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 1996, in order to solve the border issues between China and Russia, Kazakhstan, Kyrgyzstan and Tajikistan, the heads of state of these countries held their first summit in Shanghai, gradually forming a mechanism for talks between the five countries. </a:t>
            </a:r>
          </a:p>
          <a:p>
            <a:pPr algn="just">
              <a:lnSpc>
                <a:spcPct val="120000"/>
              </a:lnSpc>
            </a:pPr>
            <a:endParaRPr lang="en-US" altLang="zh-CN" sz="2000" b="0" i="0" dirty="0">
              <a:solidFill>
                <a:schemeClr val="tx1">
                  <a:lumMod val="95000"/>
                  <a:lumOff val="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a:p>
            <a:pPr algn="just">
              <a:lnSpc>
                <a:spcPct val="120000"/>
              </a:lnSpc>
            </a:pP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In 2001, the heads of state held their sixth meeting, accepting Uzbekistan into the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“Shanghai Five”.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On this meeting, the heads of the six countries signed the Declaration on Establishment of Shanghai Cooperation </a:t>
            </a:r>
            <a:r>
              <a:rPr lang="en-US" altLang="zh-CN" sz="2000" dirty="0" err="1"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Organisation</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 SCO was</a:t>
            </a:r>
            <a:r>
              <a:rPr lang="zh-CN" alt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subsequently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established</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a:t>
            </a:r>
            <a:r>
              <a:rPr lang="en-US" altLang="zh-CN" sz="2000" dirty="0" err="1"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organisation</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has two permanent bodies, the Secretariat based in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China (Beijing)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 the Executive Committee of the Regional Anti-Terrorist Structure (RATs) based in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Uzbekistan.</a:t>
            </a:r>
            <a:endPar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algn="just">
              <a:lnSpc>
                <a:spcPct val="120000"/>
              </a:lnSpc>
            </a:pPr>
            <a:endParaRPr lang="en-US" altLang="zh-CN" sz="2000" b="0" i="0" dirty="0">
              <a:solidFill>
                <a:schemeClr val="tx1">
                  <a:lumMod val="95000"/>
                  <a:lumOff val="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a:p>
            <a:pPr algn="just">
              <a:lnSpc>
                <a:spcPct val="120000"/>
              </a:lnSpc>
            </a:pPr>
            <a:r>
              <a:rPr lang="en-US" altLang="zh-CN" sz="2000" b="0" i="0" dirty="0">
                <a:solidFill>
                  <a:schemeClr val="tx1">
                    <a:lumMod val="95000"/>
                    <a:lumOff val="5000"/>
                  </a:schemeClr>
                </a:solidFill>
                <a:effectLst/>
                <a:latin typeface="Times New Roman" panose="02020603050405020304" pitchFamily="18" charset="0"/>
                <a:ea typeface="DFKai-SB" panose="03000509000000000000" pitchFamily="65" charset="-120"/>
                <a:cs typeface="Times New Roman" panose="02020603050405020304" pitchFamily="18" charset="0"/>
              </a:rPr>
              <a:t>	Based on the Shanghai Spirit of mutual trust, mutual benefit, equality, consultation, respect for </a:t>
            </a:r>
            <a:r>
              <a:rPr lang="en-US" altLang="zh-CN" sz="2000" b="0" i="0" dirty="0" smtClean="0">
                <a:solidFill>
                  <a:schemeClr val="tx1">
                    <a:lumMod val="95000"/>
                    <a:lumOff val="5000"/>
                  </a:schemeClr>
                </a:solidFill>
                <a:effectLst/>
                <a:latin typeface="Times New Roman" panose="02020603050405020304" pitchFamily="18" charset="0"/>
                <a:ea typeface="DFKai-SB" panose="03000509000000000000" pitchFamily="65" charset="-120"/>
                <a:cs typeface="Times New Roman" panose="02020603050405020304" pitchFamily="18" charset="0"/>
              </a:rPr>
              <a:t>diversity of civilizations, </a:t>
            </a:r>
            <a:r>
              <a:rPr lang="en-US" altLang="zh-CN" sz="2000" b="0" i="0" dirty="0">
                <a:solidFill>
                  <a:schemeClr val="tx1">
                    <a:lumMod val="95000"/>
                    <a:lumOff val="5000"/>
                  </a:schemeClr>
                </a:solidFill>
                <a:effectLst/>
                <a:latin typeface="Times New Roman" panose="02020603050405020304" pitchFamily="18" charset="0"/>
                <a:ea typeface="DFKai-SB" panose="03000509000000000000" pitchFamily="65" charset="-120"/>
                <a:cs typeface="Times New Roman" panose="02020603050405020304" pitchFamily="18" charset="0"/>
              </a:rPr>
              <a:t>and pursuit of common development, the SCO has created a new model of regional cooperation, with fruitful results in security, economic, and cultural </a:t>
            </a:r>
            <a:r>
              <a:rPr lang="en-US" altLang="zh-CN" sz="2000" b="0" i="0" dirty="0" smtClean="0">
                <a:solidFill>
                  <a:schemeClr val="tx1">
                    <a:lumMod val="95000"/>
                    <a:lumOff val="5000"/>
                  </a:schemeClr>
                </a:solidFill>
                <a:effectLst/>
                <a:latin typeface="Times New Roman" panose="02020603050405020304" pitchFamily="18" charset="0"/>
                <a:ea typeface="DFKai-SB" panose="03000509000000000000" pitchFamily="65" charset="-120"/>
                <a:cs typeface="Times New Roman" panose="02020603050405020304" pitchFamily="18" charset="0"/>
              </a:rPr>
              <a:t>cooperation</a:t>
            </a:r>
            <a:r>
              <a:rPr lang="en-US" altLang="zh-CN" sz="2000" b="0" i="0" dirty="0">
                <a:solidFill>
                  <a:schemeClr val="tx1">
                    <a:lumMod val="95000"/>
                    <a:lumOff val="5000"/>
                  </a:schemeClr>
                </a:solidFill>
                <a:effectLst/>
                <a:latin typeface="Times New Roman" panose="02020603050405020304" pitchFamily="18" charset="0"/>
                <a:ea typeface="DFKai-SB" panose="03000509000000000000" pitchFamily="65" charset="-120"/>
                <a:cs typeface="Times New Roman" panose="02020603050405020304" pitchFamily="18" charset="0"/>
              </a:rPr>
              <a:t>. </a:t>
            </a:r>
          </a:p>
        </p:txBody>
      </p:sp>
      <p:sp>
        <p:nvSpPr>
          <p:cNvPr id="9" name="文本框 8">
            <a:extLst>
              <a:ext uri="{FF2B5EF4-FFF2-40B4-BE49-F238E27FC236}">
                <a16:creationId xmlns:a16="http://schemas.microsoft.com/office/drawing/2014/main" id="{76371A10-F194-4893-BA61-2079EA9F697E}"/>
              </a:ext>
            </a:extLst>
          </p:cNvPr>
          <p:cNvSpPr txBox="1"/>
          <p:nvPr/>
        </p:nvSpPr>
        <p:spPr>
          <a:xfrm>
            <a:off x="5036232" y="6027003"/>
            <a:ext cx="5505760" cy="584775"/>
          </a:xfrm>
          <a:prstGeom prst="rect">
            <a:avLst/>
          </a:prstGeom>
          <a:noFill/>
        </p:spPr>
        <p:txBody>
          <a:bodyPr wrap="square">
            <a:spAutoFit/>
          </a:bodyPr>
          <a:lstStyle/>
          <a:p>
            <a:r>
              <a:rPr lang="en-US" altLang="zh-CN"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Source: Shanghai Cooperation </a:t>
            </a:r>
            <a:r>
              <a:rPr lang="en-US" altLang="zh-CN" sz="1600" dirty="0" err="1"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Organisation</a:t>
            </a:r>
            <a:r>
              <a:rPr lang="en-US" altLang="zh-CN" sz="16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http</a:t>
            </a:r>
            <a:r>
              <a:rPr lang="en-US" altLang="zh-CN"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://eng.sectsco.org/about_sco/20220810/909141.html</a:t>
            </a:r>
          </a:p>
        </p:txBody>
      </p:sp>
      <p:pic>
        <p:nvPicPr>
          <p:cNvPr id="2" name="Picture 1"/>
          <p:cNvPicPr>
            <a:picLocks noChangeAspect="1"/>
          </p:cNvPicPr>
          <p:nvPr/>
        </p:nvPicPr>
        <p:blipFill>
          <a:blip r:embed="rId3"/>
          <a:stretch>
            <a:fillRect/>
          </a:stretch>
        </p:blipFill>
        <p:spPr>
          <a:xfrm>
            <a:off x="10151413" y="6000126"/>
            <a:ext cx="781159" cy="676369"/>
          </a:xfrm>
          <a:prstGeom prst="rect">
            <a:avLst/>
          </a:prstGeom>
        </p:spPr>
      </p:pic>
    </p:spTree>
    <p:extLst>
      <p:ext uri="{BB962C8B-B14F-4D97-AF65-F5344CB8AC3E}">
        <p14:creationId xmlns:p14="http://schemas.microsoft.com/office/powerpoint/2010/main" val="41925061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33">
            <a:extLst>
              <a:ext uri="{FF2B5EF4-FFF2-40B4-BE49-F238E27FC236}">
                <a16:creationId xmlns:a16="http://schemas.microsoft.com/office/drawing/2014/main" id="{632F5867-C778-4AD4-95B0-351858CFF20A}"/>
              </a:ext>
            </a:extLst>
          </p:cNvPr>
          <p:cNvSpPr txBox="1"/>
          <p:nvPr/>
        </p:nvSpPr>
        <p:spPr>
          <a:xfrm>
            <a:off x="778607" y="1179949"/>
            <a:ext cx="6386215" cy="4351830"/>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just">
              <a:lnSpc>
                <a:spcPct val="130000"/>
              </a:lnSpc>
            </a:pPr>
            <a:r>
              <a:rPr lang="en-US" altLang="zh-CN" sz="2400" b="0" dirty="0">
                <a:solidFill>
                  <a:schemeClr val="tx1">
                    <a:lumMod val="95000"/>
                    <a:lumOff val="5000"/>
                  </a:schemeClr>
                </a:solidFill>
                <a:latin typeface="Times New Roman" panose="02020603050405020304" pitchFamily="18" charset="0"/>
                <a:cs typeface="Times New Roman" panose="02020603050405020304" pitchFamily="18" charset="0"/>
              </a:rPr>
              <a:t>Currently, SCO comprises eight member states, four observer states and six dialogue partners, and has established extensive cooperative relations with the UN and other international and regional </a:t>
            </a:r>
            <a:r>
              <a:rPr lang="en-US" altLang="zh-CN" sz="2400" b="0" dirty="0" err="1" smtClean="0">
                <a:solidFill>
                  <a:schemeClr val="tx1">
                    <a:lumMod val="95000"/>
                    <a:lumOff val="5000"/>
                  </a:schemeClr>
                </a:solidFill>
                <a:latin typeface="Times New Roman" panose="02020603050405020304" pitchFamily="18" charset="0"/>
                <a:cs typeface="Times New Roman" panose="02020603050405020304" pitchFamily="18" charset="0"/>
              </a:rPr>
              <a:t>organisations</a:t>
            </a:r>
            <a:r>
              <a:rPr lang="en-US" altLang="zh-CN" sz="2400" b="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400" b="0" dirty="0">
                <a:solidFill>
                  <a:schemeClr val="tx1">
                    <a:lumMod val="95000"/>
                    <a:lumOff val="5000"/>
                  </a:schemeClr>
                </a:solidFill>
                <a:latin typeface="Times New Roman" panose="02020603050405020304" pitchFamily="18" charset="0"/>
                <a:cs typeface="Times New Roman" panose="02020603050405020304" pitchFamily="18" charset="0"/>
              </a:rPr>
              <a:t>With increased international influence, SCO has become one of the most important multilateral cooperation mechanisms between China and Central Asia. </a:t>
            </a:r>
            <a:endParaRPr lang="zh-CN" altLang="en-US" sz="2400" b="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nvGrpSpPr>
          <p:cNvPr id="4" name="组合 11">
            <a:extLst>
              <a:ext uri="{FF2B5EF4-FFF2-40B4-BE49-F238E27FC236}">
                <a16:creationId xmlns:a16="http://schemas.microsoft.com/office/drawing/2014/main" id="{ECAC58D0-A489-46A0-8C7C-6E402B665F85}"/>
              </a:ext>
            </a:extLst>
          </p:cNvPr>
          <p:cNvGrpSpPr/>
          <p:nvPr/>
        </p:nvGrpSpPr>
        <p:grpSpPr>
          <a:xfrm>
            <a:off x="7356028" y="1577702"/>
            <a:ext cx="3990868" cy="3787002"/>
            <a:chOff x="2563637" y="2323135"/>
            <a:chExt cx="4338212" cy="4116605"/>
          </a:xfrm>
        </p:grpSpPr>
        <p:sp>
          <p:nvSpPr>
            <p:cNvPr id="5" name="Arc 3">
              <a:extLst>
                <a:ext uri="{FF2B5EF4-FFF2-40B4-BE49-F238E27FC236}">
                  <a16:creationId xmlns:a16="http://schemas.microsoft.com/office/drawing/2014/main" id="{84977D08-1AE6-4802-8CC2-DE2409EBA4D9}"/>
                </a:ext>
              </a:extLst>
            </p:cNvPr>
            <p:cNvSpPr>
              <a:spLocks/>
            </p:cNvSpPr>
            <p:nvPr/>
          </p:nvSpPr>
          <p:spPr bwMode="auto">
            <a:xfrm>
              <a:off x="4945063" y="2468563"/>
              <a:ext cx="1658937" cy="1920875"/>
            </a:xfrm>
            <a:custGeom>
              <a:avLst/>
              <a:gdLst>
                <a:gd name="T0" fmla="*/ 0 w 18694"/>
                <a:gd name="T1" fmla="*/ 0 h 21600"/>
                <a:gd name="T2" fmla="*/ 2147483647 w 18694"/>
                <a:gd name="T3" fmla="*/ 2147483647 h 21600"/>
                <a:gd name="T4" fmla="*/ 0 w 18694"/>
                <a:gd name="T5" fmla="*/ 2147483647 h 21600"/>
                <a:gd name="T6" fmla="*/ 0 60000 65536"/>
                <a:gd name="T7" fmla="*/ 0 60000 65536"/>
                <a:gd name="T8" fmla="*/ 0 60000 65536"/>
              </a:gdLst>
              <a:ahLst/>
              <a:cxnLst>
                <a:cxn ang="T6">
                  <a:pos x="T0" y="T1"/>
                </a:cxn>
                <a:cxn ang="T7">
                  <a:pos x="T2" y="T3"/>
                </a:cxn>
                <a:cxn ang="T8">
                  <a:pos x="T4" y="T5"/>
                </a:cxn>
              </a:cxnLst>
              <a:rect l="0" t="0" r="r" b="b"/>
              <a:pathLst>
                <a:path w="18694" h="21600" fill="none" extrusionOk="0">
                  <a:moveTo>
                    <a:pt x="-1" y="0"/>
                  </a:moveTo>
                  <a:cubicBezTo>
                    <a:pt x="7708" y="0"/>
                    <a:pt x="14832" y="4107"/>
                    <a:pt x="18694" y="10778"/>
                  </a:cubicBezTo>
                </a:path>
                <a:path w="18694" h="21600" stroke="0" extrusionOk="0">
                  <a:moveTo>
                    <a:pt x="-1" y="0"/>
                  </a:moveTo>
                  <a:cubicBezTo>
                    <a:pt x="7708" y="0"/>
                    <a:pt x="14832" y="4107"/>
                    <a:pt x="18694" y="10778"/>
                  </a:cubicBezTo>
                  <a:lnTo>
                    <a:pt x="0" y="21600"/>
                  </a:lnTo>
                  <a:lnTo>
                    <a:pt x="-1" y="0"/>
                  </a:lnTo>
                  <a:close/>
                </a:path>
              </a:pathLst>
            </a:custGeom>
            <a:solidFill>
              <a:schemeClr val="accent6">
                <a:lumMod val="20000"/>
                <a:lumOff val="80000"/>
              </a:schemeClr>
            </a:solidFill>
            <a:ln w="12700">
              <a:solidFill>
                <a:schemeClr val="bg1"/>
              </a:solidFill>
              <a:round/>
              <a:headEnd/>
              <a:tailEnd/>
            </a:ln>
          </p:spPr>
          <p:txBody>
            <a:bodyPr/>
            <a:lstStyle/>
            <a:p>
              <a:endParaRPr lang="zh-CN" altLang="en-US"/>
            </a:p>
          </p:txBody>
        </p:sp>
        <p:sp>
          <p:nvSpPr>
            <p:cNvPr id="6" name="Arc 4">
              <a:extLst>
                <a:ext uri="{FF2B5EF4-FFF2-40B4-BE49-F238E27FC236}">
                  <a16:creationId xmlns:a16="http://schemas.microsoft.com/office/drawing/2014/main" id="{8FE2100A-46E2-460A-A12E-488A85D46753}"/>
                </a:ext>
              </a:extLst>
            </p:cNvPr>
            <p:cNvSpPr>
              <a:spLocks/>
            </p:cNvSpPr>
            <p:nvPr/>
          </p:nvSpPr>
          <p:spPr bwMode="auto">
            <a:xfrm>
              <a:off x="4945063" y="3427413"/>
              <a:ext cx="1917700" cy="1924050"/>
            </a:xfrm>
            <a:custGeom>
              <a:avLst/>
              <a:gdLst>
                <a:gd name="T0" fmla="*/ 2147483647 w 21600"/>
                <a:gd name="T1" fmla="*/ 0 h 21642"/>
                <a:gd name="T2" fmla="*/ 2147483647 w 21600"/>
                <a:gd name="T3" fmla="*/ 2147483647 h 21642"/>
                <a:gd name="T4" fmla="*/ 0 w 21600"/>
                <a:gd name="T5" fmla="*/ 2147483647 h 21642"/>
                <a:gd name="T6" fmla="*/ 0 60000 65536"/>
                <a:gd name="T7" fmla="*/ 0 60000 65536"/>
                <a:gd name="T8" fmla="*/ 0 60000 65536"/>
              </a:gdLst>
              <a:ahLst/>
              <a:cxnLst>
                <a:cxn ang="T6">
                  <a:pos x="T0" y="T1"/>
                </a:cxn>
                <a:cxn ang="T7">
                  <a:pos x="T2" y="T3"/>
                </a:cxn>
                <a:cxn ang="T8">
                  <a:pos x="T4" y="T5"/>
                </a:cxn>
              </a:cxnLst>
              <a:rect l="0" t="0" r="r" b="b"/>
              <a:pathLst>
                <a:path w="21600" h="21642" fill="none" extrusionOk="0">
                  <a:moveTo>
                    <a:pt x="18694" y="-1"/>
                  </a:moveTo>
                  <a:cubicBezTo>
                    <a:pt x="20597" y="3288"/>
                    <a:pt x="21600" y="7021"/>
                    <a:pt x="21600" y="10821"/>
                  </a:cubicBezTo>
                  <a:cubicBezTo>
                    <a:pt x="21600" y="14620"/>
                    <a:pt x="20597" y="18353"/>
                    <a:pt x="18694" y="21642"/>
                  </a:cubicBezTo>
                </a:path>
                <a:path w="21600" h="21642" stroke="0" extrusionOk="0">
                  <a:moveTo>
                    <a:pt x="18694" y="-1"/>
                  </a:moveTo>
                  <a:cubicBezTo>
                    <a:pt x="20597" y="3288"/>
                    <a:pt x="21600" y="7021"/>
                    <a:pt x="21600" y="10821"/>
                  </a:cubicBezTo>
                  <a:cubicBezTo>
                    <a:pt x="21600" y="14620"/>
                    <a:pt x="20597" y="18353"/>
                    <a:pt x="18694" y="21642"/>
                  </a:cubicBezTo>
                  <a:lnTo>
                    <a:pt x="0" y="10821"/>
                  </a:lnTo>
                  <a:lnTo>
                    <a:pt x="18694" y="-1"/>
                  </a:lnTo>
                  <a:close/>
                </a:path>
              </a:pathLst>
            </a:custGeom>
            <a:solidFill>
              <a:schemeClr val="accent5">
                <a:lumMod val="20000"/>
                <a:lumOff val="80000"/>
              </a:schemeClr>
            </a:solidFill>
            <a:ln w="12700">
              <a:solidFill>
                <a:schemeClr val="bg1"/>
              </a:solidFill>
              <a:round/>
              <a:headEnd/>
              <a:tailEnd/>
            </a:ln>
          </p:spPr>
          <p:txBody>
            <a:bodyPr/>
            <a:lstStyle/>
            <a:p>
              <a:endParaRPr lang="zh-CN" altLang="en-US"/>
            </a:p>
          </p:txBody>
        </p:sp>
        <p:sp>
          <p:nvSpPr>
            <p:cNvPr id="7" name="Arc 5">
              <a:extLst>
                <a:ext uri="{FF2B5EF4-FFF2-40B4-BE49-F238E27FC236}">
                  <a16:creationId xmlns:a16="http://schemas.microsoft.com/office/drawing/2014/main" id="{5E6D24F5-B679-48B7-8206-E9CF2CB98C79}"/>
                </a:ext>
              </a:extLst>
            </p:cNvPr>
            <p:cNvSpPr>
              <a:spLocks/>
            </p:cNvSpPr>
            <p:nvPr/>
          </p:nvSpPr>
          <p:spPr bwMode="auto">
            <a:xfrm>
              <a:off x="4945063" y="4389438"/>
              <a:ext cx="1658937" cy="1920875"/>
            </a:xfrm>
            <a:custGeom>
              <a:avLst/>
              <a:gdLst>
                <a:gd name="T0" fmla="*/ 2147483647 w 18694"/>
                <a:gd name="T1" fmla="*/ 2147483647 h 21600"/>
                <a:gd name="T2" fmla="*/ 0 w 18694"/>
                <a:gd name="T3" fmla="*/ 2147483647 h 21600"/>
                <a:gd name="T4" fmla="*/ 0 w 18694"/>
                <a:gd name="T5" fmla="*/ 0 h 21600"/>
                <a:gd name="T6" fmla="*/ 0 60000 65536"/>
                <a:gd name="T7" fmla="*/ 0 60000 65536"/>
                <a:gd name="T8" fmla="*/ 0 60000 65536"/>
              </a:gdLst>
              <a:ahLst/>
              <a:cxnLst>
                <a:cxn ang="T6">
                  <a:pos x="T0" y="T1"/>
                </a:cxn>
                <a:cxn ang="T7">
                  <a:pos x="T2" y="T3"/>
                </a:cxn>
                <a:cxn ang="T8">
                  <a:pos x="T4" y="T5"/>
                </a:cxn>
              </a:cxnLst>
              <a:rect l="0" t="0" r="r" b="b"/>
              <a:pathLst>
                <a:path w="18694" h="21600" fill="none" extrusionOk="0">
                  <a:moveTo>
                    <a:pt x="18694" y="10821"/>
                  </a:moveTo>
                  <a:cubicBezTo>
                    <a:pt x="14832" y="17492"/>
                    <a:pt x="7708" y="21599"/>
                    <a:pt x="0" y="21600"/>
                  </a:cubicBezTo>
                </a:path>
                <a:path w="18694" h="21600" stroke="0" extrusionOk="0">
                  <a:moveTo>
                    <a:pt x="18694" y="10821"/>
                  </a:moveTo>
                  <a:cubicBezTo>
                    <a:pt x="14832" y="17492"/>
                    <a:pt x="7708" y="21599"/>
                    <a:pt x="0" y="21600"/>
                  </a:cubicBezTo>
                  <a:lnTo>
                    <a:pt x="0" y="0"/>
                  </a:lnTo>
                  <a:lnTo>
                    <a:pt x="18694" y="10821"/>
                  </a:lnTo>
                  <a:close/>
                </a:path>
              </a:pathLst>
            </a:custGeom>
            <a:solidFill>
              <a:schemeClr val="accent3">
                <a:lumMod val="20000"/>
                <a:lumOff val="80000"/>
              </a:schemeClr>
            </a:solidFill>
            <a:ln w="12700">
              <a:solidFill>
                <a:schemeClr val="bg1"/>
              </a:solidFill>
              <a:round/>
              <a:headEnd/>
              <a:tailEnd/>
            </a:ln>
          </p:spPr>
          <p:txBody>
            <a:bodyPr/>
            <a:lstStyle/>
            <a:p>
              <a:endParaRPr lang="zh-CN" altLang="en-US"/>
            </a:p>
          </p:txBody>
        </p:sp>
        <p:sp>
          <p:nvSpPr>
            <p:cNvPr id="8" name="Arc 6">
              <a:extLst>
                <a:ext uri="{FF2B5EF4-FFF2-40B4-BE49-F238E27FC236}">
                  <a16:creationId xmlns:a16="http://schemas.microsoft.com/office/drawing/2014/main" id="{AD58CE54-1DC5-41C4-99F9-E31169E7665C}"/>
                </a:ext>
              </a:extLst>
            </p:cNvPr>
            <p:cNvSpPr>
              <a:spLocks/>
            </p:cNvSpPr>
            <p:nvPr/>
          </p:nvSpPr>
          <p:spPr bwMode="auto">
            <a:xfrm>
              <a:off x="3286125" y="4389438"/>
              <a:ext cx="1658938" cy="1920875"/>
            </a:xfrm>
            <a:custGeom>
              <a:avLst/>
              <a:gdLst>
                <a:gd name="T0" fmla="*/ 2147483647 w 18698"/>
                <a:gd name="T1" fmla="*/ 2147483647 h 21600"/>
                <a:gd name="T2" fmla="*/ 0 w 18698"/>
                <a:gd name="T3" fmla="*/ 2147483647 h 21600"/>
                <a:gd name="T4" fmla="*/ 2147483647 w 18698"/>
                <a:gd name="T5" fmla="*/ 0 h 21600"/>
                <a:gd name="T6" fmla="*/ 0 60000 65536"/>
                <a:gd name="T7" fmla="*/ 0 60000 65536"/>
                <a:gd name="T8" fmla="*/ 0 60000 65536"/>
              </a:gdLst>
              <a:ahLst/>
              <a:cxnLst>
                <a:cxn ang="T6">
                  <a:pos x="T0" y="T1"/>
                </a:cxn>
                <a:cxn ang="T7">
                  <a:pos x="T2" y="T3"/>
                </a:cxn>
                <a:cxn ang="T8">
                  <a:pos x="T4" y="T5"/>
                </a:cxn>
              </a:cxnLst>
              <a:rect l="0" t="0" r="r" b="b"/>
              <a:pathLst>
                <a:path w="18698" h="21600" fill="none" extrusionOk="0">
                  <a:moveTo>
                    <a:pt x="18698" y="21600"/>
                  </a:moveTo>
                  <a:cubicBezTo>
                    <a:pt x="10986" y="21600"/>
                    <a:pt x="3859" y="17488"/>
                    <a:pt x="-1" y="10813"/>
                  </a:cubicBezTo>
                </a:path>
                <a:path w="18698" h="21600" stroke="0" extrusionOk="0">
                  <a:moveTo>
                    <a:pt x="18698" y="21600"/>
                  </a:moveTo>
                  <a:cubicBezTo>
                    <a:pt x="10986" y="21600"/>
                    <a:pt x="3859" y="17488"/>
                    <a:pt x="-1" y="10813"/>
                  </a:cubicBezTo>
                  <a:lnTo>
                    <a:pt x="18698" y="0"/>
                  </a:lnTo>
                  <a:lnTo>
                    <a:pt x="18698" y="21600"/>
                  </a:lnTo>
                  <a:close/>
                </a:path>
              </a:pathLst>
            </a:custGeom>
            <a:solidFill>
              <a:schemeClr val="accent2">
                <a:lumMod val="20000"/>
                <a:lumOff val="80000"/>
              </a:schemeClr>
            </a:solidFill>
            <a:ln w="12700">
              <a:solidFill>
                <a:schemeClr val="bg1"/>
              </a:solidFill>
              <a:round/>
              <a:headEnd/>
              <a:tailEnd/>
            </a:ln>
          </p:spPr>
          <p:txBody>
            <a:bodyPr/>
            <a:lstStyle/>
            <a:p>
              <a:endParaRPr lang="zh-CN" altLang="en-US"/>
            </a:p>
          </p:txBody>
        </p:sp>
        <p:sp>
          <p:nvSpPr>
            <p:cNvPr id="9" name="Arc 7">
              <a:extLst>
                <a:ext uri="{FF2B5EF4-FFF2-40B4-BE49-F238E27FC236}">
                  <a16:creationId xmlns:a16="http://schemas.microsoft.com/office/drawing/2014/main" id="{E045567F-CACA-4687-88FD-6B981D717F10}"/>
                </a:ext>
              </a:extLst>
            </p:cNvPr>
            <p:cNvSpPr>
              <a:spLocks/>
            </p:cNvSpPr>
            <p:nvPr/>
          </p:nvSpPr>
          <p:spPr bwMode="auto">
            <a:xfrm>
              <a:off x="3027363" y="3427413"/>
              <a:ext cx="1917700" cy="1922462"/>
            </a:xfrm>
            <a:custGeom>
              <a:avLst/>
              <a:gdLst>
                <a:gd name="T0" fmla="*/ 2147483647 w 21600"/>
                <a:gd name="T1" fmla="*/ 2147483647 h 21626"/>
                <a:gd name="T2" fmla="*/ 2147483647 w 21600"/>
                <a:gd name="T3" fmla="*/ 0 h 21626"/>
                <a:gd name="T4" fmla="*/ 2147483647 w 21600"/>
                <a:gd name="T5" fmla="*/ 2147483647 h 21626"/>
                <a:gd name="T6" fmla="*/ 0 60000 65536"/>
                <a:gd name="T7" fmla="*/ 0 60000 65536"/>
                <a:gd name="T8" fmla="*/ 0 60000 65536"/>
              </a:gdLst>
              <a:ahLst/>
              <a:cxnLst>
                <a:cxn ang="T6">
                  <a:pos x="T0" y="T1"/>
                </a:cxn>
                <a:cxn ang="T7">
                  <a:pos x="T2" y="T3"/>
                </a:cxn>
                <a:cxn ang="T8">
                  <a:pos x="T4" y="T5"/>
                </a:cxn>
              </a:cxnLst>
              <a:rect l="0" t="0" r="r" b="b"/>
              <a:pathLst>
                <a:path w="21600" h="21626" fill="none" extrusionOk="0">
                  <a:moveTo>
                    <a:pt x="2901" y="21626"/>
                  </a:moveTo>
                  <a:cubicBezTo>
                    <a:pt x="1000" y="18339"/>
                    <a:pt x="0" y="14609"/>
                    <a:pt x="0" y="10813"/>
                  </a:cubicBezTo>
                  <a:cubicBezTo>
                    <a:pt x="-1" y="7016"/>
                    <a:pt x="1000" y="3286"/>
                    <a:pt x="2901" y="-1"/>
                  </a:cubicBezTo>
                </a:path>
                <a:path w="21600" h="21626" stroke="0" extrusionOk="0">
                  <a:moveTo>
                    <a:pt x="2901" y="21626"/>
                  </a:moveTo>
                  <a:cubicBezTo>
                    <a:pt x="1000" y="18339"/>
                    <a:pt x="0" y="14609"/>
                    <a:pt x="0" y="10813"/>
                  </a:cubicBezTo>
                  <a:cubicBezTo>
                    <a:pt x="-1" y="7016"/>
                    <a:pt x="1000" y="3286"/>
                    <a:pt x="2901" y="-1"/>
                  </a:cubicBezTo>
                  <a:lnTo>
                    <a:pt x="21600" y="10813"/>
                  </a:lnTo>
                  <a:lnTo>
                    <a:pt x="2901" y="21626"/>
                  </a:lnTo>
                  <a:close/>
                </a:path>
              </a:pathLst>
            </a:custGeom>
            <a:solidFill>
              <a:schemeClr val="accent1">
                <a:lumMod val="20000"/>
                <a:lumOff val="80000"/>
              </a:schemeClr>
            </a:solidFill>
            <a:ln w="12700">
              <a:solidFill>
                <a:schemeClr val="bg1"/>
              </a:solidFill>
              <a:round/>
              <a:headEnd/>
              <a:tailEnd/>
            </a:ln>
          </p:spPr>
          <p:txBody>
            <a:bodyPr/>
            <a:lstStyle/>
            <a:p>
              <a:endParaRPr lang="zh-CN" altLang="en-US"/>
            </a:p>
          </p:txBody>
        </p:sp>
        <p:sp>
          <p:nvSpPr>
            <p:cNvPr id="10" name="Arc 8">
              <a:extLst>
                <a:ext uri="{FF2B5EF4-FFF2-40B4-BE49-F238E27FC236}">
                  <a16:creationId xmlns:a16="http://schemas.microsoft.com/office/drawing/2014/main" id="{C7F190F7-918F-4D80-8F4D-C2172C9630AF}"/>
                </a:ext>
              </a:extLst>
            </p:cNvPr>
            <p:cNvSpPr>
              <a:spLocks/>
            </p:cNvSpPr>
            <p:nvPr/>
          </p:nvSpPr>
          <p:spPr bwMode="auto">
            <a:xfrm>
              <a:off x="3286125" y="2468563"/>
              <a:ext cx="1658938" cy="1920875"/>
            </a:xfrm>
            <a:custGeom>
              <a:avLst/>
              <a:gdLst>
                <a:gd name="T0" fmla="*/ 0 w 18698"/>
                <a:gd name="T1" fmla="*/ 2147483647 h 21600"/>
                <a:gd name="T2" fmla="*/ 2147483647 w 18698"/>
                <a:gd name="T3" fmla="*/ 0 h 21600"/>
                <a:gd name="T4" fmla="*/ 2147483647 w 18698"/>
                <a:gd name="T5" fmla="*/ 2147483647 h 21600"/>
                <a:gd name="T6" fmla="*/ 0 60000 65536"/>
                <a:gd name="T7" fmla="*/ 0 60000 65536"/>
                <a:gd name="T8" fmla="*/ 0 60000 65536"/>
              </a:gdLst>
              <a:ahLst/>
              <a:cxnLst>
                <a:cxn ang="T6">
                  <a:pos x="T0" y="T1"/>
                </a:cxn>
                <a:cxn ang="T7">
                  <a:pos x="T2" y="T3"/>
                </a:cxn>
                <a:cxn ang="T8">
                  <a:pos x="T4" y="T5"/>
                </a:cxn>
              </a:cxnLst>
              <a:rect l="0" t="0" r="r" b="b"/>
              <a:pathLst>
                <a:path w="18698" h="21600" fill="none" extrusionOk="0">
                  <a:moveTo>
                    <a:pt x="-1" y="10786"/>
                  </a:moveTo>
                  <a:cubicBezTo>
                    <a:pt x="3859" y="4111"/>
                    <a:pt x="10986" y="0"/>
                    <a:pt x="18697" y="0"/>
                  </a:cubicBezTo>
                </a:path>
                <a:path w="18698" h="21600" stroke="0" extrusionOk="0">
                  <a:moveTo>
                    <a:pt x="-1" y="10786"/>
                  </a:moveTo>
                  <a:cubicBezTo>
                    <a:pt x="3859" y="4111"/>
                    <a:pt x="10986" y="0"/>
                    <a:pt x="18697" y="0"/>
                  </a:cubicBezTo>
                  <a:lnTo>
                    <a:pt x="18698" y="21600"/>
                  </a:lnTo>
                  <a:lnTo>
                    <a:pt x="-1" y="10786"/>
                  </a:lnTo>
                  <a:close/>
                </a:path>
              </a:pathLst>
            </a:custGeom>
            <a:solidFill>
              <a:schemeClr val="tx2">
                <a:lumMod val="20000"/>
                <a:lumOff val="80000"/>
              </a:schemeClr>
            </a:solidFill>
            <a:ln w="12700">
              <a:solidFill>
                <a:schemeClr val="bg1"/>
              </a:solidFill>
              <a:round/>
              <a:headEnd/>
              <a:tailEnd/>
            </a:ln>
          </p:spPr>
          <p:txBody>
            <a:bodyPr/>
            <a:lstStyle/>
            <a:p>
              <a:endParaRPr lang="zh-CN" altLang="en-US"/>
            </a:p>
          </p:txBody>
        </p:sp>
        <p:sp>
          <p:nvSpPr>
            <p:cNvPr id="11" name="Oval 9">
              <a:extLst>
                <a:ext uri="{FF2B5EF4-FFF2-40B4-BE49-F238E27FC236}">
                  <a16:creationId xmlns:a16="http://schemas.microsoft.com/office/drawing/2014/main" id="{53D97FCF-A22F-469F-A2BE-61D93860B090}"/>
                </a:ext>
              </a:extLst>
            </p:cNvPr>
            <p:cNvSpPr>
              <a:spLocks noChangeArrowheads="1"/>
            </p:cNvSpPr>
            <p:nvPr/>
          </p:nvSpPr>
          <p:spPr bwMode="auto">
            <a:xfrm>
              <a:off x="4017015" y="3489193"/>
              <a:ext cx="1801813" cy="1801813"/>
            </a:xfrm>
            <a:prstGeom prst="ellipse">
              <a:avLst/>
            </a:prstGeom>
            <a:solidFill>
              <a:srgbClr val="0070C0"/>
            </a:solidFill>
            <a:ln w="6350">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endParaRPr lang="zh-CN" altLang="en-US"/>
            </a:p>
          </p:txBody>
        </p:sp>
        <p:sp>
          <p:nvSpPr>
            <p:cNvPr id="12" name="Freeform 10">
              <a:extLst>
                <a:ext uri="{FF2B5EF4-FFF2-40B4-BE49-F238E27FC236}">
                  <a16:creationId xmlns:a16="http://schemas.microsoft.com/office/drawing/2014/main" id="{44CCCDEB-8277-46EF-9631-CAFB566B5CB3}"/>
                </a:ext>
              </a:extLst>
            </p:cNvPr>
            <p:cNvSpPr>
              <a:spLocks/>
            </p:cNvSpPr>
            <p:nvPr/>
          </p:nvSpPr>
          <p:spPr bwMode="auto">
            <a:xfrm rot="14433939">
              <a:off x="6105559" y="3153246"/>
              <a:ext cx="314325" cy="1278255"/>
            </a:xfrm>
            <a:custGeom>
              <a:avLst/>
              <a:gdLst>
                <a:gd name="T0" fmla="*/ 2147483647 w 198"/>
                <a:gd name="T1" fmla="*/ 2147483647 h 915"/>
                <a:gd name="T2" fmla="*/ 2147483647 w 198"/>
                <a:gd name="T3" fmla="*/ 0 h 915"/>
                <a:gd name="T4" fmla="*/ 0 w 198"/>
                <a:gd name="T5" fmla="*/ 2147483647 h 915"/>
                <a:gd name="T6" fmla="*/ 2147483647 w 198"/>
                <a:gd name="T7" fmla="*/ 2147483647 h 915"/>
                <a:gd name="T8" fmla="*/ 2147483647 w 198"/>
                <a:gd name="T9" fmla="*/ 2147483647 h 9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8" h="915">
                  <a:moveTo>
                    <a:pt x="198" y="123"/>
                  </a:moveTo>
                  <a:lnTo>
                    <a:pt x="198" y="0"/>
                  </a:lnTo>
                  <a:lnTo>
                    <a:pt x="0" y="462"/>
                  </a:lnTo>
                  <a:lnTo>
                    <a:pt x="195" y="915"/>
                  </a:lnTo>
                  <a:lnTo>
                    <a:pt x="195" y="780"/>
                  </a:lnTo>
                </a:path>
              </a:pathLst>
            </a:custGeom>
            <a:solidFill>
              <a:schemeClr val="accent6">
                <a:lumMod val="40000"/>
                <a:lumOff val="60000"/>
              </a:schemeClr>
            </a:solidFill>
            <a:ln w="12700" cap="flat" cmpd="sng">
              <a:solidFill>
                <a:schemeClr val="bg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endParaRPr lang="zh-CN" altLang="en-US"/>
            </a:p>
          </p:txBody>
        </p:sp>
        <p:sp>
          <p:nvSpPr>
            <p:cNvPr id="13" name="Freeform 11">
              <a:extLst>
                <a:ext uri="{FF2B5EF4-FFF2-40B4-BE49-F238E27FC236}">
                  <a16:creationId xmlns:a16="http://schemas.microsoft.com/office/drawing/2014/main" id="{CC712926-769F-4D19-B8A2-D77FF6906A14}"/>
                </a:ext>
              </a:extLst>
            </p:cNvPr>
            <p:cNvSpPr>
              <a:spLocks/>
            </p:cNvSpPr>
            <p:nvPr/>
          </p:nvSpPr>
          <p:spPr bwMode="auto">
            <a:xfrm rot="17935543">
              <a:off x="6007145" y="4594016"/>
              <a:ext cx="314325" cy="1278255"/>
            </a:xfrm>
            <a:custGeom>
              <a:avLst/>
              <a:gdLst>
                <a:gd name="T0" fmla="*/ 2147483647 w 198"/>
                <a:gd name="T1" fmla="*/ 2147483647 h 915"/>
                <a:gd name="T2" fmla="*/ 2147483647 w 198"/>
                <a:gd name="T3" fmla="*/ 0 h 915"/>
                <a:gd name="T4" fmla="*/ 0 w 198"/>
                <a:gd name="T5" fmla="*/ 2147483647 h 915"/>
                <a:gd name="T6" fmla="*/ 2147483647 w 198"/>
                <a:gd name="T7" fmla="*/ 2147483647 h 915"/>
                <a:gd name="T8" fmla="*/ 2147483647 w 198"/>
                <a:gd name="T9" fmla="*/ 2147483647 h 9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8" h="915">
                  <a:moveTo>
                    <a:pt x="198" y="123"/>
                  </a:moveTo>
                  <a:lnTo>
                    <a:pt x="198" y="0"/>
                  </a:lnTo>
                  <a:lnTo>
                    <a:pt x="0" y="462"/>
                  </a:lnTo>
                  <a:lnTo>
                    <a:pt x="195" y="915"/>
                  </a:lnTo>
                  <a:lnTo>
                    <a:pt x="195" y="780"/>
                  </a:lnTo>
                </a:path>
              </a:pathLst>
            </a:custGeom>
            <a:solidFill>
              <a:schemeClr val="accent5">
                <a:lumMod val="40000"/>
                <a:lumOff val="60000"/>
              </a:schemeClr>
            </a:solidFill>
            <a:ln w="12700" cap="flat" cmpd="sng">
              <a:solidFill>
                <a:schemeClr val="bg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endParaRPr lang="zh-CN" altLang="en-US"/>
            </a:p>
          </p:txBody>
        </p:sp>
        <p:sp>
          <p:nvSpPr>
            <p:cNvPr id="14" name="Freeform 12">
              <a:extLst>
                <a:ext uri="{FF2B5EF4-FFF2-40B4-BE49-F238E27FC236}">
                  <a16:creationId xmlns:a16="http://schemas.microsoft.com/office/drawing/2014/main" id="{DE148473-4C21-49A5-8C6C-00A34B96C019}"/>
                </a:ext>
              </a:extLst>
            </p:cNvPr>
            <p:cNvSpPr>
              <a:spLocks/>
            </p:cNvSpPr>
            <p:nvPr/>
          </p:nvSpPr>
          <p:spPr bwMode="auto">
            <a:xfrm rot="21462665">
              <a:off x="4688164" y="5161484"/>
              <a:ext cx="314325" cy="1278256"/>
            </a:xfrm>
            <a:custGeom>
              <a:avLst/>
              <a:gdLst>
                <a:gd name="T0" fmla="*/ 2147483647 w 198"/>
                <a:gd name="T1" fmla="*/ 2147483647 h 915"/>
                <a:gd name="T2" fmla="*/ 2147483647 w 198"/>
                <a:gd name="T3" fmla="*/ 0 h 915"/>
                <a:gd name="T4" fmla="*/ 0 w 198"/>
                <a:gd name="T5" fmla="*/ 2147483647 h 915"/>
                <a:gd name="T6" fmla="*/ 2147483647 w 198"/>
                <a:gd name="T7" fmla="*/ 2147483647 h 915"/>
                <a:gd name="T8" fmla="*/ 2147483647 w 198"/>
                <a:gd name="T9" fmla="*/ 2147483647 h 9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8" h="915">
                  <a:moveTo>
                    <a:pt x="198" y="123"/>
                  </a:moveTo>
                  <a:lnTo>
                    <a:pt x="198" y="0"/>
                  </a:lnTo>
                  <a:lnTo>
                    <a:pt x="0" y="462"/>
                  </a:lnTo>
                  <a:lnTo>
                    <a:pt x="195" y="915"/>
                  </a:lnTo>
                  <a:lnTo>
                    <a:pt x="195" y="780"/>
                  </a:lnTo>
                </a:path>
              </a:pathLst>
            </a:custGeom>
            <a:solidFill>
              <a:schemeClr val="accent3">
                <a:lumMod val="40000"/>
                <a:lumOff val="60000"/>
              </a:schemeClr>
            </a:solidFill>
            <a:ln w="12700" cap="flat" cmpd="sng">
              <a:solidFill>
                <a:schemeClr val="bg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endParaRPr lang="zh-CN" altLang="en-US"/>
            </a:p>
          </p:txBody>
        </p:sp>
        <p:sp>
          <p:nvSpPr>
            <p:cNvPr id="15" name="Freeform 13">
              <a:extLst>
                <a:ext uri="{FF2B5EF4-FFF2-40B4-BE49-F238E27FC236}">
                  <a16:creationId xmlns:a16="http://schemas.microsoft.com/office/drawing/2014/main" id="{F3406D16-591F-42C4-8890-C3F3FBB83F82}"/>
                </a:ext>
              </a:extLst>
            </p:cNvPr>
            <p:cNvSpPr>
              <a:spLocks/>
            </p:cNvSpPr>
            <p:nvPr/>
          </p:nvSpPr>
          <p:spPr bwMode="auto">
            <a:xfrm rot="14464457" flipH="1">
              <a:off x="3410361" y="4344489"/>
              <a:ext cx="314325" cy="1278255"/>
            </a:xfrm>
            <a:custGeom>
              <a:avLst/>
              <a:gdLst>
                <a:gd name="T0" fmla="*/ 2147483647 w 198"/>
                <a:gd name="T1" fmla="*/ 2147483647 h 915"/>
                <a:gd name="T2" fmla="*/ 2147483647 w 198"/>
                <a:gd name="T3" fmla="*/ 0 h 915"/>
                <a:gd name="T4" fmla="*/ 0 w 198"/>
                <a:gd name="T5" fmla="*/ 2147483647 h 915"/>
                <a:gd name="T6" fmla="*/ 2147483647 w 198"/>
                <a:gd name="T7" fmla="*/ 2147483647 h 915"/>
                <a:gd name="T8" fmla="*/ 2147483647 w 198"/>
                <a:gd name="T9" fmla="*/ 2147483647 h 9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8" h="915">
                  <a:moveTo>
                    <a:pt x="198" y="123"/>
                  </a:moveTo>
                  <a:lnTo>
                    <a:pt x="198" y="0"/>
                  </a:lnTo>
                  <a:lnTo>
                    <a:pt x="0" y="462"/>
                  </a:lnTo>
                  <a:lnTo>
                    <a:pt x="195" y="915"/>
                  </a:lnTo>
                  <a:lnTo>
                    <a:pt x="195" y="780"/>
                  </a:lnTo>
                </a:path>
              </a:pathLst>
            </a:custGeom>
            <a:solidFill>
              <a:schemeClr val="accent2">
                <a:lumMod val="40000"/>
                <a:lumOff val="60000"/>
              </a:schemeClr>
            </a:solidFill>
            <a:ln w="12700" cap="flat" cmpd="sng">
              <a:solidFill>
                <a:schemeClr val="bg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endParaRPr lang="zh-CN" altLang="en-US"/>
            </a:p>
          </p:txBody>
        </p:sp>
        <p:sp>
          <p:nvSpPr>
            <p:cNvPr id="16" name="Freeform 14">
              <a:extLst>
                <a:ext uri="{FF2B5EF4-FFF2-40B4-BE49-F238E27FC236}">
                  <a16:creationId xmlns:a16="http://schemas.microsoft.com/office/drawing/2014/main" id="{CA5DC76E-60C1-47B8-80C6-DD10D61BF29F}"/>
                </a:ext>
              </a:extLst>
            </p:cNvPr>
            <p:cNvSpPr>
              <a:spLocks/>
            </p:cNvSpPr>
            <p:nvPr/>
          </p:nvSpPr>
          <p:spPr bwMode="auto">
            <a:xfrm rot="10753612">
              <a:off x="4933536" y="2323135"/>
              <a:ext cx="314325" cy="1278256"/>
            </a:xfrm>
            <a:custGeom>
              <a:avLst/>
              <a:gdLst>
                <a:gd name="T0" fmla="*/ 2147483647 w 198"/>
                <a:gd name="T1" fmla="*/ 2147483647 h 915"/>
                <a:gd name="T2" fmla="*/ 2147483647 w 198"/>
                <a:gd name="T3" fmla="*/ 0 h 915"/>
                <a:gd name="T4" fmla="*/ 0 w 198"/>
                <a:gd name="T5" fmla="*/ 2147483647 h 915"/>
                <a:gd name="T6" fmla="*/ 2147483647 w 198"/>
                <a:gd name="T7" fmla="*/ 2147483647 h 915"/>
                <a:gd name="T8" fmla="*/ 2147483647 w 198"/>
                <a:gd name="T9" fmla="*/ 2147483647 h 9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8" h="915">
                  <a:moveTo>
                    <a:pt x="198" y="123"/>
                  </a:moveTo>
                  <a:lnTo>
                    <a:pt x="198" y="0"/>
                  </a:lnTo>
                  <a:lnTo>
                    <a:pt x="0" y="462"/>
                  </a:lnTo>
                  <a:lnTo>
                    <a:pt x="195" y="915"/>
                  </a:lnTo>
                  <a:lnTo>
                    <a:pt x="195" y="780"/>
                  </a:lnTo>
                </a:path>
              </a:pathLst>
            </a:custGeom>
            <a:solidFill>
              <a:schemeClr val="tx2">
                <a:lumMod val="40000"/>
                <a:lumOff val="60000"/>
              </a:schemeClr>
            </a:solidFill>
            <a:ln w="12700" cap="flat" cmpd="sng">
              <a:solidFill>
                <a:schemeClr val="bg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endParaRPr lang="zh-CN" altLang="en-US"/>
            </a:p>
          </p:txBody>
        </p:sp>
        <p:sp>
          <p:nvSpPr>
            <p:cNvPr id="17" name="Freeform 15">
              <a:extLst>
                <a:ext uri="{FF2B5EF4-FFF2-40B4-BE49-F238E27FC236}">
                  <a16:creationId xmlns:a16="http://schemas.microsoft.com/office/drawing/2014/main" id="{27B9EA2A-7E30-443E-AAFA-C3B29516B5D1}"/>
                </a:ext>
              </a:extLst>
            </p:cNvPr>
            <p:cNvSpPr>
              <a:spLocks/>
            </p:cNvSpPr>
            <p:nvPr/>
          </p:nvSpPr>
          <p:spPr bwMode="auto">
            <a:xfrm rot="17966061" flipH="1">
              <a:off x="3543213" y="2906032"/>
              <a:ext cx="314325" cy="1278255"/>
            </a:xfrm>
            <a:custGeom>
              <a:avLst/>
              <a:gdLst>
                <a:gd name="T0" fmla="*/ 2147483647 w 198"/>
                <a:gd name="T1" fmla="*/ 2147483647 h 915"/>
                <a:gd name="T2" fmla="*/ 2147483647 w 198"/>
                <a:gd name="T3" fmla="*/ 0 h 915"/>
                <a:gd name="T4" fmla="*/ 0 w 198"/>
                <a:gd name="T5" fmla="*/ 2147483647 h 915"/>
                <a:gd name="T6" fmla="*/ 2147483647 w 198"/>
                <a:gd name="T7" fmla="*/ 2147483647 h 915"/>
                <a:gd name="T8" fmla="*/ 2147483647 w 198"/>
                <a:gd name="T9" fmla="*/ 2147483647 h 9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8" h="915">
                  <a:moveTo>
                    <a:pt x="198" y="123"/>
                  </a:moveTo>
                  <a:lnTo>
                    <a:pt x="198" y="0"/>
                  </a:lnTo>
                  <a:lnTo>
                    <a:pt x="0" y="462"/>
                  </a:lnTo>
                  <a:lnTo>
                    <a:pt x="195" y="915"/>
                  </a:lnTo>
                  <a:lnTo>
                    <a:pt x="195" y="780"/>
                  </a:lnTo>
                </a:path>
              </a:pathLst>
            </a:custGeom>
            <a:solidFill>
              <a:schemeClr val="accent1">
                <a:lumMod val="40000"/>
                <a:lumOff val="60000"/>
              </a:schemeClr>
            </a:solidFill>
            <a:ln w="12700" cap="flat" cmpd="sng">
              <a:solidFill>
                <a:schemeClr val="bg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endParaRPr lang="zh-CN" altLang="en-US"/>
            </a:p>
          </p:txBody>
        </p:sp>
        <p:sp>
          <p:nvSpPr>
            <p:cNvPr id="18" name="Text Box 16">
              <a:extLst>
                <a:ext uri="{FF2B5EF4-FFF2-40B4-BE49-F238E27FC236}">
                  <a16:creationId xmlns:a16="http://schemas.microsoft.com/office/drawing/2014/main" id="{37984489-D3D9-4D53-8D36-669818BF884E}"/>
                </a:ext>
              </a:extLst>
            </p:cNvPr>
            <p:cNvSpPr txBox="1">
              <a:spLocks noChangeArrowheads="1"/>
            </p:cNvSpPr>
            <p:nvPr/>
          </p:nvSpPr>
          <p:spPr bwMode="auto">
            <a:xfrm>
              <a:off x="4191001" y="3961585"/>
              <a:ext cx="1419224" cy="8029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lgn="ctr"/>
              <a:r>
                <a:rPr kumimoji="1" lang="en-US" altLang="zh-TW" sz="24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Shanghai Spirit</a:t>
              </a:r>
              <a:endParaRPr kumimoji="1" lang="en-US" altLang="de-DE" sz="24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9" name="Text Box 17">
              <a:extLst>
                <a:ext uri="{FF2B5EF4-FFF2-40B4-BE49-F238E27FC236}">
                  <a16:creationId xmlns:a16="http://schemas.microsoft.com/office/drawing/2014/main" id="{63C0D9A7-7220-4704-A105-00648CA2F89B}"/>
                </a:ext>
              </a:extLst>
            </p:cNvPr>
            <p:cNvSpPr txBox="1">
              <a:spLocks noChangeArrowheads="1"/>
            </p:cNvSpPr>
            <p:nvPr/>
          </p:nvSpPr>
          <p:spPr bwMode="auto">
            <a:xfrm>
              <a:off x="5348288" y="3031731"/>
              <a:ext cx="898525" cy="6691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lgn="ctr"/>
              <a:r>
                <a:rPr kumimoji="1" lang="en-US" altLang="zh-CN" sz="2000" b="0" dirty="0">
                  <a:latin typeface="Times New Roman" panose="02020603050405020304" pitchFamily="18" charset="0"/>
                  <a:ea typeface="DFKai-SB" panose="03000509000000000000" pitchFamily="65" charset="-120"/>
                  <a:cs typeface="Times New Roman" panose="02020603050405020304" pitchFamily="18" charset="0"/>
                </a:rPr>
                <a:t>Mutual benefit</a:t>
              </a:r>
              <a:endParaRPr kumimoji="1" lang="en-US" altLang="de-DE" sz="2000" b="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0" name="Text Box 18">
              <a:extLst>
                <a:ext uri="{FF2B5EF4-FFF2-40B4-BE49-F238E27FC236}">
                  <a16:creationId xmlns:a16="http://schemas.microsoft.com/office/drawing/2014/main" id="{E403BC6E-01B8-41CD-9A03-AC82045FD91E}"/>
                </a:ext>
              </a:extLst>
            </p:cNvPr>
            <p:cNvSpPr txBox="1">
              <a:spLocks noChangeArrowheads="1"/>
            </p:cNvSpPr>
            <p:nvPr/>
          </p:nvSpPr>
          <p:spPr bwMode="auto">
            <a:xfrm>
              <a:off x="3938588" y="2765030"/>
              <a:ext cx="898525" cy="6691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lgn="ctr"/>
              <a:r>
                <a:rPr kumimoji="1" lang="en-US" altLang="de-DE" sz="2000" b="0" dirty="0">
                  <a:latin typeface="Times New Roman" panose="02020603050405020304" pitchFamily="18" charset="0"/>
                  <a:ea typeface="DFKai-SB" panose="03000509000000000000" pitchFamily="65" charset="-120"/>
                  <a:cs typeface="Times New Roman" panose="02020603050405020304" pitchFamily="18" charset="0"/>
                </a:rPr>
                <a:t>Mutual trust</a:t>
              </a:r>
            </a:p>
          </p:txBody>
        </p:sp>
        <p:sp>
          <p:nvSpPr>
            <p:cNvPr id="21" name="Text Box 19">
              <a:extLst>
                <a:ext uri="{FF2B5EF4-FFF2-40B4-BE49-F238E27FC236}">
                  <a16:creationId xmlns:a16="http://schemas.microsoft.com/office/drawing/2014/main" id="{282B03AE-710E-4C7B-A4A4-A6FF0A36BCE8}"/>
                </a:ext>
              </a:extLst>
            </p:cNvPr>
            <p:cNvSpPr txBox="1">
              <a:spLocks noChangeArrowheads="1"/>
            </p:cNvSpPr>
            <p:nvPr/>
          </p:nvSpPr>
          <p:spPr bwMode="auto">
            <a:xfrm>
              <a:off x="5868987" y="4392812"/>
              <a:ext cx="949365" cy="3345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lgn="ctr"/>
              <a:r>
                <a:rPr kumimoji="1" lang="en-US" altLang="zh-CN" sz="2000" b="0" dirty="0">
                  <a:latin typeface="Times New Roman" panose="02020603050405020304" pitchFamily="18" charset="0"/>
                  <a:ea typeface="DFKai-SB" panose="03000509000000000000" pitchFamily="65" charset="-120"/>
                  <a:cs typeface="Times New Roman" panose="02020603050405020304" pitchFamily="18" charset="0"/>
                </a:rPr>
                <a:t>Equality</a:t>
              </a:r>
              <a:endParaRPr kumimoji="1" lang="en-US" altLang="de-DE" sz="2000" b="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2" name="Text Box 20">
              <a:extLst>
                <a:ext uri="{FF2B5EF4-FFF2-40B4-BE49-F238E27FC236}">
                  <a16:creationId xmlns:a16="http://schemas.microsoft.com/office/drawing/2014/main" id="{DDE9C36B-E578-423C-B732-895FCD53FD43}"/>
                </a:ext>
              </a:extLst>
            </p:cNvPr>
            <p:cNvSpPr txBox="1">
              <a:spLocks noChangeArrowheads="1"/>
            </p:cNvSpPr>
            <p:nvPr/>
          </p:nvSpPr>
          <p:spPr bwMode="auto">
            <a:xfrm>
              <a:off x="5043488" y="5497713"/>
              <a:ext cx="1517468" cy="3345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lgn="ctr"/>
              <a:r>
                <a:rPr kumimoji="1" lang="en-US" altLang="zh-CN" sz="2000" b="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Consultation</a:t>
              </a:r>
              <a:endParaRPr kumimoji="1" lang="en-US" altLang="de-DE" sz="2000" b="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3" name="Text Box 21">
              <a:extLst>
                <a:ext uri="{FF2B5EF4-FFF2-40B4-BE49-F238E27FC236}">
                  <a16:creationId xmlns:a16="http://schemas.microsoft.com/office/drawing/2014/main" id="{E28A46E9-F5EB-420C-9AFB-7FF195F12BCB}"/>
                </a:ext>
              </a:extLst>
            </p:cNvPr>
            <p:cNvSpPr txBox="1">
              <a:spLocks noChangeArrowheads="1"/>
            </p:cNvSpPr>
            <p:nvPr/>
          </p:nvSpPr>
          <p:spPr bwMode="auto">
            <a:xfrm>
              <a:off x="3449441" y="5183673"/>
              <a:ext cx="1172908" cy="9033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lgn="ctr"/>
              <a:r>
                <a:rPr kumimoji="1" lang="en-US" altLang="zh-CN" sz="1800" b="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Respect for </a:t>
              </a:r>
              <a:r>
                <a:rPr kumimoji="1" lang="en-US" altLang="zh-CN" sz="1800" b="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diversity of </a:t>
              </a:r>
              <a:r>
                <a:rPr kumimoji="1" lang="en-US" altLang="zh-CN" sz="1800" b="0" dirty="0" err="1"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civilisation</a:t>
              </a:r>
              <a:endParaRPr kumimoji="1" lang="en-US" altLang="de-DE" sz="1800" b="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4" name="Text Box 22">
              <a:extLst>
                <a:ext uri="{FF2B5EF4-FFF2-40B4-BE49-F238E27FC236}">
                  <a16:creationId xmlns:a16="http://schemas.microsoft.com/office/drawing/2014/main" id="{467C0F4A-FA75-431F-AF69-C976D72829D0}"/>
                </a:ext>
              </a:extLst>
            </p:cNvPr>
            <p:cNvSpPr txBox="1">
              <a:spLocks noChangeArrowheads="1"/>
            </p:cNvSpPr>
            <p:nvPr/>
          </p:nvSpPr>
          <p:spPr bwMode="auto">
            <a:xfrm>
              <a:off x="2563637" y="3857231"/>
              <a:ext cx="1473377" cy="6691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lgn="ctr"/>
              <a:r>
                <a:rPr kumimoji="1" lang="en-US" altLang="zh-CN" sz="2000" b="0" dirty="0">
                  <a:latin typeface="Times New Roman" panose="02020603050405020304" pitchFamily="18" charset="0"/>
                  <a:ea typeface="DFKai-SB" panose="03000509000000000000" pitchFamily="65" charset="-120"/>
                  <a:cs typeface="Times New Roman" panose="02020603050405020304" pitchFamily="18" charset="0"/>
                </a:rPr>
                <a:t>Common development</a:t>
              </a:r>
              <a:endParaRPr kumimoji="1" lang="en-US" altLang="de-DE" sz="2000" b="0" dirty="0">
                <a:latin typeface="Times New Roman" panose="02020603050405020304" pitchFamily="18" charset="0"/>
                <a:ea typeface="DFKai-SB" panose="03000509000000000000" pitchFamily="65" charset="-120"/>
                <a:cs typeface="Times New Roman" panose="02020603050405020304" pitchFamily="18" charset="0"/>
              </a:endParaRPr>
            </a:p>
          </p:txBody>
        </p:sp>
      </p:grpSp>
      <p:sp>
        <p:nvSpPr>
          <p:cNvPr id="25" name="标题 1">
            <a:extLst>
              <a:ext uri="{FF2B5EF4-FFF2-40B4-BE49-F238E27FC236}">
                <a16:creationId xmlns:a16="http://schemas.microsoft.com/office/drawing/2014/main" id="{776D6D3C-578D-4A90-B2C6-3714F48E5E4F}"/>
              </a:ext>
            </a:extLst>
          </p:cNvPr>
          <p:cNvSpPr>
            <a:spLocks noGrp="1"/>
          </p:cNvSpPr>
          <p:nvPr>
            <p:ph type="title"/>
          </p:nvPr>
        </p:nvSpPr>
        <p:spPr>
          <a:xfrm>
            <a:off x="2534303" y="288675"/>
            <a:ext cx="8299104" cy="674513"/>
          </a:xfrm>
        </p:spPr>
        <p:txBody>
          <a:bodyPr>
            <a:noAutofit/>
          </a:bodyPr>
          <a:lstStyle/>
          <a:p>
            <a:pPr marL="457200" indent="-457200">
              <a:buFont typeface="Wingdings" panose="05000000000000000000" pitchFamily="2" charset="2"/>
              <a:buChar char="Ø"/>
            </a:pPr>
            <a:r>
              <a:rPr lang="en-GB" altLang="zh-CN" sz="32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Shanghai Cooperation </a:t>
            </a:r>
            <a:r>
              <a:rPr lang="en-GB" altLang="zh-CN" sz="32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Organisation </a:t>
            </a:r>
            <a:r>
              <a:rPr lang="en-GB" altLang="zh-CN" sz="32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(SCO)</a:t>
            </a:r>
            <a:endParaRPr lang="zh-CN" altLang="en-US" sz="32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6" name="文本框 8">
            <a:extLst>
              <a:ext uri="{FF2B5EF4-FFF2-40B4-BE49-F238E27FC236}">
                <a16:creationId xmlns:a16="http://schemas.microsoft.com/office/drawing/2014/main" id="{76371A10-F194-4893-BA61-2079EA9F697E}"/>
              </a:ext>
            </a:extLst>
          </p:cNvPr>
          <p:cNvSpPr txBox="1"/>
          <p:nvPr/>
        </p:nvSpPr>
        <p:spPr>
          <a:xfrm>
            <a:off x="1031404" y="6011775"/>
            <a:ext cx="10310649" cy="523220"/>
          </a:xfrm>
          <a:prstGeom prst="rect">
            <a:avLst/>
          </a:prstGeom>
          <a:noFill/>
        </p:spPr>
        <p:txBody>
          <a:bodyPr wrap="square">
            <a:spAutoFit/>
          </a:bodyPr>
          <a:lstStyle/>
          <a:p>
            <a:r>
              <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Source: Shanghai Cooperation </a:t>
            </a:r>
            <a:r>
              <a:rPr lang="en-US" altLang="zh-CN" sz="1400" dirty="0" err="1"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Organisation</a:t>
            </a:r>
            <a:endParaRPr lang="en-US" altLang="zh-CN" sz="1400" strike="sngStrike"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a:p>
            <a:r>
              <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http://eng.sectsco.org/about_sco/20220810/909141.html</a:t>
            </a:r>
            <a:endParaRPr lang="en-US" altLang="zh-CN" sz="1400" strike="sngStrike"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8090621" y="5858256"/>
            <a:ext cx="781159" cy="676369"/>
          </a:xfrm>
          <a:prstGeom prst="rect">
            <a:avLst/>
          </a:prstGeom>
        </p:spPr>
      </p:pic>
    </p:spTree>
    <p:extLst>
      <p:ext uri="{BB962C8B-B14F-4D97-AF65-F5344CB8AC3E}">
        <p14:creationId xmlns:p14="http://schemas.microsoft.com/office/powerpoint/2010/main" val="30271578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4EE59FE9-69E9-4350-A911-571B8A9864BC}"/>
              </a:ext>
            </a:extLst>
          </p:cNvPr>
          <p:cNvSpPr/>
          <p:nvPr/>
        </p:nvSpPr>
        <p:spPr>
          <a:xfrm>
            <a:off x="650073" y="977858"/>
            <a:ext cx="11041932" cy="1532727"/>
          </a:xfrm>
          <a:prstGeom prst="rect">
            <a:avLst/>
          </a:prstGeom>
        </p:spPr>
        <p:txBody>
          <a:bodyPr wrap="square">
            <a:spAutoFit/>
          </a:bodyPr>
          <a:lstStyle/>
          <a:p>
            <a:pPr indent="457200" algn="just">
              <a:lnSpc>
                <a:spcPct val="130000"/>
              </a:lnSpc>
            </a:pPr>
            <a:r>
              <a:rPr lang="en-US" altLang="zh-CN" sz="2400" dirty="0">
                <a:latin typeface="Times New Roman" panose="02020603050405020304" pitchFamily="18" charset="0"/>
                <a:ea typeface="DFKai-SB" panose="03000509000000000000" pitchFamily="65" charset="-120"/>
                <a:cs typeface="Times New Roman" panose="02020603050405020304" pitchFamily="18" charset="0"/>
                <a:sym typeface="+mn-ea"/>
              </a:rPr>
              <a:t>BRICS is a cooperation mechanism between the worlds’ emerging markets and developing countries</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sym typeface="+mn-ea"/>
              </a:rPr>
              <a:t>It has driven the cooperation between the member states and their development.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 China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sym typeface="+mn-ea"/>
              </a:rPr>
              <a:t>is one of the leading countries enabling BRICS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cooperation. </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4" name="标题 1">
            <a:extLst>
              <a:ext uri="{FF2B5EF4-FFF2-40B4-BE49-F238E27FC236}">
                <a16:creationId xmlns:a16="http://schemas.microsoft.com/office/drawing/2014/main" id="{557D5F59-C879-4192-91C5-EB806FCAB086}"/>
              </a:ext>
            </a:extLst>
          </p:cNvPr>
          <p:cNvSpPr txBox="1">
            <a:spLocks noChangeArrowheads="1"/>
          </p:cNvSpPr>
          <p:nvPr/>
        </p:nvSpPr>
        <p:spPr bwMode="auto">
          <a:xfrm>
            <a:off x="4898652" y="377988"/>
            <a:ext cx="2578991"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Wingdings" panose="05000000000000000000" pitchFamily="2" charset="2"/>
              <a:buChar char="Ø"/>
            </a:pP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BRICS</a:t>
            </a:r>
            <a:endParaRPr lang="zh-CN" altLang="en-US" sz="32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5" name="文本框 14">
            <a:extLst>
              <a:ext uri="{FF2B5EF4-FFF2-40B4-BE49-F238E27FC236}">
                <a16:creationId xmlns:a16="http://schemas.microsoft.com/office/drawing/2014/main" id="{CC3A1CAE-746A-43AE-81AA-D9DE375C00E4}"/>
              </a:ext>
            </a:extLst>
          </p:cNvPr>
          <p:cNvSpPr txBox="1"/>
          <p:nvPr/>
        </p:nvSpPr>
        <p:spPr>
          <a:xfrm>
            <a:off x="513181" y="2765805"/>
            <a:ext cx="11178824" cy="3214497"/>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marL="342900" indent="-342900" algn="just">
              <a:spcAft>
                <a:spcPts val="600"/>
              </a:spcAft>
              <a:buFont typeface="Arial" panose="020B0604020202020204" pitchFamily="34" charset="0"/>
              <a:buChar char="•"/>
            </a:pPr>
            <a:r>
              <a:rPr lang="en-US" altLang="zh-TW" sz="1800" b="0" dirty="0">
                <a:solidFill>
                  <a:schemeClr val="tx1">
                    <a:lumMod val="95000"/>
                    <a:lumOff val="5000"/>
                  </a:schemeClr>
                </a:solidFill>
                <a:latin typeface="Times New Roman" panose="02020603050405020304" pitchFamily="18" charset="0"/>
                <a:cs typeface="Times New Roman" panose="02020603050405020304" pitchFamily="18" charset="0"/>
                <a:sym typeface="宋体" panose="02010600030101010101" pitchFamily="2" charset="-122"/>
              </a:rPr>
              <a:t>In 2001, the concept of </a:t>
            </a:r>
            <a:r>
              <a:rPr lang="en-US" altLang="zh-TW" sz="1800" b="0" dirty="0" smtClean="0">
                <a:solidFill>
                  <a:schemeClr val="tx1">
                    <a:lumMod val="95000"/>
                    <a:lumOff val="5000"/>
                  </a:schemeClr>
                </a:solidFill>
                <a:latin typeface="Times New Roman" panose="02020603050405020304" pitchFamily="18" charset="0"/>
                <a:cs typeface="Times New Roman" panose="02020603050405020304" pitchFamily="18" charset="0"/>
                <a:sym typeface="宋体" panose="02010600030101010101" pitchFamily="2" charset="-122"/>
              </a:rPr>
              <a:t>BRICs, </a:t>
            </a:r>
            <a:r>
              <a:rPr lang="en-US" altLang="zh-TW" sz="1800" b="0" dirty="0">
                <a:solidFill>
                  <a:schemeClr val="tx1">
                    <a:lumMod val="95000"/>
                    <a:lumOff val="5000"/>
                  </a:schemeClr>
                </a:solidFill>
                <a:latin typeface="Times New Roman" panose="02020603050405020304" pitchFamily="18" charset="0"/>
                <a:cs typeface="Times New Roman" panose="02020603050405020304" pitchFamily="18" charset="0"/>
                <a:sym typeface="宋体" panose="02010600030101010101" pitchFamily="2" charset="-122"/>
              </a:rPr>
              <a:t>which is the </a:t>
            </a:r>
            <a:r>
              <a:rPr lang="en-US" altLang="zh-TW" sz="1800" b="0" dirty="0" smtClean="0">
                <a:solidFill>
                  <a:schemeClr val="tx1">
                    <a:lumMod val="95000"/>
                    <a:lumOff val="5000"/>
                  </a:schemeClr>
                </a:solidFill>
                <a:latin typeface="Times New Roman" panose="02020603050405020304" pitchFamily="18" charset="0"/>
                <a:cs typeface="Times New Roman" panose="02020603050405020304" pitchFamily="18" charset="0"/>
                <a:sym typeface="宋体" panose="02010600030101010101" pitchFamily="2" charset="-122"/>
              </a:rPr>
              <a:t>acronym of</a:t>
            </a:r>
            <a:r>
              <a:rPr lang="en-US" altLang="zh-TW" sz="1800" b="0" dirty="0">
                <a:solidFill>
                  <a:schemeClr val="tx1">
                    <a:lumMod val="95000"/>
                    <a:lumOff val="5000"/>
                  </a:schemeClr>
                </a:solidFill>
                <a:latin typeface="Times New Roman" panose="02020603050405020304" pitchFamily="18" charset="0"/>
                <a:cs typeface="Times New Roman" panose="02020603050405020304" pitchFamily="18" charset="0"/>
                <a:sym typeface="宋体" panose="02010600030101010101" pitchFamily="2" charset="-122"/>
              </a:rPr>
              <a:t> </a:t>
            </a:r>
            <a:r>
              <a:rPr lang="en-US" altLang="zh-TW" sz="1800" b="0" dirty="0" smtClean="0">
                <a:solidFill>
                  <a:schemeClr val="tx1">
                    <a:lumMod val="95000"/>
                    <a:lumOff val="5000"/>
                  </a:schemeClr>
                </a:solidFill>
                <a:latin typeface="Times New Roman" panose="02020603050405020304" pitchFamily="18" charset="0"/>
                <a:cs typeface="Times New Roman" panose="02020603050405020304" pitchFamily="18" charset="0"/>
                <a:sym typeface="宋体" panose="02010600030101010101" pitchFamily="2" charset="-122"/>
              </a:rPr>
              <a:t>Brazil</a:t>
            </a:r>
            <a:r>
              <a:rPr lang="en-US" altLang="zh-TW" sz="1800" b="0" dirty="0">
                <a:solidFill>
                  <a:schemeClr val="tx1">
                    <a:lumMod val="95000"/>
                    <a:lumOff val="5000"/>
                  </a:schemeClr>
                </a:solidFill>
                <a:latin typeface="Times New Roman" panose="02020603050405020304" pitchFamily="18" charset="0"/>
                <a:cs typeface="Times New Roman" panose="02020603050405020304" pitchFamily="18" charset="0"/>
                <a:sym typeface="宋体" panose="02010600030101010101" pitchFamily="2" charset="-122"/>
              </a:rPr>
              <a:t>, Russia, India and </a:t>
            </a:r>
            <a:r>
              <a:rPr lang="en-US" altLang="zh-TW" sz="1800" b="0" dirty="0" smtClean="0">
                <a:solidFill>
                  <a:schemeClr val="tx1">
                    <a:lumMod val="95000"/>
                    <a:lumOff val="5000"/>
                  </a:schemeClr>
                </a:solidFill>
                <a:latin typeface="Times New Roman" panose="02020603050405020304" pitchFamily="18" charset="0"/>
                <a:cs typeface="Times New Roman" panose="02020603050405020304" pitchFamily="18" charset="0"/>
                <a:sym typeface="宋体" panose="02010600030101010101" pitchFamily="2" charset="-122"/>
              </a:rPr>
              <a:t>China, was </a:t>
            </a:r>
            <a:r>
              <a:rPr lang="en-US" altLang="zh-TW" sz="1800" b="0" dirty="0">
                <a:solidFill>
                  <a:schemeClr val="tx1">
                    <a:lumMod val="95000"/>
                    <a:lumOff val="5000"/>
                  </a:schemeClr>
                </a:solidFill>
                <a:latin typeface="Times New Roman" panose="02020603050405020304" pitchFamily="18" charset="0"/>
                <a:cs typeface="Times New Roman" panose="02020603050405020304" pitchFamily="18" charset="0"/>
                <a:sym typeface="宋体" panose="02010600030101010101" pitchFamily="2" charset="-122"/>
              </a:rPr>
              <a:t>introduced by </a:t>
            </a:r>
            <a:r>
              <a:rPr lang="en-US" altLang="zh-TW" sz="1800" b="0" dirty="0" smtClean="0">
                <a:solidFill>
                  <a:schemeClr val="tx1">
                    <a:lumMod val="95000"/>
                    <a:lumOff val="5000"/>
                  </a:schemeClr>
                </a:solidFill>
                <a:latin typeface="Times New Roman" panose="02020603050405020304" pitchFamily="18" charset="0"/>
                <a:cs typeface="Times New Roman" panose="02020603050405020304" pitchFamily="18" charset="0"/>
                <a:sym typeface="宋体" panose="02010600030101010101" pitchFamily="2" charset="-122"/>
              </a:rPr>
              <a:t>Goldman</a:t>
            </a:r>
            <a:r>
              <a:rPr lang="en-US" altLang="zh-TW" sz="1800" b="0" dirty="0">
                <a:solidFill>
                  <a:schemeClr val="tx1">
                    <a:lumMod val="95000"/>
                    <a:lumOff val="5000"/>
                  </a:schemeClr>
                </a:solidFill>
                <a:latin typeface="Times New Roman" panose="02020603050405020304" pitchFamily="18" charset="0"/>
                <a:cs typeface="Times New Roman" panose="02020603050405020304" pitchFamily="18" charset="0"/>
                <a:sym typeface="宋体" panose="02010600030101010101" pitchFamily="2" charset="-122"/>
              </a:rPr>
              <a:t> Sachs</a:t>
            </a:r>
            <a:r>
              <a:rPr lang="en-US" altLang="zh-TW" sz="1800" b="0" dirty="0" smtClean="0">
                <a:solidFill>
                  <a:schemeClr val="tx1">
                    <a:lumMod val="95000"/>
                    <a:lumOff val="5000"/>
                  </a:schemeClr>
                </a:solidFill>
                <a:latin typeface="Times New Roman" panose="02020603050405020304" pitchFamily="18" charset="0"/>
                <a:cs typeface="Times New Roman" panose="02020603050405020304" pitchFamily="18" charset="0"/>
                <a:sym typeface="宋体" panose="02010600030101010101" pitchFamily="2" charset="-122"/>
              </a:rPr>
              <a:t>.  Because BRICs </a:t>
            </a:r>
            <a:r>
              <a:rPr lang="en-US" altLang="zh-TW" sz="1800" b="0" dirty="0">
                <a:solidFill>
                  <a:schemeClr val="tx1">
                    <a:lumMod val="95000"/>
                    <a:lumOff val="5000"/>
                  </a:schemeClr>
                </a:solidFill>
                <a:latin typeface="Times New Roman" panose="02020603050405020304" pitchFamily="18" charset="0"/>
                <a:cs typeface="Times New Roman" panose="02020603050405020304" pitchFamily="18" charset="0"/>
                <a:sym typeface="宋体" panose="02010600030101010101" pitchFamily="2" charset="-122"/>
              </a:rPr>
              <a:t>is spelled and pronounced similarly to ‘</a:t>
            </a:r>
            <a:r>
              <a:rPr lang="en-US" altLang="zh-TW" sz="1800" b="0" dirty="0" smtClean="0">
                <a:solidFill>
                  <a:schemeClr val="tx1">
                    <a:lumMod val="95000"/>
                    <a:lumOff val="5000"/>
                  </a:schemeClr>
                </a:solidFill>
                <a:latin typeface="Times New Roman" panose="02020603050405020304" pitchFamily="18" charset="0"/>
                <a:cs typeface="Times New Roman" panose="02020603050405020304" pitchFamily="18" charset="0"/>
                <a:sym typeface="宋体" panose="02010600030101010101" pitchFamily="2" charset="-122"/>
              </a:rPr>
              <a:t>bricks’ </a:t>
            </a:r>
            <a:r>
              <a:rPr lang="en-US" altLang="zh-TW" sz="1800" b="0" dirty="0">
                <a:solidFill>
                  <a:schemeClr val="tx1">
                    <a:lumMod val="95000"/>
                    <a:lumOff val="5000"/>
                  </a:schemeClr>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TW" sz="1800" b="0" i="1" dirty="0" err="1">
                <a:solidFill>
                  <a:schemeClr val="tx1">
                    <a:lumMod val="95000"/>
                    <a:lumOff val="5000"/>
                  </a:schemeClr>
                </a:solidFill>
                <a:latin typeface="Times New Roman" panose="02020603050405020304" pitchFamily="18" charset="0"/>
                <a:cs typeface="Times New Roman" panose="02020603050405020304" pitchFamily="18" charset="0"/>
                <a:sym typeface="宋体" panose="02010600030101010101" pitchFamily="2" charset="-122"/>
              </a:rPr>
              <a:t>zhuan</a:t>
            </a:r>
            <a:r>
              <a:rPr lang="en-US" altLang="zh-TW" sz="1800" b="0" dirty="0">
                <a:solidFill>
                  <a:schemeClr val="tx1">
                    <a:lumMod val="95000"/>
                    <a:lumOff val="5000"/>
                  </a:schemeClr>
                </a:solidFill>
                <a:latin typeface="Times New Roman" panose="02020603050405020304" pitchFamily="18" charset="0"/>
                <a:cs typeface="Times New Roman" panose="02020603050405020304" pitchFamily="18" charset="0"/>
                <a:sym typeface="宋体" panose="02010600030101010101" pitchFamily="2" charset="-122"/>
              </a:rPr>
              <a:t>), it was translated as </a:t>
            </a:r>
            <a:r>
              <a:rPr lang="en-US" altLang="zh-TW" sz="1800" b="0" i="1" dirty="0" err="1">
                <a:solidFill>
                  <a:schemeClr val="tx1">
                    <a:lumMod val="95000"/>
                    <a:lumOff val="5000"/>
                  </a:schemeClr>
                </a:solidFill>
                <a:latin typeface="Times New Roman" panose="02020603050405020304" pitchFamily="18" charset="0"/>
                <a:cs typeface="Times New Roman" panose="02020603050405020304" pitchFamily="18" charset="0"/>
                <a:sym typeface="宋体" panose="02010600030101010101" pitchFamily="2" charset="-122"/>
              </a:rPr>
              <a:t>jinzhuan</a:t>
            </a:r>
            <a:r>
              <a:rPr lang="en-US" altLang="zh-TW" sz="1800" b="0" dirty="0">
                <a:solidFill>
                  <a:schemeClr val="tx1">
                    <a:lumMod val="95000"/>
                    <a:lumOff val="5000"/>
                  </a:schemeClr>
                </a:solidFill>
                <a:latin typeface="Times New Roman" panose="02020603050405020304" pitchFamily="18" charset="0"/>
                <a:cs typeface="Times New Roman" panose="02020603050405020304" pitchFamily="18" charset="0"/>
                <a:sym typeface="宋体" panose="02010600030101010101" pitchFamily="2" charset="-122"/>
              </a:rPr>
              <a:t> (Golden </a:t>
            </a:r>
            <a:r>
              <a:rPr lang="en-US" altLang="zh-TW" sz="1800" b="0" dirty="0" smtClean="0">
                <a:solidFill>
                  <a:schemeClr val="tx1">
                    <a:lumMod val="95000"/>
                    <a:lumOff val="5000"/>
                  </a:schemeClr>
                </a:solidFill>
                <a:latin typeface="Times New Roman" panose="02020603050405020304" pitchFamily="18" charset="0"/>
                <a:cs typeface="Times New Roman" panose="02020603050405020304" pitchFamily="18" charset="0"/>
                <a:sym typeface="宋体" panose="02010600030101010101" pitchFamily="2" charset="-122"/>
              </a:rPr>
              <a:t>Bricks) countries by the Chinese media and scholars.  In </a:t>
            </a:r>
            <a:r>
              <a:rPr lang="en-US" altLang="zh-TW" sz="1800" b="0" dirty="0">
                <a:solidFill>
                  <a:schemeClr val="tx1">
                    <a:lumMod val="95000"/>
                    <a:lumOff val="5000"/>
                  </a:schemeClr>
                </a:solidFill>
                <a:latin typeface="Times New Roman" panose="02020603050405020304" pitchFamily="18" charset="0"/>
                <a:cs typeface="Times New Roman" panose="02020603050405020304" pitchFamily="18" charset="0"/>
                <a:sym typeface="宋体" panose="02010600030101010101" pitchFamily="2" charset="-122"/>
              </a:rPr>
              <a:t>2011, with South Africa officially becoming a member, BRIC was enlarged to </a:t>
            </a:r>
            <a:r>
              <a:rPr lang="en-US" altLang="zh-TW" sz="1800" b="0" dirty="0" smtClean="0">
                <a:solidFill>
                  <a:schemeClr val="tx1">
                    <a:lumMod val="95000"/>
                    <a:lumOff val="5000"/>
                  </a:schemeClr>
                </a:solidFill>
                <a:latin typeface="Times New Roman" panose="02020603050405020304" pitchFamily="18" charset="0"/>
                <a:cs typeface="Times New Roman" panose="02020603050405020304" pitchFamily="18" charset="0"/>
                <a:sym typeface="宋体" panose="02010600030101010101" pitchFamily="2" charset="-122"/>
              </a:rPr>
              <a:t>BRICS.</a:t>
            </a:r>
            <a:endParaRPr lang="en-US" altLang="zh-TW" sz="1800" b="0" dirty="0">
              <a:solidFill>
                <a:schemeClr val="tx1">
                  <a:lumMod val="95000"/>
                  <a:lumOff val="5000"/>
                </a:schemeClr>
              </a:solidFill>
              <a:latin typeface="Times New Roman" panose="02020603050405020304" pitchFamily="18" charset="0"/>
              <a:cs typeface="Times New Roman" panose="02020603050405020304" pitchFamily="18" charset="0"/>
              <a:sym typeface="宋体" panose="02010600030101010101" pitchFamily="2" charset="-122"/>
            </a:endParaRPr>
          </a:p>
          <a:p>
            <a:pPr marL="342900" indent="-342900" algn="just">
              <a:spcBef>
                <a:spcPts val="600"/>
              </a:spcBef>
              <a:buFont typeface="Arial" panose="020B0604020202020204" pitchFamily="34" charset="0"/>
              <a:buChar char="•"/>
            </a:pPr>
            <a:r>
              <a:rPr lang="en-US" altLang="zh-TW" sz="1800" b="0" dirty="0" smtClean="0">
                <a:solidFill>
                  <a:schemeClr val="tx1">
                    <a:lumMod val="95000"/>
                    <a:lumOff val="5000"/>
                  </a:schemeClr>
                </a:solidFill>
                <a:latin typeface="Times New Roman" panose="02020603050405020304" pitchFamily="18" charset="0"/>
                <a:cs typeface="Times New Roman" panose="02020603050405020304" pitchFamily="18" charset="0"/>
              </a:rPr>
              <a:t>In </a:t>
            </a:r>
            <a:r>
              <a:rPr lang="en-US" altLang="zh-TW" sz="1800" b="0" dirty="0">
                <a:solidFill>
                  <a:schemeClr val="tx1">
                    <a:lumMod val="95000"/>
                    <a:lumOff val="5000"/>
                  </a:schemeClr>
                </a:solidFill>
                <a:latin typeface="Times New Roman" panose="02020603050405020304" pitchFamily="18" charset="0"/>
                <a:cs typeface="Times New Roman" panose="02020603050405020304" pitchFamily="18" charset="0"/>
              </a:rPr>
              <a:t>2006, the foreign ministers </a:t>
            </a:r>
            <a:r>
              <a:rPr lang="en-US" altLang="zh-TW" sz="1800" b="0" dirty="0" smtClean="0">
                <a:solidFill>
                  <a:schemeClr val="tx1">
                    <a:lumMod val="95000"/>
                    <a:lumOff val="5000"/>
                  </a:schemeClr>
                </a:solidFill>
                <a:latin typeface="Times New Roman" panose="02020603050405020304" pitchFamily="18" charset="0"/>
                <a:cs typeface="Times New Roman" panose="02020603050405020304" pitchFamily="18" charset="0"/>
              </a:rPr>
              <a:t>of BRIC</a:t>
            </a:r>
            <a:r>
              <a:rPr lang="en-US" altLang="zh-TW" sz="1800" b="0" strike="sngStrike"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TW" sz="1800" b="0" dirty="0">
                <a:solidFill>
                  <a:schemeClr val="tx1">
                    <a:lumMod val="95000"/>
                    <a:lumOff val="5000"/>
                  </a:schemeClr>
                </a:solidFill>
                <a:latin typeface="Times New Roman" panose="02020603050405020304" pitchFamily="18" charset="0"/>
                <a:cs typeface="Times New Roman" panose="02020603050405020304" pitchFamily="18" charset="0"/>
              </a:rPr>
              <a:t>held </a:t>
            </a:r>
            <a:r>
              <a:rPr lang="en-US" altLang="zh-TW" sz="1800" b="0" dirty="0" smtClean="0">
                <a:solidFill>
                  <a:schemeClr val="tx1">
                    <a:lumMod val="95000"/>
                    <a:lumOff val="5000"/>
                  </a:schemeClr>
                </a:solidFill>
                <a:latin typeface="Times New Roman" panose="02020603050405020304" pitchFamily="18" charset="0"/>
                <a:cs typeface="Times New Roman" panose="02020603050405020304" pitchFamily="18" charset="0"/>
              </a:rPr>
              <a:t>the first </a:t>
            </a:r>
            <a:r>
              <a:rPr lang="en-US" altLang="zh-TW" sz="1800" b="0" dirty="0">
                <a:solidFill>
                  <a:schemeClr val="tx1">
                    <a:lumMod val="95000"/>
                    <a:lumOff val="5000"/>
                  </a:schemeClr>
                </a:solidFill>
                <a:latin typeface="Times New Roman" panose="02020603050405020304" pitchFamily="18" charset="0"/>
                <a:cs typeface="Times New Roman" panose="02020603050405020304" pitchFamily="18" charset="0"/>
              </a:rPr>
              <a:t>meeting to </a:t>
            </a:r>
            <a:r>
              <a:rPr lang="en-US" altLang="zh-TW" sz="1800" b="0" dirty="0" smtClean="0">
                <a:solidFill>
                  <a:schemeClr val="tx1">
                    <a:lumMod val="95000"/>
                    <a:lumOff val="5000"/>
                  </a:schemeClr>
                </a:solidFill>
                <a:latin typeface="Times New Roman" panose="02020603050405020304" pitchFamily="18" charset="0"/>
                <a:cs typeface="Times New Roman" panose="02020603050405020304" pitchFamily="18" charset="0"/>
              </a:rPr>
              <a:t>mark the  beginning of BRIC cooperation.  </a:t>
            </a:r>
            <a:r>
              <a:rPr lang="en-US" altLang="zh-TW" sz="1800" b="0" dirty="0">
                <a:solidFill>
                  <a:schemeClr val="tx1">
                    <a:lumMod val="95000"/>
                    <a:lumOff val="5000"/>
                  </a:schemeClr>
                </a:solidFill>
                <a:latin typeface="Times New Roman" panose="02020603050405020304" pitchFamily="18" charset="0"/>
                <a:cs typeface="Times New Roman" panose="02020603050405020304" pitchFamily="18" charset="0"/>
              </a:rPr>
              <a:t>Since then, the </a:t>
            </a:r>
            <a:r>
              <a:rPr lang="en-US" altLang="zh-TW" sz="1800" b="0" dirty="0" smtClean="0">
                <a:solidFill>
                  <a:schemeClr val="tx1">
                    <a:lumMod val="95000"/>
                    <a:lumOff val="5000"/>
                  </a:schemeClr>
                </a:solidFill>
                <a:latin typeface="Times New Roman" panose="02020603050405020304" pitchFamily="18" charset="0"/>
                <a:cs typeface="Times New Roman" panose="02020603050405020304" pitchFamily="18" charset="0"/>
              </a:rPr>
              <a:t>foundation of cooperation has </a:t>
            </a:r>
            <a:r>
              <a:rPr lang="en-US" altLang="zh-CN" sz="1800" b="0" dirty="0">
                <a:solidFill>
                  <a:schemeClr val="tx1">
                    <a:lumMod val="95000"/>
                    <a:lumOff val="5000"/>
                  </a:schemeClr>
                </a:solidFill>
                <a:latin typeface="Times New Roman" panose="02020603050405020304" pitchFamily="18" charset="0"/>
                <a:cs typeface="Times New Roman" panose="02020603050405020304" pitchFamily="18" charset="0"/>
              </a:rPr>
              <a:t>been consolidated and </a:t>
            </a:r>
            <a:r>
              <a:rPr lang="en-US" altLang="zh-CN" sz="1800" b="0" dirty="0" smtClean="0">
                <a:solidFill>
                  <a:schemeClr val="tx1">
                    <a:lumMod val="95000"/>
                    <a:lumOff val="5000"/>
                  </a:schemeClr>
                </a:solidFill>
                <a:latin typeface="Times New Roman" panose="02020603050405020304" pitchFamily="18" charset="0"/>
                <a:cs typeface="Times New Roman" panose="02020603050405020304" pitchFamily="18" charset="0"/>
              </a:rPr>
              <a:t>the areas </a:t>
            </a:r>
            <a:r>
              <a:rPr lang="en-US" altLang="zh-CN" sz="1800" b="0" dirty="0">
                <a:solidFill>
                  <a:schemeClr val="tx1">
                    <a:lumMod val="95000"/>
                    <a:lumOff val="5000"/>
                  </a:schemeClr>
                </a:solidFill>
                <a:latin typeface="Times New Roman" panose="02020603050405020304" pitchFamily="18" charset="0"/>
                <a:cs typeface="Times New Roman" panose="02020603050405020304" pitchFamily="18" charset="0"/>
              </a:rPr>
              <a:t>of </a:t>
            </a:r>
            <a:r>
              <a:rPr lang="en-US" altLang="zh-TW" sz="1800" b="0" dirty="0">
                <a:solidFill>
                  <a:schemeClr val="tx1">
                    <a:lumMod val="95000"/>
                    <a:lumOff val="5000"/>
                  </a:schemeClr>
                </a:solidFill>
                <a:latin typeface="Times New Roman" panose="02020603050405020304" pitchFamily="18" charset="0"/>
                <a:cs typeface="Times New Roman" panose="02020603050405020304" pitchFamily="18" charset="0"/>
              </a:rPr>
              <a:t>cooperation </a:t>
            </a:r>
            <a:r>
              <a:rPr lang="en-US" altLang="zh-TW" sz="1800" b="0" dirty="0" smtClean="0">
                <a:solidFill>
                  <a:schemeClr val="tx1">
                    <a:lumMod val="95000"/>
                    <a:lumOff val="5000"/>
                  </a:schemeClr>
                </a:solidFill>
                <a:latin typeface="Times New Roman" panose="02020603050405020304" pitchFamily="18" charset="0"/>
                <a:cs typeface="Times New Roman" panose="02020603050405020304" pitchFamily="18" charset="0"/>
              </a:rPr>
              <a:t>have been gradually </a:t>
            </a:r>
            <a:r>
              <a:rPr lang="en-US" altLang="zh-TW" sz="1800" b="0" dirty="0">
                <a:solidFill>
                  <a:schemeClr val="tx1">
                    <a:lumMod val="95000"/>
                    <a:lumOff val="5000"/>
                  </a:schemeClr>
                </a:solidFill>
                <a:latin typeface="Times New Roman" panose="02020603050405020304" pitchFamily="18" charset="0"/>
                <a:cs typeface="Times New Roman" panose="02020603050405020304" pitchFamily="18" charset="0"/>
              </a:rPr>
              <a:t>extended to dozens of </a:t>
            </a:r>
            <a:r>
              <a:rPr lang="en-US" altLang="zh-TW" sz="1800" b="0" dirty="0" smtClean="0">
                <a:solidFill>
                  <a:schemeClr val="tx1">
                    <a:lumMod val="95000"/>
                    <a:lumOff val="5000"/>
                  </a:schemeClr>
                </a:solidFill>
                <a:latin typeface="Times New Roman" panose="02020603050405020304" pitchFamily="18" charset="0"/>
                <a:cs typeface="Times New Roman" panose="02020603050405020304" pitchFamily="18" charset="0"/>
              </a:rPr>
              <a:t>areas, </a:t>
            </a:r>
            <a:r>
              <a:rPr lang="en-US" altLang="zh-TW" sz="1800" b="0" dirty="0">
                <a:solidFill>
                  <a:schemeClr val="tx1">
                    <a:lumMod val="95000"/>
                    <a:lumOff val="5000"/>
                  </a:schemeClr>
                </a:solidFill>
                <a:latin typeface="Times New Roman" panose="02020603050405020304" pitchFamily="18" charset="0"/>
                <a:cs typeface="Times New Roman" panose="02020603050405020304" pitchFamily="18" charset="0"/>
              </a:rPr>
              <a:t>such as </a:t>
            </a:r>
            <a:r>
              <a:rPr lang="en-US" altLang="zh-TW" sz="1800" b="0" dirty="0" smtClean="0">
                <a:solidFill>
                  <a:schemeClr val="tx1">
                    <a:lumMod val="95000"/>
                    <a:lumOff val="5000"/>
                  </a:schemeClr>
                </a:solidFill>
                <a:latin typeface="Times New Roman" panose="02020603050405020304" pitchFamily="18" charset="0"/>
                <a:cs typeface="Times New Roman" panose="02020603050405020304" pitchFamily="18" charset="0"/>
              </a:rPr>
              <a:t>economy and </a:t>
            </a:r>
            <a:r>
              <a:rPr lang="en-US" altLang="zh-TW" sz="1800" b="0" dirty="0">
                <a:solidFill>
                  <a:schemeClr val="tx1">
                    <a:lumMod val="95000"/>
                    <a:lumOff val="5000"/>
                  </a:schemeClr>
                </a:solidFill>
                <a:latin typeface="Times New Roman" panose="02020603050405020304" pitchFamily="18" charset="0"/>
                <a:cs typeface="Times New Roman" panose="02020603050405020304" pitchFamily="18" charset="0"/>
              </a:rPr>
              <a:t>trade, finance, </a:t>
            </a:r>
            <a:r>
              <a:rPr lang="en-US" altLang="zh-TW" sz="1800" b="0" dirty="0" smtClean="0">
                <a:solidFill>
                  <a:schemeClr val="tx1">
                    <a:lumMod val="95000"/>
                    <a:lumOff val="5000"/>
                  </a:schemeClr>
                </a:solidFill>
                <a:latin typeface="Times New Roman" panose="02020603050405020304" pitchFamily="18" charset="0"/>
                <a:cs typeface="Times New Roman" panose="02020603050405020304" pitchFamily="18" charset="0"/>
              </a:rPr>
              <a:t>science and technology</a:t>
            </a:r>
            <a:r>
              <a:rPr lang="en-US" altLang="zh-TW" sz="1800" b="0" dirty="0">
                <a:solidFill>
                  <a:schemeClr val="tx1">
                    <a:lumMod val="95000"/>
                    <a:lumOff val="5000"/>
                  </a:schemeClr>
                </a:solidFill>
                <a:latin typeface="Times New Roman" panose="02020603050405020304" pitchFamily="18" charset="0"/>
                <a:cs typeface="Times New Roman" panose="02020603050405020304" pitchFamily="18" charset="0"/>
              </a:rPr>
              <a:t>, agriculture, culture, education, health, think tanks, friendship cities. </a:t>
            </a:r>
          </a:p>
        </p:txBody>
      </p:sp>
      <p:sp>
        <p:nvSpPr>
          <p:cNvPr id="2" name="Rectangle 1"/>
          <p:cNvSpPr/>
          <p:nvPr/>
        </p:nvSpPr>
        <p:spPr>
          <a:xfrm>
            <a:off x="609681" y="6148167"/>
            <a:ext cx="8577943" cy="523220"/>
          </a:xfrm>
          <a:prstGeom prst="rect">
            <a:avLst/>
          </a:prstGeom>
        </p:spPr>
        <p:txBody>
          <a:bodyPr wrap="square">
            <a:spAutoFit/>
          </a:bodyPr>
          <a:lstStyle/>
          <a:p>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Source: the Ministry of Foreign Affairs of the People’s Republic of China</a:t>
            </a:r>
          </a:p>
          <a:p>
            <a:r>
              <a:rPr lang="en-US" sz="1400" dirty="0">
                <a:latin typeface="Times New Roman" panose="02020603050405020304" pitchFamily="18" charset="0"/>
                <a:cs typeface="Times New Roman" panose="02020603050405020304" pitchFamily="18" charset="0"/>
              </a:rPr>
              <a:t>https://www.fmprc.gov.cn/web/wjb_673085/zzjg_673183/gjjjs_674249/gjzzyhygk_674253/jzgj_674283/gk_674285/</a:t>
            </a:r>
          </a:p>
        </p:txBody>
      </p:sp>
      <p:pic>
        <p:nvPicPr>
          <p:cNvPr id="7" name="圖片 6"/>
          <p:cNvPicPr/>
          <p:nvPr/>
        </p:nvPicPr>
        <p:blipFill rotWithShape="1">
          <a:blip r:embed="rId3"/>
          <a:srcRect l="14809" t="11847" r="45461" b="70815"/>
          <a:stretch/>
        </p:blipFill>
        <p:spPr bwMode="auto">
          <a:xfrm>
            <a:off x="9371123" y="6235522"/>
            <a:ext cx="2095500" cy="5715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668108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圆角 19">
            <a:extLst>
              <a:ext uri="{FF2B5EF4-FFF2-40B4-BE49-F238E27FC236}">
                <a16:creationId xmlns:a16="http://schemas.microsoft.com/office/drawing/2014/main" id="{3F41AFEA-200E-44F1-A247-6A605EF49940}"/>
              </a:ext>
            </a:extLst>
          </p:cNvPr>
          <p:cNvSpPr/>
          <p:nvPr/>
        </p:nvSpPr>
        <p:spPr bwMode="auto">
          <a:xfrm>
            <a:off x="1458238" y="2672556"/>
            <a:ext cx="9251488" cy="3844522"/>
          </a:xfrm>
          <a:prstGeom prst="roundRect">
            <a:avLst>
              <a:gd name="adj" fmla="val 0"/>
            </a:avLst>
          </a:prstGeom>
          <a:solidFill>
            <a:srgbClr val="4472C4">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1" name="矩形 20">
            <a:extLst>
              <a:ext uri="{FF2B5EF4-FFF2-40B4-BE49-F238E27FC236}">
                <a16:creationId xmlns:a16="http://schemas.microsoft.com/office/drawing/2014/main" id="{2803E0BB-4FEF-48F7-AABB-51D17816734C}"/>
              </a:ext>
            </a:extLst>
          </p:cNvPr>
          <p:cNvSpPr/>
          <p:nvPr/>
        </p:nvSpPr>
        <p:spPr>
          <a:xfrm>
            <a:off x="1521913" y="2693288"/>
            <a:ext cx="9124989" cy="3914823"/>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23" name="矩形: 圆角 22">
            <a:extLst>
              <a:ext uri="{FF2B5EF4-FFF2-40B4-BE49-F238E27FC236}">
                <a16:creationId xmlns:a16="http://schemas.microsoft.com/office/drawing/2014/main" id="{85506D32-4E08-4B2D-A953-D9AECFD3C3B1}"/>
              </a:ext>
            </a:extLst>
          </p:cNvPr>
          <p:cNvSpPr/>
          <p:nvPr/>
        </p:nvSpPr>
        <p:spPr>
          <a:xfrm flipV="1">
            <a:off x="6808359" y="2867250"/>
            <a:ext cx="3624805" cy="2972643"/>
          </a:xfrm>
          <a:prstGeom prst="roundRect">
            <a:avLst>
              <a:gd name="adj" fmla="val 10000"/>
            </a:avLst>
          </a:prstGeom>
          <a:solidFill>
            <a:srgbClr val="77D3DB">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9" name="文本框 8">
            <a:extLst>
              <a:ext uri="{FF2B5EF4-FFF2-40B4-BE49-F238E27FC236}">
                <a16:creationId xmlns:a16="http://schemas.microsoft.com/office/drawing/2014/main" id="{5CA9B1F0-A632-49B9-9B98-AA8BF4E4E736}"/>
              </a:ext>
            </a:extLst>
          </p:cNvPr>
          <p:cNvSpPr txBox="1"/>
          <p:nvPr/>
        </p:nvSpPr>
        <p:spPr>
          <a:xfrm>
            <a:off x="376091" y="696723"/>
            <a:ext cx="11246703" cy="1938992"/>
          </a:xfrm>
          <a:prstGeom prst="rect">
            <a:avLst/>
          </a:prstGeom>
          <a:noFill/>
        </p:spPr>
        <p:txBody>
          <a:bodyPr wrap="square">
            <a:spAutoFit/>
          </a:bodyPr>
          <a:lstStyle/>
          <a:p>
            <a:pPr algn="just">
              <a:lnSpc>
                <a:spcPct val="120000"/>
              </a:lnSpc>
              <a:spcBef>
                <a:spcPts val="600"/>
              </a:spcBef>
              <a:spcAft>
                <a:spcPts val="600"/>
              </a:spcAft>
            </a:pP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The BRICS countries planned to set up a New Development Bank to </a:t>
            </a:r>
            <a:r>
              <a:rPr lang="en-US" altLang="zh-CN" sz="2000" dirty="0" err="1"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mobilise</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resources for infrastructure and sustainable development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projects among BRICS countries and other emerging economies.   In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2014, the BRICS countries signed an agreement for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establishing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New Development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Bank in Brazil.  In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2015, the bank was opened in Shanghai.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As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an important component of the BRICS cooperation mechanism, the founding of the bank helps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raise the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voice and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influence of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the BRICS in international financial affairs. </a:t>
            </a:r>
            <a:endPar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文本框 9">
            <a:extLst>
              <a:ext uri="{FF2B5EF4-FFF2-40B4-BE49-F238E27FC236}">
                <a16:creationId xmlns:a16="http://schemas.microsoft.com/office/drawing/2014/main" id="{28070BB1-3A0D-437D-836A-D91E1DEC9667}"/>
              </a:ext>
            </a:extLst>
          </p:cNvPr>
          <p:cNvSpPr txBox="1"/>
          <p:nvPr/>
        </p:nvSpPr>
        <p:spPr>
          <a:xfrm>
            <a:off x="7014791" y="2867250"/>
            <a:ext cx="3482048" cy="3000821"/>
          </a:xfrm>
          <a:prstGeom prst="rect">
            <a:avLst/>
          </a:prstGeom>
          <a:noFill/>
        </p:spPr>
        <p:txBody>
          <a:bodyPr wrap="square">
            <a:spAutoFit/>
          </a:bodyPr>
          <a:lstStyle/>
          <a:p>
            <a:pPr algn="just">
              <a:lnSpc>
                <a:spcPct val="150000"/>
              </a:lnSpc>
            </a:pPr>
            <a:r>
              <a:rPr lang="en-US" altLang="zh-CN"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According to the following </a:t>
            </a:r>
            <a:r>
              <a:rPr lang="en-US" altLang="zh-CN"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Source, </a:t>
            </a:r>
            <a:r>
              <a:rPr lang="en-US" altLang="zh-CN"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total initial </a:t>
            </a:r>
            <a:r>
              <a:rPr lang="en-US" altLang="zh-CN" dirty="0" err="1"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authorised</a:t>
            </a:r>
            <a:r>
              <a:rPr lang="en-US" altLang="zh-CN"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capital of the New Development Bank was 100 billion US dollars and the initial subscribed capital was 50 billion US dollars, to be equally shared among the five </a:t>
            </a:r>
            <a:r>
              <a:rPr lang="en-US" altLang="zh-CN"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countries.</a:t>
            </a:r>
            <a:endParaRPr lang="zh-CN" altLang="en-US"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文本框 7">
            <a:extLst>
              <a:ext uri="{FF2B5EF4-FFF2-40B4-BE49-F238E27FC236}">
                <a16:creationId xmlns:a16="http://schemas.microsoft.com/office/drawing/2014/main" id="{5481411B-84A5-4D5F-98BB-8AFDD7B3D362}"/>
              </a:ext>
            </a:extLst>
          </p:cNvPr>
          <p:cNvSpPr txBox="1"/>
          <p:nvPr/>
        </p:nvSpPr>
        <p:spPr>
          <a:xfrm>
            <a:off x="2467649" y="112884"/>
            <a:ext cx="8568829" cy="584775"/>
          </a:xfrm>
          <a:prstGeom prst="rect">
            <a:avLst/>
          </a:prstGeom>
          <a:noFill/>
        </p:spPr>
        <p:txBody>
          <a:bodyPr wrap="square">
            <a:spAutoFit/>
          </a:bodyPr>
          <a:lstStyle/>
          <a:p>
            <a:r>
              <a:rPr kumimoji="0" lang="en-US" altLang="zh-CN" sz="32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New Development Bank (NDB</a:t>
            </a:r>
            <a:r>
              <a:rPr kumimoji="0" lang="en-US" altLang="zh-CN" sz="3200" b="1" i="0" u="none" strike="noStrike" kern="1200" cap="none" spc="0" normalizeH="0" baseline="0" noProof="0" dirty="0" smtClean="0">
                <a:ln>
                  <a:noFill/>
                </a:ln>
                <a:solidFill>
                  <a:schemeClr val="tx1">
                    <a:lumMod val="95000"/>
                    <a:lumOff val="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of BRICS</a:t>
            </a:r>
            <a:endParaRPr lang="zh-CN" altLang="en-US" sz="32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2" name="Freeform 7">
            <a:extLst>
              <a:ext uri="{FF2B5EF4-FFF2-40B4-BE49-F238E27FC236}">
                <a16:creationId xmlns:a16="http://schemas.microsoft.com/office/drawing/2014/main" id="{73333A4F-B278-4051-BE3D-EC91021F7D6E}"/>
              </a:ext>
            </a:extLst>
          </p:cNvPr>
          <p:cNvSpPr/>
          <p:nvPr/>
        </p:nvSpPr>
        <p:spPr bwMode="auto">
          <a:xfrm>
            <a:off x="1925676" y="271128"/>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01B3C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nvGrpSpPr>
          <p:cNvPr id="3" name="组合 2">
            <a:extLst>
              <a:ext uri="{FF2B5EF4-FFF2-40B4-BE49-F238E27FC236}">
                <a16:creationId xmlns:a16="http://schemas.microsoft.com/office/drawing/2014/main" id="{076ACDC0-67B3-401C-8B6D-BCB332AE6135}"/>
              </a:ext>
            </a:extLst>
          </p:cNvPr>
          <p:cNvGrpSpPr/>
          <p:nvPr/>
        </p:nvGrpSpPr>
        <p:grpSpPr>
          <a:xfrm>
            <a:off x="2042503" y="2647601"/>
            <a:ext cx="4635882" cy="3679376"/>
            <a:chOff x="5143544" y="2378304"/>
            <a:chExt cx="5200652" cy="4127618"/>
          </a:xfrm>
        </p:grpSpPr>
        <p:sp>
          <p:nvSpPr>
            <p:cNvPr id="4" name="空心弧 3">
              <a:extLst>
                <a:ext uri="{FF2B5EF4-FFF2-40B4-BE49-F238E27FC236}">
                  <a16:creationId xmlns:a16="http://schemas.microsoft.com/office/drawing/2014/main" id="{C0C9C7C6-15C0-423D-B5A2-FEC7087CC565}"/>
                </a:ext>
              </a:extLst>
            </p:cNvPr>
            <p:cNvSpPr/>
            <p:nvPr/>
          </p:nvSpPr>
          <p:spPr>
            <a:xfrm>
              <a:off x="5915585" y="2800332"/>
              <a:ext cx="3559225" cy="3559225"/>
            </a:xfrm>
            <a:prstGeom prst="blockArc">
              <a:avLst>
                <a:gd name="adj1" fmla="val 11880000"/>
                <a:gd name="adj2" fmla="val 16200000"/>
                <a:gd name="adj3" fmla="val 4636"/>
              </a:avLst>
            </a:prstGeom>
          </p:spPr>
          <p:style>
            <a:lnRef idx="0">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5" name="空心弧 4">
              <a:extLst>
                <a:ext uri="{FF2B5EF4-FFF2-40B4-BE49-F238E27FC236}">
                  <a16:creationId xmlns:a16="http://schemas.microsoft.com/office/drawing/2014/main" id="{13C4ADF0-F7EA-48BA-ADA5-664074273240}"/>
                </a:ext>
              </a:extLst>
            </p:cNvPr>
            <p:cNvSpPr/>
            <p:nvPr/>
          </p:nvSpPr>
          <p:spPr>
            <a:xfrm>
              <a:off x="5915585" y="2800332"/>
              <a:ext cx="3559225" cy="3559225"/>
            </a:xfrm>
            <a:prstGeom prst="blockArc">
              <a:avLst>
                <a:gd name="adj1" fmla="val 7560000"/>
                <a:gd name="adj2" fmla="val 11880000"/>
                <a:gd name="adj3" fmla="val 4636"/>
              </a:avLst>
            </a:prstGeom>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6" name="空心弧 5">
              <a:extLst>
                <a:ext uri="{FF2B5EF4-FFF2-40B4-BE49-F238E27FC236}">
                  <a16:creationId xmlns:a16="http://schemas.microsoft.com/office/drawing/2014/main" id="{867B20C2-594B-4FB7-A061-E8713B13101E}"/>
                </a:ext>
              </a:extLst>
            </p:cNvPr>
            <p:cNvSpPr/>
            <p:nvPr/>
          </p:nvSpPr>
          <p:spPr>
            <a:xfrm>
              <a:off x="5915585" y="2800332"/>
              <a:ext cx="3559225" cy="3559225"/>
            </a:xfrm>
            <a:prstGeom prst="blockArc">
              <a:avLst>
                <a:gd name="adj1" fmla="val 3240000"/>
                <a:gd name="adj2" fmla="val 7560000"/>
                <a:gd name="adj3" fmla="val 4636"/>
              </a:avLst>
            </a:prstGeom>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7" name="空心弧 6">
              <a:extLst>
                <a:ext uri="{FF2B5EF4-FFF2-40B4-BE49-F238E27FC236}">
                  <a16:creationId xmlns:a16="http://schemas.microsoft.com/office/drawing/2014/main" id="{2752E7E7-DF4B-462A-91C8-16DBEC9162C0}"/>
                </a:ext>
              </a:extLst>
            </p:cNvPr>
            <p:cNvSpPr/>
            <p:nvPr/>
          </p:nvSpPr>
          <p:spPr>
            <a:xfrm>
              <a:off x="5915585" y="2800332"/>
              <a:ext cx="3559225" cy="3559225"/>
            </a:xfrm>
            <a:prstGeom prst="blockArc">
              <a:avLst>
                <a:gd name="adj1" fmla="val 20520000"/>
                <a:gd name="adj2" fmla="val 3240000"/>
                <a:gd name="adj3" fmla="val 4636"/>
              </a:avLst>
            </a:pr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3" name="空心弧 12">
              <a:extLst>
                <a:ext uri="{FF2B5EF4-FFF2-40B4-BE49-F238E27FC236}">
                  <a16:creationId xmlns:a16="http://schemas.microsoft.com/office/drawing/2014/main" id="{F2AE8AD5-D3DB-4406-8CB2-6378CD66E397}"/>
                </a:ext>
              </a:extLst>
            </p:cNvPr>
            <p:cNvSpPr/>
            <p:nvPr/>
          </p:nvSpPr>
          <p:spPr>
            <a:xfrm>
              <a:off x="5915585" y="2800332"/>
              <a:ext cx="3559225" cy="3559225"/>
            </a:xfrm>
            <a:prstGeom prst="blockArc">
              <a:avLst>
                <a:gd name="adj1" fmla="val 16200000"/>
                <a:gd name="adj2" fmla="val 20520000"/>
                <a:gd name="adj3" fmla="val 4636"/>
              </a:avLst>
            </a:pr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4" name="任意多边形: 形状 13">
              <a:extLst>
                <a:ext uri="{FF2B5EF4-FFF2-40B4-BE49-F238E27FC236}">
                  <a16:creationId xmlns:a16="http://schemas.microsoft.com/office/drawing/2014/main" id="{A8C32E24-F180-49B2-81C8-B65F519B16BD}"/>
                </a:ext>
              </a:extLst>
            </p:cNvPr>
            <p:cNvSpPr/>
            <p:nvPr/>
          </p:nvSpPr>
          <p:spPr>
            <a:xfrm>
              <a:off x="6730710" y="3844125"/>
              <a:ext cx="2026319" cy="1365301"/>
            </a:xfrm>
            <a:custGeom>
              <a:avLst/>
              <a:gdLst>
                <a:gd name="connsiteX0" fmla="*/ 227555 w 1820451"/>
                <a:gd name="connsiteY0" fmla="*/ 0 h 1365301"/>
                <a:gd name="connsiteX1" fmla="*/ 1820451 w 1820451"/>
                <a:gd name="connsiteY1" fmla="*/ 0 h 1365301"/>
                <a:gd name="connsiteX2" fmla="*/ 1820451 w 1820451"/>
                <a:gd name="connsiteY2" fmla="*/ 0 h 1365301"/>
                <a:gd name="connsiteX3" fmla="*/ 1820451 w 1820451"/>
                <a:gd name="connsiteY3" fmla="*/ 1137746 h 1365301"/>
                <a:gd name="connsiteX4" fmla="*/ 1592896 w 1820451"/>
                <a:gd name="connsiteY4" fmla="*/ 1365301 h 1365301"/>
                <a:gd name="connsiteX5" fmla="*/ 0 w 1820451"/>
                <a:gd name="connsiteY5" fmla="*/ 1365301 h 1365301"/>
                <a:gd name="connsiteX6" fmla="*/ 0 w 1820451"/>
                <a:gd name="connsiteY6" fmla="*/ 1365301 h 1365301"/>
                <a:gd name="connsiteX7" fmla="*/ 0 w 1820451"/>
                <a:gd name="connsiteY7" fmla="*/ 227555 h 1365301"/>
                <a:gd name="connsiteX8" fmla="*/ 227555 w 1820451"/>
                <a:gd name="connsiteY8" fmla="*/ 0 h 1365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0451" h="1365301">
                  <a:moveTo>
                    <a:pt x="227555" y="0"/>
                  </a:moveTo>
                  <a:lnTo>
                    <a:pt x="1820451" y="0"/>
                  </a:lnTo>
                  <a:lnTo>
                    <a:pt x="1820451" y="0"/>
                  </a:lnTo>
                  <a:lnTo>
                    <a:pt x="1820451" y="1137746"/>
                  </a:lnTo>
                  <a:cubicBezTo>
                    <a:pt x="1820451" y="1263421"/>
                    <a:pt x="1718571" y="1365301"/>
                    <a:pt x="1592896" y="1365301"/>
                  </a:cubicBezTo>
                  <a:lnTo>
                    <a:pt x="0" y="1365301"/>
                  </a:lnTo>
                  <a:lnTo>
                    <a:pt x="0" y="1365301"/>
                  </a:lnTo>
                  <a:lnTo>
                    <a:pt x="0" y="227555"/>
                  </a:lnTo>
                  <a:cubicBezTo>
                    <a:pt x="0" y="101880"/>
                    <a:pt x="101880" y="0"/>
                    <a:pt x="227555" y="0"/>
                  </a:cubicBezTo>
                  <a:close/>
                </a:path>
              </a:pathLst>
            </a:custGeom>
            <a:solidFill>
              <a:srgbClr val="0070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9509" tIns="89509" rIns="89509" bIns="89509" numCol="1" spcCol="1270" anchor="ctr" anchorCtr="0">
              <a:noAutofit/>
            </a:bodyPr>
            <a:lstStyle/>
            <a:p>
              <a:pPr marL="0" lvl="0" indent="0" algn="ctr" defTabSz="800100">
                <a:lnSpc>
                  <a:spcPct val="90000"/>
                </a:lnSpc>
                <a:spcBef>
                  <a:spcPct val="0"/>
                </a:spcBef>
                <a:spcAft>
                  <a:spcPct val="35000"/>
                </a:spcAft>
                <a:buNone/>
              </a:pPr>
              <a:r>
                <a:rPr lang="en-US" altLang="zh-CN" sz="2400" kern="1200" dirty="0">
                  <a:latin typeface="Times New Roman" panose="02020603050405020304" pitchFamily="18" charset="0"/>
                  <a:ea typeface="DFKai-SB" panose="03000509000000000000" pitchFamily="65" charset="-120"/>
                  <a:cs typeface="Times New Roman" panose="02020603050405020304" pitchFamily="18" charset="0"/>
                </a:rPr>
                <a:t>$100 billion contingency reserve</a:t>
              </a:r>
              <a:endParaRPr lang="zh-CN" altLang="en-US" sz="2400" kern="1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5" name="任意多边形: 形状 14">
              <a:extLst>
                <a:ext uri="{FF2B5EF4-FFF2-40B4-BE49-F238E27FC236}">
                  <a16:creationId xmlns:a16="http://schemas.microsoft.com/office/drawing/2014/main" id="{460D31B1-879A-4780-B4FA-BEB0B66B45F1}"/>
                </a:ext>
              </a:extLst>
            </p:cNvPr>
            <p:cNvSpPr/>
            <p:nvPr/>
          </p:nvSpPr>
          <p:spPr>
            <a:xfrm>
              <a:off x="6992972" y="2378304"/>
              <a:ext cx="1386697" cy="982890"/>
            </a:xfrm>
            <a:custGeom>
              <a:avLst/>
              <a:gdLst>
                <a:gd name="connsiteX0" fmla="*/ 231121 w 1386697"/>
                <a:gd name="connsiteY0" fmla="*/ 0 h 1386697"/>
                <a:gd name="connsiteX1" fmla="*/ 1386697 w 1386697"/>
                <a:gd name="connsiteY1" fmla="*/ 0 h 1386697"/>
                <a:gd name="connsiteX2" fmla="*/ 1386697 w 1386697"/>
                <a:gd name="connsiteY2" fmla="*/ 0 h 1386697"/>
                <a:gd name="connsiteX3" fmla="*/ 1386697 w 1386697"/>
                <a:gd name="connsiteY3" fmla="*/ 1155576 h 1386697"/>
                <a:gd name="connsiteX4" fmla="*/ 1155576 w 1386697"/>
                <a:gd name="connsiteY4" fmla="*/ 1386697 h 1386697"/>
                <a:gd name="connsiteX5" fmla="*/ 0 w 1386697"/>
                <a:gd name="connsiteY5" fmla="*/ 1386697 h 1386697"/>
                <a:gd name="connsiteX6" fmla="*/ 0 w 1386697"/>
                <a:gd name="connsiteY6" fmla="*/ 1386697 h 1386697"/>
                <a:gd name="connsiteX7" fmla="*/ 0 w 1386697"/>
                <a:gd name="connsiteY7" fmla="*/ 231121 h 1386697"/>
                <a:gd name="connsiteX8" fmla="*/ 231121 w 1386697"/>
                <a:gd name="connsiteY8" fmla="*/ 0 h 138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6697" h="1386697">
                  <a:moveTo>
                    <a:pt x="231121" y="0"/>
                  </a:moveTo>
                  <a:lnTo>
                    <a:pt x="1386697" y="0"/>
                  </a:lnTo>
                  <a:lnTo>
                    <a:pt x="1386697" y="0"/>
                  </a:lnTo>
                  <a:lnTo>
                    <a:pt x="1386697" y="1155576"/>
                  </a:lnTo>
                  <a:cubicBezTo>
                    <a:pt x="1386697" y="1283221"/>
                    <a:pt x="1283221" y="1386697"/>
                    <a:pt x="1155576" y="1386697"/>
                  </a:cubicBezTo>
                  <a:lnTo>
                    <a:pt x="0" y="1386697"/>
                  </a:lnTo>
                  <a:lnTo>
                    <a:pt x="0" y="1386697"/>
                  </a:lnTo>
                  <a:lnTo>
                    <a:pt x="0" y="231121"/>
                  </a:lnTo>
                  <a:cubicBezTo>
                    <a:pt x="0" y="103476"/>
                    <a:pt x="103476" y="0"/>
                    <a:pt x="231121" y="0"/>
                  </a:cubicBezTo>
                  <a:close/>
                </a:path>
              </a:pathLst>
            </a:custGeom>
            <a:solidFill>
              <a:schemeClr val="accent4">
                <a:lumMod val="40000"/>
                <a:lumOff val="6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0553" tIns="90553" rIns="90553" bIns="90553" numCol="1" spcCol="1270" anchor="ctr" anchorCtr="0">
              <a:noAutofit/>
            </a:bodyPr>
            <a:lstStyle/>
            <a:p>
              <a:pPr marL="0" lvl="0" indent="0" algn="ctr" defTabSz="800100">
                <a:lnSpc>
                  <a:spcPct val="90000"/>
                </a:lnSpc>
                <a:spcBef>
                  <a:spcPct val="0"/>
                </a:spcBef>
                <a:spcAft>
                  <a:spcPct val="35000"/>
                </a:spcAft>
                <a:buNone/>
              </a:pP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China</a:t>
              </a:r>
              <a:endParaRPr lang="zh-CN" altLang="en-US" sz="2400"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6" name="任意多边形: 形状 15">
              <a:extLst>
                <a:ext uri="{FF2B5EF4-FFF2-40B4-BE49-F238E27FC236}">
                  <a16:creationId xmlns:a16="http://schemas.microsoft.com/office/drawing/2014/main" id="{0295C270-7976-4782-9FB2-3B9B0D4C619C}"/>
                </a:ext>
              </a:extLst>
            </p:cNvPr>
            <p:cNvSpPr/>
            <p:nvPr/>
          </p:nvSpPr>
          <p:spPr>
            <a:xfrm>
              <a:off x="8957499" y="3587328"/>
              <a:ext cx="1386697" cy="982890"/>
            </a:xfrm>
            <a:custGeom>
              <a:avLst/>
              <a:gdLst>
                <a:gd name="connsiteX0" fmla="*/ 231121 w 1386697"/>
                <a:gd name="connsiteY0" fmla="*/ 0 h 1386697"/>
                <a:gd name="connsiteX1" fmla="*/ 1386697 w 1386697"/>
                <a:gd name="connsiteY1" fmla="*/ 0 h 1386697"/>
                <a:gd name="connsiteX2" fmla="*/ 1386697 w 1386697"/>
                <a:gd name="connsiteY2" fmla="*/ 0 h 1386697"/>
                <a:gd name="connsiteX3" fmla="*/ 1386697 w 1386697"/>
                <a:gd name="connsiteY3" fmla="*/ 1155576 h 1386697"/>
                <a:gd name="connsiteX4" fmla="*/ 1155576 w 1386697"/>
                <a:gd name="connsiteY4" fmla="*/ 1386697 h 1386697"/>
                <a:gd name="connsiteX5" fmla="*/ 0 w 1386697"/>
                <a:gd name="connsiteY5" fmla="*/ 1386697 h 1386697"/>
                <a:gd name="connsiteX6" fmla="*/ 0 w 1386697"/>
                <a:gd name="connsiteY6" fmla="*/ 1386697 h 1386697"/>
                <a:gd name="connsiteX7" fmla="*/ 0 w 1386697"/>
                <a:gd name="connsiteY7" fmla="*/ 231121 h 1386697"/>
                <a:gd name="connsiteX8" fmla="*/ 231121 w 1386697"/>
                <a:gd name="connsiteY8" fmla="*/ 0 h 138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6697" h="1386697">
                  <a:moveTo>
                    <a:pt x="231121" y="0"/>
                  </a:moveTo>
                  <a:lnTo>
                    <a:pt x="1386697" y="0"/>
                  </a:lnTo>
                  <a:lnTo>
                    <a:pt x="1386697" y="0"/>
                  </a:lnTo>
                  <a:lnTo>
                    <a:pt x="1386697" y="1155576"/>
                  </a:lnTo>
                  <a:cubicBezTo>
                    <a:pt x="1386697" y="1283221"/>
                    <a:pt x="1283221" y="1386697"/>
                    <a:pt x="1155576" y="1386697"/>
                  </a:cubicBezTo>
                  <a:lnTo>
                    <a:pt x="0" y="1386697"/>
                  </a:lnTo>
                  <a:lnTo>
                    <a:pt x="0" y="1386697"/>
                  </a:lnTo>
                  <a:lnTo>
                    <a:pt x="0" y="231121"/>
                  </a:lnTo>
                  <a:cubicBezTo>
                    <a:pt x="0" y="103476"/>
                    <a:pt x="103476" y="0"/>
                    <a:pt x="231121" y="0"/>
                  </a:cubicBezTo>
                  <a:close/>
                </a:path>
              </a:pathLst>
            </a:custGeom>
            <a:solidFill>
              <a:schemeClr val="accent3">
                <a:lumMod val="40000"/>
                <a:lumOff val="60000"/>
              </a:scheme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0553" tIns="90553" rIns="90553" bIns="90553" numCol="1" spcCol="1270" anchor="ctr" anchorCtr="0">
              <a:noAutofit/>
            </a:bodyPr>
            <a:lstStyle/>
            <a:p>
              <a:pPr marL="0" lvl="0" indent="0" algn="ctr" defTabSz="800100">
                <a:lnSpc>
                  <a:spcPct val="90000"/>
                </a:lnSpc>
                <a:spcBef>
                  <a:spcPct val="0"/>
                </a:spcBef>
                <a:spcAft>
                  <a:spcPct val="35000"/>
                </a:spcAft>
                <a:buNone/>
              </a:pP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Brazil</a:t>
              </a:r>
              <a:endParaRPr lang="zh-CN" altLang="en-US" sz="2400"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7" name="任意多边形: 形状 16">
              <a:extLst>
                <a:ext uri="{FF2B5EF4-FFF2-40B4-BE49-F238E27FC236}">
                  <a16:creationId xmlns:a16="http://schemas.microsoft.com/office/drawing/2014/main" id="{6E38C976-D994-4B8A-AD04-4214D3F88F88}"/>
                </a:ext>
              </a:extLst>
            </p:cNvPr>
            <p:cNvSpPr/>
            <p:nvPr/>
          </p:nvSpPr>
          <p:spPr>
            <a:xfrm>
              <a:off x="8014756" y="5523032"/>
              <a:ext cx="1386697" cy="982890"/>
            </a:xfrm>
            <a:custGeom>
              <a:avLst/>
              <a:gdLst>
                <a:gd name="connsiteX0" fmla="*/ 231121 w 1386697"/>
                <a:gd name="connsiteY0" fmla="*/ 0 h 1386697"/>
                <a:gd name="connsiteX1" fmla="*/ 1386697 w 1386697"/>
                <a:gd name="connsiteY1" fmla="*/ 0 h 1386697"/>
                <a:gd name="connsiteX2" fmla="*/ 1386697 w 1386697"/>
                <a:gd name="connsiteY2" fmla="*/ 0 h 1386697"/>
                <a:gd name="connsiteX3" fmla="*/ 1386697 w 1386697"/>
                <a:gd name="connsiteY3" fmla="*/ 1155576 h 1386697"/>
                <a:gd name="connsiteX4" fmla="*/ 1155576 w 1386697"/>
                <a:gd name="connsiteY4" fmla="*/ 1386697 h 1386697"/>
                <a:gd name="connsiteX5" fmla="*/ 0 w 1386697"/>
                <a:gd name="connsiteY5" fmla="*/ 1386697 h 1386697"/>
                <a:gd name="connsiteX6" fmla="*/ 0 w 1386697"/>
                <a:gd name="connsiteY6" fmla="*/ 1386697 h 1386697"/>
                <a:gd name="connsiteX7" fmla="*/ 0 w 1386697"/>
                <a:gd name="connsiteY7" fmla="*/ 231121 h 1386697"/>
                <a:gd name="connsiteX8" fmla="*/ 231121 w 1386697"/>
                <a:gd name="connsiteY8" fmla="*/ 0 h 138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6697" h="1386697">
                  <a:moveTo>
                    <a:pt x="231121" y="0"/>
                  </a:moveTo>
                  <a:lnTo>
                    <a:pt x="1386697" y="0"/>
                  </a:lnTo>
                  <a:lnTo>
                    <a:pt x="1386697" y="0"/>
                  </a:lnTo>
                  <a:lnTo>
                    <a:pt x="1386697" y="1155576"/>
                  </a:lnTo>
                  <a:cubicBezTo>
                    <a:pt x="1386697" y="1283221"/>
                    <a:pt x="1283221" y="1386697"/>
                    <a:pt x="1155576" y="1386697"/>
                  </a:cubicBezTo>
                  <a:lnTo>
                    <a:pt x="0" y="1386697"/>
                  </a:lnTo>
                  <a:lnTo>
                    <a:pt x="0" y="1386697"/>
                  </a:lnTo>
                  <a:lnTo>
                    <a:pt x="0" y="231121"/>
                  </a:lnTo>
                  <a:cubicBezTo>
                    <a:pt x="0" y="103476"/>
                    <a:pt x="103476" y="0"/>
                    <a:pt x="231121" y="0"/>
                  </a:cubicBezTo>
                  <a:close/>
                </a:path>
              </a:pathLst>
            </a:custGeom>
            <a:solidFill>
              <a:schemeClr val="accent2">
                <a:lumMod val="40000"/>
                <a:lumOff val="6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90553" tIns="90553" rIns="90553" bIns="90553" numCol="1" spcCol="1270" anchor="ctr" anchorCtr="0">
              <a:noAutofit/>
            </a:bodyPr>
            <a:lstStyle/>
            <a:p>
              <a:pPr marL="0" lvl="0" indent="0" algn="ctr" defTabSz="800100">
                <a:lnSpc>
                  <a:spcPct val="90000"/>
                </a:lnSpc>
                <a:spcBef>
                  <a:spcPct val="0"/>
                </a:spcBef>
                <a:spcAft>
                  <a:spcPct val="35000"/>
                </a:spcAft>
                <a:buNone/>
              </a:pPr>
              <a:r>
                <a:rPr lang="en-US" altLang="zh-CN" sz="2400"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Russia</a:t>
              </a:r>
              <a:endParaRPr lang="zh-CN" altLang="en-US" sz="2400"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8" name="任意多边形: 形状 17">
              <a:extLst>
                <a:ext uri="{FF2B5EF4-FFF2-40B4-BE49-F238E27FC236}">
                  <a16:creationId xmlns:a16="http://schemas.microsoft.com/office/drawing/2014/main" id="{BE6EFC54-89FD-4F2A-91D7-A3013A8DD3A4}"/>
                </a:ext>
              </a:extLst>
            </p:cNvPr>
            <p:cNvSpPr/>
            <p:nvPr/>
          </p:nvSpPr>
          <p:spPr>
            <a:xfrm>
              <a:off x="5971187" y="5523032"/>
              <a:ext cx="1386697" cy="982890"/>
            </a:xfrm>
            <a:custGeom>
              <a:avLst/>
              <a:gdLst>
                <a:gd name="connsiteX0" fmla="*/ 231121 w 1386697"/>
                <a:gd name="connsiteY0" fmla="*/ 0 h 1386697"/>
                <a:gd name="connsiteX1" fmla="*/ 1386697 w 1386697"/>
                <a:gd name="connsiteY1" fmla="*/ 0 h 1386697"/>
                <a:gd name="connsiteX2" fmla="*/ 1386697 w 1386697"/>
                <a:gd name="connsiteY2" fmla="*/ 0 h 1386697"/>
                <a:gd name="connsiteX3" fmla="*/ 1386697 w 1386697"/>
                <a:gd name="connsiteY3" fmla="*/ 1155576 h 1386697"/>
                <a:gd name="connsiteX4" fmla="*/ 1155576 w 1386697"/>
                <a:gd name="connsiteY4" fmla="*/ 1386697 h 1386697"/>
                <a:gd name="connsiteX5" fmla="*/ 0 w 1386697"/>
                <a:gd name="connsiteY5" fmla="*/ 1386697 h 1386697"/>
                <a:gd name="connsiteX6" fmla="*/ 0 w 1386697"/>
                <a:gd name="connsiteY6" fmla="*/ 1386697 h 1386697"/>
                <a:gd name="connsiteX7" fmla="*/ 0 w 1386697"/>
                <a:gd name="connsiteY7" fmla="*/ 231121 h 1386697"/>
                <a:gd name="connsiteX8" fmla="*/ 231121 w 1386697"/>
                <a:gd name="connsiteY8" fmla="*/ 0 h 138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6697" h="1386697">
                  <a:moveTo>
                    <a:pt x="231121" y="0"/>
                  </a:moveTo>
                  <a:lnTo>
                    <a:pt x="1386697" y="0"/>
                  </a:lnTo>
                  <a:lnTo>
                    <a:pt x="1386697" y="0"/>
                  </a:lnTo>
                  <a:lnTo>
                    <a:pt x="1386697" y="1155576"/>
                  </a:lnTo>
                  <a:cubicBezTo>
                    <a:pt x="1386697" y="1283221"/>
                    <a:pt x="1283221" y="1386697"/>
                    <a:pt x="1155576" y="1386697"/>
                  </a:cubicBezTo>
                  <a:lnTo>
                    <a:pt x="0" y="1386697"/>
                  </a:lnTo>
                  <a:lnTo>
                    <a:pt x="0" y="1386697"/>
                  </a:lnTo>
                  <a:lnTo>
                    <a:pt x="0" y="231121"/>
                  </a:lnTo>
                  <a:cubicBezTo>
                    <a:pt x="0" y="103476"/>
                    <a:pt x="103476" y="0"/>
                    <a:pt x="231121" y="0"/>
                  </a:cubicBezTo>
                  <a:close/>
                </a:path>
              </a:pathLst>
            </a:custGeom>
            <a:solidFill>
              <a:schemeClr val="accent1">
                <a:lumMod val="40000"/>
                <a:lumOff val="60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90553" tIns="90553" rIns="90553" bIns="90553" numCol="1" spcCol="1270" anchor="ctr" anchorCtr="0">
              <a:noAutofit/>
            </a:bodyPr>
            <a:lstStyle/>
            <a:p>
              <a:pPr marL="0" lvl="0" indent="0" algn="ctr" defTabSz="800100">
                <a:lnSpc>
                  <a:spcPct val="90000"/>
                </a:lnSpc>
                <a:spcBef>
                  <a:spcPct val="0"/>
                </a:spcBef>
                <a:spcAft>
                  <a:spcPct val="35000"/>
                </a:spcAft>
                <a:buNone/>
              </a:pPr>
              <a:r>
                <a:rPr lang="en-US" altLang="zh-CN" sz="2400"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India</a:t>
              </a:r>
              <a:endParaRPr lang="zh-CN" altLang="en-US" sz="2400"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9" name="任意多边形: 形状 18">
              <a:extLst>
                <a:ext uri="{FF2B5EF4-FFF2-40B4-BE49-F238E27FC236}">
                  <a16:creationId xmlns:a16="http://schemas.microsoft.com/office/drawing/2014/main" id="{76033FA6-AC14-4D64-9FA7-82753119A4B7}"/>
                </a:ext>
              </a:extLst>
            </p:cNvPr>
            <p:cNvSpPr/>
            <p:nvPr/>
          </p:nvSpPr>
          <p:spPr>
            <a:xfrm>
              <a:off x="5143544" y="3597055"/>
              <a:ext cx="1386697" cy="982890"/>
            </a:xfrm>
            <a:custGeom>
              <a:avLst/>
              <a:gdLst>
                <a:gd name="connsiteX0" fmla="*/ 231121 w 1386697"/>
                <a:gd name="connsiteY0" fmla="*/ 0 h 1386697"/>
                <a:gd name="connsiteX1" fmla="*/ 1386697 w 1386697"/>
                <a:gd name="connsiteY1" fmla="*/ 0 h 1386697"/>
                <a:gd name="connsiteX2" fmla="*/ 1386697 w 1386697"/>
                <a:gd name="connsiteY2" fmla="*/ 0 h 1386697"/>
                <a:gd name="connsiteX3" fmla="*/ 1386697 w 1386697"/>
                <a:gd name="connsiteY3" fmla="*/ 1155576 h 1386697"/>
                <a:gd name="connsiteX4" fmla="*/ 1155576 w 1386697"/>
                <a:gd name="connsiteY4" fmla="*/ 1386697 h 1386697"/>
                <a:gd name="connsiteX5" fmla="*/ 0 w 1386697"/>
                <a:gd name="connsiteY5" fmla="*/ 1386697 h 1386697"/>
                <a:gd name="connsiteX6" fmla="*/ 0 w 1386697"/>
                <a:gd name="connsiteY6" fmla="*/ 1386697 h 1386697"/>
                <a:gd name="connsiteX7" fmla="*/ 0 w 1386697"/>
                <a:gd name="connsiteY7" fmla="*/ 231121 h 1386697"/>
                <a:gd name="connsiteX8" fmla="*/ 231121 w 1386697"/>
                <a:gd name="connsiteY8" fmla="*/ 0 h 138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6697" h="1386697">
                  <a:moveTo>
                    <a:pt x="231121" y="0"/>
                  </a:moveTo>
                  <a:lnTo>
                    <a:pt x="1386697" y="0"/>
                  </a:lnTo>
                  <a:lnTo>
                    <a:pt x="1386697" y="0"/>
                  </a:lnTo>
                  <a:lnTo>
                    <a:pt x="1386697" y="1155576"/>
                  </a:lnTo>
                  <a:cubicBezTo>
                    <a:pt x="1386697" y="1283221"/>
                    <a:pt x="1283221" y="1386697"/>
                    <a:pt x="1155576" y="1386697"/>
                  </a:cubicBezTo>
                  <a:lnTo>
                    <a:pt x="0" y="1386697"/>
                  </a:lnTo>
                  <a:lnTo>
                    <a:pt x="0" y="1386697"/>
                  </a:lnTo>
                  <a:lnTo>
                    <a:pt x="0" y="231121"/>
                  </a:lnTo>
                  <a:cubicBezTo>
                    <a:pt x="0" y="103476"/>
                    <a:pt x="103476" y="0"/>
                    <a:pt x="231121" y="0"/>
                  </a:cubicBezTo>
                  <a:close/>
                </a:path>
              </a:pathLst>
            </a:custGeom>
            <a:solidFill>
              <a:schemeClr val="accent6">
                <a:lumMod val="40000"/>
                <a:lumOff val="60000"/>
              </a:schemeClr>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90553" tIns="90553" rIns="90553" bIns="90553" numCol="1" spcCol="1270" anchor="ctr" anchorCtr="0">
              <a:noAutofit/>
            </a:bodyPr>
            <a:lstStyle/>
            <a:p>
              <a:pPr marL="0" lvl="0" indent="0" algn="ctr" defTabSz="800100">
                <a:lnSpc>
                  <a:spcPct val="90000"/>
                </a:lnSpc>
                <a:spcBef>
                  <a:spcPct val="0"/>
                </a:spcBef>
                <a:spcAft>
                  <a:spcPct val="35000"/>
                </a:spcAft>
                <a:buNone/>
              </a:pP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South Africa</a:t>
              </a:r>
              <a:endParaRPr lang="zh-CN" altLang="en-US" sz="2400"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grpSp>
      <p:sp>
        <p:nvSpPr>
          <p:cNvPr id="22" name="文本框 11">
            <a:extLst>
              <a:ext uri="{FF2B5EF4-FFF2-40B4-BE49-F238E27FC236}">
                <a16:creationId xmlns:a16="http://schemas.microsoft.com/office/drawing/2014/main" id="{208D4B27-1BF5-45AE-AB9A-0E15314995AD}"/>
              </a:ext>
            </a:extLst>
          </p:cNvPr>
          <p:cNvSpPr txBox="1"/>
          <p:nvPr/>
        </p:nvSpPr>
        <p:spPr>
          <a:xfrm>
            <a:off x="6752064" y="5839894"/>
            <a:ext cx="418760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Source:</a:t>
            </a:r>
            <a:endParaRPr lang="en-US" altLang="zh-CN" sz="1400" dirty="0">
              <a:latin typeface="Times New Roman" panose="02020603050405020304" pitchFamily="18" charset="0"/>
              <a:ea typeface="DFKai-SB" panose="03000509000000000000" pitchFamily="65"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New Development Bank</a:t>
            </a:r>
            <a:endParaRPr lang="en-US" altLang="zh-CN" sz="1400" b="0" i="0" dirty="0">
              <a:effectLst/>
              <a:latin typeface="Times New Roman" panose="02020603050405020304" pitchFamily="18" charset="0"/>
              <a:ea typeface="DFKai-SB" panose="03000509000000000000" pitchFamily="65"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https://www.ndb.int/about-us/essence/history</a:t>
            </a:r>
            <a:r>
              <a:rPr lang="en-US" altLang="zh-TW" sz="1400" dirty="0">
                <a:latin typeface="DFKai-SB" panose="03000509000000000000" pitchFamily="65" charset="-120"/>
                <a:ea typeface="DFKai-SB" panose="03000509000000000000" pitchFamily="65" charset="-120"/>
              </a:rPr>
              <a:t>)</a:t>
            </a:r>
            <a:endParaRPr lang="en-US" altLang="zh-CN" sz="1400" dirty="0">
              <a:latin typeface="DFKai-SB" panose="03000509000000000000" pitchFamily="65" charset="-120"/>
              <a:ea typeface="DFKai-SB" panose="03000509000000000000" pitchFamily="65" charset="-120"/>
            </a:endParaRPr>
          </a:p>
        </p:txBody>
      </p:sp>
      <p:pic>
        <p:nvPicPr>
          <p:cNvPr id="2" name="Picture 1"/>
          <p:cNvPicPr>
            <a:picLocks noChangeAspect="1"/>
          </p:cNvPicPr>
          <p:nvPr/>
        </p:nvPicPr>
        <p:blipFill>
          <a:blip r:embed="rId3"/>
          <a:stretch>
            <a:fillRect/>
          </a:stretch>
        </p:blipFill>
        <p:spPr>
          <a:xfrm>
            <a:off x="8980747" y="5789920"/>
            <a:ext cx="1208360" cy="541245"/>
          </a:xfrm>
          <a:prstGeom prst="rect">
            <a:avLst/>
          </a:prstGeom>
        </p:spPr>
      </p:pic>
    </p:spTree>
    <p:extLst>
      <p:ext uri="{BB962C8B-B14F-4D97-AF65-F5344CB8AC3E}">
        <p14:creationId xmlns:p14="http://schemas.microsoft.com/office/powerpoint/2010/main" val="6260316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5">
            <a:extLst>
              <a:ext uri="{FF2B5EF4-FFF2-40B4-BE49-F238E27FC236}">
                <a16:creationId xmlns:a16="http://schemas.microsoft.com/office/drawing/2014/main" id="{E9FFD3CE-64C9-4954-94C5-2CFCCA268B68}"/>
              </a:ext>
            </a:extLst>
          </p:cNvPr>
          <p:cNvSpPr/>
          <p:nvPr/>
        </p:nvSpPr>
        <p:spPr>
          <a:xfrm>
            <a:off x="9109616" y="3188616"/>
            <a:ext cx="2721717" cy="338554"/>
          </a:xfrm>
          <a:prstGeom prst="rect">
            <a:avLst/>
          </a:prstGeom>
          <a:noFill/>
          <a:ln>
            <a:noFill/>
            <a:miter lim="800000"/>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itchFamily="34" charset="0"/>
                <a:ea typeface="宋体" pitchFamily="2" charset="-122"/>
              </a:defRPr>
            </a:lvl5pPr>
          </a:lstStyle>
          <a:p>
            <a:pPr lvl="0"/>
            <a:r>
              <a:rPr lang="en-US" altLang="zh-CN" sz="1600" kern="100" dirty="0">
                <a:latin typeface="Times New Roman" panose="02020603050405020304" pitchFamily="18" charset="0"/>
                <a:ea typeface="DFKai-SB" panose="03000509000000000000" pitchFamily="65" charset="-120"/>
                <a:cs typeface="Times New Roman" panose="02020603050405020304" pitchFamily="18" charset="0"/>
              </a:rPr>
              <a:t>AIIB headquarters in Beijing</a:t>
            </a:r>
            <a:endParaRPr lang="zh-CN" altLang="en-US" sz="16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矩形 1">
            <a:extLst>
              <a:ext uri="{FF2B5EF4-FFF2-40B4-BE49-F238E27FC236}">
                <a16:creationId xmlns:a16="http://schemas.microsoft.com/office/drawing/2014/main" id="{92CA3481-F471-4AB7-8B21-366C6CDEEFE1}"/>
              </a:ext>
            </a:extLst>
          </p:cNvPr>
          <p:cNvSpPr/>
          <p:nvPr/>
        </p:nvSpPr>
        <p:spPr>
          <a:xfrm>
            <a:off x="209338" y="804871"/>
            <a:ext cx="8286665" cy="2799484"/>
          </a:xfrm>
          <a:prstGeom prst="rect">
            <a:avLst/>
          </a:prstGeom>
          <a:ln w="28575">
            <a:solidFill>
              <a:srgbClr val="0070C0"/>
            </a:solidFill>
          </a:ln>
        </p:spPr>
        <p:txBody>
          <a:bodyPr wrap="square">
            <a:spAutoFit/>
          </a:bodyPr>
          <a:lstStyle/>
          <a:p>
            <a:pPr indent="457200" algn="just">
              <a:lnSpc>
                <a:spcPct val="120000"/>
              </a:lnSpc>
              <a:spcBef>
                <a:spcPts val="600"/>
              </a:spcBef>
            </a:pPr>
            <a:r>
              <a:rPr lang="en-US" altLang="zh-CN"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a:t>
            </a:r>
            <a:r>
              <a:rPr lang="en-US" altLang="zh-CN"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Asian Infrastructure Investment Bank (AIIB) is an international multilateral financial cooperation institution that provides </a:t>
            </a:r>
            <a:r>
              <a:rPr lang="en-US" altLang="zh-CN"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financing </a:t>
            </a:r>
            <a:r>
              <a:rPr lang="en-US" altLang="zh-CN"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to Asian governments to improve infrastructure. </a:t>
            </a:r>
            <a:r>
              <a:rPr lang="en-US" altLang="zh-CN"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It </a:t>
            </a:r>
            <a:r>
              <a:rPr lang="en-US" altLang="zh-CN"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was established at the initiative of China and opened in 2016, with headquarters in Beijing and an </a:t>
            </a:r>
            <a:r>
              <a:rPr lang="en-US" altLang="zh-CN" dirty="0" err="1"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authorised</a:t>
            </a:r>
            <a:r>
              <a:rPr lang="en-US" altLang="zh-CN"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capital of US$100 billion</a:t>
            </a:r>
            <a:r>
              <a:rPr lang="en-US" altLang="zh-CN"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Until 2020, AIIB has approved 108 projects with an investment of US$22.02 billion, contributing to regional </a:t>
            </a:r>
            <a:r>
              <a:rPr lang="en-US" altLang="zh-CN"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economic development </a:t>
            </a:r>
            <a:r>
              <a:rPr lang="en-US" altLang="zh-CN"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 global economic recovery. </a:t>
            </a:r>
          </a:p>
          <a:p>
            <a:pPr indent="457200" algn="just">
              <a:lnSpc>
                <a:spcPct val="120000"/>
              </a:lnSpc>
              <a:spcBef>
                <a:spcPts val="600"/>
              </a:spcBef>
            </a:pPr>
            <a:r>
              <a:rPr lang="en-US" altLang="zh-CN"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By</a:t>
            </a:r>
            <a:r>
              <a:rPr lang="en-US" altLang="zh-TW"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2020, AIIB ha</a:t>
            </a:r>
            <a:r>
              <a:rPr lang="en-US" altLang="zh-CN"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d</a:t>
            </a:r>
            <a:r>
              <a:rPr lang="en-US" altLang="zh-TW"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103 member states, including China, India, Vietnam, Singapore, </a:t>
            </a:r>
            <a:r>
              <a:rPr lang="en-US" altLang="zh-TW"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United </a:t>
            </a:r>
            <a:r>
              <a:rPr lang="en-US" altLang="zh-TW"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Kingdom, France, Germany and Italy. </a:t>
            </a:r>
            <a:endParaRPr lang="zh-TW" altLang="en-US"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3" name="标题 1">
            <a:extLst>
              <a:ext uri="{FF2B5EF4-FFF2-40B4-BE49-F238E27FC236}">
                <a16:creationId xmlns:a16="http://schemas.microsoft.com/office/drawing/2014/main" id="{C8AD7073-01DB-41D6-B892-DF4D94F5D276}"/>
              </a:ext>
            </a:extLst>
          </p:cNvPr>
          <p:cNvSpPr txBox="1">
            <a:spLocks noChangeArrowheads="1"/>
          </p:cNvSpPr>
          <p:nvPr/>
        </p:nvSpPr>
        <p:spPr bwMode="auto">
          <a:xfrm>
            <a:off x="402764" y="199621"/>
            <a:ext cx="898724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Wingdings" panose="05000000000000000000" pitchFamily="2" charset="2"/>
              <a:buChar char="Ø"/>
            </a:pPr>
            <a:r>
              <a:rPr lang="en-US" altLang="zh-CN" sz="32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Asian Infrastructure Investment Bank (AIIB)</a:t>
            </a:r>
            <a:endParaRPr lang="zh-CN" altLang="en-US" sz="32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4" name="文本框 13">
            <a:extLst>
              <a:ext uri="{FF2B5EF4-FFF2-40B4-BE49-F238E27FC236}">
                <a16:creationId xmlns:a16="http://schemas.microsoft.com/office/drawing/2014/main" id="{7E95776C-B702-44A1-A2E7-29DAFEE9D0B1}"/>
              </a:ext>
            </a:extLst>
          </p:cNvPr>
          <p:cNvSpPr txBox="1"/>
          <p:nvPr/>
        </p:nvSpPr>
        <p:spPr>
          <a:xfrm>
            <a:off x="4352671" y="4129567"/>
            <a:ext cx="7584405" cy="837676"/>
          </a:xfrm>
          <a:prstGeom prst="round2DiagRect">
            <a:avLst/>
          </a:prstGeom>
          <a:solidFill>
            <a:srgbClr val="FFC000">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just"/>
            <a:r>
              <a:rPr lang="en-US" altLang="zh-CN" sz="1800" dirty="0">
                <a:latin typeface="Times New Roman" panose="02020603050405020304" pitchFamily="18" charset="0"/>
                <a:cs typeface="Times New Roman" panose="02020603050405020304" pitchFamily="18" charset="0"/>
                <a:sym typeface="宋体" panose="02010600030101010101" pitchFamily="2" charset="-122"/>
              </a:rPr>
              <a:t>Ask </a:t>
            </a:r>
            <a:r>
              <a:rPr lang="en-US" altLang="zh-CN" sz="1800" dirty="0" smtClean="0">
                <a:latin typeface="Times New Roman" panose="02020603050405020304" pitchFamily="18" charset="0"/>
                <a:cs typeface="Times New Roman" panose="02020603050405020304" pitchFamily="18" charset="0"/>
                <a:sym typeface="宋体" panose="02010600030101010101" pitchFamily="2" charset="-122"/>
              </a:rPr>
              <a:t>students </a:t>
            </a:r>
            <a:r>
              <a:rPr lang="en-US" altLang="zh-CN" sz="1800" dirty="0">
                <a:latin typeface="Times New Roman" panose="02020603050405020304" pitchFamily="18" charset="0"/>
                <a:cs typeface="Times New Roman" panose="02020603050405020304" pitchFamily="18" charset="0"/>
                <a:sym typeface="宋体" panose="02010600030101010101" pitchFamily="2" charset="-122"/>
              </a:rPr>
              <a:t>to w</a:t>
            </a:r>
            <a:r>
              <a:rPr lang="en-US" altLang="zh-CN" sz="1800" dirty="0" smtClean="0">
                <a:latin typeface="Times New Roman" panose="02020603050405020304" pitchFamily="18" charset="0"/>
                <a:cs typeface="Times New Roman" panose="02020603050405020304" pitchFamily="18" charset="0"/>
                <a:sym typeface="宋体" panose="02010600030101010101" pitchFamily="2" charset="-122"/>
              </a:rPr>
              <a:t>atch </a:t>
            </a:r>
            <a:r>
              <a:rPr lang="en-US" altLang="zh-CN" sz="1800" dirty="0">
                <a:latin typeface="Times New Roman" panose="02020603050405020304" pitchFamily="18" charset="0"/>
                <a:cs typeface="Times New Roman" panose="02020603050405020304" pitchFamily="18" charset="0"/>
                <a:sym typeface="宋体" panose="02010600030101010101" pitchFamily="2" charset="-122"/>
              </a:rPr>
              <a:t>the video about AIIB’s members and its achievements to understand its investments and functions. </a:t>
            </a:r>
            <a:endParaRPr lang="zh-CN" altLang="en-US" sz="1800" dirty="0">
              <a:latin typeface="Times New Roman" panose="02020603050405020304" pitchFamily="18" charset="0"/>
              <a:cs typeface="Times New Roman" panose="02020603050405020304" pitchFamily="18" charset="0"/>
            </a:endParaRP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1655" y="926349"/>
            <a:ext cx="3335225" cy="2221311"/>
          </a:xfrm>
          <a:prstGeom prst="rect">
            <a:avLst/>
          </a:prstGeom>
        </p:spPr>
      </p:pic>
      <p:grpSp>
        <p:nvGrpSpPr>
          <p:cNvPr id="7" name="组合 13">
            <a:extLst>
              <a:ext uri="{FF2B5EF4-FFF2-40B4-BE49-F238E27FC236}">
                <a16:creationId xmlns:a16="http://schemas.microsoft.com/office/drawing/2014/main" id="{40377255-897D-4EB3-86D4-4515A15F9130}"/>
              </a:ext>
            </a:extLst>
          </p:cNvPr>
          <p:cNvGrpSpPr/>
          <p:nvPr/>
        </p:nvGrpSpPr>
        <p:grpSpPr>
          <a:xfrm>
            <a:off x="402764" y="3638962"/>
            <a:ext cx="3074532" cy="484658"/>
            <a:chOff x="977900" y="663059"/>
            <a:chExt cx="2727326" cy="568841"/>
          </a:xfrm>
        </p:grpSpPr>
        <p:sp>
          <p:nvSpPr>
            <p:cNvPr id="8" name="矩形 16">
              <a:extLst>
                <a:ext uri="{FF2B5EF4-FFF2-40B4-BE49-F238E27FC236}">
                  <a16:creationId xmlns:a16="http://schemas.microsoft.com/office/drawing/2014/main" id="{C4B36639-ECD0-4051-8D8C-F00D2D910D35}"/>
                </a:ext>
              </a:extLst>
            </p:cNvPr>
            <p:cNvSpPr/>
            <p:nvPr/>
          </p:nvSpPr>
          <p:spPr>
            <a:xfrm>
              <a:off x="977900" y="806450"/>
              <a:ext cx="363538"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矩形 21">
              <a:extLst>
                <a:ext uri="{FF2B5EF4-FFF2-40B4-BE49-F238E27FC236}">
                  <a16:creationId xmlns:a16="http://schemas.microsoft.com/office/drawing/2014/main" id="{20AEC7E9-9383-4194-821A-281866F4D4F1}"/>
                </a:ext>
              </a:extLst>
            </p:cNvPr>
            <p:cNvSpPr/>
            <p:nvPr/>
          </p:nvSpPr>
          <p:spPr>
            <a:xfrm>
              <a:off x="1101725" y="941388"/>
              <a:ext cx="303213"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文本框 13">
              <a:extLst>
                <a:ext uri="{FF2B5EF4-FFF2-40B4-BE49-F238E27FC236}">
                  <a16:creationId xmlns:a16="http://schemas.microsoft.com/office/drawing/2014/main" id="{F94C9400-600A-4A10-B4B3-FB193EABE5A5}"/>
                </a:ext>
              </a:extLst>
            </p:cNvPr>
            <p:cNvSpPr txBox="1">
              <a:spLocks noChangeArrowheads="1"/>
            </p:cNvSpPr>
            <p:nvPr/>
          </p:nvSpPr>
          <p:spPr bwMode="auto">
            <a:xfrm>
              <a:off x="1341438" y="663059"/>
              <a:ext cx="2363788" cy="541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400" b="1" dirty="0">
                  <a:latin typeface="Times New Roman" panose="02020603050405020304" pitchFamily="18" charset="0"/>
                  <a:ea typeface="標楷體" panose="03000509000000000000" pitchFamily="65" charset="-120"/>
                  <a:cs typeface="Times New Roman" panose="02020603050405020304" pitchFamily="18" charset="0"/>
                </a:rPr>
                <a:t>Learning activity</a:t>
              </a:r>
              <a:endParaRPr lang="zh-CN"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12" name="直接连接符 23">
              <a:extLst>
                <a:ext uri="{FF2B5EF4-FFF2-40B4-BE49-F238E27FC236}">
                  <a16:creationId xmlns:a16="http://schemas.microsoft.com/office/drawing/2014/main" id="{BEA289AA-571D-4BC2-9649-6D69EC012C2F}"/>
                </a:ext>
              </a:extLst>
            </p:cNvPr>
            <p:cNvCxnSpPr>
              <a:cxnSpLocks/>
            </p:cNvCxnSpPr>
            <p:nvPr/>
          </p:nvCxnSpPr>
          <p:spPr>
            <a:xfrm>
              <a:off x="1404938" y="1204913"/>
              <a:ext cx="193675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7" name="文本框 15">
            <a:extLst>
              <a:ext uri="{FF2B5EF4-FFF2-40B4-BE49-F238E27FC236}">
                <a16:creationId xmlns:a16="http://schemas.microsoft.com/office/drawing/2014/main" id="{26B15DA2-8CF1-4F8D-8E9B-DC42FDBB7767}"/>
              </a:ext>
            </a:extLst>
          </p:cNvPr>
          <p:cNvSpPr txBox="1"/>
          <p:nvPr/>
        </p:nvSpPr>
        <p:spPr>
          <a:xfrm>
            <a:off x="4352671" y="5555825"/>
            <a:ext cx="6374674" cy="830997"/>
          </a:xfrm>
          <a:prstGeom prst="rect">
            <a:avLst/>
          </a:prstGeom>
          <a:noFill/>
        </p:spPr>
        <p:txBody>
          <a:bodyPr wrap="square" rtlCol="0">
            <a:spAutoFit/>
          </a:bodyPr>
          <a:lstStyle/>
          <a:p>
            <a:pPr algn="l"/>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Source: </a:t>
            </a:r>
            <a:endParaRPr lang="en-US" altLang="zh-CN" sz="1200" b="0" i="0" dirty="0">
              <a:effectLst/>
              <a:latin typeface="Times New Roman" panose="02020603050405020304" pitchFamily="18" charset="0"/>
              <a:ea typeface="DFKai-SB"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The Ministry of Foreign Affairs of the People’s Republic of China</a:t>
            </a:r>
          </a:p>
          <a:p>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://www.fmprc.gov.cn/web/gjhdq_676201/gjhdqzz_681964/yzjcsstzyh_700178/gk_700180</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200" dirty="0">
              <a:latin typeface="Times New Roman" panose="02020603050405020304" pitchFamily="18" charset="0"/>
              <a:ea typeface="DFKai-SB"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CCTV</a:t>
            </a:r>
            <a:r>
              <a:rPr lang="zh-TW" altLang="en-US" sz="1200" b="0" i="0" dirty="0" smtClean="0">
                <a:effectLst/>
                <a:latin typeface="Times New Roman" panose="02020603050405020304" pitchFamily="18" charset="0"/>
                <a:ea typeface="DFKai-SB" panose="03000509000000000000" pitchFamily="65" charset="-120"/>
                <a:cs typeface="Times New Roman" panose="02020603050405020304" pitchFamily="18" charset="0"/>
              </a:rPr>
              <a:t> </a:t>
            </a:r>
            <a:r>
              <a:rPr lang="en-US" altLang="zh-TW" sz="1200" b="0" i="0" dirty="0">
                <a:effectLst/>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https://tv.cctv.com/2020/07/28/VIDEVy7CQjpofNEMyzNqdK79200728.shtml</a:t>
            </a:r>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200" b="0" i="0" dirty="0">
              <a:effectLst/>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8" name="Rectangle 17"/>
          <p:cNvSpPr/>
          <p:nvPr/>
        </p:nvSpPr>
        <p:spPr>
          <a:xfrm>
            <a:off x="402764" y="6183937"/>
            <a:ext cx="3789712" cy="369332"/>
          </a:xfrm>
          <a:prstGeom prst="rect">
            <a:avLst/>
          </a:prstGeom>
          <a:ln w="28575">
            <a:solidFill>
              <a:srgbClr val="FF9966"/>
            </a:solidFill>
          </a:ln>
        </p:spPr>
        <p:txBody>
          <a:bodyPr wrap="square">
            <a:spAutoFit/>
          </a:bodyPr>
          <a:lstStyle/>
          <a:p>
            <a:pPr algn="ctr"/>
            <a:r>
              <a:rPr lang="en-US" altLang="zh-TW"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Click on </a:t>
            </a:r>
            <a:r>
              <a:rPr lang="en-US" altLang="zh-TW"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image </a:t>
            </a:r>
            <a:r>
              <a:rPr lang="en-US" altLang="zh-TW"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to watch the video</a:t>
            </a:r>
            <a:endParaRPr lang="ja-JP" altLang="en-US"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5" name="圖片 1">
            <a:hlinkClick r:id="rId4"/>
          </p:cNvPr>
          <p:cNvPicPr>
            <a:picLocks noChangeAspect="1"/>
          </p:cNvPicPr>
          <p:nvPr/>
        </p:nvPicPr>
        <p:blipFill>
          <a:blip r:embed="rId5"/>
          <a:stretch>
            <a:fillRect/>
          </a:stretch>
        </p:blipFill>
        <p:spPr>
          <a:xfrm>
            <a:off x="402764" y="4238588"/>
            <a:ext cx="3789712" cy="1954221"/>
          </a:xfrm>
          <a:prstGeom prst="rect">
            <a:avLst/>
          </a:prstGeom>
        </p:spPr>
      </p:pic>
    </p:spTree>
    <p:extLst>
      <p:ext uri="{BB962C8B-B14F-4D97-AF65-F5344CB8AC3E}">
        <p14:creationId xmlns:p14="http://schemas.microsoft.com/office/powerpoint/2010/main" val="240191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additive="base">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D37AE4-BD28-4880-8B22-3AB2F8E4A3A0}"/>
              </a:ext>
            </a:extLst>
          </p:cNvPr>
          <p:cNvSpPr txBox="1">
            <a:spLocks noChangeArrowheads="1"/>
          </p:cNvSpPr>
          <p:nvPr/>
        </p:nvSpPr>
        <p:spPr bwMode="auto">
          <a:xfrm>
            <a:off x="3401812" y="257135"/>
            <a:ext cx="7976103"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Wingdings" panose="05000000000000000000" pitchFamily="2" charset="2"/>
              <a:buChar char="Ø"/>
            </a:pPr>
            <a:r>
              <a:rPr lang="en-US" altLang="zh-CN" sz="32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a:t>
            </a:r>
            <a:r>
              <a:rPr lang="en-US" altLang="zh-CN" sz="32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Group of Twenty (</a:t>
            </a:r>
            <a:r>
              <a:rPr lang="en-US" altLang="zh-CN" sz="32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G20)</a:t>
            </a:r>
            <a:endParaRPr lang="zh-CN" altLang="en-US" sz="32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文本框 6">
            <a:extLst>
              <a:ext uri="{FF2B5EF4-FFF2-40B4-BE49-F238E27FC236}">
                <a16:creationId xmlns:a16="http://schemas.microsoft.com/office/drawing/2014/main" id="{36562DF0-5607-4896-80B6-1FF167395C0C}"/>
              </a:ext>
            </a:extLst>
          </p:cNvPr>
          <p:cNvSpPr txBox="1"/>
          <p:nvPr/>
        </p:nvSpPr>
        <p:spPr>
          <a:xfrm>
            <a:off x="554025" y="773072"/>
            <a:ext cx="10600390" cy="4953728"/>
          </a:xfrm>
          <a:prstGeom prst="rect">
            <a:avLst/>
          </a:prstGeom>
          <a:noFill/>
        </p:spPr>
        <p:txBody>
          <a:bodyPr wrap="square">
            <a:spAutoFit/>
          </a:bodyPr>
          <a:lstStyle/>
          <a:p>
            <a:pPr marR="0" lvl="0" algn="just" defTabSz="914400" rtl="0" eaLnBrk="1" fontAlgn="auto" latinLnBrk="0" hangingPunct="1">
              <a:lnSpc>
                <a:spcPct val="120000"/>
              </a:lnSpc>
              <a:spcBef>
                <a:spcPts val="600"/>
              </a:spcBef>
              <a:spcAft>
                <a:spcPts val="600"/>
              </a:spcAft>
              <a:buClrTx/>
              <a:buSzTx/>
              <a:tabLst/>
              <a:defRPr/>
            </a:pPr>
            <a:r>
              <a:rPr kumimoji="0" lang="en-US" altLang="zh-CN" sz="2000" u="none" strike="noStrike" kern="1200" cap="none" spc="0" normalizeH="0" baseline="0" noProof="0" dirty="0">
                <a:ln>
                  <a:noFill/>
                </a:ln>
                <a:solidFill>
                  <a:schemeClr val="tx1">
                    <a:lumMod val="95000"/>
                    <a:lumOff val="5000"/>
                  </a:schemeClr>
                </a:solidFill>
                <a:uLnTx/>
                <a:uFillTx/>
                <a:latin typeface="Times New Roman" panose="02020603050405020304" pitchFamily="18" charset="0"/>
                <a:ea typeface="DFKai-SB" panose="03000509000000000000" pitchFamily="65" charset="-120"/>
                <a:cs typeface="Times New Roman" panose="02020603050405020304" pitchFamily="18" charset="0"/>
              </a:rPr>
              <a:t>As a founding</a:t>
            </a:r>
            <a:r>
              <a:rPr kumimoji="0" lang="en-US" altLang="zh-CN" sz="2000" u="none" strike="noStrike" kern="1200" cap="none" spc="0" normalizeH="0" noProof="0" dirty="0">
                <a:ln>
                  <a:noFill/>
                </a:ln>
                <a:solidFill>
                  <a:schemeClr val="tx1">
                    <a:lumMod val="95000"/>
                    <a:lumOff val="5000"/>
                  </a:schemeClr>
                </a:solidFill>
                <a:uLnTx/>
                <a:uFillTx/>
                <a:latin typeface="Times New Roman" panose="02020603050405020304" pitchFamily="18" charset="0"/>
                <a:ea typeface="DFKai-SB" panose="03000509000000000000" pitchFamily="65" charset="-120"/>
                <a:cs typeface="Times New Roman" panose="02020603050405020304" pitchFamily="18" charset="0"/>
              </a:rPr>
              <a:t> member, China participated in the creation of G20 and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has been playing an increasing role</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G20 has become an important platform for China to participate in global governance. </a:t>
            </a:r>
            <a:endParaRPr kumimoji="0" lang="en-US" altLang="zh-CN" sz="2000" u="none" strike="noStrike" kern="1200" cap="none" spc="0" normalizeH="0" baseline="0" noProof="0" dirty="0">
              <a:ln>
                <a:noFill/>
              </a:ln>
              <a:solidFill>
                <a:schemeClr val="tx1">
                  <a:lumMod val="95000"/>
                  <a:lumOff val="5000"/>
                </a:schemeClr>
              </a:solidFill>
              <a:uLnTx/>
              <a:uFillTx/>
              <a:latin typeface="Times New Roman" panose="02020603050405020304" pitchFamily="18" charset="0"/>
              <a:ea typeface="DFKai-SB" panose="03000509000000000000" pitchFamily="65" charset="-120"/>
              <a:cs typeface="Times New Roman" panose="02020603050405020304" pitchFamily="18" charset="0"/>
            </a:endParaRPr>
          </a:p>
          <a:p>
            <a:pPr marL="285750" lvl="0" indent="-285750" algn="just">
              <a:lnSpc>
                <a:spcPct val="120000"/>
              </a:lnSpc>
              <a:spcBef>
                <a:spcPts val="600"/>
              </a:spcBef>
              <a:spcAft>
                <a:spcPts val="600"/>
              </a:spcAft>
              <a:buFont typeface="Arial" panose="020B0604020202020204" pitchFamily="34" charset="0"/>
              <a:buChar char="•"/>
              <a:defRPr/>
            </a:pP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Establishment--</a:t>
            </a:r>
            <a:r>
              <a:rPr kumimoji="0" lang="en-US" altLang="zh-CN" sz="20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G20 was established in 1999 at the suggestion of the G7 </a:t>
            </a:r>
            <a:r>
              <a:rPr kumimoji="0" lang="en-US" altLang="zh-CN" sz="2000" b="0" i="0" u="none" strike="noStrike" kern="1200" cap="none" spc="0" normalizeH="0" baseline="0" noProof="0" dirty="0" smtClean="0">
                <a:ln>
                  <a:noFill/>
                </a:ln>
                <a:solidFill>
                  <a:schemeClr val="tx1">
                    <a:lumMod val="95000"/>
                    <a:lumOff val="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Finance</a:t>
            </a:r>
            <a:r>
              <a:rPr kumimoji="0" lang="en-US" altLang="zh-CN" sz="2000" b="0" i="0" u="none" strike="noStrike" kern="1200" cap="none" spc="0" normalizeH="0" noProof="0" dirty="0" smtClean="0">
                <a:ln>
                  <a:noFill/>
                </a:ln>
                <a:solidFill>
                  <a:schemeClr val="tx1">
                    <a:lumMod val="95000"/>
                    <a:lumOff val="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M</a:t>
            </a:r>
            <a:r>
              <a:rPr kumimoji="0" lang="en-US" altLang="zh-CN" sz="2000" b="0" i="0" u="none" strike="noStrike" kern="1200" cap="none" spc="0" normalizeH="0" noProof="0" dirty="0" err="1" smtClean="0">
                <a:ln>
                  <a:noFill/>
                </a:ln>
                <a:solidFill>
                  <a:schemeClr val="tx1">
                    <a:lumMod val="95000"/>
                    <a:lumOff val="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inisters</a:t>
            </a:r>
            <a:r>
              <a:rPr kumimoji="0" lang="en-US" altLang="zh-CN" sz="2000" b="0" i="0" u="none" strike="noStrike" kern="1200" cap="none" spc="0" normalizeH="0" noProof="0" dirty="0" smtClean="0">
                <a:ln>
                  <a:noFill/>
                </a:ln>
                <a:solidFill>
                  <a:schemeClr val="tx1">
                    <a:lumMod val="95000"/>
                    <a:lumOff val="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CN" sz="2000" b="0"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and was initially as a mechanism for meeting of </a:t>
            </a:r>
            <a:r>
              <a:rPr kumimoji="0" lang="en-US" altLang="zh-CN" sz="2000" b="0" i="0" u="none" strike="noStrike" kern="1200" cap="none" spc="0" normalizeH="0" noProof="0" dirty="0" smtClean="0">
                <a:ln>
                  <a:noFill/>
                </a:ln>
                <a:solidFill>
                  <a:schemeClr val="tx1">
                    <a:lumMod val="95000"/>
                    <a:lumOff val="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Finance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M</a:t>
            </a:r>
            <a:r>
              <a:rPr kumimoji="0" lang="en-US" altLang="zh-CN" sz="2000" b="0" i="0" u="none" strike="noStrike" kern="1200" cap="none" spc="0" normalizeH="0" noProof="0" dirty="0" err="1" smtClean="0">
                <a:ln>
                  <a:noFill/>
                </a:ln>
                <a:solidFill>
                  <a:schemeClr val="tx1">
                    <a:lumMod val="95000"/>
                    <a:lumOff val="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inisters</a:t>
            </a:r>
            <a:r>
              <a:rPr kumimoji="0" lang="en-US" altLang="zh-CN" sz="2000" b="0" i="0" u="none" strike="noStrike" kern="1200" cap="none" spc="0" normalizeH="0" noProof="0" dirty="0" smtClean="0">
                <a:ln>
                  <a:noFill/>
                </a:ln>
                <a:solidFill>
                  <a:schemeClr val="tx1">
                    <a:lumMod val="95000"/>
                    <a:lumOff val="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CN" sz="2000" b="0"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and </a:t>
            </a:r>
            <a:r>
              <a:rPr kumimoji="0" lang="en-US" altLang="zh-CN" sz="2000" b="0" i="0" u="none" strike="noStrike" kern="1200" cap="none" spc="0" normalizeH="0" noProof="0" dirty="0" smtClean="0">
                <a:ln>
                  <a:noFill/>
                </a:ln>
                <a:solidFill>
                  <a:schemeClr val="tx1">
                    <a:lumMod val="95000"/>
                    <a:lumOff val="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Central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a:t>
            </a:r>
            <a:r>
              <a:rPr kumimoji="0" lang="en-US" altLang="zh-CN" sz="2000" b="0" i="0" u="none" strike="noStrike" kern="1200" cap="none" spc="0" normalizeH="0" noProof="0" dirty="0" err="1" smtClean="0">
                <a:ln>
                  <a:noFill/>
                </a:ln>
                <a:solidFill>
                  <a:schemeClr val="tx1">
                    <a:lumMod val="95000"/>
                    <a:lumOff val="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ank</a:t>
            </a:r>
            <a:r>
              <a:rPr kumimoji="0" lang="en-US" altLang="zh-CN" sz="2000" b="0" i="0" u="none" strike="noStrike" kern="1200" cap="none" spc="0" normalizeH="0" noProof="0" dirty="0" smtClean="0">
                <a:ln>
                  <a:noFill/>
                </a:ln>
                <a:solidFill>
                  <a:schemeClr val="tx1">
                    <a:lumMod val="95000"/>
                    <a:lumOff val="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G</a:t>
            </a:r>
            <a:r>
              <a:rPr kumimoji="0" lang="en-US" altLang="zh-CN" sz="2000" b="0" i="0" u="none" strike="noStrike" kern="1200" cap="none" spc="0" normalizeH="0" noProof="0" dirty="0" err="1" smtClean="0">
                <a:ln>
                  <a:noFill/>
                </a:ln>
                <a:solidFill>
                  <a:schemeClr val="tx1">
                    <a:lumMod val="95000"/>
                    <a:lumOff val="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overnors</a:t>
            </a:r>
            <a:r>
              <a:rPr kumimoji="0" lang="en-US" altLang="zh-CN" sz="2000" b="0"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 The first leaders’ summit was held in Washington, D.C. in November 2008 to coordinate global responses to the aftermath of international financial crisis</a:t>
            </a:r>
            <a:r>
              <a:rPr kumimoji="0" lang="en-US" altLang="zh-CN" sz="2000" b="0" i="0" u="none" strike="noStrike" kern="1200" cap="none" spc="0" normalizeH="0" noProof="0" dirty="0" smtClean="0">
                <a:ln>
                  <a:noFill/>
                </a:ln>
                <a:solidFill>
                  <a:schemeClr val="tx1">
                    <a:lumMod val="95000"/>
                    <a:lumOff val="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CN" sz="2000" b="0"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In September 2009</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G20 officially became </a:t>
            </a:r>
            <a:r>
              <a:rPr kumimoji="0" lang="en-US" altLang="zh-CN" sz="2000" b="0"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the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premier forum </a:t>
            </a:r>
            <a:r>
              <a:rPr kumimoji="0" lang="en-US" altLang="zh-CN" sz="2000" b="0"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for international economic cooperation. </a:t>
            </a:r>
            <a:endParaRPr kumimoji="0" lang="zh-CN" altLang="en-US" sz="20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285750" lvl="0" indent="-285750" algn="just">
              <a:lnSpc>
                <a:spcPct val="120000"/>
              </a:lnSpc>
              <a:spcBef>
                <a:spcPts val="600"/>
              </a:spcBef>
              <a:spcAft>
                <a:spcPts val="600"/>
              </a:spcAft>
              <a:buFont typeface="Arial" panose="020B0604020202020204" pitchFamily="34" charset="0"/>
              <a:buChar char="•"/>
              <a:defRPr/>
            </a:pP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Members--G20 comprises of 20 members, including China, Argentina, Australia, Brazil, Canada, France, Germany, India, Indonesia, Italy, Japan, Republic of Korea, Mexico, Russia, Saudi Arabia, South Africa, Turkey, the United Kingdom, the United States and the European Union. </a:t>
            </a:r>
            <a:endParaRPr kumimoji="0" lang="zh-CN" altLang="en-US" sz="20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285750" marR="0" lvl="0" indent="-285750" algn="just" defTabSz="914400" rtl="0" eaLnBrk="1" fontAlgn="auto" latinLnBrk="0" hangingPunct="1">
              <a:lnSpc>
                <a:spcPct val="120000"/>
              </a:lnSpc>
              <a:spcBef>
                <a:spcPts val="600"/>
              </a:spcBef>
              <a:spcAft>
                <a:spcPts val="600"/>
              </a:spcAft>
              <a:buClrTx/>
              <a:buSzTx/>
              <a:buFont typeface="Arial" panose="020B0604020202020204" pitchFamily="34" charset="0"/>
              <a:buChar char="•"/>
              <a:tabLst/>
              <a:defRPr/>
            </a:pP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Features--G20 is widely represented and is able to balance the interests of developed and developing countries as well as between different regions. </a:t>
            </a:r>
            <a:endParaRPr kumimoji="0" lang="en-US" altLang="zh-CN" sz="2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文本框 8">
            <a:extLst>
              <a:ext uri="{FF2B5EF4-FFF2-40B4-BE49-F238E27FC236}">
                <a16:creationId xmlns:a16="http://schemas.microsoft.com/office/drawing/2014/main" id="{629BC324-8652-4E06-A96D-CF2EE4CC3513}"/>
              </a:ext>
            </a:extLst>
          </p:cNvPr>
          <p:cNvSpPr txBox="1"/>
          <p:nvPr/>
        </p:nvSpPr>
        <p:spPr>
          <a:xfrm>
            <a:off x="770109" y="5904658"/>
            <a:ext cx="10994436" cy="624595"/>
          </a:xfrm>
          <a:prstGeom prst="rect">
            <a:avLst/>
          </a:prstGeom>
          <a:noFill/>
        </p:spPr>
        <p:txBody>
          <a:bodyPr wrap="square">
            <a:spAutoFit/>
          </a:bodyPr>
          <a:lstStyle/>
          <a:p>
            <a:pPr marL="0" marR="0" lvl="0" indent="0" defTabSz="914400" rtl="0" eaLnBrk="1" fontAlgn="auto" latinLnBrk="0" hangingPunct="1">
              <a:lnSpc>
                <a:spcPct val="13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Source: Ministry of Foreign Affairs of the </a:t>
            </a:r>
            <a:r>
              <a:rPr kumimoji="0" lang="en-US" altLang="zh-CN" sz="1400" b="0" i="0" u="none" strike="noStrike" kern="1200" cap="none" spc="0" normalizeH="0" baseline="0" noProof="0" dirty="0" err="1">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Peop</a:t>
            </a:r>
            <a:r>
              <a:rPr lang="en-US" altLang="zh-CN"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le’s Republic of China </a:t>
            </a: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https://www.fmprc.gov.cn/web/wjb_673085/zzjg_673183/gjjjs_674249/gjzzyhygk_674253/wsgjt_674255/gk_674257</a:t>
            </a:r>
            <a:r>
              <a:rPr kumimoji="0" lang="en-US" altLang="zh-CN" sz="1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6" name="圖片 5"/>
          <p:cNvPicPr/>
          <p:nvPr/>
        </p:nvPicPr>
        <p:blipFill rotWithShape="1">
          <a:blip r:embed="rId3"/>
          <a:srcRect l="14809" t="11847" r="45461" b="70815"/>
          <a:stretch/>
        </p:blipFill>
        <p:spPr bwMode="auto">
          <a:xfrm>
            <a:off x="7757981" y="5499040"/>
            <a:ext cx="3155601" cy="68497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727306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84CEFDD9-BFBD-42E0-B40D-522DF3219ADF}"/>
              </a:ext>
            </a:extLst>
          </p:cNvPr>
          <p:cNvSpPr txBox="1"/>
          <p:nvPr/>
        </p:nvSpPr>
        <p:spPr>
          <a:xfrm>
            <a:off x="530880" y="928090"/>
            <a:ext cx="10815351" cy="1292662"/>
          </a:xfrm>
          <a:prstGeom prst="rect">
            <a:avLst/>
          </a:prstGeom>
          <a:noFill/>
        </p:spPr>
        <p:txBody>
          <a:bodyPr wrap="square">
            <a:spAutoFit/>
          </a:bodyPr>
          <a:lstStyle/>
          <a:p>
            <a:pPr algn="just">
              <a:lnSpc>
                <a:spcPct val="130000"/>
              </a:lnSpc>
            </a:pPr>
            <a:r>
              <a:rPr lang="en-US" altLang="zh-CN"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On </a:t>
            </a:r>
            <a:r>
              <a:rPr lang="en-US" altLang="zh-CN" sz="20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4-5 September</a:t>
            </a:r>
            <a:r>
              <a:rPr lang="en-US" altLang="zh-CN"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 2016, the G20 Summit was held in Hangzhou. </a:t>
            </a:r>
            <a:r>
              <a:rPr lang="en-US" altLang="zh-CN" sz="20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 It </a:t>
            </a:r>
            <a:r>
              <a:rPr lang="en-US" altLang="zh-CN"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was the first time China has hosted a G20 Summit, one of the most important diplomatic events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hosted by China that year.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 The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theme of the Summit was “Towards an Innovative, Invigorated, Interconnected </a:t>
            </a:r>
            <a:r>
              <a:rPr lang="en-US" altLang="zh-CN"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and Inclusive World Economy.” </a:t>
            </a:r>
            <a:endParaRPr lang="en-US" altLang="zh-CN" sz="20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文本框 7">
            <a:extLst>
              <a:ext uri="{FF2B5EF4-FFF2-40B4-BE49-F238E27FC236}">
                <a16:creationId xmlns:a16="http://schemas.microsoft.com/office/drawing/2014/main" id="{57213E38-C876-4D8D-A8E8-1C0518A0618C}"/>
              </a:ext>
            </a:extLst>
          </p:cNvPr>
          <p:cNvSpPr txBox="1"/>
          <p:nvPr/>
        </p:nvSpPr>
        <p:spPr>
          <a:xfrm>
            <a:off x="3884437" y="336517"/>
            <a:ext cx="7286014" cy="523220"/>
          </a:xfrm>
          <a:prstGeom prst="rect">
            <a:avLst/>
          </a:prstGeom>
          <a:noFill/>
        </p:spPr>
        <p:txBody>
          <a:bodyPr wrap="square">
            <a:spAutoFit/>
          </a:bodyPr>
          <a:lstStyle/>
          <a:p>
            <a:r>
              <a:rPr lang="en-US" altLang="zh-CN" sz="28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2016 G20 Hangzhou Summit</a:t>
            </a:r>
            <a:endParaRPr lang="zh-CN" altLang="en-US" sz="28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Freeform 7">
            <a:extLst>
              <a:ext uri="{FF2B5EF4-FFF2-40B4-BE49-F238E27FC236}">
                <a16:creationId xmlns:a16="http://schemas.microsoft.com/office/drawing/2014/main" id="{4A7E5E78-3A36-4903-B1D9-C35AC8421162}"/>
              </a:ext>
            </a:extLst>
          </p:cNvPr>
          <p:cNvSpPr/>
          <p:nvPr/>
        </p:nvSpPr>
        <p:spPr bwMode="auto">
          <a:xfrm>
            <a:off x="3437332" y="468568"/>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01B3C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4" name="文本框 13">
            <a:extLst>
              <a:ext uri="{FF2B5EF4-FFF2-40B4-BE49-F238E27FC236}">
                <a16:creationId xmlns:a16="http://schemas.microsoft.com/office/drawing/2014/main" id="{D706F496-BB43-4DD3-B295-92E694C545EA}"/>
              </a:ext>
            </a:extLst>
          </p:cNvPr>
          <p:cNvSpPr txBox="1"/>
          <p:nvPr/>
        </p:nvSpPr>
        <p:spPr>
          <a:xfrm>
            <a:off x="381107" y="2338040"/>
            <a:ext cx="7575209" cy="3085100"/>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spcBef>
                <a:spcPts val="0"/>
              </a:spcBef>
            </a:pPr>
            <a:r>
              <a:rPr lang="en-US" altLang="zh-CN" sz="2000" b="1" dirty="0">
                <a:latin typeface="Times New Roman" panose="02020603050405020304" pitchFamily="18" charset="0"/>
                <a:cs typeface="Times New Roman" panose="02020603050405020304" pitchFamily="18" charset="0"/>
              </a:rPr>
              <a:t>Major </a:t>
            </a:r>
            <a:r>
              <a:rPr lang="en-US" altLang="zh-CN" sz="2000" dirty="0">
                <a:latin typeface="Times New Roman" panose="02020603050405020304" pitchFamily="18" charset="0"/>
                <a:cs typeface="Times New Roman" panose="02020603050405020304" pitchFamily="18" charset="0"/>
              </a:rPr>
              <a:t>O</a:t>
            </a:r>
            <a:r>
              <a:rPr lang="en-US" altLang="zh-CN" sz="2000" b="1" dirty="0">
                <a:latin typeface="Times New Roman" panose="02020603050405020304" pitchFamily="18" charset="0"/>
                <a:cs typeface="Times New Roman" panose="02020603050405020304" pitchFamily="18" charset="0"/>
              </a:rPr>
              <a:t>utcomes of the Hangzhou Summit</a:t>
            </a:r>
          </a:p>
          <a:p>
            <a:pPr marL="342900" indent="-342900" algn="just">
              <a:spcBef>
                <a:spcPts val="0"/>
              </a:spcBef>
              <a:buFont typeface="Arial" panose="020B0604020202020204" pitchFamily="34" charset="0"/>
              <a:buChar char="•"/>
            </a:pPr>
            <a:r>
              <a:rPr lang="en-US" altLang="zh-CN" sz="1800" b="0" dirty="0">
                <a:solidFill>
                  <a:schemeClr val="tx1">
                    <a:lumMod val="95000"/>
                    <a:lumOff val="5000"/>
                  </a:schemeClr>
                </a:solidFill>
                <a:latin typeface="Times New Roman" panose="02020603050405020304" pitchFamily="18" charset="0"/>
                <a:cs typeface="Times New Roman" panose="02020603050405020304" pitchFamily="18" charset="0"/>
              </a:rPr>
              <a:t>F</a:t>
            </a:r>
            <a:r>
              <a:rPr lang="en-US" altLang="zh-CN" sz="1800" b="0" dirty="0" smtClean="0">
                <a:solidFill>
                  <a:schemeClr val="tx1">
                    <a:lumMod val="95000"/>
                    <a:lumOff val="5000"/>
                  </a:schemeClr>
                </a:solidFill>
                <a:latin typeface="Times New Roman" panose="02020603050405020304" pitchFamily="18" charset="0"/>
                <a:cs typeface="Times New Roman" panose="02020603050405020304" pitchFamily="18" charset="0"/>
              </a:rPr>
              <a:t>ormulation of documents </a:t>
            </a:r>
            <a:r>
              <a:rPr lang="en-US" altLang="zh-CN" sz="1800" b="0" dirty="0">
                <a:solidFill>
                  <a:schemeClr val="tx1">
                    <a:lumMod val="95000"/>
                    <a:lumOff val="5000"/>
                  </a:schemeClr>
                </a:solidFill>
                <a:latin typeface="Times New Roman" panose="02020603050405020304" pitchFamily="18" charset="0"/>
                <a:cs typeface="Times New Roman" panose="02020603050405020304" pitchFamily="18" charset="0"/>
              </a:rPr>
              <a:t>such as the </a:t>
            </a:r>
            <a:r>
              <a:rPr lang="en-US" altLang="zh-CN" sz="1800" b="0" i="1" dirty="0">
                <a:solidFill>
                  <a:schemeClr val="tx1">
                    <a:lumMod val="95000"/>
                    <a:lumOff val="5000"/>
                  </a:schemeClr>
                </a:solidFill>
                <a:latin typeface="Times New Roman" panose="02020603050405020304" pitchFamily="18" charset="0"/>
                <a:cs typeface="Times New Roman" panose="02020603050405020304" pitchFamily="18" charset="0"/>
              </a:rPr>
              <a:t>G20 Blueprint on Innovative Growth </a:t>
            </a:r>
            <a:r>
              <a:rPr lang="en-US" altLang="zh-CN" sz="1800" b="0" dirty="0">
                <a:solidFill>
                  <a:schemeClr val="tx1">
                    <a:lumMod val="95000"/>
                    <a:lumOff val="5000"/>
                  </a:schemeClr>
                </a:solidFill>
                <a:latin typeface="Times New Roman" panose="02020603050405020304" pitchFamily="18" charset="0"/>
                <a:cs typeface="Times New Roman" panose="02020603050405020304" pitchFamily="18" charset="0"/>
              </a:rPr>
              <a:t>and </a:t>
            </a:r>
            <a:r>
              <a:rPr lang="en-US" altLang="zh-CN" sz="1800" b="0" i="1" dirty="0">
                <a:solidFill>
                  <a:schemeClr val="tx1">
                    <a:lumMod val="95000"/>
                    <a:lumOff val="5000"/>
                  </a:schemeClr>
                </a:solidFill>
                <a:latin typeface="Times New Roman" panose="02020603050405020304" pitchFamily="18" charset="0"/>
                <a:cs typeface="Times New Roman" panose="02020603050405020304" pitchFamily="18" charset="0"/>
              </a:rPr>
              <a:t>G20 2016 Innovation Action Plan.</a:t>
            </a:r>
          </a:p>
          <a:p>
            <a:pPr marL="342900" indent="-342900" algn="just">
              <a:spcBef>
                <a:spcPts val="0"/>
              </a:spcBef>
              <a:buFont typeface="Arial" panose="020B0604020202020204" pitchFamily="34" charset="0"/>
              <a:buChar char="•"/>
            </a:pPr>
            <a:r>
              <a:rPr lang="en-US" altLang="zh-CN" sz="1800" b="0" dirty="0">
                <a:solidFill>
                  <a:schemeClr val="tx1">
                    <a:lumMod val="95000"/>
                    <a:lumOff val="5000"/>
                  </a:schemeClr>
                </a:solidFill>
                <a:latin typeface="Times New Roman" panose="02020603050405020304" pitchFamily="18" charset="0"/>
                <a:cs typeface="Times New Roman" panose="02020603050405020304" pitchFamily="18" charset="0"/>
              </a:rPr>
              <a:t>Formulation of </a:t>
            </a:r>
            <a:r>
              <a:rPr lang="en-US" altLang="zh-CN" sz="1800" b="0" i="1" dirty="0" smtClean="0">
                <a:solidFill>
                  <a:schemeClr val="tx1">
                    <a:lumMod val="95000"/>
                    <a:lumOff val="5000"/>
                  </a:schemeClr>
                </a:solidFill>
                <a:latin typeface="Times New Roman" panose="02020603050405020304" pitchFamily="18" charset="0"/>
                <a:cs typeface="Times New Roman" panose="02020603050405020304" pitchFamily="18" charset="0"/>
              </a:rPr>
              <a:t>G20 </a:t>
            </a:r>
            <a:r>
              <a:rPr lang="en-US" altLang="zh-CN" sz="1800" b="0" i="1" dirty="0">
                <a:solidFill>
                  <a:schemeClr val="tx1">
                    <a:lumMod val="95000"/>
                    <a:lumOff val="5000"/>
                  </a:schemeClr>
                </a:solidFill>
                <a:latin typeface="Times New Roman" panose="02020603050405020304" pitchFamily="18" charset="0"/>
                <a:cs typeface="Times New Roman" panose="02020603050405020304" pitchFamily="18" charset="0"/>
              </a:rPr>
              <a:t>Strategy for Global Trade Growth</a:t>
            </a:r>
            <a:r>
              <a:rPr lang="en-US" altLang="zh-CN" sz="1800" b="0" dirty="0">
                <a:solidFill>
                  <a:schemeClr val="tx1">
                    <a:lumMod val="95000"/>
                    <a:lumOff val="5000"/>
                  </a:schemeClr>
                </a:solidFill>
                <a:latin typeface="Times New Roman" panose="02020603050405020304" pitchFamily="18" charset="0"/>
                <a:cs typeface="Times New Roman" panose="02020603050405020304" pitchFamily="18" charset="0"/>
              </a:rPr>
              <a:t>, which </a:t>
            </a:r>
            <a:r>
              <a:rPr lang="en-US" altLang="zh-CN" sz="1800" b="0" dirty="0" err="1" smtClean="0">
                <a:solidFill>
                  <a:schemeClr val="tx1">
                    <a:lumMod val="95000"/>
                    <a:lumOff val="5000"/>
                  </a:schemeClr>
                </a:solidFill>
                <a:latin typeface="Times New Roman" panose="02020603050405020304" pitchFamily="18" charset="0"/>
                <a:cs typeface="Times New Roman" panose="02020603050405020304" pitchFamily="18" charset="0"/>
              </a:rPr>
              <a:t>institutionalised</a:t>
            </a:r>
            <a:r>
              <a:rPr lang="en-US" altLang="zh-CN" sz="1800" b="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1800" b="0" dirty="0">
                <a:solidFill>
                  <a:schemeClr val="tx1">
                    <a:lumMod val="95000"/>
                    <a:lumOff val="5000"/>
                  </a:schemeClr>
                </a:solidFill>
                <a:latin typeface="Times New Roman" panose="02020603050405020304" pitchFamily="18" charset="0"/>
                <a:cs typeface="Times New Roman" panose="02020603050405020304" pitchFamily="18" charset="0"/>
              </a:rPr>
              <a:t>the Trade and Investment Working Group (TIWG</a:t>
            </a:r>
            <a:r>
              <a:rPr lang="en-US" altLang="zh-CN" sz="1800" b="0" dirty="0" smtClean="0">
                <a:solidFill>
                  <a:schemeClr val="tx1">
                    <a:lumMod val="95000"/>
                    <a:lumOff val="5000"/>
                  </a:schemeClr>
                </a:solidFill>
                <a:latin typeface="Times New Roman" panose="02020603050405020304" pitchFamily="18" charset="0"/>
                <a:cs typeface="Times New Roman" panose="02020603050405020304" pitchFamily="18" charset="0"/>
              </a:rPr>
              <a:t>). </a:t>
            </a:r>
            <a:endParaRPr lang="en-US" altLang="zh-CN" sz="1800" b="0" dirty="0">
              <a:solidFill>
                <a:schemeClr val="tx1">
                  <a:lumMod val="95000"/>
                  <a:lumOff val="5000"/>
                </a:schemeClr>
              </a:solidFill>
              <a:latin typeface="Times New Roman" panose="02020603050405020304" pitchFamily="18" charset="0"/>
              <a:cs typeface="Times New Roman" panose="02020603050405020304" pitchFamily="18" charset="0"/>
            </a:endParaRPr>
          </a:p>
          <a:p>
            <a:pPr marL="342900" indent="-342900" algn="just">
              <a:spcBef>
                <a:spcPts val="0"/>
              </a:spcBef>
              <a:buFont typeface="Arial" panose="020B0604020202020204" pitchFamily="34" charset="0"/>
              <a:buChar char="•"/>
            </a:pPr>
            <a:r>
              <a:rPr lang="en-US" altLang="zh-CN" sz="1800" b="0" dirty="0">
                <a:solidFill>
                  <a:schemeClr val="tx1">
                    <a:lumMod val="95000"/>
                    <a:lumOff val="5000"/>
                  </a:schemeClr>
                </a:solidFill>
                <a:latin typeface="Times New Roman" panose="02020603050405020304" pitchFamily="18" charset="0"/>
                <a:cs typeface="Times New Roman" panose="02020603050405020304" pitchFamily="18" charset="0"/>
              </a:rPr>
              <a:t>Formulation of </a:t>
            </a:r>
            <a:r>
              <a:rPr lang="en-US" altLang="zh-CN" sz="1800" b="0" i="1" dirty="0" smtClean="0">
                <a:solidFill>
                  <a:schemeClr val="tx1">
                    <a:lumMod val="95000"/>
                    <a:lumOff val="5000"/>
                  </a:schemeClr>
                </a:solidFill>
                <a:latin typeface="Times New Roman" panose="02020603050405020304" pitchFamily="18" charset="0"/>
                <a:cs typeface="Times New Roman" panose="02020603050405020304" pitchFamily="18" charset="0"/>
              </a:rPr>
              <a:t>G20 </a:t>
            </a:r>
            <a:r>
              <a:rPr lang="en-US" altLang="zh-CN" sz="1800" b="0" i="1" dirty="0">
                <a:solidFill>
                  <a:schemeClr val="tx1">
                    <a:lumMod val="95000"/>
                    <a:lumOff val="5000"/>
                  </a:schemeClr>
                </a:solidFill>
                <a:latin typeface="Times New Roman" panose="02020603050405020304" pitchFamily="18" charset="0"/>
                <a:cs typeface="Times New Roman" panose="02020603050405020304" pitchFamily="18" charset="0"/>
              </a:rPr>
              <a:t>Guiding Principles for Global Investment Policymaking</a:t>
            </a:r>
            <a:r>
              <a:rPr lang="en-US" altLang="zh-CN" sz="1800" b="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1800" b="0" dirty="0" smtClean="0">
                <a:solidFill>
                  <a:schemeClr val="tx1">
                    <a:lumMod val="95000"/>
                    <a:lumOff val="5000"/>
                  </a:schemeClr>
                </a:solidFill>
                <a:latin typeface="Times New Roman" panose="02020603050405020304" pitchFamily="18" charset="0"/>
                <a:cs typeface="Times New Roman" panose="02020603050405020304" pitchFamily="18" charset="0"/>
              </a:rPr>
              <a:t>lays </a:t>
            </a:r>
            <a:r>
              <a:rPr lang="en-US" altLang="zh-CN" sz="1800" b="0" dirty="0">
                <a:solidFill>
                  <a:schemeClr val="tx1">
                    <a:lumMod val="95000"/>
                    <a:lumOff val="5000"/>
                  </a:schemeClr>
                </a:solidFill>
                <a:latin typeface="Times New Roman" panose="02020603050405020304" pitchFamily="18" charset="0"/>
                <a:cs typeface="Times New Roman" panose="02020603050405020304" pitchFamily="18" charset="0"/>
              </a:rPr>
              <a:t>out the first global framework of multilateral rules governing international </a:t>
            </a:r>
            <a:r>
              <a:rPr lang="en-US" altLang="zh-CN" sz="1800" b="0" dirty="0" smtClean="0">
                <a:solidFill>
                  <a:schemeClr val="tx1">
                    <a:lumMod val="95000"/>
                    <a:lumOff val="5000"/>
                  </a:schemeClr>
                </a:solidFill>
                <a:latin typeface="Times New Roman" panose="02020603050405020304" pitchFamily="18" charset="0"/>
                <a:cs typeface="Times New Roman" panose="02020603050405020304" pitchFamily="18" charset="0"/>
              </a:rPr>
              <a:t>investment</a:t>
            </a:r>
            <a:endParaRPr lang="zh-CN" altLang="en-US" sz="1800" b="0" strike="sngStrike"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id="{7F865424-C1F1-4CEB-AC21-CE3E7224D559}"/>
              </a:ext>
            </a:extLst>
          </p:cNvPr>
          <p:cNvSpPr/>
          <p:nvPr/>
        </p:nvSpPr>
        <p:spPr>
          <a:xfrm>
            <a:off x="8229598" y="4469514"/>
            <a:ext cx="3250278" cy="307777"/>
          </a:xfrm>
          <a:prstGeom prst="rect">
            <a:avLst/>
          </a:prstGeom>
          <a:noFill/>
          <a:ln>
            <a:noFill/>
            <a:miter lim="800000"/>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itchFamily="34" charset="0"/>
                <a:ea typeface="宋体" pitchFamily="2" charset="-122"/>
              </a:defRPr>
            </a:lvl5pPr>
          </a:lstStyle>
          <a:p>
            <a:r>
              <a:rPr lang="en-US" altLang="zh-CN" sz="1400" kern="100" dirty="0">
                <a:latin typeface="Times New Roman" panose="02020603050405020304" pitchFamily="18" charset="0"/>
                <a:ea typeface="DFKai-SB" panose="03000509000000000000" pitchFamily="65" charset="-120"/>
                <a:cs typeface="Times New Roman" panose="02020603050405020304" pitchFamily="18" charset="0"/>
              </a:rPr>
              <a:t>2016</a:t>
            </a:r>
            <a:r>
              <a:rPr lang="zh-CN" altLang="en-US" sz="1400" kern="1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kern="100" dirty="0">
                <a:latin typeface="Times New Roman" panose="02020603050405020304" pitchFamily="18" charset="0"/>
                <a:ea typeface="DFKai-SB" panose="03000509000000000000" pitchFamily="65" charset="-120"/>
                <a:cs typeface="Times New Roman" panose="02020603050405020304" pitchFamily="18" charset="0"/>
              </a:rPr>
              <a:t>G20 Leaders’ Summit in Hangzhou</a:t>
            </a:r>
            <a:r>
              <a:rPr lang="zh-CN" altLang="en-US" sz="1400" kern="100" dirty="0">
                <a:latin typeface="Times New Roman" panose="02020603050405020304" pitchFamily="18" charset="0"/>
                <a:ea typeface="DFKai-SB" panose="03000509000000000000" pitchFamily="65" charset="-120"/>
                <a:cs typeface="Times New Roman" panose="02020603050405020304" pitchFamily="18" charset="0"/>
              </a:rPr>
              <a:t> </a:t>
            </a:r>
            <a:endParaRPr lang="zh-CN" altLang="en-US" sz="1400" kern="100"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598" y="2595638"/>
            <a:ext cx="3116633" cy="1873876"/>
          </a:xfrm>
          <a:prstGeom prst="rect">
            <a:avLst/>
          </a:prstGeom>
        </p:spPr>
      </p:pic>
      <p:sp>
        <p:nvSpPr>
          <p:cNvPr id="3" name="Rectangle 2"/>
          <p:cNvSpPr/>
          <p:nvPr/>
        </p:nvSpPr>
        <p:spPr>
          <a:xfrm>
            <a:off x="749530" y="5805492"/>
            <a:ext cx="8159931" cy="738664"/>
          </a:xfrm>
          <a:prstGeom prst="rect">
            <a:avLst/>
          </a:prstGeom>
        </p:spPr>
        <p:txBody>
          <a:bodyPr wrap="square">
            <a:spAutoFit/>
          </a:bodyPr>
          <a:lstStyle/>
          <a:p>
            <a:r>
              <a:rPr lang="en-US" altLang="zh-TW"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Sources:</a:t>
            </a:r>
            <a:endParaRPr lang="en-US"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en-US" altLang="zh-TW" sz="14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people.cn </a:t>
            </a:r>
            <a:r>
              <a:rPr lang="zh-TW" altLang="en-US" sz="14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en-US"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http://world.people.com.cn/n1/2016/0906/c1002-28695154.html</a:t>
            </a:r>
            <a:r>
              <a:rPr lang="en-US" altLang="zh-TW"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t>
            </a:r>
            <a:endParaRPr lang="en-US"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en-US" altLang="zh-TW" sz="14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PRC </a:t>
            </a:r>
            <a:r>
              <a:rPr lang="en-US" altLang="zh-TW"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government official website</a:t>
            </a:r>
            <a:r>
              <a:rPr lang="zh-TW" altLang="en-US" sz="14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en-US"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http://www.gov.cn/zhuanti/2016G20/index.htm</a:t>
            </a:r>
            <a:r>
              <a:rPr lang="en-US" altLang="zh-TW"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t>
            </a:r>
            <a:endParaRPr lang="en-US"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620699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5DBFC9C6-AD5B-4EC3-9FF5-21DCBFDBFB49}"/>
              </a:ext>
            </a:extLst>
          </p:cNvPr>
          <p:cNvSpPr txBox="1"/>
          <p:nvPr/>
        </p:nvSpPr>
        <p:spPr>
          <a:xfrm>
            <a:off x="600045" y="468789"/>
            <a:ext cx="10763107" cy="461665"/>
          </a:xfrm>
          <a:prstGeom prst="rect">
            <a:avLst/>
          </a:prstGeom>
          <a:noFill/>
        </p:spPr>
        <p:txBody>
          <a:bodyPr wrap="square">
            <a:spAutoFit/>
          </a:bodyPr>
          <a:lstStyle/>
          <a:p>
            <a:endParaRPr lang="en-US" altLang="zh-CN" sz="2400" i="0" dirty="0">
              <a:effectLst/>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任意多边形: 形状 3">
            <a:extLst>
              <a:ext uri="{FF2B5EF4-FFF2-40B4-BE49-F238E27FC236}">
                <a16:creationId xmlns:a16="http://schemas.microsoft.com/office/drawing/2014/main" id="{8F613FEF-71A6-4FEE-9448-7151301DBA17}"/>
              </a:ext>
            </a:extLst>
          </p:cNvPr>
          <p:cNvSpPr/>
          <p:nvPr/>
        </p:nvSpPr>
        <p:spPr>
          <a:xfrm>
            <a:off x="2526257" y="212899"/>
            <a:ext cx="6910685" cy="5072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77900" rtl="0" eaLnBrk="0" fontAlgn="base" latinLnBrk="0" hangingPunct="0">
              <a:lnSpc>
                <a:spcPct val="90000"/>
              </a:lnSpc>
              <a:spcBef>
                <a:spcPct val="0"/>
              </a:spcBef>
              <a:spcAft>
                <a:spcPct val="35000"/>
              </a:spcAft>
              <a:buClrTx/>
              <a:buSzTx/>
              <a:buFontTx/>
              <a:buNone/>
              <a:tabLst/>
              <a:defRPr/>
            </a:pPr>
            <a:r>
              <a:rPr lang="en-US" altLang="zh-CN" sz="3200" b="1" dirty="0" err="1">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Organising</a:t>
            </a:r>
            <a:r>
              <a:rPr lang="en-US" altLang="zh-CN" sz="32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 international forums</a:t>
            </a:r>
            <a:endParaRPr kumimoji="0" lang="zh-CN"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graphicFrame>
        <p:nvGraphicFramePr>
          <p:cNvPr id="5" name="表格 7">
            <a:extLst>
              <a:ext uri="{FF2B5EF4-FFF2-40B4-BE49-F238E27FC236}">
                <a16:creationId xmlns:a16="http://schemas.microsoft.com/office/drawing/2014/main" id="{124C5FE0-7B94-4E11-9589-03CC0EAD2693}"/>
              </a:ext>
            </a:extLst>
          </p:cNvPr>
          <p:cNvGraphicFramePr>
            <a:graphicFrameLocks noGrp="1"/>
          </p:cNvGraphicFramePr>
          <p:nvPr>
            <p:extLst>
              <p:ext uri="{D42A27DB-BD31-4B8C-83A1-F6EECF244321}">
                <p14:modId xmlns:p14="http://schemas.microsoft.com/office/powerpoint/2010/main" val="2971431159"/>
              </p:ext>
            </p:extLst>
          </p:nvPr>
        </p:nvGraphicFramePr>
        <p:xfrm>
          <a:off x="600045" y="2964351"/>
          <a:ext cx="10767116" cy="3549774"/>
        </p:xfrm>
        <a:graphic>
          <a:graphicData uri="http://schemas.openxmlformats.org/drawingml/2006/table">
            <a:tbl>
              <a:tblPr firstRow="1" bandRow="1">
                <a:tableStyleId>{7DF18680-E054-41AD-8BC1-D1AEF772440D}</a:tableStyleId>
              </a:tblPr>
              <a:tblGrid>
                <a:gridCol w="3388195">
                  <a:extLst>
                    <a:ext uri="{9D8B030D-6E8A-4147-A177-3AD203B41FA5}">
                      <a16:colId xmlns:a16="http://schemas.microsoft.com/office/drawing/2014/main" val="3795413065"/>
                    </a:ext>
                  </a:extLst>
                </a:gridCol>
                <a:gridCol w="2874177">
                  <a:extLst>
                    <a:ext uri="{9D8B030D-6E8A-4147-A177-3AD203B41FA5}">
                      <a16:colId xmlns:a16="http://schemas.microsoft.com/office/drawing/2014/main" val="1431703095"/>
                    </a:ext>
                  </a:extLst>
                </a:gridCol>
                <a:gridCol w="2874177">
                  <a:extLst>
                    <a:ext uri="{9D8B030D-6E8A-4147-A177-3AD203B41FA5}">
                      <a16:colId xmlns:a16="http://schemas.microsoft.com/office/drawing/2014/main" val="3800298027"/>
                    </a:ext>
                  </a:extLst>
                </a:gridCol>
                <a:gridCol w="1630567">
                  <a:extLst>
                    <a:ext uri="{9D8B030D-6E8A-4147-A177-3AD203B41FA5}">
                      <a16:colId xmlns:a16="http://schemas.microsoft.com/office/drawing/2014/main" val="588772478"/>
                    </a:ext>
                  </a:extLst>
                </a:gridCol>
              </a:tblGrid>
              <a:tr h="507667">
                <a:tc>
                  <a:txBody>
                    <a:bodyPr/>
                    <a:lstStyle/>
                    <a:p>
                      <a:pPr algn="ctr" fontAlgn="ct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International</a:t>
                      </a:r>
                      <a:r>
                        <a:rPr lang="en-US" altLang="zh-CN" sz="2000" baseline="0" dirty="0">
                          <a:latin typeface="Times New Roman" panose="02020603050405020304" pitchFamily="18" charset="0"/>
                          <a:ea typeface="DFKai-SB" panose="03000509000000000000" pitchFamily="65" charset="-120"/>
                          <a:cs typeface="Times New Roman" panose="02020603050405020304" pitchFamily="18" charset="0"/>
                        </a:rPr>
                        <a:t> forums</a:t>
                      </a:r>
                      <a:endParaRPr lang="zh-CN" altLang="en-US" sz="2000" dirty="0">
                        <a:latin typeface="Times New Roman" panose="02020603050405020304" pitchFamily="18" charset="0"/>
                        <a:ea typeface="DFKai-SB" panose="03000509000000000000" pitchFamily="65" charset="-120"/>
                        <a:cs typeface="Times New Roman" panose="02020603050405020304" pitchFamily="18" charset="0"/>
                      </a:endParaRPr>
                    </a:p>
                  </a:txBody>
                  <a:tcPr anchor="ctr"/>
                </a:tc>
                <a:tc>
                  <a:txBody>
                    <a:bodyPr/>
                    <a:lstStyle/>
                    <a:p>
                      <a:pPr algn="ct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Founding year</a:t>
                      </a:r>
                      <a:endParaRPr lang="zh-CN" altLang="en-US" sz="2000" dirty="0">
                        <a:latin typeface="Times New Roman" panose="02020603050405020304" pitchFamily="18" charset="0"/>
                        <a:ea typeface="DFKai-SB" panose="03000509000000000000" pitchFamily="65" charset="-120"/>
                        <a:cs typeface="Times New Roman" panose="02020603050405020304" pitchFamily="18" charset="0"/>
                      </a:endParaRPr>
                    </a:p>
                  </a:txBody>
                  <a:tcPr anchor="ctr"/>
                </a:tc>
                <a:tc>
                  <a:txBody>
                    <a:bodyPr/>
                    <a:lstStyle/>
                    <a:p>
                      <a:pPr algn="ct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Theme</a:t>
                      </a:r>
                      <a:endParaRPr lang="zh-CN" altLang="en-US" sz="2000" dirty="0">
                        <a:latin typeface="Times New Roman" panose="02020603050405020304" pitchFamily="18" charset="0"/>
                        <a:ea typeface="DFKai-SB" panose="03000509000000000000" pitchFamily="65" charset="-120"/>
                        <a:cs typeface="Times New Roman" panose="02020603050405020304" pitchFamily="18" charset="0"/>
                      </a:endParaRPr>
                    </a:p>
                  </a:txBody>
                  <a:tcPr anchor="ctr"/>
                </a:tc>
                <a:tc>
                  <a:txBody>
                    <a:bodyPr/>
                    <a:lstStyle/>
                    <a:p>
                      <a:pPr algn="ct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Location</a:t>
                      </a:r>
                      <a:endParaRPr lang="zh-CN" altLang="en-US" sz="2000" dirty="0">
                        <a:latin typeface="Times New Roman" panose="02020603050405020304" pitchFamily="18" charset="0"/>
                        <a:ea typeface="DFKai-SB"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2585821124"/>
                  </a:ext>
                </a:extLst>
              </a:tr>
              <a:tr h="4861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China Development Forum</a:t>
                      </a:r>
                      <a:endParaRPr lang="zh-CN" altLang="en-US" sz="2000" dirty="0">
                        <a:latin typeface="Times New Roman" panose="02020603050405020304" pitchFamily="18" charset="0"/>
                        <a:ea typeface="DFKai-SB" panose="03000509000000000000" pitchFamily="65" charset="-120"/>
                        <a:cs typeface="Times New Roman" panose="02020603050405020304" pitchFamily="18" charset="0"/>
                      </a:endParaRPr>
                    </a:p>
                  </a:txBody>
                  <a:tcPr anchor="ctr"/>
                </a:tc>
                <a:tc>
                  <a:txBody>
                    <a:bodyPr/>
                    <a:lstStyle/>
                    <a:p>
                      <a:pPr algn="ct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2000</a:t>
                      </a:r>
                      <a:endParaRPr lang="zh-CN" altLang="en-US" sz="2000" dirty="0">
                        <a:latin typeface="Times New Roman" panose="02020603050405020304" pitchFamily="18" charset="0"/>
                        <a:ea typeface="DFKai-SB" panose="03000509000000000000" pitchFamily="65" charset="-120"/>
                        <a:cs typeface="Times New Roman" panose="02020603050405020304" pitchFamily="18" charset="0"/>
                      </a:endParaRPr>
                    </a:p>
                  </a:txBody>
                  <a:tcPr anchor="ctr"/>
                </a:tc>
                <a:tc>
                  <a:txBody>
                    <a:bodyPr/>
                    <a:lstStyle/>
                    <a:p>
                      <a:pPr algn="ct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Development</a:t>
                      </a:r>
                      <a:endParaRPr lang="zh-CN" altLang="en-US" sz="2000" dirty="0">
                        <a:latin typeface="Times New Roman" panose="02020603050405020304" pitchFamily="18" charset="0"/>
                        <a:ea typeface="DFKai-SB" panose="03000509000000000000" pitchFamily="65" charset="-120"/>
                        <a:cs typeface="Times New Roman" panose="02020603050405020304" pitchFamily="18" charset="0"/>
                      </a:endParaRPr>
                    </a:p>
                  </a:txBody>
                  <a:tcPr anchor="ctr"/>
                </a:tc>
                <a:tc>
                  <a:txBody>
                    <a:bodyPr/>
                    <a:lstStyle/>
                    <a:p>
                      <a:pPr algn="ct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Beijing</a:t>
                      </a:r>
                      <a:endParaRPr lang="zh-CN" altLang="en-US" sz="2000" dirty="0">
                        <a:latin typeface="Times New Roman" panose="02020603050405020304" pitchFamily="18" charset="0"/>
                        <a:ea typeface="DFKai-SB"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3358016647"/>
                  </a:ext>
                </a:extLst>
              </a:tr>
              <a:tr h="486116">
                <a:tc>
                  <a:txBody>
                    <a:bodyPr/>
                    <a:lstStyle/>
                    <a:p>
                      <a:pPr algn="ct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Boao</a:t>
                      </a:r>
                      <a:r>
                        <a:rPr lang="en-US" altLang="zh-CN" sz="2000" baseline="0" dirty="0">
                          <a:latin typeface="Times New Roman" panose="02020603050405020304" pitchFamily="18" charset="0"/>
                          <a:ea typeface="DFKai-SB" panose="03000509000000000000" pitchFamily="65" charset="-120"/>
                          <a:cs typeface="Times New Roman" panose="02020603050405020304" pitchFamily="18" charset="0"/>
                        </a:rPr>
                        <a:t> Forum for Asia</a:t>
                      </a:r>
                      <a:endParaRPr lang="zh-CN" altLang="en-US" sz="2000" dirty="0">
                        <a:latin typeface="Times New Roman" panose="02020603050405020304" pitchFamily="18" charset="0"/>
                        <a:ea typeface="DFKai-SB" panose="03000509000000000000" pitchFamily="65" charset="-120"/>
                        <a:cs typeface="Times New Roman" panose="02020603050405020304" pitchFamily="18" charset="0"/>
                      </a:endParaRPr>
                    </a:p>
                  </a:txBody>
                  <a:tcPr anchor="ctr"/>
                </a:tc>
                <a:tc>
                  <a:txBody>
                    <a:bodyPr/>
                    <a:lstStyle/>
                    <a:p>
                      <a:pPr algn="ct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2001</a:t>
                      </a:r>
                      <a:endParaRPr lang="zh-CN" altLang="en-US" sz="2000" dirty="0">
                        <a:latin typeface="Times New Roman" panose="02020603050405020304" pitchFamily="18" charset="0"/>
                        <a:ea typeface="DFKai-SB" panose="03000509000000000000" pitchFamily="65" charset="-120"/>
                        <a:cs typeface="Times New Roman" panose="02020603050405020304" pitchFamily="18" charset="0"/>
                      </a:endParaRPr>
                    </a:p>
                  </a:txBody>
                  <a:tcPr anchor="ctr"/>
                </a:tc>
                <a:tc>
                  <a:txBody>
                    <a:bodyPr/>
                    <a:lstStyle/>
                    <a:p>
                      <a:pPr algn="ct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Economy</a:t>
                      </a:r>
                      <a:r>
                        <a:rPr lang="en-US" altLang="zh-CN" sz="2000" baseline="0" dirty="0">
                          <a:latin typeface="Times New Roman" panose="02020603050405020304" pitchFamily="18" charset="0"/>
                          <a:ea typeface="DFKai-SB" panose="03000509000000000000" pitchFamily="65" charset="-120"/>
                          <a:cs typeface="Times New Roman" panose="02020603050405020304" pitchFamily="18" charset="0"/>
                        </a:rPr>
                        <a:t> </a:t>
                      </a:r>
                      <a:endParaRPr lang="zh-CN" altLang="en-US" sz="2000" dirty="0">
                        <a:latin typeface="Times New Roman" panose="02020603050405020304" pitchFamily="18" charset="0"/>
                        <a:ea typeface="DFKai-SB" panose="03000509000000000000" pitchFamily="65" charset="-120"/>
                        <a:cs typeface="Times New Roman" panose="02020603050405020304" pitchFamily="18" charset="0"/>
                      </a:endParaRPr>
                    </a:p>
                  </a:txBody>
                  <a:tcPr anchor="ctr"/>
                </a:tc>
                <a:tc>
                  <a:txBody>
                    <a:bodyPr/>
                    <a:lstStyle/>
                    <a:p>
                      <a:pPr algn="ctr"/>
                      <a:r>
                        <a:rPr lang="en-US" altLang="zh-CN" sz="2000" dirty="0" err="1"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Boao</a:t>
                      </a:r>
                      <a:endPar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289402901"/>
                  </a:ext>
                </a:extLst>
              </a:tr>
              <a:tr h="4861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Beijing</a:t>
                      </a:r>
                      <a:r>
                        <a:rPr lang="en-US" altLang="zh-CN" sz="2000" baseline="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aseline="0" dirty="0" err="1">
                          <a:latin typeface="Times New Roman" panose="02020603050405020304" pitchFamily="18" charset="0"/>
                          <a:ea typeface="DFKai-SB" panose="03000509000000000000" pitchFamily="65" charset="-120"/>
                          <a:cs typeface="Times New Roman" panose="02020603050405020304" pitchFamily="18" charset="0"/>
                        </a:rPr>
                        <a:t>Xiangshan</a:t>
                      </a:r>
                      <a:r>
                        <a:rPr lang="en-US" altLang="zh-CN" sz="2000" baseline="0" dirty="0">
                          <a:latin typeface="Times New Roman" panose="02020603050405020304" pitchFamily="18" charset="0"/>
                          <a:ea typeface="DFKai-SB" panose="03000509000000000000" pitchFamily="65" charset="-120"/>
                          <a:cs typeface="Times New Roman" panose="02020603050405020304" pitchFamily="18" charset="0"/>
                        </a:rPr>
                        <a:t> Forum</a:t>
                      </a:r>
                      <a:endParaRPr lang="zh-CN" altLang="en-US" sz="2000" dirty="0">
                        <a:latin typeface="Times New Roman" panose="02020603050405020304" pitchFamily="18" charset="0"/>
                        <a:ea typeface="DFKai-SB" panose="03000509000000000000" pitchFamily="65" charset="-120"/>
                        <a:cs typeface="Times New Roman" panose="02020603050405020304" pitchFamily="18" charset="0"/>
                      </a:endParaRPr>
                    </a:p>
                  </a:txBody>
                  <a:tcPr anchor="ctr"/>
                </a:tc>
                <a:tc>
                  <a:txBody>
                    <a:bodyPr/>
                    <a:lstStyle/>
                    <a:p>
                      <a:pPr algn="ct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2006</a:t>
                      </a:r>
                      <a:endParaRPr lang="zh-CN" altLang="en-US" sz="2000" dirty="0">
                        <a:latin typeface="Times New Roman" panose="02020603050405020304" pitchFamily="18" charset="0"/>
                        <a:ea typeface="DFKai-SB" panose="03000509000000000000" pitchFamily="65" charset="-120"/>
                        <a:cs typeface="Times New Roman" panose="02020603050405020304" pitchFamily="18" charset="0"/>
                      </a:endParaRPr>
                    </a:p>
                  </a:txBody>
                  <a:tcPr anchor="ctr"/>
                </a:tc>
                <a:tc>
                  <a:txBody>
                    <a:bodyPr/>
                    <a:lstStyle/>
                    <a:p>
                      <a:pPr algn="ct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Security</a:t>
                      </a:r>
                      <a:endParaRPr lang="zh-CN" altLang="en-US" sz="2000" dirty="0">
                        <a:latin typeface="Times New Roman" panose="02020603050405020304" pitchFamily="18" charset="0"/>
                        <a:ea typeface="DFKai-SB" panose="03000509000000000000" pitchFamily="65" charset="-120"/>
                        <a:cs typeface="Times New Roman" panose="02020603050405020304" pitchFamily="18" charset="0"/>
                      </a:endParaRPr>
                    </a:p>
                  </a:txBody>
                  <a:tcPr anchor="ctr"/>
                </a:tc>
                <a:tc>
                  <a:txBody>
                    <a:bodyPr/>
                    <a:lstStyle/>
                    <a:p>
                      <a:pPr algn="ct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Beijing</a:t>
                      </a:r>
                      <a:endParaRPr lang="zh-CN" altLang="en-US" sz="2000" dirty="0">
                        <a:latin typeface="Times New Roman" panose="02020603050405020304" pitchFamily="18" charset="0"/>
                        <a:ea typeface="DFKai-SB"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551489039"/>
                  </a:ext>
                </a:extLst>
              </a:tr>
              <a:tr h="435143">
                <a:tc>
                  <a:txBody>
                    <a:bodyPr/>
                    <a:lstStyle/>
                    <a:p>
                      <a:pPr algn="ct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Eco Forum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Global</a:t>
                      </a:r>
                      <a:r>
                        <a:rPr lang="en-US" altLang="zh-CN" sz="2000" baseline="0" dirty="0" smtClean="0">
                          <a:latin typeface="Times New Roman" panose="02020603050405020304" pitchFamily="18" charset="0"/>
                          <a:ea typeface="DFKai-SB" panose="03000509000000000000" pitchFamily="65" charset="-120"/>
                          <a:cs typeface="Times New Roman" panose="02020603050405020304" pitchFamily="18" charset="0"/>
                        </a:rPr>
                        <a:t> Guiyang</a:t>
                      </a:r>
                      <a:endParaRPr lang="zh-CN" altLang="en-US" sz="2000" dirty="0">
                        <a:latin typeface="Times New Roman" panose="02020603050405020304" pitchFamily="18" charset="0"/>
                        <a:ea typeface="DFKai-SB" panose="03000509000000000000" pitchFamily="65" charset="-120"/>
                        <a:cs typeface="Times New Roman" panose="02020603050405020304" pitchFamily="18" charset="0"/>
                      </a:endParaRPr>
                    </a:p>
                  </a:txBody>
                  <a:tcPr anchor="ctr"/>
                </a:tc>
                <a:tc>
                  <a:txBody>
                    <a:bodyPr/>
                    <a:lstStyle/>
                    <a:p>
                      <a:pPr algn="ct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2009</a:t>
                      </a:r>
                      <a:endParaRPr lang="zh-CN" altLang="en-US" sz="2000" dirty="0">
                        <a:latin typeface="Times New Roman" panose="02020603050405020304" pitchFamily="18" charset="0"/>
                        <a:ea typeface="DFKai-SB" panose="03000509000000000000" pitchFamily="65" charset="-120"/>
                        <a:cs typeface="Times New Roman" panose="02020603050405020304" pitchFamily="18" charset="0"/>
                      </a:endParaRPr>
                    </a:p>
                  </a:txBody>
                  <a:tcPr anchor="ctr"/>
                </a:tc>
                <a:tc>
                  <a:txBody>
                    <a:bodyPr/>
                    <a:lstStyle/>
                    <a:p>
                      <a:pPr algn="ct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Ecology</a:t>
                      </a:r>
                      <a:endParaRPr lang="zh-CN" altLang="en-US" sz="2000" dirty="0">
                        <a:latin typeface="Times New Roman" panose="02020603050405020304" pitchFamily="18" charset="0"/>
                        <a:ea typeface="DFKai-SB" panose="03000509000000000000" pitchFamily="65" charset="-120"/>
                        <a:cs typeface="Times New Roman" panose="02020603050405020304" pitchFamily="18" charset="0"/>
                      </a:endParaRPr>
                    </a:p>
                  </a:txBody>
                  <a:tcPr anchor="ctr"/>
                </a:tc>
                <a:tc>
                  <a:txBody>
                    <a:bodyPr/>
                    <a:lstStyle/>
                    <a:p>
                      <a:pPr algn="ct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Guiyang</a:t>
                      </a:r>
                      <a:endParaRPr lang="zh-CN" altLang="en-US" sz="2000" dirty="0">
                        <a:latin typeface="Times New Roman" panose="02020603050405020304" pitchFamily="18" charset="0"/>
                        <a:ea typeface="DFKai-SB"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2089246224"/>
                  </a:ext>
                </a:extLst>
              </a:tr>
              <a:tr h="447576">
                <a:tc>
                  <a:txBody>
                    <a:bodyPr/>
                    <a:lstStyle/>
                    <a:p>
                      <a:pPr algn="ct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World</a:t>
                      </a:r>
                      <a:r>
                        <a:rPr lang="en-US" altLang="zh-CN" sz="2000" baseline="0" dirty="0">
                          <a:latin typeface="Times New Roman" panose="02020603050405020304" pitchFamily="18" charset="0"/>
                          <a:ea typeface="DFKai-SB" panose="03000509000000000000" pitchFamily="65" charset="-120"/>
                          <a:cs typeface="Times New Roman" panose="02020603050405020304" pitchFamily="18" charset="0"/>
                        </a:rPr>
                        <a:t> Internet Conference</a:t>
                      </a:r>
                      <a:endParaRPr lang="zh-CN" altLang="en-US" sz="2000" dirty="0">
                        <a:latin typeface="Times New Roman" panose="02020603050405020304" pitchFamily="18" charset="0"/>
                        <a:ea typeface="DFKai-SB" panose="03000509000000000000" pitchFamily="65" charset="-120"/>
                        <a:cs typeface="Times New Roman" panose="02020603050405020304" pitchFamily="18" charset="0"/>
                      </a:endParaRPr>
                    </a:p>
                  </a:txBody>
                  <a:tcPr anchor="ctr"/>
                </a:tc>
                <a:tc>
                  <a:txBody>
                    <a:bodyPr/>
                    <a:lstStyle/>
                    <a:p>
                      <a:pPr algn="ct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2014</a:t>
                      </a:r>
                      <a:endPar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a:txBody>
                  <a:tcPr anchor="ctr"/>
                </a:tc>
                <a:tc>
                  <a:txBody>
                    <a:bodyPr/>
                    <a:lstStyle/>
                    <a:p>
                      <a:pPr algn="ct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Internet</a:t>
                      </a:r>
                    </a:p>
                  </a:txBody>
                  <a:tcPr anchor="ctr"/>
                </a:tc>
                <a:tc>
                  <a:txBody>
                    <a:bodyPr/>
                    <a:lstStyle/>
                    <a:p>
                      <a:pPr algn="ctr"/>
                      <a:r>
                        <a:rPr lang="en-US" altLang="zh-CN" sz="2000" dirty="0" err="1">
                          <a:latin typeface="Times New Roman" panose="02020603050405020304" pitchFamily="18" charset="0"/>
                          <a:ea typeface="DFKai-SB" panose="03000509000000000000" pitchFamily="65" charset="-120"/>
                          <a:cs typeface="Times New Roman" panose="02020603050405020304" pitchFamily="18" charset="0"/>
                        </a:rPr>
                        <a:t>Wuzhen</a:t>
                      </a:r>
                      <a:endParaRPr lang="zh-CN" altLang="en-US" sz="2000" dirty="0">
                        <a:latin typeface="Times New Roman" panose="02020603050405020304" pitchFamily="18" charset="0"/>
                        <a:ea typeface="DFKai-SB"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3259311933"/>
                  </a:ext>
                </a:extLst>
              </a:tr>
              <a:tr h="553611">
                <a:tc>
                  <a:txBody>
                    <a:bodyPr/>
                    <a:lstStyle/>
                    <a:p>
                      <a:pPr algn="ct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Conference</a:t>
                      </a:r>
                      <a:r>
                        <a:rPr lang="en-US" altLang="zh-CN" sz="2000" baseline="0" dirty="0">
                          <a:latin typeface="Times New Roman" panose="02020603050405020304" pitchFamily="18" charset="0"/>
                          <a:ea typeface="DFKai-SB" panose="03000509000000000000" pitchFamily="65" charset="-120"/>
                          <a:cs typeface="Times New Roman" panose="02020603050405020304" pitchFamily="18" charset="0"/>
                        </a:rPr>
                        <a:t> on Dialogue of Asian Civilizations</a:t>
                      </a:r>
                      <a:endParaRPr lang="zh-CN" altLang="en-US" sz="2000" dirty="0">
                        <a:latin typeface="Times New Roman" panose="02020603050405020304" pitchFamily="18" charset="0"/>
                        <a:ea typeface="DFKai-SB" panose="03000509000000000000" pitchFamily="65" charset="-120"/>
                        <a:cs typeface="Times New Roman" panose="02020603050405020304" pitchFamily="18" charset="0"/>
                      </a:endParaRPr>
                    </a:p>
                  </a:txBody>
                  <a:tcPr anchor="ctr"/>
                </a:tc>
                <a:tc>
                  <a:txBody>
                    <a:bodyPr/>
                    <a:lstStyle/>
                    <a:p>
                      <a:pPr algn="ct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2019</a:t>
                      </a:r>
                      <a:endParaRPr lang="zh-CN" altLang="en-US" sz="2000" dirty="0">
                        <a:latin typeface="Times New Roman" panose="02020603050405020304" pitchFamily="18" charset="0"/>
                        <a:ea typeface="DFKai-SB" panose="03000509000000000000" pitchFamily="65" charset="-120"/>
                        <a:cs typeface="Times New Roman" panose="02020603050405020304" pitchFamily="18" charset="0"/>
                      </a:endParaRPr>
                    </a:p>
                  </a:txBody>
                  <a:tcPr anchor="ctr"/>
                </a:tc>
                <a:tc>
                  <a:txBody>
                    <a:bodyPr/>
                    <a:lstStyle/>
                    <a:p>
                      <a:pPr algn="ct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Culture</a:t>
                      </a:r>
                      <a:endParaRPr lang="zh-CN" altLang="en-US" sz="2000" dirty="0">
                        <a:latin typeface="Times New Roman" panose="02020603050405020304" pitchFamily="18" charset="0"/>
                        <a:ea typeface="DFKai-SB" panose="03000509000000000000" pitchFamily="65" charset="-120"/>
                        <a:cs typeface="Times New Roman" panose="02020603050405020304" pitchFamily="18" charset="0"/>
                      </a:endParaRPr>
                    </a:p>
                  </a:txBody>
                  <a:tcPr anchor="ctr"/>
                </a:tc>
                <a:tc>
                  <a:txBody>
                    <a:bodyPr/>
                    <a:lstStyle/>
                    <a:p>
                      <a:pPr algn="ct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Beijing</a:t>
                      </a:r>
                      <a:endParaRPr lang="zh-CN" altLang="en-US" sz="2000" dirty="0">
                        <a:latin typeface="Times New Roman" panose="02020603050405020304" pitchFamily="18" charset="0"/>
                        <a:ea typeface="DFKai-SB"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3711150361"/>
                  </a:ext>
                </a:extLst>
              </a:tr>
            </a:tbl>
          </a:graphicData>
        </a:graphic>
      </p:graphicFrame>
      <p:sp>
        <p:nvSpPr>
          <p:cNvPr id="6" name="矩形 5"/>
          <p:cNvSpPr/>
          <p:nvPr/>
        </p:nvSpPr>
        <p:spPr>
          <a:xfrm>
            <a:off x="2171122" y="2491316"/>
            <a:ext cx="7944996" cy="400110"/>
          </a:xfrm>
          <a:prstGeom prst="rect">
            <a:avLst/>
          </a:prstGeom>
        </p:spPr>
        <p:txBody>
          <a:bodyPr wrap="none">
            <a:spAutoFit/>
          </a:bodyPr>
          <a:lstStyle/>
          <a:p>
            <a:pPr algn="ct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Some important international forums </a:t>
            </a:r>
            <a:r>
              <a:rPr lang="en-US" altLang="zh-CN" sz="2000" dirty="0" err="1" smtClean="0">
                <a:latin typeface="Times New Roman" panose="02020603050405020304" pitchFamily="18" charset="0"/>
                <a:ea typeface="DFKai-SB" panose="03000509000000000000" pitchFamily="65" charset="-120"/>
                <a:cs typeface="Times New Roman" panose="02020603050405020304" pitchFamily="18" charset="0"/>
              </a:rPr>
              <a:t>organi</a:t>
            </a:r>
            <a:r>
              <a:rPr lang="en-US" altLang="zh-CN" sz="2000" dirty="0" err="1" smtClean="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s</a:t>
            </a:r>
            <a:r>
              <a:rPr lang="en-US" altLang="zh-CN" sz="2000" dirty="0" err="1" smtClean="0">
                <a:latin typeface="Times New Roman" panose="02020603050405020304" pitchFamily="18" charset="0"/>
                <a:ea typeface="DFKai-SB" panose="03000509000000000000" pitchFamily="65" charset="-120"/>
                <a:cs typeface="Times New Roman" panose="02020603050405020304" pitchFamily="18" charset="0"/>
              </a:rPr>
              <a:t>ed</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by China in the 21</a:t>
            </a:r>
            <a:r>
              <a:rPr lang="en-US" altLang="zh-CN" sz="2000" baseline="30000" dirty="0">
                <a:latin typeface="Times New Roman" panose="02020603050405020304" pitchFamily="18" charset="0"/>
                <a:ea typeface="DFKai-SB" panose="03000509000000000000" pitchFamily="65" charset="-120"/>
                <a:cs typeface="Times New Roman" panose="02020603050405020304" pitchFamily="18" charset="0"/>
              </a:rPr>
              <a:t>st</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 century</a:t>
            </a:r>
            <a:endParaRPr lang="zh-CN" altLang="en-US" sz="20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Rectangle 1"/>
          <p:cNvSpPr/>
          <p:nvPr/>
        </p:nvSpPr>
        <p:spPr>
          <a:xfrm>
            <a:off x="600045" y="944214"/>
            <a:ext cx="10870696" cy="1200329"/>
          </a:xfrm>
          <a:prstGeom prst="rect">
            <a:avLst/>
          </a:prstGeom>
        </p:spPr>
        <p:txBody>
          <a:bodyPr wrap="square">
            <a:spAutoFit/>
          </a:bodyPr>
          <a:lstStyle/>
          <a:p>
            <a:pPr algn="just">
              <a:lnSpc>
                <a:spcPct val="120000"/>
              </a:lnSpc>
            </a:pP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China has </a:t>
            </a:r>
            <a:r>
              <a:rPr lang="en-US" altLang="zh-CN" sz="2000" dirty="0" err="1">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organised</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many important international forums, which have gradually become periodical. They have attracted people from all countries and fields to come to carry out multilateral cooperation, and exerted positive influence on international exchange and cooperation. </a:t>
            </a:r>
          </a:p>
        </p:txBody>
      </p:sp>
    </p:spTree>
    <p:extLst>
      <p:ext uri="{BB962C8B-B14F-4D97-AF65-F5344CB8AC3E}">
        <p14:creationId xmlns:p14="http://schemas.microsoft.com/office/powerpoint/2010/main" val="14701438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429FB22F-2F4B-4ECF-8600-65600AD92831}"/>
              </a:ext>
            </a:extLst>
          </p:cNvPr>
          <p:cNvSpPr txBox="1"/>
          <p:nvPr/>
        </p:nvSpPr>
        <p:spPr>
          <a:xfrm>
            <a:off x="519667" y="903518"/>
            <a:ext cx="11222334" cy="1938992"/>
          </a:xfrm>
          <a:prstGeom prst="rect">
            <a:avLst/>
          </a:prstGeom>
          <a:noFill/>
        </p:spPr>
        <p:txBody>
          <a:bodyPr wrap="square" rtlCol="0">
            <a:spAutoFit/>
          </a:bodyPr>
          <a:lstStyle/>
          <a:p>
            <a:pPr algn="just">
              <a:lnSpc>
                <a:spcPct val="150000"/>
              </a:lnSpc>
            </a:pP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China Development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Forum (CDF)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is a major international forum at the national level.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Committed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to ‘Engaging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with the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World for Common Prosperity’, the CDF is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renowned as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high-level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forum serving as an important platform of dialogue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for the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Chinese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government,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global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businesses, academia,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 international </a:t>
            </a:r>
            <a:r>
              <a:rPr lang="en-US" altLang="zh-CN" sz="2000" dirty="0" err="1"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organisations</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endPar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标题 1">
            <a:extLst>
              <a:ext uri="{FF2B5EF4-FFF2-40B4-BE49-F238E27FC236}">
                <a16:creationId xmlns:a16="http://schemas.microsoft.com/office/drawing/2014/main" id="{83ABD8E8-7697-4DA4-B93D-252CDA759BF4}"/>
              </a:ext>
            </a:extLst>
          </p:cNvPr>
          <p:cNvSpPr txBox="1">
            <a:spLocks noChangeArrowheads="1"/>
          </p:cNvSpPr>
          <p:nvPr/>
        </p:nvSpPr>
        <p:spPr bwMode="auto">
          <a:xfrm>
            <a:off x="3497992" y="387581"/>
            <a:ext cx="7520640"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Wingdings" panose="05000000000000000000" pitchFamily="2" charset="2"/>
              <a:buChar char="Ø"/>
            </a:pPr>
            <a:r>
              <a:rPr lang="en-GB" altLang="zh-CN" sz="32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China Development </a:t>
            </a:r>
            <a:r>
              <a:rPr lang="en-GB" altLang="zh-CN" sz="32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Forum</a:t>
            </a:r>
            <a:endParaRPr lang="en-GB" altLang="zh-CN" sz="32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文本框 8">
            <a:extLst>
              <a:ext uri="{FF2B5EF4-FFF2-40B4-BE49-F238E27FC236}">
                <a16:creationId xmlns:a16="http://schemas.microsoft.com/office/drawing/2014/main" id="{FEDE9F0F-1588-4044-BDD0-3A3283DEECF8}"/>
              </a:ext>
            </a:extLst>
          </p:cNvPr>
          <p:cNvSpPr txBox="1"/>
          <p:nvPr/>
        </p:nvSpPr>
        <p:spPr>
          <a:xfrm>
            <a:off x="3705235" y="5635234"/>
            <a:ext cx="4981303" cy="652486"/>
          </a:xfrm>
          <a:prstGeom prst="rect">
            <a:avLst/>
          </a:prstGeom>
          <a:noFill/>
        </p:spPr>
        <p:txBody>
          <a:bodyPr wrap="square">
            <a:spAutoFit/>
          </a:bodyPr>
          <a:lstStyle/>
          <a:p>
            <a:pPr latinLnBrk="1">
              <a:lnSpc>
                <a:spcPct val="130000"/>
              </a:lnSpc>
              <a:defRPr/>
            </a:pPr>
            <a:r>
              <a:rPr lang="en-US" altLang="zh-CN"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Source</a:t>
            </a:r>
            <a:r>
              <a:rPr kumimoji="0" lang="en-US" altLang="zh-CN" sz="1400" b="0" i="0" u="none" strike="noStrike" kern="1200" cap="none" spc="0" normalizeH="0" baseline="0" noProof="0" dirty="0" smtClean="0">
                <a:ln>
                  <a:noFill/>
                </a:ln>
                <a:solidFill>
                  <a:schemeClr val="tx1">
                    <a:lumMod val="95000"/>
                    <a:lumOff val="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lang="en-US" altLang="zh-CN" sz="1400" strike="sngStrike" noProof="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China </a:t>
            </a:r>
            <a:r>
              <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Development Forum</a:t>
            </a:r>
            <a:endParaRPr kumimoji="0" lang="en-US" altLang="zh-CN" sz="1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latinLnBrk="1">
              <a:lnSpc>
                <a:spcPct val="130000"/>
              </a:lnSpc>
              <a:defRPr/>
            </a:pPr>
            <a:r>
              <a:rPr lang="en-US" altLang="zh-HK" sz="1400" dirty="0" smtClean="0">
                <a:solidFill>
                  <a:schemeClr val="tx1">
                    <a:lumMod val="95000"/>
                    <a:lumOff val="5000"/>
                  </a:schemeClr>
                </a:solidFill>
              </a:rPr>
              <a:t>https</a:t>
            </a:r>
            <a:r>
              <a:rPr lang="en-US" altLang="zh-HK" sz="1400" dirty="0">
                <a:solidFill>
                  <a:schemeClr val="tx1">
                    <a:lumMod val="95000"/>
                    <a:lumOff val="5000"/>
                  </a:schemeClr>
                </a:solidFill>
              </a:rPr>
              <a:t>://en.cdf.org.cn/cdf2021en/ltjs.htm#content</a:t>
            </a:r>
          </a:p>
        </p:txBody>
      </p:sp>
      <p:pic>
        <p:nvPicPr>
          <p:cNvPr id="7" name="圖片 6"/>
          <p:cNvPicPr/>
          <p:nvPr/>
        </p:nvPicPr>
        <p:blipFill rotWithShape="1">
          <a:blip r:embed="rId3"/>
          <a:srcRect l="9500" t="12065" r="79062" b="73638"/>
          <a:stretch/>
        </p:blipFill>
        <p:spPr bwMode="auto">
          <a:xfrm>
            <a:off x="4285562" y="2894761"/>
            <a:ext cx="2755318" cy="235160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49127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3748C205-C7B7-4BA8-A3EF-496CF5F43DB1}"/>
              </a:ext>
            </a:extLst>
          </p:cNvPr>
          <p:cNvSpPr txBox="1"/>
          <p:nvPr/>
        </p:nvSpPr>
        <p:spPr>
          <a:xfrm>
            <a:off x="418642" y="387363"/>
            <a:ext cx="11259238" cy="2308324"/>
          </a:xfrm>
          <a:prstGeom prst="rect">
            <a:avLst/>
          </a:prstGeom>
          <a:noFill/>
        </p:spPr>
        <p:txBody>
          <a:bodyPr wrap="square" rtlCol="0">
            <a:spAutoFit/>
          </a:bodyPr>
          <a:lstStyle>
            <a:defPPr>
              <a:defRPr lang="zh-CN"/>
            </a:defPPr>
            <a:lvl1pPr>
              <a:lnSpc>
                <a:spcPct val="150000"/>
              </a:lnSpc>
              <a:defRPr sz="2400"/>
            </a:lvl1pPr>
          </a:lstStyle>
          <a:p>
            <a:pPr algn="just">
              <a:lnSpc>
                <a:spcPct val="120000"/>
              </a:lnSpc>
            </a:pP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 2021, the theme of the China Development Forum was “China on a New Journey to Modernization</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Under this theme, CDF 2021 featured new concept of high-quality growth and the </a:t>
            </a:r>
            <a:r>
              <a:rPr lang="en-US" altLang="zh-CN" sz="2000" strike="sngStrike"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new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development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paradigm represented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by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“dual circulation”.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meeting discussed the direction of China’s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economic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 social development in 2021 and the next five years, solicited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advice and recommendations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on China’s development, and elaborated on China’s development blueprint.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The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meeting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consolidated the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confidence of the international business community in achieving shared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development with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China.  </a:t>
            </a:r>
          </a:p>
        </p:txBody>
      </p:sp>
      <p:sp>
        <p:nvSpPr>
          <p:cNvPr id="5" name="标题 1">
            <a:extLst>
              <a:ext uri="{FF2B5EF4-FFF2-40B4-BE49-F238E27FC236}">
                <a16:creationId xmlns:a16="http://schemas.microsoft.com/office/drawing/2014/main" id="{B41E5E11-5365-4AD8-9815-D784552DA1F7}"/>
              </a:ext>
            </a:extLst>
          </p:cNvPr>
          <p:cNvSpPr txBox="1">
            <a:spLocks noChangeArrowheads="1"/>
          </p:cNvSpPr>
          <p:nvPr/>
        </p:nvSpPr>
        <p:spPr bwMode="auto">
          <a:xfrm>
            <a:off x="2403566" y="5512073"/>
            <a:ext cx="7845001"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At the Great Hall of the People in Beijing, Premier Li Keqiang met by video </a:t>
            </a:r>
            <a:endPar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endParaRPr>
          </a:p>
          <a:p>
            <a:pPr algn="ctr">
              <a:lnSpc>
                <a:spcPct val="120000"/>
              </a:lnSpc>
            </a:pP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with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foreign delegates at the 2021 China Development Forum</a:t>
            </a:r>
            <a:endParaRPr lang="zh-CN" altLang="en-US" sz="1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文本框 8">
            <a:extLst>
              <a:ext uri="{FF2B5EF4-FFF2-40B4-BE49-F238E27FC236}">
                <a16:creationId xmlns:a16="http://schemas.microsoft.com/office/drawing/2014/main" id="{FEDE9F0F-1588-4044-BDD0-3A3283DEECF8}"/>
              </a:ext>
            </a:extLst>
          </p:cNvPr>
          <p:cNvSpPr txBox="1"/>
          <p:nvPr/>
        </p:nvSpPr>
        <p:spPr>
          <a:xfrm>
            <a:off x="1388126" y="6326365"/>
            <a:ext cx="10478282" cy="344518"/>
          </a:xfrm>
          <a:prstGeom prst="rect">
            <a:avLst/>
          </a:prstGeom>
          <a:noFill/>
        </p:spPr>
        <p:txBody>
          <a:bodyPr wrap="square">
            <a:spAutoFit/>
          </a:bodyPr>
          <a:lstStyle/>
          <a:p>
            <a:pPr latinLnBrk="1">
              <a:lnSpc>
                <a:spcPct val="130000"/>
              </a:lnSpc>
              <a:defRPr/>
            </a:pPr>
            <a:r>
              <a:rPr lang="en-US" altLang="zh-CN"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Source</a:t>
            </a:r>
            <a:r>
              <a:rPr kumimoji="0" lang="en-US" altLang="zh-CN" sz="1400" b="0" i="0" u="none" strike="noStrike" kern="1200" cap="none" spc="0" normalizeH="0" baseline="0" noProof="0" dirty="0" smtClean="0">
                <a:ln>
                  <a:noFill/>
                </a:ln>
                <a:solidFill>
                  <a:schemeClr val="tx1">
                    <a:lumMod val="95000"/>
                    <a:lumOff val="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lang="en-US" altLang="zh-CN" sz="1400" noProof="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China Development Forum </a:t>
            </a:r>
            <a:r>
              <a:rPr lang="en-US" altLang="zh-TW" sz="1400" dirty="0" smtClean="0">
                <a:solidFill>
                  <a:schemeClr val="tx1">
                    <a:lumMod val="95000"/>
                    <a:lumOff val="5000"/>
                  </a:schemeClr>
                </a:solidFill>
                <a:latin typeface="Times New Roman" panose="02020603050405020304" pitchFamily="18" charset="0"/>
                <a:cs typeface="Times New Roman" panose="02020603050405020304" pitchFamily="18" charset="0"/>
              </a:rPr>
              <a:t>(https</a:t>
            </a:r>
            <a:r>
              <a:rPr lang="en-US" altLang="zh-TW" sz="1400"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altLang="zh-TW" sz="1400" dirty="0" smtClean="0">
                <a:solidFill>
                  <a:schemeClr val="tx1">
                    <a:lumMod val="95000"/>
                    <a:lumOff val="5000"/>
                  </a:schemeClr>
                </a:solidFill>
                <a:latin typeface="Times New Roman" panose="02020603050405020304" pitchFamily="18" charset="0"/>
                <a:cs typeface="Times New Roman" panose="02020603050405020304" pitchFamily="18" charset="0"/>
              </a:rPr>
              <a:t>en.cdf.org.cn/cdf2021en/ltjs.htm#content)</a:t>
            </a:r>
            <a:endParaRPr lang="en-US" altLang="zh-HK" sz="1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007" y="2794163"/>
            <a:ext cx="4741056" cy="2619434"/>
          </a:xfrm>
          <a:prstGeom prst="rect">
            <a:avLst/>
          </a:prstGeom>
        </p:spPr>
      </p:pic>
    </p:spTree>
    <p:extLst>
      <p:ext uri="{BB962C8B-B14F-4D97-AF65-F5344CB8AC3E}">
        <p14:creationId xmlns:p14="http://schemas.microsoft.com/office/powerpoint/2010/main" val="27679891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9BB53590-2CE2-45AD-B1E1-9F6C02B9F240}"/>
              </a:ext>
            </a:extLst>
          </p:cNvPr>
          <p:cNvSpPr>
            <a:spLocks noGrp="1"/>
          </p:cNvSpPr>
          <p:nvPr>
            <p:ph idx="4294967295"/>
          </p:nvPr>
        </p:nvSpPr>
        <p:spPr>
          <a:xfrm>
            <a:off x="851025" y="1444465"/>
            <a:ext cx="10664983" cy="1791260"/>
          </a:xfrm>
          <a:ln w="38100">
            <a:solidFill>
              <a:srgbClr val="FF0000"/>
            </a:solidFill>
          </a:ln>
        </p:spPr>
        <p:txBody>
          <a:bodyPr wrap="square">
            <a:spAutoFit/>
          </a:bodyPr>
          <a:lstStyle/>
          <a:p>
            <a:pPr marL="0" indent="0" algn="just">
              <a:lnSpc>
                <a:spcPct val="120000"/>
              </a:lnSpc>
              <a:buNone/>
            </a:pPr>
            <a:r>
              <a:rPr lang="en-US" altLang="zh-CN" sz="23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China provides relief supplies, medical assistance, and post-disaster </a:t>
            </a:r>
            <a:r>
              <a:rPr lang="en-US" altLang="zh-CN" sz="23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reconstruction, etc. </a:t>
            </a:r>
            <a:r>
              <a:rPr lang="en-US" altLang="zh-CN" sz="23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to countries experiencing natural </a:t>
            </a:r>
            <a:r>
              <a:rPr lang="en-US" altLang="zh-CN" sz="23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disasters, public health risks, </a:t>
            </a:r>
            <a:r>
              <a:rPr lang="en-US" altLang="zh-CN" sz="23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food </a:t>
            </a:r>
            <a:r>
              <a:rPr lang="en-US" altLang="zh-CN" sz="23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security threats,  and </a:t>
            </a:r>
            <a:r>
              <a:rPr lang="en-US" altLang="zh-CN" sz="23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refugee </a:t>
            </a:r>
            <a:r>
              <a:rPr lang="en-US" altLang="zh-CN" sz="23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crises, etc..  Our </a:t>
            </a:r>
            <a:r>
              <a:rPr lang="en-US" altLang="zh-CN" sz="23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country </a:t>
            </a:r>
            <a:r>
              <a:rPr lang="en-US" altLang="zh-CN" sz="23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has made contribution in bolstering </a:t>
            </a:r>
            <a:r>
              <a:rPr lang="en-US" altLang="zh-CN" sz="23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disaster response and reduction </a:t>
            </a:r>
            <a:r>
              <a:rPr lang="en-US" altLang="zh-CN" sz="23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to </a:t>
            </a:r>
            <a:r>
              <a:rPr lang="en-US" altLang="zh-CN" sz="23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major humanitarian crises. </a:t>
            </a:r>
          </a:p>
        </p:txBody>
      </p:sp>
      <p:sp>
        <p:nvSpPr>
          <p:cNvPr id="16" name="任意多边形: 形状 15">
            <a:extLst>
              <a:ext uri="{FF2B5EF4-FFF2-40B4-BE49-F238E27FC236}">
                <a16:creationId xmlns:a16="http://schemas.microsoft.com/office/drawing/2014/main" id="{090F38E5-8302-4B1F-A825-7355C929D275}"/>
              </a:ext>
            </a:extLst>
          </p:cNvPr>
          <p:cNvSpPr/>
          <p:nvPr/>
        </p:nvSpPr>
        <p:spPr>
          <a:xfrm>
            <a:off x="2325098" y="482757"/>
            <a:ext cx="7517023" cy="5626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en-GB" altLang="zh-CN" sz="36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International humanitarian aid </a:t>
            </a:r>
          </a:p>
        </p:txBody>
      </p:sp>
      <p:grpSp>
        <p:nvGrpSpPr>
          <p:cNvPr id="2" name="群組 1"/>
          <p:cNvGrpSpPr/>
          <p:nvPr/>
        </p:nvGrpSpPr>
        <p:grpSpPr>
          <a:xfrm>
            <a:off x="672027" y="3623702"/>
            <a:ext cx="9373494" cy="523577"/>
            <a:chOff x="876177" y="4177916"/>
            <a:chExt cx="2879106" cy="523577"/>
          </a:xfrm>
        </p:grpSpPr>
        <p:sp>
          <p:nvSpPr>
            <p:cNvPr id="5" name="矩形 4">
              <a:extLst>
                <a:ext uri="{FF2B5EF4-FFF2-40B4-BE49-F238E27FC236}">
                  <a16:creationId xmlns:a16="http://schemas.microsoft.com/office/drawing/2014/main" id="{1DCF31CD-1DB3-426D-8296-E96C620A7992}"/>
                </a:ext>
              </a:extLst>
            </p:cNvPr>
            <p:cNvSpPr/>
            <p:nvPr/>
          </p:nvSpPr>
          <p:spPr>
            <a:xfrm>
              <a:off x="876177" y="4276043"/>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 name="矩形 5">
              <a:extLst>
                <a:ext uri="{FF2B5EF4-FFF2-40B4-BE49-F238E27FC236}">
                  <a16:creationId xmlns:a16="http://schemas.microsoft.com/office/drawing/2014/main" id="{DC003D24-7839-400F-8FEE-AC30823C57A4}"/>
                </a:ext>
              </a:extLst>
            </p:cNvPr>
            <p:cNvSpPr/>
            <p:nvPr/>
          </p:nvSpPr>
          <p:spPr>
            <a:xfrm>
              <a:off x="1000002" y="4410981"/>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 name="文本框 13">
              <a:extLst>
                <a:ext uri="{FF2B5EF4-FFF2-40B4-BE49-F238E27FC236}">
                  <a16:creationId xmlns:a16="http://schemas.microsoft.com/office/drawing/2014/main" id="{0D4FE447-672F-4C6A-891B-E9586BA49610}"/>
                </a:ext>
              </a:extLst>
            </p:cNvPr>
            <p:cNvSpPr txBox="1">
              <a:spLocks noChangeArrowheads="1"/>
            </p:cNvSpPr>
            <p:nvPr/>
          </p:nvSpPr>
          <p:spPr bwMode="auto">
            <a:xfrm>
              <a:off x="1303214" y="4177916"/>
              <a:ext cx="24520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Activity: Reading</a:t>
              </a:r>
              <a:endParaRPr lang="zh-CN"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8" name="直接连接符 29">
              <a:extLst>
                <a:ext uri="{FF2B5EF4-FFF2-40B4-BE49-F238E27FC236}">
                  <a16:creationId xmlns:a16="http://schemas.microsoft.com/office/drawing/2014/main" id="{FC4F6B70-DAF7-421E-9DD9-80D824F5D634}"/>
                </a:ext>
              </a:extLst>
            </p:cNvPr>
            <p:cNvCxnSpPr>
              <a:cxnSpLocks/>
            </p:cNvCxnSpPr>
            <p:nvPr/>
          </p:nvCxnSpPr>
          <p:spPr>
            <a:xfrm>
              <a:off x="1303214" y="4674506"/>
              <a:ext cx="140509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0" name="内容占位符 2">
            <a:extLst>
              <a:ext uri="{FF2B5EF4-FFF2-40B4-BE49-F238E27FC236}">
                <a16:creationId xmlns:a16="http://schemas.microsoft.com/office/drawing/2014/main" id="{9BB53590-2CE2-45AD-B1E1-9F6C02B9F240}"/>
              </a:ext>
            </a:extLst>
          </p:cNvPr>
          <p:cNvSpPr txBox="1">
            <a:spLocks/>
          </p:cNvSpPr>
          <p:nvPr/>
        </p:nvSpPr>
        <p:spPr>
          <a:xfrm>
            <a:off x="851024" y="4173078"/>
            <a:ext cx="10664983" cy="261404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60000"/>
              </a:lnSpc>
              <a:buNone/>
            </a:pPr>
            <a:r>
              <a:rPr lang="en-US" altLang="zh-CN"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Ask </a:t>
            </a:r>
            <a:r>
              <a:rPr lang="en-US" altLang="zh-CN"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students </a:t>
            </a:r>
            <a:r>
              <a:rPr lang="en-US" altLang="zh-CN"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to read the opening remarks by the State Councilor and Foreign Minister Wang Yi at the Exhibition </a:t>
            </a:r>
            <a:r>
              <a:rPr lang="en-US" altLang="zh-CN"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of Achievements on China </a:t>
            </a:r>
            <a:r>
              <a:rPr lang="en-US" altLang="zh-CN"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International Development Cooperation: </a:t>
            </a:r>
            <a:r>
              <a:rPr lang="en-US" altLang="zh-CN" sz="1800" i="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Working Together </a:t>
            </a:r>
            <a:r>
              <a:rPr lang="en-US" altLang="zh-CN" sz="1800" i="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to </a:t>
            </a:r>
            <a:r>
              <a:rPr lang="en-US" altLang="zh-CN" sz="1800" i="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promote development cooperation and create a </a:t>
            </a:r>
            <a:r>
              <a:rPr lang="en-US" altLang="zh-CN" sz="1800" i="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brighter future </a:t>
            </a:r>
            <a:r>
              <a:rPr lang="en-US" altLang="zh-CN" sz="1800" i="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for mankind</a:t>
            </a:r>
            <a:r>
              <a:rPr lang="en-US" altLang="zh-CN"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sz="1800" i="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a:t>
            </a:r>
            <a:r>
              <a:rPr lang="en-US" altLang="zh-CN" sz="1800" i="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800" dirty="0" err="1"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summarise</a:t>
            </a:r>
            <a:r>
              <a:rPr lang="en-US" altLang="zh-CN"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some principles of </a:t>
            </a:r>
            <a:r>
              <a:rPr lang="en-US" altLang="zh-CN"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foreign </a:t>
            </a:r>
            <a:r>
              <a:rPr lang="en-US" altLang="zh-CN"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aid and international development </a:t>
            </a:r>
            <a:r>
              <a:rPr lang="en-US" altLang="zh-CN"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cooperation.</a:t>
            </a:r>
          </a:p>
          <a:p>
            <a:pPr marL="0" indent="0">
              <a:lnSpc>
                <a:spcPct val="100000"/>
              </a:lnSpc>
              <a:buNone/>
            </a:pPr>
            <a:endParaRPr lang="en-US" altLang="zh-TW" sz="1050"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lnSpc>
                <a:spcPct val="100000"/>
              </a:lnSpc>
              <a:buNone/>
            </a:pP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Source</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 Ministry of Foreign Affairs of the People’s Republic of </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China</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ja-JP" sz="14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://www.fmprc.gov.cn/wjbzhd/202104/t20210426_9137232.shtml)</a:t>
            </a:r>
          </a:p>
        </p:txBody>
      </p:sp>
      <p:pic>
        <p:nvPicPr>
          <p:cNvPr id="11" name="圖片 10"/>
          <p:cNvPicPr/>
          <p:nvPr/>
        </p:nvPicPr>
        <p:blipFill rotWithShape="1">
          <a:blip r:embed="rId3"/>
          <a:srcRect l="17337" t="13292" r="49795" b="72838"/>
          <a:stretch/>
        </p:blipFill>
        <p:spPr bwMode="auto">
          <a:xfrm>
            <a:off x="9655709" y="5826150"/>
            <a:ext cx="1733550" cy="457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820901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90255822-B6BA-48B1-B87F-42FC17B60047}"/>
              </a:ext>
            </a:extLst>
          </p:cNvPr>
          <p:cNvSpPr txBox="1"/>
          <p:nvPr/>
        </p:nvSpPr>
        <p:spPr>
          <a:xfrm>
            <a:off x="226958" y="484182"/>
            <a:ext cx="7508972" cy="5407634"/>
          </a:xfrm>
          <a:prstGeom prst="rect">
            <a:avLst/>
          </a:prstGeom>
          <a:noFill/>
        </p:spPr>
        <p:txBody>
          <a:bodyPr wrap="square">
            <a:spAutoFit/>
          </a:bodyPr>
          <a:lstStyle/>
          <a:p>
            <a:pPr algn="just">
              <a:defRPr/>
            </a:pPr>
            <a:endParaRPr lang="en-US" altLang="zh-CN"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a:p>
            <a:pPr algn="just">
              <a:lnSpc>
                <a:spcPct val="120000"/>
              </a:lnSpc>
              <a:defRPr/>
            </a:pP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Headquartered in China, the Boao Forum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for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Asia (BFA) is an international </a:t>
            </a:r>
            <a:r>
              <a:rPr lang="en-US" altLang="zh-CN" sz="2100" dirty="0" err="1"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organisation</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jointly initiated by 29 member states</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BFA holds its annual conference in Boao, Hainan.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The founding purpose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of BFA was to promote economic integration in Asia.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Its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mission now is to pool positive energy for the development of Asia and the world. </a:t>
            </a:r>
            <a:endParaRPr lang="en-US" altLang="zh-CN" sz="2100" b="0" i="0" dirty="0">
              <a:solidFill>
                <a:schemeClr val="tx1">
                  <a:lumMod val="95000"/>
                  <a:lumOff val="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a:p>
            <a:pPr algn="just">
              <a:lnSpc>
                <a:spcPct val="120000"/>
              </a:lnSpc>
              <a:defRPr/>
            </a:pPr>
            <a:endPar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algn="just">
              <a:lnSpc>
                <a:spcPct val="120000"/>
              </a:lnSpc>
              <a:defRPr/>
            </a:pPr>
            <a:r>
              <a:rPr lang="en-US" altLang="zh-CN" sz="2100" dirty="0">
                <a:solidFill>
                  <a:schemeClr val="tx1">
                    <a:lumMod val="95000"/>
                    <a:lumOff val="5000"/>
                  </a:schemeClr>
                </a:solidFill>
                <a:latin typeface="Times New Roman" panose="02020603050405020304" pitchFamily="18" charset="0"/>
                <a:cs typeface="Times New Roman" panose="02020603050405020304" pitchFamily="18" charset="0"/>
              </a:rPr>
              <a:t>The accomplishments of BFA would have been impossible without the strong support and active participation of the governments of member states, member partners, and various communities. </a:t>
            </a:r>
            <a:r>
              <a:rPr lang="en-US" altLang="zh-CN" sz="2100" dirty="0" smtClean="0">
                <a:solidFill>
                  <a:schemeClr val="tx1">
                    <a:lumMod val="95000"/>
                    <a:lumOff val="5000"/>
                  </a:schemeClr>
                </a:solidFill>
                <a:latin typeface="Times New Roman" panose="02020603050405020304" pitchFamily="18" charset="0"/>
                <a:cs typeface="Times New Roman" panose="02020603050405020304" pitchFamily="18" charset="0"/>
              </a:rPr>
              <a:t> It </a:t>
            </a:r>
            <a:r>
              <a:rPr lang="en-US" altLang="zh-CN" sz="2100" dirty="0">
                <a:solidFill>
                  <a:schemeClr val="tx1">
                    <a:lumMod val="95000"/>
                    <a:lumOff val="5000"/>
                  </a:schemeClr>
                </a:solidFill>
                <a:latin typeface="Times New Roman" panose="02020603050405020304" pitchFamily="18" charset="0"/>
                <a:cs typeface="Times New Roman" panose="02020603050405020304" pitchFamily="18" charset="0"/>
              </a:rPr>
              <a:t>now has become a high-level dialogue platform for political, business and academic leaders from Asia and other continents to discuss key Asian and global issues. </a:t>
            </a:r>
            <a:endParaRPr lang="zh-CN" altLang="en-US" sz="21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0" name="标题 1">
            <a:extLst>
              <a:ext uri="{FF2B5EF4-FFF2-40B4-BE49-F238E27FC236}">
                <a16:creationId xmlns:a16="http://schemas.microsoft.com/office/drawing/2014/main" id="{828E3830-065B-45B4-A929-1386BCFB7784}"/>
              </a:ext>
            </a:extLst>
          </p:cNvPr>
          <p:cNvSpPr txBox="1">
            <a:spLocks noChangeArrowheads="1"/>
          </p:cNvSpPr>
          <p:nvPr/>
        </p:nvSpPr>
        <p:spPr bwMode="auto">
          <a:xfrm>
            <a:off x="1845699" y="106472"/>
            <a:ext cx="7205071"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Wingdings" panose="05000000000000000000" pitchFamily="2" charset="2"/>
              <a:buChar char="Ø"/>
            </a:pPr>
            <a:r>
              <a:rPr lang="en-GB" altLang="zh-CN" sz="3200" b="1" dirty="0">
                <a:latin typeface="Times New Roman" panose="02020603050405020304" pitchFamily="18" charset="0"/>
                <a:ea typeface="DFKai-SB" panose="03000509000000000000" pitchFamily="65" charset="-120"/>
                <a:cs typeface="Times New Roman" panose="02020603050405020304" pitchFamily="18" charset="0"/>
              </a:rPr>
              <a:t>Boao Forum for Asia</a:t>
            </a:r>
            <a:endParaRPr lang="en-GB" altLang="zh-CN" sz="40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文本框 10">
            <a:extLst>
              <a:ext uri="{FF2B5EF4-FFF2-40B4-BE49-F238E27FC236}">
                <a16:creationId xmlns:a16="http://schemas.microsoft.com/office/drawing/2014/main" id="{84586C4B-51C2-46E6-9AD1-E8A177A215E2}"/>
              </a:ext>
            </a:extLst>
          </p:cNvPr>
          <p:cNvSpPr txBox="1"/>
          <p:nvPr/>
        </p:nvSpPr>
        <p:spPr>
          <a:xfrm>
            <a:off x="226958" y="5779133"/>
            <a:ext cx="8823812" cy="652486"/>
          </a:xfrm>
          <a:prstGeom prst="rect">
            <a:avLst/>
          </a:prstGeom>
          <a:noFill/>
        </p:spPr>
        <p:txBody>
          <a:bodyPr wrap="square">
            <a:spAutoFit/>
          </a:bodyPr>
          <a:lstStyle/>
          <a:p>
            <a:pPr>
              <a:lnSpc>
                <a:spcPct val="130000"/>
              </a:lnSpc>
              <a:defRPr/>
            </a:pPr>
            <a:r>
              <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Source: Boao Forum for Asia</a:t>
            </a:r>
          </a:p>
          <a:p>
            <a:pPr>
              <a:lnSpc>
                <a:spcPct val="130000"/>
              </a:lnSpc>
              <a:defRPr/>
            </a:pPr>
            <a:r>
              <a:rPr lang="en-US" altLang="zh-CN"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://english.boaoforum.org/newsDetial.html?navId=1&amp;itemId=0&amp;permissionId=118&amp;detialId=2090</a:t>
            </a:r>
          </a:p>
        </p:txBody>
      </p:sp>
      <p:sp>
        <p:nvSpPr>
          <p:cNvPr id="15" name="文本框 14">
            <a:extLst>
              <a:ext uri="{FF2B5EF4-FFF2-40B4-BE49-F238E27FC236}">
                <a16:creationId xmlns:a16="http://schemas.microsoft.com/office/drawing/2014/main" id="{32798FC0-B712-4AEF-A171-E873BD04C466}"/>
              </a:ext>
            </a:extLst>
          </p:cNvPr>
          <p:cNvSpPr txBox="1"/>
          <p:nvPr/>
        </p:nvSpPr>
        <p:spPr>
          <a:xfrm>
            <a:off x="8134961" y="4296507"/>
            <a:ext cx="4057039" cy="584775"/>
          </a:xfrm>
          <a:prstGeom prst="rect">
            <a:avLst/>
          </a:prstGeom>
          <a:noFill/>
        </p:spPr>
        <p:txBody>
          <a:bodyPr wrap="square">
            <a:spAutoFit/>
          </a:bodyPr>
          <a:lstStyle/>
          <a:p>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On </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12 April</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 2002, the first BFA </a:t>
            </a:r>
            <a:r>
              <a:rPr lang="en-US" altLang="zh-CN" sz="1600" dirty="0" smtClean="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wa</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s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held in Boao, Hainan Province</a:t>
            </a:r>
            <a:endParaRPr lang="zh-CN" altLang="en-US" sz="16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2039" y="1778227"/>
            <a:ext cx="4003778" cy="2205206"/>
          </a:xfrm>
          <a:prstGeom prst="rect">
            <a:avLst/>
          </a:prstGeom>
        </p:spPr>
      </p:pic>
    </p:spTree>
    <p:extLst>
      <p:ext uri="{BB962C8B-B14F-4D97-AF65-F5344CB8AC3E}">
        <p14:creationId xmlns:p14="http://schemas.microsoft.com/office/powerpoint/2010/main" val="16509584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对话气泡: 矩形 11">
            <a:extLst>
              <a:ext uri="{FF2B5EF4-FFF2-40B4-BE49-F238E27FC236}">
                <a16:creationId xmlns:a16="http://schemas.microsoft.com/office/drawing/2014/main" id="{6CB04565-B69B-4DF2-8A90-422B5CD26C1B}"/>
              </a:ext>
            </a:extLst>
          </p:cNvPr>
          <p:cNvSpPr/>
          <p:nvPr/>
        </p:nvSpPr>
        <p:spPr>
          <a:xfrm>
            <a:off x="6069874" y="5408090"/>
            <a:ext cx="5439296" cy="1209871"/>
          </a:xfrm>
          <a:prstGeom prst="wedgeRectCallout">
            <a:avLst>
              <a:gd name="adj1" fmla="val 21193"/>
              <a:gd name="adj2" fmla="val -74345"/>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FKai-SB" panose="03000509000000000000" pitchFamily="65" charset="-120"/>
              <a:ea typeface="DFKai-SB" panose="03000509000000000000" pitchFamily="65" charset="-120"/>
            </a:endParaRPr>
          </a:p>
        </p:txBody>
      </p:sp>
      <p:sp>
        <p:nvSpPr>
          <p:cNvPr id="12" name="对话气泡: 矩形 11">
            <a:extLst>
              <a:ext uri="{FF2B5EF4-FFF2-40B4-BE49-F238E27FC236}">
                <a16:creationId xmlns:a16="http://schemas.microsoft.com/office/drawing/2014/main" id="{FD10213E-55F5-4A2D-8FB5-8600BC5A3396}"/>
              </a:ext>
            </a:extLst>
          </p:cNvPr>
          <p:cNvSpPr/>
          <p:nvPr/>
        </p:nvSpPr>
        <p:spPr>
          <a:xfrm>
            <a:off x="350751" y="5417633"/>
            <a:ext cx="5439296" cy="1200329"/>
          </a:xfrm>
          <a:prstGeom prst="wedgeRectCallout">
            <a:avLst>
              <a:gd name="adj1" fmla="val 21193"/>
              <a:gd name="adj2" fmla="val -74345"/>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FKai-SB" panose="03000509000000000000" pitchFamily="65" charset="-120"/>
              <a:ea typeface="DFKai-SB" panose="03000509000000000000" pitchFamily="65" charset="-120"/>
            </a:endParaRPr>
          </a:p>
        </p:txBody>
      </p:sp>
      <p:sp>
        <p:nvSpPr>
          <p:cNvPr id="6" name="文本框 5">
            <a:extLst>
              <a:ext uri="{FF2B5EF4-FFF2-40B4-BE49-F238E27FC236}">
                <a16:creationId xmlns:a16="http://schemas.microsoft.com/office/drawing/2014/main" id="{C378D477-1055-403E-BDAF-52D42BFF53E6}"/>
              </a:ext>
            </a:extLst>
          </p:cNvPr>
          <p:cNvSpPr txBox="1"/>
          <p:nvPr/>
        </p:nvSpPr>
        <p:spPr>
          <a:xfrm>
            <a:off x="600951" y="446504"/>
            <a:ext cx="11035523" cy="1917448"/>
          </a:xfrm>
          <a:prstGeom prst="rect">
            <a:avLst/>
          </a:prstGeom>
          <a:noFill/>
        </p:spPr>
        <p:txBody>
          <a:bodyPr wrap="square">
            <a:spAutoFit/>
          </a:bodyPr>
          <a:lstStyle/>
          <a:p>
            <a:endParaRPr lang="en-US" altLang="zh-CN" sz="2000" dirty="0">
              <a:latin typeface="Times New Roman" panose="02020603050405020304" pitchFamily="18" charset="0"/>
              <a:ea typeface="DFKai-SB" panose="03000509000000000000" pitchFamily="65" charset="-120"/>
              <a:cs typeface="Times New Roman" panose="02020603050405020304" pitchFamily="18" charset="0"/>
            </a:endParaRPr>
          </a:p>
          <a:p>
            <a:pPr algn="just">
              <a:lnSpc>
                <a:spcPct val="120000"/>
              </a:lnSpc>
            </a:pP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year 2021 marked the 20</a:t>
            </a:r>
            <a:r>
              <a:rPr lang="en-US" altLang="zh-CN" sz="2100" baseline="30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anniversary of the Boao Forum for Asia Annual Conference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was the world’s first large-scale conference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2021 mainly held offline.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The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theme of the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conference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was “A world in Change: Join Hands to Strengthen Global Governance and Advance Belt and Road Cooperation.” </a:t>
            </a:r>
          </a:p>
        </p:txBody>
      </p:sp>
      <p:sp>
        <p:nvSpPr>
          <p:cNvPr id="7" name="文本框 6">
            <a:extLst>
              <a:ext uri="{FF2B5EF4-FFF2-40B4-BE49-F238E27FC236}">
                <a16:creationId xmlns:a16="http://schemas.microsoft.com/office/drawing/2014/main" id="{E690A64D-5BE4-4C57-95D7-CC22BDBB7D45}"/>
              </a:ext>
            </a:extLst>
          </p:cNvPr>
          <p:cNvSpPr txBox="1"/>
          <p:nvPr/>
        </p:nvSpPr>
        <p:spPr>
          <a:xfrm>
            <a:off x="3810473" y="203380"/>
            <a:ext cx="6314384" cy="584775"/>
          </a:xfrm>
          <a:prstGeom prst="rect">
            <a:avLst/>
          </a:prstGeom>
          <a:noFill/>
        </p:spPr>
        <p:txBody>
          <a:bodyPr wrap="square">
            <a:spAutoFit/>
          </a:bodyPr>
          <a:lstStyle/>
          <a:p>
            <a:r>
              <a:rPr lang="en-GB" altLang="zh-CN" sz="3200" b="1" dirty="0">
                <a:latin typeface="Times New Roman" panose="02020603050405020304" pitchFamily="18" charset="0"/>
                <a:ea typeface="DFKai-SB" panose="03000509000000000000" pitchFamily="65" charset="-120"/>
                <a:cs typeface="Times New Roman" panose="02020603050405020304" pitchFamily="18" charset="0"/>
              </a:rPr>
              <a:t>Boao Forum for Asia 2021</a:t>
            </a:r>
          </a:p>
        </p:txBody>
      </p:sp>
      <p:sp>
        <p:nvSpPr>
          <p:cNvPr id="8" name="Freeform 7">
            <a:extLst>
              <a:ext uri="{FF2B5EF4-FFF2-40B4-BE49-F238E27FC236}">
                <a16:creationId xmlns:a16="http://schemas.microsoft.com/office/drawing/2014/main" id="{950FCAC4-DC04-4FBE-8C82-36ADAE7E9EB6}"/>
              </a:ext>
            </a:extLst>
          </p:cNvPr>
          <p:cNvSpPr/>
          <p:nvPr/>
        </p:nvSpPr>
        <p:spPr bwMode="auto">
          <a:xfrm>
            <a:off x="3363368" y="303582"/>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01B3C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
        <p:nvSpPr>
          <p:cNvPr id="16" name="文本框 15">
            <a:extLst>
              <a:ext uri="{FF2B5EF4-FFF2-40B4-BE49-F238E27FC236}">
                <a16:creationId xmlns:a16="http://schemas.microsoft.com/office/drawing/2014/main" id="{3307032D-21C1-4C0D-AE79-3A3D1B92C8D8}"/>
              </a:ext>
            </a:extLst>
          </p:cNvPr>
          <p:cNvSpPr txBox="1"/>
          <p:nvPr/>
        </p:nvSpPr>
        <p:spPr>
          <a:xfrm>
            <a:off x="6118713" y="5440906"/>
            <a:ext cx="5341617" cy="954107"/>
          </a:xfrm>
          <a:prstGeom prst="rect">
            <a:avLst/>
          </a:prstGeom>
          <a:noFill/>
        </p:spPr>
        <p:txBody>
          <a:bodyPr wrap="square">
            <a:spAutoFit/>
          </a:bodyPr>
          <a:lstStyle/>
          <a:p>
            <a:pPr algn="just"/>
            <a:r>
              <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Chief Executive of HKSAR attended the </a:t>
            </a:r>
            <a:r>
              <a:rPr lang="en-US" altLang="zh-CN" sz="1400" dirty="0" err="1"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Boao</a:t>
            </a:r>
            <a:r>
              <a:rPr lang="en-US" altLang="zh-CN"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Forum </a:t>
            </a:r>
            <a:r>
              <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for Asia Annual Conference </a:t>
            </a:r>
            <a:r>
              <a:rPr lang="en-US" altLang="zh-CN"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2021 and </a:t>
            </a:r>
            <a:r>
              <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spoke at the </a:t>
            </a:r>
            <a:r>
              <a:rPr lang="en-US" altLang="zh-CN"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session “</a:t>
            </a:r>
            <a:r>
              <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Invigorate Development through Vibrant City Clusters: The Guangdong-Hong Kong-Macao Greater Bay Area (GBA) as a </a:t>
            </a:r>
            <a:r>
              <a:rPr lang="en-US" altLang="zh-CN"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Model.” </a:t>
            </a:r>
            <a:endParaRPr lang="zh-CN" altLang="en-US"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矩形 2">
            <a:extLst>
              <a:ext uri="{FF2B5EF4-FFF2-40B4-BE49-F238E27FC236}">
                <a16:creationId xmlns:a16="http://schemas.microsoft.com/office/drawing/2014/main" id="{57C47F25-5E17-401F-9A85-11E790A5CF17}"/>
              </a:ext>
            </a:extLst>
          </p:cNvPr>
          <p:cNvSpPr/>
          <p:nvPr/>
        </p:nvSpPr>
        <p:spPr>
          <a:xfrm>
            <a:off x="383680" y="5474416"/>
            <a:ext cx="5373438" cy="1077218"/>
          </a:xfrm>
          <a:prstGeom prst="rect">
            <a:avLst/>
          </a:prstGeom>
        </p:spPr>
        <p:txBody>
          <a:bodyPr wrap="square">
            <a:spAutoFit/>
          </a:bodyPr>
          <a:lstStyle/>
          <a:p>
            <a:pPr algn="just"/>
            <a:r>
              <a:rPr lang="en-US" altLang="zh-CN"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President Xi Jinping </a:t>
            </a:r>
            <a:r>
              <a:rPr lang="en-US" altLang="zh-CN" sz="16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delivered </a:t>
            </a:r>
            <a:r>
              <a:rPr lang="en-US" altLang="zh-CN"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 keynote speech </a:t>
            </a:r>
            <a:r>
              <a:rPr lang="en-US" altLang="zh-CN" sz="16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with the theme on </a:t>
            </a:r>
            <a:r>
              <a:rPr lang="en-US" altLang="zh-CN"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“Pulling together through adversity and toward a shared future for all” through video at the </a:t>
            </a:r>
            <a:r>
              <a:rPr lang="en-US" altLang="zh-CN" sz="1600" dirty="0" err="1"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Boao</a:t>
            </a:r>
            <a:r>
              <a:rPr lang="en-US" altLang="zh-CN" sz="16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Forum for Asia Annual Conference </a:t>
            </a:r>
            <a:r>
              <a:rPr lang="en-US" altLang="zh-CN" sz="16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2021</a:t>
            </a:r>
            <a:r>
              <a:rPr lang="en-US" altLang="zh-CN"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endParaRPr lang="zh-CN" altLang="en-US"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9" name="圖片 8" descr="一張含有 個人 的圖片&#10;&#10;自動產生的描述">
            <a:extLst>
              <a:ext uri="{FF2B5EF4-FFF2-40B4-BE49-F238E27FC236}">
                <a16:creationId xmlns:a16="http://schemas.microsoft.com/office/drawing/2014/main" id="{DD7849C6-4CF7-4B23-8465-639FC81C2D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8476" y="2430280"/>
            <a:ext cx="4049784" cy="2699856"/>
          </a:xfrm>
          <a:prstGeom prst="rect">
            <a:avLst/>
          </a:prstGeom>
        </p:spPr>
      </p:pic>
      <p:pic>
        <p:nvPicPr>
          <p:cNvPr id="1026" name="Picture 2" descr="http://gia.info.gov.hk/general/202104/20/P2021042000688_photo_11898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8997" y="2480343"/>
            <a:ext cx="4049193" cy="2702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1719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D33AEAC2-BEA4-4345-91F6-FD329000FC14}"/>
              </a:ext>
            </a:extLst>
          </p:cNvPr>
          <p:cNvSpPr txBox="1"/>
          <p:nvPr/>
        </p:nvSpPr>
        <p:spPr>
          <a:xfrm>
            <a:off x="645607" y="738159"/>
            <a:ext cx="10892376" cy="2853153"/>
          </a:xfrm>
          <a:prstGeom prst="rect">
            <a:avLst/>
          </a:prstGeom>
          <a:solidFill>
            <a:schemeClr val="tx2">
              <a:lumMod val="20000"/>
              <a:lumOff val="80000"/>
            </a:schemeClr>
          </a:solidFill>
        </p:spPr>
        <p:txBody>
          <a:bodyPr wrap="square">
            <a:spAutoFit/>
          </a:bodyPr>
          <a:lstStyle/>
          <a:p>
            <a:pPr algn="just">
              <a:lnSpc>
                <a:spcPct val="130000"/>
              </a:lnSpc>
            </a:pP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Beijing </a:t>
            </a:r>
            <a:r>
              <a:rPr lang="en-US" altLang="zh-CN" sz="2000" dirty="0" err="1">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Xiangshan</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Forum, originally </a:t>
            </a:r>
            <a:r>
              <a:rPr lang="en-US" altLang="zh-CN" sz="2000" dirty="0" err="1">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Xiangshan</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Forum, was initiated by the China Association of Military Science (CAMS) in 2006 as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 unofficial platform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for the Asia-Pacific security dialogue</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The scale of platform has been greatly upgraded since the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5</a:t>
            </a:r>
            <a:r>
              <a:rPr lang="en-US" altLang="zh-CN" sz="2000" baseline="30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Forum in 2014 and started to involve wider participants of defense and military leaders, heads of international </a:t>
            </a:r>
            <a:r>
              <a:rPr lang="en-US" altLang="zh-CN" sz="2000" dirty="0" err="1"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organisations</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former political personages and retired generals, as well as renowned scholars from both in and out of the Asia-Pacific region.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Since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2015, </a:t>
            </a:r>
            <a:r>
              <a:rPr lang="en-US" altLang="zh-CN" sz="2000" dirty="0" err="1">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Xiangshan</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Forum has been co-hosted by CAMS and China Institute of International Strategic Studies (CIISS) and is renamed as Beijing </a:t>
            </a:r>
            <a:r>
              <a:rPr lang="en-US" altLang="zh-CN" sz="2000" dirty="0" err="1">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Xiangshan</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Forum in 2018. </a:t>
            </a:r>
            <a:endPar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标题 1">
            <a:extLst>
              <a:ext uri="{FF2B5EF4-FFF2-40B4-BE49-F238E27FC236}">
                <a16:creationId xmlns:a16="http://schemas.microsoft.com/office/drawing/2014/main" id="{5AA77C0A-EEF1-41D2-82A3-2A9FEEA513E0}"/>
              </a:ext>
            </a:extLst>
          </p:cNvPr>
          <p:cNvSpPr txBox="1">
            <a:spLocks noChangeArrowheads="1"/>
          </p:cNvSpPr>
          <p:nvPr/>
        </p:nvSpPr>
        <p:spPr bwMode="auto">
          <a:xfrm>
            <a:off x="3485319" y="158729"/>
            <a:ext cx="752542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Wingdings" panose="05000000000000000000" pitchFamily="2" charset="2"/>
              <a:buChar char="Ø"/>
            </a:pP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Beijing </a:t>
            </a:r>
            <a:r>
              <a:rPr lang="en-US" altLang="zh-CN" sz="3200" b="1" dirty="0" err="1">
                <a:latin typeface="Times New Roman" panose="02020603050405020304" pitchFamily="18" charset="0"/>
                <a:ea typeface="DFKai-SB" panose="03000509000000000000" pitchFamily="65" charset="-120"/>
                <a:cs typeface="Times New Roman" panose="02020603050405020304" pitchFamily="18" charset="0"/>
              </a:rPr>
              <a:t>Xiangshan</a:t>
            </a: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 Forum</a:t>
            </a:r>
            <a:endParaRPr lang="zh-CN" altLang="en-US" sz="32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2" name="文本框 11">
            <a:extLst>
              <a:ext uri="{FF2B5EF4-FFF2-40B4-BE49-F238E27FC236}">
                <a16:creationId xmlns:a16="http://schemas.microsoft.com/office/drawing/2014/main" id="{B51EF1E4-AB3A-4EC3-9A86-F64A72288D13}"/>
              </a:ext>
            </a:extLst>
          </p:cNvPr>
          <p:cNvSpPr txBox="1"/>
          <p:nvPr/>
        </p:nvSpPr>
        <p:spPr>
          <a:xfrm>
            <a:off x="6731034" y="6257258"/>
            <a:ext cx="4897401" cy="307777"/>
          </a:xfrm>
          <a:prstGeom prst="rect">
            <a:avLst/>
          </a:prstGeom>
          <a:noFill/>
        </p:spPr>
        <p:txBody>
          <a:bodyPr wrap="square">
            <a:spAutoFit/>
          </a:bodyPr>
          <a:lstStyle/>
          <a:p>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Opening of the 2020 Beijing </a:t>
            </a:r>
            <a:r>
              <a:rPr lang="en-US" altLang="zh-CN" sz="1400" dirty="0" err="1">
                <a:latin typeface="Times New Roman" panose="02020603050405020304" pitchFamily="18" charset="0"/>
                <a:ea typeface="DFKai-SB" panose="03000509000000000000" pitchFamily="65" charset="-120"/>
                <a:cs typeface="Times New Roman" panose="02020603050405020304" pitchFamily="18" charset="0"/>
              </a:rPr>
              <a:t>Xiangshan</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 Forum Video Workshop</a:t>
            </a:r>
            <a:endParaRPr lang="zh-CN" altLang="en-US" sz="1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3" name="文本框 12">
            <a:extLst>
              <a:ext uri="{FF2B5EF4-FFF2-40B4-BE49-F238E27FC236}">
                <a16:creationId xmlns:a16="http://schemas.microsoft.com/office/drawing/2014/main" id="{37A13903-57E1-411D-B32F-C5FDAA2D81C5}"/>
              </a:ext>
            </a:extLst>
          </p:cNvPr>
          <p:cNvSpPr txBox="1"/>
          <p:nvPr/>
        </p:nvSpPr>
        <p:spPr>
          <a:xfrm>
            <a:off x="645607" y="6265375"/>
            <a:ext cx="3225266" cy="523220"/>
          </a:xfrm>
          <a:prstGeom prst="rect">
            <a:avLst/>
          </a:prstGeom>
          <a:noFill/>
        </p:spPr>
        <p:txBody>
          <a:bodyPr wrap="square">
            <a:spAutoFit/>
          </a:bodyPr>
          <a:lstStyle/>
          <a:p>
            <a:r>
              <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Source: Beijing </a:t>
            </a:r>
            <a:r>
              <a:rPr lang="en-US" altLang="zh-CN" sz="1400" dirty="0" err="1">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Xiangshan</a:t>
            </a:r>
            <a:r>
              <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Forum</a:t>
            </a:r>
            <a:endParaRPr lang="en-US" altLang="zh-TW"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a:p>
            <a:r>
              <a:rPr lang="en-US" altLang="zh-TW"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http</a:t>
            </a:r>
            <a:r>
              <a:rPr lang="en-US" altLang="zh-TW"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://www.xiangshanforum.cn/index_EN</a:t>
            </a:r>
          </a:p>
        </p:txBody>
      </p:sp>
      <p:sp>
        <p:nvSpPr>
          <p:cNvPr id="17" name="文字方塊 16">
            <a:extLst>
              <a:ext uri="{FF2B5EF4-FFF2-40B4-BE49-F238E27FC236}">
                <a16:creationId xmlns:a16="http://schemas.microsoft.com/office/drawing/2014/main" id="{EDAB5204-BD26-4016-9A50-AC090B36F2C2}"/>
              </a:ext>
            </a:extLst>
          </p:cNvPr>
          <p:cNvSpPr txBox="1"/>
          <p:nvPr/>
        </p:nvSpPr>
        <p:spPr>
          <a:xfrm>
            <a:off x="645607" y="3792757"/>
            <a:ext cx="5859696" cy="2453044"/>
          </a:xfrm>
          <a:prstGeom prst="rect">
            <a:avLst/>
          </a:prstGeom>
          <a:solidFill>
            <a:schemeClr val="accent6">
              <a:lumMod val="20000"/>
              <a:lumOff val="80000"/>
            </a:schemeClr>
          </a:solidFill>
        </p:spPr>
        <p:txBody>
          <a:bodyPr wrap="square">
            <a:spAutoFit/>
          </a:bodyPr>
          <a:lstStyle/>
          <a:p>
            <a:pPr algn="just">
              <a:lnSpc>
                <a:spcPct val="130000"/>
              </a:lnSpc>
            </a:pP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The forum upholds the concepts of ‘Equality, Openness, Inclusiveness, Mutual Learning’, and is committed to pool wisdom, expand consensus, and improve mutual trust. It has developed into an important platform on security and defense with significant international influence. </a:t>
            </a:r>
            <a:endParaRPr lang="en-US" altLang="zh-CN" sz="20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1034" y="3649287"/>
            <a:ext cx="4806949" cy="2544478"/>
          </a:xfrm>
          <a:prstGeom prst="rect">
            <a:avLst/>
          </a:prstGeom>
        </p:spPr>
      </p:pic>
    </p:spTree>
    <p:extLst>
      <p:ext uri="{BB962C8B-B14F-4D97-AF65-F5344CB8AC3E}">
        <p14:creationId xmlns:p14="http://schemas.microsoft.com/office/powerpoint/2010/main" val="31390085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CFAC859-B26B-4FFE-BA0C-B9DA394AF421}"/>
              </a:ext>
            </a:extLst>
          </p:cNvPr>
          <p:cNvSpPr txBox="1"/>
          <p:nvPr/>
        </p:nvSpPr>
        <p:spPr>
          <a:xfrm>
            <a:off x="848200" y="912735"/>
            <a:ext cx="10444081" cy="4881721"/>
          </a:xfrm>
          <a:prstGeom prst="rect">
            <a:avLst/>
          </a:prstGeom>
          <a:noFill/>
        </p:spPr>
        <p:txBody>
          <a:bodyPr wrap="square">
            <a:spAutoFit/>
          </a:bodyPr>
          <a:lstStyle/>
          <a:p>
            <a:pPr algn="just">
              <a:lnSpc>
                <a:spcPct val="150000"/>
              </a:lnSpc>
            </a:pP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Initiated and approved by the Chinese government, the Eco Forum Global Guiyang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EFG)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is the first and only high-level international platform on ecological civilization in China</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It serves exchange and cooperation among decision-makers of various fields, promotes eco-civilization, and shares knowledge and experience</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It also facilitates policy implementation and improvement, identifies opportunities of green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economic transformation</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and seeks to address challenges of ecological security. The meeting aims for a society that conserves</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resources, protects the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environment,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 achieves ecological </a:t>
            </a:r>
            <a:r>
              <a:rPr lang="en-US" altLang="zh-CN" sz="2100" dirty="0" err="1"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civilisation</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p>
          <a:p>
            <a:pPr algn="just">
              <a:lnSpc>
                <a:spcPct val="150000"/>
              </a:lnSpc>
            </a:pP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The objectives of the forum include: promote understanding and friendship, build mutual trust, identify common interests, build consensus and find common solutions, and achieve win-win results through joint contribution, shared use, and co-existence. </a:t>
            </a:r>
            <a:endParaRPr lang="zh-CN" altLang="en-US" sz="2100" b="0" i="0" dirty="0">
              <a:solidFill>
                <a:schemeClr val="tx1">
                  <a:lumMod val="95000"/>
                  <a:lumOff val="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标题 1">
            <a:extLst>
              <a:ext uri="{FF2B5EF4-FFF2-40B4-BE49-F238E27FC236}">
                <a16:creationId xmlns:a16="http://schemas.microsoft.com/office/drawing/2014/main" id="{7D3003D2-294D-496B-A936-579039572743}"/>
              </a:ext>
            </a:extLst>
          </p:cNvPr>
          <p:cNvSpPr txBox="1">
            <a:spLocks noChangeArrowheads="1"/>
          </p:cNvSpPr>
          <p:nvPr/>
        </p:nvSpPr>
        <p:spPr bwMode="auto">
          <a:xfrm>
            <a:off x="3417700" y="319680"/>
            <a:ext cx="7782729"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Wingdings" panose="05000000000000000000" pitchFamily="2" charset="2"/>
              <a:buChar char="Ø"/>
            </a:pP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Eco Forum Global Guiyang</a:t>
            </a:r>
            <a:endParaRPr lang="zh-CN" altLang="en-US" sz="32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文本框 12">
            <a:extLst>
              <a:ext uri="{FF2B5EF4-FFF2-40B4-BE49-F238E27FC236}">
                <a16:creationId xmlns:a16="http://schemas.microsoft.com/office/drawing/2014/main" id="{BC7514C9-AE39-4255-BB0F-2A6D16C267E1}"/>
              </a:ext>
            </a:extLst>
          </p:cNvPr>
          <p:cNvSpPr txBox="1"/>
          <p:nvPr/>
        </p:nvSpPr>
        <p:spPr>
          <a:xfrm>
            <a:off x="775608" y="5850895"/>
            <a:ext cx="6929708" cy="523220"/>
          </a:xfrm>
          <a:prstGeom prst="rect">
            <a:avLst/>
          </a:prstGeom>
          <a:noFill/>
        </p:spPr>
        <p:txBody>
          <a:bodyPr wrap="square">
            <a:spAutoFit/>
          </a:bodyPr>
          <a:lstStyle/>
          <a:p>
            <a:r>
              <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Source: Eco Forum Global Guiyang</a:t>
            </a:r>
            <a:endParaRPr lang="en-US" altLang="zh-TW" sz="1400" dirty="0">
              <a:solidFill>
                <a:schemeClr val="tx1">
                  <a:lumMod val="95000"/>
                  <a:lumOff val="5000"/>
                </a:schemeClr>
              </a:solidFill>
              <a:latin typeface="DFKai-SB" panose="03000509000000000000" pitchFamily="65" charset="-120"/>
              <a:ea typeface="DFKai-SB" panose="03000509000000000000" pitchFamily="65" charset="-120"/>
            </a:endParaRPr>
          </a:p>
          <a:p>
            <a:r>
              <a:rPr lang="en-US" altLang="zh-TW"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http</a:t>
            </a:r>
            <a:r>
              <a:rPr lang="en-US" altLang="zh-TW"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://english.guiyang.gov.cn/2021ecoforumglobal.html</a:t>
            </a:r>
          </a:p>
        </p:txBody>
      </p:sp>
    </p:spTree>
    <p:extLst>
      <p:ext uri="{BB962C8B-B14F-4D97-AF65-F5344CB8AC3E}">
        <p14:creationId xmlns:p14="http://schemas.microsoft.com/office/powerpoint/2010/main" val="8830458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EFD096A6-D5DB-4F93-8D84-2F4EE0943042}"/>
              </a:ext>
            </a:extLst>
          </p:cNvPr>
          <p:cNvSpPr txBox="1"/>
          <p:nvPr/>
        </p:nvSpPr>
        <p:spPr>
          <a:xfrm>
            <a:off x="581603" y="245660"/>
            <a:ext cx="11010418" cy="1532727"/>
          </a:xfrm>
          <a:prstGeom prst="rect">
            <a:avLst/>
          </a:prstGeom>
          <a:noFill/>
        </p:spPr>
        <p:txBody>
          <a:bodyPr wrap="square">
            <a:spAutoFit/>
          </a:bodyPr>
          <a:lstStyle/>
          <a:p>
            <a:pPr algn="just">
              <a:lnSpc>
                <a:spcPct val="130000"/>
              </a:lnSpc>
            </a:pP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Themed on </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“Green and Low-carbon Development——Fostering a Community of Life for Man and </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Nature”, </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2021 Eco </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Forum Global Guiyang seeks to build consensus, deepen cooperation, and advance global ecological </a:t>
            </a:r>
            <a:r>
              <a:rPr lang="en-US" altLang="zh-CN" sz="2400" dirty="0" err="1"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civilisation</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endPar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1" name="文字方塊 20">
            <a:extLst>
              <a:ext uri="{FF2B5EF4-FFF2-40B4-BE49-F238E27FC236}">
                <a16:creationId xmlns:a16="http://schemas.microsoft.com/office/drawing/2014/main" id="{81C141D8-CA9F-4877-8065-F7A3B8147C54}"/>
              </a:ext>
            </a:extLst>
          </p:cNvPr>
          <p:cNvSpPr txBox="1"/>
          <p:nvPr/>
        </p:nvSpPr>
        <p:spPr>
          <a:xfrm>
            <a:off x="948066" y="6012146"/>
            <a:ext cx="9699232" cy="523220"/>
          </a:xfrm>
          <a:prstGeom prst="rect">
            <a:avLst/>
          </a:prstGeom>
          <a:noFill/>
        </p:spPr>
        <p:txBody>
          <a:bodyPr wrap="square">
            <a:spAutoFit/>
          </a:bodyPr>
          <a:lstStyle/>
          <a:p>
            <a:r>
              <a:rPr lang="en-GB"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Source: </a:t>
            </a:r>
            <a:r>
              <a:rPr lang="en-GB" altLang="zh-CN"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a:t>
            </a:r>
            <a:r>
              <a:rPr lang="en-US" altLang="zh-CN"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he </a:t>
            </a:r>
            <a:r>
              <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Guiyang Municipal People's </a:t>
            </a:r>
            <a:r>
              <a:rPr lang="en-US" altLang="zh-CN"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Government</a:t>
            </a:r>
            <a:endParaRPr lang="en-GB" altLang="zh-CN"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a:p>
            <a:r>
              <a:rPr lang="en-US" altLang="zh-CN"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http</a:t>
            </a:r>
            <a:r>
              <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://english.guiyang.gov.cn/2021-07/15/c_646411.htm</a:t>
            </a:r>
            <a:endParaRPr lang="en-US" altLang="zh-CN" sz="1400" b="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Rectangle 1"/>
          <p:cNvSpPr/>
          <p:nvPr/>
        </p:nvSpPr>
        <p:spPr>
          <a:xfrm>
            <a:off x="2805437" y="2209715"/>
            <a:ext cx="6096862" cy="754053"/>
          </a:xfrm>
          <a:prstGeom prst="rect">
            <a:avLst/>
          </a:prstGeom>
        </p:spPr>
        <p:txBody>
          <a:bodyPr wrap="none">
            <a:spAutoFit/>
          </a:bodyPr>
          <a:lstStyle/>
          <a:p>
            <a:r>
              <a:rPr lang="fr-FR" altLang="zh-HK" sz="2000" b="1" dirty="0" smtClean="0">
                <a:solidFill>
                  <a:schemeClr val="tx1">
                    <a:lumMod val="95000"/>
                    <a:lumOff val="5000"/>
                  </a:schemeClr>
                </a:solidFill>
                <a:latin typeface="Times New Roman" panose="02020603050405020304" pitchFamily="18" charset="0"/>
                <a:cs typeface="Times New Roman" panose="02020603050405020304" pitchFamily="18" charset="0"/>
              </a:rPr>
              <a:t>Read more</a:t>
            </a:r>
          </a:p>
          <a:p>
            <a:pPr>
              <a:spcBef>
                <a:spcPts val="600"/>
              </a:spcBef>
            </a:pPr>
            <a:r>
              <a:rPr lang="fr-FR" altLang="zh-HK" b="1" dirty="0" smtClean="0">
                <a:solidFill>
                  <a:schemeClr val="tx1">
                    <a:lumMod val="95000"/>
                    <a:lumOff val="5000"/>
                  </a:schemeClr>
                </a:solidFill>
                <a:latin typeface="Times New Roman" panose="02020603050405020304" pitchFamily="18" charset="0"/>
                <a:cs typeface="Times New Roman" panose="02020603050405020304" pitchFamily="18" charset="0"/>
              </a:rPr>
              <a:t>UN officier </a:t>
            </a:r>
            <a:r>
              <a:rPr lang="fr-FR" altLang="zh-HK" b="1" dirty="0" err="1">
                <a:solidFill>
                  <a:schemeClr val="tx1">
                    <a:lumMod val="95000"/>
                    <a:lumOff val="5000"/>
                  </a:schemeClr>
                </a:solidFill>
                <a:latin typeface="Times New Roman" panose="02020603050405020304" pitchFamily="18" charset="0"/>
                <a:cs typeface="Times New Roman" panose="02020603050405020304" pitchFamily="18" charset="0"/>
              </a:rPr>
              <a:t>praises</a:t>
            </a:r>
            <a:r>
              <a:rPr lang="fr-FR" altLang="zh-HK"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altLang="zh-HK" b="1" dirty="0" err="1">
                <a:solidFill>
                  <a:schemeClr val="tx1">
                    <a:lumMod val="95000"/>
                    <a:lumOff val="5000"/>
                  </a:schemeClr>
                </a:solidFill>
                <a:latin typeface="Times New Roman" panose="02020603050405020304" pitchFamily="18" charset="0"/>
                <a:cs typeface="Times New Roman" panose="02020603050405020304" pitchFamily="18" charset="0"/>
              </a:rPr>
              <a:t>China's</a:t>
            </a:r>
            <a:r>
              <a:rPr lang="fr-FR" altLang="zh-HK"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altLang="zh-HK" b="1" dirty="0" err="1" smtClean="0">
                <a:solidFill>
                  <a:schemeClr val="tx1">
                    <a:lumMod val="95000"/>
                    <a:lumOff val="5000"/>
                  </a:schemeClr>
                </a:solidFill>
                <a:latin typeface="Times New Roman" panose="02020603050405020304" pitchFamily="18" charset="0"/>
                <a:cs typeface="Times New Roman" panose="02020603050405020304" pitchFamily="18" charset="0"/>
              </a:rPr>
              <a:t>environmental</a:t>
            </a:r>
            <a:r>
              <a:rPr lang="fr-FR" altLang="zh-HK"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r-FR" altLang="zh-HK" b="1" dirty="0">
                <a:solidFill>
                  <a:schemeClr val="tx1">
                    <a:lumMod val="95000"/>
                    <a:lumOff val="5000"/>
                  </a:schemeClr>
                </a:solidFill>
                <a:latin typeface="Times New Roman" panose="02020603050405020304" pitchFamily="18" charset="0"/>
                <a:cs typeface="Times New Roman" panose="02020603050405020304" pitchFamily="18" charset="0"/>
              </a:rPr>
              <a:t>protection efforts</a:t>
            </a:r>
            <a:endParaRPr lang="fr-FR" altLang="zh-HK" b="1"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
        <p:nvSpPr>
          <p:cNvPr id="3" name="Rectangle 2"/>
          <p:cNvSpPr/>
          <p:nvPr/>
        </p:nvSpPr>
        <p:spPr>
          <a:xfrm>
            <a:off x="3679807" y="5359152"/>
            <a:ext cx="4814010" cy="338554"/>
          </a:xfrm>
          <a:prstGeom prst="rect">
            <a:avLst/>
          </a:prstGeom>
        </p:spPr>
        <p:txBody>
          <a:bodyPr wrap="none">
            <a:spAutoFit/>
          </a:bodyPr>
          <a:lstStyle/>
          <a:p>
            <a:r>
              <a:rPr lang="en-US" altLang="zh-HK" sz="1600" dirty="0">
                <a:solidFill>
                  <a:schemeClr val="tx1">
                    <a:lumMod val="95000"/>
                    <a:lumOff val="5000"/>
                  </a:schemeClr>
                </a:solidFill>
                <a:latin typeface="Times New Roman" panose="02020603050405020304" pitchFamily="18" charset="0"/>
                <a:cs typeface="Times New Roman" panose="02020603050405020304" pitchFamily="18" charset="0"/>
              </a:rPr>
              <a:t>http://english.guiyang.gov.cn/2021-07/15/c_646411.htm</a:t>
            </a:r>
            <a:endParaRPr lang="zh-HK" altLang="en-US" sz="16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3"/>
          <a:srcRect l="24926" t="40937" r="43664" b="19434"/>
          <a:stretch/>
        </p:blipFill>
        <p:spPr>
          <a:xfrm>
            <a:off x="4276982" y="3120988"/>
            <a:ext cx="3153773" cy="2238164"/>
          </a:xfrm>
          <a:prstGeom prst="rect">
            <a:avLst/>
          </a:prstGeom>
        </p:spPr>
      </p:pic>
    </p:spTree>
    <p:extLst>
      <p:ext uri="{BB962C8B-B14F-4D97-AF65-F5344CB8AC3E}">
        <p14:creationId xmlns:p14="http://schemas.microsoft.com/office/powerpoint/2010/main" val="5037921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B7D7A7B6-2708-4207-961E-951F9C2374DD}"/>
              </a:ext>
            </a:extLst>
          </p:cNvPr>
          <p:cNvSpPr txBox="1"/>
          <p:nvPr/>
        </p:nvSpPr>
        <p:spPr>
          <a:xfrm>
            <a:off x="588945" y="1224347"/>
            <a:ext cx="7103129" cy="5325882"/>
          </a:xfrm>
          <a:prstGeom prst="rect">
            <a:avLst/>
          </a:prstGeom>
          <a:noFill/>
        </p:spPr>
        <p:txBody>
          <a:bodyPr wrap="square">
            <a:spAutoFit/>
          </a:bodyPr>
          <a:lstStyle/>
          <a:p>
            <a:pPr algn="just">
              <a:lnSpc>
                <a:spcPct val="130000"/>
              </a:lnSpc>
            </a:pP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internet brings the world convenience but also poses challenges such as cyber insecurity, cyber crime, and digital gaps</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Directing the internet toward healthy development meets the common interests of countries around the globe</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World Internet Conference is an international platform that connects China and the world</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It performs three functions: as a forum, an expo and an occasion to publish leading achievements</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Issues, </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such as internet economy, innovation, internet culture, cyber management, and international </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cooperation, are discussed at the forum. </a:t>
            </a:r>
            <a:endPar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4" name="图片 3">
            <a:extLst>
              <a:ext uri="{FF2B5EF4-FFF2-40B4-BE49-F238E27FC236}">
                <a16:creationId xmlns:a16="http://schemas.microsoft.com/office/drawing/2014/main" id="{EF24E623-D7D1-4859-8018-2E73547DB3A9}"/>
              </a:ext>
            </a:extLst>
          </p:cNvPr>
          <p:cNvPicPr>
            <a:picLocks noChangeAspect="1"/>
          </p:cNvPicPr>
          <p:nvPr/>
        </p:nvPicPr>
        <p:blipFill rotWithShape="1">
          <a:blip r:embed="rId3"/>
          <a:srcRect l="21547" t="17998" r="20594" b="11441"/>
          <a:stretch/>
        </p:blipFill>
        <p:spPr>
          <a:xfrm>
            <a:off x="8167456" y="1604934"/>
            <a:ext cx="2760491" cy="2409585"/>
          </a:xfrm>
          <a:prstGeom prst="rect">
            <a:avLst/>
          </a:prstGeom>
          <a:ln w="12700" cap="sq">
            <a:solidFill>
              <a:srgbClr val="000000"/>
            </a:solidFill>
            <a:prstDash val="solid"/>
            <a:miter lim="800000"/>
          </a:ln>
          <a:effectLst>
            <a:outerShdw blurRad="50800" dist="38100" dir="2700000" algn="tl" rotWithShape="0">
              <a:srgbClr val="000000">
                <a:alpha val="18000"/>
              </a:srgbClr>
            </a:outerShdw>
          </a:effectLst>
        </p:spPr>
      </p:pic>
      <p:sp>
        <p:nvSpPr>
          <p:cNvPr id="8" name="标题 1">
            <a:extLst>
              <a:ext uri="{FF2B5EF4-FFF2-40B4-BE49-F238E27FC236}">
                <a16:creationId xmlns:a16="http://schemas.microsoft.com/office/drawing/2014/main" id="{A8B19D67-BCF4-46F4-9238-3136B78E50BB}"/>
              </a:ext>
            </a:extLst>
          </p:cNvPr>
          <p:cNvSpPr txBox="1">
            <a:spLocks noChangeArrowheads="1"/>
          </p:cNvSpPr>
          <p:nvPr/>
        </p:nvSpPr>
        <p:spPr bwMode="auto">
          <a:xfrm>
            <a:off x="3521803" y="503815"/>
            <a:ext cx="7026988"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Wingdings" panose="05000000000000000000" pitchFamily="2" charset="2"/>
              <a:buChar char="Ø"/>
            </a:pP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World Internet Conference</a:t>
            </a:r>
            <a:endParaRPr lang="zh-CN" altLang="en-US" sz="32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文本框 12">
            <a:extLst>
              <a:ext uri="{FF2B5EF4-FFF2-40B4-BE49-F238E27FC236}">
                <a16:creationId xmlns:a16="http://schemas.microsoft.com/office/drawing/2014/main" id="{3EF4A3D0-C48F-4764-9D27-4B410AB70059}"/>
              </a:ext>
            </a:extLst>
          </p:cNvPr>
          <p:cNvSpPr txBox="1"/>
          <p:nvPr/>
        </p:nvSpPr>
        <p:spPr>
          <a:xfrm>
            <a:off x="8043341" y="4128109"/>
            <a:ext cx="3856737" cy="523220"/>
          </a:xfrm>
          <a:prstGeom prst="rect">
            <a:avLst/>
          </a:prstGeom>
          <a:noFill/>
        </p:spPr>
        <p:txBody>
          <a:bodyPr wrap="square">
            <a:spAutoFit/>
          </a:bodyPr>
          <a:lstStyle/>
          <a:p>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Source: World Internet Conference</a:t>
            </a:r>
            <a:endParaRPr lang="zh-CN" altLang="en-US" sz="1400" dirty="0">
              <a:latin typeface="DFKai-SB" panose="03000509000000000000" pitchFamily="65" charset="-120"/>
              <a:ea typeface="DFKai-SB" panose="03000509000000000000" pitchFamily="65" charset="-120"/>
            </a:endParaRPr>
          </a:p>
          <a:p>
            <a:r>
              <a:rPr lang="en-US" altLang="zh-TW"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https</a:t>
            </a:r>
            <a:r>
              <a:rPr lang="en-US" altLang="zh-TW"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://www.wuzhenwic.org/</a:t>
            </a:r>
          </a:p>
        </p:txBody>
      </p:sp>
    </p:spTree>
    <p:extLst>
      <p:ext uri="{BB962C8B-B14F-4D97-AF65-F5344CB8AC3E}">
        <p14:creationId xmlns:p14="http://schemas.microsoft.com/office/powerpoint/2010/main" val="12142390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A14E3A1C-EA66-47E1-8226-03B87DDF7246}"/>
              </a:ext>
            </a:extLst>
          </p:cNvPr>
          <p:cNvSpPr txBox="1"/>
          <p:nvPr/>
        </p:nvSpPr>
        <p:spPr>
          <a:xfrm>
            <a:off x="366260" y="901562"/>
            <a:ext cx="11311934" cy="1938992"/>
          </a:xfrm>
          <a:prstGeom prst="rect">
            <a:avLst/>
          </a:prstGeom>
          <a:noFill/>
        </p:spPr>
        <p:txBody>
          <a:bodyPr wrap="square">
            <a:spAutoFit/>
          </a:bodyPr>
          <a:lstStyle/>
          <a:p>
            <a:pPr algn="just">
              <a:lnSpc>
                <a:spcPct val="150000"/>
              </a:lnSpc>
            </a:pP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On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15 May</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 2019, the Conference on Dialogue of Asian Civilizations was held in Beijing.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 The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conference focused on exchange and mutual learning between Asian civilizations and building a community with a shared future</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It promotes achievements of civilizations in Asia and around the world and establishes a platform for mutual learning and appreciation to achieve common development. </a:t>
            </a:r>
            <a:endParaRPr lang="zh-CN" altLang="en-US" sz="20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标题 1">
            <a:extLst>
              <a:ext uri="{FF2B5EF4-FFF2-40B4-BE49-F238E27FC236}">
                <a16:creationId xmlns:a16="http://schemas.microsoft.com/office/drawing/2014/main" id="{140DA54D-4144-4D5E-9008-EAA13758F3D5}"/>
              </a:ext>
            </a:extLst>
          </p:cNvPr>
          <p:cNvSpPr txBox="1">
            <a:spLocks noChangeArrowheads="1"/>
          </p:cNvSpPr>
          <p:nvPr/>
        </p:nvSpPr>
        <p:spPr bwMode="auto">
          <a:xfrm>
            <a:off x="2069913" y="333573"/>
            <a:ext cx="9988633"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Wingdings" panose="05000000000000000000" pitchFamily="2" charset="2"/>
              <a:buChar char="Ø"/>
            </a:pP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Conference on Dialogue of Asian Civilizations</a:t>
            </a:r>
            <a:endParaRPr lang="zh-CN" altLang="en-US" sz="32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文本框 1">
            <a:extLst>
              <a:ext uri="{FF2B5EF4-FFF2-40B4-BE49-F238E27FC236}">
                <a16:creationId xmlns:a16="http://schemas.microsoft.com/office/drawing/2014/main" id="{9BD0A06D-B525-4A4B-AA9A-237322779920}"/>
              </a:ext>
            </a:extLst>
          </p:cNvPr>
          <p:cNvSpPr txBox="1"/>
          <p:nvPr/>
        </p:nvSpPr>
        <p:spPr>
          <a:xfrm>
            <a:off x="3052147" y="6036197"/>
            <a:ext cx="7412800" cy="338554"/>
          </a:xfrm>
          <a:prstGeom prst="rect">
            <a:avLst/>
          </a:prstGeom>
          <a:noFill/>
        </p:spPr>
        <p:txBody>
          <a:bodyPr wrap="square" rtlCol="0">
            <a:spAutoFit/>
          </a:bodyPr>
          <a:lstStyle/>
          <a:p>
            <a:pPr algn="ctr"/>
            <a:r>
              <a:rPr lang="en-US" altLang="zh-CN"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Opening ceremony of </a:t>
            </a:r>
            <a:r>
              <a:rPr lang="en-US" altLang="zh-CN" sz="16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Conference </a:t>
            </a:r>
            <a:r>
              <a:rPr lang="en-US" altLang="zh-CN"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on Dialogue of Asian </a:t>
            </a:r>
            <a:r>
              <a:rPr lang="en-US" altLang="zh-CN" sz="16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Civilizations</a:t>
            </a:r>
            <a:endParaRPr lang="zh-CN" altLang="en-US" sz="1600" strike="sngStrike"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文本框 12">
            <a:extLst>
              <a:ext uri="{FF2B5EF4-FFF2-40B4-BE49-F238E27FC236}">
                <a16:creationId xmlns:a16="http://schemas.microsoft.com/office/drawing/2014/main" id="{AC79E83C-08BC-423E-BB1B-162DA1331954}"/>
              </a:ext>
            </a:extLst>
          </p:cNvPr>
          <p:cNvSpPr txBox="1"/>
          <p:nvPr/>
        </p:nvSpPr>
        <p:spPr>
          <a:xfrm>
            <a:off x="3409419" y="6324965"/>
            <a:ext cx="8782581" cy="307777"/>
          </a:xfrm>
          <a:prstGeom prst="rect">
            <a:avLst/>
          </a:prstGeom>
          <a:noFill/>
        </p:spPr>
        <p:txBody>
          <a:bodyPr wrap="square">
            <a:spAutoFit/>
          </a:bodyPr>
          <a:lstStyle/>
          <a:p>
            <a:r>
              <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Source: Conference on Dialogue of Asian </a:t>
            </a:r>
            <a:r>
              <a:rPr lang="en-US" altLang="zh-CN"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Civilizations </a:t>
            </a:r>
            <a:r>
              <a:rPr lang="en-US" altLang="zh-TW"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(http</a:t>
            </a:r>
            <a:r>
              <a:rPr lang="en-US" altLang="zh-TW"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://english.2019cdac.com</a:t>
            </a:r>
            <a:r>
              <a:rPr lang="en-US" altLang="zh-TW"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5" name="圖片 4" descr="一張含有 文字, 個人, 團體 的圖片&#10;&#10;自動產生的描述">
            <a:extLst>
              <a:ext uri="{FF2B5EF4-FFF2-40B4-BE49-F238E27FC236}">
                <a16:creationId xmlns:a16="http://schemas.microsoft.com/office/drawing/2014/main" id="{6A9F34E9-69C6-4E82-B90C-703924A808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4746" y="2800390"/>
            <a:ext cx="7829260" cy="3131704"/>
          </a:xfrm>
          <a:prstGeom prst="rect">
            <a:avLst/>
          </a:prstGeom>
        </p:spPr>
      </p:pic>
      <p:pic>
        <p:nvPicPr>
          <p:cNvPr id="3" name="Picture 2"/>
          <p:cNvPicPr>
            <a:picLocks noChangeAspect="1"/>
          </p:cNvPicPr>
          <p:nvPr/>
        </p:nvPicPr>
        <p:blipFill>
          <a:blip r:embed="rId4"/>
          <a:stretch>
            <a:fillRect/>
          </a:stretch>
        </p:blipFill>
        <p:spPr>
          <a:xfrm>
            <a:off x="2749016" y="5932094"/>
            <a:ext cx="606263" cy="602474"/>
          </a:xfrm>
          <a:prstGeom prst="rect">
            <a:avLst/>
          </a:prstGeom>
        </p:spPr>
      </p:pic>
    </p:spTree>
    <p:extLst>
      <p:ext uri="{BB962C8B-B14F-4D97-AF65-F5344CB8AC3E}">
        <p14:creationId xmlns:p14="http://schemas.microsoft.com/office/powerpoint/2010/main" val="34686824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00869" y="452948"/>
            <a:ext cx="10870283" cy="4309175"/>
          </a:xfrm>
        </p:spPr>
        <p:txBody>
          <a:bodyPr>
            <a:normAutofit/>
          </a:bodyPr>
          <a:lstStyle/>
          <a:p>
            <a:pPr algn="just">
              <a:lnSpc>
                <a:spcPct val="120000"/>
              </a:lnSpc>
            </a:pPr>
            <a:r>
              <a:rPr lang="en-US" altLang="zh-TW" sz="2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To know more about the latest information on international </a:t>
            </a:r>
            <a:r>
              <a:rPr lang="en-US" altLang="zh-TW" sz="2400" dirty="0" err="1"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organisations</a:t>
            </a:r>
            <a:r>
              <a:rPr lang="en-US" altLang="zh-TW" sz="24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CN" sz="2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formed by </a:t>
            </a:r>
            <a:r>
              <a:rPr lang="en-US" altLang="zh-CN" sz="24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China, international </a:t>
            </a:r>
            <a:r>
              <a:rPr lang="en-US" altLang="zh-CN" sz="2400" dirty="0" err="1"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organisations</a:t>
            </a:r>
            <a:r>
              <a:rPr lang="en-US" altLang="zh-CN" sz="24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and </a:t>
            </a:r>
            <a:r>
              <a:rPr lang="en-US" altLang="zh-TW" sz="2400" dirty="0" err="1"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organisation</a:t>
            </a:r>
            <a:r>
              <a:rPr lang="en-US" altLang="zh-TW" sz="24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of international forums, please </a:t>
            </a:r>
            <a:r>
              <a:rPr lang="en-US" altLang="zh-CN" sz="2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visit</a:t>
            </a:r>
            <a:r>
              <a:rPr lang="en-US" altLang="zh-TW" sz="2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the webpage of the Ministry of Foreign Affairs of the People’s Republic of China. </a:t>
            </a:r>
            <a:r>
              <a:rPr lang="en-US" altLang="zh-TW" sz="24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a:r>
            <a:br>
              <a:rPr lang="en-US" altLang="zh-TW" sz="24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br>
            <a:r>
              <a:rPr lang="en-US" altLang="zh-TW" sz="24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a:r>
            <a:br>
              <a:rPr lang="en-US" altLang="zh-TW" sz="24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br>
            <a:r>
              <a:rPr lang="en-US" altLang="zh-TW" sz="24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a:r>
            <a:br>
              <a:rPr lang="en-US" altLang="zh-TW" sz="24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br>
            <a:r>
              <a:rPr lang="en-US" altLang="zh-TW" sz="2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a:r>
            <a:br>
              <a:rPr lang="en-US" altLang="zh-TW" sz="2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br>
            <a:r>
              <a:rPr lang="en-US" altLang="zh-TW" dirty="0">
                <a:latin typeface="Times New Roman" panose="02020603050405020304" pitchFamily="18" charset="0"/>
                <a:ea typeface="標楷體" panose="03000509000000000000" pitchFamily="65" charset="-120"/>
                <a:cs typeface="Times New Roman" panose="02020603050405020304" pitchFamily="18" charset="0"/>
              </a:rPr>
              <a:t/>
            </a:r>
            <a:br>
              <a:rPr lang="en-US" altLang="zh-TW" dirty="0">
                <a:latin typeface="Times New Roman" panose="02020603050405020304" pitchFamily="18" charset="0"/>
                <a:ea typeface="標楷體" panose="03000509000000000000" pitchFamily="65" charset="-120"/>
                <a:cs typeface="Times New Roman" panose="02020603050405020304" pitchFamily="18" charset="0"/>
              </a:rPr>
            </a:br>
            <a:endParaRPr lang="zh-HK" altLang="en-US" sz="1600" dirty="0">
              <a:solidFill>
                <a:srgbClr val="FF0000"/>
              </a:solidFill>
              <a:latin typeface="Times New Roman" panose="02020603050405020304" pitchFamily="18" charset="0"/>
              <a:cs typeface="Times New Roman" panose="02020603050405020304" pitchFamily="18" charset="0"/>
            </a:endParaRPr>
          </a:p>
        </p:txBody>
      </p:sp>
      <p:pic>
        <p:nvPicPr>
          <p:cNvPr id="4" name="圖片 3"/>
          <p:cNvPicPr/>
          <p:nvPr/>
        </p:nvPicPr>
        <p:blipFill rotWithShape="1">
          <a:blip r:embed="rId2"/>
          <a:srcRect l="14780" t="11825" r="48894" b="72018"/>
          <a:stretch/>
        </p:blipFill>
        <p:spPr bwMode="auto">
          <a:xfrm>
            <a:off x="3873842" y="2504342"/>
            <a:ext cx="4124335" cy="1278336"/>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701597" y="4513181"/>
            <a:ext cx="10468824" cy="523220"/>
          </a:xfrm>
          <a:prstGeom prst="rect">
            <a:avLst/>
          </a:prstGeom>
        </p:spPr>
        <p:txBody>
          <a:bodyPr wrap="square">
            <a:spAutoFit/>
          </a:bodyPr>
          <a:lstStyle/>
          <a:p>
            <a:r>
              <a:rPr lang="en-US" altLang="zh-TW"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Source: Ministry of Foreign Affairs of the People’s Republic of China</a:t>
            </a:r>
            <a:br>
              <a:rPr lang="en-US" altLang="zh-TW"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br>
            <a:r>
              <a:rPr lang="en-US" altLang="zh-TW" sz="14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://www.fmprc.gov.cn/mfa_eng/gjhdq_665435/dqzzywt_665451/2633_665453/</a:t>
            </a:r>
            <a:endParaRPr lang="zh-HK" altLang="en-US" sz="1400" dirty="0">
              <a:solidFill>
                <a:schemeClr val="tx1">
                  <a:lumMod val="95000"/>
                  <a:lumOff val="5000"/>
                </a:schemeClr>
              </a:solidFill>
            </a:endParaRPr>
          </a:p>
        </p:txBody>
      </p:sp>
    </p:spTree>
    <p:extLst>
      <p:ext uri="{BB962C8B-B14F-4D97-AF65-F5344CB8AC3E}">
        <p14:creationId xmlns:p14="http://schemas.microsoft.com/office/powerpoint/2010/main" val="6823597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F08EDE0F-8458-4D0E-932E-355EB4628CCD}"/>
              </a:ext>
            </a:extLst>
          </p:cNvPr>
          <p:cNvSpPr/>
          <p:nvPr/>
        </p:nvSpPr>
        <p:spPr>
          <a:xfrm>
            <a:off x="1024178" y="1903079"/>
            <a:ext cx="10062231" cy="2677656"/>
          </a:xfrm>
          <a:prstGeom prst="rect">
            <a:avLst/>
          </a:prstGeom>
          <a:solidFill>
            <a:schemeClr val="accent5">
              <a:lumMod val="20000"/>
              <a:lumOff val="80000"/>
            </a:schemeClr>
          </a:solidFill>
        </p:spPr>
        <p:txBody>
          <a:bodyPr wrap="square">
            <a:spAutoFit/>
          </a:bodyPr>
          <a:lstStyle/>
          <a:p>
            <a:pPr algn="just">
              <a:lnSpc>
                <a:spcPct val="120000"/>
              </a:lnSpc>
            </a:pP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2013,</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China</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proposed</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he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Belt and Road Initiative (comprising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Silk</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Road</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Economic</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Belt</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21</a:t>
            </a:r>
            <a:r>
              <a:rPr lang="en-US" altLang="zh-CN" sz="2000" baseline="30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st</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Century</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Maritime</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Silk</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Road</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for</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international</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cooperation.</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Linking</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Asia,</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Europe</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Africa,</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a:t>
            </a:r>
            <a:r>
              <a:rPr lang="en-US" altLang="zh-CN" sz="2000" dirty="0">
                <a:solidFill>
                  <a:schemeClr val="tx1">
                    <a:lumMod val="95000"/>
                    <a:lumOff val="5000"/>
                  </a:schemeClr>
                </a:solidFill>
                <a:latin typeface="Times New Roman" panose="02020603050405020304" pitchFamily="18" charset="0"/>
                <a:cs typeface="Times New Roman" panose="02020603050405020304" pitchFamily="18" charset="0"/>
              </a:rPr>
              <a:t>&amp;</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RI</a:t>
            </a:r>
            <a:r>
              <a:rPr lang="zh-CN" alt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strengthens</a:t>
            </a:r>
            <a:r>
              <a:rPr lang="zh-CN" alt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infrastructure,</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connectivity,</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coordination</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economic</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polices</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development</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strategies</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for</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purpose</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shared development</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prosperity.</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zh-CN" alt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It</a:t>
            </a:r>
            <a:r>
              <a:rPr lang="zh-CN" alt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provides</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opportunities</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for</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other</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countries</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new</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space</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for</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China’s</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opening-up</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development,</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thus</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facilitating</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global</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economic</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governance</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 the building of</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human</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community</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shared</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future.</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p>
        </p:txBody>
      </p:sp>
      <p:sp>
        <p:nvSpPr>
          <p:cNvPr id="6" name="文本框 5">
            <a:extLst>
              <a:ext uri="{FF2B5EF4-FFF2-40B4-BE49-F238E27FC236}">
                <a16:creationId xmlns:a16="http://schemas.microsoft.com/office/drawing/2014/main" id="{A9A2A5E2-B6B3-4515-A923-F11EFCA960A5}"/>
              </a:ext>
            </a:extLst>
          </p:cNvPr>
          <p:cNvSpPr txBox="1"/>
          <p:nvPr/>
        </p:nvSpPr>
        <p:spPr>
          <a:xfrm>
            <a:off x="2094407" y="5349589"/>
            <a:ext cx="6391248" cy="1446550"/>
          </a:xfrm>
          <a:prstGeom prst="rect">
            <a:avLst/>
          </a:prstGeom>
          <a:noFill/>
        </p:spPr>
        <p:txBody>
          <a:bodyPr wrap="square" rtlCol="0">
            <a:spAutoFit/>
          </a:bodyPr>
          <a:lstStyle/>
          <a:p>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Reference:</a:t>
            </a:r>
            <a:r>
              <a:rPr lang="zh-CN" altLang="en-US" sz="1200" dirty="0">
                <a:latin typeface="Times New Roman" panose="02020603050405020304" pitchFamily="18" charset="0"/>
                <a:ea typeface="DFKai-SB" panose="03000509000000000000" pitchFamily="65" charset="-120"/>
                <a:cs typeface="Times New Roman" panose="02020603050405020304" pitchFamily="18" charset="0"/>
              </a:rPr>
              <a:t> </a:t>
            </a:r>
            <a:endParaRPr lang="en-US" altLang="zh-CN" sz="1200" dirty="0">
              <a:latin typeface="Times New Roman" panose="02020603050405020304" pitchFamily="18" charset="0"/>
              <a:ea typeface="DFKai-SB"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en-US" altLang="zh-CN" sz="1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China</a:t>
            </a:r>
            <a:r>
              <a:rPr lang="zh-CN" altLang="en-US" sz="1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Belt</a:t>
            </a:r>
            <a:r>
              <a:rPr lang="zh-CN" altLang="en-US" sz="1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1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Road:</a:t>
            </a:r>
            <a:r>
              <a:rPr lang="zh-CN" altLang="en-US" sz="1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12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https</a:t>
            </a:r>
            <a:r>
              <a:rPr lang="en-US" altLang="zh-TW" sz="1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://eng.yidaiyilu.gov.cn/</a:t>
            </a:r>
          </a:p>
          <a:p>
            <a:pPr marL="285750" indent="-285750">
              <a:buFont typeface="Arial" panose="020B0604020202020204" pitchFamily="34" charset="0"/>
              <a:buChar char="•"/>
            </a:pPr>
            <a:r>
              <a:rPr lang="en-US" altLang="zh-CN" sz="1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HKTDC,</a:t>
            </a:r>
            <a:r>
              <a:rPr lang="zh-CN" altLang="en-US" sz="1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 </a:t>
            </a:r>
            <a:r>
              <a:rPr lang="en-US" altLang="zh-CN" sz="1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Belt</a:t>
            </a:r>
            <a:r>
              <a:rPr lang="zh-CN" altLang="en-US" sz="1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 </a:t>
            </a:r>
            <a:r>
              <a:rPr lang="en-US" altLang="zh-CN" sz="1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and</a:t>
            </a:r>
            <a:r>
              <a:rPr lang="zh-CN" altLang="en-US" sz="1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 </a:t>
            </a:r>
            <a:r>
              <a:rPr lang="en-US" altLang="zh-CN" sz="1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Road</a:t>
            </a:r>
            <a:r>
              <a:rPr lang="zh-CN" altLang="en-US" sz="1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 </a:t>
            </a:r>
            <a:r>
              <a:rPr lang="en-US" altLang="zh-CN" sz="1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information</a:t>
            </a:r>
            <a:endParaRPr lang="en-US" altLang="zh-TW" sz="1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endParaRPr>
          </a:p>
          <a:p>
            <a:r>
              <a:rPr lang="en-US" altLang="zh-CN" sz="1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 </a:t>
            </a:r>
            <a:r>
              <a:rPr lang="en-US" altLang="zh-CN" sz="12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://beltandroad.hktdc.com/en/home</a:t>
            </a:r>
          </a:p>
          <a:p>
            <a:r>
              <a:rPr lang="en-US" altLang="zh-CN" sz="1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 </a:t>
            </a:r>
            <a:r>
              <a:rPr lang="en-US" altLang="zh-CN" sz="12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://beltandroad.hktdc.com/en/insights/one-belt-one-road-initiative-implications-hong-kong</a:t>
            </a:r>
          </a:p>
          <a:p>
            <a:endParaRPr lang="en-US" altLang="zh-TW" sz="1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a:p>
            <a:r>
              <a:rPr lang="en-US" altLang="zh-CN" sz="16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Please</a:t>
            </a:r>
            <a:r>
              <a:rPr lang="zh-CN" altLang="en-US" sz="16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read</a:t>
            </a:r>
            <a:r>
              <a:rPr lang="zh-CN" altLang="en-US" sz="16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16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above</a:t>
            </a:r>
            <a:r>
              <a:rPr lang="zh-CN" altLang="en-US" sz="16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websites</a:t>
            </a:r>
            <a:r>
              <a:rPr lang="zh-CN" altLang="en-US" sz="16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for</a:t>
            </a:r>
            <a:r>
              <a:rPr lang="zh-CN" altLang="en-US" sz="16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latest</a:t>
            </a:r>
            <a:r>
              <a:rPr lang="zh-CN" altLang="en-US" sz="16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updates</a:t>
            </a:r>
            <a:r>
              <a:rPr lang="zh-CN" altLang="en-US" sz="16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on</a:t>
            </a:r>
            <a:r>
              <a:rPr lang="zh-CN" altLang="en-US" sz="16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16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a:t>
            </a:r>
            <a:r>
              <a:rPr lang="en-US" altLang="zh-CN" sz="1600" dirty="0">
                <a:solidFill>
                  <a:schemeClr val="tx1">
                    <a:lumMod val="95000"/>
                    <a:lumOff val="5000"/>
                  </a:schemeClr>
                </a:solidFill>
                <a:latin typeface="Times New Roman" panose="02020603050405020304" pitchFamily="18" charset="0"/>
                <a:cs typeface="Times New Roman" panose="02020603050405020304" pitchFamily="18" charset="0"/>
              </a:rPr>
              <a:t>&amp;</a:t>
            </a:r>
            <a:r>
              <a:rPr lang="en-US" altLang="zh-CN" sz="16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RI</a:t>
            </a:r>
            <a:r>
              <a:rPr lang="en-US" altLang="zh-CN" sz="16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16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矩形 2">
            <a:extLst>
              <a:ext uri="{FF2B5EF4-FFF2-40B4-BE49-F238E27FC236}">
                <a16:creationId xmlns:a16="http://schemas.microsoft.com/office/drawing/2014/main" id="{E5F6CA7C-C684-41AA-A8BD-E974A94CB62E}"/>
              </a:ext>
            </a:extLst>
          </p:cNvPr>
          <p:cNvSpPr/>
          <p:nvPr/>
        </p:nvSpPr>
        <p:spPr>
          <a:xfrm>
            <a:off x="87828" y="4091079"/>
            <a:ext cx="6096000" cy="369332"/>
          </a:xfrm>
          <a:prstGeom prst="rect">
            <a:avLst/>
          </a:prstGeom>
        </p:spPr>
        <p:txBody>
          <a:bodyPr>
            <a:spAutoFit/>
          </a:bodyPr>
          <a:lstStyle/>
          <a:p>
            <a:endParaRPr lang="zh-CN" altLang="en-US"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任意多边形: 形状 8">
            <a:extLst>
              <a:ext uri="{FF2B5EF4-FFF2-40B4-BE49-F238E27FC236}">
                <a16:creationId xmlns:a16="http://schemas.microsoft.com/office/drawing/2014/main" id="{DEAC0C9A-DF70-4CF9-840A-9E558AB42491}"/>
              </a:ext>
            </a:extLst>
          </p:cNvPr>
          <p:cNvSpPr/>
          <p:nvPr/>
        </p:nvSpPr>
        <p:spPr>
          <a:xfrm>
            <a:off x="5039833" y="889418"/>
            <a:ext cx="2030923" cy="5072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en-US" altLang="zh-CN" sz="32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1. Vision</a:t>
            </a:r>
            <a:endParaRPr lang="zh-CN" altLang="en-US" sz="32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8" name="组合 15">
            <a:extLst>
              <a:ext uri="{FF2B5EF4-FFF2-40B4-BE49-F238E27FC236}">
                <a16:creationId xmlns:a16="http://schemas.microsoft.com/office/drawing/2014/main" id="{EFD852CE-6D45-486B-B5F0-FB741BD2E6BF}"/>
              </a:ext>
            </a:extLst>
          </p:cNvPr>
          <p:cNvGrpSpPr/>
          <p:nvPr/>
        </p:nvGrpSpPr>
        <p:grpSpPr>
          <a:xfrm>
            <a:off x="8614777" y="4918771"/>
            <a:ext cx="2901920" cy="1786987"/>
            <a:chOff x="3435650" y="1994835"/>
            <a:chExt cx="4851677" cy="3531846"/>
          </a:xfrm>
        </p:grpSpPr>
        <p:sp>
          <p:nvSpPr>
            <p:cNvPr id="10" name="任意多边形: 形状 17">
              <a:extLst>
                <a:ext uri="{FF2B5EF4-FFF2-40B4-BE49-F238E27FC236}">
                  <a16:creationId xmlns:a16="http://schemas.microsoft.com/office/drawing/2014/main" id="{D42EB647-97C8-4EEC-A581-66962E350A92}"/>
                </a:ext>
              </a:extLst>
            </p:cNvPr>
            <p:cNvSpPr/>
            <p:nvPr/>
          </p:nvSpPr>
          <p:spPr>
            <a:xfrm>
              <a:off x="4558916" y="1994835"/>
              <a:ext cx="2765430" cy="2280978"/>
            </a:xfrm>
            <a:custGeom>
              <a:avLst/>
              <a:gdLst>
                <a:gd name="connsiteX0" fmla="*/ 0 w 1416514"/>
                <a:gd name="connsiteY0" fmla="*/ 708257 h 1416514"/>
                <a:gd name="connsiteX1" fmla="*/ 708257 w 1416514"/>
                <a:gd name="connsiteY1" fmla="*/ 0 h 1416514"/>
                <a:gd name="connsiteX2" fmla="*/ 1416514 w 1416514"/>
                <a:gd name="connsiteY2" fmla="*/ 708257 h 1416514"/>
                <a:gd name="connsiteX3" fmla="*/ 708257 w 1416514"/>
                <a:gd name="connsiteY3" fmla="*/ 1416514 h 1416514"/>
                <a:gd name="connsiteX4" fmla="*/ 0 w 1416514"/>
                <a:gd name="connsiteY4" fmla="*/ 708257 h 141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6514" h="1416514">
                  <a:moveTo>
                    <a:pt x="0" y="708257"/>
                  </a:moveTo>
                  <a:cubicBezTo>
                    <a:pt x="0" y="317097"/>
                    <a:pt x="317097" y="0"/>
                    <a:pt x="708257" y="0"/>
                  </a:cubicBezTo>
                  <a:cubicBezTo>
                    <a:pt x="1099417" y="0"/>
                    <a:pt x="1416514" y="317097"/>
                    <a:pt x="1416514" y="708257"/>
                  </a:cubicBezTo>
                  <a:cubicBezTo>
                    <a:pt x="1416514" y="1099417"/>
                    <a:pt x="1099417" y="1416514"/>
                    <a:pt x="708257" y="1416514"/>
                  </a:cubicBezTo>
                  <a:cubicBezTo>
                    <a:pt x="317097" y="1416514"/>
                    <a:pt x="0" y="1099417"/>
                    <a:pt x="0" y="708257"/>
                  </a:cubicBezTo>
                  <a:close/>
                </a:path>
              </a:pathLst>
            </a:cu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txBody>
            <a:bodyPr spcFirstLastPara="0" vert="horz" wrap="square" lIns="251894" tIns="251894" rIns="251894" bIns="251894" numCol="1" spcCol="1270" anchor="ctr" anchorCtr="0">
              <a:noAutofit/>
            </a:bodyPr>
            <a:lstStyle/>
            <a:p>
              <a:pPr algn="ctr"/>
              <a:r>
                <a:rPr lang="en-US" altLang="zh-CN" sz="1600" b="1" dirty="0" smtClean="0">
                  <a:latin typeface="Times New Roman" panose="02020603050405020304" pitchFamily="18" charset="0"/>
                  <a:cs typeface="Times New Roman" panose="02020603050405020304" pitchFamily="18" charset="0"/>
                </a:rPr>
                <a:t>Extensive </a:t>
              </a:r>
              <a:r>
                <a:rPr lang="en-US" altLang="zh-CN" sz="1600" b="1" dirty="0">
                  <a:latin typeface="Times New Roman" panose="02020603050405020304" pitchFamily="18" charset="0"/>
                  <a:cs typeface="Times New Roman" panose="02020603050405020304" pitchFamily="18" charset="0"/>
                </a:rPr>
                <a:t>consultation</a:t>
              </a:r>
              <a:endParaRPr lang="en-US" altLang="zh-CN" sz="1600" dirty="0">
                <a:latin typeface="Times New Roman" panose="02020603050405020304" pitchFamily="18" charset="0"/>
                <a:cs typeface="Times New Roman" panose="02020603050405020304" pitchFamily="18" charset="0"/>
              </a:endParaRPr>
            </a:p>
          </p:txBody>
        </p:sp>
        <p:sp>
          <p:nvSpPr>
            <p:cNvPr id="11" name="任意多边形: 形状 18">
              <a:extLst>
                <a:ext uri="{FF2B5EF4-FFF2-40B4-BE49-F238E27FC236}">
                  <a16:creationId xmlns:a16="http://schemas.microsoft.com/office/drawing/2014/main" id="{16198D11-85FF-4F8A-8B52-F8F52C6D7D67}"/>
                </a:ext>
              </a:extLst>
            </p:cNvPr>
            <p:cNvSpPr/>
            <p:nvPr/>
          </p:nvSpPr>
          <p:spPr>
            <a:xfrm>
              <a:off x="5521897" y="3623878"/>
              <a:ext cx="2765430" cy="1902803"/>
            </a:xfrm>
            <a:custGeom>
              <a:avLst/>
              <a:gdLst>
                <a:gd name="connsiteX0" fmla="*/ 0 w 1416514"/>
                <a:gd name="connsiteY0" fmla="*/ 708257 h 1416514"/>
                <a:gd name="connsiteX1" fmla="*/ 708257 w 1416514"/>
                <a:gd name="connsiteY1" fmla="*/ 0 h 1416514"/>
                <a:gd name="connsiteX2" fmla="*/ 1416514 w 1416514"/>
                <a:gd name="connsiteY2" fmla="*/ 708257 h 1416514"/>
                <a:gd name="connsiteX3" fmla="*/ 708257 w 1416514"/>
                <a:gd name="connsiteY3" fmla="*/ 1416514 h 1416514"/>
                <a:gd name="connsiteX4" fmla="*/ 0 w 1416514"/>
                <a:gd name="connsiteY4" fmla="*/ 708257 h 141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6514" h="1416514">
                  <a:moveTo>
                    <a:pt x="0" y="708257"/>
                  </a:moveTo>
                  <a:cubicBezTo>
                    <a:pt x="0" y="317097"/>
                    <a:pt x="317097" y="0"/>
                    <a:pt x="708257" y="0"/>
                  </a:cubicBezTo>
                  <a:cubicBezTo>
                    <a:pt x="1099417" y="0"/>
                    <a:pt x="1416514" y="317097"/>
                    <a:pt x="1416514" y="708257"/>
                  </a:cubicBezTo>
                  <a:cubicBezTo>
                    <a:pt x="1416514" y="1099417"/>
                    <a:pt x="1099417" y="1416514"/>
                    <a:pt x="708257" y="1416514"/>
                  </a:cubicBezTo>
                  <a:cubicBezTo>
                    <a:pt x="317097" y="1416514"/>
                    <a:pt x="0" y="1099417"/>
                    <a:pt x="0" y="708257"/>
                  </a:cubicBezTo>
                  <a:close/>
                </a:path>
              </a:pathLst>
            </a:custGeom>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spcFirstLastPara="0" vert="horz" wrap="square" lIns="251894" tIns="251894" rIns="251894" bIns="251894" numCol="1" spcCol="1270" anchor="ctr" anchorCtr="0">
              <a:noAutofit/>
            </a:bodyPr>
            <a:lstStyle/>
            <a:p>
              <a:pPr algn="ctr"/>
              <a:r>
                <a:rPr lang="en-US" altLang="zh-CN" sz="1600" b="1" dirty="0">
                  <a:latin typeface="Times New Roman" panose="02020603050405020304" pitchFamily="18" charset="0"/>
                  <a:cs typeface="Times New Roman" panose="02020603050405020304" pitchFamily="18" charset="0"/>
                </a:rPr>
                <a:t> Joint </a:t>
              </a:r>
              <a:r>
                <a:rPr lang="en-US" altLang="zh-CN" sz="1600" b="1" dirty="0" smtClean="0">
                  <a:latin typeface="Times New Roman" panose="02020603050405020304" pitchFamily="18" charset="0"/>
                  <a:cs typeface="Times New Roman" panose="02020603050405020304" pitchFamily="18" charset="0"/>
                </a:rPr>
                <a:t>contribution</a:t>
              </a:r>
              <a:endParaRPr lang="en-US" altLang="zh-CN" sz="1600" dirty="0">
                <a:latin typeface="Times New Roman" panose="02020603050405020304" pitchFamily="18" charset="0"/>
                <a:cs typeface="Times New Roman" panose="02020603050405020304" pitchFamily="18" charset="0"/>
              </a:endParaRPr>
            </a:p>
          </p:txBody>
        </p:sp>
        <p:sp>
          <p:nvSpPr>
            <p:cNvPr id="12" name="任意多边形: 形状 19">
              <a:extLst>
                <a:ext uri="{FF2B5EF4-FFF2-40B4-BE49-F238E27FC236}">
                  <a16:creationId xmlns:a16="http://schemas.microsoft.com/office/drawing/2014/main" id="{F5A9234A-5E26-4D12-BF6D-968FDAB87A00}"/>
                </a:ext>
              </a:extLst>
            </p:cNvPr>
            <p:cNvSpPr/>
            <p:nvPr/>
          </p:nvSpPr>
          <p:spPr>
            <a:xfrm>
              <a:off x="3435650" y="3544967"/>
              <a:ext cx="2617142" cy="1902803"/>
            </a:xfrm>
            <a:custGeom>
              <a:avLst/>
              <a:gdLst>
                <a:gd name="connsiteX0" fmla="*/ 0 w 1416514"/>
                <a:gd name="connsiteY0" fmla="*/ 708257 h 1416514"/>
                <a:gd name="connsiteX1" fmla="*/ 708257 w 1416514"/>
                <a:gd name="connsiteY1" fmla="*/ 0 h 1416514"/>
                <a:gd name="connsiteX2" fmla="*/ 1416514 w 1416514"/>
                <a:gd name="connsiteY2" fmla="*/ 708257 h 1416514"/>
                <a:gd name="connsiteX3" fmla="*/ 708257 w 1416514"/>
                <a:gd name="connsiteY3" fmla="*/ 1416514 h 1416514"/>
                <a:gd name="connsiteX4" fmla="*/ 0 w 1416514"/>
                <a:gd name="connsiteY4" fmla="*/ 708257 h 141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6514" h="1416514">
                  <a:moveTo>
                    <a:pt x="0" y="708257"/>
                  </a:moveTo>
                  <a:cubicBezTo>
                    <a:pt x="0" y="317097"/>
                    <a:pt x="317097" y="0"/>
                    <a:pt x="708257" y="0"/>
                  </a:cubicBezTo>
                  <a:cubicBezTo>
                    <a:pt x="1099417" y="0"/>
                    <a:pt x="1416514" y="317097"/>
                    <a:pt x="1416514" y="708257"/>
                  </a:cubicBezTo>
                  <a:cubicBezTo>
                    <a:pt x="1416514" y="1099417"/>
                    <a:pt x="1099417" y="1416514"/>
                    <a:pt x="708257" y="1416514"/>
                  </a:cubicBezTo>
                  <a:cubicBezTo>
                    <a:pt x="317097" y="1416514"/>
                    <a:pt x="0" y="1099417"/>
                    <a:pt x="0" y="708257"/>
                  </a:cubicBezTo>
                  <a:close/>
                </a:path>
              </a:pathLst>
            </a:custGeom>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spcFirstLastPara="0" vert="horz" wrap="square" lIns="251894" tIns="251894" rIns="251894" bIns="251894" numCol="1" spcCol="1270" anchor="ctr" anchorCtr="0">
              <a:noAutofit/>
            </a:bodyPr>
            <a:lstStyle/>
            <a:p>
              <a:pPr algn="ctr"/>
              <a:r>
                <a:rPr lang="en-US" altLang="zh-CN" sz="1600" b="1" dirty="0">
                  <a:latin typeface="Times New Roman" panose="02020603050405020304" pitchFamily="18" charset="0"/>
                  <a:ea typeface="SimSun" panose="02010600030101010101" pitchFamily="2" charset="-122"/>
                  <a:cs typeface="Times New Roman" panose="02020603050405020304" pitchFamily="18" charset="0"/>
                </a:rPr>
                <a:t>Shared benefits </a:t>
              </a:r>
              <a:endParaRPr lang="en-US" altLang="zh-CN" sz="1600" dirty="0">
                <a:latin typeface="Times New Roman" panose="02020603050405020304" pitchFamily="18" charset="0"/>
                <a:ea typeface="SimSun" panose="02010600030101010101" pitchFamily="2" charset="-122"/>
                <a:cs typeface="Times New Roman" panose="02020603050405020304" pitchFamily="18" charset="0"/>
              </a:endParaRPr>
            </a:p>
          </p:txBody>
        </p:sp>
      </p:grpSp>
      <p:sp>
        <p:nvSpPr>
          <p:cNvPr id="13" name="标题 3073">
            <a:extLst>
              <a:ext uri="{FF2B5EF4-FFF2-40B4-BE49-F238E27FC236}">
                <a16:creationId xmlns:a16="http://schemas.microsoft.com/office/drawing/2014/main" id="{F2EE5D48-3D5D-4A3F-9D48-FC2568070994}"/>
              </a:ext>
            </a:extLst>
          </p:cNvPr>
          <p:cNvSpPr txBox="1">
            <a:spLocks noChangeArrowheads="1"/>
          </p:cNvSpPr>
          <p:nvPr/>
        </p:nvSpPr>
        <p:spPr bwMode="auto">
          <a:xfrm>
            <a:off x="1965287" y="131446"/>
            <a:ext cx="7772400" cy="6492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3.</a:t>
            </a:r>
            <a:r>
              <a:rPr lang="zh-CN" altLang="en-US" sz="3600" b="1" dirty="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 </a:t>
            </a:r>
            <a:r>
              <a:rPr lang="en-US" altLang="zh-CN" sz="36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The Belt</a:t>
            </a:r>
            <a:r>
              <a:rPr lang="zh-CN" altLang="en-US" sz="36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 </a:t>
            </a:r>
            <a:r>
              <a:rPr lang="en-US" altLang="zh-CN" sz="36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and</a:t>
            </a:r>
            <a:r>
              <a:rPr lang="zh-CN" altLang="en-US" sz="36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 </a:t>
            </a:r>
            <a:r>
              <a:rPr lang="en-US" altLang="zh-CN" sz="36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Road</a:t>
            </a:r>
            <a:r>
              <a:rPr lang="zh-CN" altLang="en-US" sz="36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 </a:t>
            </a:r>
            <a:r>
              <a:rPr lang="en-US" altLang="zh-CN" sz="36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Initiative</a:t>
            </a:r>
            <a:r>
              <a:rPr lang="zh-CN" altLang="en-US" sz="36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 </a:t>
            </a:r>
            <a:r>
              <a:rPr lang="en-US" altLang="zh-CN" sz="36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a:t>
            </a:r>
            <a:r>
              <a:rPr lang="en-US" altLang="zh-CN" sz="36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B</a:t>
            </a:r>
            <a:r>
              <a:rPr lang="en-US" altLang="zh-CN" sz="3600" dirty="0">
                <a:solidFill>
                  <a:schemeClr val="tx1">
                    <a:lumMod val="95000"/>
                    <a:lumOff val="5000"/>
                  </a:schemeClr>
                </a:solidFill>
                <a:latin typeface="Times New Roman" panose="02020603050405020304" pitchFamily="18" charset="0"/>
                <a:cs typeface="Times New Roman" panose="02020603050405020304" pitchFamily="18" charset="0"/>
              </a:rPr>
              <a:t>&amp;</a:t>
            </a:r>
            <a:r>
              <a:rPr lang="en-US" altLang="zh-CN" sz="36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RI</a:t>
            </a:r>
            <a:r>
              <a:rPr lang="en-US" altLang="zh-CN" sz="36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a:t>
            </a:r>
            <a:endParaRPr lang="zh-CN" altLang="zh-CN" sz="3600" kern="1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436542" y="5925261"/>
            <a:ext cx="1203969" cy="399068"/>
          </a:xfrm>
          <a:prstGeom prst="rect">
            <a:avLst/>
          </a:prstGeom>
        </p:spPr>
      </p:pic>
      <p:pic>
        <p:nvPicPr>
          <p:cNvPr id="14" name="圖片 13"/>
          <p:cNvPicPr/>
          <p:nvPr/>
        </p:nvPicPr>
        <p:blipFill rotWithShape="1">
          <a:blip r:embed="rId3"/>
          <a:srcRect l="10557" t="15684" r="54773" b="72983"/>
          <a:stretch/>
        </p:blipFill>
        <p:spPr bwMode="auto">
          <a:xfrm>
            <a:off x="286438" y="5480904"/>
            <a:ext cx="1678847" cy="44435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1150155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a:extLst>
              <a:ext uri="{FF2B5EF4-FFF2-40B4-BE49-F238E27FC236}">
                <a16:creationId xmlns:a16="http://schemas.microsoft.com/office/drawing/2014/main" id="{6C57048A-AA21-4C77-8982-CEFA303E826D}"/>
              </a:ext>
            </a:extLst>
          </p:cNvPr>
          <p:cNvSpPr txBox="1"/>
          <p:nvPr/>
        </p:nvSpPr>
        <p:spPr>
          <a:xfrm>
            <a:off x="690082" y="794460"/>
            <a:ext cx="10811836" cy="453714"/>
          </a:xfrm>
          <a:prstGeom prst="rect">
            <a:avLst/>
          </a:prstGeom>
          <a:noFill/>
        </p:spPr>
        <p:txBody>
          <a:bodyPr wrap="square">
            <a:spAutoFit/>
          </a:bodyPr>
          <a:lstStyle/>
          <a:p>
            <a:pPr algn="just">
              <a:lnSpc>
                <a:spcPct val="130000"/>
              </a:lnSpc>
            </a:pPr>
            <a:r>
              <a:rPr lang="zh-CN" altLang="en-US" sz="2000" dirty="0">
                <a:latin typeface="DFKai-SB" panose="03000509000000000000" pitchFamily="65" charset="-120"/>
                <a:ea typeface="DFKai-SB" panose="03000509000000000000" pitchFamily="65" charset="-120"/>
                <a:cs typeface="Times New Roman" panose="02020603050405020304" pitchFamily="18" charset="0"/>
                <a:sym typeface="宋体" panose="02010600030101010101" pitchFamily="2" charset="-122"/>
              </a:rPr>
              <a:t>    </a:t>
            </a:r>
            <a:endParaRPr lang="zh-CN" altLang="en-US" sz="2000"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3" name="文本框 2">
            <a:extLst>
              <a:ext uri="{FF2B5EF4-FFF2-40B4-BE49-F238E27FC236}">
                <a16:creationId xmlns:a16="http://schemas.microsoft.com/office/drawing/2014/main" id="{33E82D02-2AC2-48D7-8D1B-1D2502277924}"/>
              </a:ext>
            </a:extLst>
          </p:cNvPr>
          <p:cNvSpPr txBox="1"/>
          <p:nvPr/>
        </p:nvSpPr>
        <p:spPr>
          <a:xfrm>
            <a:off x="918229" y="5230547"/>
            <a:ext cx="4969022" cy="1015663"/>
          </a:xfrm>
          <a:prstGeom prst="rect">
            <a:avLst/>
          </a:prstGeom>
          <a:noFill/>
          <a:ln>
            <a:solidFill>
              <a:schemeClr val="bg1"/>
            </a:solidFill>
          </a:ln>
        </p:spPr>
        <p:txBody>
          <a:bodyPr wrap="square">
            <a:spAutoFit/>
          </a:bodyPr>
          <a:lstStyle>
            <a:defPPr>
              <a:defRPr lang="zh-CN"/>
            </a:defPPr>
            <a:lvl1pPr lvl="0">
              <a:lnSpc>
                <a:spcPct val="150000"/>
              </a:lnSpc>
              <a:spcAft>
                <a:spcPts val="600"/>
              </a:spcAft>
              <a:defRPr b="1">
                <a:solidFill>
                  <a:prstClr val="black"/>
                </a:solidFill>
              </a:defRPr>
            </a:lvl1pPr>
          </a:lstStyle>
          <a:p>
            <a:pPr algn="ctr">
              <a:lnSpc>
                <a:spcPct val="100000"/>
              </a:lnSpc>
              <a:spcAft>
                <a:spcPts val="0"/>
              </a:spcAft>
            </a:pPr>
            <a:r>
              <a:rPr lang="en-US" altLang="zh-CN" sz="2400" i="1" dirty="0">
                <a:latin typeface="Times New Roman" panose="02020603050405020304" pitchFamily="18" charset="0"/>
                <a:ea typeface="DFKai-SB" panose="03000509000000000000" pitchFamily="65" charset="-120"/>
                <a:cs typeface="Times New Roman" panose="02020603050405020304" pitchFamily="18" charset="0"/>
              </a:rPr>
              <a:t>What does “Belt and Road” Mean?</a:t>
            </a:r>
            <a:endParaRPr lang="en-US" altLang="zh-TW" b="0" dirty="0">
              <a:latin typeface="DFKai-SB" panose="03000509000000000000" pitchFamily="65" charset="-120"/>
              <a:ea typeface="DFKai-SB" panose="03000509000000000000" pitchFamily="65" charset="-120"/>
            </a:endParaRPr>
          </a:p>
          <a:p>
            <a:pPr>
              <a:lnSpc>
                <a:spcPct val="100000"/>
              </a:lnSpc>
              <a:spcAft>
                <a:spcPts val="0"/>
              </a:spcAft>
            </a:pPr>
            <a:r>
              <a:rPr lang="en-US" altLang="zh-CN" sz="1200" b="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Source:</a:t>
            </a:r>
            <a:r>
              <a:rPr lang="zh-CN" altLang="en-US" sz="1200" b="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200" b="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HKTDC</a:t>
            </a:r>
            <a:endParaRPr lang="en-US" altLang="zh-TW" sz="1200" b="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a:lnSpc>
                <a:spcPct val="100000"/>
              </a:lnSpc>
              <a:spcAft>
                <a:spcPts val="0"/>
              </a:spcAft>
            </a:pPr>
            <a:r>
              <a:rPr lang="en-US" altLang="zh-CN" sz="1200" b="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200" b="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://beltandroad.hktdc.com/en/belt-and-road-basics/what-does-belt-and-road-mean</a:t>
            </a:r>
          </a:p>
        </p:txBody>
      </p:sp>
      <p:sp>
        <p:nvSpPr>
          <p:cNvPr id="4" name="文本框 3">
            <a:extLst>
              <a:ext uri="{FF2B5EF4-FFF2-40B4-BE49-F238E27FC236}">
                <a16:creationId xmlns:a16="http://schemas.microsoft.com/office/drawing/2014/main" id="{2D139CE1-A090-4CD2-BDA9-4D38E920DE2D}"/>
              </a:ext>
            </a:extLst>
          </p:cNvPr>
          <p:cNvSpPr txBox="1"/>
          <p:nvPr/>
        </p:nvSpPr>
        <p:spPr>
          <a:xfrm>
            <a:off x="6194502" y="5118807"/>
            <a:ext cx="4850726" cy="1477328"/>
          </a:xfrm>
          <a:prstGeom prst="rect">
            <a:avLst/>
          </a:prstGeom>
          <a:noFill/>
          <a:ln>
            <a:solidFill>
              <a:schemeClr val="bg1"/>
            </a:solidFill>
          </a:ln>
        </p:spPr>
        <p:txBody>
          <a:bodyPr wrap="square">
            <a:spAutoFit/>
          </a:bodyPr>
          <a:lstStyle>
            <a:defPPr>
              <a:defRPr lang="zh-CN"/>
            </a:defPPr>
            <a:lvl1pPr lvl="0">
              <a:lnSpc>
                <a:spcPct val="150000"/>
              </a:lnSpc>
              <a:spcAft>
                <a:spcPts val="600"/>
              </a:spcAft>
              <a:defRPr sz="1200" b="1">
                <a:solidFill>
                  <a:prstClr val="black"/>
                </a:solidFill>
              </a:defRPr>
            </a:lvl1pPr>
          </a:lstStyle>
          <a:p>
            <a:pPr algn="ctr">
              <a:lnSpc>
                <a:spcPct val="100000"/>
              </a:lnSpc>
              <a:spcAft>
                <a:spcPts val="0"/>
              </a:spcAft>
            </a:pPr>
            <a:r>
              <a:rPr lang="en-US" altLang="zh-CN" sz="2400" i="1" dirty="0">
                <a:latin typeface="Times New Roman" panose="02020603050405020304" pitchFamily="18" charset="0"/>
                <a:ea typeface="DFKai-SB" panose="03000509000000000000" pitchFamily="65" charset="-120"/>
                <a:cs typeface="Times New Roman" panose="02020603050405020304" pitchFamily="18" charset="0"/>
              </a:rPr>
              <a:t>The Impact of Developing the Belt and Road</a:t>
            </a:r>
            <a:endParaRPr lang="en-US" altLang="zh-TW" sz="1800" b="0" dirty="0">
              <a:latin typeface="DFKai-SB" panose="03000509000000000000" pitchFamily="65" charset="-120"/>
              <a:ea typeface="DFKai-SB" panose="03000509000000000000" pitchFamily="65" charset="-120"/>
            </a:endParaRPr>
          </a:p>
          <a:p>
            <a:pPr>
              <a:lnSpc>
                <a:spcPct val="100000"/>
              </a:lnSpc>
              <a:spcAft>
                <a:spcPts val="0"/>
              </a:spcAft>
            </a:pPr>
            <a:r>
              <a:rPr lang="en-US" altLang="zh-CN" sz="1400" b="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Source:</a:t>
            </a:r>
            <a:r>
              <a:rPr lang="zh-CN" altLang="en-US" sz="1400" b="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b="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HKTDC</a:t>
            </a:r>
            <a:endParaRPr lang="en-US" altLang="zh-TW" sz="1400" b="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a:lnSpc>
                <a:spcPct val="100000"/>
              </a:lnSpc>
              <a:spcAft>
                <a:spcPts val="0"/>
              </a:spcAft>
            </a:pPr>
            <a:r>
              <a:rPr lang="en-US" altLang="zh-CN" sz="1400" b="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400" b="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://beltandroad.hktdc.com/en/belt-and-road-basics/impact-developing-belt-and-road</a:t>
            </a:r>
          </a:p>
        </p:txBody>
      </p:sp>
      <p:grpSp>
        <p:nvGrpSpPr>
          <p:cNvPr id="11" name="组合 13">
            <a:extLst>
              <a:ext uri="{FF2B5EF4-FFF2-40B4-BE49-F238E27FC236}">
                <a16:creationId xmlns:a16="http://schemas.microsoft.com/office/drawing/2014/main" id="{40377255-897D-4EB3-86D4-4515A15F9130}"/>
              </a:ext>
            </a:extLst>
          </p:cNvPr>
          <p:cNvGrpSpPr/>
          <p:nvPr/>
        </p:nvGrpSpPr>
        <p:grpSpPr>
          <a:xfrm>
            <a:off x="491191" y="390302"/>
            <a:ext cx="3997681" cy="544792"/>
            <a:chOff x="977900" y="687108"/>
            <a:chExt cx="3997681" cy="544792"/>
          </a:xfrm>
        </p:grpSpPr>
        <p:sp>
          <p:nvSpPr>
            <p:cNvPr id="12" name="矩形 11">
              <a:extLst>
                <a:ext uri="{FF2B5EF4-FFF2-40B4-BE49-F238E27FC236}">
                  <a16:creationId xmlns:a16="http://schemas.microsoft.com/office/drawing/2014/main" id="{C4B36639-ECD0-4051-8D8C-F00D2D910D35}"/>
                </a:ext>
              </a:extLst>
            </p:cNvPr>
            <p:cNvSpPr/>
            <p:nvPr/>
          </p:nvSpPr>
          <p:spPr>
            <a:xfrm>
              <a:off x="977900" y="806450"/>
              <a:ext cx="363538"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矩形 12">
              <a:extLst>
                <a:ext uri="{FF2B5EF4-FFF2-40B4-BE49-F238E27FC236}">
                  <a16:creationId xmlns:a16="http://schemas.microsoft.com/office/drawing/2014/main" id="{20AEC7E9-9383-4194-821A-281866F4D4F1}"/>
                </a:ext>
              </a:extLst>
            </p:cNvPr>
            <p:cNvSpPr/>
            <p:nvPr/>
          </p:nvSpPr>
          <p:spPr>
            <a:xfrm>
              <a:off x="1101725" y="941388"/>
              <a:ext cx="303213"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3">
              <a:extLst>
                <a:ext uri="{FF2B5EF4-FFF2-40B4-BE49-F238E27FC236}">
                  <a16:creationId xmlns:a16="http://schemas.microsoft.com/office/drawing/2014/main" id="{F94C9400-600A-4A10-B4B3-FB193EABE5A5}"/>
                </a:ext>
              </a:extLst>
            </p:cNvPr>
            <p:cNvSpPr txBox="1">
              <a:spLocks noChangeArrowheads="1"/>
            </p:cNvSpPr>
            <p:nvPr/>
          </p:nvSpPr>
          <p:spPr bwMode="auto">
            <a:xfrm>
              <a:off x="1528762" y="687108"/>
              <a:ext cx="34468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800" b="1" dirty="0">
                  <a:latin typeface="Times New Roman" panose="02020603050405020304" pitchFamily="18" charset="0"/>
                  <a:ea typeface="標楷體" panose="03000509000000000000" pitchFamily="65" charset="-120"/>
                  <a:cs typeface="Times New Roman" panose="02020603050405020304" pitchFamily="18" charset="0"/>
                </a:rPr>
                <a:t>Learning</a:t>
              </a:r>
              <a:r>
                <a:rPr lang="zh-CN" altLang="en-US" sz="2800" b="1"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CN" sz="2800" b="1" dirty="0">
                  <a:latin typeface="Times New Roman" panose="02020603050405020304" pitchFamily="18" charset="0"/>
                  <a:ea typeface="標楷體" panose="03000509000000000000" pitchFamily="65" charset="-120"/>
                  <a:cs typeface="Times New Roman" panose="02020603050405020304" pitchFamily="18" charset="0"/>
                </a:rPr>
                <a:t>activity</a:t>
              </a:r>
              <a:endParaRPr lang="zh-CN" altLang="en-US" sz="2800" b="1" dirty="0">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16" name="直接连接符 23">
              <a:extLst>
                <a:ext uri="{FF2B5EF4-FFF2-40B4-BE49-F238E27FC236}">
                  <a16:creationId xmlns:a16="http://schemas.microsoft.com/office/drawing/2014/main" id="{BEA289AA-571D-4BC2-9649-6D69EC012C2F}"/>
                </a:ext>
              </a:extLst>
            </p:cNvPr>
            <p:cNvCxnSpPr>
              <a:cxnSpLocks/>
            </p:cNvCxnSpPr>
            <p:nvPr/>
          </p:nvCxnSpPr>
          <p:spPr>
            <a:xfrm>
              <a:off x="1404938" y="1204913"/>
              <a:ext cx="193675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7" name="文本框 24">
            <a:extLst>
              <a:ext uri="{FF2B5EF4-FFF2-40B4-BE49-F238E27FC236}">
                <a16:creationId xmlns:a16="http://schemas.microsoft.com/office/drawing/2014/main" id="{B67CE0C9-72DB-43FA-A7D6-6FCB188B87A6}"/>
              </a:ext>
            </a:extLst>
          </p:cNvPr>
          <p:cNvSpPr txBox="1"/>
          <p:nvPr/>
        </p:nvSpPr>
        <p:spPr>
          <a:xfrm>
            <a:off x="517604" y="1008120"/>
            <a:ext cx="11156792" cy="1546577"/>
          </a:xfrm>
          <a:prstGeom prst="rect">
            <a:avLst/>
          </a:prstGeom>
          <a:noFill/>
        </p:spPr>
        <p:txBody>
          <a:bodyPr wrap="square">
            <a:spAutoFit/>
          </a:bodyPr>
          <a:lstStyle/>
          <a:p>
            <a:pPr algn="just">
              <a:lnSpc>
                <a:spcPct val="150000"/>
              </a:lnSpc>
            </a:pP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Ask students</a:t>
            </a:r>
            <a:r>
              <a:rPr lang="zh-CN" altLang="en-US"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to</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watch</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video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clips from the webpage of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Belt</a:t>
            </a:r>
            <a:r>
              <a:rPr lang="zh-CN" altLang="en-US"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Road</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Basics</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by</a:t>
            </a:r>
            <a:r>
              <a:rPr lang="zh-CN" altLang="en-US"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HKTDC</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sz="2100" i="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What does “Belt and Road” Mean?</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and</a:t>
            </a:r>
            <a:r>
              <a:rPr lang="zh-CN" altLang="en-US" sz="2100" i="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i="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Impact of Developing the Belt and Road</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grasp</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key</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points</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B&amp;RI</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endParaRPr lang="en-US" altLang="zh-TW"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8" name="Picture 17"/>
          <p:cNvPicPr>
            <a:picLocks noChangeAspect="1"/>
          </p:cNvPicPr>
          <p:nvPr/>
        </p:nvPicPr>
        <p:blipFill>
          <a:blip r:embed="rId2"/>
          <a:stretch>
            <a:fillRect/>
          </a:stretch>
        </p:blipFill>
        <p:spPr>
          <a:xfrm>
            <a:off x="3461929" y="6453416"/>
            <a:ext cx="1203969" cy="399068"/>
          </a:xfrm>
          <a:prstGeom prst="rect">
            <a:avLst/>
          </a:prstGeom>
        </p:spPr>
      </p:pic>
      <p:pic>
        <p:nvPicPr>
          <p:cNvPr id="19" name="Picture 18"/>
          <p:cNvPicPr>
            <a:picLocks noChangeAspect="1"/>
          </p:cNvPicPr>
          <p:nvPr/>
        </p:nvPicPr>
        <p:blipFill>
          <a:blip r:embed="rId2"/>
          <a:stretch>
            <a:fillRect/>
          </a:stretch>
        </p:blipFill>
        <p:spPr>
          <a:xfrm>
            <a:off x="10815903" y="6072914"/>
            <a:ext cx="1203969" cy="399068"/>
          </a:xfrm>
          <a:prstGeom prst="rect">
            <a:avLst/>
          </a:prstGeom>
        </p:spPr>
      </p:pic>
      <p:sp>
        <p:nvSpPr>
          <p:cNvPr id="20" name="Rectangle 19"/>
          <p:cNvSpPr/>
          <p:nvPr/>
        </p:nvSpPr>
        <p:spPr>
          <a:xfrm>
            <a:off x="1231791" y="4786796"/>
            <a:ext cx="4227498" cy="400110"/>
          </a:xfrm>
          <a:prstGeom prst="rect">
            <a:avLst/>
          </a:prstGeom>
          <a:ln w="28575">
            <a:solidFill>
              <a:srgbClr val="FF9966"/>
            </a:solidFill>
          </a:ln>
        </p:spPr>
        <p:txBody>
          <a:bodyPr wrap="square">
            <a:spAutoFit/>
          </a:bodyPr>
          <a:lstStyle/>
          <a:p>
            <a:pPr algn="ctr"/>
            <a:r>
              <a:rPr lang="en-US" altLang="zh-CN" sz="2000" dirty="0">
                <a:ea typeface="DFKai-SB" panose="03000509000000000000" pitchFamily="65" charset="-120"/>
              </a:rPr>
              <a:t>Click</a:t>
            </a:r>
            <a:r>
              <a:rPr lang="zh-CN" altLang="en-US" sz="2000" dirty="0">
                <a:ea typeface="DFKai-SB" panose="03000509000000000000" pitchFamily="65" charset="-120"/>
              </a:rPr>
              <a:t> </a:t>
            </a:r>
            <a:r>
              <a:rPr lang="en-US" altLang="zh-CN" sz="2000" dirty="0" smtClean="0">
                <a:ea typeface="DFKai-SB" panose="03000509000000000000" pitchFamily="65" charset="-120"/>
              </a:rPr>
              <a:t>on the image to</a:t>
            </a:r>
            <a:r>
              <a:rPr lang="zh-CN" altLang="en-US" sz="2000" dirty="0" smtClean="0">
                <a:ea typeface="DFKai-SB" panose="03000509000000000000" pitchFamily="65" charset="-120"/>
              </a:rPr>
              <a:t> </a:t>
            </a:r>
            <a:r>
              <a:rPr lang="en-US" altLang="zh-CN" sz="2000" dirty="0">
                <a:ea typeface="DFKai-SB" panose="03000509000000000000" pitchFamily="65" charset="-120"/>
              </a:rPr>
              <a:t>watch</a:t>
            </a:r>
            <a:r>
              <a:rPr lang="zh-CN" altLang="en-US" sz="2000" dirty="0">
                <a:ea typeface="DFKai-SB" panose="03000509000000000000" pitchFamily="65" charset="-120"/>
              </a:rPr>
              <a:t> </a:t>
            </a:r>
            <a:r>
              <a:rPr lang="en-US" altLang="zh-CN" sz="2000" dirty="0" smtClean="0">
                <a:ea typeface="DFKai-SB" panose="03000509000000000000" pitchFamily="65" charset="-120"/>
              </a:rPr>
              <a:t>the video</a:t>
            </a:r>
            <a:endParaRPr lang="ja-JP" altLang="en-US" sz="2000" dirty="0"/>
          </a:p>
        </p:txBody>
      </p:sp>
      <p:sp>
        <p:nvSpPr>
          <p:cNvPr id="21" name="Rectangle 20"/>
          <p:cNvSpPr/>
          <p:nvPr/>
        </p:nvSpPr>
        <p:spPr>
          <a:xfrm>
            <a:off x="6380054" y="4786796"/>
            <a:ext cx="4303330" cy="400110"/>
          </a:xfrm>
          <a:prstGeom prst="rect">
            <a:avLst/>
          </a:prstGeom>
          <a:ln w="28575">
            <a:solidFill>
              <a:srgbClr val="FF9966"/>
            </a:solidFill>
          </a:ln>
        </p:spPr>
        <p:txBody>
          <a:bodyPr wrap="square">
            <a:spAutoFit/>
          </a:bodyPr>
          <a:lstStyle/>
          <a:p>
            <a:pPr algn="ctr"/>
            <a:r>
              <a:rPr lang="en-US" altLang="zh-CN" sz="2000" dirty="0">
                <a:ea typeface="DFKai-SB" panose="03000509000000000000" pitchFamily="65" charset="-120"/>
              </a:rPr>
              <a:t>Click</a:t>
            </a:r>
            <a:r>
              <a:rPr lang="zh-CN" altLang="en-US" sz="2000" dirty="0">
                <a:ea typeface="DFKai-SB" panose="03000509000000000000" pitchFamily="65" charset="-120"/>
              </a:rPr>
              <a:t> </a:t>
            </a:r>
            <a:r>
              <a:rPr lang="en-US" altLang="zh-CN" sz="2000" dirty="0" smtClean="0">
                <a:ea typeface="DFKai-SB" panose="03000509000000000000" pitchFamily="65" charset="-120"/>
              </a:rPr>
              <a:t>on the image to</a:t>
            </a:r>
            <a:r>
              <a:rPr lang="zh-CN" altLang="en-US" sz="2000" dirty="0" smtClean="0">
                <a:ea typeface="DFKai-SB" panose="03000509000000000000" pitchFamily="65" charset="-120"/>
              </a:rPr>
              <a:t> </a:t>
            </a:r>
            <a:r>
              <a:rPr lang="en-US" altLang="zh-CN" sz="2000" dirty="0">
                <a:ea typeface="DFKai-SB" panose="03000509000000000000" pitchFamily="65" charset="-120"/>
              </a:rPr>
              <a:t>watch</a:t>
            </a:r>
            <a:r>
              <a:rPr lang="zh-CN" altLang="en-US" sz="2000" dirty="0">
                <a:ea typeface="DFKai-SB" panose="03000509000000000000" pitchFamily="65" charset="-120"/>
              </a:rPr>
              <a:t> </a:t>
            </a:r>
            <a:r>
              <a:rPr lang="en-US" altLang="zh-CN" sz="2000" dirty="0" smtClean="0">
                <a:ea typeface="DFKai-SB" panose="03000509000000000000" pitchFamily="65" charset="-120"/>
              </a:rPr>
              <a:t>the video</a:t>
            </a:r>
            <a:endParaRPr lang="ja-JP" altLang="en-US" sz="2000" dirty="0"/>
          </a:p>
        </p:txBody>
      </p:sp>
      <p:pic>
        <p:nvPicPr>
          <p:cNvPr id="22" name="圖片 21">
            <a:hlinkClick r:id="rId3"/>
          </p:cNvPr>
          <p:cNvPicPr/>
          <p:nvPr/>
        </p:nvPicPr>
        <p:blipFill rotWithShape="1">
          <a:blip r:embed="rId4"/>
          <a:srcRect l="10484" t="46779" r="52223" b="22585"/>
          <a:stretch/>
        </p:blipFill>
        <p:spPr bwMode="auto">
          <a:xfrm>
            <a:off x="1231791" y="2587407"/>
            <a:ext cx="4227498" cy="2199389"/>
          </a:xfrm>
          <a:prstGeom prst="rect">
            <a:avLst/>
          </a:prstGeom>
          <a:ln>
            <a:noFill/>
          </a:ln>
          <a:extLst>
            <a:ext uri="{53640926-AAD7-44D8-BBD7-CCE9431645EC}">
              <a14:shadowObscured xmlns:a14="http://schemas.microsoft.com/office/drawing/2010/main"/>
            </a:ext>
          </a:extLst>
        </p:spPr>
      </p:pic>
      <p:pic>
        <p:nvPicPr>
          <p:cNvPr id="23" name="圖片 22">
            <a:hlinkClick r:id="rId5"/>
          </p:cNvPr>
          <p:cNvPicPr/>
          <p:nvPr/>
        </p:nvPicPr>
        <p:blipFill rotWithShape="1">
          <a:blip r:embed="rId6"/>
          <a:srcRect l="10081" t="36127" r="51820" b="33546"/>
          <a:stretch/>
        </p:blipFill>
        <p:spPr bwMode="auto">
          <a:xfrm>
            <a:off x="6380054" y="2587407"/>
            <a:ext cx="4303330" cy="21993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027784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78A653-B460-4771-98F8-31C0B767EE96}"/>
              </a:ext>
            </a:extLst>
          </p:cNvPr>
          <p:cNvSpPr>
            <a:spLocks noGrp="1"/>
          </p:cNvSpPr>
          <p:nvPr>
            <p:ph type="title" idx="4294967295"/>
          </p:nvPr>
        </p:nvSpPr>
        <p:spPr>
          <a:xfrm>
            <a:off x="-96830" y="295417"/>
            <a:ext cx="12479787" cy="535531"/>
          </a:xfrm>
        </p:spPr>
        <p:txBody>
          <a:bodyPr wrap="square">
            <a:spAutoFit/>
          </a:bodyPr>
          <a:lstStyle/>
          <a:p>
            <a:pPr marL="457200" indent="-457200">
              <a:buFont typeface="Wingdings" panose="05000000000000000000" pitchFamily="2" charset="2"/>
              <a:buChar char="Ø"/>
            </a:pP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Principles of foreign aid and international development cooperation</a:t>
            </a:r>
            <a:endParaRPr lang="zh-CN" altLang="en-US" sz="3200" b="1"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内容占位符 2">
            <a:extLst>
              <a:ext uri="{FF2B5EF4-FFF2-40B4-BE49-F238E27FC236}">
                <a16:creationId xmlns:a16="http://schemas.microsoft.com/office/drawing/2014/main" id="{F5C917FA-48DC-48E7-82C2-619F8B7E0C33}"/>
              </a:ext>
            </a:extLst>
          </p:cNvPr>
          <p:cNvSpPr>
            <a:spLocks noGrp="1"/>
          </p:cNvSpPr>
          <p:nvPr>
            <p:ph idx="4294967295"/>
          </p:nvPr>
        </p:nvSpPr>
        <p:spPr>
          <a:xfrm>
            <a:off x="1080029" y="1051095"/>
            <a:ext cx="6623728" cy="5078313"/>
          </a:xfrm>
        </p:spPr>
        <p:txBody>
          <a:bodyPr wrap="square">
            <a:spAutoFit/>
          </a:bodyPr>
          <a:lstStyle/>
          <a:p>
            <a:pPr marL="0" indent="0">
              <a:lnSpc>
                <a:spcPct val="150000"/>
              </a:lnSpc>
              <a:spcBef>
                <a:spcPts val="0"/>
              </a:spcBef>
              <a:buNone/>
            </a:pPr>
            <a:r>
              <a:rPr lang="en-US" altLang="zh-CN" sz="1800" b="1" u="sng"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Equality and win-win cooperation: </a:t>
            </a:r>
            <a:endParaRPr lang="en-US" altLang="zh-CN" sz="1800" b="1" u="sng" dirty="0">
              <a:solidFill>
                <a:schemeClr val="tx1">
                  <a:lumMod val="95000"/>
                  <a:lumOff val="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a:p>
            <a:pPr marL="0" indent="0" algn="just">
              <a:lnSpc>
                <a:spcPct val="150000"/>
              </a:lnSpc>
              <a:spcBef>
                <a:spcPts val="0"/>
              </a:spcBef>
              <a:buNone/>
            </a:pPr>
            <a:r>
              <a:rPr lang="en-US" altLang="zh-CN"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No interference in other countries’ internal affairs and no political strings attached</a:t>
            </a:r>
            <a:endParaRPr lang="en-US" altLang="zh-CN" sz="1800" b="0" i="0" dirty="0">
              <a:solidFill>
                <a:schemeClr val="tx1">
                  <a:lumMod val="95000"/>
                  <a:lumOff val="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a:p>
            <a:pPr marL="0" indent="0" algn="just">
              <a:lnSpc>
                <a:spcPct val="150000"/>
              </a:lnSpc>
              <a:spcBef>
                <a:spcPts val="0"/>
              </a:spcBef>
              <a:buNone/>
            </a:pPr>
            <a:r>
              <a:rPr lang="en-US" altLang="zh-CN" sz="1800" b="1" u="sng"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Keeping </a:t>
            </a:r>
            <a:r>
              <a:rPr lang="en-US" altLang="zh-CN" sz="1800" b="1" u="sng"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promises and </a:t>
            </a:r>
            <a:r>
              <a:rPr lang="en-US" altLang="zh-CN" sz="1800" b="1" u="sng"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seeking </a:t>
            </a:r>
            <a:r>
              <a:rPr lang="en-US" altLang="zh-CN" sz="1800" b="1" u="sng"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results:</a:t>
            </a:r>
          </a:p>
          <a:p>
            <a:pPr marL="0" indent="0" algn="just">
              <a:lnSpc>
                <a:spcPct val="150000"/>
              </a:lnSpc>
              <a:spcBef>
                <a:spcPts val="0"/>
              </a:spcBef>
              <a:buNone/>
            </a:pPr>
            <a:r>
              <a:rPr lang="en-US" altLang="zh-CN"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To honor </a:t>
            </a:r>
            <a:r>
              <a:rPr lang="en-US" altLang="zh-CN"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our </a:t>
            </a:r>
            <a:r>
              <a:rPr lang="en-US" altLang="zh-CN"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commitments and </a:t>
            </a:r>
            <a:r>
              <a:rPr lang="en-US" altLang="zh-CN"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achieve </a:t>
            </a:r>
            <a:r>
              <a:rPr lang="en-US" altLang="zh-CN"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good results</a:t>
            </a:r>
            <a:r>
              <a:rPr lang="en-US" altLang="zh-CN"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give </a:t>
            </a:r>
            <a:r>
              <a:rPr lang="en-US" altLang="zh-CN"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full play to its comparative strengths, and perform international duties compatible with its national strength</a:t>
            </a:r>
            <a:endParaRPr lang="en-US" altLang="zh-CN" sz="1800" b="0" i="0" dirty="0">
              <a:solidFill>
                <a:schemeClr val="tx1">
                  <a:lumMod val="95000"/>
                  <a:lumOff val="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a:p>
            <a:pPr marL="0" indent="0" algn="just">
              <a:lnSpc>
                <a:spcPct val="150000"/>
              </a:lnSpc>
              <a:spcBef>
                <a:spcPts val="0"/>
              </a:spcBef>
              <a:buNone/>
            </a:pPr>
            <a:r>
              <a:rPr lang="en-US" altLang="zh-CN" sz="1800" b="1" u="sng"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Staying </a:t>
            </a:r>
            <a:r>
              <a:rPr lang="en-US" altLang="zh-CN" sz="1800" b="1" u="sng"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focused on development and “</a:t>
            </a:r>
            <a:r>
              <a:rPr lang="en-US" altLang="zh-CN" sz="1800" b="1" u="sng"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teaching </a:t>
            </a:r>
            <a:r>
              <a:rPr lang="en-US" altLang="zh-CN" sz="1800" b="1" u="sng"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others to fish”:</a:t>
            </a:r>
            <a:endParaRPr lang="en-US" altLang="zh-CN" sz="1800" b="1" i="0" u="sng" dirty="0">
              <a:solidFill>
                <a:schemeClr val="tx1">
                  <a:lumMod val="95000"/>
                  <a:lumOff val="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a:p>
            <a:pPr marL="0" indent="0" algn="just">
              <a:lnSpc>
                <a:spcPct val="150000"/>
              </a:lnSpc>
              <a:spcBef>
                <a:spcPts val="0"/>
              </a:spcBef>
              <a:buNone/>
            </a:pPr>
            <a:r>
              <a:rPr lang="en-US" altLang="zh-CN" sz="1800" b="0" i="0" dirty="0" smtClean="0">
                <a:solidFill>
                  <a:schemeClr val="tx1">
                    <a:lumMod val="95000"/>
                    <a:lumOff val="5000"/>
                  </a:schemeClr>
                </a:solidFill>
                <a:effectLst/>
                <a:latin typeface="Times New Roman" panose="02020603050405020304" pitchFamily="18" charset="0"/>
                <a:ea typeface="DFKai-SB" panose="03000509000000000000" pitchFamily="65" charset="-120"/>
                <a:cs typeface="Times New Roman" panose="02020603050405020304" pitchFamily="18" charset="0"/>
              </a:rPr>
              <a:t>To help </a:t>
            </a:r>
            <a:r>
              <a:rPr lang="en-US" altLang="zh-CN" sz="1800" b="0" i="0" dirty="0">
                <a:solidFill>
                  <a:schemeClr val="tx1">
                    <a:lumMod val="95000"/>
                    <a:lumOff val="5000"/>
                  </a:schemeClr>
                </a:solidFill>
                <a:effectLst/>
                <a:latin typeface="Times New Roman" panose="02020603050405020304" pitchFamily="18" charset="0"/>
                <a:ea typeface="DFKai-SB" panose="03000509000000000000" pitchFamily="65" charset="-120"/>
                <a:cs typeface="Times New Roman" panose="02020603050405020304" pitchFamily="18" charset="0"/>
              </a:rPr>
              <a:t>countries develop and improve their capacity for self-development</a:t>
            </a:r>
          </a:p>
          <a:p>
            <a:pPr marL="0" indent="0" algn="just">
              <a:lnSpc>
                <a:spcPct val="150000"/>
              </a:lnSpc>
              <a:spcBef>
                <a:spcPts val="0"/>
              </a:spcBef>
              <a:buNone/>
            </a:pPr>
            <a:r>
              <a:rPr lang="en-US" altLang="zh-CN" sz="1800" b="1" u="sng"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Openness, inclusiveness and mutual learning:</a:t>
            </a:r>
            <a:endParaRPr lang="en-US" altLang="zh-CN" sz="1800" b="0" i="0" u="sng" dirty="0">
              <a:solidFill>
                <a:schemeClr val="tx1">
                  <a:lumMod val="95000"/>
                  <a:lumOff val="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a:p>
            <a:pPr marL="0" indent="0" algn="just">
              <a:lnSpc>
                <a:spcPct val="150000"/>
              </a:lnSpc>
              <a:spcBef>
                <a:spcPts val="0"/>
              </a:spcBef>
              <a:buNone/>
            </a:pPr>
            <a:r>
              <a:rPr lang="en-US" altLang="zh-CN"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All </a:t>
            </a:r>
            <a:r>
              <a:rPr lang="en-US" altLang="zh-CN"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projects are proposed</a:t>
            </a:r>
            <a:r>
              <a:rPr lang="en-US" altLang="zh-CN"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agreed and led by </a:t>
            </a:r>
            <a:r>
              <a:rPr lang="en-US" altLang="zh-CN"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a:t>
            </a:r>
            <a:r>
              <a:rPr lang="en-US" altLang="zh-CN"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recipient country.</a:t>
            </a:r>
            <a:endParaRPr lang="en-US" altLang="zh-CN" sz="1800" b="0" i="0" dirty="0">
              <a:solidFill>
                <a:schemeClr val="tx1">
                  <a:lumMod val="95000"/>
                  <a:lumOff val="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0" name="Picture 4" descr="undefined">
            <a:extLst>
              <a:ext uri="{FF2B5EF4-FFF2-40B4-BE49-F238E27FC236}">
                <a16:creationId xmlns:a16="http://schemas.microsoft.com/office/drawing/2014/main" id="{E556CFF0-0F63-45F2-8ACD-C1D49811A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6922" y="1447207"/>
            <a:ext cx="3519664" cy="3854032"/>
          </a:xfrm>
          <a:prstGeom prst="rect">
            <a:avLst/>
          </a:prstGeom>
          <a:ln w="12700" cap="sq">
            <a:solidFill>
              <a:srgbClr val="000000"/>
            </a:solidFill>
            <a:prstDash val="solid"/>
            <a:miter lim="800000"/>
          </a:ln>
          <a:effectLst>
            <a:outerShdw blurRad="50800" dist="38100" dir="2700000" algn="tl" rotWithShape="0">
              <a:srgbClr val="000000">
                <a:alpha val="18000"/>
              </a:srgbClr>
            </a:outerShdw>
          </a:effectLst>
          <a:extLst>
            <a:ext uri="{909E8E84-426E-40DD-AFC4-6F175D3DCCD1}">
              <a14:hiddenFill xmlns:a14="http://schemas.microsoft.com/office/drawing/2010/main">
                <a:solidFill>
                  <a:srgbClr val="FFFFFF"/>
                </a:solidFill>
              </a14:hiddenFill>
            </a:ext>
          </a:extLst>
        </p:spPr>
      </p:pic>
      <p:sp>
        <p:nvSpPr>
          <p:cNvPr id="12" name="内容占位符 2">
            <a:extLst>
              <a:ext uri="{FF2B5EF4-FFF2-40B4-BE49-F238E27FC236}">
                <a16:creationId xmlns:a16="http://schemas.microsoft.com/office/drawing/2014/main" id="{086C5F6F-D254-490F-989A-3156535A5BBA}"/>
              </a:ext>
            </a:extLst>
          </p:cNvPr>
          <p:cNvSpPr txBox="1">
            <a:spLocks/>
          </p:cNvSpPr>
          <p:nvPr/>
        </p:nvSpPr>
        <p:spPr>
          <a:xfrm>
            <a:off x="971522" y="6129408"/>
            <a:ext cx="8059617" cy="48628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60000"/>
              </a:lnSpc>
              <a:buNone/>
            </a:pPr>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Source: </a:t>
            </a:r>
            <a:r>
              <a:rPr lang="en-US" altLang="zh-TW" sz="1600" dirty="0" smtClean="0">
                <a:latin typeface="Times New Roman" panose="02020603050405020304" pitchFamily="18" charset="0"/>
                <a:ea typeface="DFKai-SB" panose="03000509000000000000" pitchFamily="65" charset="-120"/>
                <a:cs typeface="Times New Roman" panose="02020603050405020304" pitchFamily="18" charset="0"/>
              </a:rPr>
              <a:t>China news</a:t>
            </a:r>
            <a:r>
              <a:rPr lang="zh-TW" altLang="en-US" sz="16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https://www.chinanews.com.cn/gn/2021/04-26/9464782.shtml</a:t>
            </a:r>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矩形 4"/>
          <p:cNvSpPr/>
          <p:nvPr/>
        </p:nvSpPr>
        <p:spPr>
          <a:xfrm>
            <a:off x="8403553" y="5464444"/>
            <a:ext cx="3246402" cy="338554"/>
          </a:xfrm>
          <a:prstGeom prst="rect">
            <a:avLst/>
          </a:prstGeom>
        </p:spPr>
        <p:txBody>
          <a:bodyPr wrap="none">
            <a:spAutoFit/>
          </a:bodyPr>
          <a:lstStyle/>
          <a:p>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Chinese government foreign aid logo</a:t>
            </a:r>
            <a:endParaRPr lang="zh-HK" altLang="en-US" sz="16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8" name="Freeform 7">
            <a:extLst>
              <a:ext uri="{FF2B5EF4-FFF2-40B4-BE49-F238E27FC236}">
                <a16:creationId xmlns:a16="http://schemas.microsoft.com/office/drawing/2014/main" id="{73333A4F-B278-4051-BE3D-EC91021F7D6E}"/>
              </a:ext>
            </a:extLst>
          </p:cNvPr>
          <p:cNvSpPr/>
          <p:nvPr/>
        </p:nvSpPr>
        <p:spPr bwMode="auto">
          <a:xfrm>
            <a:off x="574893" y="1180316"/>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chemeClr val="accent4">
              <a:lumMod val="60000"/>
              <a:lumOff val="40000"/>
            </a:schemeClr>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9" name="Freeform 7">
            <a:extLst>
              <a:ext uri="{FF2B5EF4-FFF2-40B4-BE49-F238E27FC236}">
                <a16:creationId xmlns:a16="http://schemas.microsoft.com/office/drawing/2014/main" id="{73333A4F-B278-4051-BE3D-EC91021F7D6E}"/>
              </a:ext>
            </a:extLst>
          </p:cNvPr>
          <p:cNvSpPr/>
          <p:nvPr/>
        </p:nvSpPr>
        <p:spPr bwMode="auto">
          <a:xfrm>
            <a:off x="603908" y="2446650"/>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01B3C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0" name="Freeform 7">
            <a:extLst>
              <a:ext uri="{FF2B5EF4-FFF2-40B4-BE49-F238E27FC236}">
                <a16:creationId xmlns:a16="http://schemas.microsoft.com/office/drawing/2014/main" id="{73333A4F-B278-4051-BE3D-EC91021F7D6E}"/>
              </a:ext>
            </a:extLst>
          </p:cNvPr>
          <p:cNvSpPr/>
          <p:nvPr/>
        </p:nvSpPr>
        <p:spPr bwMode="auto">
          <a:xfrm>
            <a:off x="574894" y="4118669"/>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FF7C8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1" name="Freeform 7">
            <a:extLst>
              <a:ext uri="{FF2B5EF4-FFF2-40B4-BE49-F238E27FC236}">
                <a16:creationId xmlns:a16="http://schemas.microsoft.com/office/drawing/2014/main" id="{73333A4F-B278-4051-BE3D-EC91021F7D6E}"/>
              </a:ext>
            </a:extLst>
          </p:cNvPr>
          <p:cNvSpPr/>
          <p:nvPr/>
        </p:nvSpPr>
        <p:spPr bwMode="auto">
          <a:xfrm>
            <a:off x="574893" y="5210474"/>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7030A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Tree>
    <p:extLst>
      <p:ext uri="{BB962C8B-B14F-4D97-AF65-F5344CB8AC3E}">
        <p14:creationId xmlns:p14="http://schemas.microsoft.com/office/powerpoint/2010/main" val="36486062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对角圆角 1">
            <a:extLst>
              <a:ext uri="{FF2B5EF4-FFF2-40B4-BE49-F238E27FC236}">
                <a16:creationId xmlns:a16="http://schemas.microsoft.com/office/drawing/2014/main" id="{ACC1AA45-971D-4610-8F95-8E7A15AD56D0}"/>
              </a:ext>
            </a:extLst>
          </p:cNvPr>
          <p:cNvSpPr/>
          <p:nvPr/>
        </p:nvSpPr>
        <p:spPr>
          <a:xfrm>
            <a:off x="2401821" y="157938"/>
            <a:ext cx="9110083" cy="1010518"/>
          </a:xfrm>
          <a:prstGeom prst="round2DiagRect">
            <a:avLst/>
          </a:prstGeom>
          <a:solidFill>
            <a:srgbClr val="00B05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C1A36BB5-319B-452A-80CA-D9932284DD14}"/>
              </a:ext>
            </a:extLst>
          </p:cNvPr>
          <p:cNvPicPr>
            <a:picLocks noChangeAspect="1"/>
          </p:cNvPicPr>
          <p:nvPr/>
        </p:nvPicPr>
        <p:blipFill>
          <a:blip r:embed="rId2"/>
          <a:stretch>
            <a:fillRect/>
          </a:stretch>
        </p:blipFill>
        <p:spPr>
          <a:xfrm>
            <a:off x="7666002" y="3196599"/>
            <a:ext cx="3845902" cy="2258270"/>
          </a:xfrm>
          <a:prstGeom prst="rect">
            <a:avLst/>
          </a:prstGeom>
          <a:ln w="12700" cap="sq">
            <a:solidFill>
              <a:srgbClr val="000000"/>
            </a:solidFill>
            <a:prstDash val="solid"/>
            <a:miter lim="800000"/>
          </a:ln>
          <a:effectLst>
            <a:outerShdw blurRad="50800" dist="38100" dir="2700000" algn="tl" rotWithShape="0">
              <a:srgbClr val="000000">
                <a:alpha val="18000"/>
              </a:srgbClr>
            </a:outerShdw>
          </a:effectLst>
        </p:spPr>
      </p:pic>
      <p:grpSp>
        <p:nvGrpSpPr>
          <p:cNvPr id="3" name="组合 2">
            <a:extLst>
              <a:ext uri="{FF2B5EF4-FFF2-40B4-BE49-F238E27FC236}">
                <a16:creationId xmlns:a16="http://schemas.microsoft.com/office/drawing/2014/main" id="{668ED823-69AF-4EC8-A23F-508F9BCB8559}"/>
              </a:ext>
            </a:extLst>
          </p:cNvPr>
          <p:cNvGrpSpPr/>
          <p:nvPr/>
        </p:nvGrpSpPr>
        <p:grpSpPr>
          <a:xfrm>
            <a:off x="416459" y="3003079"/>
            <a:ext cx="6971169" cy="2845460"/>
            <a:chOff x="547670" y="3487075"/>
            <a:chExt cx="6483445" cy="3440272"/>
          </a:xfrm>
        </p:grpSpPr>
        <p:sp>
          <p:nvSpPr>
            <p:cNvPr id="19" name="矩形: 圆角 18">
              <a:extLst>
                <a:ext uri="{FF2B5EF4-FFF2-40B4-BE49-F238E27FC236}">
                  <a16:creationId xmlns:a16="http://schemas.microsoft.com/office/drawing/2014/main" id="{34C72236-FF29-46EC-9C09-37ECCD8D58A9}"/>
                </a:ext>
              </a:extLst>
            </p:cNvPr>
            <p:cNvSpPr/>
            <p:nvPr/>
          </p:nvSpPr>
          <p:spPr bwMode="auto">
            <a:xfrm>
              <a:off x="547670" y="3596463"/>
              <a:ext cx="6299454" cy="3027817"/>
            </a:xfrm>
            <a:prstGeom prst="roundRect">
              <a:avLst>
                <a:gd name="adj" fmla="val 0"/>
              </a:avLst>
            </a:prstGeom>
            <a:solidFill>
              <a:srgbClr val="4472C4">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0" name="矩形 19">
              <a:extLst>
                <a:ext uri="{FF2B5EF4-FFF2-40B4-BE49-F238E27FC236}">
                  <a16:creationId xmlns:a16="http://schemas.microsoft.com/office/drawing/2014/main" id="{DFE4077D-766A-4B08-B8B8-F359DD3FC357}"/>
                </a:ext>
              </a:extLst>
            </p:cNvPr>
            <p:cNvSpPr/>
            <p:nvPr/>
          </p:nvSpPr>
          <p:spPr>
            <a:xfrm>
              <a:off x="605397" y="3487075"/>
              <a:ext cx="6425718" cy="3420155"/>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3" name="文本框 12">
              <a:extLst>
                <a:ext uri="{FF2B5EF4-FFF2-40B4-BE49-F238E27FC236}">
                  <a16:creationId xmlns:a16="http://schemas.microsoft.com/office/drawing/2014/main" id="{8DAAAE0B-AC08-44EF-A9AB-A027C458F55C}"/>
                </a:ext>
              </a:extLst>
            </p:cNvPr>
            <p:cNvSpPr txBox="1"/>
            <p:nvPr/>
          </p:nvSpPr>
          <p:spPr>
            <a:xfrm>
              <a:off x="667504" y="3621711"/>
              <a:ext cx="6271615" cy="3305636"/>
            </a:xfrm>
            <a:prstGeom prst="rect">
              <a:avLst/>
            </a:prstGeom>
            <a:noFill/>
          </p:spPr>
          <p:txBody>
            <a:bodyPr wrap="square">
              <a:spAutoFit/>
            </a:bodyPr>
            <a:lstStyle/>
            <a:p>
              <a:pPr algn="just">
                <a:lnSpc>
                  <a:spcPct val="120000"/>
                </a:lnSpc>
              </a:pPr>
              <a:r>
                <a:rPr lang="en-US" altLang="zh-CN" dirty="0">
                  <a:latin typeface="Times New Roman" panose="02020603050405020304" pitchFamily="18" charset="0"/>
                  <a:ea typeface="DFKai-SB" panose="03000509000000000000" pitchFamily="65" charset="-120"/>
                  <a:cs typeface="Times New Roman" panose="02020603050405020304" pitchFamily="18" charset="0"/>
                </a:rPr>
                <a:t>China</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has</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held</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two</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sessions</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of</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both</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BRF</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Asia and Pacific </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High-level Conference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on Belt and Road </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Cooperation.</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At</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second</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BRF,</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leaders</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of</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countries</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international</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err="1" smtClean="0">
                  <a:latin typeface="Times New Roman" panose="02020603050405020304" pitchFamily="18" charset="0"/>
                  <a:ea typeface="DFKai-SB" panose="03000509000000000000" pitchFamily="65" charset="-120"/>
                  <a:cs typeface="Times New Roman" panose="02020603050405020304" pitchFamily="18" charset="0"/>
                </a:rPr>
                <a:t>organisations</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held</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in-depth</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discussions</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on</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issues</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related</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to</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promoting connectivity</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providing new</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impetus for growth,</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strengthening policy</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coordination,</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forging closer</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partnerships</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promoting green</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sustainable</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development</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implementing the UN</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2030</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Agenda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for </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Sustainable Development.</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 </a:t>
              </a:r>
              <a:endParaRPr lang="zh-CN" altLang="en-US" dirty="0">
                <a:latin typeface="Times New Roman" panose="02020603050405020304" pitchFamily="18" charset="0"/>
                <a:ea typeface="DFKai-SB" panose="03000509000000000000" pitchFamily="65" charset="-120"/>
                <a:cs typeface="Times New Roman" panose="02020603050405020304" pitchFamily="18" charset="0"/>
              </a:endParaRPr>
            </a:p>
          </p:txBody>
        </p:sp>
      </p:grpSp>
      <p:sp>
        <p:nvSpPr>
          <p:cNvPr id="14" name="文本框 13">
            <a:extLst>
              <a:ext uri="{FF2B5EF4-FFF2-40B4-BE49-F238E27FC236}">
                <a16:creationId xmlns:a16="http://schemas.microsoft.com/office/drawing/2014/main" id="{70BCCD7C-8E37-4A99-BBC8-A6300FD4D687}"/>
              </a:ext>
            </a:extLst>
          </p:cNvPr>
          <p:cNvSpPr txBox="1"/>
          <p:nvPr/>
        </p:nvSpPr>
        <p:spPr>
          <a:xfrm>
            <a:off x="416459" y="1278504"/>
            <a:ext cx="11095445" cy="1569660"/>
          </a:xfrm>
          <a:prstGeom prst="rect">
            <a:avLst/>
          </a:prstGeom>
          <a:noFill/>
          <a:ln w="28575">
            <a:solidFill>
              <a:srgbClr val="FF0000"/>
            </a:solidFill>
          </a:ln>
        </p:spPr>
        <p:txBody>
          <a:bodyPr wrap="square">
            <a:spAutoFit/>
          </a:bodyPr>
          <a:lstStyle/>
          <a:p>
            <a:pPr algn="just">
              <a:lnSpc>
                <a:spcPct val="120000"/>
              </a:lnSpc>
            </a:pP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International</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conferences</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exhibitions</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in</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the Belt and Road countries/ regions</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Belt</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Road</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Forum for</a:t>
            </a:r>
            <a:r>
              <a:rPr lang="zh-CN" altLang="en-US" sz="20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International</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Cooperation</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(BRF)</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20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Asia and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Pacific High-level Conference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on Belt and Road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Cooperation</a:t>
            </a:r>
            <a:r>
              <a:rPr lang="zh-CN" altLang="en-US" sz="20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served as</a:t>
            </a:r>
            <a:r>
              <a:rPr lang="zh-CN" altLang="en-US" sz="20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platforms</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for</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consultations</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among</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the Belt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and Road countries</a:t>
            </a:r>
            <a:r>
              <a:rPr lang="zh-CN" altLang="en-US" sz="20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international</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err="1" smtClean="0">
                <a:latin typeface="Times New Roman" panose="02020603050405020304" pitchFamily="18" charset="0"/>
                <a:ea typeface="DFKai-SB" panose="03000509000000000000" pitchFamily="65" charset="-120"/>
                <a:cs typeface="Times New Roman" panose="02020603050405020304" pitchFamily="18" charset="0"/>
              </a:rPr>
              <a:t>organisations</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on</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development</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initiatives.</a:t>
            </a:r>
          </a:p>
        </p:txBody>
      </p:sp>
      <p:sp>
        <p:nvSpPr>
          <p:cNvPr id="9" name="标题 1">
            <a:extLst>
              <a:ext uri="{FF2B5EF4-FFF2-40B4-BE49-F238E27FC236}">
                <a16:creationId xmlns:a16="http://schemas.microsoft.com/office/drawing/2014/main" id="{EE474713-E06C-4CBE-B3D2-214D7EDEC9E0}"/>
              </a:ext>
            </a:extLst>
          </p:cNvPr>
          <p:cNvSpPr txBox="1">
            <a:spLocks noChangeArrowheads="1"/>
          </p:cNvSpPr>
          <p:nvPr/>
        </p:nvSpPr>
        <p:spPr bwMode="auto">
          <a:xfrm>
            <a:off x="2548677" y="275088"/>
            <a:ext cx="8862662" cy="798745"/>
          </a:xfrm>
          <a:prstGeom prst="rect">
            <a:avLst/>
          </a:prstGeom>
          <a:noFill/>
          <a:ln>
            <a:noFill/>
          </a:ln>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altLang="zh-CN" sz="2000" i="0" dirty="0">
                <a:effectLst/>
                <a:latin typeface="Times New Roman" panose="02020603050405020304" pitchFamily="18" charset="0"/>
                <a:ea typeface="DFKai-SB" panose="03000509000000000000" pitchFamily="65" charset="-120"/>
                <a:cs typeface="Times New Roman" panose="02020603050405020304" pitchFamily="18" charset="0"/>
              </a:rPr>
              <a:t>Pool</a:t>
            </a:r>
            <a:r>
              <a:rPr lang="zh-CN" altLang="en-US" sz="2000" i="0" dirty="0">
                <a:effectLst/>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i="0" dirty="0">
                <a:effectLst/>
                <a:latin typeface="Times New Roman" panose="02020603050405020304" pitchFamily="18" charset="0"/>
                <a:ea typeface="DFKai-SB" panose="03000509000000000000" pitchFamily="65" charset="-120"/>
                <a:cs typeface="Times New Roman" panose="02020603050405020304" pitchFamily="18" charset="0"/>
              </a:rPr>
              <a:t>ideas from all </a:t>
            </a:r>
            <a:r>
              <a:rPr lang="en-US" altLang="zh-CN" sz="2000" i="0" dirty="0" smtClean="0">
                <a:effectLst/>
                <a:latin typeface="Times New Roman" panose="02020603050405020304" pitchFamily="18" charset="0"/>
                <a:ea typeface="DFKai-SB" panose="03000509000000000000" pitchFamily="65" charset="-120"/>
                <a:cs typeface="Times New Roman" panose="02020603050405020304" pitchFamily="18" charset="0"/>
              </a:rPr>
              <a:t>parties involved to</a:t>
            </a:r>
            <a:r>
              <a:rPr lang="zh-CN" altLang="en-US" sz="2000" i="0" dirty="0" smtClean="0">
                <a:effectLst/>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i="0" dirty="0" smtClean="0">
                <a:effectLst/>
                <a:latin typeface="Times New Roman" panose="02020603050405020304" pitchFamily="18" charset="0"/>
                <a:ea typeface="DFKai-SB" panose="03000509000000000000" pitchFamily="65" charset="-120"/>
                <a:cs typeface="Times New Roman" panose="02020603050405020304" pitchFamily="18" charset="0"/>
              </a:rPr>
              <a:t>accommodate their</a:t>
            </a:r>
            <a:r>
              <a:rPr lang="zh-CN" altLang="en-US" sz="2000" i="0" dirty="0" smtClean="0">
                <a:effectLst/>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i="0" dirty="0">
                <a:effectLst/>
                <a:latin typeface="Times New Roman" panose="02020603050405020304" pitchFamily="18" charset="0"/>
                <a:ea typeface="DFKai-SB" panose="03000509000000000000" pitchFamily="65" charset="-120"/>
                <a:cs typeface="Times New Roman" panose="02020603050405020304" pitchFamily="18" charset="0"/>
              </a:rPr>
              <a:t>interests</a:t>
            </a:r>
            <a:r>
              <a:rPr lang="zh-CN" altLang="en-US" sz="2000" i="0" dirty="0">
                <a:effectLst/>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i="0" dirty="0">
                <a:effectLst/>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000" i="0" dirty="0">
                <a:effectLst/>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concerns so as to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give full play to the wisdom and creativity</a:t>
            </a:r>
            <a:endParaRPr lang="zh-CN" altLang="en-US" sz="2000" kern="1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5" name="标题 1">
            <a:extLst>
              <a:ext uri="{FF2B5EF4-FFF2-40B4-BE49-F238E27FC236}">
                <a16:creationId xmlns:a16="http://schemas.microsoft.com/office/drawing/2014/main" id="{F15EBF6E-D097-49B2-906F-DD0930C824BD}"/>
              </a:ext>
            </a:extLst>
          </p:cNvPr>
          <p:cNvSpPr txBox="1">
            <a:spLocks noChangeArrowheads="1"/>
          </p:cNvSpPr>
          <p:nvPr/>
        </p:nvSpPr>
        <p:spPr bwMode="auto">
          <a:xfrm>
            <a:off x="885636" y="341842"/>
            <a:ext cx="1706224" cy="52732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100" b="1" dirty="0" smtClean="0">
                <a:latin typeface="Times New Roman" panose="02020603050405020304" pitchFamily="18" charset="0"/>
                <a:cs typeface="Times New Roman" panose="02020603050405020304" pitchFamily="18" charset="0"/>
              </a:rPr>
              <a:t>Extensive </a:t>
            </a:r>
            <a:r>
              <a:rPr lang="en-US" altLang="zh-CN" sz="2100" b="1" dirty="0">
                <a:latin typeface="Times New Roman" panose="02020603050405020304" pitchFamily="18" charset="0"/>
                <a:cs typeface="Times New Roman" panose="02020603050405020304" pitchFamily="18" charset="0"/>
              </a:rPr>
              <a:t>consultation</a:t>
            </a:r>
            <a:endParaRPr lang="en-US" altLang="zh-CN" sz="2100" dirty="0">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FDB879A3-A3D5-41EA-BA5D-840F699C0FCF}"/>
              </a:ext>
            </a:extLst>
          </p:cNvPr>
          <p:cNvSpPr txBox="1"/>
          <p:nvPr/>
        </p:nvSpPr>
        <p:spPr>
          <a:xfrm>
            <a:off x="8189795" y="5594823"/>
            <a:ext cx="4334788" cy="369332"/>
          </a:xfrm>
          <a:prstGeom prst="rect">
            <a:avLst/>
          </a:prstGeom>
          <a:noFill/>
          <a:ln>
            <a:solidFill>
              <a:schemeClr val="bg1"/>
            </a:solidFill>
          </a:ln>
        </p:spPr>
        <p:txBody>
          <a:bodyPr wrap="square">
            <a:spAutoFit/>
          </a:bodyPr>
          <a:lstStyle>
            <a:defPPr>
              <a:defRPr lang="zh-CN"/>
            </a:defPPr>
            <a:lvl1pPr lvl="0">
              <a:lnSpc>
                <a:spcPct val="150000"/>
              </a:lnSpc>
              <a:spcAft>
                <a:spcPts val="600"/>
              </a:spcAft>
              <a:defRPr sz="1200" b="1">
                <a:solidFill>
                  <a:prstClr val="black"/>
                </a:solidFill>
              </a:defRPr>
            </a:lvl1pPr>
          </a:lstStyle>
          <a:p>
            <a:pPr>
              <a:lnSpc>
                <a:spcPct val="100000"/>
              </a:lnSpc>
              <a:spcAft>
                <a:spcPts val="0"/>
              </a:spcAft>
            </a:pPr>
            <a:r>
              <a:rPr lang="en-US" altLang="zh-CN" sz="1800" b="0" dirty="0">
                <a:latin typeface="Times New Roman" panose="02020603050405020304" pitchFamily="18" charset="0"/>
                <a:cs typeface="Times New Roman" panose="02020603050405020304" pitchFamily="18" charset="0"/>
              </a:rPr>
              <a:t>BRF</a:t>
            </a:r>
            <a:r>
              <a:rPr lang="zh-CN" altLang="en-US" sz="1800" b="0" dirty="0">
                <a:latin typeface="Times New Roman" panose="02020603050405020304" pitchFamily="18" charset="0"/>
                <a:cs typeface="Times New Roman" panose="02020603050405020304" pitchFamily="18" charset="0"/>
              </a:rPr>
              <a:t> </a:t>
            </a:r>
            <a:r>
              <a:rPr lang="en-US" altLang="zh-CN" sz="1800" b="0" dirty="0">
                <a:latin typeface="Times New Roman" panose="02020603050405020304" pitchFamily="18" charset="0"/>
                <a:cs typeface="Times New Roman" panose="02020603050405020304" pitchFamily="18" charset="0"/>
              </a:rPr>
              <a:t>commemorative stamp</a:t>
            </a:r>
            <a:r>
              <a:rPr lang="zh-CN" altLang="en-US" sz="1800" b="0" dirty="0">
                <a:latin typeface="Times New Roman" panose="02020603050405020304" pitchFamily="18" charset="0"/>
                <a:cs typeface="Times New Roman" panose="02020603050405020304" pitchFamily="18" charset="0"/>
              </a:rPr>
              <a:t> </a:t>
            </a:r>
            <a:endParaRPr lang="zh-CN" altLang="en-US" sz="1800" b="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6" name="Freeform 7">
            <a:extLst>
              <a:ext uri="{FF2B5EF4-FFF2-40B4-BE49-F238E27FC236}">
                <a16:creationId xmlns:a16="http://schemas.microsoft.com/office/drawing/2014/main" id="{C946D7E0-E059-462F-A92A-1CB4B12AC026}"/>
              </a:ext>
            </a:extLst>
          </p:cNvPr>
          <p:cNvSpPr/>
          <p:nvPr/>
        </p:nvSpPr>
        <p:spPr bwMode="auto">
          <a:xfrm>
            <a:off x="416459" y="414421"/>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FFC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7" name="文本框 5">
            <a:extLst>
              <a:ext uri="{FF2B5EF4-FFF2-40B4-BE49-F238E27FC236}">
                <a16:creationId xmlns:a16="http://schemas.microsoft.com/office/drawing/2014/main" id="{A9A2A5E2-B6B3-4515-A923-F11EFCA960A5}"/>
              </a:ext>
            </a:extLst>
          </p:cNvPr>
          <p:cNvSpPr txBox="1"/>
          <p:nvPr/>
        </p:nvSpPr>
        <p:spPr>
          <a:xfrm>
            <a:off x="478529" y="5943258"/>
            <a:ext cx="9878660" cy="830997"/>
          </a:xfrm>
          <a:prstGeom prst="rect">
            <a:avLst/>
          </a:prstGeom>
          <a:noFill/>
        </p:spPr>
        <p:txBody>
          <a:bodyPr wrap="square" rtlCol="0">
            <a:spAutoFit/>
          </a:bodyPr>
          <a:lstStyle/>
          <a:p>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Source:</a:t>
            </a:r>
            <a:r>
              <a:rPr lang="zh-CN" altLang="en-US" sz="1200" dirty="0">
                <a:latin typeface="Times New Roman" panose="02020603050405020304" pitchFamily="18" charset="0"/>
                <a:ea typeface="DFKai-SB" panose="03000509000000000000" pitchFamily="65" charset="-120"/>
                <a:cs typeface="Times New Roman" panose="02020603050405020304" pitchFamily="18" charset="0"/>
              </a:rPr>
              <a:t> </a:t>
            </a:r>
            <a:endParaRPr lang="en-US" altLang="zh-CN" sz="1200" dirty="0">
              <a:latin typeface="Times New Roman" panose="02020603050405020304" pitchFamily="18" charset="0"/>
              <a:ea typeface="DFKai-SB"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Belt and Road Forum for International Cooperation </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http://</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www.beltandroadforum.org/english/index.html)</a:t>
            </a:r>
            <a:endParaRPr lang="en-US" altLang="zh-CN" sz="1200" dirty="0">
              <a:latin typeface="Times New Roman" panose="02020603050405020304" pitchFamily="18" charset="0"/>
              <a:ea typeface="DFKai-SB"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The State Council of the People’s Republic of China</a:t>
            </a:r>
            <a:r>
              <a:rPr lang="zh-CN" altLang="en-US" sz="12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 </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http://</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english.www.gov.cn/statecouncil/wangyi/202006/19/content_WS5eec743bc6d0a6946639c65c.html)</a:t>
            </a:r>
            <a:endParaRPr lang="en-US" altLang="zh-CN" sz="1200" dirty="0">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4934196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对角圆角 23">
            <a:extLst>
              <a:ext uri="{FF2B5EF4-FFF2-40B4-BE49-F238E27FC236}">
                <a16:creationId xmlns:a16="http://schemas.microsoft.com/office/drawing/2014/main" id="{C88B6DAA-41CE-4AAE-9BC7-873FE7EBD15D}"/>
              </a:ext>
            </a:extLst>
          </p:cNvPr>
          <p:cNvSpPr/>
          <p:nvPr/>
        </p:nvSpPr>
        <p:spPr>
          <a:xfrm>
            <a:off x="3015720" y="452639"/>
            <a:ext cx="8708517" cy="498278"/>
          </a:xfrm>
          <a:prstGeom prst="round2DiagRect">
            <a:avLst/>
          </a:prstGeom>
          <a:solidFill>
            <a:srgbClr val="00B05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内容占位符 2"/>
          <p:cNvSpPr>
            <a:spLocks noGrp="1"/>
          </p:cNvSpPr>
          <p:nvPr>
            <p:ph idx="4294967295"/>
          </p:nvPr>
        </p:nvSpPr>
        <p:spPr>
          <a:xfrm>
            <a:off x="491044" y="1147455"/>
            <a:ext cx="10678923" cy="1086728"/>
          </a:xfrm>
        </p:spPr>
        <p:txBody>
          <a:bodyPr>
            <a:noAutofit/>
          </a:bodyPr>
          <a:lstStyle/>
          <a:p>
            <a:pPr marL="0" indent="0" algn="just">
              <a:lnSpc>
                <a:spcPct val="120000"/>
              </a:lnSpc>
              <a:buNone/>
            </a:pPr>
            <a:r>
              <a:rPr lang="en-US" altLang="zh-CN" sz="2100" dirty="0" smtClean="0">
                <a:latin typeface="Times New Roman" panose="02020603050405020304" pitchFamily="18" charset="0"/>
                <a:ea typeface="DFKai-SB" panose="03000509000000000000" pitchFamily="65" charset="-120"/>
                <a:cs typeface="Times New Roman" panose="02020603050405020304" pitchFamily="18" charset="0"/>
              </a:rPr>
              <a:t>Belt and Road</a:t>
            </a:r>
            <a:r>
              <a:rPr lang="zh-CN" altLang="en-US" sz="21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latin typeface="Times New Roman" panose="02020603050405020304" pitchFamily="18" charset="0"/>
                <a:ea typeface="DFKai-SB" panose="03000509000000000000" pitchFamily="65" charset="-120"/>
                <a:cs typeface="Times New Roman" panose="02020603050405020304" pitchFamily="18" charset="0"/>
              </a:rPr>
              <a:t>countries</a:t>
            </a:r>
            <a:r>
              <a:rPr lang="zh-CN" altLang="en-US" sz="21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latin typeface="Times New Roman" panose="02020603050405020304" pitchFamily="18" charset="0"/>
                <a:ea typeface="DFKai-SB" panose="03000509000000000000" pitchFamily="65" charset="-120"/>
                <a:cs typeface="Times New Roman" panose="02020603050405020304" pitchFamily="18" charset="0"/>
              </a:rPr>
              <a:t>are</a:t>
            </a:r>
            <a:r>
              <a:rPr lang="zh-CN" altLang="en-US" sz="21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latin typeface="Times New Roman" panose="02020603050405020304" pitchFamily="18" charset="0"/>
                <a:ea typeface="DFKai-SB" panose="03000509000000000000" pitchFamily="65" charset="-120"/>
                <a:cs typeface="Times New Roman" panose="02020603050405020304" pitchFamily="18" charset="0"/>
              </a:rPr>
              <a:t>equal</a:t>
            </a:r>
            <a:r>
              <a:rPr lang="zh-CN" altLang="en-US" sz="21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latin typeface="Times New Roman" panose="02020603050405020304" pitchFamily="18" charset="0"/>
                <a:ea typeface="DFKai-SB" panose="03000509000000000000" pitchFamily="65" charset="-120"/>
                <a:cs typeface="Times New Roman" panose="02020603050405020304" pitchFamily="18" charset="0"/>
              </a:rPr>
              <a:t>participants,</a:t>
            </a:r>
            <a:r>
              <a:rPr lang="zh-CN" altLang="en-US" sz="21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latin typeface="Times New Roman" panose="02020603050405020304" pitchFamily="18" charset="0"/>
                <a:ea typeface="DFKai-SB" panose="03000509000000000000" pitchFamily="65" charset="-120"/>
                <a:cs typeface="Times New Roman" panose="02020603050405020304" pitchFamily="18" charset="0"/>
              </a:rPr>
              <a:t>builders</a:t>
            </a:r>
            <a:r>
              <a:rPr lang="zh-CN" altLang="en-US" sz="21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1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latin typeface="Times New Roman" panose="02020603050405020304" pitchFamily="18" charset="0"/>
                <a:ea typeface="DFKai-SB" panose="03000509000000000000" pitchFamily="65" charset="-120"/>
                <a:cs typeface="Times New Roman" panose="02020603050405020304" pitchFamily="18" charset="0"/>
              </a:rPr>
              <a:t>contributors.</a:t>
            </a:r>
            <a:r>
              <a:rPr lang="zh-CN" altLang="en-US" sz="2100" dirty="0">
                <a:latin typeface="Times New Roman" panose="02020603050405020304" pitchFamily="18" charset="0"/>
                <a:ea typeface="DFKai-SB" panose="03000509000000000000" pitchFamily="65" charset="-120"/>
                <a:cs typeface="Times New Roman" panose="02020603050405020304" pitchFamily="18" charset="0"/>
              </a:rPr>
              <a:t> </a:t>
            </a:r>
            <a:r>
              <a:rPr lang="zh-CN" altLang="en-US" sz="21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smtClean="0">
                <a:latin typeface="Times New Roman" panose="02020603050405020304" pitchFamily="18" charset="0"/>
                <a:ea typeface="DFKai-SB" panose="03000509000000000000" pitchFamily="65" charset="-120"/>
                <a:cs typeface="Times New Roman" panose="02020603050405020304" pitchFamily="18" charset="0"/>
              </a:rPr>
              <a:t>Apart</a:t>
            </a:r>
            <a:r>
              <a:rPr lang="zh-CN" altLang="en-US" sz="21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latin typeface="Times New Roman" panose="02020603050405020304" pitchFamily="18" charset="0"/>
                <a:ea typeface="DFKai-SB" panose="03000509000000000000" pitchFamily="65" charset="-120"/>
                <a:cs typeface="Times New Roman" panose="02020603050405020304" pitchFamily="18" charset="0"/>
              </a:rPr>
              <a:t>from</a:t>
            </a:r>
            <a:r>
              <a:rPr lang="zh-CN" altLang="en-US" sz="21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latin typeface="Times New Roman" panose="02020603050405020304" pitchFamily="18" charset="0"/>
                <a:ea typeface="DFKai-SB" panose="03000509000000000000" pitchFamily="65" charset="-120"/>
                <a:cs typeface="Times New Roman" panose="02020603050405020304" pitchFamily="18" charset="0"/>
              </a:rPr>
              <a:t>engaging</a:t>
            </a:r>
            <a:r>
              <a:rPr lang="zh-CN" altLang="en-US" sz="21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latin typeface="Times New Roman" panose="02020603050405020304" pitchFamily="18" charset="0"/>
                <a:ea typeface="DFKai-SB" panose="03000509000000000000" pitchFamily="65" charset="-120"/>
                <a:cs typeface="Times New Roman" panose="02020603050405020304" pitchFamily="18" charset="0"/>
              </a:rPr>
              <a:t>developing</a:t>
            </a:r>
            <a:r>
              <a:rPr lang="zh-CN" altLang="en-US" sz="21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smtClean="0">
                <a:latin typeface="Times New Roman" panose="02020603050405020304" pitchFamily="18" charset="0"/>
                <a:ea typeface="DFKai-SB" panose="03000509000000000000" pitchFamily="65" charset="-120"/>
                <a:cs typeface="Times New Roman" panose="02020603050405020304" pitchFamily="18" charset="0"/>
              </a:rPr>
              <a:t>countries in B&amp;RI,</a:t>
            </a:r>
            <a:r>
              <a:rPr lang="zh-CN" altLang="en-US" sz="21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latin typeface="Times New Roman" panose="02020603050405020304" pitchFamily="18" charset="0"/>
                <a:ea typeface="DFKai-SB" panose="03000509000000000000" pitchFamily="65" charset="-120"/>
                <a:cs typeface="Times New Roman" panose="02020603050405020304" pitchFamily="18" charset="0"/>
              </a:rPr>
              <a:t>China</a:t>
            </a:r>
            <a:r>
              <a:rPr lang="zh-CN" altLang="en-US" sz="21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latin typeface="Times New Roman" panose="02020603050405020304" pitchFamily="18" charset="0"/>
                <a:ea typeface="DFKai-SB" panose="03000509000000000000" pitchFamily="65" charset="-120"/>
                <a:cs typeface="Times New Roman" panose="02020603050405020304" pitchFamily="18" charset="0"/>
              </a:rPr>
              <a:t>also</a:t>
            </a:r>
            <a:r>
              <a:rPr lang="zh-CN" altLang="en-US" sz="21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latin typeface="Times New Roman" panose="02020603050405020304" pitchFamily="18" charset="0"/>
                <a:ea typeface="DFKai-SB" panose="03000509000000000000" pitchFamily="65" charset="-120"/>
                <a:cs typeface="Times New Roman" panose="02020603050405020304" pitchFamily="18" charset="0"/>
              </a:rPr>
              <a:t>works</a:t>
            </a:r>
            <a:r>
              <a:rPr lang="zh-CN" altLang="en-US" sz="21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latin typeface="Times New Roman" panose="02020603050405020304" pitchFamily="18" charset="0"/>
                <a:ea typeface="DFKai-SB" panose="03000509000000000000" pitchFamily="65" charset="-120"/>
                <a:cs typeface="Times New Roman" panose="02020603050405020304" pitchFamily="18" charset="0"/>
              </a:rPr>
              <a:t>with</a:t>
            </a:r>
            <a:r>
              <a:rPr lang="zh-CN" altLang="en-US" sz="21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smtClean="0">
                <a:latin typeface="Times New Roman" panose="02020603050405020304" pitchFamily="18" charset="0"/>
                <a:ea typeface="DFKai-SB" panose="03000509000000000000" pitchFamily="65" charset="-120"/>
                <a:cs typeface="Times New Roman" panose="02020603050405020304" pitchFamily="18" charset="0"/>
              </a:rPr>
              <a:t>many developed</a:t>
            </a:r>
            <a:r>
              <a:rPr lang="zh-CN" altLang="en-US" sz="21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latin typeface="Times New Roman" panose="02020603050405020304" pitchFamily="18" charset="0"/>
                <a:ea typeface="DFKai-SB" panose="03000509000000000000" pitchFamily="65" charset="-120"/>
                <a:cs typeface="Times New Roman" panose="02020603050405020304" pitchFamily="18" charset="0"/>
              </a:rPr>
              <a:t>countries</a:t>
            </a:r>
            <a:r>
              <a:rPr lang="zh-CN" altLang="en-US" sz="21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latin typeface="Times New Roman" panose="02020603050405020304" pitchFamily="18" charset="0"/>
                <a:ea typeface="DFKai-SB" panose="03000509000000000000" pitchFamily="65" charset="-120"/>
                <a:cs typeface="Times New Roman" panose="02020603050405020304" pitchFamily="18" charset="0"/>
              </a:rPr>
              <a:t>to</a:t>
            </a:r>
            <a:r>
              <a:rPr lang="zh-CN" altLang="en-US" sz="21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smtClean="0">
                <a:latin typeface="Times New Roman" panose="02020603050405020304" pitchFamily="18" charset="0"/>
                <a:ea typeface="DFKai-SB" panose="03000509000000000000" pitchFamily="65" charset="-120"/>
                <a:cs typeface="Times New Roman" panose="02020603050405020304" pitchFamily="18" charset="0"/>
              </a:rPr>
              <a:t>promote third-party</a:t>
            </a:r>
            <a:r>
              <a:rPr lang="zh-CN" altLang="en-US" sz="21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smtClean="0">
                <a:latin typeface="Times New Roman" panose="02020603050405020304" pitchFamily="18" charset="0"/>
                <a:ea typeface="DFKai-SB" panose="03000509000000000000" pitchFamily="65" charset="-120"/>
                <a:cs typeface="Times New Roman" panose="02020603050405020304" pitchFamily="18" charset="0"/>
              </a:rPr>
              <a:t>market.</a:t>
            </a:r>
            <a:r>
              <a:rPr lang="zh-CN" altLang="en-US" sz="2100" dirty="0" smtClean="0">
                <a:latin typeface="Times New Roman" panose="02020603050405020304" pitchFamily="18" charset="0"/>
                <a:ea typeface="DFKai-SB" panose="03000509000000000000" pitchFamily="65" charset="-120"/>
                <a:cs typeface="Times New Roman" panose="02020603050405020304" pitchFamily="18" charset="0"/>
              </a:rPr>
              <a:t> </a:t>
            </a:r>
            <a:endParaRPr lang="zh-CN" altLang="en-US" sz="21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2" name="标题 1">
            <a:extLst>
              <a:ext uri="{FF2B5EF4-FFF2-40B4-BE49-F238E27FC236}">
                <a16:creationId xmlns:a16="http://schemas.microsoft.com/office/drawing/2014/main" id="{F20DB25B-D710-4F07-B644-478B335758BB}"/>
              </a:ext>
            </a:extLst>
          </p:cNvPr>
          <p:cNvSpPr txBox="1">
            <a:spLocks noChangeArrowheads="1"/>
          </p:cNvSpPr>
          <p:nvPr/>
        </p:nvSpPr>
        <p:spPr bwMode="auto">
          <a:xfrm>
            <a:off x="2925741" y="436437"/>
            <a:ext cx="8934299" cy="4462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altLang="zh-CN" sz="2100" kern="100" dirty="0" smtClean="0">
                <a:latin typeface="Times New Roman" panose="02020603050405020304" pitchFamily="18" charset="0"/>
                <a:ea typeface="DFKai-SB" panose="03000509000000000000" pitchFamily="65" charset="-120"/>
                <a:cs typeface="Times New Roman" panose="02020603050405020304" pitchFamily="18" charset="0"/>
              </a:rPr>
              <a:t>Giving full play to the</a:t>
            </a:r>
            <a:r>
              <a:rPr lang="zh-CN" altLang="en-US" sz="2100" kern="1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kern="100" dirty="0">
                <a:latin typeface="Times New Roman" panose="02020603050405020304" pitchFamily="18" charset="0"/>
                <a:ea typeface="DFKai-SB" panose="03000509000000000000" pitchFamily="65" charset="-120"/>
                <a:cs typeface="Times New Roman" panose="02020603050405020304" pitchFamily="18" charset="0"/>
              </a:rPr>
              <a:t>strengths</a:t>
            </a:r>
            <a:r>
              <a:rPr lang="zh-CN" altLang="en-US" sz="2100" kern="1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kern="100"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100" kern="1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kern="100" dirty="0">
                <a:latin typeface="Times New Roman" panose="02020603050405020304" pitchFamily="18" charset="0"/>
                <a:ea typeface="DFKai-SB" panose="03000509000000000000" pitchFamily="65" charset="-120"/>
                <a:cs typeface="Times New Roman" panose="02020603050405020304" pitchFamily="18" charset="0"/>
              </a:rPr>
              <a:t>potentials</a:t>
            </a:r>
            <a:r>
              <a:rPr lang="zh-CN" altLang="en-US" sz="2100" kern="1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kern="100" dirty="0">
                <a:latin typeface="Times New Roman" panose="02020603050405020304" pitchFamily="18" charset="0"/>
                <a:ea typeface="DFKai-SB" panose="03000509000000000000" pitchFamily="65" charset="-120"/>
                <a:cs typeface="Times New Roman" panose="02020603050405020304" pitchFamily="18" charset="0"/>
              </a:rPr>
              <a:t>of</a:t>
            </a:r>
            <a:r>
              <a:rPr lang="zh-CN" altLang="en-US" sz="2100" kern="1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kern="100" dirty="0">
                <a:latin typeface="Times New Roman" panose="02020603050405020304" pitchFamily="18" charset="0"/>
                <a:ea typeface="DFKai-SB" panose="03000509000000000000" pitchFamily="65" charset="-120"/>
                <a:cs typeface="Times New Roman" panose="02020603050405020304" pitchFamily="18" charset="0"/>
              </a:rPr>
              <a:t>all</a:t>
            </a:r>
            <a:r>
              <a:rPr lang="zh-CN" altLang="en-US" sz="2100" kern="1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kern="100" dirty="0" smtClean="0">
                <a:latin typeface="Times New Roman" panose="02020603050405020304" pitchFamily="18" charset="0"/>
                <a:ea typeface="DFKai-SB" panose="03000509000000000000" pitchFamily="65" charset="-120"/>
                <a:cs typeface="Times New Roman" panose="02020603050405020304" pitchFamily="18" charset="0"/>
              </a:rPr>
              <a:t>parties</a:t>
            </a:r>
            <a:endParaRPr lang="en-US" altLang="zh-CN" sz="2100" strike="sngStrike" kern="1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3" name="标题 1">
            <a:extLst>
              <a:ext uri="{FF2B5EF4-FFF2-40B4-BE49-F238E27FC236}">
                <a16:creationId xmlns:a16="http://schemas.microsoft.com/office/drawing/2014/main" id="{58DFA8EA-5A0E-48B0-A5E6-06CF880F8CA6}"/>
              </a:ext>
            </a:extLst>
          </p:cNvPr>
          <p:cNvSpPr txBox="1">
            <a:spLocks noChangeArrowheads="1"/>
          </p:cNvSpPr>
          <p:nvPr/>
        </p:nvSpPr>
        <p:spPr bwMode="auto">
          <a:xfrm>
            <a:off x="1300491" y="373652"/>
            <a:ext cx="1715230" cy="5718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100" b="1" dirty="0">
                <a:latin typeface="Times New Roman" panose="02020603050405020304" pitchFamily="18" charset="0"/>
                <a:cs typeface="Times New Roman" panose="02020603050405020304" pitchFamily="18" charset="0"/>
              </a:rPr>
              <a:t>Joint </a:t>
            </a:r>
            <a:r>
              <a:rPr lang="en-US" altLang="zh-CN" sz="2100" b="1" dirty="0" smtClean="0">
                <a:latin typeface="Times New Roman" panose="02020603050405020304" pitchFamily="18" charset="0"/>
                <a:cs typeface="Times New Roman" panose="02020603050405020304" pitchFamily="18" charset="0"/>
              </a:rPr>
              <a:t>contribution</a:t>
            </a:r>
            <a:endParaRPr lang="en-US" altLang="zh-CN" sz="2100" dirty="0">
              <a:latin typeface="Times New Roman" panose="02020603050405020304" pitchFamily="18" charset="0"/>
              <a:cs typeface="Times New Roman" panose="02020603050405020304" pitchFamily="18" charset="0"/>
            </a:endParaRPr>
          </a:p>
        </p:txBody>
      </p:sp>
      <p:sp>
        <p:nvSpPr>
          <p:cNvPr id="30" name="文本框 29">
            <a:extLst>
              <a:ext uri="{FF2B5EF4-FFF2-40B4-BE49-F238E27FC236}">
                <a16:creationId xmlns:a16="http://schemas.microsoft.com/office/drawing/2014/main" id="{BBA4EEE1-6BB7-43A0-A03B-01C49CDBBA66}"/>
              </a:ext>
            </a:extLst>
          </p:cNvPr>
          <p:cNvSpPr txBox="1"/>
          <p:nvPr/>
        </p:nvSpPr>
        <p:spPr>
          <a:xfrm>
            <a:off x="422505" y="2888925"/>
            <a:ext cx="5694628" cy="3177040"/>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r>
              <a:rPr lang="en-US" altLang="zh-CN" sz="2100" dirty="0" smtClean="0">
                <a:latin typeface="Times New Roman" panose="02020603050405020304" pitchFamily="18" charset="0"/>
                <a:cs typeface="Times New Roman" panose="02020603050405020304" pitchFamily="18" charset="0"/>
              </a:rPr>
              <a:t>Third-party</a:t>
            </a:r>
            <a:r>
              <a:rPr lang="zh-CN" altLang="en-US" sz="2100" dirty="0" smtClean="0">
                <a:latin typeface="Times New Roman" panose="02020603050405020304" pitchFamily="18" charset="0"/>
                <a:cs typeface="Times New Roman" panose="02020603050405020304" pitchFamily="18" charset="0"/>
              </a:rPr>
              <a:t> </a:t>
            </a:r>
            <a:r>
              <a:rPr lang="en-US" altLang="zh-CN" sz="2100" dirty="0" smtClean="0">
                <a:latin typeface="Times New Roman" panose="02020603050405020304" pitchFamily="18" charset="0"/>
                <a:cs typeface="Times New Roman" panose="02020603050405020304" pitchFamily="18" charset="0"/>
              </a:rPr>
              <a:t>market</a:t>
            </a:r>
            <a:r>
              <a:rPr lang="zh-CN" altLang="en-US" sz="2100" dirty="0" smtClean="0">
                <a:latin typeface="Times New Roman" panose="02020603050405020304" pitchFamily="18" charset="0"/>
                <a:cs typeface="Times New Roman" panose="02020603050405020304" pitchFamily="18" charset="0"/>
              </a:rPr>
              <a:t> </a:t>
            </a:r>
            <a:r>
              <a:rPr lang="en-US" altLang="zh-CN" sz="2100" dirty="0" smtClean="0">
                <a:latin typeface="Times New Roman" panose="02020603050405020304" pitchFamily="18" charset="0"/>
                <a:cs typeface="Times New Roman" panose="02020603050405020304" pitchFamily="18" charset="0"/>
              </a:rPr>
              <a:t>cooperation</a:t>
            </a:r>
            <a:endParaRPr lang="en-US" altLang="zh-CN" sz="2100" b="0" dirty="0" smtClean="0">
              <a:latin typeface="Times New Roman" panose="02020603050405020304" pitchFamily="18" charset="0"/>
              <a:cs typeface="Times New Roman" panose="02020603050405020304" pitchFamily="18" charset="0"/>
            </a:endParaRPr>
          </a:p>
          <a:p>
            <a:pPr algn="just"/>
            <a:r>
              <a:rPr lang="en-US" altLang="zh-CN" sz="2100" b="0" dirty="0" smtClean="0">
                <a:latin typeface="Times New Roman" panose="02020603050405020304" pitchFamily="18" charset="0"/>
                <a:cs typeface="Times New Roman" panose="02020603050405020304" pitchFamily="18" charset="0"/>
              </a:rPr>
              <a:t>This </a:t>
            </a:r>
            <a:r>
              <a:rPr lang="en-US" altLang="zh-CN" sz="2100" b="0" dirty="0">
                <a:latin typeface="Times New Roman" panose="02020603050405020304" pitchFamily="18" charset="0"/>
                <a:cs typeface="Times New Roman" panose="02020603050405020304" pitchFamily="18" charset="0"/>
              </a:rPr>
              <a:t>refers to economic</a:t>
            </a:r>
            <a:r>
              <a:rPr lang="zh-CN" altLang="en-US" sz="2100" b="0" dirty="0">
                <a:latin typeface="Times New Roman" panose="02020603050405020304" pitchFamily="18" charset="0"/>
                <a:cs typeface="Times New Roman" panose="02020603050405020304" pitchFamily="18" charset="0"/>
              </a:rPr>
              <a:t> </a:t>
            </a:r>
            <a:r>
              <a:rPr lang="en-US" altLang="zh-CN" sz="2100" b="0" dirty="0">
                <a:latin typeface="Times New Roman" panose="02020603050405020304" pitchFamily="18" charset="0"/>
                <a:cs typeface="Times New Roman" panose="02020603050405020304" pitchFamily="18" charset="0"/>
              </a:rPr>
              <a:t>cooperation</a:t>
            </a:r>
            <a:r>
              <a:rPr lang="zh-CN" altLang="en-US" sz="2100" b="0" dirty="0">
                <a:latin typeface="Times New Roman" panose="02020603050405020304" pitchFamily="18" charset="0"/>
                <a:cs typeface="Times New Roman" panose="02020603050405020304" pitchFamily="18" charset="0"/>
              </a:rPr>
              <a:t> </a:t>
            </a:r>
            <a:r>
              <a:rPr lang="en-US" altLang="zh-CN" sz="2100" b="0" dirty="0">
                <a:latin typeface="Times New Roman" panose="02020603050405020304" pitchFamily="18" charset="0"/>
                <a:cs typeface="Times New Roman" panose="02020603050405020304" pitchFamily="18" charset="0"/>
              </a:rPr>
              <a:t>between</a:t>
            </a:r>
            <a:r>
              <a:rPr lang="zh-CN" altLang="en-US" sz="2100" b="0" dirty="0">
                <a:latin typeface="Times New Roman" panose="02020603050405020304" pitchFamily="18" charset="0"/>
                <a:cs typeface="Times New Roman" panose="02020603050405020304" pitchFamily="18" charset="0"/>
              </a:rPr>
              <a:t> </a:t>
            </a:r>
            <a:r>
              <a:rPr lang="en-US" altLang="zh-CN" sz="2100" b="0" dirty="0">
                <a:latin typeface="Times New Roman" panose="02020603050405020304" pitchFamily="18" charset="0"/>
                <a:cs typeface="Times New Roman" panose="02020603050405020304" pitchFamily="18" charset="0"/>
              </a:rPr>
              <a:t>Chinese</a:t>
            </a:r>
            <a:r>
              <a:rPr lang="zh-CN" altLang="en-US" sz="2100" b="0" dirty="0">
                <a:latin typeface="Times New Roman" panose="02020603050405020304" pitchFamily="18" charset="0"/>
                <a:cs typeface="Times New Roman" panose="02020603050405020304" pitchFamily="18" charset="0"/>
              </a:rPr>
              <a:t> </a:t>
            </a:r>
            <a:r>
              <a:rPr lang="en-US" altLang="zh-CN" sz="2100" b="0" dirty="0">
                <a:latin typeface="Times New Roman" panose="02020603050405020304" pitchFamily="18" charset="0"/>
                <a:cs typeface="Times New Roman" panose="02020603050405020304" pitchFamily="18" charset="0"/>
              </a:rPr>
              <a:t>businesses</a:t>
            </a:r>
            <a:r>
              <a:rPr lang="zh-CN" altLang="en-US" sz="2100" b="0" dirty="0">
                <a:latin typeface="Times New Roman" panose="02020603050405020304" pitchFamily="18" charset="0"/>
                <a:cs typeface="Times New Roman" panose="02020603050405020304" pitchFamily="18" charset="0"/>
              </a:rPr>
              <a:t> </a:t>
            </a:r>
            <a:r>
              <a:rPr lang="en-US" altLang="zh-CN" sz="2100" b="0" dirty="0">
                <a:latin typeface="Times New Roman" panose="02020603050405020304" pitchFamily="18" charset="0"/>
                <a:cs typeface="Times New Roman" panose="02020603050405020304" pitchFamily="18" charset="0"/>
              </a:rPr>
              <a:t>and</a:t>
            </a:r>
            <a:r>
              <a:rPr lang="zh-CN" altLang="en-US" sz="2100" b="0" dirty="0">
                <a:latin typeface="Times New Roman" panose="02020603050405020304" pitchFamily="18" charset="0"/>
                <a:cs typeface="Times New Roman" panose="02020603050405020304" pitchFamily="18" charset="0"/>
              </a:rPr>
              <a:t> </a:t>
            </a:r>
            <a:r>
              <a:rPr lang="en-US" altLang="zh-CN" sz="2100" b="0" dirty="0">
                <a:latin typeface="Times New Roman" panose="02020603050405020304" pitchFamily="18" charset="0"/>
                <a:cs typeface="Times New Roman" panose="02020603050405020304" pitchFamily="18" charset="0"/>
              </a:rPr>
              <a:t>their</a:t>
            </a:r>
            <a:r>
              <a:rPr lang="zh-CN" altLang="en-US" sz="2100" b="0" dirty="0">
                <a:latin typeface="Times New Roman" panose="02020603050405020304" pitchFamily="18" charset="0"/>
                <a:cs typeface="Times New Roman" panose="02020603050405020304" pitchFamily="18" charset="0"/>
              </a:rPr>
              <a:t> </a:t>
            </a:r>
            <a:r>
              <a:rPr lang="en-US" altLang="zh-CN" sz="2100" b="0" dirty="0">
                <a:latin typeface="Times New Roman" panose="02020603050405020304" pitchFamily="18" charset="0"/>
                <a:cs typeface="Times New Roman" panose="02020603050405020304" pitchFamily="18" charset="0"/>
              </a:rPr>
              <a:t>counterparts</a:t>
            </a:r>
            <a:r>
              <a:rPr lang="zh-CN" altLang="en-US" sz="2100" b="0" dirty="0">
                <a:latin typeface="Times New Roman" panose="02020603050405020304" pitchFamily="18" charset="0"/>
                <a:cs typeface="Times New Roman" panose="02020603050405020304" pitchFamily="18" charset="0"/>
              </a:rPr>
              <a:t> </a:t>
            </a:r>
            <a:r>
              <a:rPr lang="en-US" altLang="zh-CN" sz="2100" b="0" dirty="0">
                <a:latin typeface="Times New Roman" panose="02020603050405020304" pitchFamily="18" charset="0"/>
                <a:cs typeface="Times New Roman" panose="02020603050405020304" pitchFamily="18" charset="0"/>
              </a:rPr>
              <a:t>from</a:t>
            </a:r>
            <a:r>
              <a:rPr lang="zh-CN" altLang="en-US" sz="2100" b="0" dirty="0">
                <a:latin typeface="Times New Roman" panose="02020603050405020304" pitchFamily="18" charset="0"/>
                <a:cs typeface="Times New Roman" panose="02020603050405020304" pitchFamily="18" charset="0"/>
              </a:rPr>
              <a:t> </a:t>
            </a:r>
            <a:r>
              <a:rPr lang="en-US" altLang="zh-CN" sz="2100" b="0" dirty="0">
                <a:latin typeface="Times New Roman" panose="02020603050405020304" pitchFamily="18" charset="0"/>
                <a:cs typeface="Times New Roman" panose="02020603050405020304" pitchFamily="18" charset="0"/>
              </a:rPr>
              <a:t>developed</a:t>
            </a:r>
            <a:r>
              <a:rPr lang="zh-CN" altLang="en-US" sz="2100" b="0" dirty="0">
                <a:latin typeface="Times New Roman" panose="02020603050405020304" pitchFamily="18" charset="0"/>
                <a:cs typeface="Times New Roman" panose="02020603050405020304" pitchFamily="18" charset="0"/>
              </a:rPr>
              <a:t> </a:t>
            </a:r>
            <a:r>
              <a:rPr lang="en-US" altLang="zh-CN" sz="2100" b="0" dirty="0">
                <a:latin typeface="Times New Roman" panose="02020603050405020304" pitchFamily="18" charset="0"/>
                <a:cs typeface="Times New Roman" panose="02020603050405020304" pitchFamily="18" charset="0"/>
              </a:rPr>
              <a:t>countries</a:t>
            </a:r>
            <a:r>
              <a:rPr lang="zh-CN" altLang="en-US" sz="2100" b="0" dirty="0">
                <a:latin typeface="Times New Roman" panose="02020603050405020304" pitchFamily="18" charset="0"/>
                <a:cs typeface="Times New Roman" panose="02020603050405020304" pitchFamily="18" charset="0"/>
              </a:rPr>
              <a:t> </a:t>
            </a:r>
            <a:r>
              <a:rPr lang="en-US" altLang="zh-CN" sz="2100" b="0" dirty="0">
                <a:latin typeface="Times New Roman" panose="02020603050405020304" pitchFamily="18" charset="0"/>
                <a:cs typeface="Times New Roman" panose="02020603050405020304" pitchFamily="18" charset="0"/>
              </a:rPr>
              <a:t>in</a:t>
            </a:r>
            <a:r>
              <a:rPr lang="zh-CN" altLang="en-US" sz="2100" b="0" dirty="0">
                <a:latin typeface="Times New Roman" panose="02020603050405020304" pitchFamily="18" charset="0"/>
                <a:cs typeface="Times New Roman" panose="02020603050405020304" pitchFamily="18" charset="0"/>
              </a:rPr>
              <a:t> </a:t>
            </a:r>
            <a:r>
              <a:rPr lang="en-US" altLang="zh-CN" sz="2100" b="0" dirty="0">
                <a:latin typeface="Times New Roman" panose="02020603050405020304" pitchFamily="18" charset="0"/>
                <a:cs typeface="Times New Roman" panose="02020603050405020304" pitchFamily="18" charset="0"/>
              </a:rPr>
              <a:t>the</a:t>
            </a:r>
            <a:r>
              <a:rPr lang="zh-CN" altLang="en-US" sz="2100" b="0" dirty="0">
                <a:latin typeface="Times New Roman" panose="02020603050405020304" pitchFamily="18" charset="0"/>
                <a:cs typeface="Times New Roman" panose="02020603050405020304" pitchFamily="18" charset="0"/>
              </a:rPr>
              <a:t> </a:t>
            </a:r>
            <a:r>
              <a:rPr lang="en-US" altLang="zh-CN" sz="2100" b="0" dirty="0">
                <a:latin typeface="Times New Roman" panose="02020603050405020304" pitchFamily="18" charset="0"/>
                <a:cs typeface="Times New Roman" panose="02020603050405020304" pitchFamily="18" charset="0"/>
              </a:rPr>
              <a:t>markets</a:t>
            </a:r>
            <a:r>
              <a:rPr lang="zh-CN" altLang="en-US" sz="2100" b="0" dirty="0">
                <a:latin typeface="Times New Roman" panose="02020603050405020304" pitchFamily="18" charset="0"/>
                <a:cs typeface="Times New Roman" panose="02020603050405020304" pitchFamily="18" charset="0"/>
              </a:rPr>
              <a:t> </a:t>
            </a:r>
            <a:r>
              <a:rPr lang="en-US" altLang="zh-CN" sz="2100" b="0" dirty="0">
                <a:latin typeface="Times New Roman" panose="02020603050405020304" pitchFamily="18" charset="0"/>
                <a:cs typeface="Times New Roman" panose="02020603050405020304" pitchFamily="18" charset="0"/>
              </a:rPr>
              <a:t>of</a:t>
            </a:r>
            <a:r>
              <a:rPr lang="zh-CN" altLang="en-US" sz="2100" b="0" dirty="0">
                <a:latin typeface="Times New Roman" panose="02020603050405020304" pitchFamily="18" charset="0"/>
                <a:cs typeface="Times New Roman" panose="02020603050405020304" pitchFamily="18" charset="0"/>
              </a:rPr>
              <a:t> </a:t>
            </a:r>
            <a:r>
              <a:rPr lang="en-US" altLang="zh-CN" sz="2100" b="0" dirty="0">
                <a:latin typeface="Times New Roman" panose="02020603050405020304" pitchFamily="18" charset="0"/>
                <a:cs typeface="Times New Roman" panose="02020603050405020304" pitchFamily="18" charset="0"/>
              </a:rPr>
              <a:t>developing</a:t>
            </a:r>
            <a:r>
              <a:rPr lang="zh-CN" altLang="en-US" sz="2100" b="0" dirty="0">
                <a:latin typeface="Times New Roman" panose="02020603050405020304" pitchFamily="18" charset="0"/>
                <a:cs typeface="Times New Roman" panose="02020603050405020304" pitchFamily="18" charset="0"/>
              </a:rPr>
              <a:t> </a:t>
            </a:r>
            <a:r>
              <a:rPr lang="en-US" altLang="zh-CN" sz="2100" b="0" dirty="0">
                <a:latin typeface="Times New Roman" panose="02020603050405020304" pitchFamily="18" charset="0"/>
                <a:cs typeface="Times New Roman" panose="02020603050405020304" pitchFamily="18" charset="0"/>
              </a:rPr>
              <a:t>countries,</a:t>
            </a:r>
            <a:r>
              <a:rPr lang="zh-CN" altLang="en-US" sz="2100" b="0" dirty="0">
                <a:latin typeface="Times New Roman" panose="02020603050405020304" pitchFamily="18" charset="0"/>
                <a:cs typeface="Times New Roman" panose="02020603050405020304" pitchFamily="18" charset="0"/>
              </a:rPr>
              <a:t> </a:t>
            </a:r>
            <a:r>
              <a:rPr lang="en-US" altLang="zh-CN" sz="2100" b="0" dirty="0">
                <a:latin typeface="Times New Roman" panose="02020603050405020304" pitchFamily="18" charset="0"/>
                <a:cs typeface="Times New Roman" panose="02020603050405020304" pitchFamily="18" charset="0"/>
              </a:rPr>
              <a:t>mainly</a:t>
            </a:r>
            <a:r>
              <a:rPr lang="zh-CN" altLang="en-US" sz="2100" b="0" dirty="0">
                <a:latin typeface="Times New Roman" panose="02020603050405020304" pitchFamily="18" charset="0"/>
                <a:cs typeface="Times New Roman" panose="02020603050405020304" pitchFamily="18" charset="0"/>
              </a:rPr>
              <a:t> </a:t>
            </a:r>
            <a:r>
              <a:rPr lang="en-US" altLang="zh-CN" sz="2100" b="0" dirty="0">
                <a:latin typeface="Times New Roman" panose="02020603050405020304" pitchFamily="18" charset="0"/>
                <a:cs typeface="Times New Roman" panose="02020603050405020304" pitchFamily="18" charset="0"/>
              </a:rPr>
              <a:t>to develop local</a:t>
            </a:r>
            <a:r>
              <a:rPr lang="zh-CN" altLang="en-US" sz="2100" b="0" dirty="0">
                <a:latin typeface="Times New Roman" panose="02020603050405020304" pitchFamily="18" charset="0"/>
                <a:cs typeface="Times New Roman" panose="02020603050405020304" pitchFamily="18" charset="0"/>
              </a:rPr>
              <a:t> </a:t>
            </a:r>
            <a:r>
              <a:rPr lang="en-US" altLang="zh-CN" sz="2100" b="0" dirty="0">
                <a:latin typeface="Times New Roman" panose="02020603050405020304" pitchFamily="18" charset="0"/>
                <a:cs typeface="Times New Roman" panose="02020603050405020304" pitchFamily="18" charset="0"/>
              </a:rPr>
              <a:t>industries,</a:t>
            </a:r>
            <a:r>
              <a:rPr lang="zh-CN" altLang="en-US" sz="2100" b="0" dirty="0">
                <a:latin typeface="Times New Roman" panose="02020603050405020304" pitchFamily="18" charset="0"/>
                <a:cs typeface="Times New Roman" panose="02020603050405020304" pitchFamily="18" charset="0"/>
              </a:rPr>
              <a:t> </a:t>
            </a:r>
            <a:r>
              <a:rPr lang="en-US" altLang="zh-CN" sz="2100" b="0" dirty="0" smtClean="0">
                <a:latin typeface="Times New Roman" panose="02020603050405020304" pitchFamily="18" charset="0"/>
                <a:cs typeface="Times New Roman" panose="02020603050405020304" pitchFamily="18" charset="0"/>
              </a:rPr>
              <a:t>improve infrastructure</a:t>
            </a:r>
            <a:r>
              <a:rPr lang="zh-CN" altLang="en-US" sz="2100" b="0" dirty="0" smtClean="0">
                <a:latin typeface="Times New Roman" panose="02020603050405020304" pitchFamily="18" charset="0"/>
                <a:cs typeface="Times New Roman" panose="02020603050405020304" pitchFamily="18" charset="0"/>
              </a:rPr>
              <a:t> </a:t>
            </a:r>
            <a:r>
              <a:rPr lang="en-US" altLang="zh-CN" sz="2100" b="0" dirty="0">
                <a:latin typeface="Times New Roman" panose="02020603050405020304" pitchFamily="18" charset="0"/>
                <a:cs typeface="Times New Roman" panose="02020603050405020304" pitchFamily="18" charset="0"/>
              </a:rPr>
              <a:t>and</a:t>
            </a:r>
            <a:r>
              <a:rPr lang="zh-CN" altLang="en-US" sz="2100" b="0" dirty="0">
                <a:latin typeface="Times New Roman" panose="02020603050405020304" pitchFamily="18" charset="0"/>
                <a:cs typeface="Times New Roman" panose="02020603050405020304" pitchFamily="18" charset="0"/>
              </a:rPr>
              <a:t> </a:t>
            </a:r>
            <a:r>
              <a:rPr lang="en-US" altLang="zh-CN" sz="2100" b="0" dirty="0">
                <a:latin typeface="Times New Roman" panose="02020603050405020304" pitchFamily="18" charset="0"/>
                <a:cs typeface="Times New Roman" panose="02020603050405020304" pitchFamily="18" charset="0"/>
              </a:rPr>
              <a:t>raise living</a:t>
            </a:r>
            <a:r>
              <a:rPr lang="zh-CN" altLang="en-US" sz="2100" b="0" dirty="0">
                <a:latin typeface="Times New Roman" panose="02020603050405020304" pitchFamily="18" charset="0"/>
                <a:cs typeface="Times New Roman" panose="02020603050405020304" pitchFamily="18" charset="0"/>
              </a:rPr>
              <a:t> </a:t>
            </a:r>
            <a:r>
              <a:rPr lang="en-US" altLang="zh-CN" sz="2100" b="0" dirty="0">
                <a:latin typeface="Times New Roman" panose="02020603050405020304" pitchFamily="18" charset="0"/>
                <a:cs typeface="Times New Roman" panose="02020603050405020304" pitchFamily="18" charset="0"/>
              </a:rPr>
              <a:t>standards.</a:t>
            </a:r>
            <a:r>
              <a:rPr lang="zh-CN" altLang="en-US" sz="2100" b="0" dirty="0">
                <a:latin typeface="Times New Roman" panose="02020603050405020304" pitchFamily="18" charset="0"/>
                <a:cs typeface="Times New Roman" panose="02020603050405020304" pitchFamily="18" charset="0"/>
              </a:rPr>
              <a:t> </a:t>
            </a:r>
            <a:endParaRPr lang="en-US" altLang="zh-CN" sz="2100" b="0" dirty="0">
              <a:latin typeface="Times New Roman" panose="02020603050405020304" pitchFamily="18" charset="0"/>
              <a:cs typeface="Times New Roman" panose="02020603050405020304" pitchFamily="18" charset="0"/>
            </a:endParaRPr>
          </a:p>
        </p:txBody>
      </p:sp>
      <p:sp>
        <p:nvSpPr>
          <p:cNvPr id="14" name="Freeform 7">
            <a:extLst>
              <a:ext uri="{FF2B5EF4-FFF2-40B4-BE49-F238E27FC236}">
                <a16:creationId xmlns:a16="http://schemas.microsoft.com/office/drawing/2014/main" id="{400D711B-D183-437E-9F66-4C5DA229C612}"/>
              </a:ext>
            </a:extLst>
          </p:cNvPr>
          <p:cNvSpPr/>
          <p:nvPr/>
        </p:nvSpPr>
        <p:spPr bwMode="auto">
          <a:xfrm>
            <a:off x="853386" y="498167"/>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FFC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8" name="文本框 17">
            <a:extLst>
              <a:ext uri="{FF2B5EF4-FFF2-40B4-BE49-F238E27FC236}">
                <a16:creationId xmlns:a16="http://schemas.microsoft.com/office/drawing/2014/main" id="{FB87FA8C-F0C4-4CDF-AF70-52020BF6797F}"/>
              </a:ext>
            </a:extLst>
          </p:cNvPr>
          <p:cNvSpPr txBox="1"/>
          <p:nvPr/>
        </p:nvSpPr>
        <p:spPr>
          <a:xfrm>
            <a:off x="6361153" y="5493920"/>
            <a:ext cx="4980830" cy="954107"/>
          </a:xfrm>
          <a:prstGeom prst="rect">
            <a:avLst/>
          </a:prstGeom>
          <a:noFill/>
        </p:spPr>
        <p:txBody>
          <a:bodyPr wrap="square">
            <a:spAutoFit/>
          </a:bodyPr>
          <a:lstStyle/>
          <a:p>
            <a:pPr algn="just"/>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On</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March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22, 2019,</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President</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Xi</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Jinping</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Italian</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President</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Mattarella</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met</a:t>
            </a:r>
            <a:r>
              <a:rPr lang="zh-CN" altLang="en-US" sz="14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with</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representatives</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of the</a:t>
            </a:r>
            <a:r>
              <a:rPr lang="zh-CN" altLang="en-US" sz="14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China-Italy Entrepreneur Committee</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China-Italy Third Party Market Cooperation Forum</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in</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Rome.</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3656" y="2533393"/>
            <a:ext cx="4215824" cy="2787713"/>
          </a:xfrm>
          <a:prstGeom prst="rect">
            <a:avLst/>
          </a:prstGeom>
        </p:spPr>
      </p:pic>
    </p:spTree>
    <p:extLst>
      <p:ext uri="{BB962C8B-B14F-4D97-AF65-F5344CB8AC3E}">
        <p14:creationId xmlns:p14="http://schemas.microsoft.com/office/powerpoint/2010/main" val="96936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a:extLst>
              <a:ext uri="{FF2B5EF4-FFF2-40B4-BE49-F238E27FC236}">
                <a16:creationId xmlns:a16="http://schemas.microsoft.com/office/drawing/2014/main" id="{7D949D3C-FAAC-46C6-BDCB-636FFB1405AA}"/>
              </a:ext>
            </a:extLst>
          </p:cNvPr>
          <p:cNvSpPr txBox="1"/>
          <p:nvPr/>
        </p:nvSpPr>
        <p:spPr>
          <a:xfrm>
            <a:off x="9554850" y="4630197"/>
            <a:ext cx="2008107" cy="646331"/>
          </a:xfrm>
          <a:prstGeom prst="rect">
            <a:avLst/>
          </a:prstGeom>
          <a:noFill/>
        </p:spPr>
        <p:txBody>
          <a:bodyPr wrap="square">
            <a:spAutoFit/>
          </a:bodyPr>
          <a:lstStyle/>
          <a:p>
            <a:pPr algn="just"/>
            <a:r>
              <a:rPr lang="en-US" altLang="zh-CN" dirty="0" err="1">
                <a:latin typeface="Times New Roman" panose="02020603050405020304" pitchFamily="18" charset="0"/>
                <a:ea typeface="DFKai-SB" panose="03000509000000000000" pitchFamily="65" charset="-120"/>
                <a:cs typeface="Times New Roman" panose="02020603050405020304" pitchFamily="18" charset="0"/>
              </a:rPr>
              <a:t>BeiDou</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 Satellite Navigation System</a:t>
            </a:r>
          </a:p>
        </p:txBody>
      </p:sp>
      <p:grpSp>
        <p:nvGrpSpPr>
          <p:cNvPr id="2" name="组合 1">
            <a:extLst>
              <a:ext uri="{FF2B5EF4-FFF2-40B4-BE49-F238E27FC236}">
                <a16:creationId xmlns:a16="http://schemas.microsoft.com/office/drawing/2014/main" id="{0B10A29D-F637-4466-A069-66F86F24EF92}"/>
              </a:ext>
            </a:extLst>
          </p:cNvPr>
          <p:cNvGrpSpPr/>
          <p:nvPr/>
        </p:nvGrpSpPr>
        <p:grpSpPr>
          <a:xfrm>
            <a:off x="930548" y="2124159"/>
            <a:ext cx="6969623" cy="3886591"/>
            <a:chOff x="1205532" y="2426001"/>
            <a:chExt cx="6969623" cy="3886591"/>
          </a:xfrm>
        </p:grpSpPr>
        <p:sp>
          <p:nvSpPr>
            <p:cNvPr id="15" name="矩形 14">
              <a:extLst>
                <a:ext uri="{FF2B5EF4-FFF2-40B4-BE49-F238E27FC236}">
                  <a16:creationId xmlns:a16="http://schemas.microsoft.com/office/drawing/2014/main" id="{3BB881E2-302E-4223-85E0-4E009FAAF2A4}"/>
                </a:ext>
              </a:extLst>
            </p:cNvPr>
            <p:cNvSpPr/>
            <p:nvPr/>
          </p:nvSpPr>
          <p:spPr>
            <a:xfrm>
              <a:off x="1205532" y="2426001"/>
              <a:ext cx="6969623" cy="3886591"/>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23" name="文本框 22">
              <a:extLst>
                <a:ext uri="{FF2B5EF4-FFF2-40B4-BE49-F238E27FC236}">
                  <a16:creationId xmlns:a16="http://schemas.microsoft.com/office/drawing/2014/main" id="{DE9E61F1-2CE2-4DAA-8F7C-B36774509D3B}"/>
                </a:ext>
              </a:extLst>
            </p:cNvPr>
            <p:cNvSpPr txBox="1"/>
            <p:nvPr/>
          </p:nvSpPr>
          <p:spPr>
            <a:xfrm>
              <a:off x="1361806" y="3182069"/>
              <a:ext cx="6628877" cy="3000821"/>
            </a:xfrm>
            <a:prstGeom prst="rect">
              <a:avLst/>
            </a:prstGeom>
            <a:noFill/>
          </p:spPr>
          <p:txBody>
            <a:bodyPr wrap="square">
              <a:spAutoFit/>
            </a:bodyPr>
            <a:lstStyle/>
            <a:p>
              <a:pPr algn="just">
                <a:lnSpc>
                  <a:spcPct val="150000"/>
                </a:lnSpc>
                <a:spcBef>
                  <a:spcPts val="1200"/>
                </a:spcBef>
              </a:pPr>
              <a:r>
                <a:rPr lang="en-US" altLang="zh-CN" sz="2100" b="0" i="0" dirty="0">
                  <a:solidFill>
                    <a:schemeClr val="tx1">
                      <a:lumMod val="95000"/>
                      <a:lumOff val="5000"/>
                    </a:schemeClr>
                  </a:solidFill>
                  <a:effectLst/>
                  <a:latin typeface="Times New Roman" panose="02020603050405020304" pitchFamily="18" charset="0"/>
                  <a:ea typeface="DFKai-SB" panose="03000509000000000000" pitchFamily="65" charset="-120"/>
                  <a:cs typeface="Times New Roman" panose="02020603050405020304" pitchFamily="18" charset="0"/>
                </a:rPr>
                <a:t>China’s</a:t>
              </a:r>
              <a:r>
                <a:rPr lang="zh-CN" altLang="en-US" sz="2100" b="0" i="0" dirty="0">
                  <a:solidFill>
                    <a:schemeClr val="tx1">
                      <a:lumMod val="95000"/>
                      <a:lumOff val="5000"/>
                    </a:schemeClr>
                  </a:solidFill>
                  <a:effectLst/>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err="1">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BeiDou</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Satellite Navigation System</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helps</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Belt and Road countries</a:t>
              </a:r>
              <a:r>
                <a:rPr lang="zh-CN" altLang="en-US"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narrow</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digital</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divide with</a:t>
              </a:r>
              <a:r>
                <a:rPr lang="zh-CN" altLang="en-US"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developed</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countries</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zh-CN" altLang="en-US"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It</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supports</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high-tech</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applications</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such</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as</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5G</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communication,</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AI,</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cloud</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computing</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driverless</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cars,</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is</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used</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by</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many</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countries.</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endPar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a:lnSpc>
                  <a:spcPct val="150000"/>
                </a:lnSpc>
              </a:pPr>
              <a:endParaRPr lang="zh-CN" altLang="en-US" sz="2100" dirty="0">
                <a:latin typeface="Times New Roman" panose="02020603050405020304" pitchFamily="18" charset="0"/>
                <a:ea typeface="DFKai-SB" panose="03000509000000000000" pitchFamily="65" charset="-120"/>
                <a:cs typeface="Times New Roman" panose="02020603050405020304" pitchFamily="18" charset="0"/>
              </a:endParaRPr>
            </a:p>
          </p:txBody>
        </p:sp>
      </p:grpSp>
      <p:grpSp>
        <p:nvGrpSpPr>
          <p:cNvPr id="3" name="组合 2">
            <a:extLst>
              <a:ext uri="{FF2B5EF4-FFF2-40B4-BE49-F238E27FC236}">
                <a16:creationId xmlns:a16="http://schemas.microsoft.com/office/drawing/2014/main" id="{A77FE70F-632D-4311-923E-95B311FA12CC}"/>
              </a:ext>
            </a:extLst>
          </p:cNvPr>
          <p:cNvGrpSpPr/>
          <p:nvPr/>
        </p:nvGrpSpPr>
        <p:grpSpPr>
          <a:xfrm>
            <a:off x="2426951" y="472859"/>
            <a:ext cx="9136006" cy="1287682"/>
            <a:chOff x="1142784" y="906834"/>
            <a:chExt cx="10230346" cy="855335"/>
          </a:xfrm>
        </p:grpSpPr>
        <p:sp>
          <p:nvSpPr>
            <p:cNvPr id="13" name="矩形: 对角圆角 12">
              <a:extLst>
                <a:ext uri="{FF2B5EF4-FFF2-40B4-BE49-F238E27FC236}">
                  <a16:creationId xmlns:a16="http://schemas.microsoft.com/office/drawing/2014/main" id="{0392247A-64E7-4A99-BADD-06E2E19FB043}"/>
                </a:ext>
              </a:extLst>
            </p:cNvPr>
            <p:cNvSpPr/>
            <p:nvPr/>
          </p:nvSpPr>
          <p:spPr>
            <a:xfrm>
              <a:off x="1142784" y="906834"/>
              <a:ext cx="10230346" cy="855335"/>
            </a:xfrm>
            <a:prstGeom prst="round2DiagRect">
              <a:avLst/>
            </a:prstGeom>
            <a:solidFill>
              <a:srgbClr val="00B05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标题 1">
              <a:extLst>
                <a:ext uri="{FF2B5EF4-FFF2-40B4-BE49-F238E27FC236}">
                  <a16:creationId xmlns:a16="http://schemas.microsoft.com/office/drawing/2014/main" id="{D598AAE4-DC60-418A-AD0D-66A45CAC70AF}"/>
                </a:ext>
              </a:extLst>
            </p:cNvPr>
            <p:cNvSpPr txBox="1">
              <a:spLocks noChangeArrowheads="1"/>
            </p:cNvSpPr>
            <p:nvPr/>
          </p:nvSpPr>
          <p:spPr bwMode="auto">
            <a:xfrm>
              <a:off x="1291962" y="1014420"/>
              <a:ext cx="10081168" cy="5540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altLang="zh-CN" sz="21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Building</a:t>
              </a:r>
              <a:r>
                <a:rPr lang="zh-CN" altLang="en-US" sz="21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a:t>
              </a:r>
              <a:r>
                <a:rPr lang="zh-CN" altLang="en-US" sz="21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kern="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Belt and Road</a:t>
              </a:r>
              <a:r>
                <a:rPr lang="zh-CN" altLang="en-US" sz="2100" kern="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community</a:t>
              </a:r>
              <a:r>
                <a:rPr lang="zh-CN" altLang="en-US" sz="21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sz="21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kern="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shared interests</a:t>
              </a:r>
              <a:r>
                <a:rPr lang="zh-CN" altLang="en-US" sz="2100" kern="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1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kern="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future</a:t>
              </a:r>
              <a:r>
                <a:rPr lang="zh-CN" altLang="en-US" sz="2100" kern="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kern="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to enable </a:t>
              </a:r>
              <a:r>
                <a:rPr lang="en-US" altLang="zh-CN" sz="21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all parties </a:t>
              </a:r>
              <a:r>
                <a:rPr lang="en-US" altLang="zh-CN" sz="2100" kern="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enjoy benefits</a:t>
              </a:r>
              <a:r>
                <a:rPr lang="zh-CN" altLang="en-US" sz="2100" kern="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 a more equal </a:t>
              </a:r>
              <a:r>
                <a:rPr lang="en-US" altLang="zh-CN" sz="2100" kern="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manner.</a:t>
              </a:r>
              <a:endParaRPr lang="en-US" altLang="zh-CN" sz="2100" strike="sngStrike"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grpSp>
      <p:sp>
        <p:nvSpPr>
          <p:cNvPr id="12" name="标题 1">
            <a:extLst>
              <a:ext uri="{FF2B5EF4-FFF2-40B4-BE49-F238E27FC236}">
                <a16:creationId xmlns:a16="http://schemas.microsoft.com/office/drawing/2014/main" id="{675796C5-CD6A-47D2-A36E-E945F6D60752}"/>
              </a:ext>
            </a:extLst>
          </p:cNvPr>
          <p:cNvSpPr txBox="1">
            <a:spLocks noChangeArrowheads="1"/>
          </p:cNvSpPr>
          <p:nvPr/>
        </p:nvSpPr>
        <p:spPr bwMode="auto">
          <a:xfrm>
            <a:off x="820179" y="510578"/>
            <a:ext cx="1739992" cy="69970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2100" b="1" dirty="0">
                <a:latin typeface="Times New Roman" panose="02020603050405020304" pitchFamily="18" charset="0"/>
                <a:cs typeface="Times New Roman" panose="02020603050405020304" pitchFamily="18" charset="0"/>
              </a:rPr>
              <a:t>Shared benefits</a:t>
            </a:r>
            <a:r>
              <a:rPr lang="en-US" altLang="zh-CN" sz="2100" b="1" kern="100" dirty="0">
                <a:latin typeface="DFKai-SB" panose="03000509000000000000" pitchFamily="65" charset="-120"/>
                <a:ea typeface="DFKai-SB" panose="03000509000000000000" pitchFamily="65" charset="-120"/>
                <a:cs typeface="Times New Roman" panose="02020603050405020304" pitchFamily="18" charset="0"/>
              </a:rPr>
              <a:t> </a:t>
            </a:r>
          </a:p>
        </p:txBody>
      </p:sp>
      <p:sp>
        <p:nvSpPr>
          <p:cNvPr id="16" name="Freeform 7">
            <a:extLst>
              <a:ext uri="{FF2B5EF4-FFF2-40B4-BE49-F238E27FC236}">
                <a16:creationId xmlns:a16="http://schemas.microsoft.com/office/drawing/2014/main" id="{5CAB5D3E-816F-4027-B226-EDA00998C570}"/>
              </a:ext>
            </a:extLst>
          </p:cNvPr>
          <p:cNvSpPr/>
          <p:nvPr/>
        </p:nvSpPr>
        <p:spPr bwMode="auto">
          <a:xfrm>
            <a:off x="732172" y="673296"/>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FFC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4" name="圖片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148899" y="2045672"/>
            <a:ext cx="3414058" cy="2557813"/>
          </a:xfrm>
          <a:prstGeom prst="rect">
            <a:avLst/>
          </a:prstGeom>
        </p:spPr>
      </p:pic>
      <p:sp>
        <p:nvSpPr>
          <p:cNvPr id="5" name="矩形 4"/>
          <p:cNvSpPr/>
          <p:nvPr/>
        </p:nvSpPr>
        <p:spPr>
          <a:xfrm>
            <a:off x="8148899" y="6230809"/>
            <a:ext cx="3162838" cy="307777"/>
          </a:xfrm>
          <a:prstGeom prst="rect">
            <a:avLst/>
          </a:prstGeom>
        </p:spPr>
        <p:txBody>
          <a:bodyPr wrap="square">
            <a:spAutoFit/>
          </a:bodyPr>
          <a:lstStyle/>
          <a:p>
            <a:r>
              <a:rPr lang="en-US" altLang="zh-CN"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Source:</a:t>
            </a:r>
            <a:r>
              <a:rPr lang="zh-CN" altLang="en-US"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dirty="0" smtClean="0">
                <a:solidFill>
                  <a:schemeClr val="tx1">
                    <a:lumMod val="95000"/>
                    <a:lumOff val="5000"/>
                  </a:schemeClr>
                </a:solidFill>
                <a:latin typeface="Times New Roman" panose="02020603050405020304" pitchFamily="18" charset="0"/>
                <a:cs typeface="Times New Roman" panose="02020603050405020304" pitchFamily="18" charset="0"/>
              </a:rPr>
              <a:t>(</a:t>
            </a:r>
            <a:r>
              <a:rPr lang="en-US" altLang="zh-TW" sz="1400" dirty="0">
                <a:solidFill>
                  <a:schemeClr val="tx1">
                    <a:lumMod val="95000"/>
                    <a:lumOff val="5000"/>
                  </a:schemeClr>
                </a:solidFill>
                <a:latin typeface="Times New Roman" panose="02020603050405020304" pitchFamily="18" charset="0"/>
                <a:cs typeface="Times New Roman" panose="02020603050405020304" pitchFamily="18" charset="0"/>
              </a:rPr>
              <a:t>http://en.beidou.gov.cn</a:t>
            </a:r>
            <a:r>
              <a:rPr lang="en-US" altLang="zh-TW" sz="1400"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en-US" altLang="zh-HK" sz="1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8" name="文字方塊 17"/>
          <p:cNvSpPr txBox="1"/>
          <p:nvPr/>
        </p:nvSpPr>
        <p:spPr>
          <a:xfrm>
            <a:off x="1179276" y="2206384"/>
            <a:ext cx="1537797" cy="523220"/>
          </a:xfrm>
          <a:prstGeom prst="rect">
            <a:avLst/>
          </a:prstGeom>
          <a:noFill/>
        </p:spPr>
        <p:txBody>
          <a:bodyPr wrap="square" rtlCol="0">
            <a:spAutoFit/>
          </a:bodyPr>
          <a:lstStyle/>
          <a:p>
            <a:r>
              <a:rPr lang="en-US" altLang="zh-CN" sz="2800" dirty="0">
                <a:latin typeface="Times New Roman" panose="02020603050405020304" pitchFamily="18" charset="0"/>
                <a:ea typeface="標楷體" panose="03000509000000000000" pitchFamily="65" charset="-120"/>
                <a:cs typeface="Times New Roman" panose="02020603050405020304" pitchFamily="18" charset="0"/>
              </a:rPr>
              <a:t>Example</a:t>
            </a:r>
            <a:endParaRPr lang="zh-HK" altLang="en-US" sz="28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8148899" y="4853261"/>
            <a:ext cx="1405951" cy="1377548"/>
          </a:xfrm>
          <a:prstGeom prst="rect">
            <a:avLst/>
          </a:prstGeom>
        </p:spPr>
      </p:pic>
    </p:spTree>
    <p:extLst>
      <p:ext uri="{BB962C8B-B14F-4D97-AF65-F5344CB8AC3E}">
        <p14:creationId xmlns:p14="http://schemas.microsoft.com/office/powerpoint/2010/main" val="19205348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对角圆角 8">
            <a:extLst>
              <a:ext uri="{FF2B5EF4-FFF2-40B4-BE49-F238E27FC236}">
                <a16:creationId xmlns:a16="http://schemas.microsoft.com/office/drawing/2014/main" id="{EC0F025B-C3C0-4B40-A70B-1E5E3BB1890E}"/>
              </a:ext>
            </a:extLst>
          </p:cNvPr>
          <p:cNvSpPr/>
          <p:nvPr/>
        </p:nvSpPr>
        <p:spPr>
          <a:xfrm>
            <a:off x="458573" y="1000112"/>
            <a:ext cx="11386457" cy="871842"/>
          </a:xfrm>
          <a:prstGeom prst="round2DiagRect">
            <a:avLst/>
          </a:prstGeom>
          <a:solidFill>
            <a:srgbClr val="00B05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 name="内容占位符 2"/>
          <p:cNvSpPr>
            <a:spLocks noGrp="1"/>
          </p:cNvSpPr>
          <p:nvPr>
            <p:ph idx="4294967295"/>
          </p:nvPr>
        </p:nvSpPr>
        <p:spPr>
          <a:xfrm>
            <a:off x="567429" y="895043"/>
            <a:ext cx="11277601" cy="858377"/>
          </a:xfrm>
        </p:spPr>
        <p:txBody>
          <a:bodyPr>
            <a:noAutofit/>
          </a:bodyPr>
          <a:lstStyle/>
          <a:p>
            <a:pPr marL="0" indent="0" algn="just">
              <a:lnSpc>
                <a:spcPct val="140000"/>
              </a:lnSpc>
              <a:spcBef>
                <a:spcPts val="0"/>
              </a:spcBef>
              <a:buNone/>
            </a:pPr>
            <a:r>
              <a:rPr lang="en-US" altLang="zh-CN" sz="2100" kern="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a:t>
            </a:r>
            <a:r>
              <a:rPr lang="en-US" altLang="zh-CN" sz="2100" dirty="0">
                <a:solidFill>
                  <a:schemeClr val="tx1">
                    <a:lumMod val="95000"/>
                    <a:lumOff val="5000"/>
                  </a:schemeClr>
                </a:solidFill>
                <a:latin typeface="Times New Roman" panose="02020603050405020304" pitchFamily="18" charset="0"/>
                <a:cs typeface="Times New Roman" panose="02020603050405020304" pitchFamily="18" charset="0"/>
              </a:rPr>
              <a:t>&amp;</a:t>
            </a:r>
            <a:r>
              <a:rPr lang="en-US" altLang="zh-CN" sz="2100" kern="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RI</a:t>
            </a:r>
            <a:r>
              <a:rPr lang="zh-CN" altLang="en-US" sz="2100" kern="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focuses</a:t>
            </a:r>
            <a:r>
              <a:rPr lang="zh-CN" altLang="en-US" sz="21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on</a:t>
            </a:r>
            <a:r>
              <a:rPr lang="zh-CN" altLang="en-US" sz="21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infrastructure</a:t>
            </a:r>
            <a:r>
              <a:rPr lang="zh-CN" altLang="en-US" sz="21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building</a:t>
            </a:r>
            <a:r>
              <a:rPr lang="zh-CN" altLang="en-US" sz="21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1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connectivity and</a:t>
            </a:r>
            <a:r>
              <a:rPr lang="zh-CN" altLang="en-US" sz="21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kern="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makes it high</a:t>
            </a:r>
            <a:r>
              <a:rPr lang="zh-CN" altLang="en-US" sz="2100" kern="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standard</a:t>
            </a:r>
            <a:r>
              <a:rPr lang="en-US" altLang="zh-CN" sz="2100" strike="sngStrike"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a:t>
            </a:r>
            <a:r>
              <a:rPr lang="en-US" altLang="zh-CN" sz="21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1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sustainable and </a:t>
            </a:r>
            <a:r>
              <a:rPr lang="en-US" altLang="zh-CN" sz="2100" kern="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beneficial </a:t>
            </a:r>
            <a:r>
              <a:rPr lang="en-US" altLang="zh-CN" sz="21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to the</a:t>
            </a:r>
            <a:r>
              <a:rPr lang="zh-CN" altLang="en-US" sz="21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kern="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people.</a:t>
            </a:r>
            <a:r>
              <a:rPr lang="zh-CN" altLang="en-US" sz="2100" kern="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endParaRPr lang="en-US" altLang="zh-CN" sz="2100" kern="100" dirty="0">
              <a:solidFill>
                <a:schemeClr val="tx1">
                  <a:lumMod val="95000"/>
                  <a:lumOff val="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文本框 4">
            <a:extLst>
              <a:ext uri="{FF2B5EF4-FFF2-40B4-BE49-F238E27FC236}">
                <a16:creationId xmlns:a16="http://schemas.microsoft.com/office/drawing/2014/main" id="{9337AE51-2CBF-4F0E-B49A-0F3B88093E9B}"/>
              </a:ext>
            </a:extLst>
          </p:cNvPr>
          <p:cNvSpPr txBox="1"/>
          <p:nvPr/>
        </p:nvSpPr>
        <p:spPr>
          <a:xfrm>
            <a:off x="567429" y="2046762"/>
            <a:ext cx="11734190" cy="1554272"/>
          </a:xfrm>
          <a:prstGeom prst="rect">
            <a:avLst/>
          </a:prstGeom>
          <a:noFill/>
        </p:spPr>
        <p:txBody>
          <a:bodyPr wrap="square" rtlCol="0">
            <a:spAutoFit/>
          </a:bodyPr>
          <a:lstStyle/>
          <a:p>
            <a:pPr marL="342900" indent="-342900" algn="just">
              <a:lnSpc>
                <a:spcPct val="120000"/>
              </a:lnSpc>
              <a:buFont typeface="Arial" panose="020B0604020202020204" pitchFamily="34" charset="0"/>
              <a:buChar char="•"/>
            </a:pPr>
            <a:r>
              <a:rPr lang="en-US" altLang="zh-CN" sz="2000" b="1"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High</a:t>
            </a:r>
            <a:r>
              <a:rPr lang="zh-CN" altLang="en-US" sz="2000" b="1"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standard</a:t>
            </a:r>
            <a:r>
              <a:rPr lang="en-US" altLang="zh-CN" sz="2000" b="1" strike="sngStrike"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a:t>
            </a:r>
            <a:r>
              <a:rPr lang="en-US" altLang="zh-CN" sz="2000" b="1"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000" b="1"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kern="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adopting </a:t>
            </a:r>
            <a:r>
              <a:rPr lang="en-US" altLang="zh-CN" sz="20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widely accepted </a:t>
            </a:r>
            <a:r>
              <a:rPr lang="en-US" altLang="zh-CN" sz="2000" kern="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international </a:t>
            </a:r>
            <a:r>
              <a:rPr lang="en-US" altLang="zh-CN" sz="20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rules and standards in project </a:t>
            </a:r>
            <a:r>
              <a:rPr lang="en-US" altLang="zh-CN" sz="2000" kern="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development.</a:t>
            </a:r>
            <a:r>
              <a:rPr lang="zh-CN" altLang="en-US" sz="2000" kern="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endParaRPr lang="en-US" altLang="zh-CN" sz="20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lnSpc>
                <a:spcPct val="120000"/>
              </a:lnSpc>
              <a:buFont typeface="Arial" panose="020B0604020202020204" pitchFamily="34" charset="0"/>
              <a:buChar char="•"/>
            </a:pPr>
            <a:r>
              <a:rPr lang="en-US" altLang="zh-CN" sz="2000" b="1" kern="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Sustainable:</a:t>
            </a:r>
            <a:r>
              <a:rPr lang="zh-CN" altLang="en-US" sz="2000" b="1" kern="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projects</a:t>
            </a:r>
            <a:r>
              <a:rPr lang="zh-CN" altLang="en-US" sz="20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are</a:t>
            </a:r>
            <a:r>
              <a:rPr lang="zh-CN" altLang="en-US" sz="20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aligned with</a:t>
            </a:r>
            <a:r>
              <a:rPr lang="zh-CN" altLang="en-US" sz="20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0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UN</a:t>
            </a:r>
            <a:r>
              <a:rPr lang="zh-CN" altLang="en-US" sz="20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2030</a:t>
            </a:r>
            <a:r>
              <a:rPr lang="zh-CN" altLang="en-US" sz="20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kern="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Agenda for Sustainable Development.</a:t>
            </a:r>
          </a:p>
          <a:p>
            <a:pPr marL="342900" indent="-342900" algn="just">
              <a:lnSpc>
                <a:spcPct val="120000"/>
              </a:lnSpc>
              <a:buFont typeface="Arial" panose="020B0604020202020204" pitchFamily="34" charset="0"/>
              <a:buChar char="•"/>
            </a:pPr>
            <a:r>
              <a:rPr lang="en-US" altLang="zh-CN" sz="2000" b="1" kern="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Beneficial to the people: </a:t>
            </a:r>
            <a:r>
              <a:rPr lang="en-US" altLang="zh-CN" sz="20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projects</a:t>
            </a:r>
            <a:r>
              <a:rPr lang="zh-CN" altLang="en-US" sz="20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bring</a:t>
            </a:r>
            <a:r>
              <a:rPr lang="zh-CN" altLang="en-US" sz="20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benefits</a:t>
            </a:r>
            <a:r>
              <a:rPr lang="zh-CN" altLang="en-US" sz="20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to</a:t>
            </a:r>
            <a:r>
              <a:rPr lang="zh-CN" altLang="en-US" sz="20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local</a:t>
            </a:r>
            <a:r>
              <a:rPr lang="zh-CN" altLang="en-US" sz="20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people,</a:t>
            </a:r>
            <a:r>
              <a:rPr lang="zh-CN" altLang="en-US" sz="20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improve</a:t>
            </a:r>
            <a:r>
              <a:rPr lang="zh-CN" altLang="en-US" sz="20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living</a:t>
            </a:r>
            <a:r>
              <a:rPr lang="zh-CN" altLang="en-US" sz="20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standards</a:t>
            </a:r>
            <a:r>
              <a:rPr lang="zh-CN" altLang="en-US" sz="20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0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create</a:t>
            </a:r>
            <a:r>
              <a:rPr lang="zh-CN" altLang="en-US" sz="20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jobs.</a:t>
            </a:r>
            <a:r>
              <a:rPr lang="zh-CN" altLang="en-US" sz="20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endParaRPr lang="en-US" altLang="zh-CN" sz="20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lnSpc>
                <a:spcPct val="120000"/>
              </a:lnSpc>
              <a:buFont typeface="Arial" panose="020B0604020202020204" pitchFamily="34" charset="0"/>
              <a:buChar char="•"/>
            </a:pPr>
            <a:endParaRPr lang="zh-CN" altLang="en-US" sz="21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标题 1">
            <a:extLst>
              <a:ext uri="{FF2B5EF4-FFF2-40B4-BE49-F238E27FC236}">
                <a16:creationId xmlns:a16="http://schemas.microsoft.com/office/drawing/2014/main" id="{5608D074-9198-487F-8101-1AB0F7BC46D8}"/>
              </a:ext>
            </a:extLst>
          </p:cNvPr>
          <p:cNvSpPr txBox="1">
            <a:spLocks noChangeArrowheads="1"/>
          </p:cNvSpPr>
          <p:nvPr/>
        </p:nvSpPr>
        <p:spPr bwMode="auto">
          <a:xfrm>
            <a:off x="2903158" y="255157"/>
            <a:ext cx="6039274" cy="59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ctr">
              <a:buFont typeface="Wingdings" panose="05000000000000000000" pitchFamily="2" charset="2"/>
              <a:buChar char="Ø"/>
            </a:pPr>
            <a:r>
              <a:rPr lang="en-US" altLang="zh-CN" sz="32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B</a:t>
            </a:r>
            <a:r>
              <a:rPr lang="en-US" altLang="zh-CN" sz="3200" dirty="0">
                <a:solidFill>
                  <a:schemeClr val="tx1">
                    <a:lumMod val="95000"/>
                    <a:lumOff val="5000"/>
                  </a:schemeClr>
                </a:solidFill>
                <a:latin typeface="Times New Roman" panose="02020603050405020304" pitchFamily="18" charset="0"/>
                <a:cs typeface="Times New Roman" panose="02020603050405020304" pitchFamily="18" charset="0"/>
              </a:rPr>
              <a:t>&amp;</a:t>
            </a:r>
            <a:r>
              <a:rPr lang="en-US" altLang="zh-CN" sz="32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RI</a:t>
            </a:r>
            <a:r>
              <a:rPr lang="zh-CN" altLang="en-US" sz="32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 </a:t>
            </a:r>
            <a:r>
              <a:rPr lang="en-US" altLang="zh-CN" sz="32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goals</a:t>
            </a:r>
            <a:endParaRPr lang="zh-CN" altLang="en-US" sz="32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2" name="文本框 11">
            <a:extLst>
              <a:ext uri="{FF2B5EF4-FFF2-40B4-BE49-F238E27FC236}">
                <a16:creationId xmlns:a16="http://schemas.microsoft.com/office/drawing/2014/main" id="{E630173A-60EE-4B44-B172-91227CCDB7FC}"/>
              </a:ext>
            </a:extLst>
          </p:cNvPr>
          <p:cNvSpPr txBox="1"/>
          <p:nvPr/>
        </p:nvSpPr>
        <p:spPr>
          <a:xfrm>
            <a:off x="6894129" y="5808007"/>
            <a:ext cx="4096605" cy="338554"/>
          </a:xfrm>
          <a:prstGeom prst="rect">
            <a:avLst/>
          </a:prstGeom>
          <a:noFill/>
        </p:spPr>
        <p:txBody>
          <a:bodyPr wrap="square">
            <a:spAutoFit/>
          </a:bodyPr>
          <a:lstStyle/>
          <a:p>
            <a:pPr algn="just"/>
            <a:r>
              <a:rPr lang="en-US" altLang="zh-CN"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cross-sea</a:t>
            </a:r>
            <a:r>
              <a:rPr lang="zh-CN" altLang="en-US"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bridge</a:t>
            </a:r>
            <a:r>
              <a:rPr lang="zh-CN" altLang="en-US"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built in</a:t>
            </a:r>
            <a:r>
              <a:rPr lang="zh-CN" altLang="en-US" sz="16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Croatia by China</a:t>
            </a:r>
            <a:endParaRPr lang="zh-CN" altLang="en-US" sz="1600" i="0" dirty="0">
              <a:solidFill>
                <a:schemeClr val="tx1">
                  <a:lumMod val="95000"/>
                  <a:lumOff val="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24" name="组合 23">
            <a:extLst>
              <a:ext uri="{FF2B5EF4-FFF2-40B4-BE49-F238E27FC236}">
                <a16:creationId xmlns:a16="http://schemas.microsoft.com/office/drawing/2014/main" id="{44C652C4-DB06-440E-9640-B2489CFCBD85}"/>
              </a:ext>
            </a:extLst>
          </p:cNvPr>
          <p:cNvGrpSpPr/>
          <p:nvPr/>
        </p:nvGrpSpPr>
        <p:grpSpPr>
          <a:xfrm>
            <a:off x="567429" y="4018091"/>
            <a:ext cx="5858393" cy="2669147"/>
            <a:chOff x="656829" y="4383735"/>
            <a:chExt cx="6377907" cy="3071424"/>
          </a:xfrm>
        </p:grpSpPr>
        <p:sp>
          <p:nvSpPr>
            <p:cNvPr id="11" name="矩形 10">
              <a:extLst>
                <a:ext uri="{FF2B5EF4-FFF2-40B4-BE49-F238E27FC236}">
                  <a16:creationId xmlns:a16="http://schemas.microsoft.com/office/drawing/2014/main" id="{72A856AB-85BC-4C5A-B202-3BC7A8F30DE6}"/>
                </a:ext>
              </a:extLst>
            </p:cNvPr>
            <p:cNvSpPr/>
            <p:nvPr/>
          </p:nvSpPr>
          <p:spPr>
            <a:xfrm>
              <a:off x="656829" y="4383735"/>
              <a:ext cx="6377907" cy="3071424"/>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Times New Roman" panose="02020603050405020304" pitchFamily="18" charset="0"/>
                <a:cs typeface="Times New Roman" panose="02020603050405020304" pitchFamily="18" charset="0"/>
              </a:endParaRPr>
            </a:p>
          </p:txBody>
        </p:sp>
        <p:sp>
          <p:nvSpPr>
            <p:cNvPr id="19" name="矩形 18">
              <a:extLst>
                <a:ext uri="{FF2B5EF4-FFF2-40B4-BE49-F238E27FC236}">
                  <a16:creationId xmlns:a16="http://schemas.microsoft.com/office/drawing/2014/main" id="{D7BFCC87-2FA7-4F3C-826F-91AB49B7F42C}"/>
                </a:ext>
              </a:extLst>
            </p:cNvPr>
            <p:cNvSpPr/>
            <p:nvPr/>
          </p:nvSpPr>
          <p:spPr>
            <a:xfrm>
              <a:off x="770092" y="4413895"/>
              <a:ext cx="6159179" cy="2271149"/>
            </a:xfrm>
            <a:prstGeom prst="rect">
              <a:avLst/>
            </a:prstGeom>
          </p:spPr>
          <p:txBody>
            <a:bodyPr wrap="square">
              <a:spAutoFit/>
            </a:bodyPr>
            <a:lstStyle/>
            <a:p>
              <a:pPr algn="just">
                <a:lnSpc>
                  <a:spcPct val="130000"/>
                </a:lnSpc>
              </a:pP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Croatia,</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China</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has built a</a:t>
              </a:r>
              <a:r>
                <a:rPr lang="zh-CN" altLang="en-US"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cross-sea</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bridge</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to</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connect</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its northern</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southern</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territories.</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Travel</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time</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is reduced</a:t>
              </a:r>
              <a:r>
                <a:rPr lang="zh-CN" altLang="en-US"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to</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50</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minutes</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from</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over</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3</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hours.</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endParaRPr lang="en-US" altLang="zh-CN" sz="2100" b="0" i="0" dirty="0">
                <a:solidFill>
                  <a:schemeClr val="tx1">
                    <a:lumMod val="95000"/>
                    <a:lumOff val="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p:txBody>
        </p:sp>
      </p:grpSp>
      <p:sp>
        <p:nvSpPr>
          <p:cNvPr id="23" name="文本框 22">
            <a:extLst>
              <a:ext uri="{FF2B5EF4-FFF2-40B4-BE49-F238E27FC236}">
                <a16:creationId xmlns:a16="http://schemas.microsoft.com/office/drawing/2014/main" id="{022894E7-9DC3-47CA-BF1F-C2A695820DA1}"/>
              </a:ext>
            </a:extLst>
          </p:cNvPr>
          <p:cNvSpPr txBox="1"/>
          <p:nvPr/>
        </p:nvSpPr>
        <p:spPr>
          <a:xfrm>
            <a:off x="2017896" y="5922455"/>
            <a:ext cx="4807601" cy="461665"/>
          </a:xfrm>
          <a:prstGeom prst="rect">
            <a:avLst/>
          </a:prstGeom>
          <a:noFill/>
        </p:spPr>
        <p:txBody>
          <a:bodyPr wrap="square">
            <a:spAutoFit/>
          </a:bodyPr>
          <a:lstStyle/>
          <a:p>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Source:</a:t>
            </a:r>
            <a:r>
              <a:rPr lang="zh-CN" altLang="en-US" sz="1200" dirty="0">
                <a:latin typeface="Times New Roman" panose="02020603050405020304" pitchFamily="18" charset="0"/>
                <a:ea typeface="DFKai-SB" panose="03000509000000000000" pitchFamily="65" charset="-120"/>
                <a:cs typeface="Times New Roman" panose="02020603050405020304" pitchFamily="18" charset="0"/>
              </a:rPr>
              <a:t> </a:t>
            </a:r>
            <a:endPar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endParaRPr>
          </a:p>
          <a:p>
            <a:r>
              <a:rPr lang="zh-CN" altLang="en-US" sz="12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zh-CN" altLang="en-US" sz="1200" dirty="0">
                <a:latin typeface="Times New Roman" panose="02020603050405020304" pitchFamily="18" charset="0"/>
                <a:ea typeface="DFKai-SB" panose="03000509000000000000" pitchFamily="65" charset="-120"/>
                <a:cs typeface="Times New Roman" panose="02020603050405020304" pitchFamily="18" charset="0"/>
              </a:rPr>
              <a:t>://world.people.com.cn/n1/2021/0409/c1002-32073333.html</a:t>
            </a:r>
            <a:endParaRPr lang="en-US" altLang="zh-CN" sz="1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文字方塊 1"/>
          <p:cNvSpPr txBox="1"/>
          <p:nvPr/>
        </p:nvSpPr>
        <p:spPr>
          <a:xfrm>
            <a:off x="979656" y="3556427"/>
            <a:ext cx="1469973" cy="461665"/>
          </a:xfrm>
          <a:prstGeom prst="rect">
            <a:avLst/>
          </a:prstGeom>
          <a:noFill/>
        </p:spPr>
        <p:txBody>
          <a:bodyPr wrap="square" rtlCol="0">
            <a:spAutoFit/>
          </a:bodyPr>
          <a:lstStyle/>
          <a:p>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Example</a:t>
            </a:r>
            <a:endParaRPr lang="zh-HK"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772290" y="6002028"/>
            <a:ext cx="1232185" cy="507924"/>
          </a:xfrm>
          <a:prstGeom prst="rect">
            <a:avLst/>
          </a:prstGeom>
        </p:spPr>
      </p:pic>
      <p:sp>
        <p:nvSpPr>
          <p:cNvPr id="7" name="Rectangle 6"/>
          <p:cNvSpPr/>
          <p:nvPr/>
        </p:nvSpPr>
        <p:spPr>
          <a:xfrm>
            <a:off x="7083908" y="6327153"/>
            <a:ext cx="4737979" cy="523220"/>
          </a:xfrm>
          <a:prstGeom prst="rect">
            <a:avLst/>
          </a:prstGeom>
        </p:spPr>
        <p:txBody>
          <a:bodyPr wrap="square">
            <a:spAutoFit/>
          </a:bodyPr>
          <a:lstStyle/>
          <a:p>
            <a:r>
              <a:rPr lang="en-US" altLang="zh-HK" sz="1400" dirty="0" smtClean="0">
                <a:solidFill>
                  <a:schemeClr val="tx1">
                    <a:lumMod val="95000"/>
                    <a:lumOff val="5000"/>
                  </a:schemeClr>
                </a:solidFill>
                <a:latin typeface="Times New Roman" panose="02020603050405020304" pitchFamily="18" charset="0"/>
                <a:cs typeface="Times New Roman" panose="02020603050405020304" pitchFamily="18" charset="0"/>
              </a:rPr>
              <a:t>Source: http</a:t>
            </a:r>
            <a:r>
              <a:rPr lang="en-US" altLang="zh-HK" sz="1400" dirty="0">
                <a:solidFill>
                  <a:schemeClr val="tx1">
                    <a:lumMod val="95000"/>
                    <a:lumOff val="5000"/>
                  </a:schemeClr>
                </a:solidFill>
                <a:latin typeface="Times New Roman" panose="02020603050405020304" pitchFamily="18" charset="0"/>
                <a:cs typeface="Times New Roman" panose="02020603050405020304" pitchFamily="18" charset="0"/>
              </a:rPr>
              <a:t>://english.scio.gov.cn/beltandroad/2022-07/28/content_78345560.htm</a:t>
            </a:r>
            <a:endParaRPr lang="zh-HK" altLang="en-US" sz="1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5" name="Picture 14"/>
          <p:cNvPicPr/>
          <p:nvPr/>
        </p:nvPicPr>
        <p:blipFill rotWithShape="1">
          <a:blip r:embed="rId4"/>
          <a:srcRect l="24788" t="23180" r="40624" b="30268"/>
          <a:stretch/>
        </p:blipFill>
        <p:spPr bwMode="auto">
          <a:xfrm>
            <a:off x="7083908" y="3533040"/>
            <a:ext cx="3617288" cy="209437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1736344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72C365A7-97B8-4E20-B6A9-D14DC01CB6CA}"/>
              </a:ext>
            </a:extLst>
          </p:cNvPr>
          <p:cNvSpPr txBox="1"/>
          <p:nvPr/>
        </p:nvSpPr>
        <p:spPr>
          <a:xfrm>
            <a:off x="754081" y="768440"/>
            <a:ext cx="10468396" cy="834074"/>
          </a:xfrm>
          <a:prstGeom prst="rect">
            <a:avLst/>
          </a:prstGeom>
          <a:noFill/>
        </p:spPr>
        <p:txBody>
          <a:bodyPr wrap="square">
            <a:spAutoFit/>
          </a:bodyPr>
          <a:lstStyle/>
          <a:p>
            <a:pPr algn="just">
              <a:lnSpc>
                <a:spcPct val="120000"/>
              </a:lnSpc>
            </a:pPr>
            <a:r>
              <a:rPr lang="en-US" altLang="zh-CN" sz="2100" kern="100" dirty="0" smtClean="0">
                <a:solidFill>
                  <a:schemeClr val="tx1">
                    <a:lumMod val="95000"/>
                    <a:lumOff val="5000"/>
                  </a:schemeClr>
                </a:solidFill>
                <a:effectLst/>
                <a:latin typeface="Times New Roman" panose="02020603050405020304" pitchFamily="18" charset="0"/>
                <a:ea typeface="DFKai-SB" panose="03000509000000000000" pitchFamily="65" charset="-120"/>
                <a:cs typeface="Times New Roman" panose="02020603050405020304" pitchFamily="18" charset="0"/>
              </a:rPr>
              <a:t>B</a:t>
            </a:r>
            <a:r>
              <a:rPr lang="en-US" altLang="zh-CN" sz="2100" dirty="0">
                <a:solidFill>
                  <a:schemeClr val="tx1">
                    <a:lumMod val="95000"/>
                    <a:lumOff val="5000"/>
                  </a:schemeClr>
                </a:solidFill>
                <a:latin typeface="Times New Roman" panose="02020603050405020304" pitchFamily="18" charset="0"/>
                <a:cs typeface="Times New Roman" panose="02020603050405020304" pitchFamily="18" charset="0"/>
              </a:rPr>
              <a:t>&amp;</a:t>
            </a:r>
            <a:r>
              <a:rPr lang="en-US" altLang="zh-CN" sz="2100" kern="100" dirty="0" smtClean="0">
                <a:solidFill>
                  <a:schemeClr val="tx1">
                    <a:lumMod val="95000"/>
                    <a:lumOff val="5000"/>
                  </a:schemeClr>
                </a:solidFill>
                <a:effectLst/>
                <a:latin typeface="Times New Roman" panose="02020603050405020304" pitchFamily="18" charset="0"/>
                <a:ea typeface="DFKai-SB" panose="03000509000000000000" pitchFamily="65" charset="-120"/>
                <a:cs typeface="Times New Roman" panose="02020603050405020304" pitchFamily="18" charset="0"/>
              </a:rPr>
              <a:t>RI</a:t>
            </a:r>
            <a:r>
              <a:rPr lang="zh-CN" altLang="en-US" sz="2100" kern="100" dirty="0" smtClean="0">
                <a:solidFill>
                  <a:schemeClr val="tx1">
                    <a:lumMod val="95000"/>
                    <a:lumOff val="5000"/>
                  </a:schemeClr>
                </a:solidFill>
                <a:effectLst/>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kern="100" dirty="0">
                <a:solidFill>
                  <a:schemeClr val="tx1">
                    <a:lumMod val="95000"/>
                    <a:lumOff val="5000"/>
                  </a:schemeClr>
                </a:solidFill>
                <a:effectLst/>
                <a:latin typeface="Times New Roman" panose="02020603050405020304" pitchFamily="18" charset="0"/>
                <a:ea typeface="DFKai-SB" panose="03000509000000000000" pitchFamily="65" charset="-120"/>
                <a:cs typeface="Times New Roman" panose="02020603050405020304" pitchFamily="18" charset="0"/>
              </a:rPr>
              <a:t>connectivity</a:t>
            </a:r>
            <a:r>
              <a:rPr lang="zh-CN" altLang="en-US" sz="2100" kern="100" dirty="0">
                <a:solidFill>
                  <a:schemeClr val="tx1">
                    <a:lumMod val="95000"/>
                    <a:lumOff val="5000"/>
                  </a:schemeClr>
                </a:solidFill>
                <a:effectLst/>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kern="100" dirty="0">
                <a:solidFill>
                  <a:schemeClr val="tx1">
                    <a:lumMod val="95000"/>
                    <a:lumOff val="5000"/>
                  </a:schemeClr>
                </a:solidFill>
                <a:effectLst/>
                <a:latin typeface="Times New Roman" panose="02020603050405020304" pitchFamily="18" charset="0"/>
                <a:ea typeface="DFKai-SB" panose="03000509000000000000" pitchFamily="65" charset="-120"/>
                <a:cs typeface="Times New Roman" panose="02020603050405020304" pitchFamily="18" charset="0"/>
              </a:rPr>
              <a:t>applies</a:t>
            </a:r>
            <a:r>
              <a:rPr lang="zh-CN" altLang="en-US" sz="2100" kern="100" dirty="0">
                <a:solidFill>
                  <a:schemeClr val="tx1">
                    <a:lumMod val="95000"/>
                    <a:lumOff val="5000"/>
                  </a:schemeClr>
                </a:solidFill>
                <a:effectLst/>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to</a:t>
            </a:r>
            <a:r>
              <a:rPr lang="zh-CN" altLang="en-US" sz="21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both</a:t>
            </a:r>
            <a:r>
              <a:rPr lang="zh-CN" altLang="en-US" sz="21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kern="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hard connectivity and soft connectivity.</a:t>
            </a:r>
            <a:r>
              <a:rPr lang="zh-CN" altLang="en-US" sz="2100" kern="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kern="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Both </a:t>
            </a:r>
            <a:r>
              <a:rPr lang="en-US" altLang="zh-CN" sz="21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are </a:t>
            </a:r>
            <a:r>
              <a:rPr lang="en-US" altLang="zh-CN" sz="2100" kern="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complementary and necessary </a:t>
            </a:r>
            <a:r>
              <a:rPr lang="en-US" altLang="zh-CN" sz="21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for the advancement of </a:t>
            </a:r>
            <a:r>
              <a:rPr lang="en-US" altLang="zh-CN" sz="2100" kern="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a:t>
            </a:r>
            <a:r>
              <a:rPr lang="en-US" altLang="zh-CN" sz="2100" dirty="0">
                <a:solidFill>
                  <a:schemeClr val="tx1">
                    <a:lumMod val="95000"/>
                    <a:lumOff val="5000"/>
                  </a:schemeClr>
                </a:solidFill>
                <a:latin typeface="Times New Roman" panose="02020603050405020304" pitchFamily="18" charset="0"/>
                <a:cs typeface="Times New Roman" panose="02020603050405020304" pitchFamily="18" charset="0"/>
              </a:rPr>
              <a:t>&amp;</a:t>
            </a:r>
            <a:r>
              <a:rPr lang="en-US" altLang="zh-CN" sz="2100" kern="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RI</a:t>
            </a:r>
            <a:r>
              <a:rPr lang="zh-CN" altLang="en-US" sz="2100" kern="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cooperation.</a:t>
            </a:r>
            <a:r>
              <a:rPr lang="zh-CN" altLang="en-US" sz="2100"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endParaRPr lang="en-US" altLang="zh-CN" sz="2100" kern="100" dirty="0">
              <a:solidFill>
                <a:schemeClr val="tx1">
                  <a:lumMod val="95000"/>
                  <a:lumOff val="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标题 1">
            <a:extLst>
              <a:ext uri="{FF2B5EF4-FFF2-40B4-BE49-F238E27FC236}">
                <a16:creationId xmlns:a16="http://schemas.microsoft.com/office/drawing/2014/main" id="{244FD648-553D-44C7-AF8D-3BCE6077EC14}"/>
              </a:ext>
            </a:extLst>
          </p:cNvPr>
          <p:cNvSpPr txBox="1">
            <a:spLocks noChangeArrowheads="1"/>
          </p:cNvSpPr>
          <p:nvPr/>
        </p:nvSpPr>
        <p:spPr bwMode="auto">
          <a:xfrm>
            <a:off x="2280951" y="113303"/>
            <a:ext cx="7237517" cy="8096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Wingdings" panose="05000000000000000000" pitchFamily="2" charset="2"/>
              <a:buChar char="Ø"/>
            </a:pPr>
            <a:r>
              <a:rPr lang="en-US" altLang="zh-CN" sz="3600" b="1"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The</a:t>
            </a:r>
            <a:r>
              <a:rPr lang="zh-CN" altLang="en-US" sz="3600" b="1"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 </a:t>
            </a:r>
            <a:r>
              <a:rPr lang="en-US" altLang="zh-CN" sz="3600" b="1"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key</a:t>
            </a:r>
            <a:r>
              <a:rPr lang="zh-CN" altLang="en-US" sz="3600" b="1"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 </a:t>
            </a:r>
            <a:r>
              <a:rPr lang="en-US" altLang="zh-CN" sz="3600" b="1"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of</a:t>
            </a:r>
            <a:r>
              <a:rPr lang="zh-CN" altLang="en-US" sz="3600" b="1"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 </a:t>
            </a:r>
            <a:r>
              <a:rPr lang="en-US" altLang="zh-CN" sz="3600" b="1" kern="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B</a:t>
            </a:r>
            <a:r>
              <a:rPr lang="en-US" altLang="zh-CN" sz="3600" dirty="0">
                <a:solidFill>
                  <a:schemeClr val="tx1">
                    <a:lumMod val="95000"/>
                    <a:lumOff val="5000"/>
                  </a:schemeClr>
                </a:solidFill>
                <a:latin typeface="Times New Roman" panose="02020603050405020304" pitchFamily="18" charset="0"/>
                <a:cs typeface="Times New Roman" panose="02020603050405020304" pitchFamily="18" charset="0"/>
              </a:rPr>
              <a:t>&amp;</a:t>
            </a:r>
            <a:r>
              <a:rPr lang="en-US" altLang="zh-CN" sz="3600" b="1" kern="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RI</a:t>
            </a:r>
            <a:r>
              <a:rPr lang="zh-CN" altLang="en-US" sz="3600" b="1" kern="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 </a:t>
            </a:r>
            <a:r>
              <a:rPr lang="en-US" altLang="zh-CN" sz="3600" b="1"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is</a:t>
            </a:r>
            <a:r>
              <a:rPr lang="zh-CN" altLang="en-US" sz="3600" b="1"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 </a:t>
            </a:r>
            <a:r>
              <a:rPr lang="en-US" altLang="zh-CN" sz="3600" b="1" kern="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connectivity</a:t>
            </a:r>
            <a:endParaRPr lang="zh-CN" altLang="en-US" sz="36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Freeform 7">
            <a:extLst>
              <a:ext uri="{FF2B5EF4-FFF2-40B4-BE49-F238E27FC236}">
                <a16:creationId xmlns:a16="http://schemas.microsoft.com/office/drawing/2014/main" id="{4205BABC-D81E-4E7E-8356-BF5CA23B1651}"/>
              </a:ext>
            </a:extLst>
          </p:cNvPr>
          <p:cNvSpPr/>
          <p:nvPr/>
        </p:nvSpPr>
        <p:spPr bwMode="auto">
          <a:xfrm>
            <a:off x="530530" y="2038367"/>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FFC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gency FB" panose="020B0503020202020204" pitchFamily="34" charset="0"/>
            </a:endParaRPr>
          </a:p>
        </p:txBody>
      </p:sp>
      <p:sp>
        <p:nvSpPr>
          <p:cNvPr id="8" name="文本框 7">
            <a:extLst>
              <a:ext uri="{FF2B5EF4-FFF2-40B4-BE49-F238E27FC236}">
                <a16:creationId xmlns:a16="http://schemas.microsoft.com/office/drawing/2014/main" id="{232627C1-AE35-481F-96A5-996DB5D80B41}"/>
              </a:ext>
            </a:extLst>
          </p:cNvPr>
          <p:cNvSpPr txBox="1"/>
          <p:nvPr/>
        </p:nvSpPr>
        <p:spPr>
          <a:xfrm>
            <a:off x="1100983" y="1873659"/>
            <a:ext cx="9992519" cy="1351859"/>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just"/>
            <a:r>
              <a:rPr lang="en-US" altLang="zh-CN" sz="2100" b="0" dirty="0" smtClean="0">
                <a:solidFill>
                  <a:schemeClr val="tx1">
                    <a:lumMod val="95000"/>
                    <a:lumOff val="5000"/>
                  </a:schemeClr>
                </a:solidFill>
                <a:latin typeface="Times New Roman" panose="02020603050405020304" pitchFamily="18" charset="0"/>
                <a:cs typeface="Times New Roman" panose="02020603050405020304" pitchFamily="18" charset="0"/>
              </a:rPr>
              <a:t>Hard connectivity refers</a:t>
            </a:r>
            <a:r>
              <a:rPr lang="zh-CN" altLang="en-US" sz="2100" b="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100" b="0" dirty="0" smtClean="0">
                <a:solidFill>
                  <a:schemeClr val="tx1">
                    <a:lumMod val="95000"/>
                    <a:lumOff val="5000"/>
                  </a:schemeClr>
                </a:solidFill>
                <a:latin typeface="Times New Roman" panose="02020603050405020304" pitchFamily="18" charset="0"/>
                <a:cs typeface="Times New Roman" panose="02020603050405020304" pitchFamily="18" charset="0"/>
              </a:rPr>
              <a:t>connectivity in infrastructure through six</a:t>
            </a:r>
            <a:r>
              <a:rPr lang="zh-CN" altLang="en-US" sz="2100" b="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100" b="0" dirty="0" smtClean="0">
                <a:solidFill>
                  <a:schemeClr val="tx1">
                    <a:lumMod val="95000"/>
                    <a:lumOff val="5000"/>
                  </a:schemeClr>
                </a:solidFill>
                <a:latin typeface="Times New Roman" panose="02020603050405020304" pitchFamily="18" charset="0"/>
                <a:cs typeface="Times New Roman" panose="02020603050405020304" pitchFamily="18" charset="0"/>
              </a:rPr>
              <a:t>means,</a:t>
            </a:r>
            <a:r>
              <a:rPr lang="zh-CN" altLang="en-US" sz="2100" b="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namely</a:t>
            </a:r>
            <a:r>
              <a:rPr lang="zh-CN" altLang="en-US" sz="2100" b="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railways,</a:t>
            </a:r>
            <a:r>
              <a:rPr lang="zh-CN" altLang="en-US" sz="2100" b="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roads,</a:t>
            </a:r>
            <a:r>
              <a:rPr lang="zh-CN" altLang="en-US" sz="2100" b="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100" b="0" dirty="0" smtClean="0">
                <a:solidFill>
                  <a:schemeClr val="tx1">
                    <a:lumMod val="95000"/>
                    <a:lumOff val="5000"/>
                  </a:schemeClr>
                </a:solidFill>
                <a:latin typeface="Times New Roman" panose="02020603050405020304" pitchFamily="18" charset="0"/>
                <a:cs typeface="Times New Roman" panose="02020603050405020304" pitchFamily="18" charset="0"/>
              </a:rPr>
              <a:t>shipping,</a:t>
            </a:r>
            <a:r>
              <a:rPr lang="zh-CN" altLang="en-US" sz="2100" b="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100" b="0" dirty="0" smtClean="0">
                <a:solidFill>
                  <a:schemeClr val="tx1">
                    <a:lumMod val="95000"/>
                    <a:lumOff val="5000"/>
                  </a:schemeClr>
                </a:solidFill>
                <a:latin typeface="Times New Roman" panose="02020603050405020304" pitchFamily="18" charset="0"/>
                <a:cs typeface="Times New Roman" panose="02020603050405020304" pitchFamily="18" charset="0"/>
              </a:rPr>
              <a:t>aviation,</a:t>
            </a:r>
            <a:r>
              <a:rPr lang="zh-CN" altLang="en-US" sz="2100" b="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pipelines</a:t>
            </a:r>
            <a:r>
              <a:rPr lang="zh-CN" altLang="en-US" sz="2100" b="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and</a:t>
            </a:r>
            <a:r>
              <a:rPr lang="zh-CN" altLang="en-US" sz="2100" b="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100" b="0" dirty="0" smtClean="0">
                <a:solidFill>
                  <a:schemeClr val="tx1">
                    <a:lumMod val="95000"/>
                    <a:lumOff val="5000"/>
                  </a:schemeClr>
                </a:solidFill>
                <a:latin typeface="Times New Roman" panose="02020603050405020304" pitchFamily="18" charset="0"/>
                <a:cs typeface="Times New Roman" panose="02020603050405020304" pitchFamily="18" charset="0"/>
              </a:rPr>
              <a:t>integrated space information</a:t>
            </a:r>
            <a:r>
              <a:rPr lang="zh-CN" altLang="en-US" sz="2100" b="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100" b="0" dirty="0" smtClean="0">
                <a:solidFill>
                  <a:schemeClr val="tx1">
                    <a:lumMod val="95000"/>
                    <a:lumOff val="5000"/>
                  </a:schemeClr>
                </a:solidFill>
                <a:latin typeface="Times New Roman" panose="02020603050405020304" pitchFamily="18" charset="0"/>
                <a:cs typeface="Times New Roman" panose="02020603050405020304" pitchFamily="18" charset="0"/>
              </a:rPr>
              <a:t>networks. </a:t>
            </a:r>
            <a:r>
              <a:rPr lang="zh-CN" altLang="en-US" sz="2100" b="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China</a:t>
            </a:r>
            <a:r>
              <a:rPr lang="zh-CN" altLang="en-US" sz="2100" b="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helps</a:t>
            </a:r>
            <a:r>
              <a:rPr lang="zh-CN" altLang="en-US" sz="2100" b="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developing</a:t>
            </a:r>
            <a:r>
              <a:rPr lang="zh-CN" altLang="en-US" sz="2100" b="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countries</a:t>
            </a:r>
            <a:r>
              <a:rPr lang="zh-CN" altLang="en-US" sz="2100" b="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improve</a:t>
            </a:r>
            <a:r>
              <a:rPr lang="zh-CN" altLang="en-US" sz="2100" b="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infrastructure</a:t>
            </a:r>
            <a:r>
              <a:rPr lang="zh-CN" altLang="en-US" sz="2100" b="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and</a:t>
            </a:r>
            <a:r>
              <a:rPr lang="zh-CN" altLang="en-US" sz="2100" b="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stimulate</a:t>
            </a:r>
            <a:r>
              <a:rPr lang="zh-CN" altLang="en-US" sz="2100" b="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100" b="0" dirty="0" smtClean="0">
                <a:solidFill>
                  <a:schemeClr val="tx1">
                    <a:lumMod val="95000"/>
                    <a:lumOff val="5000"/>
                  </a:schemeClr>
                </a:solidFill>
                <a:latin typeface="Times New Roman" panose="02020603050405020304" pitchFamily="18" charset="0"/>
                <a:cs typeface="Times New Roman" panose="02020603050405020304" pitchFamily="18" charset="0"/>
              </a:rPr>
              <a:t>economic growth</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a:t>
            </a:r>
            <a:r>
              <a:rPr lang="zh-CN" altLang="en-US" sz="2100" b="0" dirty="0">
                <a:solidFill>
                  <a:schemeClr val="tx1">
                    <a:lumMod val="95000"/>
                    <a:lumOff val="5000"/>
                  </a:schemeClr>
                </a:solidFill>
                <a:latin typeface="Times New Roman" panose="02020603050405020304" pitchFamily="18" charset="0"/>
                <a:cs typeface="Times New Roman" panose="02020603050405020304" pitchFamily="18" charset="0"/>
              </a:rPr>
              <a:t> </a:t>
            </a:r>
          </a:p>
        </p:txBody>
      </p:sp>
      <p:sp>
        <p:nvSpPr>
          <p:cNvPr id="10" name="Freeform 7">
            <a:extLst>
              <a:ext uri="{FF2B5EF4-FFF2-40B4-BE49-F238E27FC236}">
                <a16:creationId xmlns:a16="http://schemas.microsoft.com/office/drawing/2014/main" id="{BF3BFBD8-6172-465E-8AA1-E50450FC0BD2}"/>
              </a:ext>
            </a:extLst>
          </p:cNvPr>
          <p:cNvSpPr/>
          <p:nvPr/>
        </p:nvSpPr>
        <p:spPr bwMode="auto">
          <a:xfrm>
            <a:off x="530529" y="3439608"/>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FFC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gency FB" panose="020B0503020202020204" pitchFamily="34" charset="0"/>
            </a:endParaRPr>
          </a:p>
        </p:txBody>
      </p:sp>
      <p:sp>
        <p:nvSpPr>
          <p:cNvPr id="11" name="文本框 14">
            <a:extLst>
              <a:ext uri="{FF2B5EF4-FFF2-40B4-BE49-F238E27FC236}">
                <a16:creationId xmlns:a16="http://schemas.microsoft.com/office/drawing/2014/main" id="{6E3E8FC3-00BA-48DC-85A9-6D0F73A5DBAF}"/>
              </a:ext>
            </a:extLst>
          </p:cNvPr>
          <p:cNvSpPr txBox="1"/>
          <p:nvPr/>
        </p:nvSpPr>
        <p:spPr>
          <a:xfrm>
            <a:off x="1100983" y="3439608"/>
            <a:ext cx="10014243" cy="493752"/>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lvl="0" algn="l"/>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Soft</a:t>
            </a:r>
            <a:r>
              <a:rPr lang="zh-CN" altLang="en-US" sz="2100" b="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100" b="0" dirty="0" smtClean="0">
                <a:solidFill>
                  <a:schemeClr val="tx1">
                    <a:lumMod val="95000"/>
                    <a:lumOff val="5000"/>
                  </a:schemeClr>
                </a:solidFill>
                <a:latin typeface="Times New Roman" panose="02020603050405020304" pitchFamily="18" charset="0"/>
                <a:cs typeface="Times New Roman" panose="02020603050405020304" pitchFamily="18" charset="0"/>
              </a:rPr>
              <a:t>connectivity</a:t>
            </a:r>
            <a:r>
              <a:rPr lang="zh-CN" altLang="en-US" sz="2100" b="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refers to </a:t>
            </a:r>
            <a:r>
              <a:rPr lang="en-US" altLang="zh-CN" sz="2100" b="0" dirty="0" smtClean="0">
                <a:solidFill>
                  <a:schemeClr val="tx1">
                    <a:lumMod val="95000"/>
                    <a:lumOff val="5000"/>
                  </a:schemeClr>
                </a:solidFill>
                <a:latin typeface="Times New Roman" panose="02020603050405020304" pitchFamily="18" charset="0"/>
                <a:cs typeface="Times New Roman" panose="02020603050405020304" pitchFamily="18" charset="0"/>
              </a:rPr>
              <a:t>connectivity in policies</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a:t>
            </a:r>
            <a:r>
              <a:rPr lang="zh-CN" altLang="en-US" sz="2100" b="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rules</a:t>
            </a:r>
            <a:r>
              <a:rPr lang="zh-CN" altLang="en-US" sz="2100" b="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and</a:t>
            </a:r>
            <a:r>
              <a:rPr lang="zh-CN" altLang="en-US" sz="2100" b="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standards.</a:t>
            </a:r>
            <a:r>
              <a:rPr lang="zh-CN" altLang="en-US" sz="2100" b="0" dirty="0">
                <a:solidFill>
                  <a:schemeClr val="tx1">
                    <a:lumMod val="95000"/>
                    <a:lumOff val="5000"/>
                  </a:schemeClr>
                </a:solidFill>
                <a:latin typeface="Times New Roman" panose="02020603050405020304" pitchFamily="18" charset="0"/>
                <a:cs typeface="Times New Roman" panose="02020603050405020304" pitchFamily="18" charset="0"/>
              </a:rPr>
              <a:t> </a:t>
            </a:r>
            <a:endPar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2" name="矩形 11">
            <a:extLst>
              <a:ext uri="{FF2B5EF4-FFF2-40B4-BE49-F238E27FC236}">
                <a16:creationId xmlns:a16="http://schemas.microsoft.com/office/drawing/2014/main" id="{72A856AB-85BC-4C5A-B202-3BC7A8F30DE6}"/>
              </a:ext>
            </a:extLst>
          </p:cNvPr>
          <p:cNvSpPr/>
          <p:nvPr/>
        </p:nvSpPr>
        <p:spPr>
          <a:xfrm>
            <a:off x="1100983" y="4059226"/>
            <a:ext cx="9974842" cy="2162977"/>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Times New Roman" panose="02020603050405020304" pitchFamily="18" charset="0"/>
              <a:cs typeface="Times New Roman" panose="02020603050405020304" pitchFamily="18" charset="0"/>
            </a:endParaRPr>
          </a:p>
        </p:txBody>
      </p:sp>
      <p:sp>
        <p:nvSpPr>
          <p:cNvPr id="13" name="矩形 2">
            <a:extLst>
              <a:ext uri="{FF2B5EF4-FFF2-40B4-BE49-F238E27FC236}">
                <a16:creationId xmlns:a16="http://schemas.microsoft.com/office/drawing/2014/main" id="{F2942AF3-366C-4D97-9F0D-95D474A0D343}"/>
              </a:ext>
            </a:extLst>
          </p:cNvPr>
          <p:cNvSpPr/>
          <p:nvPr/>
        </p:nvSpPr>
        <p:spPr>
          <a:xfrm>
            <a:off x="1266873" y="4514974"/>
            <a:ext cx="9659273" cy="1643527"/>
          </a:xfrm>
          <a:prstGeom prst="rect">
            <a:avLst/>
          </a:prstGeom>
        </p:spPr>
        <p:txBody>
          <a:bodyPr wrap="square">
            <a:spAutoFit/>
          </a:bodyPr>
          <a:lstStyle/>
          <a:p>
            <a:pPr algn="just">
              <a:lnSpc>
                <a:spcPct val="120000"/>
              </a:lnSpc>
            </a:pP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December</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2017,</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China</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issued</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i="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Action Plan for Connectivity of Standards on Joint Efforts to Build the Belt and Road Initiative (2018-2020)</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zh-CN" altLang="en-US"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Through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agreements</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with</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other</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countries</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regions,</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China</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has promoted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mutual recognition of standards and </a:t>
            </a:r>
            <a:r>
              <a:rPr lang="en-US" altLang="zh-CN" sz="2100" dirty="0" err="1"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harmonised</a:t>
            </a:r>
            <a:r>
              <a:rPr lang="zh-CN" altLang="en-US"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its standards</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with</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international ones and those of other countries.</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endParaRPr lang="zh-CN"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4" name="文字方塊 15"/>
          <p:cNvSpPr txBox="1"/>
          <p:nvPr/>
        </p:nvSpPr>
        <p:spPr>
          <a:xfrm>
            <a:off x="1100983" y="4053309"/>
            <a:ext cx="1722736" cy="461665"/>
          </a:xfrm>
          <a:prstGeom prst="rect">
            <a:avLst/>
          </a:prstGeom>
          <a:noFill/>
        </p:spPr>
        <p:txBody>
          <a:bodyPr wrap="square" rtlCol="0">
            <a:spAutoFit/>
          </a:bodyPr>
          <a:lstStyle/>
          <a:p>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Example</a:t>
            </a:r>
            <a:endParaRPr lang="zh-HK"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Rectangle 1"/>
          <p:cNvSpPr/>
          <p:nvPr/>
        </p:nvSpPr>
        <p:spPr>
          <a:xfrm>
            <a:off x="1266874" y="6195639"/>
            <a:ext cx="7771257" cy="738664"/>
          </a:xfrm>
          <a:prstGeom prst="rect">
            <a:avLst/>
          </a:prstGeom>
        </p:spPr>
        <p:txBody>
          <a:bodyPr wrap="square">
            <a:spAutoFit/>
          </a:bodyPr>
          <a:lstStyle/>
          <a:p>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Source:</a:t>
            </a:r>
          </a:p>
          <a:p>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State</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Council</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Information</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Office </a:t>
            </a:r>
            <a:endParaRPr lang="en-US" altLang="zh-CN" sz="1400" dirty="0">
              <a:latin typeface="Times New Roman" panose="02020603050405020304" pitchFamily="18" charset="0"/>
              <a:ea typeface="DFKai-SB" panose="03000509000000000000" pitchFamily="65" charset="-120"/>
              <a:cs typeface="Times New Roman" panose="02020603050405020304" pitchFamily="18" charset="0"/>
            </a:endParaRPr>
          </a:p>
          <a:p>
            <a:r>
              <a:rPr lang="zh-HK" altLang="en-US" sz="1400" dirty="0">
                <a:latin typeface="Times New Roman" panose="02020603050405020304" pitchFamily="18" charset="0"/>
                <a:cs typeface="Times New Roman" panose="02020603050405020304" pitchFamily="18" charset="0"/>
              </a:rPr>
              <a:t>http://www.scio.gov.cn/xwfbh/xwbfbh/wqfbh/37601/39274/xgzc39280/Document/1641459/1641459.htm</a:t>
            </a:r>
            <a:endParaRPr lang="en-US" altLang="zh-HK" sz="1400" dirty="0">
              <a:latin typeface="Times New Roman" panose="02020603050405020304" pitchFamily="18" charset="0"/>
              <a:cs typeface="Times New Roman" panose="02020603050405020304" pitchFamily="18" charset="0"/>
            </a:endParaRPr>
          </a:p>
        </p:txBody>
      </p:sp>
      <p:pic>
        <p:nvPicPr>
          <p:cNvPr id="15" name="圖片 14"/>
          <p:cNvPicPr/>
          <p:nvPr/>
        </p:nvPicPr>
        <p:blipFill rotWithShape="1">
          <a:blip r:embed="rId3"/>
          <a:srcRect l="5849" t="15811" r="42949" b="71615"/>
          <a:stretch/>
        </p:blipFill>
        <p:spPr bwMode="auto">
          <a:xfrm>
            <a:off x="8759073" y="6222203"/>
            <a:ext cx="2595810" cy="53246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9225319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内容占位符 2">
            <a:extLst>
              <a:ext uri="{FF2B5EF4-FFF2-40B4-BE49-F238E27FC236}">
                <a16:creationId xmlns:a16="http://schemas.microsoft.com/office/drawing/2014/main" id="{97CFC843-5AD1-4CBC-9FEA-9AEF6AFD5C85}"/>
              </a:ext>
            </a:extLst>
          </p:cNvPr>
          <p:cNvSpPr txBox="1">
            <a:spLocks/>
          </p:cNvSpPr>
          <p:nvPr/>
        </p:nvSpPr>
        <p:spPr>
          <a:xfrm>
            <a:off x="5915608" y="1466003"/>
            <a:ext cx="5775649" cy="286232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spcBef>
                <a:spcPct val="0"/>
              </a:spcBef>
              <a:buNone/>
            </a:pP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Five </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cooperation priorities of B</a:t>
            </a:r>
            <a:r>
              <a:rPr lang="en-US" altLang="zh-CN" sz="2400" dirty="0" smtClean="0">
                <a:solidFill>
                  <a:schemeClr val="tx1">
                    <a:lumMod val="95000"/>
                    <a:lumOff val="5000"/>
                  </a:schemeClr>
                </a:solidFill>
                <a:latin typeface="Times New Roman" panose="02020603050405020304" pitchFamily="18" charset="0"/>
                <a:cs typeface="Times New Roman" panose="02020603050405020304" pitchFamily="18" charset="0"/>
              </a:rPr>
              <a:t>&amp;</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RI,</a:t>
            </a:r>
            <a:r>
              <a:rPr lang="zh-CN" altLang="en-US"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namely</a:t>
            </a:r>
            <a:r>
              <a:rPr lang="zh-CN" altLang="en-US"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policy </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coordination</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facilities connectivity, unimpeded trade, financial integration and people-to-people bond.  All </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have made progress.</a:t>
            </a:r>
            <a:r>
              <a:rPr lang="zh-CN" altLang="en-US"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endParaRPr lang="zh-CN" altLang="en-US" sz="2400" b="1" kern="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3" name="任意多边形: 形状 12">
            <a:extLst>
              <a:ext uri="{FF2B5EF4-FFF2-40B4-BE49-F238E27FC236}">
                <a16:creationId xmlns:a16="http://schemas.microsoft.com/office/drawing/2014/main" id="{9FC52296-D9EF-4631-9CDA-936E39FCBE43}"/>
              </a:ext>
            </a:extLst>
          </p:cNvPr>
          <p:cNvSpPr/>
          <p:nvPr/>
        </p:nvSpPr>
        <p:spPr>
          <a:xfrm>
            <a:off x="6579083" y="463758"/>
            <a:ext cx="4309404" cy="5626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en-US" altLang="zh-CN" sz="36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2. </a:t>
            </a:r>
            <a:r>
              <a:rPr lang="en-US" altLang="zh-CN" sz="36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B</a:t>
            </a:r>
            <a:r>
              <a:rPr lang="en-US" altLang="zh-CN" sz="36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&amp;</a:t>
            </a:r>
            <a:r>
              <a:rPr lang="en-US" altLang="zh-CN" sz="36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RI</a:t>
            </a:r>
            <a:r>
              <a:rPr lang="zh-CN" altLang="en-US" sz="36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 </a:t>
            </a:r>
            <a:r>
              <a:rPr lang="en-US" altLang="zh-CN" sz="36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progress</a:t>
            </a:r>
            <a:endParaRPr lang="zh-CN" altLang="en-US" sz="36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7" name="文本框 5">
            <a:extLst>
              <a:ext uri="{FF2B5EF4-FFF2-40B4-BE49-F238E27FC236}">
                <a16:creationId xmlns:a16="http://schemas.microsoft.com/office/drawing/2014/main" id="{A9A2A5E2-B6B3-4515-A923-F11EFCA960A5}"/>
              </a:ext>
            </a:extLst>
          </p:cNvPr>
          <p:cNvSpPr txBox="1"/>
          <p:nvPr/>
        </p:nvSpPr>
        <p:spPr>
          <a:xfrm>
            <a:off x="8121327" y="5137802"/>
            <a:ext cx="5015976" cy="523220"/>
          </a:xfrm>
          <a:prstGeom prst="rect">
            <a:avLst/>
          </a:prstGeom>
          <a:noFill/>
        </p:spPr>
        <p:txBody>
          <a:bodyPr wrap="square" rtlCol="0">
            <a:spAutoFit/>
          </a:bodyPr>
          <a:lstStyle/>
          <a:p>
            <a:r>
              <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Source:</a:t>
            </a:r>
            <a:r>
              <a:rPr lang="zh-CN" altLang="en-US"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Belt and Road Imitative Hong Kong (</a:t>
            </a:r>
            <a:r>
              <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www.beltandroad.gov.hk/overview.html)</a:t>
            </a:r>
            <a:endPar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4" name="Picture 3"/>
          <p:cNvPicPr>
            <a:picLocks noChangeAspect="1"/>
          </p:cNvPicPr>
          <p:nvPr/>
        </p:nvPicPr>
        <p:blipFill rotWithShape="1">
          <a:blip r:embed="rId3"/>
          <a:srcRect l="61592" t="7771" r="2501" b="11210"/>
          <a:stretch/>
        </p:blipFill>
        <p:spPr>
          <a:xfrm>
            <a:off x="0" y="-57456"/>
            <a:ext cx="5441133" cy="6906056"/>
          </a:xfrm>
          <a:prstGeom prst="rect">
            <a:avLst/>
          </a:prstGeom>
        </p:spPr>
      </p:pic>
      <p:pic>
        <p:nvPicPr>
          <p:cNvPr id="6" name="Picture 5"/>
          <p:cNvPicPr>
            <a:picLocks noChangeAspect="1"/>
          </p:cNvPicPr>
          <p:nvPr/>
        </p:nvPicPr>
        <p:blipFill rotWithShape="1">
          <a:blip r:embed="rId4"/>
          <a:srcRect l="858" t="13614" r="77426" b="77973"/>
          <a:stretch/>
        </p:blipFill>
        <p:spPr>
          <a:xfrm>
            <a:off x="8153429" y="4486946"/>
            <a:ext cx="2258840" cy="492235"/>
          </a:xfrm>
          <a:prstGeom prst="rect">
            <a:avLst/>
          </a:prstGeom>
        </p:spPr>
      </p:pic>
    </p:spTree>
    <p:extLst>
      <p:ext uri="{BB962C8B-B14F-4D97-AF65-F5344CB8AC3E}">
        <p14:creationId xmlns:p14="http://schemas.microsoft.com/office/powerpoint/2010/main" val="347557194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7233049" y="2233043"/>
            <a:ext cx="4479584" cy="3194721"/>
          </a:xfrm>
          <a:solidFill>
            <a:schemeClr val="accent4">
              <a:lumMod val="20000"/>
              <a:lumOff val="80000"/>
            </a:schemeClr>
          </a:solidFill>
        </p:spPr>
        <p:txBody>
          <a:bodyPr wrap="square">
            <a:spAutoFit/>
          </a:bodyPr>
          <a:lstStyle/>
          <a:p>
            <a:pPr marL="0" indent="0" algn="just">
              <a:lnSpc>
                <a:spcPct val="120000"/>
              </a:lnSpc>
              <a:buNone/>
            </a:pP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By the end of November 2021, China had signed more than 200 cooperation documents with 140 countries and 32 international </a:t>
            </a:r>
            <a:r>
              <a:rPr lang="en-US" altLang="zh-CN" sz="2100" dirty="0" err="1"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organisations</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on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B&amp;RI</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The B</a:t>
            </a:r>
            <a:r>
              <a:rPr lang="en-US" altLang="zh-CN" sz="2100" dirty="0">
                <a:solidFill>
                  <a:schemeClr val="tx1">
                    <a:lumMod val="95000"/>
                    <a:lumOff val="5000"/>
                  </a:schemeClr>
                </a:solidFill>
                <a:latin typeface="Times New Roman" panose="02020603050405020304" pitchFamily="18" charset="0"/>
                <a:cs typeface="Times New Roman" panose="02020603050405020304" pitchFamily="18" charset="0"/>
              </a:rPr>
              <a:t>&amp;</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RI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 its core concepts have been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incorporated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into documents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of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United Nations, G20, APEC and regional </a:t>
            </a:r>
            <a:r>
              <a:rPr lang="en-US" altLang="zh-CN" sz="2100" dirty="0" err="1"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organisations</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t>
            </a:r>
          </a:p>
        </p:txBody>
      </p:sp>
      <p:grpSp>
        <p:nvGrpSpPr>
          <p:cNvPr id="2" name="组合 1">
            <a:extLst>
              <a:ext uri="{FF2B5EF4-FFF2-40B4-BE49-F238E27FC236}">
                <a16:creationId xmlns:a16="http://schemas.microsoft.com/office/drawing/2014/main" id="{3F244099-CC5A-4D30-83C4-09C11FD7F430}"/>
              </a:ext>
            </a:extLst>
          </p:cNvPr>
          <p:cNvGrpSpPr/>
          <p:nvPr/>
        </p:nvGrpSpPr>
        <p:grpSpPr>
          <a:xfrm>
            <a:off x="366384" y="1886057"/>
            <a:ext cx="6650552" cy="5025083"/>
            <a:chOff x="5636050" y="2053187"/>
            <a:chExt cx="6073182" cy="5079843"/>
          </a:xfrm>
        </p:grpSpPr>
        <p:sp>
          <p:nvSpPr>
            <p:cNvPr id="9" name="矩形: 圆角 8">
              <a:extLst>
                <a:ext uri="{FF2B5EF4-FFF2-40B4-BE49-F238E27FC236}">
                  <a16:creationId xmlns:a16="http://schemas.microsoft.com/office/drawing/2014/main" id="{FD4C483B-BB1A-4979-88A3-6F9296824EB6}"/>
                </a:ext>
              </a:extLst>
            </p:cNvPr>
            <p:cNvSpPr/>
            <p:nvPr/>
          </p:nvSpPr>
          <p:spPr bwMode="auto">
            <a:xfrm>
              <a:off x="5698923" y="2218534"/>
              <a:ext cx="6010309" cy="4914496"/>
            </a:xfrm>
            <a:prstGeom prst="roundRect">
              <a:avLst>
                <a:gd name="adj" fmla="val 787"/>
              </a:avLst>
            </a:prstGeom>
            <a:solidFill>
              <a:srgbClr val="FDB42A">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矩形 12">
              <a:extLst>
                <a:ext uri="{FF2B5EF4-FFF2-40B4-BE49-F238E27FC236}">
                  <a16:creationId xmlns:a16="http://schemas.microsoft.com/office/drawing/2014/main" id="{12F41584-4836-4341-9CDA-F1DEAC93C914}"/>
                </a:ext>
              </a:extLst>
            </p:cNvPr>
            <p:cNvSpPr/>
            <p:nvPr/>
          </p:nvSpPr>
          <p:spPr>
            <a:xfrm>
              <a:off x="5636050" y="2053187"/>
              <a:ext cx="6010309" cy="5027974"/>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pic>
          <p:nvPicPr>
            <p:cNvPr id="6" name="图片 5">
              <a:extLst>
                <a:ext uri="{FF2B5EF4-FFF2-40B4-BE49-F238E27FC236}">
                  <a16:creationId xmlns:a16="http://schemas.microsoft.com/office/drawing/2014/main" id="{AA2A56C3-2A9D-42F2-B3B7-99CC2C5EDF15}"/>
                </a:ext>
              </a:extLst>
            </p:cNvPr>
            <p:cNvPicPr>
              <a:picLocks noChangeAspect="1"/>
            </p:cNvPicPr>
            <p:nvPr/>
          </p:nvPicPr>
          <p:blipFill>
            <a:blip r:embed="rId3"/>
            <a:stretch>
              <a:fillRect/>
            </a:stretch>
          </p:blipFill>
          <p:spPr>
            <a:xfrm>
              <a:off x="6464769" y="3898242"/>
              <a:ext cx="3948083" cy="1850664"/>
            </a:xfrm>
            <a:prstGeom prst="rect">
              <a:avLst/>
            </a:prstGeom>
            <a:ln w="12700" cap="sq">
              <a:solidFill>
                <a:srgbClr val="000000"/>
              </a:solidFill>
              <a:prstDash val="solid"/>
              <a:miter lim="800000"/>
            </a:ln>
            <a:effectLst>
              <a:outerShdw blurRad="50800" dist="38100" dir="2700000" algn="tl" rotWithShape="0">
                <a:srgbClr val="000000">
                  <a:alpha val="18000"/>
                </a:srgbClr>
              </a:outerShdw>
            </a:effectLst>
          </p:spPr>
        </p:pic>
        <p:sp>
          <p:nvSpPr>
            <p:cNvPr id="7" name="矩形 6">
              <a:extLst>
                <a:ext uri="{FF2B5EF4-FFF2-40B4-BE49-F238E27FC236}">
                  <a16:creationId xmlns:a16="http://schemas.microsoft.com/office/drawing/2014/main" id="{CB50A21B-66A5-4A86-831D-F1779EAC1250}"/>
                </a:ext>
              </a:extLst>
            </p:cNvPr>
            <p:cNvSpPr/>
            <p:nvPr/>
          </p:nvSpPr>
          <p:spPr>
            <a:xfrm>
              <a:off x="6363555" y="5778199"/>
              <a:ext cx="4285397" cy="746713"/>
            </a:xfrm>
            <a:prstGeom prst="rect">
              <a:avLst/>
            </a:prstGeom>
          </p:spPr>
          <p:txBody>
            <a:bodyPr wrap="square">
              <a:spAutoFit/>
            </a:bodyPr>
            <a:lstStyle/>
            <a:p>
              <a:pPr algn="just"/>
              <a:r>
                <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On 9 April 2020, the </a:t>
              </a:r>
              <a:r>
                <a:rPr lang="en-US" altLang="zh-CN"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unveiling ceremony </a:t>
              </a:r>
              <a:r>
                <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of the Innovation and Development Centre for BRI </a:t>
              </a:r>
              <a:r>
                <a:rPr lang="en-US" altLang="zh-CN"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was held </a:t>
              </a:r>
              <a:r>
                <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at China Development Bank.</a:t>
              </a:r>
            </a:p>
          </p:txBody>
        </p:sp>
        <p:sp>
          <p:nvSpPr>
            <p:cNvPr id="8" name="矩形 7">
              <a:extLst>
                <a:ext uri="{FF2B5EF4-FFF2-40B4-BE49-F238E27FC236}">
                  <a16:creationId xmlns:a16="http://schemas.microsoft.com/office/drawing/2014/main" id="{529AC3F8-D070-4223-B37D-9C0AC71900EC}"/>
                </a:ext>
              </a:extLst>
            </p:cNvPr>
            <p:cNvSpPr/>
            <p:nvPr/>
          </p:nvSpPr>
          <p:spPr>
            <a:xfrm>
              <a:off x="5698923" y="2171574"/>
              <a:ext cx="5824698" cy="1680104"/>
            </a:xfrm>
            <a:prstGeom prst="rect">
              <a:avLst/>
            </a:prstGeom>
          </p:spPr>
          <p:txBody>
            <a:bodyPr wrap="square">
              <a:spAutoFit/>
            </a:bodyPr>
            <a:lstStyle/>
            <a:p>
              <a:pPr algn="just">
                <a:lnSpc>
                  <a:spcPct val="120000"/>
                </a:lnSpc>
              </a:pPr>
              <a:r>
                <a:rPr lang="en-US" altLang="zh-CN" sz="17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National Development and Reform Commission (NDRC) and </a:t>
              </a:r>
              <a:r>
                <a:rPr lang="en-US" altLang="zh-CN" sz="17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United Nations Development </a:t>
              </a:r>
              <a:r>
                <a:rPr lang="en-US" altLang="zh-CN" sz="1700" dirty="0" err="1"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Programme</a:t>
              </a:r>
              <a:r>
                <a:rPr lang="en-US" altLang="zh-CN" sz="17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(UNDP) </a:t>
              </a:r>
              <a:r>
                <a:rPr lang="en-US" altLang="zh-CN" sz="17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jointly initiated the </a:t>
              </a:r>
              <a:r>
                <a:rPr lang="en-US" altLang="zh-CN" sz="17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Innovation </a:t>
              </a:r>
              <a:r>
                <a:rPr lang="en-US" altLang="zh-CN" sz="17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 Development </a:t>
              </a:r>
              <a:r>
                <a:rPr lang="en-US" altLang="zh-CN" sz="17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Centre for BRI.  The Centre plays an active </a:t>
              </a:r>
              <a:r>
                <a:rPr lang="en-US" altLang="zh-CN" sz="1700" strike="sngStrike"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a:t>
              </a:r>
              <a:r>
                <a:rPr lang="en-US" altLang="zh-CN" sz="17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role in </a:t>
              </a:r>
              <a:r>
                <a:rPr lang="en-US" altLang="zh-CN" sz="17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innovative research, </a:t>
              </a:r>
              <a:r>
                <a:rPr lang="en-US" altLang="zh-CN" sz="17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project consultation, partnership and capacity </a:t>
              </a:r>
              <a:r>
                <a:rPr lang="en-US" altLang="zh-CN" sz="17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building, etc.</a:t>
              </a:r>
              <a:endParaRPr lang="en-US" altLang="zh-CN" sz="17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grpSp>
      <p:sp>
        <p:nvSpPr>
          <p:cNvPr id="10" name="文本框 9">
            <a:extLst>
              <a:ext uri="{FF2B5EF4-FFF2-40B4-BE49-F238E27FC236}">
                <a16:creationId xmlns:a16="http://schemas.microsoft.com/office/drawing/2014/main" id="{556F66BE-71C9-46A1-A942-12AF0E2F6693}"/>
              </a:ext>
            </a:extLst>
          </p:cNvPr>
          <p:cNvSpPr txBox="1"/>
          <p:nvPr/>
        </p:nvSpPr>
        <p:spPr>
          <a:xfrm>
            <a:off x="480823" y="454878"/>
            <a:ext cx="11300660" cy="1385983"/>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just">
              <a:lnSpc>
                <a:spcPct val="130000"/>
              </a:lnSpc>
              <a:spcBef>
                <a:spcPts val="0"/>
              </a:spcBef>
            </a:pPr>
            <a:r>
              <a:rPr lang="en-US" altLang="zh-CN" sz="2000" b="0" dirty="0">
                <a:solidFill>
                  <a:schemeClr val="tx1">
                    <a:lumMod val="95000"/>
                    <a:lumOff val="5000"/>
                  </a:schemeClr>
                </a:solidFill>
                <a:latin typeface="Times New Roman" panose="02020603050405020304" pitchFamily="18" charset="0"/>
                <a:cs typeface="Times New Roman" panose="02020603050405020304" pitchFamily="18" charset="0"/>
              </a:rPr>
              <a:t>Policy coordination is an important guarantee for </a:t>
            </a:r>
            <a:r>
              <a:rPr lang="en-US" altLang="zh-CN" sz="2000" b="0" dirty="0" smtClean="0">
                <a:solidFill>
                  <a:schemeClr val="tx1">
                    <a:lumMod val="95000"/>
                    <a:lumOff val="5000"/>
                  </a:schemeClr>
                </a:solidFill>
                <a:latin typeface="Times New Roman" panose="02020603050405020304" pitchFamily="18" charset="0"/>
                <a:cs typeface="Times New Roman" panose="02020603050405020304" pitchFamily="18" charset="0"/>
              </a:rPr>
              <a:t>B</a:t>
            </a:r>
            <a:r>
              <a:rPr lang="en-US" altLang="zh-CN" sz="2000" b="0" dirty="0">
                <a:solidFill>
                  <a:schemeClr val="tx1">
                    <a:lumMod val="95000"/>
                    <a:lumOff val="5000"/>
                  </a:schemeClr>
                </a:solidFill>
                <a:latin typeface="Times New Roman" panose="02020603050405020304" pitchFamily="18" charset="0"/>
                <a:cs typeface="Times New Roman" panose="02020603050405020304" pitchFamily="18" charset="0"/>
              </a:rPr>
              <a:t>&amp;</a:t>
            </a:r>
            <a:r>
              <a:rPr lang="en-US" altLang="zh-CN" sz="2000" b="0" dirty="0" smtClean="0">
                <a:solidFill>
                  <a:schemeClr val="tx1">
                    <a:lumMod val="95000"/>
                    <a:lumOff val="5000"/>
                  </a:schemeClr>
                </a:solidFill>
                <a:latin typeface="Times New Roman" panose="02020603050405020304" pitchFamily="18" charset="0"/>
                <a:cs typeface="Times New Roman" panose="02020603050405020304" pitchFamily="18" charset="0"/>
              </a:rPr>
              <a:t>RI</a:t>
            </a:r>
            <a:r>
              <a:rPr lang="en-US" altLang="zh-CN" sz="2000" b="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000" b="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000" b="0" dirty="0">
                <a:solidFill>
                  <a:schemeClr val="tx1">
                    <a:lumMod val="95000"/>
                    <a:lumOff val="5000"/>
                  </a:schemeClr>
                </a:solidFill>
                <a:latin typeface="Times New Roman" panose="02020603050405020304" pitchFamily="18" charset="0"/>
                <a:cs typeface="Times New Roman" panose="02020603050405020304" pitchFamily="18" charset="0"/>
              </a:rPr>
              <a:t>China </a:t>
            </a:r>
            <a:r>
              <a:rPr lang="en-US" altLang="zh-CN" sz="2000" b="0" dirty="0" smtClean="0">
                <a:solidFill>
                  <a:schemeClr val="tx1">
                    <a:lumMod val="95000"/>
                    <a:lumOff val="5000"/>
                  </a:schemeClr>
                </a:solidFill>
                <a:latin typeface="Times New Roman" panose="02020603050405020304" pitchFamily="18" charset="0"/>
                <a:cs typeface="Times New Roman" panose="02020603050405020304" pitchFamily="18" charset="0"/>
              </a:rPr>
              <a:t>has </a:t>
            </a:r>
            <a:r>
              <a:rPr lang="en-US" altLang="zh-CN" sz="2000" b="0" dirty="0">
                <a:solidFill>
                  <a:schemeClr val="tx1">
                    <a:lumMod val="95000"/>
                    <a:lumOff val="5000"/>
                  </a:schemeClr>
                </a:solidFill>
                <a:latin typeface="Times New Roman" panose="02020603050405020304" pitchFamily="18" charset="0"/>
                <a:cs typeface="Times New Roman" panose="02020603050405020304" pitchFamily="18" charset="0"/>
              </a:rPr>
              <a:t>engaged in thorough communication and coordination with participating countries and international </a:t>
            </a:r>
            <a:r>
              <a:rPr lang="en-US" altLang="zh-CN" sz="2000" b="0" dirty="0" err="1" smtClean="0">
                <a:solidFill>
                  <a:schemeClr val="tx1">
                    <a:lumMod val="95000"/>
                    <a:lumOff val="5000"/>
                  </a:schemeClr>
                </a:solidFill>
                <a:latin typeface="Times New Roman" panose="02020603050405020304" pitchFamily="18" charset="0"/>
                <a:cs typeface="Times New Roman" panose="02020603050405020304" pitchFamily="18" charset="0"/>
              </a:rPr>
              <a:t>organisations</a:t>
            </a:r>
            <a:r>
              <a:rPr lang="en-US" altLang="zh-CN" sz="2000" b="0" dirty="0">
                <a:solidFill>
                  <a:schemeClr val="tx1">
                    <a:lumMod val="95000"/>
                    <a:lumOff val="5000"/>
                  </a:schemeClr>
                </a:solidFill>
                <a:latin typeface="Times New Roman" panose="02020603050405020304" pitchFamily="18" charset="0"/>
                <a:cs typeface="Times New Roman" panose="02020603050405020304" pitchFamily="18" charset="0"/>
              </a:rPr>
              <a:t>, and reached a broad consensus on international cooperation for building the Belt and Road</a:t>
            </a:r>
            <a:r>
              <a:rPr lang="en-US" altLang="zh-CN" sz="2000" b="0" dirty="0" smtClean="0">
                <a:solidFill>
                  <a:schemeClr val="tx1">
                    <a:lumMod val="95000"/>
                    <a:lumOff val="5000"/>
                  </a:schemeClr>
                </a:solidFill>
                <a:latin typeface="Times New Roman" panose="02020603050405020304" pitchFamily="18" charset="0"/>
                <a:cs typeface="Times New Roman" panose="02020603050405020304" pitchFamily="18" charset="0"/>
              </a:rPr>
              <a:t>. </a:t>
            </a:r>
            <a:endParaRPr lang="zh-CN" altLang="en-US" sz="2000" b="0" strike="sngStrike"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1" name="标题 1">
            <a:extLst>
              <a:ext uri="{FF2B5EF4-FFF2-40B4-BE49-F238E27FC236}">
                <a16:creationId xmlns:a16="http://schemas.microsoft.com/office/drawing/2014/main" id="{C52283F3-EB17-4F69-8D92-1FE38106A088}"/>
              </a:ext>
            </a:extLst>
          </p:cNvPr>
          <p:cNvSpPr txBox="1">
            <a:spLocks noChangeArrowheads="1"/>
          </p:cNvSpPr>
          <p:nvPr/>
        </p:nvSpPr>
        <p:spPr bwMode="auto">
          <a:xfrm>
            <a:off x="4135483" y="-48461"/>
            <a:ext cx="4830741"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Wingdings" panose="05000000000000000000" pitchFamily="2" charset="2"/>
              <a:buChar char="Ø"/>
            </a:pP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Policy</a:t>
            </a:r>
            <a:r>
              <a:rPr lang="zh-CN" altLang="en-US" sz="32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coordination</a:t>
            </a:r>
            <a:endParaRPr lang="zh-CN" altLang="en-US" sz="32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矩形 3"/>
          <p:cNvSpPr/>
          <p:nvPr/>
        </p:nvSpPr>
        <p:spPr>
          <a:xfrm>
            <a:off x="524052" y="6351114"/>
            <a:ext cx="6335216" cy="461665"/>
          </a:xfrm>
          <a:prstGeom prst="rect">
            <a:avLst/>
          </a:prstGeom>
        </p:spPr>
        <p:txBody>
          <a:bodyPr wrap="square">
            <a:spAutoFit/>
          </a:bodyPr>
          <a:lstStyle/>
          <a:p>
            <a:r>
              <a:rPr lang="en-US" altLang="zh-CN" sz="1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Source:</a:t>
            </a:r>
            <a:r>
              <a:rPr lang="zh-CN" altLang="en-US" sz="1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National Development and Reform Commission </a:t>
            </a:r>
            <a:endParaRPr lang="en-US" altLang="zh-CN" sz="12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a:p>
            <a:r>
              <a:rPr lang="en-US" altLang="zh-TW" sz="1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https://</a:t>
            </a:r>
            <a:r>
              <a:rPr lang="en-US" altLang="zh-TW" sz="12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en.ndrc.gov.cn/news/activities/activitiespic/202105/t20210521_1280510.html</a:t>
            </a:r>
            <a:endParaRPr lang="en-US" altLang="zh-TW" sz="1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矩形 4"/>
          <p:cNvSpPr/>
          <p:nvPr/>
        </p:nvSpPr>
        <p:spPr>
          <a:xfrm>
            <a:off x="7895122" y="5748717"/>
            <a:ext cx="3716284" cy="646331"/>
          </a:xfrm>
          <a:prstGeom prst="rect">
            <a:avLst/>
          </a:prstGeom>
        </p:spPr>
        <p:txBody>
          <a:bodyPr wrap="square">
            <a:spAutoFit/>
          </a:bodyPr>
          <a:lstStyle/>
          <a:p>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Source: </a:t>
            </a:r>
            <a:r>
              <a:rPr lang="en-US" altLang="zh-TW" sz="1200" dirty="0" smtClean="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State </a:t>
            </a:r>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Council Information Office</a:t>
            </a:r>
          </a:p>
          <a:p>
            <a:r>
              <a:rPr lang="zh-HK" altLang="en-US" sz="1200" dirty="0">
                <a:latin typeface="Times New Roman" panose="02020603050405020304" pitchFamily="18" charset="0"/>
                <a:cs typeface="Times New Roman" panose="02020603050405020304" pitchFamily="18" charset="0"/>
              </a:rPr>
              <a:t>http://www.scio.gov.cn/31773/35507/35510/35524/Document/1716615/1716615.htm</a:t>
            </a:r>
            <a:endParaRPr lang="en-US" altLang="zh-HK"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61581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1DF036E7-6DB6-47D3-B817-C422D84400E9}"/>
              </a:ext>
            </a:extLst>
          </p:cNvPr>
          <p:cNvSpPr txBox="1"/>
          <p:nvPr/>
        </p:nvSpPr>
        <p:spPr>
          <a:xfrm>
            <a:off x="523731" y="925171"/>
            <a:ext cx="10841082" cy="1430179"/>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just">
              <a:lnSpc>
                <a:spcPct val="130000"/>
              </a:lnSpc>
              <a:spcBef>
                <a:spcPts val="0"/>
              </a:spcBef>
            </a:pPr>
            <a:r>
              <a:rPr lang="en-US" altLang="zh-CN" sz="2000" b="0" dirty="0" smtClean="0">
                <a:solidFill>
                  <a:schemeClr val="tx1">
                    <a:lumMod val="95000"/>
                    <a:lumOff val="5000"/>
                  </a:schemeClr>
                </a:solidFill>
                <a:latin typeface="Times New Roman" panose="02020603050405020304" pitchFamily="18" charset="0"/>
                <a:cs typeface="Times New Roman" panose="02020603050405020304" pitchFamily="18" charset="0"/>
              </a:rPr>
              <a:t>Facilities </a:t>
            </a:r>
            <a:r>
              <a:rPr lang="en-US" altLang="zh-CN" sz="2000" b="0" dirty="0">
                <a:solidFill>
                  <a:schemeClr val="tx1">
                    <a:lumMod val="95000"/>
                    <a:lumOff val="5000"/>
                  </a:schemeClr>
                </a:solidFill>
                <a:latin typeface="Times New Roman" panose="02020603050405020304" pitchFamily="18" charset="0"/>
                <a:cs typeface="Times New Roman" panose="02020603050405020304" pitchFamily="18" charset="0"/>
              </a:rPr>
              <a:t>connectivity is high on the </a:t>
            </a:r>
            <a:r>
              <a:rPr lang="en-US" altLang="zh-CN" sz="2000" b="0" dirty="0" smtClean="0">
                <a:solidFill>
                  <a:schemeClr val="tx1">
                    <a:lumMod val="95000"/>
                    <a:lumOff val="5000"/>
                  </a:schemeClr>
                </a:solidFill>
                <a:latin typeface="Times New Roman" panose="02020603050405020304" pitchFamily="18" charset="0"/>
                <a:cs typeface="Times New Roman" panose="02020603050405020304" pitchFamily="18" charset="0"/>
              </a:rPr>
              <a:t>B&amp;RI </a:t>
            </a:r>
            <a:r>
              <a:rPr lang="en-US" altLang="zh-CN" sz="2000" b="0" dirty="0">
                <a:solidFill>
                  <a:schemeClr val="tx1">
                    <a:lumMod val="95000"/>
                    <a:lumOff val="5000"/>
                  </a:schemeClr>
                </a:solidFill>
                <a:latin typeface="Times New Roman" panose="02020603050405020304" pitchFamily="18" charset="0"/>
                <a:cs typeface="Times New Roman" panose="02020603050405020304" pitchFamily="18" charset="0"/>
              </a:rPr>
              <a:t>agenda</a:t>
            </a:r>
            <a:r>
              <a:rPr lang="en-US" altLang="zh-CN" sz="2000" b="0" dirty="0" smtClean="0">
                <a:solidFill>
                  <a:schemeClr val="tx1">
                    <a:lumMod val="95000"/>
                    <a:lumOff val="5000"/>
                  </a:schemeClr>
                </a:solidFill>
                <a:latin typeface="Times New Roman" panose="02020603050405020304" pitchFamily="18" charset="0"/>
                <a:cs typeface="Times New Roman" panose="02020603050405020304" pitchFamily="18" charset="0"/>
              </a:rPr>
              <a:t>.  China </a:t>
            </a:r>
            <a:r>
              <a:rPr lang="en-US" altLang="zh-CN" sz="2000" b="0" dirty="0">
                <a:solidFill>
                  <a:schemeClr val="tx1">
                    <a:lumMod val="95000"/>
                    <a:lumOff val="5000"/>
                  </a:schemeClr>
                </a:solidFill>
                <a:latin typeface="Times New Roman" panose="02020603050405020304" pitchFamily="18" charset="0"/>
                <a:cs typeface="Times New Roman" panose="02020603050405020304" pitchFamily="18" charset="0"/>
              </a:rPr>
              <a:t>has conducted fruitful collaborations with other countries in developing ports, railways, roads, aviation, energy transmission and communications, forming a large infrastructure network.</a:t>
            </a:r>
          </a:p>
        </p:txBody>
      </p:sp>
      <p:sp>
        <p:nvSpPr>
          <p:cNvPr id="10" name="标题 1">
            <a:extLst>
              <a:ext uri="{FF2B5EF4-FFF2-40B4-BE49-F238E27FC236}">
                <a16:creationId xmlns:a16="http://schemas.microsoft.com/office/drawing/2014/main" id="{B1FFBF5E-62CD-4179-BAE1-1FCC4CA3C1A3}"/>
              </a:ext>
            </a:extLst>
          </p:cNvPr>
          <p:cNvSpPr txBox="1">
            <a:spLocks noChangeArrowheads="1"/>
          </p:cNvSpPr>
          <p:nvPr/>
        </p:nvSpPr>
        <p:spPr bwMode="auto">
          <a:xfrm>
            <a:off x="3682259" y="264700"/>
            <a:ext cx="8032121"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Wingdings" panose="05000000000000000000" pitchFamily="2" charset="2"/>
              <a:buChar char="Ø"/>
            </a:pPr>
            <a:r>
              <a:rPr lang="en-US" altLang="zh-CN" sz="3200" b="1" kern="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Facilities connectivity</a:t>
            </a:r>
            <a:endParaRPr lang="zh-CN" altLang="en-US" sz="32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4" name="文本框 13">
            <a:extLst>
              <a:ext uri="{FF2B5EF4-FFF2-40B4-BE49-F238E27FC236}">
                <a16:creationId xmlns:a16="http://schemas.microsoft.com/office/drawing/2014/main" id="{1C430448-0D0A-4A13-AF5F-6F96D3C93AAD}"/>
              </a:ext>
            </a:extLst>
          </p:cNvPr>
          <p:cNvSpPr txBox="1"/>
          <p:nvPr/>
        </p:nvSpPr>
        <p:spPr>
          <a:xfrm>
            <a:off x="456700" y="2373291"/>
            <a:ext cx="5888681" cy="4358116"/>
          </a:xfrm>
          <a:prstGeom prst="rect">
            <a:avLst/>
          </a:prstGeom>
          <a:noFill/>
        </p:spPr>
        <p:txBody>
          <a:bodyPr wrap="square">
            <a:spAutoFit/>
          </a:bodyPr>
          <a:lstStyle/>
          <a:p>
            <a:pPr algn="just">
              <a:lnSpc>
                <a:spcPct val="120000"/>
              </a:lnSpc>
            </a:pPr>
            <a:r>
              <a:rPr kumimoji="1" lang="en-US" altLang="zh-CN" sz="2100" dirty="0">
                <a:latin typeface="Times New Roman" panose="02020603050405020304" pitchFamily="18" charset="0"/>
                <a:ea typeface="DFKai-SB" panose="03000509000000000000" pitchFamily="65" charset="-120"/>
                <a:cs typeface="Times New Roman" panose="02020603050405020304" pitchFamily="18" charset="0"/>
              </a:rPr>
              <a:t>Significant progress has been made in the construction of inter-regional and inter-continental railway networks, with the China-Laos Railway, China-Thailand Railway, Hungarian-Serbian Railway and Jakarta-Bandung High Speed Rail as key projects. </a:t>
            </a:r>
            <a:r>
              <a:rPr kumimoji="1" lang="en-US" altLang="zh-CN" sz="2100" dirty="0" smtClean="0">
                <a:latin typeface="Times New Roman" panose="02020603050405020304" pitchFamily="18" charset="0"/>
                <a:ea typeface="DFKai-SB" panose="03000509000000000000" pitchFamily="65" charset="-120"/>
                <a:cs typeface="Times New Roman" panose="02020603050405020304" pitchFamily="18" charset="0"/>
              </a:rPr>
              <a:t> Known as the “railway of the century” by Kenyans, the Mombasa–Nairobi Railway </a:t>
            </a:r>
            <a:r>
              <a:rPr kumimoji="1" lang="en-US" altLang="zh-CN" sz="2100" dirty="0">
                <a:latin typeface="Times New Roman" panose="02020603050405020304" pitchFamily="18" charset="0"/>
                <a:ea typeface="DFKai-SB" panose="03000509000000000000" pitchFamily="65" charset="-120"/>
                <a:cs typeface="Times New Roman" panose="02020603050405020304" pitchFamily="18" charset="0"/>
              </a:rPr>
              <a:t>is the largest infrastructure </a:t>
            </a:r>
            <a:r>
              <a:rPr kumimoji="1" lang="en-US" altLang="zh-CN" sz="2100" dirty="0" smtClean="0">
                <a:latin typeface="Times New Roman" panose="02020603050405020304" pitchFamily="18" charset="0"/>
                <a:ea typeface="DFKai-SB" panose="03000509000000000000" pitchFamily="65" charset="-120"/>
                <a:cs typeface="Times New Roman" panose="02020603050405020304" pitchFamily="18" charset="0"/>
              </a:rPr>
              <a:t>project </a:t>
            </a:r>
            <a:r>
              <a:rPr kumimoji="1" lang="en-US" altLang="zh-CN" sz="2100" dirty="0">
                <a:latin typeface="Times New Roman" panose="02020603050405020304" pitchFamily="18" charset="0"/>
                <a:ea typeface="DFKai-SB" panose="03000509000000000000" pitchFamily="65" charset="-120"/>
                <a:cs typeface="Times New Roman" panose="02020603050405020304" pitchFamily="18" charset="0"/>
              </a:rPr>
              <a:t>undertaken by Kenya since its founding and the first time China has exported complete domestic railway standards overseas.</a:t>
            </a:r>
          </a:p>
        </p:txBody>
      </p:sp>
      <p:sp>
        <p:nvSpPr>
          <p:cNvPr id="11" name="文本框 10">
            <a:extLst>
              <a:ext uri="{FF2B5EF4-FFF2-40B4-BE49-F238E27FC236}">
                <a16:creationId xmlns:a16="http://schemas.microsoft.com/office/drawing/2014/main" id="{CA46D595-FD30-4DEA-9DF8-5A00206F4F63}"/>
              </a:ext>
            </a:extLst>
          </p:cNvPr>
          <p:cNvSpPr txBox="1"/>
          <p:nvPr/>
        </p:nvSpPr>
        <p:spPr>
          <a:xfrm>
            <a:off x="6772852" y="6077496"/>
            <a:ext cx="4602568" cy="523220"/>
          </a:xfrm>
          <a:prstGeom prst="rect">
            <a:avLst/>
          </a:prstGeom>
          <a:noFill/>
        </p:spPr>
        <p:txBody>
          <a:bodyPr wrap="square">
            <a:spAutoFit/>
          </a:bodyPr>
          <a:lstStyle/>
          <a:p>
            <a:pPr algn="just"/>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Local Kenyans beside a Chinese-produced train on the Mombasa–Nairobi Railway on 11 May 2021</a:t>
            </a:r>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2852" y="2944211"/>
            <a:ext cx="4591961" cy="3059394"/>
          </a:xfrm>
          <a:prstGeom prst="rect">
            <a:avLst/>
          </a:prstGeom>
        </p:spPr>
      </p:pic>
    </p:spTree>
    <p:extLst>
      <p:ext uri="{BB962C8B-B14F-4D97-AF65-F5344CB8AC3E}">
        <p14:creationId xmlns:p14="http://schemas.microsoft.com/office/powerpoint/2010/main" val="192563727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a:extLst>
              <a:ext uri="{FF2B5EF4-FFF2-40B4-BE49-F238E27FC236}">
                <a16:creationId xmlns:a16="http://schemas.microsoft.com/office/drawing/2014/main" id="{5E78804B-172C-4B65-9190-ADE6D0306B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83" y="367655"/>
            <a:ext cx="11834948" cy="6285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内容占位符 5">
            <a:extLst>
              <a:ext uri="{FF2B5EF4-FFF2-40B4-BE49-F238E27FC236}">
                <a16:creationId xmlns:a16="http://schemas.microsoft.com/office/drawing/2014/main" id="{925C48BB-8C8F-4397-8D4E-389F1E997B62}"/>
              </a:ext>
            </a:extLst>
          </p:cNvPr>
          <p:cNvSpPr>
            <a:spLocks noGrp="1"/>
          </p:cNvSpPr>
          <p:nvPr>
            <p:ph idx="4294967295"/>
          </p:nvPr>
        </p:nvSpPr>
        <p:spPr>
          <a:xfrm>
            <a:off x="278100" y="1351713"/>
            <a:ext cx="5379927" cy="4413516"/>
          </a:xfrm>
          <a:prstGeom prst="rect">
            <a:avLst/>
          </a:prstGeom>
        </p:spPr>
        <p:txBody>
          <a:bodyPr wrap="square">
            <a:spAutoFit/>
          </a:bodyPr>
          <a:lstStyle/>
          <a:p>
            <a:pPr marL="0" indent="0" algn="just">
              <a:lnSpc>
                <a:spcPct val="120000"/>
              </a:lnSpc>
              <a:spcBef>
                <a:spcPts val="0"/>
              </a:spcBef>
              <a:buNone/>
            </a:pPr>
            <a:r>
              <a:rPr kumimoji="1" lang="en-US" altLang="zh-CN"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China-Europe </a:t>
            </a:r>
            <a:r>
              <a:rPr kumimoji="1" lang="en-US" altLang="zh-CN"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Railway Express is an </a:t>
            </a:r>
            <a:r>
              <a:rPr kumimoji="1" lang="en-US" altLang="zh-CN"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international </a:t>
            </a:r>
            <a:r>
              <a:rPr kumimoji="1" lang="en-US" altLang="zh-CN"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cargo train linking China </a:t>
            </a:r>
            <a:r>
              <a:rPr kumimoji="1" lang="en-US" altLang="zh-CN"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 Europe and countries along the Belt and Road. </a:t>
            </a:r>
            <a:r>
              <a:rPr kumimoji="1" lang="en-US" altLang="zh-CN"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Launched</a:t>
            </a:r>
            <a:r>
              <a:rPr kumimoji="1" lang="zh-CN" altLang="en-US"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kumimoji="1" lang="en-US" altLang="zh-CN"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 March 2011, the Express is</a:t>
            </a:r>
            <a:r>
              <a:rPr kumimoji="1" lang="zh-CN" altLang="en-US"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kumimoji="1" lang="en-US" altLang="zh-CN"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 important link for facilities </a:t>
            </a:r>
            <a:r>
              <a:rPr kumimoji="1" lang="en-US" altLang="zh-CN"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connectivity and </a:t>
            </a:r>
            <a:r>
              <a:rPr kumimoji="1" lang="en-US" altLang="zh-CN"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unimpeded </a:t>
            </a:r>
            <a:r>
              <a:rPr kumimoji="1" lang="en-US" altLang="zh-CN"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trade between </a:t>
            </a:r>
            <a:r>
              <a:rPr kumimoji="1" lang="en-US" altLang="zh-CN"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China and other </a:t>
            </a:r>
            <a:r>
              <a:rPr kumimoji="1" lang="en-US" altLang="zh-CN"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Belt and Road countries.  </a:t>
            </a:r>
            <a:r>
              <a:rPr kumimoji="1" lang="en-US" altLang="zh-CN"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During the </a:t>
            </a:r>
            <a:r>
              <a:rPr kumimoji="1" lang="en-US" altLang="zh-CN"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COVID-19 </a:t>
            </a:r>
            <a:r>
              <a:rPr kumimoji="1" lang="en-US" altLang="zh-CN"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pandemic in 2020, the Express </a:t>
            </a:r>
            <a:r>
              <a:rPr kumimoji="1" lang="en-US" altLang="zh-CN"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has </a:t>
            </a:r>
            <a:r>
              <a:rPr kumimoji="1" lang="en-US" altLang="zh-CN"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maintained uninterrupted and stable operation, with number of trains even increasing against the general </a:t>
            </a:r>
            <a:r>
              <a:rPr kumimoji="1" lang="en-US" altLang="zh-CN"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global </a:t>
            </a:r>
            <a:r>
              <a:rPr kumimoji="1" lang="en-US" altLang="zh-CN"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trade. </a:t>
            </a:r>
            <a:r>
              <a:rPr kumimoji="1" lang="en-US" altLang="zh-CN"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The </a:t>
            </a:r>
            <a:r>
              <a:rPr kumimoji="1" lang="en-US" altLang="zh-CN"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number of trips in a single month was </a:t>
            </a:r>
            <a:r>
              <a:rPr kumimoji="1" lang="en-US" altLang="zh-CN"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at </a:t>
            </a:r>
            <a:r>
              <a:rPr kumimoji="1" lang="en-US" altLang="zh-CN"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more than 1,000 </a:t>
            </a:r>
            <a:r>
              <a:rPr kumimoji="1" lang="en-US" altLang="zh-CN"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trains and the </a:t>
            </a:r>
            <a:r>
              <a:rPr kumimoji="1" lang="en-US" altLang="zh-CN"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annual value of goods transported stood at US$50 billion, reaching over 90 European cities and more than 20 countries.</a:t>
            </a:r>
          </a:p>
        </p:txBody>
      </p:sp>
      <p:sp>
        <p:nvSpPr>
          <p:cNvPr id="3" name="文本框 2">
            <a:extLst>
              <a:ext uri="{FF2B5EF4-FFF2-40B4-BE49-F238E27FC236}">
                <a16:creationId xmlns:a16="http://schemas.microsoft.com/office/drawing/2014/main" id="{0FA8FF0F-576B-48EE-B669-F4700C4F74B7}"/>
              </a:ext>
            </a:extLst>
          </p:cNvPr>
          <p:cNvSpPr txBox="1"/>
          <p:nvPr/>
        </p:nvSpPr>
        <p:spPr>
          <a:xfrm>
            <a:off x="6002757" y="5283022"/>
            <a:ext cx="5166341" cy="523220"/>
          </a:xfrm>
          <a:prstGeom prst="rect">
            <a:avLst/>
          </a:prstGeom>
          <a:noFill/>
        </p:spPr>
        <p:txBody>
          <a:bodyPr wrap="square" rtlCol="0">
            <a:spAutoFit/>
          </a:bodyPr>
          <a:lstStyle/>
          <a:p>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Source:</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CRCT</a:t>
            </a:r>
            <a:endParaRPr lang="en-US" altLang="zh-TW" sz="1400" dirty="0">
              <a:latin typeface="Times New Roman" panose="02020603050405020304" pitchFamily="18" charset="0"/>
              <a:ea typeface="DFKai-SB" panose="03000509000000000000" pitchFamily="65" charset="-120"/>
              <a:cs typeface="Times New Roman" panose="02020603050405020304" pitchFamily="18" charset="0"/>
            </a:endParaRPr>
          </a:p>
          <a:p>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https://www.crct.com/uploadfile/2017/1201/20171201813606.pdf</a:t>
            </a:r>
          </a:p>
        </p:txBody>
      </p:sp>
      <p:sp>
        <p:nvSpPr>
          <p:cNvPr id="15" name="标题 1">
            <a:extLst>
              <a:ext uri="{FF2B5EF4-FFF2-40B4-BE49-F238E27FC236}">
                <a16:creationId xmlns:a16="http://schemas.microsoft.com/office/drawing/2014/main" id="{96A52B26-712E-43E7-B5C5-C85BD80E56A2}"/>
              </a:ext>
            </a:extLst>
          </p:cNvPr>
          <p:cNvSpPr txBox="1">
            <a:spLocks noChangeArrowheads="1"/>
          </p:cNvSpPr>
          <p:nvPr/>
        </p:nvSpPr>
        <p:spPr bwMode="auto">
          <a:xfrm>
            <a:off x="2290297" y="542926"/>
            <a:ext cx="806767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From</a:t>
            </a:r>
            <a:r>
              <a:rPr lang="zh-CN" altLang="en-US" sz="32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camels</a:t>
            </a:r>
            <a:r>
              <a:rPr lang="zh-CN" altLang="en-US" sz="32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to</a:t>
            </a:r>
            <a:r>
              <a:rPr lang="zh-CN" altLang="en-US" sz="32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trains</a:t>
            </a:r>
            <a:endParaRPr lang="zh-CN" altLang="en-US" sz="3200" b="1"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2" name="圖片 1"/>
          <p:cNvPicPr>
            <a:picLocks noChangeAspect="1"/>
          </p:cNvPicPr>
          <p:nvPr/>
        </p:nvPicPr>
        <p:blipFill>
          <a:blip r:embed="rId3"/>
          <a:stretch>
            <a:fillRect/>
          </a:stretch>
        </p:blipFill>
        <p:spPr>
          <a:xfrm>
            <a:off x="5846003" y="1527190"/>
            <a:ext cx="5920967" cy="3561030"/>
          </a:xfrm>
          <a:prstGeom prst="rect">
            <a:avLst/>
          </a:prstGeom>
        </p:spPr>
      </p:pic>
      <p:sp>
        <p:nvSpPr>
          <p:cNvPr id="5" name="矩形 4"/>
          <p:cNvSpPr/>
          <p:nvPr/>
        </p:nvSpPr>
        <p:spPr>
          <a:xfrm>
            <a:off x="678874" y="6088945"/>
            <a:ext cx="4988436" cy="523220"/>
          </a:xfrm>
          <a:prstGeom prst="rect">
            <a:avLst/>
          </a:prstGeom>
        </p:spPr>
        <p:txBody>
          <a:bodyPr wrap="square">
            <a:spAutoFit/>
          </a:bodyPr>
          <a:lstStyle/>
          <a:p>
            <a:r>
              <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Source:</a:t>
            </a:r>
            <a:r>
              <a:rPr lang="zh-CN" altLang="en-US"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Central Government of the PRC</a:t>
            </a:r>
            <a:r>
              <a:rPr lang="zh-CN" altLang="en-US"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endParaRPr lang="en-US" altLang="zh-CN"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a:p>
            <a:r>
              <a:rPr lang="en-US" altLang="zh-HK" sz="14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http</a:t>
            </a:r>
            <a:r>
              <a:rPr lang="en-US" altLang="zh-HK"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://www.gov.cn/xinwen/2021-01/19/content_5581186.htm</a:t>
            </a:r>
            <a:endParaRPr lang="en-US" altLang="zh-HK"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hlinkClick r:id="rId4"/>
            </a:endParaRPr>
          </a:p>
        </p:txBody>
      </p:sp>
      <p:pic>
        <p:nvPicPr>
          <p:cNvPr id="12" name="Picture 11"/>
          <p:cNvPicPr>
            <a:picLocks noChangeAspect="1"/>
          </p:cNvPicPr>
          <p:nvPr/>
        </p:nvPicPr>
        <p:blipFill>
          <a:blip r:embed="rId5"/>
          <a:stretch>
            <a:fillRect/>
          </a:stretch>
        </p:blipFill>
        <p:spPr>
          <a:xfrm>
            <a:off x="404648" y="260439"/>
            <a:ext cx="1484625" cy="540455"/>
          </a:xfrm>
          <a:prstGeom prst="rect">
            <a:avLst/>
          </a:prstGeom>
        </p:spPr>
      </p:pic>
      <p:sp>
        <p:nvSpPr>
          <p:cNvPr id="7" name="文本框 6">
            <a:extLst>
              <a:ext uri="{FF2B5EF4-FFF2-40B4-BE49-F238E27FC236}">
                <a16:creationId xmlns:a16="http://schemas.microsoft.com/office/drawing/2014/main" id="{531432A3-BE8E-B7F5-B19F-499CC5E15620}"/>
              </a:ext>
            </a:extLst>
          </p:cNvPr>
          <p:cNvSpPr txBox="1"/>
          <p:nvPr/>
        </p:nvSpPr>
        <p:spPr>
          <a:xfrm>
            <a:off x="525938" y="358260"/>
            <a:ext cx="1195984" cy="369332"/>
          </a:xfrm>
          <a:prstGeom prst="rect">
            <a:avLst/>
          </a:prstGeom>
          <a:solidFill>
            <a:schemeClr val="bg1"/>
          </a:solidFill>
        </p:spPr>
        <p:txBody>
          <a:bodyPr wrap="square">
            <a:spAutoFit/>
          </a:bodyPr>
          <a:lstStyle/>
          <a:p>
            <a:r>
              <a:rPr lang="en-US" altLang="zh-CN" dirty="0">
                <a:latin typeface="Times New Roman" panose="02020603050405020304" pitchFamily="18" charset="0"/>
                <a:cs typeface="Times New Roman" panose="02020603050405020304" pitchFamily="18" charset="0"/>
              </a:rPr>
              <a:t>Reference</a:t>
            </a:r>
            <a:endParaRPr lang="zh-CN" altLang="en-US" dirty="0">
              <a:latin typeface="Times New Roman" panose="02020603050405020304" pitchFamily="18" charset="0"/>
              <a:cs typeface="Times New Roman" panose="02020603050405020304" pitchFamily="18" charset="0"/>
            </a:endParaRPr>
          </a:p>
        </p:txBody>
      </p:sp>
      <p:sp>
        <p:nvSpPr>
          <p:cNvPr id="4" name="文字方塊 3"/>
          <p:cNvSpPr txBox="1"/>
          <p:nvPr/>
        </p:nvSpPr>
        <p:spPr>
          <a:xfrm>
            <a:off x="8845236" y="1721669"/>
            <a:ext cx="2457777" cy="261610"/>
          </a:xfrm>
          <a:prstGeom prst="rect">
            <a:avLst/>
          </a:prstGeom>
          <a:solidFill>
            <a:schemeClr val="bg1"/>
          </a:solidFill>
        </p:spPr>
        <p:txBody>
          <a:bodyPr wrap="square" rtlCol="0">
            <a:spAutoFit/>
          </a:bodyPr>
          <a:lstStyle/>
          <a:p>
            <a:r>
              <a:rPr lang="en-US" altLang="zh-TW" sz="1100" dirty="0" smtClean="0">
                <a:solidFill>
                  <a:schemeClr val="tx1">
                    <a:lumMod val="95000"/>
                    <a:lumOff val="5000"/>
                  </a:schemeClr>
                </a:solidFill>
                <a:latin typeface="Times New Roman" panose="02020603050405020304" pitchFamily="18" charset="0"/>
                <a:cs typeface="Times New Roman" panose="02020603050405020304" pitchFamily="18" charset="0"/>
              </a:rPr>
              <a:t>Map of China-Europe Railway Express</a:t>
            </a:r>
            <a:endParaRPr lang="zh-TW" altLang="en-US" sz="11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405741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标题 1">
            <a:extLst>
              <a:ext uri="{FF2B5EF4-FFF2-40B4-BE49-F238E27FC236}">
                <a16:creationId xmlns:a16="http://schemas.microsoft.com/office/drawing/2014/main" id="{9E120F7C-A240-43A9-B51B-EDB62FAE1B8B}"/>
              </a:ext>
            </a:extLst>
          </p:cNvPr>
          <p:cNvSpPr txBox="1">
            <a:spLocks noChangeArrowheads="1"/>
          </p:cNvSpPr>
          <p:nvPr/>
        </p:nvSpPr>
        <p:spPr bwMode="auto">
          <a:xfrm>
            <a:off x="4124952" y="94944"/>
            <a:ext cx="7500236"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Wingdings" panose="05000000000000000000" pitchFamily="2" charset="2"/>
              <a:buChar char="Ø"/>
            </a:pPr>
            <a:r>
              <a:rPr lang="en-US" altLang="zh-CN" sz="3200" b="1" dirty="0" smtClean="0">
                <a:latin typeface="Times New Roman" panose="02020603050405020304" pitchFamily="18" charset="0"/>
                <a:ea typeface="DFKai-SB" panose="03000509000000000000" pitchFamily="65" charset="-120"/>
                <a:cs typeface="Times New Roman" panose="02020603050405020304" pitchFamily="18" charset="0"/>
              </a:rPr>
              <a:t>Unimpeded Trade</a:t>
            </a:r>
            <a:endParaRPr lang="zh-CN" altLang="en-US" sz="3200" b="1" strike="sngStrike"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2" name="文本框 21">
            <a:extLst>
              <a:ext uri="{FF2B5EF4-FFF2-40B4-BE49-F238E27FC236}">
                <a16:creationId xmlns:a16="http://schemas.microsoft.com/office/drawing/2014/main" id="{AE9D1F8F-0444-4802-AD07-E2689BFD8C28}"/>
              </a:ext>
            </a:extLst>
          </p:cNvPr>
          <p:cNvSpPr txBox="1"/>
          <p:nvPr/>
        </p:nvSpPr>
        <p:spPr>
          <a:xfrm>
            <a:off x="270588" y="565398"/>
            <a:ext cx="11778229" cy="1818370"/>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just"/>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Unimpeded trade is an important goal of the </a:t>
            </a:r>
            <a:r>
              <a:rPr lang="en-US" altLang="zh-CN" sz="2100" b="0" dirty="0" smtClean="0">
                <a:solidFill>
                  <a:schemeClr val="tx1">
                    <a:lumMod val="95000"/>
                    <a:lumOff val="5000"/>
                  </a:schemeClr>
                </a:solidFill>
                <a:latin typeface="Times New Roman" panose="02020603050405020304" pitchFamily="18" charset="0"/>
                <a:cs typeface="Times New Roman" panose="02020603050405020304" pitchFamily="18" charset="0"/>
              </a:rPr>
              <a:t>B&amp;RI. </a:t>
            </a:r>
            <a:r>
              <a:rPr lang="zh-CN" altLang="en-US" sz="2100" b="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100" b="0" dirty="0" smtClean="0">
                <a:solidFill>
                  <a:schemeClr val="tx1">
                    <a:lumMod val="95000"/>
                    <a:lumOff val="5000"/>
                  </a:schemeClr>
                </a:solidFill>
                <a:latin typeface="Times New Roman" panose="02020603050405020304" pitchFamily="18" charset="0"/>
                <a:cs typeface="Times New Roman" panose="02020603050405020304" pitchFamily="18" charset="0"/>
              </a:rPr>
              <a:t>It promotes</a:t>
            </a:r>
            <a:r>
              <a:rPr lang="zh-CN" altLang="en-US" sz="2100" b="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100" b="0" dirty="0" err="1" smtClean="0">
                <a:solidFill>
                  <a:schemeClr val="tx1">
                    <a:lumMod val="95000"/>
                    <a:lumOff val="5000"/>
                  </a:schemeClr>
                </a:solidFill>
                <a:latin typeface="Times New Roman" panose="02020603050405020304" pitchFamily="18" charset="0"/>
                <a:cs typeface="Times New Roman" panose="02020603050405020304" pitchFamily="18" charset="0"/>
              </a:rPr>
              <a:t>liberalisation</a:t>
            </a:r>
            <a:r>
              <a:rPr lang="zh-CN" altLang="en-US" sz="2100" b="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and</a:t>
            </a:r>
            <a:r>
              <a:rPr lang="zh-CN" altLang="en-US" sz="2100" b="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facilitation</a:t>
            </a:r>
            <a:r>
              <a:rPr lang="zh-CN" altLang="en-US" sz="2100" b="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of</a:t>
            </a:r>
            <a:r>
              <a:rPr lang="zh-CN" altLang="en-US" sz="2100" b="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trade</a:t>
            </a:r>
            <a:r>
              <a:rPr lang="zh-CN" altLang="en-US" sz="2100" b="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and</a:t>
            </a:r>
            <a:r>
              <a:rPr lang="zh-CN" altLang="en-US" sz="2100" b="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investment</a:t>
            </a:r>
            <a:r>
              <a:rPr lang="zh-CN" altLang="en-US" sz="2100" b="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in</a:t>
            </a:r>
            <a:r>
              <a:rPr lang="zh-CN" altLang="en-US" sz="2100" b="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100" b="0" dirty="0" smtClean="0">
                <a:solidFill>
                  <a:schemeClr val="tx1">
                    <a:lumMod val="95000"/>
                    <a:lumOff val="5000"/>
                  </a:schemeClr>
                </a:solidFill>
                <a:latin typeface="Times New Roman" panose="02020603050405020304" pitchFamily="18" charset="0"/>
                <a:cs typeface="Times New Roman" panose="02020603050405020304" pitchFamily="18" charset="0"/>
              </a:rPr>
              <a:t>the Belt and Road</a:t>
            </a:r>
            <a:r>
              <a:rPr lang="zh-CN" altLang="en-US" sz="2100" b="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countries</a:t>
            </a:r>
            <a:r>
              <a:rPr lang="zh-CN" altLang="en-US" sz="2100" b="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and</a:t>
            </a:r>
            <a:r>
              <a:rPr lang="zh-CN" altLang="en-US" sz="2100" b="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regions</a:t>
            </a:r>
            <a:r>
              <a:rPr lang="zh-CN" altLang="en-US" sz="2100" b="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to</a:t>
            </a:r>
            <a:r>
              <a:rPr lang="zh-CN" altLang="en-US" sz="2100" b="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lower</a:t>
            </a:r>
            <a:r>
              <a:rPr lang="zh-CN" altLang="en-US" sz="2100" b="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100" b="0" dirty="0" smtClean="0">
                <a:solidFill>
                  <a:schemeClr val="tx1">
                    <a:lumMod val="95000"/>
                    <a:lumOff val="5000"/>
                  </a:schemeClr>
                </a:solidFill>
                <a:latin typeface="Times New Roman" panose="02020603050405020304" pitchFamily="18" charset="0"/>
                <a:cs typeface="Times New Roman" panose="02020603050405020304" pitchFamily="18" charset="0"/>
              </a:rPr>
              <a:t>the cost</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100" b="0" dirty="0" smtClean="0">
                <a:solidFill>
                  <a:schemeClr val="tx1">
                    <a:lumMod val="95000"/>
                    <a:lumOff val="5000"/>
                  </a:schemeClr>
                </a:solidFill>
                <a:latin typeface="Times New Roman" panose="02020603050405020304" pitchFamily="18" charset="0"/>
                <a:cs typeface="Times New Roman" panose="02020603050405020304" pitchFamily="18" charset="0"/>
              </a:rPr>
              <a:t>of trade and business</a:t>
            </a:r>
            <a:r>
              <a:rPr lang="zh-CN" altLang="en-US" sz="2100" b="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and</a:t>
            </a:r>
            <a:r>
              <a:rPr lang="zh-CN" altLang="en-US" sz="2100" b="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unleash</a:t>
            </a:r>
            <a:r>
              <a:rPr lang="zh-CN" altLang="en-US" sz="2100" b="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growth</a:t>
            </a:r>
            <a:r>
              <a:rPr lang="zh-CN" altLang="en-US" sz="2100" b="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potentials.</a:t>
            </a:r>
            <a:r>
              <a:rPr lang="zh-CN" altLang="en-US" sz="2100" b="0" dirty="0">
                <a:solidFill>
                  <a:schemeClr val="tx1">
                    <a:lumMod val="95000"/>
                    <a:lumOff val="5000"/>
                  </a:schemeClr>
                </a:solidFill>
                <a:latin typeface="Times New Roman" panose="02020603050405020304" pitchFamily="18" charset="0"/>
                <a:cs typeface="Times New Roman" panose="02020603050405020304" pitchFamily="18" charset="0"/>
              </a:rPr>
              <a:t> </a:t>
            </a:r>
            <a:r>
              <a:rPr lang="zh-CN" altLang="en-US" sz="2100" b="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100" b="0" dirty="0" smtClean="0">
                <a:solidFill>
                  <a:schemeClr val="tx1">
                    <a:lumMod val="95000"/>
                    <a:lumOff val="5000"/>
                  </a:schemeClr>
                </a:solidFill>
                <a:latin typeface="Times New Roman" panose="02020603050405020304" pitchFamily="18" charset="0"/>
                <a:cs typeface="Times New Roman" panose="02020603050405020304" pitchFamily="18" charset="0"/>
              </a:rPr>
              <a:t>In</a:t>
            </a:r>
            <a:r>
              <a:rPr lang="zh-CN" altLang="en-US" sz="2100" b="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100" b="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2017,</a:t>
            </a:r>
            <a:r>
              <a:rPr lang="zh-CN" altLang="en-US" sz="2100" b="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CN" sz="2100" b="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China</a:t>
            </a:r>
            <a:r>
              <a:rPr lang="zh-CN" altLang="en-US" sz="2100" b="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CN" sz="2100" b="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issued the</a:t>
            </a:r>
            <a:r>
              <a:rPr lang="zh-CN" altLang="en-US" sz="2100" b="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CN" sz="2100" b="0" i="1"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Initiative on Promoting Unimpeded Trade Co-operation Along the Belt and Road</a:t>
            </a:r>
            <a:r>
              <a:rPr lang="en-US" altLang="zh-CN" sz="2100" b="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zh-CN" altLang="en-US" sz="2100" b="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CN" sz="2100" b="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to which 83 countries and international </a:t>
            </a:r>
            <a:r>
              <a:rPr lang="en-US" altLang="zh-CN" sz="2100" b="0" dirty="0" err="1"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organisations</a:t>
            </a:r>
            <a:r>
              <a:rPr lang="en-US" altLang="zh-CN" sz="2100" b="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CN" sz="2100" b="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have subscribed.</a:t>
            </a:r>
            <a:r>
              <a:rPr lang="zh-CN" altLang="en-US" sz="2100" b="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a:t>
            </a:r>
            <a:endParaRPr lang="zh-CN" altLang="zh-CN" sz="2100" b="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矩形 1"/>
          <p:cNvSpPr/>
          <p:nvPr/>
        </p:nvSpPr>
        <p:spPr>
          <a:xfrm>
            <a:off x="646020" y="6187465"/>
            <a:ext cx="9424412" cy="646331"/>
          </a:xfrm>
          <a:prstGeom prst="rect">
            <a:avLst/>
          </a:prstGeom>
        </p:spPr>
        <p:txBody>
          <a:bodyPr wrap="square">
            <a:spAutoFit/>
          </a:bodyPr>
          <a:lstStyle/>
          <a:p>
            <a:r>
              <a:rPr lang="en-US" altLang="zh-CN"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Source:</a:t>
            </a:r>
          </a:p>
          <a:p>
            <a:pPr marL="171450" indent="-171450">
              <a:buFont typeface="Arial" panose="020B0604020202020204" pitchFamily="34" charset="0"/>
              <a:buChar char="•"/>
            </a:pPr>
            <a:r>
              <a:rPr lang="en-US" altLang="zh-CN" sz="12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The Central Government of the PRC</a:t>
            </a:r>
            <a:r>
              <a:rPr lang="zh-CN" altLang="en-US" sz="12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CN" sz="12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zh-CN" altLang="en-US" sz="12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zh-HK" altLang="en-US" sz="12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http://www.gov.cn/xinwen/2019-04/23/content_5385242.htm</a:t>
            </a:r>
            <a:endParaRPr lang="en-US" altLang="zh-HK" sz="12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en-US" altLang="zh-CN" sz="12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The Central Government of the PRC</a:t>
            </a:r>
            <a:r>
              <a:rPr lang="zh-CN" altLang="en-US" sz="12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CN" sz="12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zh-CN" altLang="en-US" sz="12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HK" sz="12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http://big5.www.gov.cn/gate/big5/www.gov.cn/gzdt/2013-12/24/content_2553321.htm</a:t>
            </a:r>
            <a:endParaRPr lang="en-US" altLang="zh-HK"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矩形 8">
            <a:extLst>
              <a:ext uri="{FF2B5EF4-FFF2-40B4-BE49-F238E27FC236}">
                <a16:creationId xmlns:a16="http://schemas.microsoft.com/office/drawing/2014/main" id="{5CE91F94-2353-44E0-8434-67F47347A559}"/>
              </a:ext>
            </a:extLst>
          </p:cNvPr>
          <p:cNvSpPr/>
          <p:nvPr/>
        </p:nvSpPr>
        <p:spPr>
          <a:xfrm>
            <a:off x="646020" y="4146609"/>
            <a:ext cx="11098932" cy="2040856"/>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0" name="文本框 11">
            <a:extLst>
              <a:ext uri="{FF2B5EF4-FFF2-40B4-BE49-F238E27FC236}">
                <a16:creationId xmlns:a16="http://schemas.microsoft.com/office/drawing/2014/main" id="{638F8709-ED9B-4FBD-B36D-804CF81935CC}"/>
              </a:ext>
            </a:extLst>
          </p:cNvPr>
          <p:cNvSpPr txBox="1"/>
          <p:nvPr/>
        </p:nvSpPr>
        <p:spPr>
          <a:xfrm>
            <a:off x="818851" y="4608274"/>
            <a:ext cx="7663199" cy="1421928"/>
          </a:xfrm>
          <a:prstGeom prst="rect">
            <a:avLst/>
          </a:prstGeom>
          <a:noFill/>
        </p:spPr>
        <p:txBody>
          <a:bodyPr wrap="square">
            <a:spAutoFit/>
          </a:bodyPr>
          <a:lstStyle/>
          <a:p>
            <a:pPr algn="just">
              <a:lnSpc>
                <a:spcPct val="120000"/>
              </a:lnSpc>
            </a:pPr>
            <a:r>
              <a:rPr lang="en-US" altLang="zh-CN"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At </a:t>
            </a:r>
            <a:r>
              <a:rPr lang="en-US" altLang="zh-CN" dirty="0" err="1"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Baktu</a:t>
            </a:r>
            <a:r>
              <a:rPr lang="en-US" altLang="zh-CN"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port on the border of China and Kazakhstan</a:t>
            </a:r>
            <a:r>
              <a:rPr lang="en-US" altLang="zh-CN"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vehicles are cleared through a special “green channel”, reducing the time required for customs clearance from three days to three hours and facilitating the import and export of agricultural products.</a:t>
            </a:r>
            <a:endParaRPr lang="zh-CN" altLang="en-US" b="0" i="0" dirty="0">
              <a:solidFill>
                <a:schemeClr val="tx1">
                  <a:lumMod val="95000"/>
                  <a:lumOff val="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2" name="标题 1">
            <a:extLst>
              <a:ext uri="{FF2B5EF4-FFF2-40B4-BE49-F238E27FC236}">
                <a16:creationId xmlns:a16="http://schemas.microsoft.com/office/drawing/2014/main" id="{B5F2B144-06CE-4851-9302-FAACB2684BD8}"/>
              </a:ext>
            </a:extLst>
          </p:cNvPr>
          <p:cNvSpPr txBox="1">
            <a:spLocks noChangeArrowheads="1"/>
          </p:cNvSpPr>
          <p:nvPr/>
        </p:nvSpPr>
        <p:spPr bwMode="auto">
          <a:xfrm>
            <a:off x="3316848" y="2473811"/>
            <a:ext cx="6596241"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Wingdings" panose="05000000000000000000" pitchFamily="2" charset="2"/>
              <a:buChar char="Ø"/>
            </a:pP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rPr>
              <a:t>Facilitating</a:t>
            </a:r>
            <a:r>
              <a:rPr lang="zh-CN" altLang="en-US" sz="28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rPr>
              <a:t>trade</a:t>
            </a:r>
            <a:r>
              <a:rPr lang="zh-CN" altLang="en-US" sz="28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8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rPr>
              <a:t>investment</a:t>
            </a:r>
            <a:endParaRPr lang="zh-CN" altLang="en-US" sz="28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3" name="Freeform 7">
            <a:extLst>
              <a:ext uri="{FF2B5EF4-FFF2-40B4-BE49-F238E27FC236}">
                <a16:creationId xmlns:a16="http://schemas.microsoft.com/office/drawing/2014/main" id="{48FE4D17-3332-4920-AE83-E96FB348A160}"/>
              </a:ext>
            </a:extLst>
          </p:cNvPr>
          <p:cNvSpPr/>
          <p:nvPr/>
        </p:nvSpPr>
        <p:spPr bwMode="auto">
          <a:xfrm>
            <a:off x="3242203" y="2545476"/>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01B3C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4" name="文本框 10">
            <a:extLst>
              <a:ext uri="{FF2B5EF4-FFF2-40B4-BE49-F238E27FC236}">
                <a16:creationId xmlns:a16="http://schemas.microsoft.com/office/drawing/2014/main" id="{6F5274E1-473F-4D54-A222-1C0694F1409F}"/>
              </a:ext>
            </a:extLst>
          </p:cNvPr>
          <p:cNvSpPr txBox="1"/>
          <p:nvPr/>
        </p:nvSpPr>
        <p:spPr>
          <a:xfrm>
            <a:off x="270588" y="2870492"/>
            <a:ext cx="11723910" cy="1389317"/>
          </a:xfrm>
          <a:prstGeom prst="round2DiagRect">
            <a:avLst/>
          </a:prstGeom>
          <a:no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just"/>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To promote </a:t>
            </a:r>
            <a:r>
              <a:rPr lang="en-US" altLang="zh-CN" sz="2100" b="0" dirty="0" smtClean="0">
                <a:solidFill>
                  <a:schemeClr val="tx1">
                    <a:lumMod val="95000"/>
                    <a:lumOff val="5000"/>
                  </a:schemeClr>
                </a:solidFill>
                <a:latin typeface="Times New Roman" panose="02020603050405020304" pitchFamily="18" charset="0"/>
                <a:cs typeface="Times New Roman" panose="02020603050405020304" pitchFamily="18" charset="0"/>
              </a:rPr>
              <a:t>trade facilitation, the Belt </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and Road</a:t>
            </a:r>
            <a:r>
              <a:rPr lang="zh-CN" altLang="en-US" sz="2100" b="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100" b="0" dirty="0" smtClean="0">
                <a:solidFill>
                  <a:schemeClr val="tx1">
                    <a:lumMod val="95000"/>
                    <a:lumOff val="5000"/>
                  </a:schemeClr>
                </a:solidFill>
                <a:latin typeface="Times New Roman" panose="02020603050405020304" pitchFamily="18" charset="0"/>
                <a:cs typeface="Times New Roman" panose="02020603050405020304" pitchFamily="18" charset="0"/>
              </a:rPr>
              <a:t>countries </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have taken measures to facilitate customs clearance, including reducing time and costs, simplifying </a:t>
            </a:r>
            <a:r>
              <a:rPr lang="en-US" altLang="zh-CN" sz="2100" b="0" dirty="0" smtClean="0">
                <a:solidFill>
                  <a:schemeClr val="tx1">
                    <a:lumMod val="95000"/>
                    <a:lumOff val="5000"/>
                  </a:schemeClr>
                </a:solidFill>
                <a:latin typeface="Times New Roman" panose="02020603050405020304" pitchFamily="18" charset="0"/>
                <a:cs typeface="Times New Roman" panose="02020603050405020304" pitchFamily="18" charset="0"/>
              </a:rPr>
              <a:t>procedures on inspection </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and </a:t>
            </a:r>
            <a:r>
              <a:rPr lang="en-US" altLang="zh-CN" sz="2100" b="0" dirty="0" smtClean="0">
                <a:solidFill>
                  <a:schemeClr val="tx1">
                    <a:lumMod val="95000"/>
                    <a:lumOff val="5000"/>
                  </a:schemeClr>
                </a:solidFill>
                <a:latin typeface="Times New Roman" panose="02020603050405020304" pitchFamily="18" charset="0"/>
                <a:cs typeface="Times New Roman" panose="02020603050405020304" pitchFamily="18" charset="0"/>
              </a:rPr>
              <a:t>quarantine, </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and facilitating </a:t>
            </a:r>
            <a:r>
              <a:rPr lang="en-US" altLang="zh-CN" sz="2100" b="0" dirty="0" smtClean="0">
                <a:solidFill>
                  <a:schemeClr val="tx1">
                    <a:lumMod val="95000"/>
                    <a:lumOff val="5000"/>
                  </a:schemeClr>
                </a:solidFill>
                <a:latin typeface="Times New Roman" panose="02020603050405020304" pitchFamily="18" charset="0"/>
                <a:cs typeface="Times New Roman" panose="02020603050405020304" pitchFamily="18" charset="0"/>
              </a:rPr>
              <a:t>investment </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for businesses on both sides.</a:t>
            </a:r>
          </a:p>
        </p:txBody>
      </p:sp>
      <p:sp>
        <p:nvSpPr>
          <p:cNvPr id="15" name="文字方塊 14"/>
          <p:cNvSpPr txBox="1"/>
          <p:nvPr/>
        </p:nvSpPr>
        <p:spPr>
          <a:xfrm>
            <a:off x="818851" y="4101550"/>
            <a:ext cx="1751345" cy="461665"/>
          </a:xfrm>
          <a:prstGeom prst="rect">
            <a:avLst/>
          </a:prstGeom>
          <a:noFill/>
        </p:spPr>
        <p:txBody>
          <a:bodyPr wrap="square" rtlCol="0">
            <a:spAutoFit/>
          </a:bodyPr>
          <a:lstStyle/>
          <a:p>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Example</a:t>
            </a:r>
            <a:endParaRPr lang="zh-HK"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6709" y="4228812"/>
            <a:ext cx="2888479" cy="1867356"/>
          </a:xfrm>
          <a:prstGeom prst="rect">
            <a:avLst/>
          </a:prstGeom>
        </p:spPr>
      </p:pic>
    </p:spTree>
    <p:extLst>
      <p:ext uri="{BB962C8B-B14F-4D97-AF65-F5344CB8AC3E}">
        <p14:creationId xmlns:p14="http://schemas.microsoft.com/office/powerpoint/2010/main" val="30836546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DDF27DA-893B-491F-8E03-0934418433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7074" y="1823354"/>
            <a:ext cx="3683129" cy="3970318"/>
          </a:xfrm>
          <a:prstGeom prst="rect">
            <a:avLst/>
          </a:prstGeom>
          <a:ln w="12700" cap="sq">
            <a:solidFill>
              <a:srgbClr val="000000"/>
            </a:solidFill>
            <a:prstDash val="solid"/>
            <a:miter lim="800000"/>
          </a:ln>
          <a:effectLst>
            <a:outerShdw blurRad="50800" dist="38100" dir="2700000" algn="tl" rotWithShape="0">
              <a:srgbClr val="000000">
                <a:alpha val="18000"/>
              </a:srgbClr>
            </a:outerShdw>
          </a:effectLst>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ED66FAF9-241B-47B6-BFCC-5C3AC93BC947}"/>
              </a:ext>
            </a:extLst>
          </p:cNvPr>
          <p:cNvSpPr txBox="1"/>
          <p:nvPr/>
        </p:nvSpPr>
        <p:spPr>
          <a:xfrm>
            <a:off x="605560" y="1823354"/>
            <a:ext cx="6633647" cy="3912225"/>
          </a:xfrm>
          <a:prstGeom prst="rect">
            <a:avLst/>
          </a:prstGeom>
          <a:noFill/>
          <a:ln w="38100">
            <a:solidFill>
              <a:srgbClr val="FF0000"/>
            </a:solidFill>
          </a:ln>
        </p:spPr>
        <p:txBody>
          <a:bodyPr wrap="square" rtlCol="0">
            <a:spAutoFit/>
          </a:bodyPr>
          <a:lstStyle/>
          <a:p>
            <a:pPr algn="just">
              <a:lnSpc>
                <a:spcPct val="150000"/>
              </a:lnSpc>
            </a:pP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Founded in 2018, China International Development Cooperation Agency (CIDCA) is an agency directly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under the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State Council</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agency formulates strategic guidelines, plans and policies for foreign aid, coordinates and offers advice on foreign aid issues, and advances reform in models of foreign aid.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It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also develops aid programs and plans,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identifies aid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projects, and supervises and evaluates their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implementation, etc.. </a:t>
            </a:r>
            <a:endPar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矩形 3">
            <a:extLst>
              <a:ext uri="{FF2B5EF4-FFF2-40B4-BE49-F238E27FC236}">
                <a16:creationId xmlns:a16="http://schemas.microsoft.com/office/drawing/2014/main" id="{71F1CA1E-2779-477E-9DF6-794D1F25F943}"/>
              </a:ext>
            </a:extLst>
          </p:cNvPr>
          <p:cNvSpPr/>
          <p:nvPr/>
        </p:nvSpPr>
        <p:spPr>
          <a:xfrm>
            <a:off x="1490176" y="935504"/>
            <a:ext cx="10049294" cy="584775"/>
          </a:xfrm>
          <a:prstGeom prst="rect">
            <a:avLst/>
          </a:prstGeom>
        </p:spPr>
        <p:txBody>
          <a:bodyPr wrap="square">
            <a:spAutoFit/>
          </a:bodyPr>
          <a:lstStyle/>
          <a:p>
            <a:pPr algn="ct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China International Development Cooperation Agency</a:t>
            </a:r>
            <a:endParaRPr lang="zh-CN" altLang="en-US" sz="3200" b="1" dirty="0">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6" name="组合 5">
            <a:extLst>
              <a:ext uri="{FF2B5EF4-FFF2-40B4-BE49-F238E27FC236}">
                <a16:creationId xmlns:a16="http://schemas.microsoft.com/office/drawing/2014/main" id="{470FF6AE-CE80-4872-8E45-53968AEC385A}"/>
              </a:ext>
            </a:extLst>
          </p:cNvPr>
          <p:cNvGrpSpPr/>
          <p:nvPr/>
        </p:nvGrpSpPr>
        <p:grpSpPr>
          <a:xfrm>
            <a:off x="331489" y="233691"/>
            <a:ext cx="3107169" cy="674687"/>
            <a:chOff x="1193537" y="1344264"/>
            <a:chExt cx="2060728" cy="674687"/>
          </a:xfrm>
        </p:grpSpPr>
        <p:sp>
          <p:nvSpPr>
            <p:cNvPr id="7" name="矩形 6">
              <a:extLst>
                <a:ext uri="{FF2B5EF4-FFF2-40B4-BE49-F238E27FC236}">
                  <a16:creationId xmlns:a16="http://schemas.microsoft.com/office/drawing/2014/main" id="{431A55C4-50CE-4FD7-A323-23F742781894}"/>
                </a:ext>
              </a:extLst>
            </p:cNvPr>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矩形 7">
              <a:extLst>
                <a:ext uri="{FF2B5EF4-FFF2-40B4-BE49-F238E27FC236}">
                  <a16:creationId xmlns:a16="http://schemas.microsoft.com/office/drawing/2014/main" id="{AA28F662-FA4C-46E1-9E9B-D56233B52A67}"/>
                </a:ext>
              </a:extLst>
            </p:cNvPr>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文本框 13">
              <a:extLst>
                <a:ext uri="{FF2B5EF4-FFF2-40B4-BE49-F238E27FC236}">
                  <a16:creationId xmlns:a16="http://schemas.microsoft.com/office/drawing/2014/main" id="{B681D79A-7718-4C73-ADF4-343349646C72}"/>
                </a:ext>
              </a:extLst>
            </p:cNvPr>
            <p:cNvSpPr txBox="1">
              <a:spLocks noChangeArrowheads="1"/>
            </p:cNvSpPr>
            <p:nvPr/>
          </p:nvSpPr>
          <p:spPr bwMode="auto">
            <a:xfrm>
              <a:off x="1557074" y="1344264"/>
              <a:ext cx="169719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800" b="1" dirty="0">
                  <a:latin typeface="Times New Roman" panose="02020603050405020304" pitchFamily="18" charset="0"/>
                  <a:ea typeface="標楷體" panose="03000509000000000000" pitchFamily="65" charset="-120"/>
                  <a:cs typeface="Times New Roman" panose="02020603050405020304" pitchFamily="18" charset="0"/>
                </a:rPr>
                <a:t>Read more</a:t>
              </a:r>
              <a:endParaRPr lang="zh-CN" altLang="en-US" sz="2800" b="1" dirty="0">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10" name="直接连接符 9">
              <a:extLst>
                <a:ext uri="{FF2B5EF4-FFF2-40B4-BE49-F238E27FC236}">
                  <a16:creationId xmlns:a16="http://schemas.microsoft.com/office/drawing/2014/main" id="{4BECE556-699A-40C6-8E4C-03B6449272E7}"/>
                </a:ext>
              </a:extLst>
            </p:cNvPr>
            <p:cNvCxnSpPr>
              <a:cxnSpLocks/>
            </p:cNvCxnSpPr>
            <p:nvPr/>
          </p:nvCxnSpPr>
          <p:spPr>
            <a:xfrm>
              <a:off x="1620574" y="1991964"/>
              <a:ext cx="140509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1" name="文本框 18">
            <a:extLst>
              <a:ext uri="{FF2B5EF4-FFF2-40B4-BE49-F238E27FC236}">
                <a16:creationId xmlns:a16="http://schemas.microsoft.com/office/drawing/2014/main" id="{D8A3CE03-75F4-41EC-8AA4-89FE2F8DB480}"/>
              </a:ext>
            </a:extLst>
          </p:cNvPr>
          <p:cNvSpPr txBox="1"/>
          <p:nvPr/>
        </p:nvSpPr>
        <p:spPr>
          <a:xfrm>
            <a:off x="535218" y="5939207"/>
            <a:ext cx="7201856" cy="523220"/>
          </a:xfrm>
          <a:prstGeom prst="rect">
            <a:avLst/>
          </a:prstGeom>
          <a:noFill/>
        </p:spPr>
        <p:txBody>
          <a:bodyPr wrap="square">
            <a:spAutoFit/>
          </a:bodyPr>
          <a:lstStyle/>
          <a:p>
            <a:r>
              <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Source: </a:t>
            </a:r>
            <a:r>
              <a:rPr lang="en-US" altLang="zh-TW"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China International Development Cooperation Agency</a:t>
            </a:r>
            <a:endPar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a:p>
            <a:r>
              <a:rPr lang="en-US" altLang="zh-CN"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http</a:t>
            </a:r>
            <a:r>
              <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://en.cidca.gov.cn/</a:t>
            </a:r>
          </a:p>
        </p:txBody>
      </p:sp>
    </p:spTree>
    <p:extLst>
      <p:ext uri="{BB962C8B-B14F-4D97-AF65-F5344CB8AC3E}">
        <p14:creationId xmlns:p14="http://schemas.microsoft.com/office/powerpoint/2010/main" val="209880459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a:extLst>
              <a:ext uri="{FF2B5EF4-FFF2-40B4-BE49-F238E27FC236}">
                <a16:creationId xmlns:a16="http://schemas.microsoft.com/office/drawing/2014/main" id="{2EC7F07B-78AD-46C1-A5CB-9C31C52BA1B3}"/>
              </a:ext>
            </a:extLst>
          </p:cNvPr>
          <p:cNvSpPr txBox="1">
            <a:spLocks/>
          </p:cNvSpPr>
          <p:nvPr/>
        </p:nvSpPr>
        <p:spPr>
          <a:xfrm>
            <a:off x="8129846" y="5038256"/>
            <a:ext cx="3412573" cy="580171"/>
          </a:xfrm>
          <a:prstGeom prst="rect">
            <a:avLst/>
          </a:prstGeom>
          <a:no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1400" dirty="0">
                <a:latin typeface="Times New Roman" panose="02020603050405020304" pitchFamily="18" charset="0"/>
                <a:ea typeface="標楷體" panose="03000509000000000000" pitchFamily="65" charset="-120"/>
                <a:cs typeface="Times New Roman" panose="02020603050405020304" pitchFamily="18" charset="0"/>
              </a:rPr>
              <a:t>PRC</a:t>
            </a:r>
            <a:r>
              <a:rPr lang="zh-CN" altLang="en-US" sz="1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標楷體" panose="03000509000000000000" pitchFamily="65" charset="-120"/>
                <a:cs typeface="Times New Roman" panose="02020603050405020304" pitchFamily="18" charset="0"/>
              </a:rPr>
              <a:t>ministry</a:t>
            </a:r>
            <a:r>
              <a:rPr lang="zh-CN" altLang="en-US" sz="1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標楷體" panose="03000509000000000000" pitchFamily="65" charset="-120"/>
                <a:cs typeface="Times New Roman" panose="02020603050405020304" pitchFamily="18" charset="0"/>
              </a:rPr>
              <a:t>of</a:t>
            </a:r>
            <a:r>
              <a:rPr lang="zh-CN" altLang="en-US" sz="1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標楷體" panose="03000509000000000000" pitchFamily="65" charset="-120"/>
                <a:cs typeface="Times New Roman" panose="02020603050405020304" pitchFamily="18" charset="0"/>
              </a:rPr>
              <a:t>commerce</a:t>
            </a:r>
          </a:p>
          <a:p>
            <a:pPr marL="0" indent="0">
              <a:buNone/>
            </a:pPr>
            <a:r>
              <a:rPr lang="en-US" altLang="zh-CN" sz="1400" dirty="0">
                <a:latin typeface="Times New Roman" panose="02020603050405020304" pitchFamily="18" charset="0"/>
                <a:ea typeface="標楷體" panose="03000509000000000000" pitchFamily="65" charset="-120"/>
                <a:cs typeface="Times New Roman" panose="02020603050405020304" pitchFamily="18" charset="0"/>
              </a:rPr>
              <a:t>https://dzswgf.mofcom.gov.cn/slds.html</a:t>
            </a:r>
          </a:p>
          <a:p>
            <a:pPr marL="0" indent="0">
              <a:buNone/>
            </a:pPr>
            <a:endParaRPr lang="zh-CN" altLang="en-US" sz="1800" dirty="0">
              <a:latin typeface="DFKai-SB" panose="03000509000000000000" pitchFamily="65" charset="-120"/>
              <a:ea typeface="DFKai-SB" panose="03000509000000000000" pitchFamily="65" charset="-120"/>
            </a:endParaRPr>
          </a:p>
        </p:txBody>
      </p:sp>
      <p:sp>
        <p:nvSpPr>
          <p:cNvPr id="8" name="标题 1">
            <a:extLst>
              <a:ext uri="{FF2B5EF4-FFF2-40B4-BE49-F238E27FC236}">
                <a16:creationId xmlns:a16="http://schemas.microsoft.com/office/drawing/2014/main" id="{BAC0A6E7-7153-429A-8826-D3A82C97D4D3}"/>
              </a:ext>
            </a:extLst>
          </p:cNvPr>
          <p:cNvSpPr txBox="1">
            <a:spLocks noChangeArrowheads="1"/>
          </p:cNvSpPr>
          <p:nvPr/>
        </p:nvSpPr>
        <p:spPr bwMode="auto">
          <a:xfrm>
            <a:off x="4416480" y="582135"/>
            <a:ext cx="7867891"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New</a:t>
            </a:r>
            <a:r>
              <a:rPr lang="zh-CN" altLang="en-US" sz="32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32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trade models</a:t>
            </a:r>
            <a:endParaRPr lang="zh-CN" altLang="en-US" sz="3200" b="1" strike="sngStrike"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Freeform 7">
            <a:extLst>
              <a:ext uri="{FF2B5EF4-FFF2-40B4-BE49-F238E27FC236}">
                <a16:creationId xmlns:a16="http://schemas.microsoft.com/office/drawing/2014/main" id="{C298A1C6-9390-4BB5-810B-0307C7FFBE73}"/>
              </a:ext>
            </a:extLst>
          </p:cNvPr>
          <p:cNvSpPr/>
          <p:nvPr/>
        </p:nvSpPr>
        <p:spPr bwMode="auto">
          <a:xfrm>
            <a:off x="3649887" y="678696"/>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01B3C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2" name="文本框 11">
            <a:extLst>
              <a:ext uri="{FF2B5EF4-FFF2-40B4-BE49-F238E27FC236}">
                <a16:creationId xmlns:a16="http://schemas.microsoft.com/office/drawing/2014/main" id="{F80B32DE-0B5B-44D2-80FE-DF32A0F9CB3D}"/>
              </a:ext>
            </a:extLst>
          </p:cNvPr>
          <p:cNvSpPr txBox="1"/>
          <p:nvPr/>
        </p:nvSpPr>
        <p:spPr>
          <a:xfrm>
            <a:off x="163961" y="1640102"/>
            <a:ext cx="6971852" cy="3820620"/>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just">
              <a:lnSpc>
                <a:spcPct val="130000"/>
              </a:lnSpc>
            </a:pPr>
            <a:r>
              <a:rPr lang="en-US" altLang="zh-CN" sz="2400" b="0" dirty="0">
                <a:solidFill>
                  <a:schemeClr val="tx1">
                    <a:lumMod val="95000"/>
                    <a:lumOff val="5000"/>
                  </a:schemeClr>
                </a:solidFill>
                <a:latin typeface="Times New Roman" panose="02020603050405020304" pitchFamily="18" charset="0"/>
                <a:cs typeface="Times New Roman" panose="02020603050405020304" pitchFamily="18" charset="0"/>
              </a:rPr>
              <a:t>New </a:t>
            </a:r>
            <a:r>
              <a:rPr lang="en-US" altLang="zh-CN" sz="2400" b="0" dirty="0" smtClean="0">
                <a:solidFill>
                  <a:schemeClr val="tx1">
                    <a:lumMod val="95000"/>
                    <a:lumOff val="5000"/>
                  </a:schemeClr>
                </a:solidFill>
                <a:latin typeface="Times New Roman" panose="02020603050405020304" pitchFamily="18" charset="0"/>
                <a:cs typeface="Times New Roman" panose="02020603050405020304" pitchFamily="18" charset="0"/>
              </a:rPr>
              <a:t>trade </a:t>
            </a:r>
            <a:r>
              <a:rPr lang="en-US" altLang="zh-CN" sz="2400" b="0" dirty="0">
                <a:solidFill>
                  <a:schemeClr val="tx1">
                    <a:lumMod val="95000"/>
                    <a:lumOff val="5000"/>
                  </a:schemeClr>
                </a:solidFill>
                <a:latin typeface="Times New Roman" panose="02020603050405020304" pitchFamily="18" charset="0"/>
                <a:cs typeface="Times New Roman" panose="02020603050405020304" pitchFamily="18" charset="0"/>
              </a:rPr>
              <a:t>models such as cross-border e-commerce </a:t>
            </a:r>
            <a:r>
              <a:rPr lang="en-US" altLang="zh-CN" sz="2400" b="0" dirty="0" smtClean="0">
                <a:solidFill>
                  <a:schemeClr val="tx1">
                    <a:lumMod val="95000"/>
                    <a:lumOff val="5000"/>
                  </a:schemeClr>
                </a:solidFill>
                <a:latin typeface="Times New Roman" panose="02020603050405020304" pitchFamily="18" charset="0"/>
                <a:cs typeface="Times New Roman" panose="02020603050405020304" pitchFamily="18" charset="0"/>
              </a:rPr>
              <a:t>are becoming </a:t>
            </a:r>
            <a:r>
              <a:rPr lang="en-US" altLang="zh-CN" sz="2400" b="0" dirty="0">
                <a:solidFill>
                  <a:schemeClr val="tx1">
                    <a:lumMod val="95000"/>
                    <a:lumOff val="5000"/>
                  </a:schemeClr>
                </a:solidFill>
                <a:latin typeface="Times New Roman" panose="02020603050405020304" pitchFamily="18" charset="0"/>
                <a:cs typeface="Times New Roman" panose="02020603050405020304" pitchFamily="18" charset="0"/>
              </a:rPr>
              <a:t>an </a:t>
            </a:r>
            <a:r>
              <a:rPr lang="en-US" altLang="zh-CN" sz="2400" b="0" dirty="0" smtClean="0">
                <a:solidFill>
                  <a:schemeClr val="tx1">
                    <a:lumMod val="95000"/>
                    <a:lumOff val="5000"/>
                  </a:schemeClr>
                </a:solidFill>
                <a:latin typeface="Times New Roman" panose="02020603050405020304" pitchFamily="18" charset="0"/>
                <a:cs typeface="Times New Roman" panose="02020603050405020304" pitchFamily="18" charset="0"/>
              </a:rPr>
              <a:t>important driver of trade</a:t>
            </a:r>
            <a:r>
              <a:rPr lang="en-US" altLang="zh-CN" sz="2400" b="0" dirty="0">
                <a:solidFill>
                  <a:schemeClr val="tx1">
                    <a:lumMod val="95000"/>
                    <a:lumOff val="5000"/>
                  </a:schemeClr>
                </a:solidFill>
                <a:latin typeface="Times New Roman" panose="02020603050405020304" pitchFamily="18" charset="0"/>
                <a:cs typeface="Times New Roman" panose="02020603050405020304" pitchFamily="18" charset="0"/>
              </a:rPr>
              <a:t>, and the Silk Road </a:t>
            </a:r>
            <a:r>
              <a:rPr lang="en-US" altLang="zh-CN" sz="2400" b="0" dirty="0" smtClean="0">
                <a:solidFill>
                  <a:schemeClr val="tx1">
                    <a:lumMod val="95000"/>
                    <a:lumOff val="5000"/>
                  </a:schemeClr>
                </a:solidFill>
                <a:latin typeface="Times New Roman" panose="02020603050405020304" pitchFamily="18" charset="0"/>
                <a:cs typeface="Times New Roman" panose="02020603050405020304" pitchFamily="18" charset="0"/>
              </a:rPr>
              <a:t>e-commerce prospers. </a:t>
            </a:r>
            <a:r>
              <a:rPr lang="en-US" altLang="zh-CN" sz="2400" b="0" dirty="0">
                <a:solidFill>
                  <a:schemeClr val="tx1">
                    <a:lumMod val="95000"/>
                    <a:lumOff val="5000"/>
                  </a:schemeClr>
                </a:solidFill>
                <a:latin typeface="Times New Roman" panose="02020603050405020304" pitchFamily="18" charset="0"/>
                <a:cs typeface="Times New Roman" panose="02020603050405020304" pitchFamily="18" charset="0"/>
              </a:rPr>
              <a:t>By 2021, China </a:t>
            </a:r>
            <a:r>
              <a:rPr lang="en-US" altLang="zh-CN" sz="2400" b="0" dirty="0" smtClean="0">
                <a:solidFill>
                  <a:schemeClr val="tx1">
                    <a:lumMod val="95000"/>
                    <a:lumOff val="5000"/>
                  </a:schemeClr>
                </a:solidFill>
                <a:latin typeface="Times New Roman" panose="02020603050405020304" pitchFamily="18" charset="0"/>
                <a:cs typeface="Times New Roman" panose="02020603050405020304" pitchFamily="18" charset="0"/>
              </a:rPr>
              <a:t>has </a:t>
            </a:r>
            <a:r>
              <a:rPr lang="en-US" altLang="zh-CN" sz="2400" b="0" dirty="0">
                <a:solidFill>
                  <a:schemeClr val="tx1">
                    <a:lumMod val="95000"/>
                    <a:lumOff val="5000"/>
                  </a:schemeClr>
                </a:solidFill>
                <a:latin typeface="Times New Roman" panose="02020603050405020304" pitchFamily="18" charset="0"/>
                <a:cs typeface="Times New Roman" panose="02020603050405020304" pitchFamily="18" charset="0"/>
              </a:rPr>
              <a:t>established bilateral e-commerce cooperation mechanisms with 23 countries, enabling local consumers to purchase products both domestically and overseas through e-commerce platforms.</a:t>
            </a:r>
          </a:p>
        </p:txBody>
      </p:sp>
      <p:pic>
        <p:nvPicPr>
          <p:cNvPr id="2" name="圖片 1"/>
          <p:cNvPicPr>
            <a:picLocks noChangeAspect="1"/>
          </p:cNvPicPr>
          <p:nvPr/>
        </p:nvPicPr>
        <p:blipFill>
          <a:blip r:embed="rId2"/>
          <a:stretch>
            <a:fillRect/>
          </a:stretch>
        </p:blipFill>
        <p:spPr>
          <a:xfrm>
            <a:off x="7421728" y="2369127"/>
            <a:ext cx="4543155" cy="2595200"/>
          </a:xfrm>
          <a:prstGeom prst="rect">
            <a:avLst/>
          </a:prstGeom>
        </p:spPr>
      </p:pic>
    </p:spTree>
    <p:extLst>
      <p:ext uri="{BB962C8B-B14F-4D97-AF65-F5344CB8AC3E}">
        <p14:creationId xmlns:p14="http://schemas.microsoft.com/office/powerpoint/2010/main" val="76552701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a:extLst>
              <a:ext uri="{FF2B5EF4-FFF2-40B4-BE49-F238E27FC236}">
                <a16:creationId xmlns:a16="http://schemas.microsoft.com/office/drawing/2014/main" id="{5FFCD7DE-C402-4187-9595-23B2FF8A7EE0}"/>
              </a:ext>
            </a:extLst>
          </p:cNvPr>
          <p:cNvSpPr txBox="1"/>
          <p:nvPr/>
        </p:nvSpPr>
        <p:spPr>
          <a:xfrm>
            <a:off x="588232" y="3652221"/>
            <a:ext cx="5414325" cy="2656046"/>
          </a:xfrm>
          <a:prstGeom prst="round2DiagRect">
            <a:avLst/>
          </a:prstGeom>
          <a:solidFill>
            <a:schemeClr val="accent6">
              <a:lumMod val="20000"/>
              <a:lumOff val="80000"/>
            </a:scheme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just">
              <a:lnSpc>
                <a:spcPts val="3000"/>
              </a:lnSpc>
            </a:pP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The Silk Road Fund is a</a:t>
            </a:r>
            <a:r>
              <a:rPr lang="zh-CN" altLang="en-US" sz="2100" b="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facility that China set up in support of the </a:t>
            </a:r>
            <a:r>
              <a:rPr lang="en-US" altLang="zh-CN" sz="2100" b="0" dirty="0" smtClean="0">
                <a:solidFill>
                  <a:schemeClr val="tx1">
                    <a:lumMod val="95000"/>
                    <a:lumOff val="5000"/>
                  </a:schemeClr>
                </a:solidFill>
                <a:latin typeface="Times New Roman" panose="02020603050405020304" pitchFamily="18" charset="0"/>
                <a:cs typeface="Times New Roman" panose="02020603050405020304" pitchFamily="18" charset="0"/>
              </a:rPr>
              <a:t>B</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&amp;</a:t>
            </a:r>
            <a:r>
              <a:rPr lang="en-US" altLang="zh-CN" sz="2100" b="0" dirty="0" smtClean="0">
                <a:solidFill>
                  <a:schemeClr val="tx1">
                    <a:lumMod val="95000"/>
                    <a:lumOff val="5000"/>
                  </a:schemeClr>
                </a:solidFill>
                <a:latin typeface="Times New Roman" panose="02020603050405020304" pitchFamily="18" charset="0"/>
                <a:cs typeface="Times New Roman" panose="02020603050405020304" pitchFamily="18" charset="0"/>
              </a:rPr>
              <a:t>RI</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 It provides medium- to long-term financing for infrastructure, resource extraction and financial cooperation projects in countries and regions along the Belt and Road.</a:t>
            </a:r>
          </a:p>
        </p:txBody>
      </p:sp>
      <p:sp>
        <p:nvSpPr>
          <p:cNvPr id="4" name="内容占位符 2">
            <a:extLst>
              <a:ext uri="{FF2B5EF4-FFF2-40B4-BE49-F238E27FC236}">
                <a16:creationId xmlns:a16="http://schemas.microsoft.com/office/drawing/2014/main" id="{C5192455-56DB-4A2C-8510-C674BB88821E}"/>
              </a:ext>
            </a:extLst>
          </p:cNvPr>
          <p:cNvSpPr txBox="1">
            <a:spLocks/>
          </p:cNvSpPr>
          <p:nvPr/>
        </p:nvSpPr>
        <p:spPr>
          <a:xfrm>
            <a:off x="1009430" y="4657661"/>
            <a:ext cx="5414326" cy="13534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endParaRPr lang="zh-CN" altLang="en-US" sz="1800" dirty="0">
              <a:latin typeface="DFKai-SB" panose="03000509000000000000" pitchFamily="65" charset="-120"/>
              <a:ea typeface="DFKai-SB" panose="03000509000000000000" pitchFamily="65" charset="-120"/>
            </a:endParaRPr>
          </a:p>
        </p:txBody>
      </p:sp>
      <p:sp>
        <p:nvSpPr>
          <p:cNvPr id="9" name="矩形 8">
            <a:extLst>
              <a:ext uri="{FF2B5EF4-FFF2-40B4-BE49-F238E27FC236}">
                <a16:creationId xmlns:a16="http://schemas.microsoft.com/office/drawing/2014/main" id="{D230A9B2-EB5D-487A-9140-4276AA20AF15}"/>
              </a:ext>
            </a:extLst>
          </p:cNvPr>
          <p:cNvSpPr/>
          <p:nvPr/>
        </p:nvSpPr>
        <p:spPr>
          <a:xfrm>
            <a:off x="850851" y="1319934"/>
            <a:ext cx="9960806" cy="499880"/>
          </a:xfrm>
          <a:prstGeom prst="rect">
            <a:avLst/>
          </a:prstGeom>
        </p:spPr>
        <p:txBody>
          <a:bodyPr wrap="square">
            <a:spAutoFit/>
          </a:bodyPr>
          <a:lstStyle/>
          <a:p>
            <a:pPr algn="just">
              <a:lnSpc>
                <a:spcPct val="150000"/>
              </a:lnSpc>
              <a:spcAft>
                <a:spcPts val="0"/>
              </a:spcAft>
            </a:pPr>
            <a:r>
              <a:rPr lang="zh-CN" altLang="en-US" sz="2000" dirty="0">
                <a:latin typeface="DFKai-SB" panose="03000509000000000000" pitchFamily="65" charset="-120"/>
                <a:ea typeface="DFKai-SB" panose="03000509000000000000" pitchFamily="65" charset="-120"/>
              </a:rPr>
              <a:t>    </a:t>
            </a:r>
            <a:endParaRPr lang="zh-CN" altLang="zh-CN" sz="2000" dirty="0">
              <a:latin typeface="DFKai-SB" panose="03000509000000000000" pitchFamily="65" charset="-120"/>
              <a:ea typeface="DFKai-SB" panose="03000509000000000000" pitchFamily="65" charset="-120"/>
            </a:endParaRPr>
          </a:p>
        </p:txBody>
      </p:sp>
      <p:pic>
        <p:nvPicPr>
          <p:cNvPr id="12" name="图片 11">
            <a:extLst>
              <a:ext uri="{FF2B5EF4-FFF2-40B4-BE49-F238E27FC236}">
                <a16:creationId xmlns:a16="http://schemas.microsoft.com/office/drawing/2014/main" id="{63087E62-6891-48D7-A8BF-0CFCBC16E8C2}"/>
              </a:ext>
            </a:extLst>
          </p:cNvPr>
          <p:cNvPicPr>
            <a:picLocks noChangeAspect="1"/>
          </p:cNvPicPr>
          <p:nvPr/>
        </p:nvPicPr>
        <p:blipFill>
          <a:blip r:embed="rId3"/>
          <a:stretch>
            <a:fillRect/>
          </a:stretch>
        </p:blipFill>
        <p:spPr>
          <a:xfrm>
            <a:off x="6675063" y="3274005"/>
            <a:ext cx="4321924" cy="2718883"/>
          </a:xfrm>
          <a:prstGeom prst="rect">
            <a:avLst/>
          </a:prstGeom>
          <a:ln w="12700" cap="sq">
            <a:solidFill>
              <a:srgbClr val="000000"/>
            </a:solidFill>
            <a:prstDash val="solid"/>
            <a:miter lim="800000"/>
          </a:ln>
          <a:effectLst>
            <a:outerShdw blurRad="50800" dist="38100" dir="2700000" algn="tl" rotWithShape="0">
              <a:srgbClr val="000000">
                <a:alpha val="18000"/>
              </a:srgbClr>
            </a:outerShdw>
          </a:effectLst>
        </p:spPr>
      </p:pic>
      <p:sp>
        <p:nvSpPr>
          <p:cNvPr id="11" name="标题 1">
            <a:extLst>
              <a:ext uri="{FF2B5EF4-FFF2-40B4-BE49-F238E27FC236}">
                <a16:creationId xmlns:a16="http://schemas.microsoft.com/office/drawing/2014/main" id="{F22F245B-069B-41D7-81A2-790C56CE6A14}"/>
              </a:ext>
            </a:extLst>
          </p:cNvPr>
          <p:cNvSpPr txBox="1">
            <a:spLocks noChangeArrowheads="1"/>
          </p:cNvSpPr>
          <p:nvPr/>
        </p:nvSpPr>
        <p:spPr bwMode="auto">
          <a:xfrm>
            <a:off x="1186643" y="3023353"/>
            <a:ext cx="4815914"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ltLang="zh-CN" sz="2100" dirty="0">
                <a:latin typeface="Times New Roman" panose="02020603050405020304" pitchFamily="18" charset="0"/>
                <a:ea typeface="DFKai-SB" panose="03000509000000000000" pitchFamily="65" charset="-120"/>
                <a:cs typeface="Times New Roman" panose="02020603050405020304" pitchFamily="18" charset="0"/>
              </a:rPr>
              <a:t>Exploring new international investment and financing models</a:t>
            </a:r>
          </a:p>
        </p:txBody>
      </p:sp>
      <p:sp>
        <p:nvSpPr>
          <p:cNvPr id="16" name="Freeform 7">
            <a:extLst>
              <a:ext uri="{FF2B5EF4-FFF2-40B4-BE49-F238E27FC236}">
                <a16:creationId xmlns:a16="http://schemas.microsoft.com/office/drawing/2014/main" id="{E6E40C96-58D4-47B4-BB2F-E9205DA44A85}"/>
              </a:ext>
            </a:extLst>
          </p:cNvPr>
          <p:cNvSpPr/>
          <p:nvPr/>
        </p:nvSpPr>
        <p:spPr bwMode="auto">
          <a:xfrm>
            <a:off x="627298" y="3112597"/>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01B3C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7" name="文本框 16">
            <a:extLst>
              <a:ext uri="{FF2B5EF4-FFF2-40B4-BE49-F238E27FC236}">
                <a16:creationId xmlns:a16="http://schemas.microsoft.com/office/drawing/2014/main" id="{596F935A-B4D0-4973-BD1E-7514466D3EF0}"/>
              </a:ext>
            </a:extLst>
          </p:cNvPr>
          <p:cNvSpPr txBox="1"/>
          <p:nvPr/>
        </p:nvSpPr>
        <p:spPr>
          <a:xfrm>
            <a:off x="588232" y="910876"/>
            <a:ext cx="10790639" cy="1496580"/>
          </a:xfrm>
          <a:prstGeom prst="round2DiagRect">
            <a:avLst/>
          </a:prstGeom>
          <a:solidFill>
            <a:schemeClr val="accent6">
              <a:lumMod val="20000"/>
              <a:lumOff val="80000"/>
              <a:alpha val="18000"/>
            </a:scheme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just">
              <a:lnSpc>
                <a:spcPct val="130000"/>
              </a:lnSpc>
              <a:spcBef>
                <a:spcPts val="0"/>
              </a:spcBef>
            </a:pP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Financial integration is an important pillar of </a:t>
            </a:r>
            <a:r>
              <a:rPr lang="en-US" altLang="zh-CN" sz="2100" b="0" dirty="0" smtClean="0">
                <a:solidFill>
                  <a:schemeClr val="tx1">
                    <a:lumMod val="95000"/>
                    <a:lumOff val="5000"/>
                  </a:schemeClr>
                </a:solidFill>
                <a:latin typeface="Times New Roman" panose="02020603050405020304" pitchFamily="18" charset="0"/>
                <a:cs typeface="Times New Roman" panose="02020603050405020304" pitchFamily="18" charset="0"/>
              </a:rPr>
              <a:t>the B&amp;RI.  International multilateral </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financial institutions and commercial banks have </a:t>
            </a:r>
            <a:r>
              <a:rPr lang="en-US" altLang="zh-CN" sz="2100" b="0" dirty="0" smtClean="0">
                <a:solidFill>
                  <a:schemeClr val="tx1">
                    <a:lumMod val="95000"/>
                    <a:lumOff val="5000"/>
                  </a:schemeClr>
                </a:solidFill>
                <a:latin typeface="Times New Roman" panose="02020603050405020304" pitchFamily="18" charset="0"/>
                <a:cs typeface="Times New Roman" panose="02020603050405020304" pitchFamily="18" charset="0"/>
              </a:rPr>
              <a:t>played an innovative role in expanding the channels of diversified financing to </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provide stable, transparent and </a:t>
            </a:r>
            <a:r>
              <a:rPr lang="en-US" altLang="zh-CN" sz="2100" b="0" dirty="0" smtClean="0">
                <a:solidFill>
                  <a:schemeClr val="tx1">
                    <a:lumMod val="95000"/>
                    <a:lumOff val="5000"/>
                  </a:schemeClr>
                </a:solidFill>
                <a:latin typeface="Times New Roman" panose="02020603050405020304" pitchFamily="18" charset="0"/>
                <a:cs typeface="Times New Roman" panose="02020603050405020304" pitchFamily="18" charset="0"/>
              </a:rPr>
              <a:t>quality financial support </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for the </a:t>
            </a:r>
            <a:r>
              <a:rPr lang="en-US" altLang="zh-CN" sz="2100" b="0" dirty="0" smtClean="0">
                <a:solidFill>
                  <a:schemeClr val="tx1">
                    <a:lumMod val="95000"/>
                    <a:lumOff val="5000"/>
                  </a:schemeClr>
                </a:solidFill>
                <a:latin typeface="Times New Roman" panose="02020603050405020304" pitchFamily="18" charset="0"/>
                <a:cs typeface="Times New Roman" panose="02020603050405020304" pitchFamily="18" charset="0"/>
              </a:rPr>
              <a:t>B</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&amp;</a:t>
            </a:r>
            <a:r>
              <a:rPr lang="en-US" altLang="zh-CN" sz="2100" b="0" dirty="0" smtClean="0">
                <a:solidFill>
                  <a:schemeClr val="tx1">
                    <a:lumMod val="95000"/>
                    <a:lumOff val="5000"/>
                  </a:schemeClr>
                </a:solidFill>
                <a:latin typeface="Times New Roman" panose="02020603050405020304" pitchFamily="18" charset="0"/>
                <a:cs typeface="Times New Roman" panose="02020603050405020304" pitchFamily="18" charset="0"/>
              </a:rPr>
              <a:t>RI</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 </a:t>
            </a:r>
          </a:p>
        </p:txBody>
      </p:sp>
      <p:sp>
        <p:nvSpPr>
          <p:cNvPr id="18" name="标题 1">
            <a:extLst>
              <a:ext uri="{FF2B5EF4-FFF2-40B4-BE49-F238E27FC236}">
                <a16:creationId xmlns:a16="http://schemas.microsoft.com/office/drawing/2014/main" id="{8EFC0ADE-D47F-441F-ADD7-F4724530CC9F}"/>
              </a:ext>
            </a:extLst>
          </p:cNvPr>
          <p:cNvSpPr txBox="1">
            <a:spLocks noChangeArrowheads="1"/>
          </p:cNvSpPr>
          <p:nvPr/>
        </p:nvSpPr>
        <p:spPr bwMode="auto">
          <a:xfrm>
            <a:off x="3529472" y="262929"/>
            <a:ext cx="5166753"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Wingdings" panose="05000000000000000000" pitchFamily="2" charset="2"/>
              <a:buChar char="Ø"/>
            </a:pP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Financial</a:t>
            </a:r>
            <a:r>
              <a:rPr lang="zh-CN" altLang="en-US" sz="32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integration</a:t>
            </a:r>
            <a:endParaRPr lang="zh-CN" altLang="en-US" sz="32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矩形 1"/>
          <p:cNvSpPr/>
          <p:nvPr/>
        </p:nvSpPr>
        <p:spPr>
          <a:xfrm>
            <a:off x="6675063" y="6111460"/>
            <a:ext cx="4396909" cy="523220"/>
          </a:xfrm>
          <a:prstGeom prst="rect">
            <a:avLst/>
          </a:prstGeom>
        </p:spPr>
        <p:txBody>
          <a:bodyPr wrap="none">
            <a:spAutoFit/>
          </a:bodyPr>
          <a:lstStyle/>
          <a:p>
            <a:r>
              <a:rPr lang="en-US" altLang="zh-CN"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Source</a:t>
            </a:r>
            <a:r>
              <a:rPr lang="en-US" altLang="zh-CN" sz="14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Silk Road Fund</a:t>
            </a:r>
            <a:r>
              <a:rPr lang="zh-CN" altLang="en-US" sz="14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a:t>
            </a:r>
            <a:endParaRPr lang="en-US" altLang="zh-CN" sz="14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400" dirty="0" smtClean="0">
                <a:solidFill>
                  <a:schemeClr val="tx1">
                    <a:lumMod val="95000"/>
                    <a:lumOff val="5000"/>
                  </a:schemeClr>
                </a:solidFill>
                <a:latin typeface="Times New Roman" panose="02020603050405020304" pitchFamily="18" charset="0"/>
                <a:cs typeface="Times New Roman" panose="02020603050405020304" pitchFamily="18" charset="0"/>
              </a:rPr>
              <a:t>http</a:t>
            </a:r>
            <a:r>
              <a:rPr lang="en-US" altLang="zh-TW" sz="1400" dirty="0">
                <a:solidFill>
                  <a:schemeClr val="tx1">
                    <a:lumMod val="95000"/>
                    <a:lumOff val="5000"/>
                  </a:schemeClr>
                </a:solidFill>
                <a:latin typeface="Times New Roman" panose="02020603050405020304" pitchFamily="18" charset="0"/>
                <a:cs typeface="Times New Roman" panose="02020603050405020304" pitchFamily="18" charset="0"/>
              </a:rPr>
              <a:t>://www.silkroadfund.com.cn/enweb/23773/index.html </a:t>
            </a:r>
            <a:endParaRPr lang="en-US" altLang="zh-HK" sz="1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136518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8">
            <a:extLst>
              <a:ext uri="{FF2B5EF4-FFF2-40B4-BE49-F238E27FC236}">
                <a16:creationId xmlns:a16="http://schemas.microsoft.com/office/drawing/2014/main" id="{BF6B4F6D-94C2-4AC4-8A96-BDE5E5B82528}"/>
              </a:ext>
            </a:extLst>
          </p:cNvPr>
          <p:cNvSpPr/>
          <p:nvPr/>
        </p:nvSpPr>
        <p:spPr>
          <a:xfrm flipV="1">
            <a:off x="488668" y="2774896"/>
            <a:ext cx="5759732" cy="3229985"/>
          </a:xfrm>
          <a:prstGeom prst="roundRect">
            <a:avLst>
              <a:gd name="adj" fmla="val 10000"/>
            </a:avLst>
          </a:prstGeom>
          <a:solidFill>
            <a:srgbClr val="FFC00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3" name="内容占位符 2"/>
          <p:cNvSpPr>
            <a:spLocks noGrp="1"/>
          </p:cNvSpPr>
          <p:nvPr>
            <p:ph idx="4294967295"/>
          </p:nvPr>
        </p:nvSpPr>
        <p:spPr>
          <a:xfrm>
            <a:off x="474297" y="733301"/>
            <a:ext cx="10739957" cy="1643527"/>
          </a:xfrm>
        </p:spPr>
        <p:txBody>
          <a:bodyPr wrap="square">
            <a:spAutoFit/>
          </a:bodyPr>
          <a:lstStyle/>
          <a:p>
            <a:pPr marL="0" indent="0" algn="just">
              <a:lnSpc>
                <a:spcPct val="120000"/>
              </a:lnSpc>
              <a:spcBef>
                <a:spcPts val="0"/>
              </a:spcBef>
              <a:buNone/>
            </a:pP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People-to-people ties are the cultural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foundation for building the</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Belt and Road.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It is the common dream of all peoples to enjoy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 peaceful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prosperous life.  The Belt and Road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countries have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carried out diplomatic activities and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cultural exchanges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of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various forms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 wide fields,</a:t>
            </a:r>
            <a:r>
              <a:rPr lang="en-US" altLang="zh-CN" sz="2100" strike="sngStrike"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enhancing mutual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understanding and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recognition.</a:t>
            </a:r>
            <a:endPar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标题 1">
            <a:extLst>
              <a:ext uri="{FF2B5EF4-FFF2-40B4-BE49-F238E27FC236}">
                <a16:creationId xmlns:a16="http://schemas.microsoft.com/office/drawing/2014/main" id="{53CEF475-E7B7-4C20-8744-065312AC1223}"/>
              </a:ext>
            </a:extLst>
          </p:cNvPr>
          <p:cNvSpPr txBox="1">
            <a:spLocks noChangeArrowheads="1"/>
          </p:cNvSpPr>
          <p:nvPr/>
        </p:nvSpPr>
        <p:spPr bwMode="auto">
          <a:xfrm>
            <a:off x="3368534" y="136607"/>
            <a:ext cx="9449754"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Wingdings" panose="05000000000000000000" pitchFamily="2" charset="2"/>
              <a:buChar char="Ø"/>
            </a:pPr>
            <a:r>
              <a:rPr lang="en-US" altLang="zh-CN" sz="32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People-to-people bond</a:t>
            </a:r>
            <a:endParaRPr lang="zh-CN" altLang="en-US" sz="3200" b="1" strike="sngStrike"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矩形 3">
            <a:extLst>
              <a:ext uri="{FF2B5EF4-FFF2-40B4-BE49-F238E27FC236}">
                <a16:creationId xmlns:a16="http://schemas.microsoft.com/office/drawing/2014/main" id="{C3173D0B-41DE-46E0-9C69-ADD981B89839}"/>
              </a:ext>
            </a:extLst>
          </p:cNvPr>
          <p:cNvSpPr/>
          <p:nvPr/>
        </p:nvSpPr>
        <p:spPr>
          <a:xfrm>
            <a:off x="721247" y="3278716"/>
            <a:ext cx="5294574" cy="2806922"/>
          </a:xfrm>
          <a:prstGeom prst="rect">
            <a:avLst/>
          </a:prstGeom>
        </p:spPr>
        <p:txBody>
          <a:bodyPr wrap="square">
            <a:spAutoFit/>
          </a:bodyPr>
          <a:lstStyle/>
          <a:p>
            <a:pPr algn="just">
              <a:lnSpc>
                <a:spcPct val="120000"/>
              </a:lnSpc>
            </a:pP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Silk Road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Book Project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is a major translation project for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Belt and Road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countries.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It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seeks to translate and  publish high-quality Chinese works and Chinese-language teaching materials in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Belt and Road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countries to enhance their understanding of China.</a:t>
            </a:r>
          </a:p>
        </p:txBody>
      </p:sp>
      <p:sp>
        <p:nvSpPr>
          <p:cNvPr id="5" name="文本框 13">
            <a:extLst>
              <a:ext uri="{FF2B5EF4-FFF2-40B4-BE49-F238E27FC236}">
                <a16:creationId xmlns:a16="http://schemas.microsoft.com/office/drawing/2014/main" id="{E189C322-6C45-4E75-A77D-1DE67A2B99C9}"/>
              </a:ext>
            </a:extLst>
          </p:cNvPr>
          <p:cNvSpPr txBox="1">
            <a:spLocks noChangeArrowheads="1"/>
          </p:cNvSpPr>
          <p:nvPr/>
        </p:nvSpPr>
        <p:spPr bwMode="auto">
          <a:xfrm>
            <a:off x="1715668" y="2801752"/>
            <a:ext cx="29938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400" b="1" dirty="0">
                <a:latin typeface="Times New Roman" panose="02020603050405020304" pitchFamily="18" charset="0"/>
                <a:ea typeface="DFKai-SB" panose="03000509000000000000" pitchFamily="65" charset="-120"/>
                <a:cs typeface="Times New Roman" panose="02020603050405020304" pitchFamily="18" charset="0"/>
              </a:rPr>
              <a:t>Know a bit more</a:t>
            </a:r>
            <a:endParaRPr lang="zh-CN" altLang="en-US" sz="24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文本框 5">
            <a:extLst>
              <a:ext uri="{FF2B5EF4-FFF2-40B4-BE49-F238E27FC236}">
                <a16:creationId xmlns:a16="http://schemas.microsoft.com/office/drawing/2014/main" id="{37C457A0-A09C-4F82-9DFD-05E0EE392AB4}"/>
              </a:ext>
            </a:extLst>
          </p:cNvPr>
          <p:cNvSpPr txBox="1"/>
          <p:nvPr/>
        </p:nvSpPr>
        <p:spPr>
          <a:xfrm>
            <a:off x="6547486" y="5888337"/>
            <a:ext cx="4794023" cy="523220"/>
          </a:xfrm>
          <a:prstGeom prst="rect">
            <a:avLst/>
          </a:prstGeom>
          <a:noFill/>
        </p:spPr>
        <p:txBody>
          <a:bodyPr wrap="square">
            <a:spAutoFit/>
          </a:bodyPr>
          <a:lstStyle/>
          <a:p>
            <a:pPr algn="just"/>
            <a:r>
              <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 book promotion event for China's Silk Road </a:t>
            </a:r>
            <a:r>
              <a:rPr lang="en-US" altLang="zh-CN"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Book Project </a:t>
            </a:r>
            <a:r>
              <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 Kuala Lumpur, Malaysia</a:t>
            </a:r>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4740" y="2806270"/>
            <a:ext cx="4539514" cy="3023387"/>
          </a:xfrm>
          <a:prstGeom prst="rect">
            <a:avLst/>
          </a:prstGeom>
        </p:spPr>
      </p:pic>
      <p:sp>
        <p:nvSpPr>
          <p:cNvPr id="7" name="Rectangle 6"/>
          <p:cNvSpPr/>
          <p:nvPr/>
        </p:nvSpPr>
        <p:spPr>
          <a:xfrm>
            <a:off x="2685844" y="6138394"/>
            <a:ext cx="3595809" cy="646331"/>
          </a:xfrm>
          <a:prstGeom prst="rect">
            <a:avLst/>
          </a:prstGeom>
        </p:spPr>
        <p:txBody>
          <a:bodyPr wrap="square">
            <a:spAutoFit/>
          </a:bodyPr>
          <a:lstStyle/>
          <a:p>
            <a:r>
              <a:rPr lang="en-US" altLang="zh-CN"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Source:</a:t>
            </a:r>
            <a:r>
              <a:rPr lang="zh-CN" altLang="en-US"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CN" sz="12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National</a:t>
            </a:r>
            <a:r>
              <a:rPr lang="zh-CN" altLang="en-US" sz="12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CN"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Radio</a:t>
            </a:r>
            <a:r>
              <a:rPr lang="zh-CN" altLang="en-US"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CN"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and</a:t>
            </a:r>
            <a:r>
              <a:rPr lang="zh-CN" altLang="en-US"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CN"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Television</a:t>
            </a:r>
            <a:r>
              <a:rPr lang="zh-CN" altLang="en-US"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CN"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Administration</a:t>
            </a:r>
            <a:r>
              <a:rPr lang="zh-CN" altLang="en-US"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CN"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http://www.nrta.gov.cn/art/2018/1/18/art_113_34845.html</a:t>
            </a:r>
            <a:endParaRPr lang="en-US"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488668" y="6128343"/>
            <a:ext cx="2116982" cy="390828"/>
          </a:xfrm>
          <a:prstGeom prst="rect">
            <a:avLst/>
          </a:prstGeom>
        </p:spPr>
      </p:pic>
    </p:spTree>
    <p:extLst>
      <p:ext uri="{BB962C8B-B14F-4D97-AF65-F5344CB8AC3E}">
        <p14:creationId xmlns:p14="http://schemas.microsoft.com/office/powerpoint/2010/main" val="123143168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圆角 10">
            <a:extLst>
              <a:ext uri="{FF2B5EF4-FFF2-40B4-BE49-F238E27FC236}">
                <a16:creationId xmlns:a16="http://schemas.microsoft.com/office/drawing/2014/main" id="{FBB95A35-7859-4B03-9B7B-1909FB3E7742}"/>
              </a:ext>
            </a:extLst>
          </p:cNvPr>
          <p:cNvSpPr/>
          <p:nvPr/>
        </p:nvSpPr>
        <p:spPr>
          <a:xfrm flipV="1">
            <a:off x="624164" y="3184896"/>
            <a:ext cx="10773938" cy="2762944"/>
          </a:xfrm>
          <a:prstGeom prst="roundRect">
            <a:avLst>
              <a:gd name="adj" fmla="val 10000"/>
            </a:avLst>
          </a:prstGeom>
          <a:solidFill>
            <a:srgbClr val="FFC00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4" name="标题 1">
            <a:extLst>
              <a:ext uri="{FF2B5EF4-FFF2-40B4-BE49-F238E27FC236}">
                <a16:creationId xmlns:a16="http://schemas.microsoft.com/office/drawing/2014/main" id="{FA291CC2-B5FD-44DB-93BD-53B3D5A3DF38}"/>
              </a:ext>
            </a:extLst>
          </p:cNvPr>
          <p:cNvSpPr txBox="1">
            <a:spLocks noChangeArrowheads="1"/>
          </p:cNvSpPr>
          <p:nvPr/>
        </p:nvSpPr>
        <p:spPr bwMode="auto">
          <a:xfrm>
            <a:off x="1198347" y="499084"/>
            <a:ext cx="6518251"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Diverse </a:t>
            </a:r>
            <a:r>
              <a:rPr lang="en-US" altLang="zh-CN" sz="32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forms of cultural </a:t>
            </a:r>
            <a:r>
              <a:rPr lang="en-US" altLang="zh-CN" sz="32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exchanges</a:t>
            </a:r>
          </a:p>
          <a:p>
            <a:endParaRPr lang="zh-CN" altLang="en-US" sz="3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Freeform 7">
            <a:extLst>
              <a:ext uri="{FF2B5EF4-FFF2-40B4-BE49-F238E27FC236}">
                <a16:creationId xmlns:a16="http://schemas.microsoft.com/office/drawing/2014/main" id="{1B42C98F-BD07-4FC6-8D21-EDF15C50D066}"/>
              </a:ext>
            </a:extLst>
          </p:cNvPr>
          <p:cNvSpPr/>
          <p:nvPr/>
        </p:nvSpPr>
        <p:spPr bwMode="auto">
          <a:xfrm>
            <a:off x="624164" y="409379"/>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01B3C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 name="文本框 5">
            <a:extLst>
              <a:ext uri="{FF2B5EF4-FFF2-40B4-BE49-F238E27FC236}">
                <a16:creationId xmlns:a16="http://schemas.microsoft.com/office/drawing/2014/main" id="{C5172B39-5AB1-4FE4-A4A3-ABBE3A6591A6}"/>
              </a:ext>
            </a:extLst>
          </p:cNvPr>
          <p:cNvSpPr txBox="1"/>
          <p:nvPr/>
        </p:nvSpPr>
        <p:spPr>
          <a:xfrm>
            <a:off x="554804" y="645567"/>
            <a:ext cx="10912658" cy="2480467"/>
          </a:xfrm>
          <a:prstGeom prst="round2DiagRect">
            <a:avLst/>
          </a:prstGeom>
          <a:no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just">
              <a:lnSpc>
                <a:spcPct val="150000"/>
              </a:lnSpc>
            </a:pPr>
            <a:r>
              <a:rPr lang="en-US" altLang="zh-CN" sz="2400" b="0" dirty="0">
                <a:solidFill>
                  <a:schemeClr val="tx1">
                    <a:lumMod val="95000"/>
                    <a:lumOff val="5000"/>
                  </a:schemeClr>
                </a:solidFill>
                <a:latin typeface="Times New Roman" panose="02020603050405020304" pitchFamily="18" charset="0"/>
                <a:cs typeface="Times New Roman" panose="02020603050405020304" pitchFamily="18" charset="0"/>
              </a:rPr>
              <a:t>China and </a:t>
            </a:r>
            <a:r>
              <a:rPr lang="en-US" altLang="zh-CN" sz="2400" b="0" dirty="0" smtClean="0">
                <a:solidFill>
                  <a:schemeClr val="tx1">
                    <a:lumMod val="95000"/>
                    <a:lumOff val="5000"/>
                  </a:schemeClr>
                </a:solidFill>
                <a:latin typeface="Times New Roman" panose="02020603050405020304" pitchFamily="18" charset="0"/>
                <a:cs typeface="Times New Roman" panose="02020603050405020304" pitchFamily="18" charset="0"/>
              </a:rPr>
              <a:t>the Belt and Road countries have hosted events such as arts festival, film festival, music </a:t>
            </a:r>
            <a:r>
              <a:rPr lang="en-US" altLang="zh-CN" sz="2400" b="0" dirty="0">
                <a:solidFill>
                  <a:schemeClr val="tx1">
                    <a:lumMod val="95000"/>
                    <a:lumOff val="5000"/>
                  </a:schemeClr>
                </a:solidFill>
                <a:latin typeface="Times New Roman" panose="02020603050405020304" pitchFamily="18" charset="0"/>
                <a:cs typeface="Times New Roman" panose="02020603050405020304" pitchFamily="18" charset="0"/>
              </a:rPr>
              <a:t>festival, cultural relics </a:t>
            </a:r>
            <a:r>
              <a:rPr lang="en-US" altLang="zh-CN" sz="2400" b="0" dirty="0" smtClean="0">
                <a:solidFill>
                  <a:schemeClr val="tx1">
                    <a:lumMod val="95000"/>
                    <a:lumOff val="5000"/>
                  </a:schemeClr>
                </a:solidFill>
                <a:latin typeface="Times New Roman" panose="02020603050405020304" pitchFamily="18" charset="0"/>
                <a:cs typeface="Times New Roman" panose="02020603050405020304" pitchFamily="18" charset="0"/>
              </a:rPr>
              <a:t>exhibitions and </a:t>
            </a:r>
            <a:r>
              <a:rPr lang="en-US" altLang="zh-CN" sz="2400" b="0" dirty="0">
                <a:solidFill>
                  <a:schemeClr val="tx1">
                    <a:lumMod val="95000"/>
                    <a:lumOff val="5000"/>
                  </a:schemeClr>
                </a:solidFill>
                <a:latin typeface="Times New Roman" panose="02020603050405020304" pitchFamily="18" charset="0"/>
                <a:cs typeface="Times New Roman" panose="02020603050405020304" pitchFamily="18" charset="0"/>
              </a:rPr>
              <a:t>book </a:t>
            </a:r>
            <a:r>
              <a:rPr lang="en-US" altLang="zh-CN" sz="2400" b="0" dirty="0" smtClean="0">
                <a:solidFill>
                  <a:schemeClr val="tx1">
                    <a:lumMod val="95000"/>
                    <a:lumOff val="5000"/>
                  </a:schemeClr>
                </a:solidFill>
                <a:latin typeface="Times New Roman" panose="02020603050405020304" pitchFamily="18" charset="0"/>
                <a:cs typeface="Times New Roman" panose="02020603050405020304" pitchFamily="18" charset="0"/>
              </a:rPr>
              <a:t>fairs and </a:t>
            </a:r>
            <a:r>
              <a:rPr lang="en-US" altLang="zh-CN" sz="2400" b="0" dirty="0">
                <a:solidFill>
                  <a:schemeClr val="tx1">
                    <a:lumMod val="95000"/>
                    <a:lumOff val="5000"/>
                  </a:schemeClr>
                </a:solidFill>
                <a:latin typeface="Times New Roman" panose="02020603050405020304" pitchFamily="18" charset="0"/>
                <a:cs typeface="Times New Roman" panose="02020603050405020304" pitchFamily="18" charset="0"/>
              </a:rPr>
              <a:t>have jointly launched new publishing, radio, film and television programs, as well as translating and introducing each other's media </a:t>
            </a:r>
            <a:r>
              <a:rPr lang="en-US" altLang="zh-CN" sz="2400" b="0" dirty="0" smtClean="0">
                <a:solidFill>
                  <a:schemeClr val="tx1">
                    <a:lumMod val="95000"/>
                    <a:lumOff val="5000"/>
                  </a:schemeClr>
                </a:solidFill>
                <a:latin typeface="Times New Roman" panose="02020603050405020304" pitchFamily="18" charset="0"/>
                <a:cs typeface="Times New Roman" panose="02020603050405020304" pitchFamily="18" charset="0"/>
              </a:rPr>
              <a:t>programs.</a:t>
            </a:r>
            <a:endParaRPr lang="en-US" altLang="zh-CN" sz="2400" b="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49C5ED96-D16D-42DA-9644-B43BD3B18AEB}"/>
              </a:ext>
            </a:extLst>
          </p:cNvPr>
          <p:cNvSpPr txBox="1"/>
          <p:nvPr/>
        </p:nvSpPr>
        <p:spPr>
          <a:xfrm>
            <a:off x="903251" y="3396735"/>
            <a:ext cx="10215764" cy="2192908"/>
          </a:xfrm>
          <a:prstGeom prst="rect">
            <a:avLst/>
          </a:prstGeom>
          <a:noFill/>
        </p:spPr>
        <p:txBody>
          <a:bodyPr wrap="square">
            <a:spAutoFit/>
          </a:bodyPr>
          <a:lstStyle/>
          <a:p>
            <a:pPr algn="just">
              <a:lnSpc>
                <a:spcPct val="130000"/>
              </a:lnSpc>
            </a:pP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By 2018, China had signed 108 bilateral cultural and tourism cooperation documents with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Belt and Road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countries and set up bilateral and multilateral cultural and tourism cooperation mechanisms with ASEAN, Central and Eastern Europe, Russia and Mongolia.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International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cooperation among cultural institutions continued to deepen, forming alliances for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Silk Road International Theatres</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museums, art festivals, libraries and art galleries.</a:t>
            </a:r>
            <a:endPar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矩形 1"/>
          <p:cNvSpPr/>
          <p:nvPr/>
        </p:nvSpPr>
        <p:spPr>
          <a:xfrm>
            <a:off x="847716" y="5951672"/>
            <a:ext cx="7219514" cy="738664"/>
          </a:xfrm>
          <a:prstGeom prst="rect">
            <a:avLst/>
          </a:prstGeom>
        </p:spPr>
        <p:txBody>
          <a:bodyPr wrap="square">
            <a:spAutoFit/>
          </a:bodyPr>
          <a:lstStyle/>
          <a:p>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Source:</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PRC</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ministry</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of</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culture</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tourism</a:t>
            </a:r>
            <a:endParaRPr lang="en-US" altLang="zh-HK" sz="1400" dirty="0">
              <a:latin typeface="Times New Roman" panose="02020603050405020304" pitchFamily="18" charset="0"/>
              <a:cs typeface="Times New Roman" panose="02020603050405020304" pitchFamily="18" charset="0"/>
            </a:endParaRPr>
          </a:p>
          <a:p>
            <a:r>
              <a:rPr lang="zh-HK" altLang="en-US" sz="1400" dirty="0">
                <a:latin typeface="Times New Roman" panose="02020603050405020304" pitchFamily="18" charset="0"/>
                <a:cs typeface="Times New Roman" panose="02020603050405020304" pitchFamily="18" charset="0"/>
              </a:rPr>
              <a:t>https://mct.gov.cn/whzx/whyw/201904/t20190424_843055.htm</a:t>
            </a:r>
            <a:endParaRPr lang="en-US" altLang="zh-HK" sz="1400" dirty="0">
              <a:latin typeface="Times New Roman" panose="02020603050405020304" pitchFamily="18" charset="0"/>
              <a:cs typeface="Times New Roman" panose="02020603050405020304" pitchFamily="18" charset="0"/>
            </a:endParaRPr>
          </a:p>
          <a:p>
            <a:endParaRPr lang="zh-HK" altLang="en-US" sz="1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6493471" y="6043903"/>
            <a:ext cx="3147518" cy="422297"/>
          </a:xfrm>
          <a:prstGeom prst="rect">
            <a:avLst/>
          </a:prstGeom>
        </p:spPr>
      </p:pic>
    </p:spTree>
    <p:extLst>
      <p:ext uri="{BB962C8B-B14F-4D97-AF65-F5344CB8AC3E}">
        <p14:creationId xmlns:p14="http://schemas.microsoft.com/office/powerpoint/2010/main" val="288054678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20AC3FBB-19B1-44C4-9EC4-B93DEA43C345}"/>
              </a:ext>
            </a:extLst>
          </p:cNvPr>
          <p:cNvSpPr txBox="1"/>
          <p:nvPr/>
        </p:nvSpPr>
        <p:spPr>
          <a:xfrm>
            <a:off x="458809" y="1688499"/>
            <a:ext cx="6163664" cy="3453253"/>
          </a:xfrm>
          <a:prstGeom prst="rect">
            <a:avLst/>
          </a:prstGeom>
          <a:noFill/>
        </p:spPr>
        <p:txBody>
          <a:bodyPr wrap="square">
            <a:spAutoFit/>
          </a:bodyPr>
          <a:lstStyle>
            <a:defPPr>
              <a:defRPr lang="zh-CN"/>
            </a:defPPr>
            <a:lvl1pPr>
              <a:lnSpc>
                <a:spcPct val="130000"/>
              </a:lnSpc>
              <a:defRPr sz="2400">
                <a:latin typeface="DFKai-SB" panose="03000509000000000000" pitchFamily="65" charset="-120"/>
                <a:ea typeface="DFKai-SB" panose="03000509000000000000" pitchFamily="65" charset="-120"/>
              </a:defRPr>
            </a:lvl1pPr>
          </a:lstStyle>
          <a:p>
            <a:pPr algn="just"/>
            <a:r>
              <a:rPr lang="en-US" altLang="zh-CN" dirty="0">
                <a:solidFill>
                  <a:schemeClr val="tx1">
                    <a:lumMod val="95000"/>
                    <a:lumOff val="5000"/>
                  </a:schemeClr>
                </a:solidFill>
                <a:latin typeface="Times New Roman" panose="02020603050405020304" pitchFamily="18" charset="0"/>
                <a:cs typeface="Times New Roman" panose="02020603050405020304" pitchFamily="18" charset="0"/>
              </a:rPr>
              <a:t>On 22 June 2014, </a:t>
            </a:r>
            <a:r>
              <a:rPr lang="en-US" altLang="zh-CN" dirty="0" smtClean="0">
                <a:solidFill>
                  <a:schemeClr val="tx1">
                    <a:lumMod val="95000"/>
                    <a:lumOff val="5000"/>
                  </a:schemeClr>
                </a:solidFill>
                <a:latin typeface="Times New Roman" panose="02020603050405020304" pitchFamily="18" charset="0"/>
                <a:cs typeface="Times New Roman" panose="02020603050405020304" pitchFamily="18" charset="0"/>
              </a:rPr>
              <a:t>through </a:t>
            </a:r>
            <a:r>
              <a:rPr lang="en-US" altLang="zh-CN" dirty="0">
                <a:solidFill>
                  <a:schemeClr val="tx1">
                    <a:lumMod val="95000"/>
                    <a:lumOff val="5000"/>
                  </a:schemeClr>
                </a:solidFill>
                <a:latin typeface="Times New Roman" panose="02020603050405020304" pitchFamily="18" charset="0"/>
                <a:cs typeface="Times New Roman" panose="02020603050405020304" pitchFamily="18" charset="0"/>
              </a:rPr>
              <a:t>a combined effort </a:t>
            </a:r>
            <a:r>
              <a:rPr lang="en-US" altLang="zh-CN" dirty="0" smtClean="0">
                <a:solidFill>
                  <a:schemeClr val="tx1">
                    <a:lumMod val="95000"/>
                    <a:lumOff val="5000"/>
                  </a:schemeClr>
                </a:solidFill>
                <a:latin typeface="Times New Roman" panose="02020603050405020304" pitchFamily="18" charset="0"/>
                <a:cs typeface="Times New Roman" panose="02020603050405020304" pitchFamily="18" charset="0"/>
              </a:rPr>
              <a:t>from China</a:t>
            </a:r>
            <a:r>
              <a:rPr lang="en-US" altLang="zh-CN" dirty="0">
                <a:solidFill>
                  <a:schemeClr val="tx1">
                    <a:lumMod val="95000"/>
                    <a:lumOff val="5000"/>
                  </a:schemeClr>
                </a:solidFill>
                <a:latin typeface="Times New Roman" panose="02020603050405020304" pitchFamily="18" charset="0"/>
                <a:cs typeface="Times New Roman" panose="02020603050405020304" pitchFamily="18" charset="0"/>
              </a:rPr>
              <a:t>, Kazakhstan and </a:t>
            </a:r>
            <a:r>
              <a:rPr lang="en-US" altLang="zh-CN" dirty="0" smtClean="0">
                <a:solidFill>
                  <a:schemeClr val="tx1">
                    <a:lumMod val="95000"/>
                    <a:lumOff val="5000"/>
                  </a:schemeClr>
                </a:solidFill>
                <a:latin typeface="Times New Roman" panose="02020603050405020304" pitchFamily="18" charset="0"/>
                <a:cs typeface="Times New Roman" panose="02020603050405020304" pitchFamily="18" charset="0"/>
              </a:rPr>
              <a:t>Kyrgyzstan, the </a:t>
            </a:r>
            <a:r>
              <a:rPr lang="en-US" altLang="zh-CN" dirty="0">
                <a:solidFill>
                  <a:schemeClr val="tx1">
                    <a:lumMod val="95000"/>
                    <a:lumOff val="5000"/>
                  </a:schemeClr>
                </a:solidFill>
                <a:latin typeface="Times New Roman" panose="02020603050405020304" pitchFamily="18" charset="0"/>
                <a:cs typeface="Times New Roman" panose="02020603050405020304" pitchFamily="18" charset="0"/>
              </a:rPr>
              <a:t>eastern section of the Silk Road: The Routes Network of </a:t>
            </a:r>
            <a:r>
              <a:rPr lang="en-US" altLang="zh-CN" dirty="0" err="1">
                <a:solidFill>
                  <a:schemeClr val="tx1">
                    <a:lumMod val="95000"/>
                    <a:lumOff val="5000"/>
                  </a:schemeClr>
                </a:solidFill>
                <a:latin typeface="Times New Roman" panose="02020603050405020304" pitchFamily="18" charset="0"/>
                <a:cs typeface="Times New Roman" panose="02020603050405020304" pitchFamily="18" charset="0"/>
              </a:rPr>
              <a:t>Chang'an-Tianshan</a:t>
            </a:r>
            <a:r>
              <a:rPr lang="en-US" altLang="zh-CN"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dirty="0" smtClean="0">
                <a:solidFill>
                  <a:schemeClr val="tx1">
                    <a:lumMod val="95000"/>
                    <a:lumOff val="5000"/>
                  </a:schemeClr>
                </a:solidFill>
                <a:latin typeface="Times New Roman" panose="02020603050405020304" pitchFamily="18" charset="0"/>
                <a:cs typeface="Times New Roman" panose="02020603050405020304" pitchFamily="18" charset="0"/>
              </a:rPr>
              <a:t>Corridor has </a:t>
            </a:r>
            <a:r>
              <a:rPr lang="en-US" altLang="zh-CN" dirty="0">
                <a:solidFill>
                  <a:schemeClr val="tx1">
                    <a:lumMod val="95000"/>
                    <a:lumOff val="5000"/>
                  </a:schemeClr>
                </a:solidFill>
                <a:latin typeface="Times New Roman" panose="02020603050405020304" pitchFamily="18" charset="0"/>
                <a:cs typeface="Times New Roman" panose="02020603050405020304" pitchFamily="18" charset="0"/>
              </a:rPr>
              <a:t>become a UNESCO World Heritage site, making it the first inscription through cross-country collaboration.</a:t>
            </a:r>
            <a:endParaRPr lang="zh-CN" altLang="en-US"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2" name="标题 1">
            <a:extLst>
              <a:ext uri="{FF2B5EF4-FFF2-40B4-BE49-F238E27FC236}">
                <a16:creationId xmlns:a16="http://schemas.microsoft.com/office/drawing/2014/main" id="{7CA08DEC-8AC0-47AD-B188-9750D5ED598F}"/>
              </a:ext>
            </a:extLst>
          </p:cNvPr>
          <p:cNvSpPr txBox="1">
            <a:spLocks noChangeArrowheads="1"/>
          </p:cNvSpPr>
          <p:nvPr/>
        </p:nvSpPr>
        <p:spPr bwMode="auto">
          <a:xfrm>
            <a:off x="1272563" y="599179"/>
            <a:ext cx="7946388"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Shared world cultural heritage</a:t>
            </a:r>
            <a:endParaRPr lang="zh-CN" altLang="en-US" sz="32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3" name="Freeform 7">
            <a:extLst>
              <a:ext uri="{FF2B5EF4-FFF2-40B4-BE49-F238E27FC236}">
                <a16:creationId xmlns:a16="http://schemas.microsoft.com/office/drawing/2014/main" id="{DAA63A4D-5492-4E52-AD69-97CBDE4BEFB4}"/>
              </a:ext>
            </a:extLst>
          </p:cNvPr>
          <p:cNvSpPr/>
          <p:nvPr/>
        </p:nvSpPr>
        <p:spPr bwMode="auto">
          <a:xfrm>
            <a:off x="675830" y="695739"/>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01B3C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
        <p:nvSpPr>
          <p:cNvPr id="2" name="矩形 1"/>
          <p:cNvSpPr/>
          <p:nvPr/>
        </p:nvSpPr>
        <p:spPr>
          <a:xfrm>
            <a:off x="6878433" y="5153253"/>
            <a:ext cx="4778650" cy="523220"/>
          </a:xfrm>
          <a:prstGeom prst="rect">
            <a:avLst/>
          </a:prstGeom>
        </p:spPr>
        <p:txBody>
          <a:bodyPr wrap="square">
            <a:spAutoFit/>
          </a:bodyPr>
          <a:lstStyle/>
          <a:p>
            <a:r>
              <a:rPr lang="en-US" altLang="zh-CN"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Source:</a:t>
            </a:r>
            <a:r>
              <a:rPr lang="zh-CN" altLang="en-US"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CN" sz="14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ICOMOS </a:t>
            </a:r>
            <a:r>
              <a:rPr lang="en-US" altLang="zh-HK" sz="14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International Conservation Center-Xi'an</a:t>
            </a:r>
          </a:p>
          <a:p>
            <a:r>
              <a:rPr lang="en-US" altLang="zh-HK" sz="14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http</a:t>
            </a:r>
            <a:r>
              <a:rPr lang="en-US" altLang="zh-HK"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://www.silkroads.org.cn/EN/</a:t>
            </a:r>
          </a:p>
        </p:txBody>
      </p:sp>
      <p:pic>
        <p:nvPicPr>
          <p:cNvPr id="3" name="圖片 2"/>
          <p:cNvPicPr>
            <a:picLocks noChangeAspect="1"/>
          </p:cNvPicPr>
          <p:nvPr/>
        </p:nvPicPr>
        <p:blipFill>
          <a:blip r:embed="rId3"/>
          <a:stretch>
            <a:fillRect/>
          </a:stretch>
        </p:blipFill>
        <p:spPr>
          <a:xfrm>
            <a:off x="6878433" y="2053243"/>
            <a:ext cx="4778650" cy="2859811"/>
          </a:xfrm>
          <a:prstGeom prst="rect">
            <a:avLst/>
          </a:prstGeom>
        </p:spPr>
      </p:pic>
    </p:spTree>
    <p:extLst>
      <p:ext uri="{BB962C8B-B14F-4D97-AF65-F5344CB8AC3E}">
        <p14:creationId xmlns:p14="http://schemas.microsoft.com/office/powerpoint/2010/main" val="158712898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圆角 13">
            <a:extLst>
              <a:ext uri="{FF2B5EF4-FFF2-40B4-BE49-F238E27FC236}">
                <a16:creationId xmlns:a16="http://schemas.microsoft.com/office/drawing/2014/main" id="{7CB11820-F1A0-455E-ADE8-FAD54F24B76C}"/>
              </a:ext>
            </a:extLst>
          </p:cNvPr>
          <p:cNvSpPr/>
          <p:nvPr/>
        </p:nvSpPr>
        <p:spPr bwMode="auto">
          <a:xfrm>
            <a:off x="428999" y="3142068"/>
            <a:ext cx="11461129" cy="2818015"/>
          </a:xfrm>
          <a:prstGeom prst="roundRect">
            <a:avLst>
              <a:gd name="adj" fmla="val 787"/>
            </a:avLst>
          </a:prstGeom>
          <a:solidFill>
            <a:srgbClr val="FDB42A">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矩形 14">
            <a:extLst>
              <a:ext uri="{FF2B5EF4-FFF2-40B4-BE49-F238E27FC236}">
                <a16:creationId xmlns:a16="http://schemas.microsoft.com/office/drawing/2014/main" id="{49D6D750-198F-4EE0-BAC6-69EDC18114D8}"/>
              </a:ext>
            </a:extLst>
          </p:cNvPr>
          <p:cNvSpPr/>
          <p:nvPr/>
        </p:nvSpPr>
        <p:spPr>
          <a:xfrm>
            <a:off x="466859" y="3217262"/>
            <a:ext cx="11224829" cy="2947510"/>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9" name="内容占位符 2">
            <a:extLst>
              <a:ext uri="{FF2B5EF4-FFF2-40B4-BE49-F238E27FC236}">
                <a16:creationId xmlns:a16="http://schemas.microsoft.com/office/drawing/2014/main" id="{1704D1F1-E6DE-4DD5-9E9C-161FC72D17DE}"/>
              </a:ext>
            </a:extLst>
          </p:cNvPr>
          <p:cNvSpPr txBox="1">
            <a:spLocks/>
          </p:cNvSpPr>
          <p:nvPr/>
        </p:nvSpPr>
        <p:spPr>
          <a:xfrm>
            <a:off x="1083075" y="2604991"/>
            <a:ext cx="9802483" cy="6139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B&amp;RI</a:t>
            </a:r>
            <a:r>
              <a:rPr lang="zh-CN" altLang="en-US"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 </a:t>
            </a:r>
            <a:r>
              <a:rPr lang="en-US" altLang="zh-TW"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is a road to growth, </a:t>
            </a:r>
            <a:r>
              <a:rPr lang="en-US" altLang="zh-TW"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unleashing the </a:t>
            </a:r>
            <a:r>
              <a:rPr lang="en-US" altLang="zh-TW"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potential of countries along the route.</a:t>
            </a:r>
          </a:p>
        </p:txBody>
      </p:sp>
      <p:sp>
        <p:nvSpPr>
          <p:cNvPr id="10" name="文本框 9">
            <a:extLst>
              <a:ext uri="{FF2B5EF4-FFF2-40B4-BE49-F238E27FC236}">
                <a16:creationId xmlns:a16="http://schemas.microsoft.com/office/drawing/2014/main" id="{A262FBFE-DCB9-4772-9262-F5B4C564C341}"/>
              </a:ext>
            </a:extLst>
          </p:cNvPr>
          <p:cNvSpPr txBox="1"/>
          <p:nvPr/>
        </p:nvSpPr>
        <p:spPr>
          <a:xfrm>
            <a:off x="643333" y="3392429"/>
            <a:ext cx="10881558" cy="2662267"/>
          </a:xfrm>
          <a:prstGeom prst="rect">
            <a:avLst/>
          </a:prstGeom>
          <a:noFill/>
        </p:spPr>
        <p:txBody>
          <a:bodyPr wrap="square">
            <a:spAutoFit/>
          </a:bodyPr>
          <a:lstStyle/>
          <a:p>
            <a:pPr>
              <a:spcBef>
                <a:spcPts val="600"/>
              </a:spcBef>
            </a:pPr>
            <a:r>
              <a:rPr lang="en-US" altLang="zh-CN"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According to the</a:t>
            </a:r>
            <a:r>
              <a:rPr lang="zh-CN" altLang="en-US"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World Bank, </a:t>
            </a:r>
            <a:r>
              <a:rPr lang="en-US" altLang="zh-CN"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B&amp;RI </a:t>
            </a:r>
            <a:endParaRPr lang="en-US" altLang="zh-CN"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algn="just">
              <a:spcBef>
                <a:spcPts val="600"/>
              </a:spcBef>
            </a:pPr>
            <a:r>
              <a:rPr lang="en-US" altLang="zh-CN"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Reducing </a:t>
            </a:r>
            <a:r>
              <a:rPr lang="en-US" altLang="zh-CN"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transport time: </a:t>
            </a:r>
            <a:r>
              <a:rPr lang="en-US" altLang="zh-CN"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average transport time for </a:t>
            </a:r>
            <a:r>
              <a:rPr lang="en-US" altLang="zh-CN"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Belt and Road corridor</a:t>
            </a:r>
            <a:r>
              <a:rPr lang="zh-CN" altLang="en-US"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economies </a:t>
            </a:r>
            <a:r>
              <a:rPr lang="en-US" altLang="zh-CN"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would </a:t>
            </a:r>
            <a:r>
              <a:rPr lang="en-US" altLang="zh-CN"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be reduced by 3.2%. </a:t>
            </a:r>
            <a:r>
              <a:rPr lang="en-US" altLang="zh-CN"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Transport </a:t>
            </a:r>
            <a:r>
              <a:rPr lang="en-US" altLang="zh-CN"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time</a:t>
            </a:r>
            <a:r>
              <a:rPr lang="en-US" altLang="zh-CN" strike="sngStrike"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a:t>
            </a:r>
            <a:r>
              <a:rPr lang="en-US" altLang="zh-CN"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between all countries in the world </a:t>
            </a:r>
            <a:r>
              <a:rPr lang="en-US" altLang="zh-CN"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would </a:t>
            </a:r>
            <a:r>
              <a:rPr lang="en-US" altLang="zh-CN"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be reduced by an average of 2.5%.</a:t>
            </a:r>
          </a:p>
          <a:p>
            <a:pPr algn="just">
              <a:spcBef>
                <a:spcPts val="600"/>
              </a:spcBef>
            </a:pPr>
            <a:r>
              <a:rPr lang="en-US" altLang="zh-CN"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Reducing </a:t>
            </a:r>
            <a:r>
              <a:rPr lang="en-US" altLang="zh-CN"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trade costs: </a:t>
            </a:r>
            <a:r>
              <a:rPr lang="en-US" altLang="zh-CN"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Average trade costs for Belt and Road corridor</a:t>
            </a:r>
            <a:r>
              <a:rPr lang="zh-CN" altLang="en-US"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economies </a:t>
            </a:r>
            <a:r>
              <a:rPr lang="en-US" altLang="zh-CN"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would </a:t>
            </a:r>
            <a:r>
              <a:rPr lang="en-US" altLang="zh-CN"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be reduced by 2.2%. </a:t>
            </a:r>
            <a:r>
              <a:rPr lang="en-US" altLang="zh-CN"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World </a:t>
            </a:r>
            <a:r>
              <a:rPr lang="en-US" altLang="zh-CN"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trade costs </a:t>
            </a:r>
            <a:r>
              <a:rPr lang="en-US" altLang="zh-CN"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would </a:t>
            </a:r>
            <a:r>
              <a:rPr lang="en-US" altLang="zh-CN"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be reduced by 1.8%.</a:t>
            </a:r>
          </a:p>
          <a:p>
            <a:pPr algn="just">
              <a:spcBef>
                <a:spcPts val="600"/>
              </a:spcBef>
            </a:pPr>
            <a:r>
              <a:rPr lang="en-US" altLang="zh-CN"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Attracting </a:t>
            </a:r>
            <a:r>
              <a:rPr lang="en-US" altLang="zh-CN"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more investment: </a:t>
            </a:r>
            <a:r>
              <a:rPr lang="en-US" altLang="zh-CN"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Total </a:t>
            </a:r>
            <a:r>
              <a:rPr lang="en-US" altLang="zh-CN"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foreign direct investment in </a:t>
            </a:r>
            <a:r>
              <a:rPr lang="en-US" altLang="zh-CN"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Belt and Road corridor</a:t>
            </a:r>
            <a:r>
              <a:rPr lang="zh-CN" altLang="en-US"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economies </a:t>
            </a:r>
            <a:r>
              <a:rPr lang="en-US" altLang="zh-CN"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would </a:t>
            </a:r>
            <a:r>
              <a:rPr lang="en-US" altLang="zh-CN"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increase by 4.97%.</a:t>
            </a:r>
          </a:p>
          <a:p>
            <a:pPr algn="just">
              <a:spcBef>
                <a:spcPts val="600"/>
              </a:spcBef>
            </a:pPr>
            <a:r>
              <a:rPr lang="en-US" altLang="zh-CN"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Driving </a:t>
            </a:r>
            <a:r>
              <a:rPr lang="en-US" altLang="zh-CN"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income growth: </a:t>
            </a:r>
            <a:r>
              <a:rPr lang="en-US" altLang="zh-CN"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Belt and Road corridor</a:t>
            </a:r>
            <a:r>
              <a:rPr lang="zh-CN" altLang="en-US"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economies </a:t>
            </a:r>
            <a:r>
              <a:rPr lang="en-US" altLang="zh-CN"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would </a:t>
            </a:r>
            <a:r>
              <a:rPr lang="en-US" altLang="zh-CN"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enjoy real income growth of 1.2% .</a:t>
            </a:r>
          </a:p>
        </p:txBody>
      </p:sp>
      <p:sp>
        <p:nvSpPr>
          <p:cNvPr id="8" name="标题 1">
            <a:extLst>
              <a:ext uri="{FF2B5EF4-FFF2-40B4-BE49-F238E27FC236}">
                <a16:creationId xmlns:a16="http://schemas.microsoft.com/office/drawing/2014/main" id="{42A593EC-C5CE-4FCA-AFB9-F77A353E2896}"/>
              </a:ext>
            </a:extLst>
          </p:cNvPr>
          <p:cNvSpPr txBox="1">
            <a:spLocks noChangeArrowheads="1"/>
          </p:cNvSpPr>
          <p:nvPr/>
        </p:nvSpPr>
        <p:spPr bwMode="auto">
          <a:xfrm>
            <a:off x="1083075" y="2245412"/>
            <a:ext cx="3859862"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400" b="1" dirty="0">
                <a:latin typeface="Times New Roman" panose="02020603050405020304" pitchFamily="18" charset="0"/>
                <a:ea typeface="DFKai-SB" panose="03000509000000000000" pitchFamily="65" charset="-120"/>
                <a:cs typeface="Times New Roman" panose="02020603050405020304" pitchFamily="18" charset="0"/>
              </a:rPr>
              <a:t>The Road to Growth</a:t>
            </a:r>
          </a:p>
        </p:txBody>
      </p:sp>
      <p:sp>
        <p:nvSpPr>
          <p:cNvPr id="11" name="Freeform 7">
            <a:extLst>
              <a:ext uri="{FF2B5EF4-FFF2-40B4-BE49-F238E27FC236}">
                <a16:creationId xmlns:a16="http://schemas.microsoft.com/office/drawing/2014/main" id="{5DE6B8AA-3C35-459C-8582-1CD37C0FB7B6}"/>
              </a:ext>
            </a:extLst>
          </p:cNvPr>
          <p:cNvSpPr/>
          <p:nvPr/>
        </p:nvSpPr>
        <p:spPr bwMode="auto">
          <a:xfrm>
            <a:off x="466859" y="2376950"/>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8" name="矩形 17"/>
          <p:cNvSpPr/>
          <p:nvPr/>
        </p:nvSpPr>
        <p:spPr>
          <a:xfrm>
            <a:off x="466859" y="6211669"/>
            <a:ext cx="9607207" cy="461665"/>
          </a:xfrm>
          <a:prstGeom prst="rect">
            <a:avLst/>
          </a:prstGeom>
        </p:spPr>
        <p:txBody>
          <a:bodyPr wrap="square">
            <a:spAutoFit/>
          </a:bodyPr>
          <a:lstStyle/>
          <a:p>
            <a:r>
              <a:rPr lang="en-US" altLang="zh-CN" sz="1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Source:</a:t>
            </a:r>
            <a:r>
              <a:rPr lang="zh-CN" altLang="en-US" sz="1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World</a:t>
            </a:r>
            <a:r>
              <a:rPr lang="zh-CN" altLang="en-US" sz="1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Bank </a:t>
            </a:r>
            <a:endParaRPr lang="en-US" altLang="zh-CN" sz="12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a:p>
            <a:r>
              <a:rPr lang="en-US" altLang="zh-HK" sz="1200" dirty="0" smtClean="0">
                <a:solidFill>
                  <a:schemeClr val="tx1">
                    <a:lumMod val="95000"/>
                    <a:lumOff val="5000"/>
                  </a:schemeClr>
                </a:solidFill>
                <a:latin typeface="Times New Roman" panose="02020603050405020304" pitchFamily="18" charset="0"/>
                <a:cs typeface="Times New Roman" panose="02020603050405020304" pitchFamily="18" charset="0"/>
              </a:rPr>
              <a:t>https</a:t>
            </a:r>
            <a:r>
              <a:rPr lang="en-US" altLang="zh-HK" sz="1200"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altLang="zh-HK" sz="1200" dirty="0" smtClean="0">
                <a:solidFill>
                  <a:schemeClr val="tx1">
                    <a:lumMod val="95000"/>
                    <a:lumOff val="5000"/>
                  </a:schemeClr>
                </a:solidFill>
                <a:latin typeface="Times New Roman" panose="02020603050405020304" pitchFamily="18" charset="0"/>
                <a:cs typeface="Times New Roman" panose="02020603050405020304" pitchFamily="18" charset="0"/>
              </a:rPr>
              <a:t>openknowledge.worldbank.org/bitstream/handle/10986/31878/9781464813924.pdf</a:t>
            </a:r>
          </a:p>
        </p:txBody>
      </p:sp>
      <p:sp>
        <p:nvSpPr>
          <p:cNvPr id="12" name="任意多边形: 形状 3">
            <a:extLst>
              <a:ext uri="{FF2B5EF4-FFF2-40B4-BE49-F238E27FC236}">
                <a16:creationId xmlns:a16="http://schemas.microsoft.com/office/drawing/2014/main" id="{3B9E9AD3-EA72-4E82-8ED8-A84184FE30E1}"/>
              </a:ext>
            </a:extLst>
          </p:cNvPr>
          <p:cNvSpPr/>
          <p:nvPr/>
        </p:nvSpPr>
        <p:spPr>
          <a:xfrm>
            <a:off x="3837088" y="230700"/>
            <a:ext cx="4859044" cy="5626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en-US" altLang="zh-CN" sz="36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3. </a:t>
            </a:r>
            <a:r>
              <a:rPr lang="en-US" altLang="zh-CN" sz="36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B&amp;RI</a:t>
            </a:r>
            <a:r>
              <a:rPr lang="zh-CN" altLang="en-US" sz="36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 </a:t>
            </a:r>
            <a:r>
              <a:rPr lang="en-US" altLang="zh-CN" sz="36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significance</a:t>
            </a:r>
            <a:endParaRPr lang="zh-CN" altLang="en-US" sz="36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3" name="内容占位符 2">
            <a:extLst>
              <a:ext uri="{FF2B5EF4-FFF2-40B4-BE49-F238E27FC236}">
                <a16:creationId xmlns:a16="http://schemas.microsoft.com/office/drawing/2014/main" id="{9BA8A3D8-03C7-4A20-AF2B-919C2E0DD058}"/>
              </a:ext>
            </a:extLst>
          </p:cNvPr>
          <p:cNvSpPr txBox="1">
            <a:spLocks/>
          </p:cNvSpPr>
          <p:nvPr/>
        </p:nvSpPr>
        <p:spPr>
          <a:xfrm>
            <a:off x="643333" y="968490"/>
            <a:ext cx="11010495" cy="12332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buNone/>
            </a:pPr>
            <a:r>
              <a:rPr lang="en-US" altLang="zh-TW"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B&amp;RI </a:t>
            </a:r>
            <a:r>
              <a:rPr lang="en-US" altLang="zh-TW"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is the largest international cooperation initiative in the world</a:t>
            </a:r>
            <a:r>
              <a:rPr lang="en-US" altLang="zh-TW"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  </a:t>
            </a:r>
            <a:r>
              <a:rPr lang="en-US" altLang="zh-TW"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It brings opportunities for improving people’s well-being, economic and social development, as well as </a:t>
            </a:r>
            <a:r>
              <a:rPr lang="en-US" altLang="zh-TW"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cultural exchanges </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between</a:t>
            </a:r>
            <a:r>
              <a:rPr lang="zh-CN" altLang="en-US"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 </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countries</a:t>
            </a:r>
            <a:r>
              <a:rPr lang="zh-CN" altLang="en-US"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 </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and</a:t>
            </a:r>
            <a:r>
              <a:rPr lang="zh-CN" altLang="en-US"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 </a:t>
            </a:r>
            <a:r>
              <a:rPr lang="en-US" altLang="zh-CN" sz="2400" dirty="0" err="1"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civilisations</a:t>
            </a:r>
            <a:r>
              <a:rPr lang="en-US" altLang="zh-TW"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p>
        </p:txBody>
      </p:sp>
      <p:pic>
        <p:nvPicPr>
          <p:cNvPr id="2" name="圖片 1"/>
          <p:cNvPicPr>
            <a:picLocks noChangeAspect="1"/>
          </p:cNvPicPr>
          <p:nvPr/>
        </p:nvPicPr>
        <p:blipFill>
          <a:blip r:embed="rId2"/>
          <a:stretch>
            <a:fillRect/>
          </a:stretch>
        </p:blipFill>
        <p:spPr>
          <a:xfrm>
            <a:off x="6974792" y="6194593"/>
            <a:ext cx="1944793" cy="646232"/>
          </a:xfrm>
          <a:prstGeom prst="rect">
            <a:avLst/>
          </a:prstGeom>
        </p:spPr>
      </p:pic>
    </p:spTree>
    <p:extLst>
      <p:ext uri="{BB962C8B-B14F-4D97-AF65-F5344CB8AC3E}">
        <p14:creationId xmlns:p14="http://schemas.microsoft.com/office/powerpoint/2010/main" val="143423166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7A9EBF3-C7BB-4932-B5C5-1DD0876BE0D4}"/>
              </a:ext>
            </a:extLst>
          </p:cNvPr>
          <p:cNvSpPr/>
          <p:nvPr/>
        </p:nvSpPr>
        <p:spPr>
          <a:xfrm>
            <a:off x="752721" y="1991578"/>
            <a:ext cx="6096000" cy="369332"/>
          </a:xfrm>
          <a:prstGeom prst="rect">
            <a:avLst/>
          </a:prstGeom>
        </p:spPr>
        <p:txBody>
          <a:bodyPr>
            <a:spAutoFit/>
          </a:bodyPr>
          <a:lstStyle/>
          <a:p>
            <a:pPr algn="just"/>
            <a:endParaRPr lang="zh-CN" altLang="en-US" b="0" i="0" dirty="0">
              <a:solidFill>
                <a:srgbClr val="333333"/>
              </a:solidFill>
              <a:effectLst/>
              <a:latin typeface="DFKai-SB" panose="03000509000000000000" pitchFamily="65" charset="-120"/>
              <a:ea typeface="DFKai-SB" panose="03000509000000000000" pitchFamily="65" charset="-120"/>
            </a:endParaRPr>
          </a:p>
        </p:txBody>
      </p:sp>
      <p:grpSp>
        <p:nvGrpSpPr>
          <p:cNvPr id="2" name="组合 1">
            <a:extLst>
              <a:ext uri="{FF2B5EF4-FFF2-40B4-BE49-F238E27FC236}">
                <a16:creationId xmlns:a16="http://schemas.microsoft.com/office/drawing/2014/main" id="{2AF14705-BB90-42D2-ACA6-93010E66F867}"/>
              </a:ext>
            </a:extLst>
          </p:cNvPr>
          <p:cNvGrpSpPr/>
          <p:nvPr/>
        </p:nvGrpSpPr>
        <p:grpSpPr>
          <a:xfrm>
            <a:off x="533967" y="2162869"/>
            <a:ext cx="10999574" cy="2320536"/>
            <a:chOff x="-4004002" y="2150896"/>
            <a:chExt cx="10713998" cy="6216319"/>
          </a:xfrm>
        </p:grpSpPr>
        <p:sp>
          <p:nvSpPr>
            <p:cNvPr id="11" name="矩形: 圆角 10">
              <a:extLst>
                <a:ext uri="{FF2B5EF4-FFF2-40B4-BE49-F238E27FC236}">
                  <a16:creationId xmlns:a16="http://schemas.microsoft.com/office/drawing/2014/main" id="{F25FB6DB-76DB-49B3-8E88-1CCF8C0E69BA}"/>
                </a:ext>
              </a:extLst>
            </p:cNvPr>
            <p:cNvSpPr/>
            <p:nvPr/>
          </p:nvSpPr>
          <p:spPr bwMode="auto">
            <a:xfrm>
              <a:off x="777970" y="2285128"/>
              <a:ext cx="5851925" cy="3705327"/>
            </a:xfrm>
            <a:prstGeom prst="roundRect">
              <a:avLst>
                <a:gd name="adj" fmla="val 0"/>
              </a:avLst>
            </a:prstGeom>
            <a:solidFill>
              <a:srgbClr val="4472C4">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矩形 11">
              <a:extLst>
                <a:ext uri="{FF2B5EF4-FFF2-40B4-BE49-F238E27FC236}">
                  <a16:creationId xmlns:a16="http://schemas.microsoft.com/office/drawing/2014/main" id="{B85C5725-6131-483F-8124-9EB78A8CB626}"/>
                </a:ext>
              </a:extLst>
            </p:cNvPr>
            <p:cNvSpPr/>
            <p:nvPr/>
          </p:nvSpPr>
          <p:spPr>
            <a:xfrm>
              <a:off x="-4004002" y="2150896"/>
              <a:ext cx="10713998" cy="6216319"/>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4" name="矩形 3">
              <a:extLst>
                <a:ext uri="{FF2B5EF4-FFF2-40B4-BE49-F238E27FC236}">
                  <a16:creationId xmlns:a16="http://schemas.microsoft.com/office/drawing/2014/main" id="{E5982028-8983-4D64-88B4-79B6E2BE9F83}"/>
                </a:ext>
              </a:extLst>
            </p:cNvPr>
            <p:cNvSpPr/>
            <p:nvPr/>
          </p:nvSpPr>
          <p:spPr>
            <a:xfrm>
              <a:off x="-3923903" y="3211333"/>
              <a:ext cx="10633899" cy="4886411"/>
            </a:xfrm>
            <a:prstGeom prst="rect">
              <a:avLst/>
            </a:prstGeom>
          </p:spPr>
          <p:txBody>
            <a:bodyPr wrap="square">
              <a:spAutoFit/>
            </a:bodyPr>
            <a:lstStyle/>
            <a:p>
              <a:pPr algn="just">
                <a:lnSpc>
                  <a:spcPct val="120000"/>
                </a:lnSpc>
              </a:pP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 recent years, China-Cambodia poverty reduction assistance projects have been making progress.</a:t>
              </a:r>
              <a:r>
                <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China's experience has benefited Cambodian villages.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The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China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Foundation for Peace and Development has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provided RMB10 million to build village roads, provide clean water, improve education and healthcare, develop livelihood projects such as farming and animal husbandry, provide skill training and improve the rural environment.</a:t>
              </a:r>
            </a:p>
          </p:txBody>
        </p:sp>
      </p:grpSp>
      <p:sp>
        <p:nvSpPr>
          <p:cNvPr id="10" name="文本框 9">
            <a:extLst>
              <a:ext uri="{FF2B5EF4-FFF2-40B4-BE49-F238E27FC236}">
                <a16:creationId xmlns:a16="http://schemas.microsoft.com/office/drawing/2014/main" id="{D41F7375-838D-4EA2-83F2-5E7662BD1C5A}"/>
              </a:ext>
            </a:extLst>
          </p:cNvPr>
          <p:cNvSpPr txBox="1"/>
          <p:nvPr/>
        </p:nvSpPr>
        <p:spPr>
          <a:xfrm>
            <a:off x="433935" y="787826"/>
            <a:ext cx="11217123" cy="1255728"/>
          </a:xfrm>
          <a:prstGeom prst="rect">
            <a:avLst/>
          </a:prstGeom>
          <a:noFill/>
        </p:spPr>
        <p:txBody>
          <a:bodyPr wrap="square">
            <a:spAutoFit/>
          </a:bodyPr>
          <a:lstStyle/>
          <a:p>
            <a:pPr algn="just">
              <a:lnSpc>
                <a:spcPct val="120000"/>
              </a:lnSpc>
            </a:pP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Poverty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alleviation is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 common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challenge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around the world and is an important task for the low- and middle-income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Belt and Road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countries.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B&amp;RI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paves the way for </a:t>
            </a:r>
            <a:r>
              <a:rPr lang="en-US" altLang="zh-CN"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countries </a:t>
            </a:r>
            <a:r>
              <a:rPr lang="en-US" altLang="zh-CN"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to work together in poverty alleviation.</a:t>
            </a:r>
          </a:p>
        </p:txBody>
      </p:sp>
      <p:sp>
        <p:nvSpPr>
          <p:cNvPr id="16" name="标题 1">
            <a:extLst>
              <a:ext uri="{FF2B5EF4-FFF2-40B4-BE49-F238E27FC236}">
                <a16:creationId xmlns:a16="http://schemas.microsoft.com/office/drawing/2014/main" id="{8F6B964A-2501-47AF-AA0F-19BDC9BA51FE}"/>
              </a:ext>
            </a:extLst>
          </p:cNvPr>
          <p:cNvSpPr txBox="1">
            <a:spLocks noChangeArrowheads="1"/>
          </p:cNvSpPr>
          <p:nvPr/>
        </p:nvSpPr>
        <p:spPr bwMode="auto">
          <a:xfrm>
            <a:off x="1179276" y="266017"/>
            <a:ext cx="4401717"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400" b="1" dirty="0">
                <a:latin typeface="Times New Roman" panose="02020603050405020304" pitchFamily="18" charset="0"/>
                <a:ea typeface="DFKai-SB" panose="03000509000000000000" pitchFamily="65" charset="-120"/>
                <a:cs typeface="Times New Roman" panose="02020603050405020304" pitchFamily="18" charset="0"/>
              </a:rPr>
              <a:t>Road to Poverty Reduction</a:t>
            </a:r>
          </a:p>
        </p:txBody>
      </p:sp>
      <p:sp>
        <p:nvSpPr>
          <p:cNvPr id="17" name="Freeform 7">
            <a:extLst>
              <a:ext uri="{FF2B5EF4-FFF2-40B4-BE49-F238E27FC236}">
                <a16:creationId xmlns:a16="http://schemas.microsoft.com/office/drawing/2014/main" id="{EA4EBE63-C52C-498D-A5C8-EDB9FED8F522}"/>
              </a:ext>
            </a:extLst>
          </p:cNvPr>
          <p:cNvSpPr/>
          <p:nvPr/>
        </p:nvSpPr>
        <p:spPr bwMode="auto">
          <a:xfrm>
            <a:off x="732172" y="362578"/>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8" name="文本框 17">
            <a:extLst>
              <a:ext uri="{FF2B5EF4-FFF2-40B4-BE49-F238E27FC236}">
                <a16:creationId xmlns:a16="http://schemas.microsoft.com/office/drawing/2014/main" id="{36E29863-DE2C-4107-B34D-24BA561845EF}"/>
              </a:ext>
            </a:extLst>
          </p:cNvPr>
          <p:cNvSpPr txBox="1"/>
          <p:nvPr/>
        </p:nvSpPr>
        <p:spPr>
          <a:xfrm>
            <a:off x="498071" y="4624755"/>
            <a:ext cx="10999574" cy="985376"/>
          </a:xfrm>
          <a:prstGeom prst="round2DiagRect">
            <a:avLst/>
          </a:prstGeom>
          <a:solidFill>
            <a:srgbClr val="00B0F0">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l">
              <a:lnSpc>
                <a:spcPct val="130000"/>
              </a:lnSpc>
              <a:spcBef>
                <a:spcPts val="0"/>
              </a:spcBef>
            </a:pPr>
            <a:r>
              <a:rPr lang="en-US" altLang="zh-CN" sz="2100" b="0" dirty="0">
                <a:latin typeface="Times New Roman" panose="02020603050405020304" pitchFamily="18" charset="0"/>
                <a:cs typeface="Times New Roman" panose="02020603050405020304" pitchFamily="18" charset="0"/>
              </a:rPr>
              <a:t> </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According to a World Bank report, by 2030, the </a:t>
            </a:r>
            <a:r>
              <a:rPr lang="en-US" altLang="zh-CN" sz="2100" b="0" dirty="0" smtClean="0">
                <a:solidFill>
                  <a:schemeClr val="tx1">
                    <a:lumMod val="95000"/>
                    <a:lumOff val="5000"/>
                  </a:schemeClr>
                </a:solidFill>
                <a:latin typeface="Times New Roman" panose="02020603050405020304" pitchFamily="18" charset="0"/>
                <a:cs typeface="Times New Roman" panose="02020603050405020304" pitchFamily="18" charset="0"/>
              </a:rPr>
              <a:t>B&amp;RI </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rPr>
              <a:t>could contribute to lifting 7.6 million people from extreme poverty and 32 million from moderate </a:t>
            </a:r>
            <a:r>
              <a:rPr lang="en-US" altLang="zh-CN" sz="2100" b="0" dirty="0" smtClean="0">
                <a:solidFill>
                  <a:schemeClr val="tx1">
                    <a:lumMod val="95000"/>
                    <a:lumOff val="5000"/>
                  </a:schemeClr>
                </a:solidFill>
                <a:latin typeface="Times New Roman" panose="02020603050405020304" pitchFamily="18" charset="0"/>
                <a:cs typeface="Times New Roman" panose="02020603050405020304" pitchFamily="18" charset="0"/>
              </a:rPr>
              <a:t>poverty.</a:t>
            </a:r>
            <a:endParaRPr lang="en-US" altLang="zh-HK" sz="2100" b="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5" name="矩形 4"/>
          <p:cNvSpPr/>
          <p:nvPr/>
        </p:nvSpPr>
        <p:spPr>
          <a:xfrm>
            <a:off x="415728" y="5573931"/>
            <a:ext cx="10055343" cy="954107"/>
          </a:xfrm>
          <a:prstGeom prst="rect">
            <a:avLst/>
          </a:prstGeom>
        </p:spPr>
        <p:txBody>
          <a:bodyPr wrap="square">
            <a:spAutoFit/>
          </a:bodyPr>
          <a:lstStyle/>
          <a:p>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Source:</a:t>
            </a:r>
          </a:p>
          <a:p>
            <a:pPr marL="285750" indent="-285750">
              <a:buFont typeface="Arial" panose="020B0604020202020204" pitchFamily="34" charset="0"/>
              <a:buChar char="•"/>
            </a:pPr>
            <a:r>
              <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World</a:t>
            </a:r>
            <a:r>
              <a:rPr lang="zh-CN" altLang="en-US"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Bank</a:t>
            </a:r>
            <a:r>
              <a:rPr lang="zh-CN" altLang="en-US"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HK" sz="1400" dirty="0" smtClean="0">
                <a:solidFill>
                  <a:schemeClr val="tx1">
                    <a:lumMod val="95000"/>
                    <a:lumOff val="5000"/>
                  </a:schemeClr>
                </a:solidFill>
                <a:latin typeface="Times New Roman" panose="02020603050405020304" pitchFamily="18" charset="0"/>
                <a:cs typeface="Times New Roman" panose="02020603050405020304" pitchFamily="18" charset="0"/>
              </a:rPr>
              <a:t>https</a:t>
            </a:r>
            <a:r>
              <a:rPr lang="en-US" altLang="zh-HK" sz="1400"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altLang="zh-HK" sz="1400" dirty="0" smtClean="0">
                <a:solidFill>
                  <a:schemeClr val="tx1">
                    <a:lumMod val="95000"/>
                    <a:lumOff val="5000"/>
                  </a:schemeClr>
                </a:solidFill>
                <a:latin typeface="Times New Roman" panose="02020603050405020304" pitchFamily="18" charset="0"/>
                <a:cs typeface="Times New Roman" panose="02020603050405020304" pitchFamily="18" charset="0"/>
              </a:rPr>
              <a:t>www.worldbank.org/en/topic/regional-integration/publication/belt-and-road-economics-opportunities-and-risks-of-transport-corridors)</a:t>
            </a:r>
            <a:endParaRPr lang="en-US" altLang="zh-HK" sz="1400" dirty="0">
              <a:solidFill>
                <a:schemeClr val="tx1">
                  <a:lumMod val="95000"/>
                  <a:lumOff val="5000"/>
                </a:schemeClr>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zh-CN"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People.cn</a:t>
            </a:r>
            <a:r>
              <a:rPr lang="zh-CN" altLang="en-US"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http://world.people.com.cn/n1/2021/0331/c1002-32065551.html</a:t>
            </a:r>
            <a:r>
              <a:rPr lang="en-US" altLang="zh-TW"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5" name="文字方塊 14"/>
          <p:cNvSpPr txBox="1"/>
          <p:nvPr/>
        </p:nvSpPr>
        <p:spPr>
          <a:xfrm>
            <a:off x="533965" y="2147047"/>
            <a:ext cx="1804499" cy="461665"/>
          </a:xfrm>
          <a:prstGeom prst="rect">
            <a:avLst/>
          </a:prstGeom>
          <a:noFill/>
        </p:spPr>
        <p:txBody>
          <a:bodyPr wrap="square" rtlCol="0">
            <a:spAutoFit/>
          </a:bodyPr>
          <a:lstStyle/>
          <a:p>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Example</a:t>
            </a:r>
            <a:endParaRPr lang="zh-HK"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4" name="Picture 13"/>
          <p:cNvPicPr>
            <a:picLocks noChangeAspect="1"/>
          </p:cNvPicPr>
          <p:nvPr/>
        </p:nvPicPr>
        <p:blipFill>
          <a:blip r:embed="rId3"/>
          <a:stretch>
            <a:fillRect/>
          </a:stretch>
        </p:blipFill>
        <p:spPr>
          <a:xfrm>
            <a:off x="10419826" y="6209854"/>
            <a:ext cx="1032988" cy="416398"/>
          </a:xfrm>
          <a:prstGeom prst="rect">
            <a:avLst/>
          </a:prstGeom>
        </p:spPr>
      </p:pic>
      <p:pic>
        <p:nvPicPr>
          <p:cNvPr id="19" name="圖片 18"/>
          <p:cNvPicPr>
            <a:picLocks noChangeAspect="1"/>
          </p:cNvPicPr>
          <p:nvPr/>
        </p:nvPicPr>
        <p:blipFill>
          <a:blip r:embed="rId4"/>
          <a:stretch>
            <a:fillRect/>
          </a:stretch>
        </p:blipFill>
        <p:spPr>
          <a:xfrm>
            <a:off x="10471071" y="5751482"/>
            <a:ext cx="1429475" cy="474998"/>
          </a:xfrm>
          <a:prstGeom prst="rect">
            <a:avLst/>
          </a:prstGeom>
        </p:spPr>
      </p:pic>
    </p:spTree>
    <p:extLst>
      <p:ext uri="{BB962C8B-B14F-4D97-AF65-F5344CB8AC3E}">
        <p14:creationId xmlns:p14="http://schemas.microsoft.com/office/powerpoint/2010/main" val="13846445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AAC9E951-28C3-4BAC-A9B4-95ADD9F2302F}"/>
              </a:ext>
            </a:extLst>
          </p:cNvPr>
          <p:cNvSpPr/>
          <p:nvPr/>
        </p:nvSpPr>
        <p:spPr>
          <a:xfrm>
            <a:off x="838454" y="848414"/>
            <a:ext cx="11048746" cy="940066"/>
          </a:xfrm>
          <a:prstGeom prst="rect">
            <a:avLst/>
          </a:prstGeom>
        </p:spPr>
        <p:txBody>
          <a:bodyPr wrap="square">
            <a:spAutoFit/>
          </a:bodyPr>
          <a:lstStyle/>
          <a:p>
            <a:pPr algn="just">
              <a:lnSpc>
                <a:spcPct val="120000"/>
              </a:lnSpc>
            </a:pPr>
            <a:r>
              <a:rPr lang="en-US" altLang="zh-TW"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B&amp;RI </a:t>
            </a:r>
            <a:r>
              <a:rPr lang="en-US" altLang="zh-TW"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paves the way for innovation-driven development</a:t>
            </a:r>
            <a:r>
              <a:rPr lang="en-US" altLang="zh-TW"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  </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It</a:t>
            </a:r>
            <a:r>
              <a:rPr lang="zh-CN" altLang="en-US"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 </a:t>
            </a:r>
            <a:r>
              <a:rPr lang="en-US" altLang="zh-TW"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will help </a:t>
            </a:r>
            <a:r>
              <a:rPr lang="en-US" altLang="zh-TW"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the Belt and Road </a:t>
            </a:r>
            <a:r>
              <a:rPr lang="en-US" altLang="zh-TW"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countries nurture technological talent and achieve innovation-driven development.</a:t>
            </a:r>
          </a:p>
        </p:txBody>
      </p:sp>
      <p:sp>
        <p:nvSpPr>
          <p:cNvPr id="12" name="文本框 11">
            <a:extLst>
              <a:ext uri="{FF2B5EF4-FFF2-40B4-BE49-F238E27FC236}">
                <a16:creationId xmlns:a16="http://schemas.microsoft.com/office/drawing/2014/main" id="{5525383D-DF82-4EFA-AC07-FB4896D700EF}"/>
              </a:ext>
            </a:extLst>
          </p:cNvPr>
          <p:cNvSpPr txBox="1"/>
          <p:nvPr/>
        </p:nvSpPr>
        <p:spPr>
          <a:xfrm>
            <a:off x="910344" y="6106225"/>
            <a:ext cx="3667738" cy="523220"/>
          </a:xfrm>
          <a:prstGeom prst="rect">
            <a:avLst/>
          </a:prstGeom>
          <a:noFill/>
        </p:spPr>
        <p:txBody>
          <a:bodyPr wrap="square">
            <a:spAutoFit/>
          </a:bodyPr>
          <a:lstStyle/>
          <a:p>
            <a:r>
              <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Source:</a:t>
            </a:r>
            <a:endPar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hlinkClick r:id="rId2"/>
            </a:endParaRPr>
          </a:p>
          <a:p>
            <a:r>
              <a:rPr lang="en-US" altLang="zh-CN"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http</a:t>
            </a:r>
            <a:r>
              <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://anso.org.cn/</a:t>
            </a:r>
          </a:p>
        </p:txBody>
      </p:sp>
      <p:sp>
        <p:nvSpPr>
          <p:cNvPr id="13" name="标题 1">
            <a:extLst>
              <a:ext uri="{FF2B5EF4-FFF2-40B4-BE49-F238E27FC236}">
                <a16:creationId xmlns:a16="http://schemas.microsoft.com/office/drawing/2014/main" id="{0308F07A-5DE3-4E4F-9FAA-766626437D12}"/>
              </a:ext>
            </a:extLst>
          </p:cNvPr>
          <p:cNvSpPr txBox="1">
            <a:spLocks noChangeArrowheads="1"/>
          </p:cNvSpPr>
          <p:nvPr/>
        </p:nvSpPr>
        <p:spPr bwMode="auto">
          <a:xfrm>
            <a:off x="1179276" y="301528"/>
            <a:ext cx="4401717"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ltLang="zh-CN" sz="24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Road to Innovation</a:t>
            </a:r>
            <a:endParaRPr lang="zh-CN" altLang="en-US" sz="24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4" name="Freeform 7">
            <a:extLst>
              <a:ext uri="{FF2B5EF4-FFF2-40B4-BE49-F238E27FC236}">
                <a16:creationId xmlns:a16="http://schemas.microsoft.com/office/drawing/2014/main" id="{FF79D784-1496-4277-9650-EE53F55AD942}"/>
              </a:ext>
            </a:extLst>
          </p:cNvPr>
          <p:cNvSpPr/>
          <p:nvPr/>
        </p:nvSpPr>
        <p:spPr bwMode="auto">
          <a:xfrm>
            <a:off x="732172" y="398089"/>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 name="文本框 8">
            <a:extLst>
              <a:ext uri="{FF2B5EF4-FFF2-40B4-BE49-F238E27FC236}">
                <a16:creationId xmlns:a16="http://schemas.microsoft.com/office/drawing/2014/main" id="{852A76AD-1C43-44FB-B4DF-30E1C9BC41F8}"/>
              </a:ext>
            </a:extLst>
          </p:cNvPr>
          <p:cNvSpPr txBox="1"/>
          <p:nvPr/>
        </p:nvSpPr>
        <p:spPr>
          <a:xfrm>
            <a:off x="530189" y="1999569"/>
            <a:ext cx="6225174" cy="4106656"/>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l">
              <a:lnSpc>
                <a:spcPct val="100000"/>
              </a:lnSpc>
            </a:pPr>
            <a:endParaRPr lang="en-US" altLang="zh-TW" sz="2100" b="0" dirty="0">
              <a:latin typeface="Times New Roman" panose="02020603050405020304" pitchFamily="18" charset="0"/>
              <a:cs typeface="Times New Roman" panose="02020603050405020304" pitchFamily="18" charset="0"/>
              <a:sym typeface="宋体" panose="02010600030101010101" pitchFamily="2" charset="-122"/>
            </a:endParaRPr>
          </a:p>
          <a:p>
            <a:pPr algn="just">
              <a:lnSpc>
                <a:spcPct val="100000"/>
              </a:lnSpc>
            </a:pPr>
            <a:r>
              <a:rPr lang="en-US" altLang="zh-TW" sz="2100" b="0" dirty="0">
                <a:solidFill>
                  <a:schemeClr val="tx1">
                    <a:lumMod val="95000"/>
                    <a:lumOff val="5000"/>
                  </a:schemeClr>
                </a:solidFill>
                <a:latin typeface="Times New Roman" panose="02020603050405020304" pitchFamily="18" charset="0"/>
                <a:cs typeface="Times New Roman" panose="02020603050405020304" pitchFamily="18" charset="0"/>
                <a:sym typeface="宋体" panose="02010600030101010101" pitchFamily="2" charset="-122"/>
              </a:rPr>
              <a:t>ANSO—Alliance of International Science Organizations was founded in 2018 by the Chinese Academy of Sciences with science academies, research institutes, universities and international </a:t>
            </a:r>
            <a:r>
              <a:rPr lang="en-US" altLang="zh-TW" sz="2100" b="0" dirty="0" err="1" smtClean="0">
                <a:solidFill>
                  <a:schemeClr val="tx1">
                    <a:lumMod val="95000"/>
                    <a:lumOff val="5000"/>
                  </a:schemeClr>
                </a:solidFill>
                <a:latin typeface="Times New Roman" panose="02020603050405020304" pitchFamily="18" charset="0"/>
                <a:cs typeface="Times New Roman" panose="02020603050405020304" pitchFamily="18" charset="0"/>
                <a:sym typeface="宋体" panose="02010600030101010101" pitchFamily="2" charset="-122"/>
              </a:rPr>
              <a:t>organisations</a:t>
            </a:r>
            <a:r>
              <a:rPr lang="en-US" altLang="zh-TW" sz="2100" b="0" dirty="0" smtClean="0">
                <a:solidFill>
                  <a:schemeClr val="tx1">
                    <a:lumMod val="95000"/>
                    <a:lumOff val="5000"/>
                  </a:schemeClr>
                </a:solidFill>
                <a:latin typeface="Times New Roman" panose="02020603050405020304" pitchFamily="18" charset="0"/>
                <a:cs typeface="Times New Roman" panose="02020603050405020304" pitchFamily="18" charset="0"/>
                <a:sym typeface="宋体" panose="02010600030101010101" pitchFamily="2" charset="-122"/>
              </a:rPr>
              <a:t> </a:t>
            </a:r>
            <a:r>
              <a:rPr lang="en-US" altLang="zh-TW" sz="2100" b="0" dirty="0">
                <a:solidFill>
                  <a:schemeClr val="tx1">
                    <a:lumMod val="95000"/>
                    <a:lumOff val="5000"/>
                  </a:schemeClr>
                </a:solidFill>
                <a:latin typeface="Times New Roman" panose="02020603050405020304" pitchFamily="18" charset="0"/>
                <a:cs typeface="Times New Roman" panose="02020603050405020304" pitchFamily="18" charset="0"/>
                <a:sym typeface="宋体" panose="02010600030101010101" pitchFamily="2" charset="-122"/>
              </a:rPr>
              <a:t>around the world. </a:t>
            </a:r>
            <a:r>
              <a:rPr lang="en-US" altLang="zh-TW" sz="2100" b="0" dirty="0" smtClean="0">
                <a:solidFill>
                  <a:schemeClr val="tx1">
                    <a:lumMod val="95000"/>
                    <a:lumOff val="5000"/>
                  </a:schemeClr>
                </a:solidFill>
                <a:latin typeface="Times New Roman" panose="02020603050405020304" pitchFamily="18" charset="0"/>
                <a:cs typeface="Times New Roman" panose="02020603050405020304" pitchFamily="18" charset="0"/>
                <a:sym typeface="宋体" panose="02010600030101010101" pitchFamily="2" charset="-122"/>
              </a:rPr>
              <a:t> Its </a:t>
            </a:r>
            <a:r>
              <a:rPr lang="en-US" altLang="zh-TW" sz="2100" b="0" dirty="0">
                <a:solidFill>
                  <a:schemeClr val="tx1">
                    <a:lumMod val="95000"/>
                    <a:lumOff val="5000"/>
                  </a:schemeClr>
                </a:solidFill>
                <a:latin typeface="Times New Roman" panose="02020603050405020304" pitchFamily="18" charset="0"/>
                <a:cs typeface="Times New Roman" panose="02020603050405020304" pitchFamily="18" charset="0"/>
                <a:sym typeface="宋体" panose="02010600030101010101" pitchFamily="2" charset="-122"/>
              </a:rPr>
              <a:t>mission is to improve innovation policies and development, conduct major</a:t>
            </a:r>
            <a:r>
              <a:rPr lang="zh-CN" altLang="en-US" sz="2100" b="0" dirty="0">
                <a:solidFill>
                  <a:schemeClr val="tx1">
                    <a:lumMod val="95000"/>
                    <a:lumOff val="5000"/>
                  </a:schemeClr>
                </a:solidFill>
                <a:latin typeface="Times New Roman" panose="02020603050405020304" pitchFamily="18" charset="0"/>
                <a:cs typeface="Times New Roman" panose="02020603050405020304" pitchFamily="18" charset="0"/>
                <a:sym typeface="宋体" panose="02010600030101010101" pitchFamily="2" charset="-122"/>
              </a:rPr>
              <a:t> </a:t>
            </a:r>
            <a:r>
              <a:rPr lang="en-US" altLang="zh-CN" sz="2100" b="0" dirty="0" smtClean="0">
                <a:solidFill>
                  <a:schemeClr val="tx1">
                    <a:lumMod val="95000"/>
                    <a:lumOff val="5000"/>
                  </a:schemeClr>
                </a:solidFill>
                <a:latin typeface="Times New Roman" panose="02020603050405020304" pitchFamily="18" charset="0"/>
                <a:cs typeface="Times New Roman" panose="02020603050405020304" pitchFamily="18" charset="0"/>
                <a:sym typeface="宋体" panose="02010600030101010101" pitchFamily="2" charset="-122"/>
              </a:rPr>
              <a:t>science and technology </a:t>
            </a:r>
            <a:r>
              <a:rPr lang="en-US" altLang="zh-TW" sz="2100" b="0" dirty="0" smtClean="0">
                <a:solidFill>
                  <a:schemeClr val="tx1">
                    <a:lumMod val="95000"/>
                    <a:lumOff val="5000"/>
                  </a:schemeClr>
                </a:solidFill>
                <a:latin typeface="Times New Roman" panose="02020603050405020304" pitchFamily="18" charset="0"/>
                <a:cs typeface="Times New Roman" panose="02020603050405020304" pitchFamily="18" charset="0"/>
                <a:sym typeface="宋体" panose="02010600030101010101" pitchFamily="2" charset="-122"/>
              </a:rPr>
              <a:t>cooperation</a:t>
            </a:r>
            <a:r>
              <a:rPr lang="en-US" altLang="zh-TW" sz="2100" b="0" dirty="0">
                <a:solidFill>
                  <a:schemeClr val="tx1">
                    <a:lumMod val="95000"/>
                    <a:lumOff val="5000"/>
                  </a:schemeClr>
                </a:solidFill>
                <a:latin typeface="Times New Roman" panose="02020603050405020304" pitchFamily="18" charset="0"/>
                <a:cs typeface="Times New Roman" panose="02020603050405020304" pitchFamily="18" charset="0"/>
                <a:sym typeface="宋体" panose="02010600030101010101" pitchFamily="2" charset="-122"/>
              </a:rPr>
              <a:t>, nurture talent, enhance innovation </a:t>
            </a:r>
            <a:r>
              <a:rPr lang="en-US" altLang="zh-CN" sz="2100" b="0" dirty="0">
                <a:solidFill>
                  <a:schemeClr val="tx1">
                    <a:lumMod val="95000"/>
                    <a:lumOff val="5000"/>
                  </a:schemeClr>
                </a:solidFill>
                <a:latin typeface="Times New Roman" panose="02020603050405020304" pitchFamily="18" charset="0"/>
                <a:cs typeface="Times New Roman" panose="02020603050405020304" pitchFamily="18" charset="0"/>
                <a:sym typeface="宋体" panose="02010600030101010101" pitchFamily="2" charset="-122"/>
              </a:rPr>
              <a:t>capacity</a:t>
            </a:r>
            <a:r>
              <a:rPr lang="en-US" altLang="zh-TW" sz="2100" b="0" dirty="0">
                <a:solidFill>
                  <a:schemeClr val="tx1">
                    <a:lumMod val="95000"/>
                    <a:lumOff val="5000"/>
                  </a:schemeClr>
                </a:solidFill>
                <a:latin typeface="Times New Roman" panose="02020603050405020304" pitchFamily="18" charset="0"/>
                <a:cs typeface="Times New Roman" panose="02020603050405020304" pitchFamily="18" charset="0"/>
                <a:sym typeface="宋体" panose="02010600030101010101" pitchFamily="2" charset="-122"/>
              </a:rPr>
              <a:t>, and promote sustainable economic and social development.</a:t>
            </a:r>
          </a:p>
        </p:txBody>
      </p:sp>
      <p:sp>
        <p:nvSpPr>
          <p:cNvPr id="10" name="文字方塊 9"/>
          <p:cNvSpPr txBox="1"/>
          <p:nvPr/>
        </p:nvSpPr>
        <p:spPr>
          <a:xfrm>
            <a:off x="732171" y="2137272"/>
            <a:ext cx="1561323" cy="461665"/>
          </a:xfrm>
          <a:prstGeom prst="rect">
            <a:avLst/>
          </a:prstGeom>
          <a:noFill/>
        </p:spPr>
        <p:txBody>
          <a:bodyPr wrap="square" rtlCol="0">
            <a:spAutoFit/>
          </a:bodyPr>
          <a:lstStyle/>
          <a:p>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Example</a:t>
            </a:r>
            <a:endParaRPr lang="zh-HK"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3198915" y="6182716"/>
            <a:ext cx="887721" cy="499343"/>
          </a:xfrm>
          <a:prstGeom prst="rect">
            <a:avLst/>
          </a:prstGeom>
        </p:spPr>
      </p:pic>
      <p:pic>
        <p:nvPicPr>
          <p:cNvPr id="11" name="圖片 10"/>
          <p:cNvPicPr/>
          <p:nvPr/>
        </p:nvPicPr>
        <p:blipFill rotWithShape="1">
          <a:blip r:embed="rId4" cstate="print">
            <a:extLst>
              <a:ext uri="{28A0092B-C50C-407E-A947-70E740481C1C}">
                <a14:useLocalDpi xmlns:a14="http://schemas.microsoft.com/office/drawing/2010/main" val="0"/>
              </a:ext>
            </a:extLst>
          </a:blip>
          <a:srcRect l="1411" t="11934" r="3639" b="4506"/>
          <a:stretch/>
        </p:blipFill>
        <p:spPr bwMode="auto">
          <a:xfrm>
            <a:off x="7047489" y="2137272"/>
            <a:ext cx="4998364" cy="29768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7175764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748D0C18-B67F-45D2-BCCD-7C55B6500F17}"/>
              </a:ext>
            </a:extLst>
          </p:cNvPr>
          <p:cNvSpPr/>
          <p:nvPr/>
        </p:nvSpPr>
        <p:spPr>
          <a:xfrm>
            <a:off x="670760" y="1127146"/>
            <a:ext cx="11095559" cy="1282619"/>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1D241253-AE07-4CC1-925D-E462E13F9FC1}"/>
              </a:ext>
            </a:extLst>
          </p:cNvPr>
          <p:cNvSpPr txBox="1"/>
          <p:nvPr/>
        </p:nvSpPr>
        <p:spPr>
          <a:xfrm>
            <a:off x="851945" y="1125378"/>
            <a:ext cx="10601666" cy="1255728"/>
          </a:xfrm>
          <a:prstGeom prst="rect">
            <a:avLst/>
          </a:prstGeom>
          <a:noFill/>
        </p:spPr>
        <p:txBody>
          <a:bodyPr wrap="square">
            <a:spAutoFit/>
          </a:bodyPr>
          <a:lstStyle/>
          <a:p>
            <a:pPr algn="just">
              <a:lnSpc>
                <a:spcPct val="120000"/>
              </a:lnSpc>
            </a:pPr>
            <a:r>
              <a:rPr lang="en-US" altLang="zh-TW"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B&amp;RI </a:t>
            </a:r>
            <a:r>
              <a:rPr lang="en-US" altLang="zh-TW"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has created development opportunities for participating countries</a:t>
            </a:r>
            <a:r>
              <a:rPr lang="zh-CN" altLang="en-US"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 </a:t>
            </a:r>
            <a:r>
              <a:rPr lang="en-US" altLang="zh-TW"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and brought business and development opportunities to the people. </a:t>
            </a:r>
            <a:r>
              <a:rPr lang="en-US" altLang="zh-TW" sz="2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 Many </a:t>
            </a:r>
            <a:r>
              <a:rPr lang="en-US" altLang="zh-TW" sz="2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Hong Kong businesses have seized the opportunity of participation.</a:t>
            </a:r>
          </a:p>
        </p:txBody>
      </p:sp>
      <p:sp>
        <p:nvSpPr>
          <p:cNvPr id="7" name="标题 1">
            <a:extLst>
              <a:ext uri="{FF2B5EF4-FFF2-40B4-BE49-F238E27FC236}">
                <a16:creationId xmlns:a16="http://schemas.microsoft.com/office/drawing/2014/main" id="{12E403A2-700F-4660-A3EF-B21AA40E3A39}"/>
              </a:ext>
            </a:extLst>
          </p:cNvPr>
          <p:cNvSpPr txBox="1">
            <a:spLocks noChangeArrowheads="1"/>
          </p:cNvSpPr>
          <p:nvPr/>
        </p:nvSpPr>
        <p:spPr bwMode="auto">
          <a:xfrm>
            <a:off x="1179276" y="345916"/>
            <a:ext cx="4401717"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400" b="1" dirty="0">
                <a:latin typeface="Times New Roman" panose="02020603050405020304" pitchFamily="18" charset="0"/>
                <a:ea typeface="DFKai-SB" panose="03000509000000000000" pitchFamily="65" charset="-120"/>
                <a:cs typeface="Times New Roman" panose="02020603050405020304" pitchFamily="18" charset="0"/>
              </a:rPr>
              <a:t>Road to Development</a:t>
            </a:r>
            <a:endParaRPr lang="zh-CN" altLang="en-US" sz="24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Freeform 7">
            <a:extLst>
              <a:ext uri="{FF2B5EF4-FFF2-40B4-BE49-F238E27FC236}">
                <a16:creationId xmlns:a16="http://schemas.microsoft.com/office/drawing/2014/main" id="{1DCAEE5C-FD83-4E36-9488-B3628AE91037}"/>
              </a:ext>
            </a:extLst>
          </p:cNvPr>
          <p:cNvSpPr/>
          <p:nvPr/>
        </p:nvSpPr>
        <p:spPr bwMode="auto">
          <a:xfrm>
            <a:off x="732172" y="442477"/>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gency FB" panose="020B0503020202020204" pitchFamily="34" charset="0"/>
            </a:endParaRPr>
          </a:p>
        </p:txBody>
      </p:sp>
      <p:sp>
        <p:nvSpPr>
          <p:cNvPr id="2" name="矩形 1"/>
          <p:cNvSpPr/>
          <p:nvPr/>
        </p:nvSpPr>
        <p:spPr>
          <a:xfrm>
            <a:off x="604998" y="3271661"/>
            <a:ext cx="11095559" cy="3299365"/>
          </a:xfrm>
          <a:prstGeom prst="rect">
            <a:avLst/>
          </a:prstGeom>
          <a:ln w="38100">
            <a:solidFill>
              <a:srgbClr val="FF0000"/>
            </a:solidFill>
          </a:ln>
        </p:spPr>
        <p:txBody>
          <a:bodyPr wrap="square">
            <a:spAutoFit/>
          </a:bodyPr>
          <a:lstStyle/>
          <a:p>
            <a:pPr algn="just">
              <a:lnSpc>
                <a:spcPct val="120000"/>
              </a:lnSpc>
            </a:pPr>
            <a:r>
              <a:rPr lang="en-US" altLang="zh-TW" sz="2100" kern="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Ask students to </a:t>
            </a:r>
            <a:r>
              <a:rPr lang="en-US" altLang="zh-TW" sz="2100" kern="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click on the image for information and to identify examples of Hong Kong businesses that have expanded through the </a:t>
            </a:r>
            <a:r>
              <a:rPr lang="en-US" altLang="zh-TW" sz="2100" kern="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B&amp;RI</a:t>
            </a:r>
            <a:r>
              <a:rPr lang="en-US" altLang="zh-TW" sz="2100" kern="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t>
            </a:r>
          </a:p>
          <a:p>
            <a:endParaRPr lang="en-US" altLang="zh-HK" sz="2100" dirty="0">
              <a:latin typeface="Times New Roman" panose="02020603050405020304" pitchFamily="18" charset="0"/>
              <a:cs typeface="Times New Roman" panose="02020603050405020304" pitchFamily="18" charset="0"/>
            </a:endParaRPr>
          </a:p>
          <a:p>
            <a:endParaRPr lang="en-US" altLang="zh-TW" sz="21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endParaRPr>
          </a:p>
          <a:p>
            <a:endParaRPr lang="en-US" altLang="zh-TW" sz="21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endParaRPr>
          </a:p>
          <a:p>
            <a:endParaRPr lang="en-US" altLang="zh-TW" sz="21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endParaRPr>
          </a:p>
          <a:p>
            <a:endParaRPr lang="en-US" altLang="zh-TW" sz="21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endParaRPr>
          </a:p>
          <a:p>
            <a:endParaRPr lang="en-US" altLang="zh-TW" sz="21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endParaRPr>
          </a:p>
          <a:p>
            <a:r>
              <a:rPr lang="en-US" altLang="zh-CN" sz="1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Source:</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HKTDC</a:t>
            </a:r>
            <a:endParaRPr lang="en-US" altLang="zh-HK" sz="1400" dirty="0">
              <a:latin typeface="Times New Roman" panose="02020603050405020304" pitchFamily="18" charset="0"/>
              <a:cs typeface="Times New Roman" panose="02020603050405020304" pitchFamily="18" charset="0"/>
            </a:endParaRPr>
          </a:p>
          <a:p>
            <a:r>
              <a:rPr lang="en-US" altLang="zh-HK" sz="1400" dirty="0" smtClean="0">
                <a:solidFill>
                  <a:schemeClr val="tx1">
                    <a:lumMod val="95000"/>
                    <a:lumOff val="5000"/>
                  </a:schemeClr>
                </a:solidFill>
                <a:latin typeface="Times New Roman" panose="02020603050405020304" pitchFamily="18" charset="0"/>
                <a:cs typeface="Times New Roman" panose="02020603050405020304" pitchFamily="18" charset="0"/>
              </a:rPr>
              <a:t>https</a:t>
            </a:r>
            <a:r>
              <a:rPr lang="en-US" altLang="zh-HK" sz="1400" dirty="0">
                <a:solidFill>
                  <a:schemeClr val="tx1">
                    <a:lumMod val="95000"/>
                    <a:lumOff val="5000"/>
                  </a:schemeClr>
                </a:solidFill>
                <a:latin typeface="Times New Roman" panose="02020603050405020304" pitchFamily="18" charset="0"/>
                <a:cs typeface="Times New Roman" panose="02020603050405020304" pitchFamily="18" charset="0"/>
              </a:rPr>
              <a:t>://beltandroad.hktdc.com/en/case-references</a:t>
            </a:r>
          </a:p>
        </p:txBody>
      </p:sp>
      <p:grpSp>
        <p:nvGrpSpPr>
          <p:cNvPr id="13" name="群組 12"/>
          <p:cNvGrpSpPr/>
          <p:nvPr/>
        </p:nvGrpSpPr>
        <p:grpSpPr>
          <a:xfrm>
            <a:off x="670760" y="2675058"/>
            <a:ext cx="3959429" cy="523577"/>
            <a:chOff x="773627" y="3981362"/>
            <a:chExt cx="3959429" cy="523577"/>
          </a:xfrm>
        </p:grpSpPr>
        <p:sp>
          <p:nvSpPr>
            <p:cNvPr id="14" name="矩形 13">
              <a:extLst>
                <a:ext uri="{FF2B5EF4-FFF2-40B4-BE49-F238E27FC236}">
                  <a16:creationId xmlns:a16="http://schemas.microsoft.com/office/drawing/2014/main" id="{1DCF31CD-1DB3-426D-8296-E96C620A7992}"/>
                </a:ext>
              </a:extLst>
            </p:cNvPr>
            <p:cNvSpPr/>
            <p:nvPr/>
          </p:nvSpPr>
          <p:spPr>
            <a:xfrm>
              <a:off x="773627" y="4079489"/>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sp>
          <p:nvSpPr>
            <p:cNvPr id="15" name="矩形 14">
              <a:extLst>
                <a:ext uri="{FF2B5EF4-FFF2-40B4-BE49-F238E27FC236}">
                  <a16:creationId xmlns:a16="http://schemas.microsoft.com/office/drawing/2014/main" id="{DC003D24-7839-400F-8FEE-AC30823C57A4}"/>
                </a:ext>
              </a:extLst>
            </p:cNvPr>
            <p:cNvSpPr/>
            <p:nvPr/>
          </p:nvSpPr>
          <p:spPr>
            <a:xfrm>
              <a:off x="897452" y="4214427"/>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sp>
          <p:nvSpPr>
            <p:cNvPr id="16" name="文本框 13">
              <a:extLst>
                <a:ext uri="{FF2B5EF4-FFF2-40B4-BE49-F238E27FC236}">
                  <a16:creationId xmlns:a16="http://schemas.microsoft.com/office/drawing/2014/main" id="{0D4FE447-672F-4C6A-891B-E9586BA49610}"/>
                </a:ext>
              </a:extLst>
            </p:cNvPr>
            <p:cNvSpPr txBox="1">
              <a:spLocks noChangeArrowheads="1"/>
            </p:cNvSpPr>
            <p:nvPr/>
          </p:nvSpPr>
          <p:spPr bwMode="auto">
            <a:xfrm>
              <a:off x="1200664" y="3981362"/>
              <a:ext cx="35323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Activity: Reading</a:t>
              </a:r>
            </a:p>
          </p:txBody>
        </p:sp>
        <p:cxnSp>
          <p:nvCxnSpPr>
            <p:cNvPr id="17" name="直接连接符 29">
              <a:extLst>
                <a:ext uri="{FF2B5EF4-FFF2-40B4-BE49-F238E27FC236}">
                  <a16:creationId xmlns:a16="http://schemas.microsoft.com/office/drawing/2014/main" id="{FC4F6B70-DAF7-421E-9DD9-80D824F5D634}"/>
                </a:ext>
              </a:extLst>
            </p:cNvPr>
            <p:cNvCxnSpPr>
              <a:cxnSpLocks/>
            </p:cNvCxnSpPr>
            <p:nvPr/>
          </p:nvCxnSpPr>
          <p:spPr>
            <a:xfrm>
              <a:off x="1200664" y="4477952"/>
              <a:ext cx="140509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8" name="圖片 17">
            <a:hlinkClick r:id="rId2"/>
          </p:cNvPr>
          <p:cNvPicPr/>
          <p:nvPr/>
        </p:nvPicPr>
        <p:blipFill rotWithShape="1">
          <a:blip r:embed="rId3"/>
          <a:srcRect l="-807" t="17743" r="1421" b="39681"/>
          <a:stretch/>
        </p:blipFill>
        <p:spPr bwMode="auto">
          <a:xfrm>
            <a:off x="3380134" y="4188761"/>
            <a:ext cx="6230188" cy="183924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1713648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0">
            <a:extLst>
              <a:ext uri="{FF2B5EF4-FFF2-40B4-BE49-F238E27FC236}">
                <a16:creationId xmlns:a16="http://schemas.microsoft.com/office/drawing/2014/main" id="{8E3EE96F-2378-4BA4-8202-5DCCE573319E}"/>
              </a:ext>
            </a:extLst>
          </p:cNvPr>
          <p:cNvSpPr txBox="1"/>
          <p:nvPr/>
        </p:nvSpPr>
        <p:spPr>
          <a:xfrm>
            <a:off x="3957204" y="125980"/>
            <a:ext cx="400205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標楷體" panose="03000509000000000000" pitchFamily="65" charset="-120"/>
                <a:cs typeface="Times New Roman" panose="02020603050405020304" pitchFamily="18" charset="0"/>
              </a:rPr>
              <a:t>User guide</a:t>
            </a:r>
            <a:endParaRPr kumimoji="0" lang="zh-CN" altLang="en-US" sz="36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文本框 10"/>
          <p:cNvSpPr txBox="1">
            <a:spLocks noChangeArrowheads="1"/>
          </p:cNvSpPr>
          <p:nvPr/>
        </p:nvSpPr>
        <p:spPr bwMode="auto">
          <a:xfrm>
            <a:off x="125340" y="764024"/>
            <a:ext cx="11665777" cy="609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2425" indent="-352425">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9pPr>
          </a:lstStyle>
          <a:p>
            <a:pPr marL="352425" marR="0" lvl="0" indent="-352425"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1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標楷體" panose="03000509000000000000" pitchFamily="65" charset="-120"/>
                <a:cs typeface="Times New Roman" panose="02020603050405020304" pitchFamily="18" charset="0"/>
              </a:rPr>
              <a:t>The primary users of this resource are teachers. It aims to provide teachers with content knowledge relevant to the topic to enable teachers to have a deeper understanding of teaching content when preparing for their lessons. </a:t>
            </a:r>
          </a:p>
          <a:p>
            <a:pPr marL="352425" marR="0" lvl="0" indent="-352425"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TW" sz="1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All data, videos, photos, pictures, questions and suggested answers can be used for multiple purposes, such as teachers’ teaching materials, references for curriculum planning and learning and teaching, and student assignments, etc. To align with Citizenship and Social Development Curriculum and Assessment Guide (Secondary 4-6) (2021) (C&amp;A Guide), this resource should be adapted to cater for students’ learning diversity and the needs of classroom teaching, etc.  </a:t>
            </a:r>
          </a:p>
          <a:p>
            <a:pPr marL="352425" marR="0" lvl="0" indent="-352425"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1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標楷體" panose="03000509000000000000" pitchFamily="65" charset="-120"/>
                <a:cs typeface="Times New Roman" panose="02020603050405020304" pitchFamily="18" charset="0"/>
              </a:rPr>
              <a:t>Teachers may provide appropriate supplementary notes/ explanations to enrich this resource in order to enhance students’ understanding of the topic and information provided. </a:t>
            </a:r>
          </a:p>
          <a:p>
            <a:pPr marL="352425" marR="0" lvl="0" indent="-352425"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TW" sz="1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標楷體" panose="03000509000000000000" pitchFamily="65" charset="-120"/>
                <a:cs typeface="Times New Roman" panose="02020603050405020304" pitchFamily="18" charset="0"/>
              </a:rPr>
              <a:t>In accordance with the curriculum rationale and aims, teachers may select other learning and teaching resources which are correct, reliable, objective and impartial to help students build up a solid knowledge base, develop positive values and attitudes as well as enhance critical thinking and problem solving skills, and various generic skills. </a:t>
            </a:r>
          </a:p>
          <a:p>
            <a:pPr marL="352425" marR="0" lvl="0" indent="-352425"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1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標楷體" panose="03000509000000000000" pitchFamily="65" charset="-120"/>
                <a:cs typeface="Times New Roman" panose="02020603050405020304" pitchFamily="18" charset="0"/>
              </a:rPr>
              <a:t>If some information cannot be provided in this resource due to copyright issue, teachers may visit relevant websites provided. </a:t>
            </a:r>
          </a:p>
          <a:p>
            <a:pPr marL="352425" marR="0" lvl="0" indent="-352425"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1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標楷體" panose="03000509000000000000" pitchFamily="65" charset="-120"/>
                <a:cs typeface="Times New Roman" panose="02020603050405020304" pitchFamily="18" charset="0"/>
              </a:rPr>
              <a:t>Some information may have been updated when being used by teachers, teachers may visit the corresponding websites to obtain the up-to-date information.</a:t>
            </a:r>
          </a:p>
          <a:p>
            <a:pPr lvl="0" algn="just">
              <a:spcBef>
                <a:spcPts val="600"/>
              </a:spcBef>
              <a:buClrTx/>
              <a:defRPr/>
            </a:pPr>
            <a:r>
              <a:rPr kumimoji="0" lang="en-US" altLang="zh-TW" sz="1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標楷體" panose="03000509000000000000" pitchFamily="65" charset="-120"/>
                <a:cs typeface="Times New Roman" panose="02020603050405020304" pitchFamily="18" charset="0"/>
              </a:rPr>
              <a:t>Please also refer to the C&amp;A Guide to understand the requirements and arrangements of the learning and teaching of the curriculum</a:t>
            </a:r>
            <a:r>
              <a:rPr lang="en-US" altLang="zh-TW" sz="1800" b="1" kern="1200" dirty="0">
                <a:solidFill>
                  <a:schemeClr val="accent6">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CN" sz="1800" b="1" kern="1200" dirty="0">
                <a:solidFill>
                  <a:schemeClr val="accent6">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Teachers are welcome to point out the areas need improvement, and welcome to provide updated information to enrich the content for all teachers’ reference.</a:t>
            </a:r>
          </a:p>
        </p:txBody>
      </p:sp>
    </p:spTree>
    <p:extLst>
      <p:ext uri="{BB962C8B-B14F-4D97-AF65-F5344CB8AC3E}">
        <p14:creationId xmlns:p14="http://schemas.microsoft.com/office/powerpoint/2010/main" val="996760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C185461F-DAC3-47A9-AE7F-DD4D424114EA}"/>
              </a:ext>
            </a:extLst>
          </p:cNvPr>
          <p:cNvSpPr txBox="1"/>
          <p:nvPr/>
        </p:nvSpPr>
        <p:spPr>
          <a:xfrm>
            <a:off x="457460" y="1571098"/>
            <a:ext cx="11002807" cy="1569660"/>
          </a:xfrm>
          <a:prstGeom prst="rect">
            <a:avLst/>
          </a:prstGeom>
          <a:noFill/>
        </p:spPr>
        <p:txBody>
          <a:bodyPr wrap="square" rtlCol="0">
            <a:spAutoFit/>
          </a:bodyPr>
          <a:lstStyle/>
          <a:p>
            <a:pPr algn="just">
              <a:lnSpc>
                <a:spcPct val="120000"/>
              </a:lnSpc>
            </a:pPr>
            <a:r>
              <a:rPr lang="en-US" altLang="zh-CN" sz="2000" b="0" i="0" dirty="0">
                <a:effectLst/>
                <a:latin typeface="Times New Roman" panose="02020603050405020304" pitchFamily="18" charset="0"/>
                <a:ea typeface="DFKai-SB" panose="03000509000000000000" pitchFamily="65" charset="-120"/>
                <a:cs typeface="Times New Roman" panose="02020603050405020304" pitchFamily="18" charset="0"/>
              </a:rPr>
              <a:t>Over the years, China has actively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participated in international disaster relief and humanitarian aid, such as the earthquake relief in Nepal, the response to typhoon Haiyan in the Philippines, the fight against Ebola in West Africa, the relief in the dam collapse in Laos.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 These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efforts have received praise from the international community.  </a:t>
            </a:r>
            <a:endParaRPr lang="en-US" altLang="zh-CN" sz="2000" b="0" i="0" dirty="0">
              <a:effectLst/>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文本框 9">
            <a:extLst>
              <a:ext uri="{FF2B5EF4-FFF2-40B4-BE49-F238E27FC236}">
                <a16:creationId xmlns:a16="http://schemas.microsoft.com/office/drawing/2014/main" id="{B1709CE1-BCD7-43B9-A8AF-02DD6C4E7BFF}"/>
              </a:ext>
            </a:extLst>
          </p:cNvPr>
          <p:cNvSpPr txBox="1"/>
          <p:nvPr/>
        </p:nvSpPr>
        <p:spPr>
          <a:xfrm>
            <a:off x="1408178" y="856128"/>
            <a:ext cx="8914269" cy="579967"/>
          </a:xfrm>
          <a:prstGeom prst="rect">
            <a:avLst/>
          </a:prstGeom>
          <a:noFill/>
        </p:spPr>
        <p:txBody>
          <a:bodyPr wrap="square">
            <a:spAutoFit/>
          </a:bodyPr>
          <a:lstStyle/>
          <a:p>
            <a:pPr marL="457200" indent="-457200" algn="ctr">
              <a:lnSpc>
                <a:spcPct val="150000"/>
              </a:lnSpc>
              <a:buFont typeface="Wingdings" panose="05000000000000000000" pitchFamily="2" charset="2"/>
              <a:buChar char="Ø"/>
            </a:pP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Sending international relief teams and providing relief supplies</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文本框 10">
            <a:extLst>
              <a:ext uri="{FF2B5EF4-FFF2-40B4-BE49-F238E27FC236}">
                <a16:creationId xmlns:a16="http://schemas.microsoft.com/office/drawing/2014/main" id="{257295DF-F5BE-4392-A1B0-65992A9230EA}"/>
              </a:ext>
            </a:extLst>
          </p:cNvPr>
          <p:cNvSpPr txBox="1"/>
          <p:nvPr/>
        </p:nvSpPr>
        <p:spPr>
          <a:xfrm>
            <a:off x="457460" y="3773356"/>
            <a:ext cx="7004844" cy="2390141"/>
          </a:xfrm>
          <a:prstGeom prst="rect">
            <a:avLst/>
          </a:prstGeom>
          <a:noFill/>
        </p:spPr>
        <p:txBody>
          <a:bodyPr wrap="square">
            <a:spAutoFit/>
          </a:bodyPr>
          <a:lstStyle/>
          <a:p>
            <a:pPr algn="just">
              <a:lnSpc>
                <a:spcPct val="120000"/>
              </a:lnSpc>
            </a:pPr>
            <a:r>
              <a:rPr lang="en-US" altLang="zh-CN" dirty="0">
                <a:latin typeface="Times New Roman" panose="02020603050405020304" pitchFamily="18" charset="0"/>
                <a:ea typeface="DFKai-SB" panose="03000509000000000000" pitchFamily="65" charset="-120"/>
                <a:cs typeface="Times New Roman" panose="02020603050405020304" pitchFamily="18" charset="0"/>
              </a:rPr>
              <a:t>In 2010, an earthquake of 7.3 magnitude on the Richter scale hit Haiti, and a large number of buildings collapsed in the capital city Port-au-Prince, causing heavy casualties. </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 The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China international rescue team rushed to the disaster area to provide search and rescue, medical assistance, among other services. </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 Rescue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equipment, relief supplies and rescue dogs were also transported to Haiti by air, with mobile clinics being quickly set up to treat the injured.  </a:t>
            </a:r>
            <a:endParaRPr lang="zh-CN" altLang="en-US" dirty="0">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12" name="组合 38">
            <a:extLst>
              <a:ext uri="{FF2B5EF4-FFF2-40B4-BE49-F238E27FC236}">
                <a16:creationId xmlns:a16="http://schemas.microsoft.com/office/drawing/2014/main" id="{BCBD641A-BF3B-467E-82EE-FB8BFD42E49C}"/>
              </a:ext>
            </a:extLst>
          </p:cNvPr>
          <p:cNvGrpSpPr>
            <a:grpSpLocks/>
          </p:cNvGrpSpPr>
          <p:nvPr/>
        </p:nvGrpSpPr>
        <p:grpSpPr bwMode="auto">
          <a:xfrm>
            <a:off x="3165931" y="3127433"/>
            <a:ext cx="1587901" cy="597726"/>
            <a:chOff x="4225771" y="1065320"/>
            <a:chExt cx="895882" cy="947506"/>
          </a:xfrm>
        </p:grpSpPr>
        <p:sp>
          <p:nvSpPr>
            <p:cNvPr id="13" name="矩形 12">
              <a:extLst>
                <a:ext uri="{FF2B5EF4-FFF2-40B4-BE49-F238E27FC236}">
                  <a16:creationId xmlns:a16="http://schemas.microsoft.com/office/drawing/2014/main" id="{50D05785-A4E1-4D65-8D3D-41347C6D672E}"/>
                </a:ext>
              </a:extLst>
            </p:cNvPr>
            <p:cNvSpPr/>
            <p:nvPr/>
          </p:nvSpPr>
          <p:spPr>
            <a:xfrm>
              <a:off x="4269020" y="1160536"/>
              <a:ext cx="852633"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latin typeface="DFKai-SB" panose="03000509000000000000" pitchFamily="65" charset="-120"/>
                <a:ea typeface="DFKai-SB" panose="03000509000000000000" pitchFamily="65" charset="-120"/>
              </a:endParaRPr>
            </a:p>
          </p:txBody>
        </p:sp>
        <p:sp>
          <p:nvSpPr>
            <p:cNvPr id="14" name="矩形 13">
              <a:extLst>
                <a:ext uri="{FF2B5EF4-FFF2-40B4-BE49-F238E27FC236}">
                  <a16:creationId xmlns:a16="http://schemas.microsoft.com/office/drawing/2014/main" id="{BCD79884-8AE5-4F3A-9FFD-528BB411B4BB}"/>
                </a:ext>
              </a:extLst>
            </p:cNvPr>
            <p:cNvSpPr/>
            <p:nvPr/>
          </p:nvSpPr>
          <p:spPr>
            <a:xfrm>
              <a:off x="4225771" y="1065320"/>
              <a:ext cx="852633"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Case study</a:t>
              </a:r>
              <a:endParaRPr lang="zh-CN"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grpSp>
      <p:sp>
        <p:nvSpPr>
          <p:cNvPr id="16" name="文本框 15">
            <a:extLst>
              <a:ext uri="{FF2B5EF4-FFF2-40B4-BE49-F238E27FC236}">
                <a16:creationId xmlns:a16="http://schemas.microsoft.com/office/drawing/2014/main" id="{5543C561-6AF7-4541-8685-9FE59C812E54}"/>
              </a:ext>
            </a:extLst>
          </p:cNvPr>
          <p:cNvSpPr txBox="1"/>
          <p:nvPr/>
        </p:nvSpPr>
        <p:spPr>
          <a:xfrm>
            <a:off x="7546421" y="5682220"/>
            <a:ext cx="4050336" cy="738664"/>
          </a:xfrm>
          <a:prstGeom prst="rect">
            <a:avLst/>
          </a:prstGeom>
          <a:noFill/>
        </p:spPr>
        <p:txBody>
          <a:bodyPr wrap="square">
            <a:spAutoFit/>
          </a:bodyPr>
          <a:lstStyle/>
          <a:p>
            <a:pPr algn="just"/>
            <a:r>
              <a:rPr lang="en-US" altLang="zh-CN" sz="1400" b="0" i="0" dirty="0">
                <a:effectLst/>
                <a:latin typeface="Times New Roman" panose="02020603050405020304" pitchFamily="18" charset="0"/>
                <a:ea typeface="DFKai-SB" panose="03000509000000000000" pitchFamily="65" charset="-120"/>
                <a:cs typeface="Times New Roman" panose="02020603050405020304" pitchFamily="18" charset="0"/>
              </a:rPr>
              <a:t>Medical staff from the Chinese International Rescue Team treated the injured in Port-au-Prince, the capital of Haiti</a:t>
            </a:r>
            <a:endParaRPr lang="zh-CN" altLang="en-US" sz="1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5" name="文本框 10">
            <a:extLst>
              <a:ext uri="{FF2B5EF4-FFF2-40B4-BE49-F238E27FC236}">
                <a16:creationId xmlns:a16="http://schemas.microsoft.com/office/drawing/2014/main" id="{BF17FD43-429F-4CD1-A88E-34CA4E799672}"/>
              </a:ext>
            </a:extLst>
          </p:cNvPr>
          <p:cNvSpPr txBox="1"/>
          <p:nvPr/>
        </p:nvSpPr>
        <p:spPr>
          <a:xfrm>
            <a:off x="519463" y="6211694"/>
            <a:ext cx="6331268" cy="523220"/>
          </a:xfrm>
          <a:prstGeom prst="rect">
            <a:avLst/>
          </a:prstGeom>
          <a:noFill/>
        </p:spPr>
        <p:txBody>
          <a:bodyPr wrap="square">
            <a:spAutoFit/>
          </a:bodyPr>
          <a:lstStyle/>
          <a:p>
            <a:pPr algn="just" latinLnBrk="1"/>
            <a:r>
              <a:rPr lang="en-US" altLang="zh-CN"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Source: </a:t>
            </a:r>
            <a:r>
              <a:rPr lang="en-US" altLang="zh-CN" sz="1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Central People’s Government of the PRC</a:t>
            </a:r>
          </a:p>
          <a:p>
            <a:pPr algn="just" latinLnBrk="1"/>
            <a:r>
              <a:rPr lang="en-US" altLang="zh-CN" sz="14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http</a:t>
            </a:r>
            <a:r>
              <a:rPr lang="en-US" altLang="zh-CN"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://big5.www.gov.cn/gate/big5/www.gov.cn/jrzg/2010-01/15/content_1510808.htm</a:t>
            </a:r>
            <a:endParaRPr lang="zh-CN" altLang="en-US" sz="1400" i="0" dirty="0">
              <a:solidFill>
                <a:srgbClr val="FF0000"/>
              </a:solidFill>
              <a:effectLst/>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9" name="标题 1"/>
          <p:cNvSpPr txBox="1">
            <a:spLocks/>
          </p:cNvSpPr>
          <p:nvPr/>
        </p:nvSpPr>
        <p:spPr>
          <a:xfrm>
            <a:off x="1697796" y="54277"/>
            <a:ext cx="8335034" cy="74251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Natural disaster relief</a:t>
            </a:r>
            <a:endParaRPr lang="zh-CN" altLang="en-US" sz="3200" b="1"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6421" y="2975414"/>
            <a:ext cx="3913845" cy="2607856"/>
          </a:xfrm>
          <a:prstGeom prst="rect">
            <a:avLst/>
          </a:prstGeom>
        </p:spPr>
      </p:pic>
    </p:spTree>
    <p:extLst>
      <p:ext uri="{BB962C8B-B14F-4D97-AF65-F5344CB8AC3E}">
        <p14:creationId xmlns:p14="http://schemas.microsoft.com/office/powerpoint/2010/main" val="72499374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文本框 10"/>
          <p:cNvSpPr txBox="1">
            <a:spLocks noChangeArrowheads="1"/>
          </p:cNvSpPr>
          <p:nvPr/>
        </p:nvSpPr>
        <p:spPr bwMode="auto">
          <a:xfrm>
            <a:off x="1576874" y="1542111"/>
            <a:ext cx="8625957"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9pPr>
          </a:lstStyle>
          <a:p>
            <a:pPr marL="342900" marR="0" lvl="0" indent="-342900" algn="just" defTabSz="914400" rtl="0" eaLnBrk="1" fontAlgn="auto" latinLnBrk="0" hangingPunct="1">
              <a:lnSpc>
                <a:spcPct val="100000"/>
              </a:lnSpc>
              <a:spcBef>
                <a:spcPts val="450"/>
              </a:spcBef>
              <a:spcAft>
                <a:spcPts val="0"/>
              </a:spcAft>
              <a:buClr>
                <a:srgbClr val="000000"/>
              </a:buClr>
              <a:buSzTx/>
              <a:buFont typeface="Arial" panose="020B0604020202020204" pitchFamily="34" charset="0"/>
              <a:buChar char="•"/>
              <a:tabLst/>
              <a:defRPr/>
            </a:pPr>
            <a:r>
              <a:rPr kumimoji="0" lang="en-US" altLang="zh-CN" sz="24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Some sources were not translated into English as the official English version is not available.</a:t>
            </a:r>
          </a:p>
          <a:p>
            <a:pPr marL="342900" marR="0" lvl="0" indent="-342900" algn="just" defTabSz="914400" rtl="0" eaLnBrk="1" fontAlgn="auto" latinLnBrk="0" hangingPunct="1">
              <a:lnSpc>
                <a:spcPct val="100000"/>
              </a:lnSpc>
              <a:spcBef>
                <a:spcPts val="450"/>
              </a:spcBef>
              <a:spcAft>
                <a:spcPts val="0"/>
              </a:spcAft>
              <a:buClr>
                <a:srgbClr val="000000"/>
              </a:buClr>
              <a:buSzTx/>
              <a:buFont typeface="Arial" panose="020B0604020202020204" pitchFamily="34" charset="0"/>
              <a:buChar char="•"/>
              <a:tabLst/>
              <a:defRPr/>
            </a:pPr>
            <a:r>
              <a:rPr kumimoji="0" lang="en-US" altLang="zh-CN" sz="24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In case of any discrepancy between the Chinese and English versions, the Chinese version shall prevail.</a:t>
            </a:r>
            <a:endParaRPr kumimoji="0" lang="en-US" altLang="zh-CN" sz="2400" b="1" i="0" u="none" strike="noStrike" kern="0" cap="none" spc="0" normalizeH="0" baseline="0" noProof="0" dirty="0">
              <a:ln>
                <a:noFill/>
              </a:ln>
              <a:solidFill>
                <a:schemeClr val="tx1">
                  <a:lumMod val="95000"/>
                  <a:lumOff val="5000"/>
                </a:schemeClr>
              </a:solidFill>
              <a:effectLst/>
              <a:uLnTx/>
              <a:uFillTx/>
              <a:latin typeface="標楷體" panose="03000509000000000000" pitchFamily="65" charset="-120"/>
              <a:ea typeface="標楷體" panose="03000509000000000000" pitchFamily="65" charset="-120"/>
              <a:cs typeface="Times New Roman" panose="02020603050405020304" pitchFamily="18" charset="0"/>
              <a:sym typeface="Arial"/>
            </a:endParaRPr>
          </a:p>
        </p:txBody>
      </p:sp>
      <p:sp>
        <p:nvSpPr>
          <p:cNvPr id="91139" name="Rectangle 3"/>
          <p:cNvSpPr>
            <a:spLocks noChangeArrowheads="1"/>
          </p:cNvSpPr>
          <p:nvPr/>
        </p:nvSpPr>
        <p:spPr bwMode="auto">
          <a:xfrm>
            <a:off x="4164468" y="631017"/>
            <a:ext cx="3779837" cy="466725"/>
          </a:xfrm>
          <a:prstGeom prst="rect">
            <a:avLst/>
          </a:prstGeom>
          <a:noFill/>
          <a:ln>
            <a:noFill/>
          </a:ln>
          <a:effectLst/>
          <a:extLst/>
        </p:spPr>
        <p:txBody>
          <a:bodyPr wrap="none" lIns="0" tIns="-12696" rIns="0" bIns="-12696"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9pPr>
          </a:lstStyle>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r>
              <a:rPr kumimoji="0" lang="en-US" altLang="en-US" sz="32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ea typeface="MS PGothic" panose="020B0600070205080204" pitchFamily="34" charset="-128"/>
                <a:cs typeface="Times New Roman" panose="02020603050405020304" pitchFamily="18" charset="0"/>
                <a:sym typeface="Arial"/>
              </a:rPr>
              <a:t>Notice and Disclaimer</a:t>
            </a:r>
            <a:r>
              <a:rPr kumimoji="0" lang="en-US" altLang="en-US" sz="2400" b="0" i="0" u="none" strike="noStrike" kern="0" cap="none" spc="0" normalizeH="0" baseline="0" noProof="0" dirty="0">
                <a:ln>
                  <a:noFill/>
                </a:ln>
                <a:solidFill>
                  <a:schemeClr val="tx1">
                    <a:lumMod val="95000"/>
                    <a:lumOff val="5000"/>
                  </a:schemeClr>
                </a:solidFill>
                <a:effectLst/>
                <a:uLnTx/>
                <a:uFillTx/>
                <a:latin typeface="Arial" panose="020B0604020202020204" pitchFamily="34" charset="0"/>
                <a:ea typeface="MS PGothic" panose="020B0600070205080204" pitchFamily="34" charset="-128"/>
                <a:cs typeface="Times New Roman" panose="02020603050405020304" pitchFamily="18" charset="0"/>
                <a:sym typeface="Arial"/>
              </a:rPr>
              <a:t> </a:t>
            </a:r>
          </a:p>
        </p:txBody>
      </p:sp>
    </p:spTree>
    <p:extLst>
      <p:ext uri="{BB962C8B-B14F-4D97-AF65-F5344CB8AC3E}">
        <p14:creationId xmlns:p14="http://schemas.microsoft.com/office/powerpoint/2010/main" val="5990602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2991442" y="246406"/>
            <a:ext cx="6255716" cy="742511"/>
          </a:xfrm>
        </p:spPr>
        <p:txBody>
          <a:bodyPr wrap="square">
            <a:spAutoFit/>
          </a:bodyPr>
          <a:lstStyle/>
          <a:p>
            <a:pPr marL="457200" indent="-457200" eaLnBrk="1" hangingPunct="1">
              <a:lnSpc>
                <a:spcPct val="150000"/>
              </a:lnSpc>
              <a:buFont typeface="Wingdings" panose="05000000000000000000" pitchFamily="2" charset="2"/>
              <a:buChar char="Ø"/>
            </a:pP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Post-disaster reconstruction</a:t>
            </a:r>
            <a:endParaRPr lang="zh-CN" altLang="en-US" sz="32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文本框 8">
            <a:extLst>
              <a:ext uri="{FF2B5EF4-FFF2-40B4-BE49-F238E27FC236}">
                <a16:creationId xmlns:a16="http://schemas.microsoft.com/office/drawing/2014/main" id="{C185461F-DAC3-47A9-AE7F-DD4D424114EA}"/>
              </a:ext>
            </a:extLst>
          </p:cNvPr>
          <p:cNvSpPr txBox="1"/>
          <p:nvPr/>
        </p:nvSpPr>
        <p:spPr>
          <a:xfrm>
            <a:off x="753463" y="933242"/>
            <a:ext cx="10478249" cy="1754326"/>
          </a:xfrm>
          <a:prstGeom prst="rect">
            <a:avLst/>
          </a:prstGeom>
          <a:noFill/>
        </p:spPr>
        <p:txBody>
          <a:bodyPr wrap="square" rtlCol="0">
            <a:spAutoFit/>
          </a:bodyPr>
          <a:lstStyle/>
          <a:p>
            <a:pPr algn="just">
              <a:lnSpc>
                <a:spcPct val="150000"/>
              </a:lnSpc>
            </a:pPr>
            <a:r>
              <a:rPr lang="en-US" altLang="zh-CN" sz="2400" b="0" i="0" dirty="0">
                <a:solidFill>
                  <a:schemeClr val="tx1">
                    <a:lumMod val="95000"/>
                    <a:lumOff val="5000"/>
                  </a:schemeClr>
                </a:solidFill>
                <a:effectLst/>
                <a:latin typeface="Times New Roman" panose="02020603050405020304" pitchFamily="18" charset="0"/>
                <a:ea typeface="DFKai-SB" panose="03000509000000000000" pitchFamily="65" charset="-120"/>
                <a:cs typeface="Times New Roman" panose="02020603050405020304" pitchFamily="18" charset="0"/>
              </a:rPr>
              <a:t>After the emergency relief is over, the affected areas still face food and drinking water </a:t>
            </a:r>
            <a:r>
              <a:rPr lang="en-US" altLang="zh-CN" sz="2400" b="0" i="0" dirty="0" smtClean="0">
                <a:solidFill>
                  <a:schemeClr val="tx1">
                    <a:lumMod val="95000"/>
                    <a:lumOff val="5000"/>
                  </a:schemeClr>
                </a:solidFill>
                <a:effectLst/>
                <a:latin typeface="Times New Roman" panose="02020603050405020304" pitchFamily="18" charset="0"/>
                <a:ea typeface="DFKai-SB" panose="03000509000000000000" pitchFamily="65" charset="-120"/>
                <a:cs typeface="Times New Roman" panose="02020603050405020304" pitchFamily="18" charset="0"/>
              </a:rPr>
              <a:t>shortage, </a:t>
            </a:r>
            <a:r>
              <a:rPr lang="en-US" altLang="zh-CN" sz="2400" b="0" i="0" dirty="0">
                <a:solidFill>
                  <a:schemeClr val="tx1">
                    <a:lumMod val="95000"/>
                    <a:lumOff val="5000"/>
                  </a:schemeClr>
                </a:solidFill>
                <a:effectLst/>
                <a:latin typeface="Times New Roman" panose="02020603050405020304" pitchFamily="18" charset="0"/>
                <a:ea typeface="DFKai-SB" panose="03000509000000000000" pitchFamily="65" charset="-120"/>
                <a:cs typeface="Times New Roman" panose="02020603050405020304" pitchFamily="18" charset="0"/>
              </a:rPr>
              <a:t>epidemic diseases</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house collapse and </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other problems that require post-disaster reconstruction. </a:t>
            </a:r>
            <a:endParaRPr lang="en-US" altLang="zh-CN" sz="2400" b="0" i="0" dirty="0">
              <a:solidFill>
                <a:schemeClr val="tx1">
                  <a:lumMod val="95000"/>
                  <a:lumOff val="5000"/>
                </a:schemeClr>
              </a:solidFill>
              <a:effectLst/>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文本框 10">
            <a:extLst>
              <a:ext uri="{FF2B5EF4-FFF2-40B4-BE49-F238E27FC236}">
                <a16:creationId xmlns:a16="http://schemas.microsoft.com/office/drawing/2014/main" id="{BF17FD43-429F-4CD1-A88E-34CA4E799672}"/>
              </a:ext>
            </a:extLst>
          </p:cNvPr>
          <p:cNvSpPr txBox="1"/>
          <p:nvPr/>
        </p:nvSpPr>
        <p:spPr>
          <a:xfrm>
            <a:off x="726841" y="6048333"/>
            <a:ext cx="5150778" cy="492443"/>
          </a:xfrm>
          <a:prstGeom prst="rect">
            <a:avLst/>
          </a:prstGeom>
          <a:noFill/>
        </p:spPr>
        <p:txBody>
          <a:bodyPr wrap="square">
            <a:spAutoFit/>
          </a:bodyPr>
          <a:lstStyle/>
          <a:p>
            <a:pPr algn="just"/>
            <a:r>
              <a:rPr lang="en-US" altLang="zh-CN"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Source: </a:t>
            </a:r>
            <a:r>
              <a:rPr lang="en-US" altLang="zh-CN" sz="14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people.cn</a:t>
            </a:r>
            <a:endParaRPr lang="en-US" altLang="zh-TW"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en-US" altLang="zh-CN" sz="1100" i="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http://world.people.com.cn/gb/n1/2020/1019/c1002-31896910.html</a:t>
            </a:r>
            <a:r>
              <a:rPr lang="en-US" altLang="zh-CN" sz="1100"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 </a:t>
            </a:r>
            <a:endParaRPr lang="zh-CN" altLang="en-US" sz="1100" i="0" dirty="0">
              <a:solidFill>
                <a:srgbClr val="FF0000"/>
              </a:solidFill>
              <a:effectLst/>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2" name="文本框 11">
            <a:extLst>
              <a:ext uri="{FF2B5EF4-FFF2-40B4-BE49-F238E27FC236}">
                <a16:creationId xmlns:a16="http://schemas.microsoft.com/office/drawing/2014/main" id="{47833302-29A1-46A8-9DC2-01B32AE58114}"/>
              </a:ext>
            </a:extLst>
          </p:cNvPr>
          <p:cNvSpPr txBox="1"/>
          <p:nvPr/>
        </p:nvSpPr>
        <p:spPr>
          <a:xfrm>
            <a:off x="943796" y="3724706"/>
            <a:ext cx="6096000" cy="2092881"/>
          </a:xfrm>
          <a:prstGeom prst="rect">
            <a:avLst/>
          </a:prstGeom>
          <a:noFill/>
        </p:spPr>
        <p:txBody>
          <a:bodyPr wrap="square">
            <a:spAutoFit/>
          </a:bodyPr>
          <a:lstStyle/>
          <a:p>
            <a:pPr algn="just">
              <a:lnSpc>
                <a:spcPct val="130000"/>
              </a:lnSpc>
            </a:pP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In August 2020, when a serious chemical explosion occurred in Beirut, Lebanon, China sent teams to the area to help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rebuild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the ancient city by clearing debris, searching for artifacts, and fortifying and protecting ancient sites. </a:t>
            </a:r>
            <a:endParaRPr lang="en-US" altLang="zh-CN" sz="2000" b="0" i="0" dirty="0">
              <a:effectLst/>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15" name="组合 38">
            <a:extLst>
              <a:ext uri="{FF2B5EF4-FFF2-40B4-BE49-F238E27FC236}">
                <a16:creationId xmlns:a16="http://schemas.microsoft.com/office/drawing/2014/main" id="{49A56344-FA40-4636-A9D6-18E89D4A88F9}"/>
              </a:ext>
            </a:extLst>
          </p:cNvPr>
          <p:cNvGrpSpPr>
            <a:grpSpLocks/>
          </p:cNvGrpSpPr>
          <p:nvPr/>
        </p:nvGrpSpPr>
        <p:grpSpPr bwMode="auto">
          <a:xfrm>
            <a:off x="2656463" y="3032856"/>
            <a:ext cx="2649062" cy="637898"/>
            <a:chOff x="4238652" y="1546778"/>
            <a:chExt cx="905981" cy="1011185"/>
          </a:xfrm>
        </p:grpSpPr>
        <p:sp>
          <p:nvSpPr>
            <p:cNvPr id="16" name="矩形 15">
              <a:extLst>
                <a:ext uri="{FF2B5EF4-FFF2-40B4-BE49-F238E27FC236}">
                  <a16:creationId xmlns:a16="http://schemas.microsoft.com/office/drawing/2014/main" id="{D757CF22-43BE-4612-9906-62C8A79EC70B}"/>
                </a:ext>
              </a:extLst>
            </p:cNvPr>
            <p:cNvSpPr/>
            <p:nvPr/>
          </p:nvSpPr>
          <p:spPr>
            <a:xfrm>
              <a:off x="4292000" y="1705673"/>
              <a:ext cx="852633"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latin typeface="DFKai-SB" panose="03000509000000000000" pitchFamily="65" charset="-120"/>
                <a:ea typeface="DFKai-SB" panose="03000509000000000000" pitchFamily="65" charset="-120"/>
              </a:endParaRPr>
            </a:p>
          </p:txBody>
        </p:sp>
        <p:sp>
          <p:nvSpPr>
            <p:cNvPr id="17" name="矩形 16">
              <a:extLst>
                <a:ext uri="{FF2B5EF4-FFF2-40B4-BE49-F238E27FC236}">
                  <a16:creationId xmlns:a16="http://schemas.microsoft.com/office/drawing/2014/main" id="{1D48A2B1-3917-4E98-9537-CEE4C969252F}"/>
                </a:ext>
              </a:extLst>
            </p:cNvPr>
            <p:cNvSpPr/>
            <p:nvPr/>
          </p:nvSpPr>
          <p:spPr>
            <a:xfrm>
              <a:off x="4238652" y="1546778"/>
              <a:ext cx="852633" cy="852293"/>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Case-stud</a:t>
              </a:r>
              <a:r>
                <a:rPr lang="en-US" altLang="zh-CN" sz="2800" dirty="0">
                  <a:solidFill>
                    <a:schemeClr val="tx1"/>
                  </a:solidFill>
                  <a:latin typeface="DFKai-SB" panose="03000509000000000000" pitchFamily="65" charset="-120"/>
                  <a:ea typeface="DFKai-SB" panose="03000509000000000000" pitchFamily="65" charset="-120"/>
                </a:rPr>
                <a:t>y</a:t>
              </a:r>
              <a:endParaRPr lang="zh-CN" altLang="en-US" sz="2800" dirty="0">
                <a:solidFill>
                  <a:schemeClr val="tx1"/>
                </a:solidFill>
                <a:latin typeface="DFKai-SB" panose="03000509000000000000" pitchFamily="65" charset="-120"/>
                <a:ea typeface="DFKai-SB" panose="03000509000000000000" pitchFamily="65" charset="-120"/>
              </a:endParaRPr>
            </a:p>
          </p:txBody>
        </p:sp>
      </p:grpSp>
      <p:sp>
        <p:nvSpPr>
          <p:cNvPr id="14" name="文本框 13">
            <a:extLst>
              <a:ext uri="{FF2B5EF4-FFF2-40B4-BE49-F238E27FC236}">
                <a16:creationId xmlns:a16="http://schemas.microsoft.com/office/drawing/2014/main" id="{B4DF65FF-E73B-463A-93E9-7290271993A1}"/>
              </a:ext>
            </a:extLst>
          </p:cNvPr>
          <p:cNvSpPr txBox="1"/>
          <p:nvPr/>
        </p:nvSpPr>
        <p:spPr>
          <a:xfrm>
            <a:off x="7365305" y="5836918"/>
            <a:ext cx="4178382" cy="338554"/>
          </a:xfrm>
          <a:prstGeom prst="rect">
            <a:avLst/>
          </a:prstGeom>
          <a:noFill/>
        </p:spPr>
        <p:txBody>
          <a:bodyPr wrap="square">
            <a:spAutoFit/>
          </a:bodyPr>
          <a:lstStyle/>
          <a:p>
            <a:r>
              <a:rPr lang="en-US" altLang="zh-CN" sz="1600" b="0" i="0" dirty="0">
                <a:effectLst/>
                <a:latin typeface="Times New Roman" panose="02020603050405020304" pitchFamily="18" charset="0"/>
                <a:ea typeface="DFKai-SB" panose="03000509000000000000" pitchFamily="65" charset="-120"/>
                <a:cs typeface="Times New Roman" panose="02020603050405020304" pitchFamily="18" charset="0"/>
              </a:rPr>
              <a:t>Chinese relief workers rebuild </a:t>
            </a:r>
            <a:r>
              <a:rPr lang="en-US" altLang="zh-CN" sz="1600" b="0" i="0" dirty="0" smtClean="0">
                <a:effectLst/>
                <a:latin typeface="Times New Roman" panose="02020603050405020304" pitchFamily="18" charset="0"/>
                <a:ea typeface="DFKai-SB" panose="03000509000000000000" pitchFamily="65" charset="-120"/>
                <a:cs typeface="Times New Roman" panose="02020603050405020304" pitchFamily="18" charset="0"/>
              </a:rPr>
              <a:t>city </a:t>
            </a:r>
            <a:r>
              <a:rPr lang="en-US" altLang="zh-CN" sz="1600" b="0" i="0" dirty="0">
                <a:effectLst/>
                <a:latin typeface="Times New Roman" panose="02020603050405020304" pitchFamily="18" charset="0"/>
                <a:ea typeface="DFKai-SB" panose="03000509000000000000" pitchFamily="65" charset="-120"/>
                <a:cs typeface="Times New Roman" panose="02020603050405020304" pitchFamily="18" charset="0"/>
              </a:rPr>
              <a:t>after </a:t>
            </a:r>
            <a:r>
              <a:rPr lang="en-US" altLang="zh-CN" sz="1600" b="0" i="0" dirty="0" smtClean="0">
                <a:effectLst/>
                <a:latin typeface="Times New Roman" panose="02020603050405020304" pitchFamily="18" charset="0"/>
                <a:ea typeface="DFKai-SB" panose="03000509000000000000" pitchFamily="65" charset="-120"/>
                <a:cs typeface="Times New Roman" panose="02020603050405020304" pitchFamily="18" charset="0"/>
              </a:rPr>
              <a:t>disaster</a:t>
            </a:r>
            <a:endParaRPr lang="zh-CN" altLang="en-US" sz="16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0379" y="2853189"/>
            <a:ext cx="3811333" cy="2983729"/>
          </a:xfrm>
          <a:prstGeom prst="rect">
            <a:avLst/>
          </a:prstGeom>
        </p:spPr>
      </p:pic>
      <p:pic>
        <p:nvPicPr>
          <p:cNvPr id="4" name="Picture 3"/>
          <p:cNvPicPr>
            <a:picLocks noChangeAspect="1"/>
          </p:cNvPicPr>
          <p:nvPr/>
        </p:nvPicPr>
        <p:blipFill>
          <a:blip r:embed="rId4"/>
          <a:stretch>
            <a:fillRect/>
          </a:stretch>
        </p:blipFill>
        <p:spPr>
          <a:xfrm>
            <a:off x="5037512" y="6154777"/>
            <a:ext cx="1207003" cy="415313"/>
          </a:xfrm>
          <a:prstGeom prst="rect">
            <a:avLst/>
          </a:prstGeom>
        </p:spPr>
      </p:pic>
    </p:spTree>
    <p:extLst>
      <p:ext uri="{BB962C8B-B14F-4D97-AF65-F5344CB8AC3E}">
        <p14:creationId xmlns:p14="http://schemas.microsoft.com/office/powerpoint/2010/main" val="723387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552090" y="190276"/>
            <a:ext cx="12348927" cy="742511"/>
          </a:xfrm>
        </p:spPr>
        <p:txBody>
          <a:bodyPr wrap="square">
            <a:spAutoFit/>
          </a:bodyPr>
          <a:lstStyle/>
          <a:p>
            <a:pPr marL="457200" indent="-457200">
              <a:lnSpc>
                <a:spcPct val="150000"/>
              </a:lnSpc>
              <a:buFont typeface="Wingdings" panose="05000000000000000000" pitchFamily="2" charset="2"/>
              <a:buChar char="Ø"/>
            </a:pPr>
            <a:r>
              <a:rPr lang="en-US" altLang="zh-CN" sz="32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Improvement of  disaster prevention </a:t>
            </a:r>
            <a:r>
              <a:rPr lang="en-US" altLang="zh-CN" sz="32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 </a:t>
            </a:r>
            <a:r>
              <a:rPr lang="en-US" altLang="zh-CN" sz="32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mitigation </a:t>
            </a:r>
            <a:r>
              <a:rPr lang="en-US" altLang="zh-CN" sz="32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a:t>
            </a:r>
            <a:r>
              <a:rPr lang="en-US" altLang="zh-CN" sz="32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apabilities</a:t>
            </a:r>
            <a:endParaRPr lang="zh-CN" altLang="en-US" sz="32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文本框 8">
            <a:extLst>
              <a:ext uri="{FF2B5EF4-FFF2-40B4-BE49-F238E27FC236}">
                <a16:creationId xmlns:a16="http://schemas.microsoft.com/office/drawing/2014/main" id="{C185461F-DAC3-47A9-AE7F-DD4D424114EA}"/>
              </a:ext>
            </a:extLst>
          </p:cNvPr>
          <p:cNvSpPr txBox="1"/>
          <p:nvPr/>
        </p:nvSpPr>
        <p:spPr>
          <a:xfrm>
            <a:off x="552090" y="1133749"/>
            <a:ext cx="11081993" cy="1754326"/>
          </a:xfrm>
          <a:prstGeom prst="rect">
            <a:avLst/>
          </a:prstGeom>
          <a:noFill/>
          <a:ln w="38100">
            <a:solidFill>
              <a:srgbClr val="FF0000"/>
            </a:solidFill>
          </a:ln>
        </p:spPr>
        <p:txBody>
          <a:bodyPr wrap="square" rtlCol="0">
            <a:spAutoFit/>
          </a:bodyPr>
          <a:lstStyle/>
          <a:p>
            <a:pPr algn="just">
              <a:lnSpc>
                <a:spcPct val="150000"/>
              </a:lnSpc>
            </a:pP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China helps relevant countries overcome </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obstacles </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 funding and </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technology to improve </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their disaster response </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capacity by building </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disaster management facilities, providing disaster prevention and relief </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reserves, </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 </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offering </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response capacity </a:t>
            </a:r>
            <a:r>
              <a:rPr lang="en-US" altLang="zh-CN"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training</a:t>
            </a:r>
            <a:r>
              <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endParaRPr lang="zh-CN" altLang="en-US"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文本框 7">
            <a:extLst>
              <a:ext uri="{FF2B5EF4-FFF2-40B4-BE49-F238E27FC236}">
                <a16:creationId xmlns:a16="http://schemas.microsoft.com/office/drawing/2014/main" id="{76B7441C-8B65-4077-99CA-85663485A33E}"/>
              </a:ext>
            </a:extLst>
          </p:cNvPr>
          <p:cNvSpPr txBox="1"/>
          <p:nvPr/>
        </p:nvSpPr>
        <p:spPr>
          <a:xfrm>
            <a:off x="699336" y="3963648"/>
            <a:ext cx="10934747" cy="2094190"/>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just">
              <a:lnSpc>
                <a:spcPct val="130000"/>
              </a:lnSpc>
              <a:spcBef>
                <a:spcPts val="0"/>
              </a:spcBef>
            </a:pPr>
            <a:r>
              <a:rPr lang="en-US" altLang="zh-CN" sz="1800" b="0" dirty="0">
                <a:solidFill>
                  <a:schemeClr val="tx1">
                    <a:lumMod val="95000"/>
                    <a:lumOff val="5000"/>
                  </a:schemeClr>
                </a:solidFill>
                <a:latin typeface="Times New Roman" panose="02020603050405020304" pitchFamily="18" charset="0"/>
                <a:cs typeface="Times New Roman" panose="02020603050405020304" pitchFamily="18" charset="0"/>
              </a:rPr>
              <a:t>China has established the Working Mechanism </a:t>
            </a:r>
            <a:r>
              <a:rPr lang="en-US" altLang="zh-CN" sz="1800" b="0" dirty="0" smtClean="0">
                <a:solidFill>
                  <a:schemeClr val="tx1">
                    <a:lumMod val="95000"/>
                    <a:lumOff val="5000"/>
                  </a:schemeClr>
                </a:solidFill>
                <a:latin typeface="Times New Roman" panose="02020603050405020304" pitchFamily="18" charset="0"/>
                <a:cs typeface="Times New Roman" panose="02020603050405020304" pitchFamily="18" charset="0"/>
              </a:rPr>
              <a:t>for the </a:t>
            </a:r>
            <a:r>
              <a:rPr lang="en-US" altLang="zh-CN" sz="1800" b="0" dirty="0">
                <a:solidFill>
                  <a:schemeClr val="tx1">
                    <a:lumMod val="95000"/>
                    <a:lumOff val="5000"/>
                  </a:schemeClr>
                </a:solidFill>
                <a:latin typeface="Times New Roman" panose="02020603050405020304" pitchFamily="18" charset="0"/>
                <a:cs typeface="Times New Roman" panose="02020603050405020304" pitchFamily="18" charset="0"/>
              </a:rPr>
              <a:t>Belt and Road Earthquake Risk Reduction </a:t>
            </a:r>
            <a:r>
              <a:rPr lang="en-US" altLang="zh-CN" sz="1800" b="0" dirty="0" smtClean="0">
                <a:solidFill>
                  <a:schemeClr val="tx1">
                    <a:lumMod val="95000"/>
                    <a:lumOff val="5000"/>
                  </a:schemeClr>
                </a:solidFill>
                <a:latin typeface="Times New Roman" panose="02020603050405020304" pitchFamily="18" charset="0"/>
                <a:cs typeface="Times New Roman" panose="02020603050405020304" pitchFamily="18" charset="0"/>
              </a:rPr>
              <a:t>Cooperation with </a:t>
            </a:r>
            <a:r>
              <a:rPr lang="en-US" altLang="zh-CN" sz="1800" b="0" dirty="0">
                <a:solidFill>
                  <a:schemeClr val="tx1">
                    <a:lumMod val="95000"/>
                    <a:lumOff val="5000"/>
                  </a:schemeClr>
                </a:solidFill>
                <a:latin typeface="Times New Roman" panose="02020603050405020304" pitchFamily="18" charset="0"/>
                <a:cs typeface="Times New Roman" panose="02020603050405020304" pitchFamily="18" charset="0"/>
              </a:rPr>
              <a:t>institutions of </a:t>
            </a:r>
            <a:r>
              <a:rPr lang="en-US" altLang="zh-CN" sz="1800" b="0" dirty="0" smtClean="0">
                <a:solidFill>
                  <a:schemeClr val="tx1">
                    <a:lumMod val="95000"/>
                    <a:lumOff val="5000"/>
                  </a:schemeClr>
                </a:solidFill>
                <a:latin typeface="Times New Roman" panose="02020603050405020304" pitchFamily="18" charset="0"/>
                <a:cs typeface="Times New Roman" panose="02020603050405020304" pitchFamily="18" charset="0"/>
              </a:rPr>
              <a:t>2</a:t>
            </a:r>
            <a:r>
              <a:rPr lang="en-US" altLang="zh-CN" sz="1800" b="0" dirty="0">
                <a:solidFill>
                  <a:schemeClr val="tx1">
                    <a:lumMod val="95000"/>
                    <a:lumOff val="5000"/>
                  </a:schemeClr>
                </a:solidFill>
                <a:latin typeface="Times New Roman" panose="02020603050405020304" pitchFamily="18" charset="0"/>
                <a:cs typeface="Times New Roman" panose="02020603050405020304" pitchFamily="18" charset="0"/>
              </a:rPr>
              <a:t>2</a:t>
            </a:r>
            <a:r>
              <a:rPr lang="en-US" altLang="zh-CN" sz="1800" b="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1800" b="0" dirty="0">
                <a:solidFill>
                  <a:schemeClr val="tx1">
                    <a:lumMod val="95000"/>
                    <a:lumOff val="5000"/>
                  </a:schemeClr>
                </a:solidFill>
                <a:latin typeface="Times New Roman" panose="02020603050405020304" pitchFamily="18" charset="0"/>
                <a:cs typeface="Times New Roman" panose="02020603050405020304" pitchFamily="18" charset="0"/>
              </a:rPr>
              <a:t>countries and international </a:t>
            </a:r>
            <a:r>
              <a:rPr lang="en-US" altLang="zh-CN" sz="1800" b="0" dirty="0" err="1" smtClean="0">
                <a:solidFill>
                  <a:schemeClr val="tx1">
                    <a:lumMod val="95000"/>
                    <a:lumOff val="5000"/>
                  </a:schemeClr>
                </a:solidFill>
                <a:latin typeface="Times New Roman" panose="02020603050405020304" pitchFamily="18" charset="0"/>
                <a:cs typeface="Times New Roman" panose="02020603050405020304" pitchFamily="18" charset="0"/>
              </a:rPr>
              <a:t>organisations</a:t>
            </a:r>
            <a:r>
              <a:rPr lang="en-US" altLang="zh-CN" sz="1800" b="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1800" b="0" dirty="0" smtClean="0">
                <a:solidFill>
                  <a:schemeClr val="tx1">
                    <a:lumMod val="95000"/>
                    <a:lumOff val="5000"/>
                  </a:schemeClr>
                </a:solidFill>
                <a:latin typeface="Times New Roman" panose="02020603050405020304" pitchFamily="18" charset="0"/>
                <a:cs typeface="Times New Roman" panose="02020603050405020304" pitchFamily="18" charset="0"/>
              </a:rPr>
              <a:t> It </a:t>
            </a:r>
            <a:r>
              <a:rPr lang="en-US" altLang="zh-CN" sz="1800" b="0" dirty="0">
                <a:solidFill>
                  <a:schemeClr val="tx1">
                    <a:lumMod val="95000"/>
                    <a:lumOff val="5000"/>
                  </a:schemeClr>
                </a:solidFill>
                <a:latin typeface="Times New Roman" panose="02020603050405020304" pitchFamily="18" charset="0"/>
                <a:cs typeface="Times New Roman" panose="02020603050405020304" pitchFamily="18" charset="0"/>
              </a:rPr>
              <a:t>has implemented projects to assist the construction of earthquake monitoring </a:t>
            </a:r>
            <a:r>
              <a:rPr lang="en-US" altLang="zh-CN" sz="1800" b="0" dirty="0" smtClean="0">
                <a:solidFill>
                  <a:schemeClr val="tx1">
                    <a:lumMod val="95000"/>
                    <a:lumOff val="5000"/>
                  </a:schemeClr>
                </a:solidFill>
                <a:latin typeface="Times New Roman" panose="02020603050405020304" pitchFamily="18" charset="0"/>
                <a:cs typeface="Times New Roman" panose="02020603050405020304" pitchFamily="18" charset="0"/>
              </a:rPr>
              <a:t>stations and networks </a:t>
            </a:r>
            <a:r>
              <a:rPr lang="en-US" altLang="zh-CN" sz="1800" b="0" dirty="0">
                <a:solidFill>
                  <a:schemeClr val="tx1">
                    <a:lumMod val="95000"/>
                    <a:lumOff val="5000"/>
                  </a:schemeClr>
                </a:solidFill>
                <a:latin typeface="Times New Roman" panose="02020603050405020304" pitchFamily="18" charset="0"/>
                <a:cs typeface="Times New Roman" panose="02020603050405020304" pitchFamily="18" charset="0"/>
              </a:rPr>
              <a:t>in Laos, Nepal, Kenya and the China-ASEAN </a:t>
            </a:r>
            <a:r>
              <a:rPr lang="en-US" altLang="zh-CN" sz="1800" b="0" dirty="0" smtClean="0">
                <a:solidFill>
                  <a:schemeClr val="tx1">
                    <a:lumMod val="95000"/>
                    <a:lumOff val="5000"/>
                  </a:schemeClr>
                </a:solidFill>
                <a:latin typeface="Times New Roman" panose="02020603050405020304" pitchFamily="18" charset="0"/>
                <a:cs typeface="Times New Roman" panose="02020603050405020304" pitchFamily="18" charset="0"/>
              </a:rPr>
              <a:t>Earthquake </a:t>
            </a:r>
            <a:r>
              <a:rPr lang="en-US" altLang="zh-CN" sz="1800" b="0" dirty="0">
                <a:solidFill>
                  <a:schemeClr val="tx1">
                    <a:lumMod val="95000"/>
                    <a:lumOff val="5000"/>
                  </a:schemeClr>
                </a:solidFill>
                <a:latin typeface="Times New Roman" panose="02020603050405020304" pitchFamily="18" charset="0"/>
                <a:cs typeface="Times New Roman" panose="02020603050405020304" pitchFamily="18" charset="0"/>
              </a:rPr>
              <a:t>and </a:t>
            </a:r>
            <a:r>
              <a:rPr lang="en-US" altLang="zh-CN" sz="1800" b="0" dirty="0" smtClean="0">
                <a:solidFill>
                  <a:schemeClr val="tx1">
                    <a:lumMod val="95000"/>
                    <a:lumOff val="5000"/>
                  </a:schemeClr>
                </a:solidFill>
                <a:latin typeface="Times New Roman" panose="02020603050405020304" pitchFamily="18" charset="0"/>
                <a:cs typeface="Times New Roman" panose="02020603050405020304" pitchFamily="18" charset="0"/>
              </a:rPr>
              <a:t>Tsunami Monitoring and </a:t>
            </a:r>
            <a:r>
              <a:rPr lang="en-US" altLang="zh-CN" sz="1800" b="0" dirty="0">
                <a:solidFill>
                  <a:schemeClr val="tx1">
                    <a:lumMod val="95000"/>
                    <a:lumOff val="5000"/>
                  </a:schemeClr>
                </a:solidFill>
                <a:latin typeface="Times New Roman" panose="02020603050405020304" pitchFamily="18" charset="0"/>
                <a:cs typeface="Times New Roman" panose="02020603050405020304" pitchFamily="18" charset="0"/>
              </a:rPr>
              <a:t>E</a:t>
            </a:r>
            <a:r>
              <a:rPr lang="en-US" altLang="zh-CN" sz="1800" b="0" dirty="0" smtClean="0">
                <a:solidFill>
                  <a:schemeClr val="tx1">
                    <a:lumMod val="95000"/>
                    <a:lumOff val="5000"/>
                  </a:schemeClr>
                </a:solidFill>
                <a:latin typeface="Times New Roman" panose="02020603050405020304" pitchFamily="18" charset="0"/>
                <a:cs typeface="Times New Roman" panose="02020603050405020304" pitchFamily="18" charset="0"/>
              </a:rPr>
              <a:t>arly </a:t>
            </a:r>
            <a:r>
              <a:rPr lang="en-US" altLang="zh-CN" sz="1800" b="0" dirty="0">
                <a:solidFill>
                  <a:schemeClr val="tx1">
                    <a:lumMod val="95000"/>
                    <a:lumOff val="5000"/>
                  </a:schemeClr>
                </a:solidFill>
                <a:latin typeface="Times New Roman" panose="02020603050405020304" pitchFamily="18" charset="0"/>
                <a:cs typeface="Times New Roman" panose="02020603050405020304" pitchFamily="18" charset="0"/>
              </a:rPr>
              <a:t>W</a:t>
            </a:r>
            <a:r>
              <a:rPr lang="en-US" altLang="zh-CN" sz="1800" b="0" dirty="0" smtClean="0">
                <a:solidFill>
                  <a:schemeClr val="tx1">
                    <a:lumMod val="95000"/>
                    <a:lumOff val="5000"/>
                  </a:schemeClr>
                </a:solidFill>
                <a:latin typeface="Times New Roman" panose="02020603050405020304" pitchFamily="18" charset="0"/>
                <a:cs typeface="Times New Roman" panose="02020603050405020304" pitchFamily="18" charset="0"/>
              </a:rPr>
              <a:t>arning </a:t>
            </a:r>
            <a:r>
              <a:rPr lang="en-US" altLang="zh-CN" sz="1800" b="0" dirty="0">
                <a:solidFill>
                  <a:schemeClr val="tx1">
                    <a:lumMod val="95000"/>
                    <a:lumOff val="5000"/>
                  </a:schemeClr>
                </a:solidFill>
                <a:latin typeface="Times New Roman" panose="02020603050405020304" pitchFamily="18" charset="0"/>
                <a:cs typeface="Times New Roman" panose="02020603050405020304" pitchFamily="18" charset="0"/>
              </a:rPr>
              <a:t>S</a:t>
            </a:r>
            <a:r>
              <a:rPr lang="en-US" altLang="zh-CN" sz="1800" b="0" dirty="0" smtClean="0">
                <a:solidFill>
                  <a:schemeClr val="tx1">
                    <a:lumMod val="95000"/>
                    <a:lumOff val="5000"/>
                  </a:schemeClr>
                </a:solidFill>
                <a:latin typeface="Times New Roman" panose="02020603050405020304" pitchFamily="18" charset="0"/>
                <a:cs typeface="Times New Roman" panose="02020603050405020304" pitchFamily="18" charset="0"/>
              </a:rPr>
              <a:t>ystem </a:t>
            </a:r>
            <a:r>
              <a:rPr lang="en-US" altLang="zh-CN" sz="1800" b="0" dirty="0">
                <a:solidFill>
                  <a:schemeClr val="tx1">
                    <a:lumMod val="95000"/>
                    <a:lumOff val="5000"/>
                  </a:schemeClr>
                </a:solidFill>
                <a:latin typeface="Times New Roman" panose="02020603050405020304" pitchFamily="18" charset="0"/>
                <a:cs typeface="Times New Roman" panose="02020603050405020304" pitchFamily="18" charset="0"/>
              </a:rPr>
              <a:t>to improve the </a:t>
            </a:r>
            <a:r>
              <a:rPr lang="en-US" altLang="zh-CN" sz="1800" b="0" dirty="0" smtClean="0">
                <a:solidFill>
                  <a:schemeClr val="tx1">
                    <a:lumMod val="95000"/>
                    <a:lumOff val="5000"/>
                  </a:schemeClr>
                </a:solidFill>
                <a:latin typeface="Times New Roman" panose="02020603050405020304" pitchFamily="18" charset="0"/>
                <a:cs typeface="Times New Roman" panose="02020603050405020304" pitchFamily="18" charset="0"/>
              </a:rPr>
              <a:t>capacity </a:t>
            </a:r>
            <a:r>
              <a:rPr lang="en-US" altLang="zh-CN" sz="1800" b="0" dirty="0">
                <a:solidFill>
                  <a:schemeClr val="tx1">
                    <a:lumMod val="95000"/>
                    <a:lumOff val="5000"/>
                  </a:schemeClr>
                </a:solidFill>
                <a:latin typeface="Times New Roman" panose="02020603050405020304" pitchFamily="18" charset="0"/>
                <a:cs typeface="Times New Roman" panose="02020603050405020304" pitchFamily="18" charset="0"/>
              </a:rPr>
              <a:t>of relevant countries for disaster monitoring and alerting. </a:t>
            </a:r>
          </a:p>
        </p:txBody>
      </p:sp>
      <p:sp>
        <p:nvSpPr>
          <p:cNvPr id="3" name="矩形 2">
            <a:extLst>
              <a:ext uri="{FF2B5EF4-FFF2-40B4-BE49-F238E27FC236}">
                <a16:creationId xmlns:a16="http://schemas.microsoft.com/office/drawing/2014/main" id="{C17C9ED2-00B6-4FF1-A4E8-F09B6B2A6C4E}"/>
              </a:ext>
            </a:extLst>
          </p:cNvPr>
          <p:cNvSpPr/>
          <p:nvPr/>
        </p:nvSpPr>
        <p:spPr>
          <a:xfrm>
            <a:off x="2262687" y="3370303"/>
            <a:ext cx="9527048" cy="400110"/>
          </a:xfrm>
          <a:prstGeom prst="rect">
            <a:avLst/>
          </a:prstGeom>
        </p:spPr>
        <p:txBody>
          <a:bodyPr wrap="square">
            <a:spAutoFit/>
          </a:bodyPr>
          <a:lstStyle/>
          <a:p>
            <a:r>
              <a:rPr lang="en-US" altLang="zh-TW" sz="20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Working Mechanism for </a:t>
            </a:r>
            <a:r>
              <a:rPr lang="en-US" altLang="zh-TW" sz="20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a:t>
            </a:r>
            <a:r>
              <a:rPr lang="en-US" altLang="zh-TW" sz="20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Belt and Road Earthquake Risk Reduction </a:t>
            </a:r>
            <a:r>
              <a:rPr lang="en-US" altLang="zh-TW" sz="20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Cooperation</a:t>
            </a:r>
            <a:endParaRPr lang="zh-CN" altLang="en-US" sz="2000" b="1" strike="sngStrike"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A6FF4E4E-355E-405A-87ED-BAC175570A25}"/>
              </a:ext>
            </a:extLst>
          </p:cNvPr>
          <p:cNvSpPr txBox="1"/>
          <p:nvPr/>
        </p:nvSpPr>
        <p:spPr>
          <a:xfrm>
            <a:off x="2796056" y="6109044"/>
            <a:ext cx="6037530" cy="523220"/>
          </a:xfrm>
          <a:prstGeom prst="rect">
            <a:avLst/>
          </a:prstGeom>
          <a:noFill/>
        </p:spPr>
        <p:txBody>
          <a:bodyPr wrap="square">
            <a:spAutoFit/>
          </a:bodyPr>
          <a:lstStyle/>
          <a:p>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Source: China Earthquake Administration</a:t>
            </a:r>
          </a:p>
          <a:p>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https://www.cea.gov.cn/cea/xwzx/fzjzyw/5526978/index.html</a:t>
            </a:r>
            <a:endParaRPr lang="en-US" altLang="zh-CN" sz="14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853245" y="6149019"/>
            <a:ext cx="1873260" cy="550043"/>
          </a:xfrm>
          <a:prstGeom prst="rect">
            <a:avLst/>
          </a:prstGeom>
        </p:spPr>
      </p:pic>
      <p:pic>
        <p:nvPicPr>
          <p:cNvPr id="12" name="Picture 11"/>
          <p:cNvPicPr>
            <a:picLocks noChangeAspect="1"/>
          </p:cNvPicPr>
          <p:nvPr/>
        </p:nvPicPr>
        <p:blipFill>
          <a:blip r:embed="rId4"/>
          <a:stretch>
            <a:fillRect/>
          </a:stretch>
        </p:blipFill>
        <p:spPr>
          <a:xfrm>
            <a:off x="699336" y="3292666"/>
            <a:ext cx="1484625" cy="540455"/>
          </a:xfrm>
          <a:prstGeom prst="rect">
            <a:avLst/>
          </a:prstGeom>
        </p:spPr>
      </p:pic>
      <p:sp>
        <p:nvSpPr>
          <p:cNvPr id="5" name="TextBox 4"/>
          <p:cNvSpPr txBox="1"/>
          <p:nvPr/>
        </p:nvSpPr>
        <p:spPr>
          <a:xfrm>
            <a:off x="778062" y="3370303"/>
            <a:ext cx="1327172" cy="369332"/>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dirty="0">
                <a:latin typeface="Times New Roman" panose="02020603050405020304" pitchFamily="18" charset="0"/>
                <a:cs typeface="Times New Roman" panose="02020603050405020304" pitchFamily="18" charset="0"/>
              </a:rPr>
              <a:t>Reference</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17992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8867</Words>
  <Application>Microsoft Office PowerPoint</Application>
  <PresentationFormat>寬螢幕</PresentationFormat>
  <Paragraphs>587</Paragraphs>
  <Slides>70</Slides>
  <Notes>52</Notes>
  <HiddenSlides>0</HiddenSlides>
  <MMClips>0</MMClips>
  <ScaleCrop>false</ScaleCrop>
  <HeadingPairs>
    <vt:vector size="6" baseType="variant">
      <vt:variant>
        <vt:lpstr>使用字型</vt:lpstr>
      </vt:variant>
      <vt:variant>
        <vt:i4>15</vt:i4>
      </vt:variant>
      <vt:variant>
        <vt:lpstr>佈景主題</vt:lpstr>
      </vt:variant>
      <vt:variant>
        <vt:i4>1</vt:i4>
      </vt:variant>
      <vt:variant>
        <vt:lpstr>投影片標題</vt:lpstr>
      </vt:variant>
      <vt:variant>
        <vt:i4>70</vt:i4>
      </vt:variant>
    </vt:vector>
  </HeadingPairs>
  <TitlesOfParts>
    <vt:vector size="86" baseType="lpstr">
      <vt:lpstr>Avant GardeBook</vt:lpstr>
      <vt:lpstr>等线</vt:lpstr>
      <vt:lpstr>等线 Light</vt:lpstr>
      <vt:lpstr>微软雅黑</vt:lpstr>
      <vt:lpstr>MS PGothic</vt:lpstr>
      <vt:lpstr>SimSun</vt:lpstr>
      <vt:lpstr>SimSun</vt:lpstr>
      <vt:lpstr>游ゴシック</vt:lpstr>
      <vt:lpstr>新細明體</vt:lpstr>
      <vt:lpstr>標楷體</vt:lpstr>
      <vt:lpstr>標楷體</vt:lpstr>
      <vt:lpstr>Agency FB</vt:lpstr>
      <vt:lpstr>Arial</vt:lpstr>
      <vt:lpstr>Times New Roman</vt:lpstr>
      <vt:lpstr>Wingdings</vt:lpstr>
      <vt:lpstr>Office 主题​​</vt:lpstr>
      <vt:lpstr>PowerPoint 簡報</vt:lpstr>
      <vt:lpstr>PowerPoint 簡報</vt:lpstr>
      <vt:lpstr>PowerPoint 簡報</vt:lpstr>
      <vt:lpstr>PowerPoint 簡報</vt:lpstr>
      <vt:lpstr>Principles of foreign aid and international development cooperation</vt:lpstr>
      <vt:lpstr>PowerPoint 簡報</vt:lpstr>
      <vt:lpstr>PowerPoint 簡報</vt:lpstr>
      <vt:lpstr>Post-disaster reconstruction</vt:lpstr>
      <vt:lpstr>Improvement of  disaster prevention and mitigation capabilities</vt:lpstr>
      <vt:lpstr>PowerPoint 簡報</vt:lpstr>
      <vt:lpstr>PowerPoint 簡報</vt:lpstr>
      <vt:lpstr>PowerPoint 簡報</vt:lpstr>
      <vt:lpstr>PowerPoint 簡報</vt:lpstr>
      <vt:lpstr>Food aid in response to famines</vt:lpstr>
      <vt:lpstr>PowerPoint 簡報</vt:lpstr>
      <vt:lpstr>Easing refugee crises</vt:lpstr>
      <vt:lpstr>PowerPoint 簡報</vt:lpstr>
      <vt:lpstr>Contributing peacekeeping troops</vt:lpstr>
      <vt:lpstr>PowerPoint 簡報</vt:lpstr>
      <vt:lpstr>PowerPoint 簡報</vt:lpstr>
      <vt:lpstr>PowerPoint 簡報</vt:lpstr>
      <vt:lpstr>PowerPoint 簡報</vt:lpstr>
      <vt:lpstr>Supporting infrastructure development</vt:lpstr>
      <vt:lpstr>Sharing state governance experience and assistance in planning</vt:lpstr>
      <vt:lpstr>PowerPoint 簡報</vt:lpstr>
      <vt:lpstr>PowerPoint 簡報</vt:lpstr>
      <vt:lpstr>PowerPoint 簡報</vt:lpstr>
      <vt:lpstr>PowerPoint 簡報</vt:lpstr>
      <vt:lpstr>PowerPoint 簡報</vt:lpstr>
      <vt:lpstr>Shanghai Cooperation Organisation (SCO)</vt:lpstr>
      <vt:lpstr>Shanghai Cooperation Organisation (SCO)</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To know more about the latest information on international organisations formed by China, international organisations and organisation of international forums, please visit the webpage of the Ministry of Foreign Affairs of the People’s Republic of China.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2022-01-06T04:54:23Z</dcterms:created>
  <dcterms:modified xsi:type="dcterms:W3CDTF">2024-03-20T06:49:36Z</dcterms:modified>
</cp:coreProperties>
</file>