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94" r:id="rId2"/>
  </p:sldMasterIdLst>
  <p:notesMasterIdLst>
    <p:notesMasterId r:id="rId54"/>
  </p:notesMasterIdLst>
  <p:handoutMasterIdLst>
    <p:handoutMasterId r:id="rId55"/>
  </p:handoutMasterIdLst>
  <p:sldIdLst>
    <p:sldId id="1268" r:id="rId3"/>
    <p:sldId id="258" r:id="rId4"/>
    <p:sldId id="1694" r:id="rId5"/>
    <p:sldId id="1297" r:id="rId6"/>
    <p:sldId id="1683" r:id="rId7"/>
    <p:sldId id="1689" r:id="rId8"/>
    <p:sldId id="1672" r:id="rId9"/>
    <p:sldId id="1658" r:id="rId10"/>
    <p:sldId id="1325" r:id="rId11"/>
    <p:sldId id="1669" r:id="rId12"/>
    <p:sldId id="638" r:id="rId13"/>
    <p:sldId id="1675" r:id="rId14"/>
    <p:sldId id="747" r:id="rId15"/>
    <p:sldId id="1688" r:id="rId16"/>
    <p:sldId id="715" r:id="rId17"/>
    <p:sldId id="1315" r:id="rId18"/>
    <p:sldId id="289" r:id="rId19"/>
    <p:sldId id="1676" r:id="rId20"/>
    <p:sldId id="1685" r:id="rId21"/>
    <p:sldId id="1677" r:id="rId22"/>
    <p:sldId id="1695" r:id="rId23"/>
    <p:sldId id="663" r:id="rId24"/>
    <p:sldId id="1659" r:id="rId25"/>
    <p:sldId id="1343" r:id="rId26"/>
    <p:sldId id="257" r:id="rId27"/>
    <p:sldId id="1690" r:id="rId28"/>
    <p:sldId id="486" r:id="rId29"/>
    <p:sldId id="1352" r:id="rId30"/>
    <p:sldId id="1679" r:id="rId31"/>
    <p:sldId id="1353" r:id="rId32"/>
    <p:sldId id="1691" r:id="rId33"/>
    <p:sldId id="319" r:id="rId34"/>
    <p:sldId id="1366" r:id="rId35"/>
    <p:sldId id="1308" r:id="rId36"/>
    <p:sldId id="1686" r:id="rId37"/>
    <p:sldId id="1354" r:id="rId38"/>
    <p:sldId id="1665" r:id="rId39"/>
    <p:sldId id="1309" r:id="rId40"/>
    <p:sldId id="1671" r:id="rId41"/>
    <p:sldId id="1667" r:id="rId42"/>
    <p:sldId id="1364" r:id="rId43"/>
    <p:sldId id="1368" r:id="rId44"/>
    <p:sldId id="1345" r:id="rId45"/>
    <p:sldId id="1329" r:id="rId46"/>
    <p:sldId id="1327" r:id="rId47"/>
    <p:sldId id="1348" r:id="rId48"/>
    <p:sldId id="1349" r:id="rId49"/>
    <p:sldId id="1681" r:id="rId50"/>
    <p:sldId id="1696" r:id="rId51"/>
    <p:sldId id="1701" r:id="rId52"/>
    <p:sldId id="1702" r:id="rId5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p15:clr>
            <a:srgbClr val="A4A3A4"/>
          </p15:clr>
        </p15:guide>
        <p15:guide id="2" pos="7355">
          <p15:clr>
            <a:srgbClr val="A4A3A4"/>
          </p15:clr>
        </p15:guide>
        <p15:guide id="3" orient="horz" pos="3956">
          <p15:clr>
            <a:srgbClr val="A4A3A4"/>
          </p15:clr>
        </p15:guide>
        <p15:guide id="4" orient="horz" pos="38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5" name="作者" initials="A"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BC7B"/>
    <a:srgbClr val="50BB7A"/>
    <a:srgbClr val="CC99FF"/>
    <a:srgbClr val="00FE00"/>
    <a:srgbClr val="E0EDDF"/>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6" autoAdjust="0"/>
    <p:restoredTop sz="95131" autoAdjust="0"/>
  </p:normalViewPr>
  <p:slideViewPr>
    <p:cSldViewPr snapToGrid="0">
      <p:cViewPr varScale="1">
        <p:scale>
          <a:sx n="90" d="100"/>
          <a:sy n="90" d="100"/>
        </p:scale>
        <p:origin x="96" y="390"/>
      </p:cViewPr>
      <p:guideLst>
        <p:guide pos="3839"/>
        <p:guide pos="7355"/>
        <p:guide orient="horz" pos="3956"/>
        <p:guide orient="horz" pos="3864"/>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2023/3/21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25451-D18A-449A-BD18-834A78527A29}" type="datetimeFigureOut">
              <a:rPr lang="zh-CN" altLang="en-US" smtClean="0"/>
              <a:t>2023/3/21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7507C-9C37-4D9B-B965-5EEF9E7B8725}" type="slidenum">
              <a:rPr lang="zh-CN" altLang="en-US" smtClean="0"/>
              <a:t>‹#›</a:t>
            </a:fld>
            <a:endParaRPr lang="zh-CN" altLang="en-US"/>
          </a:p>
        </p:txBody>
      </p:sp>
    </p:spTree>
    <p:extLst>
      <p:ext uri="{BB962C8B-B14F-4D97-AF65-F5344CB8AC3E}">
        <p14:creationId xmlns:p14="http://schemas.microsoft.com/office/powerpoint/2010/main" val="195338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1</a:t>
            </a:fld>
            <a:endParaRPr lang="zh-CN" altLang="en-US"/>
          </a:p>
        </p:txBody>
      </p:sp>
    </p:spTree>
    <p:extLst>
      <p:ext uri="{BB962C8B-B14F-4D97-AF65-F5344CB8AC3E}">
        <p14:creationId xmlns:p14="http://schemas.microsoft.com/office/powerpoint/2010/main" val="2428424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27D7507C-9C37-4D9B-B965-5EEF9E7B8725}" type="slidenum">
              <a:rPr lang="zh-CN" altLang="en-US" smtClean="0"/>
              <a:t>10</a:t>
            </a:fld>
            <a:endParaRPr lang="zh-CN" altLang="en-US"/>
          </a:p>
        </p:txBody>
      </p:sp>
    </p:spTree>
    <p:extLst>
      <p:ext uri="{BB962C8B-B14F-4D97-AF65-F5344CB8AC3E}">
        <p14:creationId xmlns:p14="http://schemas.microsoft.com/office/powerpoint/2010/main" val="973341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40D03FA2-A613-42FA-9687-609A920DA779}" type="slidenum">
              <a:rPr lang="zh-CN" altLang="en-US" smtClean="0"/>
              <a:t>11</a:t>
            </a:fld>
            <a:endParaRPr lang="zh-CN" altLang="en-US" dirty="0"/>
          </a:p>
        </p:txBody>
      </p:sp>
    </p:spTree>
    <p:extLst>
      <p:ext uri="{BB962C8B-B14F-4D97-AF65-F5344CB8AC3E}">
        <p14:creationId xmlns:p14="http://schemas.microsoft.com/office/powerpoint/2010/main" val="600584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27D7507C-9C37-4D9B-B965-5EEF9E7B8725}" type="slidenum">
              <a:rPr lang="zh-CN" altLang="en-US" smtClean="0"/>
              <a:t>12</a:t>
            </a:fld>
            <a:endParaRPr lang="zh-CN" altLang="en-US"/>
          </a:p>
        </p:txBody>
      </p:sp>
    </p:spTree>
    <p:extLst>
      <p:ext uri="{BB962C8B-B14F-4D97-AF65-F5344CB8AC3E}">
        <p14:creationId xmlns:p14="http://schemas.microsoft.com/office/powerpoint/2010/main" val="2304396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13</a:t>
            </a:fld>
            <a:endParaRPr lang="zh-CN" altLang="en-US"/>
          </a:p>
        </p:txBody>
      </p:sp>
    </p:spTree>
    <p:extLst>
      <p:ext uri="{BB962C8B-B14F-4D97-AF65-F5344CB8AC3E}">
        <p14:creationId xmlns:p14="http://schemas.microsoft.com/office/powerpoint/2010/main" val="2689509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D03FA2-A613-42FA-9687-609A920DA779}" type="slidenum">
              <a:rPr lang="zh-CN" altLang="en-US" smtClean="0"/>
              <a:t>15</a:t>
            </a:fld>
            <a:endParaRPr lang="zh-CN" altLang="en-US" dirty="0"/>
          </a:p>
        </p:txBody>
      </p:sp>
    </p:spTree>
    <p:extLst>
      <p:ext uri="{BB962C8B-B14F-4D97-AF65-F5344CB8AC3E}">
        <p14:creationId xmlns:p14="http://schemas.microsoft.com/office/powerpoint/2010/main" val="1610416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16</a:t>
            </a:fld>
            <a:endParaRPr lang="zh-CN" altLang="en-US" dirty="0"/>
          </a:p>
        </p:txBody>
      </p:sp>
    </p:spTree>
    <p:extLst>
      <p:ext uri="{BB962C8B-B14F-4D97-AF65-F5344CB8AC3E}">
        <p14:creationId xmlns:p14="http://schemas.microsoft.com/office/powerpoint/2010/main" val="2453360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399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DA343181-713F-E0D7-2849-C29236A788FD}"/>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61033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19</a:t>
            </a:fld>
            <a:endParaRPr lang="zh-CN" altLang="en-US"/>
          </a:p>
        </p:txBody>
      </p:sp>
    </p:spTree>
    <p:extLst>
      <p:ext uri="{BB962C8B-B14F-4D97-AF65-F5344CB8AC3E}">
        <p14:creationId xmlns:p14="http://schemas.microsoft.com/office/powerpoint/2010/main" val="2006246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22</a:t>
            </a:fld>
            <a:endParaRPr lang="zh-CN" altLang="en-US"/>
          </a:p>
        </p:txBody>
      </p:sp>
    </p:spTree>
    <p:extLst>
      <p:ext uri="{BB962C8B-B14F-4D97-AF65-F5344CB8AC3E}">
        <p14:creationId xmlns:p14="http://schemas.microsoft.com/office/powerpoint/2010/main" val="142835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2</a:t>
            </a:fld>
            <a:endParaRPr lang="zh-CN" altLang="en-US"/>
          </a:p>
        </p:txBody>
      </p:sp>
    </p:spTree>
    <p:extLst>
      <p:ext uri="{BB962C8B-B14F-4D97-AF65-F5344CB8AC3E}">
        <p14:creationId xmlns:p14="http://schemas.microsoft.com/office/powerpoint/2010/main" val="1288096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b="1" i="0" dirty="0">
              <a:solidFill>
                <a:srgbClr val="000000"/>
              </a:solidFill>
              <a:effectLst/>
              <a:latin typeface="微软雅黑" panose="020B0503020204020204" charset="-122"/>
              <a:ea typeface="微软雅黑" panose="020B0503020204020204" charset="-122"/>
            </a:endParaRPr>
          </a:p>
        </p:txBody>
      </p:sp>
      <p:sp>
        <p:nvSpPr>
          <p:cNvPr id="4" name="灯片编号占位符 3"/>
          <p:cNvSpPr>
            <a:spLocks noGrp="1"/>
          </p:cNvSpPr>
          <p:nvPr>
            <p:ph type="sldNum" sz="quarter" idx="5"/>
          </p:nvPr>
        </p:nvSpPr>
        <p:spPr/>
        <p:txBody>
          <a:bodyPr/>
          <a:lstStyle/>
          <a:p>
            <a:fld id="{27D7507C-9C37-4D9B-B965-5EEF9E7B8725}" type="slidenum">
              <a:rPr lang="zh-CN" altLang="en-US" smtClean="0"/>
              <a:t>23</a:t>
            </a:fld>
            <a:endParaRPr lang="zh-CN" altLang="en-US" dirty="0"/>
          </a:p>
        </p:txBody>
      </p:sp>
    </p:spTree>
    <p:extLst>
      <p:ext uri="{BB962C8B-B14F-4D97-AF65-F5344CB8AC3E}">
        <p14:creationId xmlns:p14="http://schemas.microsoft.com/office/powerpoint/2010/main" val="1000409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24</a:t>
            </a:fld>
            <a:endParaRPr lang="zh-CN" altLang="en-US"/>
          </a:p>
        </p:txBody>
      </p:sp>
    </p:spTree>
    <p:extLst>
      <p:ext uri="{BB962C8B-B14F-4D97-AF65-F5344CB8AC3E}">
        <p14:creationId xmlns:p14="http://schemas.microsoft.com/office/powerpoint/2010/main" val="721405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25</a:t>
            </a:fld>
            <a:endParaRPr lang="zh-CN" altLang="en-US"/>
          </a:p>
        </p:txBody>
      </p:sp>
    </p:spTree>
    <p:extLst>
      <p:ext uri="{BB962C8B-B14F-4D97-AF65-F5344CB8AC3E}">
        <p14:creationId xmlns:p14="http://schemas.microsoft.com/office/powerpoint/2010/main" val="4126569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26</a:t>
            </a:fld>
            <a:endParaRPr lang="zh-CN" altLang="en-US"/>
          </a:p>
        </p:txBody>
      </p:sp>
    </p:spTree>
    <p:extLst>
      <p:ext uri="{BB962C8B-B14F-4D97-AF65-F5344CB8AC3E}">
        <p14:creationId xmlns:p14="http://schemas.microsoft.com/office/powerpoint/2010/main" val="3591474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587647D7-DBB1-3D41-C41F-48BABEDAA9E6}"/>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831924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28</a:t>
            </a:fld>
            <a:endParaRPr lang="zh-CN" altLang="en-US" dirty="0"/>
          </a:p>
        </p:txBody>
      </p:sp>
    </p:spTree>
    <p:extLst>
      <p:ext uri="{BB962C8B-B14F-4D97-AF65-F5344CB8AC3E}">
        <p14:creationId xmlns:p14="http://schemas.microsoft.com/office/powerpoint/2010/main" val="628786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D03FA2-A613-42FA-9687-609A920DA779}" type="slidenum">
              <a:rPr lang="zh-CN" altLang="en-US" smtClean="0"/>
              <a:t>29</a:t>
            </a:fld>
            <a:endParaRPr lang="zh-CN" altLang="en-US" dirty="0"/>
          </a:p>
        </p:txBody>
      </p:sp>
    </p:spTree>
    <p:extLst>
      <p:ext uri="{BB962C8B-B14F-4D97-AF65-F5344CB8AC3E}">
        <p14:creationId xmlns:p14="http://schemas.microsoft.com/office/powerpoint/2010/main" val="2406053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D0A5CE55-E8FB-2A3A-5F81-6F8005DAA97C}"/>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0305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D03FA2-A613-42FA-9687-609A920DA779}" type="slidenum">
              <a:rPr lang="zh-CN" altLang="en-US" smtClean="0"/>
              <a:t>32</a:t>
            </a:fld>
            <a:endParaRPr lang="zh-CN" altLang="en-US" dirty="0"/>
          </a:p>
        </p:txBody>
      </p:sp>
    </p:spTree>
    <p:extLst>
      <p:ext uri="{BB962C8B-B14F-4D97-AF65-F5344CB8AC3E}">
        <p14:creationId xmlns:p14="http://schemas.microsoft.com/office/powerpoint/2010/main" val="866652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34</a:t>
            </a:fld>
            <a:endParaRPr lang="zh-CN" altLang="en-US"/>
          </a:p>
        </p:txBody>
      </p:sp>
    </p:spTree>
    <p:extLst>
      <p:ext uri="{BB962C8B-B14F-4D97-AF65-F5344CB8AC3E}">
        <p14:creationId xmlns:p14="http://schemas.microsoft.com/office/powerpoint/2010/main" val="152038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3</a:t>
            </a:fld>
            <a:endParaRPr lang="zh-CN" altLang="en-US"/>
          </a:p>
        </p:txBody>
      </p:sp>
    </p:spTree>
    <p:extLst>
      <p:ext uri="{BB962C8B-B14F-4D97-AF65-F5344CB8AC3E}">
        <p14:creationId xmlns:p14="http://schemas.microsoft.com/office/powerpoint/2010/main" val="844340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35</a:t>
            </a:fld>
            <a:endParaRPr lang="zh-CN" altLang="en-US"/>
          </a:p>
        </p:txBody>
      </p:sp>
    </p:spTree>
    <p:extLst>
      <p:ext uri="{BB962C8B-B14F-4D97-AF65-F5344CB8AC3E}">
        <p14:creationId xmlns:p14="http://schemas.microsoft.com/office/powerpoint/2010/main" val="3688512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27D7507C-9C37-4D9B-B965-5EEF9E7B8725}" type="slidenum">
              <a:rPr lang="zh-CN" altLang="en-US" smtClean="0"/>
              <a:t>36</a:t>
            </a:fld>
            <a:endParaRPr lang="zh-CN" altLang="en-US"/>
          </a:p>
        </p:txBody>
      </p:sp>
    </p:spTree>
    <p:extLst>
      <p:ext uri="{BB962C8B-B14F-4D97-AF65-F5344CB8AC3E}">
        <p14:creationId xmlns:p14="http://schemas.microsoft.com/office/powerpoint/2010/main" val="1407068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27D7507C-9C37-4D9B-B965-5EEF9E7B8725}" type="slidenum">
              <a:rPr lang="zh-CN" altLang="en-US" smtClean="0"/>
              <a:t>37</a:t>
            </a:fld>
            <a:endParaRPr lang="zh-CN" altLang="en-US"/>
          </a:p>
        </p:txBody>
      </p:sp>
    </p:spTree>
    <p:extLst>
      <p:ext uri="{BB962C8B-B14F-4D97-AF65-F5344CB8AC3E}">
        <p14:creationId xmlns:p14="http://schemas.microsoft.com/office/powerpoint/2010/main" val="3904264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38</a:t>
            </a:fld>
            <a:endParaRPr lang="zh-CN" altLang="en-US"/>
          </a:p>
        </p:txBody>
      </p:sp>
    </p:spTree>
    <p:extLst>
      <p:ext uri="{BB962C8B-B14F-4D97-AF65-F5344CB8AC3E}">
        <p14:creationId xmlns:p14="http://schemas.microsoft.com/office/powerpoint/2010/main" val="4064111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39</a:t>
            </a:fld>
            <a:endParaRPr lang="zh-CN" altLang="en-US"/>
          </a:p>
        </p:txBody>
      </p:sp>
    </p:spTree>
    <p:extLst>
      <p:ext uri="{BB962C8B-B14F-4D97-AF65-F5344CB8AC3E}">
        <p14:creationId xmlns:p14="http://schemas.microsoft.com/office/powerpoint/2010/main" val="3094309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40</a:t>
            </a:fld>
            <a:endParaRPr lang="zh-CN" altLang="en-US"/>
          </a:p>
        </p:txBody>
      </p:sp>
    </p:spTree>
    <p:extLst>
      <p:ext uri="{BB962C8B-B14F-4D97-AF65-F5344CB8AC3E}">
        <p14:creationId xmlns:p14="http://schemas.microsoft.com/office/powerpoint/2010/main" val="3476430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41</a:t>
            </a:fld>
            <a:endParaRPr lang="zh-CN" altLang="en-US"/>
          </a:p>
        </p:txBody>
      </p:sp>
    </p:spTree>
    <p:extLst>
      <p:ext uri="{BB962C8B-B14F-4D97-AF65-F5344CB8AC3E}">
        <p14:creationId xmlns:p14="http://schemas.microsoft.com/office/powerpoint/2010/main" val="592996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42</a:t>
            </a:fld>
            <a:endParaRPr lang="zh-CN" altLang="en-US"/>
          </a:p>
        </p:txBody>
      </p:sp>
    </p:spTree>
    <p:extLst>
      <p:ext uri="{BB962C8B-B14F-4D97-AF65-F5344CB8AC3E}">
        <p14:creationId xmlns:p14="http://schemas.microsoft.com/office/powerpoint/2010/main" val="2080289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43</a:t>
            </a:fld>
            <a:endParaRPr lang="zh-CN" altLang="en-US"/>
          </a:p>
        </p:txBody>
      </p:sp>
    </p:spTree>
    <p:extLst>
      <p:ext uri="{BB962C8B-B14F-4D97-AF65-F5344CB8AC3E}">
        <p14:creationId xmlns:p14="http://schemas.microsoft.com/office/powerpoint/2010/main" val="898841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44</a:t>
            </a:fld>
            <a:endParaRPr lang="zh-CN" altLang="en-US" dirty="0"/>
          </a:p>
        </p:txBody>
      </p:sp>
    </p:spTree>
    <p:extLst>
      <p:ext uri="{BB962C8B-B14F-4D97-AF65-F5344CB8AC3E}">
        <p14:creationId xmlns:p14="http://schemas.microsoft.com/office/powerpoint/2010/main" val="1245202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61F3F1-E1ED-41DA-8653-CF443244E713}" type="slidenum">
              <a:rPr lang="zh-CN" altLang="en-US" smtClean="0"/>
              <a:t>4</a:t>
            </a:fld>
            <a:endParaRPr lang="zh-CN" altLang="en-US" dirty="0"/>
          </a:p>
        </p:txBody>
      </p:sp>
    </p:spTree>
    <p:extLst>
      <p:ext uri="{BB962C8B-B14F-4D97-AF65-F5344CB8AC3E}">
        <p14:creationId xmlns:p14="http://schemas.microsoft.com/office/powerpoint/2010/main" val="2089427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48</a:t>
            </a:fld>
            <a:endParaRPr lang="zh-CN" altLang="en-US"/>
          </a:p>
        </p:txBody>
      </p:sp>
    </p:spTree>
    <p:extLst>
      <p:ext uri="{BB962C8B-B14F-4D97-AF65-F5344CB8AC3E}">
        <p14:creationId xmlns:p14="http://schemas.microsoft.com/office/powerpoint/2010/main" val="1196529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5</a:t>
            </a:fld>
            <a:endParaRPr lang="zh-CN" altLang="en-US"/>
          </a:p>
        </p:txBody>
      </p:sp>
    </p:spTree>
    <p:extLst>
      <p:ext uri="{BB962C8B-B14F-4D97-AF65-F5344CB8AC3E}">
        <p14:creationId xmlns:p14="http://schemas.microsoft.com/office/powerpoint/2010/main" val="348216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6</a:t>
            </a:fld>
            <a:endParaRPr lang="zh-CN" altLang="en-US"/>
          </a:p>
        </p:txBody>
      </p:sp>
    </p:spTree>
    <p:extLst>
      <p:ext uri="{BB962C8B-B14F-4D97-AF65-F5344CB8AC3E}">
        <p14:creationId xmlns:p14="http://schemas.microsoft.com/office/powerpoint/2010/main" val="1867276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7</a:t>
            </a:fld>
            <a:endParaRPr lang="zh-CN" altLang="en-US" dirty="0"/>
          </a:p>
        </p:txBody>
      </p:sp>
    </p:spTree>
    <p:extLst>
      <p:ext uri="{BB962C8B-B14F-4D97-AF65-F5344CB8AC3E}">
        <p14:creationId xmlns:p14="http://schemas.microsoft.com/office/powerpoint/2010/main" val="1675947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8</a:t>
            </a:fld>
            <a:endParaRPr lang="zh-CN" altLang="en-US"/>
          </a:p>
        </p:txBody>
      </p:sp>
    </p:spTree>
    <p:extLst>
      <p:ext uri="{BB962C8B-B14F-4D97-AF65-F5344CB8AC3E}">
        <p14:creationId xmlns:p14="http://schemas.microsoft.com/office/powerpoint/2010/main" val="3915717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9</a:t>
            </a:fld>
            <a:endParaRPr lang="zh-CN" altLang="en-US"/>
          </a:p>
        </p:txBody>
      </p:sp>
    </p:spTree>
    <p:extLst>
      <p:ext uri="{BB962C8B-B14F-4D97-AF65-F5344CB8AC3E}">
        <p14:creationId xmlns:p14="http://schemas.microsoft.com/office/powerpoint/2010/main" val="24358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灯片编号占位符 3"/>
          <p:cNvSpPr>
            <a:spLocks noGrp="1"/>
          </p:cNvSpPr>
          <p:nvPr>
            <p:ph type="sldNum" sz="quarter" idx="10"/>
          </p:nvPr>
        </p:nvSpPr>
        <p:spPr>
          <a:xfrm>
            <a:off x="9120188" y="6381750"/>
            <a:ext cx="2743200" cy="365125"/>
          </a:xfrm>
        </p:spPr>
        <p:txBody>
          <a:bodyPr/>
          <a:lstStyle>
            <a:lvl1pPr>
              <a:defRPr/>
            </a:lvl1pPr>
          </a:lstStyle>
          <a:p>
            <a:pPr>
              <a:defRPr/>
            </a:pPr>
            <a:fld id="{D516AF7B-E9E2-410E-AD95-DFB2B63849F4}" type="slidenum">
              <a:rPr lang="en-US" altLang="en-US"/>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33915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8399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257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
        <p:cNvGrpSpPr/>
        <p:nvPr/>
      </p:nvGrpSpPr>
      <p:grpSpPr>
        <a:xfrm>
          <a:off x="0" y="0"/>
          <a:ext cx="0" cy="0"/>
          <a:chOff x="0" y="0"/>
          <a:chExt cx="0" cy="0"/>
        </a:xfrm>
      </p:grpSpPr>
      <p:sp>
        <p:nvSpPr>
          <p:cNvPr id="33" name="Google Shape;33;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 name="Google Shape;3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029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4043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43"/>
        <p:cNvGrpSpPr/>
        <p:nvPr/>
      </p:nvGrpSpPr>
      <p:grpSpPr>
        <a:xfrm>
          <a:off x="0" y="0"/>
          <a:ext cx="0" cy="0"/>
          <a:chOff x="0" y="0"/>
          <a:chExt cx="0" cy="0"/>
        </a:xfrm>
      </p:grpSpPr>
      <p:sp>
        <p:nvSpPr>
          <p:cNvPr id="44" name="Google Shape;44;p7"/>
          <p:cNvSpPr txBox="1"/>
          <p:nvPr/>
        </p:nvSpPr>
        <p:spPr>
          <a:xfrm>
            <a:off x="9118800" y="638280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3383717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58084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7384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6917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a:spLocks noGrp="1"/>
          </p:cNvSpPr>
          <p:nvPr>
            <p:ph type="pic" idx="2"/>
          </p:nvPr>
        </p:nvSpPr>
        <p:spPr>
          <a:xfrm>
            <a:off x="5183188" y="987425"/>
            <a:ext cx="6172200" cy="4873625"/>
          </a:xfrm>
          <a:prstGeom prst="rect">
            <a:avLst/>
          </a:prstGeom>
          <a:noFill/>
          <a:ln>
            <a:noFill/>
          </a:ln>
        </p:spPr>
      </p:sp>
      <p:sp>
        <p:nvSpPr>
          <p:cNvPr id="70" name="Google Shape;70;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3624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64921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454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76440-398F-4710-85B9-689F11A54326}" type="slidenum">
              <a:rPr lang="zh-CN" altLang="en-US" smtClean="0"/>
              <a:t>‹#›</a:t>
            </a:fld>
            <a:endParaRPr lang="zh-CN" altLang="en-US"/>
          </a:p>
        </p:txBody>
      </p:sp>
      <p:sp>
        <p:nvSpPr>
          <p:cNvPr id="7" name="灯片编号占位符 2"/>
          <p:cNvSpPr txBox="1"/>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12192000" cy="6858000"/>
          </a:xfrm>
          <a:prstGeom prst="rect">
            <a:avLst/>
          </a:prstGeom>
          <a:solidFill>
            <a:srgbClr val="FFF2CC">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p:nvPr/>
        </p:nvSpPr>
        <p:spPr>
          <a:xfrm>
            <a:off x="9118800" y="638280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246179686"/>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www.scio.gov.cn/m/31773/31774/31779/Document/1664190/1664190.htm" TargetMode="External"/><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hyperlink" Target="http://www.china.com.cn/lianghui/news/2019-02/26/content_74506575.shtml?f=pad&amp;a=true"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fmprc.gov.cn/web/ziliao_674904/2193_674977"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www.npc.gov.cn/npc/c30834/202103/0d2a4aaaf5e7405b8bcce8135af07c90.shtml" TargetMode="Externa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big5.www.gov.cn/gate/big5/www.gov.cn/zhengce/2011-09/06/content_2615782.htm"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npc.gov.cn/npc/c30834/202103/0d2a4aaaf5e7405b8bcce8135af07c90.shtml" TargetMode="External"/><Relationship Id="rId7" Type="http://schemas.openxmlformats.org/officeDocument/2006/relationships/hyperlink" Target="http://www.nlc.cn/dsb_zt/xzzt/ghgdsj/1954/event4"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hyperlink" Target="http://www.locpg.gov.cn/jsdt/2021-08/16/c_1211323466.htm" TargetMode="Externa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hyperlink" Target="http://politics.people.com.cn/BIG5/n/2012/1113/c99014-19561369.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hyperlink" Target="https://www.fmprc.gov.cn/web/wjdt_674879/zcjd/202008/t20200810_7943742.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hyperlink" Target="https://www.globaltimes.cn/content/852241.shtml"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hyperlink" Target="http://www.xinhuanet.com/world/2014-03/31/c_1110032444.ht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www.scio.gov.cn/31773/35507/35510/35524/document/1640025/1640025.htm" TargetMode="External"/><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hyperlink" Target="https://www.fmprc.gov.cn/web/wjdt_674879/zcjd/202008/t20200810_7943742.shtml" TargetMode="Externa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hyperlink" Target="https://www.fmprc.gov.cn/web/wjdt_674879/zcjd/202008/t20200810_7943742.s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hyperlink" Target="https://news.cctv.com/2021/04/26/ARTIvfmIpzTxsthRpE1pDQ7w210426.shtml" TargetMode="External"/><Relationship Id="rId7"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hyperlink" Target="https://news.china.com/international/1000/20210426/39514046.html" TargetMode="Externa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www.mod.gov.cn/big5/shouye/2021-05/19/content_4885710.htm"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hyperlink" Target="http://www.news.cn/politics/ldzt/hpfz/index.htm" TargetMode="External"/><Relationship Id="rId7"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hyperlink" Target="https://chinacurrent.com/hk/story/23041/peace-ark-military-hospital-ship" TargetMode="Externa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s://chinacurrent.com/hk/story/20308/un-general-assembly"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p:nvPr/>
        </p:nvSpPr>
        <p:spPr>
          <a:xfrm>
            <a:off x="354411" y="333602"/>
            <a:ext cx="11241844" cy="1569660"/>
          </a:xfrm>
          <a:prstGeom prst="rect">
            <a:avLst/>
          </a:prstGeom>
        </p:spPr>
        <p:txBody>
          <a:bodyPr wrap="square">
            <a:spAutoFit/>
          </a:bodyPr>
          <a:lstStyle/>
          <a:p>
            <a:r>
              <a:rPr lang="en-GB" altLang="zh-TW" sz="3200" dirty="0">
                <a:latin typeface="Times New Roman" panose="02020603050405020304" pitchFamily="18" charset="0"/>
                <a:ea typeface="DFKai-SB" panose="03000509000000000000" pitchFamily="65" charset="-120"/>
                <a:cs typeface="Times New Roman" panose="02020603050405020304" pitchFamily="18" charset="0"/>
              </a:rPr>
              <a:t>Citizenship and Social Development</a:t>
            </a:r>
          </a:p>
          <a:p>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Theme 2: </a:t>
            </a:r>
            <a:r>
              <a:rPr lang="en-US" altLang="zh-CN" sz="3200" dirty="0" smtClean="0">
                <a:latin typeface="Times New Roman" panose="02020603050405020304" pitchFamily="18" charset="0"/>
                <a:ea typeface="DFKai-SB" panose="03000509000000000000" pitchFamily="65" charset="-120"/>
                <a:cs typeface="Times New Roman" panose="02020603050405020304" pitchFamily="18" charset="0"/>
              </a:rPr>
              <a:t>Our Country </a:t>
            </a:r>
            <a:r>
              <a:rPr lang="en-US" altLang="zh-CN" sz="32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since </a:t>
            </a:r>
            <a:r>
              <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a:t>
            </a:r>
            <a:r>
              <a:rPr lang="en-US" altLang="zh-CN" sz="32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eform </a:t>
            </a:r>
            <a:r>
              <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and </a:t>
            </a:r>
            <a:r>
              <a:rPr lang="en-GB"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a:t>
            </a:r>
            <a:r>
              <a:rPr lang="en-GB" altLang="zh-CN" sz="32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pening-up</a:t>
            </a:r>
            <a:r>
              <a:rPr lang="en-US" altLang="zh-CN" sz="32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32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Topic</a:t>
            </a:r>
            <a:r>
              <a:rPr lang="en-US" altLang="zh-TW" sz="320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Participation </a:t>
            </a:r>
            <a:r>
              <a:rPr lang="en-US" altLang="zh-TW"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 international affairs</a:t>
            </a:r>
            <a:endParaRPr lang="en-US" altLang="zh-TW" sz="3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p:cNvSpPr/>
          <p:nvPr/>
        </p:nvSpPr>
        <p:spPr>
          <a:xfrm>
            <a:off x="742466" y="2434928"/>
            <a:ext cx="10610598" cy="2123658"/>
          </a:xfrm>
          <a:prstGeom prst="rect">
            <a:avLst/>
          </a:prstGeom>
        </p:spPr>
        <p:txBody>
          <a:bodyPr wrap="square">
            <a:spAutoFit/>
          </a:bodyPr>
          <a:lstStyle/>
          <a:p>
            <a:pPr algn="ct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Learning focus:</a:t>
            </a:r>
            <a:endParaRPr lang="en-US" altLang="zh-TW" sz="44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CN" sz="4400" dirty="0" smtClean="0">
                <a:latin typeface="Times New Roman" panose="02020603050405020304" pitchFamily="18" charset="0"/>
                <a:ea typeface="DFKai-SB" panose="03000509000000000000" pitchFamily="65" charset="-120"/>
                <a:cs typeface="Times New Roman" panose="02020603050405020304" pitchFamily="18" charset="0"/>
              </a:rPr>
              <a:t>The notion of multifaceted diplomacy </a:t>
            </a:r>
          </a:p>
          <a:p>
            <a:pPr algn="ctr"/>
            <a:r>
              <a:rPr lang="en-US" altLang="zh-CN" sz="4400" dirty="0" smtClean="0">
                <a:latin typeface="Times New Roman" panose="02020603050405020304" pitchFamily="18" charset="0"/>
                <a:ea typeface="DFKai-SB" panose="03000509000000000000" pitchFamily="65" charset="-120"/>
                <a:cs typeface="Times New Roman" panose="02020603050405020304" pitchFamily="18" charset="0"/>
              </a:rPr>
              <a:t>since </a:t>
            </a:r>
            <a:r>
              <a:rPr lang="en-US" altLang="zh-CN" sz="4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4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21</a:t>
            </a:r>
            <a:r>
              <a:rPr lang="en-US" altLang="zh-CN" sz="4400" baseline="30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st</a:t>
            </a:r>
            <a:r>
              <a:rPr lang="en-US" altLang="zh-CN" sz="4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Century</a:t>
            </a:r>
            <a:endParaRPr lang="zh-CN" alt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4491990" y="5366775"/>
            <a:ext cx="3284722" cy="1077218"/>
          </a:xfrm>
          <a:prstGeom prst="rect">
            <a:avLst/>
          </a:prstGeom>
        </p:spPr>
        <p:txBody>
          <a:bodyPr wrap="square">
            <a:spAutoFit/>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May </a:t>
            </a: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2022</a:t>
            </a:r>
          </a:p>
          <a:p>
            <a:r>
              <a:rPr lang="en-US" sz="3200" dirty="0" smtClean="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Translated version</a:t>
            </a:r>
            <a:endParaRPr lang="en-US" sz="32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4000"/>
    </mc:Choice>
    <mc:Fallback>
      <p:transition advTm="4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7852583" y="1756489"/>
            <a:ext cx="4017126" cy="4530351"/>
            <a:chOff x="518598" y="3045611"/>
            <a:chExt cx="6512517" cy="3688059"/>
          </a:xfrm>
        </p:grpSpPr>
        <p:sp>
          <p:nvSpPr>
            <p:cNvPr id="11" name="矩形: 圆角 10"/>
            <p:cNvSpPr/>
            <p:nvPr/>
          </p:nvSpPr>
          <p:spPr bwMode="auto">
            <a:xfrm>
              <a:off x="518598" y="3264619"/>
              <a:ext cx="6299454" cy="3469051"/>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11"/>
            <p:cNvSpPr/>
            <p:nvPr/>
          </p:nvSpPr>
          <p:spPr>
            <a:xfrm>
              <a:off x="605397" y="3045611"/>
              <a:ext cx="6425718" cy="3594042"/>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17" name="文本框 16"/>
          <p:cNvSpPr txBox="1"/>
          <p:nvPr/>
        </p:nvSpPr>
        <p:spPr>
          <a:xfrm>
            <a:off x="608847" y="1954155"/>
            <a:ext cx="7064333" cy="4042453"/>
          </a:xfrm>
          <a:prstGeom prst="rect">
            <a:avLst/>
          </a:prstGeom>
          <a:noFill/>
          <a:ln w="38100">
            <a:solidFill>
              <a:srgbClr val="0070C0"/>
            </a:solidFill>
          </a:ln>
        </p:spPr>
        <p:txBody>
          <a:bodyPr wrap="square">
            <a:spAutoFit/>
          </a:bodyPr>
          <a:lstStyle/>
          <a:p>
            <a:pPr algn="just">
              <a:lnSpc>
                <a:spcPct val="120000"/>
              </a:lnSpc>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new round of technological revolution and industrial transformation such as artificial intelligence, big data, quantum information and biotechnology will contribute to greater national strength</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Therefore, technological innovation has become a battlefield of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major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power competition.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In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recent years, the U.S., UK and other developed countries have attempted to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contain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our development through intensified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competition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with China in science and technology. </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p:cNvSpPr txBox="1"/>
          <p:nvPr/>
        </p:nvSpPr>
        <p:spPr>
          <a:xfrm>
            <a:off x="8055619" y="1881206"/>
            <a:ext cx="3682665" cy="2708434"/>
          </a:xfrm>
          <a:prstGeom prst="rect">
            <a:avLst/>
          </a:prstGeom>
          <a:noFill/>
        </p:spPr>
        <p:txBody>
          <a:bodyPr wrap="square">
            <a:spAutoFit/>
          </a:bodyPr>
          <a:lstStyle/>
          <a:p>
            <a:pPr algn="ctr">
              <a:spcBef>
                <a:spcPts val="1200"/>
              </a:spcBef>
            </a:pPr>
            <a:r>
              <a:rPr lang="en-US" altLang="zh-CN" sz="1600" b="1" dirty="0" smtClean="0">
                <a:latin typeface="Times New Roman" panose="02020603050405020304" pitchFamily="18" charset="0"/>
                <a:ea typeface="DFKai-SB" panose="03000509000000000000" pitchFamily="65" charset="-120"/>
                <a:cs typeface="Times New Roman" panose="02020603050405020304" pitchFamily="18" charset="0"/>
              </a:rPr>
              <a:t>The scientific </a:t>
            </a:r>
            <a:r>
              <a:rPr lang="en-US" altLang="zh-CN" sz="1600" b="1" dirty="0">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1600" b="1" dirty="0" smtClean="0">
                <a:latin typeface="Times New Roman" panose="02020603050405020304" pitchFamily="18" charset="0"/>
                <a:ea typeface="DFKai-SB" panose="03000509000000000000" pitchFamily="65" charset="-120"/>
                <a:cs typeface="Times New Roman" panose="02020603050405020304" pitchFamily="18" charset="0"/>
              </a:rPr>
              <a:t>technological level of our country has </a:t>
            </a:r>
            <a:r>
              <a:rPr lang="en-US" altLang="zh-CN" sz="1600" b="1" dirty="0">
                <a:latin typeface="Times New Roman" panose="02020603050405020304" pitchFamily="18" charset="0"/>
                <a:ea typeface="DFKai-SB" panose="03000509000000000000" pitchFamily="65" charset="-120"/>
                <a:cs typeface="Times New Roman" panose="02020603050405020304" pitchFamily="18" charset="0"/>
              </a:rPr>
              <a:t>been improved significantly</a:t>
            </a:r>
            <a:endParaRPr lang="zh-CN" altLang="en-US" sz="1600" b="1" dirty="0">
              <a:latin typeface="Times New Roman" panose="02020603050405020304" pitchFamily="18" charset="0"/>
              <a:ea typeface="DFKai-SB" panose="03000509000000000000" pitchFamily="65" charset="-120"/>
              <a:cs typeface="Times New Roman" panose="02020603050405020304" pitchFamily="18" charset="0"/>
            </a:endParaRPr>
          </a:p>
          <a:p>
            <a:pPr algn="just">
              <a:spcBef>
                <a:spcPts val="1200"/>
              </a:spcBef>
            </a:pP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China’s R&amp;D input ranks second in the world</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The number of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patient applications filed under the Patent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Cooperation Treaty (PCT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 ranked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first in 2019 and 2020. In some emerging fields, China has caught up with or even surpassed developed countries. </a:t>
            </a:r>
          </a:p>
        </p:txBody>
      </p:sp>
      <p:pic>
        <p:nvPicPr>
          <p:cNvPr id="13" name="Picture 12"/>
          <p:cNvPicPr>
            <a:picLocks noChangeAspect="1"/>
          </p:cNvPicPr>
          <p:nvPr/>
        </p:nvPicPr>
        <p:blipFill>
          <a:blip r:embed="rId3"/>
          <a:stretch>
            <a:fillRect/>
          </a:stretch>
        </p:blipFill>
        <p:spPr>
          <a:xfrm>
            <a:off x="8492465" y="5642100"/>
            <a:ext cx="2790902" cy="418811"/>
          </a:xfrm>
          <a:prstGeom prst="rect">
            <a:avLst/>
          </a:prstGeom>
        </p:spPr>
      </p:pic>
      <p:sp>
        <p:nvSpPr>
          <p:cNvPr id="2" name="Rectangle 1"/>
          <p:cNvSpPr/>
          <p:nvPr/>
        </p:nvSpPr>
        <p:spPr>
          <a:xfrm>
            <a:off x="793065" y="385177"/>
            <a:ext cx="10490302" cy="1077218"/>
          </a:xfrm>
          <a:prstGeom prst="rect">
            <a:avLst/>
          </a:prstGeom>
        </p:spPr>
        <p:txBody>
          <a:bodyPr wrap="square">
            <a:spAutoFit/>
          </a:bodyPr>
          <a:lstStyle/>
          <a:p>
            <a:pPr algn="ctr">
              <a:defRPr/>
            </a:pP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rPr>
              <a:t>Challenge 4: New challenges in </a:t>
            </a:r>
            <a:r>
              <a:rPr lang="en-US" altLang="zh-TW" sz="3200" b="1" dirty="0" smtClean="0">
                <a:latin typeface="Times New Roman" panose="02020603050405020304" pitchFamily="18" charset="0"/>
                <a:ea typeface="DFKai-SB" panose="03000509000000000000" pitchFamily="65" charset="-120"/>
                <a:cs typeface="Times New Roman" panose="02020603050405020304" pitchFamily="18" charset="0"/>
              </a:rPr>
              <a:t>the development of </a:t>
            </a:r>
          </a:p>
          <a:p>
            <a:pPr algn="ctr">
              <a:defRPr/>
            </a:pPr>
            <a:r>
              <a:rPr lang="en-US" altLang="zh-TW" sz="3200" b="1" dirty="0" smtClean="0">
                <a:latin typeface="Times New Roman" panose="02020603050405020304" pitchFamily="18" charset="0"/>
                <a:ea typeface="DFKai-SB" panose="03000509000000000000" pitchFamily="65" charset="-120"/>
                <a:cs typeface="Times New Roman" panose="02020603050405020304" pitchFamily="18" charset="0"/>
              </a:rPr>
              <a:t>s</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cience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technology in our country</a:t>
            </a:r>
            <a:endParaRPr lang="zh-TW"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p:cNvSpPr/>
          <p:nvPr/>
        </p:nvSpPr>
        <p:spPr>
          <a:xfrm>
            <a:off x="8085526" y="4663259"/>
            <a:ext cx="3832162" cy="523220"/>
          </a:xfrm>
          <a:prstGeom prst="rect">
            <a:avLst/>
          </a:prstGeom>
        </p:spPr>
        <p:txBody>
          <a:bodyPr wrap="square">
            <a:spAutoFit/>
          </a:bodyPr>
          <a:lstStyle/>
          <a:p>
            <a:r>
              <a:rPr lang="en-US" altLang="zh-HK" sz="1400" dirty="0">
                <a:latin typeface="Times New Roman" panose="02020603050405020304" pitchFamily="18" charset="0"/>
                <a:cs typeface="Times New Roman" panose="02020603050405020304" pitchFamily="18" charset="0"/>
              </a:rPr>
              <a:t>Source: The Central People’s Government of the People’s Republic of China</a:t>
            </a:r>
          </a:p>
        </p:txBody>
      </p:sp>
      <p:sp>
        <p:nvSpPr>
          <p:cNvPr id="6" name="矩形 5"/>
          <p:cNvSpPr/>
          <p:nvPr/>
        </p:nvSpPr>
        <p:spPr>
          <a:xfrm>
            <a:off x="8076489" y="5118880"/>
            <a:ext cx="3661796" cy="523220"/>
          </a:xfrm>
          <a:prstGeom prst="rect">
            <a:avLst/>
          </a:prstGeom>
        </p:spPr>
        <p:txBody>
          <a:bodyPr wrap="square">
            <a:spAutoFit/>
          </a:bodyPr>
          <a:lstStyle/>
          <a:p>
            <a:r>
              <a:rPr lang="en-US" altLang="zh-HK" sz="1400" dirty="0">
                <a:latin typeface="Times New Roman" panose="02020603050405020304" pitchFamily="18" charset="0"/>
                <a:cs typeface="Times New Roman" panose="02020603050405020304" pitchFamily="18" charset="0"/>
              </a:rPr>
              <a:t>http://www.gov.cn/xinwen/2020-09/29/content_5548261.htm</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框 69"/>
          <p:cNvSpPr txBox="1"/>
          <p:nvPr/>
        </p:nvSpPr>
        <p:spPr>
          <a:xfrm>
            <a:off x="674286" y="1459468"/>
            <a:ext cx="10888543" cy="954107"/>
          </a:xfrm>
          <a:prstGeom prst="rect">
            <a:avLst/>
          </a:prstGeom>
          <a:noFill/>
          <a:ln w="38100">
            <a:solidFill>
              <a:srgbClr val="0070C0"/>
            </a:solidFill>
          </a:ln>
        </p:spPr>
        <p:txBody>
          <a:bodyPr wrap="square">
            <a:spAutoFit/>
          </a:bodyPr>
          <a:lstStyle/>
          <a:p>
            <a:pPr algn="just"/>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While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our </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country is developing rapidly,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some </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Western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media attempt to </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tarnish our country’s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international image and impose </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Western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values on us.</a:t>
            </a:r>
          </a:p>
        </p:txBody>
      </p:sp>
      <p:grpSp>
        <p:nvGrpSpPr>
          <p:cNvPr id="3" name="群組 2">
            <a:extLst>
              <a:ext uri="{FF2B5EF4-FFF2-40B4-BE49-F238E27FC236}">
                <a16:creationId xmlns:a16="http://schemas.microsoft.com/office/drawing/2014/main" id="{85C31EB8-E1C5-964B-8D6D-08C795B61642}"/>
              </a:ext>
            </a:extLst>
          </p:cNvPr>
          <p:cNvGrpSpPr/>
          <p:nvPr/>
        </p:nvGrpSpPr>
        <p:grpSpPr>
          <a:xfrm>
            <a:off x="759123" y="2979692"/>
            <a:ext cx="2596553" cy="3115724"/>
            <a:chOff x="789229" y="2975556"/>
            <a:chExt cx="3755878" cy="342776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29" y="5161297"/>
              <a:ext cx="3755877" cy="5106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29" y="5671916"/>
              <a:ext cx="3755877" cy="7314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231" y="2975556"/>
              <a:ext cx="3755876" cy="217136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文本框 1"/>
          <p:cNvSpPr txBox="1"/>
          <p:nvPr/>
        </p:nvSpPr>
        <p:spPr>
          <a:xfrm>
            <a:off x="759123" y="6366601"/>
            <a:ext cx="9509761" cy="307777"/>
          </a:xfrm>
          <a:prstGeom prst="rect">
            <a:avLst/>
          </a:prstGeom>
          <a:noFill/>
        </p:spPr>
        <p:txBody>
          <a:bodyPr wrap="square" rtlCol="0">
            <a:spAutoFit/>
          </a:bodyPr>
          <a:lstStyle/>
          <a:p>
            <a:pPr latinLnBrk="1"/>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Strategic Competition Act of 2021 </a:t>
            </a:r>
            <a:r>
              <a:rPr lang="en-US" altLang="zh-TW" sz="1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b="0" i="0" dirty="0">
                <a:effectLst/>
                <a:latin typeface="Times New Roman" panose="02020603050405020304" pitchFamily="18" charset="0"/>
                <a:ea typeface="DFKai-SB" panose="03000509000000000000" pitchFamily="65" charset="-120"/>
                <a:cs typeface="Times New Roman" panose="02020603050405020304" pitchFamily="18" charset="0"/>
              </a:rPr>
              <a:t>https://www.congress.gov/bill/117th-congress/senate-bill/1169/text </a:t>
            </a:r>
            <a:r>
              <a:rPr lang="en-US" altLang="zh-TW" sz="1400" b="0" i="0" dirty="0">
                <a:effectLst/>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p:cNvSpPr txBox="1"/>
          <p:nvPr/>
        </p:nvSpPr>
        <p:spPr>
          <a:xfrm>
            <a:off x="3609013" y="2854833"/>
            <a:ext cx="7855493" cy="3371136"/>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gn="just">
              <a:spcBef>
                <a:spcPts val="0"/>
              </a:spcBef>
              <a:defRPr/>
            </a:pPr>
            <a:r>
              <a:rPr kumimoji="0" lang="en-US" altLang="zh-TW"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On 22 April</a:t>
            </a:r>
            <a:r>
              <a:rPr kumimoji="0" lang="en-US" altLang="zh-TW" sz="20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2022, the U.S. Senate Foreign Relations Committee passed a bill entitled </a:t>
            </a:r>
            <a:r>
              <a:rPr kumimoji="0" lang="en-US" altLang="zh-TW" sz="2000" b="0" i="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Strategic Competition Act of 2021</a:t>
            </a:r>
            <a:r>
              <a:rPr kumimoji="0" lang="en-US" altLang="zh-TW" sz="20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by which 300 million U.S. dollars will be </a:t>
            </a:r>
            <a:r>
              <a:rPr kumimoji="0" lang="en-US" altLang="zh-TW" sz="2000" b="0" i="0" u="none" kern="1200" cap="none" spc="0" normalizeH="0" noProof="0" dirty="0">
                <a:ln>
                  <a:noFill/>
                </a:ln>
                <a:effectLst/>
                <a:uLnTx/>
                <a:uFillTx/>
                <a:latin typeface="Times New Roman" panose="02020603050405020304" pitchFamily="18" charset="0"/>
                <a:cs typeface="Times New Roman" panose="02020603050405020304" pitchFamily="18" charset="0"/>
              </a:rPr>
              <a:t>appropriated for each of fiscal years 2022 through 2026</a:t>
            </a:r>
            <a:r>
              <a:rPr kumimoji="0" lang="en-US" altLang="zh-TW" sz="20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 total of 1.5 billion U.S. dollar) for the so-called Countering Chinese Influence Fund. The U.S. Agency for International Development will </a:t>
            </a:r>
            <a:r>
              <a:rPr kumimoji="0" lang="en-US" altLang="zh-CN" sz="20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use</a:t>
            </a:r>
            <a:r>
              <a:rPr kumimoji="0" lang="en-US" altLang="zh-TW" sz="20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these funds to “support and train </a:t>
            </a:r>
            <a:r>
              <a:rPr kumimoji="0" lang="en-US" altLang="zh-CN" sz="20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journalists on investigative techniques necessary to ensure public accountability related to the </a:t>
            </a:r>
            <a:r>
              <a:rPr kumimoji="0" lang="en-US" altLang="zh-CN" sz="2000" b="0" i="0"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Belt </a:t>
            </a:r>
            <a:r>
              <a:rPr kumimoji="0" lang="en-US" altLang="zh-CN" sz="20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and </a:t>
            </a:r>
            <a:r>
              <a:rPr kumimoji="0" lang="en-US" altLang="zh-CN" sz="2000" b="0" i="0"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Road </a:t>
            </a:r>
            <a:r>
              <a:rPr kumimoji="0" lang="en-US" altLang="zh-CN" sz="20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Initiative</a:t>
            </a:r>
            <a:r>
              <a:rPr kumimoji="0" lang="en-US" altLang="zh-TW" sz="20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endParaRPr kumimoji="0" lang="zh-TW"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575963" y="183622"/>
            <a:ext cx="10819531" cy="1077218"/>
          </a:xfrm>
          <a:prstGeom prst="rect">
            <a:avLst/>
          </a:prstGeom>
        </p:spPr>
        <p:txBody>
          <a:bodyPr wrap="square">
            <a:spAutoFit/>
          </a:bodyPr>
          <a:lstStyle/>
          <a:p>
            <a:pPr algn="ctr">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C</a:t>
            </a: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rPr>
              <a:t>hallenge 5:</a:t>
            </a:r>
            <a:r>
              <a:rPr lang="zh-CN"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Attempts of W</a:t>
            </a:r>
            <a:r>
              <a:rPr lang="en-US" altLang="zh-TW" sz="3200" b="1" dirty="0" smtClean="0">
                <a:latin typeface="Times New Roman" panose="02020603050405020304" pitchFamily="18" charset="0"/>
                <a:ea typeface="DFKai-SB" panose="03000509000000000000" pitchFamily="65" charset="-120"/>
                <a:cs typeface="Times New Roman" panose="02020603050405020304" pitchFamily="18" charset="0"/>
              </a:rPr>
              <a:t>estern </a:t>
            </a: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rPr>
              <a:t>media to weaken </a:t>
            </a:r>
            <a:endParaRPr lang="en-US" altLang="zh-TW" sz="3200" b="1" dirty="0" smtClean="0">
              <a:latin typeface="Times New Roman" panose="02020603050405020304" pitchFamily="18" charset="0"/>
              <a:ea typeface="DFKai-SB" panose="03000509000000000000" pitchFamily="65" charset="-120"/>
              <a:cs typeface="Times New Roman" panose="02020603050405020304" pitchFamily="18" charset="0"/>
            </a:endParaRPr>
          </a:p>
          <a:p>
            <a:pPr algn="ctr">
              <a:defRPr/>
            </a:pPr>
            <a:r>
              <a:rPr lang="en-US" altLang="zh-TW" sz="3200" b="1" dirty="0" smtClean="0">
                <a:latin typeface="Times New Roman" panose="02020603050405020304" pitchFamily="18" charset="0"/>
                <a:ea typeface="DFKai-SB" panose="03000509000000000000" pitchFamily="65" charset="-120"/>
                <a:cs typeface="Times New Roman" panose="02020603050405020304" pitchFamily="18" charset="0"/>
              </a:rPr>
              <a:t>China’s </a:t>
            </a: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rPr>
              <a:t>international influence</a:t>
            </a:r>
            <a:endParaRPr lang="zh-TW"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3778" y="945300"/>
            <a:ext cx="9307437" cy="3447098"/>
          </a:xfrm>
          <a:prstGeom prst="rect">
            <a:avLst/>
          </a:prstGeom>
          <a:noFill/>
          <a:ln w="38100">
            <a:solidFill>
              <a:srgbClr val="FF0000"/>
            </a:solidFill>
          </a:ln>
        </p:spPr>
        <p:txBody>
          <a:bodyPr wrap="square" rtlCol="0">
            <a:spAutoFit/>
          </a:bodyPr>
          <a:lstStyle/>
          <a:p>
            <a:pPr>
              <a:spcBef>
                <a:spcPts val="600"/>
              </a:spcBef>
            </a:pP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Our country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upholds the following principles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under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the changing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international landscape:</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lgn="just">
              <a:spcBef>
                <a:spcPts val="600"/>
              </a:spcBef>
              <a:buFont typeface="Arial" panose="020B0604020202020204" pitchFamily="34" charset="0"/>
              <a:buChar char="•"/>
            </a:pPr>
            <a:r>
              <a:rPr lang="en-US" altLang="zh-TW" dirty="0">
                <a:latin typeface="Times New Roman" panose="02020603050405020304" pitchFamily="18" charset="0"/>
                <a:ea typeface="DFKai-SB" panose="03000509000000000000" pitchFamily="65" charset="-120"/>
                <a:cs typeface="Times New Roman" panose="02020603050405020304" pitchFamily="18" charset="0"/>
              </a:rPr>
              <a:t>Commitment to peaceful development and safeguarding sovereignty, development interests and security. </a:t>
            </a:r>
          </a:p>
          <a:p>
            <a:pPr marL="285750" indent="-285750" algn="just">
              <a:spcBef>
                <a:spcPts val="600"/>
              </a:spcBef>
              <a:buFont typeface="Arial" panose="020B0604020202020204" pitchFamily="34" charset="0"/>
              <a:buChar char="•"/>
            </a:pP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To promote the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establishment of a new development pattern featuring “dual circulation”, which takes the domestic market as the mainstay while enabling domestic and foreign markets to interact positively with each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other </a:t>
            </a:r>
            <a:endParaRPr lang="en-US" altLang="zh-TW" strike="sngStrike"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lgn="just">
              <a:spcBef>
                <a:spcPts val="600"/>
              </a:spcBef>
              <a:buFont typeface="Arial" panose="020B0604020202020204" pitchFamily="34" charset="0"/>
              <a:buChar char="•"/>
            </a:pP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To seize opportunities of global scientific and technological development and leap forward in basic research, key areas of technology, and achieve control over core technologies.</a:t>
            </a:r>
          </a:p>
          <a:p>
            <a:pPr marL="285750" indent="-285750" algn="just">
              <a:spcBef>
                <a:spcPts val="600"/>
              </a:spcBef>
              <a:buFont typeface="Arial" panose="020B0604020202020204" pitchFamily="34" charset="0"/>
              <a:buChar char="•"/>
            </a:pP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To strengthen international communication capacity,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engage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in multifaceted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diplomacy</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 actively participate in global governance,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widen</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the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opportunities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for our development and maintain world peace. </a:t>
            </a:r>
            <a:endParaRPr lang="zh-TW" altLang="en-US"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9921774" y="1125985"/>
            <a:ext cx="1554262" cy="1854906"/>
          </a:xfrm>
          <a:prstGeom prst="rect">
            <a:avLst/>
          </a:prstGeom>
        </p:spPr>
      </p:pic>
      <p:pic>
        <p:nvPicPr>
          <p:cNvPr id="7" name="Picture 6"/>
          <p:cNvPicPr>
            <a:picLocks noChangeAspect="1"/>
          </p:cNvPicPr>
          <p:nvPr/>
        </p:nvPicPr>
        <p:blipFill>
          <a:blip r:embed="rId4"/>
          <a:stretch>
            <a:fillRect/>
          </a:stretch>
        </p:blipFill>
        <p:spPr>
          <a:xfrm>
            <a:off x="6513341" y="4581459"/>
            <a:ext cx="2551468" cy="1713072"/>
          </a:xfrm>
          <a:prstGeom prst="rect">
            <a:avLst/>
          </a:prstGeom>
        </p:spPr>
      </p:pic>
      <p:sp>
        <p:nvSpPr>
          <p:cNvPr id="8" name="Rectangle 7"/>
          <p:cNvSpPr/>
          <p:nvPr/>
        </p:nvSpPr>
        <p:spPr>
          <a:xfrm>
            <a:off x="400384" y="5919281"/>
            <a:ext cx="6055744" cy="938719"/>
          </a:xfrm>
          <a:prstGeom prst="rect">
            <a:avLst/>
          </a:prstGeom>
        </p:spPr>
        <p:txBody>
          <a:bodyPr wrap="square">
            <a:spAutoFit/>
          </a:bodyPr>
          <a:lstStyle/>
          <a:p>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Source: </a:t>
            </a:r>
          </a:p>
          <a:p>
            <a:pPr marL="285750" indent="-285750">
              <a:buFont typeface="Arial" panose="020B0604020202020204" pitchFamily="34" charset="0"/>
              <a:buChar char="•"/>
            </a:pP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CCTV</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dirty="0">
                <a:latin typeface="Times New Roman" panose="02020603050405020304" pitchFamily="18" charset="0"/>
                <a:cs typeface="Times New Roman" panose="02020603050405020304" pitchFamily="18" charset="0"/>
              </a:rPr>
              <a:t>(</a:t>
            </a:r>
            <a:r>
              <a:rPr lang="en-US" sz="1100" dirty="0">
                <a:latin typeface="Times New Roman" panose="02020603050405020304" pitchFamily="18" charset="0"/>
                <a:cs typeface="Times New Roman" panose="02020603050405020304" pitchFamily="18" charset="0"/>
              </a:rPr>
              <a:t>http://news.cctv.com/2021/12/31/ARTIUJKQNmDSeHcz2XkrhI6r211231.shtml</a:t>
            </a:r>
            <a:r>
              <a:rPr lang="en-US" altLang="zh-TW" sz="11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The Outline of the 14</a:t>
            </a:r>
            <a:r>
              <a:rPr lang="en-US" altLang="zh-TW" sz="1100" baseline="30000" dirty="0">
                <a:latin typeface="Times New Roman" panose="02020603050405020304" pitchFamily="18" charset="0"/>
                <a:ea typeface="標楷體" panose="03000509000000000000" pitchFamily="65" charset="-120"/>
                <a:cs typeface="Times New Roman" panose="02020603050405020304" pitchFamily="18" charset="0"/>
              </a:rPr>
              <a:t>th</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 Five-Year Plan for Economic and Social Development and Long-range Objectives Through the Year 2035 of the People’s Republic of China </a:t>
            </a:r>
            <a:r>
              <a:rPr lang="en-US" altLang="zh-TW" sz="1100" dirty="0">
                <a:latin typeface="Times New Roman" panose="02020603050405020304" pitchFamily="18" charset="0"/>
                <a:cs typeface="Times New Roman" panose="02020603050405020304" pitchFamily="18" charset="0"/>
              </a:rPr>
              <a:t>(</a:t>
            </a:r>
            <a:r>
              <a:rPr lang="en-US" sz="1100" dirty="0">
                <a:latin typeface="Times New Roman" panose="02020603050405020304" pitchFamily="18" charset="0"/>
                <a:cs typeface="Times New Roman" panose="02020603050405020304" pitchFamily="18" charset="0"/>
              </a:rPr>
              <a:t>https://www.ndrc.gov.cn/xxgk/zcfb/ghwb/202103/t20210323_1270124.html?code=&amp;state=123</a:t>
            </a:r>
            <a:r>
              <a:rPr lang="en-US" altLang="zh-TW" sz="11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393778" y="4493811"/>
            <a:ext cx="2617367" cy="1460163"/>
          </a:xfrm>
          <a:prstGeom prst="rect">
            <a:avLst/>
          </a:prstGeom>
        </p:spPr>
      </p:pic>
      <p:pic>
        <p:nvPicPr>
          <p:cNvPr id="10" name="Picture 9"/>
          <p:cNvPicPr>
            <a:picLocks noChangeAspect="1"/>
          </p:cNvPicPr>
          <p:nvPr/>
        </p:nvPicPr>
        <p:blipFill>
          <a:blip r:embed="rId6"/>
          <a:stretch>
            <a:fillRect/>
          </a:stretch>
        </p:blipFill>
        <p:spPr>
          <a:xfrm>
            <a:off x="9460844" y="6470973"/>
            <a:ext cx="921859" cy="280566"/>
          </a:xfrm>
          <a:prstGeom prst="rect">
            <a:avLst/>
          </a:prstGeom>
        </p:spPr>
      </p:pic>
      <p:pic>
        <p:nvPicPr>
          <p:cNvPr id="11" name="Picture 10"/>
          <p:cNvPicPr>
            <a:picLocks noChangeAspect="1"/>
          </p:cNvPicPr>
          <p:nvPr/>
        </p:nvPicPr>
        <p:blipFill>
          <a:blip r:embed="rId7"/>
          <a:stretch>
            <a:fillRect/>
          </a:stretch>
        </p:blipFill>
        <p:spPr>
          <a:xfrm>
            <a:off x="6545967" y="6419312"/>
            <a:ext cx="2735198" cy="383888"/>
          </a:xfrm>
          <a:prstGeom prst="rect">
            <a:avLst/>
          </a:prstGeom>
        </p:spPr>
      </p:pic>
      <p:sp>
        <p:nvSpPr>
          <p:cNvPr id="6" name="Rectangle 5"/>
          <p:cNvSpPr/>
          <p:nvPr/>
        </p:nvSpPr>
        <p:spPr>
          <a:xfrm>
            <a:off x="376481" y="321526"/>
            <a:ext cx="10223824" cy="584775"/>
          </a:xfrm>
          <a:prstGeom prst="rect">
            <a:avLst/>
          </a:prstGeom>
        </p:spPr>
        <p:txBody>
          <a:bodyPr wrap="none">
            <a:spAutoFit/>
          </a:bodyPr>
          <a:lstStyle/>
          <a:p>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Principles to address the </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above challenges by our country</a:t>
            </a:r>
            <a:endParaRPr lang="zh-TW"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9732071" y="2772013"/>
            <a:ext cx="2251494" cy="1069524"/>
          </a:xfrm>
          <a:prstGeom prst="rect">
            <a:avLst/>
          </a:prstGeom>
        </p:spPr>
        <p:txBody>
          <a:bodyPr wrap="square">
            <a:spAutoFit/>
          </a:bodyPr>
          <a:lstStyle/>
          <a:p>
            <a:endParaRPr lang="en-US" sz="1100" dirty="0">
              <a:latin typeface="標楷體" panose="03000509000000000000" pitchFamily="65" charset="-120"/>
              <a:ea typeface="標楷體" panose="03000509000000000000" pitchFamily="65" charset="-120"/>
            </a:endParaRPr>
          </a:p>
          <a:p>
            <a:r>
              <a:rPr lang="en-US" sz="1050" dirty="0">
                <a:latin typeface="Times New Roman" panose="02020603050405020304" pitchFamily="18" charset="0"/>
                <a:ea typeface="標楷體" panose="03000509000000000000" pitchFamily="65" charset="-120"/>
                <a:cs typeface="Times New Roman" panose="02020603050405020304" pitchFamily="18" charset="0"/>
              </a:rPr>
              <a:t>President Xi Jinping delivers his keynote speech </a:t>
            </a:r>
            <a:r>
              <a:rPr lang="en-US" sz="1050" i="1" dirty="0">
                <a:latin typeface="Times New Roman" panose="02020603050405020304" pitchFamily="18" charset="0"/>
                <a:ea typeface="標楷體" panose="03000509000000000000" pitchFamily="65" charset="-120"/>
                <a:cs typeface="Times New Roman" panose="02020603050405020304" pitchFamily="18" charset="0"/>
              </a:rPr>
              <a:t>Work Together to Build a </a:t>
            </a:r>
            <a:r>
              <a:rPr lang="en-US" sz="1050" i="1" dirty="0" smtClean="0">
                <a:latin typeface="Times New Roman" panose="02020603050405020304" pitchFamily="18" charset="0"/>
                <a:ea typeface="標楷體" panose="03000509000000000000" pitchFamily="65" charset="-120"/>
                <a:cs typeface="Times New Roman" panose="02020603050405020304" pitchFamily="18" charset="0"/>
              </a:rPr>
              <a:t>Human Community with </a:t>
            </a:r>
            <a:r>
              <a:rPr lang="en-US" sz="1050" i="1" dirty="0">
                <a:latin typeface="Times New Roman" panose="02020603050405020304" pitchFamily="18" charset="0"/>
                <a:ea typeface="標楷體" panose="03000509000000000000" pitchFamily="65" charset="-120"/>
                <a:cs typeface="Times New Roman" panose="02020603050405020304" pitchFamily="18" charset="0"/>
              </a:rPr>
              <a:t>a Shared Future </a:t>
            </a:r>
            <a:r>
              <a:rPr lang="en-US" altLang="zh-CN" sz="1050" dirty="0" smtClean="0">
                <a:latin typeface="Times New Roman" panose="02020603050405020304" pitchFamily="18" charset="0"/>
                <a:ea typeface="標楷體" panose="03000509000000000000" pitchFamily="65" charset="-120"/>
                <a:cs typeface="Times New Roman" panose="02020603050405020304" pitchFamily="18" charset="0"/>
              </a:rPr>
              <a:t>at </a:t>
            </a:r>
            <a:r>
              <a:rPr lang="en-US" altLang="zh-CN" sz="1050" dirty="0">
                <a:latin typeface="Times New Roman" panose="02020603050405020304" pitchFamily="18" charset="0"/>
                <a:ea typeface="標楷體" panose="03000509000000000000" pitchFamily="65" charset="-120"/>
                <a:cs typeface="Times New Roman" panose="02020603050405020304" pitchFamily="18" charset="0"/>
              </a:rPr>
              <a:t>Palais des Nations in Geneva</a:t>
            </a:r>
            <a:r>
              <a:rPr lang="en-US" altLang="zh-CN" sz="1050" dirty="0" smtClean="0">
                <a:latin typeface="Times New Roman" panose="02020603050405020304" pitchFamily="18" charset="0"/>
                <a:ea typeface="標楷體" panose="03000509000000000000" pitchFamily="65" charset="-120"/>
                <a:cs typeface="Times New Roman" panose="02020603050405020304" pitchFamily="18" charset="0"/>
              </a:rPr>
              <a:t>., Switzerland</a:t>
            </a:r>
            <a:endParaRPr lang="en-US" sz="1050" i="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Rectangle 11"/>
          <p:cNvSpPr/>
          <p:nvPr/>
        </p:nvSpPr>
        <p:spPr>
          <a:xfrm>
            <a:off x="3309898" y="4520215"/>
            <a:ext cx="3115663" cy="1569660"/>
          </a:xfrm>
          <a:prstGeom prst="rect">
            <a:avLst/>
          </a:prstGeom>
          <a:ln w="19050">
            <a:solidFill>
              <a:srgbClr val="0070C0"/>
            </a:solidFill>
          </a:ln>
        </p:spPr>
        <p:txBody>
          <a:bodyPr wrap="square">
            <a:spAutoFit/>
          </a:bodyPr>
          <a:lstStyle/>
          <a:p>
            <a:pPr algn="just"/>
            <a:r>
              <a:rPr lang="en-US" sz="1200" dirty="0">
                <a:latin typeface="Times New Roman" panose="02020603050405020304" pitchFamily="18" charset="0"/>
                <a:ea typeface="標楷體" panose="03000509000000000000" pitchFamily="65" charset="-120"/>
                <a:cs typeface="Times New Roman" panose="02020603050405020304" pitchFamily="18" charset="0"/>
              </a:rPr>
              <a:t>According to the World Bank </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report, the Belt </a:t>
            </a:r>
            <a:r>
              <a:rPr lang="en-US" sz="1200" dirty="0">
                <a:latin typeface="Times New Roman" panose="02020603050405020304" pitchFamily="18" charset="0"/>
                <a:ea typeface="標楷體" panose="03000509000000000000" pitchFamily="65" charset="-120"/>
                <a:cs typeface="Times New Roman" panose="02020603050405020304" pitchFamily="18" charset="0"/>
              </a:rPr>
              <a:t>and </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Road </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Initiative </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could help lift 7.6 million people from extreme poverty and 32 million from moderate poverty</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CN" sz="1200" dirty="0">
              <a:latin typeface="Times New Roman" panose="02020603050405020304" pitchFamily="18" charset="0"/>
              <a:ea typeface="標楷體" panose="03000509000000000000" pitchFamily="65" charset="-120"/>
              <a:cs typeface="Times New Roman" panose="02020603050405020304" pitchFamily="18" charset="0"/>
            </a:endParaRPr>
          </a:p>
          <a:p>
            <a:pPr algn="just"/>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Photo: The China-Africa Agricultural Cooperation Project in Mozambique greatly alleviates food shortage. Photo on </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7 April</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 2019</a:t>
            </a:r>
            <a:r>
              <a:rPr lang="en-US" altLang="zh-CN" sz="1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sz="1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Rectangle 12"/>
          <p:cNvSpPr/>
          <p:nvPr/>
        </p:nvSpPr>
        <p:spPr>
          <a:xfrm>
            <a:off x="9460843" y="4572967"/>
            <a:ext cx="2466834" cy="1569660"/>
          </a:xfrm>
          <a:prstGeom prst="rect">
            <a:avLst/>
          </a:prstGeom>
          <a:ln w="19050">
            <a:solidFill>
              <a:srgbClr val="0070C0"/>
            </a:solidFill>
          </a:ln>
        </p:spPr>
        <p:txBody>
          <a:bodyPr wrap="square">
            <a:spAutoFit/>
          </a:bodyPr>
          <a:lstStyle/>
          <a:p>
            <a:pPr algn="just"/>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On </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20 March</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 2017, China spoke on behalf of developing countries at the United Nations Human Rights Council. Three days later, the Human Rights Council passed a resolution and explicitly expressed the aim of building “a  </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human community with a </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shared </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future”.</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Left Arrow 13"/>
          <p:cNvSpPr/>
          <p:nvPr/>
        </p:nvSpPr>
        <p:spPr>
          <a:xfrm>
            <a:off x="3011145" y="4896046"/>
            <a:ext cx="241540" cy="2674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a:off x="9142056" y="4896046"/>
            <a:ext cx="241540" cy="2674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19693" y="1122657"/>
            <a:ext cx="7600901" cy="3881640"/>
          </a:xfrm>
          <a:ln w="28575">
            <a:solidFill>
              <a:srgbClr val="FF0000"/>
            </a:solidFill>
          </a:ln>
        </p:spPr>
        <p:txBody>
          <a:bodyPr wrap="square">
            <a:spAutoFit/>
          </a:bodyPr>
          <a:lstStyle/>
          <a:p>
            <a:pPr algn="just">
              <a:lnSpc>
                <a:spcPct val="120000"/>
              </a:lnSpc>
            </a:pP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Since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the 21</a:t>
            </a:r>
            <a:r>
              <a:rPr lang="en-US" altLang="zh-TW" sz="2000" baseline="30000" dirty="0">
                <a:latin typeface="Times New Roman" panose="02020603050405020304" pitchFamily="18" charset="0"/>
                <a:ea typeface="DFKai-SB" panose="03000509000000000000" pitchFamily="65" charset="-120"/>
                <a:cs typeface="Times New Roman" panose="02020603050405020304" pitchFamily="18" charset="0"/>
              </a:rPr>
              <a:t>st</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 century, China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has been</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 committed to an independent foreign policy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and to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the path of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peaceful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development</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It advocates a new type of international relations and a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human community with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 shared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future.</a:t>
            </a:r>
            <a:r>
              <a:rPr lang="en-US" altLang="zh-TW" sz="2000" strike="sngStrike"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Multifaceted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diplomacy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is not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one-way, but requires mutual exchanges</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 it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embraces exchanges and balanced development. </a:t>
            </a:r>
          </a:p>
          <a:p>
            <a:pPr algn="just">
              <a:lnSpc>
                <a:spcPct val="120000"/>
              </a:lnSpc>
            </a:pP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Our country’s multifaceted diplomacy exemplifies major-country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diplomacy with Chinese characteristics in an all-round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way.  It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regards relations with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major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countries as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 key, with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neighboring countries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as the priority, with developing countries as the foundation, and multilateral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institutions as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important stage</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标题 3073">
            <a:extLst>
              <a:ext uri="{FF2B5EF4-FFF2-40B4-BE49-F238E27FC236}">
                <a16:creationId xmlns:a16="http://schemas.microsoft.com/office/drawing/2014/main" id="{B82436F3-C9BB-3548-AEA3-ED7AC3FC871C}"/>
              </a:ext>
            </a:extLst>
          </p:cNvPr>
          <p:cNvSpPr txBox="1">
            <a:spLocks noChangeArrowheads="1"/>
          </p:cNvSpPr>
          <p:nvPr/>
        </p:nvSpPr>
        <p:spPr bwMode="auto">
          <a:xfrm>
            <a:off x="1352390" y="352590"/>
            <a:ext cx="10169014"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notion of multifaceted diplomacy</a:t>
            </a:r>
            <a:endParaRPr lang="zh-CN" altLang="zh-CN" sz="32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a:hlinkClick r:id="rId3"/>
          </p:cNvPr>
          <p:cNvPicPr/>
          <p:nvPr/>
        </p:nvPicPr>
        <p:blipFill>
          <a:blip r:embed="rId4"/>
          <a:stretch>
            <a:fillRect/>
          </a:stretch>
        </p:blipFill>
        <p:spPr>
          <a:xfrm>
            <a:off x="419693" y="5268630"/>
            <a:ext cx="4413250" cy="613410"/>
          </a:xfrm>
          <a:prstGeom prst="rect">
            <a:avLst/>
          </a:prstGeom>
        </p:spPr>
      </p:pic>
      <p:sp>
        <p:nvSpPr>
          <p:cNvPr id="2" name="Rectangle 1"/>
          <p:cNvSpPr/>
          <p:nvPr/>
        </p:nvSpPr>
        <p:spPr>
          <a:xfrm>
            <a:off x="4906298" y="5268630"/>
            <a:ext cx="7285702" cy="553357"/>
          </a:xfrm>
          <a:prstGeom prst="rect">
            <a:avLst/>
          </a:prstGeom>
        </p:spPr>
        <p:txBody>
          <a:bodyPr wrap="square">
            <a:spAutoFit/>
          </a:bodyPr>
          <a:lstStyle/>
          <a:p>
            <a:pPr>
              <a:lnSpc>
                <a:spcPct val="107000"/>
              </a:lnSpc>
              <a:spcAft>
                <a:spcPts val="0"/>
              </a:spcAft>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Scientific Guide to Major-country Diplomacy with Chinese Characteristics in the New Era</a:t>
            </a:r>
            <a:endParaRPr lang="ja-JP" altLang="ja-JP" sz="1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07000"/>
              </a:lnSpc>
              <a:spcAft>
                <a:spcPts val="0"/>
              </a:spcAft>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http://www.scio.gov.cn/m/31773/31774/31779/Document/1664190/1664190.htm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sz="14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Rectangle 7"/>
          <p:cNvSpPr/>
          <p:nvPr/>
        </p:nvSpPr>
        <p:spPr>
          <a:xfrm>
            <a:off x="3138006" y="6086320"/>
            <a:ext cx="4541261" cy="369332"/>
          </a:xfrm>
          <a:prstGeom prst="rect">
            <a:avLst/>
          </a:prstGeom>
          <a:ln w="28575">
            <a:solidFill>
              <a:srgbClr val="FF0000"/>
            </a:solidFill>
          </a:ln>
        </p:spPr>
        <p:txBody>
          <a:bodyPr wrap="square">
            <a:spAutoFit/>
          </a:bodyPr>
          <a:lstStyle/>
          <a:p>
            <a:pPr algn="ctr"/>
            <a:r>
              <a:rPr lang="en-US" altLang="zh-TW" b="1" dirty="0">
                <a:latin typeface="Times New Roman" panose="02020603050405020304" pitchFamily="18" charset="0"/>
                <a:ea typeface="DFKai-SB" panose="03000509000000000000" pitchFamily="65" charset="-120"/>
                <a:cs typeface="Times New Roman" panose="02020603050405020304" pitchFamily="18" charset="0"/>
              </a:rPr>
              <a:t>Click on </a:t>
            </a: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the image </a:t>
            </a:r>
            <a:r>
              <a:rPr lang="en-US" altLang="zh-TW" b="1" dirty="0">
                <a:latin typeface="Times New Roman" panose="02020603050405020304" pitchFamily="18" charset="0"/>
                <a:ea typeface="DFKai-SB" panose="03000509000000000000" pitchFamily="65" charset="-120"/>
                <a:cs typeface="Times New Roman" panose="02020603050405020304" pitchFamily="18" charset="0"/>
              </a:rPr>
              <a:t>for details and the video.</a:t>
            </a:r>
            <a:endParaRPr lang="en-US" altLang="zh-HK"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Picture 8">
            <a:hlinkClick r:id="rId5"/>
          </p:cNvPr>
          <p:cNvPicPr>
            <a:picLocks noChangeAspect="1"/>
          </p:cNvPicPr>
          <p:nvPr/>
        </p:nvPicPr>
        <p:blipFill>
          <a:blip r:embed="rId6"/>
          <a:stretch>
            <a:fillRect/>
          </a:stretch>
        </p:blipFill>
        <p:spPr>
          <a:xfrm>
            <a:off x="8210858" y="1173265"/>
            <a:ext cx="3310546" cy="1830087"/>
          </a:xfrm>
          <a:prstGeom prst="rect">
            <a:avLst/>
          </a:prstGeom>
        </p:spPr>
      </p:pic>
      <p:sp>
        <p:nvSpPr>
          <p:cNvPr id="10" name="Rectangle 9"/>
          <p:cNvSpPr/>
          <p:nvPr/>
        </p:nvSpPr>
        <p:spPr>
          <a:xfrm>
            <a:off x="8210858" y="3738601"/>
            <a:ext cx="4049484" cy="738664"/>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China Internet News Center</a:t>
            </a:r>
            <a:endParaRPr lang="en-US" altLang="zh-CN"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http://www.china.com.cn/lianghui/news/2019-02/26/content_74506575.shtml?f=pad&amp;a=true</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7"/>
          <a:stretch>
            <a:fillRect/>
          </a:stretch>
        </p:blipFill>
        <p:spPr>
          <a:xfrm>
            <a:off x="8826336" y="3163990"/>
            <a:ext cx="2217612" cy="4724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14</a:t>
            </a:fld>
            <a:endParaRPr lang="en-US" altLang="en-US"/>
          </a:p>
        </p:txBody>
      </p:sp>
      <p:sp>
        <p:nvSpPr>
          <p:cNvPr id="3" name="Rectangle 2"/>
          <p:cNvSpPr/>
          <p:nvPr/>
        </p:nvSpPr>
        <p:spPr>
          <a:xfrm>
            <a:off x="657497" y="923907"/>
            <a:ext cx="10972799" cy="4770537"/>
          </a:xfrm>
          <a:prstGeom prst="rect">
            <a:avLst/>
          </a:prstGeom>
          <a:ln w="38100">
            <a:solidFill>
              <a:srgbClr val="FF0000"/>
            </a:solidFill>
          </a:ln>
        </p:spPr>
        <p:txBody>
          <a:bodyPr wrap="square">
            <a:spAutoFit/>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Report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the 19th National Congress of the Communist Party of China</a:t>
            </a:r>
          </a:p>
          <a:p>
            <a:endParaRPr lang="en-US" sz="1600" dirty="0">
              <a:latin typeface="標楷體" panose="03000509000000000000" pitchFamily="65" charset="-120"/>
              <a:ea typeface="標楷體" panose="03000509000000000000" pitchFamily="65" charset="-120"/>
            </a:endParaRPr>
          </a:p>
          <a:p>
            <a:pPr algn="just">
              <a:lnSpc>
                <a:spcPct val="120000"/>
              </a:lnSpc>
            </a:pPr>
            <a:r>
              <a:rPr lang="en-US" sz="2000" dirty="0">
                <a:latin typeface="Times New Roman" panose="02020603050405020304" pitchFamily="18" charset="0"/>
                <a:ea typeface="標楷體" panose="03000509000000000000" pitchFamily="65" charset="-120"/>
                <a:cs typeface="Times New Roman" panose="02020603050405020304" pitchFamily="18" charset="0"/>
              </a:rPr>
              <a:t>Further progress has been made in multifaceted </a:t>
            </a:r>
            <a:r>
              <a:rPr lang="en-US" sz="2000" dirty="0" smtClean="0">
                <a:latin typeface="Times New Roman" panose="02020603050405020304" pitchFamily="18" charset="0"/>
                <a:ea typeface="標楷體" panose="03000509000000000000" pitchFamily="65" charset="-120"/>
                <a:cs typeface="Times New Roman" panose="02020603050405020304" pitchFamily="18" charset="0"/>
              </a:rPr>
              <a:t>diplomacy of our country. </a:t>
            </a:r>
            <a:r>
              <a:rPr lang="en-US" sz="2000" dirty="0">
                <a:latin typeface="Times New Roman" panose="02020603050405020304" pitchFamily="18" charset="0"/>
                <a:ea typeface="標楷體" panose="03000509000000000000" pitchFamily="65" charset="-120"/>
                <a:cs typeface="Times New Roman" panose="02020603050405020304" pitchFamily="18" charset="0"/>
              </a:rPr>
              <a:t>We have made all-round efforts in the pursuit of major country diplomacy with Chinese characteristics, thus advancing China’s diplomatic agenda in a comprehensive, multilevel, multifaceted way and creating a favorable external environment for China’s development</a:t>
            </a:r>
            <a:r>
              <a:rPr lang="en-US"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sz="2000" dirty="0">
                <a:latin typeface="Times New Roman" panose="02020603050405020304" pitchFamily="18" charset="0"/>
                <a:ea typeface="標楷體" panose="03000509000000000000" pitchFamily="65" charset="-120"/>
                <a:cs typeface="Times New Roman" panose="02020603050405020304" pitchFamily="18" charset="0"/>
              </a:rPr>
              <a:t>We have jointly pursued the </a:t>
            </a:r>
            <a:r>
              <a:rPr lang="en-US" sz="2000" dirty="0" smtClean="0">
                <a:latin typeface="Times New Roman" panose="02020603050405020304" pitchFamily="18" charset="0"/>
                <a:ea typeface="標楷體" panose="03000509000000000000" pitchFamily="65" charset="-120"/>
                <a:cs typeface="Times New Roman" panose="02020603050405020304" pitchFamily="18" charset="0"/>
              </a:rPr>
              <a:t>Belt </a:t>
            </a:r>
            <a:r>
              <a:rPr lang="en-US" sz="2000" dirty="0">
                <a:latin typeface="Times New Roman" panose="02020603050405020304" pitchFamily="18" charset="0"/>
                <a:ea typeface="標楷體" panose="03000509000000000000" pitchFamily="65" charset="-120"/>
                <a:cs typeface="Times New Roman" panose="02020603050405020304" pitchFamily="18" charset="0"/>
              </a:rPr>
              <a:t>and </a:t>
            </a:r>
            <a:r>
              <a:rPr lang="en-US" sz="2000" dirty="0" smtClean="0">
                <a:latin typeface="Times New Roman" panose="02020603050405020304" pitchFamily="18" charset="0"/>
                <a:ea typeface="標楷體" panose="03000509000000000000" pitchFamily="65" charset="-120"/>
                <a:cs typeface="Times New Roman" panose="02020603050405020304" pitchFamily="18" charset="0"/>
              </a:rPr>
              <a:t>Road </a:t>
            </a:r>
            <a:r>
              <a:rPr lang="en-US" sz="2000" dirty="0">
                <a:latin typeface="Times New Roman" panose="02020603050405020304" pitchFamily="18" charset="0"/>
                <a:ea typeface="標楷體" panose="03000509000000000000" pitchFamily="65" charset="-120"/>
                <a:cs typeface="Times New Roman" panose="02020603050405020304" pitchFamily="18" charset="0"/>
              </a:rPr>
              <a:t>Initiative, initiated the Asian Infrastructure Investment Bank, set up the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Silk Road Fund, and hosted the First Belt and Road Forum for International Cooperation, the 22</a:t>
            </a:r>
            <a:r>
              <a:rPr lang="en-US" altLang="zh-CN" sz="2000" baseline="30000" dirty="0">
                <a:latin typeface="Times New Roman" panose="02020603050405020304" pitchFamily="18" charset="0"/>
                <a:ea typeface="標楷體" panose="03000509000000000000" pitchFamily="65" charset="-120"/>
                <a:cs typeface="Times New Roman" panose="02020603050405020304" pitchFamily="18" charset="0"/>
              </a:rPr>
              <a:t>nd</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 APEC Economic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Leaders’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Meeting, the G20 2016 Summit in Hangzhou, the BRICS Summit in Xiamen, and the Fourth Summit of the Conference on Interaction and Confidence Building Measures in Asia.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 China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champions the development of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a human community with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a shared future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and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has encouraged the evolution of the global governance system.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 With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this we have seen a further rise in China’s international influence, ability to inspire, and power to shape; and China has made great new contributions to global peace and development. </a:t>
            </a:r>
            <a:endParaRPr 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2473234" y="5875875"/>
            <a:ext cx="7924800" cy="646331"/>
          </a:xfrm>
          <a:prstGeom prst="rect">
            <a:avLst/>
          </a:prstGeom>
        </p:spPr>
        <p:txBody>
          <a:bodyPr wrap="square">
            <a:spAutoFit/>
          </a:bodyPr>
          <a:lstStyle/>
          <a:p>
            <a:pPr>
              <a:spcAft>
                <a:spcPts val="0"/>
              </a:spcAf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Source: people.cn (</a:t>
            </a:r>
            <a:r>
              <a:rPr lang="en-US" altLang="ja-JP" kern="100" dirty="0">
                <a:latin typeface="Times New Roman" panose="02020603050405020304" pitchFamily="18" charset="0"/>
                <a:ea typeface="標楷體" panose="03000509000000000000" pitchFamily="65" charset="-120"/>
                <a:cs typeface="Times New Roman" panose="02020603050405020304" pitchFamily="18" charset="0"/>
              </a:rPr>
              <a:t>http://cpc.people.com.cn/BIG5/n1/2017/1028/c64094-29613660.html?ivk_sa=1023345q</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049977" y="5938173"/>
            <a:ext cx="1348640" cy="521737"/>
          </a:xfrm>
          <a:prstGeom prst="rect">
            <a:avLst/>
          </a:prstGeom>
        </p:spPr>
      </p:pic>
      <p:sp>
        <p:nvSpPr>
          <p:cNvPr id="7" name="标题 3073">
            <a:extLst>
              <a:ext uri="{FF2B5EF4-FFF2-40B4-BE49-F238E27FC236}">
                <a16:creationId xmlns:a16="http://schemas.microsoft.com/office/drawing/2014/main" id="{B82436F3-C9BB-3548-AEA3-ED7AC3FC871C}"/>
              </a:ext>
            </a:extLst>
          </p:cNvPr>
          <p:cNvSpPr txBox="1">
            <a:spLocks noChangeArrowheads="1"/>
          </p:cNvSpPr>
          <p:nvPr/>
        </p:nvSpPr>
        <p:spPr bwMode="auto">
          <a:xfrm>
            <a:off x="905691" y="459440"/>
            <a:ext cx="10476412"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notion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of multifaceted diplomacy</a:t>
            </a:r>
            <a:endParaRPr lang="zh-CN" altLang="zh-CN" sz="3200" kern="100" dirty="0">
              <a:latin typeface="Times New Roman" panose="02020603050405020304" pitchFamily="18" charset="0"/>
              <a:ea typeface="標楷體" panose="03000509000000000000" pitchFamily="65" charset="-120"/>
              <a:cs typeface="Times New Roman" panose="02020603050405020304" pitchFamily="18" charset="0"/>
            </a:endParaRPr>
          </a:p>
          <a:p>
            <a:pPr algn="ctr">
              <a:defRPr/>
            </a:pPr>
            <a:endParaRPr lang="zh-CN" altLang="zh-CN" sz="32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59424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9661" y="595187"/>
            <a:ext cx="9820194" cy="769441"/>
          </a:xfrm>
          <a:prstGeom prst="rect">
            <a:avLst/>
          </a:prstGeom>
          <a:noFill/>
        </p:spPr>
        <p:txBody>
          <a:bodyPr wrap="square" rtlCol="0">
            <a:spAutoFit/>
          </a:bodyPr>
          <a:lstStyle/>
          <a:p>
            <a:pPr algn="ctr"/>
            <a:r>
              <a:rPr lang="en-US" altLang="zh-CN" sz="4400" b="1" dirty="0" smtClean="0">
                <a:latin typeface="Times New Roman" panose="02020603050405020304" pitchFamily="18" charset="0"/>
                <a:ea typeface="DFKai-SB" panose="03000509000000000000" pitchFamily="65" charset="-120"/>
                <a:cs typeface="Times New Roman" panose="02020603050405020304" pitchFamily="18" charset="0"/>
              </a:rPr>
              <a:t>Multifaceted </a:t>
            </a:r>
            <a:r>
              <a:rPr lang="en-US" altLang="zh-CN" sz="4400" b="1" dirty="0">
                <a:latin typeface="Times New Roman" panose="02020603050405020304" pitchFamily="18" charset="0"/>
                <a:ea typeface="DFKai-SB" panose="03000509000000000000" pitchFamily="65" charset="-120"/>
                <a:cs typeface="Times New Roman" panose="02020603050405020304" pitchFamily="18" charset="0"/>
              </a:rPr>
              <a:t>diplomacy</a:t>
            </a:r>
            <a:endParaRPr lang="zh-CN" altLang="en-US" sz="4400" b="1"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3" name="组合 12"/>
          <p:cNvGrpSpPr/>
          <p:nvPr/>
        </p:nvGrpSpPr>
        <p:grpSpPr>
          <a:xfrm>
            <a:off x="4166112" y="2470867"/>
            <a:ext cx="3370690" cy="3363780"/>
            <a:chOff x="4288431" y="2827245"/>
            <a:chExt cx="3466548" cy="3466548"/>
          </a:xfrm>
        </p:grpSpPr>
        <p:sp>
          <p:nvSpPr>
            <p:cNvPr id="14" name="Rounded Rectangle 2"/>
            <p:cNvSpPr/>
            <p:nvPr/>
          </p:nvSpPr>
          <p:spPr>
            <a:xfrm rot="2700000">
              <a:off x="4437645" y="2983602"/>
              <a:ext cx="3164312" cy="3164312"/>
            </a:xfrm>
            <a:prstGeom prst="roundRect">
              <a:avLst>
                <a:gd name="adj" fmla="val 4064"/>
              </a:avLst>
            </a:prstGeom>
            <a:solidFill>
              <a:srgbClr val="343941">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sp>
          <p:nvSpPr>
            <p:cNvPr id="15" name="Rounded Rectangle 3"/>
            <p:cNvSpPr/>
            <p:nvPr/>
          </p:nvSpPr>
          <p:spPr>
            <a:xfrm>
              <a:off x="4288431" y="2827245"/>
              <a:ext cx="1673908" cy="1673908"/>
            </a:xfrm>
            <a:prstGeom prst="roundRect">
              <a:avLst>
                <a:gd name="adj" fmla="val 4064"/>
              </a:avLst>
            </a:prstGeom>
            <a:solidFill>
              <a:srgbClr val="7154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sp>
          <p:nvSpPr>
            <p:cNvPr id="16" name="Rounded Rectangle 5"/>
            <p:cNvSpPr/>
            <p:nvPr/>
          </p:nvSpPr>
          <p:spPr>
            <a:xfrm>
              <a:off x="6081071" y="2827245"/>
              <a:ext cx="1673908" cy="1673908"/>
            </a:xfrm>
            <a:prstGeom prst="roundRect">
              <a:avLst>
                <a:gd name="adj" fmla="val 4064"/>
              </a:avLst>
            </a:prstGeom>
            <a:solidFill>
              <a:srgbClr val="386DF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sp>
          <p:nvSpPr>
            <p:cNvPr id="17" name="Rounded Rectangle 6"/>
            <p:cNvSpPr/>
            <p:nvPr/>
          </p:nvSpPr>
          <p:spPr>
            <a:xfrm>
              <a:off x="4288431" y="4619885"/>
              <a:ext cx="1673908" cy="1673908"/>
            </a:xfrm>
            <a:prstGeom prst="roundRect">
              <a:avLst>
                <a:gd name="adj" fmla="val 4064"/>
              </a:avLst>
            </a:prstGeom>
            <a:solidFill>
              <a:srgbClr val="21D0C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sp>
          <p:nvSpPr>
            <p:cNvPr id="18" name="Rounded Rectangle 7"/>
            <p:cNvSpPr/>
            <p:nvPr/>
          </p:nvSpPr>
          <p:spPr>
            <a:xfrm>
              <a:off x="6081071" y="4619885"/>
              <a:ext cx="1673908" cy="1673908"/>
            </a:xfrm>
            <a:prstGeom prst="roundRect">
              <a:avLst>
                <a:gd name="adj" fmla="val 4064"/>
              </a:avLst>
            </a:prstGeom>
            <a:solidFill>
              <a:srgbClr val="91DF7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grpSp>
      <p:sp>
        <p:nvSpPr>
          <p:cNvPr id="19" name="TextBox 21"/>
          <p:cNvSpPr txBox="1"/>
          <p:nvPr/>
        </p:nvSpPr>
        <p:spPr>
          <a:xfrm>
            <a:off x="4303757" y="2790019"/>
            <a:ext cx="1352330" cy="1015644"/>
          </a:xfrm>
          <a:prstGeom prst="rect">
            <a:avLst/>
          </a:prstGeom>
          <a:noFill/>
        </p:spPr>
        <p:txBody>
          <a:bodyPr wrap="square" lIns="91422" tIns="45711" rIns="91422" bIns="45711" rtlCol="0">
            <a:spAutoFit/>
          </a:bodyPr>
          <a:lstStyle/>
          <a:p>
            <a:pPr algn="ctr" eaLnBrk="1" fontAlgn="auto" hangingPunct="1">
              <a:spcBef>
                <a:spcPts val="0"/>
              </a:spcBef>
              <a:spcAft>
                <a:spcPts val="0"/>
              </a:spcAft>
              <a:defRPr/>
            </a:pPr>
            <a:r>
              <a:rPr lang="en-US" sz="2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With major powers</a:t>
            </a:r>
            <a:endParaRPr lang="id-ID" sz="2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0" name="TextBox 21"/>
          <p:cNvSpPr txBox="1"/>
          <p:nvPr/>
        </p:nvSpPr>
        <p:spPr>
          <a:xfrm>
            <a:off x="5996090" y="2849767"/>
            <a:ext cx="1440995" cy="923312"/>
          </a:xfrm>
          <a:prstGeom prst="rect">
            <a:avLst/>
          </a:prstGeom>
          <a:noFill/>
        </p:spPr>
        <p:txBody>
          <a:bodyPr wrap="square" lIns="91422" tIns="45711" rIns="91422" bIns="45711" rtlCol="0">
            <a:spAutoFit/>
          </a:bodyPr>
          <a:lstStyle/>
          <a:p>
            <a:pPr algn="ctr" eaLnBrk="1" fontAlgn="auto" hangingPunct="1">
              <a:spcBef>
                <a:spcPts val="0"/>
              </a:spcBef>
              <a:spcAft>
                <a:spcPts val="0"/>
              </a:spcAft>
              <a:defRPr/>
            </a:pPr>
            <a:r>
              <a:rPr lang="en-US"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With neighboring countries</a:t>
            </a:r>
            <a:endParaRPr lang="id-ID"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TextBox 21"/>
          <p:cNvSpPr txBox="1"/>
          <p:nvPr/>
        </p:nvSpPr>
        <p:spPr>
          <a:xfrm>
            <a:off x="6012658" y="4560849"/>
            <a:ext cx="1524144" cy="923312"/>
          </a:xfrm>
          <a:prstGeom prst="rect">
            <a:avLst/>
          </a:prstGeom>
          <a:noFill/>
        </p:spPr>
        <p:txBody>
          <a:bodyPr wrap="square" lIns="91422" tIns="45711" rIns="91422" bIns="45711" rtlCol="0">
            <a:spAutoFit/>
          </a:bodyPr>
          <a:lstStyle/>
          <a:p>
            <a:pPr algn="ctr" eaLnBrk="1" fontAlgn="auto" hangingPunct="1">
              <a:spcBef>
                <a:spcPts val="0"/>
              </a:spcBef>
              <a:spcAft>
                <a:spcPts val="0"/>
              </a:spcAft>
              <a:defRPr/>
            </a:pPr>
            <a:r>
              <a:rPr lang="en-US"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With multilateral institutions</a:t>
            </a:r>
            <a:endParaRPr lang="id-ID"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TextBox 21"/>
          <p:cNvSpPr txBox="1"/>
          <p:nvPr/>
        </p:nvSpPr>
        <p:spPr>
          <a:xfrm>
            <a:off x="4276596" y="4560849"/>
            <a:ext cx="1334548" cy="923312"/>
          </a:xfrm>
          <a:prstGeom prst="rect">
            <a:avLst/>
          </a:prstGeom>
          <a:noFill/>
        </p:spPr>
        <p:txBody>
          <a:bodyPr wrap="square" lIns="91422" tIns="45711" rIns="91422" bIns="45711" rtlCol="0">
            <a:spAutoFit/>
          </a:bodyPr>
          <a:lstStyle/>
          <a:p>
            <a:pPr algn="ctr" eaLnBrk="1" fontAlgn="auto" hangingPunct="1">
              <a:spcBef>
                <a:spcPts val="0"/>
              </a:spcBef>
              <a:spcAft>
                <a:spcPts val="0"/>
              </a:spcAft>
              <a:defRPr/>
            </a:pPr>
            <a:r>
              <a:rPr lang="en-US" altLang="zh-CN"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With developing countries</a:t>
            </a:r>
          </a:p>
        </p:txBody>
      </p:sp>
      <p:sp>
        <p:nvSpPr>
          <p:cNvPr id="23" name="文本框 22"/>
          <p:cNvSpPr txBox="1"/>
          <p:nvPr/>
        </p:nvSpPr>
        <p:spPr>
          <a:xfrm>
            <a:off x="685183" y="2503619"/>
            <a:ext cx="3132366" cy="1200329"/>
          </a:xfrm>
          <a:prstGeom prst="rect">
            <a:avLst/>
          </a:prstGeom>
          <a:noFill/>
          <a:ln>
            <a:noFill/>
            <a:prstDash val="sysDot"/>
          </a:ln>
        </p:spPr>
        <p:txBody>
          <a:bodyPr wrap="square">
            <a:spAutoFit/>
          </a:bodyPr>
          <a:lstStyle/>
          <a:p>
            <a:pPr algn="just"/>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Foreign relations with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the U.S., Russia and the EU</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4" name="文本框 23"/>
          <p:cNvSpPr txBox="1"/>
          <p:nvPr/>
        </p:nvSpPr>
        <p:spPr>
          <a:xfrm>
            <a:off x="7913422" y="2495545"/>
            <a:ext cx="3374010" cy="1569660"/>
          </a:xfrm>
          <a:prstGeom prst="rect">
            <a:avLst/>
          </a:prstGeom>
          <a:noFill/>
          <a:ln>
            <a:noFill/>
            <a:prstDash val="sysDot"/>
          </a:ln>
        </p:spPr>
        <p:txBody>
          <a:bodyPr wrap="square">
            <a:spAutoFit/>
          </a:bodyPr>
          <a:lstStyle/>
          <a:p>
            <a:pPr algn="just"/>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Foreign relations with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neighboring countries, including maritime and land neighbors</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5" name="文本框 24"/>
          <p:cNvSpPr txBox="1"/>
          <p:nvPr/>
        </p:nvSpPr>
        <p:spPr>
          <a:xfrm>
            <a:off x="685182" y="4297739"/>
            <a:ext cx="3280414" cy="1569660"/>
          </a:xfrm>
          <a:prstGeom prst="rect">
            <a:avLst/>
          </a:prstGeom>
          <a:noFill/>
          <a:ln>
            <a:noFill/>
            <a:prstDash val="sysDot"/>
          </a:ln>
        </p:spPr>
        <p:txBody>
          <a:bodyPr wrap="square">
            <a:spAutoFit/>
          </a:bodyPr>
          <a:lstStyle/>
          <a:p>
            <a:pPr algn="just"/>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Foreign relations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with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developing countries in Asia, Africa, Latin America</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6" name="文本框 25"/>
          <p:cNvSpPr txBox="1"/>
          <p:nvPr/>
        </p:nvSpPr>
        <p:spPr>
          <a:xfrm>
            <a:off x="7847802" y="4335842"/>
            <a:ext cx="3439630" cy="1569660"/>
          </a:xfrm>
          <a:prstGeom prst="rect">
            <a:avLst/>
          </a:prstGeom>
          <a:noFill/>
          <a:ln>
            <a:noFill/>
            <a:prstDash val="sysDot"/>
          </a:ln>
        </p:spPr>
        <p:txBody>
          <a:bodyPr wrap="square">
            <a:spAutoFit/>
          </a:bodyPr>
          <a:lstStyle/>
          <a:p>
            <a:pPr algn="just"/>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Foreign relations with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international and regional institutions such as the UN, ASEAN and G20</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747353" y="1619209"/>
            <a:ext cx="10697294" cy="578492"/>
          </a:xfrm>
          <a:prstGeom prst="rect">
            <a:avLst/>
          </a:prstGeom>
        </p:spPr>
        <p:txBody>
          <a:bodyPr wrap="square">
            <a:spAutoFit/>
          </a:bodyPr>
          <a:lstStyle>
            <a:defPPr>
              <a:defRPr lang="zh-CN"/>
            </a:defPPr>
            <a:lvl1pPr>
              <a:defRPr sz="2800">
                <a:solidFill>
                  <a:srgbClr val="000000"/>
                </a:solidFill>
                <a:latin typeface="黑体" panose="02010609060101010101" pitchFamily="49" charset="-122"/>
                <a:ea typeface="黑体" panose="02010609060101010101" pitchFamily="49"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2400" dirty="0">
              <a:latin typeface="DFKai-SB" panose="03000509000000000000" pitchFamily="65" charset="-120"/>
              <a:ea typeface="DFKai-SB" panose="03000509000000000000" pitchFamily="65" charset="-120"/>
            </a:endParaRPr>
          </a:p>
        </p:txBody>
      </p:sp>
      <p:sp>
        <p:nvSpPr>
          <p:cNvPr id="3" name="矩形 2"/>
          <p:cNvSpPr/>
          <p:nvPr/>
        </p:nvSpPr>
        <p:spPr>
          <a:xfrm>
            <a:off x="2732580" y="176052"/>
            <a:ext cx="7515199" cy="707886"/>
          </a:xfrm>
          <a:prstGeom prst="rect">
            <a:avLst/>
          </a:prstGeom>
        </p:spPr>
        <p:txBody>
          <a:bodyPr wrap="none">
            <a:spAutoFit/>
          </a:bodyPr>
          <a:lstStyle/>
          <a:p>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China and its global partnerships</a:t>
            </a:r>
            <a:endParaRPr lang="zh-CN" altLang="en-US" sz="4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文本框 21"/>
          <p:cNvSpPr txBox="1"/>
          <p:nvPr/>
        </p:nvSpPr>
        <p:spPr>
          <a:xfrm>
            <a:off x="452117" y="1038570"/>
            <a:ext cx="11287766" cy="4024932"/>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gn="just">
              <a:spcBef>
                <a:spcPts val="0"/>
              </a:spcBef>
              <a:defRPr/>
            </a:pPr>
            <a:r>
              <a:rPr kumimoji="0" lang="zh-TW" alt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zh-TW" sz="2400" b="0" dirty="0" smtClean="0">
                <a:latin typeface="Times New Roman" panose="02020603050405020304" pitchFamily="18" charset="0"/>
                <a:cs typeface="Times New Roman" panose="02020603050405020304" pitchFamily="18" charset="0"/>
              </a:rPr>
              <a:t>As </a:t>
            </a:r>
            <a:r>
              <a:rPr lang="en-US" altLang="zh-TW" sz="2400" b="0" dirty="0">
                <a:latin typeface="Times New Roman" panose="02020603050405020304" pitchFamily="18" charset="0"/>
                <a:cs typeface="Times New Roman" panose="02020603050405020304" pitchFamily="18" charset="0"/>
              </a:rPr>
              <a:t>of December 2021, China has established diplomatic relations with 181 countries, built different forms of partnerships with more than 100 countries and regional </a:t>
            </a:r>
            <a:r>
              <a:rPr lang="en-US" altLang="zh-TW" sz="2400" b="0" dirty="0" err="1" smtClean="0">
                <a:latin typeface="Times New Roman" panose="02020603050405020304" pitchFamily="18" charset="0"/>
                <a:cs typeface="Times New Roman" panose="02020603050405020304" pitchFamily="18" charset="0"/>
              </a:rPr>
              <a:t>organisations</a:t>
            </a:r>
            <a:r>
              <a:rPr lang="en-US" altLang="zh-TW" sz="2400" b="0" dirty="0">
                <a:latin typeface="Times New Roman" panose="02020603050405020304" pitchFamily="18" charset="0"/>
                <a:cs typeface="Times New Roman" panose="02020603050405020304" pitchFamily="18" charset="0"/>
              </a:rPr>
              <a:t>, joined almost all important intergovernmental international </a:t>
            </a:r>
            <a:r>
              <a:rPr lang="en-US" altLang="zh-TW" sz="2400" b="0" dirty="0" err="1" smtClean="0">
                <a:latin typeface="Times New Roman" panose="02020603050405020304" pitchFamily="18" charset="0"/>
                <a:cs typeface="Times New Roman" panose="02020603050405020304" pitchFamily="18" charset="0"/>
              </a:rPr>
              <a:t>organisations</a:t>
            </a:r>
            <a:r>
              <a:rPr lang="en-US" altLang="zh-TW" sz="2400" b="0" dirty="0" smtClean="0">
                <a:latin typeface="Times New Roman" panose="02020603050405020304" pitchFamily="18" charset="0"/>
                <a:cs typeface="Times New Roman" panose="02020603050405020304" pitchFamily="18" charset="0"/>
              </a:rPr>
              <a:t> </a:t>
            </a:r>
            <a:r>
              <a:rPr lang="en-US" altLang="zh-TW" sz="2400" b="0" dirty="0">
                <a:latin typeface="Times New Roman" panose="02020603050405020304" pitchFamily="18" charset="0"/>
                <a:cs typeface="Times New Roman" panose="02020603050405020304" pitchFamily="18" charset="0"/>
              </a:rPr>
              <a:t>and more than 500 international conventions. </a:t>
            </a:r>
            <a:r>
              <a:rPr lang="en-US" altLang="zh-TW" sz="2400" b="0" dirty="0" smtClean="0">
                <a:latin typeface="Times New Roman" panose="02020603050405020304" pitchFamily="18" charset="0"/>
                <a:cs typeface="Times New Roman" panose="02020603050405020304" pitchFamily="18" charset="0"/>
              </a:rPr>
              <a:t> It </a:t>
            </a:r>
            <a:r>
              <a:rPr lang="en-US" altLang="zh-TW" sz="2400" b="0" dirty="0">
                <a:latin typeface="Times New Roman" panose="02020603050405020304" pitchFamily="18" charset="0"/>
                <a:cs typeface="Times New Roman" panose="02020603050405020304" pitchFamily="18" charset="0"/>
              </a:rPr>
              <a:t>plays an important role in multilateral mechanisms such as the United Nations and the World Trade Organization and has been an important member of regional international </a:t>
            </a:r>
            <a:r>
              <a:rPr lang="en-US" altLang="zh-TW" sz="2400" b="0" dirty="0" err="1" smtClean="0">
                <a:latin typeface="Times New Roman" panose="02020603050405020304" pitchFamily="18" charset="0"/>
                <a:cs typeface="Times New Roman" panose="02020603050405020304" pitchFamily="18" charset="0"/>
              </a:rPr>
              <a:t>organisations</a:t>
            </a:r>
            <a:r>
              <a:rPr lang="en-US" altLang="zh-TW" sz="2400" b="0" dirty="0" smtClean="0">
                <a:latin typeface="Times New Roman" panose="02020603050405020304" pitchFamily="18" charset="0"/>
                <a:cs typeface="Times New Roman" panose="02020603050405020304" pitchFamily="18" charset="0"/>
              </a:rPr>
              <a:t> </a:t>
            </a:r>
            <a:r>
              <a:rPr lang="en-US" altLang="zh-TW" sz="2400" b="0" dirty="0">
                <a:latin typeface="Times New Roman" panose="02020603050405020304" pitchFamily="18" charset="0"/>
                <a:cs typeface="Times New Roman" panose="02020603050405020304" pitchFamily="18" charset="0"/>
              </a:rPr>
              <a:t>or mechanisms such as Asia-Pacific Economic Cooperation (APEC) and the ASEAN Plus Three </a:t>
            </a:r>
            <a:r>
              <a:rPr lang="en-US" altLang="zh-TW" sz="2400" b="0" dirty="0" smtClean="0">
                <a:latin typeface="Times New Roman" panose="02020603050405020304" pitchFamily="18" charset="0"/>
                <a:cs typeface="Times New Roman" panose="02020603050405020304" pitchFamily="18" charset="0"/>
              </a:rPr>
              <a:t>cooperation </a:t>
            </a:r>
            <a:r>
              <a:rPr lang="en-US" altLang="zh-TW" sz="2400" b="0" dirty="0">
                <a:latin typeface="Times New Roman" panose="02020603050405020304" pitchFamily="18" charset="0"/>
                <a:cs typeface="Times New Roman" panose="02020603050405020304" pitchFamily="18" charset="0"/>
              </a:rPr>
              <a:t>mechanism.</a:t>
            </a:r>
            <a:endParaRPr kumimoji="0" lang="zh-TW"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矩形 1"/>
          <p:cNvSpPr/>
          <p:nvPr/>
        </p:nvSpPr>
        <p:spPr>
          <a:xfrm>
            <a:off x="3289398" y="5320100"/>
            <a:ext cx="8063753" cy="707886"/>
          </a:xfrm>
          <a:prstGeom prst="rect">
            <a:avLst/>
          </a:prstGeom>
        </p:spPr>
        <p:txBody>
          <a:bodyPr wrap="square">
            <a:spAutoFit/>
          </a:bodyPr>
          <a:lstStyle/>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Source: Ministry of Foreign Affairs</a:t>
            </a:r>
          </a:p>
          <a:p>
            <a:r>
              <a:rPr lang="en-US" altLang="zh-TW" sz="2000" dirty="0">
                <a:latin typeface="標楷體" panose="03000509000000000000" pitchFamily="65" charset="-120"/>
                <a:ea typeface="標楷體" panose="03000509000000000000" pitchFamily="65" charset="-120"/>
                <a:cs typeface="Times New Roman" panose="02020603050405020304" pitchFamily="18" charset="0"/>
                <a:sym typeface="Wingdings" pitchFamily="2" charset="2"/>
              </a:rPr>
              <a:t>(</a:t>
            </a:r>
            <a:r>
              <a:rPr lang="en-US" sz="2000" dirty="0">
                <a:latin typeface="Times New Roman" panose="02020603050405020304" pitchFamily="18" charset="0"/>
                <a:cs typeface="Times New Roman" panose="02020603050405020304" pitchFamily="18" charset="0"/>
              </a:rPr>
              <a:t>https://www.fmprc.gov.cn/web/ziliao_674904/2193_674977/</a:t>
            </a:r>
            <a:r>
              <a:rPr lang="en-US" altLang="zh-TW"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4" name="Picture 3">
            <a:hlinkClick r:id="rId3"/>
          </p:cNvPr>
          <p:cNvPicPr>
            <a:picLocks noChangeAspect="1"/>
          </p:cNvPicPr>
          <p:nvPr/>
        </p:nvPicPr>
        <p:blipFill>
          <a:blip r:embed="rId4"/>
          <a:stretch>
            <a:fillRect/>
          </a:stretch>
        </p:blipFill>
        <p:spPr>
          <a:xfrm>
            <a:off x="452117" y="5155539"/>
            <a:ext cx="2528928" cy="973026"/>
          </a:xfrm>
          <a:prstGeom prst="rect">
            <a:avLst/>
          </a:prstGeom>
        </p:spPr>
      </p:pic>
      <p:sp>
        <p:nvSpPr>
          <p:cNvPr id="6" name="Rectangle 5"/>
          <p:cNvSpPr/>
          <p:nvPr/>
        </p:nvSpPr>
        <p:spPr>
          <a:xfrm>
            <a:off x="373739" y="6120023"/>
            <a:ext cx="7227363" cy="369332"/>
          </a:xfrm>
          <a:prstGeom prst="rect">
            <a:avLst/>
          </a:prstGeom>
          <a:ln w="28575">
            <a:solidFill>
              <a:srgbClr val="FF0000"/>
            </a:solidFill>
          </a:ln>
        </p:spPr>
        <p:txBody>
          <a:bodyPr wrap="none">
            <a:spAutoFit/>
          </a:bodyPr>
          <a:lstStyle/>
          <a:p>
            <a:r>
              <a:rPr lang="en-US" altLang="ja-JP"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hlinkClick r:id="rId5"/>
              </a:rPr>
              <a:t>Please stay tuned for the latest updates from the Ministry of Foreign Affairs.</a:t>
            </a:r>
            <a:endParaRPr lang="en-US" altLang="ja-JP" dirty="0">
              <a:latin typeface="Times New Roman" panose="02020603050405020304" pitchFamily="18" charset="0"/>
              <a:ea typeface="標楷體" panose="03000509000000000000" pitchFamily="65" charset="-120"/>
              <a:cs typeface="Times New Roman" panose="02020603050405020304" pitchFamily="18" charset="0"/>
              <a:hlinkClick r:id="rId5"/>
            </a:endParaRPr>
          </a:p>
        </p:txBody>
      </p:sp>
      <p:sp>
        <p:nvSpPr>
          <p:cNvPr id="10"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52953" y="1044064"/>
            <a:ext cx="10930815" cy="3194721"/>
          </a:xfrm>
          <a:prstGeom prst="rect">
            <a:avLst/>
          </a:prstGeom>
        </p:spPr>
        <p:txBody>
          <a:bodyPr vert="horz" wrap="square" lIns="91440" tIns="45720" rIns="91440" bIns="45720" rtlCol="0" anchor="ctr">
            <a:spAutoFit/>
          </a:bodyPr>
          <a:lstStyle>
            <a:defPPr>
              <a:defRPr lang="zh-CN"/>
            </a:defPPr>
            <a:lvl1pPr>
              <a:lnSpc>
                <a:spcPct val="150000"/>
              </a:lnSpc>
              <a:spcBef>
                <a:spcPts val="1000"/>
              </a:spcBef>
              <a:buFont typeface="Arial" panose="020B0604020202020204" pitchFamily="34" charset="0"/>
              <a:buNone/>
              <a:defRPr sz="2400">
                <a:latin typeface="黑体" panose="02010609060101010101" pitchFamily="49" charset="-122"/>
                <a:ea typeface="黑体" panose="02010609060101010101" pitchFamily="49" charset="-122"/>
              </a:defRPr>
            </a:lvl1pPr>
          </a:lstStyle>
          <a:p>
            <a:pPr algn="just">
              <a:lnSpc>
                <a:spcPct val="120000"/>
              </a:lnSpc>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China is committed to an independent foreign policy and follows the path of peaceful development.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Peaceful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development means to increase wealth and achieve development goals through our own efforts and independent innovation, rather than colonialism and plundering wealth from other countries.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While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pursuing peaceful development, China is committed to maintaining global peace and promoting common development and prosperity of all countries.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The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policy is based on the trend of the times and the fundamental interests of the country. </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任意多边形: 形状 3"/>
          <p:cNvSpPr/>
          <p:nvPr/>
        </p:nvSpPr>
        <p:spPr>
          <a:xfrm>
            <a:off x="552953" y="249619"/>
            <a:ext cx="1119944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US" altLang="zh-TW"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Upholding the path of peaceful development</a:t>
            </a:r>
            <a:endParaRPr lang="zh-TW"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35" y="4257390"/>
            <a:ext cx="2590800" cy="1644515"/>
          </a:xfrm>
          <a:prstGeom prst="rect">
            <a:avLst/>
          </a:prstGeom>
        </p:spPr>
      </p:pic>
      <p:sp>
        <p:nvSpPr>
          <p:cNvPr id="10" name="文字方塊 9">
            <a:extLst>
              <a:ext uri="{FF2B5EF4-FFF2-40B4-BE49-F238E27FC236}">
                <a16:creationId xmlns:a16="http://schemas.microsoft.com/office/drawing/2014/main" id="{DFC54927-2C04-DD49-B2D9-CC8C7C382357}"/>
              </a:ext>
            </a:extLst>
          </p:cNvPr>
          <p:cNvSpPr txBox="1"/>
          <p:nvPr/>
        </p:nvSpPr>
        <p:spPr>
          <a:xfrm>
            <a:off x="7946839" y="4534107"/>
            <a:ext cx="3536929" cy="1323439"/>
          </a:xfrm>
          <a:prstGeom prst="rect">
            <a:avLst/>
          </a:prstGeom>
          <a:noFill/>
          <a:ln w="28575">
            <a:solidFill>
              <a:srgbClr val="FF0000"/>
            </a:solidFill>
          </a:ln>
        </p:spPr>
        <p:txBody>
          <a:bodyPr wrap="square">
            <a:spAutoFit/>
          </a:bodyPr>
          <a:lstStyle/>
          <a:p>
            <a:pPr algn="just"/>
            <a:r>
              <a:rPr lang="en-US" altLang="zh-HK" sz="2000" dirty="0">
                <a:latin typeface="Times New Roman" panose="02020603050405020304" pitchFamily="18" charset="0"/>
                <a:ea typeface="DFKai-SB" panose="03000509000000000000" pitchFamily="65" charset="-120"/>
                <a:cs typeface="Times New Roman" panose="02020603050405020304" pitchFamily="18" charset="0"/>
              </a:rPr>
              <a:t>Please click on </a:t>
            </a:r>
            <a:r>
              <a:rPr lang="en-US" altLang="zh-HK" sz="2000" dirty="0" smtClean="0">
                <a:latin typeface="Times New Roman" panose="02020603050405020304" pitchFamily="18" charset="0"/>
                <a:ea typeface="DFKai-SB" panose="03000509000000000000" pitchFamily="65" charset="-120"/>
                <a:cs typeface="Times New Roman" panose="02020603050405020304" pitchFamily="18" charset="0"/>
              </a:rPr>
              <a:t>the image </a:t>
            </a:r>
            <a:r>
              <a:rPr lang="en-US" altLang="zh-HK" sz="2000" dirty="0">
                <a:latin typeface="Times New Roman" panose="02020603050405020304" pitchFamily="18" charset="0"/>
                <a:ea typeface="DFKai-SB" panose="03000509000000000000" pitchFamily="65" charset="-120"/>
                <a:cs typeface="Times New Roman" panose="02020603050405020304" pitchFamily="18" charset="0"/>
              </a:rPr>
              <a:t>for more information on the policy </a:t>
            </a:r>
            <a:r>
              <a:rPr lang="en-US" altLang="zh-HK" sz="2000" dirty="0" smtClean="0">
                <a:latin typeface="Times New Roman" panose="02020603050405020304" pitchFamily="18" charset="0"/>
                <a:ea typeface="DFKai-SB" panose="03000509000000000000" pitchFamily="65" charset="-120"/>
                <a:cs typeface="Times New Roman" panose="02020603050405020304" pitchFamily="18" charset="0"/>
              </a:rPr>
              <a:t>of following the path of </a:t>
            </a:r>
            <a:r>
              <a:rPr lang="en-US" altLang="zh-HK" sz="2000" dirty="0">
                <a:latin typeface="Times New Roman" panose="02020603050405020304" pitchFamily="18" charset="0"/>
                <a:ea typeface="DFKai-SB" panose="03000509000000000000" pitchFamily="65" charset="-120"/>
                <a:cs typeface="Times New Roman" panose="02020603050405020304" pitchFamily="18" charset="0"/>
              </a:rPr>
              <a:t>peaceful development. </a:t>
            </a:r>
            <a:endParaRPr lang="zh-HK" altLang="en-US" sz="20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D42B13F0-6418-824A-B294-3A87C0ED64D6}"/>
              </a:ext>
            </a:extLst>
          </p:cNvPr>
          <p:cNvSpPr/>
          <p:nvPr/>
        </p:nvSpPr>
        <p:spPr>
          <a:xfrm>
            <a:off x="1218094" y="6254749"/>
            <a:ext cx="6096000" cy="461665"/>
          </a:xfrm>
          <a:prstGeom prst="rect">
            <a:avLst/>
          </a:prstGeom>
        </p:spPr>
        <p:txBody>
          <a:bodyPr>
            <a:spAutoFit/>
          </a:bodyPr>
          <a:lstStyle/>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Source: The Central People’s Government of the People’s Republic of China</a:t>
            </a:r>
          </a:p>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http://big5.www.gov.cn/gate/big5/www.gov.cn/zhengce/2011-09/06/content_2615782.htm</a:t>
            </a:r>
            <a:r>
              <a:rPr lang="en-US" altLang="zh-TW"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pic>
        <p:nvPicPr>
          <p:cNvPr id="3" name="Picture 2">
            <a:hlinkClick r:id="rId3"/>
          </p:cNvPr>
          <p:cNvPicPr>
            <a:picLocks noChangeAspect="1"/>
          </p:cNvPicPr>
          <p:nvPr/>
        </p:nvPicPr>
        <p:blipFill>
          <a:blip r:embed="rId5"/>
          <a:stretch>
            <a:fillRect/>
          </a:stretch>
        </p:blipFill>
        <p:spPr>
          <a:xfrm>
            <a:off x="4284338" y="4257390"/>
            <a:ext cx="3312769" cy="1372622"/>
          </a:xfrm>
          <a:prstGeom prst="rect">
            <a:avLst/>
          </a:prstGeom>
        </p:spPr>
      </p:pic>
      <p:pic>
        <p:nvPicPr>
          <p:cNvPr id="5" name="Picture 4">
            <a:hlinkClick r:id="rId3"/>
          </p:cNvPr>
          <p:cNvPicPr>
            <a:picLocks noChangeAspect="1"/>
          </p:cNvPicPr>
          <p:nvPr/>
        </p:nvPicPr>
        <p:blipFill>
          <a:blip r:embed="rId6"/>
          <a:stretch>
            <a:fillRect/>
          </a:stretch>
        </p:blipFill>
        <p:spPr>
          <a:xfrm>
            <a:off x="4284338" y="5631448"/>
            <a:ext cx="3312769" cy="476727"/>
          </a:xfrm>
          <a:prstGeom prst="rect">
            <a:avLst/>
          </a:prstGeom>
        </p:spPr>
      </p:pic>
      <p:sp>
        <p:nvSpPr>
          <p:cNvPr id="8" name="Left Arrow 7"/>
          <p:cNvSpPr/>
          <p:nvPr/>
        </p:nvSpPr>
        <p:spPr>
          <a:xfrm>
            <a:off x="7444596" y="4882551"/>
            <a:ext cx="502243" cy="4399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852921" y="162325"/>
            <a:ext cx="6970143" cy="978729"/>
          </a:xfrm>
          <a:noFill/>
          <a:ln>
            <a:solidFill>
              <a:schemeClr val="bg1">
                <a:lumMod val="95000"/>
              </a:schemeClr>
            </a:solidFill>
          </a:ln>
        </p:spPr>
        <p:txBody>
          <a:bodyPr wrap="square">
            <a:spAutoFit/>
          </a:bodyPr>
          <a:lstStyle/>
          <a:p>
            <a:pPr algn="ctr"/>
            <a:r>
              <a:rPr lang="en-US" altLang="zh-CN" sz="3200" b="1" kern="0" dirty="0">
                <a:latin typeface="Times New Roman" panose="02020603050405020304" pitchFamily="18" charset="0"/>
                <a:ea typeface="DFKai-SB" panose="03000509000000000000" pitchFamily="65" charset="-120"/>
                <a:cs typeface="Times New Roman" panose="02020603050405020304" pitchFamily="18" charset="0"/>
              </a:rPr>
              <a:t>The evolving policy of </a:t>
            </a:r>
            <a:r>
              <a:rPr lang="en-US" altLang="zh-CN" sz="3200" b="1" kern="0" dirty="0" smtClean="0">
                <a:latin typeface="Times New Roman" panose="02020603050405020304" pitchFamily="18" charset="0"/>
                <a:ea typeface="DFKai-SB" panose="03000509000000000000" pitchFamily="65" charset="-120"/>
                <a:cs typeface="Times New Roman" panose="02020603050405020304" pitchFamily="18" charset="0"/>
              </a:rPr>
              <a:t>our country’s peaceful </a:t>
            </a:r>
            <a:r>
              <a:rPr lang="en-US" altLang="zh-CN" sz="3200" b="1" kern="0" dirty="0">
                <a:latin typeface="Times New Roman" panose="02020603050405020304" pitchFamily="18" charset="0"/>
                <a:ea typeface="DFKai-SB" panose="03000509000000000000" pitchFamily="65" charset="-120"/>
                <a:cs typeface="Times New Roman" panose="02020603050405020304" pitchFamily="18" charset="0"/>
              </a:rPr>
              <a:t>development in three stages</a:t>
            </a:r>
            <a:endParaRPr lang="zh-CN" altLang="en-US" sz="3200" b="1" kern="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0" name="Freeform 246"/>
          <p:cNvSpPr/>
          <p:nvPr/>
        </p:nvSpPr>
        <p:spPr bwMode="auto">
          <a:xfrm rot="303404">
            <a:off x="2600890" y="915959"/>
            <a:ext cx="6271958" cy="3572059"/>
          </a:xfrm>
          <a:custGeom>
            <a:avLst/>
            <a:gdLst>
              <a:gd name="T0" fmla="*/ 0 w 2479"/>
              <a:gd name="T1" fmla="*/ 1530 h 1530"/>
              <a:gd name="T2" fmla="*/ 763 w 2479"/>
              <a:gd name="T3" fmla="*/ 774 h 1530"/>
              <a:gd name="T4" fmla="*/ 1111 w 2479"/>
              <a:gd name="T5" fmla="*/ 1050 h 1530"/>
              <a:gd name="T6" fmla="*/ 1825 w 2479"/>
              <a:gd name="T7" fmla="*/ 390 h 1530"/>
              <a:gd name="T8" fmla="*/ 1597 w 2479"/>
              <a:gd name="T9" fmla="*/ 210 h 1530"/>
              <a:gd name="T10" fmla="*/ 2479 w 2479"/>
              <a:gd name="T11" fmla="*/ 0 h 1530"/>
              <a:gd name="T12" fmla="*/ 2173 w 2479"/>
              <a:gd name="T13" fmla="*/ 792 h 1530"/>
              <a:gd name="T14" fmla="*/ 1963 w 2479"/>
              <a:gd name="T15" fmla="*/ 552 h 1530"/>
              <a:gd name="T16" fmla="*/ 1111 w 2479"/>
              <a:gd name="T17" fmla="*/ 1218 h 1530"/>
              <a:gd name="T18" fmla="*/ 763 w 2479"/>
              <a:gd name="T19" fmla="*/ 918 h 1530"/>
              <a:gd name="T20" fmla="*/ 0 w 2479"/>
              <a:gd name="T21" fmla="*/ 1530 h 1530"/>
              <a:gd name="connsiteX0" fmla="*/ 0 w 10024"/>
              <a:gd name="connsiteY0" fmla="*/ 9250 h 9250"/>
              <a:gd name="connsiteX1" fmla="*/ 3102 w 10024"/>
              <a:gd name="connsiteY1" fmla="*/ 5059 h 9250"/>
              <a:gd name="connsiteX2" fmla="*/ 4506 w 10024"/>
              <a:gd name="connsiteY2" fmla="*/ 6863 h 9250"/>
              <a:gd name="connsiteX3" fmla="*/ 7386 w 10024"/>
              <a:gd name="connsiteY3" fmla="*/ 2549 h 9250"/>
              <a:gd name="connsiteX4" fmla="*/ 6466 w 10024"/>
              <a:gd name="connsiteY4" fmla="*/ 1373 h 9250"/>
              <a:gd name="connsiteX5" fmla="*/ 10024 w 10024"/>
              <a:gd name="connsiteY5" fmla="*/ 0 h 9250"/>
              <a:gd name="connsiteX6" fmla="*/ 8790 w 10024"/>
              <a:gd name="connsiteY6" fmla="*/ 5176 h 9250"/>
              <a:gd name="connsiteX7" fmla="*/ 7943 w 10024"/>
              <a:gd name="connsiteY7" fmla="*/ 3608 h 9250"/>
              <a:gd name="connsiteX8" fmla="*/ 4506 w 10024"/>
              <a:gd name="connsiteY8" fmla="*/ 7961 h 9250"/>
              <a:gd name="connsiteX9" fmla="*/ 3102 w 10024"/>
              <a:gd name="connsiteY9" fmla="*/ 6000 h 9250"/>
              <a:gd name="connsiteX10" fmla="*/ 0 w 10024"/>
              <a:gd name="connsiteY10" fmla="*/ 9250 h 9250"/>
              <a:gd name="connsiteX0-1" fmla="*/ 0 w 10000"/>
              <a:gd name="connsiteY0-2" fmla="*/ 10000 h 10000"/>
              <a:gd name="connsiteX1-3" fmla="*/ 3095 w 10000"/>
              <a:gd name="connsiteY1-4" fmla="*/ 5469 h 10000"/>
              <a:gd name="connsiteX2-5" fmla="*/ 4495 w 10000"/>
              <a:gd name="connsiteY2-6" fmla="*/ 7419 h 10000"/>
              <a:gd name="connsiteX3-7" fmla="*/ 7368 w 10000"/>
              <a:gd name="connsiteY3-8" fmla="*/ 2756 h 10000"/>
              <a:gd name="connsiteX4-9" fmla="*/ 6451 w 10000"/>
              <a:gd name="connsiteY4-10" fmla="*/ 1484 h 10000"/>
              <a:gd name="connsiteX5-11" fmla="*/ 10000 w 10000"/>
              <a:gd name="connsiteY5-12" fmla="*/ 0 h 10000"/>
              <a:gd name="connsiteX6-13" fmla="*/ 8769 w 10000"/>
              <a:gd name="connsiteY6-14" fmla="*/ 5596 h 10000"/>
              <a:gd name="connsiteX7-15" fmla="*/ 7924 w 10000"/>
              <a:gd name="connsiteY7-16" fmla="*/ 3901 h 10000"/>
              <a:gd name="connsiteX8-17" fmla="*/ 4495 w 10000"/>
              <a:gd name="connsiteY8-18" fmla="*/ 8606 h 10000"/>
              <a:gd name="connsiteX9-19" fmla="*/ 3095 w 10000"/>
              <a:gd name="connsiteY9-20" fmla="*/ 6486 h 10000"/>
              <a:gd name="connsiteX10-21" fmla="*/ 0 w 10000"/>
              <a:gd name="connsiteY10-22" fmla="*/ 10000 h 10000"/>
              <a:gd name="connsiteX0-23" fmla="*/ 0 w 10000"/>
              <a:gd name="connsiteY0-24" fmla="*/ 10000 h 10000"/>
              <a:gd name="connsiteX1-25" fmla="*/ 3095 w 10000"/>
              <a:gd name="connsiteY1-26" fmla="*/ 5469 h 10000"/>
              <a:gd name="connsiteX2-27" fmla="*/ 4495 w 10000"/>
              <a:gd name="connsiteY2-28" fmla="*/ 7419 h 10000"/>
              <a:gd name="connsiteX3-29" fmla="*/ 7368 w 10000"/>
              <a:gd name="connsiteY3-30" fmla="*/ 2756 h 10000"/>
              <a:gd name="connsiteX4-31" fmla="*/ 6451 w 10000"/>
              <a:gd name="connsiteY4-32" fmla="*/ 1484 h 10000"/>
              <a:gd name="connsiteX5-33" fmla="*/ 10000 w 10000"/>
              <a:gd name="connsiteY5-34" fmla="*/ 0 h 10000"/>
              <a:gd name="connsiteX6-35" fmla="*/ 8769 w 10000"/>
              <a:gd name="connsiteY6-36" fmla="*/ 5596 h 10000"/>
              <a:gd name="connsiteX7-37" fmla="*/ 7924 w 10000"/>
              <a:gd name="connsiteY7-38" fmla="*/ 3901 h 10000"/>
              <a:gd name="connsiteX8-39" fmla="*/ 4495 w 10000"/>
              <a:gd name="connsiteY8-40" fmla="*/ 8606 h 10000"/>
              <a:gd name="connsiteX9-41" fmla="*/ 3095 w 10000"/>
              <a:gd name="connsiteY9-42" fmla="*/ 6486 h 10000"/>
              <a:gd name="connsiteX10-43" fmla="*/ 0 w 10000"/>
              <a:gd name="connsiteY10-44" fmla="*/ 10000 h 10000"/>
              <a:gd name="connsiteX0-45" fmla="*/ 0 w 10000"/>
              <a:gd name="connsiteY0-46" fmla="*/ 10000 h 10000"/>
              <a:gd name="connsiteX1-47" fmla="*/ 3095 w 10000"/>
              <a:gd name="connsiteY1-48" fmla="*/ 5469 h 10000"/>
              <a:gd name="connsiteX2-49" fmla="*/ 4495 w 10000"/>
              <a:gd name="connsiteY2-50" fmla="*/ 7419 h 10000"/>
              <a:gd name="connsiteX3-51" fmla="*/ 7368 w 10000"/>
              <a:gd name="connsiteY3-52" fmla="*/ 2756 h 10000"/>
              <a:gd name="connsiteX4-53" fmla="*/ 6451 w 10000"/>
              <a:gd name="connsiteY4-54" fmla="*/ 1484 h 10000"/>
              <a:gd name="connsiteX5-55" fmla="*/ 10000 w 10000"/>
              <a:gd name="connsiteY5-56" fmla="*/ 0 h 10000"/>
              <a:gd name="connsiteX6-57" fmla="*/ 8769 w 10000"/>
              <a:gd name="connsiteY6-58" fmla="*/ 5596 h 10000"/>
              <a:gd name="connsiteX7-59" fmla="*/ 7924 w 10000"/>
              <a:gd name="connsiteY7-60" fmla="*/ 3901 h 10000"/>
              <a:gd name="connsiteX8-61" fmla="*/ 4495 w 10000"/>
              <a:gd name="connsiteY8-62" fmla="*/ 8606 h 10000"/>
              <a:gd name="connsiteX9-63" fmla="*/ 3095 w 10000"/>
              <a:gd name="connsiteY9-64" fmla="*/ 6486 h 10000"/>
              <a:gd name="connsiteX10-65" fmla="*/ 0 w 10000"/>
              <a:gd name="connsiteY10-66" fmla="*/ 10000 h 10000"/>
              <a:gd name="connsiteX0-67" fmla="*/ 0 w 10000"/>
              <a:gd name="connsiteY0-68" fmla="*/ 10000 h 10000"/>
              <a:gd name="connsiteX1-69" fmla="*/ 3095 w 10000"/>
              <a:gd name="connsiteY1-70" fmla="*/ 5469 h 10000"/>
              <a:gd name="connsiteX2-71" fmla="*/ 4495 w 10000"/>
              <a:gd name="connsiteY2-72" fmla="*/ 7419 h 10000"/>
              <a:gd name="connsiteX3-73" fmla="*/ 7368 w 10000"/>
              <a:gd name="connsiteY3-74" fmla="*/ 2756 h 10000"/>
              <a:gd name="connsiteX4-75" fmla="*/ 6451 w 10000"/>
              <a:gd name="connsiteY4-76" fmla="*/ 1484 h 10000"/>
              <a:gd name="connsiteX5-77" fmla="*/ 10000 w 10000"/>
              <a:gd name="connsiteY5-78" fmla="*/ 0 h 10000"/>
              <a:gd name="connsiteX6-79" fmla="*/ 8769 w 10000"/>
              <a:gd name="connsiteY6-80" fmla="*/ 5596 h 10000"/>
              <a:gd name="connsiteX7-81" fmla="*/ 7924 w 10000"/>
              <a:gd name="connsiteY7-82" fmla="*/ 3901 h 10000"/>
              <a:gd name="connsiteX8-83" fmla="*/ 4495 w 10000"/>
              <a:gd name="connsiteY8-84" fmla="*/ 8606 h 10000"/>
              <a:gd name="connsiteX9-85" fmla="*/ 3095 w 10000"/>
              <a:gd name="connsiteY9-86" fmla="*/ 6486 h 10000"/>
              <a:gd name="connsiteX10-87" fmla="*/ 0 w 10000"/>
              <a:gd name="connsiteY10-88" fmla="*/ 10000 h 10000"/>
              <a:gd name="connsiteX0-89" fmla="*/ 0 w 10000"/>
              <a:gd name="connsiteY0-90" fmla="*/ 10000 h 10000"/>
              <a:gd name="connsiteX1-91" fmla="*/ 3095 w 10000"/>
              <a:gd name="connsiteY1-92" fmla="*/ 5469 h 10000"/>
              <a:gd name="connsiteX2-93" fmla="*/ 4495 w 10000"/>
              <a:gd name="connsiteY2-94" fmla="*/ 7419 h 10000"/>
              <a:gd name="connsiteX3-95" fmla="*/ 7368 w 10000"/>
              <a:gd name="connsiteY3-96" fmla="*/ 2756 h 10000"/>
              <a:gd name="connsiteX4-97" fmla="*/ 6451 w 10000"/>
              <a:gd name="connsiteY4-98" fmla="*/ 1484 h 10000"/>
              <a:gd name="connsiteX5-99" fmla="*/ 10000 w 10000"/>
              <a:gd name="connsiteY5-100" fmla="*/ 0 h 10000"/>
              <a:gd name="connsiteX6-101" fmla="*/ 8769 w 10000"/>
              <a:gd name="connsiteY6-102" fmla="*/ 5596 h 10000"/>
              <a:gd name="connsiteX7-103" fmla="*/ 7888 w 10000"/>
              <a:gd name="connsiteY7-104" fmla="*/ 3709 h 10000"/>
              <a:gd name="connsiteX8-105" fmla="*/ 4495 w 10000"/>
              <a:gd name="connsiteY8-106" fmla="*/ 8606 h 10000"/>
              <a:gd name="connsiteX9-107" fmla="*/ 3095 w 10000"/>
              <a:gd name="connsiteY9-108" fmla="*/ 6486 h 10000"/>
              <a:gd name="connsiteX10-109" fmla="*/ 0 w 10000"/>
              <a:gd name="connsiteY10-110" fmla="*/ 10000 h 10000"/>
              <a:gd name="connsiteX0-111" fmla="*/ 0 w 10000"/>
              <a:gd name="connsiteY0-112" fmla="*/ 10000 h 10000"/>
              <a:gd name="connsiteX1-113" fmla="*/ 3095 w 10000"/>
              <a:gd name="connsiteY1-114" fmla="*/ 5469 h 10000"/>
              <a:gd name="connsiteX2-115" fmla="*/ 4495 w 10000"/>
              <a:gd name="connsiteY2-116" fmla="*/ 7419 h 10000"/>
              <a:gd name="connsiteX3-117" fmla="*/ 7502 w 10000"/>
              <a:gd name="connsiteY3-118" fmla="*/ 2969 h 10000"/>
              <a:gd name="connsiteX4-119" fmla="*/ 6451 w 10000"/>
              <a:gd name="connsiteY4-120" fmla="*/ 1484 h 10000"/>
              <a:gd name="connsiteX5-121" fmla="*/ 10000 w 10000"/>
              <a:gd name="connsiteY5-122" fmla="*/ 0 h 10000"/>
              <a:gd name="connsiteX6-123" fmla="*/ 8769 w 10000"/>
              <a:gd name="connsiteY6-124" fmla="*/ 5596 h 10000"/>
              <a:gd name="connsiteX7-125" fmla="*/ 7888 w 10000"/>
              <a:gd name="connsiteY7-126" fmla="*/ 3709 h 10000"/>
              <a:gd name="connsiteX8-127" fmla="*/ 4495 w 10000"/>
              <a:gd name="connsiteY8-128" fmla="*/ 8606 h 10000"/>
              <a:gd name="connsiteX9-129" fmla="*/ 3095 w 10000"/>
              <a:gd name="connsiteY9-130" fmla="*/ 6486 h 10000"/>
              <a:gd name="connsiteX10-131" fmla="*/ 0 w 10000"/>
              <a:gd name="connsiteY10-132" fmla="*/ 10000 h 10000"/>
              <a:gd name="connsiteX0-133" fmla="*/ 0 w 10000"/>
              <a:gd name="connsiteY0-134" fmla="*/ 10000 h 10000"/>
              <a:gd name="connsiteX1-135" fmla="*/ 3095 w 10000"/>
              <a:gd name="connsiteY1-136" fmla="*/ 5469 h 10000"/>
              <a:gd name="connsiteX2-137" fmla="*/ 4495 w 10000"/>
              <a:gd name="connsiteY2-138" fmla="*/ 7419 h 10000"/>
              <a:gd name="connsiteX3-139" fmla="*/ 7502 w 10000"/>
              <a:gd name="connsiteY3-140" fmla="*/ 2969 h 10000"/>
              <a:gd name="connsiteX4-141" fmla="*/ 6791 w 10000"/>
              <a:gd name="connsiteY4-142" fmla="*/ 1569 h 10000"/>
              <a:gd name="connsiteX5-143" fmla="*/ 10000 w 10000"/>
              <a:gd name="connsiteY5-144" fmla="*/ 0 h 10000"/>
              <a:gd name="connsiteX6-145" fmla="*/ 8769 w 10000"/>
              <a:gd name="connsiteY6-146" fmla="*/ 5596 h 10000"/>
              <a:gd name="connsiteX7-147" fmla="*/ 7888 w 10000"/>
              <a:gd name="connsiteY7-148" fmla="*/ 3709 h 10000"/>
              <a:gd name="connsiteX8-149" fmla="*/ 4495 w 10000"/>
              <a:gd name="connsiteY8-150" fmla="*/ 8606 h 10000"/>
              <a:gd name="connsiteX9-151" fmla="*/ 3095 w 10000"/>
              <a:gd name="connsiteY9-152" fmla="*/ 6486 h 10000"/>
              <a:gd name="connsiteX10-153" fmla="*/ 0 w 10000"/>
              <a:gd name="connsiteY10-154" fmla="*/ 10000 h 10000"/>
              <a:gd name="connsiteX0-155" fmla="*/ 0 w 10000"/>
              <a:gd name="connsiteY0-156" fmla="*/ 10000 h 10000"/>
              <a:gd name="connsiteX1-157" fmla="*/ 3095 w 10000"/>
              <a:gd name="connsiteY1-158" fmla="*/ 5469 h 10000"/>
              <a:gd name="connsiteX2-159" fmla="*/ 4495 w 10000"/>
              <a:gd name="connsiteY2-160" fmla="*/ 7419 h 10000"/>
              <a:gd name="connsiteX3-161" fmla="*/ 7502 w 10000"/>
              <a:gd name="connsiteY3-162" fmla="*/ 2969 h 10000"/>
              <a:gd name="connsiteX4-163" fmla="*/ 6791 w 10000"/>
              <a:gd name="connsiteY4-164" fmla="*/ 1569 h 10000"/>
              <a:gd name="connsiteX5-165" fmla="*/ 10000 w 10000"/>
              <a:gd name="connsiteY5-166" fmla="*/ 0 h 10000"/>
              <a:gd name="connsiteX6-167" fmla="*/ 8441 w 10000"/>
              <a:gd name="connsiteY6-168" fmla="*/ 4935 h 10000"/>
              <a:gd name="connsiteX7-169" fmla="*/ 7888 w 10000"/>
              <a:gd name="connsiteY7-170" fmla="*/ 3709 h 10000"/>
              <a:gd name="connsiteX8-171" fmla="*/ 4495 w 10000"/>
              <a:gd name="connsiteY8-172" fmla="*/ 8606 h 10000"/>
              <a:gd name="connsiteX9-173" fmla="*/ 3095 w 10000"/>
              <a:gd name="connsiteY9-174" fmla="*/ 6486 h 10000"/>
              <a:gd name="connsiteX10-175" fmla="*/ 0 w 10000"/>
              <a:gd name="connsiteY10-176" fmla="*/ 10000 h 10000"/>
              <a:gd name="connsiteX0-177" fmla="*/ 0 w 10000"/>
              <a:gd name="connsiteY0-178" fmla="*/ 10000 h 10000"/>
              <a:gd name="connsiteX1-179" fmla="*/ 3095 w 10000"/>
              <a:gd name="connsiteY1-180" fmla="*/ 5469 h 10000"/>
              <a:gd name="connsiteX2-181" fmla="*/ 4495 w 10000"/>
              <a:gd name="connsiteY2-182" fmla="*/ 7419 h 10000"/>
              <a:gd name="connsiteX3-183" fmla="*/ 7502 w 10000"/>
              <a:gd name="connsiteY3-184" fmla="*/ 2969 h 10000"/>
              <a:gd name="connsiteX4-185" fmla="*/ 6791 w 10000"/>
              <a:gd name="connsiteY4-186" fmla="*/ 1569 h 10000"/>
              <a:gd name="connsiteX5-187" fmla="*/ 10000 w 10000"/>
              <a:gd name="connsiteY5-188" fmla="*/ 0 h 10000"/>
              <a:gd name="connsiteX6-189" fmla="*/ 8441 w 10000"/>
              <a:gd name="connsiteY6-190" fmla="*/ 4935 h 10000"/>
              <a:gd name="connsiteX7-191" fmla="*/ 8082 w 10000"/>
              <a:gd name="connsiteY7-192" fmla="*/ 3432 h 10000"/>
              <a:gd name="connsiteX8-193" fmla="*/ 4495 w 10000"/>
              <a:gd name="connsiteY8-194" fmla="*/ 8606 h 10000"/>
              <a:gd name="connsiteX9-195" fmla="*/ 3095 w 10000"/>
              <a:gd name="connsiteY9-196" fmla="*/ 6486 h 10000"/>
              <a:gd name="connsiteX10-197" fmla="*/ 0 w 10000"/>
              <a:gd name="connsiteY10-198" fmla="*/ 10000 h 10000"/>
              <a:gd name="connsiteX0-199" fmla="*/ 0 w 10000"/>
              <a:gd name="connsiteY0-200" fmla="*/ 10000 h 10000"/>
              <a:gd name="connsiteX1-201" fmla="*/ 3095 w 10000"/>
              <a:gd name="connsiteY1-202" fmla="*/ 5469 h 10000"/>
              <a:gd name="connsiteX2-203" fmla="*/ 4495 w 10000"/>
              <a:gd name="connsiteY2-204" fmla="*/ 7419 h 10000"/>
              <a:gd name="connsiteX3-205" fmla="*/ 7672 w 10000"/>
              <a:gd name="connsiteY3-206" fmla="*/ 2820 h 10000"/>
              <a:gd name="connsiteX4-207" fmla="*/ 6791 w 10000"/>
              <a:gd name="connsiteY4-208" fmla="*/ 1569 h 10000"/>
              <a:gd name="connsiteX5-209" fmla="*/ 10000 w 10000"/>
              <a:gd name="connsiteY5-210" fmla="*/ 0 h 10000"/>
              <a:gd name="connsiteX6-211" fmla="*/ 8441 w 10000"/>
              <a:gd name="connsiteY6-212" fmla="*/ 4935 h 10000"/>
              <a:gd name="connsiteX7-213" fmla="*/ 8082 w 10000"/>
              <a:gd name="connsiteY7-214" fmla="*/ 3432 h 10000"/>
              <a:gd name="connsiteX8-215" fmla="*/ 4495 w 10000"/>
              <a:gd name="connsiteY8-216" fmla="*/ 8606 h 10000"/>
              <a:gd name="connsiteX9-217" fmla="*/ 3095 w 10000"/>
              <a:gd name="connsiteY9-218" fmla="*/ 6486 h 10000"/>
              <a:gd name="connsiteX10-219" fmla="*/ 0 w 10000"/>
              <a:gd name="connsiteY10-220" fmla="*/ 10000 h 10000"/>
              <a:gd name="connsiteX0-221" fmla="*/ 0 w 10000"/>
              <a:gd name="connsiteY0-222" fmla="*/ 10000 h 10000"/>
              <a:gd name="connsiteX1-223" fmla="*/ 3095 w 10000"/>
              <a:gd name="connsiteY1-224" fmla="*/ 5469 h 10000"/>
              <a:gd name="connsiteX2-225" fmla="*/ 4495 w 10000"/>
              <a:gd name="connsiteY2-226" fmla="*/ 7419 h 10000"/>
              <a:gd name="connsiteX3-227" fmla="*/ 7672 w 10000"/>
              <a:gd name="connsiteY3-228" fmla="*/ 2820 h 10000"/>
              <a:gd name="connsiteX4-229" fmla="*/ 6961 w 10000"/>
              <a:gd name="connsiteY4-230" fmla="*/ 1718 h 10000"/>
              <a:gd name="connsiteX5-231" fmla="*/ 10000 w 10000"/>
              <a:gd name="connsiteY5-232" fmla="*/ 0 h 10000"/>
              <a:gd name="connsiteX6-233" fmla="*/ 8441 w 10000"/>
              <a:gd name="connsiteY6-234" fmla="*/ 4935 h 10000"/>
              <a:gd name="connsiteX7-235" fmla="*/ 8082 w 10000"/>
              <a:gd name="connsiteY7-236" fmla="*/ 3432 h 10000"/>
              <a:gd name="connsiteX8-237" fmla="*/ 4495 w 10000"/>
              <a:gd name="connsiteY8-238" fmla="*/ 8606 h 10000"/>
              <a:gd name="connsiteX9-239" fmla="*/ 3095 w 10000"/>
              <a:gd name="connsiteY9-240" fmla="*/ 6486 h 10000"/>
              <a:gd name="connsiteX10-241" fmla="*/ 0 w 10000"/>
              <a:gd name="connsiteY10-242" fmla="*/ 10000 h 10000"/>
              <a:gd name="connsiteX0-243" fmla="*/ 0 w 10000"/>
              <a:gd name="connsiteY0-244" fmla="*/ 10000 h 10000"/>
              <a:gd name="connsiteX1-245" fmla="*/ 3095 w 10000"/>
              <a:gd name="connsiteY1-246" fmla="*/ 5469 h 10000"/>
              <a:gd name="connsiteX2-247" fmla="*/ 4495 w 10000"/>
              <a:gd name="connsiteY2-248" fmla="*/ 7419 h 10000"/>
              <a:gd name="connsiteX3-249" fmla="*/ 7672 w 10000"/>
              <a:gd name="connsiteY3-250" fmla="*/ 2820 h 10000"/>
              <a:gd name="connsiteX4-251" fmla="*/ 6973 w 10000"/>
              <a:gd name="connsiteY4-252" fmla="*/ 1995 h 10000"/>
              <a:gd name="connsiteX5-253" fmla="*/ 10000 w 10000"/>
              <a:gd name="connsiteY5-254" fmla="*/ 0 h 10000"/>
              <a:gd name="connsiteX6-255" fmla="*/ 8441 w 10000"/>
              <a:gd name="connsiteY6-256" fmla="*/ 4935 h 10000"/>
              <a:gd name="connsiteX7-257" fmla="*/ 8082 w 10000"/>
              <a:gd name="connsiteY7-258" fmla="*/ 3432 h 10000"/>
              <a:gd name="connsiteX8-259" fmla="*/ 4495 w 10000"/>
              <a:gd name="connsiteY8-260" fmla="*/ 8606 h 10000"/>
              <a:gd name="connsiteX9-261" fmla="*/ 3095 w 10000"/>
              <a:gd name="connsiteY9-262" fmla="*/ 6486 h 10000"/>
              <a:gd name="connsiteX10-263" fmla="*/ 0 w 10000"/>
              <a:gd name="connsiteY10-264" fmla="*/ 10000 h 10000"/>
              <a:gd name="connsiteX0-265" fmla="*/ 0 w 10000"/>
              <a:gd name="connsiteY0-266" fmla="*/ 10000 h 10000"/>
              <a:gd name="connsiteX1-267" fmla="*/ 3095 w 10000"/>
              <a:gd name="connsiteY1-268" fmla="*/ 5469 h 10000"/>
              <a:gd name="connsiteX2-269" fmla="*/ 4495 w 10000"/>
              <a:gd name="connsiteY2-270" fmla="*/ 7419 h 10000"/>
              <a:gd name="connsiteX3-271" fmla="*/ 7672 w 10000"/>
              <a:gd name="connsiteY3-272" fmla="*/ 2820 h 10000"/>
              <a:gd name="connsiteX4-273" fmla="*/ 6973 w 10000"/>
              <a:gd name="connsiteY4-274" fmla="*/ 1995 h 10000"/>
              <a:gd name="connsiteX5-275" fmla="*/ 10000 w 10000"/>
              <a:gd name="connsiteY5-276" fmla="*/ 0 h 10000"/>
              <a:gd name="connsiteX6-277" fmla="*/ 8368 w 10000"/>
              <a:gd name="connsiteY6-278" fmla="*/ 4786 h 10000"/>
              <a:gd name="connsiteX7-279" fmla="*/ 8082 w 10000"/>
              <a:gd name="connsiteY7-280" fmla="*/ 3432 h 10000"/>
              <a:gd name="connsiteX8-281" fmla="*/ 4495 w 10000"/>
              <a:gd name="connsiteY8-282" fmla="*/ 8606 h 10000"/>
              <a:gd name="connsiteX9-283" fmla="*/ 3095 w 10000"/>
              <a:gd name="connsiteY9-284" fmla="*/ 6486 h 10000"/>
              <a:gd name="connsiteX10-285" fmla="*/ 0 w 10000"/>
              <a:gd name="connsiteY10-286" fmla="*/ 10000 h 10000"/>
              <a:gd name="connsiteX0-287" fmla="*/ 0 w 10000"/>
              <a:gd name="connsiteY0-288" fmla="*/ 10000 h 10000"/>
              <a:gd name="connsiteX1-289" fmla="*/ 3095 w 10000"/>
              <a:gd name="connsiteY1-290" fmla="*/ 5469 h 10000"/>
              <a:gd name="connsiteX2-291" fmla="*/ 4495 w 10000"/>
              <a:gd name="connsiteY2-292" fmla="*/ 7419 h 10000"/>
              <a:gd name="connsiteX3-293" fmla="*/ 7672 w 10000"/>
              <a:gd name="connsiteY3-294" fmla="*/ 2820 h 10000"/>
              <a:gd name="connsiteX4-295" fmla="*/ 6973 w 10000"/>
              <a:gd name="connsiteY4-296" fmla="*/ 1995 h 10000"/>
              <a:gd name="connsiteX5-297" fmla="*/ 10000 w 10000"/>
              <a:gd name="connsiteY5-298" fmla="*/ 0 h 10000"/>
              <a:gd name="connsiteX6-299" fmla="*/ 8368 w 10000"/>
              <a:gd name="connsiteY6-300" fmla="*/ 4786 h 10000"/>
              <a:gd name="connsiteX7-301" fmla="*/ 8082 w 10000"/>
              <a:gd name="connsiteY7-302" fmla="*/ 3432 h 10000"/>
              <a:gd name="connsiteX8-303" fmla="*/ 4495 w 10000"/>
              <a:gd name="connsiteY8-304" fmla="*/ 8606 h 10000"/>
              <a:gd name="connsiteX9-305" fmla="*/ 3095 w 10000"/>
              <a:gd name="connsiteY9-306" fmla="*/ 6486 h 10000"/>
              <a:gd name="connsiteX10-307" fmla="*/ 0 w 10000"/>
              <a:gd name="connsiteY10-308" fmla="*/ 10000 h 10000"/>
              <a:gd name="connsiteX0-309" fmla="*/ 0 w 10000"/>
              <a:gd name="connsiteY0-310" fmla="*/ 10000 h 10000"/>
              <a:gd name="connsiteX1-311" fmla="*/ 3095 w 10000"/>
              <a:gd name="connsiteY1-312" fmla="*/ 5469 h 10000"/>
              <a:gd name="connsiteX2-313" fmla="*/ 4483 w 10000"/>
              <a:gd name="connsiteY2-314" fmla="*/ 7163 h 10000"/>
              <a:gd name="connsiteX3-315" fmla="*/ 7672 w 10000"/>
              <a:gd name="connsiteY3-316" fmla="*/ 2820 h 10000"/>
              <a:gd name="connsiteX4-317" fmla="*/ 6973 w 10000"/>
              <a:gd name="connsiteY4-318" fmla="*/ 1995 h 10000"/>
              <a:gd name="connsiteX5-319" fmla="*/ 10000 w 10000"/>
              <a:gd name="connsiteY5-320" fmla="*/ 0 h 10000"/>
              <a:gd name="connsiteX6-321" fmla="*/ 8368 w 10000"/>
              <a:gd name="connsiteY6-322" fmla="*/ 4786 h 10000"/>
              <a:gd name="connsiteX7-323" fmla="*/ 8082 w 10000"/>
              <a:gd name="connsiteY7-324" fmla="*/ 3432 h 10000"/>
              <a:gd name="connsiteX8-325" fmla="*/ 4495 w 10000"/>
              <a:gd name="connsiteY8-326" fmla="*/ 8606 h 10000"/>
              <a:gd name="connsiteX9-327" fmla="*/ 3095 w 10000"/>
              <a:gd name="connsiteY9-328" fmla="*/ 6486 h 10000"/>
              <a:gd name="connsiteX10-329" fmla="*/ 0 w 10000"/>
              <a:gd name="connsiteY10-330" fmla="*/ 10000 h 10000"/>
              <a:gd name="connsiteX0-331" fmla="*/ 0 w 10000"/>
              <a:gd name="connsiteY0-332" fmla="*/ 10000 h 10000"/>
              <a:gd name="connsiteX1-333" fmla="*/ 3095 w 10000"/>
              <a:gd name="connsiteY1-334" fmla="*/ 5469 h 10000"/>
              <a:gd name="connsiteX2-335" fmla="*/ 4483 w 10000"/>
              <a:gd name="connsiteY2-336" fmla="*/ 7163 h 10000"/>
              <a:gd name="connsiteX3-337" fmla="*/ 7672 w 10000"/>
              <a:gd name="connsiteY3-338" fmla="*/ 2820 h 10000"/>
              <a:gd name="connsiteX4-339" fmla="*/ 6973 w 10000"/>
              <a:gd name="connsiteY4-340" fmla="*/ 1995 h 10000"/>
              <a:gd name="connsiteX5-341" fmla="*/ 10000 w 10000"/>
              <a:gd name="connsiteY5-342" fmla="*/ 0 h 10000"/>
              <a:gd name="connsiteX6-343" fmla="*/ 8368 w 10000"/>
              <a:gd name="connsiteY6-344" fmla="*/ 4786 h 10000"/>
              <a:gd name="connsiteX7-345" fmla="*/ 8082 w 10000"/>
              <a:gd name="connsiteY7-346" fmla="*/ 3432 h 10000"/>
              <a:gd name="connsiteX8-347" fmla="*/ 4495 w 10000"/>
              <a:gd name="connsiteY8-348" fmla="*/ 8606 h 10000"/>
              <a:gd name="connsiteX9-349" fmla="*/ 3095 w 10000"/>
              <a:gd name="connsiteY9-350" fmla="*/ 6593 h 10000"/>
              <a:gd name="connsiteX10-351" fmla="*/ 0 w 10000"/>
              <a:gd name="connsiteY10-352" fmla="*/ 10000 h 10000"/>
              <a:gd name="connsiteX0-353" fmla="*/ 0 w 10000"/>
              <a:gd name="connsiteY0-354" fmla="*/ 10000 h 10000"/>
              <a:gd name="connsiteX1-355" fmla="*/ 3095 w 10000"/>
              <a:gd name="connsiteY1-356" fmla="*/ 5469 h 10000"/>
              <a:gd name="connsiteX2-357" fmla="*/ 4483 w 10000"/>
              <a:gd name="connsiteY2-358" fmla="*/ 7163 h 10000"/>
              <a:gd name="connsiteX3-359" fmla="*/ 7672 w 10000"/>
              <a:gd name="connsiteY3-360" fmla="*/ 2820 h 10000"/>
              <a:gd name="connsiteX4-361" fmla="*/ 6973 w 10000"/>
              <a:gd name="connsiteY4-362" fmla="*/ 1995 h 10000"/>
              <a:gd name="connsiteX5-363" fmla="*/ 10000 w 10000"/>
              <a:gd name="connsiteY5-364" fmla="*/ 0 h 10000"/>
              <a:gd name="connsiteX6-365" fmla="*/ 8368 w 10000"/>
              <a:gd name="connsiteY6-366" fmla="*/ 4786 h 10000"/>
              <a:gd name="connsiteX7-367" fmla="*/ 8082 w 10000"/>
              <a:gd name="connsiteY7-368" fmla="*/ 3432 h 10000"/>
              <a:gd name="connsiteX8-369" fmla="*/ 4495 w 10000"/>
              <a:gd name="connsiteY8-370" fmla="*/ 8606 h 10000"/>
              <a:gd name="connsiteX9-371" fmla="*/ 3144 w 10000"/>
              <a:gd name="connsiteY9-372" fmla="*/ 6700 h 10000"/>
              <a:gd name="connsiteX10-373" fmla="*/ 0 w 10000"/>
              <a:gd name="connsiteY10-374" fmla="*/ 10000 h 10000"/>
              <a:gd name="connsiteX0-375" fmla="*/ 0 w 10000"/>
              <a:gd name="connsiteY0-376" fmla="*/ 10000 h 10000"/>
              <a:gd name="connsiteX1-377" fmla="*/ 3095 w 10000"/>
              <a:gd name="connsiteY1-378" fmla="*/ 5469 h 10000"/>
              <a:gd name="connsiteX2-379" fmla="*/ 4483 w 10000"/>
              <a:gd name="connsiteY2-380" fmla="*/ 7163 h 10000"/>
              <a:gd name="connsiteX3-381" fmla="*/ 7748 w 10000"/>
              <a:gd name="connsiteY3-382" fmla="*/ 2780 h 10000"/>
              <a:gd name="connsiteX4-383" fmla="*/ 6973 w 10000"/>
              <a:gd name="connsiteY4-384" fmla="*/ 1995 h 10000"/>
              <a:gd name="connsiteX5-385" fmla="*/ 10000 w 10000"/>
              <a:gd name="connsiteY5-386" fmla="*/ 0 h 10000"/>
              <a:gd name="connsiteX6-387" fmla="*/ 8368 w 10000"/>
              <a:gd name="connsiteY6-388" fmla="*/ 4786 h 10000"/>
              <a:gd name="connsiteX7-389" fmla="*/ 8082 w 10000"/>
              <a:gd name="connsiteY7-390" fmla="*/ 3432 h 10000"/>
              <a:gd name="connsiteX8-391" fmla="*/ 4495 w 10000"/>
              <a:gd name="connsiteY8-392" fmla="*/ 8606 h 10000"/>
              <a:gd name="connsiteX9-393" fmla="*/ 3144 w 10000"/>
              <a:gd name="connsiteY9-394" fmla="*/ 6700 h 10000"/>
              <a:gd name="connsiteX10-395" fmla="*/ 0 w 10000"/>
              <a:gd name="connsiteY10-396" fmla="*/ 10000 h 10000"/>
              <a:gd name="connsiteX0-397" fmla="*/ 0 w 10000"/>
              <a:gd name="connsiteY0-398" fmla="*/ 10000 h 10000"/>
              <a:gd name="connsiteX1-399" fmla="*/ 3095 w 10000"/>
              <a:gd name="connsiteY1-400" fmla="*/ 5469 h 10000"/>
              <a:gd name="connsiteX2-401" fmla="*/ 4483 w 10000"/>
              <a:gd name="connsiteY2-402" fmla="*/ 7163 h 10000"/>
              <a:gd name="connsiteX3-403" fmla="*/ 7748 w 10000"/>
              <a:gd name="connsiteY3-404" fmla="*/ 2780 h 10000"/>
              <a:gd name="connsiteX4-405" fmla="*/ 6973 w 10000"/>
              <a:gd name="connsiteY4-406" fmla="*/ 1995 h 10000"/>
              <a:gd name="connsiteX5-407" fmla="*/ 10000 w 10000"/>
              <a:gd name="connsiteY5-408" fmla="*/ 0 h 10000"/>
              <a:gd name="connsiteX6-409" fmla="*/ 8368 w 10000"/>
              <a:gd name="connsiteY6-410" fmla="*/ 4786 h 10000"/>
              <a:gd name="connsiteX7-411" fmla="*/ 8082 w 10000"/>
              <a:gd name="connsiteY7-412" fmla="*/ 3432 h 10000"/>
              <a:gd name="connsiteX8-413" fmla="*/ 4495 w 10000"/>
              <a:gd name="connsiteY8-414" fmla="*/ 8606 h 10000"/>
              <a:gd name="connsiteX9-415" fmla="*/ 3144 w 10000"/>
              <a:gd name="connsiteY9-416" fmla="*/ 6700 h 10000"/>
              <a:gd name="connsiteX10-417" fmla="*/ 0 w 10000"/>
              <a:gd name="connsiteY10-418" fmla="*/ 10000 h 10000"/>
              <a:gd name="connsiteX0-419" fmla="*/ 0 w 10000"/>
              <a:gd name="connsiteY0-420" fmla="*/ 10000 h 10000"/>
              <a:gd name="connsiteX1-421" fmla="*/ 3095 w 10000"/>
              <a:gd name="connsiteY1-422" fmla="*/ 5469 h 10000"/>
              <a:gd name="connsiteX2-423" fmla="*/ 4483 w 10000"/>
              <a:gd name="connsiteY2-424" fmla="*/ 7163 h 10000"/>
              <a:gd name="connsiteX3-425" fmla="*/ 7748 w 10000"/>
              <a:gd name="connsiteY3-426" fmla="*/ 2780 h 10000"/>
              <a:gd name="connsiteX4-427" fmla="*/ 6973 w 10000"/>
              <a:gd name="connsiteY4-428" fmla="*/ 1995 h 10000"/>
              <a:gd name="connsiteX5-429" fmla="*/ 10000 w 10000"/>
              <a:gd name="connsiteY5-430" fmla="*/ 0 h 10000"/>
              <a:gd name="connsiteX6-431" fmla="*/ 8368 w 10000"/>
              <a:gd name="connsiteY6-432" fmla="*/ 4786 h 10000"/>
              <a:gd name="connsiteX7-433" fmla="*/ 8082 w 10000"/>
              <a:gd name="connsiteY7-434" fmla="*/ 3432 h 10000"/>
              <a:gd name="connsiteX8-435" fmla="*/ 4495 w 10000"/>
              <a:gd name="connsiteY8-436" fmla="*/ 8606 h 10000"/>
              <a:gd name="connsiteX9-437" fmla="*/ 3144 w 10000"/>
              <a:gd name="connsiteY9-438" fmla="*/ 6700 h 10000"/>
              <a:gd name="connsiteX10-439" fmla="*/ 0 w 10000"/>
              <a:gd name="connsiteY10-440"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000" h="10000">
                <a:moveTo>
                  <a:pt x="0" y="10000"/>
                </a:moveTo>
                <a:lnTo>
                  <a:pt x="3095" y="5469"/>
                </a:lnTo>
                <a:lnTo>
                  <a:pt x="4483" y="7163"/>
                </a:lnTo>
                <a:lnTo>
                  <a:pt x="7748" y="2780"/>
                </a:lnTo>
                <a:lnTo>
                  <a:pt x="6973" y="1995"/>
                </a:lnTo>
                <a:lnTo>
                  <a:pt x="10000" y="0"/>
                </a:lnTo>
                <a:lnTo>
                  <a:pt x="8368" y="4786"/>
                </a:lnTo>
                <a:cubicBezTo>
                  <a:pt x="8248" y="4285"/>
                  <a:pt x="8202" y="3933"/>
                  <a:pt x="8082" y="3432"/>
                </a:cubicBezTo>
                <a:lnTo>
                  <a:pt x="4495" y="8606"/>
                </a:lnTo>
                <a:lnTo>
                  <a:pt x="3144" y="6700"/>
                </a:lnTo>
                <a:cubicBezTo>
                  <a:pt x="2112" y="7871"/>
                  <a:pt x="1308" y="9234"/>
                  <a:pt x="0" y="10000"/>
                </a:cubicBezTo>
                <a:close/>
              </a:path>
            </a:pathLst>
          </a:custGeom>
          <a:solidFill>
            <a:srgbClr val="EF3E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latin typeface="DFKai-SB" panose="03000509000000000000" pitchFamily="65" charset="-120"/>
              <a:ea typeface="DFKai-SB" panose="03000509000000000000" pitchFamily="65" charset="-120"/>
            </a:endParaRPr>
          </a:p>
        </p:txBody>
      </p:sp>
      <p:sp>
        <p:nvSpPr>
          <p:cNvPr id="23" name="矩形 22"/>
          <p:cNvSpPr/>
          <p:nvPr/>
        </p:nvSpPr>
        <p:spPr>
          <a:xfrm>
            <a:off x="8782429" y="1233735"/>
            <a:ext cx="2194832" cy="461665"/>
          </a:xfrm>
          <a:prstGeom prst="rect">
            <a:avLst/>
          </a:prstGeom>
        </p:spPr>
        <p:txBody>
          <a:bodyPr wrap="none">
            <a:spAutoFit/>
          </a:bodyPr>
          <a:lstStyle/>
          <a:p>
            <a:pPr algn="ctr" defTabSz="457200"/>
            <a:r>
              <a:rPr lang="en-US" altLang="zh-CN" sz="24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In the New Era</a:t>
            </a:r>
            <a:endParaRPr lang="zh-CN" altLang="en-US" sz="24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8" name="组合 27"/>
          <p:cNvGrpSpPr/>
          <p:nvPr/>
        </p:nvGrpSpPr>
        <p:grpSpPr>
          <a:xfrm>
            <a:off x="1006255" y="3445562"/>
            <a:ext cx="3378871" cy="1735450"/>
            <a:chOff x="1037025" y="5237601"/>
            <a:chExt cx="3378871" cy="914400"/>
          </a:xfrm>
          <a:solidFill>
            <a:schemeClr val="accent2">
              <a:lumMod val="20000"/>
              <a:lumOff val="80000"/>
            </a:schemeClr>
          </a:solidFill>
          <a:effectLst>
            <a:outerShdw blurRad="76200" dir="13500000" sy="23000" kx="1200000" algn="br" rotWithShape="0">
              <a:prstClr val="black">
                <a:alpha val="20000"/>
              </a:prstClr>
            </a:outerShdw>
          </a:effectLst>
        </p:grpSpPr>
        <p:sp>
          <p:nvSpPr>
            <p:cNvPr id="31" name="矩形 30"/>
            <p:cNvSpPr/>
            <p:nvPr/>
          </p:nvSpPr>
          <p:spPr>
            <a:xfrm>
              <a:off x="1037025" y="5237601"/>
              <a:ext cx="3360209" cy="914400"/>
            </a:xfrm>
            <a:prstGeom prst="rect">
              <a:avLst/>
            </a:prstGeom>
            <a:solidFill>
              <a:srgbClr val="FDF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cxnSp>
          <p:nvCxnSpPr>
            <p:cNvPr id="32" name="直接连接符 31"/>
            <p:cNvCxnSpPr/>
            <p:nvPr/>
          </p:nvCxnSpPr>
          <p:spPr>
            <a:xfrm>
              <a:off x="1055688" y="5245977"/>
              <a:ext cx="3360208" cy="0"/>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9" name="矩形 28"/>
          <p:cNvSpPr/>
          <p:nvPr/>
        </p:nvSpPr>
        <p:spPr>
          <a:xfrm>
            <a:off x="2120986" y="2957901"/>
            <a:ext cx="920445" cy="461665"/>
          </a:xfrm>
          <a:prstGeom prst="rect">
            <a:avLst/>
          </a:prstGeom>
        </p:spPr>
        <p:txBody>
          <a:bodyPr wrap="none">
            <a:spAutoFit/>
          </a:bodyPr>
          <a:lstStyle/>
          <a:p>
            <a:pPr algn="ctr" defTabSz="457200"/>
            <a:r>
              <a:rPr lang="en-US" altLang="zh-CN" sz="24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1950s</a:t>
            </a:r>
            <a:endParaRPr lang="zh-CN" altLang="en-US" sz="24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0" name="矩形 29"/>
          <p:cNvSpPr/>
          <p:nvPr/>
        </p:nvSpPr>
        <p:spPr>
          <a:xfrm>
            <a:off x="1099269" y="3543431"/>
            <a:ext cx="3117044" cy="646331"/>
          </a:xfrm>
          <a:prstGeom prst="rect">
            <a:avLst/>
          </a:prstGeom>
        </p:spPr>
        <p:txBody>
          <a:bodyPr wrap="square">
            <a:spAutoFit/>
          </a:bodyPr>
          <a:lstStyle/>
          <a:p>
            <a:pPr algn="ctr" defTabSz="457200"/>
            <a:r>
              <a:rPr lang="en-US" altLang="zh-CN"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Five principles of peaceful coexistence</a:t>
            </a:r>
            <a:endParaRPr lang="zh-CN" altLang="en-US"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33" name="组合 32"/>
          <p:cNvGrpSpPr/>
          <p:nvPr/>
        </p:nvGrpSpPr>
        <p:grpSpPr>
          <a:xfrm>
            <a:off x="4572266" y="1956736"/>
            <a:ext cx="3524723" cy="2583925"/>
            <a:chOff x="4381791" y="3568076"/>
            <a:chExt cx="3524723" cy="2583925"/>
          </a:xfrm>
        </p:grpSpPr>
        <p:grpSp>
          <p:nvGrpSpPr>
            <p:cNvPr id="34" name="组合 33"/>
            <p:cNvGrpSpPr/>
            <p:nvPr/>
          </p:nvGrpSpPr>
          <p:grpSpPr>
            <a:xfrm>
              <a:off x="4462586" y="4416550"/>
              <a:ext cx="3363049" cy="1735451"/>
              <a:chOff x="4403725" y="4416550"/>
              <a:chExt cx="3363049" cy="1735451"/>
            </a:xfrm>
            <a:solidFill>
              <a:schemeClr val="accent2">
                <a:lumMod val="20000"/>
                <a:lumOff val="80000"/>
              </a:schemeClr>
            </a:solidFill>
            <a:effectLst>
              <a:outerShdw blurRad="76200" dir="13500000" sy="23000" kx="1200000" algn="br" rotWithShape="0">
                <a:prstClr val="black">
                  <a:alpha val="20000"/>
                </a:prstClr>
              </a:outerShdw>
            </a:effectLst>
          </p:grpSpPr>
          <p:sp>
            <p:nvSpPr>
              <p:cNvPr id="37" name="矩形 36"/>
              <p:cNvSpPr/>
              <p:nvPr/>
            </p:nvSpPr>
            <p:spPr>
              <a:xfrm>
                <a:off x="4406565" y="4416550"/>
                <a:ext cx="3360209" cy="1735451"/>
              </a:xfrm>
              <a:prstGeom prst="rect">
                <a:avLst/>
              </a:prstGeom>
              <a:solidFill>
                <a:srgbClr val="FDF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cxnSp>
            <p:nvCxnSpPr>
              <p:cNvPr id="38" name="直接连接符 37"/>
              <p:cNvCxnSpPr/>
              <p:nvPr/>
            </p:nvCxnSpPr>
            <p:spPr>
              <a:xfrm>
                <a:off x="4403725" y="4416550"/>
                <a:ext cx="3360208" cy="0"/>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5" name="矩形 34"/>
            <p:cNvSpPr/>
            <p:nvPr/>
          </p:nvSpPr>
          <p:spPr>
            <a:xfrm>
              <a:off x="4381791" y="3568076"/>
              <a:ext cx="2136738" cy="769441"/>
            </a:xfrm>
            <a:prstGeom prst="rect">
              <a:avLst/>
            </a:prstGeom>
          </p:spPr>
          <p:txBody>
            <a:bodyPr wrap="square">
              <a:spAutoFit/>
            </a:bodyPr>
            <a:lstStyle/>
            <a:p>
              <a:pPr algn="ctr" defTabSz="457200"/>
              <a:r>
                <a:rPr lang="zh-CN" altLang="en-US" sz="2400" b="1" dirty="0">
                  <a:solidFill>
                    <a:srgbClr val="C00000"/>
                  </a:solidFill>
                  <a:latin typeface="DFKai-SB" panose="03000509000000000000" pitchFamily="65" charset="-120"/>
                  <a:ea typeface="DFKai-SB" panose="03000509000000000000" pitchFamily="65" charset="-120"/>
                  <a:cs typeface="微软雅黑" panose="020B0503020204020204" charset="-122"/>
                </a:rPr>
                <a:t> </a:t>
              </a:r>
              <a:r>
                <a:rPr lang="en-US" altLang="zh-CN" sz="20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After Reform and Opening-up</a:t>
              </a:r>
              <a:endParaRPr lang="zh-CN" altLang="en-US" sz="20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6" name="矩形 35"/>
            <p:cNvSpPr/>
            <p:nvPr/>
          </p:nvSpPr>
          <p:spPr>
            <a:xfrm>
              <a:off x="4381791" y="4536805"/>
              <a:ext cx="3524723" cy="646331"/>
            </a:xfrm>
            <a:prstGeom prst="rect">
              <a:avLst/>
            </a:prstGeom>
          </p:spPr>
          <p:txBody>
            <a:bodyPr wrap="square">
              <a:spAutoFit/>
            </a:bodyPr>
            <a:lstStyle/>
            <a:p>
              <a:pPr algn="ctr" defTabSz="457200"/>
              <a:r>
                <a:rPr lang="en-US" altLang="zh-CN"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Peace and development as major themes of the times </a:t>
              </a:r>
              <a:endParaRPr lang="zh-CN" altLang="en-US"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42" name="文本框 41"/>
          <p:cNvSpPr txBox="1"/>
          <p:nvPr/>
        </p:nvSpPr>
        <p:spPr>
          <a:xfrm>
            <a:off x="4790108" y="3635528"/>
            <a:ext cx="3267805" cy="338554"/>
          </a:xfrm>
          <a:prstGeom prst="rect">
            <a:avLst/>
          </a:prstGeom>
          <a:noFill/>
        </p:spPr>
        <p:txBody>
          <a:bodyPr wrap="square">
            <a:spAutoFit/>
          </a:bodyPr>
          <a:lstStyle/>
          <a:p>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Proposed by Deng Xiaoping in 1984</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4" name="文本框 43"/>
          <p:cNvSpPr txBox="1"/>
          <p:nvPr/>
        </p:nvSpPr>
        <p:spPr>
          <a:xfrm>
            <a:off x="1317977" y="4227140"/>
            <a:ext cx="2885135" cy="338554"/>
          </a:xfrm>
          <a:prstGeom prst="rect">
            <a:avLst/>
          </a:prstGeom>
          <a:noFill/>
        </p:spPr>
        <p:txBody>
          <a:bodyPr wrap="square">
            <a:spAutoFit/>
          </a:bodyPr>
          <a:lstStyle/>
          <a:p>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Proposed by Zhou </a:t>
            </a:r>
            <a:r>
              <a:rPr lang="en-US" altLang="zh-CN" sz="1600" dirty="0" err="1">
                <a:latin typeface="Times New Roman" panose="02020603050405020304" pitchFamily="18" charset="0"/>
                <a:ea typeface="DFKai-SB" panose="03000509000000000000" pitchFamily="65" charset="-120"/>
                <a:cs typeface="Times New Roman" panose="02020603050405020304" pitchFamily="18" charset="0"/>
              </a:rPr>
              <a:t>Enlai</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 in 1953</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7" name="文本框 26"/>
          <p:cNvSpPr txBox="1"/>
          <p:nvPr/>
        </p:nvSpPr>
        <p:spPr>
          <a:xfrm>
            <a:off x="78729" y="1046865"/>
            <a:ext cx="5993738" cy="738664"/>
          </a:xfrm>
          <a:prstGeom prst="rect">
            <a:avLst/>
          </a:prstGeom>
          <a:noFill/>
        </p:spPr>
        <p:txBody>
          <a:bodyPr wrap="square" rtlCol="0">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Reference:</a:t>
            </a:r>
            <a:r>
              <a:rPr lang="zh-CN" altLang="zh-CN" sz="1400" kern="100" dirty="0">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kern="100" dirty="0">
                <a:effectLst/>
                <a:latin typeface="Times New Roman" panose="02020603050405020304" pitchFamily="18" charset="0"/>
                <a:ea typeface="DFKai-SB" panose="03000509000000000000" pitchFamily="65" charset="-120"/>
                <a:cs typeface="Times New Roman" panose="02020603050405020304" pitchFamily="18" charset="0"/>
              </a:rPr>
              <a:t>White Paper </a:t>
            </a:r>
            <a:r>
              <a:rPr lang="en-US" altLang="zh-CN" sz="1400" i="1" kern="100" dirty="0">
                <a:effectLst/>
                <a:latin typeface="Times New Roman" panose="02020603050405020304" pitchFamily="18" charset="0"/>
                <a:ea typeface="DFKai-SB" panose="03000509000000000000" pitchFamily="65" charset="-120"/>
                <a:cs typeface="Times New Roman" panose="02020603050405020304" pitchFamily="18" charset="0"/>
              </a:rPr>
              <a:t>China</a:t>
            </a:r>
            <a:r>
              <a:rPr lang="en-US" altLang="zh-CN" sz="1400" i="1" kern="100" dirty="0">
                <a:latin typeface="Times New Roman" panose="02020603050405020304" pitchFamily="18" charset="0"/>
                <a:ea typeface="DFKai-SB" panose="03000509000000000000" pitchFamily="65" charset="-120"/>
                <a:cs typeface="Times New Roman" panose="02020603050405020304" pitchFamily="18" charset="0"/>
              </a:rPr>
              <a:t>’s Peaceful Development</a:t>
            </a:r>
            <a:endParaRPr lang="en-US" altLang="zh-CN" sz="1400" i="1" kern="100" dirty="0">
              <a:effectLst/>
              <a:latin typeface="Times New Roman" panose="02020603050405020304" pitchFamily="18" charset="0"/>
              <a:ea typeface="DFKai-SB" panose="03000509000000000000" pitchFamily="65" charset="-12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hlinkClick r:id="rId3"/>
            </a:endParaRPr>
          </a:p>
          <a:p>
            <a:endParaRPr lang="zh-CN" altLang="zh-CN" sz="14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3" name="矩形 2"/>
          <p:cNvSpPr/>
          <p:nvPr/>
        </p:nvSpPr>
        <p:spPr>
          <a:xfrm>
            <a:off x="78728" y="1323864"/>
            <a:ext cx="5928971" cy="27699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http://english.www.gov.cn/archive/white_paper/2014/09/09/content_281474986284646.htm</a:t>
            </a:r>
          </a:p>
        </p:txBody>
      </p:sp>
      <p:pic>
        <p:nvPicPr>
          <p:cNvPr id="5" name="Picture 4"/>
          <p:cNvPicPr>
            <a:picLocks noChangeAspect="1"/>
          </p:cNvPicPr>
          <p:nvPr/>
        </p:nvPicPr>
        <p:blipFill>
          <a:blip r:embed="rId4"/>
          <a:stretch>
            <a:fillRect/>
          </a:stretch>
        </p:blipFill>
        <p:spPr>
          <a:xfrm>
            <a:off x="78729" y="1618429"/>
            <a:ext cx="3140811" cy="433976"/>
          </a:xfrm>
          <a:prstGeom prst="rect">
            <a:avLst/>
          </a:prstGeom>
        </p:spPr>
      </p:pic>
      <p:sp>
        <p:nvSpPr>
          <p:cNvPr id="40" name="Rectangle 7"/>
          <p:cNvSpPr/>
          <p:nvPr/>
        </p:nvSpPr>
        <p:spPr>
          <a:xfrm>
            <a:off x="4812170" y="6252358"/>
            <a:ext cx="4965089" cy="338554"/>
          </a:xfrm>
          <a:prstGeom prst="rect">
            <a:avLst/>
          </a:prstGeom>
          <a:ln w="28575">
            <a:solidFill>
              <a:srgbClr val="FF0000"/>
            </a:solidFill>
          </a:ln>
        </p:spPr>
        <p:txBody>
          <a:bodyPr wrap="square">
            <a:spAutoFit/>
          </a:bodyPr>
          <a:lstStyle/>
          <a:p>
            <a:pPr algn="ctr"/>
            <a:r>
              <a:rPr lang="en-US" altLang="zh-HK" sz="1600" b="1" dirty="0">
                <a:latin typeface="Times New Roman" panose="02020603050405020304" pitchFamily="18" charset="0"/>
                <a:ea typeface="DFKai-SB" panose="03000509000000000000" pitchFamily="65" charset="-120"/>
                <a:cs typeface="Times New Roman" panose="02020603050405020304" pitchFamily="18" charset="0"/>
              </a:rPr>
              <a:t>Please click on </a:t>
            </a:r>
            <a:r>
              <a:rPr lang="en-US" altLang="zh-HK" sz="1600" b="1" dirty="0" smtClean="0">
                <a:latin typeface="Times New Roman" panose="02020603050405020304" pitchFamily="18" charset="0"/>
                <a:ea typeface="DFKai-SB" panose="03000509000000000000" pitchFamily="65" charset="-120"/>
                <a:cs typeface="Times New Roman" panose="02020603050405020304" pitchFamily="18" charset="0"/>
              </a:rPr>
              <a:t>the images </a:t>
            </a:r>
            <a:r>
              <a:rPr lang="en-US" altLang="zh-HK" sz="1600" b="1" dirty="0">
                <a:latin typeface="Times New Roman" panose="02020603050405020304" pitchFamily="18" charset="0"/>
                <a:ea typeface="DFKai-SB" panose="03000509000000000000" pitchFamily="65" charset="-120"/>
                <a:cs typeface="Times New Roman" panose="02020603050405020304" pitchFamily="18" charset="0"/>
              </a:rPr>
              <a:t>for details and the video</a:t>
            </a:r>
          </a:p>
        </p:txBody>
      </p:sp>
      <p:pic>
        <p:nvPicPr>
          <p:cNvPr id="7" name="Picture 6">
            <a:hlinkClick r:id="rId5"/>
          </p:cNvPr>
          <p:cNvPicPr>
            <a:picLocks noChangeAspect="1"/>
          </p:cNvPicPr>
          <p:nvPr/>
        </p:nvPicPr>
        <p:blipFill>
          <a:blip r:embed="rId6"/>
          <a:stretch>
            <a:fillRect/>
          </a:stretch>
        </p:blipFill>
        <p:spPr>
          <a:xfrm>
            <a:off x="4796592" y="4132148"/>
            <a:ext cx="3032283" cy="1671409"/>
          </a:xfrm>
          <a:prstGeom prst="rect">
            <a:avLst/>
          </a:prstGeom>
        </p:spPr>
      </p:pic>
      <p:sp>
        <p:nvSpPr>
          <p:cNvPr id="9" name="Rectangle 8"/>
          <p:cNvSpPr/>
          <p:nvPr/>
        </p:nvSpPr>
        <p:spPr>
          <a:xfrm>
            <a:off x="4653061" y="5761452"/>
            <a:ext cx="6068136" cy="307777"/>
          </a:xfrm>
          <a:prstGeom prst="rect">
            <a:avLst/>
          </a:prstGeom>
        </p:spPr>
        <p:txBody>
          <a:bodyPr wrap="none">
            <a:spAutoFit/>
          </a:bodyPr>
          <a:lstStyle/>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Source of the video: </a:t>
            </a: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http://www.locpg.gov.cn/jsdt/2021-08/16/c_1211323466.htm</a:t>
            </a:r>
            <a:endParaRPr lang="ja-JP"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Rectangle 9"/>
          <p:cNvSpPr/>
          <p:nvPr/>
        </p:nvSpPr>
        <p:spPr>
          <a:xfrm>
            <a:off x="8259003" y="3998538"/>
            <a:ext cx="3274295" cy="769441"/>
          </a:xfrm>
          <a:prstGeom prst="rect">
            <a:avLst/>
          </a:prstGeom>
        </p:spPr>
        <p:txBody>
          <a:bodyPr wrap="square">
            <a:spAutoFit/>
          </a:bodyPr>
          <a:lstStyle/>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Source:</a:t>
            </a:r>
            <a:r>
              <a:rPr lang="en-US" altLang="zh-CN" sz="16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people.cn</a:t>
            </a:r>
          </a:p>
          <a:p>
            <a:r>
              <a:rPr lang="en-US" altLang="zh-CN" sz="1400" kern="100" dirty="0">
                <a:latin typeface="Times New Roman" panose="02020603050405020304" pitchFamily="18" charset="0"/>
                <a:ea typeface="標楷體" panose="03000509000000000000" pitchFamily="65" charset="-120"/>
                <a:cs typeface="Times New Roman" panose="02020603050405020304" pitchFamily="18" charset="0"/>
              </a:rPr>
              <a:t>http://politics.people.com.cn/BIG5/n/2012/1113/c99014-19561369.html</a:t>
            </a:r>
            <a:endParaRPr lang="ja-JP" altLang="en-US" sz="1400" kern="100" dirty="0">
              <a:latin typeface="Times New Roman" panose="02020603050405020304" pitchFamily="18" charset="0"/>
              <a:cs typeface="Times New Roman" panose="02020603050405020304" pitchFamily="18" charset="0"/>
            </a:endParaRPr>
          </a:p>
        </p:txBody>
      </p:sp>
      <p:sp>
        <p:nvSpPr>
          <p:cNvPr id="11" name="Rectangle 10"/>
          <p:cNvSpPr/>
          <p:nvPr/>
        </p:nvSpPr>
        <p:spPr>
          <a:xfrm>
            <a:off x="248922" y="5886963"/>
            <a:ext cx="3983335" cy="523220"/>
          </a:xfrm>
          <a:prstGeom prst="rect">
            <a:avLst/>
          </a:prstGeom>
        </p:spPr>
        <p:txBody>
          <a:bodyPr wrap="non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National Library </a:t>
            </a:r>
            <a:r>
              <a:rPr lang="en-US" altLang="zh-TW" sz="1400">
                <a:latin typeface="Times New Roman" panose="02020603050405020304" pitchFamily="18" charset="0"/>
                <a:ea typeface="標楷體" panose="03000509000000000000" pitchFamily="65" charset="-120"/>
                <a:cs typeface="Times New Roman" panose="02020603050405020304" pitchFamily="18" charset="0"/>
              </a:rPr>
              <a:t>of China</a:t>
            </a:r>
            <a:r>
              <a:rPr lang="zh-TW" altLang="en-US" sz="140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a:latin typeface="Calibri" panose="020F0502020204030204" pitchFamily="34" charset="0"/>
                <a:cs typeface="Times New Roman" panose="02020603050405020304" pitchFamily="18" charset="0"/>
              </a:rPr>
              <a:t>(</a:t>
            </a:r>
            <a:r>
              <a:rPr lang="en-US" altLang="ja-JP" sz="1400" dirty="0">
                <a:latin typeface="Times New Roman" panose="02020603050405020304" pitchFamily="18" charset="0"/>
                <a:ea typeface="新細明體" panose="02020500000000000000" pitchFamily="18" charset="-120"/>
                <a:cs typeface="Times New Roman" panose="02020603050405020304" pitchFamily="18" charset="0"/>
              </a:rPr>
              <a:t>http://www.nlc.cn/dsb_zt/xzzt/ghgdsj/1954/event4</a:t>
            </a:r>
            <a:r>
              <a:rPr lang="en-US" altLang="ja-JP" sz="1400" dirty="0">
                <a:latin typeface="Calibri" panose="020F0502020204030204" pitchFamily="34" charset="0"/>
                <a:ea typeface="新細明體" panose="02020500000000000000" pitchFamily="18" charset="-120"/>
                <a:cs typeface="Times New Roman" panose="02020603050405020304" pitchFamily="18" charset="0"/>
              </a:rPr>
              <a:t>/</a:t>
            </a:r>
            <a:r>
              <a:rPr lang="en-US" altLang="zh-TW" sz="1400" dirty="0">
                <a:latin typeface="Calibri" panose="020F0502020204030204" pitchFamily="34" charset="0"/>
                <a:ea typeface="新細明體" panose="02020500000000000000" pitchFamily="18" charset="-120"/>
                <a:cs typeface="Times New Roman" panose="02020603050405020304" pitchFamily="18" charset="0"/>
              </a:rPr>
              <a:t>)</a:t>
            </a:r>
            <a:endParaRPr lang="ja-JP" altLang="ja-JP" sz="1400" dirty="0">
              <a:latin typeface="Calibri" panose="020F0502020204030204" pitchFamily="34" charset="0"/>
              <a:ea typeface="新細明體" panose="02020500000000000000" pitchFamily="18" charset="-120"/>
              <a:cs typeface="Times New Roman" panose="02020603050405020304" pitchFamily="18" charset="0"/>
            </a:endParaRPr>
          </a:p>
        </p:txBody>
      </p:sp>
      <p:pic>
        <p:nvPicPr>
          <p:cNvPr id="45" name="Picture 44">
            <a:hlinkClick r:id="rId7"/>
          </p:cNvPr>
          <p:cNvPicPr/>
          <p:nvPr/>
        </p:nvPicPr>
        <p:blipFill>
          <a:blip r:embed="rId8"/>
          <a:stretch>
            <a:fillRect/>
          </a:stretch>
        </p:blipFill>
        <p:spPr>
          <a:xfrm>
            <a:off x="1138468" y="4648997"/>
            <a:ext cx="2989351" cy="1150421"/>
          </a:xfrm>
          <a:prstGeom prst="rect">
            <a:avLst/>
          </a:prstGeom>
        </p:spPr>
      </p:pic>
      <p:pic>
        <p:nvPicPr>
          <p:cNvPr id="4" name="Picture 3">
            <a:hlinkClick r:id="rId9"/>
          </p:cNvPr>
          <p:cNvPicPr>
            <a:picLocks noChangeAspect="1"/>
          </p:cNvPicPr>
          <p:nvPr/>
        </p:nvPicPr>
        <p:blipFill>
          <a:blip r:embed="rId10"/>
          <a:stretch>
            <a:fillRect/>
          </a:stretch>
        </p:blipFill>
        <p:spPr>
          <a:xfrm>
            <a:off x="8123723" y="1705900"/>
            <a:ext cx="3614747" cy="2209526"/>
          </a:xfrm>
          <a:prstGeom prst="rect">
            <a:avLst/>
          </a:prstGeom>
        </p:spPr>
      </p:pic>
      <p:sp>
        <p:nvSpPr>
          <p:cNvPr id="43" name="TextBox 42"/>
          <p:cNvSpPr txBox="1"/>
          <p:nvPr/>
        </p:nvSpPr>
        <p:spPr>
          <a:xfrm>
            <a:off x="8259003" y="1835417"/>
            <a:ext cx="3354184" cy="1600438"/>
          </a:xfrm>
          <a:prstGeom prst="rect">
            <a:avLst/>
          </a:prstGeom>
          <a:solidFill>
            <a:schemeClr val="bg1"/>
          </a:solidFill>
        </p:spPr>
        <p:txBody>
          <a:bodyPr wrap="square" rtlCol="0">
            <a:spAutoFit/>
          </a:bodyPr>
          <a:lstStyle/>
          <a:p>
            <a:pPr algn="just"/>
            <a:r>
              <a:rPr lang="en-US" altLang="zh-CN"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 human community with a shared future</a:t>
            </a:r>
          </a:p>
          <a:p>
            <a:endParaRPr lang="en-US" altLang="zh-CN" sz="1400" dirty="0">
              <a:latin typeface="Times New Roman" panose="02020603050405020304" pitchFamily="18" charset="0"/>
              <a:cs typeface="Times New Roman" panose="02020603050405020304" pitchFamily="18" charset="0"/>
            </a:endParaRPr>
          </a:p>
          <a:p>
            <a:pPr algn="just"/>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 Proposed by the Eighteenth National Congress of the Communist Party of China in 2012</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6"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D516AF7B-E9E2-410E-AD95-DFB2B63849F4}" type="slidenum">
              <a:rPr lang="en-US" altLang="en-US" smtClean="0"/>
              <a:t>19</a:t>
            </a:fld>
            <a:endParaRPr lang="en-US" altLang="en-US" dirty="0"/>
          </a:p>
        </p:txBody>
      </p:sp>
      <p:sp>
        <p:nvSpPr>
          <p:cNvPr id="3" name="矩形 2"/>
          <p:cNvSpPr/>
          <p:nvPr/>
        </p:nvSpPr>
        <p:spPr>
          <a:xfrm>
            <a:off x="435236" y="1206123"/>
            <a:ext cx="11428152" cy="4776692"/>
          </a:xfrm>
          <a:prstGeom prst="rect">
            <a:avLst/>
          </a:prstGeom>
        </p:spPr>
        <p:txBody>
          <a:bodyPr wrap="square">
            <a:spAutoFit/>
          </a:bodyPr>
          <a:lstStyle/>
          <a:p>
            <a:pPr algn="just">
              <a:lnSpc>
                <a:spcPct val="120000"/>
              </a:lnSpc>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Five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P</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rinciples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of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Peaceful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C</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oexistence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was first proposed on 31 December 1953 by Premier Zhou Enlai, when he held talks with the Indian delegation on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issues between the two countries, particularly India’s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relationship with China’s Tibetan region</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Since its inception, these principles have not only been recognized in the treaties, communiqués, declarations and other bilateral relations documents signed between China and other countries, but also have been cited or reaffirmed in many important international conferences and documents.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 These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principles have also become the foundation of China’s independent foreign policy of peace.</a:t>
            </a:r>
            <a:endParaRPr lang="zh-TW" altLang="en-US" sz="2000"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20000"/>
              </a:lnSpc>
            </a:pPr>
            <a:endParaRPr lang="en-US" altLang="zh-TW" sz="12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lnSpc>
                <a:spcPct val="120000"/>
              </a:lnSpc>
              <a:buFont typeface="Arial" panose="020B0604020202020204" pitchFamily="34" charset="0"/>
              <a:buChar char="•"/>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Mutual respect for sovereignty and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territorial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integrity </a:t>
            </a:r>
            <a:endPar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lnSpc>
                <a:spcPct val="120000"/>
              </a:lnSpc>
              <a:buFont typeface="Arial" panose="020B0604020202020204" pitchFamily="34" charset="0"/>
              <a:buChar char="•"/>
            </a:pP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Mutual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non-aggression</a:t>
            </a:r>
          </a:p>
          <a:p>
            <a:pPr marL="457200" indent="-457200">
              <a:lnSpc>
                <a:spcPct val="120000"/>
              </a:lnSpc>
              <a:buFont typeface="Arial" panose="020B0604020202020204" pitchFamily="34" charset="0"/>
              <a:buChar char="•"/>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Mutual non-interference in each other’s internal affairs</a:t>
            </a:r>
          </a:p>
          <a:p>
            <a:pPr marL="457200" indent="-457200">
              <a:lnSpc>
                <a:spcPct val="120000"/>
              </a:lnSpc>
              <a:buFont typeface="Arial" panose="020B0604020202020204" pitchFamily="34" charset="0"/>
              <a:buChar char="•"/>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Equality and mutual benefit</a:t>
            </a:r>
          </a:p>
          <a:p>
            <a:pPr marL="457200" indent="-457200">
              <a:lnSpc>
                <a:spcPct val="120000"/>
              </a:lnSpc>
              <a:buFont typeface="Arial" panose="020B0604020202020204" pitchFamily="34" charset="0"/>
              <a:buChar char="•"/>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Peacefully coexistence</a:t>
            </a:r>
          </a:p>
          <a:p>
            <a:pPr marL="457200" indent="-457200">
              <a:buFont typeface="Arial" panose="020B0604020202020204" pitchFamily="34" charset="0"/>
              <a:buChar char="•"/>
            </a:pPr>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p:cNvSpPr/>
          <p:nvPr/>
        </p:nvSpPr>
        <p:spPr>
          <a:xfrm>
            <a:off x="2489640" y="402745"/>
            <a:ext cx="8989962" cy="707886"/>
          </a:xfrm>
          <a:prstGeom prst="rect">
            <a:avLst/>
          </a:prstGeom>
        </p:spPr>
        <p:txBody>
          <a:bodyPr wrap="none">
            <a:spAutoFit/>
          </a:bodyPr>
          <a:lstStyle/>
          <a:p>
            <a:r>
              <a:rPr lang="en-US" altLang="zh-TW" sz="4000" b="1" dirty="0">
                <a:latin typeface="Times New Roman" panose="02020603050405020304" pitchFamily="18" charset="0"/>
                <a:ea typeface="DFKai-SB" panose="03000509000000000000" pitchFamily="65" charset="-120"/>
                <a:cs typeface="Times New Roman" panose="02020603050405020304" pitchFamily="18" charset="0"/>
              </a:rPr>
              <a:t>Five </a:t>
            </a:r>
            <a:r>
              <a:rPr lang="en-US" altLang="zh-TW" sz="4000" b="1" dirty="0" smtClean="0">
                <a:latin typeface="Times New Roman" panose="02020603050405020304" pitchFamily="18" charset="0"/>
                <a:ea typeface="DFKai-SB" panose="03000509000000000000" pitchFamily="65" charset="-120"/>
                <a:cs typeface="Times New Roman" panose="02020603050405020304" pitchFamily="18" charset="0"/>
              </a:rPr>
              <a:t>Principles </a:t>
            </a:r>
            <a:r>
              <a:rPr lang="en-US" altLang="zh-TW" sz="4000" b="1" dirty="0">
                <a:latin typeface="Times New Roman" panose="02020603050405020304" pitchFamily="18" charset="0"/>
                <a:ea typeface="DFKai-SB" panose="03000509000000000000" pitchFamily="65" charset="-120"/>
                <a:cs typeface="Times New Roman" panose="02020603050405020304" pitchFamily="18" charset="0"/>
              </a:rPr>
              <a:t>of P</a:t>
            </a:r>
            <a:r>
              <a:rPr lang="en-US" altLang="zh-TW" sz="4000" b="1" dirty="0" smtClean="0">
                <a:latin typeface="Times New Roman" panose="02020603050405020304" pitchFamily="18" charset="0"/>
                <a:ea typeface="DFKai-SB" panose="03000509000000000000" pitchFamily="65" charset="-120"/>
                <a:cs typeface="Times New Roman" panose="02020603050405020304" pitchFamily="18" charset="0"/>
              </a:rPr>
              <a:t>eaceful Coexistence</a:t>
            </a:r>
            <a:endParaRPr lang="zh-CN" altLang="en-US" sz="4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矩形 9"/>
          <p:cNvSpPr/>
          <p:nvPr/>
        </p:nvSpPr>
        <p:spPr>
          <a:xfrm>
            <a:off x="2112138" y="5898377"/>
            <a:ext cx="5091458" cy="584775"/>
          </a:xfrm>
          <a:prstGeom prst="rect">
            <a:avLst/>
          </a:prstGeom>
        </p:spPr>
        <p:txBody>
          <a:bodyPr wrap="none">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Source: people.cn</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http://cpc.people.com.cn/BIG5/n/2014/0628/c64387-25212801.html</a:t>
            </a:r>
          </a:p>
        </p:txBody>
      </p:sp>
      <p:pic>
        <p:nvPicPr>
          <p:cNvPr id="12" name="Picture 11"/>
          <p:cNvPicPr>
            <a:picLocks noChangeAspect="1"/>
          </p:cNvPicPr>
          <p:nvPr/>
        </p:nvPicPr>
        <p:blipFill>
          <a:blip r:embed="rId3"/>
          <a:stretch>
            <a:fillRect/>
          </a:stretch>
        </p:blipFill>
        <p:spPr>
          <a:xfrm>
            <a:off x="1025278" y="5993869"/>
            <a:ext cx="1086860" cy="393790"/>
          </a:xfrm>
          <a:prstGeom prst="rect">
            <a:avLst/>
          </a:prstGeom>
        </p:spPr>
      </p:pic>
      <p:sp>
        <p:nvSpPr>
          <p:cNvPr id="9"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extLst>
      <p:ext uri="{BB962C8B-B14F-4D97-AF65-F5344CB8AC3E}">
        <p14:creationId xmlns:p14="http://schemas.microsoft.com/office/powerpoint/2010/main" val="8399927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bwMode="auto">
          <a:xfrm>
            <a:off x="3887390" y="500332"/>
            <a:ext cx="4417220"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en-US" altLang="zh-CN" sz="2800" b="1" dirty="0">
                <a:latin typeface="Times New Roman" panose="02020603050405020304" pitchFamily="18" charset="0"/>
                <a:ea typeface="標楷體" panose="03000509000000000000" pitchFamily="65" charset="-120"/>
                <a:cs typeface="Times New Roman" panose="02020603050405020304" pitchFamily="18" charset="0"/>
              </a:rPr>
              <a:t>Learning Objectives</a:t>
            </a:r>
            <a:endParaRPr lang="zh-CN" altLang="en-US" sz="2800" b="1" dirty="0">
              <a:latin typeface="Times New Roman" panose="02020603050405020304" pitchFamily="18" charset="0"/>
              <a:cs typeface="Times New Roman" panose="02020603050405020304" pitchFamily="18" charset="0"/>
            </a:endParaRPr>
          </a:p>
        </p:txBody>
      </p:sp>
      <p:sp>
        <p:nvSpPr>
          <p:cNvPr id="5" name="直接连接符 8"/>
          <p:cNvSpPr>
            <a:spLocks noChangeShapeType="1"/>
          </p:cNvSpPr>
          <p:nvPr/>
        </p:nvSpPr>
        <p:spPr bwMode="auto">
          <a:xfrm flipV="1">
            <a:off x="8259591" y="831103"/>
            <a:ext cx="1485900"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6" name="直接连接符 10"/>
          <p:cNvSpPr>
            <a:spLocks noChangeShapeType="1"/>
          </p:cNvSpPr>
          <p:nvPr/>
        </p:nvSpPr>
        <p:spPr bwMode="auto">
          <a:xfrm flipV="1">
            <a:off x="2422444" y="831103"/>
            <a:ext cx="1590675"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7" name="椭圆 13"/>
          <p:cNvSpPr>
            <a:spLocks noChangeArrowheads="1"/>
          </p:cNvSpPr>
          <p:nvPr/>
        </p:nvSpPr>
        <p:spPr bwMode="auto">
          <a:xfrm>
            <a:off x="3967600" y="754109"/>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8" name="椭圆 17"/>
          <p:cNvSpPr>
            <a:spLocks noChangeArrowheads="1"/>
          </p:cNvSpPr>
          <p:nvPr/>
        </p:nvSpPr>
        <p:spPr bwMode="auto">
          <a:xfrm>
            <a:off x="8073631" y="75423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9" name="内容占位符 2"/>
          <p:cNvSpPr txBox="1">
            <a:spLocks noChangeArrowheads="1"/>
          </p:cNvSpPr>
          <p:nvPr/>
        </p:nvSpPr>
        <p:spPr bwMode="auto">
          <a:xfrm>
            <a:off x="697952" y="1073581"/>
            <a:ext cx="10913946" cy="50758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zh-HK" b="1" dirty="0">
                <a:latin typeface="Times New Roman" panose="02020603050405020304" pitchFamily="18" charset="0"/>
                <a:ea typeface="DFKai-SB" panose="03000509000000000000" pitchFamily="65" charset="-120"/>
                <a:cs typeface="Times New Roman" panose="02020603050405020304" pitchFamily="18" charset="0"/>
              </a:rPr>
              <a:t>Knowledge</a:t>
            </a:r>
          </a:p>
          <a:p>
            <a:pPr marL="452438" indent="-452438" algn="just">
              <a:lnSpc>
                <a:spcPct val="100000"/>
              </a:lnSpc>
            </a:pP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To understand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the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notion, agenda and action of multifaceted diplomacy of our country</a:t>
            </a:r>
          </a:p>
          <a:p>
            <a:pPr marL="0" indent="0" algn="just">
              <a:lnSpc>
                <a:spcPct val="100000"/>
              </a:lnSpc>
              <a:buNone/>
            </a:pP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Skills</a:t>
            </a:r>
          </a:p>
          <a:p>
            <a:pPr marL="452438" indent="-452438" algn="just">
              <a:lnSpc>
                <a:spcPct val="100000"/>
              </a:lnSpc>
            </a:pP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To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enhance</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 critical thinking skills; to understand and </a:t>
            </a:r>
            <a:r>
              <a:rPr lang="en-US" altLang="zh-CN" sz="2400" dirty="0" err="1" smtClean="0">
                <a:latin typeface="Times New Roman" panose="02020603050405020304" pitchFamily="18" charset="0"/>
                <a:ea typeface="標楷體" panose="03000509000000000000" pitchFamily="65" charset="-120"/>
                <a:cs typeface="Times New Roman" panose="02020603050405020304" pitchFamily="18" charset="0"/>
              </a:rPr>
              <a:t>analyse</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 information on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international</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 relations critically by studying cases of how our country engages</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in</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international affairs</a:t>
            </a:r>
          </a:p>
          <a:p>
            <a:pPr marL="0" indent="0" algn="just">
              <a:lnSpc>
                <a:spcPct val="100000"/>
              </a:lnSpc>
              <a:buNone/>
            </a:pPr>
            <a:r>
              <a:rPr lang="en-US" altLang="zh-CN" b="1" dirty="0" smtClean="0">
                <a:latin typeface="Times New Roman" panose="02020603050405020304" pitchFamily="18" charset="0"/>
                <a:ea typeface="DFKai-SB" panose="03000509000000000000" pitchFamily="65" charset="-120"/>
                <a:cs typeface="Times New Roman" panose="02020603050405020304" pitchFamily="18" charset="0"/>
              </a:rPr>
              <a:t>Values</a:t>
            </a:r>
            <a:endParaRPr lang="en-US" altLang="zh-TW" b="1" dirty="0" smtClean="0">
              <a:latin typeface="Times New Roman" panose="02020603050405020304" pitchFamily="18" charset="0"/>
              <a:ea typeface="DFKai-SB" panose="03000509000000000000" pitchFamily="65" charset="-120"/>
              <a:cs typeface="Times New Roman" panose="02020603050405020304" pitchFamily="18" charset="0"/>
            </a:endParaRPr>
          </a:p>
          <a:p>
            <a:pPr marL="452438" indent="-452438" algn="just">
              <a:lnSpc>
                <a:spcPct val="100000"/>
              </a:lnSpc>
            </a:pP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To </a:t>
            </a:r>
            <a:r>
              <a:rPr lang="en-US" altLang="zh-CN" sz="2400" dirty="0" err="1" smtClean="0">
                <a:latin typeface="Times New Roman" panose="02020603050405020304" pitchFamily="18" charset="0"/>
                <a:ea typeface="標楷體" panose="03000509000000000000" pitchFamily="65" charset="-120"/>
                <a:cs typeface="Times New Roman" panose="02020603050405020304" pitchFamily="18" charset="0"/>
              </a:rPr>
              <a:t>recognise</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 our country’s notion of staying on the path of peaceful development and building a human community with a shared future</a:t>
            </a:r>
          </a:p>
          <a:p>
            <a:pPr marL="452438" indent="-452438">
              <a:lnSpc>
                <a:spcPct val="100000"/>
              </a:lnSpc>
            </a:pP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To develop a sense of national identity with a global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perspective</a:t>
            </a:r>
            <a:endParaRPr lang="zh-CN"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00000"/>
              </a:lnSpc>
              <a:buNone/>
            </a:pPr>
            <a:endParaRPr lang="zh-CN" altLang="en-US" sz="1800" dirty="0">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8938" y="1405941"/>
            <a:ext cx="11194804" cy="2751522"/>
          </a:xfrm>
          <a:prstGeom prst="rect">
            <a:avLst/>
          </a:prstGeom>
          <a:ln w="38100">
            <a:solidFill>
              <a:srgbClr val="FF0000"/>
            </a:solidFill>
          </a:ln>
        </p:spPr>
        <p:txBody>
          <a:bodyPr vert="horz" wrap="square" lIns="91440" tIns="45720" rIns="91440" bIns="45720" rtlCol="0" anchor="ctr">
            <a:spAutoFit/>
          </a:bodyPr>
          <a:lstStyle>
            <a:defPPr>
              <a:defRPr lang="zh-CN"/>
            </a:defPPr>
            <a:lvl1pPr>
              <a:lnSpc>
                <a:spcPct val="150000"/>
              </a:lnSpc>
              <a:spcBef>
                <a:spcPts val="1000"/>
              </a:spcBef>
              <a:buFont typeface="Arial" panose="020B0604020202020204" pitchFamily="34" charset="0"/>
              <a:buNone/>
              <a:defRPr sz="2400">
                <a:latin typeface="黑体" panose="02010609060101010101" pitchFamily="49" charset="-122"/>
                <a:ea typeface="黑体" panose="02010609060101010101" pitchFamily="49" charset="-122"/>
              </a:defRPr>
            </a:lvl1pPr>
          </a:lstStyle>
          <a:p>
            <a:pPr algn="just">
              <a:lnSpc>
                <a:spcPct val="120000"/>
              </a:lnSpc>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The path of peaceful development will be upheld to safeguard core national interests</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China will never follow the beaten track of big powers in seeking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hegemony,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but we will never sacrifice our legitimate rights or core interests.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China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stands for resolving differences and disputes through consultation and dialogues</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On major issues of principle concerning sovereignty and territorial integrity, we will resolutely safeguard our legitimate rights and interests. </a:t>
            </a:r>
            <a:endParaRPr lang="zh-CN" altLang="en-US" dirty="0">
              <a:latin typeface="DFKai-SB" panose="03000509000000000000" pitchFamily="65" charset="-120"/>
              <a:ea typeface="DFKai-SB" panose="03000509000000000000" pitchFamily="65" charset="-120"/>
            </a:endParaRPr>
          </a:p>
        </p:txBody>
      </p:sp>
      <p:sp>
        <p:nvSpPr>
          <p:cNvPr id="14" name="任意多边形: 形状 13"/>
          <p:cNvSpPr/>
          <p:nvPr/>
        </p:nvSpPr>
        <p:spPr>
          <a:xfrm>
            <a:off x="1822551" y="4360426"/>
            <a:ext cx="8384039" cy="1515649"/>
          </a:xfrm>
          <a:custGeom>
            <a:avLst/>
            <a:gdLst>
              <a:gd name="connsiteX0" fmla="*/ 0 w 2969224"/>
              <a:gd name="connsiteY0" fmla="*/ 202770 h 2027697"/>
              <a:gd name="connsiteX1" fmla="*/ 202770 w 2969224"/>
              <a:gd name="connsiteY1" fmla="*/ 0 h 2027697"/>
              <a:gd name="connsiteX2" fmla="*/ 2766454 w 2969224"/>
              <a:gd name="connsiteY2" fmla="*/ 0 h 2027697"/>
              <a:gd name="connsiteX3" fmla="*/ 2969224 w 2969224"/>
              <a:gd name="connsiteY3" fmla="*/ 202770 h 2027697"/>
              <a:gd name="connsiteX4" fmla="*/ 2969224 w 2969224"/>
              <a:gd name="connsiteY4" fmla="*/ 1824927 h 2027697"/>
              <a:gd name="connsiteX5" fmla="*/ 2766454 w 2969224"/>
              <a:gd name="connsiteY5" fmla="*/ 2027697 h 2027697"/>
              <a:gd name="connsiteX6" fmla="*/ 202770 w 2969224"/>
              <a:gd name="connsiteY6" fmla="*/ 2027697 h 2027697"/>
              <a:gd name="connsiteX7" fmla="*/ 0 w 2969224"/>
              <a:gd name="connsiteY7" fmla="*/ 1824927 h 2027697"/>
              <a:gd name="connsiteX8" fmla="*/ 0 w 2969224"/>
              <a:gd name="connsiteY8" fmla="*/ 202770 h 20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9224" h="2027697">
                <a:moveTo>
                  <a:pt x="0" y="202770"/>
                </a:moveTo>
                <a:cubicBezTo>
                  <a:pt x="0" y="90783"/>
                  <a:pt x="90783" y="0"/>
                  <a:pt x="202770" y="0"/>
                </a:cubicBezTo>
                <a:lnTo>
                  <a:pt x="2766454" y="0"/>
                </a:lnTo>
                <a:cubicBezTo>
                  <a:pt x="2878441" y="0"/>
                  <a:pt x="2969224" y="90783"/>
                  <a:pt x="2969224" y="202770"/>
                </a:cubicBezTo>
                <a:lnTo>
                  <a:pt x="2969224" y="1824927"/>
                </a:lnTo>
                <a:cubicBezTo>
                  <a:pt x="2969224" y="1936914"/>
                  <a:pt x="2878441" y="2027697"/>
                  <a:pt x="2766454" y="2027697"/>
                </a:cubicBezTo>
                <a:lnTo>
                  <a:pt x="202770" y="2027697"/>
                </a:lnTo>
                <a:cubicBezTo>
                  <a:pt x="90783" y="2027697"/>
                  <a:pt x="0" y="1936914"/>
                  <a:pt x="0" y="1824927"/>
                </a:cubicBezTo>
                <a:lnTo>
                  <a:pt x="0" y="202770"/>
                </a:lnTo>
                <a:close/>
              </a:path>
            </a:pathLst>
          </a:custGeom>
          <a:solidFill>
            <a:srgbClr val="FAC9BE"/>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42240" tIns="953318" rIns="142240" bIns="547781" numCol="1" spcCol="1270" anchor="ctr" anchorCtr="0">
            <a:noAutofit/>
          </a:bodyPr>
          <a:lstStyle/>
          <a:p>
            <a:pPr marL="0" lvl="0" indent="0" algn="ctr" defTabSz="889000">
              <a:lnSpc>
                <a:spcPct val="90000"/>
              </a:lnSpc>
              <a:spcBef>
                <a:spcPct val="0"/>
              </a:spcBef>
              <a:spcAft>
                <a:spcPct val="35000"/>
              </a:spcAft>
              <a:buClrTx/>
              <a:buSzTx/>
              <a:buFontTx/>
              <a:buNone/>
            </a:pPr>
            <a:endParaRPr lang="zh-CN" altLang="en-US" sz="2000" b="1" kern="1200" dirty="0">
              <a:solidFill>
                <a:schemeClr val="tx1"/>
              </a:solidFill>
            </a:endParaRPr>
          </a:p>
        </p:txBody>
      </p:sp>
      <p:sp>
        <p:nvSpPr>
          <p:cNvPr id="17" name="任意多边形: 形状 16"/>
          <p:cNvSpPr/>
          <p:nvPr/>
        </p:nvSpPr>
        <p:spPr>
          <a:xfrm>
            <a:off x="1915050" y="3690897"/>
            <a:ext cx="8970280" cy="2383753"/>
          </a:xfrm>
          <a:custGeom>
            <a:avLst/>
            <a:gdLst>
              <a:gd name="connsiteX0" fmla="*/ 0 w 2969224"/>
              <a:gd name="connsiteY0" fmla="*/ 202770 h 2027697"/>
              <a:gd name="connsiteX1" fmla="*/ 202770 w 2969224"/>
              <a:gd name="connsiteY1" fmla="*/ 0 h 2027697"/>
              <a:gd name="connsiteX2" fmla="*/ 2766454 w 2969224"/>
              <a:gd name="connsiteY2" fmla="*/ 0 h 2027697"/>
              <a:gd name="connsiteX3" fmla="*/ 2969224 w 2969224"/>
              <a:gd name="connsiteY3" fmla="*/ 202770 h 2027697"/>
              <a:gd name="connsiteX4" fmla="*/ 2969224 w 2969224"/>
              <a:gd name="connsiteY4" fmla="*/ 1824927 h 2027697"/>
              <a:gd name="connsiteX5" fmla="*/ 2766454 w 2969224"/>
              <a:gd name="connsiteY5" fmla="*/ 2027697 h 2027697"/>
              <a:gd name="connsiteX6" fmla="*/ 202770 w 2969224"/>
              <a:gd name="connsiteY6" fmla="*/ 2027697 h 2027697"/>
              <a:gd name="connsiteX7" fmla="*/ 0 w 2969224"/>
              <a:gd name="connsiteY7" fmla="*/ 1824927 h 2027697"/>
              <a:gd name="connsiteX8" fmla="*/ 0 w 2969224"/>
              <a:gd name="connsiteY8" fmla="*/ 202770 h 20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9224" h="2027697">
                <a:moveTo>
                  <a:pt x="0" y="202770"/>
                </a:moveTo>
                <a:cubicBezTo>
                  <a:pt x="0" y="90783"/>
                  <a:pt x="90783" y="0"/>
                  <a:pt x="202770" y="0"/>
                </a:cubicBezTo>
                <a:lnTo>
                  <a:pt x="2766454" y="0"/>
                </a:lnTo>
                <a:cubicBezTo>
                  <a:pt x="2878441" y="0"/>
                  <a:pt x="2969224" y="90783"/>
                  <a:pt x="2969224" y="202770"/>
                </a:cubicBezTo>
                <a:lnTo>
                  <a:pt x="2969224" y="1824927"/>
                </a:lnTo>
                <a:cubicBezTo>
                  <a:pt x="2969224" y="1936914"/>
                  <a:pt x="2878441" y="2027697"/>
                  <a:pt x="2766454" y="2027697"/>
                </a:cubicBezTo>
                <a:lnTo>
                  <a:pt x="202770" y="2027697"/>
                </a:lnTo>
                <a:cubicBezTo>
                  <a:pt x="90783" y="2027697"/>
                  <a:pt x="0" y="1936914"/>
                  <a:pt x="0" y="1824927"/>
                </a:cubicBezTo>
                <a:lnTo>
                  <a:pt x="0" y="202770"/>
                </a:lnTo>
                <a:close/>
              </a:path>
            </a:pathLst>
          </a:custGeom>
          <a:noFill/>
          <a:ln>
            <a:no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42240" tIns="953318" rIns="142240" bIns="547781" numCol="1" spcCol="1270" anchor="ctr" anchorCtr="0">
            <a:spAutoFit/>
          </a:bodyPr>
          <a:lstStyle/>
          <a:p>
            <a:pPr lvl="0" defTabSz="889000">
              <a:lnSpc>
                <a:spcPct val="150000"/>
              </a:lnSpc>
              <a:spcBef>
                <a:spcPct val="0"/>
              </a:spcBef>
            </a:pP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President Xi Jinping has clearly stated that China will resolutely </a:t>
            </a:r>
            <a:r>
              <a:rPr lang="en-US" altLang="zh-TW"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safeguard </a:t>
            </a: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its sovereignty, security, and development interests. </a:t>
            </a:r>
            <a:endParaRPr lang="en-US" altLang="zh-HK"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文字方塊 9">
            <a:extLst>
              <a:ext uri="{FF2B5EF4-FFF2-40B4-BE49-F238E27FC236}">
                <a16:creationId xmlns:a16="http://schemas.microsoft.com/office/drawing/2014/main" id="{1962EBA2-0A83-EE4D-83A1-6E5D6A38E029}"/>
              </a:ext>
            </a:extLst>
          </p:cNvPr>
          <p:cNvSpPr txBox="1"/>
          <p:nvPr/>
        </p:nvSpPr>
        <p:spPr>
          <a:xfrm>
            <a:off x="633555" y="6273225"/>
            <a:ext cx="8376166" cy="523220"/>
          </a:xfrm>
          <a:prstGeom prst="rect">
            <a:avLst/>
          </a:prstGeom>
          <a:noFill/>
        </p:spPr>
        <p:txBody>
          <a:bodyPr wrap="square">
            <a:spAutoFit/>
          </a:bodyPr>
          <a:lstStyle/>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Sources of photo and material:</a:t>
            </a: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www.gov.cn (</a:t>
            </a:r>
            <a:r>
              <a:rPr lang="en-US" altLang="zh-HK" sz="1400" dirty="0">
                <a:latin typeface="Times New Roman" panose="02020603050405020304" pitchFamily="18" charset="0"/>
                <a:cs typeface="Times New Roman" panose="02020603050405020304" pitchFamily="18" charset="0"/>
              </a:rPr>
              <a:t>http://big5.www.gov.cn/gate/big5/www.gov.cn/xinwen/2014-03/29/content_2649220.htm</a:t>
            </a:r>
            <a:r>
              <a:rPr lang="en-US" altLang="zh-TW" sz="1400" dirty="0">
                <a:latin typeface="Times New Roman" panose="02020603050405020304" pitchFamily="18" charset="0"/>
                <a:cs typeface="Times New Roman" panose="02020603050405020304" pitchFamily="18" charset="0"/>
              </a:rPr>
              <a:t>)</a:t>
            </a:r>
            <a:endParaRPr lang="zh-HK" altLang="en-US" sz="1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08938" y="4233610"/>
            <a:ext cx="1457131" cy="1899874"/>
          </a:xfrm>
          <a:prstGeom prst="rect">
            <a:avLst/>
          </a:prstGeom>
        </p:spPr>
      </p:pic>
      <p:sp>
        <p:nvSpPr>
          <p:cNvPr id="8" name="任意多边形: 形状 3"/>
          <p:cNvSpPr/>
          <p:nvPr/>
        </p:nvSpPr>
        <p:spPr>
          <a:xfrm>
            <a:off x="1689221" y="99761"/>
            <a:ext cx="8619700" cy="1172021"/>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US" altLang="zh-TW" sz="36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Multifaceted </a:t>
            </a:r>
            <a:r>
              <a:rPr lang="en-US" altLang="zh-TW"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diplomacy </a:t>
            </a:r>
            <a:r>
              <a:rPr lang="en-US" altLang="zh-TW" sz="36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upholds the path of </a:t>
            </a:r>
            <a:r>
              <a:rPr lang="en-US" altLang="zh-TW"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peaceful development</a:t>
            </a:r>
            <a:endParaRPr lang="zh-TW"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501660" y="5945946"/>
            <a:ext cx="2191189" cy="31935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21</a:t>
            </a:fld>
            <a:endParaRPr lang="en-US" altLang="en-US"/>
          </a:p>
        </p:txBody>
      </p:sp>
      <p:sp>
        <p:nvSpPr>
          <p:cNvPr id="3" name="Rectangle 2"/>
          <p:cNvSpPr/>
          <p:nvPr/>
        </p:nvSpPr>
        <p:spPr>
          <a:xfrm>
            <a:off x="886974" y="1503492"/>
            <a:ext cx="10750060" cy="4447371"/>
          </a:xfrm>
          <a:prstGeom prst="rect">
            <a:avLst/>
          </a:prstGeom>
          <a:ln w="38100">
            <a:solidFill>
              <a:srgbClr val="FF0000"/>
            </a:solidFill>
          </a:ln>
        </p:spPr>
        <p:txBody>
          <a:bodyPr wrap="square">
            <a:spAutoFit/>
          </a:bodyPr>
          <a:lstStyle/>
          <a:p>
            <a:r>
              <a:rPr lang="en-US" altLang="zh-TW" sz="2000" i="1" dirty="0">
                <a:latin typeface="Times New Roman" panose="02020603050405020304" pitchFamily="18" charset="0"/>
                <a:ea typeface="標楷體" panose="03000509000000000000" pitchFamily="65" charset="-120"/>
                <a:cs typeface="Times New Roman" panose="02020603050405020304" pitchFamily="18" charset="0"/>
              </a:rPr>
              <a:t>Resolution of the Central Committee of the Communist Party of China on the Major Achievements and Historical Experience of the Party over the Past Century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reiterates and </a:t>
            </a:r>
            <a:r>
              <a:rPr lang="en-US" altLang="zh-TW" sz="2000" dirty="0" err="1" smtClean="0">
                <a:latin typeface="Times New Roman" panose="02020603050405020304" pitchFamily="18" charset="0"/>
                <a:ea typeface="標楷體" panose="03000509000000000000" pitchFamily="65" charset="-120"/>
                <a:cs typeface="Times New Roman" panose="02020603050405020304" pitchFamily="18" charset="0"/>
              </a:rPr>
              <a:t>emphasises</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that: </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spcBef>
                <a:spcPts val="600"/>
              </a:spcBef>
              <a:spcAft>
                <a:spcPts val="600"/>
              </a:spcAft>
              <a:buFont typeface="Arial" panose="020B0604020202020204" pitchFamily="34" charset="0"/>
              <a:buChar char="•"/>
            </a:pPr>
            <a:r>
              <a:rPr lang="en-US" altLang="zh-CN" dirty="0">
                <a:latin typeface="Times New Roman" panose="02020603050405020304" pitchFamily="18" charset="0"/>
                <a:ea typeface="標楷體" panose="03000509000000000000" pitchFamily="65" charset="-120"/>
                <a:cs typeface="Times New Roman" panose="02020603050405020304" pitchFamily="18" charset="0"/>
              </a:rPr>
              <a:t>Peace and development are the themes of our times.</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spcBef>
                <a:spcPts val="600"/>
              </a:spcBef>
              <a:spcAft>
                <a:spcPts val="600"/>
              </a:spcAft>
              <a:buFont typeface="Arial" panose="020B0604020202020204" pitchFamily="34" charset="0"/>
              <a:buChar cha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China upholds its fundamental foreign policy goal of preserving world peace and promoting shared development.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It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adjusts its relations with other major countries, develops friendly relations with neighboring countries, and deepens friendly cooperation with other developing countries</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It actively participates in international and regional affairs and creates a new comprehensive and multi-layered framework for foreign relations. </a:t>
            </a:r>
          </a:p>
          <a:p>
            <a:pPr marL="285750" indent="-285750" algn="just">
              <a:spcBef>
                <a:spcPts val="600"/>
              </a:spcBef>
              <a:spcAft>
                <a:spcPts val="600"/>
              </a:spcAft>
              <a:buFont typeface="Arial" panose="020B0604020202020204" pitchFamily="34" charset="0"/>
              <a:buChar char="•"/>
            </a:pPr>
            <a:r>
              <a:rPr lang="en-US" altLang="ja-JP" dirty="0">
                <a:latin typeface="Times New Roman" panose="02020603050405020304" pitchFamily="18" charset="0"/>
                <a:ea typeface="標楷體" panose="03000509000000000000" pitchFamily="65" charset="-120"/>
                <a:cs typeface="Times New Roman" panose="02020603050405020304" pitchFamily="18" charset="0"/>
              </a:rPr>
              <a:t>China promotes the development of a multipolar world and the </a:t>
            </a:r>
            <a:r>
              <a:rPr lang="en-US" altLang="ja-JP" dirty="0" err="1" smtClean="0">
                <a:latin typeface="Times New Roman" panose="02020603050405020304" pitchFamily="18" charset="0"/>
                <a:ea typeface="標楷體" panose="03000509000000000000" pitchFamily="65" charset="-120"/>
                <a:cs typeface="Times New Roman" panose="02020603050405020304" pitchFamily="18" charset="0"/>
              </a:rPr>
              <a:t>democratisation</a:t>
            </a:r>
            <a:r>
              <a:rPr lang="en-US" altLang="ja-JP"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ja-JP" dirty="0">
                <a:latin typeface="Times New Roman" panose="02020603050405020304" pitchFamily="18" charset="0"/>
                <a:ea typeface="標楷體" panose="03000509000000000000" pitchFamily="65" charset="-120"/>
                <a:cs typeface="Times New Roman" panose="02020603050405020304" pitchFamily="18" charset="0"/>
              </a:rPr>
              <a:t>of international relations and pushes economic </a:t>
            </a:r>
            <a:r>
              <a:rPr lang="en-US" altLang="ja-JP" dirty="0" err="1" smtClean="0">
                <a:latin typeface="Times New Roman" panose="02020603050405020304" pitchFamily="18" charset="0"/>
                <a:ea typeface="標楷體" panose="03000509000000000000" pitchFamily="65" charset="-120"/>
                <a:cs typeface="Times New Roman" panose="02020603050405020304" pitchFamily="18" charset="0"/>
              </a:rPr>
              <a:t>globali</a:t>
            </a:r>
            <a:r>
              <a:rPr lang="en-US" altLang="ja-JP" dirty="0" err="1">
                <a:latin typeface="Times New Roman" panose="02020603050405020304" pitchFamily="18" charset="0"/>
                <a:ea typeface="標楷體" panose="03000509000000000000" pitchFamily="65" charset="-120"/>
                <a:cs typeface="Times New Roman" panose="02020603050405020304" pitchFamily="18" charset="0"/>
              </a:rPr>
              <a:t>s</a:t>
            </a:r>
            <a:r>
              <a:rPr lang="en-US" altLang="ja-JP" dirty="0" err="1" smtClean="0">
                <a:latin typeface="Times New Roman" panose="02020603050405020304" pitchFamily="18" charset="0"/>
                <a:ea typeface="標楷體" panose="03000509000000000000" pitchFamily="65" charset="-120"/>
                <a:cs typeface="Times New Roman" panose="02020603050405020304" pitchFamily="18" charset="0"/>
              </a:rPr>
              <a:t>ation</a:t>
            </a:r>
            <a:r>
              <a:rPr lang="en-US" altLang="ja-JP"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ja-JP" dirty="0">
                <a:latin typeface="Times New Roman" panose="02020603050405020304" pitchFamily="18" charset="0"/>
                <a:ea typeface="標楷體" panose="03000509000000000000" pitchFamily="65" charset="-120"/>
                <a:cs typeface="Times New Roman" panose="02020603050405020304" pitchFamily="18" charset="0"/>
              </a:rPr>
              <a:t>in a direction toward common prosperity. </a:t>
            </a:r>
            <a:r>
              <a:rPr lang="en-US" altLang="ja-JP" dirty="0" smtClean="0">
                <a:latin typeface="Times New Roman" panose="02020603050405020304" pitchFamily="18" charset="0"/>
                <a:ea typeface="標楷體" panose="03000509000000000000" pitchFamily="65" charset="-120"/>
                <a:cs typeface="Times New Roman" panose="02020603050405020304" pitchFamily="18" charset="0"/>
              </a:rPr>
              <a:t> China </a:t>
            </a:r>
            <a:r>
              <a:rPr lang="en-US" altLang="ja-JP" dirty="0">
                <a:latin typeface="Times New Roman" panose="02020603050405020304" pitchFamily="18" charset="0"/>
                <a:ea typeface="標楷體" panose="03000509000000000000" pitchFamily="65" charset="-120"/>
                <a:cs typeface="Times New Roman" panose="02020603050405020304" pitchFamily="18" charset="0"/>
              </a:rPr>
              <a:t>takes an unequivocal stand against hegemonism and power politics, endeavors to safeguard the interests of developing countries, works for a new international political and economic order that would be fair and equitable, and promotes lasting peace and common prosperity in the world. </a:t>
            </a:r>
            <a:endParaRPr lang="ja-JP"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97048" y="6116844"/>
            <a:ext cx="3814640" cy="529811"/>
          </a:xfrm>
          <a:prstGeom prst="rect">
            <a:avLst/>
          </a:prstGeom>
        </p:spPr>
      </p:pic>
      <p:sp>
        <p:nvSpPr>
          <p:cNvPr id="21" name="Rectangle 20"/>
          <p:cNvSpPr/>
          <p:nvPr/>
        </p:nvSpPr>
        <p:spPr>
          <a:xfrm>
            <a:off x="2125736" y="128804"/>
            <a:ext cx="9368174" cy="1384995"/>
          </a:xfrm>
          <a:prstGeom prst="rect">
            <a:avLst/>
          </a:prstGeom>
        </p:spPr>
        <p:txBody>
          <a:bodyPr wrap="square">
            <a:spAutoFit/>
          </a:bodyPr>
          <a:lstStyle/>
          <a:p>
            <a:pPr algn="just"/>
            <a:r>
              <a:rPr lang="en-US" altLang="zh-TW" sz="2800" i="1" dirty="0">
                <a:latin typeface="Times New Roman" panose="02020603050405020304" pitchFamily="18" charset="0"/>
                <a:ea typeface="標楷體" panose="03000509000000000000" pitchFamily="65" charset="-120"/>
                <a:cs typeface="Times New Roman" panose="02020603050405020304" pitchFamily="18" charset="0"/>
              </a:rPr>
              <a:t>Resolution of the Central Committee of the Communist Party of China on the Major Achievements and Historical Experience of the Party over the Past Century (2021)</a:t>
            </a:r>
            <a:endParaRPr lang="ja-JP" altLang="en-US" sz="2800" i="1" dirty="0">
              <a:latin typeface="Times New Roman" panose="02020603050405020304" pitchFamily="18" charset="0"/>
              <a:cs typeface="Times New Roman" panose="02020603050405020304" pitchFamily="18" charset="0"/>
            </a:endParaRPr>
          </a:p>
        </p:txBody>
      </p:sp>
      <p:sp>
        <p:nvSpPr>
          <p:cNvPr id="8" name="Rectangle 7"/>
          <p:cNvSpPr/>
          <p:nvPr/>
        </p:nvSpPr>
        <p:spPr>
          <a:xfrm>
            <a:off x="4711688" y="6109833"/>
            <a:ext cx="7151700" cy="523220"/>
          </a:xfrm>
          <a:prstGeom prst="rect">
            <a:avLst/>
          </a:prstGeom>
        </p:spPr>
        <p:txBody>
          <a:bodyPr wrap="square">
            <a:spAutoFit/>
          </a:bodyPr>
          <a:lstStyle/>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Source: Central People’s Government of the People’s Republic of China </a:t>
            </a:r>
          </a:p>
          <a:p>
            <a:pPr>
              <a:spcAft>
                <a:spcPts val="0"/>
              </a:spcAft>
            </a:pPr>
            <a:r>
              <a:rPr lang="en-US" altLang="ja-JP" sz="1400" kern="100" dirty="0">
                <a:latin typeface="Times New Roman" panose="02020603050405020304" pitchFamily="18" charset="0"/>
                <a:ea typeface="楷体"/>
                <a:cs typeface="Times New Roman" panose="02020603050405020304" pitchFamily="18" charset="0"/>
              </a:rPr>
              <a:t>http://big5.www.gov.cn/gate/big5/www.gov.cn/zhengce/2021-11/16/content_5651269.htm</a:t>
            </a:r>
            <a:endParaRPr lang="ja-JP" altLang="ja-JP" sz="14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10"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extLst>
      <p:ext uri="{BB962C8B-B14F-4D97-AF65-F5344CB8AC3E}">
        <p14:creationId xmlns:p14="http://schemas.microsoft.com/office/powerpoint/2010/main" val="23221042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293643" y="1026124"/>
            <a:ext cx="8319467" cy="4042453"/>
          </a:xfrm>
          <a:ln w="38100">
            <a:solidFill>
              <a:srgbClr val="FF0000"/>
            </a:solidFill>
          </a:ln>
        </p:spPr>
        <p:txBody>
          <a:bodyPr vert="horz" wrap="square" lIns="91440" tIns="45720" rIns="91440" bIns="45720" rtlCol="0" anchor="ctr">
            <a:spAutoFit/>
          </a:bodyPr>
          <a:lstStyle/>
          <a:p>
            <a:pPr indent="39688" algn="just">
              <a:lnSpc>
                <a:spcPct val="120000"/>
              </a:lnSpc>
              <a:buNone/>
            </a:pPr>
            <a:r>
              <a:rPr lang="en-US" altLang="zh-CN" sz="2400" i="1" dirty="0">
                <a:latin typeface="Times New Roman" panose="02020603050405020304" pitchFamily="18" charset="0"/>
                <a:ea typeface="DFKai-SB" panose="03000509000000000000" pitchFamily="65" charset="-120"/>
                <a:cs typeface="Times New Roman" panose="02020603050405020304" pitchFamily="18" charset="0"/>
              </a:rPr>
              <a:t>Report of the 19th National Congress of the Communist Party of China</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states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that the international community has entered a critical moment of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adjustment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and transformation</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China has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developed different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state-to-state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relations and forged a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new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form of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international relations featuring mutual respect, fairness, justice, and win-win cooperation</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Under the guidance of this new model, China has made friends, formed global partnerships, and gradually developed a stable network of relations through continuous adjustments.  </a:t>
            </a:r>
          </a:p>
        </p:txBody>
      </p:sp>
      <p:sp>
        <p:nvSpPr>
          <p:cNvPr id="4" name="任意多边形: 形状 3"/>
          <p:cNvSpPr/>
          <p:nvPr/>
        </p:nvSpPr>
        <p:spPr>
          <a:xfrm>
            <a:off x="643258" y="338190"/>
            <a:ext cx="7816885"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Creating a new model </a:t>
            </a:r>
            <a:r>
              <a:rPr lang="en-US" altLang="zh-CN" sz="28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of international relations</a:t>
            </a:r>
            <a:endParaRPr lang="zh-TW" altLang="en-US" sz="28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Rectangle 1"/>
          <p:cNvSpPr/>
          <p:nvPr/>
        </p:nvSpPr>
        <p:spPr>
          <a:xfrm>
            <a:off x="2184877" y="5393173"/>
            <a:ext cx="9529506" cy="1169551"/>
          </a:xfrm>
          <a:prstGeom prst="rect">
            <a:avLst/>
          </a:prstGeom>
        </p:spPr>
        <p:txBody>
          <a:bodyPr wrap="square">
            <a:spAutoFit/>
          </a:bodyPr>
          <a:lstStyle/>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References</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spcAft>
                <a:spcPts val="0"/>
              </a:spcAft>
              <a:buFont typeface="Arial" panose="020B0604020202020204" pitchFamily="34" charset="0"/>
              <a:buChar char="•"/>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Report of the 19th National Congress of the Communist Party of China</a:t>
            </a:r>
          </a:p>
          <a:p>
            <a:pPr>
              <a:spcAft>
                <a:spcPts val="0"/>
              </a:spcAft>
            </a:pP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1400" kern="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a:t>
            </a:r>
            <a:r>
              <a:rPr lang="en-US" altLang="ja-JP" sz="1400" kern="100" dirty="0" smtClean="0">
                <a:latin typeface="Times New Roman" panose="02020603050405020304" pitchFamily="18" charset="0"/>
                <a:ea typeface="標楷體" panose="03000509000000000000" pitchFamily="65" charset="-120"/>
                <a:cs typeface="Times New Roman" panose="02020603050405020304" pitchFamily="18" charset="0"/>
              </a:rPr>
              <a:t>www.xinhuanet.com/english/download/Xi_Jinping's_report_at_19th_CPC_National_Congress.pdf  </a:t>
            </a:r>
          </a:p>
          <a:p>
            <a:pPr marL="285750" indent="-285750">
              <a:buFont typeface="Arial" panose="020B0604020202020204" pitchFamily="34" charset="0"/>
              <a:buChar char="•"/>
            </a:pPr>
            <a:r>
              <a:rPr lang="en-US" altLang="zh-TW" sz="1400" kern="100" dirty="0" smtClean="0">
                <a:latin typeface="Times New Roman" panose="02020603050405020304" pitchFamily="18" charset="0"/>
                <a:ea typeface="標楷體" panose="03000509000000000000" pitchFamily="65" charset="-120"/>
                <a:cs typeface="Times New Roman" panose="02020603050405020304" pitchFamily="18" charset="0"/>
              </a:rPr>
              <a:t>Foreign </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Ministry </a:t>
            </a:r>
            <a:r>
              <a:rPr lang="en-US" altLang="zh-TW" sz="1400" kern="100" dirty="0" smtClean="0">
                <a:latin typeface="Times New Roman" panose="02020603050405020304" pitchFamily="18" charset="0"/>
                <a:ea typeface="標楷體" panose="03000509000000000000" pitchFamily="65" charset="-120"/>
                <a:cs typeface="Times New Roman" panose="02020603050405020304" pitchFamily="18" charset="0"/>
              </a:rPr>
              <a:t>Spokesperson’s </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Review of China’s Diplomatic Outcomes this Year and Preview of the Next Priorities </a:t>
            </a:r>
          </a:p>
          <a:p>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      https://</a:t>
            </a:r>
            <a:r>
              <a:rPr lang="en-US" altLang="ja-JP" sz="1400" kern="100" dirty="0" smtClean="0">
                <a:latin typeface="Times New Roman" panose="02020603050405020304" pitchFamily="18" charset="0"/>
                <a:ea typeface="標楷體" panose="03000509000000000000" pitchFamily="65" charset="-120"/>
                <a:cs typeface="Times New Roman" panose="02020603050405020304" pitchFamily="18" charset="0"/>
              </a:rPr>
              <a:t>www.fmprc.gov.cn/mfa_eng/xwfw_665399/s2510_665401/2535_665405/202008/t20200810_697066.html</a:t>
            </a:r>
            <a:endPar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70025" y="5504893"/>
            <a:ext cx="1306535" cy="473056"/>
          </a:xfrm>
          <a:prstGeom prst="rect">
            <a:avLst/>
          </a:prstGeom>
        </p:spPr>
      </p:pic>
      <p:sp>
        <p:nvSpPr>
          <p:cNvPr id="8" name="Rectangle 7"/>
          <p:cNvSpPr/>
          <p:nvPr/>
        </p:nvSpPr>
        <p:spPr>
          <a:xfrm>
            <a:off x="9006348" y="1065664"/>
            <a:ext cx="2880852" cy="3648948"/>
          </a:xfrm>
          <a:prstGeom prst="rect">
            <a:avLst/>
          </a:prstGeom>
          <a:ln w="28575">
            <a:solidFill>
              <a:srgbClr val="0070C0"/>
            </a:solidFill>
          </a:ln>
        </p:spPr>
        <p:txBody>
          <a:bodyPr wrap="square">
            <a:spAutoFit/>
          </a:bodyPr>
          <a:lstStyle/>
          <a:p>
            <a:pPr algn="ctr">
              <a:lnSpc>
                <a:spcPct val="107000"/>
              </a:lnSpc>
              <a:spcAft>
                <a:spcPts val="0"/>
              </a:spcAft>
            </a:pPr>
            <a:r>
              <a:rPr lang="en-US" altLang="zh-TW" sz="2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Further reading</a:t>
            </a:r>
          </a:p>
          <a:p>
            <a:pPr algn="just">
              <a:lnSpc>
                <a:spcPct val="107000"/>
              </a:lnSpc>
              <a:spcAft>
                <a:spcPts val="0"/>
              </a:spcAft>
            </a:pPr>
            <a:r>
              <a:rPr lang="en-US" altLang="zh-TW" sz="2000" i="1" dirty="0">
                <a:latin typeface="Times New Roman" panose="02020603050405020304" pitchFamily="18" charset="0"/>
                <a:ea typeface="標楷體" panose="03000509000000000000" pitchFamily="65" charset="-120"/>
                <a:cs typeface="Times New Roman" panose="02020603050405020304" pitchFamily="18" charset="0"/>
              </a:rPr>
              <a:t>Foreign Ministry </a:t>
            </a:r>
            <a:r>
              <a:rPr lang="en-US" altLang="zh-TW" sz="2000" i="1" dirty="0" smtClean="0">
                <a:latin typeface="Times New Roman" panose="02020603050405020304" pitchFamily="18" charset="0"/>
                <a:ea typeface="標楷體" panose="03000509000000000000" pitchFamily="65" charset="-120"/>
                <a:cs typeface="Times New Roman" panose="02020603050405020304" pitchFamily="18" charset="0"/>
              </a:rPr>
              <a:t>Spokesperson’s Review of China’s </a:t>
            </a:r>
            <a:r>
              <a:rPr lang="en-US" altLang="zh-TW" sz="2000" i="1" dirty="0">
                <a:latin typeface="Times New Roman" panose="02020603050405020304" pitchFamily="18" charset="0"/>
                <a:ea typeface="標楷體" panose="03000509000000000000" pitchFamily="65" charset="-120"/>
                <a:cs typeface="Times New Roman" panose="02020603050405020304" pitchFamily="18" charset="0"/>
              </a:rPr>
              <a:t>Diplomatic Outcomes this </a:t>
            </a:r>
            <a:r>
              <a:rPr lang="en-US" altLang="zh-CN" sz="2000" i="1" dirty="0">
                <a:latin typeface="Times New Roman" panose="02020603050405020304" pitchFamily="18" charset="0"/>
                <a:ea typeface="標楷體" panose="03000509000000000000" pitchFamily="65" charset="-120"/>
                <a:cs typeface="Times New Roman" panose="02020603050405020304" pitchFamily="18" charset="0"/>
              </a:rPr>
              <a:t>Year and </a:t>
            </a:r>
            <a:r>
              <a:rPr lang="en-US" altLang="zh-CN" sz="2000" i="1" dirty="0" smtClean="0">
                <a:latin typeface="Times New Roman" panose="02020603050405020304" pitchFamily="18" charset="0"/>
                <a:ea typeface="標楷體" panose="03000509000000000000" pitchFamily="65" charset="-120"/>
                <a:cs typeface="Times New Roman" panose="02020603050405020304" pitchFamily="18" charset="0"/>
              </a:rPr>
              <a:t>Preview of the Next Priorities</a:t>
            </a:r>
            <a:r>
              <a:rPr lang="en-US" altLang="zh-CN" sz="2000" i="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2020</a:t>
            </a:r>
            <a:endParaRPr lang="en-US" altLang="ja-JP" sz="2000" dirty="0">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ct val="107000"/>
              </a:lnSpc>
              <a:spcAft>
                <a:spcPts val="0"/>
              </a:spcAft>
            </a:pPr>
            <a:endParaRPr lang="en-US" altLang="ja-JP"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endParaRPr lang="en-US" altLang="ja-JP" sz="24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endParaRPr lang="en-US" altLang="ja-JP" sz="2400" dirty="0">
              <a:effectLst/>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9" name="Picture 8">
            <a:hlinkClick r:id="rId4"/>
          </p:cNvPr>
          <p:cNvPicPr>
            <a:picLocks noChangeAspect="1"/>
          </p:cNvPicPr>
          <p:nvPr/>
        </p:nvPicPr>
        <p:blipFill>
          <a:blip r:embed="rId5"/>
          <a:stretch>
            <a:fillRect/>
          </a:stretch>
        </p:blipFill>
        <p:spPr>
          <a:xfrm>
            <a:off x="9157138" y="3806996"/>
            <a:ext cx="2579271" cy="907616"/>
          </a:xfrm>
          <a:prstGeom prst="rect">
            <a:avLst/>
          </a:prstGeom>
        </p:spPr>
      </p:pic>
      <p:pic>
        <p:nvPicPr>
          <p:cNvPr id="13" name="Picture 12">
            <a:hlinkClick r:id="rId4"/>
          </p:cNvPr>
          <p:cNvPicPr>
            <a:picLocks noChangeAspect="1"/>
          </p:cNvPicPr>
          <p:nvPr/>
        </p:nvPicPr>
        <p:blipFill>
          <a:blip r:embed="rId5"/>
          <a:stretch>
            <a:fillRect/>
          </a:stretch>
        </p:blipFill>
        <p:spPr>
          <a:xfrm>
            <a:off x="654883" y="6134481"/>
            <a:ext cx="1336821" cy="4704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43582" y="82300"/>
            <a:ext cx="12147175" cy="646331"/>
          </a:xfrm>
          <a:prstGeom prst="rect">
            <a:avLst/>
          </a:prstGeom>
          <a:noFill/>
        </p:spPr>
        <p:txBody>
          <a:bodyPr wrap="square" rtlCol="0">
            <a:spAutoFit/>
          </a:bodyPr>
          <a:lstStyle/>
          <a:p>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rPr>
              <a:t>Connotation of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the new model of international relations</a:t>
            </a:r>
          </a:p>
        </p:txBody>
      </p:sp>
      <p:sp>
        <p:nvSpPr>
          <p:cNvPr id="7" name="文本框 6"/>
          <p:cNvSpPr txBox="1"/>
          <p:nvPr/>
        </p:nvSpPr>
        <p:spPr>
          <a:xfrm>
            <a:off x="402725" y="1362204"/>
            <a:ext cx="6094948" cy="523220"/>
          </a:xfrm>
          <a:prstGeom prst="rect">
            <a:avLst/>
          </a:prstGeom>
          <a:noFill/>
        </p:spPr>
        <p:txBody>
          <a:bodyPr wrap="square">
            <a:spAutoFit/>
          </a:bodyPr>
          <a:lstStyle/>
          <a:p>
            <a:pPr marL="457200" indent="-457200">
              <a:buFont typeface="Wingdings" panose="05000000000000000000" pitchFamily="2" charset="2"/>
              <a:buChar char="Ø"/>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Mutual respect</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字方塊 7">
            <a:extLst>
              <a:ext uri="{FF2B5EF4-FFF2-40B4-BE49-F238E27FC236}">
                <a16:creationId xmlns:a16="http://schemas.microsoft.com/office/drawing/2014/main" id="{71E208B5-0ABD-7C4F-889E-6BFE8A09DC7C}"/>
              </a:ext>
            </a:extLst>
          </p:cNvPr>
          <p:cNvSpPr txBox="1"/>
          <p:nvPr/>
        </p:nvSpPr>
        <p:spPr>
          <a:xfrm>
            <a:off x="402725" y="1899491"/>
            <a:ext cx="11341948" cy="1392945"/>
          </a:xfrm>
          <a:prstGeom prst="rect">
            <a:avLst/>
          </a:prstGeom>
          <a:noFill/>
          <a:ln w="28575">
            <a:solidFill>
              <a:srgbClr val="FF0000"/>
            </a:solidFill>
          </a:ln>
        </p:spPr>
        <p:txBody>
          <a:bodyPr wrap="square">
            <a:spAutoFit/>
          </a:bodyPr>
          <a:lstStyle/>
          <a:p>
            <a:pPr algn="just">
              <a:lnSpc>
                <a:spcPct val="120000"/>
              </a:lnSpc>
            </a:pPr>
            <a:r>
              <a:rPr lang="en-US" altLang="zh-HK" dirty="0">
                <a:latin typeface="Times New Roman" panose="02020603050405020304" pitchFamily="18" charset="0"/>
                <a:ea typeface="DFKai-SB" panose="03000509000000000000" pitchFamily="65" charset="-120"/>
                <a:cs typeface="Times New Roman" panose="02020603050405020304" pitchFamily="18" charset="0"/>
              </a:rPr>
              <a:t>In international relations, </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our country </a:t>
            </a:r>
            <a:r>
              <a:rPr lang="en-US" altLang="zh-HK" dirty="0">
                <a:latin typeface="Times New Roman" panose="02020603050405020304" pitchFamily="18" charset="0"/>
                <a:ea typeface="DFKai-SB" panose="03000509000000000000" pitchFamily="65" charset="-120"/>
                <a:cs typeface="Times New Roman" panose="02020603050405020304" pitchFamily="18" charset="0"/>
              </a:rPr>
              <a:t>rejects power politics, and </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takes a new approach to developing state-to-state </a:t>
            </a:r>
            <a:r>
              <a:rPr lang="en-US" altLang="zh-HK" dirty="0">
                <a:latin typeface="Times New Roman" panose="02020603050405020304" pitchFamily="18" charset="0"/>
                <a:ea typeface="DFKai-SB" panose="03000509000000000000" pitchFamily="65" charset="-120"/>
                <a:cs typeface="Times New Roman" panose="02020603050405020304" pitchFamily="18" charset="0"/>
              </a:rPr>
              <a:t>relations </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with communication, not confrontation</a:t>
            </a:r>
            <a:r>
              <a:rPr lang="en-US" altLang="zh-HK" dirty="0">
                <a:latin typeface="Times New Roman" panose="02020603050405020304" pitchFamily="18" charset="0"/>
                <a:ea typeface="DFKai-SB" panose="03000509000000000000" pitchFamily="65" charset="-120"/>
                <a:cs typeface="Times New Roman" panose="02020603050405020304" pitchFamily="18" charset="0"/>
              </a:rPr>
              <a:t>, and </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with partnerships</a:t>
            </a:r>
            <a:r>
              <a:rPr lang="en-US" altLang="zh-HK" dirty="0">
                <a:latin typeface="Times New Roman" panose="02020603050405020304" pitchFamily="18" charset="0"/>
                <a:ea typeface="DFKai-SB" panose="03000509000000000000" pitchFamily="65" charset="-120"/>
                <a:cs typeface="Times New Roman" panose="02020603050405020304" pitchFamily="18" charset="0"/>
              </a:rPr>
              <a:t>, </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not alliance.  Our country commits </a:t>
            </a:r>
            <a:r>
              <a:rPr lang="en-US" altLang="zh-HK" dirty="0">
                <a:latin typeface="Times New Roman" panose="02020603050405020304" pitchFamily="18" charset="0"/>
                <a:ea typeface="DFKai-SB" panose="03000509000000000000" pitchFamily="65" charset="-120"/>
                <a:cs typeface="Times New Roman" panose="02020603050405020304" pitchFamily="18" charset="0"/>
              </a:rPr>
              <a:t>to settling disputes through dialogue </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and resolving differences </a:t>
            </a:r>
            <a:r>
              <a:rPr lang="en-US" altLang="zh-HK" dirty="0">
                <a:latin typeface="Times New Roman" panose="02020603050405020304" pitchFamily="18" charset="0"/>
                <a:ea typeface="DFKai-SB" panose="03000509000000000000" pitchFamily="65" charset="-120"/>
                <a:cs typeface="Times New Roman" panose="02020603050405020304" pitchFamily="18" charset="0"/>
              </a:rPr>
              <a:t>through discussion, </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coordinates responses </a:t>
            </a:r>
            <a:r>
              <a:rPr lang="en-US" altLang="zh-HK" dirty="0">
                <a:latin typeface="Times New Roman" panose="02020603050405020304" pitchFamily="18" charset="0"/>
                <a:ea typeface="DFKai-SB" panose="03000509000000000000" pitchFamily="65" charset="-120"/>
                <a:cs typeface="Times New Roman" panose="02020603050405020304" pitchFamily="18" charset="0"/>
              </a:rPr>
              <a:t>to traditional </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and non-traditional </a:t>
            </a:r>
            <a:r>
              <a:rPr lang="en-US" altLang="zh-HK" dirty="0">
                <a:latin typeface="Times New Roman" panose="02020603050405020304" pitchFamily="18" charset="0"/>
                <a:ea typeface="DFKai-SB" panose="03000509000000000000" pitchFamily="65" charset="-120"/>
                <a:cs typeface="Times New Roman" panose="02020603050405020304" pitchFamily="18" charset="0"/>
              </a:rPr>
              <a:t>threats, and </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opposes </a:t>
            </a:r>
            <a:r>
              <a:rPr lang="en-US" altLang="zh-HK" dirty="0">
                <a:latin typeface="Times New Roman" panose="02020603050405020304" pitchFamily="18" charset="0"/>
                <a:ea typeface="DFKai-SB" panose="03000509000000000000" pitchFamily="65" charset="-120"/>
                <a:cs typeface="Times New Roman" panose="02020603050405020304" pitchFamily="18" charset="0"/>
              </a:rPr>
              <a:t>terrorism in all its forms</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  </a:t>
            </a:r>
            <a:endParaRPr lang="zh-HK" altLang="en-US"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字方塊 8">
            <a:extLst>
              <a:ext uri="{FF2B5EF4-FFF2-40B4-BE49-F238E27FC236}">
                <a16:creationId xmlns:a16="http://schemas.microsoft.com/office/drawing/2014/main" id="{26137412-1C8F-D442-8C97-24D9F4EB68B7}"/>
              </a:ext>
            </a:extLst>
          </p:cNvPr>
          <p:cNvSpPr txBox="1"/>
          <p:nvPr/>
        </p:nvSpPr>
        <p:spPr>
          <a:xfrm>
            <a:off x="2673231" y="6334780"/>
            <a:ext cx="8332542" cy="523220"/>
          </a:xfrm>
          <a:prstGeom prst="rect">
            <a:avLst/>
          </a:prstGeom>
          <a:noFill/>
        </p:spPr>
        <p:txBody>
          <a:bodyPr wrap="square">
            <a:spAutoFit/>
          </a:bodyPr>
          <a:lstStyle/>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Source</a:t>
            </a:r>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i="1" dirty="0">
                <a:latin typeface="Times New Roman" panose="02020603050405020304" pitchFamily="18" charset="0"/>
                <a:ea typeface="標楷體" panose="03000509000000000000" pitchFamily="65" charset="-120"/>
                <a:cs typeface="Times New Roman" panose="02020603050405020304" pitchFamily="18" charset="0"/>
              </a:rPr>
              <a:t>Report of the 19th National Congress of the Communist Party of China </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 http://</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www.xinhuanet.com/english/download/Xi_Jinping's_report_at_19th_CPC_National_Congress.pdf</a:t>
            </a:r>
          </a:p>
        </p:txBody>
      </p:sp>
      <p:pic>
        <p:nvPicPr>
          <p:cNvPr id="6" name="Picture 5"/>
          <p:cNvPicPr>
            <a:picLocks noChangeAspect="1"/>
          </p:cNvPicPr>
          <p:nvPr/>
        </p:nvPicPr>
        <p:blipFill>
          <a:blip r:embed="rId3"/>
          <a:stretch>
            <a:fillRect/>
          </a:stretch>
        </p:blipFill>
        <p:spPr>
          <a:xfrm>
            <a:off x="1366696" y="6359862"/>
            <a:ext cx="1306535" cy="473056"/>
          </a:xfrm>
          <a:prstGeom prst="rect">
            <a:avLst/>
          </a:prstGeom>
        </p:spPr>
      </p:pic>
      <p:sp>
        <p:nvSpPr>
          <p:cNvPr id="10" name="文字方塊 6">
            <a:extLst>
              <a:ext uri="{FF2B5EF4-FFF2-40B4-BE49-F238E27FC236}">
                <a16:creationId xmlns:a16="http://schemas.microsoft.com/office/drawing/2014/main" id="{B83DFBD9-5667-E248-9C82-C18F4404C2A5}"/>
              </a:ext>
            </a:extLst>
          </p:cNvPr>
          <p:cNvSpPr txBox="1"/>
          <p:nvPr/>
        </p:nvSpPr>
        <p:spPr>
          <a:xfrm>
            <a:off x="402725" y="3833534"/>
            <a:ext cx="11341948" cy="2390141"/>
          </a:xfrm>
          <a:prstGeom prst="rect">
            <a:avLst/>
          </a:prstGeom>
          <a:noFill/>
          <a:ln w="28575">
            <a:solidFill>
              <a:srgbClr val="FF0000"/>
            </a:solidFill>
          </a:ln>
        </p:spPr>
        <p:txBody>
          <a:bodyPr wrap="square">
            <a:spAutoFit/>
          </a:bodyPr>
          <a:lstStyle/>
          <a:p>
            <a:pPr algn="just">
              <a:lnSpc>
                <a:spcPct val="120000"/>
              </a:lnSpc>
            </a:pPr>
            <a:r>
              <a:rPr lang="en-US" altLang="zh-HK" dirty="0">
                <a:latin typeface="Times New Roman" panose="02020603050405020304" pitchFamily="18" charset="0"/>
                <a:ea typeface="標楷體" panose="03000509000000000000" pitchFamily="65" charset="-120"/>
                <a:cs typeface="Times New Roman" panose="02020603050405020304" pitchFamily="18" charset="0"/>
              </a:rPr>
              <a:t>China respects the right of the people of all countries to choose their own development path</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We </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endeavor to uphold </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international fairness and justice and oppose acts that impose one’s own will on others or interfere in the internal affairs of others, as well as </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t</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he practice of the strong bullying the weak</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China will never pursue development at the expense of </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others’ interest, </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but nor will China ever give up its legitimate rights and interests</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No one should expect us to swallow anything that undermines our interests. China pursues a national defense policy that is in nature defensive</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China’s development does not pose a threat to any other country</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No matter what stage of development it reaches, China will never seek hegemony or engage in expansion. </a:t>
            </a:r>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本框 4"/>
          <p:cNvSpPr txBox="1"/>
          <p:nvPr/>
        </p:nvSpPr>
        <p:spPr>
          <a:xfrm>
            <a:off x="402725" y="3310314"/>
            <a:ext cx="4541013" cy="523220"/>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Fairness and justice</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Rectangle 2"/>
          <p:cNvSpPr/>
          <p:nvPr/>
        </p:nvSpPr>
        <p:spPr>
          <a:xfrm>
            <a:off x="402725" y="668556"/>
            <a:ext cx="11341948" cy="707886"/>
          </a:xfrm>
          <a:prstGeom prst="rect">
            <a:avLst/>
          </a:prstGeom>
        </p:spPr>
        <p:txBody>
          <a:bodyPr wrap="square">
            <a:spAutoFit/>
          </a:bodyPr>
          <a:lstStyle/>
          <a:p>
            <a:pPr algn="just"/>
            <a:r>
              <a:rPr lang="en-US" altLang="zh-CN"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The basic principles of the new model of international relations are mutual respect, fairness, justice, and win-win cooperation. </a:t>
            </a:r>
            <a:endParaRPr lang="ja-JP"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12350" y="763927"/>
            <a:ext cx="6362622" cy="523220"/>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Win-win cooperation</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字方塊 9">
            <a:extLst>
              <a:ext uri="{FF2B5EF4-FFF2-40B4-BE49-F238E27FC236}">
                <a16:creationId xmlns:a16="http://schemas.microsoft.com/office/drawing/2014/main" id="{EF6A56B0-BB8D-5044-86A5-6ABC707718E3}"/>
              </a:ext>
            </a:extLst>
          </p:cNvPr>
          <p:cNvSpPr txBox="1"/>
          <p:nvPr/>
        </p:nvSpPr>
        <p:spPr>
          <a:xfrm>
            <a:off x="414028" y="1349864"/>
            <a:ext cx="11217534" cy="3046988"/>
          </a:xfrm>
          <a:prstGeom prst="rect">
            <a:avLst/>
          </a:prstGeom>
          <a:noFill/>
          <a:ln w="38100">
            <a:solidFill>
              <a:srgbClr val="FF0000"/>
            </a:solidFill>
          </a:ln>
        </p:spPr>
        <p:txBody>
          <a:bodyPr wrap="square">
            <a:spAutoFit/>
          </a:bodyPr>
          <a:lstStyle/>
          <a:p>
            <a:pPr algn="just">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China has actively developed global partnerships and expanded the convergence of interests with other countries.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China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will promote coordination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and cooperation with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other major countries and work to build a framework for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major</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country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relations featuring overall stability and balanced development.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China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will deepen relations with its neighbors in accordance with the principle of amity, sincerity, mutual benefit, and inclusiveness and the policy of forging friendship and partnership with its neighbors</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China will, guided by the principle of upholding justice while pursuing shared interests and the principle of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sincerity,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real results, affinity, and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good faith,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work to strengthen solidarity and cooperation with other developing countries</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We will strengthen exchanges and cooperation with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the political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parties and </a:t>
            </a:r>
            <a:r>
              <a:rPr lang="en-US" altLang="zh-CN" sz="2000" dirty="0" err="1" smtClean="0">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of other countries. </a:t>
            </a:r>
            <a:endParaRPr lang="en-US" altLang="zh-HK"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字方塊 8">
            <a:extLst>
              <a:ext uri="{FF2B5EF4-FFF2-40B4-BE49-F238E27FC236}">
                <a16:creationId xmlns:a16="http://schemas.microsoft.com/office/drawing/2014/main" id="{26137412-1C8F-D442-8C97-24D9F4EB68B7}"/>
              </a:ext>
            </a:extLst>
          </p:cNvPr>
          <p:cNvSpPr txBox="1"/>
          <p:nvPr/>
        </p:nvSpPr>
        <p:spPr>
          <a:xfrm>
            <a:off x="2058120" y="4413827"/>
            <a:ext cx="9501049" cy="523220"/>
          </a:xfrm>
          <a:prstGeom prst="rect">
            <a:avLst/>
          </a:prstGeom>
          <a:noFill/>
        </p:spPr>
        <p:txBody>
          <a:bodyPr wrap="square">
            <a:spAutoFit/>
          </a:bodyPr>
          <a:lstStyle/>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HK" sz="1400" i="1" dirty="0">
                <a:latin typeface="Times New Roman" panose="02020603050405020304" pitchFamily="18" charset="0"/>
                <a:ea typeface="標楷體" panose="03000509000000000000" pitchFamily="65" charset="-120"/>
                <a:cs typeface="Times New Roman" panose="02020603050405020304" pitchFamily="18" charset="0"/>
              </a:rPr>
              <a:t>Report of the 19th National Congress of the Communist Party of China </a:t>
            </a:r>
          </a:p>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www.xinhuanet.com/english/download/Xi_Jinping's_report_at_19th_CPC_National_Congress.pdf</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本框 1"/>
          <p:cNvSpPr txBox="1"/>
          <p:nvPr/>
        </p:nvSpPr>
        <p:spPr>
          <a:xfrm>
            <a:off x="646955" y="202030"/>
            <a:ext cx="12755418" cy="646331"/>
          </a:xfrm>
          <a:prstGeom prst="rect">
            <a:avLst/>
          </a:prstGeom>
          <a:noFill/>
        </p:spPr>
        <p:txBody>
          <a:bodyPr wrap="square" rtlCol="0">
            <a:spAutoFit/>
          </a:bodyPr>
          <a:lstStyle/>
          <a:p>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Connotation </a:t>
            </a:r>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rPr>
              <a:t>of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the new model of international relations</a:t>
            </a:r>
          </a:p>
        </p:txBody>
      </p:sp>
      <p:pic>
        <p:nvPicPr>
          <p:cNvPr id="14" name="Picture 13"/>
          <p:cNvPicPr>
            <a:picLocks noChangeAspect="1"/>
          </p:cNvPicPr>
          <p:nvPr/>
        </p:nvPicPr>
        <p:blipFill>
          <a:blip r:embed="rId3"/>
          <a:stretch>
            <a:fillRect/>
          </a:stretch>
        </p:blipFill>
        <p:spPr>
          <a:xfrm>
            <a:off x="646955" y="4479491"/>
            <a:ext cx="1306535" cy="473056"/>
          </a:xfrm>
          <a:prstGeom prst="rect">
            <a:avLst/>
          </a:prstGeom>
        </p:spPr>
      </p:pic>
      <p:sp>
        <p:nvSpPr>
          <p:cNvPr id="15" name="对话气泡: 圆角矩形 49">
            <a:extLst>
              <a:ext uri="{FF2B5EF4-FFF2-40B4-BE49-F238E27FC236}">
                <a16:creationId xmlns:a16="http://schemas.microsoft.com/office/drawing/2014/main" id="{1975A38F-2384-4089-86A5-041C0E694F45}"/>
              </a:ext>
            </a:extLst>
          </p:cNvPr>
          <p:cNvSpPr/>
          <p:nvPr/>
        </p:nvSpPr>
        <p:spPr>
          <a:xfrm>
            <a:off x="606453" y="5099320"/>
            <a:ext cx="8790073" cy="1159441"/>
          </a:xfrm>
          <a:prstGeom prst="wedgeRoundRectCallout">
            <a:avLst>
              <a:gd name="adj1" fmla="val 57684"/>
              <a:gd name="adj2" fmla="val 32936"/>
              <a:gd name="adj3" fmla="val 16667"/>
            </a:avLst>
          </a:prstGeom>
          <a:solidFill>
            <a:srgbClr val="FFC000">
              <a:alpha val="18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The new model of relationship with major powers has become an important part of China’s foreign strategy. </a:t>
            </a:r>
            <a:r>
              <a:rPr lang="en-US" altLang="zh-TW" sz="1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It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is a crucial part in the new model of international relations and should be given priority in China’s foreign relations. </a:t>
            </a: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6" name="图片 44">
            <a:extLst>
              <a:ext uri="{FF2B5EF4-FFF2-40B4-BE49-F238E27FC236}">
                <a16:creationId xmlns:a16="http://schemas.microsoft.com/office/drawing/2014/main" id="{2301F7CB-0808-4D08-9CEE-750078406B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093814" y="5053724"/>
            <a:ext cx="1275832" cy="1275832"/>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7" name="Rectangle 6"/>
          <p:cNvSpPr/>
          <p:nvPr/>
        </p:nvSpPr>
        <p:spPr>
          <a:xfrm>
            <a:off x="1953490" y="6382721"/>
            <a:ext cx="6096000" cy="307777"/>
          </a:xfrm>
          <a:prstGeom prst="rect">
            <a:avLst/>
          </a:prstGeom>
        </p:spPr>
        <p:txBody>
          <a:bodyPr>
            <a:spAutoFit/>
          </a:bodyPr>
          <a:lstStyle/>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People.cn (</a:t>
            </a: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http://world.people.com.cn/n1/2016/0213/c1002-28120530.html</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646955" y="6300081"/>
            <a:ext cx="1306535" cy="4730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143126" y="525836"/>
            <a:ext cx="10048874" cy="590931"/>
          </a:xfrm>
          <a:noFill/>
        </p:spPr>
        <p:txBody>
          <a:bodyPr wrap="square">
            <a:spAutoFit/>
          </a:bodyPr>
          <a:lstStyle/>
          <a:p>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sym typeface="+mn-ea"/>
              </a:rPr>
              <a:t>Major-country diplomacy: China-US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sym typeface="+mn-ea"/>
              </a:rPr>
              <a:t>relations</a:t>
            </a:r>
            <a:endParaRPr lang="zh-CN" altLang="en-US" sz="2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内容占位符 2"/>
          <p:cNvSpPr>
            <a:spLocks noGrp="1"/>
          </p:cNvSpPr>
          <p:nvPr>
            <p:ph idx="4294967295"/>
          </p:nvPr>
        </p:nvSpPr>
        <p:spPr>
          <a:xfrm>
            <a:off x="692543" y="1491541"/>
            <a:ext cx="10959204" cy="4455746"/>
          </a:xfrm>
        </p:spPr>
        <p:txBody>
          <a:bodyPr>
            <a:noAutofit/>
          </a:bodyPr>
          <a:lstStyle/>
          <a:p>
            <a:pPr marL="0" indent="0" algn="just">
              <a:lnSpc>
                <a:spcPct val="120000"/>
              </a:lnSpc>
              <a:buNone/>
            </a:pP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China values the responsibilities of the two countries in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safeguarding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world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peace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and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stability,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and promoting global development and prosperity. </a:t>
            </a:r>
          </a:p>
          <a:p>
            <a:pPr marL="0" indent="0" algn="just">
              <a:lnSpc>
                <a:spcPct val="120000"/>
              </a:lnSpc>
              <a:buNone/>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China attaches great importance to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bilateral relationship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between China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and the U.S</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China believes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that China-US relations on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the right track is closely related to the interests of the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Chinese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and American people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concerns the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global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future.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Cooperation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will benefit both while confrontation will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hurt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both</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Furthermore, cooperation will be beneficial for the world at large, whereas confrontation will bring global disasters.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As China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and the U.S.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are the top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two economies,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promoting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healthy and stable development of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China-US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relations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is an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integral part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of building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 new model of international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relations. </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Freeform 5"/>
          <p:cNvSpPr/>
          <p:nvPr/>
        </p:nvSpPr>
        <p:spPr bwMode="auto">
          <a:xfrm>
            <a:off x="193641" y="164322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7"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26</a:t>
            </a:fld>
            <a:endParaRPr lang="en-US" altLang="en-US"/>
          </a:p>
        </p:txBody>
      </p:sp>
      <p:sp>
        <p:nvSpPr>
          <p:cNvPr id="3" name="矩形: 对角圆角 3"/>
          <p:cNvSpPr/>
          <p:nvPr/>
        </p:nvSpPr>
        <p:spPr>
          <a:xfrm>
            <a:off x="360147" y="1462972"/>
            <a:ext cx="10697806" cy="3902345"/>
          </a:xfrm>
          <a:prstGeom prst="round2DiagRect">
            <a:avLst/>
          </a:prstGeom>
          <a:solidFill>
            <a:srgbClr val="E0EDDF"/>
          </a:solidFill>
        </p:spPr>
        <p:txBody>
          <a:bodyPr wrap="square">
            <a:spAutoFit/>
          </a:bodyPr>
          <a:lstStyle/>
          <a:p>
            <a:pPr algn="just">
              <a:lnSpc>
                <a:spcPct val="120000"/>
              </a:lnSpc>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On March 18, 2022, President Xi Jinping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had a video call with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President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Biden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excerpt).</a:t>
            </a:r>
          </a:p>
          <a:p>
            <a:pPr marL="285750" indent="-285750" algn="just">
              <a:lnSpc>
                <a:spcPct val="120000"/>
              </a:lnSpc>
              <a:buFont typeface="Arial" panose="020B0604020202020204" pitchFamily="34" charset="0"/>
              <a:buChar char="•"/>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Peace and development as the themes of the times are facing serious challenges. The world is neither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tranquil nor stable.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As the permanent members of the UN Security Council and the world’s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two leading economies, we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should not only guide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China-US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relations forward along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the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right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track,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but also shoulder the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international responsibility and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work for world peace and tranquility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nSpc>
                <a:spcPct val="120000"/>
              </a:lnSpc>
              <a:buFont typeface="Arial" panose="020B0604020202020204" pitchFamily="34" charset="0"/>
              <a:buChar char="•"/>
            </a:pPr>
            <a:endParaRPr lang="zh-CN" altLang="en-US" dirty="0">
              <a:latin typeface="標楷體" panose="03000509000000000000" pitchFamily="65" charset="-120"/>
              <a:ea typeface="標楷體" panose="03000509000000000000" pitchFamily="65" charset="-120"/>
            </a:endParaRPr>
          </a:p>
        </p:txBody>
      </p:sp>
      <p:sp>
        <p:nvSpPr>
          <p:cNvPr id="5" name="文本框 11"/>
          <p:cNvSpPr txBox="1"/>
          <p:nvPr/>
        </p:nvSpPr>
        <p:spPr>
          <a:xfrm>
            <a:off x="2076450" y="5824733"/>
            <a:ext cx="11050186" cy="584775"/>
          </a:xfrm>
          <a:prstGeom prst="rect">
            <a:avLst/>
          </a:prstGeom>
          <a:noFill/>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Reference: President Xi Jinping Has a Video Call with US President Joe Biden </a:t>
            </a:r>
            <a:r>
              <a:rPr lang="en-US" altLang="zh-CN" sz="1600" dirty="0">
                <a:latin typeface="Times New Roman" panose="02020603050405020304" pitchFamily="18" charset="0"/>
                <a:cs typeface="Times New Roman" panose="02020603050405020304" pitchFamily="18" charset="0"/>
              </a:rPr>
              <a:t> </a:t>
            </a:r>
            <a:endParaRPr lang="zh-CN" altLang="zh-CN" sz="1600" dirty="0">
              <a:latin typeface="Times New Roman" panose="02020603050405020304" pitchFamily="18" charset="0"/>
              <a:cs typeface="Times New Roman" panose="02020603050405020304" pitchFamily="18" charset="0"/>
            </a:endParaRPr>
          </a:p>
          <a:p>
            <a:r>
              <a:rPr lang="en-US" altLang="zh-CN" sz="1600" dirty="0" smtClean="0">
                <a:latin typeface="Times New Roman" panose="02020603050405020304" pitchFamily="18" charset="0"/>
                <a:cs typeface="Times New Roman" panose="02020603050405020304" pitchFamily="18" charset="0"/>
              </a:rPr>
              <a:t>https</a:t>
            </a:r>
            <a:r>
              <a:rPr lang="en-US" altLang="zh-CN" sz="1600" dirty="0">
                <a:latin typeface="Times New Roman" panose="02020603050405020304" pitchFamily="18" charset="0"/>
                <a:cs typeface="Times New Roman" panose="02020603050405020304" pitchFamily="18" charset="0"/>
              </a:rPr>
              <a:t>://www.fmprc.gov.cn/mfa_eng/zxxx_662805/202203/t20220319_10653207.html</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标题 1"/>
          <p:cNvSpPr txBox="1">
            <a:spLocks/>
          </p:cNvSpPr>
          <p:nvPr/>
        </p:nvSpPr>
        <p:spPr>
          <a:xfrm>
            <a:off x="2076450" y="404269"/>
            <a:ext cx="10010775" cy="5909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sym typeface="+mn-ea"/>
              </a:rPr>
              <a:t>Major-country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sym typeface="+mn-ea"/>
              </a:rPr>
              <a:t>diplomacy: China-US relations</a:t>
            </a:r>
            <a:endParaRPr lang="zh-CN" altLang="en-US" sz="2000" b="1" dirty="0">
              <a:latin typeface="DFKai-SB" panose="03000509000000000000" pitchFamily="65" charset="-120"/>
              <a:ea typeface="DFKai-SB" panose="03000509000000000000" pitchFamily="65" charset="-120"/>
            </a:endParaRPr>
          </a:p>
        </p:txBody>
      </p:sp>
      <p:pic>
        <p:nvPicPr>
          <p:cNvPr id="7" name="Picture 6"/>
          <p:cNvPicPr>
            <a:picLocks noChangeAspect="1"/>
          </p:cNvPicPr>
          <p:nvPr/>
        </p:nvPicPr>
        <p:blipFill>
          <a:blip r:embed="rId3"/>
          <a:stretch>
            <a:fillRect/>
          </a:stretch>
        </p:blipFill>
        <p:spPr>
          <a:xfrm>
            <a:off x="725734" y="5852492"/>
            <a:ext cx="1276445" cy="529258"/>
          </a:xfrm>
          <a:prstGeom prst="rect">
            <a:avLst/>
          </a:prstGeom>
        </p:spPr>
      </p:pic>
      <p:pic>
        <p:nvPicPr>
          <p:cNvPr id="8" name="图片 36">
            <a:extLst>
              <a:ext uri="{FF2B5EF4-FFF2-40B4-BE49-F238E27FC236}">
                <a16:creationId xmlns:a16="http://schemas.microsoft.com/office/drawing/2014/main" id="{998FC267-8E3F-49DD-A499-0E4DB5FD0D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63501" y="4861419"/>
            <a:ext cx="1239396" cy="1239396"/>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10"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extLst>
      <p:ext uri="{BB962C8B-B14F-4D97-AF65-F5344CB8AC3E}">
        <p14:creationId xmlns:p14="http://schemas.microsoft.com/office/powerpoint/2010/main" val="1366346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E:\三十讲\二十六讲\素材\QQ图片20180721121010.jpg"/>
          <p:cNvPicPr>
            <a:picLocks noChangeAspect="1" noChangeArrowheads="1"/>
          </p:cNvPicPr>
          <p:nvPr/>
        </p:nvPicPr>
        <p:blipFill>
          <a:blip r:embed="rId3"/>
          <a:srcRect b="8676"/>
          <a:stretch>
            <a:fillRect/>
          </a:stretch>
        </p:blipFill>
        <p:spPr bwMode="auto">
          <a:xfrm>
            <a:off x="7956547" y="2461896"/>
            <a:ext cx="3586280" cy="2390853"/>
          </a:xfrm>
          <a:prstGeom prst="rect">
            <a:avLst/>
          </a:prstGeom>
          <a:ln w="38100">
            <a:solidFill>
              <a:schemeClr val="bg1"/>
            </a:solidFill>
          </a:ln>
          <a:effectLst>
            <a:outerShdw blurRad="50800" dist="38100" dir="2700000" algn="tl" rotWithShape="0">
              <a:prstClr val="black">
                <a:alpha val="40000"/>
              </a:prstClr>
            </a:outerShdw>
          </a:effectLst>
        </p:spPr>
      </p:pic>
      <p:sp>
        <p:nvSpPr>
          <p:cNvPr id="15" name="矩形 14"/>
          <p:cNvSpPr/>
          <p:nvPr/>
        </p:nvSpPr>
        <p:spPr>
          <a:xfrm>
            <a:off x="7836044" y="4854132"/>
            <a:ext cx="3706783" cy="1569660"/>
          </a:xfrm>
          <a:prstGeom prst="rect">
            <a:avLst/>
          </a:prstGeom>
          <a:noFill/>
        </p:spPr>
        <p:txBody>
          <a:bodyPr wrap="square">
            <a:spAutoFit/>
          </a:bodyPr>
          <a:lstStyle/>
          <a:p>
            <a:pPr algn="just">
              <a:lnSpc>
                <a:spcPct val="120000"/>
              </a:lnSpc>
            </a:pP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On June 8, 2018, President Xi Jinping and Russian President Vladimir Putin watched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an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Ice Hockey Friendly Match between Chinese and Russian youth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teams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Tianjin Stadium</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文本框 15"/>
          <p:cNvSpPr txBox="1"/>
          <p:nvPr/>
        </p:nvSpPr>
        <p:spPr>
          <a:xfrm>
            <a:off x="2271214" y="236527"/>
            <a:ext cx="9920786" cy="584775"/>
          </a:xfrm>
          <a:prstGeom prst="rect">
            <a:avLst/>
          </a:prstGeom>
          <a:noFill/>
        </p:spPr>
        <p:txBody>
          <a:bodyPr wrap="square">
            <a:spAutoFit/>
          </a:bodyPr>
          <a:lstStyle/>
          <a:p>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sym typeface="+mn-ea"/>
              </a:rPr>
              <a:t>Major-country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sym typeface="+mn-ea"/>
              </a:rPr>
              <a:t>diplomacy: </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sym typeface="+mn-ea"/>
              </a:rPr>
              <a:t>China-Russia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sym typeface="+mn-ea"/>
              </a:rPr>
              <a:t>relations</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文本框 16"/>
          <p:cNvSpPr txBox="1"/>
          <p:nvPr/>
        </p:nvSpPr>
        <p:spPr>
          <a:xfrm>
            <a:off x="856773" y="1262565"/>
            <a:ext cx="10686054" cy="830997"/>
          </a:xfrm>
          <a:prstGeom prst="rect">
            <a:avLst/>
          </a:prstGeom>
          <a:noFill/>
        </p:spPr>
        <p:txBody>
          <a:bodyPr wrap="square">
            <a:spAutoFit/>
          </a:bodyPr>
          <a:lstStyle/>
          <a:p>
            <a:pPr algn="just"/>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China and Russia have comprehensive strategic partnership of coordination.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After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resolving boundary issues, the two countries have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maintained good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relationships. </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文本框 17"/>
          <p:cNvSpPr txBox="1"/>
          <p:nvPr/>
        </p:nvSpPr>
        <p:spPr>
          <a:xfrm>
            <a:off x="428726" y="2646757"/>
            <a:ext cx="7264645" cy="2891004"/>
          </a:xfrm>
          <a:prstGeom prst="round2DiagRect">
            <a:avLst/>
          </a:prstGeom>
          <a:solidFill>
            <a:srgbClr val="E0EDDF"/>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30000"/>
              </a:lnSpc>
            </a:pPr>
            <a:r>
              <a:rPr lang="en-US" altLang="zh-TW" sz="1800" b="0" dirty="0">
                <a:latin typeface="Times New Roman" panose="02020603050405020304" pitchFamily="18" charset="0"/>
                <a:cs typeface="Times New Roman" panose="02020603050405020304" pitchFamily="18" charset="0"/>
              </a:rPr>
              <a:t>On the 20th anniversary of the conclusion of the </a:t>
            </a:r>
            <a:r>
              <a:rPr lang="en-US" altLang="zh-TW" sz="1800" b="0" i="1" dirty="0">
                <a:latin typeface="Times New Roman" panose="02020603050405020304" pitchFamily="18" charset="0"/>
                <a:cs typeface="Times New Roman" panose="02020603050405020304" pitchFamily="18" charset="0"/>
              </a:rPr>
              <a:t>Treaty of Good-Neighborliness and Friendly Cooperation Between the People’s Republic of China and the Russian Federation </a:t>
            </a:r>
            <a:r>
              <a:rPr lang="en-US" altLang="zh-TW" sz="1800" b="0" dirty="0">
                <a:latin typeface="Times New Roman" panose="02020603050405020304" pitchFamily="18" charset="0"/>
                <a:cs typeface="Times New Roman" panose="02020603050405020304" pitchFamily="18" charset="0"/>
              </a:rPr>
              <a:t>(singed on July 16, 2001), the treaty was extended to further promote the spirit </a:t>
            </a:r>
            <a:r>
              <a:rPr lang="en-US" altLang="zh-TW" sz="1800" b="0" dirty="0" smtClean="0">
                <a:latin typeface="Times New Roman" panose="02020603050405020304" pitchFamily="18" charset="0"/>
                <a:cs typeface="Times New Roman" panose="02020603050405020304" pitchFamily="18" charset="0"/>
              </a:rPr>
              <a:t>established by the </a:t>
            </a:r>
            <a:r>
              <a:rPr lang="en-US" altLang="zh-TW" sz="1800" b="0" dirty="0">
                <a:latin typeface="Times New Roman" panose="02020603050405020304" pitchFamily="18" charset="0"/>
                <a:cs typeface="Times New Roman" panose="02020603050405020304" pitchFamily="18" charset="0"/>
              </a:rPr>
              <a:t>treaty, implement its provisions and upgrade </a:t>
            </a:r>
            <a:r>
              <a:rPr lang="en-US" altLang="zh-TW" sz="1800" b="0" dirty="0" smtClean="0">
                <a:latin typeface="Times New Roman" panose="02020603050405020304" pitchFamily="18" charset="0"/>
                <a:cs typeface="Times New Roman" panose="02020603050405020304" pitchFamily="18" charset="0"/>
              </a:rPr>
              <a:t>the </a:t>
            </a:r>
            <a:r>
              <a:rPr lang="en-US" altLang="zh-TW" sz="1800" b="0" dirty="0">
                <a:latin typeface="Times New Roman" panose="02020603050405020304" pitchFamily="18" charset="0"/>
                <a:cs typeface="Times New Roman" panose="02020603050405020304" pitchFamily="18" charset="0"/>
              </a:rPr>
              <a:t>relationship between the two </a:t>
            </a:r>
            <a:r>
              <a:rPr lang="en-US" altLang="zh-TW" sz="1800" b="0" dirty="0" smtClean="0">
                <a:latin typeface="Times New Roman" panose="02020603050405020304" pitchFamily="18" charset="0"/>
                <a:cs typeface="Times New Roman" panose="02020603050405020304" pitchFamily="18" charset="0"/>
              </a:rPr>
              <a:t>countries to a comprehensive </a:t>
            </a:r>
            <a:r>
              <a:rPr lang="en-US" altLang="zh-TW" sz="1800" b="0" dirty="0">
                <a:latin typeface="Times New Roman" panose="02020603050405020304" pitchFamily="18" charset="0"/>
                <a:cs typeface="Times New Roman" panose="02020603050405020304" pitchFamily="18" charset="0"/>
              </a:rPr>
              <a:t>strategic partnership of coordination </a:t>
            </a:r>
            <a:r>
              <a:rPr lang="en-US" altLang="zh-TW" sz="1800" b="0" dirty="0" smtClean="0">
                <a:latin typeface="Times New Roman" panose="02020603050405020304" pitchFamily="18" charset="0"/>
                <a:cs typeface="Times New Roman" panose="02020603050405020304" pitchFamily="18" charset="0"/>
              </a:rPr>
              <a:t>for the </a:t>
            </a:r>
            <a:r>
              <a:rPr lang="en-US" altLang="zh-TW" sz="1800" b="0" dirty="0">
                <a:latin typeface="Times New Roman" panose="02020603050405020304" pitchFamily="18" charset="0"/>
                <a:cs typeface="Times New Roman" panose="02020603050405020304" pitchFamily="18" charset="0"/>
              </a:rPr>
              <a:t>new era. </a:t>
            </a:r>
            <a:endParaRPr lang="zh-TW" altLang="en-US" sz="1800" b="0" dirty="0">
              <a:latin typeface="Times New Roman" panose="02020603050405020304" pitchFamily="18" charset="0"/>
              <a:cs typeface="Times New Roman" panose="02020603050405020304" pitchFamily="18" charset="0"/>
            </a:endParaRPr>
          </a:p>
        </p:txBody>
      </p:sp>
      <p:sp>
        <p:nvSpPr>
          <p:cNvPr id="2" name="矩形 1"/>
          <p:cNvSpPr/>
          <p:nvPr/>
        </p:nvSpPr>
        <p:spPr>
          <a:xfrm>
            <a:off x="330002" y="6269636"/>
            <a:ext cx="7858177" cy="523220"/>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CN" sz="1400" b="0" i="0" dirty="0">
                <a:effectLst/>
                <a:latin typeface="Georgia" panose="02040502050405020303" pitchFamily="18" charset="0"/>
              </a:rPr>
              <a:t>Xi, Putin announce extension of China-Russia friendly cooperation treaty</a:t>
            </a: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http://www.xinhuanet.com/english/2021-06/29/c_1310032860.htm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2" name="组合 16"/>
          <p:cNvGrpSpPr/>
          <p:nvPr/>
        </p:nvGrpSpPr>
        <p:grpSpPr>
          <a:xfrm>
            <a:off x="704298" y="2274107"/>
            <a:ext cx="4324882" cy="410451"/>
            <a:chOff x="1193537" y="1483427"/>
            <a:chExt cx="2184554" cy="535524"/>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矩形 21"/>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文本框 13"/>
            <p:cNvSpPr txBox="1">
              <a:spLocks noChangeArrowheads="1"/>
            </p:cNvSpPr>
            <p:nvPr/>
          </p:nvSpPr>
          <p:spPr bwMode="auto">
            <a:xfrm>
              <a:off x="1680899" y="1483427"/>
              <a:ext cx="1697192" cy="52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b="1" dirty="0" smtClean="0">
                  <a:latin typeface="Times New Roman" panose="02020603050405020304" pitchFamily="18" charset="0"/>
                  <a:ea typeface="Microsoft JhengHei" panose="020B0604030504040204" pitchFamily="34" charset="-120"/>
                  <a:cs typeface="Times New Roman" panose="02020603050405020304" pitchFamily="18" charset="0"/>
                </a:rPr>
                <a:t>Knowing </a:t>
              </a:r>
              <a:r>
                <a:rPr lang="en-US" altLang="zh-CN" sz="2000" b="1" dirty="0">
                  <a:latin typeface="Times New Roman" panose="02020603050405020304" pitchFamily="18" charset="0"/>
                  <a:ea typeface="Microsoft JhengHei" panose="020B0604030504040204" pitchFamily="34" charset="-120"/>
                  <a:cs typeface="Times New Roman" panose="02020603050405020304" pitchFamily="18" charset="0"/>
                </a:rPr>
                <a:t>more </a:t>
              </a:r>
              <a:endParaRPr lang="zh-CN" altLang="en-US" sz="2000" b="1" dirty="0">
                <a:latin typeface="Times New Roman" panose="02020603050405020304" pitchFamily="18" charset="0"/>
                <a:ea typeface="Microsoft JhengHei" panose="020B0604030504040204" pitchFamily="34" charset="-120"/>
                <a:cs typeface="Times New Roman" panose="02020603050405020304" pitchFamily="18" charset="0"/>
              </a:endParaRPr>
            </a:p>
          </p:txBody>
        </p:sp>
        <p:cxnSp>
          <p:nvCxnSpPr>
            <p:cNvPr id="24" name="直接连接符 20"/>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9" name="Freeform 5">
            <a:extLst>
              <a:ext uri="{FF2B5EF4-FFF2-40B4-BE49-F238E27FC236}">
                <a16:creationId xmlns:a16="http://schemas.microsoft.com/office/drawing/2014/main" id="{4F589E29-3688-7541-9120-72636D0AB5CE}"/>
              </a:ext>
            </a:extLst>
          </p:cNvPr>
          <p:cNvSpPr/>
          <p:nvPr/>
        </p:nvSpPr>
        <p:spPr bwMode="auto">
          <a:xfrm rot="5400000">
            <a:off x="319814" y="132659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4" name="Picture 3"/>
          <p:cNvPicPr>
            <a:picLocks noChangeAspect="1"/>
          </p:cNvPicPr>
          <p:nvPr/>
        </p:nvPicPr>
        <p:blipFill>
          <a:blip r:embed="rId4"/>
          <a:stretch>
            <a:fillRect/>
          </a:stretch>
        </p:blipFill>
        <p:spPr>
          <a:xfrm>
            <a:off x="428726" y="5624619"/>
            <a:ext cx="2446232" cy="518205"/>
          </a:xfrm>
          <a:prstGeom prst="rect">
            <a:avLst/>
          </a:prstGeom>
        </p:spPr>
      </p:pic>
      <p:sp>
        <p:nvSpPr>
          <p:cNvPr id="25"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3" name="Rectangle 2"/>
          <p:cNvSpPr/>
          <p:nvPr/>
        </p:nvSpPr>
        <p:spPr>
          <a:xfrm>
            <a:off x="8188179" y="6392881"/>
            <a:ext cx="3569197" cy="430887"/>
          </a:xfrm>
          <a:prstGeom prst="rect">
            <a:avLst/>
          </a:prstGeom>
        </p:spPr>
        <p:txBody>
          <a:bodyPr wrap="square">
            <a:spAutoFit/>
          </a:bodyPr>
          <a:lstStyle/>
          <a:p>
            <a:r>
              <a:rPr lang="en-US" altLang="zh-HK" sz="1100" dirty="0" smtClean="0">
                <a:latin typeface="Times New Roman" panose="02020603050405020304" pitchFamily="18" charset="0"/>
                <a:cs typeface="Times New Roman" panose="02020603050405020304" pitchFamily="18" charset="0"/>
              </a:rPr>
              <a:t>Source: http</a:t>
            </a:r>
            <a:r>
              <a:rPr lang="en-US" altLang="zh-HK" sz="1100" dirty="0">
                <a:latin typeface="Times New Roman" panose="02020603050405020304" pitchFamily="18" charset="0"/>
                <a:cs typeface="Times New Roman" panose="02020603050405020304" pitchFamily="18" charset="0"/>
              </a:rPr>
              <a:t>://www.xinhuanet.com/english/2018-06/09/c_137240633.htm</a:t>
            </a:r>
            <a:endParaRPr lang="zh-HK" altLang="en-US" sz="11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90875" y="4124325"/>
            <a:ext cx="4124325" cy="2505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文本框 2"/>
          <p:cNvSpPr txBox="1"/>
          <p:nvPr/>
        </p:nvSpPr>
        <p:spPr>
          <a:xfrm>
            <a:off x="2327641" y="249629"/>
            <a:ext cx="9487437" cy="646331"/>
          </a:xfrm>
          <a:prstGeom prst="rect">
            <a:avLst/>
          </a:prstGeom>
          <a:noFill/>
        </p:spPr>
        <p:txBody>
          <a:bodyPr wrap="square">
            <a:spAutoFit/>
          </a:bodyPr>
          <a:lstStyle/>
          <a:p>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sym typeface="+mn-ea"/>
              </a:rPr>
              <a:t>Major-country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sym typeface="+mn-ea"/>
              </a:rPr>
              <a:t>diplomacy: </a:t>
            </a:r>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sym typeface="+mn-ea"/>
              </a:rPr>
              <a:t>China-EU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sym typeface="+mn-ea"/>
              </a:rPr>
              <a:t>relations</a:t>
            </a:r>
          </a:p>
        </p:txBody>
      </p:sp>
      <p:sp>
        <p:nvSpPr>
          <p:cNvPr id="18" name="Freeform 5"/>
          <p:cNvSpPr/>
          <p:nvPr/>
        </p:nvSpPr>
        <p:spPr bwMode="auto">
          <a:xfrm>
            <a:off x="197402" y="115077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4" name="文本框 3"/>
          <p:cNvSpPr txBox="1"/>
          <p:nvPr/>
        </p:nvSpPr>
        <p:spPr>
          <a:xfrm>
            <a:off x="709929" y="1081153"/>
            <a:ext cx="11105149" cy="2419124"/>
          </a:xfrm>
          <a:prstGeom prst="rect">
            <a:avLst/>
          </a:prstGeom>
          <a:noFill/>
          <a:ln w="38100">
            <a:solidFill>
              <a:srgbClr val="FF0000"/>
            </a:solidFill>
          </a:ln>
        </p:spPr>
        <p:txBody>
          <a:bodyPr wrap="square" rtlCol="0">
            <a:spAutoFit/>
          </a:bodyPr>
          <a:lstStyle/>
          <a:p>
            <a:pPr algn="just">
              <a:lnSpc>
                <a:spcPct val="120000"/>
              </a:lnSpc>
            </a:pP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China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and the EU share extensive common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interests, and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the key to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push forward the China-EU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relations is win-win cooperation.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 On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March 31, 2014,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in President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Xi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Jinping’s talks with the president of the European Council in Brussels, he mentioned that China-EU relations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should be viewed from a strategic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perspective,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and the two sides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should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jointly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forge partnerships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for peace, growth, reform, and </a:t>
            </a:r>
            <a:r>
              <a:rPr lang="en-US" altLang="zh-CN" sz="2100" dirty="0" err="1" smtClean="0">
                <a:latin typeface="Times New Roman" panose="02020603050405020304" pitchFamily="18" charset="0"/>
                <a:ea typeface="DFKai-SB" panose="03000509000000000000" pitchFamily="65" charset="-120"/>
                <a:cs typeface="Times New Roman" panose="02020603050405020304" pitchFamily="18" charset="0"/>
              </a:rPr>
              <a:t>civilisation</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 in order to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inject new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impetus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into China-EU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cooperation and make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a greater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contribution to the world’s development and prosperity. </a:t>
            </a:r>
          </a:p>
        </p:txBody>
      </p:sp>
      <p:sp>
        <p:nvSpPr>
          <p:cNvPr id="21" name="标题1">
            <a:hlinkClick r:id="rId3"/>
          </p:cNvPr>
          <p:cNvSpPr>
            <a:spLocks noChangeArrowheads="1"/>
          </p:cNvSpPr>
          <p:nvPr/>
        </p:nvSpPr>
        <p:spPr bwMode="auto">
          <a:xfrm>
            <a:off x="3358354" y="4245469"/>
            <a:ext cx="1483367" cy="1074413"/>
          </a:xfrm>
          <a:prstGeom prst="roundRect">
            <a:avLst>
              <a:gd name="adj" fmla="val 11921"/>
            </a:avLst>
          </a:prstGeom>
          <a:solidFill>
            <a:srgbClr val="FFBF53">
              <a:alpha val="62000"/>
            </a:srgbClr>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charset="-122"/>
              <a:ea typeface="微软雅黑" panose="020B0503020204020204" charset="-122"/>
            </a:endParaRPr>
          </a:p>
        </p:txBody>
      </p:sp>
      <p:sp>
        <p:nvSpPr>
          <p:cNvPr id="23" name="标题2">
            <a:hlinkClick r:id="rId3"/>
          </p:cNvPr>
          <p:cNvSpPr>
            <a:spLocks noChangeArrowheads="1"/>
          </p:cNvSpPr>
          <p:nvPr/>
        </p:nvSpPr>
        <p:spPr bwMode="auto">
          <a:xfrm>
            <a:off x="3358354" y="5413320"/>
            <a:ext cx="1467173" cy="927478"/>
          </a:xfrm>
          <a:prstGeom prst="roundRect">
            <a:avLst>
              <a:gd name="adj" fmla="val 11921"/>
            </a:avLst>
          </a:prstGeom>
          <a:solidFill>
            <a:srgbClr val="01B3C5">
              <a:alpha val="62000"/>
            </a:srgbClr>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charset="-122"/>
              <a:ea typeface="微软雅黑" panose="020B0503020204020204" charset="-122"/>
            </a:endParaRPr>
          </a:p>
        </p:txBody>
      </p:sp>
      <p:sp>
        <p:nvSpPr>
          <p:cNvPr id="25" name="文本框 24"/>
          <p:cNvSpPr txBox="1"/>
          <p:nvPr/>
        </p:nvSpPr>
        <p:spPr>
          <a:xfrm>
            <a:off x="3350386" y="4430280"/>
            <a:ext cx="1540117" cy="707886"/>
          </a:xfrm>
          <a:prstGeom prst="rect">
            <a:avLst/>
          </a:prstGeom>
          <a:noFill/>
        </p:spPr>
        <p:txBody>
          <a:bodyPr wrap="square" rtlCol="0">
            <a:spAutoFit/>
          </a:bodyPr>
          <a:lstStyle/>
          <a:p>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Partnership for peace</a:t>
            </a:r>
          </a:p>
        </p:txBody>
      </p:sp>
      <p:sp>
        <p:nvSpPr>
          <p:cNvPr id="29" name="标题1">
            <a:hlinkClick r:id="rId3"/>
          </p:cNvPr>
          <p:cNvSpPr>
            <a:spLocks noChangeArrowheads="1"/>
          </p:cNvSpPr>
          <p:nvPr/>
        </p:nvSpPr>
        <p:spPr bwMode="auto">
          <a:xfrm>
            <a:off x="5581966" y="4232909"/>
            <a:ext cx="1483367" cy="1086973"/>
          </a:xfrm>
          <a:prstGeom prst="roundRect">
            <a:avLst>
              <a:gd name="adj" fmla="val 11921"/>
            </a:avLst>
          </a:prstGeom>
          <a:solidFill>
            <a:srgbClr val="FFBF53">
              <a:alpha val="62000"/>
            </a:srgbClr>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charset="-122"/>
              <a:ea typeface="微软雅黑" panose="020B0503020204020204" charset="-122"/>
            </a:endParaRPr>
          </a:p>
        </p:txBody>
      </p:sp>
      <p:sp>
        <p:nvSpPr>
          <p:cNvPr id="31" name="标题2">
            <a:hlinkClick r:id="rId3"/>
          </p:cNvPr>
          <p:cNvSpPr>
            <a:spLocks noChangeArrowheads="1"/>
          </p:cNvSpPr>
          <p:nvPr/>
        </p:nvSpPr>
        <p:spPr bwMode="auto">
          <a:xfrm>
            <a:off x="5581966" y="5433607"/>
            <a:ext cx="1483367" cy="907191"/>
          </a:xfrm>
          <a:prstGeom prst="roundRect">
            <a:avLst>
              <a:gd name="adj" fmla="val 11921"/>
            </a:avLst>
          </a:prstGeom>
          <a:solidFill>
            <a:srgbClr val="01B3C5">
              <a:alpha val="62000"/>
            </a:srgbClr>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charset="-122"/>
              <a:ea typeface="微软雅黑" panose="020B0503020204020204" charset="-122"/>
            </a:endParaRPr>
          </a:p>
        </p:txBody>
      </p:sp>
      <p:sp>
        <p:nvSpPr>
          <p:cNvPr id="33" name="文本框 32"/>
          <p:cNvSpPr txBox="1"/>
          <p:nvPr/>
        </p:nvSpPr>
        <p:spPr>
          <a:xfrm>
            <a:off x="5573258" y="4461057"/>
            <a:ext cx="1570446" cy="646331"/>
          </a:xfrm>
          <a:prstGeom prst="rect">
            <a:avLst/>
          </a:prstGeom>
          <a:noFill/>
        </p:spPr>
        <p:txBody>
          <a:bodyPr wrap="square" rtlCol="0">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Partnership for growth</a:t>
            </a:r>
          </a:p>
        </p:txBody>
      </p:sp>
      <p:pic>
        <p:nvPicPr>
          <p:cNvPr id="38" name="Picture 37">
            <a:hlinkClick r:id="rId4"/>
          </p:cNvPr>
          <p:cNvPicPr>
            <a:picLocks noChangeAspect="1"/>
          </p:cNvPicPr>
          <p:nvPr/>
        </p:nvPicPr>
        <p:blipFill>
          <a:blip r:embed="rId5"/>
          <a:stretch>
            <a:fillRect/>
          </a:stretch>
        </p:blipFill>
        <p:spPr>
          <a:xfrm>
            <a:off x="8678966" y="4274632"/>
            <a:ext cx="1398105" cy="947104"/>
          </a:xfrm>
          <a:prstGeom prst="rect">
            <a:avLst/>
          </a:prstGeom>
        </p:spPr>
      </p:pic>
      <p:sp>
        <p:nvSpPr>
          <p:cNvPr id="17" name="文本框 24"/>
          <p:cNvSpPr txBox="1"/>
          <p:nvPr/>
        </p:nvSpPr>
        <p:spPr>
          <a:xfrm>
            <a:off x="3358354" y="5544903"/>
            <a:ext cx="1532149" cy="646331"/>
          </a:xfrm>
          <a:prstGeom prst="rect">
            <a:avLst/>
          </a:prstGeom>
          <a:noFill/>
        </p:spPr>
        <p:txBody>
          <a:bodyPr wrap="square" rtlCol="0">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Partnership for reform</a:t>
            </a:r>
          </a:p>
        </p:txBody>
      </p:sp>
      <p:sp>
        <p:nvSpPr>
          <p:cNvPr id="20" name="文本框 24"/>
          <p:cNvSpPr txBox="1"/>
          <p:nvPr/>
        </p:nvSpPr>
        <p:spPr>
          <a:xfrm>
            <a:off x="5576738" y="5544903"/>
            <a:ext cx="1540117" cy="646331"/>
          </a:xfrm>
          <a:prstGeom prst="rect">
            <a:avLst/>
          </a:prstGeom>
          <a:noFill/>
        </p:spPr>
        <p:txBody>
          <a:bodyPr wrap="square" rtlCol="0">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Partnership for </a:t>
            </a:r>
            <a:r>
              <a:rPr lang="en-US" altLang="zh-CN" dirty="0" err="1" smtClean="0">
                <a:latin typeface="Times New Roman" panose="02020603050405020304" pitchFamily="18" charset="0"/>
                <a:ea typeface="DFKai-SB" panose="03000509000000000000" pitchFamily="65" charset="-120"/>
                <a:cs typeface="Times New Roman" panose="02020603050405020304" pitchFamily="18" charset="0"/>
              </a:rPr>
              <a:t>civilisation</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16" name="文本框 18"/>
          <p:cNvSpPr txBox="1"/>
          <p:nvPr/>
        </p:nvSpPr>
        <p:spPr>
          <a:xfrm>
            <a:off x="7445885" y="5221736"/>
            <a:ext cx="4152590" cy="861774"/>
          </a:xfrm>
          <a:prstGeom prst="rect">
            <a:avLst/>
          </a:prstGeom>
          <a:noFill/>
        </p:spPr>
        <p:txBody>
          <a:bodyPr wrap="square">
            <a:spAutoFit/>
          </a:bodyPr>
          <a:lstStyle/>
          <a:p>
            <a:r>
              <a:rPr lang="en-US" altLang="zh-TW" dirty="0">
                <a:latin typeface="Times New Roman" panose="02020603050405020304" pitchFamily="18" charset="0"/>
                <a:ea typeface="DFKai-SB" panose="03000509000000000000" pitchFamily="65" charset="-120"/>
                <a:cs typeface="Times New Roman" panose="02020603050405020304" pitchFamily="18" charset="0"/>
              </a:rPr>
              <a:t>Click on image to read more on the four partnerships</a:t>
            </a:r>
          </a:p>
          <a:p>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(https://www.globaltimes.cn/content/852241.shtml)</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72" y="182957"/>
            <a:ext cx="11170285" cy="645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文本框 54"/>
          <p:cNvSpPr txBox="1"/>
          <p:nvPr/>
        </p:nvSpPr>
        <p:spPr>
          <a:xfrm>
            <a:off x="653658" y="1569070"/>
            <a:ext cx="6801558" cy="1168077"/>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defRPr/>
            </a:pP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The Agreement includes </a:t>
            </a:r>
            <a:r>
              <a:rPr lang="en-US" altLang="zh-CN" sz="2000" kern="0" dirty="0" smtClean="0">
                <a:latin typeface="Times New Roman" panose="02020603050405020304" pitchFamily="18" charset="0"/>
                <a:ea typeface="DFKai-SB" panose="03000509000000000000" pitchFamily="65" charset="-120"/>
                <a:cs typeface="Times New Roman" panose="02020603050405020304" pitchFamily="18" charset="0"/>
              </a:rPr>
              <a:t>a total of 550 </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geographical indications </a:t>
            </a:r>
            <a:r>
              <a:rPr lang="en-US" altLang="zh-CN" sz="2000" kern="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275 </a:t>
            </a:r>
            <a:r>
              <a:rPr lang="en-US" altLang="zh-CN" sz="2000" kern="0" dirty="0" smtClean="0">
                <a:latin typeface="Times New Roman" panose="02020603050405020304" pitchFamily="18" charset="0"/>
                <a:ea typeface="DFKai-SB" panose="03000509000000000000" pitchFamily="65" charset="-120"/>
                <a:cs typeface="Times New Roman" panose="02020603050405020304" pitchFamily="18" charset="0"/>
              </a:rPr>
              <a:t>of each party), </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encompassing wines, teas, agricultural products and </a:t>
            </a:r>
            <a:r>
              <a:rPr lang="en-US" altLang="zh-CN" sz="2000" kern="0" dirty="0" smtClean="0">
                <a:latin typeface="Times New Roman" panose="02020603050405020304" pitchFamily="18" charset="0"/>
                <a:ea typeface="DFKai-SB" panose="03000509000000000000" pitchFamily="65" charset="-120"/>
                <a:cs typeface="Times New Roman" panose="02020603050405020304" pitchFamily="18" charset="0"/>
              </a:rPr>
              <a:t>food </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products. </a:t>
            </a:r>
            <a:endParaRPr lang="zh-CN" altLang="en-US" sz="2000" strike="sngStrike" kern="0"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1" name="文本框 60"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3100697" y="6141842"/>
            <a:ext cx="8773395" cy="738664"/>
          </a:xfrm>
          <a:prstGeom prst="rect">
            <a:avLst/>
          </a:prstGeom>
          <a:noFill/>
          <a:effectLst/>
        </p:spPr>
        <p:txBody>
          <a:bodyPr wrap="square" rtlCol="0">
            <a:spAutoFit/>
          </a:bodyPr>
          <a:lstStyle/>
          <a:p>
            <a:r>
              <a:rPr lang="en-US" altLang="zh-CN" sz="14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CCTV</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https://tv.cctv.com/2021/03/01/ARTIrgRvSOvUU4e1xyD2goUB210301.shtml</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p>
          <a:p>
            <a:pPr marL="542925" indent="-542925"/>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             Mission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of the People's Republic of China to the European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Union (http</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eu.china-mission.gov.cn/eng/zgggfz/cega/202301/t20230103_11000259.htm)</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13"/>
          <p:cNvSpPr txBox="1"/>
          <p:nvPr/>
        </p:nvSpPr>
        <p:spPr>
          <a:xfrm>
            <a:off x="621481" y="2656813"/>
            <a:ext cx="6865913" cy="3384068"/>
          </a:xfrm>
          <a:prstGeom prst="rect">
            <a:avLst/>
          </a:prstGeom>
          <a:noFill/>
        </p:spPr>
        <p:txBody>
          <a:bodyPr wrap="square">
            <a:spAutoFit/>
          </a:bodyPr>
          <a:lstStyle/>
          <a:p>
            <a:pPr marL="342900" indent="-342900" algn="just">
              <a:lnSpc>
                <a:spcPct val="120000"/>
              </a:lnSpc>
              <a:buFont typeface="Arial" panose="020B0604020202020204" pitchFamily="34" charset="0"/>
              <a:buChar char="•"/>
            </a:pP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The Agreement </a:t>
            </a:r>
            <a:r>
              <a:rPr lang="en-US" altLang="zh-CN" sz="2000" kern="0" dirty="0" smtClean="0">
                <a:latin typeface="Times New Roman" panose="02020603050405020304" pitchFamily="18" charset="0"/>
                <a:ea typeface="DFKai-SB" panose="03000509000000000000" pitchFamily="65" charset="-120"/>
                <a:cs typeface="Times New Roman" panose="02020603050405020304" pitchFamily="18" charset="0"/>
              </a:rPr>
              <a:t>officially entered into force on </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1 March 2021, </a:t>
            </a:r>
            <a:r>
              <a:rPr lang="en-US" altLang="zh-CN" sz="2000" kern="0" dirty="0" smtClean="0">
                <a:latin typeface="Times New Roman" panose="02020603050405020304" pitchFamily="18" charset="0"/>
                <a:ea typeface="DFKai-SB" panose="03000509000000000000" pitchFamily="65" charset="-120"/>
                <a:cs typeface="Times New Roman" panose="02020603050405020304" pitchFamily="18" charset="0"/>
              </a:rPr>
              <a:t>that the </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first batch of 100 European GIs and 100 Chinese GIs </a:t>
            </a:r>
            <a:r>
              <a:rPr lang="en-US" altLang="zh-CN" sz="2000" kern="0" dirty="0" smtClean="0">
                <a:latin typeface="Times New Roman" panose="02020603050405020304" pitchFamily="18" charset="0"/>
                <a:ea typeface="DFKai-SB" panose="03000509000000000000" pitchFamily="65" charset="-120"/>
                <a:cs typeface="Times New Roman" panose="02020603050405020304" pitchFamily="18" charset="0"/>
              </a:rPr>
              <a:t>have been protected. Bringing </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iconic products into each </a:t>
            </a:r>
            <a:r>
              <a:rPr lang="en-US" altLang="zh-CN" sz="2000" kern="0" dirty="0" smtClean="0">
                <a:latin typeface="Times New Roman" panose="02020603050405020304" pitchFamily="18" charset="0"/>
                <a:ea typeface="DFKai-SB" panose="03000509000000000000" pitchFamily="65" charset="-120"/>
                <a:cs typeface="Times New Roman" panose="02020603050405020304" pitchFamily="18" charset="0"/>
              </a:rPr>
              <a:t>other’s </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markets </a:t>
            </a:r>
            <a:r>
              <a:rPr lang="en-US" altLang="zh-CN" sz="2000" kern="0" dirty="0" smtClean="0">
                <a:latin typeface="Times New Roman" panose="02020603050405020304" pitchFamily="18" charset="0"/>
                <a:ea typeface="DFKai-SB" panose="03000509000000000000" pitchFamily="65" charset="-120"/>
                <a:cs typeface="Times New Roman" panose="02020603050405020304" pitchFamily="18" charset="0"/>
              </a:rPr>
              <a:t>not </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only </a:t>
            </a:r>
            <a:r>
              <a:rPr lang="en-US" altLang="zh-CN" sz="2000" kern="0" dirty="0" smtClean="0">
                <a:latin typeface="Times New Roman" panose="02020603050405020304" pitchFamily="18" charset="0"/>
                <a:ea typeface="DFKai-SB" panose="03000509000000000000" pitchFamily="65" charset="-120"/>
                <a:cs typeface="Times New Roman" panose="02020603050405020304" pitchFamily="18" charset="0"/>
              </a:rPr>
              <a:t>protects </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the interests of Chinese</a:t>
            </a:r>
            <a:r>
              <a:rPr lang="zh-CN" altLang="en-US" sz="2000" kern="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and EU </a:t>
            </a:r>
            <a:r>
              <a:rPr lang="en-US" altLang="zh-CN" sz="2000" kern="0" dirty="0" smtClean="0">
                <a:latin typeface="Times New Roman" panose="02020603050405020304" pitchFamily="18" charset="0"/>
                <a:ea typeface="DFKai-SB" panose="03000509000000000000" pitchFamily="65" charset="-120"/>
                <a:cs typeface="Times New Roman" panose="02020603050405020304" pitchFamily="18" charset="0"/>
              </a:rPr>
              <a:t>businesses but </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also reassures customers from both </a:t>
            </a:r>
            <a:r>
              <a:rPr lang="en-US" altLang="zh-CN" sz="2000" kern="0" dirty="0" smtClean="0">
                <a:latin typeface="Times New Roman" panose="02020603050405020304" pitchFamily="18" charset="0"/>
                <a:ea typeface="DFKai-SB" panose="03000509000000000000" pitchFamily="65" charset="-120"/>
                <a:cs typeface="Times New Roman" panose="02020603050405020304" pitchFamily="18" charset="0"/>
              </a:rPr>
              <a:t>parties. </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It is China's first bilateral comprehensive and high-level agreement on the protection of geographical indications (GIs), and an important and practical outcome in the development of China-EU economic and trade relations in recent years.</a:t>
            </a:r>
            <a:endParaRPr lang="zh-CN" altLang="en-US" sz="2000" kern="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文本框 17"/>
          <p:cNvSpPr txBox="1"/>
          <p:nvPr/>
        </p:nvSpPr>
        <p:spPr>
          <a:xfrm>
            <a:off x="734663" y="1060401"/>
            <a:ext cx="10443755" cy="400110"/>
          </a:xfrm>
          <a:prstGeom prst="rect">
            <a:avLst/>
          </a:prstGeom>
          <a:noFill/>
        </p:spPr>
        <p:txBody>
          <a:bodyPr wrap="square">
            <a:spAutoFit/>
          </a:bodyPr>
          <a:lstStyle/>
          <a:p>
            <a:r>
              <a:rPr lang="en-US" altLang="zh-CN" sz="2000" b="1" i="1" dirty="0">
                <a:latin typeface="Times New Roman" panose="02020603050405020304" pitchFamily="18" charset="0"/>
                <a:ea typeface="DFKai-SB" panose="03000509000000000000" pitchFamily="65" charset="-120"/>
                <a:cs typeface="Times New Roman" panose="02020603050405020304" pitchFamily="18" charset="0"/>
              </a:rPr>
              <a:t>Agreement on Cooperation and Protection of Geographical Indications </a:t>
            </a:r>
            <a:r>
              <a:rPr lang="en-US" altLang="zh-CN" sz="2000" b="1" dirty="0" smtClean="0">
                <a:latin typeface="Times New Roman" panose="02020603050405020304" pitchFamily="18" charset="0"/>
                <a:ea typeface="DFKai-SB" panose="03000509000000000000" pitchFamily="65" charset="-120"/>
                <a:cs typeface="Times New Roman" panose="02020603050405020304" pitchFamily="18" charset="0"/>
              </a:rPr>
              <a:t>(GIs) has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taken effect:  </a:t>
            </a:r>
            <a:endParaRPr lang="zh-CN" altLang="en-US" sz="20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26" name="Picture 2">
            <a:extLst>
              <a:ext uri="{FF2B5EF4-FFF2-40B4-BE49-F238E27FC236}">
                <a16:creationId xmlns:a16="http://schemas.microsoft.com/office/drawing/2014/main" id="{3282C2B8-85FF-3140-94B3-B213EC44B0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763896" y="1840049"/>
            <a:ext cx="3414522" cy="42747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509672" y="6086166"/>
            <a:ext cx="2591025" cy="602032"/>
          </a:xfrm>
          <a:prstGeom prst="rect">
            <a:avLst/>
          </a:prstGeom>
        </p:spPr>
      </p:pic>
      <p:sp>
        <p:nvSpPr>
          <p:cNvPr id="11" name="文本框 2"/>
          <p:cNvSpPr txBox="1"/>
          <p:nvPr/>
        </p:nvSpPr>
        <p:spPr>
          <a:xfrm>
            <a:off x="2079490" y="408022"/>
            <a:ext cx="10112510" cy="523220"/>
          </a:xfrm>
          <a:prstGeom prst="rect">
            <a:avLst/>
          </a:prstGeom>
          <a:noFill/>
        </p:spPr>
        <p:txBody>
          <a:bodyPr wrap="square">
            <a:spAutoFit/>
          </a:bodyPr>
          <a:lstStyle/>
          <a:p>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sym typeface="+mn-ea"/>
              </a:rPr>
              <a:t>Major-country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mn-ea"/>
              </a:rPr>
              <a:t>diplomacy: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sym typeface="+mn-ea"/>
              </a:rPr>
              <a:t>Examples of China-EU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mn-ea"/>
              </a:rPr>
              <a:t>relations</a:t>
            </a:r>
          </a:p>
        </p:txBody>
      </p:sp>
      <p:sp>
        <p:nvSpPr>
          <p:cNvPr id="15"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3</a:t>
            </a:fld>
            <a:endParaRPr lang="en-US" altLang="en-US"/>
          </a:p>
        </p:txBody>
      </p:sp>
      <p:sp>
        <p:nvSpPr>
          <p:cNvPr id="3" name="标题 3073"/>
          <p:cNvSpPr txBox="1">
            <a:spLocks noChangeArrowheads="1"/>
          </p:cNvSpPr>
          <p:nvPr/>
        </p:nvSpPr>
        <p:spPr bwMode="auto">
          <a:xfrm>
            <a:off x="2006729" y="464807"/>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Our country’s foreign policy</a:t>
            </a:r>
            <a:endParaRPr lang="zh-CN" altLang="zh-CN" sz="4000"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1064930" y="2023825"/>
            <a:ext cx="10044242" cy="4265207"/>
          </a:xfrm>
          <a:prstGeom prst="rect">
            <a:avLst/>
          </a:prstGeom>
          <a:ln w="38100">
            <a:solidFill>
              <a:srgbClr val="FF0000"/>
            </a:solidFill>
          </a:ln>
        </p:spPr>
        <p:txBody>
          <a:bodyPr wrap="square">
            <a:spAutoFit/>
          </a:bodyPr>
          <a:lstStyle/>
          <a:p>
            <a:pPr algn="just">
              <a:lnSpc>
                <a:spcPct val="120000"/>
              </a:lnSpc>
              <a:spcAft>
                <a:spcPts val="800"/>
              </a:spcAft>
            </a:pPr>
            <a:r>
              <a:rPr lang="en-US" altLang="zh-TW" sz="2400" dirty="0">
                <a:latin typeface="Times New Roman" panose="02020603050405020304" pitchFamily="18" charset="0"/>
                <a:ea typeface="標楷體" panose="03000509000000000000" pitchFamily="65" charset="-120"/>
                <a:cs typeface="Arial" panose="020B0604020202020204" pitchFamily="34"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future of China is closely bound up with the future of the world. China pursues an independent foreign policy, observes the five principles of mutual respect for sovereignty and territorial integrity, mutual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non-aggression</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mutual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non-interference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in internal affairs, equality and mutual benefit, and peaceful coexistence, keeps to a path of peaceful development, follows a mutually beneficial strategy of opening up, works to develop diplomatic relations and economic and cultural exchanges with other countries, and promotes the building of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 human community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with a shared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future.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China consistently opposes imperialism, hegemonism and colonialism, works to strengthen its solidarity with the people of all other countries, supports oppressed peoples and other developing countries in their just struggles to win and safeguard their independence and develop their economies, and strives to safeguard world peace and promote the cause of human progress.</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sz="2400" dirty="0">
              <a:effectLst/>
              <a:latin typeface="標楷體" panose="03000509000000000000" pitchFamily="65" charset="-120"/>
              <a:ea typeface="標楷體" panose="03000509000000000000" pitchFamily="65" charset="-120"/>
              <a:cs typeface="Times New Roman" panose="02020603050405020304" pitchFamily="18" charset="0"/>
            </a:endParaRPr>
          </a:p>
        </p:txBody>
      </p:sp>
      <p:sp>
        <p:nvSpPr>
          <p:cNvPr id="5" name="Rectangle 4"/>
          <p:cNvSpPr/>
          <p:nvPr/>
        </p:nvSpPr>
        <p:spPr>
          <a:xfrm>
            <a:off x="1064930" y="1150867"/>
            <a:ext cx="9460398" cy="798745"/>
          </a:xfrm>
          <a:prstGeom prst="rect">
            <a:avLst/>
          </a:prstGeom>
        </p:spPr>
        <p:txBody>
          <a:bodyPr wrap="square">
            <a:spAutoFit/>
          </a:bodyPr>
          <a:lstStyle/>
          <a:p>
            <a:pPr>
              <a:lnSpc>
                <a:spcPct val="120000"/>
              </a:lnSpc>
            </a:pP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Read the following paragraph of </a:t>
            </a:r>
            <a:r>
              <a:rPr lang="en-US" altLang="zh-CN" sz="2000" i="1" dirty="0">
                <a:latin typeface="Times New Roman" panose="02020603050405020304" pitchFamily="18" charset="0"/>
                <a:ea typeface="標楷體" panose="03000509000000000000" pitchFamily="65" charset="-120"/>
                <a:cs typeface="Times New Roman" panose="02020603050405020304" pitchFamily="18" charset="0"/>
              </a:rPr>
              <a:t>The Constitution of the People’s Republic of China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on</a:t>
            </a:r>
            <a:r>
              <a:rPr lang="en-US" altLang="zh-CN" sz="2000" i="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our country’s foreign policy.</a:t>
            </a:r>
            <a:endParaRPr lang="ja-JP"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Rectangle 5"/>
          <p:cNvSpPr/>
          <p:nvPr/>
        </p:nvSpPr>
        <p:spPr>
          <a:xfrm>
            <a:off x="1064930" y="6457890"/>
            <a:ext cx="8021811" cy="338554"/>
          </a:xfrm>
          <a:prstGeom prst="rect">
            <a:avLst/>
          </a:prstGeom>
        </p:spPr>
        <p:txBody>
          <a:bodyPr wrap="none">
            <a:spAutoFit/>
          </a:bodyPr>
          <a:lstStyle/>
          <a:p>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S</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ource:</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Preamble of </a:t>
            </a:r>
            <a:r>
              <a:rPr lang="en-US" altLang="zh-CN" sz="1600" i="1" dirty="0">
                <a:latin typeface="Times New Roman" panose="02020603050405020304" pitchFamily="18" charset="0"/>
                <a:ea typeface="DFKai-SB" panose="03000509000000000000" pitchFamily="65" charset="-120"/>
                <a:cs typeface="Times New Roman" panose="02020603050405020304" pitchFamily="18" charset="0"/>
              </a:rPr>
              <a:t>Constitution</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(https://www.basiclaw.gov.hk/en/constitution/preamble.html)</a:t>
            </a:r>
            <a:endParaRPr lang="ja-JP"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9977464" y="121112"/>
            <a:ext cx="2163115" cy="1641538"/>
          </a:xfrm>
          <a:prstGeom prst="rect">
            <a:avLst/>
          </a:prstGeom>
        </p:spPr>
      </p:pic>
    </p:spTree>
    <p:extLst>
      <p:ext uri="{BB962C8B-B14F-4D97-AF65-F5344CB8AC3E}">
        <p14:creationId xmlns:p14="http://schemas.microsoft.com/office/powerpoint/2010/main" val="30516785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88308" y="1002824"/>
            <a:ext cx="11432218" cy="1826462"/>
          </a:xfrm>
          <a:prstGeom prst="rect">
            <a:avLst/>
          </a:prstGeom>
          <a:noFill/>
        </p:spPr>
        <p:txBody>
          <a:bodyPr wrap="square" rtlCol="0">
            <a:spAutoFit/>
          </a:bodyPr>
          <a:lstStyle/>
          <a:p>
            <a:pPr algn="just">
              <a:lnSpc>
                <a:spcPct val="120000"/>
              </a:lnSpc>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Stable relations with neighboring countries are of great strategic importance</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Our country promotes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friendship with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our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neighbors,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fosters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an amicable, secure and prosperous neighborhood, implement the neighborhood policy of amity, sincerity, mutual benefit and inclusiveness, and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deepens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mutually beneficial cooperation with all neighboring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countries. </a:t>
            </a:r>
            <a:endParaRPr lang="zh-CN" altLang="en-US" sz="2400"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7" name="矩形 26"/>
          <p:cNvSpPr/>
          <p:nvPr/>
        </p:nvSpPr>
        <p:spPr>
          <a:xfrm>
            <a:off x="343010" y="10257"/>
            <a:ext cx="11522814" cy="905056"/>
          </a:xfrm>
          <a:prstGeom prst="rect">
            <a:avLst/>
          </a:prstGeom>
        </p:spPr>
        <p:txBody>
          <a:bodyPr wrap="square">
            <a:spAutoFit/>
          </a:bodyPr>
          <a:lstStyle/>
          <a:p>
            <a:pPr algn="ctr">
              <a:lnSpc>
                <a:spcPct val="150000"/>
              </a:lnSpc>
            </a:pPr>
            <a:r>
              <a:rPr lang="en-US" altLang="zh-CN" sz="4000" b="1" kern="100" dirty="0" smtClean="0">
                <a:latin typeface="Times New Roman" panose="02020603050405020304" pitchFamily="18" charset="0"/>
                <a:ea typeface="DFKai-SB" panose="03000509000000000000" pitchFamily="65" charset="-120"/>
                <a:cs typeface="Times New Roman" panose="02020603050405020304" pitchFamily="18" charset="0"/>
              </a:rPr>
              <a:t>Rationales of Neighborhood Diplomacy</a:t>
            </a:r>
            <a:endParaRPr lang="zh-CN" altLang="en-US" sz="4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0" name="文本框 49"/>
          <p:cNvSpPr txBox="1"/>
          <p:nvPr/>
        </p:nvSpPr>
        <p:spPr>
          <a:xfrm>
            <a:off x="3162538" y="6204523"/>
            <a:ext cx="7697034" cy="553998"/>
          </a:xfrm>
          <a:prstGeom prst="rect">
            <a:avLst/>
          </a:prstGeom>
          <a:noFill/>
        </p:spPr>
        <p:txBody>
          <a:bodyPr wrap="square" rtlCol="0">
            <a:spAutoFit/>
          </a:bodyPr>
          <a:lstStyle/>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Reference: </a:t>
            </a:r>
            <a:r>
              <a:rPr lang="en-US" altLang="zh-TW" sz="1400" i="1" dirty="0">
                <a:latin typeface="Times New Roman" panose="02020603050405020304" pitchFamily="18" charset="0"/>
                <a:ea typeface="DFKai-SB" panose="03000509000000000000" pitchFamily="65" charset="-120"/>
                <a:cs typeface="Times New Roman" panose="02020603050405020304" pitchFamily="18" charset="0"/>
              </a:rPr>
              <a:t>T</a:t>
            </a:r>
            <a:r>
              <a:rPr lang="en-US" altLang="zh-CN" sz="1400" i="1" kern="100" dirty="0">
                <a:effectLst/>
                <a:latin typeface="Times New Roman" panose="02020603050405020304" pitchFamily="18" charset="0"/>
                <a:ea typeface="DFKai-SB" panose="03000509000000000000" pitchFamily="65" charset="-120"/>
                <a:cs typeface="Times New Roman" panose="02020603050405020304" pitchFamily="18" charset="0"/>
              </a:rPr>
              <a:t>he neighborhood policy </a:t>
            </a:r>
            <a:r>
              <a:rPr lang="en-US" altLang="zh-CN" sz="1400" i="1" kern="100" dirty="0">
                <a:latin typeface="Times New Roman" panose="02020603050405020304" pitchFamily="18" charset="0"/>
                <a:ea typeface="DFKai-SB" panose="03000509000000000000" pitchFamily="65" charset="-120"/>
                <a:cs typeface="Times New Roman" panose="02020603050405020304" pitchFamily="18" charset="0"/>
              </a:rPr>
              <a:t>of amity, sincerity, mutual benefit and </a:t>
            </a:r>
            <a:r>
              <a:rPr lang="en-US" altLang="zh-CN" sz="1400" i="1" kern="100" dirty="0" smtClean="0">
                <a:latin typeface="Times New Roman" panose="02020603050405020304" pitchFamily="18" charset="0"/>
                <a:ea typeface="DFKai-SB" panose="03000509000000000000" pitchFamily="65" charset="-120"/>
                <a:cs typeface="Times New Roman" panose="02020603050405020304" pitchFamily="18" charset="0"/>
              </a:rPr>
              <a:t>inclusiveness</a:t>
            </a:r>
            <a:endParaRPr lang="en-US" altLang="zh-CN" sz="1400" i="1" strike="sngStrike" kern="100" dirty="0">
              <a:effectLst/>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http://cpc.people.com.cn/xuexi/BIG5/n/2015/0721/c397563-27338114.html</a:t>
            </a:r>
          </a:p>
        </p:txBody>
      </p:sp>
      <p:grpSp>
        <p:nvGrpSpPr>
          <p:cNvPr id="51" name="组合 50"/>
          <p:cNvGrpSpPr/>
          <p:nvPr/>
        </p:nvGrpSpPr>
        <p:grpSpPr>
          <a:xfrm>
            <a:off x="1063256" y="3048367"/>
            <a:ext cx="9796316" cy="3086998"/>
            <a:chOff x="1149287" y="2204084"/>
            <a:chExt cx="9010946" cy="4362451"/>
          </a:xfrm>
        </p:grpSpPr>
        <p:sp>
          <p:nvSpPr>
            <p:cNvPr id="52" name="矩形: 圆角 51"/>
            <p:cNvSpPr/>
            <p:nvPr/>
          </p:nvSpPr>
          <p:spPr>
            <a:xfrm>
              <a:off x="1149287" y="2204084"/>
              <a:ext cx="9010946" cy="4362451"/>
            </a:xfrm>
            <a:prstGeom prst="roundRect">
              <a:avLst/>
            </a:prstGeom>
            <a:solidFill>
              <a:srgbClr val="EBEBF5"/>
            </a:solidFill>
            <a:ln cmpd="tri">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DFKai-SB" panose="03000509000000000000" pitchFamily="65" charset="-120"/>
                <a:ea typeface="DFKai-SB" panose="03000509000000000000" pitchFamily="65" charset="-120"/>
              </a:endParaRPr>
            </a:p>
          </p:txBody>
        </p:sp>
        <p:sp>
          <p:nvSpPr>
            <p:cNvPr id="53" name="矩形 52"/>
            <p:cNvSpPr/>
            <p:nvPr/>
          </p:nvSpPr>
          <p:spPr>
            <a:xfrm>
              <a:off x="1772888" y="2743677"/>
              <a:ext cx="2639364" cy="1174340"/>
            </a:xfrm>
            <a:prstGeom prst="rect">
              <a:avLst/>
            </a:prstGeom>
          </p:spPr>
          <p:txBody>
            <a:bodyPr wrap="square">
              <a:spAutoFit/>
            </a:bodyPr>
            <a:lstStyle/>
            <a:p>
              <a:pPr algn="just"/>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Good-neighborly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friendliness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 and mutual support and assistance</a:t>
              </a:r>
              <a:endParaRPr lang="zh-CN" altLang="en-US" sz="1600"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54" name="组合 53"/>
            <p:cNvGrpSpPr/>
            <p:nvPr/>
          </p:nvGrpSpPr>
          <p:grpSpPr>
            <a:xfrm>
              <a:off x="4211905" y="2704801"/>
              <a:ext cx="1617815" cy="1430218"/>
              <a:chOff x="954631" y="2524456"/>
              <a:chExt cx="2390270" cy="2062321"/>
            </a:xfrm>
          </p:grpSpPr>
          <p:sp>
            <p:nvSpPr>
              <p:cNvPr id="71" name="Freeform 14"/>
              <p:cNvSpPr/>
              <p:nvPr/>
            </p:nvSpPr>
            <p:spPr bwMode="auto">
              <a:xfrm>
                <a:off x="954631" y="2524456"/>
                <a:ext cx="2390270" cy="2062321"/>
              </a:xfrm>
              <a:custGeom>
                <a:avLst/>
                <a:gdLst>
                  <a:gd name="T0" fmla="*/ 29 w 103"/>
                  <a:gd name="T1" fmla="*/ 22 h 91"/>
                  <a:gd name="T2" fmla="*/ 27 w 103"/>
                  <a:gd name="T3" fmla="*/ 78 h 91"/>
                  <a:gd name="T4" fmla="*/ 76 w 103"/>
                  <a:gd name="T5" fmla="*/ 72 h 91"/>
                  <a:gd name="T6" fmla="*/ 25 w 103"/>
                  <a:gd name="T7" fmla="*/ 25 h 91"/>
                  <a:gd name="T8" fmla="*/ 23 w 103"/>
                  <a:gd name="T9" fmla="*/ 75 h 91"/>
                  <a:gd name="T10" fmla="*/ 71 w 103"/>
                  <a:gd name="T11" fmla="*/ 80 h 91"/>
                  <a:gd name="T12" fmla="*/ 42 w 103"/>
                  <a:gd name="T13" fmla="*/ 17 h 91"/>
                  <a:gd name="T14" fmla="*/ 31 w 103"/>
                  <a:gd name="T15" fmla="*/ 83 h 91"/>
                  <a:gd name="T16" fmla="*/ 85 w 103"/>
                  <a:gd name="T17" fmla="*/ 45 h 91"/>
                  <a:gd name="T18" fmla="*/ 17 w 103"/>
                  <a:gd name="T19" fmla="*/ 32 h 91"/>
                  <a:gd name="T20" fmla="*/ 23 w 103"/>
                  <a:gd name="T21" fmla="*/ 77 h 91"/>
                  <a:gd name="T22" fmla="*/ 76 w 103"/>
                  <a:gd name="T23" fmla="*/ 76 h 91"/>
                  <a:gd name="T24" fmla="*/ 35 w 103"/>
                  <a:gd name="T25" fmla="*/ 21 h 91"/>
                  <a:gd name="T26" fmla="*/ 27 w 103"/>
                  <a:gd name="T27" fmla="*/ 2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1">
                    <a:moveTo>
                      <a:pt x="29" y="22"/>
                    </a:moveTo>
                    <a:cubicBezTo>
                      <a:pt x="12" y="36"/>
                      <a:pt x="9" y="63"/>
                      <a:pt x="27" y="78"/>
                    </a:cubicBezTo>
                    <a:cubicBezTo>
                      <a:pt x="42" y="91"/>
                      <a:pt x="64" y="87"/>
                      <a:pt x="76" y="72"/>
                    </a:cubicBezTo>
                    <a:cubicBezTo>
                      <a:pt x="100" y="42"/>
                      <a:pt x="52" y="0"/>
                      <a:pt x="25" y="25"/>
                    </a:cubicBezTo>
                    <a:cubicBezTo>
                      <a:pt x="11" y="39"/>
                      <a:pt x="13" y="60"/>
                      <a:pt x="23" y="75"/>
                    </a:cubicBezTo>
                    <a:cubicBezTo>
                      <a:pt x="33" y="90"/>
                      <a:pt x="57" y="91"/>
                      <a:pt x="71" y="80"/>
                    </a:cubicBezTo>
                    <a:cubicBezTo>
                      <a:pt x="101" y="59"/>
                      <a:pt x="76" y="12"/>
                      <a:pt x="42" y="17"/>
                    </a:cubicBezTo>
                    <a:cubicBezTo>
                      <a:pt x="13" y="22"/>
                      <a:pt x="0" y="72"/>
                      <a:pt x="31" y="83"/>
                    </a:cubicBezTo>
                    <a:cubicBezTo>
                      <a:pt x="55" y="91"/>
                      <a:pt x="95" y="75"/>
                      <a:pt x="85" y="45"/>
                    </a:cubicBezTo>
                    <a:cubicBezTo>
                      <a:pt x="75" y="16"/>
                      <a:pt x="33" y="4"/>
                      <a:pt x="17" y="32"/>
                    </a:cubicBezTo>
                    <a:cubicBezTo>
                      <a:pt x="9" y="45"/>
                      <a:pt x="10" y="67"/>
                      <a:pt x="23" y="77"/>
                    </a:cubicBezTo>
                    <a:cubicBezTo>
                      <a:pt x="37" y="88"/>
                      <a:pt x="62" y="90"/>
                      <a:pt x="76" y="76"/>
                    </a:cubicBezTo>
                    <a:cubicBezTo>
                      <a:pt x="103" y="50"/>
                      <a:pt x="67" y="8"/>
                      <a:pt x="35" y="21"/>
                    </a:cubicBezTo>
                    <a:cubicBezTo>
                      <a:pt x="32" y="22"/>
                      <a:pt x="29" y="24"/>
                      <a:pt x="27" y="26"/>
                    </a:cubicBezTo>
                  </a:path>
                </a:pathLst>
              </a:custGeom>
              <a:noFill/>
              <a:ln w="23813" cap="rnd">
                <a:solidFill>
                  <a:srgbClr val="F7B63E"/>
                </a:solidFill>
                <a:prstDash val="solid"/>
                <a:round/>
              </a:ln>
            </p:spPr>
            <p:txBody>
              <a:bodyPr vert="horz" wrap="square" lIns="91440" tIns="45720" rIns="91440" bIns="45720" numCol="1" anchor="t" anchorCtr="0" compatLnSpc="1"/>
              <a:lstStyle/>
              <a:p>
                <a:endParaRPr lang="zh-CN" altLang="en-US" sz="1200">
                  <a:latin typeface="DFKai-SB" panose="03000509000000000000" pitchFamily="65" charset="-120"/>
                  <a:ea typeface="DFKai-SB" panose="03000509000000000000" pitchFamily="65" charset="-120"/>
                </a:endParaRPr>
              </a:p>
            </p:txBody>
          </p:sp>
          <p:sp>
            <p:nvSpPr>
              <p:cNvPr id="72" name="文本框 7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28442" y="3279898"/>
                <a:ext cx="1557961" cy="655665"/>
              </a:xfrm>
              <a:prstGeom prst="rect">
                <a:avLst/>
              </a:prstGeom>
              <a:noFill/>
              <a:effectLst/>
            </p:spPr>
            <p:txBody>
              <a:bodyPr wrap="square" rtlCol="0">
                <a:spAutoFit/>
              </a:bodyPr>
              <a:lstStyle/>
              <a:p>
                <a:r>
                  <a:rPr lang="en-US" altLang="zh-CN" b="1" dirty="0">
                    <a:solidFill>
                      <a:srgbClr val="F7B63E"/>
                    </a:solidFill>
                    <a:latin typeface="DFKai-SB" panose="03000509000000000000" pitchFamily="65" charset="-120"/>
                    <a:ea typeface="DFKai-SB" panose="03000509000000000000" pitchFamily="65" charset="-120"/>
                    <a:cs typeface="Kartika" panose="02020503030404060203" pitchFamily="18" charset="0"/>
                  </a:rPr>
                  <a:t>Amity</a:t>
                </a:r>
              </a:p>
            </p:txBody>
          </p:sp>
        </p:grpSp>
        <p:grpSp>
          <p:nvGrpSpPr>
            <p:cNvPr id="55" name="组合 54"/>
            <p:cNvGrpSpPr/>
            <p:nvPr/>
          </p:nvGrpSpPr>
          <p:grpSpPr>
            <a:xfrm>
              <a:off x="5493667" y="2244901"/>
              <a:ext cx="1664339" cy="1532075"/>
              <a:chOff x="732041" y="1632060"/>
              <a:chExt cx="2390270" cy="2062320"/>
            </a:xfrm>
          </p:grpSpPr>
          <p:sp>
            <p:nvSpPr>
              <p:cNvPr id="69" name="Freeform 14"/>
              <p:cNvSpPr/>
              <p:nvPr/>
            </p:nvSpPr>
            <p:spPr bwMode="auto">
              <a:xfrm>
                <a:off x="732041" y="1632060"/>
                <a:ext cx="2390270" cy="2062320"/>
              </a:xfrm>
              <a:custGeom>
                <a:avLst/>
                <a:gdLst>
                  <a:gd name="T0" fmla="*/ 29 w 103"/>
                  <a:gd name="T1" fmla="*/ 22 h 91"/>
                  <a:gd name="T2" fmla="*/ 27 w 103"/>
                  <a:gd name="T3" fmla="*/ 78 h 91"/>
                  <a:gd name="T4" fmla="*/ 76 w 103"/>
                  <a:gd name="T5" fmla="*/ 72 h 91"/>
                  <a:gd name="T6" fmla="*/ 25 w 103"/>
                  <a:gd name="T7" fmla="*/ 25 h 91"/>
                  <a:gd name="T8" fmla="*/ 23 w 103"/>
                  <a:gd name="T9" fmla="*/ 75 h 91"/>
                  <a:gd name="T10" fmla="*/ 71 w 103"/>
                  <a:gd name="T11" fmla="*/ 80 h 91"/>
                  <a:gd name="T12" fmla="*/ 42 w 103"/>
                  <a:gd name="T13" fmla="*/ 17 h 91"/>
                  <a:gd name="T14" fmla="*/ 31 w 103"/>
                  <a:gd name="T15" fmla="*/ 83 h 91"/>
                  <a:gd name="T16" fmla="*/ 85 w 103"/>
                  <a:gd name="T17" fmla="*/ 45 h 91"/>
                  <a:gd name="T18" fmla="*/ 17 w 103"/>
                  <a:gd name="T19" fmla="*/ 32 h 91"/>
                  <a:gd name="T20" fmla="*/ 23 w 103"/>
                  <a:gd name="T21" fmla="*/ 77 h 91"/>
                  <a:gd name="T22" fmla="*/ 76 w 103"/>
                  <a:gd name="T23" fmla="*/ 76 h 91"/>
                  <a:gd name="T24" fmla="*/ 35 w 103"/>
                  <a:gd name="T25" fmla="*/ 21 h 91"/>
                  <a:gd name="T26" fmla="*/ 27 w 103"/>
                  <a:gd name="T27" fmla="*/ 2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1">
                    <a:moveTo>
                      <a:pt x="29" y="22"/>
                    </a:moveTo>
                    <a:cubicBezTo>
                      <a:pt x="12" y="36"/>
                      <a:pt x="9" y="63"/>
                      <a:pt x="27" y="78"/>
                    </a:cubicBezTo>
                    <a:cubicBezTo>
                      <a:pt x="42" y="91"/>
                      <a:pt x="64" y="87"/>
                      <a:pt x="76" y="72"/>
                    </a:cubicBezTo>
                    <a:cubicBezTo>
                      <a:pt x="100" y="42"/>
                      <a:pt x="52" y="0"/>
                      <a:pt x="25" y="25"/>
                    </a:cubicBezTo>
                    <a:cubicBezTo>
                      <a:pt x="11" y="39"/>
                      <a:pt x="13" y="60"/>
                      <a:pt x="23" y="75"/>
                    </a:cubicBezTo>
                    <a:cubicBezTo>
                      <a:pt x="33" y="90"/>
                      <a:pt x="57" y="91"/>
                      <a:pt x="71" y="80"/>
                    </a:cubicBezTo>
                    <a:cubicBezTo>
                      <a:pt x="101" y="59"/>
                      <a:pt x="76" y="12"/>
                      <a:pt x="42" y="17"/>
                    </a:cubicBezTo>
                    <a:cubicBezTo>
                      <a:pt x="13" y="22"/>
                      <a:pt x="0" y="72"/>
                      <a:pt x="31" y="83"/>
                    </a:cubicBezTo>
                    <a:cubicBezTo>
                      <a:pt x="55" y="91"/>
                      <a:pt x="95" y="75"/>
                      <a:pt x="85" y="45"/>
                    </a:cubicBezTo>
                    <a:cubicBezTo>
                      <a:pt x="75" y="16"/>
                      <a:pt x="33" y="4"/>
                      <a:pt x="17" y="32"/>
                    </a:cubicBezTo>
                    <a:cubicBezTo>
                      <a:pt x="9" y="45"/>
                      <a:pt x="10" y="67"/>
                      <a:pt x="23" y="77"/>
                    </a:cubicBezTo>
                    <a:cubicBezTo>
                      <a:pt x="37" y="88"/>
                      <a:pt x="62" y="90"/>
                      <a:pt x="76" y="76"/>
                    </a:cubicBezTo>
                    <a:cubicBezTo>
                      <a:pt x="103" y="50"/>
                      <a:pt x="67" y="8"/>
                      <a:pt x="35" y="21"/>
                    </a:cubicBezTo>
                    <a:cubicBezTo>
                      <a:pt x="32" y="22"/>
                      <a:pt x="29" y="24"/>
                      <a:pt x="27" y="26"/>
                    </a:cubicBezTo>
                  </a:path>
                </a:pathLst>
              </a:custGeom>
              <a:noFill/>
              <a:ln w="23813" cap="rnd">
                <a:solidFill>
                  <a:srgbClr val="70AD47"/>
                </a:solidFill>
                <a:prstDash val="solid"/>
                <a:round/>
              </a:ln>
            </p:spPr>
            <p:txBody>
              <a:bodyPr vert="horz" wrap="square" lIns="91440" tIns="45720" rIns="91440" bIns="45720" numCol="1" anchor="t" anchorCtr="0" compatLnSpc="1"/>
              <a:lstStyle/>
              <a:p>
                <a:endParaRPr lang="zh-CN" altLang="en-US" sz="1200">
                  <a:solidFill>
                    <a:srgbClr val="70AD47"/>
                  </a:solidFill>
                  <a:latin typeface="DFKai-SB" panose="03000509000000000000" pitchFamily="65" charset="-120"/>
                  <a:ea typeface="DFKai-SB" panose="03000509000000000000" pitchFamily="65" charset="-120"/>
                </a:endParaRPr>
              </a:p>
            </p:txBody>
          </p:sp>
          <p:sp>
            <p:nvSpPr>
              <p:cNvPr id="70" name="文本框 69"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242673" y="2378612"/>
                <a:ext cx="1557965" cy="612074"/>
              </a:xfrm>
              <a:prstGeom prst="rect">
                <a:avLst/>
              </a:prstGeom>
              <a:noFill/>
              <a:effectLst/>
            </p:spPr>
            <p:txBody>
              <a:bodyPr wrap="square" rtlCol="0">
                <a:spAutoFit/>
              </a:bodyPr>
              <a:lstStyle/>
              <a:p>
                <a:r>
                  <a:rPr lang="en-US" altLang="zh-CN" b="1" dirty="0">
                    <a:solidFill>
                      <a:srgbClr val="70AD47"/>
                    </a:solidFill>
                    <a:ea typeface="DFKai-SB" panose="03000509000000000000" pitchFamily="65" charset="-120"/>
                    <a:cs typeface="Kartika" panose="02020503030404060203" pitchFamily="18" charset="0"/>
                  </a:rPr>
                  <a:t>Sincerity</a:t>
                </a:r>
                <a:endParaRPr lang="en-US" altLang="zh-CN" sz="2800" b="1" dirty="0">
                  <a:solidFill>
                    <a:srgbClr val="70AD47"/>
                  </a:solidFill>
                  <a:ea typeface="DFKai-SB" panose="03000509000000000000" pitchFamily="65" charset="-120"/>
                  <a:cs typeface="Kartika" panose="02020503030404060203" pitchFamily="18" charset="0"/>
                </a:endParaRPr>
              </a:p>
            </p:txBody>
          </p:sp>
        </p:grpSp>
        <p:sp>
          <p:nvSpPr>
            <p:cNvPr id="56" name="矩形 55"/>
            <p:cNvSpPr/>
            <p:nvPr/>
          </p:nvSpPr>
          <p:spPr>
            <a:xfrm>
              <a:off x="7002308" y="2490868"/>
              <a:ext cx="2891271" cy="1174340"/>
            </a:xfrm>
            <a:prstGeom prst="rect">
              <a:avLst/>
            </a:prstGeom>
          </p:spPr>
          <p:txBody>
            <a:bodyPr wrap="square">
              <a:spAutoFit/>
            </a:bodyPr>
            <a:lstStyle/>
            <a:p>
              <a:pPr algn="just"/>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To treat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neighbors with sincerity and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pursue friendship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and partnership with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them</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57" name="组合 56"/>
            <p:cNvGrpSpPr/>
            <p:nvPr/>
          </p:nvGrpSpPr>
          <p:grpSpPr>
            <a:xfrm>
              <a:off x="5559454" y="3670201"/>
              <a:ext cx="1664339" cy="1430217"/>
              <a:chOff x="336225" y="1692608"/>
              <a:chExt cx="2390270" cy="2062320"/>
            </a:xfrm>
          </p:grpSpPr>
          <p:sp>
            <p:nvSpPr>
              <p:cNvPr id="67" name="Freeform 14"/>
              <p:cNvSpPr/>
              <p:nvPr/>
            </p:nvSpPr>
            <p:spPr bwMode="auto">
              <a:xfrm>
                <a:off x="336225" y="1692608"/>
                <a:ext cx="2390270" cy="2062320"/>
              </a:xfrm>
              <a:custGeom>
                <a:avLst/>
                <a:gdLst>
                  <a:gd name="T0" fmla="*/ 29 w 103"/>
                  <a:gd name="T1" fmla="*/ 22 h 91"/>
                  <a:gd name="T2" fmla="*/ 27 w 103"/>
                  <a:gd name="T3" fmla="*/ 78 h 91"/>
                  <a:gd name="T4" fmla="*/ 76 w 103"/>
                  <a:gd name="T5" fmla="*/ 72 h 91"/>
                  <a:gd name="T6" fmla="*/ 25 w 103"/>
                  <a:gd name="T7" fmla="*/ 25 h 91"/>
                  <a:gd name="T8" fmla="*/ 23 w 103"/>
                  <a:gd name="T9" fmla="*/ 75 h 91"/>
                  <a:gd name="T10" fmla="*/ 71 w 103"/>
                  <a:gd name="T11" fmla="*/ 80 h 91"/>
                  <a:gd name="T12" fmla="*/ 42 w 103"/>
                  <a:gd name="T13" fmla="*/ 17 h 91"/>
                  <a:gd name="T14" fmla="*/ 31 w 103"/>
                  <a:gd name="T15" fmla="*/ 83 h 91"/>
                  <a:gd name="T16" fmla="*/ 85 w 103"/>
                  <a:gd name="T17" fmla="*/ 45 h 91"/>
                  <a:gd name="T18" fmla="*/ 17 w 103"/>
                  <a:gd name="T19" fmla="*/ 32 h 91"/>
                  <a:gd name="T20" fmla="*/ 23 w 103"/>
                  <a:gd name="T21" fmla="*/ 77 h 91"/>
                  <a:gd name="T22" fmla="*/ 76 w 103"/>
                  <a:gd name="T23" fmla="*/ 76 h 91"/>
                  <a:gd name="T24" fmla="*/ 35 w 103"/>
                  <a:gd name="T25" fmla="*/ 21 h 91"/>
                  <a:gd name="T26" fmla="*/ 27 w 103"/>
                  <a:gd name="T27" fmla="*/ 2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1">
                    <a:moveTo>
                      <a:pt x="29" y="22"/>
                    </a:moveTo>
                    <a:cubicBezTo>
                      <a:pt x="12" y="36"/>
                      <a:pt x="9" y="63"/>
                      <a:pt x="27" y="78"/>
                    </a:cubicBezTo>
                    <a:cubicBezTo>
                      <a:pt x="42" y="91"/>
                      <a:pt x="64" y="87"/>
                      <a:pt x="76" y="72"/>
                    </a:cubicBezTo>
                    <a:cubicBezTo>
                      <a:pt x="100" y="42"/>
                      <a:pt x="52" y="0"/>
                      <a:pt x="25" y="25"/>
                    </a:cubicBezTo>
                    <a:cubicBezTo>
                      <a:pt x="11" y="39"/>
                      <a:pt x="13" y="60"/>
                      <a:pt x="23" y="75"/>
                    </a:cubicBezTo>
                    <a:cubicBezTo>
                      <a:pt x="33" y="90"/>
                      <a:pt x="57" y="91"/>
                      <a:pt x="71" y="80"/>
                    </a:cubicBezTo>
                    <a:cubicBezTo>
                      <a:pt x="101" y="59"/>
                      <a:pt x="76" y="12"/>
                      <a:pt x="42" y="17"/>
                    </a:cubicBezTo>
                    <a:cubicBezTo>
                      <a:pt x="13" y="22"/>
                      <a:pt x="0" y="72"/>
                      <a:pt x="31" y="83"/>
                    </a:cubicBezTo>
                    <a:cubicBezTo>
                      <a:pt x="55" y="91"/>
                      <a:pt x="95" y="75"/>
                      <a:pt x="85" y="45"/>
                    </a:cubicBezTo>
                    <a:cubicBezTo>
                      <a:pt x="75" y="16"/>
                      <a:pt x="33" y="4"/>
                      <a:pt x="17" y="32"/>
                    </a:cubicBezTo>
                    <a:cubicBezTo>
                      <a:pt x="9" y="45"/>
                      <a:pt x="10" y="67"/>
                      <a:pt x="23" y="77"/>
                    </a:cubicBezTo>
                    <a:cubicBezTo>
                      <a:pt x="37" y="88"/>
                      <a:pt x="62" y="90"/>
                      <a:pt x="76" y="76"/>
                    </a:cubicBezTo>
                    <a:cubicBezTo>
                      <a:pt x="103" y="50"/>
                      <a:pt x="67" y="8"/>
                      <a:pt x="35" y="21"/>
                    </a:cubicBezTo>
                    <a:cubicBezTo>
                      <a:pt x="32" y="22"/>
                      <a:pt x="29" y="24"/>
                      <a:pt x="27" y="26"/>
                    </a:cubicBezTo>
                  </a:path>
                </a:pathLst>
              </a:custGeom>
              <a:noFill/>
              <a:ln w="23813" cap="rnd">
                <a:solidFill>
                  <a:srgbClr val="76AADB"/>
                </a:solidFill>
                <a:prstDash val="solid"/>
                <a:round/>
              </a:ln>
            </p:spPr>
            <p:txBody>
              <a:bodyPr vert="horz" wrap="square" lIns="91440" tIns="45720" rIns="91440" bIns="45720" numCol="1" anchor="t" anchorCtr="0" compatLnSpc="1"/>
              <a:lstStyle/>
              <a:p>
                <a:endParaRPr lang="zh-CN" altLang="en-US" sz="1200">
                  <a:solidFill>
                    <a:srgbClr val="70AD47"/>
                  </a:solidFill>
                  <a:latin typeface="DFKai-SB" panose="03000509000000000000" pitchFamily="65" charset="-120"/>
                  <a:ea typeface="DFKai-SB" panose="03000509000000000000" pitchFamily="65" charset="-120"/>
                </a:endParaRPr>
              </a:p>
            </p:txBody>
          </p:sp>
          <p:sp>
            <p:nvSpPr>
              <p:cNvPr id="68" name="文本框 67"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64535" y="2337550"/>
                <a:ext cx="1557965" cy="1038135"/>
              </a:xfrm>
              <a:prstGeom prst="rect">
                <a:avLst/>
              </a:prstGeom>
              <a:noFill/>
              <a:effectLst/>
            </p:spPr>
            <p:txBody>
              <a:bodyPr wrap="square" rtlCol="0">
                <a:spAutoFit/>
              </a:bodyPr>
              <a:lstStyle/>
              <a:p>
                <a:r>
                  <a:rPr lang="en-SG" altLang="zh-CN" sz="1600" b="1" dirty="0">
                    <a:solidFill>
                      <a:srgbClr val="76AADB"/>
                    </a:solidFill>
                    <a:latin typeface="DFKai-SB" panose="03000509000000000000" pitchFamily="65" charset="-120"/>
                    <a:ea typeface="DFKai-SB" panose="03000509000000000000" pitchFamily="65" charset="-120"/>
                    <a:cs typeface="Kartika" panose="02020503030404060203" pitchFamily="18" charset="0"/>
                  </a:rPr>
                  <a:t>Mutual benefit </a:t>
                </a:r>
                <a:endParaRPr lang="en-US" altLang="zh-CN" sz="1600" b="1" dirty="0">
                  <a:solidFill>
                    <a:srgbClr val="76AADB"/>
                  </a:solidFill>
                  <a:latin typeface="DFKai-SB" panose="03000509000000000000" pitchFamily="65" charset="-120"/>
                  <a:ea typeface="DFKai-SB" panose="03000509000000000000" pitchFamily="65" charset="-120"/>
                  <a:cs typeface="Kartika" panose="02020503030404060203" pitchFamily="18" charset="0"/>
                </a:endParaRPr>
              </a:p>
            </p:txBody>
          </p:sp>
        </p:grpSp>
        <p:sp>
          <p:nvSpPr>
            <p:cNvPr id="58" name="矩形 57"/>
            <p:cNvSpPr/>
            <p:nvPr/>
          </p:nvSpPr>
          <p:spPr>
            <a:xfrm>
              <a:off x="7046150" y="3916168"/>
              <a:ext cx="2922369" cy="1174340"/>
            </a:xfrm>
            <a:prstGeom prst="rect">
              <a:avLst/>
            </a:prstGeom>
          </p:spPr>
          <p:txBody>
            <a:bodyPr wrap="square">
              <a:spAutoFit/>
            </a:bodyPr>
            <a:lstStyle/>
            <a:p>
              <a:pPr algn="just"/>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Mutually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beneficial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cooperation with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our neighbors for win-win results</a:t>
              </a:r>
            </a:p>
          </p:txBody>
        </p:sp>
        <p:sp>
          <p:nvSpPr>
            <p:cNvPr id="59" name="矩形 58"/>
            <p:cNvSpPr/>
            <p:nvPr/>
          </p:nvSpPr>
          <p:spPr>
            <a:xfrm>
              <a:off x="1805196" y="4374941"/>
              <a:ext cx="2669787" cy="1174340"/>
            </a:xfrm>
            <a:prstGeom prst="rect">
              <a:avLst/>
            </a:prstGeom>
          </p:spPr>
          <p:txBody>
            <a:bodyPr wrap="square">
              <a:spAutoFit/>
            </a:bodyPr>
            <a:lstStyle/>
            <a:p>
              <a:pPr algn="just"/>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Asia-Pacific Region is large enough for all regional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countries to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pursue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their development</a:t>
              </a:r>
              <a:endParaRPr lang="en-US" altLang="zh-CN" sz="1600"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60" name="组合 59"/>
            <p:cNvGrpSpPr/>
            <p:nvPr/>
          </p:nvGrpSpPr>
          <p:grpSpPr>
            <a:xfrm>
              <a:off x="4474983" y="4257055"/>
              <a:ext cx="1683600" cy="1430217"/>
              <a:chOff x="-106826" y="1139156"/>
              <a:chExt cx="2487466" cy="2062320"/>
            </a:xfrm>
          </p:grpSpPr>
          <p:sp>
            <p:nvSpPr>
              <p:cNvPr id="65" name="Freeform 14"/>
              <p:cNvSpPr/>
              <p:nvPr/>
            </p:nvSpPr>
            <p:spPr bwMode="auto">
              <a:xfrm>
                <a:off x="-106826" y="1139156"/>
                <a:ext cx="2390270" cy="2062320"/>
              </a:xfrm>
              <a:custGeom>
                <a:avLst/>
                <a:gdLst>
                  <a:gd name="T0" fmla="*/ 29 w 103"/>
                  <a:gd name="T1" fmla="*/ 22 h 91"/>
                  <a:gd name="T2" fmla="*/ 27 w 103"/>
                  <a:gd name="T3" fmla="*/ 78 h 91"/>
                  <a:gd name="T4" fmla="*/ 76 w 103"/>
                  <a:gd name="T5" fmla="*/ 72 h 91"/>
                  <a:gd name="T6" fmla="*/ 25 w 103"/>
                  <a:gd name="T7" fmla="*/ 25 h 91"/>
                  <a:gd name="T8" fmla="*/ 23 w 103"/>
                  <a:gd name="T9" fmla="*/ 75 h 91"/>
                  <a:gd name="T10" fmla="*/ 71 w 103"/>
                  <a:gd name="T11" fmla="*/ 80 h 91"/>
                  <a:gd name="T12" fmla="*/ 42 w 103"/>
                  <a:gd name="T13" fmla="*/ 17 h 91"/>
                  <a:gd name="T14" fmla="*/ 31 w 103"/>
                  <a:gd name="T15" fmla="*/ 83 h 91"/>
                  <a:gd name="T16" fmla="*/ 85 w 103"/>
                  <a:gd name="T17" fmla="*/ 45 h 91"/>
                  <a:gd name="T18" fmla="*/ 17 w 103"/>
                  <a:gd name="T19" fmla="*/ 32 h 91"/>
                  <a:gd name="T20" fmla="*/ 23 w 103"/>
                  <a:gd name="T21" fmla="*/ 77 h 91"/>
                  <a:gd name="T22" fmla="*/ 76 w 103"/>
                  <a:gd name="T23" fmla="*/ 76 h 91"/>
                  <a:gd name="T24" fmla="*/ 35 w 103"/>
                  <a:gd name="T25" fmla="*/ 21 h 91"/>
                  <a:gd name="T26" fmla="*/ 27 w 103"/>
                  <a:gd name="T27" fmla="*/ 2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1">
                    <a:moveTo>
                      <a:pt x="29" y="22"/>
                    </a:moveTo>
                    <a:cubicBezTo>
                      <a:pt x="12" y="36"/>
                      <a:pt x="9" y="63"/>
                      <a:pt x="27" y="78"/>
                    </a:cubicBezTo>
                    <a:cubicBezTo>
                      <a:pt x="42" y="91"/>
                      <a:pt x="64" y="87"/>
                      <a:pt x="76" y="72"/>
                    </a:cubicBezTo>
                    <a:cubicBezTo>
                      <a:pt x="100" y="42"/>
                      <a:pt x="52" y="0"/>
                      <a:pt x="25" y="25"/>
                    </a:cubicBezTo>
                    <a:cubicBezTo>
                      <a:pt x="11" y="39"/>
                      <a:pt x="13" y="60"/>
                      <a:pt x="23" y="75"/>
                    </a:cubicBezTo>
                    <a:cubicBezTo>
                      <a:pt x="33" y="90"/>
                      <a:pt x="57" y="91"/>
                      <a:pt x="71" y="80"/>
                    </a:cubicBezTo>
                    <a:cubicBezTo>
                      <a:pt x="101" y="59"/>
                      <a:pt x="76" y="12"/>
                      <a:pt x="42" y="17"/>
                    </a:cubicBezTo>
                    <a:cubicBezTo>
                      <a:pt x="13" y="22"/>
                      <a:pt x="0" y="72"/>
                      <a:pt x="31" y="83"/>
                    </a:cubicBezTo>
                    <a:cubicBezTo>
                      <a:pt x="55" y="91"/>
                      <a:pt x="95" y="75"/>
                      <a:pt x="85" y="45"/>
                    </a:cubicBezTo>
                    <a:cubicBezTo>
                      <a:pt x="75" y="16"/>
                      <a:pt x="33" y="4"/>
                      <a:pt x="17" y="32"/>
                    </a:cubicBezTo>
                    <a:cubicBezTo>
                      <a:pt x="9" y="45"/>
                      <a:pt x="10" y="67"/>
                      <a:pt x="23" y="77"/>
                    </a:cubicBezTo>
                    <a:cubicBezTo>
                      <a:pt x="37" y="88"/>
                      <a:pt x="62" y="90"/>
                      <a:pt x="76" y="76"/>
                    </a:cubicBezTo>
                    <a:cubicBezTo>
                      <a:pt x="103" y="50"/>
                      <a:pt x="67" y="8"/>
                      <a:pt x="35" y="21"/>
                    </a:cubicBezTo>
                    <a:cubicBezTo>
                      <a:pt x="32" y="22"/>
                      <a:pt x="29" y="24"/>
                      <a:pt x="27" y="26"/>
                    </a:cubicBezTo>
                  </a:path>
                </a:pathLst>
              </a:custGeom>
              <a:noFill/>
              <a:ln w="23813" cap="rnd">
                <a:solidFill>
                  <a:srgbClr val="FF3E3E"/>
                </a:solidFill>
                <a:prstDash val="solid"/>
                <a:round/>
              </a:ln>
            </p:spPr>
            <p:txBody>
              <a:bodyPr vert="horz" wrap="square" lIns="91440" tIns="45720" rIns="91440" bIns="45720" numCol="1" anchor="t" anchorCtr="0" compatLnSpc="1"/>
              <a:lstStyle/>
              <a:p>
                <a:endParaRPr lang="zh-CN" altLang="en-US" sz="1200">
                  <a:latin typeface="DFKai-SB" panose="03000509000000000000" pitchFamily="65" charset="-120"/>
                  <a:ea typeface="DFKai-SB" panose="03000509000000000000" pitchFamily="65" charset="-120"/>
                </a:endParaRPr>
              </a:p>
            </p:txBody>
          </p:sp>
          <p:sp>
            <p:nvSpPr>
              <p:cNvPr id="66" name="文本框 65"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38909" y="2027380"/>
                <a:ext cx="2241731" cy="627169"/>
              </a:xfrm>
              <a:prstGeom prst="rect">
                <a:avLst/>
              </a:prstGeom>
              <a:noFill/>
              <a:effectLst/>
            </p:spPr>
            <p:txBody>
              <a:bodyPr wrap="square" rtlCol="0">
                <a:spAutoFit/>
              </a:bodyPr>
              <a:lstStyle/>
              <a:p>
                <a:r>
                  <a:rPr lang="en-US" altLang="zh-CN" sz="1400" b="1" dirty="0" smtClean="0">
                    <a:solidFill>
                      <a:srgbClr val="FF0000"/>
                    </a:solidFill>
                    <a:latin typeface="DFKai-SB" panose="03000509000000000000" pitchFamily="65" charset="-120"/>
                    <a:ea typeface="DFKai-SB" panose="03000509000000000000" pitchFamily="65" charset="-120"/>
                    <a:cs typeface="Kartika" panose="02020503030404060203" pitchFamily="18" charset="0"/>
                  </a:rPr>
                  <a:t>Inclusiveness</a:t>
                </a:r>
                <a:endParaRPr lang="en-US" altLang="zh-CN" sz="1400" b="1" dirty="0">
                  <a:solidFill>
                    <a:srgbClr val="FF0000"/>
                  </a:solidFill>
                  <a:latin typeface="DFKai-SB" panose="03000509000000000000" pitchFamily="65" charset="-120"/>
                  <a:ea typeface="DFKai-SB" panose="03000509000000000000" pitchFamily="65" charset="-120"/>
                  <a:cs typeface="Kartika" panose="02020503030404060203" pitchFamily="18" charset="0"/>
                </a:endParaRPr>
              </a:p>
            </p:txBody>
          </p:sp>
        </p:grpSp>
        <p:cxnSp>
          <p:nvCxnSpPr>
            <p:cNvPr id="61" name="直接连接符 60"/>
            <p:cNvCxnSpPr/>
            <p:nvPr/>
          </p:nvCxnSpPr>
          <p:spPr>
            <a:xfrm flipH="1">
              <a:off x="6442976" y="3750727"/>
              <a:ext cx="3262564" cy="0"/>
            </a:xfrm>
            <a:prstGeom prst="line">
              <a:avLst/>
            </a:prstGeom>
            <a:ln>
              <a:solidFill>
                <a:srgbClr val="70AD47"/>
              </a:solidFill>
            </a:ln>
          </p:spPr>
          <p:style>
            <a:lnRef idx="3">
              <a:schemeClr val="accent4"/>
            </a:lnRef>
            <a:fillRef idx="0">
              <a:schemeClr val="accent4"/>
            </a:fillRef>
            <a:effectRef idx="2">
              <a:schemeClr val="accent4"/>
            </a:effectRef>
            <a:fontRef idx="minor">
              <a:schemeClr val="tx1"/>
            </a:fontRef>
          </p:style>
        </p:cxnSp>
        <p:cxnSp>
          <p:nvCxnSpPr>
            <p:cNvPr id="62" name="直接连接符 61"/>
            <p:cNvCxnSpPr/>
            <p:nvPr/>
          </p:nvCxnSpPr>
          <p:spPr>
            <a:xfrm flipH="1">
              <a:off x="6765722" y="5074553"/>
              <a:ext cx="3025155" cy="0"/>
            </a:xfrm>
            <a:prstGeom prst="line">
              <a:avLst/>
            </a:prstGeom>
            <a:ln>
              <a:solidFill>
                <a:srgbClr val="76AADB"/>
              </a:solidFill>
            </a:ln>
          </p:spPr>
          <p:style>
            <a:lnRef idx="3">
              <a:schemeClr val="accent4"/>
            </a:lnRef>
            <a:fillRef idx="0">
              <a:schemeClr val="accent4"/>
            </a:fillRef>
            <a:effectRef idx="2">
              <a:schemeClr val="accent4"/>
            </a:effectRef>
            <a:fontRef idx="minor">
              <a:schemeClr val="tx1"/>
            </a:fontRef>
          </p:style>
        </p:cxnSp>
        <p:cxnSp>
          <p:nvCxnSpPr>
            <p:cNvPr id="63" name="直接连接符 62"/>
            <p:cNvCxnSpPr/>
            <p:nvPr/>
          </p:nvCxnSpPr>
          <p:spPr>
            <a:xfrm flipH="1">
              <a:off x="1933588" y="5638181"/>
              <a:ext cx="3198401" cy="49091"/>
            </a:xfrm>
            <a:prstGeom prst="line">
              <a:avLst/>
            </a:prstGeom>
            <a:ln>
              <a:solidFill>
                <a:srgbClr val="FF3E3E"/>
              </a:solidFill>
            </a:ln>
          </p:spPr>
          <p:style>
            <a:lnRef idx="3">
              <a:schemeClr val="accent4"/>
            </a:lnRef>
            <a:fillRef idx="0">
              <a:schemeClr val="accent4"/>
            </a:fillRef>
            <a:effectRef idx="2">
              <a:schemeClr val="accent4"/>
            </a:effectRef>
            <a:fontRef idx="minor">
              <a:schemeClr val="tx1"/>
            </a:fontRef>
          </p:style>
        </p:cxnSp>
        <p:cxnSp>
          <p:nvCxnSpPr>
            <p:cNvPr id="64" name="直接连接符 63"/>
            <p:cNvCxnSpPr/>
            <p:nvPr/>
          </p:nvCxnSpPr>
          <p:spPr>
            <a:xfrm flipH="1">
              <a:off x="1923422" y="4037670"/>
              <a:ext cx="2494116" cy="0"/>
            </a:xfrm>
            <a:prstGeom prst="line">
              <a:avLst/>
            </a:prstGeom>
            <a:ln>
              <a:solidFill>
                <a:srgbClr val="F7B63E"/>
              </a:solidFill>
            </a:ln>
          </p:spPr>
          <p:style>
            <a:lnRef idx="3">
              <a:schemeClr val="accent4"/>
            </a:lnRef>
            <a:fillRef idx="0">
              <a:schemeClr val="accent4"/>
            </a:fillRef>
            <a:effectRef idx="2">
              <a:schemeClr val="accent4"/>
            </a:effectRef>
            <a:fontRef idx="minor">
              <a:schemeClr val="tx1"/>
            </a:fontRef>
          </p:style>
        </p:cxnSp>
      </p:grpSp>
      <p:pic>
        <p:nvPicPr>
          <p:cNvPr id="28" name="Picture 27"/>
          <p:cNvPicPr>
            <a:picLocks noChangeAspect="1"/>
          </p:cNvPicPr>
          <p:nvPr/>
        </p:nvPicPr>
        <p:blipFill>
          <a:blip r:embed="rId3"/>
          <a:stretch>
            <a:fillRect/>
          </a:stretch>
        </p:blipFill>
        <p:spPr>
          <a:xfrm>
            <a:off x="1785688" y="6204523"/>
            <a:ext cx="1276445" cy="52925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31</a:t>
            </a:fld>
            <a:endParaRPr lang="en-US" altLang="en-US" dirty="0"/>
          </a:p>
        </p:txBody>
      </p:sp>
      <p:sp>
        <p:nvSpPr>
          <p:cNvPr id="3" name="Rectangle 2"/>
          <p:cNvSpPr/>
          <p:nvPr/>
        </p:nvSpPr>
        <p:spPr>
          <a:xfrm>
            <a:off x="575343" y="835202"/>
            <a:ext cx="11104824" cy="3862596"/>
          </a:xfrm>
          <a:prstGeom prst="rect">
            <a:avLst/>
          </a:prstGeom>
          <a:ln w="38100">
            <a:solidFill>
              <a:srgbClr val="FF0000"/>
            </a:solidFill>
          </a:ln>
        </p:spPr>
        <p:txBody>
          <a:bodyPr wrap="square">
            <a:spAutoFit/>
          </a:bodyPr>
          <a:lstStyle/>
          <a:p>
            <a:pPr marL="457200" indent="-457200" algn="just">
              <a:lnSpc>
                <a:spcPct val="120000"/>
              </a:lnSpc>
              <a:buFont typeface="Arial" panose="020B0604020202020204" pitchFamily="34" charset="0"/>
              <a:buChar cha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From October 24 to 25, 2013, the meeting on work of </a:t>
            </a:r>
            <a:r>
              <a:rPr lang="en-US" altLang="zh-TW" sz="2000" kern="100" dirty="0" smtClean="0">
                <a:latin typeface="Times New Roman" panose="02020603050405020304" pitchFamily="18" charset="0"/>
                <a:ea typeface="DFKai-SB" panose="03000509000000000000" pitchFamily="65" charset="-120"/>
                <a:cs typeface="Times New Roman" panose="02020603050405020304" pitchFamily="18" charset="0"/>
              </a:rPr>
              <a:t>n</a:t>
            </a:r>
            <a:r>
              <a:rPr lang="en-US" altLang="zh-CN" sz="2000" kern="100" dirty="0" smtClean="0">
                <a:latin typeface="Times New Roman" panose="02020603050405020304" pitchFamily="18" charset="0"/>
                <a:ea typeface="DFKai-SB" panose="03000509000000000000" pitchFamily="65" charset="-120"/>
                <a:cs typeface="Times New Roman" panose="02020603050405020304" pitchFamily="18" charset="0"/>
              </a:rPr>
              <a:t>eighborhood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diplomacy was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held in Beijing.  President Xi Jinping </a:t>
            </a:r>
            <a:r>
              <a:rPr lang="en-US" altLang="zh-TW" sz="2000" dirty="0" err="1" smtClean="0">
                <a:latin typeface="Times New Roman" panose="02020603050405020304" pitchFamily="18" charset="0"/>
                <a:ea typeface="標楷體" panose="03000509000000000000" pitchFamily="65" charset="-120"/>
                <a:cs typeface="Times New Roman" panose="02020603050405020304" pitchFamily="18" charset="0"/>
              </a:rPr>
              <a:t>emphasise</a:t>
            </a:r>
            <a:r>
              <a:rPr lang="en-US" altLang="zh-CN" sz="2000" dirty="0" err="1" smtClean="0">
                <a:latin typeface="Times New Roman" panose="02020603050405020304" pitchFamily="18" charset="0"/>
                <a:ea typeface="標楷體" panose="03000509000000000000" pitchFamily="65" charset="-120"/>
                <a:cs typeface="Times New Roman" panose="02020603050405020304" pitchFamily="18" charset="0"/>
              </a:rPr>
              <a:t>d</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that the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basic rationale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of </a:t>
            </a:r>
            <a:r>
              <a:rPr lang="en-US" altLang="zh-TW" sz="2000" kern="100" dirty="0">
                <a:latin typeface="Times New Roman" panose="02020603050405020304" pitchFamily="18" charset="0"/>
                <a:ea typeface="DFKai-SB" panose="03000509000000000000" pitchFamily="65" charset="-120"/>
                <a:cs typeface="Times New Roman" panose="02020603050405020304" pitchFamily="18" charset="0"/>
              </a:rPr>
              <a:t>n</a:t>
            </a:r>
            <a:r>
              <a:rPr lang="en-US" altLang="zh-CN" sz="2000" kern="100" dirty="0">
                <a:latin typeface="Times New Roman" panose="02020603050405020304" pitchFamily="18" charset="0"/>
                <a:ea typeface="DFKai-SB" panose="03000509000000000000" pitchFamily="65" charset="-120"/>
                <a:cs typeface="Times New Roman" panose="02020603050405020304" pitchFamily="18" charset="0"/>
              </a:rPr>
              <a:t>eighborhood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diplomacy was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to promote friendship and partnership, foster an amicable, secure and prosperous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neighborhood,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and exemplifies the idea of amity, sincerity, mutual benefit and inclusiveness. </a:t>
            </a:r>
            <a:endParaRPr lang="en-US" altLang="zh-TW" sz="2000" dirty="0">
              <a:latin typeface="標楷體" panose="03000509000000000000" pitchFamily="65" charset="-120"/>
              <a:ea typeface="標楷體" panose="03000509000000000000" pitchFamily="65" charset="-120"/>
            </a:endParaRPr>
          </a:p>
          <a:p>
            <a:pPr marL="457200" indent="-457200" algn="just">
              <a:lnSpc>
                <a:spcPct val="120000"/>
              </a:lnSpc>
              <a:spcBef>
                <a:spcPts val="600"/>
              </a:spcBef>
              <a:buFont typeface="Arial" panose="020B0604020202020204" pitchFamily="34" charset="0"/>
              <a:buChar char="•"/>
            </a:pPr>
            <a:r>
              <a:rPr lang="en-US" altLang="ja-JP" sz="2000" dirty="0">
                <a:latin typeface="Times New Roman" panose="02020603050405020304" pitchFamily="18" charset="0"/>
                <a:ea typeface="標楷體" panose="03000509000000000000" pitchFamily="65" charset="-120"/>
                <a:cs typeface="Times New Roman" panose="02020603050405020304" pitchFamily="18" charset="0"/>
              </a:rPr>
              <a:t>Friendship is a consistent principle of </a:t>
            </a:r>
            <a:r>
              <a:rPr lang="en-US" altLang="zh-TW" sz="2000" kern="100" dirty="0">
                <a:latin typeface="Times New Roman" panose="02020603050405020304" pitchFamily="18" charset="0"/>
                <a:ea typeface="DFKai-SB" panose="03000509000000000000" pitchFamily="65" charset="-120"/>
                <a:cs typeface="Times New Roman" panose="02020603050405020304" pitchFamily="18" charset="0"/>
              </a:rPr>
              <a:t>n</a:t>
            </a:r>
            <a:r>
              <a:rPr lang="en-US" altLang="zh-CN" sz="2000" kern="100" dirty="0">
                <a:latin typeface="Times New Roman" panose="02020603050405020304" pitchFamily="18" charset="0"/>
                <a:ea typeface="DFKai-SB" panose="03000509000000000000" pitchFamily="65" charset="-120"/>
                <a:cs typeface="Times New Roman" panose="02020603050405020304" pitchFamily="18" charset="0"/>
              </a:rPr>
              <a:t>eighborhood </a:t>
            </a:r>
            <a:r>
              <a:rPr lang="en-US" altLang="ja-JP" sz="2000" dirty="0" smtClean="0">
                <a:latin typeface="Times New Roman" panose="02020603050405020304" pitchFamily="18" charset="0"/>
                <a:ea typeface="標楷體" panose="03000509000000000000" pitchFamily="65" charset="-120"/>
                <a:cs typeface="Times New Roman" panose="02020603050405020304" pitchFamily="18" charset="0"/>
              </a:rPr>
              <a:t>diplomacy in our country.  Under </a:t>
            </a:r>
            <a:r>
              <a:rPr lang="en-US" altLang="ja-JP" sz="2000" dirty="0">
                <a:latin typeface="Times New Roman" panose="02020603050405020304" pitchFamily="18" charset="0"/>
                <a:ea typeface="標楷體" panose="03000509000000000000" pitchFamily="65" charset="-120"/>
                <a:cs typeface="Times New Roman" panose="02020603050405020304" pitchFamily="18" charset="0"/>
              </a:rPr>
              <a:t>this principle, we </a:t>
            </a:r>
            <a:r>
              <a:rPr lang="en-US" altLang="zh-CN" sz="2000" dirty="0" err="1" smtClean="0">
                <a:latin typeface="Times New Roman" panose="02020603050405020304" pitchFamily="18" charset="0"/>
                <a:ea typeface="標楷體" panose="03000509000000000000" pitchFamily="65" charset="-120"/>
                <a:cs typeface="Times New Roman" panose="02020603050405020304" pitchFamily="18" charset="0"/>
              </a:rPr>
              <a:t>emphasise</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2000" dirty="0" smtClean="0">
                <a:latin typeface="Times New Roman" panose="02020603050405020304" pitchFamily="18" charset="0"/>
                <a:ea typeface="標楷體" panose="03000509000000000000" pitchFamily="65" charset="-120"/>
                <a:cs typeface="Times New Roman" panose="02020603050405020304" pitchFamily="18" charset="0"/>
              </a:rPr>
              <a:t>good-neighborly </a:t>
            </a:r>
            <a:r>
              <a:rPr lang="en-US" altLang="ja-JP" sz="2000" dirty="0">
                <a:latin typeface="Times New Roman" panose="02020603050405020304" pitchFamily="18" charset="0"/>
                <a:ea typeface="標楷體" panose="03000509000000000000" pitchFamily="65" charset="-120"/>
                <a:cs typeface="Times New Roman" panose="02020603050405020304" pitchFamily="18" charset="0"/>
              </a:rPr>
              <a:t>interactions, mutual support and assistance, and frequent reciprocal visits, and is informed by equality, cultural affinity, and empathy. </a:t>
            </a:r>
            <a:r>
              <a:rPr lang="en-US" altLang="ja-JP" sz="2000" dirty="0" smtClean="0">
                <a:latin typeface="Times New Roman" panose="02020603050405020304" pitchFamily="18" charset="0"/>
                <a:ea typeface="標楷體" panose="03000509000000000000" pitchFamily="65" charset="-120"/>
                <a:cs typeface="Times New Roman" panose="02020603050405020304" pitchFamily="18" charset="0"/>
              </a:rPr>
              <a:t> The </a:t>
            </a:r>
            <a:r>
              <a:rPr lang="en-US" altLang="ja-JP" sz="2000" dirty="0">
                <a:latin typeface="Times New Roman" panose="02020603050405020304" pitchFamily="18" charset="0"/>
                <a:ea typeface="標楷體" panose="03000509000000000000" pitchFamily="65" charset="-120"/>
                <a:cs typeface="Times New Roman" panose="02020603050405020304" pitchFamily="18" charset="0"/>
              </a:rPr>
              <a:t>more we do to win the hearts and minds of our neighbors, the stronger our ties will become. </a:t>
            </a:r>
            <a:r>
              <a:rPr lang="en-US" altLang="ja-JP" sz="2000" dirty="0" smtClean="0">
                <a:latin typeface="Times New Roman" panose="02020603050405020304" pitchFamily="18" charset="0"/>
                <a:ea typeface="標楷體" panose="03000509000000000000" pitchFamily="65" charset="-120"/>
                <a:cs typeface="Times New Roman" panose="02020603050405020304" pitchFamily="18" charset="0"/>
              </a:rPr>
              <a:t> Strengthened </a:t>
            </a:r>
            <a:r>
              <a:rPr lang="en-US" altLang="ja-JP" sz="2000" dirty="0">
                <a:latin typeface="Times New Roman" panose="02020603050405020304" pitchFamily="18" charset="0"/>
                <a:ea typeface="標楷體" panose="03000509000000000000" pitchFamily="65" charset="-120"/>
                <a:cs typeface="Times New Roman" panose="02020603050405020304" pitchFamily="18" charset="0"/>
              </a:rPr>
              <a:t>amity helps us win support for the goals we pursue on the world stage, and enhances our appeal and our influence in world affairs</a:t>
            </a:r>
            <a:r>
              <a:rPr lang="en-US" altLang="ja-JP" sz="20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ja-JP" altLang="en-US" sz="2000" strike="sngStrike"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26"/>
          <p:cNvSpPr/>
          <p:nvPr/>
        </p:nvSpPr>
        <p:spPr>
          <a:xfrm>
            <a:off x="1190983" y="-27879"/>
            <a:ext cx="10584792" cy="823752"/>
          </a:xfrm>
          <a:prstGeom prst="rect">
            <a:avLst/>
          </a:prstGeom>
        </p:spPr>
        <p:txBody>
          <a:bodyPr wrap="square">
            <a:spAutoFit/>
          </a:bodyPr>
          <a:lstStyle/>
          <a:p>
            <a:pPr algn="ctr">
              <a:lnSpc>
                <a:spcPct val="150000"/>
              </a:lnSpc>
            </a:pPr>
            <a:r>
              <a:rPr lang="en-US" altLang="zh-CN" sz="3600" b="1" kern="100" dirty="0" smtClean="0">
                <a:latin typeface="Times New Roman" panose="02020603050405020304" pitchFamily="18" charset="0"/>
                <a:ea typeface="DFKai-SB" panose="03000509000000000000" pitchFamily="65" charset="-120"/>
                <a:cs typeface="Times New Roman" panose="02020603050405020304" pitchFamily="18" charset="0"/>
              </a:rPr>
              <a:t>Rationales </a:t>
            </a:r>
            <a:r>
              <a:rPr lang="en-US" altLang="zh-CN" sz="3600" b="1" kern="100" dirty="0">
                <a:latin typeface="Times New Roman" panose="02020603050405020304" pitchFamily="18" charset="0"/>
                <a:ea typeface="DFKai-SB" panose="03000509000000000000" pitchFamily="65" charset="-120"/>
                <a:cs typeface="Times New Roman" panose="02020603050405020304" pitchFamily="18" charset="0"/>
              </a:rPr>
              <a:t>of Neighborhood </a:t>
            </a:r>
            <a:r>
              <a:rPr lang="en-US" altLang="zh-CN" sz="3600" b="1" kern="100" dirty="0" smtClean="0">
                <a:latin typeface="Times New Roman" panose="02020603050405020304" pitchFamily="18" charset="0"/>
                <a:ea typeface="DFKai-SB" panose="03000509000000000000" pitchFamily="65" charset="-120"/>
                <a:cs typeface="Times New Roman" panose="02020603050405020304" pitchFamily="18" charset="0"/>
              </a:rPr>
              <a:t>Diplomacy</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2405394" y="4605790"/>
            <a:ext cx="8963433" cy="369332"/>
          </a:xfrm>
          <a:prstGeom prst="rect">
            <a:avLst/>
          </a:prstGeom>
        </p:spPr>
        <p:txBody>
          <a:bodyPr wrap="square">
            <a:spAutoFit/>
          </a:bodyPr>
          <a:lstStyle/>
          <a:p>
            <a:pPr>
              <a:spcAft>
                <a:spcPts val="0"/>
              </a:spcAf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Source: people.cn</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kern="100" dirty="0">
                <a:latin typeface="Times New Roman" panose="02020603050405020304" pitchFamily="18" charset="0"/>
                <a:ea typeface="標楷體" panose="03000509000000000000" pitchFamily="65" charset="-120"/>
                <a:cs typeface="Times New Roman" panose="02020603050405020304" pitchFamily="18" charset="0"/>
              </a:rPr>
              <a:t>http://theory.people.com.cn/BIG5/n1/2017/0906/c413700-29519658.html</a:t>
            </a:r>
            <a:r>
              <a:rPr lang="en-US" altLang="zh-TW" kern="100" dirty="0">
                <a:latin typeface="Calibri" panose="020F0502020204030204" pitchFamily="34" charset="0"/>
                <a:ea typeface="新細明體" panose="02020500000000000000" pitchFamily="18" charset="-120"/>
                <a:cs typeface="Times New Roman" panose="02020603050405020304" pitchFamily="18" charset="0"/>
              </a:rPr>
              <a:t>)</a:t>
            </a:r>
            <a:endParaRPr lang="ja-JP" altLang="ja-JP" kern="100" dirty="0">
              <a:latin typeface="Calibri" panose="020F0502020204030204" pitchFamily="34" charset="0"/>
              <a:ea typeface="新細明體" panose="02020500000000000000" pitchFamily="18" charset="-12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190983" y="4634755"/>
            <a:ext cx="1188823" cy="548688"/>
          </a:xfrm>
          <a:prstGeom prst="rect">
            <a:avLst/>
          </a:prstGeom>
        </p:spPr>
      </p:pic>
      <p:sp>
        <p:nvSpPr>
          <p:cNvPr id="9" name="Rectangle 8"/>
          <p:cNvSpPr/>
          <p:nvPr/>
        </p:nvSpPr>
        <p:spPr>
          <a:xfrm>
            <a:off x="575343" y="5124947"/>
            <a:ext cx="11104824" cy="1446550"/>
          </a:xfrm>
          <a:prstGeom prst="rect">
            <a:avLst/>
          </a:prstGeom>
          <a:ln w="38100">
            <a:solidFill>
              <a:srgbClr val="FF0000"/>
            </a:solidFill>
          </a:ln>
        </p:spPr>
        <p:txBody>
          <a:bodyPr wrap="square">
            <a:spAutoFit/>
          </a:bodyPr>
          <a:lstStyle/>
          <a:p>
            <a:pPr>
              <a:spcAft>
                <a:spcPts val="0"/>
              </a:spcAf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Please refer to the following for China’s practices since 2013 in regard of </a:t>
            </a:r>
            <a:r>
              <a:rPr lang="en-US" altLang="zh-TW" kern="100" dirty="0">
                <a:latin typeface="Times New Roman" panose="02020603050405020304" pitchFamily="18" charset="0"/>
                <a:ea typeface="DFKai-SB" panose="03000509000000000000" pitchFamily="65" charset="-120"/>
                <a:cs typeface="Times New Roman" panose="02020603050405020304" pitchFamily="18" charset="0"/>
              </a:rPr>
              <a:t>n</a:t>
            </a:r>
            <a:r>
              <a:rPr lang="en-US" altLang="zh-CN" kern="100" dirty="0">
                <a:latin typeface="Times New Roman" panose="02020603050405020304" pitchFamily="18" charset="0"/>
                <a:ea typeface="DFKai-SB" panose="03000509000000000000" pitchFamily="65" charset="-120"/>
                <a:cs typeface="Times New Roman" panose="02020603050405020304" pitchFamily="18" charset="0"/>
              </a:rPr>
              <a:t>eighborhood </a:t>
            </a:r>
            <a:r>
              <a:rPr lang="en-US" altLang="zh-TW" kern="100" dirty="0" smtClean="0">
                <a:latin typeface="Times New Roman" panose="02020603050405020304" pitchFamily="18" charset="0"/>
                <a:ea typeface="標楷體" panose="03000509000000000000" pitchFamily="65" charset="-120"/>
                <a:cs typeface="Times New Roman" panose="02020603050405020304" pitchFamily="18" charset="0"/>
              </a:rPr>
              <a:t>diplomacy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a:t>
            </a:r>
          </a:p>
          <a:p>
            <a:pPr>
              <a:spcAft>
                <a:spcPts val="0"/>
              </a:spcAft>
            </a:pPr>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endParaRPr lang="en-US" altLang="ja-JP" kern="100"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Source: State Council Information Office of the People’s Republic of China (</a:t>
            </a:r>
            <a:r>
              <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rPr>
              <a:t>http://www.scio.gov.cn/31773/35507/35510/35524/document/1640025/1640025.htm</a:t>
            </a:r>
            <a:r>
              <a:rPr lang="en-US" altLang="zh-TW" sz="1400" kern="100" dirty="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sz="14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6" name="Picture 5">
            <a:hlinkClick r:id="rId3"/>
          </p:cNvPr>
          <p:cNvPicPr>
            <a:picLocks noChangeAspect="1"/>
          </p:cNvPicPr>
          <p:nvPr/>
        </p:nvPicPr>
        <p:blipFill>
          <a:blip r:embed="rId4"/>
          <a:stretch>
            <a:fillRect/>
          </a:stretch>
        </p:blipFill>
        <p:spPr>
          <a:xfrm>
            <a:off x="3822334" y="5673367"/>
            <a:ext cx="3418639" cy="335220"/>
          </a:xfrm>
          <a:prstGeom prst="rect">
            <a:avLst/>
          </a:prstGeom>
        </p:spPr>
      </p:pic>
      <p:sp>
        <p:nvSpPr>
          <p:cNvPr id="10" name="Rectangle 7"/>
          <p:cNvSpPr/>
          <p:nvPr/>
        </p:nvSpPr>
        <p:spPr>
          <a:xfrm>
            <a:off x="7695421" y="5673367"/>
            <a:ext cx="3872585" cy="338554"/>
          </a:xfrm>
          <a:prstGeom prst="rect">
            <a:avLst/>
          </a:prstGeom>
          <a:ln w="28575">
            <a:solidFill>
              <a:srgbClr val="0070C0"/>
            </a:solidFill>
          </a:ln>
        </p:spPr>
        <p:txBody>
          <a:bodyPr wrap="square">
            <a:spAutoFit/>
          </a:bodyPr>
          <a:lstStyle/>
          <a:p>
            <a:pPr algn="ctr"/>
            <a:r>
              <a:rPr lang="en-US" altLang="zh-TW" sz="1600"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1600" b="1" dirty="0" smtClean="0">
                <a:latin typeface="Times New Roman" panose="02020603050405020304" pitchFamily="18" charset="0"/>
                <a:ea typeface="DFKai-SB" panose="03000509000000000000" pitchFamily="65" charset="-120"/>
                <a:cs typeface="Times New Roman" panose="02020603050405020304" pitchFamily="18" charset="0"/>
              </a:rPr>
              <a:t>on the image </a:t>
            </a:r>
            <a:r>
              <a:rPr lang="en-US" altLang="zh-TW" sz="1600" b="1" dirty="0">
                <a:latin typeface="Times New Roman" panose="02020603050405020304" pitchFamily="18" charset="0"/>
                <a:ea typeface="DFKai-SB" panose="03000509000000000000" pitchFamily="65" charset="-120"/>
                <a:cs typeface="Times New Roman" panose="02020603050405020304" pitchFamily="18" charset="0"/>
              </a:rPr>
              <a:t>for more information</a:t>
            </a:r>
            <a:endParaRPr lang="en-US" altLang="zh-HK" sz="1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extLst>
      <p:ext uri="{BB962C8B-B14F-4D97-AF65-F5344CB8AC3E}">
        <p14:creationId xmlns:p14="http://schemas.microsoft.com/office/powerpoint/2010/main" val="25737233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91345" y="1554119"/>
            <a:ext cx="7870866" cy="1906740"/>
          </a:xfrm>
          <a:prstGeom prst="rect">
            <a:avLst/>
          </a:prstGeom>
          <a:noFill/>
          <a:ln w="28575">
            <a:solidFill>
              <a:srgbClr val="FF0000"/>
            </a:solidFill>
          </a:ln>
        </p:spPr>
        <p:txBody>
          <a:bodyPr wrap="square" rtlCol="0">
            <a:spAutoFit/>
          </a:bodyPr>
          <a:lstStyle/>
          <a:p>
            <a:pPr marL="342900" indent="-342900">
              <a:lnSpc>
                <a:spcPct val="120000"/>
              </a:lnSpc>
              <a:buFont typeface="Arial" panose="020B0604020202020204" pitchFamily="34" charset="0"/>
              <a:buChar char="•"/>
            </a:pP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Establishment of a China-ASEAN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Comprehensive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Strategic Partnership</a:t>
            </a:r>
            <a:endParaRPr lang="en-US" altLang="zh-CN" sz="2000" strike="sngStrike"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ct val="120000"/>
              </a:lnSpc>
              <a:buFont typeface="Arial" panose="020B0604020202020204" pitchFamily="34" charset="0"/>
              <a:buChar cha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Safeguarding peace and stability in South China Sea</a:t>
            </a:r>
          </a:p>
          <a:p>
            <a:pPr marL="342900" indent="-342900">
              <a:lnSpc>
                <a:spcPct val="120000"/>
              </a:lnSpc>
              <a:buFont typeface="Arial" panose="020B0604020202020204" pitchFamily="34" charset="0"/>
              <a:buChar cha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Reducing tension on the Korean Peninsula</a:t>
            </a:r>
          </a:p>
          <a:p>
            <a:pPr marL="342900" indent="-342900" algn="just">
              <a:lnSpc>
                <a:spcPct val="120000"/>
              </a:lnSpc>
              <a:buFont typeface="Arial" panose="020B0604020202020204" pitchFamily="34" charset="0"/>
              <a:buChar cha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Guiding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steady development of China-Japan relations</a:t>
            </a:r>
            <a:endParaRPr lang="en-US" altLang="zh-CN" sz="2000" strike="sngStrike"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ct val="120000"/>
              </a:lnSpc>
              <a:buFont typeface="Arial" panose="020B0604020202020204" pitchFamily="34" charset="0"/>
              <a:buChar cha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Deepening China-Central Asia friendly relations</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本框 3"/>
          <p:cNvSpPr txBox="1"/>
          <p:nvPr/>
        </p:nvSpPr>
        <p:spPr>
          <a:xfrm>
            <a:off x="859598" y="836997"/>
            <a:ext cx="8134090" cy="738664"/>
          </a:xfrm>
          <a:prstGeom prst="rect">
            <a:avLst/>
          </a:prstGeom>
          <a:noFill/>
        </p:spPr>
        <p:txBody>
          <a:bodyPr wrap="square">
            <a:spAutoFit/>
          </a:bodyPr>
          <a:lstStyle/>
          <a:p>
            <a:pPr>
              <a:lnSpc>
                <a:spcPct val="150000"/>
              </a:lnSpc>
            </a:pPr>
            <a:r>
              <a:rPr lang="en-US" altLang="zh-TW" sz="2800" b="0" i="0" dirty="0">
                <a:effectLst/>
                <a:latin typeface="Times New Roman" panose="02020603050405020304" pitchFamily="18" charset="0"/>
                <a:ea typeface="DFKai-SB" panose="03000509000000000000" pitchFamily="65" charset="-120"/>
                <a:cs typeface="Times New Roman" panose="02020603050405020304" pitchFamily="18" charset="0"/>
              </a:rPr>
              <a:t>Examples of maintaining </a:t>
            </a:r>
            <a:r>
              <a:rPr lang="en-US" altLang="zh-TW" sz="2800" b="0" i="0" dirty="0" smtClean="0">
                <a:effectLst/>
                <a:latin typeface="Times New Roman" panose="02020603050405020304" pitchFamily="18" charset="0"/>
                <a:ea typeface="DFKai-SB" panose="03000509000000000000" pitchFamily="65" charset="-120"/>
                <a:cs typeface="Times New Roman" panose="02020603050405020304" pitchFamily="18" charset="0"/>
              </a:rPr>
              <a:t>stability in the neighborhood</a:t>
            </a:r>
            <a:endPar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p:cNvSpPr txBox="1"/>
          <p:nvPr/>
        </p:nvSpPr>
        <p:spPr>
          <a:xfrm>
            <a:off x="8520946" y="3844637"/>
            <a:ext cx="3478053" cy="1569660"/>
          </a:xfrm>
          <a:prstGeom prst="rect">
            <a:avLst/>
          </a:prstGeom>
          <a:noFill/>
        </p:spPr>
        <p:txBody>
          <a:bodyPr wrap="square">
            <a:spAutoFit/>
          </a:bodyPr>
          <a:lstStyle/>
          <a:p>
            <a:pPr algn="just"/>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In June 2019, a touring exhibition of animations and comics from China was open in Osaka, Japan. This is the first large-scale official exhibition of Chinese animations and comics in Japan. More than 130 works showcasing the best of Chinese animation since the founding of the People’s Republic of China  70 years ago. </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0946" y="1616957"/>
            <a:ext cx="3478053" cy="2317413"/>
          </a:xfrm>
          <a:prstGeom prst="rect">
            <a:avLst/>
          </a:prstGeom>
        </p:spPr>
      </p:pic>
      <p:sp>
        <p:nvSpPr>
          <p:cNvPr id="6" name="Freeform 5"/>
          <p:cNvSpPr/>
          <p:nvPr/>
        </p:nvSpPr>
        <p:spPr bwMode="auto">
          <a:xfrm>
            <a:off x="358027" y="93343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7" name="矩形 26"/>
          <p:cNvSpPr/>
          <p:nvPr/>
        </p:nvSpPr>
        <p:spPr>
          <a:xfrm>
            <a:off x="0" y="27654"/>
            <a:ext cx="12353925" cy="823752"/>
          </a:xfrm>
          <a:prstGeom prst="rect">
            <a:avLst/>
          </a:prstGeom>
        </p:spPr>
        <p:txBody>
          <a:bodyPr wrap="square">
            <a:spAutoFit/>
          </a:bodyPr>
          <a:lstStyle/>
          <a:p>
            <a:pPr algn="ctr">
              <a:lnSpc>
                <a:spcPct val="150000"/>
              </a:lnSpc>
            </a:pPr>
            <a:r>
              <a:rPr lang="en-US" altLang="zh-CN" sz="3200" b="1" kern="100" dirty="0">
                <a:latin typeface="Times New Roman" panose="02020603050405020304" pitchFamily="18" charset="0"/>
                <a:ea typeface="DFKai-SB" panose="03000509000000000000" pitchFamily="65" charset="-120"/>
                <a:cs typeface="Times New Roman" panose="02020603050405020304" pitchFamily="18" charset="0"/>
              </a:rPr>
              <a:t>Practices </a:t>
            </a:r>
            <a:r>
              <a:rPr lang="en-US" altLang="zh-CN" sz="3200" b="1" kern="100" dirty="0" smtClean="0">
                <a:latin typeface="Times New Roman" panose="02020603050405020304" pitchFamily="18" charset="0"/>
                <a:ea typeface="DFKai-SB" panose="03000509000000000000" pitchFamily="65" charset="-120"/>
                <a:cs typeface="Times New Roman" panose="02020603050405020304" pitchFamily="18" charset="0"/>
              </a:rPr>
              <a:t>of </a:t>
            </a:r>
            <a:r>
              <a:rPr lang="en-US" altLang="zh-CN" sz="3600" b="1" kern="100" dirty="0">
                <a:latin typeface="Times New Roman" panose="02020603050405020304" pitchFamily="18" charset="0"/>
                <a:ea typeface="DFKai-SB" panose="03000509000000000000" pitchFamily="65" charset="-120"/>
                <a:cs typeface="Times New Roman" panose="02020603050405020304" pitchFamily="18" charset="0"/>
              </a:rPr>
              <a:t>Neighborhood </a:t>
            </a:r>
            <a:r>
              <a:rPr lang="en-US" altLang="zh-CN" sz="3200" b="1" kern="100" dirty="0" smtClean="0">
                <a:latin typeface="Times New Roman" panose="02020603050405020304" pitchFamily="18" charset="0"/>
                <a:ea typeface="DFKai-SB" panose="03000509000000000000" pitchFamily="65" charset="-120"/>
                <a:cs typeface="Times New Roman" panose="02020603050405020304" pitchFamily="18" charset="0"/>
              </a:rPr>
              <a:t>Diplomacy in our country</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 name="图片 44">
            <a:extLst>
              <a:ext uri="{FF2B5EF4-FFF2-40B4-BE49-F238E27FC236}">
                <a16:creationId xmlns:a16="http://schemas.microsoft.com/office/drawing/2014/main" id="{2301F7CB-0808-4D08-9CEE-750078406B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11281" y="4309876"/>
            <a:ext cx="1062459" cy="1062459"/>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11" name="对话气泡: 圆角矩形 49">
            <a:extLst>
              <a:ext uri="{FF2B5EF4-FFF2-40B4-BE49-F238E27FC236}">
                <a16:creationId xmlns:a16="http://schemas.microsoft.com/office/drawing/2014/main" id="{1975A38F-2384-4089-86A5-041C0E694F45}"/>
              </a:ext>
            </a:extLst>
          </p:cNvPr>
          <p:cNvSpPr/>
          <p:nvPr/>
        </p:nvSpPr>
        <p:spPr>
          <a:xfrm>
            <a:off x="1908133" y="3767087"/>
            <a:ext cx="6295342" cy="2201093"/>
          </a:xfrm>
          <a:prstGeom prst="wedgeRoundRectCallout">
            <a:avLst>
              <a:gd name="adj1" fmla="val -59608"/>
              <a:gd name="adj2" fmla="val -9344"/>
              <a:gd name="adj3" fmla="val 16667"/>
            </a:avLst>
          </a:prstGeom>
          <a:solidFill>
            <a:srgbClr val="FFC000">
              <a:alpha val="18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20000"/>
              </a:lnSpc>
            </a:pPr>
            <a:r>
              <a:rPr lang="en-US" altLang="ja-JP"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China will continue to </a:t>
            </a:r>
            <a:r>
              <a:rPr lang="en-US" altLang="ja-JP"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deepen strategic </a:t>
            </a:r>
            <a:r>
              <a:rPr lang="en-US" altLang="ja-JP"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mutual trust and convergence of interests with neighboring and developing countries. </a:t>
            </a:r>
            <a:r>
              <a:rPr lang="en-US" altLang="ja-JP"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We </a:t>
            </a:r>
            <a:r>
              <a:rPr lang="en-US" altLang="ja-JP"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will practice the concepts of amity, sincerity, mutual benefit and </a:t>
            </a:r>
            <a:r>
              <a:rPr lang="en-US" altLang="ja-JP" sz="2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inclusiveness,  </a:t>
            </a:r>
            <a:r>
              <a:rPr lang="en-US" altLang="ja-JP"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and advance the building of a neighborhood community of a shared future. </a:t>
            </a:r>
          </a:p>
          <a:p>
            <a:endParaRPr lang="ja-JP" altLang="en-US" sz="1600" dirty="0">
              <a:solidFill>
                <a:schemeClr val="tx1"/>
              </a:solidFill>
              <a:latin typeface="標楷體" panose="03000509000000000000" pitchFamily="65" charset="-120"/>
              <a:ea typeface="標楷體" panose="03000509000000000000" pitchFamily="65" charset="-120"/>
            </a:endParaRPr>
          </a:p>
        </p:txBody>
      </p:sp>
      <p:sp>
        <p:nvSpPr>
          <p:cNvPr id="5" name="Rectangle 4"/>
          <p:cNvSpPr/>
          <p:nvPr/>
        </p:nvSpPr>
        <p:spPr>
          <a:xfrm>
            <a:off x="1908133" y="6250341"/>
            <a:ext cx="9237715" cy="523220"/>
          </a:xfrm>
          <a:prstGeom prst="rect">
            <a:avLst/>
          </a:prstGeom>
        </p:spPr>
        <p:txBody>
          <a:bodyPr wrap="square">
            <a:spAutoFit/>
          </a:bodyPr>
          <a:lstStyle/>
          <a:p>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TW" sz="1400" i="1" kern="100" dirty="0">
                <a:latin typeface="Times New Roman" panose="02020603050405020304" pitchFamily="18" charset="0"/>
                <a:ea typeface="標楷體" panose="03000509000000000000" pitchFamily="65" charset="-120"/>
                <a:cs typeface="Times New Roman" panose="02020603050405020304" pitchFamily="18" charset="0"/>
              </a:rPr>
              <a:t>Foreign Ministry Spokesperson on China’s Diplomatic Outcomes this Year and Future Priorities </a:t>
            </a:r>
          </a:p>
          <a:p>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https://www.fmprc.gov.cn/web/wjdt_674879/zcjd/202008/t20200810_7943742.shtml</a:t>
            </a:r>
            <a:endParaRPr lang="ja-JP"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Picture 11">
            <a:hlinkClick r:id="rId5"/>
          </p:cNvPr>
          <p:cNvPicPr>
            <a:picLocks noChangeAspect="1"/>
          </p:cNvPicPr>
          <p:nvPr/>
        </p:nvPicPr>
        <p:blipFill>
          <a:blip r:embed="rId6"/>
          <a:stretch>
            <a:fillRect/>
          </a:stretch>
        </p:blipFill>
        <p:spPr>
          <a:xfrm>
            <a:off x="571312" y="6247488"/>
            <a:ext cx="1336821" cy="4704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p:cNvSpPr/>
          <p:nvPr/>
        </p:nvSpPr>
        <p:spPr>
          <a:xfrm flipV="1">
            <a:off x="4303101" y="2375203"/>
            <a:ext cx="7252062" cy="3877920"/>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 name="文本框 1"/>
          <p:cNvSpPr txBox="1"/>
          <p:nvPr/>
        </p:nvSpPr>
        <p:spPr>
          <a:xfrm>
            <a:off x="971849" y="739095"/>
            <a:ext cx="10503225" cy="661207"/>
          </a:xfrm>
          <a:prstGeom prst="rect">
            <a:avLst/>
          </a:prstGeom>
          <a:noFill/>
        </p:spPr>
        <p:txBody>
          <a:bodyPr wrap="square">
            <a:spAutoFit/>
          </a:bodyPr>
          <a:lstStyle/>
          <a:p>
            <a:pPr>
              <a:lnSpc>
                <a:spcPct val="150000"/>
              </a:lnSpc>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Deepening win-win cooperation</a:t>
            </a:r>
            <a:endPar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文本框 2"/>
          <p:cNvSpPr txBox="1"/>
          <p:nvPr/>
        </p:nvSpPr>
        <p:spPr>
          <a:xfrm>
            <a:off x="837071" y="1140379"/>
            <a:ext cx="10638003" cy="1075744"/>
          </a:xfrm>
          <a:prstGeom prst="rect">
            <a:avLst/>
          </a:prstGeom>
          <a:noFill/>
        </p:spPr>
        <p:txBody>
          <a:bodyPr wrap="square" rtlCol="0">
            <a:spAutoFit/>
          </a:bodyPr>
          <a:lstStyle/>
          <a:p>
            <a:endParaRPr lang="en-US" altLang="zh-CN" b="0" i="0" dirty="0">
              <a:effectLst/>
              <a:latin typeface="DFKai-SB" panose="03000509000000000000" pitchFamily="65" charset="-120"/>
              <a:ea typeface="DFKai-SB" panose="03000509000000000000" pitchFamily="65" charset="-120"/>
            </a:endParaRPr>
          </a:p>
          <a:p>
            <a:pPr algn="just">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We have deepened mutually beneficial cooperation with neighboring countries in economic, commercial, technological, and financial areas and actively participated in regional cooperation. </a:t>
            </a:r>
            <a:endParaRPr lang="en-US" altLang="zh-CN" sz="20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Freeform 5"/>
          <p:cNvSpPr/>
          <p:nvPr/>
        </p:nvSpPr>
        <p:spPr bwMode="auto">
          <a:xfrm rot="5400000">
            <a:off x="496413" y="97897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7" name="文本框 6"/>
          <p:cNvSpPr txBox="1"/>
          <p:nvPr/>
        </p:nvSpPr>
        <p:spPr>
          <a:xfrm>
            <a:off x="4454013" y="2190473"/>
            <a:ext cx="7101150" cy="4062651"/>
          </a:xfrm>
          <a:prstGeom prst="rect">
            <a:avLst/>
          </a:prstGeom>
          <a:noFill/>
        </p:spPr>
        <p:txBody>
          <a:bodyPr wrap="square">
            <a:spAutoFit/>
          </a:bodyPr>
          <a:lstStyle/>
          <a:p>
            <a:pPr algn="just"/>
            <a:endParaRPr lang="en-US" altLang="zh-CN"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pPr>
            <a:r>
              <a:rPr lang="en-US" altLang="zh-CN" sz="2000" b="0" i="0" dirty="0">
                <a:effectLst/>
                <a:latin typeface="Times New Roman" panose="02020603050405020304" pitchFamily="18" charset="0"/>
                <a:ea typeface="DFKai-SB" panose="03000509000000000000" pitchFamily="65" charset="-120"/>
                <a:cs typeface="Times New Roman" panose="02020603050405020304" pitchFamily="18" charset="0"/>
              </a:rPr>
              <a:t>China is actively developing border trade and economic cooperation with Vietnam</a:t>
            </a:r>
            <a:r>
              <a:rPr lang="en-US" altLang="zh-CN" sz="2000" b="0" i="0" dirty="0" smtClean="0">
                <a:effectLst/>
                <a:latin typeface="Times New Roman" panose="02020603050405020304" pitchFamily="18" charset="0"/>
                <a:ea typeface="DFKai-SB" panose="03000509000000000000" pitchFamily="65" charset="-120"/>
                <a:cs typeface="Times New Roman" panose="02020603050405020304" pitchFamily="18" charset="0"/>
              </a:rPr>
              <a:t>.  For </a:t>
            </a:r>
            <a:r>
              <a:rPr lang="en-US" altLang="zh-CN" sz="2000" b="0" i="0" dirty="0">
                <a:effectLst/>
                <a:latin typeface="Times New Roman" panose="02020603050405020304" pitchFamily="18" charset="0"/>
                <a:ea typeface="DFKai-SB" panose="03000509000000000000" pitchFamily="65" charset="-120"/>
                <a:cs typeface="Times New Roman" panose="02020603050405020304" pitchFamily="18" charset="0"/>
              </a:rPr>
              <a:t>example, the border trade at </a:t>
            </a:r>
            <a:r>
              <a:rPr lang="en-US" altLang="zh-CN" sz="2000" b="0" i="0" dirty="0" err="1">
                <a:effectLst/>
                <a:latin typeface="Times New Roman" panose="02020603050405020304" pitchFamily="18" charset="0"/>
                <a:ea typeface="DFKai-SB" panose="03000509000000000000" pitchFamily="65" charset="-120"/>
                <a:cs typeface="Times New Roman" panose="02020603050405020304" pitchFamily="18" charset="0"/>
              </a:rPr>
              <a:t>Hekou</a:t>
            </a:r>
            <a:r>
              <a:rPr lang="en-US" altLang="zh-CN" sz="2000" b="0" i="0" dirty="0">
                <a:effectLst/>
                <a:latin typeface="Times New Roman" panose="02020603050405020304" pitchFamily="18" charset="0"/>
                <a:ea typeface="DFKai-SB" panose="03000509000000000000" pitchFamily="65" charset="-120"/>
                <a:cs typeface="Times New Roman" panose="02020603050405020304" pitchFamily="18" charset="0"/>
              </a:rPr>
              <a:t> Port in Yunnan is active, with tens of thousands of Chinese and Vietnamese </a:t>
            </a:r>
            <a:r>
              <a:rPr lang="en-US" altLang="zh-CN" sz="2000" b="0" i="0" dirty="0" smtClean="0">
                <a:effectLst/>
                <a:latin typeface="Times New Roman" panose="02020603050405020304" pitchFamily="18" charset="0"/>
                <a:ea typeface="DFKai-SB" panose="03000509000000000000" pitchFamily="65" charset="-120"/>
                <a:cs typeface="Times New Roman" panose="02020603050405020304" pitchFamily="18" charset="0"/>
              </a:rPr>
              <a:t>doing cross-border trade </a:t>
            </a:r>
            <a:r>
              <a:rPr lang="en-US" altLang="zh-CN" sz="2000" b="0" i="0" dirty="0">
                <a:effectLst/>
                <a:latin typeface="Times New Roman" panose="02020603050405020304" pitchFamily="18" charset="0"/>
                <a:ea typeface="DFKai-SB" panose="03000509000000000000" pitchFamily="65" charset="-120"/>
                <a:cs typeface="Times New Roman" panose="02020603050405020304" pitchFamily="18" charset="0"/>
              </a:rPr>
              <a:t>with each other every day. </a:t>
            </a:r>
            <a:r>
              <a:rPr lang="en-US" altLang="zh-CN" sz="2000" b="0" i="0" dirty="0" smtClean="0">
                <a:effectLst/>
                <a:latin typeface="Times New Roman" panose="02020603050405020304" pitchFamily="18" charset="0"/>
                <a:ea typeface="DFKai-SB" panose="03000509000000000000" pitchFamily="65" charset="-120"/>
                <a:cs typeface="Times New Roman" panose="02020603050405020304" pitchFamily="18" charset="0"/>
              </a:rPr>
              <a:t> Currently</a:t>
            </a:r>
            <a:r>
              <a:rPr lang="en-US" altLang="zh-CN" sz="2000" b="0" i="0" dirty="0">
                <a:effectLst/>
                <a:latin typeface="Times New Roman" panose="02020603050405020304" pitchFamily="18" charset="0"/>
                <a:ea typeface="DFKai-SB" panose="03000509000000000000" pitchFamily="65" charset="-120"/>
                <a:cs typeface="Times New Roman" panose="02020603050405020304" pitchFamily="18" charset="0"/>
              </a:rPr>
              <a:t>, as infrastructure and economy is being upgraded under the Belt and Road Initiative, an International </a:t>
            </a:r>
            <a:r>
              <a:rPr lang="en-US" altLang="zh-CN" sz="2000" b="0" i="0" dirty="0" smtClean="0">
                <a:effectLst/>
                <a:latin typeface="Times New Roman" panose="02020603050405020304" pitchFamily="18" charset="0"/>
                <a:ea typeface="DFKai-SB" panose="03000509000000000000" pitchFamily="65" charset="-120"/>
                <a:cs typeface="Times New Roman" panose="02020603050405020304" pitchFamily="18" charset="0"/>
              </a:rPr>
              <a:t>Logistics Park </a:t>
            </a:r>
            <a:r>
              <a:rPr lang="en-US" altLang="zh-CN" sz="2000" b="0" i="0" dirty="0">
                <a:effectLst/>
                <a:latin typeface="Times New Roman" panose="02020603050405020304" pitchFamily="18" charset="0"/>
                <a:ea typeface="DFKai-SB" panose="03000509000000000000" pitchFamily="65" charset="-120"/>
                <a:cs typeface="Times New Roman" panose="02020603050405020304" pitchFamily="18" charset="0"/>
              </a:rPr>
              <a:t>and Trade Center have been completed. </a:t>
            </a:r>
            <a:r>
              <a:rPr lang="en-US" altLang="zh-CN" sz="2000" b="0" i="0" dirty="0" smtClean="0">
                <a:effectLst/>
                <a:latin typeface="Times New Roman" panose="02020603050405020304" pitchFamily="18" charset="0"/>
                <a:ea typeface="DFKai-SB" panose="03000509000000000000" pitchFamily="65" charset="-120"/>
                <a:cs typeface="Times New Roman" panose="02020603050405020304" pitchFamily="18" charset="0"/>
              </a:rPr>
              <a:t> The </a:t>
            </a:r>
            <a:r>
              <a:rPr lang="en-US" altLang="zh-CN" sz="2000" b="0" i="0" dirty="0">
                <a:effectLst/>
                <a:latin typeface="Times New Roman" panose="02020603050405020304" pitchFamily="18" charset="0"/>
                <a:ea typeface="DFKai-SB" panose="03000509000000000000" pitchFamily="65" charset="-120"/>
                <a:cs typeface="Times New Roman" panose="02020603050405020304" pitchFamily="18" charset="0"/>
              </a:rPr>
              <a:t>scope of border trade has been expanded, customs clearance facilitated, and port capacity expanded, creating favorable conditions for business activities </a:t>
            </a:r>
            <a:r>
              <a:rPr lang="en-US" altLang="zh-CN" sz="2000" b="0" i="0" dirty="0" smtClean="0">
                <a:effectLst/>
                <a:latin typeface="Times New Roman" panose="02020603050405020304" pitchFamily="18" charset="0"/>
                <a:ea typeface="DFKai-SB" panose="03000509000000000000" pitchFamily="65" charset="-120"/>
                <a:cs typeface="Times New Roman" panose="02020603050405020304" pitchFamily="18" charset="0"/>
              </a:rPr>
              <a:t>for both </a:t>
            </a:r>
            <a:r>
              <a:rPr lang="en-US" altLang="zh-CN" sz="2000" b="0" i="0" dirty="0">
                <a:effectLst/>
                <a:latin typeface="Times New Roman" panose="02020603050405020304" pitchFamily="18" charset="0"/>
                <a:ea typeface="DFKai-SB" panose="03000509000000000000" pitchFamily="65" charset="-120"/>
                <a:cs typeface="Times New Roman" panose="02020603050405020304" pitchFamily="18" charset="0"/>
              </a:rPr>
              <a:t>sides.  </a:t>
            </a:r>
            <a:endParaRPr lang="zh-CN" altLang="en-US" sz="3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p:cNvSpPr txBox="1"/>
          <p:nvPr/>
        </p:nvSpPr>
        <p:spPr>
          <a:xfrm>
            <a:off x="1252242" y="5348211"/>
            <a:ext cx="2167364" cy="369332"/>
          </a:xfrm>
          <a:prstGeom prst="rect">
            <a:avLst/>
          </a:prstGeom>
          <a:noFill/>
        </p:spPr>
        <p:txBody>
          <a:bodyPr wrap="square">
            <a:spAutoFit/>
          </a:bodyPr>
          <a:lstStyle/>
          <a:p>
            <a:r>
              <a:rPr lang="en-US" altLang="zh-CN" dirty="0" err="1"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Hekou</a:t>
            </a:r>
            <a:r>
              <a:rPr lang="en-US" altLang="zh-CN"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port in China</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052" name="Picture 4">
            <a:extLst>
              <a:ext uri="{FF2B5EF4-FFF2-40B4-BE49-F238E27FC236}">
                <a16:creationId xmlns:a16="http://schemas.microsoft.com/office/drawing/2014/main" id="{DB77C5F6-E60C-F645-8752-5DFF808B6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28" y="2842812"/>
            <a:ext cx="3647677" cy="242570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26"/>
          <p:cNvSpPr/>
          <p:nvPr/>
        </p:nvSpPr>
        <p:spPr>
          <a:xfrm>
            <a:off x="213186" y="-6117"/>
            <a:ext cx="12020549" cy="823752"/>
          </a:xfrm>
          <a:prstGeom prst="rect">
            <a:avLst/>
          </a:prstGeom>
        </p:spPr>
        <p:txBody>
          <a:bodyPr wrap="square">
            <a:spAutoFit/>
          </a:bodyPr>
          <a:lstStyle/>
          <a:p>
            <a:pPr algn="ctr">
              <a:lnSpc>
                <a:spcPct val="150000"/>
              </a:lnSpc>
            </a:pPr>
            <a:r>
              <a:rPr lang="en-US" altLang="zh-CN" sz="3600" b="1" kern="100" dirty="0">
                <a:latin typeface="Times New Roman" panose="02020603050405020304" pitchFamily="18" charset="0"/>
                <a:ea typeface="DFKai-SB" panose="03000509000000000000" pitchFamily="65" charset="-120"/>
                <a:cs typeface="Times New Roman" panose="02020603050405020304" pitchFamily="18" charset="0"/>
              </a:rPr>
              <a:t>Practices of Neighborhood </a:t>
            </a:r>
            <a:r>
              <a:rPr lang="en-US" altLang="zh-CN" sz="3600" b="1" kern="100" dirty="0" smtClean="0">
                <a:latin typeface="Times New Roman" panose="02020603050405020304" pitchFamily="18" charset="0"/>
                <a:ea typeface="DFKai-SB" panose="03000509000000000000" pitchFamily="65" charset="-120"/>
                <a:cs typeface="Times New Roman" panose="02020603050405020304" pitchFamily="18" charset="0"/>
              </a:rPr>
              <a:t>Diplomacy </a:t>
            </a:r>
            <a:r>
              <a:rPr lang="en-US" altLang="zh-CN" sz="3600" b="1" kern="100" dirty="0">
                <a:latin typeface="Times New Roman" panose="02020603050405020304" pitchFamily="18" charset="0"/>
                <a:ea typeface="DFKai-SB" panose="03000509000000000000" pitchFamily="65" charset="-120"/>
                <a:cs typeface="Times New Roman" panose="02020603050405020304" pitchFamily="18" charset="0"/>
              </a:rPr>
              <a:t>in our country</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770674" y="991703"/>
            <a:ext cx="10809347" cy="567690"/>
          </a:xfrm>
        </p:spPr>
        <p:txBody>
          <a:bodyPr>
            <a:noAutofit/>
          </a:bodyPr>
          <a:lstStyle/>
          <a:p>
            <a:pPr marL="342900" indent="-342900" algn="just">
              <a:buFont typeface="Wingdings" panose="05000000000000000000" pitchFamily="2" charset="2"/>
              <a:buChar char="Ø"/>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Upholding the principle of pursuing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greater good and shared interests to build up solidarity and cooperation with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developing countries</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矩形 11">
            <a:extLst>
              <a:ext uri="{FF2B5EF4-FFF2-40B4-BE49-F238E27FC236}">
                <a16:creationId xmlns:a16="http://schemas.microsoft.com/office/drawing/2014/main" id="{A20A03CB-3D8D-E84D-89B9-EF5656CF1766}"/>
              </a:ext>
            </a:extLst>
          </p:cNvPr>
          <p:cNvSpPr/>
          <p:nvPr/>
        </p:nvSpPr>
        <p:spPr>
          <a:xfrm>
            <a:off x="2881887" y="5672514"/>
            <a:ext cx="8018165" cy="584775"/>
          </a:xfrm>
          <a:prstGeom prst="rect">
            <a:avLst/>
          </a:prstGeom>
        </p:spPr>
        <p:txBody>
          <a:bodyPr wrap="square">
            <a:spAutoFit/>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Reference</a:t>
            </a:r>
            <a:r>
              <a:rPr lang="zh-HK" altLang="en-US"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People.cn</a:t>
            </a:r>
            <a:r>
              <a:rPr lang="zh-TW" altLang="en-US" sz="1600" dirty="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a:t>
            </a:r>
            <a:r>
              <a:rPr lang="zh-HK" altLang="en-US" sz="1600" dirty="0">
                <a:latin typeface="Times New Roman" panose="02020603050405020304" pitchFamily="18" charset="0"/>
                <a:cs typeface="Times New Roman" panose="02020603050405020304" pitchFamily="18" charset="0"/>
              </a:rPr>
              <a:t>http://theory.people.com.cn/n1/2018/0904/c40531-30270065.html</a:t>
            </a:r>
            <a:r>
              <a:rPr lang="en-US" altLang="zh-TW" sz="1600" dirty="0">
                <a:latin typeface="Times New Roman" panose="02020603050405020304" pitchFamily="18" charset="0"/>
                <a:cs typeface="Times New Roman" panose="02020603050405020304" pitchFamily="18" charset="0"/>
              </a:rPr>
              <a:t>)</a:t>
            </a:r>
            <a:endParaRPr lang="en-US" altLang="zh-HK" sz="1600" dirty="0">
              <a:latin typeface="Times New Roman" panose="02020603050405020304" pitchFamily="18" charset="0"/>
              <a:cs typeface="Times New Roman" panose="02020603050405020304" pitchFamily="18" charset="0"/>
            </a:endParaRPr>
          </a:p>
        </p:txBody>
      </p:sp>
      <p:sp>
        <p:nvSpPr>
          <p:cNvPr id="44" name="文字方塊 43">
            <a:extLst>
              <a:ext uri="{FF2B5EF4-FFF2-40B4-BE49-F238E27FC236}">
                <a16:creationId xmlns:a16="http://schemas.microsoft.com/office/drawing/2014/main" id="{7DB39EF2-FD2E-E844-8660-6958111A8E5F}"/>
              </a:ext>
            </a:extLst>
          </p:cNvPr>
          <p:cNvSpPr txBox="1"/>
          <p:nvPr/>
        </p:nvSpPr>
        <p:spPr>
          <a:xfrm>
            <a:off x="998515" y="1860895"/>
            <a:ext cx="10581505" cy="3544560"/>
          </a:xfrm>
          <a:prstGeom prst="rect">
            <a:avLst/>
          </a:prstGeom>
          <a:noFill/>
          <a:ln w="28575">
            <a:solidFill>
              <a:srgbClr val="FF0000"/>
            </a:solidFill>
          </a:ln>
        </p:spPr>
        <p:txBody>
          <a:bodyPr wrap="square">
            <a:spAutoFit/>
          </a:bodyPr>
          <a:lstStyle/>
          <a:p>
            <a:pPr marL="457200" indent="-457200" algn="just">
              <a:spcBef>
                <a:spcPts val="1000"/>
              </a:spcBef>
              <a:buFont typeface="Arial" panose="020B0604020202020204" pitchFamily="34" charset="0"/>
              <a:buChar char="•"/>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sym typeface="+mn-ea"/>
              </a:rPr>
              <a:t>China attaches great importance to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sym typeface="+mn-ea"/>
              </a:rPr>
              <a:t>the relationships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sym typeface="+mn-ea"/>
              </a:rPr>
              <a:t>with developing countries. We will always be a reliable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sym typeface="+mn-ea"/>
              </a:rPr>
              <a:t>friend and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sym typeface="+mn-ea"/>
              </a:rPr>
              <a:t>sincere partner of developing countries.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sym typeface="+mn-ea"/>
              </a:rPr>
              <a:t> In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sym typeface="+mn-ea"/>
              </a:rPr>
              <a:t>terms of the principles of shared interests and the greater good, each is of vital importance, but more emphasis is given to the latter. </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sym typeface="+mn-ea"/>
            </a:endParaRPr>
          </a:p>
          <a:p>
            <a:pPr marL="457200" indent="-457200" algn="just">
              <a:spcBef>
                <a:spcPts val="1000"/>
              </a:spcBef>
              <a:buFont typeface="Arial" panose="020B0604020202020204" pitchFamily="34" charset="0"/>
              <a:buChar char="•"/>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Guided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by the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principle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of sincerity, real results, amity and good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faith and the principle of pursuing the greater good and shared interests,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we have strengthened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solidarity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and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cooperation with developing countries, and continued to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make use of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the potential of the China-Africa, China-Latin America, and China-Arab cooperation mechanisms and platforms</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latin typeface="標楷體" panose="03000509000000000000" pitchFamily="65" charset="-120"/>
              <a:ea typeface="標楷體" panose="03000509000000000000" pitchFamily="65" charset="-120"/>
            </a:endParaRPr>
          </a:p>
        </p:txBody>
      </p:sp>
      <p:sp>
        <p:nvSpPr>
          <p:cNvPr id="6" name="矩形 26"/>
          <p:cNvSpPr/>
          <p:nvPr/>
        </p:nvSpPr>
        <p:spPr>
          <a:xfrm>
            <a:off x="206477" y="26895"/>
            <a:ext cx="12192000" cy="823752"/>
          </a:xfrm>
          <a:prstGeom prst="rect">
            <a:avLst/>
          </a:prstGeom>
        </p:spPr>
        <p:txBody>
          <a:bodyPr wrap="square">
            <a:spAutoFit/>
          </a:bodyPr>
          <a:lstStyle/>
          <a:p>
            <a:pPr algn="ctr">
              <a:lnSpc>
                <a:spcPct val="150000"/>
              </a:lnSpc>
            </a:pPr>
            <a:r>
              <a:rPr lang="en-US" altLang="zh-CN" sz="3600" b="1" kern="100" dirty="0">
                <a:latin typeface="Times New Roman" panose="02020603050405020304" pitchFamily="18" charset="0"/>
                <a:ea typeface="DFKai-SB" panose="03000509000000000000" pitchFamily="65" charset="-120"/>
                <a:cs typeface="Times New Roman" panose="02020603050405020304" pitchFamily="18" charset="0"/>
              </a:rPr>
              <a:t>Practices of Neighborhood </a:t>
            </a:r>
            <a:r>
              <a:rPr lang="en-US" altLang="zh-CN" sz="3600" b="1" kern="100" dirty="0" smtClean="0">
                <a:latin typeface="Times New Roman" panose="02020603050405020304" pitchFamily="18" charset="0"/>
                <a:ea typeface="DFKai-SB" panose="03000509000000000000" pitchFamily="65" charset="-120"/>
                <a:cs typeface="Times New Roman" panose="02020603050405020304" pitchFamily="18" charset="0"/>
              </a:rPr>
              <a:t>Diplomacy </a:t>
            </a:r>
            <a:r>
              <a:rPr lang="en-US" altLang="zh-CN" sz="3600" b="1" kern="100" dirty="0">
                <a:latin typeface="Times New Roman" panose="02020603050405020304" pitchFamily="18" charset="0"/>
                <a:ea typeface="DFKai-SB" panose="03000509000000000000" pitchFamily="65" charset="-120"/>
                <a:cs typeface="Times New Roman" panose="02020603050405020304" pitchFamily="18" charset="0"/>
              </a:rPr>
              <a:t>in our country</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332703" y="5697842"/>
            <a:ext cx="1378854" cy="636395"/>
          </a:xfrm>
          <a:prstGeom prst="rect">
            <a:avLst/>
          </a:prstGeom>
        </p:spPr>
      </p:pic>
      <p:sp>
        <p:nvSpPr>
          <p:cNvPr id="8" name="Rectangle 7"/>
          <p:cNvSpPr/>
          <p:nvPr/>
        </p:nvSpPr>
        <p:spPr>
          <a:xfrm>
            <a:off x="2881887" y="6257289"/>
            <a:ext cx="9662136" cy="523220"/>
          </a:xfrm>
          <a:prstGeom prst="rect">
            <a:avLst/>
          </a:prstGeom>
        </p:spPr>
        <p:txBody>
          <a:bodyPr wrap="square">
            <a:spAutoFit/>
          </a:bodyPr>
          <a:lstStyle/>
          <a:p>
            <a:r>
              <a:rPr lang="en-US" altLang="zh-TW" sz="1400" i="1" kern="100" dirty="0">
                <a:latin typeface="Times New Roman" panose="02020603050405020304" pitchFamily="18" charset="0"/>
                <a:ea typeface="標楷體" panose="03000509000000000000" pitchFamily="65" charset="-120"/>
                <a:cs typeface="Times New Roman" panose="02020603050405020304" pitchFamily="18" charset="0"/>
              </a:rPr>
              <a:t>Foreign Ministry Spokesperson on China’s Diplomatic Outcomes this Year and Future Priorities </a:t>
            </a: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https://www.fmprc.gov.cn/web/wjdt_674879/zcjd/202008/t20200810_7943742.shtml</a:t>
            </a:r>
            <a:endParaRPr lang="ja-JP"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a:hlinkClick r:id="rId4"/>
          </p:cNvPr>
          <p:cNvPicPr>
            <a:picLocks noChangeAspect="1"/>
          </p:cNvPicPr>
          <p:nvPr/>
        </p:nvPicPr>
        <p:blipFill>
          <a:blip r:embed="rId5"/>
          <a:stretch>
            <a:fillRect/>
          </a:stretch>
        </p:blipFill>
        <p:spPr>
          <a:xfrm>
            <a:off x="1374736" y="6334237"/>
            <a:ext cx="1336821" cy="4704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854F227-B0E5-774A-98D8-7C64A83C4220}"/>
              </a:ext>
            </a:extLst>
          </p:cNvPr>
          <p:cNvSpPr>
            <a:spLocks noGrp="1"/>
          </p:cNvSpPr>
          <p:nvPr>
            <p:ph type="sldNum" sz="quarter" idx="10"/>
          </p:nvPr>
        </p:nvSpPr>
        <p:spPr/>
        <p:txBody>
          <a:bodyPr/>
          <a:lstStyle/>
          <a:p>
            <a:pPr>
              <a:defRPr/>
            </a:pPr>
            <a:fld id="{D516AF7B-E9E2-410E-AD95-DFB2B63849F4}" type="slidenum">
              <a:rPr lang="en-US" altLang="en-US" smtClean="0"/>
              <a:t>35</a:t>
            </a:fld>
            <a:endParaRPr lang="en-US" altLang="en-US"/>
          </a:p>
        </p:txBody>
      </p:sp>
      <p:sp>
        <p:nvSpPr>
          <p:cNvPr id="3" name="文本框 3">
            <a:extLst>
              <a:ext uri="{FF2B5EF4-FFF2-40B4-BE49-F238E27FC236}">
                <a16:creationId xmlns:a16="http://schemas.microsoft.com/office/drawing/2014/main" id="{BCD9675B-B880-9648-8653-5EF50A12291F}"/>
              </a:ext>
            </a:extLst>
          </p:cNvPr>
          <p:cNvSpPr txBox="1"/>
          <p:nvPr/>
        </p:nvSpPr>
        <p:spPr>
          <a:xfrm>
            <a:off x="911447" y="1155330"/>
            <a:ext cx="11518832" cy="415498"/>
          </a:xfrm>
          <a:prstGeom prst="rect">
            <a:avLst/>
          </a:prstGeom>
          <a:noFill/>
        </p:spPr>
        <p:txBody>
          <a:bodyPr wrap="square">
            <a:spAutoFit/>
          </a:bodyPr>
          <a:lstStyle/>
          <a:p>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Our country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upholds the principles of sincerity, real results, amity and good faith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for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Africa.</a:t>
            </a:r>
            <a:endParaRPr lang="zh-CN" altLang="en-US" sz="210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Freeform 5">
            <a:extLst>
              <a:ext uri="{FF2B5EF4-FFF2-40B4-BE49-F238E27FC236}">
                <a16:creationId xmlns:a16="http://schemas.microsoft.com/office/drawing/2014/main" id="{27C7A6DB-A74C-C746-952A-7B43ABC04828}"/>
              </a:ext>
            </a:extLst>
          </p:cNvPr>
          <p:cNvSpPr/>
          <p:nvPr/>
        </p:nvSpPr>
        <p:spPr bwMode="auto">
          <a:xfrm>
            <a:off x="465296" y="118426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grpSp>
        <p:nvGrpSpPr>
          <p:cNvPr id="5" name="组合 15">
            <a:extLst>
              <a:ext uri="{FF2B5EF4-FFF2-40B4-BE49-F238E27FC236}">
                <a16:creationId xmlns:a16="http://schemas.microsoft.com/office/drawing/2014/main" id="{39F30EBA-7423-BC47-A52F-058F9731F010}"/>
              </a:ext>
            </a:extLst>
          </p:cNvPr>
          <p:cNvGrpSpPr/>
          <p:nvPr/>
        </p:nvGrpSpPr>
        <p:grpSpPr>
          <a:xfrm>
            <a:off x="7978128" y="2556871"/>
            <a:ext cx="2284119" cy="2370289"/>
            <a:chOff x="4465584" y="2939168"/>
            <a:chExt cx="3011504" cy="2958876"/>
          </a:xfrm>
        </p:grpSpPr>
        <p:grpSp>
          <p:nvGrpSpPr>
            <p:cNvPr id="6" name="组合 16">
              <a:extLst>
                <a:ext uri="{FF2B5EF4-FFF2-40B4-BE49-F238E27FC236}">
                  <a16:creationId xmlns:a16="http://schemas.microsoft.com/office/drawing/2014/main" id="{C7830F2B-C83E-3D49-A87B-D7958D896CC5}"/>
                </a:ext>
              </a:extLst>
            </p:cNvPr>
            <p:cNvGrpSpPr/>
            <p:nvPr/>
          </p:nvGrpSpPr>
          <p:grpSpPr>
            <a:xfrm>
              <a:off x="4465584" y="2939168"/>
              <a:ext cx="1381088" cy="1381088"/>
              <a:chOff x="4335780" y="2291678"/>
              <a:chExt cx="1614488" cy="1614488"/>
            </a:xfrm>
          </p:grpSpPr>
          <p:sp>
            <p:nvSpPr>
              <p:cNvPr id="19" name="椭圆 29">
                <a:extLst>
                  <a:ext uri="{FF2B5EF4-FFF2-40B4-BE49-F238E27FC236}">
                    <a16:creationId xmlns:a16="http://schemas.microsoft.com/office/drawing/2014/main" id="{F8C08BAE-FF2B-E84F-A83E-8956D7969164}"/>
                  </a:ext>
                </a:extLst>
              </p:cNvPr>
              <p:cNvSpPr/>
              <p:nvPr/>
            </p:nvSpPr>
            <p:spPr>
              <a:xfrm flipV="1">
                <a:off x="4335780" y="2291678"/>
                <a:ext cx="1614488" cy="1614488"/>
              </a:xfrm>
              <a:prstGeom prst="ellipse">
                <a:avLst/>
              </a:prstGeom>
              <a:solidFill>
                <a:srgbClr val="9F8DFB"/>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20" name="泪滴形 33">
                <a:extLst>
                  <a:ext uri="{FF2B5EF4-FFF2-40B4-BE49-F238E27FC236}">
                    <a16:creationId xmlns:a16="http://schemas.microsoft.com/office/drawing/2014/main" id="{3A1DD728-12FB-1D45-A055-6B1D3325F0D0}"/>
                  </a:ext>
                </a:extLst>
              </p:cNvPr>
              <p:cNvSpPr/>
              <p:nvPr/>
            </p:nvSpPr>
            <p:spPr>
              <a:xfrm flipV="1">
                <a:off x="4440189" y="2396087"/>
                <a:ext cx="1405671" cy="1405671"/>
              </a:xfrm>
              <a:prstGeom prst="teardrop">
                <a:avLst/>
              </a:prstGeom>
              <a:solidFill>
                <a:srgbClr val="DDD6FE"/>
              </a:solidFill>
              <a:ln w="60325" cap="flat" cmpd="sng" algn="ctr">
                <a:noFill/>
                <a:prstDash val="solid"/>
                <a:miter lim="800000"/>
              </a:ln>
              <a:effectLst>
                <a:outerShdw blurRad="698500" dist="190500" dir="8100000" algn="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21" name="椭圆 34">
                <a:extLst>
                  <a:ext uri="{FF2B5EF4-FFF2-40B4-BE49-F238E27FC236}">
                    <a16:creationId xmlns:a16="http://schemas.microsoft.com/office/drawing/2014/main" id="{8B3A9AC3-8D29-E947-B359-C691798B851B}"/>
                  </a:ext>
                </a:extLst>
              </p:cNvPr>
              <p:cNvSpPr/>
              <p:nvPr/>
            </p:nvSpPr>
            <p:spPr>
              <a:xfrm flipV="1">
                <a:off x="4583902" y="2539800"/>
                <a:ext cx="1118243" cy="1118243"/>
              </a:xfrm>
              <a:prstGeom prst="ellipse">
                <a:avLst/>
              </a:prstGeom>
              <a:noFill/>
              <a:ln w="12700" cap="flat" cmpd="sng" algn="ctr">
                <a:noFill/>
                <a:prstDash val="solid"/>
                <a:miter lim="800000"/>
              </a:ln>
              <a:effectLst>
                <a:innerShdw blurRad="114300">
                  <a:prstClr val="black"/>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grpSp>
        <p:grpSp>
          <p:nvGrpSpPr>
            <p:cNvPr id="7" name="组合 17">
              <a:extLst>
                <a:ext uri="{FF2B5EF4-FFF2-40B4-BE49-F238E27FC236}">
                  <a16:creationId xmlns:a16="http://schemas.microsoft.com/office/drawing/2014/main" id="{2E297E34-296C-D548-8054-18E2ADC978EF}"/>
                </a:ext>
              </a:extLst>
            </p:cNvPr>
            <p:cNvGrpSpPr/>
            <p:nvPr/>
          </p:nvGrpSpPr>
          <p:grpSpPr>
            <a:xfrm>
              <a:off x="6096000" y="2939168"/>
              <a:ext cx="1381088" cy="1381088"/>
              <a:chOff x="6241732" y="2291678"/>
              <a:chExt cx="1614488" cy="1614488"/>
            </a:xfrm>
          </p:grpSpPr>
          <p:sp>
            <p:nvSpPr>
              <p:cNvPr id="16" name="椭圆 26">
                <a:extLst>
                  <a:ext uri="{FF2B5EF4-FFF2-40B4-BE49-F238E27FC236}">
                    <a16:creationId xmlns:a16="http://schemas.microsoft.com/office/drawing/2014/main" id="{E1ADBE39-31DF-3246-ADD2-D170EF5981DB}"/>
                  </a:ext>
                </a:extLst>
              </p:cNvPr>
              <p:cNvSpPr/>
              <p:nvPr/>
            </p:nvSpPr>
            <p:spPr>
              <a:xfrm flipH="1" flipV="1">
                <a:off x="6241732" y="2291678"/>
                <a:ext cx="1614488" cy="1614488"/>
              </a:xfrm>
              <a:prstGeom prst="ellipse">
                <a:avLst/>
              </a:prstGeom>
              <a:solidFill>
                <a:srgbClr val="9F8DFB"/>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17" name="泪滴形 27">
                <a:extLst>
                  <a:ext uri="{FF2B5EF4-FFF2-40B4-BE49-F238E27FC236}">
                    <a16:creationId xmlns:a16="http://schemas.microsoft.com/office/drawing/2014/main" id="{A38F6F51-092E-2046-93A3-9F2EE6C22659}"/>
                  </a:ext>
                </a:extLst>
              </p:cNvPr>
              <p:cNvSpPr/>
              <p:nvPr/>
            </p:nvSpPr>
            <p:spPr>
              <a:xfrm flipH="1" flipV="1">
                <a:off x="6346141" y="2396087"/>
                <a:ext cx="1405671" cy="1405671"/>
              </a:xfrm>
              <a:prstGeom prst="teardrop">
                <a:avLst/>
              </a:prstGeom>
              <a:solidFill>
                <a:srgbClr val="DDD6FE"/>
              </a:solidFill>
              <a:ln w="60325" cap="flat" cmpd="sng" algn="ctr">
                <a:noFill/>
                <a:prstDash val="solid"/>
                <a:miter lim="800000"/>
              </a:ln>
              <a:effectLst>
                <a:outerShdw blurRad="698500" dist="190500" dir="8100000" algn="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18" name="椭圆 28">
                <a:extLst>
                  <a:ext uri="{FF2B5EF4-FFF2-40B4-BE49-F238E27FC236}">
                    <a16:creationId xmlns:a16="http://schemas.microsoft.com/office/drawing/2014/main" id="{01459FA2-B97C-3543-AD46-48BB7E8F7AFC}"/>
                  </a:ext>
                </a:extLst>
              </p:cNvPr>
              <p:cNvSpPr/>
              <p:nvPr/>
            </p:nvSpPr>
            <p:spPr>
              <a:xfrm flipH="1" flipV="1">
                <a:off x="6489854" y="2539800"/>
                <a:ext cx="1118243" cy="1118243"/>
              </a:xfrm>
              <a:prstGeom prst="ellipse">
                <a:avLst/>
              </a:prstGeom>
              <a:noFill/>
              <a:ln w="12700" cap="flat" cmpd="sng" algn="ctr">
                <a:noFill/>
                <a:prstDash val="solid"/>
                <a:miter lim="800000"/>
              </a:ln>
              <a:effectLst>
                <a:innerShdw blurRad="114300">
                  <a:prstClr val="black"/>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grpSp>
        <p:grpSp>
          <p:nvGrpSpPr>
            <p:cNvPr id="8" name="组合 18">
              <a:extLst>
                <a:ext uri="{FF2B5EF4-FFF2-40B4-BE49-F238E27FC236}">
                  <a16:creationId xmlns:a16="http://schemas.microsoft.com/office/drawing/2014/main" id="{970AD944-E8E7-1C43-8BA9-6114E0CE636E}"/>
                </a:ext>
              </a:extLst>
            </p:cNvPr>
            <p:cNvGrpSpPr/>
            <p:nvPr/>
          </p:nvGrpSpPr>
          <p:grpSpPr>
            <a:xfrm>
              <a:off x="4465584" y="4516956"/>
              <a:ext cx="1381088" cy="1381088"/>
              <a:chOff x="4335780" y="4136108"/>
              <a:chExt cx="1614488" cy="1614488"/>
            </a:xfrm>
          </p:grpSpPr>
          <p:sp>
            <p:nvSpPr>
              <p:cNvPr id="13" name="椭圆 23">
                <a:extLst>
                  <a:ext uri="{FF2B5EF4-FFF2-40B4-BE49-F238E27FC236}">
                    <a16:creationId xmlns:a16="http://schemas.microsoft.com/office/drawing/2014/main" id="{F4709805-C5FA-5A4B-B08C-BE5530248AAA}"/>
                  </a:ext>
                </a:extLst>
              </p:cNvPr>
              <p:cNvSpPr/>
              <p:nvPr/>
            </p:nvSpPr>
            <p:spPr>
              <a:xfrm>
                <a:off x="4335780" y="4136108"/>
                <a:ext cx="1614488" cy="1614488"/>
              </a:xfrm>
              <a:prstGeom prst="ellipse">
                <a:avLst/>
              </a:prstGeom>
              <a:solidFill>
                <a:srgbClr val="9F8DFB"/>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14" name="泪滴形 24">
                <a:extLst>
                  <a:ext uri="{FF2B5EF4-FFF2-40B4-BE49-F238E27FC236}">
                    <a16:creationId xmlns:a16="http://schemas.microsoft.com/office/drawing/2014/main" id="{9231A80E-EF83-E946-A04F-88144F973FE4}"/>
                  </a:ext>
                </a:extLst>
              </p:cNvPr>
              <p:cNvSpPr/>
              <p:nvPr/>
            </p:nvSpPr>
            <p:spPr>
              <a:xfrm>
                <a:off x="4440189" y="4240517"/>
                <a:ext cx="1405671" cy="1405671"/>
              </a:xfrm>
              <a:prstGeom prst="teardrop">
                <a:avLst/>
              </a:prstGeom>
              <a:solidFill>
                <a:srgbClr val="DDD6FE"/>
              </a:solidFill>
              <a:ln w="60325" cap="flat" cmpd="sng" algn="ctr">
                <a:noFill/>
                <a:prstDash val="solid"/>
                <a:miter lim="800000"/>
              </a:ln>
              <a:effectLst>
                <a:outerShdw blurRad="698500" dist="190500" dir="8100000" algn="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15" name="椭圆 25">
                <a:extLst>
                  <a:ext uri="{FF2B5EF4-FFF2-40B4-BE49-F238E27FC236}">
                    <a16:creationId xmlns:a16="http://schemas.microsoft.com/office/drawing/2014/main" id="{DF373553-91E0-194A-982A-04B2517355B7}"/>
                  </a:ext>
                </a:extLst>
              </p:cNvPr>
              <p:cNvSpPr/>
              <p:nvPr/>
            </p:nvSpPr>
            <p:spPr>
              <a:xfrm>
                <a:off x="4583902" y="4384230"/>
                <a:ext cx="1118243" cy="1118243"/>
              </a:xfrm>
              <a:prstGeom prst="ellipse">
                <a:avLst/>
              </a:prstGeom>
              <a:noFill/>
              <a:ln w="12700" cap="flat" cmpd="sng" algn="ctr">
                <a:noFill/>
                <a:prstDash val="solid"/>
                <a:miter lim="800000"/>
              </a:ln>
              <a:effectLst>
                <a:innerShdw blurRad="114300">
                  <a:prstClr val="black"/>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grpSp>
        <p:grpSp>
          <p:nvGrpSpPr>
            <p:cNvPr id="9" name="组合 19">
              <a:extLst>
                <a:ext uri="{FF2B5EF4-FFF2-40B4-BE49-F238E27FC236}">
                  <a16:creationId xmlns:a16="http://schemas.microsoft.com/office/drawing/2014/main" id="{815E5571-DD86-7243-84D3-25070A6715BE}"/>
                </a:ext>
              </a:extLst>
            </p:cNvPr>
            <p:cNvGrpSpPr/>
            <p:nvPr/>
          </p:nvGrpSpPr>
          <p:grpSpPr>
            <a:xfrm>
              <a:off x="6096000" y="4516956"/>
              <a:ext cx="1381088" cy="1381088"/>
              <a:chOff x="6241732" y="4136108"/>
              <a:chExt cx="1614488" cy="1614488"/>
            </a:xfrm>
          </p:grpSpPr>
          <p:sp>
            <p:nvSpPr>
              <p:cNvPr id="10" name="椭圆 20">
                <a:extLst>
                  <a:ext uri="{FF2B5EF4-FFF2-40B4-BE49-F238E27FC236}">
                    <a16:creationId xmlns:a16="http://schemas.microsoft.com/office/drawing/2014/main" id="{128C4F66-C9BC-CF44-81FC-3F64E1187588}"/>
                  </a:ext>
                </a:extLst>
              </p:cNvPr>
              <p:cNvSpPr/>
              <p:nvPr/>
            </p:nvSpPr>
            <p:spPr>
              <a:xfrm flipH="1">
                <a:off x="6241732" y="4136108"/>
                <a:ext cx="1614488" cy="1614488"/>
              </a:xfrm>
              <a:prstGeom prst="ellipse">
                <a:avLst/>
              </a:prstGeom>
              <a:solidFill>
                <a:srgbClr val="9F8DFB"/>
              </a:solidFill>
              <a:ln w="12700" cap="flat" cmpd="sng" algn="ctr">
                <a:solidFill>
                  <a:srgbClr val="9F8DFB"/>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11" name="泪滴形 21">
                <a:extLst>
                  <a:ext uri="{FF2B5EF4-FFF2-40B4-BE49-F238E27FC236}">
                    <a16:creationId xmlns:a16="http://schemas.microsoft.com/office/drawing/2014/main" id="{3FA7E5F0-0B8D-AB4C-9FB6-E2315FAF4D53}"/>
                  </a:ext>
                </a:extLst>
              </p:cNvPr>
              <p:cNvSpPr/>
              <p:nvPr/>
            </p:nvSpPr>
            <p:spPr>
              <a:xfrm flipH="1">
                <a:off x="6346141" y="4240517"/>
                <a:ext cx="1405671" cy="1405671"/>
              </a:xfrm>
              <a:prstGeom prst="teardrop">
                <a:avLst/>
              </a:prstGeom>
              <a:solidFill>
                <a:srgbClr val="DDD6FE"/>
              </a:solidFill>
              <a:ln w="60325" cap="flat" cmpd="sng" algn="ctr">
                <a:noFill/>
                <a:prstDash val="solid"/>
                <a:miter lim="800000"/>
              </a:ln>
              <a:effectLst>
                <a:outerShdw blurRad="698500" dist="190500" dir="8100000" algn="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12" name="椭圆 22">
                <a:extLst>
                  <a:ext uri="{FF2B5EF4-FFF2-40B4-BE49-F238E27FC236}">
                    <a16:creationId xmlns:a16="http://schemas.microsoft.com/office/drawing/2014/main" id="{9B25FDF2-7473-DE43-8ED0-D9899D55688E}"/>
                  </a:ext>
                </a:extLst>
              </p:cNvPr>
              <p:cNvSpPr/>
              <p:nvPr/>
            </p:nvSpPr>
            <p:spPr>
              <a:xfrm flipH="1">
                <a:off x="6489854" y="4384230"/>
                <a:ext cx="1118243" cy="1118243"/>
              </a:xfrm>
              <a:prstGeom prst="ellipse">
                <a:avLst/>
              </a:prstGeom>
              <a:noFill/>
              <a:ln w="12700" cap="flat" cmpd="sng" algn="ctr">
                <a:noFill/>
                <a:prstDash val="solid"/>
                <a:miter lim="800000"/>
              </a:ln>
              <a:effectLst>
                <a:innerShdw blurRad="114300">
                  <a:prstClr val="black"/>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grpSp>
      </p:grpSp>
      <p:sp>
        <p:nvSpPr>
          <p:cNvPr id="23" name="文本框 36">
            <a:extLst>
              <a:ext uri="{FF2B5EF4-FFF2-40B4-BE49-F238E27FC236}">
                <a16:creationId xmlns:a16="http://schemas.microsoft.com/office/drawing/2014/main" id="{2CF339F8-562D-984F-8E86-F8C1346CD22E}"/>
              </a:ext>
            </a:extLst>
          </p:cNvPr>
          <p:cNvSpPr txBox="1"/>
          <p:nvPr/>
        </p:nvSpPr>
        <p:spPr>
          <a:xfrm>
            <a:off x="9375727" y="2752884"/>
            <a:ext cx="961393" cy="584775"/>
          </a:xfrm>
          <a:prstGeom prst="rect">
            <a:avLst/>
          </a:prstGeom>
          <a:noFill/>
        </p:spPr>
        <p:txBody>
          <a:bodyPr wrap="square">
            <a:spAutoFit/>
          </a:bodyPr>
          <a:lstStyle/>
          <a:p>
            <a:r>
              <a:rPr lang="en-US" altLang="zh-CN" sz="1600" b="1" dirty="0" smtClean="0">
                <a:latin typeface="Times New Roman" panose="02020603050405020304" pitchFamily="18" charset="0"/>
                <a:ea typeface="DFKai-SB" panose="03000509000000000000" pitchFamily="65" charset="-120"/>
                <a:cs typeface="Times New Roman" panose="02020603050405020304" pitchFamily="18" charset="0"/>
              </a:rPr>
              <a:t>Real results</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4" name="文本框 37">
            <a:extLst>
              <a:ext uri="{FF2B5EF4-FFF2-40B4-BE49-F238E27FC236}">
                <a16:creationId xmlns:a16="http://schemas.microsoft.com/office/drawing/2014/main" id="{378056F9-3C39-5A4B-8F4E-2CCAEF673571}"/>
              </a:ext>
            </a:extLst>
          </p:cNvPr>
          <p:cNvSpPr txBox="1"/>
          <p:nvPr/>
        </p:nvSpPr>
        <p:spPr>
          <a:xfrm>
            <a:off x="8118536" y="4181454"/>
            <a:ext cx="1163947" cy="338554"/>
          </a:xfrm>
          <a:prstGeom prst="rect">
            <a:avLst/>
          </a:prstGeom>
          <a:noFill/>
        </p:spPr>
        <p:txBody>
          <a:bodyPr wrap="square">
            <a:spAutoFit/>
          </a:bodyPr>
          <a:lstStyle/>
          <a:p>
            <a:r>
              <a:rPr lang="en-US" altLang="zh-CN" sz="1600" b="1" dirty="0" smtClean="0">
                <a:latin typeface="Times New Roman" panose="02020603050405020304" pitchFamily="18" charset="0"/>
                <a:ea typeface="DFKai-SB" panose="03000509000000000000" pitchFamily="65" charset="-120"/>
                <a:cs typeface="Times New Roman" panose="02020603050405020304" pitchFamily="18" charset="0"/>
              </a:rPr>
              <a:t>Amity</a:t>
            </a:r>
          </a:p>
        </p:txBody>
      </p:sp>
      <p:sp>
        <p:nvSpPr>
          <p:cNvPr id="25" name="文本框 38">
            <a:extLst>
              <a:ext uri="{FF2B5EF4-FFF2-40B4-BE49-F238E27FC236}">
                <a16:creationId xmlns:a16="http://schemas.microsoft.com/office/drawing/2014/main" id="{DEC39B34-01B7-424B-9FE5-0A4A7231A183}"/>
              </a:ext>
            </a:extLst>
          </p:cNvPr>
          <p:cNvSpPr txBox="1"/>
          <p:nvPr/>
        </p:nvSpPr>
        <p:spPr>
          <a:xfrm>
            <a:off x="7993087" y="2905490"/>
            <a:ext cx="1132922" cy="338554"/>
          </a:xfrm>
          <a:prstGeom prst="rect">
            <a:avLst/>
          </a:prstGeom>
          <a:noFill/>
        </p:spPr>
        <p:txBody>
          <a:bodyPr wrap="square">
            <a:spAutoFit/>
          </a:bodyPr>
          <a:lstStyle/>
          <a:p>
            <a:r>
              <a:rPr lang="en-US" altLang="zh-CN" sz="1600" b="1" dirty="0">
                <a:latin typeface="Times New Roman" panose="02020603050405020304" pitchFamily="18" charset="0"/>
                <a:ea typeface="DFKai-SB" panose="03000509000000000000" pitchFamily="65" charset="-120"/>
                <a:cs typeface="Times New Roman" panose="02020603050405020304" pitchFamily="18" charset="0"/>
              </a:rPr>
              <a:t>Sincerity</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6" name="矩形 25">
            <a:extLst>
              <a:ext uri="{FF2B5EF4-FFF2-40B4-BE49-F238E27FC236}">
                <a16:creationId xmlns:a16="http://schemas.microsoft.com/office/drawing/2014/main" id="{CAA698E1-60B5-3249-B5D4-14B8F1C3FEE3}"/>
              </a:ext>
            </a:extLst>
          </p:cNvPr>
          <p:cNvSpPr/>
          <p:nvPr/>
        </p:nvSpPr>
        <p:spPr>
          <a:xfrm>
            <a:off x="6984917" y="1969977"/>
            <a:ext cx="2417237" cy="646331"/>
          </a:xfrm>
          <a:prstGeom prst="rect">
            <a:avLst/>
          </a:prstGeom>
        </p:spPr>
        <p:txBody>
          <a:bodyPr wrap="square">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African friends are China’s genuine friends</a:t>
            </a:r>
          </a:p>
        </p:txBody>
      </p:sp>
      <p:sp>
        <p:nvSpPr>
          <p:cNvPr id="27" name="矩形 26">
            <a:extLst>
              <a:ext uri="{FF2B5EF4-FFF2-40B4-BE49-F238E27FC236}">
                <a16:creationId xmlns:a16="http://schemas.microsoft.com/office/drawing/2014/main" id="{54C1856B-F45D-2241-9064-60618D84A0E0}"/>
              </a:ext>
            </a:extLst>
          </p:cNvPr>
          <p:cNvSpPr/>
          <p:nvPr/>
        </p:nvSpPr>
        <p:spPr>
          <a:xfrm>
            <a:off x="10168678" y="1964998"/>
            <a:ext cx="2023322" cy="830997"/>
          </a:xfrm>
          <a:prstGeom prst="rect">
            <a:avLst/>
          </a:prstGeom>
        </p:spPr>
        <p:txBody>
          <a:bodyPr wrap="square">
            <a:spAutoFit/>
          </a:bodyPr>
          <a:lstStyle/>
          <a:p>
            <a:r>
              <a:rPr lang="en-US" altLang="zh-CN" sz="1600" dirty="0">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Commitment to Africa must be implemented </a:t>
            </a:r>
          </a:p>
        </p:txBody>
      </p:sp>
      <p:sp>
        <p:nvSpPr>
          <p:cNvPr id="28" name="矩形 27">
            <a:extLst>
              <a:ext uri="{FF2B5EF4-FFF2-40B4-BE49-F238E27FC236}">
                <a16:creationId xmlns:a16="http://schemas.microsoft.com/office/drawing/2014/main" id="{A216C0EB-B07F-CE4E-8903-21FC90F54DCC}"/>
              </a:ext>
            </a:extLst>
          </p:cNvPr>
          <p:cNvSpPr/>
          <p:nvPr/>
        </p:nvSpPr>
        <p:spPr>
          <a:xfrm>
            <a:off x="10329989" y="4616189"/>
            <a:ext cx="1800493" cy="830997"/>
          </a:xfrm>
          <a:prstGeom prst="rect">
            <a:avLst/>
          </a:prstGeom>
        </p:spPr>
        <p:txBody>
          <a:bodyPr wrap="square">
            <a:spAutoFit/>
          </a:bodyPr>
          <a:lstStyle/>
          <a:p>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Respect the wishes and needs </a:t>
            </a:r>
            <a:r>
              <a:rPr lang="en-US" altLang="zh-CN" sz="1600" dirty="0">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of the African people</a:t>
            </a:r>
          </a:p>
        </p:txBody>
      </p:sp>
      <p:sp>
        <p:nvSpPr>
          <p:cNvPr id="29" name="矩形 28">
            <a:extLst>
              <a:ext uri="{FF2B5EF4-FFF2-40B4-BE49-F238E27FC236}">
                <a16:creationId xmlns:a16="http://schemas.microsoft.com/office/drawing/2014/main" id="{C35D892B-D797-7D40-87B8-AF0EA6F7FBF4}"/>
              </a:ext>
            </a:extLst>
          </p:cNvPr>
          <p:cNvSpPr/>
          <p:nvPr/>
        </p:nvSpPr>
        <p:spPr>
          <a:xfrm>
            <a:off x="6628841" y="4839368"/>
            <a:ext cx="3139696" cy="830997"/>
          </a:xfrm>
          <a:prstGeom prst="rect">
            <a:avLst/>
          </a:prstGeom>
        </p:spPr>
        <p:txBody>
          <a:bodyPr wrap="square">
            <a:spAutoFit/>
          </a:bodyPr>
          <a:lstStyle/>
          <a:p>
            <a:pPr algn="just"/>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Foster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amity affinity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and understanding between Chinese and African people</a:t>
            </a:r>
          </a:p>
        </p:txBody>
      </p:sp>
      <p:sp>
        <p:nvSpPr>
          <p:cNvPr id="31" name="矩形 30">
            <a:extLst>
              <a:ext uri="{FF2B5EF4-FFF2-40B4-BE49-F238E27FC236}">
                <a16:creationId xmlns:a16="http://schemas.microsoft.com/office/drawing/2014/main" id="{50AFC17F-A54B-274C-8B1E-651012FD00AC}"/>
              </a:ext>
            </a:extLst>
          </p:cNvPr>
          <p:cNvSpPr/>
          <p:nvPr/>
        </p:nvSpPr>
        <p:spPr>
          <a:xfrm>
            <a:off x="6984917" y="5608271"/>
            <a:ext cx="5009948" cy="738664"/>
          </a:xfrm>
          <a:prstGeom prst="rect">
            <a:avLst/>
          </a:prstGeom>
        </p:spPr>
        <p:txBody>
          <a:bodyPr wrap="square">
            <a:spAutoFit/>
          </a:bodyPr>
          <a:lstStyle/>
          <a:p>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Reference: www.gov.cn</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a:latin typeface="Times New Roman" panose="02020603050405020304" pitchFamily="18" charset="0"/>
                <a:cs typeface="Times New Roman" panose="02020603050405020304" pitchFamily="18" charset="0"/>
              </a:rPr>
              <a:t>(</a:t>
            </a:r>
            <a:r>
              <a:rPr lang="zh-HK" altLang="en-US" sz="1400" dirty="0">
                <a:latin typeface="Times New Roman" panose="02020603050405020304" pitchFamily="18" charset="0"/>
                <a:cs typeface="Times New Roman" panose="02020603050405020304" pitchFamily="18" charset="0"/>
              </a:rPr>
              <a:t>http://big5.www.gov.cn/gate/big5/www.gov.cn/xinwen/2019-01/04/content_5354977.htm</a:t>
            </a:r>
            <a:r>
              <a:rPr lang="en-US" altLang="zh-TW" sz="1400" dirty="0">
                <a:latin typeface="Times New Roman" panose="02020603050405020304" pitchFamily="18" charset="0"/>
                <a:cs typeface="Times New Roman" panose="02020603050405020304" pitchFamily="18" charset="0"/>
              </a:rPr>
              <a:t>)</a:t>
            </a:r>
            <a:endParaRPr lang="en-US" altLang="zh-HK" sz="1400" dirty="0">
              <a:latin typeface="Times New Roman" panose="02020603050405020304" pitchFamily="18" charset="0"/>
              <a:cs typeface="Times New Roman" panose="02020603050405020304" pitchFamily="18" charset="0"/>
            </a:endParaRPr>
          </a:p>
        </p:txBody>
      </p:sp>
      <p:sp>
        <p:nvSpPr>
          <p:cNvPr id="33" name="矩形 26"/>
          <p:cNvSpPr/>
          <p:nvPr/>
        </p:nvSpPr>
        <p:spPr>
          <a:xfrm>
            <a:off x="2002179" y="71009"/>
            <a:ext cx="10268652" cy="923330"/>
          </a:xfrm>
          <a:prstGeom prst="rect">
            <a:avLst/>
          </a:prstGeom>
        </p:spPr>
        <p:txBody>
          <a:bodyPr wrap="square">
            <a:spAutoFit/>
          </a:bodyPr>
          <a:lstStyle/>
          <a:p>
            <a:pPr algn="ctr">
              <a:lnSpc>
                <a:spcPct val="150000"/>
              </a:lnSpc>
            </a:pPr>
            <a:r>
              <a:rPr lang="en-US" altLang="zh-CN" sz="3600" kern="100" dirty="0" smtClean="0">
                <a:latin typeface="Times New Roman" panose="02020603050405020304" pitchFamily="18" charset="0"/>
                <a:ea typeface="DFKai-SB" panose="03000509000000000000" pitchFamily="65" charset="-120"/>
                <a:cs typeface="Times New Roman" panose="02020603050405020304" pitchFamily="18" charset="0"/>
              </a:rPr>
              <a:t>Our country’s </a:t>
            </a:r>
            <a:r>
              <a:rPr lang="en-US" altLang="zh-CN" sz="3600" kern="100" dirty="0">
                <a:latin typeface="Times New Roman" panose="02020603050405020304" pitchFamily="18" charset="0"/>
                <a:ea typeface="DFKai-SB" panose="03000509000000000000" pitchFamily="65" charset="-120"/>
                <a:cs typeface="Times New Roman" panose="02020603050405020304" pitchFamily="18" charset="0"/>
              </a:rPr>
              <a:t>relationship with developing countries</a:t>
            </a:r>
            <a:endParaRPr lang="zh-CN" altLang="en-US" sz="3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4" name="Rectangle 33"/>
          <p:cNvSpPr/>
          <p:nvPr/>
        </p:nvSpPr>
        <p:spPr>
          <a:xfrm>
            <a:off x="388927" y="1729804"/>
            <a:ext cx="6071854" cy="4001095"/>
          </a:xfrm>
          <a:prstGeom prst="rect">
            <a:avLst/>
          </a:prstGeom>
          <a:ln w="28575">
            <a:solidFill>
              <a:srgbClr val="FF0000"/>
            </a:solidFill>
          </a:ln>
        </p:spPr>
        <p:txBody>
          <a:bodyPr wrap="square">
            <a:spAutoFit/>
          </a:bodyPr>
          <a:lstStyle/>
          <a:p>
            <a:pPr marL="342900" indent="-342900" algn="just">
              <a:spcBef>
                <a:spcPts val="600"/>
              </a:spcBef>
              <a:spcAft>
                <a:spcPts val="600"/>
              </a:spcAft>
              <a:buFont typeface="Arial" panose="020B0604020202020204" pitchFamily="34" charset="0"/>
              <a:buChar cha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On December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4,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2015, President Xi Jinping delivered a keynote speech entitled “A New Era of China-Africa Cooperation and Common Development” at the opening ceremony of the China-Africa Cooperation Forum. </a:t>
            </a:r>
          </a:p>
          <a:p>
            <a:pPr marL="342900" indent="-342900" algn="just">
              <a:spcBef>
                <a:spcPts val="600"/>
              </a:spcBef>
              <a:spcAft>
                <a:spcPts val="600"/>
              </a:spcAft>
              <a:buFont typeface="Arial" panose="020B0604020202020204" pitchFamily="34" charset="0"/>
              <a:buChar cha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President Xi Jinping </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undertook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ten cooperation </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programmes</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with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Africa in the next three years, including industrialization, agricultural </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modernisation</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infrastructure, finance, green development, trade and investment facilitation, poverty reduction, public health, cultural exchange, and peace and security.</a:t>
            </a:r>
          </a:p>
          <a:p>
            <a:pPr marL="342900" indent="-342900" algn="just">
              <a:spcBef>
                <a:spcPts val="600"/>
              </a:spcBef>
              <a:spcAft>
                <a:spcPts val="600"/>
              </a:spcAft>
              <a:buFont typeface="Arial" panose="020B0604020202020204" pitchFamily="34" charset="0"/>
              <a:buChar char="•"/>
            </a:pPr>
            <a:r>
              <a:rPr lang="en-US" altLang="ja-JP" dirty="0">
                <a:latin typeface="Times New Roman" panose="02020603050405020304" pitchFamily="18" charset="0"/>
                <a:ea typeface="標楷體" panose="03000509000000000000" pitchFamily="65" charset="-120"/>
                <a:cs typeface="Times New Roman" panose="02020603050405020304" pitchFamily="18" charset="0"/>
              </a:rPr>
              <a:t>To </a:t>
            </a:r>
            <a:r>
              <a:rPr lang="en-US" altLang="ja-JP" dirty="0" smtClean="0">
                <a:latin typeface="Times New Roman" panose="02020603050405020304" pitchFamily="18" charset="0"/>
                <a:ea typeface="標楷體" panose="03000509000000000000" pitchFamily="65" charset="-120"/>
                <a:cs typeface="Times New Roman" panose="02020603050405020304" pitchFamily="18" charset="0"/>
              </a:rPr>
              <a:t>ensure the successful implementation of the ten cooperation </a:t>
            </a:r>
            <a:r>
              <a:rPr lang="en-US" altLang="ja-JP" dirty="0" err="1" smtClean="0">
                <a:latin typeface="Times New Roman" panose="02020603050405020304" pitchFamily="18" charset="0"/>
                <a:ea typeface="標楷體" panose="03000509000000000000" pitchFamily="65" charset="-120"/>
                <a:cs typeface="Times New Roman" panose="02020603050405020304" pitchFamily="18" charset="0"/>
              </a:rPr>
              <a:t>programmes</a:t>
            </a:r>
            <a:r>
              <a:rPr lang="en-US" altLang="ja-JP" dirty="0" smtClean="0">
                <a:latin typeface="Times New Roman" panose="02020603050405020304" pitchFamily="18" charset="0"/>
                <a:ea typeface="標楷體" panose="03000509000000000000" pitchFamily="65" charset="-120"/>
                <a:cs typeface="Times New Roman" panose="02020603050405020304" pitchFamily="18" charset="0"/>
              </a:rPr>
              <a:t>, China provided US$60 </a:t>
            </a:r>
            <a:r>
              <a:rPr lang="en-US" altLang="ja-JP" dirty="0">
                <a:latin typeface="Times New Roman" panose="02020603050405020304" pitchFamily="18" charset="0"/>
                <a:ea typeface="標楷體" panose="03000509000000000000" pitchFamily="65" charset="-120"/>
                <a:cs typeface="Times New Roman" panose="02020603050405020304" pitchFamily="18" charset="0"/>
              </a:rPr>
              <a:t>billion </a:t>
            </a:r>
            <a:r>
              <a:rPr lang="en-US" altLang="ja-JP" dirty="0" smtClean="0">
                <a:latin typeface="Times New Roman" panose="02020603050405020304" pitchFamily="18" charset="0"/>
                <a:ea typeface="標楷體" panose="03000509000000000000" pitchFamily="65" charset="-120"/>
                <a:cs typeface="Times New Roman" panose="02020603050405020304" pitchFamily="18" charset="0"/>
              </a:rPr>
              <a:t>of financial support. </a:t>
            </a:r>
            <a:endParaRPr lang="ja-JP"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5" name="Picture 34"/>
          <p:cNvPicPr>
            <a:picLocks noChangeAspect="1"/>
          </p:cNvPicPr>
          <p:nvPr/>
        </p:nvPicPr>
        <p:blipFill>
          <a:blip r:embed="rId3"/>
          <a:stretch>
            <a:fillRect/>
          </a:stretch>
        </p:blipFill>
        <p:spPr>
          <a:xfrm>
            <a:off x="7579464" y="6333501"/>
            <a:ext cx="3374595" cy="469578"/>
          </a:xfrm>
          <a:prstGeom prst="rect">
            <a:avLst/>
          </a:prstGeom>
        </p:spPr>
      </p:pic>
      <p:sp>
        <p:nvSpPr>
          <p:cNvPr id="37" name="Rectangle 36"/>
          <p:cNvSpPr/>
          <p:nvPr/>
        </p:nvSpPr>
        <p:spPr>
          <a:xfrm>
            <a:off x="1649220" y="6040934"/>
            <a:ext cx="4738703" cy="738664"/>
          </a:xfrm>
          <a:prstGeom prst="rect">
            <a:avLst/>
          </a:prstGeom>
        </p:spPr>
        <p:txBody>
          <a:bodyPr wrap="square">
            <a:spAutoFit/>
          </a:bodyPr>
          <a:lstStyle/>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Source: people.cn</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http://theory.people.com.cn/BIG5/n1/2017/1012/c40531-29583837.html</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8" name="Picture 37"/>
          <p:cNvPicPr>
            <a:picLocks noChangeAspect="1"/>
          </p:cNvPicPr>
          <p:nvPr/>
        </p:nvPicPr>
        <p:blipFill>
          <a:blip r:embed="rId4"/>
          <a:stretch>
            <a:fillRect/>
          </a:stretch>
        </p:blipFill>
        <p:spPr>
          <a:xfrm>
            <a:off x="427143" y="6128248"/>
            <a:ext cx="1222077" cy="564036"/>
          </a:xfrm>
          <a:prstGeom prst="rect">
            <a:avLst/>
          </a:prstGeom>
        </p:spPr>
      </p:pic>
      <p:sp>
        <p:nvSpPr>
          <p:cNvPr id="40"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39" name="文本框 38">
            <a:extLst>
              <a:ext uri="{FF2B5EF4-FFF2-40B4-BE49-F238E27FC236}">
                <a16:creationId xmlns:a16="http://schemas.microsoft.com/office/drawing/2014/main" id="{DEC39B34-01B7-424B-9FE5-0A4A7231A183}"/>
              </a:ext>
            </a:extLst>
          </p:cNvPr>
          <p:cNvSpPr txBox="1"/>
          <p:nvPr/>
        </p:nvSpPr>
        <p:spPr>
          <a:xfrm>
            <a:off x="9401959" y="4085772"/>
            <a:ext cx="1132922" cy="584775"/>
          </a:xfrm>
          <a:prstGeom prst="rect">
            <a:avLst/>
          </a:prstGeom>
          <a:noFill/>
        </p:spPr>
        <p:txBody>
          <a:bodyPr wrap="square">
            <a:spAutoFit/>
          </a:bodyPr>
          <a:lstStyle/>
          <a:p>
            <a:r>
              <a:rPr lang="en-US" altLang="zh-CN" sz="1600" b="1" dirty="0" smtClean="0">
                <a:latin typeface="Times New Roman" panose="02020603050405020304" pitchFamily="18" charset="0"/>
                <a:ea typeface="DFKai-SB" panose="03000509000000000000" pitchFamily="65" charset="-120"/>
                <a:cs typeface="Times New Roman" panose="02020603050405020304" pitchFamily="18" charset="0"/>
              </a:rPr>
              <a:t>Good Faith</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600170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2002179" y="966421"/>
            <a:ext cx="9456884" cy="523220"/>
          </a:xfrm>
          <a:prstGeom prst="rect">
            <a:avLst/>
          </a:prstGeom>
          <a:noFill/>
        </p:spPr>
        <p:txBody>
          <a:bodyPr wrap="square">
            <a:spAutoFit/>
          </a:bodyPr>
          <a:lstStyle/>
          <a:p>
            <a:pPr algn="ct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Deepen China-CELAC pragmatic cooperation</a:t>
            </a:r>
            <a:r>
              <a:rPr lang="zh-CN" altLang="en-US" sz="28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4" name="文本框 23"/>
          <p:cNvSpPr txBox="1"/>
          <p:nvPr/>
        </p:nvSpPr>
        <p:spPr>
          <a:xfrm>
            <a:off x="786574" y="1646657"/>
            <a:ext cx="10736832" cy="1537409"/>
          </a:xfrm>
          <a:prstGeom prst="rect">
            <a:avLst/>
          </a:prstGeom>
          <a:noFill/>
        </p:spPr>
        <p:txBody>
          <a:bodyPr wrap="square">
            <a:spAutoFit/>
          </a:bodyPr>
          <a:lstStyle/>
          <a:p>
            <a:pPr algn="just">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Since the establishment of China-CELAC forum, China and CELAC have joined hands to promote comprehensive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and cooperative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partnership of equality, mutual benefit and common development, and are building a China-CELAC community of a shared future, offering strong prospects for cooperation in various fields for both sides. </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061901" y="3282827"/>
            <a:ext cx="3005669" cy="264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5"/>
          <p:cNvSpPr/>
          <p:nvPr/>
        </p:nvSpPr>
        <p:spPr bwMode="auto">
          <a:xfrm>
            <a:off x="2770821" y="109355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9" name="矩形: 对角圆角 8"/>
          <p:cNvSpPr/>
          <p:nvPr/>
        </p:nvSpPr>
        <p:spPr>
          <a:xfrm>
            <a:off x="4306933" y="3092227"/>
            <a:ext cx="7216473" cy="3616309"/>
          </a:xfrm>
          <a:prstGeom prst="round2DiagRect">
            <a:avLst/>
          </a:prstGeom>
          <a:solidFill>
            <a:srgbClr val="E0EDDF"/>
          </a:solidFill>
        </p:spPr>
        <p:txBody>
          <a:bodyPr wrap="square">
            <a:spAutoFit/>
          </a:bodyPr>
          <a:lstStyle/>
          <a:p>
            <a:pPr algn="just">
              <a:lnSpc>
                <a:spcPct val="120000"/>
              </a:lnSpc>
            </a:pP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China-CELAC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forum stands for the forum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of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China and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Community of Latin American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and Caribbean (LAC) States.  It  is established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by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China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and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Community of Latin American and Caribbean States, which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includes China and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33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member</a:t>
            </a:r>
            <a:r>
              <a:rPr lang="en-US" altLang="zh-TW" strike="sngStrike" dirty="0" smtClean="0">
                <a:latin typeface="Times New Roman" panose="02020603050405020304" pitchFamily="18" charset="0"/>
                <a:ea typeface="DFKai-SB" panose="03000509000000000000" pitchFamily="65" charset="-120"/>
                <a:cs typeface="Times New Roman" panose="02020603050405020304" pitchFamily="18" charset="0"/>
              </a:rPr>
              <a:t>s</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 states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of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CELAC.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The forum is aimed to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promote the development of the comprehensive cooperative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partnership based on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equality</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 mutual benefit, and common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development between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China and LAC states</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It is a major platform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for enhancing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China-LAC overall cooperation. </a:t>
            </a:r>
            <a:endParaRPr lang="en-US" altLang="zh-TW" sz="2800" dirty="0">
              <a:latin typeface="Times New Roman" panose="02020603050405020304" pitchFamily="18" charset="0"/>
              <a:ea typeface="DFKai-SB" panose="03000509000000000000" pitchFamily="65" charset="-120"/>
              <a:cs typeface="Times New Roman" panose="02020603050405020304" pitchFamily="18" charset="0"/>
            </a:endParaRPr>
          </a:p>
          <a:p>
            <a:pPr algn="r">
              <a:lnSpc>
                <a:spcPct val="120000"/>
              </a:lnSpc>
            </a:pPr>
            <a:endPar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endParaRPr>
          </a:p>
          <a:p>
            <a:pPr algn="r">
              <a:lnSpc>
                <a:spcPct val="120000"/>
              </a:lnSpc>
            </a:pP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Source</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 China-CELAC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website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(http://www.chinacelacforum.org)</a:t>
            </a:r>
          </a:p>
        </p:txBody>
      </p:sp>
      <p:sp>
        <p:nvSpPr>
          <p:cNvPr id="17" name="矩形 26"/>
          <p:cNvSpPr/>
          <p:nvPr/>
        </p:nvSpPr>
        <p:spPr>
          <a:xfrm>
            <a:off x="1853369" y="78791"/>
            <a:ext cx="10161650" cy="742511"/>
          </a:xfrm>
          <a:prstGeom prst="rect">
            <a:avLst/>
          </a:prstGeom>
        </p:spPr>
        <p:txBody>
          <a:bodyPr wrap="square">
            <a:spAutoFit/>
          </a:bodyPr>
          <a:lstStyle/>
          <a:p>
            <a:pPr algn="ctr">
              <a:lnSpc>
                <a:spcPct val="150000"/>
              </a:lnSpc>
            </a:pPr>
            <a:r>
              <a:rPr lang="en-US" altLang="zh-CN" sz="3200" b="1" kern="100" dirty="0" smtClean="0">
                <a:latin typeface="Times New Roman" panose="02020603050405020304" pitchFamily="18" charset="0"/>
                <a:ea typeface="DFKai-SB" panose="03000509000000000000" pitchFamily="65" charset="-120"/>
                <a:cs typeface="Times New Roman" panose="02020603050405020304" pitchFamily="18" charset="0"/>
              </a:rPr>
              <a:t>Our country’s </a:t>
            </a:r>
            <a:r>
              <a:rPr lang="en-US" altLang="zh-CN" sz="3200" b="1" kern="100" dirty="0">
                <a:latin typeface="Times New Roman" panose="02020603050405020304" pitchFamily="18" charset="0"/>
                <a:ea typeface="DFKai-SB" panose="03000509000000000000" pitchFamily="65" charset="-120"/>
                <a:cs typeface="Times New Roman" panose="02020603050405020304" pitchFamily="18" charset="0"/>
              </a:rPr>
              <a:t>relationship with developing countries</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96301" y="145512"/>
            <a:ext cx="8397841" cy="1077218"/>
          </a:xfrm>
          <a:prstGeom prst="rect">
            <a:avLst/>
          </a:prstGeom>
          <a:noFill/>
        </p:spPr>
        <p:txBody>
          <a:bodyPr wrap="square" rtlCol="0">
            <a:spAutoFit/>
          </a:bodyPr>
          <a:lstStyle/>
          <a:p>
            <a:r>
              <a:rPr lang="en-US" altLang="zh-CN"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Jointly building a China-Arab </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community </a:t>
            </a:r>
            <a:r>
              <a:rPr lang="en-US" altLang="zh-CN" sz="3200" dirty="0" smtClean="0">
                <a:latin typeface="Times New Roman" panose="02020603050405020304" pitchFamily="18" charset="0"/>
                <a:ea typeface="DFKai-SB" panose="03000509000000000000" pitchFamily="65" charset="-120"/>
                <a:cs typeface="Times New Roman" panose="02020603050405020304" pitchFamily="18" charset="0"/>
              </a:rPr>
              <a:t>with </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a </a:t>
            </a:r>
            <a:r>
              <a:rPr lang="en-US" altLang="zh-CN"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shared future in the New Era</a:t>
            </a:r>
            <a:endParaRPr lang="zh-CN" altLang="en-US" sz="32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p:cNvSpPr txBox="1"/>
          <p:nvPr/>
        </p:nvSpPr>
        <p:spPr>
          <a:xfrm>
            <a:off x="420194" y="1424868"/>
            <a:ext cx="7094994" cy="4555093"/>
          </a:xfrm>
          <a:prstGeom prst="rect">
            <a:avLst/>
          </a:prstGeom>
          <a:noFill/>
          <a:ln w="28575">
            <a:solidFill>
              <a:srgbClr val="FF0000"/>
            </a:solidFill>
          </a:ln>
        </p:spPr>
        <p:txBody>
          <a:bodyPr wrap="square">
            <a:spAutoFit/>
          </a:bodyPr>
          <a:lstStyle/>
          <a:p>
            <a:pPr marL="342900" indent="-342900" algn="just">
              <a:spcBef>
                <a:spcPts val="600"/>
              </a:spcBef>
              <a:spcAft>
                <a:spcPts val="600"/>
              </a:spcAft>
              <a:buFont typeface="Arial" panose="020B0604020202020204" pitchFamily="34" charset="0"/>
              <a:buChar char="•"/>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The ancient Silk Road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connected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China and Arab countries. Today, China and Arab countries are natural partners in building the Belt and Road Initiative</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In 2004, China-Arab Cooperation Forum was established.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In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2014, under the background of the BRI, China and Arab countries further deepened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cooperation. </a:t>
            </a:r>
          </a:p>
          <a:p>
            <a:pPr marL="342900" indent="-342900" algn="just">
              <a:spcBef>
                <a:spcPts val="600"/>
              </a:spcBef>
              <a:spcAft>
                <a:spcPts val="600"/>
              </a:spcAft>
              <a:buFont typeface="Arial" panose="020B0604020202020204" pitchFamily="34" charset="0"/>
              <a:buChar char="•"/>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In 2016, China formulated the first </a:t>
            </a:r>
            <a:r>
              <a:rPr lang="en-US" altLang="zh-CN" i="1" dirty="0">
                <a:latin typeface="Times New Roman" panose="02020603050405020304" pitchFamily="18" charset="0"/>
                <a:ea typeface="DFKai-SB" panose="03000509000000000000" pitchFamily="65" charset="-120"/>
                <a:cs typeface="Times New Roman" panose="02020603050405020304" pitchFamily="18" charset="0"/>
              </a:rPr>
              <a:t>China’s Arab Policy Paper,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which laid out policy measures that strengthen China-Arab relations in governance, trade and investment, social development, cultural exchange, peace and security. </a:t>
            </a:r>
            <a:endParaRPr lang="en-US" altLang="zh-CN" b="0" i="0" dirty="0">
              <a:effectLst/>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spcBef>
                <a:spcPts val="600"/>
              </a:spcBef>
              <a:spcAft>
                <a:spcPts val="600"/>
              </a:spcAft>
              <a:buFont typeface="Arial" panose="020B0604020202020204" pitchFamily="34" charset="0"/>
              <a:buChar char="•"/>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In 2020, China maintained its position as the largest trade partner of Arab countries.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China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imported 250 million tons of crude oil from Arab countries, accounting for half of its total import over the same period. There has been an increasing recognition of Chinese technologies and standards such as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5G</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aviation and space technology in Arab countries. </a:t>
            </a:r>
            <a:endParaRPr lang="en-US" altLang="zh-CN"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p:cNvSpPr txBox="1"/>
          <p:nvPr/>
        </p:nvSpPr>
        <p:spPr>
          <a:xfrm>
            <a:off x="7799315" y="711069"/>
            <a:ext cx="4087885" cy="2962513"/>
          </a:xfrm>
          <a:prstGeom prst="round2DiagRect">
            <a:avLst/>
          </a:prstGeom>
          <a:solidFill>
            <a:srgbClr val="E0EDDF"/>
          </a:solidFill>
        </p:spPr>
        <p:txBody>
          <a:bodyPr wrap="square">
            <a:spAutoFit/>
          </a:bodyPr>
          <a:lstStyle/>
          <a:p>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After the outbreak of the Covid-19 pandemic in China, the world’s tallest building in the UAE, Burj Khalifa, put up slogans such as “Go, Wuhan!”.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 After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the outbreak of the pandemic in the Middle East, China quickly provided anti-pandemic supplies to the region, and cooperated with the UAE to conduct the world’s first phase III international clinical trial of a new inactivated Covid-19 vaccine</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Until May 2021, people from more than 10 countries in the Middle East have received shots with vaccines produced in China. </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本框 8"/>
          <p:cNvSpPr txBox="1"/>
          <p:nvPr/>
        </p:nvSpPr>
        <p:spPr>
          <a:xfrm>
            <a:off x="7515188" y="6334010"/>
            <a:ext cx="4610222" cy="430887"/>
          </a:xfrm>
          <a:prstGeom prst="rect">
            <a:avLst/>
          </a:prstGeom>
          <a:noFill/>
        </p:spPr>
        <p:txBody>
          <a:bodyPr wrap="square">
            <a:spAutoFit/>
          </a:bodyPr>
          <a:lstStyle/>
          <a:p>
            <a:pPr algn="ctr"/>
            <a:r>
              <a:rPr lang="en-US" altLang="zh-CN" sz="1100" i="0" dirty="0">
                <a:effectLst/>
                <a:latin typeface="Times New Roman" panose="02020603050405020304" pitchFamily="18" charset="0"/>
                <a:ea typeface="DFKai-SB" panose="03000509000000000000" pitchFamily="65" charset="-120"/>
                <a:cs typeface="Times New Roman" panose="02020603050405020304" pitchFamily="18" charset="0"/>
              </a:rPr>
              <a:t>On February 3, 2020</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 Burj Khalifa, the landmark of UAE light up with the Chinese national flag and the slogan of “Go, Wuhan!”</a:t>
            </a:r>
            <a:endParaRPr lang="zh-CN" altLang="en-US" sz="110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92" y="3778370"/>
            <a:ext cx="1276997" cy="2450852"/>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1361" y="3778370"/>
            <a:ext cx="1252440" cy="2450852"/>
          </a:xfrm>
          <a:prstGeom prst="rect">
            <a:avLst/>
          </a:prstGeom>
        </p:spPr>
      </p:pic>
      <p:sp>
        <p:nvSpPr>
          <p:cNvPr id="16" name="Freeform 5"/>
          <p:cNvSpPr/>
          <p:nvPr/>
        </p:nvSpPr>
        <p:spPr bwMode="auto">
          <a:xfrm>
            <a:off x="7777835" y="705692"/>
            <a:ext cx="446151" cy="363166"/>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7" name="Rectangle 16"/>
          <p:cNvSpPr/>
          <p:nvPr/>
        </p:nvSpPr>
        <p:spPr>
          <a:xfrm>
            <a:off x="2040300" y="6020006"/>
            <a:ext cx="5474888" cy="523220"/>
          </a:xfrm>
          <a:prstGeom prst="rect">
            <a:avLst/>
          </a:prstGeom>
        </p:spPr>
        <p:txBody>
          <a:bodyPr wrap="square">
            <a:spAutoFit/>
          </a:bodyPr>
          <a:lstStyle/>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Source: People.cn</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http://theory.people.com.cn/BIG5/n1/2017/1012/c40531-29583837.html</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8" name="Picture 17"/>
          <p:cNvPicPr>
            <a:picLocks noChangeAspect="1"/>
          </p:cNvPicPr>
          <p:nvPr/>
        </p:nvPicPr>
        <p:blipFill>
          <a:blip r:embed="rId5"/>
          <a:stretch>
            <a:fillRect/>
          </a:stretch>
        </p:blipFill>
        <p:spPr>
          <a:xfrm>
            <a:off x="679287" y="6051992"/>
            <a:ext cx="1222077" cy="564036"/>
          </a:xfrm>
          <a:prstGeom prst="rect">
            <a:avLst/>
          </a:prstGeom>
        </p:spPr>
      </p:pic>
      <p:sp>
        <p:nvSpPr>
          <p:cNvPr id="19"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27819" y="362324"/>
            <a:ext cx="11960376" cy="477356"/>
          </a:xfrm>
        </p:spPr>
        <p:txBody>
          <a:bodyPr>
            <a:noAutofit/>
          </a:bodyPr>
          <a:lstStyle/>
          <a:p>
            <a:pPr algn="ctr"/>
            <a:r>
              <a:rPr lang="en-US" altLang="zh-CN" sz="4000" b="1" dirty="0" smtClean="0">
                <a:latin typeface="Times New Roman" panose="02020603050405020304" pitchFamily="18" charset="0"/>
                <a:ea typeface="DFKai-SB" panose="03000509000000000000" pitchFamily="65" charset="-120"/>
                <a:cs typeface="Times New Roman" panose="02020603050405020304" pitchFamily="18" charset="0"/>
              </a:rPr>
              <a:t>Our country’s multilateral diplomacy</a:t>
            </a:r>
            <a:endParaRPr lang="zh-CN" altLang="en-US" sz="4000" b="1"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p:cNvSpPr txBox="1"/>
          <p:nvPr/>
        </p:nvSpPr>
        <p:spPr>
          <a:xfrm>
            <a:off x="641742" y="917876"/>
            <a:ext cx="10932530" cy="1168077"/>
          </a:xfrm>
          <a:prstGeom prst="rect">
            <a:avLst/>
          </a:prstGeom>
          <a:noFill/>
        </p:spPr>
        <p:txBody>
          <a:bodyPr wrap="square">
            <a:spAutoFit/>
          </a:bodyPr>
          <a:lstStyle/>
          <a:p>
            <a:pPr algn="just">
              <a:lnSpc>
                <a:spcPct val="120000"/>
              </a:lnSpc>
            </a:pP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Multilateral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diplomacy is an important approach to resolving international issues peacefully.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As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 responsible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major country</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China actively participates in international affairs through multilateral platforms. </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p:cNvSpPr txBox="1"/>
          <p:nvPr/>
        </p:nvSpPr>
        <p:spPr>
          <a:xfrm>
            <a:off x="365761" y="2242854"/>
            <a:ext cx="6514010" cy="3950018"/>
          </a:xfrm>
          <a:prstGeom prst="round2DiagRect">
            <a:avLst/>
          </a:prstGeom>
          <a:solidFill>
            <a:srgbClr val="E0EDDF"/>
          </a:solidFill>
        </p:spPr>
        <p:txBody>
          <a:bodyPr wrap="square">
            <a:spAutoFit/>
          </a:bodyPr>
          <a:lstStyle/>
          <a:p>
            <a:pPr marL="342900" indent="-342900" algn="just">
              <a:lnSpc>
                <a:spcPct val="120000"/>
              </a:lnSpc>
              <a:spcBef>
                <a:spcPts val="600"/>
              </a:spcBef>
              <a:buFont typeface="Arial" panose="020B0604020202020204" pitchFamily="34" charset="0"/>
              <a:buChar cha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Advocating reform of the world’s economic governance through the G20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Leaders</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Summit and the APEC Leaders’ Informal Meeting </a:t>
            </a:r>
          </a:p>
          <a:p>
            <a:pPr marL="342900" indent="-342900" algn="just">
              <a:lnSpc>
                <a:spcPct val="120000"/>
              </a:lnSpc>
              <a:spcBef>
                <a:spcPts val="600"/>
              </a:spcBef>
              <a:buFont typeface="Arial" panose="020B0604020202020204" pitchFamily="34" charset="0"/>
              <a:buChar cha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Driving the establishment of a BRICS leaders’ summit to improve the representation of emerging and developing economies in global governance. </a:t>
            </a:r>
          </a:p>
          <a:p>
            <a:pPr marL="342900" indent="-342900" algn="just">
              <a:lnSpc>
                <a:spcPct val="120000"/>
              </a:lnSpc>
              <a:spcBef>
                <a:spcPts val="600"/>
              </a:spcBef>
              <a:buFont typeface="Arial" panose="020B0604020202020204" pitchFamily="34" charset="0"/>
              <a:buChar cha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Actively participating in international cooperation on global issues such as security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counter-terrorism, projecting China as a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major country</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22" name="文本框 21"/>
          <p:cNvSpPr txBox="1"/>
          <p:nvPr/>
        </p:nvSpPr>
        <p:spPr>
          <a:xfrm>
            <a:off x="7071360" y="5432083"/>
            <a:ext cx="4606519" cy="461665"/>
          </a:xfrm>
          <a:prstGeom prst="rect">
            <a:avLst/>
          </a:prstGeom>
          <a:noFill/>
          <a:ln>
            <a:solidFill>
              <a:schemeClr val="bg1">
                <a:lumMod val="95000"/>
              </a:schemeClr>
            </a:solidFill>
          </a:ln>
        </p:spPr>
        <p:txBody>
          <a:bodyPr wrap="square">
            <a:spAutoFit/>
          </a:bodyPr>
          <a:lstStyle>
            <a:defPPr>
              <a:defRPr lang="zh-CN"/>
            </a:defPPr>
            <a:lvl1pPr>
              <a:defRPr sz="1600" kern="0">
                <a:solidFill>
                  <a:srgbClr val="333333"/>
                </a:solidFill>
                <a:latin typeface="DFKai-SB" panose="03000509000000000000" pitchFamily="65" charset="-120"/>
                <a:ea typeface="DFKai-SB" panose="03000509000000000000" pitchFamily="65" charset="-120"/>
                <a:cs typeface="宋体" panose="02010600030101010101" pitchFamily="2" charset="-122"/>
              </a:defRPr>
            </a:lvl1pPr>
          </a:lstStyle>
          <a:p>
            <a:r>
              <a:rPr lang="en-US" altLang="zh-CN" sz="1200" dirty="0">
                <a:solidFill>
                  <a:schemeClr val="tx1"/>
                </a:solidFill>
                <a:latin typeface="Times New Roman" panose="02020603050405020304" pitchFamily="18" charset="0"/>
                <a:cs typeface="Times New Roman" panose="02020603050405020304" pitchFamily="18" charset="0"/>
              </a:rPr>
              <a:t>In November 2021, President Xi Jinping attended the 28th informal meeting of APEC leaders by video from Beijing. </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071360" y="2523564"/>
            <a:ext cx="4732535" cy="2915963"/>
          </a:xfrm>
          <a:prstGeom prst="rect">
            <a:avLst/>
          </a:prstGeom>
        </p:spPr>
      </p:pic>
      <p:sp>
        <p:nvSpPr>
          <p:cNvPr id="7" name="Rectangle 6"/>
          <p:cNvSpPr/>
          <p:nvPr/>
        </p:nvSpPr>
        <p:spPr>
          <a:xfrm>
            <a:off x="5135394" y="6331359"/>
            <a:ext cx="6952801" cy="338554"/>
          </a:xfrm>
          <a:prstGeom prst="rect">
            <a:avLst/>
          </a:prstGeom>
        </p:spPr>
        <p:txBody>
          <a:bodyPr wrap="none">
            <a:spAutoFit/>
          </a:bodyPr>
          <a:lstStyle/>
          <a:p>
            <a:pPr>
              <a:spcAft>
                <a:spcPts val="0"/>
              </a:spcAft>
            </a:pPr>
            <a:r>
              <a:rPr lang="en-US" altLang="zh-TW" sz="1600" kern="100" dirty="0">
                <a:latin typeface="Times New Roman" panose="02020603050405020304" pitchFamily="18" charset="0"/>
                <a:ea typeface="標楷體" panose="03000509000000000000" pitchFamily="65" charset="-120"/>
                <a:cs typeface="Times New Roman" panose="02020603050405020304" pitchFamily="18" charset="0"/>
              </a:rPr>
              <a:t>Photo source: Xinhua News </a:t>
            </a:r>
            <a:r>
              <a:rPr lang="en-US" altLang="zh-TW" sz="1600" kern="1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sz="1600" kern="100" dirty="0">
                <a:latin typeface="Times New Roman" panose="02020603050405020304" pitchFamily="18" charset="0"/>
                <a:ea typeface="新細明體" panose="02020500000000000000" pitchFamily="18" charset="-120"/>
                <a:cs typeface="Times New Roman" panose="02020603050405020304" pitchFamily="18" charset="0"/>
              </a:rPr>
              <a:t>http://www.news.cn/2021-11/12/c_1128059698.htm</a:t>
            </a:r>
            <a:r>
              <a:rPr lang="en-US" altLang="zh-TW" sz="1600" kern="100" dirty="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sz="16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3876379" y="6208630"/>
            <a:ext cx="1024580" cy="58401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78666" y="1071613"/>
            <a:ext cx="2440925" cy="461665"/>
          </a:xfrm>
          <a:prstGeom prst="rect">
            <a:avLst/>
          </a:prstGeom>
          <a:noFill/>
        </p:spPr>
        <p:txBody>
          <a:bodyPr wrap="none" rtlCol="0">
            <a:spAutoFit/>
          </a:bodyPr>
          <a:lstStyle/>
          <a:p>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Energy diplomacy</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p:cNvSpPr txBox="1"/>
          <p:nvPr/>
        </p:nvSpPr>
        <p:spPr>
          <a:xfrm>
            <a:off x="577098" y="1579981"/>
            <a:ext cx="11018670" cy="798745"/>
          </a:xfrm>
          <a:prstGeom prst="rect">
            <a:avLst/>
          </a:prstGeom>
          <a:noFill/>
          <a:ln w="28575">
            <a:solidFill>
              <a:srgbClr val="FF0000"/>
            </a:solidFill>
          </a:ln>
        </p:spPr>
        <p:txBody>
          <a:bodyPr wrap="square">
            <a:spAutoFit/>
          </a:bodyPr>
          <a:lstStyle/>
          <a:p>
            <a:pPr algn="dist">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Energy security has become a global issue as well as a serious challenge for our country.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It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is a major topic for all countries.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Energy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diplomacy is required to expand sources of international energy supply. </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0" name="燕尾形 1"/>
          <p:cNvSpPr/>
          <p:nvPr/>
        </p:nvSpPr>
        <p:spPr>
          <a:xfrm>
            <a:off x="713630" y="2641451"/>
            <a:ext cx="448651" cy="334679"/>
          </a:xfrm>
          <a:prstGeom prst="chevron">
            <a:avLst>
              <a:gd name="adj" fmla="val 38311"/>
            </a:avLst>
          </a:prstGeom>
          <a:solidFill>
            <a:srgbClr val="00B05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latin typeface="DFKai-SB" panose="03000509000000000000" pitchFamily="65" charset="-120"/>
              <a:ea typeface="DFKai-SB" panose="03000509000000000000" pitchFamily="65" charset="-120"/>
            </a:endParaRPr>
          </a:p>
        </p:txBody>
      </p:sp>
      <p:sp>
        <p:nvSpPr>
          <p:cNvPr id="21" name="文本框 20"/>
          <p:cNvSpPr txBox="1"/>
          <p:nvPr/>
        </p:nvSpPr>
        <p:spPr>
          <a:xfrm>
            <a:off x="631940" y="3089461"/>
            <a:ext cx="5640273" cy="2751522"/>
          </a:xfrm>
          <a:prstGeom prst="rect">
            <a:avLst/>
          </a:prstGeom>
          <a:noFill/>
        </p:spPr>
        <p:txBody>
          <a:bodyPr wrap="square">
            <a:spAutoFit/>
          </a:bodyPr>
          <a:lstStyle/>
          <a:p>
            <a:pPr algn="just">
              <a:lnSpc>
                <a:spcPct val="120000"/>
              </a:lnSpc>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In 2020, crude oil exported from Saudi Arabia to China reached 84.92 million tons, an increase of 1.9% from the previous year</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By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March 2021, Saudi Arabia had been the largest supplier to China for seven consecutive years.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Chief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Executive Officer of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Saudi Arabian Oil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Company (Saudi Aramco) once said that one of the primary tasks for the company was to ensure China’s energy security in the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coming 50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years. </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文本框 21"/>
          <p:cNvSpPr txBox="1"/>
          <p:nvPr/>
        </p:nvSpPr>
        <p:spPr>
          <a:xfrm>
            <a:off x="1080211" y="2656900"/>
            <a:ext cx="6895084" cy="400110"/>
          </a:xfrm>
          <a:prstGeom prst="rect">
            <a:avLst/>
          </a:prstGeom>
          <a:noFill/>
        </p:spPr>
        <p:txBody>
          <a:bodyPr wrap="square">
            <a:spAutoFit/>
          </a:bodyPr>
          <a:lstStyle/>
          <a:p>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China’s energy cooperation with Saudi Arabia</a:t>
            </a:r>
            <a:endParaRPr lang="zh-CN" altLang="en-US" sz="2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3" name="文本框 22"/>
          <p:cNvSpPr txBox="1"/>
          <p:nvPr/>
        </p:nvSpPr>
        <p:spPr>
          <a:xfrm>
            <a:off x="1962818" y="6084119"/>
            <a:ext cx="5129870" cy="523220"/>
          </a:xfrm>
          <a:prstGeom prst="rect">
            <a:avLst/>
          </a:prstGeom>
          <a:noFill/>
        </p:spPr>
        <p:txBody>
          <a:bodyPr wrap="square">
            <a:spAutoFit/>
          </a:bodyPr>
          <a:lstStyle/>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Source: </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https://</a:t>
            </a:r>
            <a:r>
              <a:rPr lang="zh-CN" altLang="en-US" sz="1400">
                <a:latin typeface="Times New Roman" panose="02020603050405020304" pitchFamily="18" charset="0"/>
                <a:ea typeface="DFKai-SB" panose="03000509000000000000" pitchFamily="65" charset="-120"/>
                <a:cs typeface="Times New Roman" panose="02020603050405020304" pitchFamily="18" charset="0"/>
              </a:rPr>
              <a:t>news.china.</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com/international/1000/20210426/39514046.html </a:t>
            </a:r>
          </a:p>
        </p:txBody>
      </p:sp>
      <p:sp>
        <p:nvSpPr>
          <p:cNvPr id="13" name="Freeform 5"/>
          <p:cNvSpPr/>
          <p:nvPr/>
        </p:nvSpPr>
        <p:spPr bwMode="auto">
          <a:xfrm>
            <a:off x="532515" y="114103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2" name="矩形 1">
            <a:extLst>
              <a:ext uri="{FF2B5EF4-FFF2-40B4-BE49-F238E27FC236}">
                <a16:creationId xmlns:a16="http://schemas.microsoft.com/office/drawing/2014/main" id="{A7E39464-8FD8-C64C-9262-E80DAF41C9C6}"/>
              </a:ext>
            </a:extLst>
          </p:cNvPr>
          <p:cNvSpPr/>
          <p:nvPr/>
        </p:nvSpPr>
        <p:spPr>
          <a:xfrm>
            <a:off x="8401892" y="5555754"/>
            <a:ext cx="3210960" cy="954107"/>
          </a:xfrm>
          <a:prstGeom prst="rect">
            <a:avLst/>
          </a:prstGeom>
        </p:spPr>
        <p:txBody>
          <a:bodyPr wrap="square">
            <a:spAutoFit/>
          </a:bodyPr>
          <a:lstStyle/>
          <a:p>
            <a:pPr algn="ctr"/>
            <a:r>
              <a:rPr lang="en-US" altLang="zh-HK" sz="1400" b="1" dirty="0">
                <a:latin typeface="Times New Roman" panose="02020603050405020304" pitchFamily="18" charset="0"/>
                <a:ea typeface="標楷體" panose="03000509000000000000" pitchFamily="65" charset="-120"/>
                <a:cs typeface="Times New Roman" panose="02020603050405020304" pitchFamily="18" charset="0"/>
              </a:rPr>
              <a:t>Watch video</a:t>
            </a:r>
          </a:p>
          <a:p>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https://news.cctv.com/2021/04/26/ARTIvfmIpzTxsthRpE1pDQ7w210426.shtml</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sz="1400" dirty="0"/>
          </a:p>
        </p:txBody>
      </p:sp>
      <p:pic>
        <p:nvPicPr>
          <p:cNvPr id="5" name="圖片 4">
            <a:hlinkClick r:id="rId3"/>
            <a:extLst>
              <a:ext uri="{FF2B5EF4-FFF2-40B4-BE49-F238E27FC236}">
                <a16:creationId xmlns:a16="http://schemas.microsoft.com/office/drawing/2014/main" id="{038B3F22-D95D-C042-8776-1DF2D3A623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42082" y="2604416"/>
            <a:ext cx="4553686" cy="2857503"/>
          </a:xfrm>
          <a:prstGeom prst="rect">
            <a:avLst/>
          </a:prstGeom>
        </p:spPr>
      </p:pic>
      <p:sp>
        <p:nvSpPr>
          <p:cNvPr id="17" name="文本框 1"/>
          <p:cNvSpPr txBox="1"/>
          <p:nvPr/>
        </p:nvSpPr>
        <p:spPr>
          <a:xfrm>
            <a:off x="713630" y="242159"/>
            <a:ext cx="11018289" cy="646331"/>
          </a:xfrm>
          <a:prstGeom prst="rect">
            <a:avLst/>
          </a:prstGeom>
          <a:noFill/>
        </p:spPr>
        <p:txBody>
          <a:bodyPr wrap="square" rtlCol="0">
            <a:spAutoFit/>
          </a:bodyPr>
          <a:lstStyle/>
          <a:p>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rPr>
              <a:t>Our country’s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diplomatic efforts in </a:t>
            </a:r>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rPr>
              <a:t>various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areas</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a:hlinkClick r:id="rId5"/>
          </p:cNvPr>
          <p:cNvPicPr>
            <a:picLocks noChangeAspect="1"/>
          </p:cNvPicPr>
          <p:nvPr/>
        </p:nvPicPr>
        <p:blipFill>
          <a:blip r:embed="rId6"/>
          <a:stretch>
            <a:fillRect/>
          </a:stretch>
        </p:blipFill>
        <p:spPr>
          <a:xfrm>
            <a:off x="447531" y="6149207"/>
            <a:ext cx="1382539" cy="418524"/>
          </a:xfrm>
          <a:prstGeom prst="rect">
            <a:avLst/>
          </a:prstGeom>
        </p:spPr>
      </p:pic>
      <p:pic>
        <p:nvPicPr>
          <p:cNvPr id="4" name="Picture 3">
            <a:hlinkClick r:id="rId3"/>
          </p:cNvPr>
          <p:cNvPicPr>
            <a:picLocks noChangeAspect="1"/>
          </p:cNvPicPr>
          <p:nvPr/>
        </p:nvPicPr>
        <p:blipFill>
          <a:blip r:embed="rId7"/>
          <a:stretch>
            <a:fillRect/>
          </a:stretch>
        </p:blipFill>
        <p:spPr>
          <a:xfrm>
            <a:off x="7004114" y="5575605"/>
            <a:ext cx="1265030" cy="411516"/>
          </a:xfrm>
          <a:prstGeom prst="rect">
            <a:avLst/>
          </a:prstGeom>
        </p:spPr>
      </p:pic>
      <p:sp>
        <p:nvSpPr>
          <p:cNvPr id="14" name="Rectangle 7"/>
          <p:cNvSpPr/>
          <p:nvPr/>
        </p:nvSpPr>
        <p:spPr>
          <a:xfrm>
            <a:off x="8103631" y="6306121"/>
            <a:ext cx="3492137" cy="307777"/>
          </a:xfrm>
          <a:prstGeom prst="rect">
            <a:avLst/>
          </a:prstGeom>
          <a:ln w="28575">
            <a:solidFill>
              <a:srgbClr val="FF0000"/>
            </a:solidFill>
          </a:ln>
        </p:spPr>
        <p:txBody>
          <a:bodyPr wrap="square">
            <a:spAutoFit/>
          </a:bodyPr>
          <a:lstStyle/>
          <a:p>
            <a:pPr algn="ctr"/>
            <a:r>
              <a:rPr lang="en-US" altLang="zh-HK" sz="1400" b="1" dirty="0">
                <a:latin typeface="Times New Roman" panose="02020603050405020304" pitchFamily="18" charset="0"/>
                <a:ea typeface="DFKai-SB" panose="03000509000000000000" pitchFamily="65" charset="-120"/>
                <a:cs typeface="Times New Roman" panose="02020603050405020304" pitchFamily="18" charset="0"/>
              </a:rPr>
              <a:t>Click on </a:t>
            </a:r>
            <a:r>
              <a:rPr lang="en-US" altLang="zh-HK" sz="1400" b="1" dirty="0" smtClean="0">
                <a:latin typeface="Times New Roman" panose="02020603050405020304" pitchFamily="18" charset="0"/>
                <a:ea typeface="DFKai-SB" panose="03000509000000000000" pitchFamily="65" charset="-120"/>
                <a:cs typeface="Times New Roman" panose="02020603050405020304" pitchFamily="18" charset="0"/>
              </a:rPr>
              <a:t>the image </a:t>
            </a:r>
            <a:r>
              <a:rPr lang="en-US" altLang="zh-HK" sz="1400" b="1" dirty="0">
                <a:latin typeface="Times New Roman" panose="02020603050405020304" pitchFamily="18" charset="0"/>
                <a:ea typeface="DFKai-SB" panose="03000509000000000000" pitchFamily="65" charset="-120"/>
                <a:cs typeface="Times New Roman" panose="02020603050405020304" pitchFamily="18" charset="0"/>
              </a:rPr>
              <a:t>for details and the video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073"/>
          <p:cNvSpPr txBox="1">
            <a:spLocks noChangeArrowheads="1"/>
          </p:cNvSpPr>
          <p:nvPr/>
        </p:nvSpPr>
        <p:spPr bwMode="auto">
          <a:xfrm>
            <a:off x="2015437" y="561915"/>
            <a:ext cx="7772400"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3200" b="1" kern="100"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international </a:t>
            </a:r>
            <a:r>
              <a:rPr lang="en-US" altLang="zh-CN" sz="3200" b="1" kern="100"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landscape </a:t>
            </a:r>
          </a:p>
          <a:p>
            <a:pPr algn="ctr">
              <a:defRPr/>
            </a:pPr>
            <a:r>
              <a:rPr lang="en-US" altLang="zh-CN" sz="3200" b="1" kern="100"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facing </a:t>
            </a:r>
            <a:r>
              <a:rPr lang="en-US" altLang="zh-CN" sz="3200" b="1" kern="100"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our country in the 21st century</a:t>
            </a:r>
            <a:endParaRPr lang="zh-CN" altLang="zh-CN" sz="3200" b="1"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内容占位符 2"/>
          <p:cNvSpPr txBox="1"/>
          <p:nvPr/>
        </p:nvSpPr>
        <p:spPr>
          <a:xfrm>
            <a:off x="800379" y="1675484"/>
            <a:ext cx="10477221" cy="394903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40000"/>
              </a:lnSpc>
              <a:buNone/>
            </a:pP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International relations are experiencing profound changes. Political situations in certain regions remain uncertain and protectionism hampers </a:t>
            </a:r>
            <a:r>
              <a:rPr lang="en-US" altLang="zh-TW" sz="2600" dirty="0" err="1" smtClean="0">
                <a:latin typeface="Times New Roman" panose="02020603050405020304" pitchFamily="18" charset="0"/>
                <a:ea typeface="DFKai-SB" panose="03000509000000000000" pitchFamily="65" charset="-120"/>
                <a:cs typeface="Times New Roman" panose="02020603050405020304" pitchFamily="18" charset="0"/>
              </a:rPr>
              <a:t>globalisation</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 posing challenges to global peace and development. </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 Meanwhile</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 a new round of technological and industrial revolution is advancing rapidly, and </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human enters </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an era of increasing challenges and risks. </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 Our </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country upholds peaceful development, and </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through </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opening-up and participation in international affairs, helps maintain international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peace and </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stability. But the country still faces multiple challenges in foreign relations and development as changes unfold. </a:t>
            </a:r>
          </a:p>
          <a:p>
            <a:pPr marL="0" indent="0">
              <a:lnSpc>
                <a:spcPct val="150000"/>
              </a:lnSpc>
              <a:buNone/>
            </a:pPr>
            <a:endParaRPr lang="en-US" altLang="zh-TW" sz="3000" dirty="0">
              <a:latin typeface="DFKai-SB" panose="03000509000000000000" pitchFamily="65" charset="-120"/>
              <a:ea typeface="DFKai-SB" panose="03000509000000000000" pitchFamily="65" charset="-120"/>
            </a:endParaRPr>
          </a:p>
          <a:p>
            <a:pPr marL="0" indent="0">
              <a:lnSpc>
                <a:spcPct val="150000"/>
              </a:lnSpc>
              <a:buNone/>
            </a:pPr>
            <a:endParaRPr lang="en-US" altLang="zh-CN" sz="2400" dirty="0">
              <a:latin typeface="DFKai-SB" panose="03000509000000000000" pitchFamily="65" charset="-120"/>
              <a:ea typeface="DFKai-SB" panose="03000509000000000000" pitchFamily="65" charset="-120"/>
            </a:endParaRPr>
          </a:p>
        </p:txBody>
      </p:sp>
      <p:sp>
        <p:nvSpPr>
          <p:cNvPr id="4" name="六边形 19">
            <a:extLst>
              <a:ext uri="{FF2B5EF4-FFF2-40B4-BE49-F238E27FC236}">
                <a16:creationId xmlns:a16="http://schemas.microsoft.com/office/drawing/2014/main" id="{D8857D25-07BB-4268-B964-8245E05229B3}"/>
              </a:ext>
            </a:extLst>
          </p:cNvPr>
          <p:cNvSpPr/>
          <p:nvPr/>
        </p:nvSpPr>
        <p:spPr>
          <a:xfrm>
            <a:off x="9339483" y="5173490"/>
            <a:ext cx="1819150" cy="1501070"/>
          </a:xfrm>
          <a:prstGeom prst="hexagon">
            <a:avLst>
              <a:gd name="adj" fmla="val 25000"/>
              <a:gd name="vf" fmla="val 115470"/>
            </a:avLst>
          </a:prstGeom>
          <a:blipFill>
            <a:blip r:embed="rId3" cstate="print">
              <a:extLst>
                <a:ext uri="{28A0092B-C50C-407E-A947-70E740481C1C}">
                  <a14:useLocalDpi xmlns:a14="http://schemas.microsoft.com/office/drawing/2010/main" val="0"/>
                </a:ext>
              </a:extLst>
            </a:blip>
            <a:srcRect/>
            <a:stretch>
              <a:fillRect t="-8000" b="-8000"/>
            </a:stretch>
          </a:blipFill>
          <a:ln w="19050"/>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78634" y="786808"/>
            <a:ext cx="7906104" cy="523220"/>
          </a:xfrm>
          <a:prstGeom prst="rect">
            <a:avLst/>
          </a:prstGeom>
          <a:noFill/>
        </p:spPr>
        <p:txBody>
          <a:bodyPr wrap="square">
            <a:spAutoFit/>
          </a:bodyPr>
          <a:lstStyle/>
          <a:p>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Our country</a:t>
            </a:r>
            <a:r>
              <a:rPr lang="en-US" altLang="zh-CN" sz="2800" b="0" i="0" dirty="0" smtClean="0">
                <a:effectLst/>
                <a:latin typeface="Times New Roman" panose="02020603050405020304" pitchFamily="18" charset="0"/>
                <a:ea typeface="DFKai-SB" panose="03000509000000000000" pitchFamily="65" charset="-120"/>
                <a:cs typeface="Times New Roman" panose="02020603050405020304" pitchFamily="18" charset="0"/>
              </a:rPr>
              <a:t>’s </a:t>
            </a:r>
            <a:r>
              <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rPr>
              <a:t>energy cooperation with Russia</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p:cNvSpPr txBox="1"/>
          <p:nvPr/>
        </p:nvSpPr>
        <p:spPr>
          <a:xfrm>
            <a:off x="6264931" y="5878374"/>
            <a:ext cx="5355073" cy="738664"/>
          </a:xfrm>
          <a:prstGeom prst="rect">
            <a:avLst/>
          </a:prstGeom>
          <a:noFill/>
        </p:spPr>
        <p:txBody>
          <a:bodyPr wrap="square">
            <a:spAutoFit/>
          </a:bodyPr>
          <a:lstStyle>
            <a:defPPr>
              <a:defRPr lang="zh-CN"/>
            </a:defPPr>
            <a:lvl1pPr>
              <a:defRPr sz="1600" b="0" i="0">
                <a:solidFill>
                  <a:srgbClr val="000000"/>
                </a:solidFill>
                <a:effectLst/>
                <a:latin typeface="黑体" panose="02010609060101010101" pitchFamily="49" charset="-122"/>
                <a:ea typeface="黑体" panose="02010609060101010101" pitchFamily="49" charset="-122"/>
              </a:defRPr>
            </a:lvl1pPr>
          </a:lstStyle>
          <a:p>
            <a:pPr algn="just"/>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On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19 May,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2021, President Xi Jinping and Russian President Putin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witnessed</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 the commencement of the China-Russia nuclear energy cooperation </a:t>
            </a:r>
            <a:r>
              <a:rPr lang="en-US" altLang="zh-CN" sz="1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project through video conference. </a:t>
            </a:r>
            <a:endPar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p:cNvSpPr txBox="1"/>
          <p:nvPr/>
        </p:nvSpPr>
        <p:spPr>
          <a:xfrm>
            <a:off x="521596" y="1436499"/>
            <a:ext cx="10966770" cy="1114344"/>
          </a:xfrm>
          <a:prstGeom prst="rect">
            <a:avLst/>
          </a:prstGeom>
          <a:noFill/>
          <a:ln w="28575">
            <a:solidFill>
              <a:srgbClr val="FF0000"/>
            </a:solidFill>
          </a:ln>
        </p:spPr>
        <p:txBody>
          <a:bodyPr wrap="square">
            <a:spAutoFit/>
          </a:bodyPr>
          <a:lstStyle/>
          <a:p>
            <a:pPr algn="just">
              <a:lnSpc>
                <a:spcPct val="120000"/>
              </a:lnSpc>
            </a:pP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Nuclear energy cooperation has been a traditional priority between China and Russia.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 In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recent years, the cooperation has developed rapidly, which is significant for maintaining and developing China-Russia comprehensive strategic partnership at a high level in the New Era. </a:t>
            </a:r>
            <a:endParaRPr lang="zh-CN" altLang="en-US" sz="19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燕尾形 1"/>
          <p:cNvSpPr/>
          <p:nvPr/>
        </p:nvSpPr>
        <p:spPr>
          <a:xfrm>
            <a:off x="521596" y="919782"/>
            <a:ext cx="448651" cy="334679"/>
          </a:xfrm>
          <a:prstGeom prst="chevron">
            <a:avLst>
              <a:gd name="adj" fmla="val 38311"/>
            </a:avLst>
          </a:prstGeom>
          <a:solidFill>
            <a:srgbClr val="00B05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latin typeface="DFKai-SB" panose="03000509000000000000" pitchFamily="65" charset="-120"/>
              <a:ea typeface="DFKai-SB" panose="03000509000000000000" pitchFamily="65" charset="-120"/>
            </a:endParaRPr>
          </a:p>
        </p:txBody>
      </p:sp>
      <p:sp>
        <p:nvSpPr>
          <p:cNvPr id="13" name="文字方塊 12">
            <a:extLst>
              <a:ext uri="{FF2B5EF4-FFF2-40B4-BE49-F238E27FC236}">
                <a16:creationId xmlns:a16="http://schemas.microsoft.com/office/drawing/2014/main" id="{695378BC-7090-CE43-BE2F-BEC033F97B38}"/>
              </a:ext>
            </a:extLst>
          </p:cNvPr>
          <p:cNvSpPr txBox="1"/>
          <p:nvPr/>
        </p:nvSpPr>
        <p:spPr>
          <a:xfrm>
            <a:off x="606550" y="5768829"/>
            <a:ext cx="5403616" cy="523220"/>
          </a:xfrm>
          <a:prstGeom prst="rect">
            <a:avLst/>
          </a:prstGeom>
          <a:noFill/>
        </p:spPr>
        <p:txBody>
          <a:bodyPr wrap="square">
            <a:spAutoFit/>
          </a:bodyPr>
          <a:lstStyle/>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Reference:</a:t>
            </a:r>
          </a:p>
          <a:p>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http://www.mod.gov.cn/big5/shouye/2021-05/19/content_4885710.htm</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a:hlinkClick r:id="rId3"/>
            <a:extLst>
              <a:ext uri="{FF2B5EF4-FFF2-40B4-BE49-F238E27FC236}">
                <a16:creationId xmlns:a16="http://schemas.microsoft.com/office/drawing/2014/main" id="{09895231-44A2-CD47-A438-44ABAC451B74}"/>
              </a:ext>
            </a:extLst>
          </p:cNvPr>
          <p:cNvPicPr>
            <a:picLocks noChangeAspect="1"/>
          </p:cNvPicPr>
          <p:nvPr/>
        </p:nvPicPr>
        <p:blipFill>
          <a:blip r:embed="rId4"/>
          <a:stretch>
            <a:fillRect/>
          </a:stretch>
        </p:blipFill>
        <p:spPr>
          <a:xfrm>
            <a:off x="6367072" y="2730691"/>
            <a:ext cx="5035332" cy="3074969"/>
          </a:xfrm>
          <a:prstGeom prst="rect">
            <a:avLst/>
          </a:prstGeom>
        </p:spPr>
      </p:pic>
      <p:sp>
        <p:nvSpPr>
          <p:cNvPr id="16" name="文字方塊 15">
            <a:extLst>
              <a:ext uri="{FF2B5EF4-FFF2-40B4-BE49-F238E27FC236}">
                <a16:creationId xmlns:a16="http://schemas.microsoft.com/office/drawing/2014/main" id="{38C562DB-BC0A-A040-8283-1E286D35E6CA}"/>
              </a:ext>
            </a:extLst>
          </p:cNvPr>
          <p:cNvSpPr txBox="1"/>
          <p:nvPr/>
        </p:nvSpPr>
        <p:spPr>
          <a:xfrm>
            <a:off x="536148" y="2875515"/>
            <a:ext cx="5552237" cy="2517805"/>
          </a:xfrm>
          <a:prstGeom prst="rect">
            <a:avLst/>
          </a:prstGeom>
          <a:noFill/>
          <a:ln w="38100">
            <a:solidFill>
              <a:srgbClr val="0070C0"/>
            </a:solidFill>
          </a:ln>
        </p:spPr>
        <p:txBody>
          <a:bodyPr wrap="square">
            <a:spAutoFit/>
          </a:bodyPr>
          <a:lstStyle/>
          <a:p>
            <a:pPr algn="just">
              <a:lnSpc>
                <a:spcPct val="120000"/>
              </a:lnSpc>
            </a:pPr>
            <a:r>
              <a:rPr lang="en-US" altLang="zh-HK" sz="1900" dirty="0" err="1">
                <a:latin typeface="Times New Roman" panose="02020603050405020304" pitchFamily="18" charset="0"/>
                <a:ea typeface="標楷體" panose="03000509000000000000" pitchFamily="65" charset="-120"/>
                <a:cs typeface="Times New Roman" panose="02020603050405020304" pitchFamily="18" charset="0"/>
              </a:rPr>
              <a:t>Tianwan</a:t>
            </a:r>
            <a:r>
              <a:rPr lang="en-US" altLang="zh-HK" sz="1900" dirty="0">
                <a:latin typeface="Times New Roman" panose="02020603050405020304" pitchFamily="18" charset="0"/>
                <a:ea typeface="標楷體" panose="03000509000000000000" pitchFamily="65" charset="-120"/>
                <a:cs typeface="Times New Roman" panose="02020603050405020304" pitchFamily="18" charset="0"/>
              </a:rPr>
              <a:t> nuclear power plan units 7 and 8, and </a:t>
            </a:r>
            <a:r>
              <a:rPr lang="en-US" altLang="zh-HK" sz="1900" dirty="0" err="1">
                <a:latin typeface="Times New Roman" panose="02020603050405020304" pitchFamily="18" charset="0"/>
                <a:ea typeface="標楷體" panose="03000509000000000000" pitchFamily="65" charset="-120"/>
                <a:cs typeface="Times New Roman" panose="02020603050405020304" pitchFamily="18" charset="0"/>
              </a:rPr>
              <a:t>Xudapu</a:t>
            </a:r>
            <a:r>
              <a:rPr lang="en-US" altLang="zh-HK" sz="1900" dirty="0">
                <a:latin typeface="Times New Roman" panose="02020603050405020304" pitchFamily="18" charset="0"/>
                <a:ea typeface="標楷體" panose="03000509000000000000" pitchFamily="65" charset="-120"/>
                <a:cs typeface="Times New Roman" panose="02020603050405020304" pitchFamily="18" charset="0"/>
              </a:rPr>
              <a:t> nuclear power plant units 3 and 4 are important projects in the cooperation agreement between China and Russia</a:t>
            </a:r>
            <a:r>
              <a:rPr lang="en-US" altLang="zh-HK" sz="19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900" dirty="0">
                <a:latin typeface="Times New Roman" panose="02020603050405020304" pitchFamily="18" charset="0"/>
                <a:ea typeface="標楷體" panose="03000509000000000000" pitchFamily="65" charset="-120"/>
                <a:cs typeface="Times New Roman" panose="02020603050405020304" pitchFamily="18" charset="0"/>
              </a:rPr>
              <a:t>Once completed, the annual output will reach 37.6 billion kilowatt-hours, which is equivalent to reducing 30.68 million tons of carbon dioxide emissions each year. </a:t>
            </a:r>
            <a:endParaRPr lang="zh-HK" altLang="en-US" sz="19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本框 1"/>
          <p:cNvSpPr txBox="1"/>
          <p:nvPr/>
        </p:nvSpPr>
        <p:spPr>
          <a:xfrm>
            <a:off x="1513656" y="109590"/>
            <a:ext cx="10423770" cy="646331"/>
          </a:xfrm>
          <a:prstGeom prst="rect">
            <a:avLst/>
          </a:prstGeom>
          <a:noFill/>
        </p:spPr>
        <p:txBody>
          <a:bodyPr wrap="square" rtlCol="0">
            <a:spAutoFit/>
          </a:bodyPr>
          <a:lstStyle/>
          <a:p>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Our country’s diplomatic efforts in various areas</a:t>
            </a:r>
          </a:p>
        </p:txBody>
      </p:sp>
      <p:pic>
        <p:nvPicPr>
          <p:cNvPr id="2" name="Picture 1">
            <a:hlinkClick r:id="rId3"/>
          </p:cNvPr>
          <p:cNvPicPr>
            <a:picLocks noChangeAspect="1"/>
          </p:cNvPicPr>
          <p:nvPr/>
        </p:nvPicPr>
        <p:blipFill>
          <a:blip r:embed="rId5"/>
          <a:stretch>
            <a:fillRect/>
          </a:stretch>
        </p:blipFill>
        <p:spPr>
          <a:xfrm>
            <a:off x="1791887" y="5430800"/>
            <a:ext cx="2636748" cy="548688"/>
          </a:xfrm>
          <a:prstGeom prst="rect">
            <a:avLst/>
          </a:prstGeom>
        </p:spPr>
      </p:pic>
      <p:sp>
        <p:nvSpPr>
          <p:cNvPr id="14" name="Rectangle 7"/>
          <p:cNvSpPr/>
          <p:nvPr/>
        </p:nvSpPr>
        <p:spPr>
          <a:xfrm>
            <a:off x="936498" y="6309261"/>
            <a:ext cx="3492137" cy="307777"/>
          </a:xfrm>
          <a:prstGeom prst="rect">
            <a:avLst/>
          </a:prstGeom>
          <a:ln w="28575">
            <a:solidFill>
              <a:srgbClr val="FF0000"/>
            </a:solidFill>
          </a:ln>
        </p:spPr>
        <p:txBody>
          <a:bodyPr wrap="square">
            <a:spAutoFit/>
          </a:bodyPr>
          <a:lstStyle/>
          <a:p>
            <a:pPr algn="ctr"/>
            <a:r>
              <a:rPr lang="en-US" altLang="zh-HK" sz="1400"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HK" sz="1400"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HK" sz="1400" b="1" dirty="0">
                <a:latin typeface="Times New Roman" panose="02020603050405020304" pitchFamily="18" charset="0"/>
                <a:ea typeface="DFKai-SB" panose="03000509000000000000" pitchFamily="65" charset="-120"/>
                <a:cs typeface="Times New Roman" panose="02020603050405020304" pitchFamily="18" charset="0"/>
              </a:rPr>
              <a:t>image for details and the video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17434" y="1090992"/>
            <a:ext cx="2565126" cy="461665"/>
          </a:xfrm>
          <a:prstGeom prst="rect">
            <a:avLst/>
          </a:prstGeom>
          <a:noFill/>
        </p:spPr>
        <p:txBody>
          <a:bodyPr wrap="none" rtlCol="0">
            <a:spAutoFit/>
          </a:bodyPr>
          <a:lstStyle/>
          <a:p>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Cultural diplomacy</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本框 3"/>
          <p:cNvSpPr txBox="1"/>
          <p:nvPr/>
        </p:nvSpPr>
        <p:spPr>
          <a:xfrm>
            <a:off x="569529" y="1776375"/>
            <a:ext cx="11016876" cy="798745"/>
          </a:xfrm>
          <a:prstGeom prst="rect">
            <a:avLst/>
          </a:prstGeom>
          <a:noFill/>
          <a:ln w="38100">
            <a:solidFill>
              <a:srgbClr val="FF0000"/>
            </a:solidFill>
          </a:ln>
        </p:spPr>
        <p:txBody>
          <a:bodyPr wrap="square">
            <a:spAutoFit/>
          </a:bodyPr>
          <a:lstStyle/>
          <a:p>
            <a:pPr>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Cultural diplomacy could enhance understanding and friendship between peoples, thus promoting state-to-state relations</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China has been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promoting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cultural exchanges with countries around the world. </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p:cNvSpPr txBox="1"/>
          <p:nvPr/>
        </p:nvSpPr>
        <p:spPr>
          <a:xfrm>
            <a:off x="530612" y="2953765"/>
            <a:ext cx="5736406" cy="2553891"/>
          </a:xfrm>
          <a:prstGeom prst="round2DiagRect">
            <a:avLst/>
          </a:prstGeom>
          <a:solidFill>
            <a:srgbClr val="E0EDDF"/>
          </a:solidFill>
        </p:spPr>
        <p:txBody>
          <a:bodyPr wrap="square">
            <a:spAutoFit/>
          </a:bodyPr>
          <a:lstStyle/>
          <a:p>
            <a:pPr algn="just">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China’s cultural exchange mechanisms include exchanges in film and television, history study, tourism, and higher education.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Through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setting up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Confucius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institutes, Confucius classrooms,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China Cultural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enters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2000" dirty="0" err="1" smtClean="0">
                <a:latin typeface="Times New Roman" panose="02020603050405020304" pitchFamily="18" charset="0"/>
                <a:ea typeface="DFKai-SB" panose="03000509000000000000" pitchFamily="65" charset="-120"/>
                <a:cs typeface="Times New Roman" panose="02020603050405020304" pitchFamily="18" charset="0"/>
              </a:rPr>
              <a:t>organising</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cultural years, etc</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Chinese culture is better understood in the world. </a:t>
            </a:r>
          </a:p>
        </p:txBody>
      </p:sp>
      <p:sp>
        <p:nvSpPr>
          <p:cNvPr id="8" name="Freeform 5"/>
          <p:cNvSpPr/>
          <p:nvPr/>
        </p:nvSpPr>
        <p:spPr bwMode="auto">
          <a:xfrm>
            <a:off x="443464" y="118355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0" name="文本框 9"/>
          <p:cNvSpPr txBox="1"/>
          <p:nvPr/>
        </p:nvSpPr>
        <p:spPr>
          <a:xfrm>
            <a:off x="6480793" y="4661945"/>
            <a:ext cx="5480586" cy="1384995"/>
          </a:xfrm>
          <a:prstGeom prst="rect">
            <a:avLst/>
          </a:prstGeom>
          <a:noFill/>
        </p:spPr>
        <p:txBody>
          <a:bodyPr wrap="square">
            <a:spAutoFit/>
          </a:bodyPr>
          <a:lstStyle/>
          <a:p>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The China Cultural Center in Kuala Lumpur is an official cultural and tourism agency of the Chinese government in Malaysia.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 The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center was established and registered in 2018, mainly responsible for promoting China’s tourism in Malaysia and Indonesia. </a:t>
            </a:r>
          </a:p>
          <a:p>
            <a:endParaRPr lang="zh-CN" altLang="en-US" sz="1400" dirty="0">
              <a:latin typeface="DFKai-SB" panose="03000509000000000000" pitchFamily="65" charset="-120"/>
              <a:ea typeface="DFKai-SB" panose="03000509000000000000" pitchFamily="65" charset="-120"/>
            </a:endParaRPr>
          </a:p>
        </p:txBody>
      </p:sp>
      <p:sp>
        <p:nvSpPr>
          <p:cNvPr id="3" name="矩形 2">
            <a:extLst>
              <a:ext uri="{FF2B5EF4-FFF2-40B4-BE49-F238E27FC236}">
                <a16:creationId xmlns:a16="http://schemas.microsoft.com/office/drawing/2014/main" id="{DB196F19-815A-4D4F-AE12-B93E6AB04168}"/>
              </a:ext>
            </a:extLst>
          </p:cNvPr>
          <p:cNvSpPr/>
          <p:nvPr/>
        </p:nvSpPr>
        <p:spPr>
          <a:xfrm>
            <a:off x="8741228" y="5929545"/>
            <a:ext cx="3365024" cy="584775"/>
          </a:xfrm>
          <a:prstGeom prst="rect">
            <a:avLst/>
          </a:prstGeom>
        </p:spPr>
        <p:txBody>
          <a:bodyPr wrap="none">
            <a:spAutoFit/>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Source: Chinese Cultural Center</a:t>
            </a:r>
          </a:p>
          <a:p>
            <a:r>
              <a:rPr lang="en-US" altLang="zh-TW" sz="1600" dirty="0">
                <a:latin typeface="Times New Roman" panose="02020603050405020304" pitchFamily="18" charset="0"/>
                <a:cs typeface="Times New Roman" panose="02020603050405020304" pitchFamily="18" charset="0"/>
              </a:rPr>
              <a:t> (</a:t>
            </a:r>
            <a:r>
              <a:rPr lang="zh-HK" altLang="en-US" sz="1600" dirty="0">
                <a:latin typeface="Times New Roman" panose="02020603050405020304" pitchFamily="18" charset="0"/>
                <a:cs typeface="Times New Roman" panose="02020603050405020304" pitchFamily="18" charset="0"/>
              </a:rPr>
              <a:t>https://</a:t>
            </a:r>
            <a:r>
              <a:rPr lang="zh-HK" altLang="en-US" sz="1600">
                <a:latin typeface="Times New Roman" panose="02020603050405020304" pitchFamily="18" charset="0"/>
                <a:cs typeface="Times New Roman" panose="02020603050405020304" pitchFamily="18" charset="0"/>
              </a:rPr>
              <a:t>www.chinaculturalcentre</a:t>
            </a:r>
            <a:r>
              <a:rPr lang="zh-HK" altLang="en-US" sz="1600" dirty="0">
                <a:latin typeface="Times New Roman" panose="02020603050405020304" pitchFamily="18" charset="0"/>
                <a:cs typeface="Times New Roman" panose="02020603050405020304" pitchFamily="18" charset="0"/>
              </a:rPr>
              <a:t>.my</a:t>
            </a:r>
            <a:r>
              <a:rPr lang="en-US" altLang="zh-TW" sz="1600" dirty="0">
                <a:latin typeface="Times New Roman" panose="02020603050405020304" pitchFamily="18" charset="0"/>
                <a:cs typeface="Times New Roman" panose="02020603050405020304" pitchFamily="18" charset="0"/>
              </a:rPr>
              <a:t>)</a:t>
            </a:r>
            <a:endParaRPr lang="en-US" altLang="zh-HK" sz="1600" dirty="0">
              <a:latin typeface="Times New Roman" panose="02020603050405020304" pitchFamily="18" charset="0"/>
              <a:cs typeface="Times New Roman" panose="02020603050405020304" pitchFamily="18" charset="0"/>
            </a:endParaRPr>
          </a:p>
        </p:txBody>
      </p:sp>
      <p:sp>
        <p:nvSpPr>
          <p:cNvPr id="9" name="文本框 1"/>
          <p:cNvSpPr txBox="1"/>
          <p:nvPr/>
        </p:nvSpPr>
        <p:spPr>
          <a:xfrm>
            <a:off x="1237436" y="220944"/>
            <a:ext cx="10059164" cy="646331"/>
          </a:xfrm>
          <a:prstGeom prst="rect">
            <a:avLst/>
          </a:prstGeom>
          <a:noFill/>
        </p:spPr>
        <p:txBody>
          <a:bodyPr wrap="square" rtlCol="0">
            <a:spAutoFit/>
          </a:bodyPr>
          <a:lstStyle/>
          <a:p>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Our country’s diplomatic efforts in various areas</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207202" y="5929545"/>
            <a:ext cx="2514818" cy="670618"/>
          </a:xfrm>
          <a:prstGeom prst="rect">
            <a:avLst/>
          </a:prstGeom>
        </p:spPr>
      </p:pic>
      <p:pic>
        <p:nvPicPr>
          <p:cNvPr id="12" name="Picture 11"/>
          <p:cNvPicPr>
            <a:picLocks noChangeAspect="1"/>
          </p:cNvPicPr>
          <p:nvPr/>
        </p:nvPicPr>
        <p:blipFill>
          <a:blip r:embed="rId4"/>
          <a:stretch>
            <a:fillRect/>
          </a:stretch>
        </p:blipFill>
        <p:spPr>
          <a:xfrm>
            <a:off x="6541702" y="2845123"/>
            <a:ext cx="5144993" cy="20156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nvSpPr>
        <p:spPr>
          <a:xfrm flipV="1">
            <a:off x="5127766" y="3173226"/>
            <a:ext cx="6139272" cy="2270910"/>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 name="文本框 3"/>
          <p:cNvSpPr txBox="1"/>
          <p:nvPr/>
        </p:nvSpPr>
        <p:spPr>
          <a:xfrm>
            <a:off x="522146" y="904884"/>
            <a:ext cx="2565126" cy="461665"/>
          </a:xfrm>
          <a:prstGeom prst="rect">
            <a:avLst/>
          </a:prstGeom>
          <a:noFill/>
        </p:spPr>
        <p:txBody>
          <a:bodyPr wrap="none" rtlCol="0">
            <a:spAutoFit/>
          </a:bodyPr>
          <a:lstStyle/>
          <a:p>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Medical diplomacy</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p:cNvSpPr txBox="1"/>
          <p:nvPr/>
        </p:nvSpPr>
        <p:spPr>
          <a:xfrm>
            <a:off x="435850" y="1521576"/>
            <a:ext cx="10887034" cy="1200329"/>
          </a:xfrm>
          <a:prstGeom prst="rect">
            <a:avLst/>
          </a:prstGeom>
          <a:noFill/>
          <a:ln w="38100">
            <a:solidFill>
              <a:srgbClr val="FF0000"/>
            </a:solidFill>
          </a:ln>
        </p:spPr>
        <p:txBody>
          <a:bodyPr wrap="square">
            <a:spAutoFit/>
          </a:bodyPr>
          <a:lstStyle/>
          <a:p>
            <a:pPr algn="just">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Medical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diplomacy has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always been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an early project in helping our country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go global.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In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1963, China sent medical teams to Algeria for the first time.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Stepping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into the 21</a:t>
            </a:r>
            <a:r>
              <a:rPr lang="en-US" altLang="zh-CN" sz="2000" baseline="30000" dirty="0">
                <a:latin typeface="Times New Roman" panose="02020603050405020304" pitchFamily="18" charset="0"/>
                <a:ea typeface="DFKai-SB" panose="03000509000000000000" pitchFamily="65" charset="-120"/>
                <a:cs typeface="Times New Roman" panose="02020603050405020304" pitchFamily="18" charset="0"/>
              </a:rPr>
              <a:t>st</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century, China has been more active in international medical assistance and undertakes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the responsibility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as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a major country. </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p:cNvSpPr txBox="1"/>
          <p:nvPr/>
        </p:nvSpPr>
        <p:spPr>
          <a:xfrm>
            <a:off x="5367523" y="3263400"/>
            <a:ext cx="5641622" cy="2057743"/>
          </a:xfrm>
          <a:prstGeom prst="rect">
            <a:avLst/>
          </a:prstGeom>
          <a:noFill/>
        </p:spPr>
        <p:txBody>
          <a:bodyPr wrap="square">
            <a:spAutoFit/>
          </a:bodyPr>
          <a:lstStyle/>
          <a:p>
            <a:pPr algn="just">
              <a:lnSpc>
                <a:spcPct val="120000"/>
              </a:lnSpc>
            </a:pPr>
            <a:r>
              <a:rPr lang="en-US" altLang="zh-CN" b="0" i="0" dirty="0" smtClean="0">
                <a:effectLst/>
                <a:latin typeface="Times New Roman" panose="02020603050405020304" pitchFamily="18" charset="0"/>
                <a:ea typeface="DFKai-SB" panose="03000509000000000000" pitchFamily="65" charset="-120"/>
                <a:cs typeface="Times New Roman" panose="02020603050405020304" pitchFamily="18" charset="0"/>
              </a:rPr>
              <a:t>The “Peace Ark” </a:t>
            </a:r>
            <a:r>
              <a:rPr lang="en-US" altLang="zh-CN" b="0" i="0" dirty="0">
                <a:effectLst/>
                <a:latin typeface="Times New Roman" panose="02020603050405020304" pitchFamily="18" charset="0"/>
                <a:ea typeface="DFKai-SB" panose="03000509000000000000" pitchFamily="65" charset="-120"/>
                <a:cs typeface="Times New Roman" panose="02020603050405020304" pitchFamily="18" charset="0"/>
              </a:rPr>
              <a:t>hospital ship is a special warship in the Chinese Navy. </a:t>
            </a:r>
            <a:r>
              <a:rPr lang="en-US" altLang="zh-CN" b="0" i="0" dirty="0" smtClean="0">
                <a:effectLst/>
                <a:latin typeface="Times New Roman" panose="02020603050405020304" pitchFamily="18" charset="0"/>
                <a:ea typeface="DFKai-SB" panose="03000509000000000000" pitchFamily="65" charset="-120"/>
                <a:cs typeface="Times New Roman" panose="02020603050405020304" pitchFamily="18" charset="0"/>
              </a:rPr>
              <a:t> On </a:t>
            </a:r>
            <a:r>
              <a:rPr lang="en-US" altLang="zh-CN" b="0" i="0" dirty="0">
                <a:effectLst/>
                <a:latin typeface="Times New Roman" panose="02020603050405020304" pitchFamily="18" charset="0"/>
                <a:ea typeface="DFKai-SB" panose="03000509000000000000" pitchFamily="65" charset="-120"/>
                <a:cs typeface="Times New Roman" panose="02020603050405020304" pitchFamily="18" charset="0"/>
              </a:rPr>
              <a:t>its 9 trips abroad, it sailed more than </a:t>
            </a:r>
            <a:r>
              <a:rPr lang="en-US" altLang="zh-CN" b="0" i="0" dirty="0" smtClean="0">
                <a:effectLst/>
                <a:latin typeface="Times New Roman" panose="02020603050405020304" pitchFamily="18" charset="0"/>
                <a:ea typeface="DFKai-SB" panose="03000509000000000000" pitchFamily="65" charset="-120"/>
                <a:cs typeface="Times New Roman" panose="02020603050405020304" pitchFamily="18" charset="0"/>
              </a:rPr>
              <a:t>240,000 </a:t>
            </a:r>
            <a:r>
              <a:rPr lang="en-US" altLang="zh-CN" b="0" i="0" dirty="0">
                <a:effectLst/>
                <a:latin typeface="Times New Roman" panose="02020603050405020304" pitchFamily="18" charset="0"/>
                <a:ea typeface="DFKai-SB" panose="03000509000000000000" pitchFamily="65" charset="-120"/>
                <a:cs typeface="Times New Roman" panose="02020603050405020304" pitchFamily="18" charset="0"/>
              </a:rPr>
              <a:t>nautical miles and visited 43 countries and regions. It provided medical services for more than </a:t>
            </a:r>
            <a:r>
              <a:rPr lang="en-US" altLang="zh-CN" b="0" i="0" dirty="0" smtClean="0">
                <a:effectLst/>
                <a:latin typeface="Times New Roman" panose="02020603050405020304" pitchFamily="18" charset="0"/>
                <a:ea typeface="DFKai-SB" panose="03000509000000000000" pitchFamily="65" charset="-120"/>
                <a:cs typeface="Times New Roman" panose="02020603050405020304" pitchFamily="18" charset="0"/>
              </a:rPr>
              <a:t>230,000 </a:t>
            </a:r>
            <a:r>
              <a:rPr lang="en-US" altLang="zh-CN" b="0" i="0" dirty="0">
                <a:effectLst/>
                <a:latin typeface="Times New Roman" panose="02020603050405020304" pitchFamily="18" charset="0"/>
                <a:ea typeface="DFKai-SB" panose="03000509000000000000" pitchFamily="65" charset="-120"/>
                <a:cs typeface="Times New Roman" panose="02020603050405020304" pitchFamily="18" charset="0"/>
              </a:rPr>
              <a:t>people, performed 1,400 medical operations, and restored the sight of more than 500 cataract patients. </a:t>
            </a:r>
            <a:endParaRPr lang="zh-CN" altLang="en-US"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文本框 15"/>
          <p:cNvSpPr txBox="1"/>
          <p:nvPr/>
        </p:nvSpPr>
        <p:spPr>
          <a:xfrm>
            <a:off x="5773397" y="5922786"/>
            <a:ext cx="5484573" cy="523220"/>
          </a:xfrm>
          <a:prstGeom prst="rect">
            <a:avLst/>
          </a:prstGeom>
          <a:noFill/>
          <a:ln w="28575">
            <a:solidFill>
              <a:srgbClr val="FF0000"/>
            </a:solidFill>
          </a:ln>
        </p:spPr>
        <p:txBody>
          <a:bodyPr wrap="square">
            <a:spAutoFit/>
          </a:bodyPr>
          <a:lstStyle/>
          <a:p>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Surf the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following webpage for more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details about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the Peace Ark</a:t>
            </a: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Xinhua News</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http://www.news.cn/politics/ldzt/hpfz/index.htm</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
        <p:nvSpPr>
          <p:cNvPr id="12" name="Freeform 5"/>
          <p:cNvSpPr/>
          <p:nvPr/>
        </p:nvSpPr>
        <p:spPr bwMode="auto">
          <a:xfrm>
            <a:off x="4681615" y="330555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7" name="文本框 16"/>
          <p:cNvSpPr txBox="1"/>
          <p:nvPr/>
        </p:nvSpPr>
        <p:spPr>
          <a:xfrm>
            <a:off x="72841" y="5279181"/>
            <a:ext cx="4831849" cy="338554"/>
          </a:xfrm>
          <a:prstGeom prst="rect">
            <a:avLst/>
          </a:prstGeom>
          <a:noFill/>
        </p:spPr>
        <p:txBody>
          <a:bodyPr wrap="square">
            <a:spAutoFit/>
          </a:bodyPr>
          <a:lstStyle/>
          <a:p>
            <a:pPr algn="ct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Click on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the image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to watch video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about The Peace Ark </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文本框 1"/>
          <p:cNvSpPr txBox="1"/>
          <p:nvPr/>
        </p:nvSpPr>
        <p:spPr>
          <a:xfrm>
            <a:off x="1155055" y="245023"/>
            <a:ext cx="10102915" cy="646331"/>
          </a:xfrm>
          <a:prstGeom prst="rect">
            <a:avLst/>
          </a:prstGeom>
          <a:noFill/>
        </p:spPr>
        <p:txBody>
          <a:bodyPr wrap="square" rtlCol="0">
            <a:spAutoFit/>
          </a:bodyPr>
          <a:lstStyle/>
          <a:p>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rPr>
              <a:t>Our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country’s diplomatic efforts in various </a:t>
            </a:r>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rPr>
              <a:t>areas</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a:hlinkClick r:id="rId3"/>
          </p:cNvPr>
          <p:cNvPicPr>
            <a:picLocks noChangeAspect="1"/>
          </p:cNvPicPr>
          <p:nvPr/>
        </p:nvPicPr>
        <p:blipFill>
          <a:blip r:embed="rId4"/>
          <a:stretch>
            <a:fillRect/>
          </a:stretch>
        </p:blipFill>
        <p:spPr>
          <a:xfrm>
            <a:off x="4567390" y="5769719"/>
            <a:ext cx="1206007" cy="739819"/>
          </a:xfrm>
          <a:prstGeom prst="rect">
            <a:avLst/>
          </a:prstGeom>
        </p:spPr>
      </p:pic>
      <p:pic>
        <p:nvPicPr>
          <p:cNvPr id="6" name="Picture 5">
            <a:hlinkClick r:id="rId5"/>
          </p:cNvPr>
          <p:cNvPicPr>
            <a:picLocks noChangeAspect="1"/>
          </p:cNvPicPr>
          <p:nvPr/>
        </p:nvPicPr>
        <p:blipFill>
          <a:blip r:embed="rId6"/>
          <a:stretch>
            <a:fillRect/>
          </a:stretch>
        </p:blipFill>
        <p:spPr>
          <a:xfrm>
            <a:off x="537130" y="3031917"/>
            <a:ext cx="3921409" cy="2247304"/>
          </a:xfrm>
          <a:prstGeom prst="rect">
            <a:avLst/>
          </a:prstGeom>
        </p:spPr>
      </p:pic>
      <p:pic>
        <p:nvPicPr>
          <p:cNvPr id="13" name="Picture 12">
            <a:hlinkClick r:id="rId5"/>
          </p:cNvPr>
          <p:cNvPicPr>
            <a:picLocks noChangeAspect="1"/>
          </p:cNvPicPr>
          <p:nvPr/>
        </p:nvPicPr>
        <p:blipFill>
          <a:blip r:embed="rId7"/>
          <a:stretch>
            <a:fillRect/>
          </a:stretch>
        </p:blipFill>
        <p:spPr>
          <a:xfrm>
            <a:off x="452911" y="5769719"/>
            <a:ext cx="1097023" cy="453284"/>
          </a:xfrm>
          <a:prstGeom prst="rect">
            <a:avLst/>
          </a:prstGeom>
        </p:spPr>
      </p:pic>
      <p:sp>
        <p:nvSpPr>
          <p:cNvPr id="7" name="Rectangle 6"/>
          <p:cNvSpPr/>
          <p:nvPr/>
        </p:nvSpPr>
        <p:spPr>
          <a:xfrm>
            <a:off x="1593953" y="5649652"/>
            <a:ext cx="2656936" cy="954107"/>
          </a:xfrm>
          <a:prstGeom prst="rect">
            <a:avLst/>
          </a:prstGeom>
        </p:spPr>
        <p:txBody>
          <a:bodyPr wrap="square">
            <a:spAutoFit/>
          </a:bodyPr>
          <a:lstStyle/>
          <a:p>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Video source:</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cs typeface="Times New Roman" panose="02020603050405020304" pitchFamily="18" charset="0"/>
              </a:rPr>
              <a:t>The China Current (</a:t>
            </a:r>
            <a:r>
              <a:rPr lang="en-US" sz="1400" dirty="0">
                <a:latin typeface="Times New Roman" panose="02020603050405020304" pitchFamily="18" charset="0"/>
                <a:cs typeface="Times New Roman" panose="02020603050405020304" pitchFamily="18" charset="0"/>
              </a:rPr>
              <a:t>https://chinacurrent.com/hk/story/23041/peace-ark-military-hospital-ship)</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6350" y="1144529"/>
            <a:ext cx="8482512" cy="3876959"/>
          </a:xfrm>
          <a:prstGeom prst="rect">
            <a:avLst/>
          </a:prstGeom>
          <a:ln w="38100">
            <a:solidFill>
              <a:srgbClr val="FF0000"/>
            </a:solidFill>
          </a:ln>
        </p:spPr>
        <p:txBody>
          <a:bodyPr vert="horz" wrap="square" lIns="91440" tIns="45720" rIns="91440" bIns="45720" rtlCol="0" anchor="ctr">
            <a:spAutoFit/>
          </a:bodyPr>
          <a:lstStyle/>
          <a:p>
            <a:pPr marL="457200" indent="-457200" algn="just">
              <a:lnSpc>
                <a:spcPct val="120000"/>
              </a:lnSpc>
              <a:spcBef>
                <a:spcPts val="1000"/>
              </a:spcBef>
              <a:buFont typeface="Arial" panose="020B0604020202020204" pitchFamily="34" charset="0"/>
              <a:buChar char="•"/>
            </a:pP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concept of a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human community with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 shared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future means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that all countries are interconnected and inter-dependent and share the same future</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China advocates a community of a shared future in which people of all countries make concerted efforts to build a world of lasting peace, universal security, common prosperity, openness and inclusiveness, and a world that is clean and beautiful.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This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concept reflects the common values of humanity. </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lgn="just">
              <a:lnSpc>
                <a:spcPct val="120000"/>
              </a:lnSpc>
              <a:spcBef>
                <a:spcPts val="1000"/>
              </a:spcBef>
              <a:buFont typeface="Arial" panose="020B0604020202020204" pitchFamily="34" charset="0"/>
              <a:buChar char="•"/>
            </a:pPr>
            <a:r>
              <a:rPr lang="en-US" altLang="zh-TW" dirty="0">
                <a:latin typeface="Times New Roman" panose="02020603050405020304" pitchFamily="18" charset="0"/>
                <a:ea typeface="DFKai-SB" panose="03000509000000000000" pitchFamily="65" charset="-120"/>
                <a:cs typeface="Times New Roman" panose="02020603050405020304" pitchFamily="18" charset="0"/>
              </a:rPr>
              <a:t>The initiative was proposed by President Xi Jinping in March 2013, at the Moscow State Institute of International Relations,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when he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called on the international community to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embrace the vision of a community with a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shared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future in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which everyone is bound together.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concept has been written into the Constitution of the Communist Party of China and the Constitution of the People’s Republic of China.</a:t>
            </a:r>
            <a:endParaRPr lang="zh-TW" alt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任意多边形: 形状 4"/>
          <p:cNvSpPr/>
          <p:nvPr/>
        </p:nvSpPr>
        <p:spPr>
          <a:xfrm>
            <a:off x="752272" y="293781"/>
            <a:ext cx="10473447"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Building a </a:t>
            </a:r>
            <a:r>
              <a:rPr lang="en-US" altLang="zh-CN" sz="32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human community with </a:t>
            </a: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a shared </a:t>
            </a:r>
            <a:r>
              <a:rPr lang="en-US" altLang="zh-CN" sz="32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future </a:t>
            </a:r>
            <a:endParaRPr lang="zh-TW" altLang="en-US"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矩形 10">
            <a:extLst>
              <a:ext uri="{FF2B5EF4-FFF2-40B4-BE49-F238E27FC236}">
                <a16:creationId xmlns:a16="http://schemas.microsoft.com/office/drawing/2014/main" id="{26C4F313-05F6-134C-84D1-A1E296D66C11}"/>
              </a:ext>
            </a:extLst>
          </p:cNvPr>
          <p:cNvSpPr/>
          <p:nvPr/>
        </p:nvSpPr>
        <p:spPr>
          <a:xfrm>
            <a:off x="385823" y="5155356"/>
            <a:ext cx="7986919" cy="954107"/>
          </a:xfrm>
          <a:prstGeom prst="rect">
            <a:avLst/>
          </a:prstGeom>
        </p:spPr>
        <p:txBody>
          <a:bodyPr wrap="square">
            <a:spAutoFit/>
          </a:bodyPr>
          <a:lstStyle/>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References:</a:t>
            </a:r>
          </a:p>
          <a:p>
            <a:pPr marL="285750" indent="-285750">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The Central People’s Government of the People’s Republic of China</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http://www.gov.cn/ldhd/2013-03/24/content_2360829.htm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People’s Daily Online (http://theory.people.com.cn/BIG5/n1/2021/0723/c40531-32167268.html)</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9083167" y="1127100"/>
            <a:ext cx="2626951" cy="3367391"/>
          </a:xfrm>
          <a:prstGeom prst="rect">
            <a:avLst/>
          </a:prstGeom>
        </p:spPr>
      </p:pic>
      <p:pic>
        <p:nvPicPr>
          <p:cNvPr id="7" name="Picture 6"/>
          <p:cNvPicPr>
            <a:picLocks noChangeAspect="1"/>
          </p:cNvPicPr>
          <p:nvPr/>
        </p:nvPicPr>
        <p:blipFill>
          <a:blip r:embed="rId4"/>
          <a:stretch>
            <a:fillRect/>
          </a:stretch>
        </p:blipFill>
        <p:spPr>
          <a:xfrm>
            <a:off x="1086989" y="6192076"/>
            <a:ext cx="3957765" cy="523749"/>
          </a:xfrm>
          <a:prstGeom prst="rect">
            <a:avLst/>
          </a:prstGeom>
        </p:spPr>
      </p:pic>
      <p:pic>
        <p:nvPicPr>
          <p:cNvPr id="8" name="Picture 7"/>
          <p:cNvPicPr>
            <a:picLocks noChangeAspect="1"/>
          </p:cNvPicPr>
          <p:nvPr/>
        </p:nvPicPr>
        <p:blipFill>
          <a:blip r:embed="rId5"/>
          <a:stretch>
            <a:fillRect/>
          </a:stretch>
        </p:blipFill>
        <p:spPr>
          <a:xfrm>
            <a:off x="5284419" y="6192070"/>
            <a:ext cx="1173582" cy="518205"/>
          </a:xfrm>
          <a:prstGeom prst="rect">
            <a:avLst/>
          </a:prstGeom>
        </p:spPr>
      </p:pic>
      <p:sp>
        <p:nvSpPr>
          <p:cNvPr id="9" name="文本框 8">
            <a:extLst>
              <a:ext uri="{FF2B5EF4-FFF2-40B4-BE49-F238E27FC236}">
                <a16:creationId xmlns:a16="http://schemas.microsoft.com/office/drawing/2014/main" id="{293AF64D-6C72-439D-AD7F-8B5976C85403}"/>
              </a:ext>
            </a:extLst>
          </p:cNvPr>
          <p:cNvSpPr txBox="1"/>
          <p:nvPr/>
        </p:nvSpPr>
        <p:spPr>
          <a:xfrm>
            <a:off x="9083167" y="4376188"/>
            <a:ext cx="2771325" cy="1600438"/>
          </a:xfrm>
          <a:prstGeom prst="rect">
            <a:avLst/>
          </a:prstGeom>
          <a:noFill/>
        </p:spPr>
        <p:txBody>
          <a:bodyPr wrap="square">
            <a:spAutoFit/>
          </a:bodyPr>
          <a:lstStyle/>
          <a:p>
            <a:endParaRPr lang="en-US" altLang="zh-CN" sz="1400" dirty="0">
              <a:latin typeface="Times New Roman" panose="02020603050405020304" pitchFamily="18" charset="0"/>
              <a:ea typeface="標楷體" panose="03000509000000000000" pitchFamily="65" charset="-120"/>
              <a:cs typeface="Times New Roman" panose="02020603050405020304" pitchFamily="18" charset="0"/>
            </a:endParaRPr>
          </a:p>
          <a:p>
            <a:pPr algn="just"/>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On 23 March 2013, President Xi Jinping delivers the speech “Follow the Trend of the Times and Promote Global Peace and Development” at the </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Moscow </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State Institute of International Relations</a:t>
            </a:r>
            <a:endParaRPr lang="zh-CN" altLang="en-US" sz="1400" dirty="0">
              <a:latin typeface="DFKai-SB" panose="03000509000000000000" pitchFamily="65" charset="-120"/>
              <a:ea typeface="DFKai-SB"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6513" y="894598"/>
            <a:ext cx="12017909" cy="523220"/>
          </a:xfrm>
          <a:prstGeom prst="rect">
            <a:avLst/>
          </a:prstGeom>
        </p:spPr>
        <p:txBody>
          <a:bodyPr wrap="square">
            <a:spAutoFit/>
          </a:bodyPr>
          <a:lstStyle/>
          <a:p>
            <a:pPr marL="342900" indent="-342900">
              <a:buFont typeface="Wingdings" panose="05000000000000000000" pitchFamily="2" charset="2"/>
              <a:buChar char="Ø"/>
            </a:pP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Key points of a </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human community with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 shared </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future</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文本框 20"/>
          <p:cNvSpPr txBox="1"/>
          <p:nvPr/>
        </p:nvSpPr>
        <p:spPr>
          <a:xfrm>
            <a:off x="674891" y="2030388"/>
            <a:ext cx="10946838" cy="1421928"/>
          </a:xfrm>
          <a:prstGeom prst="rect">
            <a:avLst/>
          </a:prstGeom>
          <a:ln w="28575">
            <a:solidFill>
              <a:srgbClr val="FF0000"/>
            </a:solidFill>
          </a:ln>
        </p:spPr>
        <p:txBody>
          <a:bodyPr vert="horz" wrap="square" lIns="91440" tIns="45720" rIns="91440" bIns="45720" rtlCol="0" anchor="ctr">
            <a:spAutoFit/>
          </a:bodyPr>
          <a:lstStyle>
            <a:defPPr>
              <a:defRPr lang="zh-CN"/>
            </a:defPPr>
            <a:lvl1pPr>
              <a:lnSpc>
                <a:spcPct val="150000"/>
              </a:lnSpc>
              <a:spcBef>
                <a:spcPts val="1000"/>
              </a:spcBef>
              <a:defRPr sz="2400">
                <a:latin typeface="黑体" panose="02010609060101010101" pitchFamily="49" charset="-122"/>
                <a:ea typeface="黑体" panose="02010609060101010101" pitchFamily="49" charset="-122"/>
              </a:defRPr>
            </a:lvl1pPr>
          </a:lstStyle>
          <a:p>
            <a:pPr algn="just">
              <a:lnSpc>
                <a:spcPct val="120000"/>
              </a:lnSpc>
            </a:pPr>
            <a:r>
              <a:rPr lang="en-US" altLang="zh-CN" sz="1800" dirty="0" smtClean="0">
                <a:latin typeface="Times New Roman" panose="02020603050405020304" pitchFamily="18" charset="0"/>
                <a:ea typeface="標楷體" panose="03000509000000000000" pitchFamily="65" charset="-120"/>
                <a:cs typeface="Times New Roman" panose="02020603050405020304" pitchFamily="18" charset="0"/>
              </a:rPr>
              <a:t>“No </a:t>
            </a:r>
            <a:r>
              <a:rPr lang="en-US" altLang="zh-CN" sz="1800" dirty="0">
                <a:latin typeface="Times New Roman" panose="02020603050405020304" pitchFamily="18" charset="0"/>
                <a:ea typeface="標楷體" panose="03000509000000000000" pitchFamily="65" charset="-120"/>
                <a:cs typeface="Times New Roman" panose="02020603050405020304" pitchFamily="18" charset="0"/>
              </a:rPr>
              <a:t>country should </a:t>
            </a:r>
            <a:r>
              <a:rPr lang="en-US" altLang="zh-CN" sz="1800" dirty="0" smtClean="0">
                <a:latin typeface="Times New Roman" panose="02020603050405020304" pitchFamily="18" charset="0"/>
                <a:ea typeface="標楷體" panose="03000509000000000000" pitchFamily="65" charset="-120"/>
                <a:cs typeface="Times New Roman" panose="02020603050405020304" pitchFamily="18" charset="0"/>
              </a:rPr>
              <a:t>willfully wage wars </a:t>
            </a:r>
            <a:r>
              <a:rPr lang="en-US" altLang="zh-CN" sz="1800" dirty="0">
                <a:latin typeface="Times New Roman" panose="02020603050405020304" pitchFamily="18" charset="0"/>
                <a:ea typeface="標楷體" panose="03000509000000000000" pitchFamily="65" charset="-120"/>
                <a:cs typeface="Times New Roman" panose="02020603050405020304" pitchFamily="18" charset="0"/>
              </a:rPr>
              <a:t>or </a:t>
            </a:r>
            <a:r>
              <a:rPr lang="en-US" altLang="zh-CN" sz="1800" dirty="0" smtClean="0">
                <a:latin typeface="Times New Roman" panose="02020603050405020304" pitchFamily="18" charset="0"/>
                <a:ea typeface="標楷體" panose="03000509000000000000" pitchFamily="65" charset="-120"/>
                <a:cs typeface="Times New Roman" panose="02020603050405020304" pitchFamily="18" charset="0"/>
              </a:rPr>
              <a:t>undermin</a:t>
            </a:r>
            <a:r>
              <a:rPr lang="en-US" altLang="zh-CN" sz="1800" dirty="0">
                <a:latin typeface="Times New Roman" panose="02020603050405020304" pitchFamily="18" charset="0"/>
                <a:ea typeface="標楷體" panose="03000509000000000000" pitchFamily="65" charset="-120"/>
                <a:cs typeface="Times New Roman" panose="02020603050405020304" pitchFamily="18" charset="0"/>
              </a:rPr>
              <a:t>e</a:t>
            </a:r>
            <a:r>
              <a:rPr lang="en-US" altLang="zh-CN"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800" dirty="0">
                <a:latin typeface="Times New Roman" panose="02020603050405020304" pitchFamily="18" charset="0"/>
                <a:ea typeface="標楷體" panose="03000509000000000000" pitchFamily="65" charset="-120"/>
                <a:cs typeface="Times New Roman" panose="02020603050405020304" pitchFamily="18" charset="0"/>
              </a:rPr>
              <a:t>the international rule of law</a:t>
            </a:r>
            <a:r>
              <a:rPr lang="en-US" altLang="zh-CN" sz="1800" dirty="0" smtClean="0">
                <a:latin typeface="Times New Roman" panose="02020603050405020304" pitchFamily="18" charset="0"/>
                <a:ea typeface="標楷體" panose="03000509000000000000" pitchFamily="65" charset="-120"/>
                <a:cs typeface="Times New Roman" panose="02020603050405020304" pitchFamily="18" charset="0"/>
              </a:rPr>
              <a:t>.  Nuclear </a:t>
            </a:r>
            <a:r>
              <a:rPr lang="en-US" altLang="zh-CN" sz="1800" dirty="0">
                <a:latin typeface="Times New Roman" panose="02020603050405020304" pitchFamily="18" charset="0"/>
                <a:ea typeface="標楷體" panose="03000509000000000000" pitchFamily="65" charset="-120"/>
                <a:cs typeface="Times New Roman" panose="02020603050405020304" pitchFamily="18" charset="0"/>
              </a:rPr>
              <a:t>weapons should be completely prohibited and thoroughly destroyed over time to make the world free of nuclear weapons.  </a:t>
            </a:r>
            <a:r>
              <a:rPr lang="en-US" altLang="zh-CN" sz="1800" dirty="0" smtClean="0">
                <a:latin typeface="Times New Roman" panose="02020603050405020304" pitchFamily="18" charset="0"/>
                <a:ea typeface="標楷體" panose="03000509000000000000" pitchFamily="65" charset="-120"/>
                <a:cs typeface="Times New Roman" panose="02020603050405020304" pitchFamily="18" charset="0"/>
              </a:rPr>
              <a:t>Guided </a:t>
            </a:r>
            <a:r>
              <a:rPr lang="en-US" altLang="zh-CN" sz="1800" dirty="0">
                <a:latin typeface="Times New Roman" panose="02020603050405020304" pitchFamily="18" charset="0"/>
                <a:ea typeface="標楷體" panose="03000509000000000000" pitchFamily="65" charset="-120"/>
                <a:cs typeface="Times New Roman" panose="02020603050405020304" pitchFamily="18" charset="0"/>
              </a:rPr>
              <a:t>by the principles of peace, sovereignty, inclusiveness and shared governance, we should turn the deep sea, the polar regions, outer space and the </a:t>
            </a:r>
            <a:r>
              <a:rPr lang="en-US" altLang="zh-CN" sz="1800" dirty="0" smtClean="0">
                <a:latin typeface="Times New Roman" panose="02020603050405020304" pitchFamily="18" charset="0"/>
                <a:ea typeface="標楷體" panose="03000509000000000000" pitchFamily="65" charset="-120"/>
                <a:cs typeface="Times New Roman" panose="02020603050405020304" pitchFamily="18" charset="0"/>
              </a:rPr>
              <a:t>Internet </a:t>
            </a:r>
            <a:r>
              <a:rPr lang="en-US" altLang="zh-CN" sz="1800" dirty="0">
                <a:latin typeface="Times New Roman" panose="02020603050405020304" pitchFamily="18" charset="0"/>
                <a:ea typeface="標楷體" panose="03000509000000000000" pitchFamily="65" charset="-120"/>
                <a:cs typeface="Times New Roman" panose="02020603050405020304" pitchFamily="18" charset="0"/>
              </a:rPr>
              <a:t>into new frontiers for cooperation rather than a wrestling ground for competition</a:t>
            </a:r>
            <a:r>
              <a:rPr lang="en-US" altLang="zh-CN" sz="1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1600" dirty="0">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78DAB0F7-6817-104A-B26E-1429777368B0}"/>
              </a:ext>
            </a:extLst>
          </p:cNvPr>
          <p:cNvSpPr/>
          <p:nvPr/>
        </p:nvSpPr>
        <p:spPr>
          <a:xfrm>
            <a:off x="568220" y="1516820"/>
            <a:ext cx="8988336" cy="461665"/>
          </a:xfrm>
          <a:prstGeom prst="rect">
            <a:avLst/>
          </a:prstGeom>
        </p:spPr>
        <p:txBody>
          <a:bodyPr wrap="square">
            <a:spAutoFit/>
          </a:bodyPr>
          <a:lstStyle/>
          <a:p>
            <a:pPr marL="342900" indent="-342900">
              <a:buFont typeface="Wingdings" pitchFamily="2" charset="2"/>
              <a:buChar char="l"/>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Building a world of lasting peace through dialogue and consultation</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任意多边形: 形状 4"/>
          <p:cNvSpPr/>
          <p:nvPr/>
        </p:nvSpPr>
        <p:spPr>
          <a:xfrm>
            <a:off x="1001680" y="310707"/>
            <a:ext cx="10587577"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Building a </a:t>
            </a:r>
            <a:r>
              <a:rPr lang="en-US" altLang="zh-CN" sz="32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human community </a:t>
            </a: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with a shared </a:t>
            </a:r>
            <a:r>
              <a:rPr lang="en-US" altLang="zh-CN" sz="32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future</a:t>
            </a:r>
            <a:endPar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Rectangle 1"/>
          <p:cNvSpPr/>
          <p:nvPr/>
        </p:nvSpPr>
        <p:spPr>
          <a:xfrm>
            <a:off x="2462166" y="6387480"/>
            <a:ext cx="7666608" cy="307777"/>
          </a:xfrm>
          <a:prstGeom prst="rect">
            <a:avLst/>
          </a:prstGeom>
        </p:spPr>
        <p:txBody>
          <a:bodyPr wrap="square">
            <a:spAutoFit/>
          </a:bodyPr>
          <a:lstStyle/>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References: Xinhua News</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rPr>
              <a:t>http://www.xinhuanet.com/politics/leaders/2021-01/01/c_1126936802.htm</a:t>
            </a:r>
            <a:r>
              <a:rPr lang="en-US" altLang="zh-TW" sz="1400" kern="100" dirty="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sz="14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8" name="矩形 3"/>
          <p:cNvSpPr/>
          <p:nvPr/>
        </p:nvSpPr>
        <p:spPr>
          <a:xfrm>
            <a:off x="568220" y="3528984"/>
            <a:ext cx="11241158" cy="461665"/>
          </a:xfrm>
          <a:prstGeom prst="rect">
            <a:avLst/>
          </a:prstGeom>
        </p:spPr>
        <p:txBody>
          <a:bodyPr wrap="square">
            <a:spAutoFit/>
          </a:bodyPr>
          <a:lstStyle/>
          <a:p>
            <a:pPr marL="342900" indent="-342900">
              <a:buFont typeface="Wingdings" pitchFamily="2" charset="2"/>
              <a:buChar char="l"/>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Building a world of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common security for all through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joint efforts </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Rectangle 2"/>
          <p:cNvSpPr/>
          <p:nvPr/>
        </p:nvSpPr>
        <p:spPr>
          <a:xfrm>
            <a:off x="674891" y="4030286"/>
            <a:ext cx="10946838" cy="2086725"/>
          </a:xfrm>
          <a:prstGeom prst="rect">
            <a:avLst/>
          </a:prstGeom>
          <a:ln w="28575">
            <a:solidFill>
              <a:srgbClr val="FF0000"/>
            </a:solidFill>
          </a:ln>
        </p:spPr>
        <p:txBody>
          <a:bodyPr wrap="square">
            <a:spAutoFit/>
          </a:bodyPr>
          <a:lstStyle/>
          <a:p>
            <a:pPr algn="just">
              <a:lnSpc>
                <a:spcPct val="120000"/>
              </a:lnSpc>
            </a:pPr>
            <a:r>
              <a:rPr lang="en-US" altLang="zh-CN" dirty="0">
                <a:latin typeface="Times New Roman" panose="02020603050405020304" pitchFamily="18" charset="0"/>
                <a:ea typeface="標楷體" panose="03000509000000000000" pitchFamily="65" charset="-120"/>
                <a:cs typeface="Times New Roman" panose="02020603050405020304" pitchFamily="18" charset="0"/>
              </a:rPr>
              <a:t>“Fighting terrorism is the shared responsibility of all countries</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In fighting terror, we should not only treat the symptoms, but also remove the root causes.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 We </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should enhance coordination and build a global united front against terrorism so as to create an umbrella of security for people around the world.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 As </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terrorism and refugee crises are closely linked to geographical conflicts, resolving conflicts provides the fundamental solution to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such problems</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 Parties directly </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involved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should </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return to the negotiating table, while other</a:t>
            </a:r>
            <a:r>
              <a:rPr lang="en-US" altLang="zh-CN" strike="sngStrike" dirty="0">
                <a:latin typeface="Times New Roman" panose="02020603050405020304" pitchFamily="18" charset="0"/>
                <a:ea typeface="標楷體" panose="03000509000000000000" pitchFamily="65" charset="-120"/>
                <a:cs typeface="Times New Roman" panose="02020603050405020304" pitchFamily="18" charset="0"/>
              </a:rPr>
              <a:t>s</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parties should work to </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facilitate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talks for peace.  We </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should all respect the role of the United Nations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plays as </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the main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channel for mediation.”</a:t>
            </a:r>
            <a:endParaRPr lang="en-US" altLang="zh-CN"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383193" y="6168914"/>
            <a:ext cx="1078973" cy="6847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2462" y="1299817"/>
            <a:ext cx="10802709" cy="523220"/>
          </a:xfrm>
          <a:prstGeom prst="rect">
            <a:avLst/>
          </a:prstGeom>
        </p:spPr>
        <p:txBody>
          <a:bodyPr wrap="square">
            <a:spAutoFit/>
          </a:bodyPr>
          <a:lstStyle/>
          <a:p>
            <a:pPr marL="457200" indent="-457200">
              <a:buFont typeface="Wingdings" panose="05000000000000000000" pitchFamily="2" charset="2"/>
              <a:buChar char="Ø"/>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Building a world of common prosperity through win-win cooperation</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文本框 20"/>
          <p:cNvSpPr txBox="1"/>
          <p:nvPr/>
        </p:nvSpPr>
        <p:spPr>
          <a:xfrm>
            <a:off x="566401" y="2148158"/>
            <a:ext cx="7514822" cy="3046988"/>
          </a:xfrm>
          <a:prstGeom prst="rect">
            <a:avLst/>
          </a:prstGeom>
          <a:ln w="28575">
            <a:solidFill>
              <a:srgbClr val="FF0000"/>
            </a:solidFill>
          </a:ln>
        </p:spPr>
        <p:txBody>
          <a:bodyPr vert="horz" wrap="square" lIns="91440" tIns="45720" rIns="91440" bIns="45720" rtlCol="0" anchor="ctr">
            <a:spAutoFit/>
          </a:bodyPr>
          <a:lstStyle>
            <a:defPPr>
              <a:defRPr lang="zh-CN"/>
            </a:defPPr>
            <a:lvl1pPr>
              <a:lnSpc>
                <a:spcPct val="150000"/>
              </a:lnSpc>
              <a:spcBef>
                <a:spcPts val="1000"/>
              </a:spcBef>
              <a:defRPr sz="2400">
                <a:latin typeface="黑体" panose="02010609060101010101" pitchFamily="49" charset="-122"/>
                <a:ea typeface="黑体" panose="02010609060101010101" pitchFamily="49" charset="-122"/>
              </a:defRPr>
            </a:lvl1pPr>
          </a:lstStyle>
          <a:p>
            <a:pPr algn="just">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sym typeface="+mn-ea"/>
              </a:rPr>
              <a:t>We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sym typeface="+mn-ea"/>
              </a:rPr>
              <a:t>support an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sym typeface="+mn-ea"/>
              </a:rPr>
              <a:t>open, transparent, inclusive, non-discriminatory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sym typeface="+mn-ea"/>
              </a:rPr>
              <a:t>multilateral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sym typeface="+mn-ea"/>
              </a:rPr>
              <a:t>trading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sym typeface="+mn-ea"/>
              </a:rPr>
              <a:t>regime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sym typeface="+mn-ea"/>
              </a:rPr>
              <a:t>and build an open world economy…economic </a:t>
            </a:r>
            <a:r>
              <a:rPr lang="en-US" altLang="zh-CN" sz="2000" dirty="0" err="1" smtClean="0">
                <a:latin typeface="Times New Roman" panose="02020603050405020304" pitchFamily="18" charset="0"/>
                <a:ea typeface="DFKai-SB" panose="03000509000000000000" pitchFamily="65" charset="-120"/>
                <a:cs typeface="Times New Roman" panose="02020603050405020304" pitchFamily="18" charset="0"/>
                <a:sym typeface="+mn-ea"/>
              </a:rPr>
              <a:t>globalisation</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sym typeface="+mn-ea"/>
              </a:rPr>
              <a:t>is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sym typeface="+mn-ea"/>
              </a:rPr>
              <a:t>moving in the right direction. Challenges such as development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sym typeface="+mn-ea"/>
              </a:rPr>
              <a:t>disparity, governance dilemma,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sym typeface="+mn-ea"/>
              </a:rPr>
              <a:t>digital divide still exist…we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sym typeface="+mn-ea"/>
              </a:rPr>
              <a:t>should strengthen coordination and improve governance so as to ensure sound growth of economic </a:t>
            </a:r>
            <a:r>
              <a:rPr lang="en-US" altLang="zh-CN" sz="2000" dirty="0" err="1" smtClean="0">
                <a:latin typeface="Times New Roman" panose="02020603050405020304" pitchFamily="18" charset="0"/>
                <a:ea typeface="DFKai-SB" panose="03000509000000000000" pitchFamily="65" charset="-120"/>
                <a:cs typeface="Times New Roman" panose="02020603050405020304" pitchFamily="18" charset="0"/>
                <a:sym typeface="+mn-ea"/>
              </a:rPr>
              <a:t>globalisation</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sym typeface="+mn-ea"/>
              </a:rPr>
              <a:t>and make it open, inclusive, balanced and beneficial to all</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sym typeface="+mn-ea"/>
              </a:rPr>
              <a:t>...to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sym typeface="+mn-ea"/>
              </a:rPr>
              <a:t>ensure justice and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sym typeface="+mn-ea"/>
              </a:rPr>
              <a:t>equity.</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5" name="任意多边形: 形状 4"/>
          <p:cNvSpPr/>
          <p:nvPr/>
        </p:nvSpPr>
        <p:spPr>
          <a:xfrm>
            <a:off x="904672" y="461529"/>
            <a:ext cx="10612877"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Building a </a:t>
            </a:r>
            <a:r>
              <a:rPr lang="en-US" altLang="zh-CN" sz="32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human community </a:t>
            </a: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with a shared </a:t>
            </a:r>
            <a:r>
              <a:rPr lang="en-US" altLang="zh-CN" sz="32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future</a:t>
            </a:r>
            <a:endPar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353303" y="1982816"/>
            <a:ext cx="3324200" cy="1885877"/>
          </a:xfrm>
          <a:prstGeom prst="rect">
            <a:avLst/>
          </a:prstGeom>
        </p:spPr>
      </p:pic>
      <p:sp>
        <p:nvSpPr>
          <p:cNvPr id="8" name="Rectangle 7"/>
          <p:cNvSpPr/>
          <p:nvPr/>
        </p:nvSpPr>
        <p:spPr>
          <a:xfrm>
            <a:off x="8353303" y="3714334"/>
            <a:ext cx="3447906" cy="1600438"/>
          </a:xfrm>
          <a:prstGeom prst="rect">
            <a:avLst/>
          </a:prstGeom>
        </p:spPr>
        <p:txBody>
          <a:bodyPr wrap="square">
            <a:spAutoFit/>
          </a:bodyPr>
          <a:lstStyle/>
          <a:p>
            <a:pPr algn="just">
              <a:spcAft>
                <a:spcPts val="0"/>
              </a:spcAft>
            </a:pPr>
            <a:endParaRPr lang="en-US" altLang="ja-JP"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On the evening of September 14, 2020, President Xi Jinping met online with the Chancellor of Germany, which holds the rotating presidency of the European Union, the president of the European Council, and the president of the European Commission.</a:t>
            </a:r>
            <a:endParaRPr lang="ja-JP" altLang="ja-JP"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758472" y="5530216"/>
            <a:ext cx="1078973" cy="684733"/>
          </a:xfrm>
          <a:prstGeom prst="rect">
            <a:avLst/>
          </a:prstGeom>
        </p:spPr>
      </p:pic>
      <p:sp>
        <p:nvSpPr>
          <p:cNvPr id="13" name="Rectangle 12"/>
          <p:cNvSpPr/>
          <p:nvPr/>
        </p:nvSpPr>
        <p:spPr>
          <a:xfrm>
            <a:off x="2080417" y="5549416"/>
            <a:ext cx="7460398" cy="646331"/>
          </a:xfrm>
          <a:prstGeom prst="rect">
            <a:avLst/>
          </a:prstGeom>
        </p:spPr>
        <p:txBody>
          <a:bodyPr wrap="square">
            <a:spAutoFit/>
          </a:bodyPr>
          <a:lstStyle/>
          <a:p>
            <a:pPr>
              <a:spcAft>
                <a:spcPts val="0"/>
              </a:spcAf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Reference: Xinhua News</a:t>
            </a:r>
          </a:p>
          <a:p>
            <a:pPr>
              <a:spcAft>
                <a:spcPts val="0"/>
              </a:spcAft>
            </a:pPr>
            <a:r>
              <a:rPr lang="en-US" altLang="zh-TW" kern="1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kern="100" dirty="0">
                <a:latin typeface="Times New Roman" panose="02020603050405020304" pitchFamily="18" charset="0"/>
                <a:ea typeface="新細明體" panose="02020500000000000000" pitchFamily="18" charset="-120"/>
                <a:cs typeface="Times New Roman" panose="02020603050405020304" pitchFamily="18" charset="0"/>
              </a:rPr>
              <a:t>http://www.xinhuanet.com/politics/leaders/2021-01/01/c_1126936802.htm</a:t>
            </a:r>
            <a:r>
              <a:rPr lang="en-US" altLang="zh-TW" kern="100" dirty="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9940" y="1307505"/>
            <a:ext cx="12056314" cy="461665"/>
          </a:xfrm>
          <a:prstGeom prst="rect">
            <a:avLst/>
          </a:prstGeom>
        </p:spPr>
        <p:txBody>
          <a:bodyPr wrap="square">
            <a:spAutoFit/>
          </a:bodyPr>
          <a:lstStyle/>
          <a:p>
            <a:pPr marL="342900" indent="-342900">
              <a:buFont typeface="Wingdings" panose="05000000000000000000" pitchFamily="2" charset="2"/>
              <a:buChar char="Ø"/>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Building an open and inclusive world through exchanges and mutual learning</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p:cNvSpPr txBox="1"/>
          <p:nvPr/>
        </p:nvSpPr>
        <p:spPr>
          <a:xfrm>
            <a:off x="698431" y="1918651"/>
            <a:ext cx="10637520" cy="3252172"/>
          </a:xfrm>
          <a:prstGeom prst="rect">
            <a:avLst/>
          </a:prstGeom>
          <a:ln w="28575">
            <a:solidFill>
              <a:srgbClr val="FF0000"/>
            </a:solidFill>
          </a:ln>
        </p:spPr>
        <p:txBody>
          <a:bodyPr vert="horz" wrap="square" lIns="91440" tIns="45720" rIns="91440" bIns="45720" rtlCol="0" anchor="ctr">
            <a:spAutoFit/>
          </a:bodyPr>
          <a:lstStyle>
            <a:defPPr>
              <a:defRPr lang="zh-CN"/>
            </a:defPPr>
            <a:lvl1pPr>
              <a:lnSpc>
                <a:spcPct val="150000"/>
              </a:lnSpc>
              <a:spcBef>
                <a:spcPts val="1000"/>
              </a:spcBef>
              <a:defRPr sz="2400">
                <a:latin typeface="黑体" panose="02010609060101010101" pitchFamily="49" charset="-122"/>
                <a:ea typeface="黑体" panose="02010609060101010101" pitchFamily="49" charset="-122"/>
              </a:defRPr>
            </a:lvl1pPr>
          </a:lstStyle>
          <a:p>
            <a:pPr algn="just">
              <a:lnSpc>
                <a:spcPct val="120000"/>
              </a:lnSpc>
              <a:spcAft>
                <a:spcPts val="600"/>
              </a:spcAft>
            </a:pP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HK" sz="2000" dirty="0">
                <a:latin typeface="Times New Roman" panose="02020603050405020304" pitchFamily="18" charset="0"/>
                <a:ea typeface="標楷體" panose="03000509000000000000" pitchFamily="65" charset="-120"/>
                <a:cs typeface="Times New Roman" panose="02020603050405020304" pitchFamily="18" charset="0"/>
              </a:rPr>
              <a:t>Diversity </a:t>
            </a:r>
            <a:r>
              <a:rPr lang="en-US" altLang="zh-HK" sz="2000" dirty="0" smtClean="0">
                <a:latin typeface="Times New Roman" panose="02020603050405020304" pitchFamily="18" charset="0"/>
                <a:ea typeface="標楷體" panose="03000509000000000000" pitchFamily="65" charset="-120"/>
                <a:cs typeface="Times New Roman" panose="02020603050405020304" pitchFamily="18" charset="0"/>
              </a:rPr>
              <a:t>of human </a:t>
            </a:r>
            <a:r>
              <a:rPr lang="en-US" altLang="zh-HK" sz="2000" dirty="0" err="1" smtClean="0">
                <a:latin typeface="Times New Roman" panose="02020603050405020304" pitchFamily="18" charset="0"/>
                <a:ea typeface="標楷體" panose="03000509000000000000" pitchFamily="65" charset="-120"/>
                <a:cs typeface="Times New Roman" panose="02020603050405020304" pitchFamily="18" charset="0"/>
              </a:rPr>
              <a:t>civilisations</a:t>
            </a:r>
            <a:r>
              <a:rPr lang="en-US" altLang="zh-HK"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2000" dirty="0">
                <a:latin typeface="Times New Roman" panose="02020603050405020304" pitchFamily="18" charset="0"/>
                <a:ea typeface="標楷體" panose="03000509000000000000" pitchFamily="65" charset="-120"/>
                <a:cs typeface="Times New Roman" panose="02020603050405020304" pitchFamily="18" charset="0"/>
              </a:rPr>
              <a:t>not only defines our world, but also drives human progress. There are more than 200 countries and regions, over 2,500 ethnic groups, and multiple religions in our world. There is no such thing as a superior or inferior </a:t>
            </a:r>
            <a:r>
              <a:rPr lang="en-US" altLang="zh-HK" sz="2000" dirty="0" err="1" smtClean="0">
                <a:latin typeface="Times New Roman" panose="02020603050405020304" pitchFamily="18" charset="0"/>
                <a:ea typeface="標楷體" panose="03000509000000000000" pitchFamily="65" charset="-120"/>
                <a:cs typeface="Times New Roman" panose="02020603050405020304" pitchFamily="18" charset="0"/>
              </a:rPr>
              <a:t>civilisation</a:t>
            </a:r>
            <a:r>
              <a:rPr lang="en-US" altLang="zh-HK" sz="2000" dirty="0" smtClean="0">
                <a:latin typeface="Times New Roman" panose="02020603050405020304" pitchFamily="18" charset="0"/>
                <a:ea typeface="標楷體" panose="03000509000000000000" pitchFamily="65" charset="-120"/>
                <a:cs typeface="Times New Roman" panose="02020603050405020304" pitchFamily="18" charset="0"/>
              </a:rPr>
              <a:t>, and </a:t>
            </a:r>
            <a:r>
              <a:rPr lang="en-US" altLang="zh-HK" sz="2000" dirty="0" err="1" smtClean="0">
                <a:latin typeface="Times New Roman" panose="02020603050405020304" pitchFamily="18" charset="0"/>
                <a:ea typeface="標楷體" panose="03000509000000000000" pitchFamily="65" charset="-120"/>
                <a:cs typeface="Times New Roman" panose="02020603050405020304" pitchFamily="18" charset="0"/>
              </a:rPr>
              <a:t>civilisations</a:t>
            </a:r>
            <a:r>
              <a:rPr lang="en-US" altLang="zh-HK"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2000" dirty="0">
                <a:latin typeface="Times New Roman" panose="02020603050405020304" pitchFamily="18" charset="0"/>
                <a:ea typeface="標楷體" panose="03000509000000000000" pitchFamily="65" charset="-120"/>
                <a:cs typeface="Times New Roman" panose="02020603050405020304" pitchFamily="18" charset="0"/>
              </a:rPr>
              <a:t>are different only in identity and location. </a:t>
            </a:r>
            <a:r>
              <a:rPr lang="en-US" altLang="zh-HK" sz="2000" dirty="0" smtClean="0">
                <a:latin typeface="Times New Roman" panose="02020603050405020304" pitchFamily="18" charset="0"/>
                <a:ea typeface="標楷體" panose="03000509000000000000" pitchFamily="65" charset="-120"/>
                <a:cs typeface="Times New Roman" panose="02020603050405020304" pitchFamily="18" charset="0"/>
              </a:rPr>
              <a:t> Diversity of </a:t>
            </a:r>
            <a:r>
              <a:rPr lang="en-US" altLang="zh-HK" sz="2000" dirty="0" err="1" smtClean="0">
                <a:latin typeface="Times New Roman" panose="02020603050405020304" pitchFamily="18" charset="0"/>
                <a:ea typeface="標楷體" panose="03000509000000000000" pitchFamily="65" charset="-120"/>
                <a:cs typeface="Times New Roman" panose="02020603050405020304" pitchFamily="18" charset="0"/>
              </a:rPr>
              <a:t>civilisations</a:t>
            </a:r>
            <a:r>
              <a:rPr lang="en-US" altLang="zh-HK"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2000" dirty="0">
                <a:latin typeface="Times New Roman" panose="02020603050405020304" pitchFamily="18" charset="0"/>
                <a:ea typeface="標楷體" panose="03000509000000000000" pitchFamily="65" charset="-120"/>
                <a:cs typeface="Times New Roman" panose="02020603050405020304" pitchFamily="18" charset="0"/>
              </a:rPr>
              <a:t>should not be a source of global conflict; rather, </a:t>
            </a:r>
            <a:r>
              <a:rPr lang="en-US" altLang="zh-HK" sz="2000" dirty="0" smtClean="0">
                <a:latin typeface="Times New Roman" panose="02020603050405020304" pitchFamily="18" charset="0"/>
                <a:ea typeface="標楷體" panose="03000509000000000000" pitchFamily="65" charset="-120"/>
                <a:cs typeface="Times New Roman" panose="02020603050405020304" pitchFamily="18" charset="0"/>
              </a:rPr>
              <a:t>it </a:t>
            </a:r>
            <a:r>
              <a:rPr lang="en-US" altLang="zh-HK" sz="2000" dirty="0">
                <a:latin typeface="Times New Roman" panose="02020603050405020304" pitchFamily="18" charset="0"/>
                <a:ea typeface="標楷體" panose="03000509000000000000" pitchFamily="65" charset="-120"/>
                <a:cs typeface="Times New Roman" panose="02020603050405020304" pitchFamily="18" charset="0"/>
              </a:rPr>
              <a:t>should be </a:t>
            </a:r>
            <a:r>
              <a:rPr lang="en-US" altLang="zh-HK" sz="2000" dirty="0" smtClean="0">
                <a:latin typeface="Times New Roman" panose="02020603050405020304" pitchFamily="18" charset="0"/>
                <a:ea typeface="標楷體" panose="03000509000000000000" pitchFamily="65" charset="-120"/>
                <a:cs typeface="Times New Roman" panose="02020603050405020304" pitchFamily="18" charset="0"/>
              </a:rPr>
              <a:t>an engine driving the advance of human </a:t>
            </a:r>
            <a:r>
              <a:rPr lang="en-US" altLang="zh-HK" sz="2000" dirty="0" err="1" smtClean="0">
                <a:latin typeface="Times New Roman" panose="02020603050405020304" pitchFamily="18" charset="0"/>
                <a:ea typeface="標楷體" panose="03000509000000000000" pitchFamily="65" charset="-120"/>
                <a:cs typeface="Times New Roman" panose="02020603050405020304" pitchFamily="18" charset="0"/>
              </a:rPr>
              <a:t>civilisations</a:t>
            </a:r>
            <a:r>
              <a:rPr lang="en-US" altLang="zh-HK" sz="20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2000" dirty="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20000"/>
              </a:lnSpc>
              <a:spcAft>
                <a:spcPts val="600"/>
              </a:spcAft>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Every </a:t>
            </a:r>
            <a:r>
              <a:rPr lang="en-US" altLang="zh-TW" sz="2000" dirty="0" err="1" smtClean="0">
                <a:latin typeface="Times New Roman" panose="02020603050405020304" pitchFamily="18" charset="0"/>
                <a:ea typeface="標楷體" panose="03000509000000000000" pitchFamily="65" charset="-120"/>
                <a:cs typeface="Times New Roman" panose="02020603050405020304" pitchFamily="18" charset="0"/>
              </a:rPr>
              <a:t>civilisation</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with its own appeal and roots, is a human treasure.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Diverse </a:t>
            </a:r>
            <a:r>
              <a:rPr lang="en-US" altLang="zh-CN" sz="2000" dirty="0" err="1" smtClean="0">
                <a:latin typeface="Times New Roman" panose="02020603050405020304" pitchFamily="18" charset="0"/>
                <a:ea typeface="標楷體" panose="03000509000000000000" pitchFamily="65" charset="-120"/>
                <a:cs typeface="Times New Roman" panose="02020603050405020304" pitchFamily="18" charset="0"/>
              </a:rPr>
              <a:t>civilisations</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should draw on each other to achieve common progress.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We should make exchanges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among </a:t>
            </a:r>
            <a:r>
              <a:rPr lang="en-US" altLang="zh-CN" sz="2000" dirty="0" err="1" smtClean="0">
                <a:latin typeface="Times New Roman" panose="02020603050405020304" pitchFamily="18" charset="0"/>
                <a:ea typeface="標楷體" panose="03000509000000000000" pitchFamily="65" charset="-120"/>
                <a:cs typeface="Times New Roman" panose="02020603050405020304" pitchFamily="18" charset="0"/>
              </a:rPr>
              <a:t>civilisations</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 a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source of inspiration for advancing human society and a bond that keeps the world in peace.”</a:t>
            </a:r>
            <a:endParaRPr lang="zh-HK"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任意多边形: 形状 4"/>
          <p:cNvSpPr/>
          <p:nvPr/>
        </p:nvSpPr>
        <p:spPr>
          <a:xfrm>
            <a:off x="978851" y="476461"/>
            <a:ext cx="10273324"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Building a </a:t>
            </a:r>
            <a:r>
              <a:rPr lang="en-US" altLang="zh-CN" sz="32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human community </a:t>
            </a: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with a shared </a:t>
            </a:r>
            <a:r>
              <a:rPr lang="en-US" altLang="zh-CN" sz="32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future</a:t>
            </a:r>
            <a:endPar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2415104" y="5582031"/>
            <a:ext cx="7558134" cy="523220"/>
          </a:xfrm>
          <a:prstGeom prst="rect">
            <a:avLst/>
          </a:prstGeom>
        </p:spPr>
        <p:txBody>
          <a:bodyPr wrap="square">
            <a:spAutoFit/>
          </a:bodyPr>
          <a:lstStyle/>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Reference: Xinhua News</a:t>
            </a:r>
          </a:p>
          <a:p>
            <a:pPr>
              <a:spcAft>
                <a:spcPts val="0"/>
              </a:spcAft>
            </a:pPr>
            <a:r>
              <a:rPr lang="en-US" altLang="zh-TW" sz="1400" kern="1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rPr>
              <a:t>http://www.xinhuanet.com/politics/leaders/2021-01/01/c_1126936802.htm</a:t>
            </a:r>
            <a:r>
              <a:rPr lang="en-US" altLang="zh-TW" sz="1400" kern="100" dirty="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sz="14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178023" y="5524383"/>
            <a:ext cx="1078973" cy="684733"/>
          </a:xfrm>
          <a:prstGeom prst="rect">
            <a:avLst/>
          </a:prstGeom>
        </p:spPr>
      </p:pic>
      <p:pic>
        <p:nvPicPr>
          <p:cNvPr id="9" name="图片 35">
            <a:extLst>
              <a:ext uri="{FF2B5EF4-FFF2-40B4-BE49-F238E27FC236}">
                <a16:creationId xmlns:a16="http://schemas.microsoft.com/office/drawing/2014/main" id="{C13FE9F1-E873-4AF4-A8A1-BDC6FB6090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79411" y="5247051"/>
            <a:ext cx="1239396" cy="1239396"/>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0397" y="1372815"/>
            <a:ext cx="11167401" cy="461665"/>
          </a:xfrm>
          <a:prstGeom prst="rect">
            <a:avLst/>
          </a:prstGeom>
        </p:spPr>
        <p:txBody>
          <a:bodyPr wrap="square">
            <a:spAutoFit/>
          </a:bodyPr>
          <a:lstStyle/>
          <a:p>
            <a:pPr marL="457200" indent="-457200">
              <a:buFont typeface="Wingdings" panose="05000000000000000000" pitchFamily="2" charset="2"/>
              <a:buChar char="Ø"/>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Making our world clean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and beautiful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by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pursuing green and low-carbon development</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p:cNvSpPr txBox="1"/>
          <p:nvPr/>
        </p:nvSpPr>
        <p:spPr>
          <a:xfrm>
            <a:off x="766082" y="2304770"/>
            <a:ext cx="7020561" cy="2882840"/>
          </a:xfrm>
          <a:prstGeom prst="rect">
            <a:avLst/>
          </a:prstGeom>
          <a:ln w="28575">
            <a:solidFill>
              <a:srgbClr val="FF0000"/>
            </a:solidFill>
          </a:ln>
        </p:spPr>
        <p:txBody>
          <a:bodyPr vert="horz" wrap="square" lIns="91440" tIns="45720" rIns="91440" bIns="45720" rtlCol="0" anchor="ctr">
            <a:spAutoFit/>
          </a:bodyPr>
          <a:lstStyle>
            <a:defPPr>
              <a:defRPr lang="zh-CN"/>
            </a:defPPr>
            <a:lvl1pPr>
              <a:lnSpc>
                <a:spcPct val="150000"/>
              </a:lnSpc>
              <a:spcBef>
                <a:spcPts val="1000"/>
              </a:spcBef>
              <a:defRPr sz="2400">
                <a:latin typeface="黑体" panose="02010609060101010101" pitchFamily="49" charset="-122"/>
                <a:ea typeface="黑体" panose="02010609060101010101" pitchFamily="49" charset="-122"/>
              </a:defRPr>
            </a:lvl1pPr>
          </a:lstStyle>
          <a:p>
            <a:pPr algn="just">
              <a:lnSpc>
                <a:spcPct val="120000"/>
              </a:lnSpc>
              <a:spcAft>
                <a:spcPts val="600"/>
              </a:spcAft>
            </a:pPr>
            <a:r>
              <a:rPr lang="en-US" altLang="zh-HK" sz="2000" dirty="0">
                <a:latin typeface="Times New Roman" panose="02020603050405020304" pitchFamily="18" charset="0"/>
                <a:ea typeface="標楷體" panose="03000509000000000000" pitchFamily="65" charset="-120"/>
                <a:cs typeface="Times New Roman" panose="02020603050405020304" pitchFamily="18" charset="0"/>
              </a:rPr>
              <a:t>“We should pursue a green, low-carbon, circular, and sustainable way of life and </a:t>
            </a:r>
            <a:r>
              <a:rPr lang="en-US" altLang="zh-HK" sz="2000" dirty="0" smtClean="0">
                <a:latin typeface="Times New Roman" panose="02020603050405020304" pitchFamily="18" charset="0"/>
                <a:ea typeface="標楷體" panose="03000509000000000000" pitchFamily="65" charset="-120"/>
                <a:cs typeface="Times New Roman" panose="02020603050405020304" pitchFamily="18" charset="0"/>
              </a:rPr>
              <a:t>production, </a:t>
            </a:r>
            <a:r>
              <a:rPr lang="en-US" altLang="zh-HK" sz="2000" dirty="0">
                <a:latin typeface="Times New Roman" panose="02020603050405020304" pitchFamily="18" charset="0"/>
                <a:ea typeface="標楷體" panose="03000509000000000000" pitchFamily="65" charset="-120"/>
                <a:cs typeface="Times New Roman" panose="02020603050405020304" pitchFamily="18" charset="0"/>
              </a:rPr>
              <a:t>advance the 2030 Agenda for Sustainable Development in a balanced manner, and explore a model of sound development that ensures growth, better lives and a good environment.”</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20000"/>
              </a:lnSpc>
              <a:spcAft>
                <a:spcPts val="600"/>
              </a:spcAft>
            </a:pP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In September 2020, China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declared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that it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would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achieve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carbon peaking before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2030 and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carbon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neutrality by 2060. </a:t>
            </a:r>
            <a:endParaRPr lang="zh-CN"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任意多边形: 形状 4"/>
          <p:cNvSpPr/>
          <p:nvPr/>
        </p:nvSpPr>
        <p:spPr>
          <a:xfrm>
            <a:off x="660397" y="405840"/>
            <a:ext cx="10954429"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Building a </a:t>
            </a:r>
            <a:r>
              <a:rPr lang="en-US" altLang="zh-CN" sz="32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human community </a:t>
            </a: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with a shared </a:t>
            </a:r>
            <a:r>
              <a:rPr lang="en-US" altLang="zh-CN" sz="32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future</a:t>
            </a:r>
            <a:endPar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136921" y="2598601"/>
            <a:ext cx="3375120" cy="2046501"/>
          </a:xfrm>
          <a:prstGeom prst="rect">
            <a:avLst/>
          </a:prstGeom>
        </p:spPr>
      </p:pic>
      <p:sp>
        <p:nvSpPr>
          <p:cNvPr id="10" name="Rectangle 9"/>
          <p:cNvSpPr/>
          <p:nvPr/>
        </p:nvSpPr>
        <p:spPr>
          <a:xfrm>
            <a:off x="8136921" y="4753011"/>
            <a:ext cx="3690877" cy="830997"/>
          </a:xfrm>
          <a:prstGeom prst="rect">
            <a:avLst/>
          </a:prstGeom>
        </p:spPr>
        <p:txBody>
          <a:bodyPr wrap="square">
            <a:spAutoFit/>
          </a:bodyPr>
          <a:lstStyle/>
          <a:p>
            <a:pPr algn="just">
              <a:spcAft>
                <a:spcPts val="0"/>
              </a:spcAft>
            </a:pPr>
            <a:r>
              <a:rPr lang="en-US" altLang="ja-JP" sz="1600" kern="100" dirty="0">
                <a:effectLst/>
                <a:latin typeface="Times New Roman" panose="02020603050405020304" pitchFamily="18" charset="0"/>
                <a:ea typeface="標楷體" panose="03000509000000000000" pitchFamily="65" charset="-120"/>
                <a:cs typeface="Times New Roman" panose="02020603050405020304" pitchFamily="18" charset="0"/>
              </a:rPr>
              <a:t>In October 2021, President Xi Jinping </a:t>
            </a:r>
            <a:r>
              <a:rPr lang="en-US" altLang="ja-JP"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delivered </a:t>
            </a:r>
            <a:r>
              <a:rPr lang="en-US" altLang="ja-JP" sz="1600" kern="100" dirty="0">
                <a:effectLst/>
                <a:latin typeface="Times New Roman" panose="02020603050405020304" pitchFamily="18" charset="0"/>
                <a:ea typeface="標楷體" panose="03000509000000000000" pitchFamily="65" charset="-120"/>
                <a:cs typeface="Times New Roman" panose="02020603050405020304" pitchFamily="18" charset="0"/>
              </a:rPr>
              <a:t>a speech via video at the UN Biodiversity Summit</a:t>
            </a:r>
            <a:endParaRPr lang="ja-JP" altLang="ja-JP"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2052144" y="5855900"/>
            <a:ext cx="8170934" cy="523220"/>
          </a:xfrm>
          <a:prstGeom prst="rect">
            <a:avLst/>
          </a:prstGeom>
        </p:spPr>
        <p:txBody>
          <a:bodyPr wrap="square">
            <a:spAutoFit/>
          </a:bodyPr>
          <a:lstStyle/>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Reference: Xinhua Net</a:t>
            </a:r>
          </a:p>
          <a:p>
            <a:pPr>
              <a:spcAft>
                <a:spcPts val="0"/>
              </a:spcAft>
            </a:pPr>
            <a:r>
              <a:rPr lang="en-US" altLang="zh-TW" sz="1400" kern="1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rPr>
              <a:t>http://www.xinhuanet.com/politics/leaders/2021-01/01/c_1126936802.htm</a:t>
            </a:r>
            <a:r>
              <a:rPr lang="en-US" altLang="zh-TW" sz="1400" kern="100" dirty="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sz="14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766082" y="5694387"/>
            <a:ext cx="1078973" cy="6847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8300" y="2253615"/>
            <a:ext cx="10677650" cy="475095"/>
          </a:xfrm>
          <a:prstGeom prst="round2DiagRect">
            <a:avLst/>
          </a:prstGeom>
          <a:solidFill>
            <a:srgbClr val="00B0F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r>
              <a:rPr lang="en-US" altLang="zh-TW" sz="2000" b="0" dirty="0">
                <a:latin typeface="Times New Roman" panose="02020603050405020304" pitchFamily="18" charset="0"/>
                <a:cs typeface="Times New Roman" panose="02020603050405020304" pitchFamily="18" charset="0"/>
              </a:rPr>
              <a:t>China has set a goal to achieve peak CO</a:t>
            </a:r>
            <a:r>
              <a:rPr lang="en-US" altLang="zh-CN" sz="2000" b="0" baseline="-25000" dirty="0">
                <a:latin typeface="Times New Roman" panose="02020603050405020304" pitchFamily="18" charset="0"/>
                <a:cs typeface="Times New Roman" panose="02020603050405020304" pitchFamily="18" charset="0"/>
              </a:rPr>
              <a:t>2</a:t>
            </a:r>
            <a:r>
              <a:rPr lang="en-US" altLang="zh-TW" sz="2000" b="0" dirty="0">
                <a:latin typeface="Times New Roman" panose="02020603050405020304" pitchFamily="18" charset="0"/>
                <a:cs typeface="Times New Roman" panose="02020603050405020304" pitchFamily="18" charset="0"/>
              </a:rPr>
              <a:t> emissions before 2030.</a:t>
            </a:r>
            <a:endParaRPr lang="zh-TW" altLang="en-US" sz="2000" b="0" dirty="0">
              <a:latin typeface="Times New Roman" panose="02020603050405020304" pitchFamily="18" charset="0"/>
              <a:cs typeface="Times New Roman" panose="02020603050405020304" pitchFamily="18" charset="0"/>
            </a:endParaRPr>
          </a:p>
        </p:txBody>
      </p:sp>
      <p:grpSp>
        <p:nvGrpSpPr>
          <p:cNvPr id="3" name="组合 2"/>
          <p:cNvGrpSpPr/>
          <p:nvPr/>
        </p:nvGrpSpPr>
        <p:grpSpPr>
          <a:xfrm>
            <a:off x="1010897" y="1390350"/>
            <a:ext cx="2990831" cy="878243"/>
            <a:chOff x="3195134" y="852654"/>
            <a:chExt cx="1996735" cy="878243"/>
          </a:xfrm>
        </p:grpSpPr>
        <p:sp>
          <p:nvSpPr>
            <p:cNvPr id="4" name="燕尾形 1"/>
            <p:cNvSpPr/>
            <p:nvPr/>
          </p:nvSpPr>
          <p:spPr>
            <a:xfrm>
              <a:off x="3195134" y="852654"/>
              <a:ext cx="1996735" cy="617712"/>
            </a:xfrm>
            <a:prstGeom prst="chevron">
              <a:avLst>
                <a:gd name="adj" fmla="val 38311"/>
              </a:avLst>
            </a:prstGeom>
            <a:solidFill>
              <a:srgbClr val="00B05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solidFill>
                  <a:schemeClr val="bg1"/>
                </a:solidFill>
                <a:latin typeface="Avant GardeBook" pitchFamily="50" charset="0"/>
                <a:ea typeface="微软雅黑" panose="020B0503020204020204" charset="-122"/>
              </a:endParaRPr>
            </a:p>
          </p:txBody>
        </p:sp>
        <p:sp>
          <p:nvSpPr>
            <p:cNvPr id="5" name="文本框 4"/>
            <p:cNvSpPr txBox="1"/>
            <p:nvPr/>
          </p:nvSpPr>
          <p:spPr>
            <a:xfrm>
              <a:off x="3288439" y="899900"/>
              <a:ext cx="1796693" cy="830997"/>
            </a:xfrm>
            <a:prstGeom prst="rect">
              <a:avLst/>
            </a:prstGeom>
            <a:noFill/>
          </p:spPr>
          <p:txBody>
            <a:bodyPr wrap="square">
              <a:spAutoFit/>
            </a:bodyPr>
            <a:lstStyle/>
            <a:p>
              <a:pPr algn="ctr">
                <a:defRPr/>
              </a:pPr>
              <a:r>
                <a:rPr lang="en-US" altLang="zh-CN" sz="24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Carbon peaking</a:t>
              </a:r>
              <a:endParaRPr lang="zh-CN" altLang="en-US" sz="24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6" name="文本框 5"/>
          <p:cNvSpPr txBox="1"/>
          <p:nvPr/>
        </p:nvSpPr>
        <p:spPr>
          <a:xfrm>
            <a:off x="1068977" y="3755986"/>
            <a:ext cx="10516297" cy="1736646"/>
          </a:xfrm>
          <a:prstGeom prst="round2DiagRect">
            <a:avLst/>
          </a:prstGeom>
          <a:solidFill>
            <a:srgbClr val="00B0F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r>
              <a:rPr lang="en-US" altLang="zh-CN" sz="2000" b="0" dirty="0">
                <a:latin typeface="Times New Roman" panose="02020603050405020304" pitchFamily="18" charset="0"/>
                <a:cs typeface="Times New Roman" panose="02020603050405020304" pitchFamily="18" charset="0"/>
              </a:rPr>
              <a:t>It refers to a scenario in which businesses, groups or individuals measure the total amount of greenhouse gases they have emitted  directly or indirectly within a certain period, and then offset the amount by planting trees, saving energy and reducing emissions, thus achieving zero CO</a:t>
            </a:r>
            <a:r>
              <a:rPr lang="en-US" altLang="zh-CN" sz="2000" b="0" baseline="-25000" dirty="0">
                <a:latin typeface="Times New Roman" panose="02020603050405020304" pitchFamily="18" charset="0"/>
                <a:cs typeface="Times New Roman" panose="02020603050405020304" pitchFamily="18" charset="0"/>
              </a:rPr>
              <a:t>2</a:t>
            </a:r>
            <a:r>
              <a:rPr lang="en-US" altLang="zh-CN" sz="2000" b="0" dirty="0">
                <a:latin typeface="Times New Roman" panose="02020603050405020304" pitchFamily="18" charset="0"/>
                <a:cs typeface="Times New Roman" panose="02020603050405020304" pitchFamily="18" charset="0"/>
              </a:rPr>
              <a:t> emissions on balance. </a:t>
            </a:r>
          </a:p>
        </p:txBody>
      </p:sp>
      <p:grpSp>
        <p:nvGrpSpPr>
          <p:cNvPr id="7" name="组合 6"/>
          <p:cNvGrpSpPr/>
          <p:nvPr/>
        </p:nvGrpSpPr>
        <p:grpSpPr>
          <a:xfrm>
            <a:off x="1017412" y="2916719"/>
            <a:ext cx="2984316" cy="944941"/>
            <a:chOff x="3195134" y="852654"/>
            <a:chExt cx="1996735" cy="944941"/>
          </a:xfrm>
        </p:grpSpPr>
        <p:sp>
          <p:nvSpPr>
            <p:cNvPr id="8" name="燕尾形 1"/>
            <p:cNvSpPr/>
            <p:nvPr/>
          </p:nvSpPr>
          <p:spPr>
            <a:xfrm>
              <a:off x="3195134" y="852654"/>
              <a:ext cx="1996735" cy="617712"/>
            </a:xfrm>
            <a:prstGeom prst="chevron">
              <a:avLst>
                <a:gd name="adj" fmla="val 38311"/>
              </a:avLst>
            </a:prstGeom>
            <a:solidFill>
              <a:srgbClr val="00B05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solidFill>
                  <a:schemeClr val="bg1"/>
                </a:solidFill>
                <a:latin typeface="Avant GardeBook" pitchFamily="50" charset="0"/>
                <a:ea typeface="微软雅黑" panose="020B0503020204020204" charset="-122"/>
              </a:endParaRPr>
            </a:p>
          </p:txBody>
        </p:sp>
        <p:sp>
          <p:nvSpPr>
            <p:cNvPr id="9" name="文本框 8"/>
            <p:cNvSpPr txBox="1"/>
            <p:nvPr/>
          </p:nvSpPr>
          <p:spPr>
            <a:xfrm>
              <a:off x="3288766" y="966598"/>
              <a:ext cx="1796693" cy="830997"/>
            </a:xfrm>
            <a:prstGeom prst="rect">
              <a:avLst/>
            </a:prstGeom>
            <a:noFill/>
          </p:spPr>
          <p:txBody>
            <a:bodyPr wrap="square">
              <a:spAutoFit/>
            </a:bodyPr>
            <a:lstStyle/>
            <a:p>
              <a:pPr algn="ctr">
                <a:defRPr/>
              </a:pPr>
              <a:r>
                <a:rPr lang="en-US" altLang="zh-CN" sz="24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Carbon neutrality</a:t>
              </a:r>
              <a:endParaRPr lang="zh-CN" altLang="en-US" sz="24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15" name="文本框 14"/>
          <p:cNvSpPr txBox="1"/>
          <p:nvPr/>
        </p:nvSpPr>
        <p:spPr>
          <a:xfrm>
            <a:off x="1779639" y="150204"/>
            <a:ext cx="10717161" cy="707886"/>
          </a:xfrm>
          <a:prstGeom prst="rect">
            <a:avLst/>
          </a:prstGeom>
          <a:noFill/>
        </p:spPr>
        <p:txBody>
          <a:bodyPr wrap="square" rtlCol="0">
            <a:spAutoFit/>
          </a:body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Carbon </a:t>
            </a:r>
            <a:r>
              <a:rPr lang="en-US" altLang="zh-CN" sz="4000" b="1" dirty="0" smtClean="0">
                <a:latin typeface="Times New Roman" panose="02020603050405020304" pitchFamily="18" charset="0"/>
                <a:ea typeface="DFKai-SB" panose="03000509000000000000" pitchFamily="65" charset="-120"/>
                <a:cs typeface="Times New Roman" panose="02020603050405020304" pitchFamily="18" charset="0"/>
              </a:rPr>
              <a:t>peaking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4000" b="1" dirty="0" smtClean="0">
                <a:latin typeface="Times New Roman" panose="02020603050405020304" pitchFamily="18" charset="0"/>
                <a:ea typeface="DFKai-SB" panose="03000509000000000000" pitchFamily="65" charset="-120"/>
                <a:cs typeface="Times New Roman" panose="02020603050405020304" pitchFamily="18" charset="0"/>
              </a:rPr>
              <a:t>carbon neutrality</a:t>
            </a:r>
            <a:endParaRPr lang="zh-CN" altLang="en-US" sz="4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矩形 15">
            <a:extLst>
              <a:ext uri="{FF2B5EF4-FFF2-40B4-BE49-F238E27FC236}">
                <a16:creationId xmlns:a16="http://schemas.microsoft.com/office/drawing/2014/main" id="{2E9E84DC-10DD-C24A-B9D1-BD08DA92EE3C}"/>
              </a:ext>
            </a:extLst>
          </p:cNvPr>
          <p:cNvSpPr/>
          <p:nvPr/>
        </p:nvSpPr>
        <p:spPr>
          <a:xfrm>
            <a:off x="2335360" y="5871575"/>
            <a:ext cx="9605717" cy="523220"/>
          </a:xfrm>
          <a:prstGeom prst="rect">
            <a:avLst/>
          </a:prstGeom>
        </p:spPr>
        <p:txBody>
          <a:bodyPr wrap="square">
            <a:spAutoFit/>
          </a:bodyPr>
          <a:lstStyle/>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Please refer to the following website for more </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information </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about carbon peaking and </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carbon neutrality</a:t>
            </a:r>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a:p>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http://cpc.people.com.cn/n1/2021/0604/c64387-32122122.html</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907625" y="5790640"/>
            <a:ext cx="1381599" cy="685091"/>
          </a:xfrm>
          <a:prstGeom prst="rect">
            <a:avLst/>
          </a:prstGeom>
        </p:spPr>
      </p:pic>
      <p:sp>
        <p:nvSpPr>
          <p:cNvPr id="19"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49</a:t>
            </a:fld>
            <a:endParaRPr lang="en-US" altLang="en-US"/>
          </a:p>
        </p:txBody>
      </p:sp>
      <p:sp>
        <p:nvSpPr>
          <p:cNvPr id="3" name="Rectangle 2"/>
          <p:cNvSpPr/>
          <p:nvPr/>
        </p:nvSpPr>
        <p:spPr>
          <a:xfrm>
            <a:off x="581252" y="1816820"/>
            <a:ext cx="11143621" cy="3637919"/>
          </a:xfrm>
          <a:prstGeom prst="rect">
            <a:avLst/>
          </a:prstGeom>
          <a:ln w="38100">
            <a:solidFill>
              <a:srgbClr val="FF0000"/>
            </a:solidFill>
          </a:ln>
        </p:spPr>
        <p:txBody>
          <a:bodyPr wrap="square">
            <a:spAutoFit/>
          </a:bodyPr>
          <a:lstStyle/>
          <a:p>
            <a:pPr algn="just">
              <a:lnSpc>
                <a:spcPct val="120000"/>
              </a:lnSpc>
            </a:pPr>
            <a:r>
              <a:rPr lang="en-US" altLang="zh-TW" sz="2400" i="1" dirty="0">
                <a:latin typeface="Times New Roman" panose="02020603050405020304" pitchFamily="18" charset="0"/>
                <a:ea typeface="標楷體" panose="03000509000000000000" pitchFamily="65" charset="-120"/>
                <a:cs typeface="Times New Roman" panose="02020603050405020304" pitchFamily="18" charset="0"/>
              </a:rPr>
              <a:t>Resolution of the Central Committee of the Communist Party of China on the Major Achievements and Historical Experience of the Party over the Past Century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(2021)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stated that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“we have advanced major-country diplomacy with Chinese characteristics on all fronts.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The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concept of a human community with a shared future has become a banner leading trends of the times and human progress.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China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has broken new ground in its diplomatic endeavors amid profound global changes and turned crises into opportunities amid complex situations on the international stage.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These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efforts have resulted in a marked increase in China’s international influence, appeal, and power to shape.” </a:t>
            </a:r>
          </a:p>
        </p:txBody>
      </p:sp>
      <p:pic>
        <p:nvPicPr>
          <p:cNvPr id="6" name="Picture 5"/>
          <p:cNvPicPr>
            <a:picLocks noChangeAspect="1"/>
          </p:cNvPicPr>
          <p:nvPr/>
        </p:nvPicPr>
        <p:blipFill>
          <a:blip r:embed="rId2"/>
          <a:stretch>
            <a:fillRect/>
          </a:stretch>
        </p:blipFill>
        <p:spPr>
          <a:xfrm>
            <a:off x="913097" y="5692780"/>
            <a:ext cx="3814640" cy="529811"/>
          </a:xfrm>
          <a:prstGeom prst="rect">
            <a:avLst/>
          </a:prstGeom>
        </p:spPr>
      </p:pic>
      <p:sp>
        <p:nvSpPr>
          <p:cNvPr id="7" name="Rectangle 6"/>
          <p:cNvSpPr/>
          <p:nvPr/>
        </p:nvSpPr>
        <p:spPr>
          <a:xfrm>
            <a:off x="4896772" y="5692780"/>
            <a:ext cx="10680435" cy="523220"/>
          </a:xfrm>
          <a:prstGeom prst="rect">
            <a:avLst/>
          </a:prstGeom>
        </p:spPr>
        <p:txBody>
          <a:bodyPr wrap="square">
            <a:spAutoFit/>
          </a:bodyPr>
          <a:lstStyle/>
          <a:p>
            <a:pPr>
              <a:spcAft>
                <a:spcPts val="0"/>
              </a:spcAft>
            </a:pP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Reference: The Central People’s Government of the People’s Republic of China</a:t>
            </a:r>
          </a:p>
          <a:p>
            <a:pPr>
              <a:spcAft>
                <a:spcPts val="0"/>
              </a:spcAft>
            </a:pPr>
            <a:r>
              <a:rPr lang="en-US" altLang="ja-JP" sz="1400" kern="100" dirty="0">
                <a:latin typeface="Times New Roman" panose="02020603050405020304" pitchFamily="18" charset="0"/>
                <a:ea typeface="楷体"/>
                <a:cs typeface="Times New Roman" panose="02020603050405020304" pitchFamily="18" charset="0"/>
              </a:rPr>
              <a:t>http://big5.www.gov.cn/gate/big5/www.gov.cn/zhengce/2021-11/16/content_5651269.htm</a:t>
            </a:r>
            <a:endParaRPr lang="ja-JP" altLang="ja-JP" sz="14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8" name="任意多边形: 形状 4"/>
          <p:cNvSpPr/>
          <p:nvPr/>
        </p:nvSpPr>
        <p:spPr>
          <a:xfrm>
            <a:off x="913097" y="1071556"/>
            <a:ext cx="10479932"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Building a </a:t>
            </a:r>
            <a:r>
              <a:rPr lang="en-US" altLang="zh-CN" sz="32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human community </a:t>
            </a: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with a shared </a:t>
            </a:r>
            <a:r>
              <a:rPr lang="en-US" altLang="zh-CN" sz="32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future</a:t>
            </a:r>
            <a:endPar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extLst>
      <p:ext uri="{BB962C8B-B14F-4D97-AF65-F5344CB8AC3E}">
        <p14:creationId xmlns:p14="http://schemas.microsoft.com/office/powerpoint/2010/main" val="18383401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D516AF7B-E9E2-410E-AD95-DFB2B63849F4}" type="slidenum">
              <a:rPr lang="en-US" altLang="en-US" smtClean="0"/>
              <a:t>5</a:t>
            </a:fld>
            <a:endParaRPr lang="en-US" altLang="en-US"/>
          </a:p>
        </p:txBody>
      </p:sp>
      <p:sp>
        <p:nvSpPr>
          <p:cNvPr id="3" name="矩形 2"/>
          <p:cNvSpPr/>
          <p:nvPr/>
        </p:nvSpPr>
        <p:spPr>
          <a:xfrm>
            <a:off x="1716499" y="95115"/>
            <a:ext cx="8765285" cy="584775"/>
          </a:xfrm>
          <a:prstGeom prst="rect">
            <a:avLst/>
          </a:prstGeom>
        </p:spPr>
        <p:txBody>
          <a:bodyPr wrap="none">
            <a:spAutoFit/>
          </a:bodyPr>
          <a:lstStyle/>
          <a:p>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Our country’s participation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in global governance</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内容占位符 2"/>
          <p:cNvSpPr txBox="1"/>
          <p:nvPr/>
        </p:nvSpPr>
        <p:spPr>
          <a:xfrm>
            <a:off x="263689" y="826447"/>
            <a:ext cx="7681179" cy="4730526"/>
          </a:xfrm>
          <a:prstGeom prst="rect">
            <a:avLst/>
          </a:prstGeom>
          <a:ln w="38100">
            <a:solidFill>
              <a:srgbClr val="FF0000"/>
            </a:solidFill>
          </a:ln>
        </p:spPr>
        <p:txBody>
          <a:bodyPr wrap="square">
            <a:spAutoFit/>
          </a:bodyPr>
          <a:lstStyle>
            <a:defPPr>
              <a:defRPr lang="zh-CN"/>
            </a:defPPr>
            <a:lvl1pPr>
              <a:defRPr sz="2800">
                <a:solidFill>
                  <a:srgbClr val="000000"/>
                </a:solidFill>
                <a:latin typeface="黑体" panose="02010609060101010101" pitchFamily="49" charset="-122"/>
                <a:ea typeface="黑体" panose="02010609060101010101" pitchFamily="49"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20000"/>
              </a:lnSpc>
              <a:spcBef>
                <a:spcPts val="600"/>
              </a:spcBef>
              <a:buFont typeface="Arial" panose="020B0604020202020204" pitchFamily="34" charset="0"/>
              <a:buChar char="•"/>
            </a:pPr>
            <a:r>
              <a:rPr lang="en-US" altLang="zh-TW"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Global governance refers to the management system, rules, methods and actions of the international community to jointly deal with global issues. China actively participates in global governance and has injected impetus into the global governance system.</a:t>
            </a:r>
          </a:p>
          <a:p>
            <a:pPr marL="457200" indent="-457200" algn="just">
              <a:lnSpc>
                <a:spcPct val="120000"/>
              </a:lnSpc>
              <a:spcBef>
                <a:spcPts val="600"/>
              </a:spcBef>
              <a:buFont typeface="Arial" panose="020B0604020202020204" pitchFamily="34" charset="0"/>
              <a:buChar char="•"/>
            </a:pPr>
            <a:r>
              <a:rPr lang="en-US" altLang="zh-CN"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As the permanent member of the Security Council of the United Nations, China is firmly committed to upholding </a:t>
            </a:r>
            <a:r>
              <a:rPr lang="en-US" altLang="zh-CN" sz="19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the </a:t>
            </a:r>
            <a:r>
              <a:rPr lang="en-US" altLang="zh-CN"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leadership of the United Nations in maintaining  international peace and security. China plays an important role in international peacekeeping and humanitarian assistance. China is active in promoting </a:t>
            </a:r>
            <a:r>
              <a:rPr lang="en-US" altLang="zh-CN" sz="19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financial institution reforms </a:t>
            </a:r>
            <a:r>
              <a:rPr lang="en-US" altLang="zh-CN"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of the International Monetary Fund (IMF) and the World </a:t>
            </a:r>
            <a:r>
              <a:rPr lang="en-US" altLang="zh-CN" sz="19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Bank, etc. </a:t>
            </a:r>
            <a:r>
              <a:rPr lang="en-US" altLang="zh-CN"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and supports developing countries in expanding their representation </a:t>
            </a:r>
            <a:r>
              <a:rPr lang="en-US" altLang="zh-CN" sz="19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and right of audience in </a:t>
            </a:r>
            <a:r>
              <a:rPr lang="en-US" altLang="zh-CN"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international affairs. </a:t>
            </a:r>
            <a:r>
              <a:rPr lang="en-US" altLang="zh-CN" sz="19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In </a:t>
            </a:r>
            <a:r>
              <a:rPr lang="en-US" altLang="zh-CN"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various fields, China has led the formulation of international rules and acted as a responsible country. </a:t>
            </a:r>
          </a:p>
        </p:txBody>
      </p:sp>
      <p:sp>
        <p:nvSpPr>
          <p:cNvPr id="13" name="Rectangle 12"/>
          <p:cNvSpPr/>
          <p:nvPr/>
        </p:nvSpPr>
        <p:spPr>
          <a:xfrm>
            <a:off x="494746" y="5633052"/>
            <a:ext cx="11368642" cy="646331"/>
          </a:xfrm>
          <a:prstGeom prst="rect">
            <a:avLst/>
          </a:prstGeom>
        </p:spPr>
        <p:txBody>
          <a:bodyPr wrap="square">
            <a:spAutoFit/>
          </a:bodyPr>
          <a:lstStyle/>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Source: </a:t>
            </a:r>
          </a:p>
          <a:p>
            <a:pPr marL="285750" indent="-28575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The Central People’s Government of the People’s Republic of China (http://www.gov.cn/xinwen/2018-01/07/content_5253992.htm)</a:t>
            </a:r>
          </a:p>
          <a:p>
            <a:pPr marL="285750" indent="-28575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The Ministry of Foreign Affairs of the People’s Republic of China (</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http://switzerlandemb.fmprc.gov.cn/web/wjbzhd/202112/t20211220_10471819.shtml</a:t>
            </a:r>
            <a:r>
              <a:rPr lang="en-US" sz="1200" dirty="0">
                <a:latin typeface="Times New Roman" panose="02020603050405020304" pitchFamily="18" charset="0"/>
                <a:cs typeface="Times New Roman" panose="02020603050405020304" pitchFamily="18" charset="0"/>
              </a:rPr>
              <a:t>)</a:t>
            </a:r>
          </a:p>
        </p:txBody>
      </p:sp>
      <p:pic>
        <p:nvPicPr>
          <p:cNvPr id="14" name="Picture 13"/>
          <p:cNvPicPr>
            <a:picLocks noChangeAspect="1"/>
          </p:cNvPicPr>
          <p:nvPr/>
        </p:nvPicPr>
        <p:blipFill>
          <a:blip r:embed="rId3"/>
          <a:stretch>
            <a:fillRect/>
          </a:stretch>
        </p:blipFill>
        <p:spPr>
          <a:xfrm>
            <a:off x="580959" y="6355462"/>
            <a:ext cx="3113043" cy="417699"/>
          </a:xfrm>
          <a:prstGeom prst="rect">
            <a:avLst/>
          </a:prstGeom>
        </p:spPr>
      </p:pic>
      <p:pic>
        <p:nvPicPr>
          <p:cNvPr id="15" name="Picture 14"/>
          <p:cNvPicPr>
            <a:picLocks noChangeAspect="1"/>
          </p:cNvPicPr>
          <p:nvPr/>
        </p:nvPicPr>
        <p:blipFill>
          <a:blip r:embed="rId4"/>
          <a:stretch>
            <a:fillRect/>
          </a:stretch>
        </p:blipFill>
        <p:spPr>
          <a:xfrm>
            <a:off x="3925019" y="6355462"/>
            <a:ext cx="1180145" cy="383190"/>
          </a:xfrm>
          <a:prstGeom prst="rect">
            <a:avLst/>
          </a:prstGeom>
        </p:spPr>
      </p:pic>
      <p:sp>
        <p:nvSpPr>
          <p:cNvPr id="4" name="Rectangle 3"/>
          <p:cNvSpPr/>
          <p:nvPr/>
        </p:nvSpPr>
        <p:spPr>
          <a:xfrm>
            <a:off x="8313828" y="4878508"/>
            <a:ext cx="3393698" cy="830997"/>
          </a:xfrm>
          <a:prstGeom prst="rect">
            <a:avLst/>
          </a:prstGeom>
        </p:spPr>
        <p:txBody>
          <a:bodyPr wrap="square">
            <a:spAutoFit/>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sz="1600" dirty="0">
                <a:latin typeface="Times New Roman" panose="02020603050405020304" pitchFamily="18" charset="0"/>
                <a:cs typeface="Times New Roman" panose="02020603050405020304" pitchFamily="18" charset="0"/>
              </a:rPr>
              <a:t>The China Current https://chinacurrent.com/hk/story/20308/un-general-assembly</a:t>
            </a:r>
          </a:p>
        </p:txBody>
      </p:sp>
      <p:pic>
        <p:nvPicPr>
          <p:cNvPr id="5" name="Picture 4">
            <a:hlinkClick r:id="rId5"/>
          </p:cNvPr>
          <p:cNvPicPr>
            <a:picLocks noChangeAspect="1"/>
          </p:cNvPicPr>
          <p:nvPr/>
        </p:nvPicPr>
        <p:blipFill>
          <a:blip r:embed="rId6"/>
          <a:stretch>
            <a:fillRect/>
          </a:stretch>
        </p:blipFill>
        <p:spPr>
          <a:xfrm>
            <a:off x="8238257" y="1025658"/>
            <a:ext cx="3469269" cy="2003042"/>
          </a:xfrm>
          <a:prstGeom prst="rect">
            <a:avLst/>
          </a:prstGeom>
        </p:spPr>
      </p:pic>
      <p:pic>
        <p:nvPicPr>
          <p:cNvPr id="10" name="Picture 9">
            <a:hlinkClick r:id="rId5"/>
          </p:cNvPr>
          <p:cNvPicPr>
            <a:picLocks noChangeAspect="1"/>
          </p:cNvPicPr>
          <p:nvPr/>
        </p:nvPicPr>
        <p:blipFill>
          <a:blip r:embed="rId7"/>
          <a:stretch>
            <a:fillRect/>
          </a:stretch>
        </p:blipFill>
        <p:spPr>
          <a:xfrm>
            <a:off x="8238257" y="4320560"/>
            <a:ext cx="1097023" cy="453284"/>
          </a:xfrm>
          <a:prstGeom prst="rect">
            <a:avLst/>
          </a:prstGeom>
        </p:spPr>
      </p:pic>
      <p:sp>
        <p:nvSpPr>
          <p:cNvPr id="11" name="Rectangle 7"/>
          <p:cNvSpPr/>
          <p:nvPr/>
        </p:nvSpPr>
        <p:spPr>
          <a:xfrm>
            <a:off x="8313829" y="3069874"/>
            <a:ext cx="3393698" cy="1077218"/>
          </a:xfrm>
          <a:prstGeom prst="rect">
            <a:avLst/>
          </a:prstGeom>
          <a:ln w="28575">
            <a:solidFill>
              <a:srgbClr val="FF0000"/>
            </a:solidFill>
          </a:ln>
        </p:spPr>
        <p:txBody>
          <a:bodyPr wrap="square">
            <a:spAutoFit/>
          </a:bodyPr>
          <a:lstStyle/>
          <a:p>
            <a:pPr algn="just"/>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on the image to </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watch </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video (in Cantonese</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 Learn </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about our country’s role in the United Nations and international affairs.</a:t>
            </a:r>
            <a:endParaRPr lang="en-US" altLang="zh-HK" sz="16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322987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3215681" y="117693"/>
            <a:ext cx="57606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User Guide </a:t>
            </a:r>
            <a:endParaRPr kumimoji="0" lang="zh-CN" altLang="en-US" sz="3600" b="1"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537882" y="764024"/>
            <a:ext cx="11106565" cy="610936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altLang="zh-CN" sz="17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The primary users of this resource are teachers. It aims to provide teachers with content knowledge relevant to the topic to enable teachers to have a deeper understanding of teaching content when preparing for their lessons. </a:t>
            </a:r>
          </a:p>
          <a:p>
            <a:pPr marL="285750" marR="0" lvl="0" indent="-285750" algn="just"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altLang="zh-TW" sz="17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285750" marR="0" lvl="0" indent="-285750" algn="just"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altLang="zh-CN" sz="17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Teachers may provide appropriate supplementary notes/ explanations to enrich this resource in order to enhance students’ understanding of the topic and information provided. </a:t>
            </a:r>
          </a:p>
          <a:p>
            <a:pPr marL="285750" marR="0" lvl="0" indent="-285750" algn="just"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altLang="zh-TW" sz="17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285750" marR="0" lvl="0" indent="-285750" algn="just"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altLang="zh-CN" sz="17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If some information cannot be provided in this resource due to copyright issue, teachers may visit relevant websites provided. </a:t>
            </a:r>
          </a:p>
          <a:p>
            <a:pPr marL="285750" marR="0" lvl="0" indent="-285750" algn="just"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altLang="zh-CN" sz="1700" b="1" i="0" u="none" strike="noStrike" kern="0" cap="none" spc="0" normalizeH="0" baseline="0" noProof="0" dirty="0" smtClean="0">
                <a:ln>
                  <a:noFill/>
                </a:ln>
                <a:solidFill>
                  <a:srgbClr val="70AD47">
                    <a:lumMod val="75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Some information may have been updated when being used by teachers, teachers may visit the corresponding websites to obtain the up-to-date information.</a:t>
            </a:r>
          </a:p>
          <a:p>
            <a:pPr marL="285750" marR="0" lvl="0" indent="-285750" algn="just"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altLang="zh-TW" sz="1700" b="1" i="0" u="none" strike="noStrike" kern="0" cap="none" spc="0" normalizeH="0" baseline="0" noProof="0" dirty="0" smtClean="0">
                <a:ln>
                  <a:noFill/>
                </a:ln>
                <a:solidFill>
                  <a:srgbClr val="70AD47">
                    <a:lumMod val="75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Please </a:t>
            </a:r>
            <a:r>
              <a:rPr kumimoji="0" lang="en-US" altLang="zh-TW" sz="17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also refer to the C&amp;A Guide to understand the requirements and arrangements of the learning and teaching of the curriculum. </a:t>
            </a:r>
            <a:r>
              <a:rPr kumimoji="0" lang="en-US" altLang="zh-CN" sz="17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Teachers are welcome to point out the areas need improvement, and welcome to provide updated information to enrich the content for all teachers’ reference.</a:t>
            </a:r>
          </a:p>
          <a:p>
            <a:pPr marL="285750" marR="0" lvl="0" indent="-285750" algn="just"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endParaRPr kumimoji="0" lang="en-US" altLang="zh-CN" sz="17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Tree>
    <p:extLst>
      <p:ext uri="{BB962C8B-B14F-4D97-AF65-F5344CB8AC3E}">
        <p14:creationId xmlns:p14="http://schemas.microsoft.com/office/powerpoint/2010/main" val="41886874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0"/>
          <p:cNvSpPr txBox="1">
            <a:spLocks noChangeArrowheads="1"/>
          </p:cNvSpPr>
          <p:nvPr/>
        </p:nvSpPr>
        <p:spPr bwMode="auto">
          <a:xfrm>
            <a:off x="1576874" y="1542111"/>
            <a:ext cx="862595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342900" marR="0" lvl="0" indent="-342900" algn="just" defTabSz="914400" rtl="0" eaLnBrk="1" fontAlgn="auto" latinLnBrk="0" hangingPunct="1">
              <a:lnSpc>
                <a:spcPct val="100000"/>
              </a:lnSpc>
              <a:spcBef>
                <a:spcPts val="450"/>
              </a:spcBef>
              <a:spcAft>
                <a:spcPts val="0"/>
              </a:spcAft>
              <a:buClr>
                <a:srgbClr val="000000"/>
              </a:buClr>
              <a:buSzTx/>
              <a:buFont typeface="Arial" panose="020B0604020202020204" pitchFamily="34" charset="0"/>
              <a:buChar char="•"/>
              <a:tabLst/>
              <a:defRPr/>
            </a:pPr>
            <a:r>
              <a:rPr kumimoji="0" lang="en-US" altLang="zh-CN"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Some sources were not translated into English as the official English version is not available.</a:t>
            </a:r>
          </a:p>
          <a:p>
            <a:pPr marL="342900" marR="0" lvl="0" indent="-342900" algn="just" defTabSz="914400" rtl="0" eaLnBrk="1" fontAlgn="auto" latinLnBrk="0" hangingPunct="1">
              <a:lnSpc>
                <a:spcPct val="100000"/>
              </a:lnSpc>
              <a:spcBef>
                <a:spcPts val="450"/>
              </a:spcBef>
              <a:spcAft>
                <a:spcPts val="0"/>
              </a:spcAft>
              <a:buClr>
                <a:srgbClr val="000000"/>
              </a:buClr>
              <a:buSzTx/>
              <a:buFont typeface="Arial" panose="020B0604020202020204" pitchFamily="34" charset="0"/>
              <a:buChar char="•"/>
              <a:tabLst/>
              <a:defRPr/>
            </a:pPr>
            <a:r>
              <a:rPr kumimoji="0" lang="en-US" altLang="zh-CN"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In case of any discrepancy between the Chinese and English versions, the Chinese version shall prevail.</a:t>
            </a:r>
            <a:endParaRPr kumimoji="0" lang="en-US" altLang="zh-CN" sz="2400" b="1" i="0" u="none" strike="noStrike" kern="0" cap="none" spc="0" normalizeH="0" baseline="0" noProof="0" dirty="0">
              <a:ln>
                <a:noFill/>
              </a:ln>
              <a:solidFill>
                <a:srgbClr val="77933C"/>
              </a:solidFill>
              <a:effectLst/>
              <a:uLnTx/>
              <a:uFillTx/>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91139" name="Rectangle 3"/>
          <p:cNvSpPr>
            <a:spLocks noChangeArrowheads="1"/>
          </p:cNvSpPr>
          <p:nvPr/>
        </p:nvSpPr>
        <p:spPr bwMode="auto">
          <a:xfrm>
            <a:off x="4164468" y="631017"/>
            <a:ext cx="3779837" cy="466725"/>
          </a:xfrm>
          <a:prstGeom prst="rect">
            <a:avLst/>
          </a:prstGeom>
          <a:noFill/>
          <a:ln>
            <a:noFill/>
          </a:ln>
          <a:effectLs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sym typeface="Arial"/>
              </a:rPr>
              <a:t>Notice and Disclaimer</a:t>
            </a: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sym typeface="Arial"/>
              </a:rPr>
              <a:t> </a:t>
            </a:r>
          </a:p>
        </p:txBody>
      </p:sp>
    </p:spTree>
    <p:extLst>
      <p:ext uri="{BB962C8B-B14F-4D97-AF65-F5344CB8AC3E}">
        <p14:creationId xmlns:p14="http://schemas.microsoft.com/office/powerpoint/2010/main" val="6000095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302766" y="6361312"/>
            <a:ext cx="2743200" cy="365125"/>
          </a:xfrm>
        </p:spPr>
        <p:txBody>
          <a:bodyPr/>
          <a:lstStyle/>
          <a:p>
            <a:pPr>
              <a:defRPr/>
            </a:pPr>
            <a:fld id="{D516AF7B-E9E2-410E-AD95-DFB2B63849F4}" type="slidenum">
              <a:rPr lang="en-US" altLang="en-US" smtClean="0"/>
              <a:t>6</a:t>
            </a:fld>
            <a:endParaRPr lang="en-US" altLang="en-US"/>
          </a:p>
        </p:txBody>
      </p:sp>
      <p:sp>
        <p:nvSpPr>
          <p:cNvPr id="4" name="矩形 2"/>
          <p:cNvSpPr/>
          <p:nvPr/>
        </p:nvSpPr>
        <p:spPr>
          <a:xfrm>
            <a:off x="2235166" y="470055"/>
            <a:ext cx="8715982" cy="584775"/>
          </a:xfrm>
          <a:prstGeom prst="rect">
            <a:avLst/>
          </a:prstGeom>
        </p:spPr>
        <p:txBody>
          <a:bodyPr wrap="square">
            <a:spAutoFit/>
          </a:bodyPr>
          <a:lstStyle/>
          <a:p>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Our country’s participation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in global governance</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907694" y="6000366"/>
            <a:ext cx="10573566" cy="523220"/>
          </a:xfrm>
          <a:prstGeom prst="rect">
            <a:avLst/>
          </a:prstGeom>
        </p:spPr>
        <p:txBody>
          <a:bodyPr wrap="square">
            <a:spAutoFit/>
          </a:bodyPr>
          <a:lstStyle/>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TW" sz="1400" i="1" kern="100" dirty="0">
                <a:latin typeface="Times New Roman" panose="02020603050405020304" pitchFamily="18" charset="0"/>
                <a:ea typeface="標楷體" panose="03000509000000000000" pitchFamily="65" charset="-120"/>
                <a:cs typeface="Times New Roman" panose="02020603050405020304" pitchFamily="18" charset="0"/>
              </a:rPr>
              <a:t>Resolution</a:t>
            </a:r>
            <a:r>
              <a:rPr lang="en-US" altLang="zh-TW" sz="1400" i="1" dirty="0">
                <a:latin typeface="Times New Roman" panose="02020603050405020304" pitchFamily="18" charset="0"/>
                <a:ea typeface="標楷體" panose="03000509000000000000" pitchFamily="65" charset="-120"/>
                <a:cs typeface="Times New Roman" panose="02020603050405020304" pitchFamily="18" charset="0"/>
              </a:rPr>
              <a:t> of the Central Committee of the Communist Party of China on the Major Achievements and Historical Experience of the Party over the Past Century</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rPr>
              <a:t>http://www.npc.gov.cn/englishnpc/c23934/202111/19aeff19b1684cfcb4b7e3fc91515067.shtml</a:t>
            </a:r>
            <a:r>
              <a:rPr lang="en-US" altLang="zh-TW" sz="1400" kern="100" dirty="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sz="14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0" name="对话气泡: 圆角矩形 49">
            <a:extLst>
              <a:ext uri="{FF2B5EF4-FFF2-40B4-BE49-F238E27FC236}">
                <a16:creationId xmlns:a16="http://schemas.microsoft.com/office/drawing/2014/main" id="{1975A38F-2384-4089-86A5-041C0E694F45}"/>
              </a:ext>
            </a:extLst>
          </p:cNvPr>
          <p:cNvSpPr/>
          <p:nvPr/>
        </p:nvSpPr>
        <p:spPr>
          <a:xfrm>
            <a:off x="565092" y="1344508"/>
            <a:ext cx="10882859" cy="3479753"/>
          </a:xfrm>
          <a:prstGeom prst="wedgeRoundRectCallout">
            <a:avLst>
              <a:gd name="adj1" fmla="val 2952"/>
              <a:gd name="adj2" fmla="val 64607"/>
              <a:gd name="adj3" fmla="val 16667"/>
            </a:avLst>
          </a:prstGeom>
          <a:solidFill>
            <a:srgbClr val="FFC000">
              <a:alpha val="18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altLang="zh-TW" sz="21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Resolution of the Central Committee of the Communist Party of China on the Major Achievements and Historical Experience of the Party over the Past Century</a:t>
            </a:r>
            <a:r>
              <a:rPr lang="zh-TW" altLang="en-US" sz="21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1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also states that </a:t>
            </a:r>
            <a:r>
              <a:rPr lang="en-US" altLang="zh-TW" sz="2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“China has actively participated in reform and development of the global governance system. </a:t>
            </a:r>
            <a:r>
              <a:rPr lang="en-US" altLang="zh-TW" sz="2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It </a:t>
            </a:r>
            <a:r>
              <a:rPr lang="en-US" altLang="zh-TW" sz="2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has worked to safeguard the international system centered on the UN, the international order underpinned by international law, and the basic norms of international relations based on the purposes and principles of the UN Charter</a:t>
            </a:r>
            <a:r>
              <a:rPr lang="en-US" altLang="zh-TW" sz="2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China has upheld and </a:t>
            </a:r>
            <a:r>
              <a:rPr lang="en-US" altLang="zh-TW" sz="2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practiced </a:t>
            </a:r>
            <a:r>
              <a:rPr lang="en-US" altLang="zh-TW" sz="2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true multilateralism, resolutely opposed unilateralism, protectionism, hegemonism, and power politics, and worked actively to make economic </a:t>
            </a:r>
            <a:r>
              <a:rPr lang="en-US" altLang="zh-TW" sz="2100" dirty="0" err="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globalisation</a:t>
            </a:r>
            <a:r>
              <a:rPr lang="en-US" altLang="zh-TW" sz="2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more open, inclusive, balanced, and beneficial for all.”</a:t>
            </a:r>
            <a:endParaRPr lang="en-US" altLang="zh-TW" sz="2100" dirty="0">
              <a:solidFill>
                <a:schemeClr val="tx1"/>
              </a:solidFill>
              <a:latin typeface="標楷體" panose="03000509000000000000" pitchFamily="65" charset="-120"/>
              <a:ea typeface="標楷體" panose="03000509000000000000" pitchFamily="65" charset="-120"/>
            </a:endParaRPr>
          </a:p>
        </p:txBody>
      </p:sp>
      <p:sp>
        <p:nvSpPr>
          <p:cNvPr id="9"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pic>
        <p:nvPicPr>
          <p:cNvPr id="8" name="Picture 7"/>
          <p:cNvPicPr/>
          <p:nvPr/>
        </p:nvPicPr>
        <p:blipFill rotWithShape="1">
          <a:blip r:embed="rId3"/>
          <a:srcRect l="26737" t="7098" r="34847" b="82587"/>
          <a:stretch/>
        </p:blipFill>
        <p:spPr bwMode="auto">
          <a:xfrm>
            <a:off x="907694" y="5147432"/>
            <a:ext cx="4466739" cy="7326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31946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30454" y="1343067"/>
            <a:ext cx="10294274" cy="3637919"/>
          </a:xfrm>
          <a:prstGeom prst="rect">
            <a:avLst/>
          </a:prstGeom>
          <a:noFill/>
          <a:ln w="38100">
            <a:solidFill>
              <a:srgbClr val="0070C0"/>
            </a:solidFill>
          </a:ln>
        </p:spPr>
        <p:txBody>
          <a:bodyPr wrap="square">
            <a:spAutoFit/>
          </a:bodyPr>
          <a:lstStyle/>
          <a:p>
            <a:pPr algn="just">
              <a:lnSpc>
                <a:spcPct val="120000"/>
              </a:lnSpc>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1990, the Cold War ended.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A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bipolar world that featured confrontation between the U.S. and the Soviet Union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has been moving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toward multi-polarity</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Emerging markets and developing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countries, which is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represented by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China, have been rising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in the context of economic </a:t>
            </a:r>
            <a:r>
              <a:rPr lang="en-US" altLang="zh-CN" sz="2400" dirty="0" err="1" smtClean="0">
                <a:latin typeface="Times New Roman" panose="02020603050405020304" pitchFamily="18" charset="0"/>
                <a:ea typeface="DFKai-SB" panose="03000509000000000000" pitchFamily="65" charset="-120"/>
                <a:cs typeface="Times New Roman" panose="02020603050405020304" pitchFamily="18" charset="0"/>
              </a:rPr>
              <a:t>globalisation</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In addition, improvement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of China’s strength would make the global governance system fairer and more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rational.  But some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western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countries allege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that China’s rise is a threat to international  peace and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security.  They propose “China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Threat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Theory”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and make incessant efforts to contain our country, bringing huge challenges for our peaceful development. </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9"/>
          <p:cNvSpPr/>
          <p:nvPr/>
        </p:nvSpPr>
        <p:spPr>
          <a:xfrm>
            <a:off x="3295290" y="5542299"/>
            <a:ext cx="7134045" cy="738664"/>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a:t>
            </a:r>
          </a:p>
          <a:p>
            <a:pPr marL="285750" indent="-285750">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CCTV</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http://news.cctv.com/2021/12/31/ARTIUJKQNmDSeHcz2XkrhI6r211231.shtml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People.cn</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http://theory.people.com.cn/n1/2021/0301/c40531-32038916.html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2121096" y="5443394"/>
            <a:ext cx="940280" cy="360916"/>
          </a:xfrm>
          <a:prstGeom prst="rect">
            <a:avLst/>
          </a:prstGeom>
        </p:spPr>
      </p:pic>
      <p:pic>
        <p:nvPicPr>
          <p:cNvPr id="3" name="Picture 2"/>
          <p:cNvPicPr>
            <a:picLocks noChangeAspect="1"/>
          </p:cNvPicPr>
          <p:nvPr/>
        </p:nvPicPr>
        <p:blipFill>
          <a:blip r:embed="rId4"/>
          <a:stretch>
            <a:fillRect/>
          </a:stretch>
        </p:blipFill>
        <p:spPr>
          <a:xfrm>
            <a:off x="2152737" y="5921330"/>
            <a:ext cx="876999" cy="359633"/>
          </a:xfrm>
          <a:prstGeom prst="rect">
            <a:avLst/>
          </a:prstGeom>
        </p:spPr>
      </p:pic>
      <p:sp>
        <p:nvSpPr>
          <p:cNvPr id="5" name="Rectangle 4"/>
          <p:cNvSpPr/>
          <p:nvPr/>
        </p:nvSpPr>
        <p:spPr>
          <a:xfrm>
            <a:off x="594616" y="444032"/>
            <a:ext cx="10767289" cy="535531"/>
          </a:xfrm>
          <a:prstGeom prst="rect">
            <a:avLst/>
          </a:prstGeom>
        </p:spPr>
        <p:txBody>
          <a:bodyPr wrap="square">
            <a:spAutoFit/>
          </a:bodyPr>
          <a:lstStyle/>
          <a:p>
            <a:pPr algn="ctr">
              <a:lnSpc>
                <a:spcPct val="90000"/>
              </a:lnSpc>
              <a:spcAft>
                <a:spcPct val="35000"/>
              </a:spcAft>
              <a:defRPr/>
            </a:pPr>
            <a:r>
              <a:rPr lang="en-US" altLang="zh-HK" sz="3200" b="1" dirty="0">
                <a:latin typeface="Times New Roman" panose="02020603050405020304" pitchFamily="18" charset="0"/>
                <a:ea typeface="DFKai-SB" panose="03000509000000000000" pitchFamily="65" charset="-120"/>
                <a:cs typeface="Times New Roman" panose="02020603050405020304" pitchFamily="18" charset="0"/>
              </a:rPr>
              <a:t>Challenge 1: Containment policy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of </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some </a:t>
            </a:r>
            <a:r>
              <a:rPr lang="en-US" altLang="zh-HK" sz="3200" b="1" dirty="0" smtClean="0">
                <a:latin typeface="Times New Roman" panose="02020603050405020304" pitchFamily="18" charset="0"/>
                <a:ea typeface="DFKai-SB" panose="03000509000000000000" pitchFamily="65" charset="-120"/>
                <a:cs typeface="Times New Roman" panose="02020603050405020304" pitchFamily="18" charset="0"/>
              </a:rPr>
              <a:t>western </a:t>
            </a:r>
            <a:r>
              <a:rPr lang="en-US" altLang="zh-HK" sz="3200" b="1" dirty="0">
                <a:latin typeface="Times New Roman" panose="02020603050405020304" pitchFamily="18" charset="0"/>
                <a:ea typeface="DFKai-SB" panose="03000509000000000000" pitchFamily="65" charset="-120"/>
                <a:cs typeface="Times New Roman" panose="02020603050405020304" pitchFamily="18" charset="0"/>
              </a:rPr>
              <a:t>countries</a:t>
            </a:r>
            <a:endParaRPr lang="zh-TW"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02375" y="1891442"/>
            <a:ext cx="7129181" cy="4081117"/>
          </a:xfrm>
          <a:prstGeom prst="rect">
            <a:avLst/>
          </a:prstGeom>
          <a:noFill/>
          <a:ln w="38100">
            <a:solidFill>
              <a:srgbClr val="0070C0"/>
            </a:solidFill>
          </a:ln>
        </p:spPr>
        <p:txBody>
          <a:bodyPr wrap="square" rtlCol="0">
            <a:spAutoFit/>
          </a:bodyPr>
          <a:lstStyle/>
          <a:p>
            <a:pPr algn="just">
              <a:lnSpc>
                <a:spcPct val="120000"/>
              </a:lnSpc>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In addition to our territorial disputes with some neighboring countries, other security issues have emerged, such as terrorism and refugees triggered by the instability of several regions.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Furthermore</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 some countries attempt to interfere with China’s internal affairs and keep stirring up troubles in the South China Sea, posing serious threats to our national security.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As such, our country has some potential risks in national security.</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6"/>
          <p:cNvSpPr/>
          <p:nvPr/>
        </p:nvSpPr>
        <p:spPr>
          <a:xfrm>
            <a:off x="7910845" y="4352722"/>
            <a:ext cx="4037189" cy="369332"/>
          </a:xfrm>
          <a:prstGeom prst="rect">
            <a:avLst/>
          </a:prstGeom>
        </p:spPr>
        <p:txBody>
          <a:bodyPr wrap="square">
            <a:spAutoFit/>
          </a:bodyPr>
          <a:lstStyle/>
          <a:p>
            <a:pPr algn="ctr"/>
            <a:r>
              <a:rPr lang="en-US" altLang="zh-CN" dirty="0">
                <a:latin typeface="Times New Roman" panose="02020603050405020304" pitchFamily="18" charset="0"/>
                <a:ea typeface="DFKai-SB" panose="03000509000000000000" pitchFamily="65" charset="-120"/>
                <a:cs typeface="Times New Roman" panose="02020603050405020304" pitchFamily="18" charset="0"/>
              </a:rPr>
              <a:t>Photo of a foreign joint military exercise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340" y="2166382"/>
            <a:ext cx="3484200" cy="20498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39493" y="467082"/>
            <a:ext cx="9950548" cy="1077218"/>
          </a:xfrm>
          <a:prstGeom prst="rect">
            <a:avLst/>
          </a:prstGeom>
        </p:spPr>
        <p:txBody>
          <a:bodyPr wrap="square">
            <a:spAutoFit/>
          </a:bodyPr>
          <a:lstStyle/>
          <a:p>
            <a:pPr algn="ctr">
              <a:defRPr/>
            </a:pP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rPr>
              <a:t>Challenge 2: National security threat </a:t>
            </a:r>
            <a:endParaRPr lang="en-US" altLang="zh-TW" sz="3200" b="1" dirty="0" smtClean="0">
              <a:latin typeface="Times New Roman" panose="02020603050405020304" pitchFamily="18" charset="0"/>
              <a:ea typeface="DFKai-SB" panose="03000509000000000000" pitchFamily="65" charset="-120"/>
              <a:cs typeface="Times New Roman" panose="02020603050405020304" pitchFamily="18" charset="0"/>
            </a:endParaRPr>
          </a:p>
          <a:p>
            <a:pPr algn="ctr">
              <a:defRPr/>
            </a:pPr>
            <a:r>
              <a:rPr lang="en-US" altLang="zh-TW" sz="3200" b="1" dirty="0" smtClean="0">
                <a:latin typeface="Times New Roman" panose="02020603050405020304" pitchFamily="18" charset="0"/>
                <a:ea typeface="DFKai-SB" panose="03000509000000000000" pitchFamily="65" charset="-120"/>
                <a:cs typeface="Times New Roman" panose="02020603050405020304" pitchFamily="18" charset="0"/>
              </a:rPr>
              <a:t>posed </a:t>
            </a: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rPr>
              <a:t>by the volatile international security situation</a:t>
            </a:r>
            <a:endParaRPr lang="zh-TW"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48296" y="1427287"/>
            <a:ext cx="10225945" cy="4339650"/>
          </a:xfrm>
          <a:prstGeom prst="rect">
            <a:avLst/>
          </a:prstGeom>
          <a:noFill/>
          <a:ln w="38100">
            <a:solidFill>
              <a:srgbClr val="0070C0"/>
            </a:solidFill>
          </a:ln>
        </p:spPr>
        <p:txBody>
          <a:bodyPr wrap="square">
            <a:spAutoFit/>
          </a:bodyPr>
          <a:lstStyle/>
          <a:p>
            <a:pPr algn="just">
              <a:lnSpc>
                <a:spcPct val="120000"/>
              </a:lnSpc>
            </a:pPr>
            <a:r>
              <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trend of </a:t>
            </a:r>
            <a:r>
              <a:rPr lang="en-US" altLang="zh-CN" sz="2300" dirty="0" err="1" smtClean="0">
                <a:latin typeface="Times New Roman" panose="02020603050405020304" pitchFamily="18" charset="0"/>
                <a:ea typeface="DFKai-SB" panose="03000509000000000000" pitchFamily="65" charset="-120"/>
                <a:cs typeface="Times New Roman" panose="02020603050405020304" pitchFamily="18" charset="0"/>
              </a:rPr>
              <a:t>globalisation</a:t>
            </a:r>
            <a:r>
              <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is irreversible, </a:t>
            </a:r>
            <a:r>
              <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rPr>
              <a:t>but its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effects as a double-edged sword have also </a:t>
            </a:r>
            <a:r>
              <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rPr>
              <a:t>been underscored.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 2008 international financial crisis and the COVID-19 pandemic have </a:t>
            </a:r>
            <a:r>
              <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rPr>
              <a:t>exerted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 broad and far-reaching impact on the global economy, plunging the world into a prolonged slump. </a:t>
            </a:r>
            <a:r>
              <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rPr>
              <a:t> Trade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protectionism of major western countries is rising, countering the trend of </a:t>
            </a:r>
            <a:r>
              <a:rPr lang="en-US" altLang="zh-CN" sz="2300" dirty="0" err="1" smtClean="0">
                <a:latin typeface="Times New Roman" panose="02020603050405020304" pitchFamily="18" charset="0"/>
                <a:ea typeface="DFKai-SB" panose="03000509000000000000" pitchFamily="65" charset="-120"/>
                <a:cs typeface="Times New Roman" panose="02020603050405020304" pitchFamily="18" charset="0"/>
              </a:rPr>
              <a:t>globalisation</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  Meanwhile, division of labor in the industrial chain has gradually become the major areas of </a:t>
            </a:r>
            <a:r>
              <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rPr>
              <a:t>great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power competition</a:t>
            </a:r>
            <a:r>
              <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In recent years, </a:t>
            </a:r>
            <a:r>
              <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United States put its own interests above everything else and launched a trade war against China. </a:t>
            </a:r>
            <a:r>
              <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rPr>
              <a:t> In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its attempt to “decouple” from China and </a:t>
            </a:r>
            <a:r>
              <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rPr>
              <a:t>contain our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country’s development, the United States has seriously undermined the international economic order and the stability of the global industrial chain. </a:t>
            </a:r>
            <a:endParaRPr lang="en-US" altLang="zh-CN" sz="23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文本框 18"/>
          <p:cNvSpPr txBox="1"/>
          <p:nvPr/>
        </p:nvSpPr>
        <p:spPr>
          <a:xfrm>
            <a:off x="4276632" y="6069215"/>
            <a:ext cx="6504317" cy="584775"/>
          </a:xfrm>
          <a:prstGeom prst="rect">
            <a:avLst/>
          </a:prstGeom>
          <a:noFill/>
        </p:spPr>
        <p:txBody>
          <a:bodyPr wrap="square">
            <a:spAutoFit/>
          </a:bodyPr>
          <a:lstStyle/>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Source: The Central People’s Government of the People’s Republic of China</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http://www.gov.cn/guowuyuan/2020-11/25/content_5563986.htm</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157402" y="6209408"/>
            <a:ext cx="2790902" cy="418811"/>
          </a:xfrm>
          <a:prstGeom prst="rect">
            <a:avLst/>
          </a:prstGeom>
        </p:spPr>
      </p:pic>
      <p:sp>
        <p:nvSpPr>
          <p:cNvPr id="3" name="Rectangle 2"/>
          <p:cNvSpPr/>
          <p:nvPr/>
        </p:nvSpPr>
        <p:spPr>
          <a:xfrm>
            <a:off x="867639" y="187983"/>
            <a:ext cx="10275611" cy="1077218"/>
          </a:xfrm>
          <a:prstGeom prst="rect">
            <a:avLst/>
          </a:prstGeom>
        </p:spPr>
        <p:txBody>
          <a:bodyPr wrap="square">
            <a:spAutoFit/>
          </a:bodyPr>
          <a:lstStyle/>
          <a:p>
            <a:pPr algn="ctr">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Challenge 3: Greater uncertainty in </a:t>
            </a:r>
            <a:endPar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endParaRPr>
          </a:p>
          <a:p>
            <a:pPr algn="ctr">
              <a:defRPr/>
            </a:pP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economic development of our country</a:t>
            </a:r>
            <a:endParaRPr lang="zh-TW"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8155</Words>
  <Application>Microsoft Office PowerPoint</Application>
  <PresentationFormat>寬螢幕</PresentationFormat>
  <Paragraphs>440</Paragraphs>
  <Slides>51</Slides>
  <Notes>40</Notes>
  <HiddenSlides>0</HiddenSlides>
  <MMClips>0</MMClips>
  <ScaleCrop>false</ScaleCrop>
  <HeadingPairs>
    <vt:vector size="6" baseType="variant">
      <vt:variant>
        <vt:lpstr>使用字型</vt:lpstr>
      </vt:variant>
      <vt:variant>
        <vt:i4>20</vt:i4>
      </vt:variant>
      <vt:variant>
        <vt:lpstr>佈景主題</vt:lpstr>
      </vt:variant>
      <vt:variant>
        <vt:i4>2</vt:i4>
      </vt:variant>
      <vt:variant>
        <vt:lpstr>投影片標題</vt:lpstr>
      </vt:variant>
      <vt:variant>
        <vt:i4>51</vt:i4>
      </vt:variant>
    </vt:vector>
  </HeadingPairs>
  <TitlesOfParts>
    <vt:vector size="73" baseType="lpstr">
      <vt:lpstr>Avant GardeBook</vt:lpstr>
      <vt:lpstr>Cordia New</vt:lpstr>
      <vt:lpstr>等线</vt:lpstr>
      <vt:lpstr>等线 Light</vt:lpstr>
      <vt:lpstr>Kartika</vt:lpstr>
      <vt:lpstr>微软雅黑</vt:lpstr>
      <vt:lpstr>MS PGothic</vt:lpstr>
      <vt:lpstr>宋体</vt:lpstr>
      <vt:lpstr>游ゴシック</vt:lpstr>
      <vt:lpstr>Microsoft JhengHei</vt:lpstr>
      <vt:lpstr>新細明體</vt:lpstr>
      <vt:lpstr>楷体</vt:lpstr>
      <vt:lpstr>DFKai-SB</vt:lpstr>
      <vt:lpstr>DFKai-SB</vt:lpstr>
      <vt:lpstr>Agency FB</vt:lpstr>
      <vt:lpstr>Arial</vt:lpstr>
      <vt:lpstr>Calibri</vt:lpstr>
      <vt:lpstr>Georgia</vt:lpstr>
      <vt:lpstr>Times New Roman</vt:lpstr>
      <vt:lpstr>Wingdings</vt:lpstr>
      <vt:lpstr>Office 主题​​</vt:lpstr>
      <vt:lpstr>1_Office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The evolving policy of our country’s peaceful development in three stages</vt:lpstr>
      <vt:lpstr>PowerPoint 簡報</vt:lpstr>
      <vt:lpstr>PowerPoint 簡報</vt:lpstr>
      <vt:lpstr>PowerPoint 簡報</vt:lpstr>
      <vt:lpstr>PowerPoint 簡報</vt:lpstr>
      <vt:lpstr>PowerPoint 簡報</vt:lpstr>
      <vt:lpstr>PowerPoint 簡報</vt:lpstr>
      <vt:lpstr>Major-country diplomacy: China-US relations</vt:lpstr>
      <vt:lpstr>PowerPoint 簡報</vt:lpstr>
      <vt:lpstr>PowerPoint 簡報</vt:lpstr>
      <vt:lpstr>PowerPoint 簡報</vt:lpstr>
      <vt:lpstr>PowerPoint 簡報</vt:lpstr>
      <vt:lpstr>PowerPoint 簡報</vt:lpstr>
      <vt:lpstr>PowerPoint 簡報</vt:lpstr>
      <vt:lpstr>PowerPoint 簡報</vt:lpstr>
      <vt:lpstr>PowerPoint 簡報</vt:lpstr>
      <vt:lpstr>Upholding the principle of pursuing the greater good and shared interests to build up solidarity and cooperation with developing countries</vt:lpstr>
      <vt:lpstr>PowerPoint 簡報</vt:lpstr>
      <vt:lpstr>PowerPoint 簡報</vt:lpstr>
      <vt:lpstr>PowerPoint 簡報</vt:lpstr>
      <vt:lpstr>Our country’s multilateral diplomacy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2022-01-10T08:41:47Z</dcterms:created>
  <dcterms:modified xsi:type="dcterms:W3CDTF">2023-03-21T04:44:34Z</dcterms:modified>
</cp:coreProperties>
</file>