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1.xml" ContentType="application/vnd.openxmlformats-officedocument.presentationml.notesSlide+xml"/>
  <Override PartName="/ppt/tags/tag20.xml" ContentType="application/vnd.openxmlformats-officedocument.presentationml.tags+xml"/>
  <Override PartName="/ppt/notesSlides/notesSlide12.xml" ContentType="application/vnd.openxmlformats-officedocument.presentationml.notesSlide+xml"/>
  <Override PartName="/ppt/tags/tag21.xml" ContentType="application/vnd.openxmlformats-officedocument.presentationml.tags+xml"/>
  <Override PartName="/ppt/notesSlides/notesSlide13.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14.xml" ContentType="application/vnd.openxmlformats-officedocument.presentationml.notesSlide+xml"/>
  <Override PartName="/ppt/tags/tag34.xml" ContentType="application/vnd.openxmlformats-officedocument.presentationml.tags+xml"/>
  <Override PartName="/ppt/notesSlides/notesSlide15.xml" ContentType="application/vnd.openxmlformats-officedocument.presentationml.notesSlide+xml"/>
  <Override PartName="/ppt/tags/tag3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93"/>
  </p:notesMasterIdLst>
  <p:handoutMasterIdLst>
    <p:handoutMasterId r:id="rId94"/>
  </p:handoutMasterIdLst>
  <p:sldIdLst>
    <p:sldId id="3401" r:id="rId2"/>
    <p:sldId id="3402" r:id="rId3"/>
    <p:sldId id="2461" r:id="rId4"/>
    <p:sldId id="3345" r:id="rId5"/>
    <p:sldId id="3386" r:id="rId6"/>
    <p:sldId id="3346" r:id="rId7"/>
    <p:sldId id="3347" r:id="rId8"/>
    <p:sldId id="3387" r:id="rId9"/>
    <p:sldId id="3348" r:id="rId10"/>
    <p:sldId id="3370" r:id="rId11"/>
    <p:sldId id="3371" r:id="rId12"/>
    <p:sldId id="3341" r:id="rId13"/>
    <p:sldId id="3342" r:id="rId14"/>
    <p:sldId id="3339" r:id="rId15"/>
    <p:sldId id="3380" r:id="rId16"/>
    <p:sldId id="3388" r:id="rId17"/>
    <p:sldId id="3097" r:id="rId18"/>
    <p:sldId id="2858" r:id="rId19"/>
    <p:sldId id="2504" r:id="rId20"/>
    <p:sldId id="2505" r:id="rId21"/>
    <p:sldId id="3100" r:id="rId22"/>
    <p:sldId id="3119" r:id="rId23"/>
    <p:sldId id="3120" r:id="rId24"/>
    <p:sldId id="3121" r:id="rId25"/>
    <p:sldId id="3349" r:id="rId26"/>
    <p:sldId id="3223" r:id="rId27"/>
    <p:sldId id="3350" r:id="rId28"/>
    <p:sldId id="3389" r:id="rId29"/>
    <p:sldId id="3351" r:id="rId30"/>
    <p:sldId id="3224" r:id="rId31"/>
    <p:sldId id="3390" r:id="rId32"/>
    <p:sldId id="3353" r:id="rId33"/>
    <p:sldId id="3403" r:id="rId34"/>
    <p:sldId id="3355" r:id="rId35"/>
    <p:sldId id="3356" r:id="rId36"/>
    <p:sldId id="3369" r:id="rId37"/>
    <p:sldId id="3362" r:id="rId38"/>
    <p:sldId id="3337" r:id="rId39"/>
    <p:sldId id="3227" r:id="rId40"/>
    <p:sldId id="3228" r:id="rId41"/>
    <p:sldId id="3357" r:id="rId42"/>
    <p:sldId id="3358" r:id="rId43"/>
    <p:sldId id="3396" r:id="rId44"/>
    <p:sldId id="3397" r:id="rId45"/>
    <p:sldId id="3361" r:id="rId46"/>
    <p:sldId id="3233" r:id="rId47"/>
    <p:sldId id="3237" r:id="rId48"/>
    <p:sldId id="3235" r:id="rId49"/>
    <p:sldId id="3392" r:id="rId50"/>
    <p:sldId id="3239" r:id="rId51"/>
    <p:sldId id="3391" r:id="rId52"/>
    <p:sldId id="3364" r:id="rId53"/>
    <p:sldId id="3367" r:id="rId54"/>
    <p:sldId id="3368" r:id="rId55"/>
    <p:sldId id="3394" r:id="rId56"/>
    <p:sldId id="3363" r:id="rId57"/>
    <p:sldId id="3400" r:id="rId58"/>
    <p:sldId id="3238" r:id="rId59"/>
    <p:sldId id="3263" r:id="rId60"/>
    <p:sldId id="3395" r:id="rId61"/>
    <p:sldId id="3266" r:id="rId62"/>
    <p:sldId id="3267" r:id="rId63"/>
    <p:sldId id="3268" r:id="rId64"/>
    <p:sldId id="3270" r:id="rId65"/>
    <p:sldId id="2921" r:id="rId66"/>
    <p:sldId id="3252" r:id="rId67"/>
    <p:sldId id="3373" r:id="rId68"/>
    <p:sldId id="3250" r:id="rId69"/>
    <p:sldId id="3374" r:id="rId70"/>
    <p:sldId id="3102" r:id="rId71"/>
    <p:sldId id="3106" r:id="rId72"/>
    <p:sldId id="3105" r:id="rId73"/>
    <p:sldId id="3398" r:id="rId74"/>
    <p:sldId id="2556" r:id="rId75"/>
    <p:sldId id="2560" r:id="rId76"/>
    <p:sldId id="2561" r:id="rId77"/>
    <p:sldId id="2563" r:id="rId78"/>
    <p:sldId id="3280" r:id="rId79"/>
    <p:sldId id="2568" r:id="rId80"/>
    <p:sldId id="2569" r:id="rId81"/>
    <p:sldId id="2571" r:id="rId82"/>
    <p:sldId id="2576" r:id="rId83"/>
    <p:sldId id="3277" r:id="rId84"/>
    <p:sldId id="3383" r:id="rId85"/>
    <p:sldId id="3330" r:id="rId86"/>
    <p:sldId id="3385" r:id="rId87"/>
    <p:sldId id="3381" r:id="rId88"/>
    <p:sldId id="2580" r:id="rId89"/>
    <p:sldId id="2585" r:id="rId90"/>
    <p:sldId id="3404" r:id="rId91"/>
    <p:sldId id="3405" r:id="rId92"/>
  </p:sldIdLst>
  <p:sldSz cx="12192000" cy="6858000"/>
  <p:notesSz cx="6797675" cy="9926638"/>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4" name="Author" initials="A" lastIdx="18" clrIdx="1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00CC99"/>
    <a:srgbClr val="FFFFFF"/>
    <a:srgbClr val="F1F1B1"/>
    <a:srgbClr val="00FE00"/>
    <a:srgbClr val="DCDCDC"/>
    <a:srgbClr val="F0F0F0"/>
    <a:srgbClr val="E6E6E6"/>
    <a:srgbClr val="C8C8C8"/>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621" autoAdjust="0"/>
    <p:restoredTop sz="96395" autoAdjust="0"/>
  </p:normalViewPr>
  <p:slideViewPr>
    <p:cSldViewPr snapToGrid="0">
      <p:cViewPr varScale="1">
        <p:scale>
          <a:sx n="106" d="100"/>
          <a:sy n="106" d="100"/>
        </p:scale>
        <p:origin x="126" y="228"/>
      </p:cViewPr>
      <p:guideLst>
        <p:guide orient="horz" pos="2090"/>
        <p:guide pos="3840"/>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handoutMaster" Target="handoutMasters/handoutMaster1.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2023/2/24</a:t>
            </a:fld>
            <a:endParaRPr lang="zh-CN" altLang="en-US"/>
          </a:p>
        </p:txBody>
      </p:sp>
      <p:sp>
        <p:nvSpPr>
          <p:cNvPr id="4" name="页脚占位符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2023/2/24</a:t>
            </a:fld>
            <a:endParaRPr lang="zh-CN" altLang="en-US"/>
          </a:p>
        </p:txBody>
      </p:sp>
      <p:sp>
        <p:nvSpPr>
          <p:cNvPr id="4" name="幻灯片图像占位符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960703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6837353-30EB-4A48-80EB-173D804AEFBD}" type="slidenum">
              <a:rPr lang="zh-CN" altLang="en-US" smtClean="0"/>
              <a:t>3</a:t>
            </a:fld>
            <a:endParaRPr lang="zh-CN" altLang="en-US"/>
          </a:p>
        </p:txBody>
      </p:sp>
    </p:spTree>
    <p:extLst>
      <p:ext uri="{BB962C8B-B14F-4D97-AF65-F5344CB8AC3E}">
        <p14:creationId xmlns:p14="http://schemas.microsoft.com/office/powerpoint/2010/main" val="2975492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solidFill>
                  <a:prstClr val="black"/>
                </a:solidFill>
              </a:rPr>
              <a:t>47</a:t>
            </a:fld>
            <a:endParaRPr lang="zh-CN" altLang="en-US" dirty="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latin typeface="黑体" panose="02010609060101010101" charset="-122"/>
              <a:ea typeface="黑体" panose="02010609060101010101" charset="-122"/>
              <a:cs typeface="黑体" panose="02010609060101010101" charset="-122"/>
              <a:sym typeface="+mn-ea"/>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6837353-30EB-4A48-80EB-173D804AEFBD}" type="slidenum">
              <a:rPr lang="zh-CN" altLang="en-US" smtClean="0"/>
              <a:t>8</a:t>
            </a:fld>
            <a:endParaRPr lang="zh-CN" altLang="en-US"/>
          </a:p>
        </p:txBody>
      </p:sp>
    </p:spTree>
    <p:extLst>
      <p:ext uri="{BB962C8B-B14F-4D97-AF65-F5344CB8AC3E}">
        <p14:creationId xmlns:p14="http://schemas.microsoft.com/office/powerpoint/2010/main" val="1000643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2281462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ltLang="zh-HK"/>
              <a:t>Click to edit Master title style</a:t>
            </a:r>
            <a:endParaRPr lang="zh-HK" alt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HK"/>
              <a:t>Click to edit Master subtitle style</a:t>
            </a:r>
            <a:endParaRPr lang="zh-HK" altLang="en-US"/>
          </a:p>
        </p:txBody>
      </p:sp>
      <p:sp>
        <p:nvSpPr>
          <p:cNvPr id="4" name="Date Placeholder 3"/>
          <p:cNvSpPr>
            <a:spLocks noGrp="1"/>
          </p:cNvSpPr>
          <p:nvPr>
            <p:ph type="dt" sz="half" idx="10"/>
          </p:nvPr>
        </p:nvSpPr>
        <p:spPr/>
        <p:txBody>
          <a:bodyPr/>
          <a:lstStyle/>
          <a:p>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B3361004-B791-4E74-9F12-3DDC1644C5D2}" type="slidenum">
              <a:rPr lang="zh-HK" altLang="en-US" smtClean="0"/>
              <a:t>‹#›</a:t>
            </a:fld>
            <a:endParaRPr lang="zh-HK"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a:t>Click to edit Master title style</a:t>
            </a:r>
            <a:endParaRPr lang="zh-HK" altLang="en-US"/>
          </a:p>
        </p:txBody>
      </p:sp>
      <p:sp>
        <p:nvSpPr>
          <p:cNvPr id="3" name="Vertical Text Placeholder 2"/>
          <p:cNvSpPr>
            <a:spLocks noGrp="1"/>
          </p:cNvSpPr>
          <p:nvPr>
            <p:ph type="body" orient="vert" idx="1"/>
          </p:nvPr>
        </p:nvSpPr>
        <p:spPr/>
        <p:txBody>
          <a:bodyPr vert="eaVert"/>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Date Placeholder 3"/>
          <p:cNvSpPr>
            <a:spLocks noGrp="1"/>
          </p:cNvSpPr>
          <p:nvPr>
            <p:ph type="dt" sz="half" idx="10"/>
          </p:nvPr>
        </p:nvSpPr>
        <p:spPr/>
        <p:txBody>
          <a:bodyPr/>
          <a:lstStyle/>
          <a:p>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B3361004-B791-4E74-9F12-3DDC1644C5D2}" type="slidenum">
              <a:rPr lang="zh-HK" altLang="en-US" smtClean="0"/>
              <a:t>‹#›</a:t>
            </a:fld>
            <a:endParaRPr lang="zh-HK"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ltLang="zh-HK"/>
              <a:t>Click to edit Master title style</a:t>
            </a:r>
            <a:endParaRPr lang="zh-HK" alt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Date Placeholder 3"/>
          <p:cNvSpPr>
            <a:spLocks noGrp="1"/>
          </p:cNvSpPr>
          <p:nvPr>
            <p:ph type="dt" sz="half" idx="10"/>
          </p:nvPr>
        </p:nvSpPr>
        <p:spPr/>
        <p:txBody>
          <a:bodyPr/>
          <a:lstStyle/>
          <a:p>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B3361004-B791-4E74-9F12-3DDC1644C5D2}" type="slidenum">
              <a:rPr lang="zh-HK" altLang="en-US" smtClean="0"/>
              <a:t>‹#›</a:t>
            </a:fld>
            <a:endParaRPr lang="zh-HK"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3"/>
          <p:cNvSpPr>
            <a:spLocks noGrp="1" noChangeArrowheads="1"/>
          </p:cNvSpPr>
          <p:nvPr>
            <p:ph type="dt" sz="half" idx="10"/>
          </p:nvPr>
        </p:nvSpPr>
        <p:spPr/>
        <p:txBody>
          <a:bodyPr/>
          <a:lstStyle>
            <a:lvl1pPr>
              <a:defRPr/>
            </a:lvl1pPr>
          </a:lstStyle>
          <a:p>
            <a:pPr>
              <a:defRPr/>
            </a:pPr>
            <a:endParaRPr lang="zh-CN" altLang="en-US" sz="1800">
              <a:solidFill>
                <a:schemeClr val="tx1"/>
              </a:solidFill>
            </a:endParaRPr>
          </a:p>
        </p:txBody>
      </p:sp>
      <p:sp>
        <p:nvSpPr>
          <p:cNvPr id="4"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5" name="灯片编号占位符 5"/>
          <p:cNvSpPr>
            <a:spLocks noGrp="1" noChangeArrowheads="1"/>
          </p:cNvSpPr>
          <p:nvPr>
            <p:ph type="sldNum" sz="quarter" idx="12"/>
          </p:nvPr>
        </p:nvSpPr>
        <p:spPr/>
        <p:txBody>
          <a:bodyPr/>
          <a:lstStyle>
            <a:lvl1pPr>
              <a:defRPr/>
            </a:lvl1pPr>
          </a:lstStyle>
          <a:p>
            <a:fld id="{370578D4-5534-4341-B0FE-2B8D061E9453}" type="slidenum">
              <a:rPr lang="zh-CN" altLang="en-US"/>
              <a:t>‹#›</a:t>
            </a:fld>
            <a:endParaRPr lang="zh-CN" altLang="en-US" sz="1800">
              <a:solidFill>
                <a:schemeClr val="tx1"/>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 name="灯片编号占位符 3"/>
          <p:cNvSpPr>
            <a:spLocks noGrp="1"/>
          </p:cNvSpPr>
          <p:nvPr>
            <p:ph type="sldNum" sz="quarter" idx="10"/>
          </p:nvPr>
        </p:nvSpPr>
        <p:spPr>
          <a:xfrm>
            <a:off x="9120188" y="6381750"/>
            <a:ext cx="2743200" cy="365125"/>
          </a:xfrm>
        </p:spPr>
        <p:txBody>
          <a:bodyPr/>
          <a:lstStyle>
            <a:lvl1pPr>
              <a:defRPr/>
            </a:lvl1pPr>
          </a:lstStyle>
          <a:p>
            <a:pPr>
              <a:defRPr/>
            </a:pPr>
            <a:fld id="{D516AF7B-E9E2-410E-AD95-DFB2B63849F4}" type="slidenum">
              <a:rPr lang="en-US" altLang="en-US"/>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ltLang="zh-HK"/>
              <a:t>Click to edit Master title style</a:t>
            </a:r>
            <a:endParaRPr lang="zh-HK" alt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HK"/>
              <a:t>Edit Master text styles</a:t>
            </a:r>
          </a:p>
        </p:txBody>
      </p:sp>
      <p:sp>
        <p:nvSpPr>
          <p:cNvPr id="4" name="Date Placeholder 3"/>
          <p:cNvSpPr>
            <a:spLocks noGrp="1"/>
          </p:cNvSpPr>
          <p:nvPr>
            <p:ph type="dt" sz="half" idx="10"/>
          </p:nvPr>
        </p:nvSpPr>
        <p:spPr/>
        <p:txBody>
          <a:bodyPr/>
          <a:lstStyle/>
          <a:p>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B3361004-B791-4E74-9F12-3DDC1644C5D2}" type="slidenum">
              <a:rPr lang="zh-HK" altLang="en-US" smtClean="0"/>
              <a:t>‹#›</a:t>
            </a:fld>
            <a:endParaRPr lang="zh-HK"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a:t>Click to edit Master title style</a:t>
            </a:r>
            <a:endParaRPr lang="zh-HK" altLang="en-US"/>
          </a:p>
        </p:txBody>
      </p:sp>
      <p:sp>
        <p:nvSpPr>
          <p:cNvPr id="3" name="Content Placeholder 2"/>
          <p:cNvSpPr>
            <a:spLocks noGrp="1"/>
          </p:cNvSpPr>
          <p:nvPr>
            <p:ph sz="half" idx="1"/>
          </p:nvPr>
        </p:nvSpPr>
        <p:spPr>
          <a:xfrm>
            <a:off x="838200" y="1825625"/>
            <a:ext cx="5181600" cy="4351338"/>
          </a:xfrm>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Content Placeholder 3"/>
          <p:cNvSpPr>
            <a:spLocks noGrp="1"/>
          </p:cNvSpPr>
          <p:nvPr>
            <p:ph sz="half" idx="2"/>
          </p:nvPr>
        </p:nvSpPr>
        <p:spPr>
          <a:xfrm>
            <a:off x="6172200" y="1825625"/>
            <a:ext cx="5181600" cy="4351338"/>
          </a:xfrm>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5" name="Date Placeholder 4"/>
          <p:cNvSpPr>
            <a:spLocks noGrp="1"/>
          </p:cNvSpPr>
          <p:nvPr>
            <p:ph type="dt" sz="half" idx="10"/>
          </p:nvPr>
        </p:nvSpPr>
        <p:spPr/>
        <p:txBody>
          <a:bodyPr/>
          <a:lstStyle/>
          <a:p>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B3361004-B791-4E74-9F12-3DDC1644C5D2}" type="slidenum">
              <a:rPr lang="zh-HK" altLang="en-US" smtClean="0"/>
              <a:t>‹#›</a:t>
            </a:fld>
            <a:endParaRPr lang="zh-HK"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ltLang="zh-HK"/>
              <a:t>Click to edit Master title style</a:t>
            </a:r>
            <a:endParaRPr lang="zh-HK" alt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7" name="Date Placeholder 6"/>
          <p:cNvSpPr>
            <a:spLocks noGrp="1"/>
          </p:cNvSpPr>
          <p:nvPr>
            <p:ph type="dt" sz="half" idx="10"/>
          </p:nvPr>
        </p:nvSpPr>
        <p:spPr/>
        <p:txBody>
          <a:bodyPr/>
          <a:lstStyle/>
          <a:p>
            <a:endParaRPr lang="zh-HK" altLang="en-US"/>
          </a:p>
        </p:txBody>
      </p:sp>
      <p:sp>
        <p:nvSpPr>
          <p:cNvPr id="8" name="Footer Placeholder 7"/>
          <p:cNvSpPr>
            <a:spLocks noGrp="1"/>
          </p:cNvSpPr>
          <p:nvPr>
            <p:ph type="ftr" sz="quarter" idx="11"/>
          </p:nvPr>
        </p:nvSpPr>
        <p:spPr/>
        <p:txBody>
          <a:bodyPr/>
          <a:lstStyle/>
          <a:p>
            <a:endParaRPr lang="zh-HK" altLang="en-US"/>
          </a:p>
        </p:txBody>
      </p:sp>
      <p:sp>
        <p:nvSpPr>
          <p:cNvPr id="9" name="Slide Number Placeholder 8"/>
          <p:cNvSpPr>
            <a:spLocks noGrp="1"/>
          </p:cNvSpPr>
          <p:nvPr>
            <p:ph type="sldNum" sz="quarter" idx="12"/>
          </p:nvPr>
        </p:nvSpPr>
        <p:spPr/>
        <p:txBody>
          <a:bodyPr/>
          <a:lstStyle/>
          <a:p>
            <a:fld id="{B3361004-B791-4E74-9F12-3DDC1644C5D2}" type="slidenum">
              <a:rPr lang="zh-HK" altLang="en-US" smtClean="0"/>
              <a:t>‹#›</a:t>
            </a:fld>
            <a:endParaRPr lang="zh-HK"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a:t>Click to edit Master title style</a:t>
            </a:r>
            <a:endParaRPr lang="zh-HK" altLang="en-US"/>
          </a:p>
        </p:txBody>
      </p:sp>
      <p:sp>
        <p:nvSpPr>
          <p:cNvPr id="3" name="Date Placeholder 2"/>
          <p:cNvSpPr>
            <a:spLocks noGrp="1"/>
          </p:cNvSpPr>
          <p:nvPr>
            <p:ph type="dt" sz="half" idx="10"/>
          </p:nvPr>
        </p:nvSpPr>
        <p:spPr/>
        <p:txBody>
          <a:bodyPr/>
          <a:lstStyle/>
          <a:p>
            <a:endParaRPr lang="zh-HK" altLang="en-US"/>
          </a:p>
        </p:txBody>
      </p:sp>
      <p:sp>
        <p:nvSpPr>
          <p:cNvPr id="4" name="Footer Placeholder 3"/>
          <p:cNvSpPr>
            <a:spLocks noGrp="1"/>
          </p:cNvSpPr>
          <p:nvPr>
            <p:ph type="ftr" sz="quarter" idx="11"/>
          </p:nvPr>
        </p:nvSpPr>
        <p:spPr/>
        <p:txBody>
          <a:bodyPr/>
          <a:lstStyle/>
          <a:p>
            <a:endParaRPr lang="zh-HK" altLang="en-US"/>
          </a:p>
        </p:txBody>
      </p:sp>
      <p:sp>
        <p:nvSpPr>
          <p:cNvPr id="5" name="Slide Number Placeholder 4"/>
          <p:cNvSpPr>
            <a:spLocks noGrp="1"/>
          </p:cNvSpPr>
          <p:nvPr>
            <p:ph type="sldNum" sz="quarter" idx="12"/>
          </p:nvPr>
        </p:nvSpPr>
        <p:spPr/>
        <p:txBody>
          <a:bodyPr/>
          <a:lstStyle/>
          <a:p>
            <a:fld id="{B3361004-B791-4E74-9F12-3DDC1644C5D2}" type="slidenum">
              <a:rPr lang="zh-HK" altLang="en-US" smtClean="0"/>
              <a:t>‹#›</a:t>
            </a:fld>
            <a:endParaRPr lang="zh-HK"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HK" altLang="en-US"/>
          </a:p>
        </p:txBody>
      </p:sp>
      <p:sp>
        <p:nvSpPr>
          <p:cNvPr id="3" name="Footer Placeholder 2"/>
          <p:cNvSpPr>
            <a:spLocks noGrp="1"/>
          </p:cNvSpPr>
          <p:nvPr>
            <p:ph type="ftr" sz="quarter" idx="11"/>
          </p:nvPr>
        </p:nvSpPr>
        <p:spPr/>
        <p:txBody>
          <a:bodyPr/>
          <a:lstStyle/>
          <a:p>
            <a:endParaRPr lang="zh-HK" altLang="en-US"/>
          </a:p>
        </p:txBody>
      </p:sp>
      <p:sp>
        <p:nvSpPr>
          <p:cNvPr id="4" name="Slide Number Placeholder 3"/>
          <p:cNvSpPr>
            <a:spLocks noGrp="1"/>
          </p:cNvSpPr>
          <p:nvPr>
            <p:ph type="sldNum" sz="quarter" idx="12"/>
          </p:nvPr>
        </p:nvSpPr>
        <p:spPr/>
        <p:txBody>
          <a:bodyPr/>
          <a:lstStyle/>
          <a:p>
            <a:fld id="{B3361004-B791-4E74-9F12-3DDC1644C5D2}" type="slidenum">
              <a:rPr lang="zh-HK" altLang="en-US" smtClean="0"/>
              <a:t>‹#›</a:t>
            </a:fld>
            <a:endParaRPr lang="zh-HK"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HK"/>
              <a:t>Click to edit Master title style</a:t>
            </a:r>
            <a:endParaRPr lang="zh-HK" alt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HK"/>
              <a:t>Edit Master text styles</a:t>
            </a:r>
          </a:p>
        </p:txBody>
      </p:sp>
      <p:sp>
        <p:nvSpPr>
          <p:cNvPr id="5" name="Date Placeholder 4"/>
          <p:cNvSpPr>
            <a:spLocks noGrp="1"/>
          </p:cNvSpPr>
          <p:nvPr>
            <p:ph type="dt" sz="half" idx="10"/>
          </p:nvPr>
        </p:nvSpPr>
        <p:spPr/>
        <p:txBody>
          <a:bodyPr/>
          <a:lstStyle/>
          <a:p>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B3361004-B791-4E74-9F12-3DDC1644C5D2}" type="slidenum">
              <a:rPr lang="zh-HK" altLang="en-US" smtClean="0"/>
              <a:t>‹#›</a:t>
            </a:fld>
            <a:endParaRPr lang="zh-HK"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HK"/>
              <a:t>Click to edit Master title style</a:t>
            </a:r>
            <a:endParaRPr lang="zh-HK" alt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HK" alt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HK"/>
              <a:t>Edit Master text styles</a:t>
            </a:r>
          </a:p>
        </p:txBody>
      </p:sp>
      <p:sp>
        <p:nvSpPr>
          <p:cNvPr id="5" name="Date Placeholder 4"/>
          <p:cNvSpPr>
            <a:spLocks noGrp="1"/>
          </p:cNvSpPr>
          <p:nvPr>
            <p:ph type="dt" sz="half" idx="10"/>
          </p:nvPr>
        </p:nvSpPr>
        <p:spPr/>
        <p:txBody>
          <a:bodyPr/>
          <a:lstStyle/>
          <a:p>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B3361004-B791-4E74-9F12-3DDC1644C5D2}" type="slidenum">
              <a:rPr lang="zh-HK" altLang="en-US" smtClean="0"/>
              <a:t>‹#›</a:t>
            </a:fld>
            <a:endParaRPr lang="zh-HK"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ltLang="zh-HK"/>
              <a:t>Click to edit Master title style</a:t>
            </a:r>
            <a:endParaRPr lang="zh-HK" alt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HK"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HK"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361004-B791-4E74-9F12-3DDC1644C5D2}" type="slidenum">
              <a:rPr lang="zh-HK" altLang="en-US" smtClean="0"/>
              <a:t>‹#›</a:t>
            </a:fld>
            <a:endParaRPr lang="zh-HK" altLang="en-US"/>
          </a:p>
        </p:txBody>
      </p:sp>
      <p:sp>
        <p:nvSpPr>
          <p:cNvPr id="7" name="矩形 6"/>
          <p:cNvSpPr/>
          <p:nvPr userDrawn="1"/>
        </p:nvSpPr>
        <p:spPr>
          <a:xfrm>
            <a:off x="0" y="0"/>
            <a:ext cx="12192000" cy="6858000"/>
          </a:xfrm>
          <a:prstGeom prst="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 name="灯片编号占位符 2"/>
          <p:cNvSpPr txBox="1"/>
          <p:nvPr userDrawn="1"/>
        </p:nvSpPr>
        <p:spPr>
          <a:xfrm>
            <a:off x="9118800" y="6382800"/>
            <a:ext cx="2743200" cy="365125"/>
          </a:xfrm>
          <a:prstGeom prst="rect">
            <a:avLst/>
          </a:prstGeom>
        </p:spPr>
        <p:txBody>
          <a:bodyPr vert="horz" lIns="91440" tIns="45720" rIns="91440" bIns="45720" rtlCol="0" anchor="ctr"/>
          <a:lstStyle>
            <a:defPPr>
              <a:defRPr lang="zh-CN"/>
            </a:defPPr>
            <a:lvl1pPr marL="0" algn="r" defTabSz="914400" rtl="0" eaLnBrk="0" fontAlgn="base" latinLnBrk="0" hangingPunct="0">
              <a:spcBef>
                <a:spcPct val="0"/>
              </a:spcBef>
              <a:spcAft>
                <a:spcPct val="0"/>
              </a:spcAft>
              <a:defRPr sz="1200" kern="1200">
                <a:solidFill>
                  <a:schemeClr val="tx1">
                    <a:tint val="75000"/>
                  </a:schemeClr>
                </a:solidFill>
                <a:latin typeface="Arial" panose="020B0604020202020204" pitchFamily="34" charset="0"/>
                <a:ea typeface="宋体" panose="02010600030101010101" pitchFamily="2" charset="-122"/>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800" kern="1200">
                <a:solidFill>
                  <a:schemeClr val="tx1"/>
                </a:solidFill>
                <a:latin typeface="Arial" panose="020B0604020202020204" pitchFamily="34" charset="0"/>
                <a:ea typeface="宋体" panose="02010600030101010101" pitchFamily="2" charset="-122"/>
                <a:cs typeface="+mn-cs"/>
              </a:defRPr>
            </a:lvl9pPr>
          </a:lstStyle>
          <a:p>
            <a:pPr>
              <a:defRPr/>
            </a:pPr>
            <a:fld id="{C6F83518-E373-4996-BE94-47308CC4F57E}" type="slidenum">
              <a:rPr lang="en-US" altLang="en-US" smtClean="0"/>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cnbayarea.org.cn/news/rdbd/gddykc/ttxw/content/post_274550.html" TargetMode="Externa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hyperlink" Target="http://politics.people.com.cn/BIG5/n1/2020/1014/c1024-31891731.html" TargetMode="Externa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ndrc.gov.cn/xxgk/zcfb/ghwb/202103/t20210323_1270124.html?code=&amp;state=123"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ndrc.gov.cn/xxgk/zcfb/ghwb/202103/t20210323_1270124.html?code=&amp;state=123"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ndrc.gov.cn/xxgk/zcfb/ghwb/202103/t20210323_1270124.html?code=&amp;state=123" TargetMode="Externa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hyperlink" Target="https://en.ndrc.gov.cn/policies/index_1.html" TargetMode="Externa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news.gov.hk/chi/2021/03/20210319/20210319_140450_739.html"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news.gov.hk/chi/2021/03/20210319/20210319_140450_739.html"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www.cnbayarea.org.cn/introduction/content/post_165071.html" TargetMode="Externa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2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hyperlink" Target="http://www.cnbayarea.org.cn/city/index.html" TargetMode="External"/><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8" Type="http://schemas.openxmlformats.org/officeDocument/2006/relationships/tags" Target="../tags/tag13.xml"/><Relationship Id="rId3" Type="http://schemas.openxmlformats.org/officeDocument/2006/relationships/tags" Target="../tags/tag8.xml"/><Relationship Id="rId7" Type="http://schemas.openxmlformats.org/officeDocument/2006/relationships/tags" Target="../tags/tag12.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image" Target="../media/image10.png"/><Relationship Id="rId5" Type="http://schemas.openxmlformats.org/officeDocument/2006/relationships/tags" Target="../tags/tag10.xml"/><Relationship Id="rId10" Type="http://schemas.openxmlformats.org/officeDocument/2006/relationships/hyperlink" Target="https://www.bayarea.gov.hk/filemanager/tc/share/pdf/Outline_Development_Plan.pdf" TargetMode="External"/><Relationship Id="rId4" Type="http://schemas.openxmlformats.org/officeDocument/2006/relationships/tags" Target="../tags/tag9.xml"/><Relationship Id="rId9"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info.gov.hk/gia/general/202105/05/P2021050500295.htm?fontSize=1"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www.bayarea.gov.hk/tc/stories/videos.html" TargetMode="External"/><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hyperlink" Target="https://www.bayarea.gov.hk/en/stories/videos.html" TargetMode="Externa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hkmb.hktdc.com/tc/1X0AJSM2/%E7%A7%91%E6%8A%80%E5%8F%8A%E5%89%B5%E6%96%B0/%E5%A4%A7%E7%81%A3%E5%8D%80%E6%8E%A8%E7%A7%91%E7%A0%94%E8%B3%87%E9%87%91%E9%81%8E%E6%B2%B3-%E4%BE%BF%E5%88%A9%E7%B2%B5%E6%B8%AF%E5%A4%A7%E5%B0%88%E9%99%A2%E6%A0%A1%E5%90%88%E4%BD%9C" TargetMode="External"/><Relationship Id="rId2" Type="http://schemas.openxmlformats.org/officeDocument/2006/relationships/image" Target="../media/image31.emf"/><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bayarea.gov.hk/filemanager/tc/share/pdf/Outline_Development_Plan.pdf"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bayarea.gov.hk/filemanager/tc/share/pdf/Outline_Development_Plan.pdf"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hyperlink" Target="https://www.bayarea.gov.hk/en/stories/videos.html" TargetMode="Externa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hyperlink" Target="https://chinacurrent.com/hk/story/22627/shenzhen-zhongshan-bridge"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drc.gd.gov.cn/zcjd5635/content/post_3272021.html" TargetMode="Externa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hyperlink" Target="http://td.gd.gov.cn/gkmlpt/content/3/3270/post_3270497.html?jump=false%231479"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gd.people.com.cn/BIG5/n2/2021/0118/c123932-34533061.html" TargetMode="Externa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hyperlink" Target="http://td.gd.gov.cn/dtxw_n/tpxw/content/post_3140625.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hyperlink" Target="http://www.hzmb.org/" TargetMode="External"/><Relationship Id="rId7" Type="http://schemas.openxmlformats.org/officeDocument/2006/relationships/image" Target="../media/image53.pn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52.png"/><Relationship Id="rId11" Type="http://schemas.openxmlformats.org/officeDocument/2006/relationships/image" Target="../media/image56.png"/><Relationship Id="rId5" Type="http://schemas.openxmlformats.org/officeDocument/2006/relationships/hyperlink" Target="https://www.ndrc.gov.cn/xxgk/zcfb/tz/202008/P020200804381038186602_r75.jpg" TargetMode="External"/><Relationship Id="rId10" Type="http://schemas.openxmlformats.org/officeDocument/2006/relationships/image" Target="../media/image55.png"/><Relationship Id="rId4" Type="http://schemas.openxmlformats.org/officeDocument/2006/relationships/image" Target="../media/image51.jpeg"/><Relationship Id="rId9" Type="http://schemas.openxmlformats.org/officeDocument/2006/relationships/hyperlink" Target="http://www.cnbayarea.org.cn/"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bayarea.gov.hk/filemanager/tc/share/pdf/Outline_Development_Plan.pdf"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bayarea.gov.hk/filemanager/tc/share/pdf/Outline_Development_Plan.pdf"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bayarea.gov.hk/filemanager/tc/share/pdf/Outline_Development_Plan.pdf" TargetMode="External"/><Relationship Id="rId1" Type="http://schemas.openxmlformats.org/officeDocument/2006/relationships/slideLayout" Target="../slideLayouts/slideLayout7.xml"/><Relationship Id="rId5" Type="http://schemas.openxmlformats.org/officeDocument/2006/relationships/image" Target="../media/image59.jpg"/><Relationship Id="rId4" Type="http://schemas.openxmlformats.org/officeDocument/2006/relationships/image" Target="../media/image58.jpg"/></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tv.cctv.com/2017/06/30/VIDEaEehP311kZ4oJnrGrbXB170630.shtml"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www.edb.gov.hk/en/edu-system/postsecondary/policy-doc/pilot-scheme.html" TargetMode="Externa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hyperlink" Target="https://www.edb.gov.hk/attachment/tc/edu-system/postsecondary/policy-doc/pilot-scheme/scheme_2023/Handbook202223.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51.xml.rels><?xml version="1.0" encoding="UTF-8" standalone="yes"?>
<Relationships xmlns="http://schemas.openxmlformats.org/package/2006/relationships"><Relationship Id="rId3" Type="http://schemas.openxmlformats.org/officeDocument/2006/relationships/hyperlink" Target="https://app7.rthk.hk/elearning/gba/related_forum.php" TargetMode="External"/><Relationship Id="rId7" Type="http://schemas.openxmlformats.org/officeDocument/2006/relationships/image" Target="../media/image7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hyperlink" Target="https://www.bayarea.gov.hk/en/stories/videos.html" TargetMode="External"/><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44.png"/><Relationship Id="rId2" Type="http://schemas.openxmlformats.org/officeDocument/2006/relationships/hyperlink" Target="https://chinacurrent.com/hk/story/21183/what-is-greater-bay-area-youth-employment-scheme" TargetMode="External"/><Relationship Id="rId1" Type="http://schemas.openxmlformats.org/officeDocument/2006/relationships/slideLayout" Target="../slideLayouts/slideLayout7.xml"/><Relationship Id="rId6" Type="http://schemas.openxmlformats.org/officeDocument/2006/relationships/hyperlink" Target="https://chinacurrent.com/hk/story/22317/funding-scheme-for-youth-entrepreneurship" TargetMode="External"/><Relationship Id="rId5" Type="http://schemas.openxmlformats.org/officeDocument/2006/relationships/image" Target="../media/image82.png"/><Relationship Id="rId4" Type="http://schemas.openxmlformats.org/officeDocument/2006/relationships/hyperlink" Target="https://chinacurrent.com/hk/story/21187/greater-bay-area-youth-employment-scheme-education-pathways"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www.gzns.gov.cn/tzns/zmq/zmdt/content/post_7197269.html" TargetMode="Externa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slideLayout" Target="../slideLayouts/slideLayout7.xml"/><Relationship Id="rId1" Type="http://schemas.openxmlformats.org/officeDocument/2006/relationships/tags" Target="../tags/tag18.xml"/><Relationship Id="rId5" Type="http://schemas.openxmlformats.org/officeDocument/2006/relationships/image" Target="../media/image84.jpeg"/><Relationship Id="rId4" Type="http://schemas.openxmlformats.org/officeDocument/2006/relationships/hyperlink" Target="http://hmo.gd.gov.cn/ygahz/content/post_3244050.html" TargetMode="External"/></Relationships>
</file>

<file path=ppt/slides/_rels/slide59.xml.rels><?xml version="1.0" encoding="UTF-8" standalone="yes"?>
<Relationships xmlns="http://schemas.openxmlformats.org/package/2006/relationships"><Relationship Id="rId8" Type="http://schemas.openxmlformats.org/officeDocument/2006/relationships/hyperlink" Target="http://cppcc.china.com.cn/2019-02/20/content_74483286.htm" TargetMode="External"/><Relationship Id="rId3" Type="http://schemas.openxmlformats.org/officeDocument/2006/relationships/notesSlide" Target="../notesSlides/notesSlide11.xml"/><Relationship Id="rId7" Type="http://schemas.openxmlformats.org/officeDocument/2006/relationships/image" Target="../media/image86.pn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hyperlink" Target="http://sw.gz.gov.cn/ztzl/tzgz/zxzx/content/post_2433576.html" TargetMode="External"/><Relationship Id="rId5" Type="http://schemas.openxmlformats.org/officeDocument/2006/relationships/image" Target="../media/image85.png"/><Relationship Id="rId4" Type="http://schemas.openxmlformats.org/officeDocument/2006/relationships/hyperlink" Target="https://www.ndrc.gov.cn/fzggw/wld/hlf/lddt/202106/t20210601_1282402.html?code=&amp;state=123" TargetMode="External"/><Relationship Id="rId9" Type="http://schemas.openxmlformats.org/officeDocument/2006/relationships/image" Target="../media/image87.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20.xml"/><Relationship Id="rId5" Type="http://schemas.openxmlformats.org/officeDocument/2006/relationships/image" Target="../media/image89.png"/><Relationship Id="rId4" Type="http://schemas.openxmlformats.org/officeDocument/2006/relationships/hyperlink" Target="http://zhs.mofcom.gov.cn/article/xxfb/201503/20150300926644.shtml"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1.jpeg"/><Relationship Id="rId7" Type="http://schemas.openxmlformats.org/officeDocument/2006/relationships/image" Target="../media/image94.png"/><Relationship Id="rId2" Type="http://schemas.openxmlformats.org/officeDocument/2006/relationships/image" Target="../media/image90.jpeg"/><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hyperlink" Target="http://www.cnbayarea.org.cn/news/special/views/index.html" TargetMode="External"/><Relationship Id="rId4" Type="http://schemas.openxmlformats.org/officeDocument/2006/relationships/image" Target="../media/image9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96.jpeg"/><Relationship Id="rId4" Type="http://schemas.openxmlformats.org/officeDocument/2006/relationships/image" Target="../media/image95.jpeg"/></Relationships>
</file>

<file path=ppt/slides/_rels/slide6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6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101.png"/></Relationships>
</file>

<file path=ppt/slides/_rels/slide6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hyperlink" Target="https://www.hkeconomy.gov.hk/en/pdf/Business_report_2021.pdf"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www.hkma.gov.hk/eng/key-functions/international-financial-centre/hong-kong-as-an-international-financial-centre/dominant-gateway-to-china/" TargetMode="External"/><Relationship Id="rId2" Type="http://schemas.openxmlformats.org/officeDocument/2006/relationships/slideLayout" Target="../slideLayouts/slideLayout1.xml"/><Relationship Id="rId1" Type="http://schemas.openxmlformats.org/officeDocument/2006/relationships/tags" Target="../tags/tag23.xml"/><Relationship Id="rId6" Type="http://schemas.openxmlformats.org/officeDocument/2006/relationships/image" Target="../media/image104.png"/><Relationship Id="rId5" Type="http://schemas.openxmlformats.org/officeDocument/2006/relationships/hyperlink" Target="https://research.hktdc.com/en/article/MzEzOTI4MDY3" TargetMode="External"/><Relationship Id="rId4" Type="http://schemas.openxmlformats.org/officeDocument/2006/relationships/image" Target="../media/image103.png"/></Relationships>
</file>

<file path=ppt/slides/_rels/slide71.xml.rels><?xml version="1.0" encoding="UTF-8" standalone="yes"?>
<Relationships xmlns="http://schemas.openxmlformats.org/package/2006/relationships"><Relationship Id="rId3" Type="http://schemas.openxmlformats.org/officeDocument/2006/relationships/hyperlink" Target="https://www.news.gov.hk/eng/2020/10/20201031/20201031_103642_696.html" TargetMode="External"/><Relationship Id="rId2" Type="http://schemas.openxmlformats.org/officeDocument/2006/relationships/slideLayout" Target="../slideLayouts/slideLayout1.xml"/><Relationship Id="rId1" Type="http://schemas.openxmlformats.org/officeDocument/2006/relationships/tags" Target="../tags/tag24.xml"/><Relationship Id="rId4" Type="http://schemas.openxmlformats.org/officeDocument/2006/relationships/image" Target="../media/image105.png"/></Relationships>
</file>

<file path=ppt/slides/_rels/slide72.xml.rels><?xml version="1.0" encoding="UTF-8" standalone="yes"?>
<Relationships xmlns="http://schemas.openxmlformats.org/package/2006/relationships"><Relationship Id="rId3" Type="http://schemas.openxmlformats.org/officeDocument/2006/relationships/hyperlink" Target="https://research.hktdc.com/en/article/NTgxNzEzMjk1" TargetMode="External"/><Relationship Id="rId2" Type="http://schemas.openxmlformats.org/officeDocument/2006/relationships/slideLayout" Target="../slideLayouts/slideLayout1.xml"/><Relationship Id="rId1" Type="http://schemas.openxmlformats.org/officeDocument/2006/relationships/tags" Target="../tags/tag25.xml"/><Relationship Id="rId5" Type="http://schemas.openxmlformats.org/officeDocument/2006/relationships/image" Target="../media/image107.png"/><Relationship Id="rId4" Type="http://schemas.openxmlformats.org/officeDocument/2006/relationships/image" Target="../media/image106.png"/></Relationships>
</file>

<file path=ppt/slides/_rels/slide73.xml.rels><?xml version="1.0" encoding="UTF-8" standalone="yes"?>
<Relationships xmlns="http://schemas.openxmlformats.org/package/2006/relationships"><Relationship Id="rId8" Type="http://schemas.openxmlformats.org/officeDocument/2006/relationships/hyperlink" Target="https://www.rthk.hk/tv/dtt31/programme/gbalifestyle" TargetMode="External"/><Relationship Id="rId3" Type="http://schemas.openxmlformats.org/officeDocument/2006/relationships/image" Target="../media/image108.png"/><Relationship Id="rId7" Type="http://schemas.openxmlformats.org/officeDocument/2006/relationships/image" Target="../media/image110.png"/><Relationship Id="rId2" Type="http://schemas.openxmlformats.org/officeDocument/2006/relationships/hyperlink" Target="https://www.rthk.hk/" TargetMode="External"/><Relationship Id="rId1" Type="http://schemas.openxmlformats.org/officeDocument/2006/relationships/slideLayout" Target="../slideLayouts/slideLayout2.xml"/><Relationship Id="rId6" Type="http://schemas.openxmlformats.org/officeDocument/2006/relationships/hyperlink" Target="https://www.rthk.hk/tv/dtt31/programme/reallifedocumentariesongba" TargetMode="External"/><Relationship Id="rId11" Type="http://schemas.openxmlformats.org/officeDocument/2006/relationships/image" Target="../media/image112.png"/><Relationship Id="rId5" Type="http://schemas.openxmlformats.org/officeDocument/2006/relationships/image" Target="../media/image109.png"/><Relationship Id="rId10" Type="http://schemas.openxmlformats.org/officeDocument/2006/relationships/hyperlink" Target="https://www.rthk.hk/radio/radio5/programme/greater_bay_area_tco" TargetMode="External"/><Relationship Id="rId4" Type="http://schemas.openxmlformats.org/officeDocument/2006/relationships/hyperlink" Target="https://www.rthk.hk/tv/dtt31/programme/weaveyourdream" TargetMode="External"/><Relationship Id="rId9" Type="http://schemas.openxmlformats.org/officeDocument/2006/relationships/image" Target="../media/image111.png"/></Relationships>
</file>

<file path=ppt/slides/_rels/slide74.xml.rels><?xml version="1.0" encoding="UTF-8" standalone="yes"?>
<Relationships xmlns="http://schemas.openxmlformats.org/package/2006/relationships"><Relationship Id="rId8" Type="http://schemas.openxmlformats.org/officeDocument/2006/relationships/tags" Target="../tags/tag33.xml"/><Relationship Id="rId3" Type="http://schemas.openxmlformats.org/officeDocument/2006/relationships/tags" Target="../tags/tag28.xml"/><Relationship Id="rId7" Type="http://schemas.openxmlformats.org/officeDocument/2006/relationships/tags" Target="../tags/tag32.xml"/><Relationship Id="rId12" Type="http://schemas.openxmlformats.org/officeDocument/2006/relationships/image" Target="../media/image114.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hyperlink" Target="https://www.tid.gov.hk/english/cepa/webcast/cepa_202209.html" TargetMode="External"/><Relationship Id="rId5" Type="http://schemas.openxmlformats.org/officeDocument/2006/relationships/tags" Target="../tags/tag30.xml"/><Relationship Id="rId10" Type="http://schemas.openxmlformats.org/officeDocument/2006/relationships/image" Target="../media/image113.png"/><Relationship Id="rId4" Type="http://schemas.openxmlformats.org/officeDocument/2006/relationships/tags" Target="../tags/tag29.xml"/><Relationship Id="rId9"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31.e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116.png"/></Relationships>
</file>

<file path=ppt/slides/_rels/slide7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hyperlink" Target="https://www.tid.gov.hk/english/cepa/press/files/CEPA_leaflet.pdf" TargetMode="External"/><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hyperlink" Target="https://www.tid.gov.hk/english/cepa/press/files/CEPA_promotional_leaflet.pdf"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ndrc.gov.cn/xxgk/jd/wsdwhfz/202105/t20210507_1279334.html?code=&amp;state=123"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8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hyperlink" Target="http://tv.cctv.com/2017/06/29/VIDEcoZRJdWhjSOh8DNhnU0X170629.shtml" TargetMode="External"/><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hyperlink" Target="http://tga.mofcom.gov.cn/article/sjzl/cepa/201903/20190302844200.shtml" TargetMode="External"/><Relationship Id="rId4" Type="http://schemas.openxmlformats.org/officeDocument/2006/relationships/image" Target="../media/image124.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s://www.tid.gov.hk/english/cepa/press/files/CEPA_success.pdf" TargetMode="External"/><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8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bayarea.gov.hk/filemanager/en/share/pdf/Outline_Development_Plan.pdf" TargetMode="Externa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hyperlink" Target="https://www.bayarea.gov.hk/filemanager/en/share/pdf/Framework_Agreement.pdf"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3340" y="84221"/>
            <a:ext cx="12078660" cy="1569660"/>
          </a:xfrm>
          <a:prstGeom prst="rect">
            <a:avLst/>
          </a:prstGeom>
        </p:spPr>
        <p:txBody>
          <a:bodyPr wrap="square">
            <a:spAutoFit/>
          </a:bodyPr>
          <a:lstStyle/>
          <a:p>
            <a:pPr>
              <a:spcBef>
                <a:spcPct val="0"/>
              </a:spcBef>
            </a:pPr>
            <a:r>
              <a:rPr lang="en-US" altLang="zh-TW" sz="2400" dirty="0">
                <a:solidFill>
                  <a:schemeClr val="tx1">
                    <a:lumMod val="95000"/>
                    <a:lumOff val="5000"/>
                  </a:schemeClr>
                </a:solidFill>
                <a:latin typeface="Times New Roman"/>
                <a:ea typeface="DFKai-SB" panose="03000509000000000000" pitchFamily="65" charset="-120"/>
                <a:cs typeface="Times New Roman"/>
              </a:rPr>
              <a:t>Citizenship and Social Development:</a:t>
            </a:r>
          </a:p>
          <a:p>
            <a:r>
              <a:rPr lang="en-US" altLang="zh-TW" sz="2400" dirty="0">
                <a:solidFill>
                  <a:schemeClr val="tx1">
                    <a:lumMod val="95000"/>
                    <a:lumOff val="5000"/>
                  </a:schemeClr>
                </a:solidFill>
                <a:latin typeface="Times New Roman"/>
                <a:ea typeface="DFKai-SB" panose="03000509000000000000" pitchFamily="65" charset="-120"/>
                <a:cs typeface="Times New Roman"/>
              </a:rPr>
              <a:t>Theme 2: Our </a:t>
            </a:r>
            <a:r>
              <a:rPr lang="en-US" altLang="zh-TW" sz="2400" dirty="0" smtClean="0">
                <a:solidFill>
                  <a:schemeClr val="tx1">
                    <a:lumMod val="95000"/>
                    <a:lumOff val="5000"/>
                  </a:schemeClr>
                </a:solidFill>
                <a:latin typeface="Times New Roman"/>
                <a:ea typeface="DFKai-SB" panose="03000509000000000000" pitchFamily="65" charset="-120"/>
                <a:cs typeface="Times New Roman"/>
              </a:rPr>
              <a:t>Country since </a:t>
            </a:r>
            <a:r>
              <a:rPr lang="en-US" altLang="zh-TW" sz="2400" dirty="0">
                <a:solidFill>
                  <a:schemeClr val="tx1">
                    <a:lumMod val="95000"/>
                    <a:lumOff val="5000"/>
                  </a:schemeClr>
                </a:solidFill>
                <a:latin typeface="Times New Roman"/>
                <a:ea typeface="DFKai-SB" panose="03000509000000000000" pitchFamily="65" charset="-120"/>
                <a:cs typeface="Times New Roman"/>
              </a:rPr>
              <a:t>R</a:t>
            </a:r>
            <a:r>
              <a:rPr lang="en-US" altLang="zh-TW" sz="2400" dirty="0" smtClean="0">
                <a:solidFill>
                  <a:schemeClr val="tx1">
                    <a:lumMod val="95000"/>
                    <a:lumOff val="5000"/>
                  </a:schemeClr>
                </a:solidFill>
                <a:latin typeface="Times New Roman"/>
                <a:ea typeface="DFKai-SB" panose="03000509000000000000" pitchFamily="65" charset="-120"/>
                <a:cs typeface="Times New Roman"/>
              </a:rPr>
              <a:t>eform </a:t>
            </a:r>
            <a:r>
              <a:rPr lang="en-US" altLang="zh-TW" sz="2400" dirty="0">
                <a:solidFill>
                  <a:schemeClr val="tx1">
                    <a:lumMod val="95000"/>
                    <a:lumOff val="5000"/>
                  </a:schemeClr>
                </a:solidFill>
                <a:latin typeface="Times New Roman"/>
                <a:ea typeface="DFKai-SB" panose="03000509000000000000" pitchFamily="65" charset="-120"/>
                <a:cs typeface="Times New Roman"/>
              </a:rPr>
              <a:t>and </a:t>
            </a:r>
            <a:r>
              <a:rPr lang="en-US" altLang="zh-TW" sz="2400" dirty="0" smtClean="0">
                <a:solidFill>
                  <a:schemeClr val="tx1">
                    <a:lumMod val="95000"/>
                    <a:lumOff val="5000"/>
                  </a:schemeClr>
                </a:solidFill>
                <a:latin typeface="Times New Roman"/>
                <a:ea typeface="DFKai-SB" panose="03000509000000000000" pitchFamily="65" charset="-120"/>
                <a:cs typeface="Times New Roman"/>
              </a:rPr>
              <a:t>Opening-up</a:t>
            </a:r>
            <a:endParaRPr lang="en-US" altLang="zh-TW" sz="2400" dirty="0">
              <a:solidFill>
                <a:schemeClr val="tx1">
                  <a:lumMod val="95000"/>
                  <a:lumOff val="5000"/>
                </a:schemeClr>
              </a:solidFill>
              <a:latin typeface="Times New Roman"/>
              <a:ea typeface="DFKai-SB" panose="03000509000000000000" pitchFamily="65" charset="-120"/>
              <a:cs typeface="Times New Roman"/>
            </a:endParaRPr>
          </a:p>
          <a:p>
            <a:pPr marL="1258888" indent="-1258888"/>
            <a:r>
              <a:rPr lang="en-US" altLang="zh-TW" sz="2400" dirty="0">
                <a:solidFill>
                  <a:schemeClr val="tx1">
                    <a:lumMod val="95000"/>
                    <a:lumOff val="5000"/>
                  </a:schemeClr>
                </a:solidFill>
                <a:latin typeface="Times New Roman"/>
                <a:ea typeface="DFKai-SB" panose="03000509000000000000" pitchFamily="65" charset="-120"/>
                <a:cs typeface="Times New Roman"/>
              </a:rPr>
              <a:t>Topic: </a:t>
            </a:r>
            <a:r>
              <a:rPr lang="en-US" altLang="zh-TW" sz="2400" dirty="0" smtClean="0">
                <a:solidFill>
                  <a:schemeClr val="tx1">
                    <a:lumMod val="95000"/>
                    <a:lumOff val="5000"/>
                  </a:schemeClr>
                </a:solidFill>
                <a:latin typeface="Times New Roman"/>
                <a:ea typeface="DFKai-SB" panose="03000509000000000000" pitchFamily="65" charset="-120"/>
                <a:cs typeface="Times New Roman"/>
              </a:rPr>
              <a:t>      The </a:t>
            </a:r>
            <a:r>
              <a:rPr lang="en-US" altLang="zh-TW" sz="2400" dirty="0">
                <a:solidFill>
                  <a:schemeClr val="tx1">
                    <a:lumMod val="95000"/>
                    <a:lumOff val="5000"/>
                  </a:schemeClr>
                </a:solidFill>
                <a:latin typeface="Times New Roman"/>
                <a:ea typeface="DFKai-SB" panose="03000509000000000000" pitchFamily="65" charset="-120"/>
                <a:cs typeface="Times New Roman"/>
              </a:rPr>
              <a:t>development of our country and the integration of Hong Kong into the </a:t>
            </a:r>
            <a:r>
              <a:rPr lang="en-US" altLang="zh-TW" sz="2400" dirty="0" smtClean="0">
                <a:solidFill>
                  <a:schemeClr val="tx1">
                    <a:lumMod val="95000"/>
                    <a:lumOff val="5000"/>
                  </a:schemeClr>
                </a:solidFill>
                <a:latin typeface="Times New Roman"/>
                <a:ea typeface="DFKai-SB" panose="03000509000000000000" pitchFamily="65" charset="-120"/>
                <a:cs typeface="Times New Roman"/>
              </a:rPr>
              <a:t>overall national development</a:t>
            </a:r>
            <a:endParaRPr lang="zh-CN" altLang="zh-TW" sz="2400" strike="sngStrike" dirty="0">
              <a:solidFill>
                <a:schemeClr val="tx1">
                  <a:lumMod val="95000"/>
                  <a:lumOff val="5000"/>
                </a:schemeClr>
              </a:solidFill>
              <a:latin typeface="DFKai-SB" panose="03000509000000000000" pitchFamily="65" charset="-120"/>
              <a:ea typeface="宋体" panose="02010600030101010101" pitchFamily="2" charset="-122"/>
            </a:endParaRPr>
          </a:p>
        </p:txBody>
      </p:sp>
      <p:sp>
        <p:nvSpPr>
          <p:cNvPr id="5" name="Content Placeholder 2"/>
          <p:cNvSpPr txBox="1">
            <a:spLocks noChangeArrowheads="1"/>
          </p:cNvSpPr>
          <p:nvPr/>
        </p:nvSpPr>
        <p:spPr bwMode="auto">
          <a:xfrm>
            <a:off x="628170" y="2045153"/>
            <a:ext cx="11049000" cy="2806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150000"/>
              </a:lnSpc>
            </a:pPr>
            <a:r>
              <a:rPr lang="en-US" altLang="zh-TW" sz="2800" b="1" dirty="0">
                <a:solidFill>
                  <a:schemeClr val="tx1">
                    <a:lumMod val="95000"/>
                    <a:lumOff val="5000"/>
                  </a:schemeClr>
                </a:solidFill>
                <a:latin typeface="Times New Roman"/>
                <a:ea typeface="DFKai-SB" panose="03000509000000000000" pitchFamily="65" charset="-120"/>
                <a:cs typeface="Times New Roman"/>
              </a:rPr>
              <a:t>Learning Focus:</a:t>
            </a:r>
          </a:p>
          <a:p>
            <a:pPr algn="just">
              <a:lnSpc>
                <a:spcPct val="120000"/>
              </a:lnSpc>
            </a:pPr>
            <a:r>
              <a:rPr lang="en-US" altLang="zh-CN" sz="2800" dirty="0">
                <a:solidFill>
                  <a:schemeClr val="tx1">
                    <a:lumMod val="95000"/>
                    <a:lumOff val="5000"/>
                  </a:schemeClr>
                </a:solidFill>
                <a:latin typeface="Times New Roman"/>
                <a:ea typeface="DFKai-SB" panose="03000509000000000000" pitchFamily="65" charset="-120"/>
                <a:cs typeface="Times New Roman"/>
              </a:rPr>
              <a:t>The development plans and policies related to Hong Kong </a:t>
            </a:r>
            <a:r>
              <a:rPr lang="en-US" altLang="zh-CN" sz="2800" dirty="0">
                <a:solidFill>
                  <a:schemeClr val="tx1">
                    <a:lumMod val="95000"/>
                    <a:lumOff val="5000"/>
                  </a:schemeClr>
                </a:solidFill>
                <a:latin typeface="Times New Roman"/>
                <a:ea typeface="DFKai-SB" panose="03000509000000000000" pitchFamily="65" charset="-120"/>
                <a:cs typeface="Times New Roman"/>
                <a:sym typeface="微软雅黑" panose="020B0503020204020204" pitchFamily="34" charset="-122"/>
              </a:rPr>
              <a:t>(the development </a:t>
            </a:r>
          </a:p>
          <a:p>
            <a:pPr algn="just">
              <a:lnSpc>
                <a:spcPct val="120000"/>
              </a:lnSpc>
            </a:pPr>
            <a:r>
              <a:rPr lang="en-US" altLang="zh-CN" sz="2800" dirty="0">
                <a:solidFill>
                  <a:schemeClr val="tx1">
                    <a:lumMod val="95000"/>
                    <a:lumOff val="5000"/>
                  </a:schemeClr>
                </a:solidFill>
                <a:latin typeface="Times New Roman"/>
                <a:ea typeface="DFKai-SB" panose="03000509000000000000" pitchFamily="65" charset="-120"/>
                <a:cs typeface="Times New Roman"/>
                <a:sym typeface="微软雅黑" panose="020B0503020204020204" pitchFamily="34" charset="-122"/>
              </a:rPr>
              <a:t>of the Greater Bay Area,  The Mainland and Hong Kong Closer Economic </a:t>
            </a:r>
          </a:p>
          <a:p>
            <a:pPr algn="just">
              <a:lnSpc>
                <a:spcPct val="120000"/>
              </a:lnSpc>
            </a:pPr>
            <a:r>
              <a:rPr lang="en-US" altLang="zh-CN" sz="2800" dirty="0">
                <a:solidFill>
                  <a:schemeClr val="tx1">
                    <a:lumMod val="95000"/>
                    <a:lumOff val="5000"/>
                  </a:schemeClr>
                </a:solidFill>
                <a:latin typeface="Times New Roman"/>
                <a:ea typeface="DFKai-SB" panose="03000509000000000000" pitchFamily="65" charset="-120"/>
                <a:cs typeface="Times New Roman"/>
                <a:sym typeface="微软雅黑" panose="020B0503020204020204" pitchFamily="34" charset="-122"/>
              </a:rPr>
              <a:t>Partnership Arrangement (CEPA)) and the relationship with the promotion </a:t>
            </a:r>
          </a:p>
          <a:p>
            <a:pPr algn="just">
              <a:lnSpc>
                <a:spcPct val="120000"/>
              </a:lnSpc>
            </a:pPr>
            <a:r>
              <a:rPr lang="en-US" altLang="zh-CN" sz="2800" dirty="0">
                <a:solidFill>
                  <a:schemeClr val="tx1">
                    <a:lumMod val="95000"/>
                    <a:lumOff val="5000"/>
                  </a:schemeClr>
                </a:solidFill>
                <a:latin typeface="Times New Roman"/>
                <a:ea typeface="DFKai-SB" panose="03000509000000000000" pitchFamily="65" charset="-120"/>
                <a:cs typeface="Times New Roman"/>
                <a:sym typeface="微软雅黑" panose="020B0503020204020204" pitchFamily="34" charset="-122"/>
              </a:rPr>
              <a:t>of the development of Hong Kong</a:t>
            </a:r>
            <a:endParaRPr lang="en-US" altLang="zh-TW" sz="2800" dirty="0">
              <a:solidFill>
                <a:schemeClr val="tx1">
                  <a:lumMod val="95000"/>
                  <a:lumOff val="5000"/>
                </a:schemeClr>
              </a:solidFill>
              <a:latin typeface="Times New Roman"/>
              <a:ea typeface="DFKai-SB" panose="03000509000000000000" pitchFamily="65" charset="-120"/>
              <a:cs typeface="Times New Roman"/>
              <a:sym typeface="微软雅黑" panose="020B0503020204020204" pitchFamily="34" charset="-122"/>
            </a:endParaRPr>
          </a:p>
        </p:txBody>
      </p:sp>
      <p:sp>
        <p:nvSpPr>
          <p:cNvPr id="2" name="Rectangle 1"/>
          <p:cNvSpPr/>
          <p:nvPr/>
        </p:nvSpPr>
        <p:spPr>
          <a:xfrm>
            <a:off x="3958389" y="5760412"/>
            <a:ext cx="4162927" cy="954107"/>
          </a:xfrm>
          <a:prstGeom prst="rect">
            <a:avLst/>
          </a:prstGeom>
        </p:spPr>
        <p:txBody>
          <a:bodyPr wrap="square">
            <a:spAutoFit/>
          </a:bodyPr>
          <a:lstStyle/>
          <a:p>
            <a:pPr algn="ctr"/>
            <a:r>
              <a:rPr lang="en-US" altLang="zh-TW" sz="2800" spc="150" dirty="0" smtClean="0">
                <a:solidFill>
                  <a:srgbClr val="FF0000"/>
                </a:solidFill>
                <a:latin typeface="Times New Roman" panose="02020603050405020304" pitchFamily="18" charset="0"/>
                <a:ea typeface="DFKai-SB" panose="03000509000000000000" pitchFamily="65" charset="-120"/>
                <a:cs typeface="Times New Roman" panose="02020603050405020304" pitchFamily="18" charset="0"/>
              </a:rPr>
              <a:t>Feb 2023</a:t>
            </a:r>
            <a:endParaRPr lang="en-US" altLang="zh-TW" sz="2800" spc="150"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endParaRPr>
          </a:p>
          <a:p>
            <a:pPr algn="ctr"/>
            <a:r>
              <a:rPr lang="en-US" altLang="zh-TW" sz="2800" spc="150"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rPr>
              <a:t>(Translated Version)</a:t>
            </a:r>
            <a:endParaRPr lang="zh-CN" altLang="en-US" sz="2800" spc="150"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4106409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278866" y="778311"/>
            <a:ext cx="11375578" cy="5270658"/>
          </a:xfrm>
        </p:spPr>
        <p:txBody>
          <a:bodyPr>
            <a:normAutofit fontScale="62500" lnSpcReduction="20000"/>
          </a:bodyPr>
          <a:lstStyle/>
          <a:p>
            <a:pPr algn="just" fontAlgn="auto">
              <a:lnSpc>
                <a:spcPts val="2840"/>
              </a:lnSpc>
            </a:pPr>
            <a:r>
              <a:rPr lang="en-US" altLang="zh-CN" sz="2600" dirty="0">
                <a:latin typeface="Times New Roman"/>
                <a:ea typeface="DFKai-SB" panose="03000509000000000000" pitchFamily="65" charset="-120"/>
                <a:cs typeface="Times New Roman"/>
              </a:rPr>
              <a:t>By 2022, the combined strength of the Greater Bay Area should increase substantially, the cooperation among Guangdong, Hong Kong and Macao should be deepened and broadened, the internal driving forces for development should be further enhanced in the region, and the framework for an international first-class bay area and world-class city cluster that is vibrant and highly innovative with an </a:t>
            </a:r>
            <a:r>
              <a:rPr lang="en-US" altLang="zh-CN" sz="2600" dirty="0" err="1">
                <a:latin typeface="Times New Roman"/>
                <a:ea typeface="DFKai-SB" panose="03000509000000000000" pitchFamily="65" charset="-120"/>
                <a:cs typeface="Times New Roman"/>
              </a:rPr>
              <a:t>optimised</a:t>
            </a:r>
            <a:r>
              <a:rPr lang="en-US" altLang="zh-CN" sz="2600" dirty="0">
                <a:latin typeface="Times New Roman"/>
                <a:ea typeface="DFKai-SB" panose="03000509000000000000" pitchFamily="65" charset="-120"/>
                <a:cs typeface="Times New Roman"/>
              </a:rPr>
              <a:t> industrial structure, a smooth flow of various factors and a pleasant ecological environment should essentially be formed.</a:t>
            </a:r>
            <a:endParaRPr lang="zh-CN" altLang="en-US" sz="2600" dirty="0">
              <a:latin typeface="Times New Roman"/>
              <a:ea typeface="DFKai-SB" panose="03000509000000000000" pitchFamily="65" charset="-120"/>
              <a:cs typeface="Times New Roman"/>
            </a:endParaRPr>
          </a:p>
          <a:p>
            <a:pPr algn="just" fontAlgn="auto">
              <a:lnSpc>
                <a:spcPts val="2840"/>
              </a:lnSpc>
            </a:pP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By 2035, the Greater Bay Area should become an economic system and mode of development mainly supported by innovation, with its economic and technological strengths vastly increased and its international competitiveness and influence further strengthened; the markets within the Greater Bay Area should basically be highly connected, with very effective and efficient flow of various resources and factors of production; the coordination of regional development should remarkably improve, with the influence on </a:t>
            </a:r>
            <a:r>
              <a:rPr lang="en-US" altLang="zh-CN" sz="2600" dirty="0" err="1">
                <a:latin typeface="Times New Roman" panose="02020603050405020304" pitchFamily="18" charset="0"/>
                <a:ea typeface="DFKai-SB" panose="03000509000000000000" pitchFamily="65" charset="-120"/>
                <a:cs typeface="Times New Roman" panose="02020603050405020304" pitchFamily="18" charset="0"/>
              </a:rPr>
              <a:t>neighbouring</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 regions further strengthened; the people should become wealthier; the level of social civility should reach new heights, with cultural soft power demonstrably strengthened, Chinese culture influence broadened and deepened, and exchange and integration between different cultures further enhanced; the levels of conservation and efficient use of resources should be significantly improved, the ecological environment should be effectively protected, and an international first-class bay area for living, working and travelling should be fully developed.</a:t>
            </a:r>
            <a:endParaRPr lang="zh-CN" altLang="en-US" sz="2600" dirty="0">
              <a:latin typeface="DFKai-SB" panose="03000509000000000000" pitchFamily="65" charset="-120"/>
              <a:ea typeface="DFKai-SB" panose="03000509000000000000" pitchFamily="65" charset="-120"/>
            </a:endParaRPr>
          </a:p>
        </p:txBody>
      </p:sp>
      <p:sp>
        <p:nvSpPr>
          <p:cNvPr id="4" name="文本框 3"/>
          <p:cNvSpPr txBox="1"/>
          <p:nvPr/>
        </p:nvSpPr>
        <p:spPr>
          <a:xfrm>
            <a:off x="503030" y="141985"/>
            <a:ext cx="10638551" cy="584776"/>
          </a:xfrm>
          <a:prstGeom prst="rect">
            <a:avLst/>
          </a:prstGeom>
          <a:noFill/>
        </p:spPr>
        <p:txBody>
          <a:bodyPr wrap="square" rtlCol="0">
            <a:spAutoFit/>
          </a:bodyPr>
          <a:lstStyle/>
          <a:p>
            <a:pPr algn="ctr"/>
            <a:r>
              <a:rPr lang="en-US" altLang="zh-TW" sz="3200" b="1" dirty="0">
                <a:latin typeface="Times New Roman" panose="02020603050405020304" pitchFamily="18" charset="0"/>
                <a:ea typeface="DFKai-SB" panose="03000509000000000000" pitchFamily="65" charset="-120"/>
                <a:cs typeface="Times New Roman" panose="02020603050405020304" pitchFamily="18" charset="0"/>
              </a:rPr>
              <a:t>Development objectives of the Greater Bay Area</a:t>
            </a:r>
            <a:endParaRPr lang="zh-TW" altLang="zh-HK" sz="32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Rectangle 4"/>
          <p:cNvSpPr/>
          <p:nvPr/>
        </p:nvSpPr>
        <p:spPr>
          <a:xfrm>
            <a:off x="1121962" y="6016618"/>
            <a:ext cx="8915697" cy="584776"/>
          </a:xfrm>
          <a:prstGeom prst="rect">
            <a:avLst/>
          </a:prstGeom>
        </p:spPr>
        <p:txBody>
          <a:bodyPr wrap="square">
            <a:spAutoFit/>
          </a:bodyPr>
          <a:lstStyle/>
          <a:p>
            <a:r>
              <a:rPr lang="en-US" altLang="zh-TW" sz="1600" i="1"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The Outline Development Plan for the Guangdong-Hong Kong-Macao Greater Bay Area</a:t>
            </a:r>
            <a:r>
              <a:rPr lang="en-US" altLang="zh-TW" sz="1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TW" sz="1600" dirty="0" smtClean="0">
                <a:solidFill>
                  <a:schemeClr val="tx1">
                    <a:lumMod val="95000"/>
                    <a:lumOff val="5000"/>
                  </a:schemeClr>
                </a:solidFill>
                <a:latin typeface="Times New Roman" panose="02020603050405020304" pitchFamily="18" charset="0"/>
                <a:cs typeface="Times New Roman" panose="02020603050405020304" pitchFamily="18" charset="0"/>
              </a:rPr>
              <a:t>pp 9-10</a:t>
            </a:r>
            <a:r>
              <a:rPr lang="en-US" altLang="zh-TW" sz="1600" dirty="0">
                <a:solidFill>
                  <a:schemeClr val="tx1">
                    <a:lumMod val="95000"/>
                    <a:lumOff val="5000"/>
                  </a:schemeClr>
                </a:solidFill>
                <a:latin typeface="Times New Roman" panose="02020603050405020304" pitchFamily="18" charset="0"/>
                <a:cs typeface="Times New Roman" panose="02020603050405020304" pitchFamily="18" charset="0"/>
              </a:rPr>
              <a:t>.</a:t>
            </a:r>
          </a:p>
          <a:p>
            <a:r>
              <a:rPr lang="en-US" altLang="zh-TW" sz="16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(https://www.bayarea.gov.hk/filemanager/en/share/pdf/Outline_Development_Plan.pdf)</a:t>
            </a:r>
            <a:endParaRPr lang="en-US" sz="16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58081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14360" y="1377397"/>
            <a:ext cx="8323083" cy="4508927"/>
          </a:xfrm>
          <a:prstGeom prst="rect">
            <a:avLst/>
          </a:prstGeom>
        </p:spPr>
        <p:txBody>
          <a:bodyPr wrap="square">
            <a:spAutoFit/>
          </a:bodyPr>
          <a:lstStyle/>
          <a:p>
            <a:pPr algn="just">
              <a:lnSpc>
                <a:spcPct val="120000"/>
              </a:lnSpc>
              <a:spcBef>
                <a:spcPts val="600"/>
              </a:spcBef>
              <a:spcAft>
                <a:spcPts val="600"/>
              </a:spcAft>
            </a:pPr>
            <a:r>
              <a:rPr lang="en-US" altLang="zh-CN" sz="2000" dirty="0">
                <a:solidFill>
                  <a:schemeClr val="tx1">
                    <a:lumMod val="95000"/>
                    <a:lumOff val="5000"/>
                  </a:schemeClr>
                </a:solidFill>
                <a:latin typeface="Times New Roman"/>
                <a:ea typeface="標楷體" panose="03000509000000000000" pitchFamily="65" charset="-120"/>
                <a:cs typeface="Times New Roman"/>
              </a:rPr>
              <a:t>In 2020, </a:t>
            </a:r>
            <a:r>
              <a:rPr lang="en-US" altLang="zh-CN" sz="2000" dirty="0" smtClean="0">
                <a:solidFill>
                  <a:schemeClr val="tx1">
                    <a:lumMod val="95000"/>
                    <a:lumOff val="5000"/>
                  </a:schemeClr>
                </a:solidFill>
                <a:latin typeface="Times New Roman"/>
                <a:ea typeface="標楷體" panose="03000509000000000000" pitchFamily="65" charset="-120"/>
                <a:cs typeface="Times New Roman"/>
              </a:rPr>
              <a:t>President</a:t>
            </a:r>
            <a:r>
              <a:rPr lang="zh-CN" altLang="en-US" sz="2000" dirty="0" smtClean="0">
                <a:solidFill>
                  <a:schemeClr val="tx1">
                    <a:lumMod val="95000"/>
                    <a:lumOff val="5000"/>
                  </a:schemeClr>
                </a:solidFill>
                <a:latin typeface="Times New Roman"/>
                <a:ea typeface="標楷體" panose="03000509000000000000" pitchFamily="65" charset="-120"/>
                <a:cs typeface="Times New Roman"/>
              </a:rPr>
              <a:t> </a:t>
            </a:r>
            <a:r>
              <a:rPr lang="en-US" altLang="zh-CN" sz="2000" dirty="0">
                <a:solidFill>
                  <a:schemeClr val="tx1">
                    <a:lumMod val="95000"/>
                    <a:lumOff val="5000"/>
                  </a:schemeClr>
                </a:solidFill>
                <a:latin typeface="Times New Roman"/>
                <a:ea typeface="標楷體" panose="03000509000000000000" pitchFamily="65" charset="-120"/>
                <a:cs typeface="Times New Roman"/>
              </a:rPr>
              <a:t>Xi Jinping proposed that the development of the Greater Bay Area is a </a:t>
            </a:r>
            <a:r>
              <a:rPr lang="en-US" altLang="zh-CN" sz="2000" dirty="0" smtClean="0">
                <a:solidFill>
                  <a:schemeClr val="tx1">
                    <a:lumMod val="95000"/>
                    <a:lumOff val="5000"/>
                  </a:schemeClr>
                </a:solidFill>
                <a:latin typeface="Times New Roman"/>
                <a:ea typeface="標楷體" panose="03000509000000000000" pitchFamily="65" charset="-120"/>
                <a:cs typeface="Times New Roman"/>
              </a:rPr>
              <a:t>key national </a:t>
            </a:r>
            <a:r>
              <a:rPr lang="en-US" altLang="zh-CN" sz="2000" dirty="0">
                <a:solidFill>
                  <a:schemeClr val="tx1">
                    <a:lumMod val="95000"/>
                    <a:lumOff val="5000"/>
                  </a:schemeClr>
                </a:solidFill>
                <a:latin typeface="Times New Roman"/>
                <a:ea typeface="標楷體" panose="03000509000000000000" pitchFamily="65" charset="-120"/>
                <a:cs typeface="Times New Roman"/>
              </a:rPr>
              <a:t>development strategy, and Shenzhen is an important engine for the development of the Greater Bay Area</a:t>
            </a:r>
            <a:r>
              <a:rPr lang="en-US" altLang="zh-CN" sz="2000" dirty="0" smtClean="0">
                <a:solidFill>
                  <a:schemeClr val="tx1">
                    <a:lumMod val="95000"/>
                    <a:lumOff val="5000"/>
                  </a:schemeClr>
                </a:solidFill>
                <a:latin typeface="Times New Roman"/>
                <a:ea typeface="標楷體" panose="03000509000000000000" pitchFamily="65" charset="-120"/>
                <a:cs typeface="Times New Roman"/>
              </a:rPr>
              <a:t>.</a:t>
            </a:r>
            <a:endParaRPr lang="en-US" altLang="zh-CN" sz="2000" dirty="0">
              <a:solidFill>
                <a:schemeClr val="tx1">
                  <a:lumMod val="95000"/>
                  <a:lumOff val="5000"/>
                </a:schemeClr>
              </a:solidFill>
              <a:latin typeface="Times New Roman"/>
              <a:ea typeface="標楷體" panose="03000509000000000000" pitchFamily="65" charset="-120"/>
              <a:cs typeface="Times New Roman"/>
            </a:endParaRPr>
          </a:p>
          <a:p>
            <a:pPr algn="just">
              <a:lnSpc>
                <a:spcPct val="120000"/>
              </a:lnSpc>
              <a:spcBef>
                <a:spcPts val="600"/>
              </a:spcBef>
              <a:spcAft>
                <a:spcPts val="600"/>
              </a:spcAft>
            </a:pPr>
            <a:r>
              <a:rPr lang="zh-CN" altLang="zh-CN" sz="2000" dirty="0">
                <a:solidFill>
                  <a:schemeClr val="tx1">
                    <a:lumMod val="95000"/>
                    <a:lumOff val="5000"/>
                  </a:schemeClr>
                </a:solidFill>
                <a:latin typeface="Times New Roman"/>
                <a:ea typeface="標楷體" panose="03000509000000000000" pitchFamily="65" charset="-120"/>
                <a:cs typeface="Times New Roman"/>
              </a:rPr>
              <a:t>I</a:t>
            </a:r>
            <a:r>
              <a:rPr lang="en-US" altLang="zh-CN" sz="2000" dirty="0">
                <a:solidFill>
                  <a:schemeClr val="tx1">
                    <a:lumMod val="95000"/>
                    <a:lumOff val="5000"/>
                  </a:schemeClr>
                </a:solidFill>
                <a:latin typeface="Times New Roman"/>
                <a:ea typeface="標楷體" panose="03000509000000000000" pitchFamily="65" charset="-120"/>
                <a:cs typeface="Times New Roman"/>
              </a:rPr>
              <a:t>t is important to seize the </a:t>
            </a:r>
            <a:r>
              <a:rPr lang="en-US" altLang="zh-CN" sz="2000" dirty="0" smtClean="0">
                <a:solidFill>
                  <a:schemeClr val="tx1">
                    <a:lumMod val="95000"/>
                    <a:lumOff val="5000"/>
                  </a:schemeClr>
                </a:solidFill>
                <a:latin typeface="Times New Roman"/>
                <a:ea typeface="標楷體" panose="03000509000000000000" pitchFamily="65" charset="-120"/>
                <a:cs typeface="Times New Roman"/>
              </a:rPr>
              <a:t>significant historical </a:t>
            </a:r>
            <a:r>
              <a:rPr lang="en-US" altLang="zh-CN" sz="2000" dirty="0">
                <a:solidFill>
                  <a:schemeClr val="tx1">
                    <a:lumMod val="95000"/>
                    <a:lumOff val="5000"/>
                  </a:schemeClr>
                </a:solidFill>
                <a:latin typeface="Times New Roman"/>
                <a:ea typeface="標楷體" panose="03000509000000000000" pitchFamily="65" charset="-120"/>
                <a:cs typeface="Times New Roman"/>
              </a:rPr>
              <a:t>opportunity </a:t>
            </a:r>
            <a:r>
              <a:rPr lang="en-US" altLang="zh-CN" sz="2000" dirty="0" smtClean="0">
                <a:solidFill>
                  <a:schemeClr val="tx1">
                    <a:lumMod val="95000"/>
                    <a:lumOff val="5000"/>
                  </a:schemeClr>
                </a:solidFill>
                <a:latin typeface="Times New Roman"/>
                <a:ea typeface="標楷體" panose="03000509000000000000" pitchFamily="65" charset="-120"/>
                <a:cs typeface="Times New Roman"/>
              </a:rPr>
              <a:t>brought by the </a:t>
            </a:r>
            <a:r>
              <a:rPr lang="en-US" altLang="zh-CN" sz="2000" dirty="0">
                <a:solidFill>
                  <a:schemeClr val="tx1">
                    <a:lumMod val="95000"/>
                    <a:lumOff val="5000"/>
                  </a:schemeClr>
                </a:solidFill>
                <a:latin typeface="Times New Roman"/>
                <a:ea typeface="標楷體" panose="03000509000000000000" pitchFamily="65" charset="-120"/>
                <a:cs typeface="Times New Roman"/>
              </a:rPr>
              <a:t>development of the Greater Bay Area, </a:t>
            </a:r>
            <a:r>
              <a:rPr lang="en-US" altLang="zh-CN" sz="2000" dirty="0" smtClean="0">
                <a:solidFill>
                  <a:schemeClr val="tx1">
                    <a:lumMod val="95000"/>
                    <a:lumOff val="5000"/>
                  </a:schemeClr>
                </a:solidFill>
                <a:latin typeface="Times New Roman"/>
                <a:ea typeface="標楷體" panose="03000509000000000000" pitchFamily="65" charset="-120"/>
                <a:cs typeface="Times New Roman"/>
              </a:rPr>
              <a:t>strengthen </a:t>
            </a:r>
            <a:r>
              <a:rPr lang="en-US" altLang="zh-CN" sz="2000" dirty="0">
                <a:solidFill>
                  <a:schemeClr val="tx1">
                    <a:lumMod val="95000"/>
                    <a:lumOff val="5000"/>
                  </a:schemeClr>
                </a:solidFill>
                <a:latin typeface="Times New Roman"/>
                <a:ea typeface="標楷體" panose="03000509000000000000" pitchFamily="65" charset="-120"/>
                <a:cs typeface="Times New Roman"/>
              </a:rPr>
              <a:t>the regulatory interface and connectivity of the economy of the three </a:t>
            </a:r>
            <a:r>
              <a:rPr lang="en-US" altLang="zh-CN" sz="2000" dirty="0" smtClean="0">
                <a:solidFill>
                  <a:schemeClr val="tx1">
                    <a:lumMod val="95000"/>
                    <a:lumOff val="5000"/>
                  </a:schemeClr>
                </a:solidFill>
                <a:latin typeface="Times New Roman"/>
                <a:ea typeface="標楷體" panose="03000509000000000000" pitchFamily="65" charset="-120"/>
                <a:cs typeface="Times New Roman"/>
              </a:rPr>
              <a:t>places, </a:t>
            </a:r>
            <a:r>
              <a:rPr lang="en-US" altLang="zh-CN" sz="2000" dirty="0">
                <a:solidFill>
                  <a:schemeClr val="tx1">
                    <a:lumMod val="95000"/>
                    <a:lumOff val="5000"/>
                  </a:schemeClr>
                </a:solidFill>
                <a:latin typeface="Times New Roman"/>
                <a:ea typeface="標楷體" panose="03000509000000000000" pitchFamily="65" charset="-120"/>
                <a:cs typeface="Times New Roman"/>
              </a:rPr>
              <a:t>accelerate the construction of </a:t>
            </a:r>
            <a:r>
              <a:rPr lang="en-US" altLang="zh-CN" sz="2000" dirty="0" smtClean="0">
                <a:solidFill>
                  <a:schemeClr val="tx1">
                    <a:lumMod val="95000"/>
                    <a:lumOff val="5000"/>
                  </a:schemeClr>
                </a:solidFill>
                <a:latin typeface="Times New Roman"/>
                <a:ea typeface="標楷體" panose="03000509000000000000" pitchFamily="65" charset="-120"/>
                <a:cs typeface="Times New Roman"/>
              </a:rPr>
              <a:t>inter-city </a:t>
            </a:r>
            <a:r>
              <a:rPr lang="en-US" altLang="zh-CN" sz="2000" dirty="0">
                <a:solidFill>
                  <a:schemeClr val="tx1">
                    <a:lumMod val="95000"/>
                    <a:lumOff val="5000"/>
                  </a:schemeClr>
                </a:solidFill>
                <a:latin typeface="Times New Roman"/>
                <a:ea typeface="標楷體" panose="03000509000000000000" pitchFamily="65" charset="-120"/>
                <a:cs typeface="Times New Roman"/>
              </a:rPr>
              <a:t>railways in the Greater Bay Area, facilitate the efficient and convenient flow of </a:t>
            </a:r>
            <a:r>
              <a:rPr lang="en-US" altLang="zh-CN" sz="2000" dirty="0" smtClean="0">
                <a:solidFill>
                  <a:schemeClr val="tx1">
                    <a:lumMod val="95000"/>
                    <a:lumOff val="5000"/>
                  </a:schemeClr>
                </a:solidFill>
                <a:latin typeface="Times New Roman"/>
                <a:ea typeface="標楷體" panose="03000509000000000000" pitchFamily="65" charset="-120"/>
                <a:cs typeface="Times New Roman"/>
              </a:rPr>
              <a:t>factors of production such </a:t>
            </a:r>
            <a:r>
              <a:rPr lang="en-US" altLang="zh-CN" sz="2000" dirty="0">
                <a:solidFill>
                  <a:schemeClr val="tx1">
                    <a:lumMod val="95000"/>
                    <a:lumOff val="5000"/>
                  </a:schemeClr>
                </a:solidFill>
                <a:latin typeface="Times New Roman"/>
                <a:ea typeface="標楷體" panose="03000509000000000000" pitchFamily="65" charset="-120"/>
                <a:cs typeface="Times New Roman"/>
              </a:rPr>
              <a:t>as </a:t>
            </a:r>
            <a:r>
              <a:rPr lang="en-US" altLang="zh-CN" sz="2000" dirty="0" smtClean="0">
                <a:solidFill>
                  <a:schemeClr val="tx1">
                    <a:lumMod val="95000"/>
                    <a:lumOff val="5000"/>
                  </a:schemeClr>
                </a:solidFill>
                <a:latin typeface="Times New Roman"/>
                <a:ea typeface="標楷體" panose="03000509000000000000" pitchFamily="65" charset="-120"/>
                <a:cs typeface="Times New Roman"/>
              </a:rPr>
              <a:t>people and </a:t>
            </a:r>
            <a:r>
              <a:rPr lang="en-US" altLang="zh-CN" sz="2000" dirty="0">
                <a:solidFill>
                  <a:schemeClr val="tx1">
                    <a:lumMod val="95000"/>
                    <a:lumOff val="5000"/>
                  </a:schemeClr>
                </a:solidFill>
                <a:latin typeface="Times New Roman"/>
                <a:ea typeface="標楷體" panose="03000509000000000000" pitchFamily="65" charset="-120"/>
                <a:cs typeface="Times New Roman"/>
              </a:rPr>
              <a:t>goods, and enhance the level of market integration</a:t>
            </a:r>
            <a:r>
              <a:rPr lang="en-US" altLang="zh-CN" sz="2000" dirty="0" smtClean="0">
                <a:solidFill>
                  <a:schemeClr val="tx1">
                    <a:lumMod val="95000"/>
                    <a:lumOff val="5000"/>
                  </a:schemeClr>
                </a:solidFill>
                <a:latin typeface="Times New Roman"/>
                <a:ea typeface="標楷體" panose="03000509000000000000" pitchFamily="65" charset="-120"/>
                <a:cs typeface="Times New Roman"/>
              </a:rPr>
              <a:t>.</a:t>
            </a:r>
            <a:endParaRPr lang="en-US" altLang="zh-CN" sz="2000" dirty="0">
              <a:solidFill>
                <a:schemeClr val="tx1">
                  <a:lumMod val="95000"/>
                  <a:lumOff val="5000"/>
                </a:schemeClr>
              </a:solidFill>
              <a:latin typeface="Times New Roman"/>
              <a:ea typeface="標楷體" panose="03000509000000000000" pitchFamily="65" charset="-120"/>
              <a:cs typeface="Times New Roman"/>
            </a:endParaRPr>
          </a:p>
          <a:p>
            <a:endParaRPr lang="en-US" altLang="zh-CN" sz="28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sz="28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373265" y="1720422"/>
            <a:ext cx="2986539" cy="2566885"/>
          </a:xfrm>
          <a:prstGeom prst="rect">
            <a:avLst/>
          </a:prstGeom>
        </p:spPr>
      </p:pic>
      <p:sp>
        <p:nvSpPr>
          <p:cNvPr id="5" name="Rectangle 4"/>
          <p:cNvSpPr/>
          <p:nvPr/>
        </p:nvSpPr>
        <p:spPr>
          <a:xfrm>
            <a:off x="3359804" y="5239993"/>
            <a:ext cx="8832196" cy="646331"/>
          </a:xfrm>
          <a:prstGeom prst="rect">
            <a:avLst/>
          </a:prstGeom>
        </p:spPr>
        <p:txBody>
          <a:bodyPr wrap="square">
            <a:spAutoFit/>
          </a:bodyPr>
          <a:lstStyle/>
          <a:p>
            <a:r>
              <a:rPr lang="en-US" altLang="zh-CN" sz="1200" dirty="0">
                <a:latin typeface="Times New Roman"/>
                <a:ea typeface="標楷體" panose="03000509000000000000" pitchFamily="65" charset="-120"/>
                <a:cs typeface="Times New Roman"/>
              </a:rPr>
              <a:t>Source</a:t>
            </a:r>
            <a:r>
              <a:rPr lang="en-US" altLang="zh-TW" sz="1200" dirty="0">
                <a:latin typeface="Times New Roman"/>
                <a:ea typeface="標楷體" panose="03000509000000000000" pitchFamily="65" charset="-120"/>
                <a:cs typeface="Times New Roman"/>
              </a:rPr>
              <a:t>: </a:t>
            </a:r>
          </a:p>
          <a:p>
            <a:pPr marL="285750" indent="-285750">
              <a:buFont typeface="Arial" panose="020B0604020202020204" pitchFamily="34" charset="0"/>
              <a:buChar char="•"/>
            </a:pPr>
            <a:r>
              <a:rPr lang="en-US" altLang="zh-TW" sz="1200" dirty="0">
                <a:latin typeface="Times New Roman"/>
                <a:ea typeface="標楷體" panose="03000509000000000000" pitchFamily="65" charset="-120"/>
                <a:cs typeface="Times New Roman"/>
              </a:rPr>
              <a:t>Guangdong-Hong Kong-Macao Greater Bay Area (</a:t>
            </a:r>
            <a:r>
              <a:rPr lang="en-US" sz="1200" dirty="0">
                <a:latin typeface="Times New Roman"/>
                <a:cs typeface="Times New Roman"/>
              </a:rPr>
              <a:t>http://www.cnbayarea.org.cn/news/rdbd/gddykc/ttxw/content/post_274550.html</a:t>
            </a:r>
            <a:r>
              <a:rPr lang="en-US" altLang="zh-TW" sz="1200" dirty="0">
                <a:latin typeface="Times New Roman"/>
                <a:cs typeface="Times New Roman"/>
              </a:rPr>
              <a:t>)</a:t>
            </a:r>
          </a:p>
          <a:p>
            <a:pPr marL="285750" indent="-285750">
              <a:buFont typeface="Arial" panose="020B0604020202020204" pitchFamily="34" charset="0"/>
              <a:buChar char="•"/>
            </a:pPr>
            <a:r>
              <a:rPr lang="zh-CN" altLang="zh-CN" sz="1200" dirty="0">
                <a:latin typeface="Times New Roman"/>
                <a:ea typeface="DFKai-SB" panose="03000509000000000000" pitchFamily="65" charset="-120"/>
                <a:cs typeface="Times New Roman"/>
              </a:rPr>
              <a:t>P</a:t>
            </a:r>
            <a:r>
              <a:rPr lang="en-US" altLang="zh-CN" sz="1200" dirty="0" err="1">
                <a:latin typeface="Times New Roman"/>
                <a:ea typeface="DFKai-SB" panose="03000509000000000000" pitchFamily="65" charset="-120"/>
                <a:cs typeface="Times New Roman"/>
              </a:rPr>
              <a:t>eople’s</a:t>
            </a:r>
            <a:r>
              <a:rPr lang="en-US" altLang="zh-CN" sz="1200" dirty="0">
                <a:latin typeface="Times New Roman"/>
                <a:ea typeface="DFKai-SB" panose="03000509000000000000" pitchFamily="65" charset="-120"/>
                <a:cs typeface="Times New Roman"/>
              </a:rPr>
              <a:t> Daily Online </a:t>
            </a:r>
            <a:r>
              <a:rPr lang="en-US" altLang="zh-TW" sz="1200" dirty="0">
                <a:latin typeface="Times New Roman"/>
                <a:cs typeface="Times New Roman"/>
              </a:rPr>
              <a:t>(</a:t>
            </a:r>
            <a:r>
              <a:rPr lang="en-US" sz="1200" dirty="0">
                <a:latin typeface="Times New Roman"/>
                <a:cs typeface="Times New Roman"/>
              </a:rPr>
              <a:t>http://politics.people.com.cn/BIG5/n1/2020/1014/c1024-31891731.html</a:t>
            </a:r>
            <a:r>
              <a:rPr lang="en-US" altLang="zh-TW" sz="1200" dirty="0">
                <a:latin typeface="Times New Roman"/>
                <a:cs typeface="Times New Roman"/>
              </a:rPr>
              <a:t>)</a:t>
            </a:r>
            <a:endParaRPr lang="en-US" sz="1200" dirty="0">
              <a:latin typeface="Times New Roman"/>
              <a:cs typeface="Times New Roman"/>
            </a:endParaRPr>
          </a:p>
        </p:txBody>
      </p:sp>
      <p:sp>
        <p:nvSpPr>
          <p:cNvPr id="6" name="Rectangle 5"/>
          <p:cNvSpPr/>
          <p:nvPr/>
        </p:nvSpPr>
        <p:spPr>
          <a:xfrm>
            <a:off x="638526" y="4400989"/>
            <a:ext cx="2069797" cy="369332"/>
          </a:xfrm>
          <a:prstGeom prst="rect">
            <a:avLst/>
          </a:prstGeom>
        </p:spPr>
        <p:txBody>
          <a:bodyPr wrap="none">
            <a:spAutoFit/>
          </a:bodyPr>
          <a:lstStyle/>
          <a:p>
            <a:r>
              <a:rPr lang="en-US" dirty="0" smtClean="0">
                <a:latin typeface="Times New Roman"/>
                <a:ea typeface="標楷體" panose="03000509000000000000" pitchFamily="65" charset="-120"/>
                <a:cs typeface="Times New Roman"/>
              </a:rPr>
              <a:t>President </a:t>
            </a:r>
            <a:r>
              <a:rPr lang="en-US" dirty="0">
                <a:latin typeface="Times New Roman"/>
                <a:ea typeface="標楷體" panose="03000509000000000000" pitchFamily="65" charset="-120"/>
                <a:cs typeface="Times New Roman"/>
              </a:rPr>
              <a:t>Xi Jinping</a:t>
            </a:r>
          </a:p>
        </p:txBody>
      </p:sp>
      <p:sp>
        <p:nvSpPr>
          <p:cNvPr id="7" name="Rectangle 6"/>
          <p:cNvSpPr/>
          <p:nvPr/>
        </p:nvSpPr>
        <p:spPr>
          <a:xfrm>
            <a:off x="1622461" y="459249"/>
            <a:ext cx="8596456" cy="523220"/>
          </a:xfrm>
          <a:prstGeom prst="rect">
            <a:avLst/>
          </a:prstGeom>
        </p:spPr>
        <p:txBody>
          <a:bodyPr wrap="none">
            <a:spAutoFit/>
          </a:bodyPr>
          <a:lstStyle/>
          <a:p>
            <a:r>
              <a:rPr lang="en-US" altLang="zh-CN" sz="2800" b="1" dirty="0">
                <a:latin typeface="Times New Roman"/>
                <a:ea typeface="DFKai-SB" panose="03000509000000000000" pitchFamily="65" charset="-120"/>
                <a:cs typeface="Times New Roman"/>
              </a:rPr>
              <a:t>The</a:t>
            </a:r>
            <a:r>
              <a:rPr lang="zh-CN" altLang="en-US" sz="2800" b="1" dirty="0">
                <a:latin typeface="Times New Roman"/>
                <a:ea typeface="DFKai-SB" panose="03000509000000000000" pitchFamily="65" charset="-120"/>
                <a:cs typeface="Times New Roman"/>
              </a:rPr>
              <a:t> </a:t>
            </a:r>
            <a:r>
              <a:rPr lang="en-US" altLang="zh-CN" sz="2800" b="1" dirty="0">
                <a:latin typeface="Times New Roman"/>
                <a:ea typeface="DFKai-SB" panose="03000509000000000000" pitchFamily="65" charset="-120"/>
                <a:cs typeface="Times New Roman"/>
              </a:rPr>
              <a:t>Overview of the </a:t>
            </a:r>
            <a:r>
              <a:rPr lang="en-US" altLang="zh-TW" sz="2800" b="1" dirty="0">
                <a:latin typeface="Times New Roman"/>
                <a:ea typeface="DFKai-SB" panose="03000509000000000000" pitchFamily="65" charset="-120"/>
                <a:cs typeface="Times New Roman"/>
              </a:rPr>
              <a:t>Development of </a:t>
            </a:r>
            <a:r>
              <a:rPr lang="en-US" altLang="zh-TW" sz="2800" b="1" dirty="0" smtClean="0">
                <a:latin typeface="Times New Roman"/>
                <a:ea typeface="DFKai-SB" panose="03000509000000000000" pitchFamily="65" charset="-120"/>
                <a:cs typeface="Times New Roman"/>
              </a:rPr>
              <a:t>Greater </a:t>
            </a:r>
            <a:r>
              <a:rPr lang="en-US" altLang="zh-TW" sz="2800" b="1" dirty="0">
                <a:latin typeface="Times New Roman"/>
                <a:ea typeface="DFKai-SB" panose="03000509000000000000" pitchFamily="65" charset="-120"/>
                <a:cs typeface="Times New Roman"/>
              </a:rPr>
              <a:t>Bay Area</a:t>
            </a:r>
            <a:endParaRPr lang="zh-TW" altLang="zh-HK" sz="2800" b="1" dirty="0">
              <a:latin typeface="Times New Roman"/>
              <a:ea typeface="DFKai-SB" panose="03000509000000000000" pitchFamily="65" charset="-120"/>
              <a:cs typeface="Times New Roman"/>
            </a:endParaRPr>
          </a:p>
        </p:txBody>
      </p:sp>
      <p:pic>
        <p:nvPicPr>
          <p:cNvPr id="9" name="Picture 8">
            <a:hlinkClick r:id="rId3"/>
          </p:cNvPr>
          <p:cNvPicPr>
            <a:picLocks noChangeAspect="1"/>
          </p:cNvPicPr>
          <p:nvPr/>
        </p:nvPicPr>
        <p:blipFill>
          <a:blip r:embed="rId4"/>
          <a:stretch>
            <a:fillRect/>
          </a:stretch>
        </p:blipFill>
        <p:spPr>
          <a:xfrm>
            <a:off x="3999805" y="6052046"/>
            <a:ext cx="3283528" cy="559374"/>
          </a:xfrm>
          <a:prstGeom prst="rect">
            <a:avLst/>
          </a:prstGeom>
        </p:spPr>
      </p:pic>
      <p:pic>
        <p:nvPicPr>
          <p:cNvPr id="3" name="Picture 2">
            <a:hlinkClick r:id="rId5"/>
          </p:cNvPr>
          <p:cNvPicPr>
            <a:picLocks noChangeAspect="1"/>
          </p:cNvPicPr>
          <p:nvPr/>
        </p:nvPicPr>
        <p:blipFill>
          <a:blip r:embed="rId6"/>
          <a:stretch>
            <a:fillRect/>
          </a:stretch>
        </p:blipFill>
        <p:spPr>
          <a:xfrm>
            <a:off x="8018686" y="6005814"/>
            <a:ext cx="1577492" cy="704238"/>
          </a:xfrm>
          <a:prstGeom prst="rect">
            <a:avLst/>
          </a:prstGeom>
        </p:spPr>
      </p:pic>
    </p:spTree>
    <p:extLst>
      <p:ext uri="{BB962C8B-B14F-4D97-AF65-F5344CB8AC3E}">
        <p14:creationId xmlns:p14="http://schemas.microsoft.com/office/powerpoint/2010/main" val="34296084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950" y="1495980"/>
            <a:ext cx="11112099" cy="4317079"/>
          </a:xfrm>
          <a:prstGeom prst="rect">
            <a:avLst/>
          </a:prstGeom>
          <a:ln w="28575">
            <a:solidFill>
              <a:srgbClr val="0070C0"/>
            </a:solidFill>
          </a:ln>
        </p:spPr>
        <p:txBody>
          <a:bodyPr wrap="square">
            <a:spAutoFit/>
          </a:bodyPr>
          <a:lstStyle/>
          <a:p>
            <a:pPr>
              <a:lnSpc>
                <a:spcPts val="1900"/>
              </a:lnSpc>
              <a:spcAft>
                <a:spcPts val="0"/>
              </a:spcAft>
            </a:pPr>
            <a:r>
              <a:rPr lang="en-US" altLang="zh-CN" sz="2000" b="1" dirty="0">
                <a:latin typeface="Times New Roman"/>
                <a:ea typeface="標楷體" panose="03000509000000000000" pitchFamily="65" charset="-120"/>
                <a:cs typeface="Times New Roman"/>
              </a:rPr>
              <a:t>Chapter </a:t>
            </a:r>
            <a:r>
              <a:rPr lang="en-US" altLang="zh-CN" sz="2000" b="1" dirty="0">
                <a:solidFill>
                  <a:schemeClr val="tx1">
                    <a:lumMod val="95000"/>
                    <a:lumOff val="5000"/>
                  </a:schemeClr>
                </a:solidFill>
                <a:latin typeface="Times New Roman"/>
                <a:ea typeface="標楷體" panose="03000509000000000000" pitchFamily="65" charset="-120"/>
                <a:cs typeface="Times New Roman"/>
              </a:rPr>
              <a:t>31  Major Regional Development Strategies</a:t>
            </a:r>
          </a:p>
          <a:p>
            <a:pPr>
              <a:lnSpc>
                <a:spcPts val="1900"/>
              </a:lnSpc>
              <a:spcAft>
                <a:spcPts val="0"/>
              </a:spcAft>
            </a:pPr>
            <a:r>
              <a:rPr lang="en-US" altLang="zh-CN" sz="2000" b="1" dirty="0">
                <a:solidFill>
                  <a:schemeClr val="tx1">
                    <a:lumMod val="95000"/>
                    <a:lumOff val="5000"/>
                  </a:schemeClr>
                </a:solidFill>
                <a:latin typeface="Times New Roman"/>
                <a:ea typeface="標楷體" panose="03000509000000000000" pitchFamily="65" charset="-120"/>
                <a:cs typeface="Times New Roman"/>
              </a:rPr>
              <a:t>Section 3    </a:t>
            </a:r>
            <a:r>
              <a:rPr lang="en-US" sz="2000" b="1" dirty="0">
                <a:solidFill>
                  <a:schemeClr val="tx1">
                    <a:lumMod val="95000"/>
                    <a:lumOff val="5000"/>
                  </a:schemeClr>
                </a:solidFill>
                <a:latin typeface="Times New Roman"/>
                <a:ea typeface="標楷體" panose="03000509000000000000" pitchFamily="65" charset="-120"/>
                <a:cs typeface="Times New Roman"/>
              </a:rPr>
              <a:t>Actively and steadily taking forward the development of the </a:t>
            </a:r>
            <a:r>
              <a:rPr lang="en-US" altLang="zh-CN" sz="2000" b="1" dirty="0" smtClean="0">
                <a:solidFill>
                  <a:schemeClr val="tx1">
                    <a:lumMod val="95000"/>
                    <a:lumOff val="5000"/>
                  </a:schemeClr>
                </a:solidFill>
                <a:latin typeface="Times New Roman"/>
                <a:ea typeface="標楷體" panose="03000509000000000000" pitchFamily="65" charset="-120"/>
                <a:cs typeface="Times New Roman"/>
              </a:rPr>
              <a:t>Guangdong-Hong </a:t>
            </a:r>
            <a:r>
              <a:rPr lang="en-US" altLang="zh-CN" sz="2000" b="1" dirty="0">
                <a:solidFill>
                  <a:schemeClr val="tx1">
                    <a:lumMod val="95000"/>
                    <a:lumOff val="5000"/>
                  </a:schemeClr>
                </a:solidFill>
                <a:latin typeface="Times New Roman"/>
                <a:ea typeface="標楷體" panose="03000509000000000000" pitchFamily="65" charset="-120"/>
                <a:cs typeface="Times New Roman"/>
              </a:rPr>
              <a:t>Kong-Macao Greater Bay Area </a:t>
            </a:r>
            <a:endParaRPr lang="en-US" altLang="zh-CN" sz="2000" b="1" kern="0" dirty="0">
              <a:solidFill>
                <a:schemeClr val="tx1">
                  <a:lumMod val="95000"/>
                  <a:lumOff val="5000"/>
                </a:schemeClr>
              </a:solidFill>
              <a:latin typeface="Times New Roman"/>
              <a:ea typeface="標楷體" panose="03000509000000000000" pitchFamily="65" charset="-120"/>
              <a:cs typeface="Times New Roman"/>
            </a:endParaRPr>
          </a:p>
          <a:p>
            <a:pPr>
              <a:lnSpc>
                <a:spcPts val="1900"/>
              </a:lnSpc>
              <a:spcAft>
                <a:spcPts val="0"/>
              </a:spcAft>
            </a:pPr>
            <a:endParaRPr lang="en-US" altLang="zh-CN" sz="2000" b="1" kern="0" dirty="0">
              <a:solidFill>
                <a:srgbClr val="000000"/>
              </a:solidFill>
              <a:latin typeface="Times New Roman"/>
              <a:ea typeface="標楷體" panose="03000509000000000000" pitchFamily="65" charset="-120"/>
              <a:cs typeface="Times New Roman"/>
            </a:endParaRPr>
          </a:p>
          <a:p>
            <a:pPr lvl="0" algn="just">
              <a:lnSpc>
                <a:spcPct val="120000"/>
              </a:lnSpc>
            </a:pPr>
            <a:r>
              <a:rPr lang="en-US" sz="16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Strengthening </a:t>
            </a:r>
            <a:r>
              <a:rPr lang="en-US" sz="16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the coordinated development of industries, academia and research institutes </a:t>
            </a:r>
            <a:r>
              <a:rPr lang="en-US" sz="16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in </a:t>
            </a:r>
            <a:r>
              <a:rPr lang="en-US" sz="16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Guangdong, Hong Kong, and Macao.</a:t>
            </a:r>
            <a:r>
              <a:rPr lang="en-US" sz="1600" strike="sngStrike"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a:t>
            </a:r>
            <a:r>
              <a:rPr lang="en-US" sz="16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Improving the "Two Corridors and Two Poles" framework system which comprises the Guangzhou Shenzhen-Hong Kong, Guangzhou-Zhuhai-Macao Innovation and Technology Corridors and the Shenzhen-Hong Kong Loop, Guangdong-Macao-</a:t>
            </a:r>
            <a:r>
              <a:rPr lang="en-US" sz="1600" dirty="0" err="1">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Hengqin</a:t>
            </a:r>
            <a:r>
              <a:rPr lang="en-US" sz="16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Innovation and Technology Poles. Promoting the setting up of an integrated national science </a:t>
            </a:r>
            <a:r>
              <a:rPr lang="en-US" sz="1600" dirty="0" err="1">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centre</a:t>
            </a:r>
            <a:r>
              <a:rPr lang="en-US" sz="16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and facilitating the cross-boundary exchange of innovative elements</a:t>
            </a:r>
            <a:r>
              <a:rPr lang="en-US" sz="16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a:t>
            </a:r>
            <a:r>
              <a:rPr lang="en-US" sz="16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Expediting the construction of intercity railways, coordinating planning for the positioning of </a:t>
            </a:r>
            <a:r>
              <a:rPr lang="en-US" sz="16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ports and </a:t>
            </a:r>
            <a:r>
              <a:rPr lang="en-US" sz="16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airports, optimizing the allocation of maritime and aviation resources. Deepening the customs clearance reforms to facilitate effective and convenient flow of people, goods and vehicles</a:t>
            </a:r>
            <a:r>
              <a:rPr lang="en-US" sz="1600"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a:t>
            </a:r>
            <a:r>
              <a:rPr lang="en-US" sz="16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Expanding the scope of mutual recognition of professional qualifications between the Mainland, Hong Kong and Macao, and further strengthening the regulatory interface and connectivity in key areas.  Facilitating young people of Hong Kong and Macao to study, take up employment and start businesses in the Mainland cities of GBA and </a:t>
            </a:r>
            <a:r>
              <a:rPr lang="en-US" sz="1600" dirty="0" err="1">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and</a:t>
            </a:r>
            <a:r>
              <a:rPr lang="en-US" sz="1600"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establishing a brand of quality exchanges among the youths of Guangdong, Hong Kong and Macao. </a:t>
            </a:r>
            <a:endParaRPr lang="en-US" sz="1600" strike="sngStrike"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endParaRPr>
          </a:p>
        </p:txBody>
      </p:sp>
      <p:sp>
        <p:nvSpPr>
          <p:cNvPr id="3" name="标题 1"/>
          <p:cNvSpPr txBox="1">
            <a:spLocks noChangeArrowheads="1"/>
          </p:cNvSpPr>
          <p:nvPr/>
        </p:nvSpPr>
        <p:spPr bwMode="auto">
          <a:xfrm>
            <a:off x="675390" y="524435"/>
            <a:ext cx="10841220" cy="1030177"/>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altLang="zh-CN" sz="1800" b="1" kern="100" dirty="0">
                <a:latin typeface="Times New Roman"/>
                <a:ea typeface="DFKai-SB" panose="03000509000000000000" pitchFamily="65" charset="-120"/>
                <a:cs typeface="Times New Roman"/>
              </a:rPr>
              <a:t>Chapters on the development of the Greater Bay Area in the </a:t>
            </a:r>
            <a:r>
              <a:rPr lang="en-US" altLang="zh-CN" sz="1800" b="1" i="1" kern="100" dirty="0">
                <a:latin typeface="Times New Roman"/>
                <a:ea typeface="DFKai-SB" panose="03000509000000000000" pitchFamily="65" charset="-120"/>
                <a:cs typeface="Times New Roman"/>
              </a:rPr>
              <a:t>Outline of the 14</a:t>
            </a:r>
            <a:r>
              <a:rPr lang="en-US" altLang="zh-CN" sz="1800" b="1" i="1" kern="100" baseline="30000" dirty="0">
                <a:latin typeface="Times New Roman"/>
                <a:ea typeface="DFKai-SB" panose="03000509000000000000" pitchFamily="65" charset="-120"/>
                <a:cs typeface="Times New Roman"/>
              </a:rPr>
              <a:t>th</a:t>
            </a:r>
            <a:r>
              <a:rPr lang="en-US" altLang="zh-CN" sz="1800" b="1" i="1" kern="100" dirty="0">
                <a:latin typeface="Times New Roman"/>
                <a:ea typeface="DFKai-SB" panose="03000509000000000000" pitchFamily="65" charset="-120"/>
                <a:cs typeface="Times New Roman"/>
              </a:rPr>
              <a:t> Five-Year Plan(2021-2025) for National Economic and Social Development and Vision 2035 of the People’s Republic of China </a:t>
            </a:r>
            <a:endParaRPr lang="zh-TW" altLang="zh-HK" sz="2000" b="1" i="1" kern="100" dirty="0">
              <a:latin typeface="Times New Roman"/>
              <a:ea typeface="DFKai-SB" panose="03000509000000000000" pitchFamily="65" charset="-120"/>
              <a:cs typeface="Times New Roman"/>
            </a:endParaRPr>
          </a:p>
        </p:txBody>
      </p:sp>
      <p:sp>
        <p:nvSpPr>
          <p:cNvPr id="9" name="Rectangle 8"/>
          <p:cNvSpPr/>
          <p:nvPr/>
        </p:nvSpPr>
        <p:spPr>
          <a:xfrm>
            <a:off x="1990840" y="145979"/>
            <a:ext cx="10201160" cy="461665"/>
          </a:xfrm>
          <a:prstGeom prst="rect">
            <a:avLst/>
          </a:prstGeom>
        </p:spPr>
        <p:txBody>
          <a:bodyPr wrap="square">
            <a:spAutoFit/>
          </a:bodyPr>
          <a:lstStyle/>
          <a:p>
            <a:r>
              <a:rPr lang="en-US" altLang="zh-CN" sz="2400" b="1" dirty="0">
                <a:latin typeface="Times New Roman"/>
                <a:ea typeface="標楷體" panose="03000509000000000000" pitchFamily="65" charset="-120"/>
                <a:cs typeface="Times New Roman"/>
              </a:rPr>
              <a:t>The 14</a:t>
            </a:r>
            <a:r>
              <a:rPr lang="en-US" altLang="zh-CN" sz="2400" b="1" baseline="30000" dirty="0">
                <a:latin typeface="Times New Roman"/>
                <a:ea typeface="標楷體" panose="03000509000000000000" pitchFamily="65" charset="-120"/>
                <a:cs typeface="Times New Roman"/>
              </a:rPr>
              <a:t>th </a:t>
            </a:r>
            <a:r>
              <a:rPr lang="en-US" altLang="zh-CN" sz="2400" b="1" dirty="0">
                <a:latin typeface="Times New Roman"/>
                <a:ea typeface="標楷體" panose="03000509000000000000" pitchFamily="65" charset="-120"/>
                <a:cs typeface="Times New Roman"/>
              </a:rPr>
              <a:t>Five-Year Plan and the Development of the Great</a:t>
            </a:r>
            <a:r>
              <a:rPr lang="zh-CN" altLang="zh-CN" sz="2400" b="1" dirty="0">
                <a:latin typeface="Times New Roman"/>
                <a:ea typeface="標楷體" panose="03000509000000000000" pitchFamily="65" charset="-120"/>
                <a:cs typeface="Times New Roman"/>
              </a:rPr>
              <a:t>e</a:t>
            </a:r>
            <a:r>
              <a:rPr lang="en-US" altLang="zh-CN" sz="2400" b="1" dirty="0">
                <a:latin typeface="Times New Roman"/>
                <a:ea typeface="標楷體" panose="03000509000000000000" pitchFamily="65" charset="-120"/>
                <a:cs typeface="Times New Roman"/>
              </a:rPr>
              <a:t>r Bay Area  </a:t>
            </a:r>
            <a:endParaRPr lang="en-US" sz="2400" b="1" dirty="0">
              <a:latin typeface="Times New Roman"/>
              <a:ea typeface="標楷體" panose="03000509000000000000" pitchFamily="65" charset="-120"/>
              <a:cs typeface="Times New Roman"/>
            </a:endParaRPr>
          </a:p>
        </p:txBody>
      </p:sp>
      <p:pic>
        <p:nvPicPr>
          <p:cNvPr id="5" name="Picture 4">
            <a:hlinkClick r:id="rId2"/>
          </p:cNvPr>
          <p:cNvPicPr>
            <a:picLocks noChangeAspect="1"/>
          </p:cNvPicPr>
          <p:nvPr/>
        </p:nvPicPr>
        <p:blipFill>
          <a:blip r:embed="rId3"/>
          <a:stretch>
            <a:fillRect/>
          </a:stretch>
        </p:blipFill>
        <p:spPr>
          <a:xfrm>
            <a:off x="294777" y="5909547"/>
            <a:ext cx="3988621" cy="536137"/>
          </a:xfrm>
          <a:prstGeom prst="rect">
            <a:avLst/>
          </a:prstGeom>
        </p:spPr>
      </p:pic>
      <p:sp>
        <p:nvSpPr>
          <p:cNvPr id="6" name="Rectangle 5"/>
          <p:cNvSpPr/>
          <p:nvPr/>
        </p:nvSpPr>
        <p:spPr>
          <a:xfrm>
            <a:off x="4283398" y="5935141"/>
            <a:ext cx="7028120" cy="307777"/>
          </a:xfrm>
          <a:prstGeom prst="rect">
            <a:avLst/>
          </a:prstGeom>
        </p:spPr>
        <p:txBody>
          <a:bodyPr wrap="square">
            <a:spAutoFit/>
          </a:bodyPr>
          <a:lstStyle/>
          <a:p>
            <a:r>
              <a:rPr lang="en-US" altLang="en-US" sz="1400" dirty="0">
                <a:latin typeface="Times New Roman"/>
                <a:ea typeface="標楷體" panose="03000509000000000000" pitchFamily="65" charset="-120"/>
                <a:cs typeface="Times New Roman"/>
              </a:rPr>
              <a:t>Source</a:t>
            </a:r>
            <a:r>
              <a:rPr lang="en-US" altLang="zh-TW" sz="1400" dirty="0">
                <a:solidFill>
                  <a:schemeClr val="tx1">
                    <a:lumMod val="95000"/>
                    <a:lumOff val="5000"/>
                  </a:schemeClr>
                </a:solidFill>
                <a:latin typeface="Times New Roman"/>
                <a:ea typeface="標楷體" panose="03000509000000000000" pitchFamily="65" charset="-120"/>
                <a:cs typeface="Times New Roman"/>
              </a:rPr>
              <a:t>: </a:t>
            </a:r>
            <a:r>
              <a:rPr lang="en-US" sz="1400" dirty="0" smtClean="0">
                <a:solidFill>
                  <a:schemeClr val="tx1">
                    <a:lumMod val="95000"/>
                    <a:lumOff val="5000"/>
                  </a:schemeClr>
                </a:solidFill>
                <a:latin typeface="Times New Roman"/>
                <a:cs typeface="Times New Roman"/>
              </a:rPr>
              <a:t>https</a:t>
            </a:r>
            <a:r>
              <a:rPr lang="en-US" sz="1400" dirty="0">
                <a:solidFill>
                  <a:schemeClr val="tx1">
                    <a:lumMod val="95000"/>
                    <a:lumOff val="5000"/>
                  </a:schemeClr>
                </a:solidFill>
                <a:latin typeface="Times New Roman"/>
                <a:cs typeface="Times New Roman"/>
              </a:rPr>
              <a:t>://en.ndrc.gov.cn/policies/index_1.html</a:t>
            </a:r>
            <a:endParaRPr lang="en-US" sz="1400" dirty="0">
              <a:solidFill>
                <a:schemeClr val="tx1">
                  <a:lumMod val="95000"/>
                  <a:lumOff val="5000"/>
                </a:schemeClr>
              </a:solidFill>
              <a:latin typeface="Times New Roman"/>
              <a:cs typeface="Times New Roman"/>
              <a:hlinkClick r:id="rId2">
                <a:extLst>
                  <a:ext uri="{A12FA001-AC4F-418D-AE19-62706E023703}">
                    <ahyp:hlinkClr xmlns="" xmlns:ahyp="http://schemas.microsoft.com/office/drawing/2018/hyperlinkcolor" val="tx"/>
                  </a:ext>
                </a:extLst>
              </a:hlinkClick>
            </a:endParaRPr>
          </a:p>
        </p:txBody>
      </p:sp>
      <p:sp>
        <p:nvSpPr>
          <p:cNvPr id="8" name="矩形 15"/>
          <p:cNvSpPr/>
          <p:nvPr/>
        </p:nvSpPr>
        <p:spPr bwMode="auto">
          <a:xfrm>
            <a:off x="114582" y="26504"/>
            <a:ext cx="1808538" cy="581140"/>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800" b="1" dirty="0">
                <a:solidFill>
                  <a:schemeClr val="tx1"/>
                </a:solidFill>
                <a:latin typeface="Times New Roman"/>
                <a:ea typeface="標楷體" panose="03000509000000000000" pitchFamily="65" charset="-120"/>
                <a:cs typeface="Times New Roman"/>
              </a:rPr>
              <a:t>Reference </a:t>
            </a:r>
            <a:endParaRPr lang="zh-CN" altLang="en-US" sz="2800" b="1" dirty="0">
              <a:solidFill>
                <a:schemeClr val="tx1"/>
              </a:solidFill>
              <a:latin typeface="Times New Roman"/>
              <a:ea typeface="標楷體" panose="03000509000000000000" pitchFamily="65" charset="-120"/>
              <a:cs typeface="Times New Roman"/>
            </a:endParaRPr>
          </a:p>
        </p:txBody>
      </p:sp>
    </p:spTree>
    <p:extLst>
      <p:ext uri="{BB962C8B-B14F-4D97-AF65-F5344CB8AC3E}">
        <p14:creationId xmlns:p14="http://schemas.microsoft.com/office/powerpoint/2010/main" val="35948852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4420" y="1917611"/>
            <a:ext cx="10858042" cy="3453253"/>
          </a:xfrm>
          <a:prstGeom prst="rect">
            <a:avLst/>
          </a:prstGeom>
          <a:ln w="28575">
            <a:solidFill>
              <a:srgbClr val="0070C0"/>
            </a:solidFill>
          </a:ln>
        </p:spPr>
        <p:txBody>
          <a:bodyPr wrap="square">
            <a:spAutoFit/>
          </a:bodyPr>
          <a:lstStyle/>
          <a:p>
            <a:pPr lvl="0" algn="just">
              <a:lnSpc>
                <a:spcPct val="120000"/>
              </a:lnSpc>
            </a:pPr>
            <a:r>
              <a:rPr lang="en-US" b="1"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Chapter 61 </a:t>
            </a:r>
            <a:r>
              <a:rPr lang="en-US" b="1"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Maintaining </a:t>
            </a:r>
            <a:r>
              <a:rPr lang="en-US" b="1"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the long-term prosperity and stability of </a:t>
            </a:r>
            <a:r>
              <a:rPr lang="en-US" b="1"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in </a:t>
            </a:r>
            <a:r>
              <a:rPr lang="en-US" b="1"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Hong Kong and Macao</a:t>
            </a:r>
          </a:p>
          <a:p>
            <a:pPr lvl="0" algn="just">
              <a:lnSpc>
                <a:spcPct val="120000"/>
              </a:lnSpc>
            </a:pPr>
            <a:r>
              <a:rPr lang="en-US" b="1"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Section </a:t>
            </a:r>
            <a:r>
              <a:rPr lang="en-US" b="1"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1 : Supporting Hong Kong and Macao to reinforce and </a:t>
            </a:r>
            <a:r>
              <a:rPr lang="en-US" b="1"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enhance their competitive </a:t>
            </a:r>
            <a:r>
              <a:rPr lang="en-US" b="1"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advantages</a:t>
            </a:r>
          </a:p>
          <a:p>
            <a:pPr lvl="0" algn="just">
              <a:lnSpc>
                <a:spcPct val="120000"/>
              </a:lnSpc>
            </a:pPr>
            <a:endParaRPr lang="en-US" sz="2000" b="1"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endParaRPr>
          </a:p>
          <a:p>
            <a:pPr lvl="0" algn="just">
              <a:lnSpc>
                <a:spcPct val="120000"/>
              </a:lnSpc>
            </a:pPr>
            <a:r>
              <a:rPr lang="en-US"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Supporting Hong Kong to enhance its status as an international financial, transportation and trade </a:t>
            </a:r>
            <a:r>
              <a:rPr lang="en-US" dirty="0" err="1">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centre</a:t>
            </a:r>
            <a:r>
              <a:rPr lang="en-US"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as well as an international aviation hub.   Strengthening Hong Kong's status as a global offshore </a:t>
            </a:r>
            <a:r>
              <a:rPr lang="en-US" dirty="0" err="1">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Renminbi</a:t>
            </a:r>
            <a:r>
              <a:rPr lang="en-US"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business hub, an international asset management </a:t>
            </a:r>
            <a:r>
              <a:rPr lang="en-US" dirty="0" err="1">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centre</a:t>
            </a:r>
            <a:r>
              <a:rPr lang="en-US"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and a risk management </a:t>
            </a:r>
            <a:r>
              <a:rPr lang="en-US" dirty="0" err="1">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centre</a:t>
            </a:r>
            <a:r>
              <a:rPr lang="en-US"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Supporting Hong Kong to develop into an international innovation and technology hub.  </a:t>
            </a:r>
            <a:r>
              <a:rPr lang="en-US" dirty="0" smtClean="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Supporting </a:t>
            </a:r>
            <a:r>
              <a:rPr lang="en-US"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Hong Kong to promote service industries for high-end and high value-added development.  Supporting Hong Kong to establish a </a:t>
            </a:r>
            <a:r>
              <a:rPr lang="en-US" dirty="0" err="1">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centre</a:t>
            </a:r>
            <a:r>
              <a:rPr lang="en-US"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for international legal and dispute resolution services in the Asia-Pacific region and a regional intellectual property trading </a:t>
            </a:r>
            <a:r>
              <a:rPr lang="en-US" dirty="0" err="1">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centre</a:t>
            </a:r>
            <a:r>
              <a:rPr lang="en-US"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  Supporting Hong Kong to develop into a hub for arts and cultural exchanges between China and the rest of the world. </a:t>
            </a:r>
            <a:endParaRPr lang="en-US" strike="sngStrike"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endParaRPr>
          </a:p>
        </p:txBody>
      </p:sp>
      <p:pic>
        <p:nvPicPr>
          <p:cNvPr id="6" name="Picture 5">
            <a:hlinkClick r:id="rId2"/>
          </p:cNvPr>
          <p:cNvPicPr>
            <a:picLocks noChangeAspect="1"/>
          </p:cNvPicPr>
          <p:nvPr/>
        </p:nvPicPr>
        <p:blipFill>
          <a:blip r:embed="rId3"/>
          <a:stretch>
            <a:fillRect/>
          </a:stretch>
        </p:blipFill>
        <p:spPr>
          <a:xfrm>
            <a:off x="255721" y="5750004"/>
            <a:ext cx="3988621" cy="523220"/>
          </a:xfrm>
          <a:prstGeom prst="rect">
            <a:avLst/>
          </a:prstGeom>
        </p:spPr>
      </p:pic>
      <p:sp>
        <p:nvSpPr>
          <p:cNvPr id="8" name="标题 1"/>
          <p:cNvSpPr txBox="1">
            <a:spLocks noChangeArrowheads="1"/>
          </p:cNvSpPr>
          <p:nvPr/>
        </p:nvSpPr>
        <p:spPr bwMode="auto">
          <a:xfrm>
            <a:off x="414420" y="1010742"/>
            <a:ext cx="10802337" cy="807379"/>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altLang="zh-CN" sz="1800" b="1" kern="100" dirty="0">
                <a:latin typeface="Times New Roman"/>
                <a:ea typeface="DFKai-SB" panose="03000509000000000000" pitchFamily="65" charset="-120"/>
                <a:cs typeface="Times New Roman"/>
              </a:rPr>
              <a:t>Chapters on the development of the Greater Bay Area in the </a:t>
            </a:r>
            <a:r>
              <a:rPr lang="en-US" altLang="zh-CN" sz="1800" b="1" i="1" kern="100" dirty="0">
                <a:latin typeface="Times New Roman"/>
                <a:ea typeface="DFKai-SB" panose="03000509000000000000" pitchFamily="65" charset="-120"/>
                <a:cs typeface="Times New Roman"/>
              </a:rPr>
              <a:t>Outline of the 14</a:t>
            </a:r>
            <a:r>
              <a:rPr lang="en-US" altLang="zh-CN" sz="1800" b="1" i="1" kern="100" baseline="30000" dirty="0">
                <a:latin typeface="Times New Roman"/>
                <a:ea typeface="DFKai-SB" panose="03000509000000000000" pitchFamily="65" charset="-120"/>
                <a:cs typeface="Times New Roman"/>
              </a:rPr>
              <a:t>th</a:t>
            </a:r>
            <a:r>
              <a:rPr lang="en-US" altLang="zh-CN" sz="1800" b="1" i="1" kern="100" dirty="0">
                <a:latin typeface="Times New Roman"/>
                <a:ea typeface="DFKai-SB" panose="03000509000000000000" pitchFamily="65" charset="-120"/>
                <a:cs typeface="Times New Roman"/>
              </a:rPr>
              <a:t> Five-Year Plan(2021-2025) for National Economic and Social Development and Vision 2035 of the People’s Republic of China </a:t>
            </a:r>
            <a:endParaRPr lang="zh-TW" altLang="zh-HK" sz="1800" b="1" i="1" kern="100" dirty="0">
              <a:latin typeface="Times New Roman"/>
              <a:ea typeface="DFKai-SB" panose="03000509000000000000" pitchFamily="65" charset="-120"/>
              <a:cs typeface="Times New Roman"/>
            </a:endParaRPr>
          </a:p>
        </p:txBody>
      </p:sp>
      <p:sp>
        <p:nvSpPr>
          <p:cNvPr id="9" name="矩形 15"/>
          <p:cNvSpPr/>
          <p:nvPr/>
        </p:nvSpPr>
        <p:spPr bwMode="auto">
          <a:xfrm>
            <a:off x="0" y="326403"/>
            <a:ext cx="1808538" cy="582613"/>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800" b="1" dirty="0">
                <a:solidFill>
                  <a:schemeClr val="tx1"/>
                </a:solidFill>
                <a:latin typeface="Times New Roman"/>
                <a:ea typeface="標楷體" panose="03000509000000000000" pitchFamily="65" charset="-120"/>
                <a:cs typeface="Times New Roman"/>
              </a:rPr>
              <a:t>Reference </a:t>
            </a:r>
            <a:endParaRPr lang="zh-CN" altLang="en-US" sz="2800" b="1" dirty="0">
              <a:solidFill>
                <a:schemeClr val="tx1"/>
              </a:solidFill>
              <a:latin typeface="Times New Roman"/>
              <a:ea typeface="標楷體" panose="03000509000000000000" pitchFamily="65" charset="-120"/>
              <a:cs typeface="Times New Roman"/>
            </a:endParaRPr>
          </a:p>
        </p:txBody>
      </p:sp>
      <p:sp>
        <p:nvSpPr>
          <p:cNvPr id="11" name="Rectangle 8"/>
          <p:cNvSpPr/>
          <p:nvPr/>
        </p:nvSpPr>
        <p:spPr>
          <a:xfrm>
            <a:off x="1818629" y="430475"/>
            <a:ext cx="10201160" cy="461665"/>
          </a:xfrm>
          <a:prstGeom prst="rect">
            <a:avLst/>
          </a:prstGeom>
        </p:spPr>
        <p:txBody>
          <a:bodyPr wrap="square">
            <a:spAutoFit/>
          </a:bodyPr>
          <a:lstStyle/>
          <a:p>
            <a:r>
              <a:rPr lang="en-US" altLang="zh-CN" sz="2400" b="1" dirty="0">
                <a:latin typeface="Times New Roman"/>
                <a:ea typeface="標楷體" panose="03000509000000000000" pitchFamily="65" charset="-120"/>
                <a:cs typeface="Times New Roman"/>
              </a:rPr>
              <a:t>The 14</a:t>
            </a:r>
            <a:r>
              <a:rPr lang="en-US" altLang="zh-CN" sz="2400" b="1" baseline="30000" dirty="0">
                <a:latin typeface="Times New Roman"/>
                <a:ea typeface="標楷體" panose="03000509000000000000" pitchFamily="65" charset="-120"/>
                <a:cs typeface="Times New Roman"/>
              </a:rPr>
              <a:t>th </a:t>
            </a:r>
            <a:r>
              <a:rPr lang="en-US" altLang="zh-CN" sz="2400" b="1" dirty="0">
                <a:latin typeface="Times New Roman"/>
                <a:ea typeface="標楷體" panose="03000509000000000000" pitchFamily="65" charset="-120"/>
                <a:cs typeface="Times New Roman"/>
              </a:rPr>
              <a:t>Five-Year Plan and the Development of the Great</a:t>
            </a:r>
            <a:r>
              <a:rPr lang="zh-CN" altLang="zh-CN" sz="2400" b="1" dirty="0">
                <a:latin typeface="Times New Roman"/>
                <a:ea typeface="標楷體" panose="03000509000000000000" pitchFamily="65" charset="-120"/>
                <a:cs typeface="Times New Roman"/>
              </a:rPr>
              <a:t>e</a:t>
            </a:r>
            <a:r>
              <a:rPr lang="en-US" altLang="zh-CN" sz="2400" b="1" dirty="0">
                <a:latin typeface="Times New Roman"/>
                <a:ea typeface="標楷體" panose="03000509000000000000" pitchFamily="65" charset="-120"/>
                <a:cs typeface="Times New Roman"/>
              </a:rPr>
              <a:t>r Bay Area  </a:t>
            </a:r>
            <a:endParaRPr lang="en-US" sz="2400" b="1" dirty="0">
              <a:latin typeface="Times New Roman"/>
              <a:ea typeface="標楷體" panose="03000509000000000000" pitchFamily="65" charset="-120"/>
              <a:cs typeface="Times New Roman"/>
            </a:endParaRPr>
          </a:p>
        </p:txBody>
      </p:sp>
      <p:sp>
        <p:nvSpPr>
          <p:cNvPr id="10" name="Rectangle 9">
            <a:extLst>
              <a:ext uri="{FF2B5EF4-FFF2-40B4-BE49-F238E27FC236}">
                <a16:creationId xmlns:a16="http://schemas.microsoft.com/office/drawing/2014/main" id="{848DF27E-2669-E74C-BCDF-0E1C5CF59BFC}"/>
              </a:ext>
            </a:extLst>
          </p:cNvPr>
          <p:cNvSpPr/>
          <p:nvPr/>
        </p:nvSpPr>
        <p:spPr>
          <a:xfrm>
            <a:off x="4497839" y="5857725"/>
            <a:ext cx="7028120" cy="307777"/>
          </a:xfrm>
          <a:prstGeom prst="rect">
            <a:avLst/>
          </a:prstGeom>
        </p:spPr>
        <p:txBody>
          <a:bodyPr wrap="square">
            <a:spAutoFit/>
          </a:bodyPr>
          <a:lstStyle/>
          <a:p>
            <a:r>
              <a:rPr lang="en-US" altLang="en-US" sz="1400" dirty="0">
                <a:latin typeface="Times New Roman"/>
                <a:ea typeface="標楷體" panose="03000509000000000000" pitchFamily="65" charset="-120"/>
                <a:cs typeface="Times New Roman"/>
              </a:rPr>
              <a:t>Source</a:t>
            </a:r>
            <a:r>
              <a:rPr lang="en-US" altLang="zh-TW" sz="1400" dirty="0" smtClean="0">
                <a:latin typeface="Times New Roman"/>
                <a:ea typeface="標楷體" panose="03000509000000000000" pitchFamily="65" charset="-120"/>
                <a:cs typeface="Times New Roman"/>
              </a:rPr>
              <a:t>: </a:t>
            </a:r>
            <a:r>
              <a:rPr lang="en-US" sz="1400" dirty="0" smtClean="0">
                <a:solidFill>
                  <a:schemeClr val="tx1">
                    <a:lumMod val="95000"/>
                    <a:lumOff val="5000"/>
                  </a:schemeClr>
                </a:solidFill>
                <a:latin typeface="Times New Roman"/>
                <a:cs typeface="Times New Roman"/>
              </a:rPr>
              <a:t>https</a:t>
            </a:r>
            <a:r>
              <a:rPr lang="en-US" sz="1400" dirty="0">
                <a:solidFill>
                  <a:schemeClr val="tx1">
                    <a:lumMod val="95000"/>
                    <a:lumOff val="5000"/>
                  </a:schemeClr>
                </a:solidFill>
                <a:latin typeface="Times New Roman"/>
                <a:cs typeface="Times New Roman"/>
              </a:rPr>
              <a:t>://en.ndrc.gov.cn/policies/index_1.html</a:t>
            </a:r>
            <a:endParaRPr lang="en-US" sz="1400" dirty="0">
              <a:solidFill>
                <a:schemeClr val="tx1">
                  <a:lumMod val="95000"/>
                  <a:lumOff val="5000"/>
                </a:schemeClr>
              </a:solidFill>
              <a:latin typeface="Times New Roman"/>
              <a:cs typeface="Times New Roman"/>
              <a:hlinkClick r:id="rId2">
                <a:extLst>
                  <a:ext uri="{A12FA001-AC4F-418D-AE19-62706E023703}">
                    <ahyp:hlinkClr xmlns="" xmlns:ahyp="http://schemas.microsoft.com/office/drawing/2018/hyperlinkcolor" val="tx"/>
                  </a:ext>
                </a:extLst>
              </a:hlinkClick>
            </a:endParaRPr>
          </a:p>
        </p:txBody>
      </p:sp>
    </p:spTree>
    <p:extLst>
      <p:ext uri="{BB962C8B-B14F-4D97-AF65-F5344CB8AC3E}">
        <p14:creationId xmlns:p14="http://schemas.microsoft.com/office/powerpoint/2010/main" val="2656860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36790" y="1797174"/>
            <a:ext cx="11782999" cy="4335289"/>
          </a:xfrm>
          <a:prstGeom prst="rect">
            <a:avLst/>
          </a:prstGeom>
          <a:noFill/>
          <a:ln w="28575">
            <a:solidFill>
              <a:srgbClr val="0070C0"/>
            </a:solidFill>
          </a:ln>
        </p:spPr>
        <p:txBody>
          <a:bodyPr wrap="square">
            <a:spAutoFit/>
          </a:bodyPr>
          <a:lstStyle/>
          <a:p>
            <a:pPr lvl="0" algn="just">
              <a:lnSpc>
                <a:spcPct val="120000"/>
              </a:lnSpc>
              <a:spcBef>
                <a:spcPts val="600"/>
              </a:spcBef>
              <a:spcAft>
                <a:spcPts val="600"/>
              </a:spcAft>
            </a:pPr>
            <a:r>
              <a:rPr lang="en-US"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Chapter 61 </a:t>
            </a:r>
            <a:r>
              <a:rPr lang="en-US" b="1" dirty="0">
                <a:solidFill>
                  <a:schemeClr val="tx1">
                    <a:lumMod val="95000"/>
                    <a:lumOff val="5000"/>
                  </a:schemeClr>
                </a:solidFill>
                <a:latin typeface="Times New Roman" panose="02020603050405020304" pitchFamily="18" charset="0"/>
                <a:ea typeface="標楷體" panose="02010601000101010101" pitchFamily="2" charset="-120"/>
                <a:cs typeface="Times New Roman" panose="02020603050405020304" pitchFamily="18" charset="0"/>
              </a:rPr>
              <a:t>Maintaining the long-term prosperity and stability of </a:t>
            </a:r>
            <a:r>
              <a:rPr lang="en-US"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in </a:t>
            </a:r>
            <a:r>
              <a:rPr lang="en-US"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Hong Kong and Macao</a:t>
            </a:r>
          </a:p>
          <a:p>
            <a:pPr lvl="0" algn="just">
              <a:lnSpc>
                <a:spcPct val="120000"/>
              </a:lnSpc>
              <a:spcBef>
                <a:spcPts val="600"/>
              </a:spcBef>
              <a:spcAft>
                <a:spcPts val="600"/>
              </a:spcAft>
            </a:pPr>
            <a:r>
              <a:rPr lang="en-US" b="1" dirty="0">
                <a:solidFill>
                  <a:schemeClr val="tx1">
                    <a:lumMod val="95000"/>
                    <a:lumOff val="5000"/>
                  </a:schemeClr>
                </a:solidFill>
                <a:latin typeface="Times New Roman" panose="02020603050405020304" pitchFamily="18" charset="0"/>
                <a:cs typeface="Times New Roman" panose="02020603050405020304" pitchFamily="18" charset="0"/>
              </a:rPr>
              <a:t>Section 2  Supporting Hong Kong and Macao to better integrate into the overall development of the </a:t>
            </a:r>
            <a:r>
              <a:rPr lang="en-US" b="1" dirty="0" smtClean="0">
                <a:solidFill>
                  <a:schemeClr val="tx1">
                    <a:lumMod val="95000"/>
                    <a:lumOff val="5000"/>
                  </a:schemeClr>
                </a:solidFill>
                <a:latin typeface="Times New Roman" panose="02020603050405020304" pitchFamily="18" charset="0"/>
                <a:cs typeface="Times New Roman" panose="02020603050405020304" pitchFamily="18" charset="0"/>
              </a:rPr>
              <a:t>country:</a:t>
            </a:r>
            <a:endParaRPr lang="en-US" b="1" dirty="0">
              <a:solidFill>
                <a:schemeClr val="tx1">
                  <a:lumMod val="95000"/>
                  <a:lumOff val="5000"/>
                </a:schemeClr>
              </a:solidFill>
              <a:latin typeface="Times New Roman" panose="02020603050405020304" pitchFamily="18" charset="0"/>
              <a:cs typeface="Times New Roman" panose="02020603050405020304" pitchFamily="18" charset="0"/>
            </a:endParaRPr>
          </a:p>
          <a:p>
            <a:pPr marL="342900" lvl="0" indent="-342900" algn="just">
              <a:lnSpc>
                <a:spcPct val="120000"/>
              </a:lnSpc>
              <a:spcBef>
                <a:spcPts val="600"/>
              </a:spcBef>
              <a:spcAft>
                <a:spcPts val="600"/>
              </a:spcAft>
              <a:buFont typeface="Wingdings" panose="05000000000000000000" pitchFamily="2" charset="2"/>
              <a:buChar char="Ø"/>
            </a:pPr>
            <a:r>
              <a:rPr lang="en-US"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Promoting high-quality development of the Guangdong-Hong Kong-Macao GBA.   Deepening Guangdong-Hong Kong-Macao cooperation as well as Pan-Pearl River Delta regional cooperation.  Taking forward the establishment of major cooperation platforms in the Guangdong-Hong Kong Macao GBA, e.g. </a:t>
            </a:r>
            <a:r>
              <a:rPr lang="en-US" dirty="0" err="1">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Qianhai</a:t>
            </a:r>
            <a:r>
              <a:rPr lang="en-US"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of Shenzhen, </a:t>
            </a:r>
            <a:r>
              <a:rPr lang="en-US" dirty="0" err="1">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Nansha</a:t>
            </a:r>
            <a:r>
              <a:rPr lang="en-US"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of Guangzhou, </a:t>
            </a:r>
            <a:r>
              <a:rPr lang="en-US" dirty="0" err="1">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Hengqin</a:t>
            </a:r>
            <a:r>
              <a:rPr lang="en-US"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of Zhuhai, the Shenzhen Hong Kong Loop, etc. </a:t>
            </a:r>
            <a:endParaRPr lang="en-US"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marL="342900" lvl="0" indent="-342900" algn="just">
              <a:lnSpc>
                <a:spcPct val="120000"/>
              </a:lnSpc>
              <a:spcBef>
                <a:spcPts val="600"/>
              </a:spcBef>
              <a:spcAft>
                <a:spcPts val="600"/>
              </a:spcAft>
              <a:buFont typeface="Wingdings" panose="05000000000000000000" pitchFamily="2" charset="2"/>
              <a:buChar char="Ø"/>
            </a:pPr>
            <a:r>
              <a:rPr lang="en-US"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Strengthening </a:t>
            </a:r>
            <a:r>
              <a:rPr lang="en-US"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exchanges and cooperation between the Mainland, and Hong Kong and Macao on different fronts. Improving policy measures to facilitate Hong Kong and Macao residents to develop and live in the Mainland.  Strengthening education on the Constitution and the Basic Law and national development, and enhancing national awareness and patriotism among Hong Kong and Macao people. </a:t>
            </a:r>
            <a:endParaRPr lang="en-US" strike="sngStrike"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indent="457200" algn="just">
              <a:lnSpc>
                <a:spcPct val="120000"/>
              </a:lnSpc>
              <a:spcBef>
                <a:spcPts val="600"/>
              </a:spcBef>
              <a:spcAft>
                <a:spcPts val="600"/>
              </a:spcAft>
            </a:pPr>
            <a:endParaRPr lang="zh-TW" altLang="en-US" dirty="0">
              <a:solidFill>
                <a:schemeClr val="tx1">
                  <a:lumMod val="95000"/>
                  <a:lumOff val="5000"/>
                </a:schemeClr>
              </a:solidFill>
              <a:latin typeface="Times New Roman" panose="02020603050405020304" charset="0"/>
              <a:ea typeface="DFKai-SB" panose="03000509000000000000" pitchFamily="65" charset="-120"/>
              <a:cs typeface="Times New Roman" panose="02020603050405020304" charset="0"/>
            </a:endParaRPr>
          </a:p>
        </p:txBody>
      </p:sp>
      <p:sp>
        <p:nvSpPr>
          <p:cNvPr id="7" name="标题 1"/>
          <p:cNvSpPr txBox="1">
            <a:spLocks noChangeArrowheads="1"/>
          </p:cNvSpPr>
          <p:nvPr/>
        </p:nvSpPr>
        <p:spPr bwMode="auto">
          <a:xfrm>
            <a:off x="932657" y="810686"/>
            <a:ext cx="10530473" cy="97578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altLang="zh-CN" sz="1800" b="1" kern="100" dirty="0">
                <a:latin typeface="Times New Roman"/>
                <a:ea typeface="DFKai-SB" panose="03000509000000000000" pitchFamily="65" charset="-120"/>
                <a:cs typeface="Times New Roman"/>
              </a:rPr>
              <a:t>Chapters on the development of the Greater Bay Area in the </a:t>
            </a:r>
            <a:r>
              <a:rPr lang="en-US" altLang="zh-CN" sz="1800" b="1" i="1" kern="100" dirty="0">
                <a:latin typeface="Times New Roman"/>
                <a:ea typeface="DFKai-SB" panose="03000509000000000000" pitchFamily="65" charset="-120"/>
                <a:cs typeface="Times New Roman"/>
              </a:rPr>
              <a:t>Outline of the 14</a:t>
            </a:r>
            <a:r>
              <a:rPr lang="en-US" altLang="zh-CN" sz="1800" b="1" i="1" kern="100" baseline="30000" dirty="0">
                <a:latin typeface="Times New Roman"/>
                <a:ea typeface="DFKai-SB" panose="03000509000000000000" pitchFamily="65" charset="-120"/>
                <a:cs typeface="Times New Roman"/>
              </a:rPr>
              <a:t>th</a:t>
            </a:r>
            <a:r>
              <a:rPr lang="en-US" altLang="zh-CN" sz="1800" b="1" i="1" kern="100" dirty="0">
                <a:latin typeface="Times New Roman"/>
                <a:ea typeface="DFKai-SB" panose="03000509000000000000" pitchFamily="65" charset="-120"/>
                <a:cs typeface="Times New Roman"/>
              </a:rPr>
              <a:t> Five-Year Plan(2021-2025) for National Economic and Social Development and Vision 2035 of the People’s Republic of China </a:t>
            </a:r>
            <a:endParaRPr lang="zh-TW" altLang="zh-HK" sz="1800" b="1" i="1" kern="100" dirty="0">
              <a:latin typeface="Times New Roman"/>
              <a:ea typeface="DFKai-SB" panose="03000509000000000000" pitchFamily="65" charset="-120"/>
              <a:cs typeface="Times New Roman"/>
            </a:endParaRPr>
          </a:p>
        </p:txBody>
      </p:sp>
      <p:pic>
        <p:nvPicPr>
          <p:cNvPr id="8" name="Picture 7">
            <a:hlinkClick r:id="rId3"/>
          </p:cNvPr>
          <p:cNvPicPr>
            <a:picLocks noChangeAspect="1"/>
          </p:cNvPicPr>
          <p:nvPr/>
        </p:nvPicPr>
        <p:blipFill>
          <a:blip r:embed="rId4"/>
          <a:stretch>
            <a:fillRect/>
          </a:stretch>
        </p:blipFill>
        <p:spPr>
          <a:xfrm>
            <a:off x="4382872" y="5604819"/>
            <a:ext cx="3102964" cy="414755"/>
          </a:xfrm>
          <a:prstGeom prst="rect">
            <a:avLst/>
          </a:prstGeom>
        </p:spPr>
      </p:pic>
      <p:sp>
        <p:nvSpPr>
          <p:cNvPr id="9" name="Rectangle 8"/>
          <p:cNvSpPr/>
          <p:nvPr/>
        </p:nvSpPr>
        <p:spPr>
          <a:xfrm>
            <a:off x="7548224" y="5711913"/>
            <a:ext cx="6085435" cy="276999"/>
          </a:xfrm>
          <a:prstGeom prst="rect">
            <a:avLst/>
          </a:prstGeom>
        </p:spPr>
        <p:txBody>
          <a:bodyPr wrap="square">
            <a:spAutoFit/>
          </a:bodyPr>
          <a:lstStyle/>
          <a:p>
            <a:r>
              <a:rPr lang="en-US" altLang="zh-CN" sz="1200" dirty="0">
                <a:solidFill>
                  <a:schemeClr val="tx1">
                    <a:lumMod val="95000"/>
                    <a:lumOff val="5000"/>
                  </a:schemeClr>
                </a:solidFill>
                <a:latin typeface="Times New Roman"/>
                <a:ea typeface="標楷體" panose="03000509000000000000" pitchFamily="65" charset="-120"/>
                <a:cs typeface="Times New Roman"/>
              </a:rPr>
              <a:t>Source</a:t>
            </a:r>
            <a:r>
              <a:rPr lang="en-US" altLang="zh-TW" sz="1200" dirty="0">
                <a:solidFill>
                  <a:schemeClr val="tx1">
                    <a:lumMod val="95000"/>
                    <a:lumOff val="5000"/>
                  </a:schemeClr>
                </a:solidFill>
                <a:latin typeface="Times New Roman"/>
                <a:ea typeface="標楷體" panose="03000509000000000000" pitchFamily="65" charset="-120"/>
                <a:cs typeface="Times New Roman"/>
              </a:rPr>
              <a:t>: </a:t>
            </a:r>
            <a:r>
              <a:rPr lang="en-US" sz="1200" dirty="0" smtClean="0">
                <a:solidFill>
                  <a:schemeClr val="tx1">
                    <a:lumMod val="95000"/>
                    <a:lumOff val="5000"/>
                  </a:schemeClr>
                </a:solidFill>
                <a:latin typeface="Times New Roman"/>
                <a:cs typeface="Times New Roman"/>
              </a:rPr>
              <a:t>https</a:t>
            </a:r>
            <a:r>
              <a:rPr lang="en-US" sz="1200" dirty="0">
                <a:solidFill>
                  <a:schemeClr val="tx1">
                    <a:lumMod val="95000"/>
                    <a:lumOff val="5000"/>
                  </a:schemeClr>
                </a:solidFill>
                <a:latin typeface="Times New Roman"/>
                <a:cs typeface="Times New Roman"/>
              </a:rPr>
              <a:t>://en.ndrc.gov.cn/policies/index_1.html</a:t>
            </a:r>
          </a:p>
        </p:txBody>
      </p:sp>
      <p:sp>
        <p:nvSpPr>
          <p:cNvPr id="11" name="Rectangle 10"/>
          <p:cNvSpPr/>
          <p:nvPr/>
        </p:nvSpPr>
        <p:spPr>
          <a:xfrm>
            <a:off x="929255" y="6132463"/>
            <a:ext cx="5617076" cy="400110"/>
          </a:xfrm>
          <a:prstGeom prst="rect">
            <a:avLst/>
          </a:prstGeom>
          <a:ln w="19050">
            <a:solidFill>
              <a:srgbClr val="7030A0"/>
            </a:solidFill>
          </a:ln>
        </p:spPr>
        <p:txBody>
          <a:bodyPr wrap="square">
            <a:spAutoFit/>
          </a:bodyPr>
          <a:lstStyle/>
          <a:p>
            <a:r>
              <a:rPr lang="en-US" altLang="zh-CN" sz="1000" b="1" dirty="0">
                <a:latin typeface="Times New Roman"/>
                <a:ea typeface="標楷體" panose="03000509000000000000" pitchFamily="65" charset="-120"/>
                <a:cs typeface="Times New Roman"/>
              </a:rPr>
              <a:t>Click </a:t>
            </a:r>
            <a:r>
              <a:rPr lang="en-US" altLang="zh-CN" sz="1000" b="1" dirty="0" smtClean="0">
                <a:latin typeface="Times New Roman"/>
                <a:ea typeface="標楷體" panose="03000509000000000000" pitchFamily="65" charset="-120"/>
                <a:cs typeface="Times New Roman"/>
              </a:rPr>
              <a:t>on the </a:t>
            </a:r>
            <a:r>
              <a:rPr lang="en-US" altLang="zh-CN" sz="1000" b="1" dirty="0">
                <a:latin typeface="Times New Roman"/>
                <a:ea typeface="標楷體" panose="03000509000000000000" pitchFamily="65" charset="-120"/>
                <a:cs typeface="Times New Roman"/>
              </a:rPr>
              <a:t>image to </a:t>
            </a:r>
            <a:r>
              <a:rPr lang="en-US" altLang="zh-CN" sz="1000" b="1" dirty="0" smtClean="0">
                <a:latin typeface="Times New Roman"/>
                <a:ea typeface="標楷體" panose="03000509000000000000" pitchFamily="65" charset="-120"/>
                <a:cs typeface="Times New Roman"/>
              </a:rPr>
              <a:t>read </a:t>
            </a:r>
            <a:r>
              <a:rPr lang="en-US" altLang="zh-CN" sz="1000" b="1" i="1" kern="100" dirty="0">
                <a:latin typeface="Times New Roman"/>
                <a:ea typeface="DFKai-SB" panose="03000509000000000000" pitchFamily="65" charset="-120"/>
                <a:cs typeface="Times New Roman"/>
              </a:rPr>
              <a:t>Outline of the 14</a:t>
            </a:r>
            <a:r>
              <a:rPr lang="en-US" altLang="zh-CN" sz="1000" b="1" i="1" kern="100" baseline="30000" dirty="0">
                <a:latin typeface="Times New Roman"/>
                <a:ea typeface="DFKai-SB" panose="03000509000000000000" pitchFamily="65" charset="-120"/>
                <a:cs typeface="Times New Roman"/>
              </a:rPr>
              <a:t>th</a:t>
            </a:r>
            <a:r>
              <a:rPr lang="en-US" altLang="zh-CN" sz="1000" b="1" i="1" kern="100" dirty="0">
                <a:latin typeface="Times New Roman"/>
                <a:ea typeface="DFKai-SB" panose="03000509000000000000" pitchFamily="65" charset="-120"/>
                <a:cs typeface="Times New Roman"/>
              </a:rPr>
              <a:t> Five-Year Plan(2021-2025) for National Economic and Social Development and Vision 2035 of the People’s Republic of China</a:t>
            </a:r>
            <a:endParaRPr lang="en-US" sz="1000" i="1" dirty="0">
              <a:latin typeface="Times New Roman"/>
              <a:ea typeface="標楷體" panose="03000509000000000000" pitchFamily="65" charset="-120"/>
              <a:cs typeface="Times New Roman"/>
            </a:endParaRPr>
          </a:p>
        </p:txBody>
      </p:sp>
      <p:pic>
        <p:nvPicPr>
          <p:cNvPr id="12" name="Picture 11">
            <a:hlinkClick r:id="rId5"/>
          </p:cNvPr>
          <p:cNvPicPr>
            <a:picLocks noChangeAspect="1"/>
          </p:cNvPicPr>
          <p:nvPr/>
        </p:nvPicPr>
        <p:blipFill>
          <a:blip r:embed="rId4"/>
          <a:stretch>
            <a:fillRect/>
          </a:stretch>
        </p:blipFill>
        <p:spPr>
          <a:xfrm>
            <a:off x="7137375" y="6222476"/>
            <a:ext cx="3734711" cy="545393"/>
          </a:xfrm>
          <a:prstGeom prst="rect">
            <a:avLst/>
          </a:prstGeom>
        </p:spPr>
      </p:pic>
      <p:sp>
        <p:nvSpPr>
          <p:cNvPr id="13" name="Rectangle 12"/>
          <p:cNvSpPr/>
          <p:nvPr/>
        </p:nvSpPr>
        <p:spPr>
          <a:xfrm>
            <a:off x="886054" y="6495173"/>
            <a:ext cx="10577076" cy="261610"/>
          </a:xfrm>
          <a:prstGeom prst="rect">
            <a:avLst/>
          </a:prstGeom>
        </p:spPr>
        <p:txBody>
          <a:bodyPr wrap="square">
            <a:spAutoFit/>
          </a:bodyPr>
          <a:lstStyle/>
          <a:p>
            <a:r>
              <a:rPr lang="zh-CN" altLang="zh-CN" sz="1100" dirty="0">
                <a:latin typeface="Times New Roman"/>
                <a:ea typeface="標楷體" panose="03000509000000000000" pitchFamily="65" charset="-120"/>
                <a:cs typeface="Times New Roman"/>
              </a:rPr>
              <a:t>S</a:t>
            </a:r>
            <a:r>
              <a:rPr lang="en-US" altLang="zh-CN" sz="1100" dirty="0" err="1">
                <a:latin typeface="Times New Roman"/>
                <a:ea typeface="標楷體" panose="03000509000000000000" pitchFamily="65" charset="-120"/>
                <a:cs typeface="Times New Roman"/>
              </a:rPr>
              <a:t>ource</a:t>
            </a:r>
            <a:r>
              <a:rPr lang="en-US" altLang="zh-CN" sz="1100" dirty="0">
                <a:latin typeface="Times New Roman"/>
                <a:ea typeface="標楷體" panose="03000509000000000000" pitchFamily="65" charset="-120"/>
                <a:cs typeface="Times New Roman"/>
              </a:rPr>
              <a:t>: National Development and Reform </a:t>
            </a:r>
            <a:r>
              <a:rPr lang="en-US" altLang="zh-CN" sz="1100" dirty="0" smtClean="0">
                <a:solidFill>
                  <a:schemeClr val="tx1">
                    <a:lumMod val="95000"/>
                    <a:lumOff val="5000"/>
                  </a:schemeClr>
                </a:solidFill>
                <a:latin typeface="Times New Roman"/>
                <a:ea typeface="標楷體" panose="03000509000000000000" pitchFamily="65" charset="-120"/>
                <a:cs typeface="Times New Roman"/>
              </a:rPr>
              <a:t>Commission </a:t>
            </a:r>
            <a:r>
              <a:rPr lang="en-US" altLang="zh-TW" sz="1100" dirty="0" smtClean="0">
                <a:solidFill>
                  <a:schemeClr val="tx1">
                    <a:lumMod val="95000"/>
                    <a:lumOff val="5000"/>
                  </a:schemeClr>
                </a:solidFill>
                <a:latin typeface="Times New Roman"/>
                <a:ea typeface="標楷體" panose="03000509000000000000" pitchFamily="65" charset="-120"/>
                <a:cs typeface="Times New Roman"/>
              </a:rPr>
              <a:t>(</a:t>
            </a:r>
            <a:r>
              <a:rPr lang="en-US" sz="1100" dirty="0" smtClean="0">
                <a:solidFill>
                  <a:schemeClr val="tx1">
                    <a:lumMod val="95000"/>
                    <a:lumOff val="5000"/>
                  </a:schemeClr>
                </a:solidFill>
                <a:latin typeface="Times New Roman"/>
                <a:cs typeface="Times New Roman"/>
              </a:rPr>
              <a:t>https</a:t>
            </a:r>
            <a:r>
              <a:rPr lang="en-US" sz="1100" dirty="0">
                <a:solidFill>
                  <a:schemeClr val="tx1">
                    <a:lumMod val="95000"/>
                    <a:lumOff val="5000"/>
                  </a:schemeClr>
                </a:solidFill>
                <a:latin typeface="Times New Roman"/>
                <a:cs typeface="Times New Roman"/>
              </a:rPr>
              <a:t>://en.ndrc.gov.cn/policies/index_1.html</a:t>
            </a:r>
            <a:r>
              <a:rPr lang="en-US" sz="1100" dirty="0">
                <a:solidFill>
                  <a:schemeClr val="tx1">
                    <a:lumMod val="95000"/>
                    <a:lumOff val="5000"/>
                  </a:schemeClr>
                </a:solidFill>
                <a:latin typeface="Times New Roman"/>
                <a:ea typeface="標楷體" panose="03000509000000000000" pitchFamily="65" charset="-120"/>
                <a:cs typeface="Times New Roman"/>
              </a:rPr>
              <a:t>)</a:t>
            </a:r>
          </a:p>
        </p:txBody>
      </p:sp>
      <p:sp>
        <p:nvSpPr>
          <p:cNvPr id="4" name="Right Arrow 3"/>
          <p:cNvSpPr/>
          <p:nvPr/>
        </p:nvSpPr>
        <p:spPr>
          <a:xfrm>
            <a:off x="6646289" y="6138538"/>
            <a:ext cx="306114" cy="2992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矩形 15"/>
          <p:cNvSpPr/>
          <p:nvPr/>
        </p:nvSpPr>
        <p:spPr bwMode="auto">
          <a:xfrm>
            <a:off x="111702" y="238689"/>
            <a:ext cx="1808538" cy="582613"/>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800" b="1" dirty="0">
                <a:solidFill>
                  <a:schemeClr val="tx1"/>
                </a:solidFill>
                <a:latin typeface="Times New Roman"/>
                <a:ea typeface="標楷體" panose="03000509000000000000" pitchFamily="65" charset="-120"/>
                <a:cs typeface="Times New Roman"/>
              </a:rPr>
              <a:t>Reference </a:t>
            </a:r>
            <a:endParaRPr lang="zh-CN" altLang="en-US" sz="2800" b="1" dirty="0">
              <a:solidFill>
                <a:schemeClr val="tx1"/>
              </a:solidFill>
              <a:latin typeface="Times New Roman"/>
              <a:ea typeface="標楷體" panose="03000509000000000000" pitchFamily="65" charset="-120"/>
              <a:cs typeface="Times New Roman"/>
            </a:endParaRPr>
          </a:p>
        </p:txBody>
      </p:sp>
      <p:sp>
        <p:nvSpPr>
          <p:cNvPr id="15" name="Rectangle 8"/>
          <p:cNvSpPr/>
          <p:nvPr/>
        </p:nvSpPr>
        <p:spPr>
          <a:xfrm>
            <a:off x="1990840" y="322857"/>
            <a:ext cx="10201160" cy="461665"/>
          </a:xfrm>
          <a:prstGeom prst="rect">
            <a:avLst/>
          </a:prstGeom>
        </p:spPr>
        <p:txBody>
          <a:bodyPr wrap="square">
            <a:spAutoFit/>
          </a:bodyPr>
          <a:lstStyle/>
          <a:p>
            <a:r>
              <a:rPr lang="en-US" altLang="zh-CN" sz="2400" b="1" dirty="0">
                <a:latin typeface="Times New Roman"/>
                <a:ea typeface="標楷體" panose="03000509000000000000" pitchFamily="65" charset="-120"/>
                <a:cs typeface="Times New Roman"/>
              </a:rPr>
              <a:t>The 14</a:t>
            </a:r>
            <a:r>
              <a:rPr lang="en-US" altLang="zh-CN" sz="2400" b="1" baseline="30000" dirty="0">
                <a:latin typeface="Times New Roman"/>
                <a:ea typeface="標楷體" panose="03000509000000000000" pitchFamily="65" charset="-120"/>
                <a:cs typeface="Times New Roman"/>
              </a:rPr>
              <a:t>th </a:t>
            </a:r>
            <a:r>
              <a:rPr lang="en-US" altLang="zh-CN" sz="2400" b="1" dirty="0">
                <a:latin typeface="Times New Roman"/>
                <a:ea typeface="標楷體" panose="03000509000000000000" pitchFamily="65" charset="-120"/>
                <a:cs typeface="Times New Roman"/>
              </a:rPr>
              <a:t>Five-Year Plan and the Development of the Great</a:t>
            </a:r>
            <a:r>
              <a:rPr lang="zh-CN" altLang="zh-CN" sz="2400" b="1" dirty="0">
                <a:latin typeface="Times New Roman"/>
                <a:ea typeface="標楷體" panose="03000509000000000000" pitchFamily="65" charset="-120"/>
                <a:cs typeface="Times New Roman"/>
              </a:rPr>
              <a:t>e</a:t>
            </a:r>
            <a:r>
              <a:rPr lang="en-US" altLang="zh-CN" sz="2400" b="1" dirty="0">
                <a:latin typeface="Times New Roman"/>
                <a:ea typeface="標楷體" panose="03000509000000000000" pitchFamily="65" charset="-120"/>
                <a:cs typeface="Times New Roman"/>
              </a:rPr>
              <a:t>r Bay Area  </a:t>
            </a:r>
            <a:endParaRPr lang="en-US" sz="2400" b="1" dirty="0">
              <a:latin typeface="Times New Roman"/>
              <a:ea typeface="標楷體" panose="03000509000000000000" pitchFamily="65" charset="-120"/>
              <a:cs typeface="Times New Roman"/>
            </a:endParaRPr>
          </a:p>
        </p:txBody>
      </p:sp>
    </p:spTree>
    <p:custDataLst>
      <p:tags r:id="rId1"/>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9868" y="1493629"/>
            <a:ext cx="9160010" cy="3970318"/>
          </a:xfrm>
          <a:prstGeom prst="rect">
            <a:avLst/>
          </a:prstGeom>
        </p:spPr>
        <p:txBody>
          <a:bodyPr wrap="square">
            <a:spAutoFit/>
          </a:bodyPr>
          <a:lstStyle/>
          <a:p>
            <a:r>
              <a:rPr lang="zh-CN" altLang="en-US" sz="2800" b="1" u="sng" dirty="0">
                <a:solidFill>
                  <a:schemeClr val="tx1">
                    <a:lumMod val="95000"/>
                    <a:lumOff val="5000"/>
                  </a:schemeClr>
                </a:solidFill>
                <a:latin typeface="Times New Roman"/>
                <a:ea typeface="標楷體" panose="03000509000000000000" pitchFamily="65" charset="-120"/>
                <a:cs typeface="Times New Roman"/>
              </a:rPr>
              <a:t>R</a:t>
            </a:r>
            <a:r>
              <a:rPr lang="en-US" altLang="zh-CN" sz="2800" b="1" u="sng" dirty="0" err="1">
                <a:solidFill>
                  <a:schemeClr val="tx1">
                    <a:lumMod val="95000"/>
                    <a:lumOff val="5000"/>
                  </a:schemeClr>
                </a:solidFill>
                <a:latin typeface="Times New Roman"/>
                <a:ea typeface="標楷體" panose="03000509000000000000" pitchFamily="65" charset="-120"/>
                <a:cs typeface="Times New Roman"/>
              </a:rPr>
              <a:t>eport</a:t>
            </a:r>
            <a:r>
              <a:rPr lang="en-US" altLang="zh-TW" sz="2800" b="1" u="sng" dirty="0">
                <a:solidFill>
                  <a:schemeClr val="tx1">
                    <a:lumMod val="95000"/>
                    <a:lumOff val="5000"/>
                  </a:schemeClr>
                </a:solidFill>
                <a:latin typeface="Times New Roman"/>
                <a:ea typeface="標楷體" panose="03000509000000000000" pitchFamily="65" charset="-120"/>
                <a:cs typeface="Times New Roman"/>
              </a:rPr>
              <a:t>: </a:t>
            </a:r>
            <a:r>
              <a:rPr lang="en-US" altLang="zh-CN" sz="2800" b="1" u="sng" dirty="0">
                <a:solidFill>
                  <a:schemeClr val="tx1">
                    <a:lumMod val="95000"/>
                    <a:lumOff val="5000"/>
                  </a:schemeClr>
                </a:solidFill>
                <a:latin typeface="Times New Roman"/>
                <a:ea typeface="標楷體" panose="03000509000000000000" pitchFamily="65" charset="-120"/>
                <a:cs typeface="Times New Roman"/>
              </a:rPr>
              <a:t>Make use of the advantages to </a:t>
            </a:r>
            <a:r>
              <a:rPr lang="en-US" altLang="zh-CN" sz="2800" b="1" u="sng" dirty="0" smtClean="0">
                <a:solidFill>
                  <a:schemeClr val="tx1">
                    <a:lumMod val="95000"/>
                    <a:lumOff val="5000"/>
                  </a:schemeClr>
                </a:solidFill>
                <a:latin typeface="Times New Roman"/>
                <a:ea typeface="標楷體" panose="03000509000000000000" pitchFamily="65" charset="-120"/>
                <a:cs typeface="Times New Roman"/>
              </a:rPr>
              <a:t>grasp the timing of </a:t>
            </a:r>
            <a:r>
              <a:rPr lang="en-US" altLang="zh-CN" sz="2800" b="1" u="sng" dirty="0">
                <a:solidFill>
                  <a:schemeClr val="tx1">
                    <a:lumMod val="95000"/>
                    <a:lumOff val="5000"/>
                  </a:schemeClr>
                </a:solidFill>
                <a:latin typeface="Times New Roman"/>
                <a:ea typeface="標楷體" panose="03000509000000000000" pitchFamily="65" charset="-120"/>
                <a:cs typeface="Times New Roman"/>
              </a:rPr>
              <a:t>the development of </a:t>
            </a:r>
            <a:r>
              <a:rPr lang="en-US" altLang="zh-CN" sz="2800" b="1" u="sng" dirty="0" smtClean="0">
                <a:solidFill>
                  <a:schemeClr val="tx1">
                    <a:lumMod val="95000"/>
                    <a:lumOff val="5000"/>
                  </a:schemeClr>
                </a:solidFill>
                <a:latin typeface="Times New Roman"/>
                <a:ea typeface="標楷體" panose="03000509000000000000" pitchFamily="65" charset="-120"/>
                <a:cs typeface="Times New Roman"/>
              </a:rPr>
              <a:t>Greater </a:t>
            </a:r>
            <a:r>
              <a:rPr lang="en-US" altLang="zh-CN" sz="2800" b="1" u="sng" dirty="0">
                <a:solidFill>
                  <a:schemeClr val="tx1">
                    <a:lumMod val="95000"/>
                    <a:lumOff val="5000"/>
                  </a:schemeClr>
                </a:solidFill>
                <a:latin typeface="Times New Roman"/>
                <a:ea typeface="標楷體" panose="03000509000000000000" pitchFamily="65" charset="-120"/>
                <a:cs typeface="Times New Roman"/>
              </a:rPr>
              <a:t>Bay Area</a:t>
            </a:r>
          </a:p>
          <a:p>
            <a:endParaRPr lang="en-US" altLang="zh-TW" sz="2800" b="1" i="0" dirty="0">
              <a:solidFill>
                <a:schemeClr val="tx1">
                  <a:lumMod val="95000"/>
                  <a:lumOff val="5000"/>
                </a:schemeClr>
              </a:solidFill>
              <a:effectLst/>
              <a:latin typeface="標楷體" panose="03000509000000000000" pitchFamily="65" charset="-120"/>
              <a:ea typeface="標楷體" panose="03000509000000000000" pitchFamily="65" charset="-120"/>
            </a:endParaRPr>
          </a:p>
          <a:p>
            <a:pPr algn="just"/>
            <a:r>
              <a:rPr lang="en-US" altLang="zh-CN" sz="2400" dirty="0">
                <a:solidFill>
                  <a:schemeClr val="tx1">
                    <a:lumMod val="95000"/>
                    <a:lumOff val="5000"/>
                  </a:schemeClr>
                </a:solidFill>
                <a:latin typeface="Times New Roman"/>
                <a:ea typeface="標楷體" panose="03000509000000000000" pitchFamily="65" charset="-120"/>
                <a:cs typeface="Times New Roman"/>
              </a:rPr>
              <a:t>Read the Report to learn about the following topics</a:t>
            </a:r>
            <a:r>
              <a:rPr lang="en-US" altLang="zh-TW" sz="2400" dirty="0">
                <a:solidFill>
                  <a:schemeClr val="tx1">
                    <a:lumMod val="95000"/>
                    <a:lumOff val="5000"/>
                  </a:schemeClr>
                </a:solidFill>
                <a:latin typeface="Times New Roman"/>
                <a:ea typeface="標楷體" panose="03000509000000000000" pitchFamily="65" charset="-120"/>
                <a:cs typeface="Times New Roman"/>
              </a:rPr>
              <a:t>:</a:t>
            </a:r>
          </a:p>
          <a:p>
            <a:pPr marL="457200" indent="-457200" algn="just">
              <a:buFont typeface="Arial" panose="020B0604020202020204" pitchFamily="34" charset="0"/>
              <a:buChar char="•"/>
            </a:pPr>
            <a:r>
              <a:rPr lang="en-US" altLang="zh-CN" sz="2400" dirty="0">
                <a:solidFill>
                  <a:schemeClr val="tx1">
                    <a:lumMod val="95000"/>
                    <a:lumOff val="5000"/>
                  </a:schemeClr>
                </a:solidFill>
                <a:latin typeface="Times New Roman"/>
                <a:ea typeface="標楷體" panose="03000509000000000000" pitchFamily="65" charset="-120"/>
                <a:cs typeface="Times New Roman"/>
              </a:rPr>
              <a:t>How does the HKSAR Government </a:t>
            </a:r>
            <a:r>
              <a:rPr lang="en-US" altLang="zh-CN" sz="2400" dirty="0" smtClean="0">
                <a:solidFill>
                  <a:schemeClr val="tx1">
                    <a:lumMod val="95000"/>
                    <a:lumOff val="5000"/>
                  </a:schemeClr>
                </a:solidFill>
                <a:latin typeface="Times New Roman"/>
                <a:ea typeface="標楷體" panose="03000509000000000000" pitchFamily="65" charset="-120"/>
                <a:cs typeface="Times New Roman"/>
              </a:rPr>
              <a:t>support the </a:t>
            </a:r>
            <a:r>
              <a:rPr lang="en-US" altLang="zh-CN" sz="2400" dirty="0">
                <a:solidFill>
                  <a:schemeClr val="tx1">
                    <a:lumMod val="95000"/>
                    <a:lumOff val="5000"/>
                  </a:schemeClr>
                </a:solidFill>
                <a:latin typeface="Times New Roman"/>
                <a:ea typeface="標楷體" panose="03000509000000000000" pitchFamily="65" charset="-120"/>
                <a:cs typeface="Times New Roman"/>
              </a:rPr>
              <a:t>development of the Greater Bay Area</a:t>
            </a:r>
            <a:r>
              <a:rPr lang="en-US" altLang="zh-TW" sz="2400" dirty="0">
                <a:solidFill>
                  <a:schemeClr val="tx1">
                    <a:lumMod val="95000"/>
                    <a:lumOff val="5000"/>
                  </a:schemeClr>
                </a:solidFill>
                <a:latin typeface="Times New Roman"/>
                <a:ea typeface="標楷體" panose="03000509000000000000" pitchFamily="65" charset="-120"/>
                <a:cs typeface="Times New Roman"/>
              </a:rPr>
              <a:t>?</a:t>
            </a:r>
          </a:p>
          <a:p>
            <a:pPr marL="457200" indent="-457200" algn="just">
              <a:buFont typeface="Arial" panose="020B0604020202020204" pitchFamily="34" charset="0"/>
              <a:buChar char="•"/>
            </a:pPr>
            <a:r>
              <a:rPr lang="en-US" altLang="zh-CN" sz="2400" i="0" dirty="0">
                <a:solidFill>
                  <a:schemeClr val="tx1">
                    <a:lumMod val="95000"/>
                    <a:lumOff val="5000"/>
                  </a:schemeClr>
                </a:solidFill>
                <a:effectLst/>
                <a:latin typeface="Times New Roman"/>
                <a:ea typeface="標楷體" panose="03000509000000000000" pitchFamily="65" charset="-120"/>
                <a:cs typeface="Times New Roman"/>
              </a:rPr>
              <a:t>What are the advantages of the HKSAR itself</a:t>
            </a:r>
            <a:r>
              <a:rPr lang="en-US" altLang="zh-CN" sz="2400" dirty="0">
                <a:solidFill>
                  <a:schemeClr val="tx1">
                    <a:lumMod val="95000"/>
                    <a:lumOff val="5000"/>
                  </a:schemeClr>
                </a:solidFill>
                <a:latin typeface="Times New Roman"/>
                <a:ea typeface="標楷體" panose="03000509000000000000" pitchFamily="65" charset="-120"/>
                <a:cs typeface="Times New Roman"/>
              </a:rPr>
              <a:t>? What are the opportunities for Hong Kong in the development of the Greater Bay Area</a:t>
            </a:r>
            <a:r>
              <a:rPr lang="en-US" altLang="zh-TW" sz="2400" dirty="0">
                <a:solidFill>
                  <a:schemeClr val="tx1">
                    <a:lumMod val="95000"/>
                    <a:lumOff val="5000"/>
                  </a:schemeClr>
                </a:solidFill>
                <a:latin typeface="Times New Roman"/>
                <a:ea typeface="標楷體" panose="03000509000000000000" pitchFamily="65" charset="-120"/>
                <a:cs typeface="Times New Roman"/>
              </a:rPr>
              <a:t>?</a:t>
            </a:r>
          </a:p>
          <a:p>
            <a:pPr marL="457200" indent="-457200" algn="just">
              <a:buFont typeface="Arial" panose="020B0604020202020204" pitchFamily="34" charset="0"/>
              <a:buChar char="•"/>
            </a:pPr>
            <a:r>
              <a:rPr lang="en-US" altLang="zh-CN" sz="2400" i="0" dirty="0">
                <a:solidFill>
                  <a:schemeClr val="tx1">
                    <a:lumMod val="95000"/>
                    <a:lumOff val="5000"/>
                  </a:schemeClr>
                </a:solidFill>
                <a:effectLst/>
                <a:latin typeface="Times New Roman"/>
                <a:ea typeface="標楷體" panose="03000509000000000000" pitchFamily="65" charset="-120"/>
                <a:cs typeface="Times New Roman"/>
              </a:rPr>
              <a:t>What roles can Hong Kong</a:t>
            </a:r>
            <a:r>
              <a:rPr lang="zh-CN" altLang="en-US" sz="2400" i="0" dirty="0">
                <a:solidFill>
                  <a:schemeClr val="tx1">
                    <a:lumMod val="95000"/>
                    <a:lumOff val="5000"/>
                  </a:schemeClr>
                </a:solidFill>
                <a:effectLst/>
                <a:latin typeface="Times New Roman"/>
                <a:ea typeface="標楷體" panose="03000509000000000000" pitchFamily="65" charset="-120"/>
                <a:cs typeface="Times New Roman"/>
              </a:rPr>
              <a:t> </a:t>
            </a:r>
            <a:r>
              <a:rPr lang="en-US" altLang="zh-CN" sz="2400" i="0" dirty="0">
                <a:solidFill>
                  <a:schemeClr val="tx1">
                    <a:lumMod val="95000"/>
                    <a:lumOff val="5000"/>
                  </a:schemeClr>
                </a:solidFill>
                <a:effectLst/>
                <a:latin typeface="Times New Roman"/>
                <a:ea typeface="標楷體" panose="03000509000000000000" pitchFamily="65" charset="-120"/>
                <a:cs typeface="Times New Roman"/>
              </a:rPr>
              <a:t>play</a:t>
            </a:r>
            <a:r>
              <a:rPr lang="en-US" altLang="zh-TW" sz="2400" i="0" dirty="0">
                <a:solidFill>
                  <a:schemeClr val="tx1">
                    <a:lumMod val="95000"/>
                    <a:lumOff val="5000"/>
                  </a:schemeClr>
                </a:solidFill>
                <a:effectLst/>
                <a:latin typeface="Times New Roman"/>
                <a:ea typeface="標楷體" panose="03000509000000000000" pitchFamily="65" charset="-120"/>
                <a:cs typeface="Times New Roman"/>
              </a:rPr>
              <a:t>?</a:t>
            </a:r>
            <a:endParaRPr lang="en-US" altLang="zh-TW" sz="2400" dirty="0">
              <a:solidFill>
                <a:schemeClr val="tx1">
                  <a:lumMod val="95000"/>
                  <a:lumOff val="5000"/>
                </a:schemeClr>
              </a:solidFill>
              <a:latin typeface="Times New Roman"/>
              <a:ea typeface="標楷體" panose="03000509000000000000" pitchFamily="65" charset="-120"/>
              <a:cs typeface="Times New Roman"/>
            </a:endParaRPr>
          </a:p>
        </p:txBody>
      </p:sp>
      <p:pic>
        <p:nvPicPr>
          <p:cNvPr id="4" name="Picture 3">
            <a:hlinkClick r:id="rId2"/>
          </p:cNvPr>
          <p:cNvPicPr>
            <a:picLocks noChangeAspect="1"/>
          </p:cNvPicPr>
          <p:nvPr/>
        </p:nvPicPr>
        <p:blipFill>
          <a:blip r:embed="rId3"/>
          <a:stretch>
            <a:fillRect/>
          </a:stretch>
        </p:blipFill>
        <p:spPr>
          <a:xfrm>
            <a:off x="394145" y="3345777"/>
            <a:ext cx="1588784" cy="1493218"/>
          </a:xfrm>
          <a:prstGeom prst="rect">
            <a:avLst/>
          </a:prstGeom>
          <a:ln cmpd="sng">
            <a:solidFill>
              <a:schemeClr val="tx1"/>
            </a:solidFill>
          </a:ln>
        </p:spPr>
      </p:pic>
      <p:sp>
        <p:nvSpPr>
          <p:cNvPr id="6" name="Rectangle 5"/>
          <p:cNvSpPr/>
          <p:nvPr/>
        </p:nvSpPr>
        <p:spPr>
          <a:xfrm>
            <a:off x="2331110" y="236761"/>
            <a:ext cx="7651389" cy="1077218"/>
          </a:xfrm>
          <a:prstGeom prst="rect">
            <a:avLst/>
          </a:prstGeom>
        </p:spPr>
        <p:txBody>
          <a:bodyPr wrap="none">
            <a:spAutoFit/>
          </a:bodyPr>
          <a:lstStyle/>
          <a:p>
            <a:pPr algn="ctr"/>
            <a:r>
              <a:rPr lang="en-US" altLang="zh-CN" sz="3200" b="1" dirty="0" smtClean="0">
                <a:latin typeface="Times New Roman"/>
                <a:ea typeface="標楷體" panose="03000509000000000000" pitchFamily="65" charset="-120"/>
                <a:cs typeface="Times New Roman"/>
              </a:rPr>
              <a:t>Development</a:t>
            </a:r>
            <a:r>
              <a:rPr lang="zh-CN" altLang="en-US" sz="3200" b="1" dirty="0" smtClean="0">
                <a:latin typeface="Times New Roman"/>
                <a:ea typeface="標楷體" panose="03000509000000000000" pitchFamily="65" charset="-120"/>
                <a:cs typeface="Times New Roman"/>
              </a:rPr>
              <a:t> </a:t>
            </a:r>
            <a:r>
              <a:rPr lang="en-US" altLang="zh-CN" sz="3200" b="1" dirty="0">
                <a:latin typeface="Times New Roman"/>
                <a:ea typeface="標楷體" panose="03000509000000000000" pitchFamily="65" charset="-120"/>
                <a:cs typeface="Times New Roman"/>
              </a:rPr>
              <a:t>of the Greater Bay Area and </a:t>
            </a:r>
          </a:p>
          <a:p>
            <a:pPr algn="ctr"/>
            <a:r>
              <a:rPr lang="en-US" altLang="zh-CN" sz="3200" b="1" dirty="0">
                <a:latin typeface="Times New Roman"/>
                <a:ea typeface="標楷體" panose="03000509000000000000" pitchFamily="65" charset="-120"/>
                <a:cs typeface="Times New Roman"/>
              </a:rPr>
              <a:t>the Integration of Hong Kong</a:t>
            </a:r>
            <a:endParaRPr lang="en-US" sz="3200" b="1" dirty="0">
              <a:latin typeface="Times New Roman"/>
              <a:ea typeface="標楷體" panose="03000509000000000000" pitchFamily="65" charset="-120"/>
              <a:cs typeface="Times New Roman"/>
            </a:endParaRPr>
          </a:p>
        </p:txBody>
      </p:sp>
      <p:sp>
        <p:nvSpPr>
          <p:cNvPr id="7" name="Rectangle 6"/>
          <p:cNvSpPr/>
          <p:nvPr/>
        </p:nvSpPr>
        <p:spPr>
          <a:xfrm>
            <a:off x="179059" y="4950660"/>
            <a:ext cx="2050048" cy="584775"/>
          </a:xfrm>
          <a:prstGeom prst="rect">
            <a:avLst/>
          </a:prstGeom>
          <a:ln w="28575">
            <a:solidFill>
              <a:srgbClr val="7030A0"/>
            </a:solidFill>
          </a:ln>
        </p:spPr>
        <p:txBody>
          <a:bodyPr wrap="square">
            <a:spAutoFit/>
          </a:bodyPr>
          <a:lstStyle/>
          <a:p>
            <a:pPr algn="ctr"/>
            <a:r>
              <a:rPr lang="en-US" sz="1600" dirty="0">
                <a:solidFill>
                  <a:schemeClr val="tx1">
                    <a:lumMod val="95000"/>
                    <a:lumOff val="5000"/>
                  </a:schemeClr>
                </a:solidFill>
                <a:latin typeface="Times New Roman"/>
                <a:ea typeface="DFKai-SB" panose="03000509000000000000" pitchFamily="65" charset="-120"/>
                <a:cs typeface="Times New Roman"/>
              </a:rPr>
              <a:t>Click </a:t>
            </a:r>
            <a:r>
              <a:rPr lang="en-US" sz="1600" dirty="0" smtClean="0">
                <a:solidFill>
                  <a:schemeClr val="tx1">
                    <a:lumMod val="95000"/>
                    <a:lumOff val="5000"/>
                  </a:schemeClr>
                </a:solidFill>
                <a:latin typeface="Times New Roman"/>
                <a:ea typeface="DFKai-SB" panose="03000509000000000000" pitchFamily="65" charset="-120"/>
                <a:cs typeface="Times New Roman"/>
              </a:rPr>
              <a:t>on the </a:t>
            </a:r>
            <a:r>
              <a:rPr lang="en-US" sz="1600" dirty="0">
                <a:solidFill>
                  <a:schemeClr val="tx1">
                    <a:lumMod val="95000"/>
                    <a:lumOff val="5000"/>
                  </a:schemeClr>
                </a:solidFill>
                <a:latin typeface="Times New Roman"/>
                <a:ea typeface="DFKai-SB" panose="03000509000000000000" pitchFamily="65" charset="-120"/>
                <a:cs typeface="Times New Roman"/>
              </a:rPr>
              <a:t>image to read the report</a:t>
            </a:r>
          </a:p>
        </p:txBody>
      </p:sp>
      <p:sp>
        <p:nvSpPr>
          <p:cNvPr id="5" name="Rectangle 4"/>
          <p:cNvSpPr/>
          <p:nvPr/>
        </p:nvSpPr>
        <p:spPr>
          <a:xfrm>
            <a:off x="2698330" y="6150493"/>
            <a:ext cx="7468370" cy="523220"/>
          </a:xfrm>
          <a:prstGeom prst="rect">
            <a:avLst/>
          </a:prstGeom>
        </p:spPr>
        <p:txBody>
          <a:bodyPr wrap="square">
            <a:spAutoFit/>
          </a:bodyPr>
          <a:lstStyle/>
          <a:p>
            <a:r>
              <a:rPr lang="en-US" altLang="en-US" sz="1400" dirty="0">
                <a:latin typeface="Times New Roman"/>
                <a:ea typeface="標楷體" panose="03000509000000000000" pitchFamily="65" charset="-120"/>
                <a:cs typeface="Times New Roman"/>
              </a:rPr>
              <a:t>Source</a:t>
            </a:r>
            <a:r>
              <a:rPr lang="en-US" altLang="zh-TW" sz="1400" dirty="0">
                <a:latin typeface="Times New Roman"/>
                <a:ea typeface="標楷體" panose="03000509000000000000" pitchFamily="65" charset="-120"/>
                <a:cs typeface="Times New Roman"/>
              </a:rPr>
              <a:t>: news.gov.hk</a:t>
            </a:r>
          </a:p>
          <a:p>
            <a:r>
              <a:rPr lang="en-US" sz="1400" dirty="0">
                <a:latin typeface="Times New Roman"/>
                <a:cs typeface="Times New Roman"/>
              </a:rPr>
              <a:t>https://www.news.gov.hk/chi/2021/03/20210319/20210319_140450_739.html</a:t>
            </a:r>
          </a:p>
        </p:txBody>
      </p:sp>
      <p:grpSp>
        <p:nvGrpSpPr>
          <p:cNvPr id="8" name="组合 13"/>
          <p:cNvGrpSpPr>
            <a:grpSpLocks noChangeAspect="1"/>
          </p:cNvGrpSpPr>
          <p:nvPr/>
        </p:nvGrpSpPr>
        <p:grpSpPr>
          <a:xfrm flipH="1">
            <a:off x="1689107" y="2097256"/>
            <a:ext cx="540000" cy="540000"/>
            <a:chOff x="5195979" y="428797"/>
            <a:chExt cx="927463" cy="927463"/>
          </a:xfrm>
        </p:grpSpPr>
        <p:sp>
          <p:nvSpPr>
            <p:cNvPr id="9" name="椭圆 14"/>
            <p:cNvSpPr/>
            <p:nvPr/>
          </p:nvSpPr>
          <p:spPr>
            <a:xfrm>
              <a:off x="5195979" y="428797"/>
              <a:ext cx="927463" cy="927463"/>
            </a:xfrm>
            <a:prstGeom prst="ellipse">
              <a:avLst/>
            </a:prstGeom>
            <a:solidFill>
              <a:srgbClr val="C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0" name="组合 15"/>
            <p:cNvGrpSpPr/>
            <p:nvPr/>
          </p:nvGrpSpPr>
          <p:grpSpPr>
            <a:xfrm>
              <a:off x="5235042" y="460898"/>
              <a:ext cx="876427" cy="882962"/>
              <a:chOff x="6130069" y="1975983"/>
              <a:chExt cx="876427" cy="882962"/>
            </a:xfrm>
          </p:grpSpPr>
          <p:sp>
            <p:nvSpPr>
              <p:cNvPr id="13" name="Freeform 16"/>
              <p:cNvSpPr/>
              <p:nvPr/>
            </p:nvSpPr>
            <p:spPr bwMode="auto">
              <a:xfrm>
                <a:off x="6138783" y="1991232"/>
                <a:ext cx="867713" cy="867713"/>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826118"/>
              </a:solidFill>
              <a:ln w="15875" cap="flat">
                <a:noFill/>
                <a:prstDash val="solid"/>
                <a:round/>
              </a:ln>
            </p:spPr>
            <p:txBody>
              <a:bodyPr vert="horz" wrap="square" lIns="91440" tIns="45720" rIns="91440" bIns="45720" numCol="1" anchor="t" anchorCtr="0" compatLnSpc="1"/>
              <a:lstStyle/>
              <a:p>
                <a:endParaRPr lang="zh-CN" altLang="en-US" dirty="0"/>
              </a:p>
            </p:txBody>
          </p:sp>
          <p:sp>
            <p:nvSpPr>
              <p:cNvPr id="14" name="Freeform 16"/>
              <p:cNvSpPr/>
              <p:nvPr/>
            </p:nvSpPr>
            <p:spPr bwMode="auto">
              <a:xfrm>
                <a:off x="6130069" y="1975983"/>
                <a:ext cx="867712" cy="867711"/>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FF0000"/>
              </a:solidFill>
              <a:ln w="15875" cap="flat">
                <a:noFill/>
                <a:prstDash val="solid"/>
                <a:round/>
              </a:ln>
            </p:spPr>
            <p:txBody>
              <a:bodyPr vert="horz" wrap="square" lIns="91440" tIns="45720" rIns="91440" bIns="45720" numCol="1" anchor="t" anchorCtr="0" compatLnSpc="1"/>
              <a:lstStyle/>
              <a:p>
                <a:endParaRPr lang="zh-CN" altLang="en-US"/>
              </a:p>
            </p:txBody>
          </p:sp>
        </p:grpSp>
        <p:sp>
          <p:nvSpPr>
            <p:cNvPr id="11" name="Freeform 39"/>
            <p:cNvSpPr/>
            <p:nvPr/>
          </p:nvSpPr>
          <p:spPr bwMode="auto">
            <a:xfrm flipH="1">
              <a:off x="5533821" y="626452"/>
              <a:ext cx="276775" cy="369453"/>
            </a:xfrm>
            <a:custGeom>
              <a:avLst/>
              <a:gdLst>
                <a:gd name="T0" fmla="*/ 12 w 24"/>
                <a:gd name="T1" fmla="*/ 32 h 32"/>
                <a:gd name="T2" fmla="*/ 12 w 24"/>
                <a:gd name="T3" fmla="*/ 24 h 32"/>
                <a:gd name="T4" fmla="*/ 24 w 24"/>
                <a:gd name="T5" fmla="*/ 12 h 32"/>
                <a:gd name="T6" fmla="*/ 12 w 24"/>
                <a:gd name="T7" fmla="*/ 0 h 32"/>
                <a:gd name="T8" fmla="*/ 0 w 24"/>
                <a:gd name="T9" fmla="*/ 12 h 32"/>
              </a:gdLst>
              <a:ahLst/>
              <a:cxnLst>
                <a:cxn ang="0">
                  <a:pos x="T0" y="T1"/>
                </a:cxn>
                <a:cxn ang="0">
                  <a:pos x="T2" y="T3"/>
                </a:cxn>
                <a:cxn ang="0">
                  <a:pos x="T4" y="T5"/>
                </a:cxn>
                <a:cxn ang="0">
                  <a:pos x="T6" y="T7"/>
                </a:cxn>
                <a:cxn ang="0">
                  <a:pos x="T8" y="T9"/>
                </a:cxn>
              </a:cxnLst>
              <a:rect l="0" t="0" r="r" b="b"/>
              <a:pathLst>
                <a:path w="24" h="32">
                  <a:moveTo>
                    <a:pt x="12" y="32"/>
                  </a:moveTo>
                  <a:cubicBezTo>
                    <a:pt x="12" y="24"/>
                    <a:pt x="12" y="24"/>
                    <a:pt x="12" y="24"/>
                  </a:cubicBezTo>
                  <a:cubicBezTo>
                    <a:pt x="19" y="24"/>
                    <a:pt x="24" y="19"/>
                    <a:pt x="24" y="12"/>
                  </a:cubicBezTo>
                  <a:cubicBezTo>
                    <a:pt x="24" y="6"/>
                    <a:pt x="19" y="0"/>
                    <a:pt x="12" y="0"/>
                  </a:cubicBezTo>
                  <a:cubicBezTo>
                    <a:pt x="5" y="0"/>
                    <a:pt x="0" y="6"/>
                    <a:pt x="0" y="12"/>
                  </a:cubicBezTo>
                </a:path>
              </a:pathLst>
            </a:custGeom>
            <a:noFill/>
            <a:ln w="58738" cap="rnd">
              <a:solidFill>
                <a:schemeClr val="bg1"/>
              </a:solidFill>
              <a:prstDash val="solid"/>
              <a:rou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 name="Oval 40"/>
            <p:cNvSpPr>
              <a:spLocks noChangeArrowheads="1"/>
            </p:cNvSpPr>
            <p:nvPr/>
          </p:nvSpPr>
          <p:spPr bwMode="auto">
            <a:xfrm>
              <a:off x="5618795" y="1102644"/>
              <a:ext cx="116471" cy="115219"/>
            </a:xfrm>
            <a:prstGeom prst="ellipse">
              <a:avLst/>
            </a:prstGeom>
            <a:solidFill>
              <a:schemeClr val="bg1"/>
            </a:solidFill>
            <a:ln w="9525">
              <a:solidFill>
                <a:schemeClr val="bg1"/>
              </a:solidFill>
              <a:round/>
            </a:ln>
          </p:spPr>
          <p:txBody>
            <a:bodyPr vert="horz" wrap="square" lIns="91440" tIns="45720" rIns="91440" bIns="45720" numCol="1" anchor="t" anchorCtr="0" compatLnSpc="1"/>
            <a:lstStyle/>
            <a:p>
              <a:endParaRPr lang="zh-CN" altLang="en-US"/>
            </a:p>
          </p:txBody>
        </p:sp>
      </p:grpSp>
    </p:spTree>
    <p:extLst>
      <p:ext uri="{BB962C8B-B14F-4D97-AF65-F5344CB8AC3E}">
        <p14:creationId xmlns:p14="http://schemas.microsoft.com/office/powerpoint/2010/main" val="26945692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20905" y="628455"/>
            <a:ext cx="9788583" cy="7549759"/>
          </a:xfrm>
          <a:prstGeom prst="rect">
            <a:avLst/>
          </a:prstGeom>
        </p:spPr>
        <p:txBody>
          <a:bodyPr wrap="square">
            <a:spAutoFit/>
          </a:bodyPr>
          <a:lstStyle/>
          <a:p>
            <a:pPr marL="342900" indent="-342900" algn="just">
              <a:lnSpc>
                <a:spcPct val="120000"/>
              </a:lnSpc>
              <a:spcBef>
                <a:spcPts val="600"/>
              </a:spcBef>
              <a:buFont typeface="Arial" panose="020B0604020202020204" pitchFamily="34" charset="0"/>
              <a:buChar char="•"/>
            </a:pPr>
            <a:r>
              <a:rPr lang="en-US" altLang="en-US" sz="1900" dirty="0">
                <a:solidFill>
                  <a:schemeClr val="tx1">
                    <a:lumMod val="95000"/>
                    <a:lumOff val="5000"/>
                  </a:schemeClr>
                </a:solidFill>
                <a:latin typeface="Times New Roman"/>
                <a:ea typeface="標楷體" panose="03000509000000000000" pitchFamily="65" charset="-120"/>
                <a:cs typeface="Times New Roman"/>
              </a:rPr>
              <a:t>Since the promulgation of </a:t>
            </a:r>
            <a:r>
              <a:rPr lang="en-US" altLang="en-US" sz="1900" i="1" dirty="0">
                <a:solidFill>
                  <a:schemeClr val="tx1">
                    <a:lumMod val="95000"/>
                    <a:lumOff val="5000"/>
                  </a:schemeClr>
                </a:solidFill>
                <a:latin typeface="Times New Roman"/>
                <a:ea typeface="標楷體" panose="03000509000000000000" pitchFamily="65" charset="-120"/>
                <a:cs typeface="Times New Roman"/>
              </a:rPr>
              <a:t>The Outline Development Plan for the Guangdong-Hong </a:t>
            </a:r>
            <a:r>
              <a:rPr lang="en-US" altLang="en-US" sz="1900" i="1" dirty="0" smtClean="0">
                <a:solidFill>
                  <a:schemeClr val="tx1">
                    <a:lumMod val="95000"/>
                    <a:lumOff val="5000"/>
                  </a:schemeClr>
                </a:solidFill>
                <a:latin typeface="Times New Roman"/>
                <a:ea typeface="標楷體" panose="03000509000000000000" pitchFamily="65" charset="-120"/>
                <a:cs typeface="Times New Roman"/>
              </a:rPr>
              <a:t>Kong-Macao Greater </a:t>
            </a:r>
            <a:r>
              <a:rPr lang="en-US" altLang="en-US" sz="1900" i="1" dirty="0">
                <a:solidFill>
                  <a:schemeClr val="tx1">
                    <a:lumMod val="95000"/>
                    <a:lumOff val="5000"/>
                  </a:schemeClr>
                </a:solidFill>
                <a:latin typeface="Times New Roman"/>
                <a:ea typeface="標楷體" panose="03000509000000000000" pitchFamily="65" charset="-120"/>
                <a:cs typeface="Times New Roman"/>
              </a:rPr>
              <a:t>Bay Area</a:t>
            </a:r>
            <a:r>
              <a:rPr lang="en-US" altLang="en-US" sz="1900" dirty="0">
                <a:solidFill>
                  <a:schemeClr val="tx1">
                    <a:lumMod val="95000"/>
                    <a:lumOff val="5000"/>
                  </a:schemeClr>
                </a:solidFill>
                <a:latin typeface="Times New Roman"/>
                <a:ea typeface="標楷體" panose="03000509000000000000" pitchFamily="65" charset="-120"/>
                <a:cs typeface="Times New Roman"/>
              </a:rPr>
              <a:t>, the Hong Kong SAR government has always attached great importance to it, the Chief Executive ha</a:t>
            </a:r>
            <a:r>
              <a:rPr lang="en-US" altLang="zh-CN" sz="1900" dirty="0">
                <a:solidFill>
                  <a:schemeClr val="tx1">
                    <a:lumMod val="95000"/>
                    <a:lumOff val="5000"/>
                  </a:schemeClr>
                </a:solidFill>
                <a:latin typeface="Times New Roman"/>
                <a:ea typeface="標楷體" panose="03000509000000000000" pitchFamily="65" charset="-120"/>
                <a:cs typeface="Times New Roman"/>
              </a:rPr>
              <a:t>s</a:t>
            </a:r>
            <a:r>
              <a:rPr lang="en-US" altLang="en-US" sz="1900" dirty="0">
                <a:solidFill>
                  <a:schemeClr val="tx1">
                    <a:lumMod val="95000"/>
                    <a:lumOff val="5000"/>
                  </a:schemeClr>
                </a:solidFill>
                <a:latin typeface="Times New Roman"/>
                <a:ea typeface="標楷體" panose="03000509000000000000" pitchFamily="65" charset="-120"/>
                <a:cs typeface="Times New Roman"/>
              </a:rPr>
              <a:t> personally chaired a high-level, inter-departmental and intra-governmental committee to </a:t>
            </a:r>
            <a:r>
              <a:rPr lang="en-US" altLang="en-US" sz="1900" dirty="0" smtClean="0">
                <a:solidFill>
                  <a:schemeClr val="tx1">
                    <a:lumMod val="95000"/>
                    <a:lumOff val="5000"/>
                  </a:schemeClr>
                </a:solidFill>
                <a:latin typeface="Times New Roman"/>
                <a:ea typeface="標楷體" panose="03000509000000000000" pitchFamily="65" charset="-120"/>
                <a:cs typeface="Times New Roman"/>
              </a:rPr>
              <a:t>press ahead with </a:t>
            </a:r>
            <a:r>
              <a:rPr lang="en-US" altLang="zh-CN" sz="1900" dirty="0" smtClean="0">
                <a:solidFill>
                  <a:schemeClr val="tx1">
                    <a:lumMod val="95000"/>
                    <a:lumOff val="5000"/>
                  </a:schemeClr>
                </a:solidFill>
                <a:latin typeface="Times New Roman"/>
                <a:ea typeface="標楷體" panose="03000509000000000000" pitchFamily="65" charset="-120"/>
                <a:cs typeface="Times New Roman"/>
              </a:rPr>
              <a:t>the </a:t>
            </a:r>
            <a:r>
              <a:rPr lang="en-US" altLang="zh-CN" sz="1900" dirty="0">
                <a:solidFill>
                  <a:schemeClr val="tx1">
                    <a:lumMod val="95000"/>
                    <a:lumOff val="5000"/>
                  </a:schemeClr>
                </a:solidFill>
                <a:latin typeface="Times New Roman"/>
                <a:ea typeface="標楷體" panose="03000509000000000000" pitchFamily="65" charset="-120"/>
                <a:cs typeface="Times New Roman"/>
              </a:rPr>
              <a:t>development of the Greater Bay Area, and </a:t>
            </a:r>
            <a:r>
              <a:rPr lang="en-US" altLang="zh-CN" sz="1900" dirty="0" smtClean="0">
                <a:solidFill>
                  <a:schemeClr val="tx1">
                    <a:lumMod val="95000"/>
                    <a:lumOff val="5000"/>
                  </a:schemeClr>
                </a:solidFill>
                <a:latin typeface="Times New Roman"/>
                <a:ea typeface="標楷體" panose="03000509000000000000" pitchFamily="65" charset="-120"/>
                <a:cs typeface="Times New Roman"/>
              </a:rPr>
              <a:t>encourage active participation by different sectors </a:t>
            </a:r>
            <a:r>
              <a:rPr lang="en-US" altLang="zh-CN" sz="1900" dirty="0">
                <a:solidFill>
                  <a:schemeClr val="tx1">
                    <a:lumMod val="95000"/>
                    <a:lumOff val="5000"/>
                  </a:schemeClr>
                </a:solidFill>
                <a:latin typeface="Times New Roman"/>
                <a:ea typeface="標楷體" panose="03000509000000000000" pitchFamily="65" charset="-120"/>
                <a:cs typeface="Times New Roman"/>
              </a:rPr>
              <a:t>of society.</a:t>
            </a:r>
            <a:r>
              <a:rPr lang="en-US" altLang="en-US" sz="1900" dirty="0">
                <a:solidFill>
                  <a:schemeClr val="tx1">
                    <a:lumMod val="95000"/>
                    <a:lumOff val="5000"/>
                  </a:schemeClr>
                </a:solidFill>
                <a:latin typeface="Times New Roman"/>
                <a:ea typeface="標楷體" panose="03000509000000000000" pitchFamily="65" charset="-120"/>
                <a:cs typeface="Times New Roman"/>
              </a:rPr>
              <a:t> </a:t>
            </a:r>
            <a:endParaRPr lang="en-US" altLang="en-US" sz="1900" dirty="0" smtClean="0">
              <a:solidFill>
                <a:schemeClr val="tx1">
                  <a:lumMod val="95000"/>
                  <a:lumOff val="5000"/>
                </a:schemeClr>
              </a:solidFill>
              <a:latin typeface="Times New Roman"/>
              <a:ea typeface="標楷體" panose="03000509000000000000" pitchFamily="65" charset="-120"/>
              <a:cs typeface="Times New Roman"/>
            </a:endParaRPr>
          </a:p>
          <a:p>
            <a:pPr marL="342900" indent="-342900" algn="just">
              <a:lnSpc>
                <a:spcPct val="120000"/>
              </a:lnSpc>
              <a:spcBef>
                <a:spcPts val="600"/>
              </a:spcBef>
              <a:buFont typeface="Arial" panose="020B0604020202020204" pitchFamily="34" charset="0"/>
              <a:buChar char="•"/>
            </a:pPr>
            <a:r>
              <a:rPr lang="en-US" altLang="zh-CN" sz="1900" dirty="0">
                <a:solidFill>
                  <a:schemeClr val="tx1">
                    <a:lumMod val="95000"/>
                    <a:lumOff val="5000"/>
                  </a:schemeClr>
                </a:solidFill>
                <a:latin typeface="Times New Roman"/>
                <a:ea typeface="標楷體" panose="03000509000000000000" pitchFamily="65" charset="-120"/>
                <a:cs typeface="Times New Roman"/>
              </a:rPr>
              <a:t>As the country’s international financial center, Hong Kong benefits from the huge Mainland market </a:t>
            </a:r>
            <a:r>
              <a:rPr lang="en-US" altLang="zh-CN" sz="1900" dirty="0" smtClean="0">
                <a:solidFill>
                  <a:schemeClr val="tx1">
                    <a:lumMod val="95000"/>
                    <a:lumOff val="5000"/>
                  </a:schemeClr>
                </a:solidFill>
                <a:latin typeface="Times New Roman"/>
                <a:ea typeface="標楷體" panose="03000509000000000000" pitchFamily="65" charset="-120"/>
                <a:cs typeface="Times New Roman"/>
              </a:rPr>
              <a:t>on </a:t>
            </a:r>
            <a:r>
              <a:rPr lang="en-US" altLang="zh-CN" sz="1900" dirty="0">
                <a:solidFill>
                  <a:schemeClr val="tx1">
                    <a:lumMod val="95000"/>
                    <a:lumOff val="5000"/>
                  </a:schemeClr>
                </a:solidFill>
                <a:latin typeface="Times New Roman"/>
                <a:ea typeface="標楷體" panose="03000509000000000000" pitchFamily="65" charset="-120"/>
                <a:cs typeface="Times New Roman"/>
              </a:rPr>
              <a:t>the one hand, and can help the country deepen the reform and opening up of the financial market on the other hand. Hong Kong can make good use of the connectivity with the Mainland and the world, and play the effective </a:t>
            </a:r>
            <a:r>
              <a:rPr lang="en-US" altLang="zh-CN" sz="1900" dirty="0" smtClean="0">
                <a:solidFill>
                  <a:schemeClr val="tx1">
                    <a:lumMod val="95000"/>
                    <a:lumOff val="5000"/>
                  </a:schemeClr>
                </a:solidFill>
                <a:latin typeface="Times New Roman"/>
                <a:ea typeface="標楷體" panose="03000509000000000000" pitchFamily="65" charset="-120"/>
                <a:cs typeface="Times New Roman"/>
              </a:rPr>
              <a:t>roles </a:t>
            </a:r>
            <a:r>
              <a:rPr lang="en-US" altLang="zh-CN" sz="1900" dirty="0">
                <a:solidFill>
                  <a:schemeClr val="tx1">
                    <a:lumMod val="95000"/>
                    <a:lumOff val="5000"/>
                  </a:schemeClr>
                </a:solidFill>
                <a:latin typeface="Times New Roman"/>
                <a:ea typeface="標楷體" panose="03000509000000000000" pitchFamily="65" charset="-120"/>
                <a:cs typeface="Times New Roman"/>
              </a:rPr>
              <a:t>of being the gateway to, the intermediate hub and the prime platform to participate </a:t>
            </a:r>
            <a:r>
              <a:rPr lang="en-US" altLang="zh-CN" sz="1900" dirty="0" smtClean="0">
                <a:solidFill>
                  <a:schemeClr val="tx1">
                    <a:lumMod val="95000"/>
                    <a:lumOff val="5000"/>
                  </a:schemeClr>
                </a:solidFill>
                <a:latin typeface="Times New Roman"/>
                <a:ea typeface="標楷體" panose="03000509000000000000" pitchFamily="65" charset="-120"/>
                <a:cs typeface="Times New Roman"/>
              </a:rPr>
              <a:t>the </a:t>
            </a:r>
            <a:r>
              <a:rPr lang="en-US" altLang="zh-CN" sz="1900" dirty="0">
                <a:solidFill>
                  <a:schemeClr val="tx1">
                    <a:lumMod val="95000"/>
                    <a:lumOff val="5000"/>
                  </a:schemeClr>
                </a:solidFill>
                <a:latin typeface="Times New Roman"/>
                <a:ea typeface="標楷體" panose="03000509000000000000" pitchFamily="65" charset="-120"/>
                <a:cs typeface="Times New Roman"/>
              </a:rPr>
              <a:t>Mainland market</a:t>
            </a:r>
            <a:r>
              <a:rPr lang="en-US" altLang="zh-CN" sz="1900" dirty="0" smtClean="0">
                <a:solidFill>
                  <a:schemeClr val="tx1">
                    <a:lumMod val="95000"/>
                    <a:lumOff val="5000"/>
                  </a:schemeClr>
                </a:solidFill>
                <a:latin typeface="Times New Roman"/>
                <a:ea typeface="標楷體" panose="03000509000000000000" pitchFamily="65" charset="-120"/>
                <a:cs typeface="Times New Roman"/>
              </a:rPr>
              <a:t>.</a:t>
            </a:r>
          </a:p>
          <a:p>
            <a:pPr marL="354013" lvl="0" indent="-354013" algn="just">
              <a:lnSpc>
                <a:spcPct val="120000"/>
              </a:lnSpc>
              <a:spcBef>
                <a:spcPts val="600"/>
              </a:spcBef>
              <a:buFont typeface="Arial" panose="020B0604020202020204" pitchFamily="34" charset="0"/>
              <a:buChar char="•"/>
              <a:tabLst>
                <a:tab pos="354013" algn="l"/>
              </a:tabLst>
            </a:pPr>
            <a:r>
              <a:rPr lang="en-US" altLang="en-US" sz="1900" dirty="0">
                <a:solidFill>
                  <a:schemeClr val="tx1">
                    <a:lumMod val="95000"/>
                    <a:lumOff val="5000"/>
                  </a:schemeClr>
                </a:solidFill>
                <a:latin typeface="Times New Roman"/>
                <a:ea typeface="標楷體" panose="03000509000000000000" pitchFamily="65" charset="-120"/>
                <a:cs typeface="Times New Roman"/>
              </a:rPr>
              <a:t>Being a highly market-oriented and an international economy underpinned by the rule of </a:t>
            </a:r>
            <a:r>
              <a:rPr lang="en-US" altLang="en-US" sz="1900" dirty="0" smtClean="0">
                <a:solidFill>
                  <a:schemeClr val="tx1">
                    <a:lumMod val="95000"/>
                    <a:lumOff val="5000"/>
                  </a:schemeClr>
                </a:solidFill>
                <a:latin typeface="Times New Roman"/>
                <a:ea typeface="標楷體" panose="03000509000000000000" pitchFamily="65" charset="-120"/>
                <a:cs typeface="Times New Roman"/>
              </a:rPr>
              <a:t>law, </a:t>
            </a:r>
            <a:r>
              <a:rPr lang="en-US" altLang="en-US" sz="1900" dirty="0">
                <a:solidFill>
                  <a:schemeClr val="tx1">
                    <a:lumMod val="95000"/>
                    <a:lumOff val="5000"/>
                  </a:schemeClr>
                </a:solidFill>
                <a:latin typeface="Times New Roman"/>
                <a:ea typeface="標楷體" panose="03000509000000000000" pitchFamily="65" charset="-120"/>
                <a:cs typeface="Times New Roman"/>
              </a:rPr>
              <a:t>Hong Kong’s development opportunities are </a:t>
            </a:r>
            <a:r>
              <a:rPr lang="en-US" altLang="en-US" sz="1900" dirty="0" smtClean="0">
                <a:solidFill>
                  <a:schemeClr val="tx1">
                    <a:lumMod val="95000"/>
                    <a:lumOff val="5000"/>
                  </a:schemeClr>
                </a:solidFill>
                <a:latin typeface="Times New Roman"/>
                <a:ea typeface="標楷體" panose="03000509000000000000" pitchFamily="65" charset="-120"/>
                <a:cs typeface="Times New Roman"/>
              </a:rPr>
              <a:t>evident. </a:t>
            </a:r>
            <a:r>
              <a:rPr lang="en-US" altLang="en-US" sz="1900" dirty="0">
                <a:solidFill>
                  <a:schemeClr val="tx1">
                    <a:lumMod val="95000"/>
                    <a:lumOff val="5000"/>
                  </a:schemeClr>
                </a:solidFill>
                <a:latin typeface="Times New Roman"/>
                <a:ea typeface="標楷體" panose="03000509000000000000" pitchFamily="65" charset="-120"/>
                <a:cs typeface="Times New Roman"/>
              </a:rPr>
              <a:t>Hong Kong </a:t>
            </a:r>
            <a:r>
              <a:rPr lang="en-US" altLang="zh-CN" sz="1900" dirty="0">
                <a:solidFill>
                  <a:schemeClr val="tx1">
                    <a:lumMod val="95000"/>
                    <a:lumOff val="5000"/>
                  </a:schemeClr>
                </a:solidFill>
                <a:latin typeface="Times New Roman"/>
                <a:ea typeface="標楷體" panose="03000509000000000000" pitchFamily="65" charset="-120"/>
                <a:cs typeface="Times New Roman"/>
              </a:rPr>
              <a:t>can make good use of the advantages of “One country, Two systems” to further strengthen its role </a:t>
            </a:r>
            <a:r>
              <a:rPr lang="zh-CN" altLang="zh-CN" sz="1900" dirty="0">
                <a:solidFill>
                  <a:schemeClr val="tx1">
                    <a:lumMod val="95000"/>
                    <a:lumOff val="5000"/>
                  </a:schemeClr>
                </a:solidFill>
                <a:latin typeface="Times New Roman"/>
                <a:ea typeface="標楷體" panose="03000509000000000000" pitchFamily="65" charset="-120"/>
                <a:cs typeface="Times New Roman"/>
              </a:rPr>
              <a:t>a</a:t>
            </a:r>
            <a:r>
              <a:rPr lang="en-US" altLang="zh-CN" sz="1900" dirty="0">
                <a:solidFill>
                  <a:schemeClr val="tx1">
                    <a:lumMod val="95000"/>
                    <a:lumOff val="5000"/>
                  </a:schemeClr>
                </a:solidFill>
                <a:latin typeface="Times New Roman"/>
                <a:ea typeface="標楷體" panose="03000509000000000000" pitchFamily="65" charset="-120"/>
                <a:cs typeface="Times New Roman"/>
              </a:rPr>
              <a:t>s an intermediary in the international cycle. On the other hand, </a:t>
            </a:r>
            <a:r>
              <a:rPr lang="en-US" altLang="en-US" sz="1900" dirty="0">
                <a:solidFill>
                  <a:schemeClr val="tx1">
                    <a:lumMod val="95000"/>
                    <a:lumOff val="5000"/>
                  </a:schemeClr>
                </a:solidFill>
                <a:latin typeface="Times New Roman"/>
                <a:ea typeface="標楷體" panose="03000509000000000000" pitchFamily="65" charset="-120"/>
                <a:cs typeface="Times New Roman"/>
              </a:rPr>
              <a:t>Hong Kong </a:t>
            </a:r>
            <a:r>
              <a:rPr lang="en-US" altLang="zh-CN" sz="1900" dirty="0">
                <a:solidFill>
                  <a:schemeClr val="tx1">
                    <a:lumMod val="95000"/>
                    <a:lumOff val="5000"/>
                  </a:schemeClr>
                </a:solidFill>
                <a:latin typeface="Times New Roman"/>
                <a:ea typeface="標楷體" panose="03000509000000000000" pitchFamily="65" charset="-120"/>
                <a:cs typeface="Times New Roman"/>
              </a:rPr>
              <a:t>can focus on the business opportunities in the Mainland market, better integrate proactively become a “participant” in domestic circulation and a “facilitator” in international circulation </a:t>
            </a:r>
            <a:r>
              <a:rPr lang="en-US" altLang="zh-CN" sz="1900" dirty="0" smtClean="0">
                <a:solidFill>
                  <a:schemeClr val="tx1">
                    <a:lumMod val="95000"/>
                    <a:lumOff val="5000"/>
                  </a:schemeClr>
                </a:solidFill>
                <a:latin typeface="Times New Roman"/>
                <a:ea typeface="標楷體" panose="03000509000000000000" pitchFamily="65" charset="-120"/>
                <a:cs typeface="Times New Roman"/>
              </a:rPr>
              <a:t>into </a:t>
            </a:r>
            <a:r>
              <a:rPr lang="en-US" altLang="zh-CN" sz="1900" dirty="0">
                <a:solidFill>
                  <a:schemeClr val="tx1">
                    <a:lumMod val="95000"/>
                    <a:lumOff val="5000"/>
                  </a:schemeClr>
                </a:solidFill>
                <a:latin typeface="Times New Roman"/>
                <a:ea typeface="標楷體" panose="03000509000000000000" pitchFamily="65" charset="-120"/>
                <a:cs typeface="Times New Roman"/>
              </a:rPr>
              <a:t>the overall development of the </a:t>
            </a:r>
            <a:r>
              <a:rPr lang="en-US" altLang="zh-CN" sz="1900" dirty="0" smtClean="0">
                <a:solidFill>
                  <a:schemeClr val="tx1">
                    <a:lumMod val="95000"/>
                    <a:lumOff val="5000"/>
                  </a:schemeClr>
                </a:solidFill>
                <a:latin typeface="Times New Roman"/>
                <a:ea typeface="標楷體" panose="03000509000000000000" pitchFamily="65" charset="-120"/>
                <a:cs typeface="Times New Roman"/>
              </a:rPr>
              <a:t>country.</a:t>
            </a:r>
            <a:endParaRPr lang="en-US" sz="1900" dirty="0">
              <a:solidFill>
                <a:schemeClr val="tx1">
                  <a:lumMod val="95000"/>
                  <a:lumOff val="5000"/>
                </a:schemeClr>
              </a:solidFill>
              <a:latin typeface="Times New Roman"/>
              <a:ea typeface="標楷體" panose="03000509000000000000" pitchFamily="65" charset="-120"/>
              <a:cs typeface="Times New Roman"/>
            </a:endParaRPr>
          </a:p>
          <a:p>
            <a:pPr marL="354013" algn="just">
              <a:lnSpc>
                <a:spcPct val="120000"/>
              </a:lnSpc>
              <a:spcBef>
                <a:spcPts val="600"/>
              </a:spcBef>
            </a:pPr>
            <a:endParaRPr lang="en-US" sz="2000" dirty="0">
              <a:latin typeface="Times New Roman"/>
              <a:ea typeface="標楷體" panose="03000509000000000000" pitchFamily="65" charset="-120"/>
              <a:cs typeface="Times New Roman"/>
            </a:endParaRPr>
          </a:p>
          <a:p>
            <a:pPr marL="342900" indent="-342900" algn="just">
              <a:lnSpc>
                <a:spcPct val="120000"/>
              </a:lnSpc>
              <a:spcBef>
                <a:spcPts val="600"/>
              </a:spcBef>
              <a:buFont typeface="Arial" panose="020B0604020202020204" pitchFamily="34" charset="0"/>
              <a:buChar char="•"/>
            </a:pPr>
            <a:endParaRPr lang="en-US" altLang="en-US" sz="2000" dirty="0" smtClean="0">
              <a:latin typeface="Times New Roman"/>
              <a:ea typeface="標楷體" panose="03000509000000000000" pitchFamily="65" charset="-120"/>
              <a:cs typeface="Times New Roman"/>
            </a:endParaRPr>
          </a:p>
          <a:p>
            <a:pPr marL="342900" indent="-342900" algn="just">
              <a:lnSpc>
                <a:spcPct val="120000"/>
              </a:lnSpc>
              <a:spcBef>
                <a:spcPts val="600"/>
              </a:spcBef>
              <a:buFont typeface="Arial" panose="020B0604020202020204" pitchFamily="34" charset="0"/>
              <a:buChar char="•"/>
            </a:pPr>
            <a:endParaRPr lang="en-US" sz="2000" dirty="0">
              <a:latin typeface="Times New Roman"/>
              <a:ea typeface="標楷體" panose="03000509000000000000" pitchFamily="65" charset="-120"/>
              <a:cs typeface="Times New Roman"/>
            </a:endParaRPr>
          </a:p>
        </p:txBody>
      </p:sp>
      <p:pic>
        <p:nvPicPr>
          <p:cNvPr id="5" name="Picture 4">
            <a:hlinkClick r:id="rId2"/>
          </p:cNvPr>
          <p:cNvPicPr>
            <a:picLocks noChangeAspect="1"/>
          </p:cNvPicPr>
          <p:nvPr/>
        </p:nvPicPr>
        <p:blipFill>
          <a:blip r:embed="rId3"/>
          <a:stretch>
            <a:fillRect/>
          </a:stretch>
        </p:blipFill>
        <p:spPr>
          <a:xfrm>
            <a:off x="223889" y="2384806"/>
            <a:ext cx="1826141" cy="1716298"/>
          </a:xfrm>
          <a:prstGeom prst="rect">
            <a:avLst/>
          </a:prstGeom>
          <a:ln cmpd="sng">
            <a:solidFill>
              <a:schemeClr val="tx1"/>
            </a:solidFill>
          </a:ln>
        </p:spPr>
      </p:pic>
      <p:sp>
        <p:nvSpPr>
          <p:cNvPr id="8" name="Rectangle 7"/>
          <p:cNvSpPr/>
          <p:nvPr/>
        </p:nvSpPr>
        <p:spPr>
          <a:xfrm>
            <a:off x="150685" y="4786168"/>
            <a:ext cx="2333057" cy="954107"/>
          </a:xfrm>
          <a:prstGeom prst="rect">
            <a:avLst/>
          </a:prstGeom>
        </p:spPr>
        <p:txBody>
          <a:bodyPr wrap="square">
            <a:spAutoFit/>
          </a:bodyPr>
          <a:lstStyle/>
          <a:p>
            <a:r>
              <a:rPr lang="zh-CN" altLang="en-US" sz="1400" dirty="0">
                <a:latin typeface="Times New Roman"/>
                <a:ea typeface="標楷體" panose="03000509000000000000" pitchFamily="65" charset="-120"/>
                <a:cs typeface="Times New Roman"/>
              </a:rPr>
              <a:t>S</a:t>
            </a:r>
            <a:r>
              <a:rPr lang="en-US" altLang="zh-CN" sz="1400" dirty="0" err="1">
                <a:latin typeface="Times New Roman"/>
                <a:ea typeface="標楷體" panose="03000509000000000000" pitchFamily="65" charset="-120"/>
                <a:cs typeface="Times New Roman"/>
              </a:rPr>
              <a:t>ource</a:t>
            </a:r>
            <a:r>
              <a:rPr lang="en-US" altLang="zh-TW" sz="1400" dirty="0">
                <a:latin typeface="Times New Roman"/>
                <a:ea typeface="標楷體" panose="03000509000000000000" pitchFamily="65" charset="-120"/>
                <a:cs typeface="Times New Roman"/>
              </a:rPr>
              <a:t>: </a:t>
            </a:r>
            <a:r>
              <a:rPr lang="zh-CN" altLang="zh-CN" sz="1400" dirty="0">
                <a:latin typeface="Times New Roman"/>
                <a:ea typeface="標楷體" panose="03000509000000000000" pitchFamily="65" charset="-120"/>
                <a:cs typeface="Times New Roman"/>
              </a:rPr>
              <a:t>n</a:t>
            </a:r>
            <a:r>
              <a:rPr lang="en-US" altLang="zh-CN" sz="1400" dirty="0" err="1">
                <a:latin typeface="Times New Roman"/>
                <a:ea typeface="標楷體" panose="03000509000000000000" pitchFamily="65" charset="-120"/>
                <a:cs typeface="Times New Roman"/>
              </a:rPr>
              <a:t>ews</a:t>
            </a:r>
            <a:r>
              <a:rPr lang="en-US" altLang="zh-CN" sz="1400" dirty="0">
                <a:latin typeface="Times New Roman"/>
                <a:ea typeface="標楷體" panose="03000509000000000000" pitchFamily="65" charset="-120"/>
                <a:cs typeface="Times New Roman"/>
              </a:rPr>
              <a:t>. </a:t>
            </a:r>
            <a:r>
              <a:rPr lang="en-US" altLang="zh-CN" sz="1400" dirty="0" err="1">
                <a:latin typeface="Times New Roman"/>
                <a:ea typeface="標楷體" panose="03000509000000000000" pitchFamily="65" charset="-120"/>
                <a:cs typeface="Times New Roman"/>
              </a:rPr>
              <a:t>gov.</a:t>
            </a:r>
            <a:r>
              <a:rPr lang="en-US" altLang="zh-CN" sz="1400" dirty="0">
                <a:latin typeface="Times New Roman"/>
                <a:ea typeface="標楷體" panose="03000509000000000000" pitchFamily="65" charset="-120"/>
                <a:cs typeface="Times New Roman"/>
              </a:rPr>
              <a:t> </a:t>
            </a:r>
            <a:r>
              <a:rPr lang="en-US" altLang="zh-CN" sz="1400" dirty="0" err="1">
                <a:latin typeface="Times New Roman"/>
                <a:ea typeface="標楷體" panose="03000509000000000000" pitchFamily="65" charset="-120"/>
                <a:cs typeface="Times New Roman"/>
              </a:rPr>
              <a:t>hk</a:t>
            </a:r>
            <a:r>
              <a:rPr lang="en-US" altLang="zh-TW" sz="1400" dirty="0">
                <a:latin typeface="Times New Roman"/>
                <a:ea typeface="標楷體" panose="03000509000000000000" pitchFamily="65" charset="-120"/>
                <a:cs typeface="Times New Roman"/>
              </a:rPr>
              <a:t> </a:t>
            </a:r>
            <a:r>
              <a:rPr lang="en-US" sz="1400" dirty="0">
                <a:latin typeface="Times New Roman"/>
                <a:cs typeface="Times New Roman"/>
              </a:rPr>
              <a:t>https://www.news.gov.hk/chi/2021/03/20210319/20210319_140450_739.html</a:t>
            </a:r>
          </a:p>
        </p:txBody>
      </p:sp>
      <p:grpSp>
        <p:nvGrpSpPr>
          <p:cNvPr id="10" name="组合 9"/>
          <p:cNvGrpSpPr>
            <a:grpSpLocks noChangeAspect="1"/>
          </p:cNvGrpSpPr>
          <p:nvPr/>
        </p:nvGrpSpPr>
        <p:grpSpPr>
          <a:xfrm>
            <a:off x="1136959" y="1168010"/>
            <a:ext cx="855893" cy="936593"/>
            <a:chOff x="6523756" y="488141"/>
            <a:chExt cx="883270" cy="966551"/>
          </a:xfrm>
        </p:grpSpPr>
        <p:sp>
          <p:nvSpPr>
            <p:cNvPr id="11" name="流程图: 离页连接符 11"/>
            <p:cNvSpPr/>
            <p:nvPr/>
          </p:nvSpPr>
          <p:spPr>
            <a:xfrm>
              <a:off x="6523756" y="488141"/>
              <a:ext cx="826517" cy="891903"/>
            </a:xfrm>
            <a:prstGeom prst="flowChartOffpageConnector">
              <a:avLst/>
            </a:prstGeom>
            <a:solidFill>
              <a:srgbClr val="21D0C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流程图: 离页连接符 12"/>
            <p:cNvSpPr/>
            <p:nvPr/>
          </p:nvSpPr>
          <p:spPr>
            <a:xfrm>
              <a:off x="6580509" y="562789"/>
              <a:ext cx="826517" cy="891903"/>
            </a:xfrm>
            <a:prstGeom prst="flowChartOffpage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流程图: 离页连接符 13"/>
            <p:cNvSpPr/>
            <p:nvPr/>
          </p:nvSpPr>
          <p:spPr>
            <a:xfrm>
              <a:off x="6560792" y="529167"/>
              <a:ext cx="826517" cy="891903"/>
            </a:xfrm>
            <a:prstGeom prst="flowChartOffpageConnector">
              <a:avLst/>
            </a:prstGeom>
            <a:solidFill>
              <a:srgbClr val="21D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4"/>
            <p:cNvGrpSpPr/>
            <p:nvPr/>
          </p:nvGrpSpPr>
          <p:grpSpPr>
            <a:xfrm>
              <a:off x="6676279" y="647264"/>
              <a:ext cx="600075" cy="568325"/>
              <a:chOff x="5991226" y="2949576"/>
              <a:chExt cx="600075" cy="568325"/>
            </a:xfrm>
          </p:grpSpPr>
          <p:sp>
            <p:nvSpPr>
              <p:cNvPr id="15" name="Freeform 46"/>
              <p:cNvSpPr/>
              <p:nvPr/>
            </p:nvSpPr>
            <p:spPr bwMode="auto">
              <a:xfrm>
                <a:off x="5991226" y="3168651"/>
                <a:ext cx="349250" cy="349250"/>
              </a:xfrm>
              <a:custGeom>
                <a:avLst/>
                <a:gdLst>
                  <a:gd name="T0" fmla="*/ 36 w 43"/>
                  <a:gd name="T1" fmla="*/ 8 h 43"/>
                  <a:gd name="T2" fmla="*/ 41 w 43"/>
                  <a:gd name="T3" fmla="*/ 27 h 43"/>
                  <a:gd name="T4" fmla="*/ 27 w 43"/>
                  <a:gd name="T5" fmla="*/ 41 h 43"/>
                  <a:gd name="T6" fmla="*/ 8 w 43"/>
                  <a:gd name="T7" fmla="*/ 36 h 43"/>
                  <a:gd name="T8" fmla="*/ 8 w 43"/>
                  <a:gd name="T9" fmla="*/ 8 h 43"/>
                  <a:gd name="T10" fmla="*/ 36 w 43"/>
                  <a:gd name="T11" fmla="*/ 8 h 43"/>
                </a:gdLst>
                <a:ahLst/>
                <a:cxnLst>
                  <a:cxn ang="0">
                    <a:pos x="T0" y="T1"/>
                  </a:cxn>
                  <a:cxn ang="0">
                    <a:pos x="T2" y="T3"/>
                  </a:cxn>
                  <a:cxn ang="0">
                    <a:pos x="T4" y="T5"/>
                  </a:cxn>
                  <a:cxn ang="0">
                    <a:pos x="T6" y="T7"/>
                  </a:cxn>
                  <a:cxn ang="0">
                    <a:pos x="T8" y="T9"/>
                  </a:cxn>
                  <a:cxn ang="0">
                    <a:pos x="T10" y="T11"/>
                  </a:cxn>
                </a:cxnLst>
                <a:rect l="0" t="0" r="r" b="b"/>
                <a:pathLst>
                  <a:path w="43" h="43">
                    <a:moveTo>
                      <a:pt x="36" y="8"/>
                    </a:moveTo>
                    <a:cubicBezTo>
                      <a:pt x="41" y="13"/>
                      <a:pt x="43" y="20"/>
                      <a:pt x="41" y="27"/>
                    </a:cubicBezTo>
                    <a:cubicBezTo>
                      <a:pt x="39" y="34"/>
                      <a:pt x="34" y="39"/>
                      <a:pt x="27" y="41"/>
                    </a:cubicBezTo>
                    <a:cubicBezTo>
                      <a:pt x="20" y="43"/>
                      <a:pt x="13" y="41"/>
                      <a:pt x="8" y="36"/>
                    </a:cubicBezTo>
                    <a:cubicBezTo>
                      <a:pt x="0" y="28"/>
                      <a:pt x="0" y="15"/>
                      <a:pt x="8" y="8"/>
                    </a:cubicBezTo>
                    <a:cubicBezTo>
                      <a:pt x="16" y="0"/>
                      <a:pt x="28" y="0"/>
                      <a:pt x="36" y="8"/>
                    </a:cubicBezTo>
                    <a:close/>
                  </a:path>
                </a:pathLst>
              </a:custGeom>
              <a:noFill/>
              <a:ln w="38100" cap="flat">
                <a:solidFill>
                  <a:schemeClr val="bg1"/>
                </a:solidFill>
                <a:prstDash val="solid"/>
                <a:rou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6" name="Line 47"/>
              <p:cNvSpPr>
                <a:spLocks noChangeShapeType="1"/>
              </p:cNvSpPr>
              <p:nvPr/>
            </p:nvSpPr>
            <p:spPr bwMode="auto">
              <a:xfrm flipV="1">
                <a:off x="6283326" y="2949576"/>
                <a:ext cx="274638" cy="276225"/>
              </a:xfrm>
              <a:prstGeom prst="line">
                <a:avLst/>
              </a:prstGeom>
              <a:noFill/>
              <a:ln w="38100" cap="rnd">
                <a:solidFill>
                  <a:schemeClr val="bg1"/>
                </a:solidFill>
                <a:prstDash val="solid"/>
                <a:rou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7" name="Freeform 48"/>
              <p:cNvSpPr/>
              <p:nvPr/>
            </p:nvSpPr>
            <p:spPr bwMode="auto">
              <a:xfrm>
                <a:off x="6403976" y="3006726"/>
                <a:ext cx="187325" cy="195263"/>
              </a:xfrm>
              <a:custGeom>
                <a:avLst/>
                <a:gdLst>
                  <a:gd name="T0" fmla="*/ 0 w 118"/>
                  <a:gd name="T1" fmla="*/ 67 h 123"/>
                  <a:gd name="T2" fmla="*/ 51 w 118"/>
                  <a:gd name="T3" fmla="*/ 123 h 123"/>
                  <a:gd name="T4" fmla="*/ 118 w 118"/>
                  <a:gd name="T5" fmla="*/ 56 h 123"/>
                  <a:gd name="T6" fmla="*/ 62 w 118"/>
                  <a:gd name="T7" fmla="*/ 0 h 123"/>
                  <a:gd name="T8" fmla="*/ 0 w 118"/>
                  <a:gd name="T9" fmla="*/ 67 h 123"/>
                </a:gdLst>
                <a:ahLst/>
                <a:cxnLst>
                  <a:cxn ang="0">
                    <a:pos x="T0" y="T1"/>
                  </a:cxn>
                  <a:cxn ang="0">
                    <a:pos x="T2" y="T3"/>
                  </a:cxn>
                  <a:cxn ang="0">
                    <a:pos x="T4" y="T5"/>
                  </a:cxn>
                  <a:cxn ang="0">
                    <a:pos x="T6" y="T7"/>
                  </a:cxn>
                  <a:cxn ang="0">
                    <a:pos x="T8" y="T9"/>
                  </a:cxn>
                </a:cxnLst>
                <a:rect l="0" t="0" r="r" b="b"/>
                <a:pathLst>
                  <a:path w="118" h="123">
                    <a:moveTo>
                      <a:pt x="0" y="67"/>
                    </a:moveTo>
                    <a:lnTo>
                      <a:pt x="51" y="123"/>
                    </a:lnTo>
                    <a:lnTo>
                      <a:pt x="118" y="56"/>
                    </a:lnTo>
                    <a:lnTo>
                      <a:pt x="62" y="0"/>
                    </a:lnTo>
                    <a:lnTo>
                      <a:pt x="0" y="67"/>
                    </a:lnTo>
                    <a:close/>
                  </a:path>
                </a:pathLst>
              </a:custGeom>
              <a:noFill/>
              <a:ln w="38100" cap="flat">
                <a:solidFill>
                  <a:schemeClr val="bg1"/>
                </a:solidFill>
                <a:prstDash val="solid"/>
                <a:rou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sp>
        <p:nvSpPr>
          <p:cNvPr id="18" name="Rectangle 5"/>
          <p:cNvSpPr/>
          <p:nvPr/>
        </p:nvSpPr>
        <p:spPr>
          <a:xfrm>
            <a:off x="313388" y="22151"/>
            <a:ext cx="12192000" cy="461665"/>
          </a:xfrm>
          <a:prstGeom prst="rect">
            <a:avLst/>
          </a:prstGeom>
        </p:spPr>
        <p:txBody>
          <a:bodyPr wrap="square">
            <a:spAutoFit/>
          </a:bodyPr>
          <a:lstStyle/>
          <a:p>
            <a:pPr algn="ctr"/>
            <a:r>
              <a:rPr lang="en-US" altLang="zh-CN" sz="2400" b="1" dirty="0" smtClean="0">
                <a:latin typeface="Times New Roman"/>
                <a:ea typeface="標楷體" panose="03000509000000000000" pitchFamily="65" charset="-120"/>
                <a:cs typeface="Times New Roman"/>
              </a:rPr>
              <a:t>Development</a:t>
            </a:r>
            <a:r>
              <a:rPr lang="zh-CN" altLang="en-US" sz="2400" b="1" dirty="0" smtClean="0">
                <a:latin typeface="Times New Roman"/>
                <a:ea typeface="標楷體" panose="03000509000000000000" pitchFamily="65" charset="-120"/>
                <a:cs typeface="Times New Roman"/>
              </a:rPr>
              <a:t> </a:t>
            </a:r>
            <a:r>
              <a:rPr lang="en-US" altLang="zh-CN" sz="2400" b="1" dirty="0">
                <a:latin typeface="Times New Roman"/>
                <a:ea typeface="標楷體" panose="03000509000000000000" pitchFamily="65" charset="-120"/>
                <a:cs typeface="Times New Roman"/>
              </a:rPr>
              <a:t>of the Greater Bay Area and the Integration of Hong Kong</a:t>
            </a:r>
            <a:endParaRPr lang="en-US" sz="2400" b="1" dirty="0">
              <a:latin typeface="Times New Roman"/>
              <a:ea typeface="標楷體" panose="03000509000000000000" pitchFamily="65" charset="-120"/>
              <a:cs typeface="Times New Roman"/>
            </a:endParaRPr>
          </a:p>
        </p:txBody>
      </p:sp>
      <p:sp>
        <p:nvSpPr>
          <p:cNvPr id="19" name="Rectangle 6"/>
          <p:cNvSpPr/>
          <p:nvPr/>
        </p:nvSpPr>
        <p:spPr>
          <a:xfrm>
            <a:off x="223889" y="4110947"/>
            <a:ext cx="1826142" cy="584776"/>
          </a:xfrm>
          <a:prstGeom prst="rect">
            <a:avLst/>
          </a:prstGeom>
          <a:ln w="28575">
            <a:solidFill>
              <a:srgbClr val="7030A0"/>
            </a:solidFill>
          </a:ln>
        </p:spPr>
        <p:txBody>
          <a:bodyPr wrap="square">
            <a:spAutoFit/>
          </a:bodyPr>
          <a:lstStyle/>
          <a:p>
            <a:pPr algn="ctr"/>
            <a:r>
              <a:rPr lang="en-US" sz="1600" dirty="0">
                <a:latin typeface="Times New Roman"/>
                <a:ea typeface="DFKai-SB" panose="03000509000000000000" pitchFamily="65" charset="-120"/>
                <a:cs typeface="Times New Roman"/>
              </a:rPr>
              <a:t>Click on the image to read the report</a:t>
            </a:r>
          </a:p>
        </p:txBody>
      </p:sp>
    </p:spTree>
    <p:extLst>
      <p:ext uri="{BB962C8B-B14F-4D97-AF65-F5344CB8AC3E}">
        <p14:creationId xmlns:p14="http://schemas.microsoft.com/office/powerpoint/2010/main" val="37773709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131616" y="3332672"/>
            <a:ext cx="3394946" cy="1384995"/>
          </a:xfrm>
          <a:prstGeom prst="rect">
            <a:avLst/>
          </a:prstGeom>
          <a:noFill/>
        </p:spPr>
        <p:txBody>
          <a:bodyPr wrap="square" rtlCol="0">
            <a:spAutoFit/>
          </a:bodyPr>
          <a:lstStyle/>
          <a:p>
            <a:pPr algn="just"/>
            <a:r>
              <a:rPr lang="en-US" altLang="zh-CN" sz="1400" dirty="0">
                <a:latin typeface="Times New Roman"/>
                <a:ea typeface="DFKai-SB" panose="03000509000000000000" pitchFamily="65" charset="-120"/>
                <a:cs typeface="Times New Roman"/>
                <a:sym typeface="+mn-ea"/>
              </a:rPr>
              <a:t>The Greater Bay Area consists of the HKSAR, the Macao SAR, and the municipalities of Guangzhou, Shenzhen, Zhuhai, Foshan, Huizhou, Dongguan, Zhongshan, Jiangmen and </a:t>
            </a:r>
            <a:r>
              <a:rPr lang="en-US" altLang="zh-CN" sz="1400" dirty="0" err="1">
                <a:latin typeface="Times New Roman"/>
                <a:ea typeface="DFKai-SB" panose="03000509000000000000" pitchFamily="65" charset="-120"/>
                <a:cs typeface="Times New Roman"/>
                <a:sym typeface="+mn-ea"/>
              </a:rPr>
              <a:t>Zhaoqing</a:t>
            </a:r>
            <a:r>
              <a:rPr lang="en-US" altLang="zh-CN" sz="1400" dirty="0">
                <a:latin typeface="Times New Roman"/>
                <a:ea typeface="DFKai-SB" panose="03000509000000000000" pitchFamily="65" charset="-120"/>
                <a:cs typeface="Times New Roman"/>
                <a:sym typeface="+mn-ea"/>
              </a:rPr>
              <a:t> in Guangdong Province.</a:t>
            </a:r>
            <a:endParaRPr lang="zh-CN" altLang="zh-HK" sz="1400" dirty="0">
              <a:latin typeface="Times New Roman"/>
              <a:ea typeface="DFKai-SB" panose="03000509000000000000" pitchFamily="65" charset="-120"/>
              <a:cs typeface="Times New Roman"/>
              <a:sym typeface="+mn-ea"/>
            </a:endParaRPr>
          </a:p>
        </p:txBody>
      </p:sp>
      <p:grpSp>
        <p:nvGrpSpPr>
          <p:cNvPr id="10" name="组合 9"/>
          <p:cNvGrpSpPr>
            <a:grpSpLocks noChangeAspect="1"/>
          </p:cNvGrpSpPr>
          <p:nvPr/>
        </p:nvGrpSpPr>
        <p:grpSpPr>
          <a:xfrm>
            <a:off x="540430" y="5616079"/>
            <a:ext cx="855893" cy="936593"/>
            <a:chOff x="6523756" y="488141"/>
            <a:chExt cx="883270" cy="966551"/>
          </a:xfrm>
        </p:grpSpPr>
        <p:sp>
          <p:nvSpPr>
            <p:cNvPr id="12" name="流程图: 离页连接符 11"/>
            <p:cNvSpPr/>
            <p:nvPr/>
          </p:nvSpPr>
          <p:spPr>
            <a:xfrm>
              <a:off x="6523756" y="488141"/>
              <a:ext cx="826517" cy="891903"/>
            </a:xfrm>
            <a:prstGeom prst="flowChartOffpageConnector">
              <a:avLst/>
            </a:prstGeom>
            <a:solidFill>
              <a:srgbClr val="21D0C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流程图: 离页连接符 12"/>
            <p:cNvSpPr/>
            <p:nvPr/>
          </p:nvSpPr>
          <p:spPr>
            <a:xfrm>
              <a:off x="6580509" y="562789"/>
              <a:ext cx="826517" cy="891903"/>
            </a:xfrm>
            <a:prstGeom prst="flowChartOffpage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流程图: 离页连接符 13"/>
            <p:cNvSpPr/>
            <p:nvPr/>
          </p:nvSpPr>
          <p:spPr>
            <a:xfrm>
              <a:off x="6560792" y="529167"/>
              <a:ext cx="826517" cy="891903"/>
            </a:xfrm>
            <a:prstGeom prst="flowChartOffpageConnector">
              <a:avLst/>
            </a:prstGeom>
            <a:solidFill>
              <a:srgbClr val="21D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p:cNvGrpSpPr/>
            <p:nvPr/>
          </p:nvGrpSpPr>
          <p:grpSpPr>
            <a:xfrm>
              <a:off x="6676279" y="647264"/>
              <a:ext cx="600075" cy="568325"/>
              <a:chOff x="5991226" y="2949576"/>
              <a:chExt cx="600075" cy="568325"/>
            </a:xfrm>
          </p:grpSpPr>
          <p:sp>
            <p:nvSpPr>
              <p:cNvPr id="16" name="Freeform 46"/>
              <p:cNvSpPr/>
              <p:nvPr/>
            </p:nvSpPr>
            <p:spPr bwMode="auto">
              <a:xfrm>
                <a:off x="5991226" y="3168651"/>
                <a:ext cx="349250" cy="349250"/>
              </a:xfrm>
              <a:custGeom>
                <a:avLst/>
                <a:gdLst>
                  <a:gd name="T0" fmla="*/ 36 w 43"/>
                  <a:gd name="T1" fmla="*/ 8 h 43"/>
                  <a:gd name="T2" fmla="*/ 41 w 43"/>
                  <a:gd name="T3" fmla="*/ 27 h 43"/>
                  <a:gd name="T4" fmla="*/ 27 w 43"/>
                  <a:gd name="T5" fmla="*/ 41 h 43"/>
                  <a:gd name="T6" fmla="*/ 8 w 43"/>
                  <a:gd name="T7" fmla="*/ 36 h 43"/>
                  <a:gd name="T8" fmla="*/ 8 w 43"/>
                  <a:gd name="T9" fmla="*/ 8 h 43"/>
                  <a:gd name="T10" fmla="*/ 36 w 43"/>
                  <a:gd name="T11" fmla="*/ 8 h 43"/>
                </a:gdLst>
                <a:ahLst/>
                <a:cxnLst>
                  <a:cxn ang="0">
                    <a:pos x="T0" y="T1"/>
                  </a:cxn>
                  <a:cxn ang="0">
                    <a:pos x="T2" y="T3"/>
                  </a:cxn>
                  <a:cxn ang="0">
                    <a:pos x="T4" y="T5"/>
                  </a:cxn>
                  <a:cxn ang="0">
                    <a:pos x="T6" y="T7"/>
                  </a:cxn>
                  <a:cxn ang="0">
                    <a:pos x="T8" y="T9"/>
                  </a:cxn>
                  <a:cxn ang="0">
                    <a:pos x="T10" y="T11"/>
                  </a:cxn>
                </a:cxnLst>
                <a:rect l="0" t="0" r="r" b="b"/>
                <a:pathLst>
                  <a:path w="43" h="43">
                    <a:moveTo>
                      <a:pt x="36" y="8"/>
                    </a:moveTo>
                    <a:cubicBezTo>
                      <a:pt x="41" y="13"/>
                      <a:pt x="43" y="20"/>
                      <a:pt x="41" y="27"/>
                    </a:cubicBezTo>
                    <a:cubicBezTo>
                      <a:pt x="39" y="34"/>
                      <a:pt x="34" y="39"/>
                      <a:pt x="27" y="41"/>
                    </a:cubicBezTo>
                    <a:cubicBezTo>
                      <a:pt x="20" y="43"/>
                      <a:pt x="13" y="41"/>
                      <a:pt x="8" y="36"/>
                    </a:cubicBezTo>
                    <a:cubicBezTo>
                      <a:pt x="0" y="28"/>
                      <a:pt x="0" y="15"/>
                      <a:pt x="8" y="8"/>
                    </a:cubicBezTo>
                    <a:cubicBezTo>
                      <a:pt x="16" y="0"/>
                      <a:pt x="28" y="0"/>
                      <a:pt x="36" y="8"/>
                    </a:cubicBezTo>
                    <a:close/>
                  </a:path>
                </a:pathLst>
              </a:custGeom>
              <a:noFill/>
              <a:ln w="38100" cap="flat">
                <a:solidFill>
                  <a:schemeClr val="bg1"/>
                </a:solidFill>
                <a:prstDash val="solid"/>
                <a:rou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7" name="Line 47"/>
              <p:cNvSpPr>
                <a:spLocks noChangeShapeType="1"/>
              </p:cNvSpPr>
              <p:nvPr/>
            </p:nvSpPr>
            <p:spPr bwMode="auto">
              <a:xfrm flipV="1">
                <a:off x="6283326" y="2949576"/>
                <a:ext cx="274638" cy="276225"/>
              </a:xfrm>
              <a:prstGeom prst="line">
                <a:avLst/>
              </a:prstGeom>
              <a:noFill/>
              <a:ln w="38100" cap="rnd">
                <a:solidFill>
                  <a:schemeClr val="bg1"/>
                </a:solidFill>
                <a:prstDash val="solid"/>
                <a:rou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8" name="Freeform 48"/>
              <p:cNvSpPr/>
              <p:nvPr/>
            </p:nvSpPr>
            <p:spPr bwMode="auto">
              <a:xfrm>
                <a:off x="6403976" y="3006726"/>
                <a:ext cx="187325" cy="195263"/>
              </a:xfrm>
              <a:custGeom>
                <a:avLst/>
                <a:gdLst>
                  <a:gd name="T0" fmla="*/ 0 w 118"/>
                  <a:gd name="T1" fmla="*/ 67 h 123"/>
                  <a:gd name="T2" fmla="*/ 51 w 118"/>
                  <a:gd name="T3" fmla="*/ 123 h 123"/>
                  <a:gd name="T4" fmla="*/ 118 w 118"/>
                  <a:gd name="T5" fmla="*/ 56 h 123"/>
                  <a:gd name="T6" fmla="*/ 62 w 118"/>
                  <a:gd name="T7" fmla="*/ 0 h 123"/>
                  <a:gd name="T8" fmla="*/ 0 w 118"/>
                  <a:gd name="T9" fmla="*/ 67 h 123"/>
                </a:gdLst>
                <a:ahLst/>
                <a:cxnLst>
                  <a:cxn ang="0">
                    <a:pos x="T0" y="T1"/>
                  </a:cxn>
                  <a:cxn ang="0">
                    <a:pos x="T2" y="T3"/>
                  </a:cxn>
                  <a:cxn ang="0">
                    <a:pos x="T4" y="T5"/>
                  </a:cxn>
                  <a:cxn ang="0">
                    <a:pos x="T6" y="T7"/>
                  </a:cxn>
                  <a:cxn ang="0">
                    <a:pos x="T8" y="T9"/>
                  </a:cxn>
                </a:cxnLst>
                <a:rect l="0" t="0" r="r" b="b"/>
                <a:pathLst>
                  <a:path w="118" h="123">
                    <a:moveTo>
                      <a:pt x="0" y="67"/>
                    </a:moveTo>
                    <a:lnTo>
                      <a:pt x="51" y="123"/>
                    </a:lnTo>
                    <a:lnTo>
                      <a:pt x="118" y="56"/>
                    </a:lnTo>
                    <a:lnTo>
                      <a:pt x="62" y="0"/>
                    </a:lnTo>
                    <a:lnTo>
                      <a:pt x="0" y="67"/>
                    </a:lnTo>
                    <a:close/>
                  </a:path>
                </a:pathLst>
              </a:custGeom>
              <a:noFill/>
              <a:ln w="38100" cap="flat">
                <a:solidFill>
                  <a:schemeClr val="bg1"/>
                </a:solidFill>
                <a:prstDash val="solid"/>
                <a:rou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sp>
        <p:nvSpPr>
          <p:cNvPr id="2" name="Rectangle 1"/>
          <p:cNvSpPr/>
          <p:nvPr/>
        </p:nvSpPr>
        <p:spPr>
          <a:xfrm>
            <a:off x="131616" y="4772152"/>
            <a:ext cx="3354092" cy="430887"/>
          </a:xfrm>
          <a:prstGeom prst="rect">
            <a:avLst/>
          </a:prstGeom>
        </p:spPr>
        <p:txBody>
          <a:bodyPr wrap="square">
            <a:spAutoFit/>
          </a:bodyPr>
          <a:lstStyle/>
          <a:p>
            <a:r>
              <a:rPr lang="zh-CN" altLang="en-US" sz="1100" dirty="0">
                <a:solidFill>
                  <a:schemeClr val="tx1">
                    <a:lumMod val="95000"/>
                    <a:lumOff val="5000"/>
                  </a:schemeClr>
                </a:solidFill>
                <a:latin typeface="Times New Roman"/>
                <a:ea typeface="標楷體" panose="03000509000000000000" pitchFamily="65" charset="-120"/>
                <a:cs typeface="Times New Roman"/>
              </a:rPr>
              <a:t>S</a:t>
            </a:r>
            <a:r>
              <a:rPr lang="en-US" altLang="zh-CN" sz="1100" dirty="0" err="1">
                <a:solidFill>
                  <a:schemeClr val="tx1">
                    <a:lumMod val="95000"/>
                    <a:lumOff val="5000"/>
                  </a:schemeClr>
                </a:solidFill>
                <a:latin typeface="Times New Roman"/>
                <a:ea typeface="標楷體" panose="03000509000000000000" pitchFamily="65" charset="-120"/>
                <a:cs typeface="Times New Roman"/>
              </a:rPr>
              <a:t>ource</a:t>
            </a:r>
            <a:r>
              <a:rPr lang="en-US" altLang="zh-CN" sz="1100" dirty="0">
                <a:solidFill>
                  <a:schemeClr val="tx1">
                    <a:lumMod val="95000"/>
                    <a:lumOff val="5000"/>
                  </a:schemeClr>
                </a:solidFill>
                <a:latin typeface="Times New Roman"/>
                <a:ea typeface="標楷體" panose="03000509000000000000" pitchFamily="65" charset="-120"/>
                <a:cs typeface="Times New Roman"/>
              </a:rPr>
              <a:t>: Website of Greater Bay Area </a:t>
            </a:r>
            <a:r>
              <a:rPr lang="en-US" altLang="zh-TW" sz="1100" dirty="0">
                <a:solidFill>
                  <a:schemeClr val="tx1">
                    <a:lumMod val="95000"/>
                    <a:lumOff val="5000"/>
                  </a:schemeClr>
                </a:solidFill>
                <a:latin typeface="Times New Roman"/>
                <a:cs typeface="Times New Roman"/>
              </a:rPr>
              <a:t>(</a:t>
            </a:r>
            <a:r>
              <a:rPr lang="en-US" altLang="zh-TW" sz="1100" dirty="0">
                <a:solidFill>
                  <a:schemeClr val="tx1">
                    <a:lumMod val="95000"/>
                    <a:lumOff val="5000"/>
                  </a:schemeClr>
                </a:solidFill>
                <a:latin typeface="Times New Roman"/>
                <a:ea typeface="標楷體" panose="03000509000000000000" pitchFamily="65" charset="-120"/>
                <a:cs typeface="Times New Roman"/>
              </a:rPr>
              <a:t>https://www.bayarea.gov.hk/en/home/index.html</a:t>
            </a:r>
            <a:r>
              <a:rPr lang="en-US" altLang="zh-TW" sz="1100" dirty="0">
                <a:solidFill>
                  <a:schemeClr val="tx1">
                    <a:lumMod val="95000"/>
                    <a:lumOff val="5000"/>
                  </a:schemeClr>
                </a:solidFill>
                <a:latin typeface="Times New Roman"/>
                <a:cs typeface="Times New Roman"/>
              </a:rPr>
              <a:t>)</a:t>
            </a:r>
          </a:p>
        </p:txBody>
      </p:sp>
      <p:sp>
        <p:nvSpPr>
          <p:cNvPr id="19" name="标题 1"/>
          <p:cNvSpPr txBox="1">
            <a:spLocks noChangeArrowheads="1"/>
          </p:cNvSpPr>
          <p:nvPr/>
        </p:nvSpPr>
        <p:spPr bwMode="auto">
          <a:xfrm>
            <a:off x="2097620" y="58512"/>
            <a:ext cx="8067675" cy="68588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600" b="1" kern="100" dirty="0">
                <a:latin typeface="Times New Roman"/>
                <a:ea typeface="宋体" panose="02010600030101010101" pitchFamily="2" charset="-122"/>
                <a:cs typeface="Times New Roman"/>
              </a:rPr>
              <a:t>Overview of the Greater Bay Area</a:t>
            </a:r>
            <a:endParaRPr lang="zh-CN" altLang="zh-TW" sz="3600" b="1" kern="100" dirty="0">
              <a:latin typeface="Times New Roman"/>
              <a:ea typeface="宋体" panose="02010600030101010101" pitchFamily="2" charset="-122"/>
              <a:cs typeface="Times New Roman"/>
            </a:endParaRPr>
          </a:p>
        </p:txBody>
      </p:sp>
      <p:pic>
        <p:nvPicPr>
          <p:cNvPr id="20" name="图片 1" descr="大湾区地图">
            <a:hlinkClick r:id="rId2"/>
          </p:cNvPr>
          <p:cNvPicPr>
            <a:picLocks noChangeAspect="1"/>
          </p:cNvPicPr>
          <p:nvPr/>
        </p:nvPicPr>
        <p:blipFill>
          <a:blip r:embed="rId3"/>
          <a:stretch>
            <a:fillRect/>
          </a:stretch>
        </p:blipFill>
        <p:spPr>
          <a:xfrm>
            <a:off x="8622092" y="868430"/>
            <a:ext cx="3220349" cy="2747481"/>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sp>
        <p:nvSpPr>
          <p:cNvPr id="21" name="文本框 9"/>
          <p:cNvSpPr txBox="1"/>
          <p:nvPr/>
        </p:nvSpPr>
        <p:spPr>
          <a:xfrm>
            <a:off x="8411882" y="3656137"/>
            <a:ext cx="3675529" cy="523220"/>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altLang="zh-CN" sz="1400" dirty="0">
                <a:latin typeface="Times New Roman"/>
                <a:ea typeface="DFKai-SB" panose="03000509000000000000" pitchFamily="65" charset="-120"/>
                <a:cs typeface="Times New Roman"/>
              </a:rPr>
              <a:t>Click on the map to get a closer look at the locations of the 11 cities in the Greater Bay Area.</a:t>
            </a:r>
            <a:endParaRPr lang="zh-HK" altLang="en-US" sz="1400" dirty="0">
              <a:latin typeface="Times New Roman"/>
              <a:ea typeface="DFKai-SB" panose="03000509000000000000" pitchFamily="65" charset="-120"/>
              <a:cs typeface="Times New Roman"/>
            </a:endParaRPr>
          </a:p>
        </p:txBody>
      </p:sp>
      <p:sp>
        <p:nvSpPr>
          <p:cNvPr id="23" name="Rectangle 22"/>
          <p:cNvSpPr/>
          <p:nvPr/>
        </p:nvSpPr>
        <p:spPr>
          <a:xfrm>
            <a:off x="8622092" y="4328239"/>
            <a:ext cx="3444174" cy="769441"/>
          </a:xfrm>
          <a:prstGeom prst="rect">
            <a:avLst/>
          </a:prstGeom>
        </p:spPr>
        <p:txBody>
          <a:bodyPr wrap="square">
            <a:spAutoFit/>
          </a:bodyPr>
          <a:lstStyle/>
          <a:p>
            <a:r>
              <a:rPr lang="en-US" altLang="zh-CN" sz="1100" dirty="0">
                <a:latin typeface="Times New Roman"/>
                <a:ea typeface="標楷體" panose="03000509000000000000" pitchFamily="65" charset="-120"/>
                <a:cs typeface="Times New Roman"/>
              </a:rPr>
              <a:t>Source: Website of the </a:t>
            </a:r>
            <a:r>
              <a:rPr lang="en-US" altLang="zh-TW" sz="1100" dirty="0">
                <a:latin typeface="Times New Roman"/>
                <a:ea typeface="標楷體" panose="03000509000000000000" pitchFamily="65" charset="-120"/>
                <a:cs typeface="Times New Roman"/>
              </a:rPr>
              <a:t>Guangdong-Hong Kong-Macao Greater Bay Area</a:t>
            </a:r>
            <a:r>
              <a:rPr lang="zh-CN" altLang="en-US" sz="1100" dirty="0">
                <a:latin typeface="Times New Roman"/>
                <a:ea typeface="標楷體" panose="03000509000000000000" pitchFamily="65" charset="-120"/>
                <a:cs typeface="Times New Roman"/>
              </a:rPr>
              <a:t> </a:t>
            </a:r>
            <a:r>
              <a:rPr lang="en-US" altLang="zh-TW" sz="1100" dirty="0">
                <a:latin typeface="Times New Roman"/>
                <a:cs typeface="Times New Roman"/>
              </a:rPr>
              <a:t>(</a:t>
            </a:r>
            <a:r>
              <a:rPr lang="en-US" sz="1100" dirty="0">
                <a:latin typeface="Times New Roman"/>
                <a:cs typeface="Times New Roman"/>
              </a:rPr>
              <a:t>http://www.cnbayarea.org.cn/introduction/content/post_165071.html</a:t>
            </a:r>
            <a:r>
              <a:rPr lang="en-US" altLang="zh-TW" sz="1100" dirty="0">
                <a:latin typeface="Times New Roman"/>
                <a:cs typeface="Times New Roman"/>
              </a:rPr>
              <a:t>)</a:t>
            </a:r>
            <a:endParaRPr lang="en-US" sz="1100" dirty="0">
              <a:latin typeface="Times New Roman"/>
              <a:cs typeface="Times New Roman"/>
            </a:endParaRPr>
          </a:p>
        </p:txBody>
      </p:sp>
      <p:sp>
        <p:nvSpPr>
          <p:cNvPr id="25" name="Rectangle 24"/>
          <p:cNvSpPr/>
          <p:nvPr/>
        </p:nvSpPr>
        <p:spPr>
          <a:xfrm>
            <a:off x="1513233" y="5791005"/>
            <a:ext cx="10329208" cy="400110"/>
          </a:xfrm>
          <a:prstGeom prst="rect">
            <a:avLst/>
          </a:prstGeom>
          <a:ln w="28575">
            <a:solidFill>
              <a:srgbClr val="0070C0"/>
            </a:solidFill>
          </a:ln>
        </p:spPr>
        <p:txBody>
          <a:bodyPr wrap="square">
            <a:spAutoFit/>
          </a:bodyPr>
          <a:lstStyle/>
          <a:p>
            <a:pPr algn="ctr"/>
            <a:r>
              <a:rPr lang="zh-CN" altLang="en-US" sz="2000" dirty="0">
                <a:latin typeface="Times New Roman"/>
                <a:ea typeface="標楷體" panose="03000509000000000000" pitchFamily="65" charset="-120"/>
                <a:cs typeface="Times New Roman"/>
              </a:rPr>
              <a:t>A</a:t>
            </a:r>
            <a:r>
              <a:rPr lang="en-US" altLang="zh-CN" sz="2000" dirty="0" err="1">
                <a:latin typeface="Times New Roman"/>
                <a:ea typeface="標楷體" panose="03000509000000000000" pitchFamily="65" charset="-120"/>
                <a:cs typeface="Times New Roman"/>
              </a:rPr>
              <a:t>ctivity</a:t>
            </a:r>
            <a:r>
              <a:rPr lang="en-US" altLang="zh-TW" sz="2000" dirty="0">
                <a:solidFill>
                  <a:schemeClr val="tx1">
                    <a:lumMod val="95000"/>
                    <a:lumOff val="5000"/>
                  </a:schemeClr>
                </a:solidFill>
                <a:latin typeface="Times New Roman"/>
                <a:ea typeface="標楷體" panose="03000509000000000000" pitchFamily="65" charset="-120"/>
                <a:cs typeface="Times New Roman"/>
              </a:rPr>
              <a:t>: </a:t>
            </a:r>
            <a:r>
              <a:rPr lang="en-US" altLang="zh-CN" sz="2000" dirty="0">
                <a:solidFill>
                  <a:schemeClr val="tx1">
                    <a:lumMod val="95000"/>
                    <a:lumOff val="5000"/>
                  </a:schemeClr>
                </a:solidFill>
                <a:latin typeface="Times New Roman"/>
                <a:ea typeface="標楷體" panose="03000509000000000000" pitchFamily="65" charset="-120"/>
                <a:cs typeface="Times New Roman"/>
              </a:rPr>
              <a:t>Students whose </a:t>
            </a:r>
            <a:r>
              <a:rPr lang="en-US" altLang="zh-CN" sz="2000" dirty="0" smtClean="0">
                <a:solidFill>
                  <a:schemeClr val="tx1">
                    <a:lumMod val="95000"/>
                    <a:lumOff val="5000"/>
                  </a:schemeClr>
                </a:solidFill>
                <a:latin typeface="Times New Roman"/>
                <a:ea typeface="標楷體" panose="03000509000000000000" pitchFamily="65" charset="-120"/>
                <a:cs typeface="Times New Roman"/>
              </a:rPr>
              <a:t>hometowns are in </a:t>
            </a:r>
            <a:r>
              <a:rPr lang="en-US" altLang="zh-CN" sz="2000" dirty="0">
                <a:solidFill>
                  <a:schemeClr val="tx1">
                    <a:lumMod val="95000"/>
                    <a:lumOff val="5000"/>
                  </a:schemeClr>
                </a:solidFill>
                <a:latin typeface="Times New Roman"/>
                <a:ea typeface="標楷體" panose="03000509000000000000" pitchFamily="65" charset="-120"/>
                <a:cs typeface="Times New Roman"/>
              </a:rPr>
              <a:t>the Greater Bay Area could share with others in class.</a:t>
            </a:r>
            <a:endParaRPr lang="en-US" sz="2000" dirty="0">
              <a:solidFill>
                <a:schemeClr val="tx1">
                  <a:lumMod val="95000"/>
                  <a:lumOff val="5000"/>
                </a:schemeClr>
              </a:solidFill>
              <a:latin typeface="Times New Roman"/>
              <a:cs typeface="Times New Roman"/>
            </a:endParaRPr>
          </a:p>
        </p:txBody>
      </p:sp>
      <p:sp>
        <p:nvSpPr>
          <p:cNvPr id="22" name="文本框 8"/>
          <p:cNvSpPr txBox="1"/>
          <p:nvPr/>
        </p:nvSpPr>
        <p:spPr>
          <a:xfrm>
            <a:off x="3689142" y="745988"/>
            <a:ext cx="4663071" cy="3170099"/>
          </a:xfrm>
          <a:prstGeom prst="rect">
            <a:avLst/>
          </a:prstGeom>
          <a:solidFill>
            <a:schemeClr val="accent6">
              <a:lumMod val="20000"/>
              <a:lumOff val="80000"/>
            </a:schemeClr>
          </a:solidFill>
          <a:ln w="28575">
            <a:solidFill>
              <a:srgbClr val="FF0000"/>
            </a:solidFill>
          </a:ln>
        </p:spPr>
        <p:txBody>
          <a:bodyPr wrap="square" rtlCol="0">
            <a:spAutoFit/>
          </a:bodyPr>
          <a:lstStyle/>
          <a:p>
            <a:pPr algn="just"/>
            <a:r>
              <a:rPr lang="en-US" altLang="zh-HK" sz="2000" dirty="0">
                <a:solidFill>
                  <a:schemeClr val="tx1">
                    <a:lumMod val="95000"/>
                    <a:lumOff val="5000"/>
                  </a:schemeClr>
                </a:solidFill>
                <a:latin typeface="Times New Roman"/>
                <a:ea typeface="DFKai-SB" panose="03000509000000000000" pitchFamily="65" charset="-120"/>
                <a:cs typeface="Times New Roman"/>
              </a:rPr>
              <a:t>The</a:t>
            </a:r>
            <a:r>
              <a:rPr lang="zh-CN" altLang="en-US" sz="2000" dirty="0">
                <a:solidFill>
                  <a:schemeClr val="tx1">
                    <a:lumMod val="95000"/>
                    <a:lumOff val="5000"/>
                  </a:schemeClr>
                </a:solidFill>
                <a:latin typeface="Times New Roman"/>
                <a:ea typeface="DFKai-SB" panose="03000509000000000000" pitchFamily="65" charset="-120"/>
                <a:cs typeface="Times New Roman"/>
              </a:rPr>
              <a:t> </a:t>
            </a:r>
            <a:r>
              <a:rPr lang="en-US" altLang="zh-CN" sz="2000" dirty="0">
                <a:solidFill>
                  <a:schemeClr val="tx1">
                    <a:lumMod val="95000"/>
                    <a:lumOff val="5000"/>
                  </a:schemeClr>
                </a:solidFill>
                <a:latin typeface="Times New Roman"/>
                <a:ea typeface="DFKai-SB" panose="03000509000000000000" pitchFamily="65" charset="-120"/>
                <a:cs typeface="Times New Roman"/>
              </a:rPr>
              <a:t>Bay Area economy is a regional </a:t>
            </a:r>
            <a:r>
              <a:rPr lang="en-US" altLang="zh-CN" sz="2000" dirty="0" smtClean="0">
                <a:solidFill>
                  <a:schemeClr val="tx1">
                    <a:lumMod val="95000"/>
                    <a:lumOff val="5000"/>
                  </a:schemeClr>
                </a:solidFill>
                <a:latin typeface="Times New Roman"/>
                <a:ea typeface="DFKai-SB" panose="03000509000000000000" pitchFamily="65" charset="-120"/>
                <a:cs typeface="Times New Roman"/>
              </a:rPr>
              <a:t>economic </a:t>
            </a:r>
            <a:r>
              <a:rPr lang="en-US" altLang="zh-CN" sz="2000" dirty="0">
                <a:solidFill>
                  <a:schemeClr val="tx1">
                    <a:lumMod val="95000"/>
                    <a:lumOff val="5000"/>
                  </a:schemeClr>
                </a:solidFill>
                <a:latin typeface="Times New Roman"/>
                <a:ea typeface="DFKai-SB" panose="03000509000000000000" pitchFamily="65" charset="-120"/>
                <a:cs typeface="Times New Roman"/>
              </a:rPr>
              <a:t>form formed by the </a:t>
            </a:r>
            <a:r>
              <a:rPr lang="en-US" altLang="zh-CN" sz="2000" dirty="0" smtClean="0">
                <a:solidFill>
                  <a:schemeClr val="tx1">
                    <a:lumMod val="95000"/>
                    <a:lumOff val="5000"/>
                  </a:schemeClr>
                </a:solidFill>
                <a:latin typeface="Times New Roman"/>
                <a:ea typeface="DFKai-SB" panose="03000509000000000000" pitchFamily="65" charset="-120"/>
                <a:cs typeface="Times New Roman"/>
              </a:rPr>
              <a:t>evolution </a:t>
            </a:r>
            <a:r>
              <a:rPr lang="en-US" altLang="zh-CN" sz="2000" dirty="0">
                <a:solidFill>
                  <a:schemeClr val="tx1">
                    <a:lumMod val="95000"/>
                    <a:lumOff val="5000"/>
                  </a:schemeClr>
                </a:solidFill>
                <a:latin typeface="Times New Roman"/>
                <a:ea typeface="DFKai-SB" panose="03000509000000000000" pitchFamily="65" charset="-120"/>
                <a:cs typeface="Times New Roman"/>
              </a:rPr>
              <a:t>and </a:t>
            </a:r>
            <a:r>
              <a:rPr lang="en-US" altLang="zh-CN" sz="2000" dirty="0" smtClean="0">
                <a:solidFill>
                  <a:schemeClr val="tx1">
                    <a:lumMod val="95000"/>
                    <a:lumOff val="5000"/>
                  </a:schemeClr>
                </a:solidFill>
                <a:latin typeface="Times New Roman"/>
                <a:ea typeface="DFKai-SB" panose="03000509000000000000" pitchFamily="65" charset="-120"/>
                <a:cs typeface="Times New Roman"/>
              </a:rPr>
              <a:t>development </a:t>
            </a:r>
            <a:r>
              <a:rPr lang="en-US" altLang="zh-CN" sz="2000" dirty="0">
                <a:solidFill>
                  <a:schemeClr val="tx1">
                    <a:lumMod val="95000"/>
                    <a:lumOff val="5000"/>
                  </a:schemeClr>
                </a:solidFill>
                <a:latin typeface="Times New Roman"/>
                <a:ea typeface="DFKai-SB" panose="03000509000000000000" pitchFamily="65" charset="-120"/>
                <a:cs typeface="Times New Roman"/>
              </a:rPr>
              <a:t>of the industrial structure,</a:t>
            </a:r>
            <a:r>
              <a:rPr lang="en-US" altLang="zh-CN" sz="2000" strike="sngStrike" dirty="0">
                <a:solidFill>
                  <a:schemeClr val="tx1">
                    <a:lumMod val="95000"/>
                    <a:lumOff val="5000"/>
                  </a:schemeClr>
                </a:solidFill>
                <a:latin typeface="Times New Roman"/>
                <a:ea typeface="DFKai-SB" panose="03000509000000000000" pitchFamily="65" charset="-120"/>
                <a:cs typeface="Times New Roman"/>
              </a:rPr>
              <a:t> </a:t>
            </a:r>
            <a:r>
              <a:rPr lang="en-US" altLang="zh-CN" sz="2000" dirty="0">
                <a:solidFill>
                  <a:schemeClr val="tx1">
                    <a:lumMod val="95000"/>
                    <a:lumOff val="5000"/>
                  </a:schemeClr>
                </a:solidFill>
                <a:latin typeface="Times New Roman"/>
                <a:ea typeface="DFKai-SB" panose="03000509000000000000" pitchFamily="65" charset="-120"/>
                <a:cs typeface="Times New Roman"/>
              </a:rPr>
              <a:t>developed on the basis of seaports and the </a:t>
            </a:r>
            <a:r>
              <a:rPr lang="en-US" altLang="zh-CN" sz="2000" dirty="0" smtClean="0">
                <a:solidFill>
                  <a:schemeClr val="tx1">
                    <a:lumMod val="95000"/>
                    <a:lumOff val="5000"/>
                  </a:schemeClr>
                </a:solidFill>
                <a:latin typeface="Times New Roman"/>
                <a:ea typeface="DFKai-SB" panose="03000509000000000000" pitchFamily="65" charset="-120"/>
                <a:cs typeface="Times New Roman"/>
              </a:rPr>
              <a:t>physical geographical </a:t>
            </a:r>
            <a:r>
              <a:rPr lang="en-US" altLang="zh-CN" sz="2000" dirty="0">
                <a:solidFill>
                  <a:schemeClr val="tx1">
                    <a:lumMod val="95000"/>
                    <a:lumOff val="5000"/>
                  </a:schemeClr>
                </a:solidFill>
                <a:latin typeface="Times New Roman"/>
                <a:ea typeface="DFKai-SB" panose="03000509000000000000" pitchFamily="65" charset="-120"/>
                <a:cs typeface="Times New Roman"/>
              </a:rPr>
              <a:t>conditions of the bay area. It has outstanding advantages such as open economic structure, efficient resource allocation </a:t>
            </a:r>
            <a:r>
              <a:rPr lang="en-US" altLang="zh-CN" sz="2000" dirty="0" smtClean="0">
                <a:solidFill>
                  <a:schemeClr val="tx1">
                    <a:lumMod val="95000"/>
                    <a:lumOff val="5000"/>
                  </a:schemeClr>
                </a:solidFill>
                <a:latin typeface="Times New Roman"/>
                <a:ea typeface="DFKai-SB" panose="03000509000000000000" pitchFamily="65" charset="-120"/>
                <a:cs typeface="Times New Roman"/>
              </a:rPr>
              <a:t>ability, strong agglomeration </a:t>
            </a:r>
            <a:r>
              <a:rPr lang="en-US" altLang="zh-CN" sz="2000" dirty="0">
                <a:solidFill>
                  <a:schemeClr val="tx1">
                    <a:lumMod val="95000"/>
                    <a:lumOff val="5000"/>
                  </a:schemeClr>
                </a:solidFill>
                <a:latin typeface="Times New Roman"/>
                <a:ea typeface="DFKai-SB" panose="03000509000000000000" pitchFamily="65" charset="-120"/>
                <a:cs typeface="Times New Roman"/>
              </a:rPr>
              <a:t>and spillover functions and developed international communication network.</a:t>
            </a:r>
            <a:endParaRPr lang="zh-HK" altLang="en-US" sz="2000" dirty="0">
              <a:solidFill>
                <a:schemeClr val="tx1">
                  <a:lumMod val="95000"/>
                  <a:lumOff val="5000"/>
                </a:schemeClr>
              </a:solidFill>
              <a:latin typeface="Times New Roman"/>
              <a:ea typeface="DFKai-SB" panose="03000509000000000000" pitchFamily="65" charset="-120"/>
              <a:cs typeface="Times New Roman"/>
            </a:endParaRPr>
          </a:p>
        </p:txBody>
      </p:sp>
      <p:sp>
        <p:nvSpPr>
          <p:cNvPr id="26" name="文本框 99"/>
          <p:cNvSpPr txBox="1"/>
          <p:nvPr/>
        </p:nvSpPr>
        <p:spPr>
          <a:xfrm>
            <a:off x="3689142" y="4179357"/>
            <a:ext cx="4500490" cy="769441"/>
          </a:xfrm>
          <a:prstGeom prst="rect">
            <a:avLst/>
          </a:prstGeom>
          <a:noFill/>
          <a:ln w="9525">
            <a:noFill/>
          </a:ln>
        </p:spPr>
        <p:txBody>
          <a:bodyPr wrap="square">
            <a:spAutoFit/>
          </a:bodyPr>
          <a:lstStyle/>
          <a:p>
            <a:pPr indent="0"/>
            <a:r>
              <a:rPr lang="en-US" altLang="zh-CN" sz="1100" b="0" dirty="0">
                <a:latin typeface="Times New Roman"/>
                <a:ea typeface="DFKai-SB" panose="03000509000000000000" pitchFamily="65" charset="-120"/>
                <a:cs typeface="Times New Roman"/>
              </a:rPr>
              <a:t>Sources</a:t>
            </a:r>
            <a:r>
              <a:rPr lang="zh-CN" sz="1100" b="0" dirty="0">
                <a:latin typeface="Times New Roman"/>
                <a:ea typeface="DFKai-SB" panose="03000509000000000000" pitchFamily="65" charset="-120"/>
                <a:cs typeface="Times New Roman"/>
              </a:rPr>
              <a:t>：</a:t>
            </a:r>
            <a:endParaRPr lang="en-US" altLang="zh-CN" sz="1100" b="0" dirty="0">
              <a:latin typeface="Times New Roman"/>
              <a:ea typeface="DFKai-SB" panose="03000509000000000000" pitchFamily="65" charset="-120"/>
              <a:cs typeface="Times New Roman"/>
            </a:endParaRPr>
          </a:p>
          <a:p>
            <a:pPr marL="285750" indent="-285750">
              <a:buFont typeface="Arial" panose="020B0604020202020204" pitchFamily="34" charset="0"/>
              <a:buChar char="•"/>
            </a:pPr>
            <a:r>
              <a:rPr lang="en-US" altLang="zh-CN" sz="1100" i="1" dirty="0">
                <a:latin typeface="Times New Roman"/>
                <a:ea typeface="宋体"/>
                <a:cs typeface="Times New Roman"/>
              </a:rPr>
              <a:t>Chinese National Geography</a:t>
            </a:r>
            <a:r>
              <a:rPr lang="en-US" altLang="zh-CN" sz="1100" dirty="0">
                <a:latin typeface="Times New Roman"/>
                <a:ea typeface="宋体"/>
                <a:cs typeface="Times New Roman"/>
              </a:rPr>
              <a:t>, </a:t>
            </a:r>
            <a:r>
              <a:rPr lang="zh-CN" altLang="zh-CN" sz="1100" dirty="0">
                <a:latin typeface="Times New Roman"/>
                <a:ea typeface="宋体"/>
                <a:cs typeface="Times New Roman"/>
              </a:rPr>
              <a:t>I</a:t>
            </a:r>
            <a:r>
              <a:rPr lang="en-US" altLang="zh-CN" sz="1100" dirty="0" err="1">
                <a:latin typeface="Times New Roman"/>
                <a:ea typeface="宋体"/>
                <a:cs typeface="Times New Roman"/>
              </a:rPr>
              <a:t>ssue</a:t>
            </a:r>
            <a:r>
              <a:rPr lang="en-US" altLang="zh-CN" sz="1100" dirty="0">
                <a:latin typeface="Times New Roman"/>
                <a:ea typeface="宋体"/>
                <a:cs typeface="Times New Roman"/>
              </a:rPr>
              <a:t> 11, 2020, </a:t>
            </a:r>
            <a:r>
              <a:rPr lang="en-US" altLang="zh-CN" sz="1100" b="0" dirty="0">
                <a:latin typeface="Times New Roman"/>
                <a:ea typeface="宋体"/>
                <a:cs typeface="Times New Roman"/>
              </a:rPr>
              <a:t>The Four Largest Bay Areas in the World</a:t>
            </a:r>
            <a:endParaRPr lang="en-US" altLang="zh-CN" sz="1100" dirty="0">
              <a:latin typeface="Times New Roman"/>
              <a:ea typeface="宋体"/>
              <a:cs typeface="Times New Roman"/>
            </a:endParaRPr>
          </a:p>
          <a:p>
            <a:r>
              <a:rPr lang="en-US" sz="1100" dirty="0">
                <a:latin typeface="Times New Roman"/>
                <a:ea typeface="宋体"/>
                <a:cs typeface="Times New Roman"/>
              </a:rPr>
              <a:t>        http://</a:t>
            </a:r>
            <a:r>
              <a:rPr lang="en-US" sz="1100" dirty="0" smtClean="0">
                <a:latin typeface="Times New Roman"/>
                <a:ea typeface="宋体"/>
                <a:cs typeface="Times New Roman"/>
              </a:rPr>
              <a:t>www.dili360.com/cng/article/p5fb1efcae19ba61.htm</a:t>
            </a:r>
            <a:endParaRPr lang="en-US" sz="1100" dirty="0">
              <a:latin typeface="Times New Roman"/>
              <a:ea typeface="宋体"/>
              <a:cs typeface="Times New Roman"/>
            </a:endParaRPr>
          </a:p>
        </p:txBody>
      </p:sp>
      <p:pic>
        <p:nvPicPr>
          <p:cNvPr id="27" name="圖片 26"/>
          <p:cNvPicPr/>
          <p:nvPr/>
        </p:nvPicPr>
        <p:blipFill rotWithShape="1">
          <a:blip r:embed="rId4"/>
          <a:srcRect l="20045" t="26873" r="20720" b="4354"/>
          <a:stretch/>
        </p:blipFill>
        <p:spPr bwMode="auto">
          <a:xfrm>
            <a:off x="131616" y="728584"/>
            <a:ext cx="3335277" cy="2532043"/>
          </a:xfrm>
          <a:prstGeom prst="rect">
            <a:avLst/>
          </a:prstGeom>
          <a:ln>
            <a:noFill/>
          </a:ln>
          <a:extLst>
            <a:ext uri="{53640926-AAD7-44D8-BBD7-CCE9431645EC}">
              <a14:shadowObscured xmlns:a14="http://schemas.microsoft.com/office/drawing/2010/main"/>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91479" y="1641338"/>
            <a:ext cx="11209866" cy="3107069"/>
          </a:xfrm>
          <a:prstGeom prst="rect">
            <a:avLst/>
          </a:prstGeom>
          <a:noFill/>
          <a:ln w="28575">
            <a:solidFill>
              <a:srgbClr val="0070C0"/>
            </a:solidFill>
          </a:ln>
        </p:spPr>
        <p:txBody>
          <a:bodyPr wrap="square">
            <a:spAutoFit/>
          </a:bodyPr>
          <a:lstStyle/>
          <a:p>
            <a:pPr marL="685800" indent="-342900" algn="just">
              <a:lnSpc>
                <a:spcPct val="120000"/>
              </a:lnSpc>
              <a:spcBef>
                <a:spcPts val="600"/>
              </a:spcBef>
              <a:spcAft>
                <a:spcPts val="600"/>
              </a:spcAft>
              <a:buFont typeface="Wingdings" panose="05000000000000000000" pitchFamily="2" charset="2"/>
              <a:buChar char="Ø"/>
            </a:pPr>
            <a:r>
              <a:rPr lang="en-US" altLang="zh-TW"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a:t>
            </a:r>
            <a:r>
              <a:rPr lang="en-US" altLang="zh-TW"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world’s three other bay </a:t>
            </a:r>
            <a:r>
              <a:rPr lang="en-US" altLang="zh-TW"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areas </a:t>
            </a:r>
            <a:r>
              <a:rPr lang="en-US" altLang="zh-TW"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generally </a:t>
            </a:r>
            <a:r>
              <a:rPr lang="en-US" altLang="zh-TW"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refer to the New York Bay Area, the San Francisco Bay Area and the Tokyo Bay Area.</a:t>
            </a:r>
          </a:p>
          <a:p>
            <a:pPr marL="685800" indent="-342900" algn="just">
              <a:lnSpc>
                <a:spcPct val="120000"/>
              </a:lnSpc>
              <a:spcBef>
                <a:spcPts val="600"/>
              </a:spcBef>
              <a:spcAft>
                <a:spcPts val="600"/>
              </a:spcAft>
              <a:buFont typeface="Wingdings" panose="05000000000000000000" pitchFamily="2" charset="2"/>
              <a:buChar char="Ø"/>
            </a:pP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According to the World Bank data, 60% of the world’s big cities are located in the bay area, and 75% of the total economic output is concentrated in the bay area.</a:t>
            </a:r>
          </a:p>
          <a:p>
            <a:pPr marL="685800" indent="-342900" algn="just">
              <a:lnSpc>
                <a:spcPct val="120000"/>
              </a:lnSpc>
              <a:spcBef>
                <a:spcPts val="600"/>
              </a:spcBef>
              <a:spcAft>
                <a:spcPts val="600"/>
              </a:spcAft>
              <a:buFont typeface="Wingdings" panose="05000000000000000000" pitchFamily="2" charset="2"/>
              <a:buChar char="Ø"/>
            </a:pP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Greater Bay Area is built under the conditions of one country, two systems, three customs </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territories,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and three currencies, </a:t>
            </a:r>
            <a:r>
              <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without any precedents </a:t>
            </a:r>
            <a:r>
              <a:rPr lang="en-US"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internationally</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marL="342900">
              <a:lnSpc>
                <a:spcPct val="120000"/>
              </a:lnSpc>
              <a:spcBef>
                <a:spcPts val="600"/>
              </a:spcBef>
              <a:spcAft>
                <a:spcPts val="600"/>
              </a:spcAft>
            </a:pP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6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Source: </a:t>
            </a:r>
            <a:r>
              <a:rPr lang="zh-CN" altLang="zh-CN" sz="16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a:t>
            </a:r>
            <a:r>
              <a:rPr lang="en-US" altLang="zh-CN" sz="1600" dirty="0" err="1">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eople’s</a:t>
            </a:r>
            <a:r>
              <a:rPr lang="en-US" altLang="zh-CN" sz="16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Daily Online </a:t>
            </a:r>
            <a:r>
              <a:rPr lang="en-US" altLang="zh-TW" sz="16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CN" sz="16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http://finance.people.com.cn/n1/2019/0318/c1004-30980277.html</a:t>
            </a:r>
            <a:r>
              <a:rPr lang="zh-CN" altLang="en-US" sz="16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6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9" name="标题 1"/>
          <p:cNvSpPr txBox="1">
            <a:spLocks noChangeArrowheads="1"/>
          </p:cNvSpPr>
          <p:nvPr/>
        </p:nvSpPr>
        <p:spPr bwMode="auto">
          <a:xfrm>
            <a:off x="2553191" y="422871"/>
            <a:ext cx="7231497" cy="68588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600" b="1" kern="100" dirty="0">
                <a:latin typeface="Times New Roman"/>
                <a:ea typeface="宋体" panose="02010600030101010101" pitchFamily="2" charset="-122"/>
                <a:cs typeface="Times New Roman"/>
              </a:rPr>
              <a:t>Overview of the Greater Bay Area</a:t>
            </a:r>
            <a:endParaRPr lang="zh-CN" altLang="zh-TW" sz="3600" b="1" kern="100" dirty="0">
              <a:latin typeface="Times New Roman"/>
              <a:ea typeface="宋体" panose="02010600030101010101" pitchFamily="2" charset="-122"/>
              <a:cs typeface="Times New Roman"/>
            </a:endParaRPr>
          </a:p>
        </p:txBody>
      </p:sp>
      <p:sp>
        <p:nvSpPr>
          <p:cNvPr id="2" name="Rectangle 1"/>
          <p:cNvSpPr/>
          <p:nvPr/>
        </p:nvSpPr>
        <p:spPr>
          <a:xfrm>
            <a:off x="895838" y="5127678"/>
            <a:ext cx="10400325" cy="1598248"/>
          </a:xfrm>
          <a:prstGeom prst="rect">
            <a:avLst/>
          </a:prstGeom>
        </p:spPr>
        <p:txBody>
          <a:bodyPr wrap="square">
            <a:spAutoFit/>
          </a:bodyPr>
          <a:lstStyle/>
          <a:p>
            <a:r>
              <a:rPr lang="en-US" altLang="en-US" dirty="0">
                <a:latin typeface="Times New Roman"/>
                <a:ea typeface="標楷體" panose="03000509000000000000" pitchFamily="65" charset="-120"/>
                <a:cs typeface="Times New Roman"/>
              </a:rPr>
              <a:t>Note</a:t>
            </a:r>
            <a:r>
              <a:rPr lang="en-US" altLang="en-US" sz="2400" dirty="0">
                <a:latin typeface="Times New Roman"/>
                <a:ea typeface="DFKai-SB" panose="03000509000000000000" pitchFamily="65" charset="-120"/>
                <a:cs typeface="Times New Roman"/>
              </a:rPr>
              <a:t>:</a:t>
            </a:r>
            <a:endParaRPr lang="en-US" altLang="zh-TW" sz="2400" dirty="0">
              <a:latin typeface="Times New Roman"/>
              <a:ea typeface="DFKai-SB" panose="03000509000000000000" pitchFamily="65" charset="-120"/>
              <a:cs typeface="Times New Roman"/>
            </a:endParaRPr>
          </a:p>
          <a:p>
            <a:pPr marL="285750" indent="-285750">
              <a:buFont typeface="Arial" panose="020B0604020202020204" pitchFamily="34" charset="0"/>
              <a:buChar char="•"/>
            </a:pPr>
            <a:r>
              <a:rPr lang="en-US" altLang="zh-TW"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The two systems refer to Socialism with Chinese Characteristics and Capitalism in Hong  Kong </a:t>
            </a:r>
            <a:r>
              <a:rPr lang="en-US" altLang="en-US"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and Macao Special Administrative Regions;</a:t>
            </a:r>
            <a:endParaRPr lang="en-US" altLang="zh-TW"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en-US" altLang="zh-TW"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The three customs </a:t>
            </a:r>
            <a:r>
              <a:rPr lang="en-US" altLang="zh-TW"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territories are </a:t>
            </a:r>
            <a:r>
              <a:rPr lang="en-US" altLang="zh-TW"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the Mainland, Hong Kong and Macao; </a:t>
            </a:r>
          </a:p>
          <a:p>
            <a:pPr marL="285750" indent="-285750">
              <a:buFont typeface="Arial" panose="020B0604020202020204" pitchFamily="34" charset="0"/>
              <a:buChar char="•"/>
            </a:pPr>
            <a:r>
              <a:rPr lang="en-US" altLang="zh-TW"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The three currencies refer to RMB, HKD and MOP.</a:t>
            </a:r>
            <a:endParaRPr lang="en-US"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63260" y="738821"/>
            <a:ext cx="11315299" cy="4215065"/>
          </a:xfrm>
          <a:prstGeom prst="rect">
            <a:avLst/>
          </a:prstGeom>
          <a:noFill/>
        </p:spPr>
        <p:txBody>
          <a:bodyPr wrap="square">
            <a:spAutoFit/>
          </a:bodyPr>
          <a:lstStyle/>
          <a:p>
            <a:pPr marL="342900" indent="-342900" algn="just">
              <a:lnSpc>
                <a:spcPct val="120000"/>
              </a:lnSpc>
              <a:spcBef>
                <a:spcPts val="600"/>
              </a:spcBef>
              <a:spcAft>
                <a:spcPts val="600"/>
              </a:spcAft>
              <a:buFont typeface="Arial" panose="020B0604020202020204" pitchFamily="34" charset="0"/>
              <a:buChar char="•"/>
            </a:pPr>
            <a:r>
              <a:rPr lang="en-US" altLang="zh-CN" sz="20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sym typeface="+mn-ea"/>
              </a:rPr>
              <a:t>The 11 cities in the Greater Bay Area have different positions: Hong Kong is an international financial </a:t>
            </a:r>
            <a:r>
              <a:rPr lang="en-US" altLang="zh-CN" sz="2000" dirty="0" err="1">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sym typeface="+mn-ea"/>
              </a:rPr>
              <a:t>centre</a:t>
            </a:r>
            <a:r>
              <a:rPr lang="en-US" altLang="zh-CN" sz="20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sym typeface="+mn-ea"/>
              </a:rPr>
              <a:t>, Shenzhen is an international innovation and technology hub, Guangzhou is a global business </a:t>
            </a:r>
            <a:r>
              <a:rPr lang="en-US" altLang="zh-CN" sz="20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sym typeface="+mn-ea"/>
              </a:rPr>
              <a:t>and trade </a:t>
            </a:r>
            <a:r>
              <a:rPr lang="en-US" altLang="zh-CN" sz="2000" dirty="0" err="1"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sym typeface="+mn-ea"/>
              </a:rPr>
              <a:t>centre</a:t>
            </a:r>
            <a:r>
              <a:rPr lang="en-US" altLang="zh-CN" sz="20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sym typeface="+mn-ea"/>
              </a:rPr>
              <a:t>, Dongguan and other cities are manufacturing </a:t>
            </a:r>
            <a:r>
              <a:rPr lang="en-US" altLang="zh-CN" sz="2000" dirty="0" err="1">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sym typeface="+mn-ea"/>
              </a:rPr>
              <a:t>centre</a:t>
            </a:r>
            <a:r>
              <a:rPr lang="zh-CN" altLang="en-US" sz="20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sym typeface="+mn-ea"/>
              </a:rPr>
              <a:t>s</a:t>
            </a:r>
            <a:r>
              <a:rPr lang="en-US" altLang="zh-CN" sz="20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sym typeface="+mn-ea"/>
              </a:rPr>
              <a:t>.</a:t>
            </a:r>
            <a:endParaRPr lang="en-US" altLang="zh-TW" sz="20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342900" indent="-342900" algn="just">
              <a:lnSpc>
                <a:spcPct val="120000"/>
              </a:lnSpc>
              <a:spcBef>
                <a:spcPts val="600"/>
              </a:spcBef>
              <a:spcAft>
                <a:spcPts val="600"/>
              </a:spcAft>
              <a:buFont typeface="Arial" panose="020B0604020202020204" pitchFamily="34" charset="0"/>
              <a:buChar char="•"/>
            </a:pPr>
            <a:r>
              <a:rPr lang="en-US" altLang="zh-CN" sz="20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The Greater Bay Area is one of the most dynamic regions in our country with a vast hinterland and market space.</a:t>
            </a:r>
            <a:endParaRPr lang="en-US" altLang="zh-HK" sz="20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endParaRPr>
          </a:p>
          <a:p>
            <a:pPr marL="342900" indent="-342900" algn="just">
              <a:lnSpc>
                <a:spcPct val="120000"/>
              </a:lnSpc>
              <a:spcBef>
                <a:spcPts val="600"/>
              </a:spcBef>
              <a:spcAft>
                <a:spcPts val="600"/>
              </a:spcAft>
              <a:buFont typeface="Arial" panose="020B0604020202020204" pitchFamily="34" charset="0"/>
              <a:buChar char="•"/>
            </a:pPr>
            <a:r>
              <a:rPr lang="en-US" altLang="zh-CN" sz="20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The development of the Greater Bay Area is a </a:t>
            </a:r>
            <a:r>
              <a:rPr lang="en-US" altLang="zh-CN" sz="20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key national </a:t>
            </a:r>
            <a:r>
              <a:rPr lang="en-US" altLang="zh-CN" sz="20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development strategy.</a:t>
            </a:r>
            <a:endParaRPr lang="zh-TW" altLang="en-US" sz="20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endParaRPr>
          </a:p>
          <a:p>
            <a:pPr marL="342900" indent="-342900" algn="just">
              <a:lnSpc>
                <a:spcPct val="120000"/>
              </a:lnSpc>
              <a:spcBef>
                <a:spcPts val="600"/>
              </a:spcBef>
              <a:spcAft>
                <a:spcPts val="600"/>
              </a:spcAft>
              <a:buFont typeface="Arial" panose="020B0604020202020204" pitchFamily="34" charset="0"/>
              <a:buChar char="•"/>
            </a:pPr>
            <a:r>
              <a:rPr lang="en-US" altLang="zh-CN" sz="20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The goal is to further deepen cooperation among Guangdong, Hong Kong and Macao, fully leverage the composite advantages of the three places, facilitate </a:t>
            </a:r>
            <a:r>
              <a:rPr lang="en-US" altLang="zh-CN" sz="20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in-depth integration </a:t>
            </a:r>
            <a:r>
              <a:rPr lang="en-US" altLang="zh-CN" sz="20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within the Greater Bay Area, promote coordinated regional economic development, with a view to </a:t>
            </a:r>
            <a:r>
              <a:rPr lang="en-US" altLang="zh-CN" sz="20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developing </a:t>
            </a:r>
            <a:r>
              <a:rPr lang="en-US" altLang="zh-CN" sz="20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a world-class Bay Area that is </a:t>
            </a:r>
            <a:r>
              <a:rPr lang="en-US" altLang="zh-CN" sz="20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ideal for </a:t>
            </a:r>
            <a:r>
              <a:rPr lang="en-US" altLang="zh-CN" sz="20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living, working and travelling.</a:t>
            </a:r>
            <a:endParaRPr lang="zh-TW" altLang="en-US" sz="20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文本框 1"/>
          <p:cNvSpPr txBox="1"/>
          <p:nvPr/>
        </p:nvSpPr>
        <p:spPr>
          <a:xfrm>
            <a:off x="903632" y="5064784"/>
            <a:ext cx="10597517" cy="1661993"/>
          </a:xfrm>
          <a:prstGeom prst="rect">
            <a:avLst/>
          </a:prstGeom>
          <a:noFill/>
        </p:spPr>
        <p:txBody>
          <a:bodyPr wrap="square" rtlCol="0" anchor="t">
            <a:spAutoFit/>
          </a:bodyPr>
          <a:lstStyle/>
          <a:p>
            <a:r>
              <a:rPr lang="en-US" altLang="zh-CN" dirty="0">
                <a:latin typeface="Times New Roman" panose="02020603050405020304" pitchFamily="18" charset="0"/>
                <a:ea typeface="DFKai-SB" panose="03000509000000000000" pitchFamily="65" charset="-120"/>
                <a:cs typeface="Times New Roman" panose="02020603050405020304" pitchFamily="18" charset="0"/>
                <a:sym typeface="+mn-ea"/>
              </a:rPr>
              <a:t>Source:</a:t>
            </a:r>
            <a:endParaRPr lang="zh-CN" altLang="en-US" dirty="0">
              <a:latin typeface="Times New Roman" panose="02020603050405020304" pitchFamily="18" charset="0"/>
              <a:ea typeface="DFKai-SB" panose="03000509000000000000" pitchFamily="65" charset="-120"/>
              <a:cs typeface="Times New Roman" panose="02020603050405020304" pitchFamily="18" charset="0"/>
              <a:sym typeface="+mn-ea"/>
            </a:endParaRPr>
          </a:p>
          <a:p>
            <a:pPr marL="285750" indent="-285750">
              <a:buFont typeface="Arial" panose="020B0604020202020204" pitchFamily="34" charset="0"/>
              <a:buChar char="•"/>
            </a:pPr>
            <a:r>
              <a:rPr lang="en-US" altLang="zh-TW" sz="1400" i="1" dirty="0">
                <a:solidFill>
                  <a:schemeClr val="tx1">
                    <a:lumMod val="95000"/>
                    <a:lumOff val="5000"/>
                  </a:schemeClr>
                </a:solidFill>
                <a:latin typeface="Times New Roman"/>
                <a:ea typeface="DFKai-SB" panose="03000509000000000000" pitchFamily="65" charset="-120"/>
                <a:cs typeface="Times New Roman"/>
              </a:rPr>
              <a:t>Outline Development Plan for the Guangdong-Hong Kong-Macao Greater Bay Area</a:t>
            </a:r>
            <a:r>
              <a:rPr lang="en-US" altLang="zh-TW" sz="1400" i="1" dirty="0">
                <a:solidFill>
                  <a:schemeClr val="tx1">
                    <a:lumMod val="95000"/>
                    <a:lumOff val="5000"/>
                  </a:schemeClr>
                </a:solidFill>
                <a:latin typeface="Times New Roman"/>
                <a:ea typeface="DFKai-SB" panose="03000509000000000000" pitchFamily="65" charset="-120"/>
                <a:cs typeface="Times New Roman"/>
                <a:sym typeface="+mn-ea"/>
              </a:rPr>
              <a:t> </a:t>
            </a:r>
            <a:r>
              <a:rPr lang="en-US" altLang="zh-TW" sz="1400" i="1" dirty="0" smtClean="0">
                <a:solidFill>
                  <a:schemeClr val="tx1">
                    <a:lumMod val="95000"/>
                    <a:lumOff val="5000"/>
                  </a:schemeClr>
                </a:solidFill>
                <a:latin typeface="Times New Roman"/>
                <a:ea typeface="DFKai-SB" panose="03000509000000000000" pitchFamily="65" charset="-120"/>
                <a:cs typeface="Times New Roman"/>
                <a:sym typeface="+mn-ea"/>
              </a:rPr>
              <a:t>(</a:t>
            </a:r>
            <a:r>
              <a:rPr lang="en-US" altLang="zh-TW" sz="1400" dirty="0" smtClean="0">
                <a:solidFill>
                  <a:schemeClr val="tx1">
                    <a:lumMod val="95000"/>
                    <a:lumOff val="5000"/>
                  </a:schemeClr>
                </a:solidFill>
                <a:latin typeface="Times New Roman"/>
                <a:ea typeface="DFKai-SB" panose="03000509000000000000" pitchFamily="65" charset="-120"/>
                <a:cs typeface="Times New Roman"/>
                <a:sym typeface="+mn-ea"/>
              </a:rPr>
              <a:t>https</a:t>
            </a:r>
            <a:r>
              <a:rPr lang="en-US" altLang="zh-TW" sz="1400" dirty="0">
                <a:solidFill>
                  <a:schemeClr val="tx1">
                    <a:lumMod val="95000"/>
                    <a:lumOff val="5000"/>
                  </a:schemeClr>
                </a:solidFill>
                <a:latin typeface="Times New Roman"/>
                <a:ea typeface="DFKai-SB" panose="03000509000000000000" pitchFamily="65" charset="-120"/>
                <a:cs typeface="Times New Roman"/>
                <a:sym typeface="+mn-ea"/>
              </a:rPr>
              <a:t>://www.bayarea.gov.hk/filemanager/en/share/pdf/Outline_Development_Plan.pdf )</a:t>
            </a:r>
          </a:p>
          <a:p>
            <a:pPr marL="285750" indent="-285750">
              <a:buFont typeface="Arial" panose="020B0604020202020204" pitchFamily="34" charset="0"/>
              <a:buChar char="•"/>
            </a:pPr>
            <a:r>
              <a:rPr lang="en-US" altLang="zh-CN" sz="1400" dirty="0">
                <a:solidFill>
                  <a:schemeClr val="tx1">
                    <a:lumMod val="95000"/>
                    <a:lumOff val="5000"/>
                  </a:schemeClr>
                </a:solidFill>
                <a:latin typeface="Times New Roman"/>
                <a:ea typeface="DFKai-SB" panose="03000509000000000000" pitchFamily="65" charset="-120"/>
                <a:cs typeface="Times New Roman"/>
                <a:sym typeface="+mn-ea"/>
              </a:rPr>
              <a:t>The Greater Bay Area: Building a world-class economic platform</a:t>
            </a:r>
          </a:p>
          <a:p>
            <a:r>
              <a:rPr lang="en-US" altLang="zh-TW" sz="1400" dirty="0">
                <a:solidFill>
                  <a:schemeClr val="tx1">
                    <a:lumMod val="95000"/>
                    <a:lumOff val="5000"/>
                  </a:schemeClr>
                </a:solidFill>
                <a:latin typeface="Times New Roman"/>
                <a:ea typeface="DFKai-SB" panose="03000509000000000000" pitchFamily="65" charset="-120"/>
                <a:cs typeface="Times New Roman"/>
                <a:sym typeface="+mn-ea"/>
              </a:rPr>
              <a:t>       (</a:t>
            </a:r>
            <a:r>
              <a:rPr lang="en-US" altLang="zh-CN" sz="1400" dirty="0">
                <a:solidFill>
                  <a:schemeClr val="tx1">
                    <a:lumMod val="95000"/>
                    <a:lumOff val="5000"/>
                  </a:schemeClr>
                </a:solidFill>
                <a:latin typeface="Times New Roman"/>
                <a:ea typeface="DFKai-SB" panose="03000509000000000000" pitchFamily="65" charset="-120"/>
                <a:cs typeface="Times New Roman"/>
                <a:sym typeface="+mn-ea"/>
              </a:rPr>
              <a:t>https://news.cctv.com/2021/05/29/ARTIC6OVriRZ9ykQCJpyPrWN210529.shtml</a:t>
            </a:r>
            <a:r>
              <a:rPr lang="en-US" altLang="zh-TW" sz="1400" dirty="0">
                <a:solidFill>
                  <a:schemeClr val="tx1">
                    <a:lumMod val="95000"/>
                    <a:lumOff val="5000"/>
                  </a:schemeClr>
                </a:solidFill>
                <a:latin typeface="Times New Roman"/>
                <a:ea typeface="DFKai-SB" panose="03000509000000000000" pitchFamily="65" charset="-120"/>
                <a:cs typeface="Times New Roman"/>
                <a:sym typeface="+mn-ea"/>
              </a:rPr>
              <a:t>)</a:t>
            </a:r>
            <a:endParaRPr lang="en-US" altLang="zh-CN" sz="1400" dirty="0">
              <a:solidFill>
                <a:schemeClr val="tx1">
                  <a:lumMod val="95000"/>
                  <a:lumOff val="5000"/>
                </a:schemeClr>
              </a:solidFill>
              <a:latin typeface="Times New Roman"/>
              <a:ea typeface="DFKai-SB" panose="03000509000000000000" pitchFamily="65" charset="-120"/>
              <a:cs typeface="Times New Roman"/>
              <a:sym typeface="+mn-ea"/>
            </a:endParaRPr>
          </a:p>
          <a:p>
            <a:pPr marL="285750" indent="-285750">
              <a:buFont typeface="Arial" panose="020B0604020202020204" pitchFamily="34" charset="0"/>
              <a:buChar char="•"/>
            </a:pPr>
            <a:r>
              <a:rPr lang="en-US" altLang="zh-TW" sz="1400" dirty="0">
                <a:solidFill>
                  <a:schemeClr val="tx1">
                    <a:lumMod val="95000"/>
                    <a:lumOff val="5000"/>
                  </a:schemeClr>
                </a:solidFill>
                <a:latin typeface="Times New Roman"/>
                <a:ea typeface="DFKai-SB" panose="03000509000000000000" pitchFamily="65" charset="-120"/>
                <a:cs typeface="Times New Roman"/>
                <a:sym typeface="+mn-ea"/>
              </a:rPr>
              <a:t>Overview of the Greater Bay Area of the Legislative Council Secretariat</a:t>
            </a:r>
          </a:p>
          <a:p>
            <a:r>
              <a:rPr lang="en-US" altLang="zh-CN" sz="1400" dirty="0">
                <a:solidFill>
                  <a:schemeClr val="tx1">
                    <a:lumMod val="95000"/>
                    <a:lumOff val="5000"/>
                  </a:schemeClr>
                </a:solidFill>
                <a:latin typeface="Times New Roman"/>
                <a:ea typeface="DFKai-SB" panose="03000509000000000000" pitchFamily="65" charset="-120"/>
                <a:cs typeface="Times New Roman"/>
                <a:sym typeface="+mn-ea"/>
              </a:rPr>
              <a:t>       https://www.legco.gov.hk/research-publications/chinese/1718fs03-overview-of-guangdong-hong-kong-macao-bay-area-20180223-c.pdf</a:t>
            </a:r>
            <a:endParaRPr lang="zh-CN" altLang="en-US" sz="1400" dirty="0">
              <a:solidFill>
                <a:schemeClr val="tx1">
                  <a:lumMod val="95000"/>
                  <a:lumOff val="5000"/>
                </a:schemeClr>
              </a:solidFill>
              <a:latin typeface="Times New Roman"/>
              <a:ea typeface="DFKai-SB" panose="03000509000000000000" pitchFamily="65" charset="-120"/>
              <a:cs typeface="Times New Roman"/>
              <a:sym typeface="+mn-ea"/>
            </a:endParaRPr>
          </a:p>
        </p:txBody>
      </p:sp>
      <p:sp>
        <p:nvSpPr>
          <p:cNvPr id="6" name="标题 1"/>
          <p:cNvSpPr txBox="1">
            <a:spLocks noChangeArrowheads="1"/>
          </p:cNvSpPr>
          <p:nvPr/>
        </p:nvSpPr>
        <p:spPr bwMode="auto">
          <a:xfrm>
            <a:off x="2258092" y="0"/>
            <a:ext cx="7231497" cy="68588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200" b="1" kern="100" dirty="0">
                <a:latin typeface="Times New Roman"/>
                <a:ea typeface="宋体" panose="02010600030101010101" pitchFamily="2" charset="-122"/>
                <a:cs typeface="Times New Roman"/>
              </a:rPr>
              <a:t>Overview of the Greater Bay Area</a:t>
            </a:r>
            <a:endParaRPr lang="zh-CN" altLang="zh-TW" sz="3200" b="1" kern="100" dirty="0">
              <a:latin typeface="Times New Roman"/>
              <a:ea typeface="宋体" panose="02010600030101010101" pitchFamily="2" charset="-122"/>
              <a:cs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bwMode="auto">
          <a:xfrm>
            <a:off x="4292559" y="143718"/>
            <a:ext cx="3370756" cy="718071"/>
          </a:xfrm>
          <a:prstGeom prst="roundRect">
            <a:avLst/>
          </a:prstGeom>
          <a:noFill/>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None/>
              <a:defRPr/>
            </a:pPr>
            <a:r>
              <a:rPr lang="en-US" altLang="zh-HK" sz="2800" b="1" dirty="0">
                <a:latin typeface="Times New Roman" panose="02020603050405020304" pitchFamily="18" charset="0"/>
                <a:ea typeface="DFKai-SB" panose="03000509000000000000" pitchFamily="65" charset="-120"/>
                <a:cs typeface="Times New Roman" panose="02020603050405020304" pitchFamily="18" charset="0"/>
              </a:rPr>
              <a:t>Learning Objectives</a:t>
            </a:r>
            <a:endParaRPr lang="zh-CN" altLang="en-US" sz="2800" b="1" spc="400" dirty="0">
              <a:latin typeface="DFKai-SB" panose="03000509000000000000" pitchFamily="65" charset="-120"/>
              <a:ea typeface="DFKai-SB" panose="03000509000000000000" pitchFamily="65" charset="-120"/>
            </a:endParaRPr>
          </a:p>
        </p:txBody>
      </p:sp>
      <p:sp>
        <p:nvSpPr>
          <p:cNvPr id="5" name="直接连接符 8"/>
          <p:cNvSpPr>
            <a:spLocks noChangeShapeType="1"/>
          </p:cNvSpPr>
          <p:nvPr/>
        </p:nvSpPr>
        <p:spPr bwMode="auto">
          <a:xfrm flipV="1">
            <a:off x="8286310" y="502755"/>
            <a:ext cx="1485900" cy="0"/>
          </a:xfrm>
          <a:prstGeom prst="line">
            <a:avLst/>
          </a:prstGeom>
          <a:noFill/>
          <a:ln w="6350">
            <a:solidFill>
              <a:srgbClr val="2F2637"/>
            </a:solidFill>
            <a:miter lim="800000"/>
          </a:ln>
          <a:extLst>
            <a:ext uri="{909E8E84-426E-40dd-AFC4-6F175D3DCCD1}">
              <a14:hiddenFill xmlns="" xmlns:a14="http://schemas.microsoft.com/office/drawing/2010/main">
                <a:noFill/>
              </a14:hiddenFill>
            </a:ext>
          </a:extLst>
        </p:spPr>
        <p:txBody>
          <a:bodyPr/>
          <a:lstStyle/>
          <a:p>
            <a:endParaRPr lang="zh-CN" altLang="en-US"/>
          </a:p>
        </p:txBody>
      </p:sp>
      <p:sp>
        <p:nvSpPr>
          <p:cNvPr id="6" name="直接连接符 10"/>
          <p:cNvSpPr>
            <a:spLocks noChangeShapeType="1"/>
          </p:cNvSpPr>
          <p:nvPr/>
        </p:nvSpPr>
        <p:spPr bwMode="auto">
          <a:xfrm flipV="1">
            <a:off x="1829257" y="502755"/>
            <a:ext cx="1590675" cy="0"/>
          </a:xfrm>
          <a:prstGeom prst="line">
            <a:avLst/>
          </a:prstGeom>
          <a:noFill/>
          <a:ln w="6350">
            <a:solidFill>
              <a:srgbClr val="2F2637"/>
            </a:solidFill>
            <a:miter lim="800000"/>
          </a:ln>
          <a:extLst>
            <a:ext uri="{909E8E84-426E-40dd-AFC4-6F175D3DCCD1}">
              <a14:hiddenFill xmlns="" xmlns:a14="http://schemas.microsoft.com/office/drawing/2010/main">
                <a:noFill/>
              </a14:hiddenFill>
            </a:ext>
          </a:extLst>
        </p:spPr>
        <p:txBody>
          <a:bodyPr/>
          <a:lstStyle/>
          <a:p>
            <a:endParaRPr lang="zh-CN" altLang="en-US"/>
          </a:p>
        </p:txBody>
      </p:sp>
      <p:sp>
        <p:nvSpPr>
          <p:cNvPr id="7" name="椭圆 13"/>
          <p:cNvSpPr>
            <a:spLocks noChangeArrowheads="1"/>
          </p:cNvSpPr>
          <p:nvPr/>
        </p:nvSpPr>
        <p:spPr bwMode="auto">
          <a:xfrm>
            <a:off x="4006054" y="425761"/>
            <a:ext cx="153987" cy="153987"/>
          </a:xfrm>
          <a:prstGeom prst="ellipse">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zh-CN" sz="1400">
              <a:solidFill>
                <a:srgbClr val="FFFFFF"/>
              </a:solidFill>
              <a:latin typeface="宋体" panose="02010600030101010101" pitchFamily="2" charset="-122"/>
              <a:sym typeface="宋体" panose="02010600030101010101" pitchFamily="2" charset="-122"/>
            </a:endParaRPr>
          </a:p>
        </p:txBody>
      </p:sp>
      <p:sp>
        <p:nvSpPr>
          <p:cNvPr id="8" name="椭圆 17"/>
          <p:cNvSpPr>
            <a:spLocks noChangeArrowheads="1"/>
          </p:cNvSpPr>
          <p:nvPr/>
        </p:nvSpPr>
        <p:spPr bwMode="auto">
          <a:xfrm>
            <a:off x="7819651" y="433007"/>
            <a:ext cx="153987" cy="153987"/>
          </a:xfrm>
          <a:prstGeom prst="ellipse">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zh-CN" sz="1400">
              <a:solidFill>
                <a:srgbClr val="FFFFFF"/>
              </a:solidFill>
              <a:latin typeface="宋体" panose="02010600030101010101" pitchFamily="2" charset="-122"/>
              <a:sym typeface="宋体" panose="02010600030101010101" pitchFamily="2" charset="-122"/>
            </a:endParaRPr>
          </a:p>
        </p:txBody>
      </p:sp>
      <p:sp>
        <p:nvSpPr>
          <p:cNvPr id="9" name="内容占位符 2"/>
          <p:cNvSpPr txBox="1">
            <a:spLocks noChangeArrowheads="1"/>
          </p:cNvSpPr>
          <p:nvPr/>
        </p:nvSpPr>
        <p:spPr bwMode="auto">
          <a:xfrm>
            <a:off x="487806" y="1294362"/>
            <a:ext cx="11263747" cy="618979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just">
              <a:spcBef>
                <a:spcPts val="1000"/>
              </a:spcBef>
              <a:buNone/>
            </a:pPr>
            <a:r>
              <a:rPr lang="en-US" altLang="zh-TW" sz="2300" b="1" dirty="0">
                <a:solidFill>
                  <a:schemeClr val="tx1">
                    <a:lumMod val="95000"/>
                    <a:lumOff val="5000"/>
                  </a:schemeClr>
                </a:solidFill>
                <a:latin typeface="Times New Roman"/>
                <a:ea typeface="DFKai-SB" panose="03000509000000000000" pitchFamily="65" charset="-120"/>
                <a:cs typeface="Times New Roman"/>
              </a:rPr>
              <a:t>Knowledge</a:t>
            </a:r>
          </a:p>
          <a:p>
            <a:pPr algn="just">
              <a:lnSpc>
                <a:spcPct val="100000"/>
              </a:lnSpc>
              <a:spcBef>
                <a:spcPts val="0"/>
              </a:spcBef>
            </a:pPr>
            <a:r>
              <a:rPr lang="en-US" altLang="zh-TW" sz="2300" dirty="0">
                <a:solidFill>
                  <a:schemeClr val="tx1">
                    <a:lumMod val="95000"/>
                    <a:lumOff val="5000"/>
                  </a:schemeClr>
                </a:solidFill>
                <a:latin typeface="Times New Roman"/>
                <a:ea typeface="DFKai-SB" panose="03000509000000000000" pitchFamily="65" charset="-120"/>
                <a:cs typeface="Times New Roman"/>
              </a:rPr>
              <a:t>To understand the focuses of national development plans and policies related to Hong Kong. </a:t>
            </a:r>
          </a:p>
          <a:p>
            <a:pPr algn="just">
              <a:lnSpc>
                <a:spcPct val="100000"/>
              </a:lnSpc>
              <a:spcBef>
                <a:spcPts val="0"/>
              </a:spcBef>
            </a:pPr>
            <a:r>
              <a:rPr lang="en-US" altLang="zh-TW" sz="2300" dirty="0">
                <a:solidFill>
                  <a:schemeClr val="tx1">
                    <a:lumMod val="95000"/>
                    <a:lumOff val="5000"/>
                  </a:schemeClr>
                </a:solidFill>
                <a:latin typeface="Times New Roman"/>
                <a:ea typeface="DFKai-SB" panose="03000509000000000000" pitchFamily="65" charset="-120"/>
                <a:cs typeface="Times New Roman"/>
              </a:rPr>
              <a:t>To understand the trend and significance of Hong Kong’s integration into the overall development of our country.</a:t>
            </a:r>
          </a:p>
          <a:p>
            <a:pPr marL="0" indent="0" algn="just">
              <a:lnSpc>
                <a:spcPct val="100000"/>
              </a:lnSpc>
              <a:spcBef>
                <a:spcPts val="0"/>
              </a:spcBef>
              <a:buNone/>
            </a:pPr>
            <a:r>
              <a:rPr lang="en-US" altLang="zh-TW" sz="23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Skills</a:t>
            </a:r>
          </a:p>
          <a:p>
            <a:pPr algn="just">
              <a:lnSpc>
                <a:spcPct val="100000"/>
              </a:lnSpc>
              <a:spcBef>
                <a:spcPts val="0"/>
              </a:spcBef>
            </a:pPr>
            <a:r>
              <a:rPr lang="en-US" altLang="zh-TW" sz="2300" dirty="0">
                <a:solidFill>
                  <a:schemeClr val="tx1">
                    <a:lumMod val="95000"/>
                    <a:lumOff val="5000"/>
                  </a:schemeClr>
                </a:solidFill>
                <a:latin typeface="Times New Roman"/>
                <a:ea typeface="DFKai-SB" panose="03000509000000000000" pitchFamily="65" charset="-120"/>
                <a:cs typeface="Times New Roman"/>
              </a:rPr>
              <a:t>Based on objective evidence, </a:t>
            </a:r>
            <a:r>
              <a:rPr lang="en-US" altLang="zh-TW" sz="2300" dirty="0" err="1">
                <a:solidFill>
                  <a:schemeClr val="tx1">
                    <a:lumMod val="95000"/>
                    <a:lumOff val="5000"/>
                  </a:schemeClr>
                </a:solidFill>
                <a:latin typeface="Times New Roman"/>
                <a:ea typeface="DFKai-SB" panose="03000509000000000000" pitchFamily="65" charset="-120"/>
                <a:cs typeface="Times New Roman"/>
              </a:rPr>
              <a:t>analyse</a:t>
            </a:r>
            <a:r>
              <a:rPr lang="en-US" altLang="zh-TW" sz="2300" dirty="0">
                <a:solidFill>
                  <a:schemeClr val="tx1">
                    <a:lumMod val="95000"/>
                    <a:lumOff val="5000"/>
                  </a:schemeClr>
                </a:solidFill>
                <a:latin typeface="Times New Roman"/>
                <a:ea typeface="DFKai-SB" panose="03000509000000000000" pitchFamily="65" charset="-120"/>
                <a:cs typeface="Times New Roman"/>
              </a:rPr>
              <a:t> the pattern of Hong Kong’s integration into national development from multiple perspectives, and to </a:t>
            </a:r>
            <a:r>
              <a:rPr lang="en-US" altLang="zh-TW" sz="2300" dirty="0" smtClean="0">
                <a:solidFill>
                  <a:schemeClr val="tx1">
                    <a:lumMod val="95000"/>
                    <a:lumOff val="5000"/>
                  </a:schemeClr>
                </a:solidFill>
                <a:latin typeface="Times New Roman"/>
                <a:ea typeface="DFKai-SB" panose="03000509000000000000" pitchFamily="65" charset="-120"/>
                <a:cs typeface="Times New Roman"/>
              </a:rPr>
              <a:t>improve </a:t>
            </a:r>
            <a:r>
              <a:rPr lang="en-US" altLang="zh-TW" sz="2300" dirty="0">
                <a:solidFill>
                  <a:schemeClr val="tx1">
                    <a:lumMod val="95000"/>
                    <a:lumOff val="5000"/>
                  </a:schemeClr>
                </a:solidFill>
                <a:latin typeface="Times New Roman"/>
                <a:ea typeface="DFKai-SB" panose="03000509000000000000" pitchFamily="65" charset="-120"/>
                <a:cs typeface="Times New Roman"/>
              </a:rPr>
              <a:t>critical thinking </a:t>
            </a:r>
            <a:r>
              <a:rPr lang="en-US" altLang="zh-TW" sz="2300" dirty="0" smtClean="0">
                <a:solidFill>
                  <a:schemeClr val="tx1">
                    <a:lumMod val="95000"/>
                    <a:lumOff val="5000"/>
                  </a:schemeClr>
                </a:solidFill>
                <a:latin typeface="Times New Roman"/>
                <a:ea typeface="DFKai-SB" panose="03000509000000000000" pitchFamily="65" charset="-120"/>
                <a:cs typeface="Times New Roman"/>
              </a:rPr>
              <a:t>skills.</a:t>
            </a:r>
            <a:r>
              <a:rPr lang="zh-TW" altLang="en-US" sz="2300" dirty="0" smtClean="0">
                <a:solidFill>
                  <a:schemeClr val="tx1">
                    <a:lumMod val="95000"/>
                    <a:lumOff val="5000"/>
                  </a:schemeClr>
                </a:solidFill>
                <a:latin typeface="Times New Roman"/>
                <a:ea typeface="DFKai-SB" panose="03000509000000000000" pitchFamily="65" charset="-120"/>
                <a:cs typeface="Times New Roman"/>
              </a:rPr>
              <a:t> </a:t>
            </a:r>
            <a:endParaRPr lang="en-US" altLang="zh-TW" sz="2300" dirty="0">
              <a:solidFill>
                <a:schemeClr val="tx1">
                  <a:lumMod val="95000"/>
                  <a:lumOff val="5000"/>
                </a:schemeClr>
              </a:solidFill>
              <a:latin typeface="Times New Roman"/>
              <a:ea typeface="DFKai-SB" panose="03000509000000000000" pitchFamily="65" charset="-120"/>
              <a:cs typeface="Times New Roman"/>
            </a:endParaRPr>
          </a:p>
          <a:p>
            <a:pPr algn="just">
              <a:lnSpc>
                <a:spcPct val="100000"/>
              </a:lnSpc>
              <a:spcBef>
                <a:spcPts val="0"/>
              </a:spcBef>
            </a:pPr>
            <a:r>
              <a:rPr lang="en-US" altLang="zh-TW" sz="2300" dirty="0">
                <a:solidFill>
                  <a:schemeClr val="tx1">
                    <a:lumMod val="95000"/>
                    <a:lumOff val="5000"/>
                  </a:schemeClr>
                </a:solidFill>
                <a:latin typeface="Times New Roman"/>
                <a:ea typeface="DFKai-SB" panose="03000509000000000000" pitchFamily="65" charset="-120"/>
                <a:cs typeface="Times New Roman"/>
              </a:rPr>
              <a:t>To </a:t>
            </a:r>
            <a:r>
              <a:rPr lang="en-US" altLang="zh-TW" sz="2300" dirty="0" err="1">
                <a:solidFill>
                  <a:schemeClr val="tx1">
                    <a:lumMod val="95000"/>
                    <a:lumOff val="5000"/>
                  </a:schemeClr>
                </a:solidFill>
                <a:latin typeface="Times New Roman"/>
                <a:ea typeface="DFKai-SB" panose="03000509000000000000" pitchFamily="65" charset="-120"/>
                <a:cs typeface="Times New Roman"/>
              </a:rPr>
              <a:t>analyse</a:t>
            </a:r>
            <a:r>
              <a:rPr lang="en-US" altLang="zh-TW" sz="2300" dirty="0">
                <a:solidFill>
                  <a:schemeClr val="tx1">
                    <a:lumMod val="95000"/>
                    <a:lumOff val="5000"/>
                  </a:schemeClr>
                </a:solidFill>
                <a:latin typeface="Times New Roman"/>
                <a:ea typeface="DFKai-SB" panose="03000509000000000000" pitchFamily="65" charset="-120"/>
                <a:cs typeface="Times New Roman"/>
              </a:rPr>
              <a:t> the implications of relevant policies and plans for promoting the long-term development of Hong Kong.</a:t>
            </a:r>
            <a:endParaRPr lang="en-US" altLang="zh-TW" sz="2300" b="1" dirty="0">
              <a:solidFill>
                <a:schemeClr val="tx1">
                  <a:lumMod val="95000"/>
                  <a:lumOff val="5000"/>
                </a:schemeClr>
              </a:solidFill>
              <a:latin typeface="Times New Roman"/>
              <a:ea typeface="DFKai-SB" panose="03000509000000000000" pitchFamily="65" charset="-120"/>
              <a:cs typeface="Times New Roman"/>
            </a:endParaRPr>
          </a:p>
          <a:p>
            <a:pPr marL="0" indent="0" algn="just">
              <a:buNone/>
            </a:pPr>
            <a:r>
              <a:rPr lang="en-US" altLang="zh-TW" sz="23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Values</a:t>
            </a:r>
          </a:p>
          <a:p>
            <a:pPr marL="228600" lvl="1" algn="just">
              <a:lnSpc>
                <a:spcPct val="100000"/>
              </a:lnSpc>
              <a:spcBef>
                <a:spcPts val="0"/>
              </a:spcBef>
            </a:pPr>
            <a:r>
              <a:rPr lang="en-US" altLang="zh-TW" sz="2300" dirty="0">
                <a:solidFill>
                  <a:schemeClr val="tx1">
                    <a:lumMod val="95000"/>
                    <a:lumOff val="5000"/>
                  </a:schemeClr>
                </a:solidFill>
                <a:latin typeface="Times New Roman"/>
                <a:ea typeface="DFKai-SB" panose="03000509000000000000" pitchFamily="65" charset="-120"/>
                <a:cs typeface="Times New Roman"/>
              </a:rPr>
              <a:t>To care about national development, enhance sense of national identity, and cultivate patriotism.</a:t>
            </a:r>
            <a:r>
              <a:rPr lang="zh-TW" altLang="en-US" sz="2300" dirty="0">
                <a:solidFill>
                  <a:schemeClr val="tx1">
                    <a:lumMod val="95000"/>
                    <a:lumOff val="5000"/>
                  </a:schemeClr>
                </a:solidFill>
                <a:latin typeface="Times New Roman"/>
                <a:ea typeface="DFKai-SB" panose="03000509000000000000" pitchFamily="65" charset="-120"/>
                <a:cs typeface="Times New Roman"/>
              </a:rPr>
              <a:t> </a:t>
            </a:r>
          </a:p>
          <a:p>
            <a:pPr algn="just">
              <a:lnSpc>
                <a:spcPct val="100000"/>
              </a:lnSpc>
              <a:spcBef>
                <a:spcPts val="0"/>
              </a:spcBef>
            </a:pPr>
            <a:r>
              <a:rPr lang="en-US" altLang="zh-TW" sz="2300" dirty="0">
                <a:solidFill>
                  <a:schemeClr val="tx1">
                    <a:lumMod val="95000"/>
                    <a:lumOff val="5000"/>
                  </a:schemeClr>
                </a:solidFill>
                <a:latin typeface="Times New Roman"/>
                <a:ea typeface="DFKai-SB" panose="03000509000000000000" pitchFamily="65" charset="-120"/>
                <a:cs typeface="Times New Roman"/>
              </a:rPr>
              <a:t>To view the opinions and perspectives of others in an objective, unbiased and empathetic manner, and</a:t>
            </a:r>
            <a:r>
              <a:rPr lang="en-US" altLang="zh-CN" sz="2300" dirty="0">
                <a:solidFill>
                  <a:schemeClr val="tx1">
                    <a:lumMod val="95000"/>
                    <a:lumOff val="5000"/>
                  </a:schemeClr>
                </a:solidFill>
                <a:latin typeface="Times New Roman"/>
                <a:ea typeface="DFKai-SB" panose="03000509000000000000" pitchFamily="65" charset="-120"/>
                <a:cs typeface="Times New Roman"/>
              </a:rPr>
              <a:t> </a:t>
            </a:r>
            <a:r>
              <a:rPr lang="en-US" altLang="zh-TW" sz="2300" dirty="0">
                <a:solidFill>
                  <a:schemeClr val="tx1">
                    <a:lumMod val="95000"/>
                    <a:lumOff val="5000"/>
                  </a:schemeClr>
                </a:solidFill>
                <a:latin typeface="Times New Roman"/>
                <a:ea typeface="DFKai-SB" panose="03000509000000000000" pitchFamily="65" charset="-120"/>
                <a:cs typeface="Times New Roman"/>
              </a:rPr>
              <a:t>develop positive values and attitudes.</a:t>
            </a:r>
            <a:endParaRPr lang="zh-CN" altLang="en-US" sz="2300" dirty="0">
              <a:solidFill>
                <a:schemeClr val="tx1">
                  <a:lumMod val="95000"/>
                  <a:lumOff val="5000"/>
                </a:schemeClr>
              </a:solidFill>
              <a:latin typeface="Times New Roman"/>
              <a:ea typeface="DFKai-SB" panose="03000509000000000000" pitchFamily="65" charset="-120"/>
              <a:cs typeface="Times New Roman"/>
            </a:endParaRPr>
          </a:p>
        </p:txBody>
      </p:sp>
    </p:spTree>
    <p:extLst>
      <p:ext uri="{BB962C8B-B14F-4D97-AF65-F5344CB8AC3E}">
        <p14:creationId xmlns:p14="http://schemas.microsoft.com/office/powerpoint/2010/main" val="19572297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a:spLocks noChangeArrowheads="1"/>
          </p:cNvSpPr>
          <p:nvPr/>
        </p:nvSpPr>
        <p:spPr bwMode="auto">
          <a:xfrm>
            <a:off x="1269908" y="17641"/>
            <a:ext cx="9136284" cy="9073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600" b="1" kern="100" dirty="0">
                <a:latin typeface="Times New Roman"/>
                <a:ea typeface="DFKai-SB" panose="03000509000000000000" pitchFamily="65" charset="-120"/>
                <a:cs typeface="Times New Roman" panose="02020603050405020304" charset="0"/>
              </a:rPr>
              <a:t>Spatial Layout of the Greater Bay Area</a:t>
            </a:r>
            <a:endParaRPr lang="zh-TW" altLang="zh-HK" sz="3600" b="1" kern="100" dirty="0">
              <a:latin typeface="Times New Roman"/>
              <a:ea typeface="DFKai-SB" panose="03000509000000000000" pitchFamily="65" charset="-120"/>
              <a:cs typeface="Times New Roman" panose="02020603050405020304" charset="0"/>
            </a:endParaRPr>
          </a:p>
        </p:txBody>
      </p:sp>
      <p:sp>
        <p:nvSpPr>
          <p:cNvPr id="8" name="文本框 7"/>
          <p:cNvSpPr txBox="1"/>
          <p:nvPr/>
        </p:nvSpPr>
        <p:spPr>
          <a:xfrm>
            <a:off x="-126866" y="1391961"/>
            <a:ext cx="6949220" cy="3537956"/>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85800" indent="-342900" algn="just" fontAlgn="auto">
              <a:lnSpc>
                <a:spcPct val="120000"/>
              </a:lnSpc>
              <a:spcBef>
                <a:spcPts val="600"/>
              </a:spcBef>
              <a:spcAft>
                <a:spcPts val="600"/>
              </a:spcAft>
              <a:buFont typeface="Arial" panose="020B0604020202020204" pitchFamily="34" charset="0"/>
              <a:buChar char="•"/>
            </a:pP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Core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cities:</a:t>
            </a:r>
            <a:r>
              <a:rPr lang="en-US" altLang="zh-CN" sz="2000" dirty="0">
                <a:solidFill>
                  <a:schemeClr val="tx1">
                    <a:lumMod val="95000"/>
                    <a:lumOff val="5000"/>
                  </a:schemeClr>
                </a:solidFill>
                <a:latin typeface="Times New Roman" panose="02020603050405020304" pitchFamily="18" charset="0"/>
                <a:cs typeface="Times New Roman" panose="02020603050405020304" pitchFamily="18" charset="0"/>
              </a:rPr>
              <a:t> To take Hong Kong, Macao, Guangzhou and Shenzhen as the core of regional development, driving the development of surrounding regions.</a:t>
            </a:r>
          </a:p>
          <a:p>
            <a:pPr marL="685800" indent="-342900" algn="just" fontAlgn="auto">
              <a:lnSpc>
                <a:spcPct val="120000"/>
              </a:lnSpc>
              <a:spcBef>
                <a:spcPts val="600"/>
              </a:spcBef>
              <a:spcAft>
                <a:spcPts val="600"/>
              </a:spcAft>
              <a:buFont typeface="Arial" panose="020B0604020202020204" pitchFamily="34" charset="0"/>
              <a:buChar char="•"/>
            </a:pPr>
            <a:r>
              <a:rPr lang="en-US" altLang="zh-CN" sz="2000" dirty="0" smtClean="0">
                <a:solidFill>
                  <a:schemeClr val="tx1">
                    <a:lumMod val="95000"/>
                    <a:lumOff val="5000"/>
                  </a:schemeClr>
                </a:solidFill>
                <a:latin typeface="Times New Roman" panose="02020603050405020304" pitchFamily="18" charset="0"/>
                <a:cs typeface="Times New Roman" panose="02020603050405020304" pitchFamily="18" charset="0"/>
              </a:rPr>
              <a:t>Key </a:t>
            </a:r>
            <a:r>
              <a:rPr lang="en-US" altLang="zh-CN" sz="2000" dirty="0">
                <a:solidFill>
                  <a:schemeClr val="tx1">
                    <a:lumMod val="95000"/>
                    <a:lumOff val="5000"/>
                  </a:schemeClr>
                </a:solidFill>
                <a:latin typeface="Times New Roman" panose="02020603050405020304" pitchFamily="18" charset="0"/>
                <a:cs typeface="Times New Roman" panose="02020603050405020304" pitchFamily="18" charset="0"/>
              </a:rPr>
              <a:t>node cities: To support Zhuhai, Foshan, Huizhou, Dongguan, Zhongshan, Jiangmen and </a:t>
            </a:r>
            <a:r>
              <a:rPr lang="en-US" altLang="zh-CN" sz="2000" dirty="0" err="1">
                <a:solidFill>
                  <a:schemeClr val="tx1">
                    <a:lumMod val="95000"/>
                    <a:lumOff val="5000"/>
                  </a:schemeClr>
                </a:solidFill>
                <a:latin typeface="Times New Roman" panose="02020603050405020304" pitchFamily="18" charset="0"/>
                <a:cs typeface="Times New Roman" panose="02020603050405020304" pitchFamily="18" charset="0"/>
              </a:rPr>
              <a:t>Zhaoqing</a:t>
            </a:r>
            <a:r>
              <a:rPr lang="en-US" altLang="zh-CN" sz="2000" dirty="0">
                <a:solidFill>
                  <a:schemeClr val="tx1">
                    <a:lumMod val="95000"/>
                    <a:lumOff val="5000"/>
                  </a:schemeClr>
                </a:solidFill>
                <a:latin typeface="Times New Roman" panose="02020603050405020304" pitchFamily="18" charset="0"/>
                <a:cs typeface="Times New Roman" panose="02020603050405020304" pitchFamily="18" charset="0"/>
              </a:rPr>
              <a:t> in fully leveraging their strengths, deepen reform and innovation, enhance the composite strengths of the cities, and form key node cities with distinct characteristics, complementary functions and competitiveness</a:t>
            </a:r>
            <a:r>
              <a:rPr lang="en-US" altLang="zh-CN" sz="2000" dirty="0">
                <a:solidFill>
                  <a:schemeClr val="tx1">
                    <a:lumMod val="95000"/>
                    <a:lumOff val="5000"/>
                  </a:schemeClr>
                </a:solidFill>
                <a:latin typeface="Times New Roman"/>
                <a:cs typeface="Times New Roman"/>
              </a:rPr>
              <a:t>.  </a:t>
            </a:r>
            <a:endParaRPr lang="zh-TW" altLang="en-US" sz="2000" dirty="0">
              <a:solidFill>
                <a:schemeClr val="tx1">
                  <a:lumMod val="95000"/>
                  <a:lumOff val="5000"/>
                </a:schemeClr>
              </a:solidFill>
              <a:latin typeface="Times New Roman"/>
              <a:cs typeface="Times New Roman"/>
            </a:endParaRPr>
          </a:p>
        </p:txBody>
      </p:sp>
      <p:pic>
        <p:nvPicPr>
          <p:cNvPr id="4" name="Picture 3"/>
          <p:cNvPicPr>
            <a:picLocks noChangeAspect="1"/>
          </p:cNvPicPr>
          <p:nvPr/>
        </p:nvPicPr>
        <p:blipFill>
          <a:blip r:embed="rId3"/>
          <a:stretch>
            <a:fillRect/>
          </a:stretch>
        </p:blipFill>
        <p:spPr>
          <a:xfrm>
            <a:off x="6994990" y="1219298"/>
            <a:ext cx="4898312" cy="3710619"/>
          </a:xfrm>
          <a:prstGeom prst="rect">
            <a:avLst/>
          </a:prstGeom>
        </p:spPr>
      </p:pic>
      <p:sp>
        <p:nvSpPr>
          <p:cNvPr id="5" name="Rectangle 4"/>
          <p:cNvSpPr/>
          <p:nvPr/>
        </p:nvSpPr>
        <p:spPr>
          <a:xfrm>
            <a:off x="7002133" y="5274261"/>
            <a:ext cx="5189867" cy="954107"/>
          </a:xfrm>
          <a:prstGeom prst="rect">
            <a:avLst/>
          </a:prstGeom>
        </p:spPr>
        <p:txBody>
          <a:bodyPr wrap="square">
            <a:spAutoFit/>
          </a:bodyPr>
          <a:lstStyle/>
          <a:p>
            <a:r>
              <a:rPr lang="en-US" altLang="zh-TW" sz="1400" dirty="0">
                <a:latin typeface="Times New Roman" panose="02020603050405020304" pitchFamily="18" charset="0"/>
                <a:ea typeface="DFKai-SB" panose="03000509000000000000" pitchFamily="65" charset="-120"/>
                <a:cs typeface="Times New Roman" panose="02020603050405020304" pitchFamily="18" charset="0"/>
                <a:sym typeface="+mn-ea"/>
              </a:rPr>
              <a:t>Source: Overview of the Greater Bay Area of the Legislative Council Secretariat</a:t>
            </a:r>
          </a:p>
          <a:p>
            <a:r>
              <a:rPr lang="en-US" altLang="zh-CN" sz="1400" dirty="0">
                <a:latin typeface="Times New Roman" panose="02020603050405020304" pitchFamily="18" charset="0"/>
                <a:ea typeface="DFKai-SB" panose="03000509000000000000" pitchFamily="65" charset="-120"/>
                <a:cs typeface="Times New Roman" panose="02020603050405020304" pitchFamily="18" charset="0"/>
                <a:sym typeface="+mn-ea"/>
              </a:rPr>
              <a:t>https://www.legco.gov.hk/research-publications/chinese/1718fs03-overview-of-guangdong-hong-kong-macao-bay-area-20180223-c.pdf</a:t>
            </a:r>
            <a:endParaRPr lang="zh-CN" altLang="en-US" sz="1400" dirty="0">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6" name="Rectangle 5"/>
          <p:cNvSpPr/>
          <p:nvPr/>
        </p:nvSpPr>
        <p:spPr>
          <a:xfrm>
            <a:off x="611609" y="5456179"/>
            <a:ext cx="6210745" cy="1077218"/>
          </a:xfrm>
          <a:prstGeom prst="rect">
            <a:avLst/>
          </a:prstGeom>
        </p:spPr>
        <p:txBody>
          <a:bodyPr wrap="square">
            <a:spAutoFit/>
          </a:bodyPr>
          <a:lstStyle/>
          <a:p>
            <a:r>
              <a:rPr lang="en-US" altLang="zh-TW" sz="1600" dirty="0">
                <a:solidFill>
                  <a:schemeClr val="tx1">
                    <a:lumMod val="95000"/>
                    <a:lumOff val="5000"/>
                  </a:schemeClr>
                </a:solidFill>
                <a:latin typeface="Times New Roman"/>
                <a:ea typeface="標楷體" panose="03000509000000000000" pitchFamily="65" charset="-120"/>
                <a:cs typeface="Times New Roman"/>
              </a:rPr>
              <a:t>Reference: </a:t>
            </a:r>
            <a:r>
              <a:rPr lang="en-US" altLang="zh-TW" sz="1600" i="1" dirty="0">
                <a:solidFill>
                  <a:schemeClr val="tx1">
                    <a:lumMod val="95000"/>
                    <a:lumOff val="5000"/>
                  </a:schemeClr>
                </a:solidFill>
                <a:latin typeface="Times New Roman"/>
                <a:ea typeface="DFKai-SB" panose="03000509000000000000" pitchFamily="65" charset="-120"/>
                <a:cs typeface="Times New Roman"/>
              </a:rPr>
              <a:t>The Outline Development Plan for the Guangdong-Hong Kong-Macao Greater Bay Area</a:t>
            </a:r>
            <a:r>
              <a:rPr lang="en-US" altLang="zh-TW" sz="1600" dirty="0">
                <a:solidFill>
                  <a:schemeClr val="tx1">
                    <a:lumMod val="95000"/>
                    <a:lumOff val="5000"/>
                  </a:schemeClr>
                </a:solidFill>
                <a:latin typeface="Times New Roman"/>
                <a:ea typeface="標楷體" panose="03000509000000000000" pitchFamily="65" charset="-120"/>
                <a:cs typeface="Times New Roman"/>
              </a:rPr>
              <a:t>, </a:t>
            </a:r>
            <a:r>
              <a:rPr lang="zh-CN" altLang="en-US" sz="1600" dirty="0">
                <a:solidFill>
                  <a:schemeClr val="tx1">
                    <a:lumMod val="95000"/>
                    <a:lumOff val="5000"/>
                  </a:schemeClr>
                </a:solidFill>
                <a:latin typeface="Times New Roman"/>
                <a:ea typeface="標楷體" panose="03000509000000000000" pitchFamily="65" charset="-120"/>
                <a:cs typeface="Times New Roman"/>
              </a:rPr>
              <a:t>p</a:t>
            </a:r>
            <a:r>
              <a:rPr lang="zh-CN" altLang="zh-CN" sz="1600" dirty="0">
                <a:solidFill>
                  <a:schemeClr val="tx1">
                    <a:lumMod val="95000"/>
                    <a:lumOff val="5000"/>
                  </a:schemeClr>
                </a:solidFill>
                <a:latin typeface="Times New Roman"/>
                <a:ea typeface="標楷體" panose="03000509000000000000" pitchFamily="65" charset="-120"/>
                <a:cs typeface="Times New Roman"/>
              </a:rPr>
              <a:t>p</a:t>
            </a:r>
            <a:r>
              <a:rPr lang="en-US" altLang="zh-CN" sz="1600" dirty="0">
                <a:solidFill>
                  <a:schemeClr val="tx1">
                    <a:lumMod val="95000"/>
                    <a:lumOff val="5000"/>
                  </a:schemeClr>
                </a:solidFill>
                <a:latin typeface="Times New Roman"/>
                <a:ea typeface="標楷體" panose="03000509000000000000" pitchFamily="65" charset="-120"/>
                <a:cs typeface="Times New Roman"/>
              </a:rPr>
              <a:t>. </a:t>
            </a:r>
            <a:r>
              <a:rPr lang="en-US" altLang="zh-TW" sz="1600" dirty="0" smtClean="0">
                <a:solidFill>
                  <a:schemeClr val="tx1">
                    <a:lumMod val="95000"/>
                    <a:lumOff val="5000"/>
                  </a:schemeClr>
                </a:solidFill>
                <a:latin typeface="Times New Roman"/>
                <a:ea typeface="標楷體" panose="03000509000000000000" pitchFamily="65" charset="-120"/>
                <a:cs typeface="Times New Roman"/>
              </a:rPr>
              <a:t>11-12</a:t>
            </a:r>
            <a:r>
              <a:rPr lang="en-US" altLang="zh-TW" sz="1600" dirty="0">
                <a:solidFill>
                  <a:schemeClr val="tx1">
                    <a:lumMod val="95000"/>
                    <a:lumOff val="5000"/>
                  </a:schemeClr>
                </a:solidFill>
                <a:latin typeface="Times New Roman"/>
                <a:ea typeface="標楷體" panose="03000509000000000000" pitchFamily="65" charset="-120"/>
                <a:cs typeface="Times New Roman"/>
              </a:rPr>
              <a:t>.</a:t>
            </a:r>
          </a:p>
          <a:p>
            <a:r>
              <a:rPr lang="en-US" altLang="zh-TW" sz="1600" dirty="0" smtClean="0">
                <a:solidFill>
                  <a:schemeClr val="tx1">
                    <a:lumMod val="95000"/>
                    <a:lumOff val="5000"/>
                  </a:schemeClr>
                </a:solidFill>
                <a:latin typeface="Times New Roman"/>
                <a:ea typeface="標楷體" panose="03000509000000000000" pitchFamily="65" charset="-120"/>
                <a:cs typeface="Times New Roman"/>
              </a:rPr>
              <a:t>(https</a:t>
            </a:r>
            <a:r>
              <a:rPr lang="en-US" altLang="zh-TW" sz="1600" dirty="0">
                <a:solidFill>
                  <a:schemeClr val="tx1">
                    <a:lumMod val="95000"/>
                    <a:lumOff val="5000"/>
                  </a:schemeClr>
                </a:solidFill>
                <a:latin typeface="Times New Roman"/>
                <a:ea typeface="標楷體" panose="03000509000000000000" pitchFamily="65" charset="-120"/>
                <a:cs typeface="Times New Roman"/>
              </a:rPr>
              <a:t>://www.bayarea.gov.hk/filemanager/en/share/pdf/Outline_Development_Plan.pdf)</a:t>
            </a:r>
            <a:endParaRPr lang="en-US" sz="1600" dirty="0">
              <a:solidFill>
                <a:schemeClr val="tx1">
                  <a:lumMod val="95000"/>
                  <a:lumOff val="5000"/>
                </a:schemeClr>
              </a:solidFill>
              <a:latin typeface="Times New Roman"/>
              <a:cs typeface="Times New Roman"/>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55510" y="693385"/>
            <a:ext cx="11501535" cy="3157275"/>
          </a:xfrm>
          <a:prstGeom prst="rect">
            <a:avLst/>
          </a:prstGeom>
          <a:noFill/>
          <a:ln w="9525">
            <a:noFill/>
          </a:ln>
        </p:spPr>
        <p:txBody>
          <a:bodyPr wrap="square">
            <a:spAutoFit/>
          </a:bodyPr>
          <a:lstStyle/>
          <a:p>
            <a:pPr marL="306000" indent="0" algn="just" fontAlgn="auto">
              <a:lnSpc>
                <a:spcPct val="125000"/>
              </a:lnSpc>
              <a:buFont typeface="Wingdings" panose="05000000000000000000" charset="0"/>
              <a:buNone/>
            </a:pPr>
            <a:r>
              <a:rPr lang="en-US" altLang="zh-CN" sz="2000" b="1" dirty="0">
                <a:latin typeface="Times New Roman"/>
                <a:ea typeface="DFKai-SB" panose="03000509000000000000" pitchFamily="65" charset="-120"/>
                <a:cs typeface="Times New Roman"/>
              </a:rPr>
              <a:t>Development Focus:</a:t>
            </a:r>
            <a:endParaRPr lang="zh-CN" sz="2000" b="1" dirty="0">
              <a:latin typeface="Times New Roman"/>
              <a:ea typeface="DFKai-SB" panose="03000509000000000000" pitchFamily="65" charset="-120"/>
              <a:cs typeface="Times New Roman"/>
            </a:endParaRPr>
          </a:p>
          <a:p>
            <a:pPr marL="306000" indent="0" algn="just" fontAlgn="auto">
              <a:lnSpc>
                <a:spcPct val="125000"/>
              </a:lnSpc>
              <a:buFont typeface="Wingdings" panose="05000000000000000000" charset="0"/>
              <a:buNone/>
            </a:pPr>
            <a:r>
              <a:rPr lang="en-US" altLang="zh-CN" sz="2000" dirty="0">
                <a:latin typeface="Times New Roman"/>
                <a:cs typeface="Times New Roman"/>
              </a:rPr>
              <a:t>To consolidate and enhance Hong Kong’s status as an</a:t>
            </a:r>
            <a:r>
              <a:rPr lang="zh-CN" altLang="en-US" sz="2000" dirty="0">
                <a:latin typeface="Times New Roman"/>
                <a:cs typeface="Times New Roman"/>
              </a:rPr>
              <a:t> </a:t>
            </a:r>
            <a:r>
              <a:rPr lang="en-US" altLang="zh-CN" sz="2000" dirty="0">
                <a:latin typeface="Times New Roman"/>
                <a:cs typeface="Times New Roman"/>
              </a:rPr>
              <a:t>international financial, transportation and trade </a:t>
            </a:r>
            <a:r>
              <a:rPr lang="en-US" altLang="zh-CN" sz="2000" dirty="0" err="1" smtClean="0">
                <a:latin typeface="Times New Roman"/>
                <a:cs typeface="Times New Roman"/>
              </a:rPr>
              <a:t>centre</a:t>
            </a:r>
            <a:r>
              <a:rPr lang="en-US" altLang="zh-CN" sz="2000" dirty="0" smtClean="0">
                <a:latin typeface="Times New Roman"/>
                <a:cs typeface="Times New Roman"/>
              </a:rPr>
              <a:t> </a:t>
            </a:r>
            <a:r>
              <a:rPr lang="en-US" altLang="zh-CN" sz="2000" dirty="0">
                <a:latin typeface="Times New Roman"/>
                <a:cs typeface="Times New Roman"/>
              </a:rPr>
              <a:t>as well as an international aviation hub, strengthen its status as a global offshore RMB business hub and its role as an international asset management </a:t>
            </a:r>
            <a:r>
              <a:rPr lang="en-US" altLang="zh-CN" sz="2000" dirty="0" err="1">
                <a:latin typeface="Times New Roman"/>
                <a:cs typeface="Times New Roman"/>
              </a:rPr>
              <a:t>centre</a:t>
            </a:r>
            <a:r>
              <a:rPr lang="en-US" altLang="zh-CN" sz="2000" dirty="0">
                <a:latin typeface="Times New Roman"/>
                <a:cs typeface="Times New Roman"/>
              </a:rPr>
              <a:t> and a risk management </a:t>
            </a:r>
            <a:r>
              <a:rPr lang="en-US" altLang="zh-CN" sz="2000" dirty="0" err="1">
                <a:latin typeface="Times New Roman"/>
                <a:cs typeface="Times New Roman"/>
              </a:rPr>
              <a:t>centre</a:t>
            </a:r>
            <a:r>
              <a:rPr lang="en-US" altLang="zh-CN" sz="2000" dirty="0">
                <a:latin typeface="Times New Roman"/>
                <a:cs typeface="Times New Roman"/>
              </a:rPr>
              <a:t>, promote the development of high-end and high value-added financial, commercial and trading, logistics and professional services, etc., make great efforts to develop the innovation and technology industries, nurture emerging industries, establish itself as the </a:t>
            </a:r>
            <a:r>
              <a:rPr lang="en-US" altLang="zh-CN" sz="2000" dirty="0" err="1">
                <a:latin typeface="Times New Roman"/>
                <a:cs typeface="Times New Roman"/>
              </a:rPr>
              <a:t>centre</a:t>
            </a:r>
            <a:r>
              <a:rPr lang="en-US" altLang="zh-CN" sz="2000" dirty="0">
                <a:latin typeface="Times New Roman"/>
                <a:cs typeface="Times New Roman"/>
              </a:rPr>
              <a:t> for international legal and dispute resolution services in the Asia-Pacific region, and develop into an international metropolis with enhanced competitiveness. </a:t>
            </a:r>
            <a:endParaRPr lang="zh-CN" altLang="en-US" sz="2000" b="0" dirty="0">
              <a:latin typeface="Times New Roman"/>
              <a:ea typeface="DFKai-SB" panose="03000509000000000000" pitchFamily="65" charset="-120"/>
              <a:cs typeface="Times New Roman"/>
            </a:endParaRPr>
          </a:p>
        </p:txBody>
      </p:sp>
      <p:sp>
        <p:nvSpPr>
          <p:cNvPr id="10" name="文本框 9"/>
          <p:cNvSpPr txBox="1"/>
          <p:nvPr/>
        </p:nvSpPr>
        <p:spPr>
          <a:xfrm>
            <a:off x="6826966" y="5751619"/>
            <a:ext cx="2943722" cy="369332"/>
          </a:xfrm>
          <a:prstGeom prst="rect">
            <a:avLst/>
          </a:prstGeom>
          <a:noFill/>
        </p:spPr>
        <p:txBody>
          <a:bodyPr wrap="none" rtlCol="0" anchor="t">
            <a:spAutoFit/>
          </a:bodyPr>
          <a:lstStyle/>
          <a:p>
            <a:r>
              <a:rPr lang="en-US" altLang="zh-CN" dirty="0">
                <a:latin typeface="Times New Roman"/>
                <a:ea typeface="DFKai-SB" panose="03000509000000000000" pitchFamily="65" charset="-120"/>
                <a:cs typeface="Times New Roman"/>
                <a:sym typeface="+mn-ea"/>
              </a:rPr>
              <a:t>Victoria </a:t>
            </a:r>
            <a:r>
              <a:rPr lang="en-US" altLang="zh-CN" dirty="0" err="1">
                <a:latin typeface="Times New Roman"/>
                <a:ea typeface="DFKai-SB" panose="03000509000000000000" pitchFamily="65" charset="-120"/>
                <a:cs typeface="Times New Roman"/>
                <a:sym typeface="+mn-ea"/>
              </a:rPr>
              <a:t>Harbour</a:t>
            </a:r>
            <a:r>
              <a:rPr lang="en-US" altLang="zh-CN" dirty="0">
                <a:latin typeface="Times New Roman"/>
                <a:ea typeface="DFKai-SB" panose="03000509000000000000" pitchFamily="65" charset="-120"/>
                <a:cs typeface="Times New Roman"/>
                <a:sym typeface="+mn-ea"/>
              </a:rPr>
              <a:t>, Hong</a:t>
            </a:r>
            <a:r>
              <a:rPr lang="zh-CN" altLang="en-US" dirty="0">
                <a:latin typeface="Times New Roman"/>
                <a:ea typeface="DFKai-SB" panose="03000509000000000000" pitchFamily="65" charset="-120"/>
                <a:cs typeface="Times New Roman"/>
                <a:sym typeface="+mn-ea"/>
              </a:rPr>
              <a:t> </a:t>
            </a:r>
            <a:r>
              <a:rPr lang="en-US" altLang="zh-CN" dirty="0">
                <a:latin typeface="Times New Roman"/>
                <a:ea typeface="DFKai-SB" panose="03000509000000000000" pitchFamily="65" charset="-120"/>
                <a:cs typeface="Times New Roman"/>
                <a:sym typeface="+mn-ea"/>
              </a:rPr>
              <a:t>Kong</a:t>
            </a:r>
          </a:p>
        </p:txBody>
      </p:sp>
      <p:pic>
        <p:nvPicPr>
          <p:cNvPr id="3" name="Picture 2"/>
          <p:cNvPicPr>
            <a:picLocks noChangeAspect="1"/>
          </p:cNvPicPr>
          <p:nvPr/>
        </p:nvPicPr>
        <p:blipFill>
          <a:blip r:embed="rId4"/>
          <a:stretch>
            <a:fillRect/>
          </a:stretch>
        </p:blipFill>
        <p:spPr>
          <a:xfrm>
            <a:off x="6535471" y="3746826"/>
            <a:ext cx="3235217" cy="2003076"/>
          </a:xfrm>
          <a:prstGeom prst="rect">
            <a:avLst/>
          </a:prstGeom>
        </p:spPr>
      </p:pic>
      <p:pic>
        <p:nvPicPr>
          <p:cNvPr id="8" name="Picture 7"/>
          <p:cNvPicPr>
            <a:picLocks noChangeAspect="1"/>
          </p:cNvPicPr>
          <p:nvPr/>
        </p:nvPicPr>
        <p:blipFill>
          <a:blip r:embed="rId5"/>
          <a:stretch>
            <a:fillRect/>
          </a:stretch>
        </p:blipFill>
        <p:spPr>
          <a:xfrm>
            <a:off x="1926522" y="3789284"/>
            <a:ext cx="3352713" cy="1877888"/>
          </a:xfrm>
          <a:prstGeom prst="rect">
            <a:avLst/>
          </a:prstGeom>
        </p:spPr>
      </p:pic>
      <p:sp>
        <p:nvSpPr>
          <p:cNvPr id="11" name="文本框 9"/>
          <p:cNvSpPr txBox="1"/>
          <p:nvPr/>
        </p:nvSpPr>
        <p:spPr>
          <a:xfrm>
            <a:off x="1270105" y="5623459"/>
            <a:ext cx="4999778" cy="646331"/>
          </a:xfrm>
          <a:prstGeom prst="rect">
            <a:avLst/>
          </a:prstGeom>
          <a:noFill/>
        </p:spPr>
        <p:txBody>
          <a:bodyPr wrap="square" rtlCol="0" anchor="t">
            <a:spAutoFit/>
          </a:bodyPr>
          <a:lstStyle/>
          <a:p>
            <a:r>
              <a:rPr lang="en-US" altLang="zh-CN" dirty="0">
                <a:latin typeface="Times New Roman"/>
                <a:ea typeface="DFKai-SB" panose="03000509000000000000" pitchFamily="65" charset="-120"/>
                <a:cs typeface="Times New Roman"/>
                <a:sym typeface="+mn-ea"/>
              </a:rPr>
              <a:t>The</a:t>
            </a:r>
            <a:r>
              <a:rPr lang="zh-CN" altLang="en-US" dirty="0">
                <a:latin typeface="Times New Roman"/>
                <a:ea typeface="DFKai-SB" panose="03000509000000000000" pitchFamily="65" charset="-120"/>
                <a:cs typeface="Times New Roman"/>
                <a:sym typeface="+mn-ea"/>
              </a:rPr>
              <a:t> </a:t>
            </a:r>
            <a:r>
              <a:rPr lang="en-US" altLang="zh-CN" dirty="0">
                <a:latin typeface="Times New Roman"/>
                <a:ea typeface="DFKai-SB" panose="03000509000000000000" pitchFamily="65" charset="-120"/>
                <a:cs typeface="Times New Roman"/>
                <a:sym typeface="+mn-ea"/>
              </a:rPr>
              <a:t>Greater Bay Area has made great efforts to expedite </a:t>
            </a:r>
            <a:r>
              <a:rPr lang="en-US" altLang="zh-CN" dirty="0" smtClean="0">
                <a:solidFill>
                  <a:schemeClr val="tx1">
                    <a:lumMod val="95000"/>
                    <a:lumOff val="5000"/>
                  </a:schemeClr>
                </a:solidFill>
                <a:latin typeface="Times New Roman"/>
                <a:ea typeface="DFKai-SB" panose="03000509000000000000" pitchFamily="65" charset="-120"/>
                <a:cs typeface="Times New Roman"/>
                <a:sym typeface="+mn-ea"/>
              </a:rPr>
              <a:t>infrastructural </a:t>
            </a:r>
            <a:r>
              <a:rPr lang="en-US" altLang="zh-CN" dirty="0">
                <a:solidFill>
                  <a:schemeClr val="tx1">
                    <a:lumMod val="95000"/>
                    <a:lumOff val="5000"/>
                  </a:schemeClr>
                </a:solidFill>
                <a:latin typeface="Times New Roman"/>
                <a:ea typeface="DFKai-SB" panose="03000509000000000000" pitchFamily="65" charset="-120"/>
                <a:cs typeface="Times New Roman"/>
                <a:sym typeface="+mn-ea"/>
              </a:rPr>
              <a:t>connectivity</a:t>
            </a:r>
          </a:p>
        </p:txBody>
      </p:sp>
      <p:sp>
        <p:nvSpPr>
          <p:cNvPr id="12" name="Rectangle 11"/>
          <p:cNvSpPr/>
          <p:nvPr/>
        </p:nvSpPr>
        <p:spPr>
          <a:xfrm>
            <a:off x="1270105" y="6259096"/>
            <a:ext cx="9642644" cy="584775"/>
          </a:xfrm>
          <a:prstGeom prst="rect">
            <a:avLst/>
          </a:prstGeom>
        </p:spPr>
        <p:txBody>
          <a:bodyPr wrap="square">
            <a:spAutoFit/>
          </a:bodyPr>
          <a:lstStyle/>
          <a:p>
            <a:r>
              <a:rPr lang="en-US" altLang="zh-TW" sz="1600" dirty="0">
                <a:solidFill>
                  <a:schemeClr val="tx1">
                    <a:lumMod val="95000"/>
                    <a:lumOff val="5000"/>
                  </a:schemeClr>
                </a:solidFill>
                <a:latin typeface="Times New Roman"/>
                <a:ea typeface="標楷體" panose="03000509000000000000" pitchFamily="65" charset="-120"/>
                <a:cs typeface="Times New Roman"/>
              </a:rPr>
              <a:t>Reference: </a:t>
            </a:r>
            <a:r>
              <a:rPr lang="en-US" altLang="zh-TW" sz="1600" i="1" dirty="0">
                <a:solidFill>
                  <a:schemeClr val="tx1">
                    <a:lumMod val="95000"/>
                    <a:lumOff val="5000"/>
                  </a:schemeClr>
                </a:solidFill>
                <a:latin typeface="Times New Roman"/>
                <a:ea typeface="DFKai-SB" panose="03000509000000000000" pitchFamily="65" charset="-120"/>
                <a:cs typeface="Times New Roman"/>
              </a:rPr>
              <a:t>The Outline Development Plan for the Guangdong-Hong Kong-Macao Greater Bay Area</a:t>
            </a:r>
            <a:r>
              <a:rPr lang="en-US" altLang="zh-TW" sz="1600" dirty="0">
                <a:solidFill>
                  <a:schemeClr val="tx1">
                    <a:lumMod val="95000"/>
                    <a:lumOff val="5000"/>
                  </a:schemeClr>
                </a:solidFill>
                <a:latin typeface="Times New Roman"/>
                <a:ea typeface="標楷體" panose="03000509000000000000" pitchFamily="65" charset="-120"/>
                <a:cs typeface="Times New Roman"/>
              </a:rPr>
              <a:t>, </a:t>
            </a:r>
            <a:r>
              <a:rPr lang="zh-CN" altLang="en-US" sz="1600" dirty="0">
                <a:solidFill>
                  <a:schemeClr val="tx1">
                    <a:lumMod val="95000"/>
                    <a:lumOff val="5000"/>
                  </a:schemeClr>
                </a:solidFill>
                <a:latin typeface="Times New Roman"/>
                <a:ea typeface="標楷體" panose="03000509000000000000" pitchFamily="65" charset="-120"/>
                <a:cs typeface="Times New Roman"/>
              </a:rPr>
              <a:t>p</a:t>
            </a:r>
            <a:r>
              <a:rPr lang="en-US" altLang="zh-CN" sz="1600" dirty="0">
                <a:solidFill>
                  <a:schemeClr val="tx1">
                    <a:lumMod val="95000"/>
                    <a:lumOff val="5000"/>
                  </a:schemeClr>
                </a:solidFill>
                <a:latin typeface="Times New Roman"/>
                <a:ea typeface="標楷體" panose="03000509000000000000" pitchFamily="65" charset="-120"/>
                <a:cs typeface="Times New Roman"/>
              </a:rPr>
              <a:t>. </a:t>
            </a:r>
            <a:r>
              <a:rPr lang="en-US" altLang="zh-TW" sz="1600" dirty="0" smtClean="0">
                <a:solidFill>
                  <a:schemeClr val="tx1">
                    <a:lumMod val="95000"/>
                    <a:lumOff val="5000"/>
                  </a:schemeClr>
                </a:solidFill>
                <a:latin typeface="Times New Roman"/>
                <a:ea typeface="標楷體" panose="03000509000000000000" pitchFamily="65" charset="-120"/>
                <a:cs typeface="Times New Roman"/>
              </a:rPr>
              <a:t>12</a:t>
            </a:r>
            <a:r>
              <a:rPr lang="en-US" altLang="zh-TW" sz="1600" dirty="0">
                <a:solidFill>
                  <a:schemeClr val="tx1">
                    <a:lumMod val="95000"/>
                    <a:lumOff val="5000"/>
                  </a:schemeClr>
                </a:solidFill>
                <a:latin typeface="Times New Roman"/>
                <a:ea typeface="標楷體" panose="03000509000000000000" pitchFamily="65" charset="-120"/>
                <a:cs typeface="Times New Roman"/>
              </a:rPr>
              <a:t>.</a:t>
            </a:r>
          </a:p>
          <a:p>
            <a:r>
              <a:rPr lang="en-US" altLang="zh-TW" sz="16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1600" dirty="0" smtClean="0">
                <a:solidFill>
                  <a:schemeClr val="tx1">
                    <a:lumMod val="95000"/>
                    <a:lumOff val="5000"/>
                  </a:schemeClr>
                </a:solidFill>
                <a:latin typeface="Times New Roman"/>
                <a:ea typeface="標楷體" panose="03000509000000000000" pitchFamily="65" charset="-120"/>
                <a:cs typeface="Times New Roman"/>
              </a:rPr>
              <a:t>https</a:t>
            </a:r>
            <a:r>
              <a:rPr lang="en-US" altLang="zh-TW" sz="1600" dirty="0">
                <a:solidFill>
                  <a:schemeClr val="tx1">
                    <a:lumMod val="95000"/>
                    <a:lumOff val="5000"/>
                  </a:schemeClr>
                </a:solidFill>
                <a:latin typeface="Times New Roman"/>
                <a:ea typeface="標楷體" panose="03000509000000000000" pitchFamily="65" charset="-120"/>
                <a:cs typeface="Times New Roman"/>
              </a:rPr>
              <a:t>://www.bayarea.gov.hk/filemanager/en/share/pdf/Outline_Development_Plan.pdf</a:t>
            </a:r>
            <a:r>
              <a:rPr lang="en-US" altLang="zh-TW" sz="16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a:t>
            </a:r>
            <a:endParaRPr lang="en-US" sz="16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9" name="标题 1"/>
          <p:cNvSpPr txBox="1">
            <a:spLocks noChangeArrowheads="1"/>
          </p:cNvSpPr>
          <p:nvPr/>
        </p:nvSpPr>
        <p:spPr bwMode="auto">
          <a:xfrm>
            <a:off x="1146445" y="0"/>
            <a:ext cx="10247453" cy="9073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200" b="1" kern="100" dirty="0">
                <a:latin typeface="Times New Roman"/>
                <a:ea typeface="DFKai-SB" panose="03000509000000000000" pitchFamily="65" charset="-120"/>
                <a:cs typeface="Times New Roman" panose="02020603050405020304" charset="0"/>
              </a:rPr>
              <a:t>Spatial Layout of the Greater Bay Area-Hong Kong</a:t>
            </a:r>
            <a:endParaRPr lang="zh-TW" altLang="zh-HK" sz="3200" b="1" kern="100" dirty="0">
              <a:latin typeface="Times New Roman"/>
              <a:ea typeface="DFKai-SB" panose="03000509000000000000" pitchFamily="65" charset="-120"/>
              <a:cs typeface="Times New Roman" panose="02020603050405020304" charset="0"/>
            </a:endParaRPr>
          </a:p>
        </p:txBody>
      </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15147" y="872055"/>
            <a:ext cx="11421832" cy="2092881"/>
          </a:xfrm>
          <a:prstGeom prst="rect">
            <a:avLst/>
          </a:prstGeom>
          <a:noFill/>
          <a:ln w="9525">
            <a:noFill/>
          </a:ln>
        </p:spPr>
        <p:txBody>
          <a:bodyPr wrap="square">
            <a:spAutoFit/>
          </a:bodyPr>
          <a:lstStyle/>
          <a:p>
            <a:pPr algn="just">
              <a:lnSpc>
                <a:spcPct val="125000"/>
              </a:lnSpc>
            </a:pPr>
            <a:r>
              <a:rPr lang="en-US" altLang="zh-CN" sz="2400" b="1" dirty="0">
                <a:latin typeface="Times New Roman"/>
                <a:ea typeface="DFKai-SB" panose="03000509000000000000" pitchFamily="65" charset="-120"/>
                <a:cs typeface="Times New Roman"/>
              </a:rPr>
              <a:t>Development Focus:</a:t>
            </a:r>
            <a:endParaRPr lang="zh-CN" sz="2400" b="1" dirty="0">
              <a:latin typeface="Times New Roman"/>
              <a:ea typeface="DFKai-SB" panose="03000509000000000000" pitchFamily="65" charset="-120"/>
              <a:cs typeface="Times New Roman"/>
            </a:endParaRPr>
          </a:p>
          <a:p>
            <a:pPr algn="just" fontAlgn="auto">
              <a:lnSpc>
                <a:spcPct val="125000"/>
              </a:lnSpc>
              <a:buFont typeface="Wingdings" panose="05000000000000000000" charset="0"/>
              <a:buNone/>
            </a:pPr>
            <a:r>
              <a:rPr lang="en-US" altLang="zh-CN" sz="2000" dirty="0">
                <a:latin typeface="Times New Roman"/>
                <a:cs typeface="Times New Roman"/>
              </a:rPr>
              <a:t>To develop into a world-class tourism and leisure </a:t>
            </a:r>
            <a:r>
              <a:rPr lang="en-US" altLang="zh-CN" sz="2000" dirty="0" err="1">
                <a:latin typeface="Times New Roman"/>
                <a:cs typeface="Times New Roman"/>
              </a:rPr>
              <a:t>centre</a:t>
            </a:r>
            <a:r>
              <a:rPr lang="en-US" altLang="zh-CN" sz="2000" dirty="0">
                <a:latin typeface="Times New Roman"/>
                <a:cs typeface="Times New Roman"/>
              </a:rPr>
              <a:t> and a commerce and trade cooperation service platform between China and </a:t>
            </a:r>
            <a:r>
              <a:rPr lang="en-US" altLang="zh-CN" sz="2000" dirty="0" err="1">
                <a:latin typeface="Times New Roman"/>
                <a:cs typeface="Times New Roman"/>
              </a:rPr>
              <a:t>Lusophone</a:t>
            </a:r>
            <a:r>
              <a:rPr lang="en-US" altLang="zh-CN" sz="2000" dirty="0">
                <a:latin typeface="Times New Roman"/>
                <a:cs typeface="Times New Roman"/>
              </a:rPr>
              <a:t> countries, promote an appropriate level of diversified economic development, and develop into a base for exchange and cooperation where Chinese culture is the mainstream and diverse cultures coexist. </a:t>
            </a:r>
            <a:endParaRPr lang="zh-CN" sz="2000" b="0" dirty="0">
              <a:latin typeface="Times New Roman"/>
              <a:ea typeface="DFKai-SB" panose="03000509000000000000" pitchFamily="65" charset="-120"/>
              <a:cs typeface="Times New Roman"/>
            </a:endParaRPr>
          </a:p>
        </p:txBody>
      </p:sp>
      <p:sp>
        <p:nvSpPr>
          <p:cNvPr id="7" name="文本框 6"/>
          <p:cNvSpPr txBox="1"/>
          <p:nvPr/>
        </p:nvSpPr>
        <p:spPr>
          <a:xfrm>
            <a:off x="1567120" y="5718680"/>
            <a:ext cx="4063352" cy="369332"/>
          </a:xfrm>
          <a:prstGeom prst="rect">
            <a:avLst/>
          </a:prstGeom>
          <a:noFill/>
        </p:spPr>
        <p:txBody>
          <a:bodyPr wrap="square" rtlCol="0" anchor="t">
            <a:spAutoFit/>
          </a:bodyPr>
          <a:lstStyle/>
          <a:p>
            <a:pPr algn="ctr"/>
            <a:r>
              <a:rPr lang="zh-CN" altLang="en-US"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M</a:t>
            </a:r>
            <a:r>
              <a:rPr lang="en-US" altLang="zh-CN" dirty="0" err="1">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acau</a:t>
            </a:r>
            <a:r>
              <a:rPr lang="en-US" altLang="zh-CN"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 Tower</a:t>
            </a:r>
            <a:endParaRPr lang="en-US" altLang="zh-CN" b="0" i="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 name="文本框 8"/>
          <p:cNvSpPr txBox="1"/>
          <p:nvPr/>
        </p:nvSpPr>
        <p:spPr>
          <a:xfrm>
            <a:off x="6662508" y="5618544"/>
            <a:ext cx="2795905" cy="369332"/>
          </a:xfrm>
          <a:prstGeom prst="rect">
            <a:avLst/>
          </a:prstGeom>
          <a:noFill/>
        </p:spPr>
        <p:txBody>
          <a:bodyPr wrap="square" rtlCol="0" anchor="t">
            <a:spAutoFit/>
          </a:bodyPr>
          <a:lstStyle/>
          <a:p>
            <a:pPr algn="ctr">
              <a:buClrTx/>
              <a:buSzTx/>
              <a:buFontTx/>
            </a:pPr>
            <a:r>
              <a:rPr lang="en-US" altLang="zh-CN"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a:t>
            </a:r>
            <a:r>
              <a:rPr lang="zh-CN" altLang="zh-CN"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R</a:t>
            </a:r>
            <a:r>
              <a:rPr lang="en-US" altLang="zh-CN" dirty="0" err="1">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uins</a:t>
            </a:r>
            <a:r>
              <a:rPr lang="en-US" altLang="zh-CN"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of St. Paul’s</a:t>
            </a:r>
          </a:p>
        </p:txBody>
      </p:sp>
      <p:pic>
        <p:nvPicPr>
          <p:cNvPr id="2" name="Picture 1"/>
          <p:cNvPicPr>
            <a:picLocks noChangeAspect="1"/>
          </p:cNvPicPr>
          <p:nvPr/>
        </p:nvPicPr>
        <p:blipFill>
          <a:blip r:embed="rId4"/>
          <a:stretch>
            <a:fillRect/>
          </a:stretch>
        </p:blipFill>
        <p:spPr>
          <a:xfrm>
            <a:off x="6352768" y="3327739"/>
            <a:ext cx="3213782" cy="2310419"/>
          </a:xfrm>
          <a:prstGeom prst="rect">
            <a:avLst/>
          </a:prstGeom>
        </p:spPr>
      </p:pic>
      <p:pic>
        <p:nvPicPr>
          <p:cNvPr id="6" name="Picture 5"/>
          <p:cNvPicPr>
            <a:picLocks noChangeAspect="1"/>
          </p:cNvPicPr>
          <p:nvPr/>
        </p:nvPicPr>
        <p:blipFill>
          <a:blip r:embed="rId5"/>
          <a:stretch>
            <a:fillRect/>
          </a:stretch>
        </p:blipFill>
        <p:spPr>
          <a:xfrm>
            <a:off x="2193695" y="3372772"/>
            <a:ext cx="2839233" cy="2326395"/>
          </a:xfrm>
          <a:prstGeom prst="rect">
            <a:avLst/>
          </a:prstGeom>
        </p:spPr>
      </p:pic>
      <p:sp>
        <p:nvSpPr>
          <p:cNvPr id="13" name="Rectangle 12"/>
          <p:cNvSpPr/>
          <p:nvPr/>
        </p:nvSpPr>
        <p:spPr>
          <a:xfrm>
            <a:off x="1567120" y="6231493"/>
            <a:ext cx="9117889" cy="584775"/>
          </a:xfrm>
          <a:prstGeom prst="rect">
            <a:avLst/>
          </a:prstGeom>
        </p:spPr>
        <p:txBody>
          <a:bodyPr wrap="square">
            <a:spAutoFit/>
          </a:bodyPr>
          <a:lstStyle/>
          <a:p>
            <a:r>
              <a:rPr lang="en-US" altLang="zh-TW" sz="1600" dirty="0">
                <a:solidFill>
                  <a:schemeClr val="tx1">
                    <a:lumMod val="95000"/>
                    <a:lumOff val="5000"/>
                  </a:schemeClr>
                </a:solidFill>
                <a:latin typeface="Times New Roman"/>
                <a:ea typeface="標楷體" panose="03000509000000000000" pitchFamily="65" charset="-120"/>
                <a:cs typeface="Times New Roman"/>
              </a:rPr>
              <a:t>Reference: </a:t>
            </a:r>
            <a:r>
              <a:rPr lang="en-US" altLang="zh-TW" sz="1600" i="1" dirty="0">
                <a:solidFill>
                  <a:schemeClr val="tx1">
                    <a:lumMod val="95000"/>
                    <a:lumOff val="5000"/>
                  </a:schemeClr>
                </a:solidFill>
                <a:latin typeface="Times New Roman"/>
                <a:ea typeface="DFKai-SB" panose="03000509000000000000" pitchFamily="65" charset="-120"/>
                <a:cs typeface="Times New Roman"/>
              </a:rPr>
              <a:t>The Outline Development Plan for the Guangdong-Hong Kong-Macao Greater Bay Area</a:t>
            </a:r>
            <a:r>
              <a:rPr lang="en-US" altLang="zh-TW" sz="1600" dirty="0">
                <a:solidFill>
                  <a:schemeClr val="tx1">
                    <a:lumMod val="95000"/>
                    <a:lumOff val="5000"/>
                  </a:schemeClr>
                </a:solidFill>
                <a:latin typeface="Times New Roman"/>
                <a:ea typeface="標楷體" panose="03000509000000000000" pitchFamily="65" charset="-120"/>
                <a:cs typeface="Times New Roman"/>
              </a:rPr>
              <a:t>, </a:t>
            </a:r>
            <a:r>
              <a:rPr lang="zh-CN" altLang="en-US" sz="1600" dirty="0">
                <a:solidFill>
                  <a:schemeClr val="tx1">
                    <a:lumMod val="95000"/>
                    <a:lumOff val="5000"/>
                  </a:schemeClr>
                </a:solidFill>
                <a:latin typeface="Times New Roman"/>
                <a:ea typeface="標楷體" panose="03000509000000000000" pitchFamily="65" charset="-120"/>
                <a:cs typeface="Times New Roman"/>
              </a:rPr>
              <a:t>p</a:t>
            </a:r>
            <a:r>
              <a:rPr lang="en-US" altLang="zh-CN" sz="1600" dirty="0">
                <a:solidFill>
                  <a:schemeClr val="tx1">
                    <a:lumMod val="95000"/>
                    <a:lumOff val="5000"/>
                  </a:schemeClr>
                </a:solidFill>
                <a:latin typeface="Times New Roman"/>
                <a:ea typeface="標楷體" panose="03000509000000000000" pitchFamily="65" charset="-120"/>
                <a:cs typeface="Times New Roman"/>
              </a:rPr>
              <a:t>. </a:t>
            </a:r>
            <a:r>
              <a:rPr lang="en-US" altLang="zh-TW" sz="16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12</a:t>
            </a:r>
            <a:r>
              <a:rPr lang="en-US" altLang="zh-TW" sz="16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a:t>
            </a:r>
          </a:p>
          <a:p>
            <a:r>
              <a:rPr lang="en-US" altLang="zh-TW" sz="16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1600" dirty="0" smtClean="0">
                <a:solidFill>
                  <a:schemeClr val="tx1">
                    <a:lumMod val="95000"/>
                    <a:lumOff val="5000"/>
                  </a:schemeClr>
                </a:solidFill>
                <a:latin typeface="Times New Roman"/>
                <a:ea typeface="標楷體" panose="03000509000000000000" pitchFamily="65" charset="-120"/>
                <a:cs typeface="Times New Roman"/>
              </a:rPr>
              <a:t>https</a:t>
            </a:r>
            <a:r>
              <a:rPr lang="en-US" altLang="zh-TW" sz="1600" dirty="0">
                <a:solidFill>
                  <a:schemeClr val="tx1">
                    <a:lumMod val="95000"/>
                    <a:lumOff val="5000"/>
                  </a:schemeClr>
                </a:solidFill>
                <a:latin typeface="Times New Roman"/>
                <a:ea typeface="標楷體" panose="03000509000000000000" pitchFamily="65" charset="-120"/>
                <a:cs typeface="Times New Roman"/>
              </a:rPr>
              <a:t>://www.bayarea.gov.hk/filemanager/en/share/pdf/Outline_Development_Plan.pdf</a:t>
            </a:r>
            <a:r>
              <a:rPr lang="en-US" altLang="zh-TW" sz="16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a:t>
            </a:r>
            <a:endParaRPr lang="en-US" sz="16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0" name="标题 1"/>
          <p:cNvSpPr txBox="1">
            <a:spLocks noChangeArrowheads="1"/>
          </p:cNvSpPr>
          <p:nvPr/>
        </p:nvSpPr>
        <p:spPr bwMode="auto">
          <a:xfrm>
            <a:off x="1002337" y="-35245"/>
            <a:ext cx="10247453" cy="9073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200" b="1" kern="100" dirty="0">
                <a:latin typeface="Times New Roman"/>
                <a:ea typeface="DFKai-SB" panose="03000509000000000000" pitchFamily="65" charset="-120"/>
                <a:cs typeface="Times New Roman" panose="02020603050405020304" charset="0"/>
              </a:rPr>
              <a:t>Spatial Layout of the Greater Bay Area-Macao</a:t>
            </a:r>
            <a:endParaRPr lang="zh-TW" altLang="zh-HK" sz="3200" b="1" kern="100" dirty="0">
              <a:latin typeface="Times New Roman"/>
              <a:ea typeface="DFKai-SB" panose="03000509000000000000" pitchFamily="65" charset="-120"/>
              <a:cs typeface="Times New Roman" panose="02020603050405020304" charset="0"/>
            </a:endParaRPr>
          </a:p>
        </p:txBody>
      </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76374" y="942987"/>
            <a:ext cx="11592720" cy="1708160"/>
          </a:xfrm>
          <a:prstGeom prst="rect">
            <a:avLst/>
          </a:prstGeom>
          <a:noFill/>
          <a:ln w="9525">
            <a:noFill/>
          </a:ln>
        </p:spPr>
        <p:txBody>
          <a:bodyPr wrap="square">
            <a:spAutoFit/>
          </a:bodyPr>
          <a:lstStyle/>
          <a:p>
            <a:pPr algn="just">
              <a:lnSpc>
                <a:spcPct val="125000"/>
              </a:lnSpc>
            </a:pPr>
            <a:r>
              <a:rPr lang="en-US" altLang="zh-CN" sz="2400" b="1" dirty="0">
                <a:latin typeface="Times New Roman"/>
                <a:ea typeface="DFKai-SB" panose="03000509000000000000" pitchFamily="65" charset="-120"/>
                <a:cs typeface="Times New Roman"/>
              </a:rPr>
              <a:t>Development Focus:</a:t>
            </a:r>
          </a:p>
          <a:p>
            <a:pPr algn="just">
              <a:lnSpc>
                <a:spcPct val="125000"/>
              </a:lnSpc>
            </a:pPr>
            <a:r>
              <a:rPr lang="en-US" altLang="zh-CN" sz="2000" dirty="0">
                <a:latin typeface="Times New Roman"/>
                <a:cs typeface="Times New Roman"/>
              </a:rPr>
              <a:t>To fully leverage its leading function as a national core city and an integrated gateway city, comprehensively strengthen its functions as an international commerce and industry </a:t>
            </a:r>
            <a:r>
              <a:rPr lang="en-US" altLang="zh-CN" sz="2000" dirty="0" err="1">
                <a:latin typeface="Times New Roman"/>
                <a:cs typeface="Times New Roman"/>
              </a:rPr>
              <a:t>centre</a:t>
            </a:r>
            <a:r>
              <a:rPr lang="en-US" altLang="zh-CN" sz="2000" dirty="0">
                <a:latin typeface="Times New Roman"/>
                <a:cs typeface="Times New Roman"/>
              </a:rPr>
              <a:t> and integrated transport hub, enhance its function as technological, educational and cultural </a:t>
            </a:r>
            <a:r>
              <a:rPr lang="en-US" altLang="zh-CN" sz="2000" dirty="0" err="1">
                <a:latin typeface="Times New Roman"/>
                <a:cs typeface="Times New Roman"/>
              </a:rPr>
              <a:t>centres</a:t>
            </a:r>
            <a:r>
              <a:rPr lang="en-US" altLang="zh-CN" sz="2000" dirty="0">
                <a:latin typeface="Times New Roman"/>
                <a:cs typeface="Times New Roman"/>
              </a:rPr>
              <a:t>, and develop into a global metropolis.</a:t>
            </a:r>
            <a:endParaRPr lang="zh-CN" altLang="en-US" sz="2000" dirty="0">
              <a:latin typeface="Times New Roman"/>
              <a:ea typeface="DFKai-SB" panose="03000509000000000000" pitchFamily="65" charset="-120"/>
              <a:cs typeface="Times New Roman"/>
            </a:endParaRPr>
          </a:p>
        </p:txBody>
      </p:sp>
      <p:sp>
        <p:nvSpPr>
          <p:cNvPr id="11" name="文本框 10"/>
          <p:cNvSpPr txBox="1"/>
          <p:nvPr/>
        </p:nvSpPr>
        <p:spPr>
          <a:xfrm>
            <a:off x="2242786" y="5700159"/>
            <a:ext cx="3013690" cy="369332"/>
          </a:xfrm>
          <a:prstGeom prst="rect">
            <a:avLst/>
          </a:prstGeom>
          <a:noFill/>
        </p:spPr>
        <p:txBody>
          <a:bodyPr wrap="square" rtlCol="0" anchor="t">
            <a:spAutoFit/>
          </a:bodyPr>
          <a:lstStyle/>
          <a:p>
            <a:pPr algn="ctr"/>
            <a:r>
              <a:rPr lang="zh-CN" altLang="en-US" dirty="0">
                <a:latin typeface="Times New Roman"/>
                <a:ea typeface="DFKai-SB" panose="03000509000000000000" pitchFamily="65" charset="-120"/>
                <a:cs typeface="Times New Roman"/>
                <a:sym typeface="+mn-ea"/>
              </a:rPr>
              <a:t>C</a:t>
            </a:r>
            <a:r>
              <a:rPr lang="en-US" altLang="zh-CN" dirty="0" err="1">
                <a:latin typeface="Times New Roman"/>
                <a:ea typeface="DFKai-SB" panose="03000509000000000000" pitchFamily="65" charset="-120"/>
                <a:cs typeface="Times New Roman"/>
                <a:sym typeface="+mn-ea"/>
              </a:rPr>
              <a:t>anton</a:t>
            </a:r>
            <a:r>
              <a:rPr lang="en-US" altLang="zh-CN" dirty="0">
                <a:latin typeface="Times New Roman"/>
                <a:ea typeface="DFKai-SB" panose="03000509000000000000" pitchFamily="65" charset="-120"/>
                <a:cs typeface="Times New Roman"/>
                <a:sym typeface="+mn-ea"/>
              </a:rPr>
              <a:t> Tower</a:t>
            </a:r>
          </a:p>
        </p:txBody>
      </p:sp>
      <p:pic>
        <p:nvPicPr>
          <p:cNvPr id="3" name="Picture 2"/>
          <p:cNvPicPr>
            <a:picLocks noChangeAspect="1"/>
          </p:cNvPicPr>
          <p:nvPr/>
        </p:nvPicPr>
        <p:blipFill>
          <a:blip r:embed="rId4"/>
          <a:stretch>
            <a:fillRect/>
          </a:stretch>
        </p:blipFill>
        <p:spPr>
          <a:xfrm>
            <a:off x="1980034" y="2949400"/>
            <a:ext cx="3579515" cy="2750760"/>
          </a:xfrm>
          <a:prstGeom prst="rect">
            <a:avLst/>
          </a:prstGeom>
        </p:spPr>
      </p:pic>
      <p:sp>
        <p:nvSpPr>
          <p:cNvPr id="12" name="Rectangle 11"/>
          <p:cNvSpPr/>
          <p:nvPr/>
        </p:nvSpPr>
        <p:spPr>
          <a:xfrm>
            <a:off x="1314273" y="6162805"/>
            <a:ext cx="9861132" cy="584775"/>
          </a:xfrm>
          <a:prstGeom prst="rect">
            <a:avLst/>
          </a:prstGeom>
        </p:spPr>
        <p:txBody>
          <a:bodyPr wrap="square">
            <a:spAutoFit/>
          </a:bodyPr>
          <a:lstStyle/>
          <a:p>
            <a:r>
              <a:rPr lang="en-US" altLang="zh-TW" sz="1600" dirty="0">
                <a:solidFill>
                  <a:schemeClr val="tx1">
                    <a:lumMod val="95000"/>
                    <a:lumOff val="5000"/>
                  </a:schemeClr>
                </a:solidFill>
                <a:latin typeface="Times New Roman"/>
                <a:ea typeface="標楷體" panose="03000509000000000000" pitchFamily="65" charset="-120"/>
                <a:cs typeface="Times New Roman"/>
              </a:rPr>
              <a:t>Reference: </a:t>
            </a:r>
            <a:r>
              <a:rPr lang="en-US" altLang="zh-TW" sz="1600" i="1" dirty="0">
                <a:solidFill>
                  <a:schemeClr val="tx1">
                    <a:lumMod val="95000"/>
                    <a:lumOff val="5000"/>
                  </a:schemeClr>
                </a:solidFill>
                <a:latin typeface="Times New Roman"/>
                <a:ea typeface="DFKai-SB" panose="03000509000000000000" pitchFamily="65" charset="-120"/>
                <a:cs typeface="Times New Roman"/>
              </a:rPr>
              <a:t>The Outline Development Plan for the Guangdong-Hong Kong-Macao Greater Bay Area</a:t>
            </a:r>
            <a:r>
              <a:rPr lang="en-US" altLang="zh-TW" sz="1600" dirty="0">
                <a:solidFill>
                  <a:schemeClr val="tx1">
                    <a:lumMod val="95000"/>
                    <a:lumOff val="5000"/>
                  </a:schemeClr>
                </a:solidFill>
                <a:latin typeface="Times New Roman"/>
                <a:ea typeface="標楷體" panose="03000509000000000000" pitchFamily="65" charset="-120"/>
                <a:cs typeface="Times New Roman"/>
              </a:rPr>
              <a:t>, </a:t>
            </a:r>
            <a:r>
              <a:rPr lang="zh-CN" altLang="en-US" sz="1600" dirty="0">
                <a:solidFill>
                  <a:schemeClr val="tx1">
                    <a:lumMod val="95000"/>
                    <a:lumOff val="5000"/>
                  </a:schemeClr>
                </a:solidFill>
                <a:latin typeface="Times New Roman"/>
                <a:ea typeface="標楷體" panose="03000509000000000000" pitchFamily="65" charset="-120"/>
                <a:cs typeface="Times New Roman"/>
              </a:rPr>
              <a:t>p</a:t>
            </a:r>
            <a:r>
              <a:rPr lang="en-US" altLang="zh-CN" sz="1600" dirty="0">
                <a:solidFill>
                  <a:schemeClr val="tx1">
                    <a:lumMod val="95000"/>
                    <a:lumOff val="5000"/>
                  </a:schemeClr>
                </a:solidFill>
                <a:latin typeface="Times New Roman"/>
                <a:ea typeface="標楷體" panose="03000509000000000000" pitchFamily="65" charset="-120"/>
                <a:cs typeface="Times New Roman"/>
              </a:rPr>
              <a:t>. </a:t>
            </a:r>
            <a:r>
              <a:rPr lang="en-US" altLang="zh-TW" sz="1600" dirty="0" smtClean="0">
                <a:solidFill>
                  <a:schemeClr val="tx1">
                    <a:lumMod val="95000"/>
                    <a:lumOff val="5000"/>
                  </a:schemeClr>
                </a:solidFill>
                <a:latin typeface="Times New Roman"/>
                <a:ea typeface="標楷體" panose="03000509000000000000" pitchFamily="65" charset="-120"/>
                <a:cs typeface="Times New Roman"/>
              </a:rPr>
              <a:t>12</a:t>
            </a:r>
            <a:r>
              <a:rPr lang="en-US" altLang="zh-TW" sz="1600" dirty="0">
                <a:solidFill>
                  <a:schemeClr val="tx1">
                    <a:lumMod val="95000"/>
                    <a:lumOff val="5000"/>
                  </a:schemeClr>
                </a:solidFill>
                <a:latin typeface="Times New Roman"/>
                <a:ea typeface="標楷體" panose="03000509000000000000" pitchFamily="65" charset="-120"/>
                <a:cs typeface="Times New Roman"/>
              </a:rPr>
              <a:t>.</a:t>
            </a:r>
          </a:p>
          <a:p>
            <a:r>
              <a:rPr lang="en-US" altLang="zh-TW" sz="1600" dirty="0" smtClean="0">
                <a:solidFill>
                  <a:schemeClr val="tx1">
                    <a:lumMod val="95000"/>
                    <a:lumOff val="5000"/>
                  </a:schemeClr>
                </a:solidFill>
                <a:latin typeface="Times New Roman"/>
                <a:ea typeface="標楷體" panose="03000509000000000000" pitchFamily="65" charset="-120"/>
                <a:cs typeface="Times New Roman"/>
              </a:rPr>
              <a:t>(https</a:t>
            </a:r>
            <a:r>
              <a:rPr lang="en-US" altLang="zh-TW" sz="1600" dirty="0">
                <a:solidFill>
                  <a:schemeClr val="tx1">
                    <a:lumMod val="95000"/>
                    <a:lumOff val="5000"/>
                  </a:schemeClr>
                </a:solidFill>
                <a:latin typeface="Times New Roman"/>
                <a:ea typeface="標楷體" panose="03000509000000000000" pitchFamily="65" charset="-120"/>
                <a:cs typeface="Times New Roman"/>
              </a:rPr>
              <a:t>://www.bayarea.gov.hk/filemanager/en/share/pdf/Outline_Development_Plan.pdf)</a:t>
            </a:r>
            <a:endParaRPr lang="en-US" sz="1600" dirty="0">
              <a:solidFill>
                <a:schemeClr val="tx1">
                  <a:lumMod val="95000"/>
                  <a:lumOff val="5000"/>
                </a:schemeClr>
              </a:solidFill>
              <a:latin typeface="Times New Roman"/>
              <a:cs typeface="Times New Roman"/>
            </a:endParaRPr>
          </a:p>
        </p:txBody>
      </p:sp>
      <p:pic>
        <p:nvPicPr>
          <p:cNvPr id="5" name="Picture 4"/>
          <p:cNvPicPr>
            <a:picLocks noChangeAspect="1"/>
          </p:cNvPicPr>
          <p:nvPr/>
        </p:nvPicPr>
        <p:blipFill>
          <a:blip r:embed="rId5"/>
          <a:stretch>
            <a:fillRect/>
          </a:stretch>
        </p:blipFill>
        <p:spPr>
          <a:xfrm>
            <a:off x="6757449" y="2929245"/>
            <a:ext cx="3201197" cy="2765834"/>
          </a:xfrm>
          <a:prstGeom prst="rect">
            <a:avLst/>
          </a:prstGeom>
        </p:spPr>
      </p:pic>
      <p:sp>
        <p:nvSpPr>
          <p:cNvPr id="7" name="Rectangle 6"/>
          <p:cNvSpPr/>
          <p:nvPr/>
        </p:nvSpPr>
        <p:spPr>
          <a:xfrm>
            <a:off x="6244839" y="5675778"/>
            <a:ext cx="5070619" cy="369332"/>
          </a:xfrm>
          <a:prstGeom prst="rect">
            <a:avLst/>
          </a:prstGeom>
        </p:spPr>
        <p:txBody>
          <a:bodyPr wrap="none">
            <a:spAutoFit/>
          </a:bodyPr>
          <a:lstStyle/>
          <a:p>
            <a:r>
              <a:rPr lang="en-US" altLang="zh-CN" dirty="0">
                <a:latin typeface="Times New Roman"/>
                <a:ea typeface="標楷體" panose="03000509000000000000" pitchFamily="65" charset="-120"/>
                <a:cs typeface="Times New Roman"/>
              </a:rPr>
              <a:t>The Five-Ram Sculpture in </a:t>
            </a:r>
            <a:r>
              <a:rPr lang="en-US" altLang="zh-CN" dirty="0" err="1">
                <a:latin typeface="Times New Roman"/>
                <a:ea typeface="標楷體" panose="03000509000000000000" pitchFamily="65" charset="-120"/>
                <a:cs typeface="Times New Roman"/>
              </a:rPr>
              <a:t>Yuexiu</a:t>
            </a:r>
            <a:r>
              <a:rPr lang="en-US" altLang="zh-CN" dirty="0">
                <a:latin typeface="Times New Roman"/>
                <a:ea typeface="標楷體" panose="03000509000000000000" pitchFamily="65" charset="-120"/>
                <a:cs typeface="Times New Roman"/>
              </a:rPr>
              <a:t> Park, Guangzhou</a:t>
            </a:r>
            <a:endParaRPr lang="en-US" dirty="0">
              <a:latin typeface="Times New Roman"/>
              <a:ea typeface="標楷體" panose="03000509000000000000" pitchFamily="65" charset="-120"/>
              <a:cs typeface="Times New Roman"/>
            </a:endParaRPr>
          </a:p>
        </p:txBody>
      </p:sp>
      <p:sp>
        <p:nvSpPr>
          <p:cNvPr id="13" name="标题 1"/>
          <p:cNvSpPr txBox="1">
            <a:spLocks noChangeArrowheads="1"/>
          </p:cNvSpPr>
          <p:nvPr/>
        </p:nvSpPr>
        <p:spPr bwMode="auto">
          <a:xfrm>
            <a:off x="927952" y="35687"/>
            <a:ext cx="10247453" cy="9073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200" b="1" kern="100" dirty="0">
                <a:latin typeface="Times New Roman"/>
                <a:ea typeface="DFKai-SB" panose="03000509000000000000" pitchFamily="65" charset="-120"/>
                <a:cs typeface="Times New Roman" panose="02020603050405020304" charset="0"/>
              </a:rPr>
              <a:t>Spatial Layout of the Greater Bay Area-Guangzhou</a:t>
            </a:r>
            <a:endParaRPr lang="zh-TW" altLang="zh-HK" sz="3200" b="1" kern="100" dirty="0">
              <a:latin typeface="Times New Roman"/>
              <a:ea typeface="DFKai-SB" panose="03000509000000000000" pitchFamily="65" charset="-120"/>
              <a:cs typeface="Times New Roman" panose="02020603050405020304" charset="0"/>
            </a:endParaRPr>
          </a:p>
        </p:txBody>
      </p:sp>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73118" y="993476"/>
            <a:ext cx="11096800" cy="1708160"/>
          </a:xfrm>
          <a:prstGeom prst="rect">
            <a:avLst/>
          </a:prstGeom>
          <a:noFill/>
          <a:ln w="9525">
            <a:noFill/>
          </a:ln>
        </p:spPr>
        <p:txBody>
          <a:bodyPr wrap="square">
            <a:spAutoFit/>
          </a:bodyPr>
          <a:lstStyle/>
          <a:p>
            <a:pPr algn="just">
              <a:lnSpc>
                <a:spcPct val="125000"/>
              </a:lnSpc>
            </a:pPr>
            <a:r>
              <a:rPr lang="en-US" altLang="zh-CN" sz="2400" b="1" dirty="0">
                <a:latin typeface="Times New Roman"/>
                <a:ea typeface="DFKai-SB" panose="03000509000000000000" pitchFamily="65" charset="-120"/>
                <a:cs typeface="Times New Roman"/>
              </a:rPr>
              <a:t>Development Focus:</a:t>
            </a:r>
          </a:p>
          <a:p>
            <a:pPr algn="just" fontAlgn="auto">
              <a:lnSpc>
                <a:spcPct val="125000"/>
              </a:lnSpc>
              <a:buFont typeface="Wingdings" panose="05000000000000000000" charset="0"/>
              <a:buNone/>
            </a:pPr>
            <a:r>
              <a:rPr lang="en-US" altLang="zh-CN" sz="2000" dirty="0">
                <a:latin typeface="Times New Roman"/>
                <a:cs typeface="Times New Roman"/>
              </a:rPr>
              <a:t>To leverage its leading role as a special economic zone, a national economic core city and a national innovation city, expedite its transformation into a modern and international city, and strive to become a capital of innovation and creativity with global influence.</a:t>
            </a:r>
            <a:endParaRPr lang="zh-CN" altLang="en-US" sz="2000" dirty="0">
              <a:latin typeface="Times New Roman"/>
              <a:ea typeface="DFKai-SB" panose="03000509000000000000" pitchFamily="65" charset="-120"/>
              <a:cs typeface="Times New Roman"/>
            </a:endParaRPr>
          </a:p>
        </p:txBody>
      </p:sp>
      <p:sp>
        <p:nvSpPr>
          <p:cNvPr id="7" name="文本框 6"/>
          <p:cNvSpPr txBox="1"/>
          <p:nvPr/>
        </p:nvSpPr>
        <p:spPr>
          <a:xfrm>
            <a:off x="1776280" y="5644433"/>
            <a:ext cx="3707347" cy="369332"/>
          </a:xfrm>
          <a:prstGeom prst="rect">
            <a:avLst/>
          </a:prstGeom>
          <a:noFill/>
        </p:spPr>
        <p:txBody>
          <a:bodyPr wrap="square" rtlCol="0" anchor="t">
            <a:spAutoFit/>
          </a:bodyPr>
          <a:lstStyle/>
          <a:p>
            <a:pPr algn="ctr"/>
            <a:r>
              <a:rPr lang="zh-CN" altLang="en-US" dirty="0">
                <a:latin typeface="Times New Roman"/>
                <a:ea typeface="DFKai-SB" panose="03000509000000000000" pitchFamily="65" charset="-120"/>
                <a:cs typeface="Times New Roman"/>
              </a:rPr>
              <a:t>S</a:t>
            </a:r>
            <a:r>
              <a:rPr lang="en-US" altLang="zh-CN" dirty="0" err="1">
                <a:latin typeface="Times New Roman"/>
                <a:ea typeface="DFKai-SB" panose="03000509000000000000" pitchFamily="65" charset="-120"/>
                <a:cs typeface="Times New Roman"/>
              </a:rPr>
              <a:t>henzhen</a:t>
            </a:r>
            <a:r>
              <a:rPr lang="en-US" altLang="zh-CN" dirty="0">
                <a:latin typeface="Times New Roman"/>
                <a:ea typeface="DFKai-SB" panose="03000509000000000000" pitchFamily="65" charset="-120"/>
                <a:cs typeface="Times New Roman"/>
              </a:rPr>
              <a:t> North Railway Station</a:t>
            </a:r>
            <a:endParaRPr lang="zh-CN" altLang="en-US" dirty="0">
              <a:latin typeface="Times New Roman"/>
              <a:ea typeface="DFKai-SB" panose="03000509000000000000" pitchFamily="65" charset="-120"/>
              <a:cs typeface="Times New Roman"/>
            </a:endParaRPr>
          </a:p>
        </p:txBody>
      </p:sp>
      <p:sp>
        <p:nvSpPr>
          <p:cNvPr id="9" name="文本框 8"/>
          <p:cNvSpPr txBox="1"/>
          <p:nvPr/>
        </p:nvSpPr>
        <p:spPr>
          <a:xfrm>
            <a:off x="6238189" y="5683786"/>
            <a:ext cx="4564471" cy="369332"/>
          </a:xfrm>
          <a:prstGeom prst="rect">
            <a:avLst/>
          </a:prstGeom>
          <a:noFill/>
        </p:spPr>
        <p:txBody>
          <a:bodyPr wrap="square" rtlCol="0" anchor="t">
            <a:spAutoFit/>
          </a:bodyPr>
          <a:lstStyle/>
          <a:p>
            <a:pPr algn="ctr">
              <a:buClrTx/>
              <a:buSzTx/>
              <a:buFontTx/>
            </a:pPr>
            <a:r>
              <a:rPr lang="en-US" altLang="zh-CN" dirty="0">
                <a:latin typeface="Times New Roman"/>
                <a:ea typeface="DFKai-SB" panose="03000509000000000000" pitchFamily="65" charset="-120"/>
                <a:cs typeface="Times New Roman"/>
              </a:rPr>
              <a:t>Night View of </a:t>
            </a:r>
            <a:r>
              <a:rPr lang="en-US" altLang="zh-CN" dirty="0" err="1">
                <a:latin typeface="Times New Roman"/>
                <a:ea typeface="DFKai-SB" panose="03000509000000000000" pitchFamily="65" charset="-120"/>
                <a:cs typeface="Times New Roman"/>
              </a:rPr>
              <a:t>Futian</a:t>
            </a:r>
            <a:r>
              <a:rPr lang="en-US" altLang="zh-CN" dirty="0">
                <a:latin typeface="Times New Roman"/>
                <a:ea typeface="DFKai-SB" panose="03000509000000000000" pitchFamily="65" charset="-120"/>
                <a:cs typeface="Times New Roman"/>
              </a:rPr>
              <a:t>, Shenzhen</a:t>
            </a:r>
          </a:p>
        </p:txBody>
      </p:sp>
      <p:pic>
        <p:nvPicPr>
          <p:cNvPr id="2" name="Picture 1"/>
          <p:cNvPicPr>
            <a:picLocks noChangeAspect="1"/>
          </p:cNvPicPr>
          <p:nvPr/>
        </p:nvPicPr>
        <p:blipFill>
          <a:blip r:embed="rId4"/>
          <a:stretch>
            <a:fillRect/>
          </a:stretch>
        </p:blipFill>
        <p:spPr>
          <a:xfrm>
            <a:off x="1176627" y="3236870"/>
            <a:ext cx="4342719" cy="2359313"/>
          </a:xfrm>
          <a:prstGeom prst="rect">
            <a:avLst/>
          </a:prstGeom>
        </p:spPr>
      </p:pic>
      <p:pic>
        <p:nvPicPr>
          <p:cNvPr id="5" name="Picture 4"/>
          <p:cNvPicPr>
            <a:picLocks noChangeAspect="1"/>
          </p:cNvPicPr>
          <p:nvPr/>
        </p:nvPicPr>
        <p:blipFill>
          <a:blip r:embed="rId5"/>
          <a:stretch>
            <a:fillRect/>
          </a:stretch>
        </p:blipFill>
        <p:spPr>
          <a:xfrm>
            <a:off x="6117500" y="3263343"/>
            <a:ext cx="4684888" cy="2312685"/>
          </a:xfrm>
          <a:prstGeom prst="rect">
            <a:avLst/>
          </a:prstGeom>
        </p:spPr>
      </p:pic>
      <p:sp>
        <p:nvSpPr>
          <p:cNvPr id="11" name="Rectangle 10"/>
          <p:cNvSpPr/>
          <p:nvPr/>
        </p:nvSpPr>
        <p:spPr>
          <a:xfrm>
            <a:off x="1779530" y="6083579"/>
            <a:ext cx="9288528" cy="584775"/>
          </a:xfrm>
          <a:prstGeom prst="rect">
            <a:avLst/>
          </a:prstGeom>
        </p:spPr>
        <p:txBody>
          <a:bodyPr wrap="square">
            <a:spAutoFit/>
          </a:bodyPr>
          <a:lstStyle/>
          <a:p>
            <a:r>
              <a:rPr lang="en-US" altLang="zh-TW" sz="1600" dirty="0">
                <a:solidFill>
                  <a:schemeClr val="tx1">
                    <a:lumMod val="95000"/>
                    <a:lumOff val="5000"/>
                  </a:schemeClr>
                </a:solidFill>
                <a:latin typeface="Times New Roman"/>
                <a:ea typeface="標楷體" panose="03000509000000000000" pitchFamily="65" charset="-120"/>
                <a:cs typeface="Times New Roman"/>
              </a:rPr>
              <a:t>Reference: </a:t>
            </a:r>
            <a:r>
              <a:rPr lang="en-US" altLang="zh-TW" sz="1600" i="1" dirty="0">
                <a:solidFill>
                  <a:schemeClr val="tx1">
                    <a:lumMod val="95000"/>
                    <a:lumOff val="5000"/>
                  </a:schemeClr>
                </a:solidFill>
                <a:latin typeface="Times New Roman"/>
                <a:ea typeface="DFKai-SB" panose="03000509000000000000" pitchFamily="65" charset="-120"/>
                <a:cs typeface="Times New Roman"/>
              </a:rPr>
              <a:t>The Outline Development Plan for the Guangdong-Hong Kong-Macao Greater Bay Area</a:t>
            </a:r>
            <a:r>
              <a:rPr lang="en-US" altLang="zh-TW" sz="1600" dirty="0">
                <a:solidFill>
                  <a:schemeClr val="tx1">
                    <a:lumMod val="95000"/>
                    <a:lumOff val="5000"/>
                  </a:schemeClr>
                </a:solidFill>
                <a:latin typeface="Times New Roman"/>
                <a:ea typeface="標楷體" panose="03000509000000000000" pitchFamily="65" charset="-120"/>
                <a:cs typeface="Times New Roman"/>
              </a:rPr>
              <a:t>, </a:t>
            </a:r>
            <a:r>
              <a:rPr lang="zh-CN" altLang="en-US" sz="1600" dirty="0">
                <a:solidFill>
                  <a:schemeClr val="tx1">
                    <a:lumMod val="95000"/>
                    <a:lumOff val="5000"/>
                  </a:schemeClr>
                </a:solidFill>
                <a:latin typeface="Times New Roman"/>
                <a:ea typeface="標楷體" panose="03000509000000000000" pitchFamily="65" charset="-120"/>
                <a:cs typeface="Times New Roman"/>
              </a:rPr>
              <a:t>p</a:t>
            </a:r>
            <a:r>
              <a:rPr lang="en-US" altLang="zh-CN" sz="1600" dirty="0">
                <a:solidFill>
                  <a:schemeClr val="tx1">
                    <a:lumMod val="95000"/>
                    <a:lumOff val="5000"/>
                  </a:schemeClr>
                </a:solidFill>
                <a:latin typeface="Times New Roman"/>
                <a:ea typeface="標楷體" panose="03000509000000000000" pitchFamily="65" charset="-120"/>
                <a:cs typeface="Times New Roman"/>
              </a:rPr>
              <a:t>. </a:t>
            </a:r>
            <a:r>
              <a:rPr lang="en-US" altLang="zh-CN" sz="1600" dirty="0" smtClean="0">
                <a:solidFill>
                  <a:schemeClr val="tx1">
                    <a:lumMod val="95000"/>
                    <a:lumOff val="5000"/>
                  </a:schemeClr>
                </a:solidFill>
                <a:latin typeface="Times New Roman"/>
                <a:ea typeface="標楷體" panose="03000509000000000000" pitchFamily="65" charset="-120"/>
                <a:cs typeface="Times New Roman"/>
              </a:rPr>
              <a:t>1</a:t>
            </a:r>
            <a:r>
              <a:rPr lang="en-US" altLang="zh-TW" sz="1600" dirty="0" smtClean="0">
                <a:solidFill>
                  <a:schemeClr val="tx1">
                    <a:lumMod val="95000"/>
                    <a:lumOff val="5000"/>
                  </a:schemeClr>
                </a:solidFill>
                <a:latin typeface="Times New Roman"/>
                <a:ea typeface="標楷體" panose="03000509000000000000" pitchFamily="65" charset="-120"/>
                <a:cs typeface="Times New Roman"/>
              </a:rPr>
              <a:t>2</a:t>
            </a:r>
            <a:r>
              <a:rPr lang="en-US" altLang="zh-TW" sz="1600" dirty="0">
                <a:solidFill>
                  <a:schemeClr val="tx1">
                    <a:lumMod val="95000"/>
                    <a:lumOff val="5000"/>
                  </a:schemeClr>
                </a:solidFill>
                <a:latin typeface="Times New Roman"/>
                <a:ea typeface="標楷體" panose="03000509000000000000" pitchFamily="65" charset="-120"/>
                <a:cs typeface="Times New Roman"/>
              </a:rPr>
              <a:t>.</a:t>
            </a:r>
            <a:endParaRPr lang="en-US" altLang="zh-TW" sz="16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16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1600" dirty="0" smtClean="0">
                <a:solidFill>
                  <a:schemeClr val="tx1">
                    <a:lumMod val="95000"/>
                    <a:lumOff val="5000"/>
                  </a:schemeClr>
                </a:solidFill>
                <a:latin typeface="Times New Roman"/>
                <a:ea typeface="標楷體" panose="03000509000000000000" pitchFamily="65" charset="-120"/>
                <a:cs typeface="Times New Roman"/>
              </a:rPr>
              <a:t>https</a:t>
            </a:r>
            <a:r>
              <a:rPr lang="en-US" altLang="zh-TW" sz="1600" dirty="0">
                <a:solidFill>
                  <a:schemeClr val="tx1">
                    <a:lumMod val="95000"/>
                    <a:lumOff val="5000"/>
                  </a:schemeClr>
                </a:solidFill>
                <a:latin typeface="Times New Roman"/>
                <a:ea typeface="標楷體" panose="03000509000000000000" pitchFamily="65" charset="-120"/>
                <a:cs typeface="Times New Roman"/>
              </a:rPr>
              <a:t>://www.bayarea.gov.hk/filemanager/en/share/pdf/Outline_Development_Plan.pdf</a:t>
            </a:r>
            <a:r>
              <a:rPr lang="en-US" altLang="zh-TW" sz="16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a:t>
            </a:r>
            <a:endParaRPr lang="en-US" sz="16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2" name="标题 1"/>
          <p:cNvSpPr txBox="1">
            <a:spLocks noChangeArrowheads="1"/>
          </p:cNvSpPr>
          <p:nvPr/>
        </p:nvSpPr>
        <p:spPr bwMode="auto">
          <a:xfrm>
            <a:off x="993773" y="120553"/>
            <a:ext cx="10247453" cy="9073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200" b="1" kern="100" dirty="0">
                <a:latin typeface="Times New Roman"/>
                <a:ea typeface="DFKai-SB" panose="03000509000000000000" pitchFamily="65" charset="-120"/>
                <a:cs typeface="Times New Roman" panose="02020603050405020304" charset="0"/>
              </a:rPr>
              <a:t>Spatial Layout of the Greater Bay Area-Shenzhen</a:t>
            </a:r>
            <a:endParaRPr lang="zh-TW" altLang="zh-HK" sz="3200" b="1" kern="100" dirty="0">
              <a:latin typeface="Times New Roman"/>
              <a:ea typeface="DFKai-SB" panose="03000509000000000000" pitchFamily="65" charset="-120"/>
              <a:cs typeface="Times New Roman" panose="02020603050405020304" charset="0"/>
            </a:endParaRPr>
          </a:p>
        </p:txBody>
      </p: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29638" y="1265732"/>
            <a:ext cx="10616739" cy="707886"/>
          </a:xfrm>
          <a:prstGeom prst="rect">
            <a:avLst/>
          </a:prstGeom>
          <a:solidFill>
            <a:schemeClr val="bg1"/>
          </a:solidFill>
          <a:ln w="28575">
            <a:solidFill>
              <a:srgbClr val="FF0000"/>
            </a:solidFill>
          </a:ln>
        </p:spPr>
        <p:txBody>
          <a:bodyPr wrap="square">
            <a:spAutoFit/>
          </a:bodyPr>
          <a:lstStyle/>
          <a:p>
            <a:r>
              <a:rPr lang="en-US" altLang="zh-CN" sz="2000" dirty="0">
                <a:latin typeface="Times New Roman"/>
                <a:ea typeface="標楷體" panose="03000509000000000000" pitchFamily="65" charset="-120"/>
                <a:cs typeface="Times New Roman"/>
              </a:rPr>
              <a:t>For more information on the development priorities of each city in the Greater Bay Area, please click on the images below and read the relevant materials.</a:t>
            </a:r>
            <a:endParaRPr lang="en-US" altLang="zh-TW" sz="2000" dirty="0">
              <a:latin typeface="Times New Roman"/>
              <a:ea typeface="標楷體" panose="03000509000000000000" pitchFamily="65" charset="-120"/>
              <a:cs typeface="Times New Roman"/>
            </a:endParaRPr>
          </a:p>
        </p:txBody>
      </p:sp>
      <p:sp>
        <p:nvSpPr>
          <p:cNvPr id="8" name="Rectangle 7"/>
          <p:cNvSpPr/>
          <p:nvPr/>
        </p:nvSpPr>
        <p:spPr>
          <a:xfrm>
            <a:off x="6672112" y="6380800"/>
            <a:ext cx="4273029" cy="307777"/>
          </a:xfrm>
          <a:prstGeom prst="rect">
            <a:avLst/>
          </a:prstGeom>
        </p:spPr>
        <p:txBody>
          <a:bodyPr wrap="none">
            <a:spAutoFit/>
          </a:bodyPr>
          <a:lstStyle/>
          <a:p>
            <a:r>
              <a:rPr lang="en-US" sz="1400" dirty="0" smtClean="0">
                <a:solidFill>
                  <a:schemeClr val="tx1">
                    <a:lumMod val="95000"/>
                    <a:lumOff val="5000"/>
                  </a:schemeClr>
                </a:solidFill>
                <a:latin typeface="Times New Roman" panose="02020603050405020304" pitchFamily="18" charset="0"/>
                <a:cs typeface="Times New Roman" panose="02020603050405020304" pitchFamily="18" charset="0"/>
              </a:rPr>
              <a:t>https</a:t>
            </a:r>
            <a:r>
              <a:rPr lang="en-US" sz="1400" dirty="0">
                <a:solidFill>
                  <a:schemeClr val="tx1">
                    <a:lumMod val="95000"/>
                    <a:lumOff val="5000"/>
                  </a:schemeClr>
                </a:solidFill>
                <a:latin typeface="Times New Roman" panose="02020603050405020304" pitchFamily="18" charset="0"/>
                <a:cs typeface="Times New Roman" panose="02020603050405020304" pitchFamily="18" charset="0"/>
              </a:rPr>
              <a:t>://www.bayarea.gov.hk/en/focus/bayarea-cities.html</a:t>
            </a:r>
          </a:p>
        </p:txBody>
      </p:sp>
      <p:pic>
        <p:nvPicPr>
          <p:cNvPr id="10" name="Picture 9"/>
          <p:cNvPicPr>
            <a:picLocks noChangeAspect="1"/>
          </p:cNvPicPr>
          <p:nvPr/>
        </p:nvPicPr>
        <p:blipFill>
          <a:blip r:embed="rId2"/>
          <a:stretch>
            <a:fillRect/>
          </a:stretch>
        </p:blipFill>
        <p:spPr>
          <a:xfrm>
            <a:off x="7117223" y="2286781"/>
            <a:ext cx="2606388" cy="786054"/>
          </a:xfrm>
          <a:prstGeom prst="rect">
            <a:avLst/>
          </a:prstGeom>
        </p:spPr>
      </p:pic>
      <p:pic>
        <p:nvPicPr>
          <p:cNvPr id="18" name="Picture 17">
            <a:hlinkClick r:id="rId3"/>
          </p:cNvPr>
          <p:cNvPicPr>
            <a:picLocks noChangeAspect="1"/>
          </p:cNvPicPr>
          <p:nvPr/>
        </p:nvPicPr>
        <p:blipFill>
          <a:blip r:embed="rId4"/>
          <a:stretch>
            <a:fillRect/>
          </a:stretch>
        </p:blipFill>
        <p:spPr>
          <a:xfrm>
            <a:off x="1224102" y="2308401"/>
            <a:ext cx="3137125" cy="3619760"/>
          </a:xfrm>
          <a:prstGeom prst="rect">
            <a:avLst/>
          </a:prstGeom>
        </p:spPr>
      </p:pic>
      <p:sp>
        <p:nvSpPr>
          <p:cNvPr id="19" name="Rectangle 18"/>
          <p:cNvSpPr/>
          <p:nvPr/>
        </p:nvSpPr>
        <p:spPr>
          <a:xfrm>
            <a:off x="380855" y="5952867"/>
            <a:ext cx="5607350" cy="307777"/>
          </a:xfrm>
          <a:prstGeom prst="rect">
            <a:avLst/>
          </a:prstGeom>
        </p:spPr>
        <p:txBody>
          <a:bodyPr wrap="square">
            <a:spAutoFit/>
          </a:bodyPr>
          <a:lstStyle/>
          <a:p>
            <a:r>
              <a:rPr lang="en-US" altLang="zh-TW" sz="1400" dirty="0">
                <a:latin typeface="Times New Roman"/>
                <a:ea typeface="標楷體" panose="03000509000000000000" pitchFamily="65" charset="-120"/>
                <a:cs typeface="Times New Roman"/>
              </a:rPr>
              <a:t>Source: Website of Guangdong-Hong Kong-Macao Greater Bay Area</a:t>
            </a:r>
          </a:p>
        </p:txBody>
      </p:sp>
      <p:sp>
        <p:nvSpPr>
          <p:cNvPr id="20" name="Rectangle 19"/>
          <p:cNvSpPr/>
          <p:nvPr/>
        </p:nvSpPr>
        <p:spPr>
          <a:xfrm>
            <a:off x="6934663" y="6122242"/>
            <a:ext cx="4541919" cy="338554"/>
          </a:xfrm>
          <a:prstGeom prst="rect">
            <a:avLst/>
          </a:prstGeom>
        </p:spPr>
        <p:txBody>
          <a:bodyPr wrap="square">
            <a:spAutoFit/>
          </a:bodyPr>
          <a:lstStyle/>
          <a:p>
            <a:r>
              <a:rPr lang="en-US" altLang="zh-TW" sz="1600" dirty="0">
                <a:latin typeface="Times New Roman"/>
                <a:ea typeface="標楷體" panose="03000509000000000000" pitchFamily="65" charset="-120"/>
                <a:cs typeface="Times New Roman"/>
              </a:rPr>
              <a:t>Source: Website of the Greater Bay Area</a:t>
            </a:r>
            <a:r>
              <a:rPr lang="zh-TW" altLang="en-US" sz="1600" dirty="0">
                <a:latin typeface="Times New Roman"/>
                <a:ea typeface="標楷體" panose="03000509000000000000" pitchFamily="65" charset="-120"/>
                <a:cs typeface="Times New Roman"/>
              </a:rPr>
              <a:t> </a:t>
            </a:r>
            <a:endParaRPr lang="en-US" altLang="zh-TW" sz="1600" dirty="0">
              <a:latin typeface="標楷體" panose="03000509000000000000" pitchFamily="65" charset="-120"/>
              <a:ea typeface="標楷體" panose="03000509000000000000" pitchFamily="65" charset="-120"/>
            </a:endParaRPr>
          </a:p>
        </p:txBody>
      </p:sp>
      <p:sp>
        <p:nvSpPr>
          <p:cNvPr id="21" name="Rectangle 20"/>
          <p:cNvSpPr/>
          <p:nvPr/>
        </p:nvSpPr>
        <p:spPr>
          <a:xfrm>
            <a:off x="933231" y="6277201"/>
            <a:ext cx="3401380" cy="307777"/>
          </a:xfrm>
          <a:prstGeom prst="rect">
            <a:avLst/>
          </a:prstGeom>
        </p:spPr>
        <p:txBody>
          <a:bodyPr wrap="none">
            <a:spAutoFit/>
          </a:bodyPr>
          <a:lstStyle/>
          <a:p>
            <a:r>
              <a:rPr lang="en-US" sz="1400" dirty="0">
                <a:latin typeface="Times New Roman" panose="02020603050405020304" pitchFamily="18" charset="0"/>
                <a:cs typeface="Times New Roman" panose="02020603050405020304" pitchFamily="18" charset="0"/>
              </a:rPr>
              <a:t>http://www.cnbayarea.org.cn/city/index.html</a:t>
            </a:r>
          </a:p>
        </p:txBody>
      </p:sp>
      <p:sp>
        <p:nvSpPr>
          <p:cNvPr id="14" name="矩形 15"/>
          <p:cNvSpPr/>
          <p:nvPr/>
        </p:nvSpPr>
        <p:spPr bwMode="auto">
          <a:xfrm>
            <a:off x="139015" y="197725"/>
            <a:ext cx="1808538" cy="582613"/>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800" b="1" dirty="0">
                <a:solidFill>
                  <a:schemeClr val="tx1"/>
                </a:solidFill>
                <a:latin typeface="Times New Roman"/>
                <a:ea typeface="標楷體" panose="03000509000000000000" pitchFamily="65" charset="-120"/>
                <a:cs typeface="Times New Roman"/>
              </a:rPr>
              <a:t>Reference </a:t>
            </a:r>
            <a:endParaRPr lang="zh-CN" altLang="en-US" sz="2800" b="1" dirty="0">
              <a:solidFill>
                <a:schemeClr val="tx1"/>
              </a:solidFill>
              <a:latin typeface="Times New Roman"/>
              <a:ea typeface="標楷體" panose="03000509000000000000" pitchFamily="65" charset="-120"/>
              <a:cs typeface="Times New Roman"/>
            </a:endParaRPr>
          </a:p>
        </p:txBody>
      </p:sp>
      <p:sp>
        <p:nvSpPr>
          <p:cNvPr id="13" name="标题 1"/>
          <p:cNvSpPr txBox="1">
            <a:spLocks noChangeArrowheads="1"/>
          </p:cNvSpPr>
          <p:nvPr/>
        </p:nvSpPr>
        <p:spPr bwMode="auto">
          <a:xfrm>
            <a:off x="2174016" y="0"/>
            <a:ext cx="9136284" cy="9073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600" b="1" kern="100" dirty="0">
                <a:latin typeface="Times New Roman"/>
                <a:ea typeface="DFKai-SB" panose="03000509000000000000" pitchFamily="65" charset="-120"/>
                <a:cs typeface="Times New Roman" panose="02020603050405020304" charset="0"/>
              </a:rPr>
              <a:t>Spatial Layout of the Greater Bay Area</a:t>
            </a:r>
            <a:endParaRPr lang="zh-TW" altLang="zh-HK" sz="3600" b="1" kern="100" dirty="0">
              <a:latin typeface="Times New Roman"/>
              <a:ea typeface="DFKai-SB" panose="03000509000000000000" pitchFamily="65" charset="-120"/>
              <a:cs typeface="Times New Roman" panose="02020603050405020304" charset="0"/>
            </a:endParaRPr>
          </a:p>
        </p:txBody>
      </p:sp>
      <p:pic>
        <p:nvPicPr>
          <p:cNvPr id="15" name="圖片 14"/>
          <p:cNvPicPr/>
          <p:nvPr/>
        </p:nvPicPr>
        <p:blipFill rotWithShape="1">
          <a:blip r:embed="rId5"/>
          <a:srcRect l="21492" t="34800" r="24284" b="47996"/>
          <a:stretch/>
        </p:blipFill>
        <p:spPr bwMode="auto">
          <a:xfrm>
            <a:off x="5329237" y="3097541"/>
            <a:ext cx="6217141" cy="1022500"/>
          </a:xfrm>
          <a:prstGeom prst="rect">
            <a:avLst/>
          </a:prstGeom>
          <a:ln>
            <a:noFill/>
          </a:ln>
          <a:extLst>
            <a:ext uri="{53640926-AAD7-44D8-BBD7-CCE9431645EC}">
              <a14:shadowObscured xmlns:a14="http://schemas.microsoft.com/office/drawing/2010/main"/>
            </a:ext>
          </a:extLst>
        </p:spPr>
      </p:pic>
      <p:pic>
        <p:nvPicPr>
          <p:cNvPr id="16" name="圖片 15"/>
          <p:cNvPicPr/>
          <p:nvPr/>
        </p:nvPicPr>
        <p:blipFill rotWithShape="1">
          <a:blip r:embed="rId5"/>
          <a:srcRect l="21490" t="66013" r="23825" b="8688"/>
          <a:stretch/>
        </p:blipFill>
        <p:spPr bwMode="auto">
          <a:xfrm>
            <a:off x="5329236" y="4118281"/>
            <a:ext cx="6217141" cy="19615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086315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框 27"/>
          <p:cNvSpPr txBox="1"/>
          <p:nvPr>
            <p:custDataLst>
              <p:tags r:id="rId1"/>
            </p:custDataLst>
          </p:nvPr>
        </p:nvSpPr>
        <p:spPr>
          <a:xfrm>
            <a:off x="2783089" y="1195927"/>
            <a:ext cx="9394033" cy="4801123"/>
          </a:xfrm>
          <a:prstGeom prst="rect">
            <a:avLst/>
          </a:prstGeom>
          <a:noFill/>
        </p:spPr>
        <p:txBody>
          <a:bodyPr wrap="square" lIns="90000" tIns="46800" rIns="90000" bIns="0" anchor="b" anchorCtr="0">
            <a:spAutoFit/>
          </a:bodyPr>
          <a:lstStyle/>
          <a:p>
            <a:pPr marL="342900" indent="-342900" algn="just" defTabSz="913765">
              <a:lnSpc>
                <a:spcPct val="120000"/>
              </a:lnSpc>
              <a:spcBef>
                <a:spcPts val="600"/>
              </a:spcBef>
              <a:spcAft>
                <a:spcPts val="600"/>
              </a:spcAft>
              <a:buFont typeface="Arial" panose="020B0604020202020204" pitchFamily="34" charset="0"/>
              <a:buChar char="•"/>
            </a:pPr>
            <a:r>
              <a:rPr lang="en-US" altLang="zh-CN" dirty="0">
                <a:latin typeface="Times New Roman"/>
                <a:cs typeface="Times New Roman"/>
              </a:rPr>
              <a:t>To pursue the development of the “Guangzhou-Shenzhen-Hong Kong-Macao” innovation and technology corridor, and jointly develop a Greater Bay Area big data </a:t>
            </a:r>
            <a:r>
              <a:rPr lang="en-US" altLang="zh-CN" dirty="0" err="1">
                <a:latin typeface="Times New Roman"/>
                <a:cs typeface="Times New Roman"/>
              </a:rPr>
              <a:t>centre</a:t>
            </a:r>
            <a:r>
              <a:rPr lang="en-US" altLang="zh-CN" dirty="0">
                <a:latin typeface="Times New Roman"/>
                <a:cs typeface="Times New Roman"/>
              </a:rPr>
              <a:t> as well as platforms for international innovation. </a:t>
            </a:r>
            <a:endParaRPr lang="en-US" altLang="zh-TW" dirty="0">
              <a:latin typeface="Times New Roman"/>
              <a:ea typeface="DFKai-SB" panose="03000509000000000000" pitchFamily="65" charset="-120"/>
              <a:cs typeface="Times New Roman"/>
            </a:endParaRPr>
          </a:p>
          <a:p>
            <a:pPr marL="342900" indent="-342900" algn="just" defTabSz="913765">
              <a:lnSpc>
                <a:spcPct val="120000"/>
              </a:lnSpc>
              <a:spcBef>
                <a:spcPts val="600"/>
              </a:spcBef>
              <a:spcAft>
                <a:spcPts val="600"/>
              </a:spcAft>
              <a:buFont typeface="Arial" panose="020B0604020202020204" pitchFamily="34" charset="0"/>
              <a:buChar char="•"/>
            </a:pPr>
            <a:r>
              <a:rPr lang="en-US" altLang="zh-CN" dirty="0">
                <a:latin typeface="Times New Roman"/>
                <a:cs typeface="Times New Roman"/>
              </a:rPr>
              <a:t>To support the development of major technological infrastructure facilities, research and development institutes as well as innovation platforms in the Greater Bay Area.</a:t>
            </a:r>
          </a:p>
          <a:p>
            <a:pPr marL="342900" indent="-342900" algn="just" defTabSz="913765">
              <a:lnSpc>
                <a:spcPct val="120000"/>
              </a:lnSpc>
              <a:spcBef>
                <a:spcPts val="600"/>
              </a:spcBef>
              <a:spcAft>
                <a:spcPts val="600"/>
              </a:spcAft>
              <a:buFont typeface="Arial" panose="020B0604020202020204" pitchFamily="34" charset="0"/>
              <a:buChar char="•"/>
            </a:pPr>
            <a:r>
              <a:rPr lang="en-US" altLang="zh-CN" dirty="0">
                <a:latin typeface="Times New Roman"/>
                <a:cs typeface="Times New Roman"/>
              </a:rPr>
              <a:t>To </a:t>
            </a:r>
            <a:r>
              <a:rPr lang="en-US" altLang="zh-CN" dirty="0" err="1">
                <a:latin typeface="Times New Roman"/>
                <a:cs typeface="Times New Roman"/>
              </a:rPr>
              <a:t>optimise</a:t>
            </a:r>
            <a:r>
              <a:rPr lang="en-US" altLang="zh-CN" dirty="0">
                <a:latin typeface="Times New Roman"/>
                <a:cs typeface="Times New Roman"/>
              </a:rPr>
              <a:t> the allocation of resources for innovation, and develop and nurture a batch of platforms for technological innovation for industries, manufacturing innovation </a:t>
            </a:r>
            <a:r>
              <a:rPr lang="en-US" altLang="zh-CN" dirty="0" err="1">
                <a:latin typeface="Times New Roman"/>
                <a:cs typeface="Times New Roman"/>
              </a:rPr>
              <a:t>centres</a:t>
            </a:r>
            <a:r>
              <a:rPr lang="en-US" altLang="zh-CN" dirty="0">
                <a:latin typeface="Times New Roman"/>
                <a:cs typeface="Times New Roman"/>
              </a:rPr>
              <a:t> and enterprise technological </a:t>
            </a:r>
            <a:r>
              <a:rPr lang="en-US" altLang="zh-CN" dirty="0" err="1">
                <a:latin typeface="Times New Roman"/>
                <a:cs typeface="Times New Roman"/>
              </a:rPr>
              <a:t>centres</a:t>
            </a:r>
            <a:r>
              <a:rPr lang="en-US" altLang="zh-CN" dirty="0">
                <a:latin typeface="Times New Roman"/>
                <a:cs typeface="Times New Roman"/>
              </a:rPr>
              <a:t>.</a:t>
            </a:r>
            <a:endParaRPr lang="en-US" altLang="zh-TW" dirty="0">
              <a:latin typeface="Times New Roman"/>
              <a:ea typeface="DFKai-SB" panose="03000509000000000000" pitchFamily="65" charset="-120"/>
              <a:cs typeface="Times New Roman"/>
            </a:endParaRPr>
          </a:p>
          <a:p>
            <a:pPr marL="342900" indent="-342900" algn="just" defTabSz="913765">
              <a:lnSpc>
                <a:spcPct val="120000"/>
              </a:lnSpc>
              <a:spcBef>
                <a:spcPts val="600"/>
              </a:spcBef>
              <a:spcAft>
                <a:spcPts val="600"/>
              </a:spcAft>
              <a:buFont typeface="Arial" panose="020B0604020202020204" pitchFamily="34" charset="0"/>
              <a:buChar char="•"/>
            </a:pPr>
            <a:r>
              <a:rPr lang="zh-CN" altLang="zh-CN" dirty="0">
                <a:latin typeface="Times New Roman"/>
                <a:cs typeface="Times New Roman"/>
              </a:rPr>
              <a:t>T</a:t>
            </a:r>
            <a:r>
              <a:rPr lang="en-US" altLang="zh-CN" dirty="0">
                <a:latin typeface="Times New Roman"/>
                <a:cs typeface="Times New Roman"/>
              </a:rPr>
              <a:t>o support Guangdong, Hong Kong and Macao in establishing in-depth collaboration in areas such as entrepreneurship and incubation, financial technologies</a:t>
            </a:r>
            <a:r>
              <a:rPr lang="en-US" altLang="zh-CN" dirty="0" smtClean="0">
                <a:latin typeface="Times New Roman"/>
                <a:cs typeface="Times New Roman"/>
              </a:rPr>
              <a:t>,</a:t>
            </a:r>
            <a:r>
              <a:rPr lang="en-US" altLang="zh-CN" dirty="0" smtClean="0">
                <a:solidFill>
                  <a:srgbClr val="FF0000"/>
                </a:solidFill>
                <a:latin typeface="Times New Roman"/>
                <a:cs typeface="Times New Roman"/>
              </a:rPr>
              <a:t> </a:t>
            </a:r>
            <a:r>
              <a:rPr lang="en-US" altLang="zh-CN" dirty="0">
                <a:latin typeface="Times New Roman"/>
                <a:cs typeface="Times New Roman"/>
              </a:rPr>
              <a:t>international technology transfer and the technology services industry, and jointly develop </a:t>
            </a:r>
            <a:r>
              <a:rPr lang="en-US" altLang="zh-CN" dirty="0" smtClean="0">
                <a:latin typeface="Times New Roman"/>
                <a:cs typeface="Times New Roman"/>
              </a:rPr>
              <a:t>national </a:t>
            </a:r>
            <a:r>
              <a:rPr lang="en-US" altLang="zh-CN" dirty="0">
                <a:latin typeface="Times New Roman"/>
                <a:cs typeface="Times New Roman"/>
              </a:rPr>
              <a:t>level bases for the incubation of technological achievements and bases for start-up businesses and employment for young people from Guangdong, Hong Kong and Macao.</a:t>
            </a:r>
            <a:endParaRPr lang="zh-CN" altLang="en-US" dirty="0">
              <a:latin typeface="Times New Roman"/>
              <a:ea typeface="DFKai-SB" panose="03000509000000000000" pitchFamily="65" charset="-120"/>
              <a:cs typeface="Times New Roman"/>
            </a:endParaRPr>
          </a:p>
        </p:txBody>
      </p:sp>
      <p:sp>
        <p:nvSpPr>
          <p:cNvPr id="14" name="标题 1"/>
          <p:cNvSpPr txBox="1"/>
          <p:nvPr/>
        </p:nvSpPr>
        <p:spPr>
          <a:xfrm>
            <a:off x="688845" y="633657"/>
            <a:ext cx="12011716" cy="6993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nSpc>
                <a:spcPct val="150000"/>
              </a:lnSpc>
              <a:spcBef>
                <a:spcPts val="1000"/>
              </a:spcBef>
              <a:spcAft>
                <a:spcPts val="0"/>
              </a:spcAft>
              <a:buClrTx/>
              <a:buSzTx/>
              <a:buFont typeface="Wingdings" panose="05000000000000000000" charset="0"/>
              <a:buNone/>
            </a:pPr>
            <a:r>
              <a:rPr lang="en-US" altLang="zh-CN" sz="2800" b="1" dirty="0">
                <a:latin typeface="Times New Roman"/>
                <a:ea typeface="DFKai-SB" panose="03000509000000000000" pitchFamily="65" charset="-120"/>
                <a:cs typeface="Times New Roman"/>
                <a:sym typeface="+mn-ea"/>
              </a:rPr>
              <a:t>Developing an International Innovation and Technology Hub </a:t>
            </a:r>
            <a:endParaRPr lang="zh-CN" altLang="en-US" sz="2800" b="1" dirty="0">
              <a:latin typeface="Times New Roman"/>
              <a:ea typeface="DFKai-SB" panose="03000509000000000000" pitchFamily="65" charset="-120"/>
              <a:cs typeface="Times New Roman"/>
              <a:sym typeface="+mn-ea"/>
            </a:endParaRPr>
          </a:p>
        </p:txBody>
      </p:sp>
      <p:pic>
        <p:nvPicPr>
          <p:cNvPr id="20" name="Picture 19">
            <a:hlinkClick r:id="rId10"/>
          </p:cNvPr>
          <p:cNvPicPr>
            <a:picLocks noChangeAspect="1"/>
          </p:cNvPicPr>
          <p:nvPr/>
        </p:nvPicPr>
        <p:blipFill>
          <a:blip r:embed="rId11"/>
          <a:stretch>
            <a:fillRect/>
          </a:stretch>
        </p:blipFill>
        <p:spPr>
          <a:xfrm>
            <a:off x="331150" y="4805884"/>
            <a:ext cx="2375090" cy="1846058"/>
          </a:xfrm>
          <a:prstGeom prst="rect">
            <a:avLst/>
          </a:prstGeom>
        </p:spPr>
      </p:pic>
      <p:grpSp>
        <p:nvGrpSpPr>
          <p:cNvPr id="21" name="组合 2"/>
          <p:cNvGrpSpPr/>
          <p:nvPr/>
        </p:nvGrpSpPr>
        <p:grpSpPr>
          <a:xfrm>
            <a:off x="0" y="1493360"/>
            <a:ext cx="2813862" cy="3545353"/>
            <a:chOff x="1143529" y="3712297"/>
            <a:chExt cx="3900804" cy="3900804"/>
          </a:xfrm>
        </p:grpSpPr>
        <p:sp>
          <p:nvSpPr>
            <p:cNvPr id="23" name="椭圆 3"/>
            <p:cNvSpPr/>
            <p:nvPr>
              <p:custDataLst>
                <p:tags r:id="rId2"/>
              </p:custDataLst>
            </p:nvPr>
          </p:nvSpPr>
          <p:spPr>
            <a:xfrm>
              <a:off x="1382904" y="4097222"/>
              <a:ext cx="3422054" cy="3146489"/>
            </a:xfrm>
            <a:prstGeom prst="ellipse">
              <a:avLst/>
            </a:prstGeom>
            <a:solidFill>
              <a:srgbClr val="92D050"/>
            </a:solidFill>
            <a:ln w="57150">
              <a:solidFill>
                <a:sysClr val="window" lastClr="FFFFFF"/>
              </a:solid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a:lnSpc>
                  <a:spcPct val="130000"/>
                </a:lnSpc>
              </a:pPr>
              <a:endParaRPr>
                <a:solidFill>
                  <a:schemeClr val="tx1"/>
                </a:solidFill>
                <a:latin typeface="DFKai-SB" panose="03000509000000000000" pitchFamily="65" charset="-120"/>
                <a:ea typeface="DFKai-SB" panose="03000509000000000000" pitchFamily="65" charset="-120"/>
                <a:cs typeface="Impact" panose="020B0806030902050204" charset="0"/>
              </a:endParaRPr>
            </a:p>
          </p:txBody>
        </p:sp>
        <p:sp>
          <p:nvSpPr>
            <p:cNvPr id="24" name="弧形 5"/>
            <p:cNvSpPr/>
            <p:nvPr>
              <p:custDataLst>
                <p:tags r:id="rId3"/>
              </p:custDataLst>
            </p:nvPr>
          </p:nvSpPr>
          <p:spPr>
            <a:xfrm>
              <a:off x="1143529" y="3712297"/>
              <a:ext cx="3900804" cy="3900804"/>
            </a:xfrm>
            <a:prstGeom prst="arc">
              <a:avLst>
                <a:gd name="adj1" fmla="val 16200000"/>
                <a:gd name="adj2" fmla="val 5400000"/>
              </a:avLst>
            </a:prstGeom>
            <a:ln w="38100">
              <a:solidFill>
                <a:srgbClr val="000000">
                  <a:lumMod val="60000"/>
                  <a:lumOff val="40000"/>
                </a:srgbClr>
              </a:solidFill>
              <a:tailEnd type="stealth" w="lg" len="lg"/>
            </a:ln>
          </p:spPr>
          <p:style>
            <a:lnRef idx="1">
              <a:srgbClr val="1F74AD"/>
            </a:lnRef>
            <a:fillRef idx="0">
              <a:srgbClr val="1F74AD"/>
            </a:fillRef>
            <a:effectRef idx="0">
              <a:srgbClr val="1F74AD"/>
            </a:effectRef>
            <a:fontRef idx="minor">
              <a:srgbClr val="000000"/>
            </a:fontRef>
          </p:style>
          <p:txBody>
            <a:bodyPr anchor="ctr"/>
            <a:lstStyle/>
            <a:p>
              <a:pPr algn="ctr">
                <a:lnSpc>
                  <a:spcPct val="130000"/>
                </a:lnSpc>
              </a:pPr>
              <a:endParaRPr dirty="0">
                <a:latin typeface="DFKai-SB" panose="03000509000000000000" pitchFamily="65" charset="-120"/>
                <a:ea typeface="DFKai-SB" panose="03000509000000000000" pitchFamily="65" charset="-120"/>
                <a:cs typeface="Impact" panose="020B0806030902050204" charset="0"/>
              </a:endParaRPr>
            </a:p>
          </p:txBody>
        </p:sp>
        <p:sp>
          <p:nvSpPr>
            <p:cNvPr id="25" name="椭圆 16"/>
            <p:cNvSpPr/>
            <p:nvPr>
              <p:custDataLst>
                <p:tags r:id="rId4"/>
              </p:custDataLst>
            </p:nvPr>
          </p:nvSpPr>
          <p:spPr>
            <a:xfrm>
              <a:off x="3825628" y="7106775"/>
              <a:ext cx="506326" cy="506326"/>
            </a:xfrm>
            <a:prstGeom prst="ellipse">
              <a:avLst/>
            </a:prstGeom>
            <a:solidFill>
              <a:srgbClr val="002060"/>
            </a:solidFill>
            <a:ln w="38100">
              <a:solidFill>
                <a:sysClr val="window" lastClr="FFFFFF"/>
              </a:solid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a:lnSpc>
                  <a:spcPct val="130000"/>
                </a:lnSpc>
              </a:pPr>
              <a:endParaRPr>
                <a:latin typeface="DFKai-SB" panose="03000509000000000000" pitchFamily="65" charset="-120"/>
                <a:ea typeface="DFKai-SB" panose="03000509000000000000" pitchFamily="65" charset="-120"/>
                <a:cs typeface="Impact" panose="020B0806030902050204" charset="0"/>
              </a:endParaRPr>
            </a:p>
          </p:txBody>
        </p:sp>
        <p:sp>
          <p:nvSpPr>
            <p:cNvPr id="26" name="任意多边形 17"/>
            <p:cNvSpPr/>
            <p:nvPr>
              <p:custDataLst>
                <p:tags r:id="rId5"/>
              </p:custDataLst>
            </p:nvPr>
          </p:nvSpPr>
          <p:spPr bwMode="auto">
            <a:xfrm>
              <a:off x="3930233" y="7243711"/>
              <a:ext cx="297115" cy="286176"/>
            </a:xfrm>
            <a:custGeom>
              <a:avLst/>
              <a:gdLst>
                <a:gd name="T0" fmla="*/ 4096 w 6827"/>
                <a:gd name="T1" fmla="*/ 4551 h 6827"/>
                <a:gd name="T2" fmla="*/ 6258 w 6827"/>
                <a:gd name="T3" fmla="*/ 4096 h 6827"/>
                <a:gd name="T4" fmla="*/ 2348 w 6827"/>
                <a:gd name="T5" fmla="*/ 4911 h 6827"/>
                <a:gd name="T6" fmla="*/ 569 w 6827"/>
                <a:gd name="T7" fmla="*/ 4551 h 6827"/>
                <a:gd name="T8" fmla="*/ 569 w 6827"/>
                <a:gd name="T9" fmla="*/ 3982 h 6827"/>
                <a:gd name="T10" fmla="*/ 1707 w 6827"/>
                <a:gd name="T11" fmla="*/ 2503 h 6827"/>
                <a:gd name="T12" fmla="*/ 3868 w 6827"/>
                <a:gd name="T13" fmla="*/ 2731 h 6827"/>
                <a:gd name="T14" fmla="*/ 5827 w 6827"/>
                <a:gd name="T15" fmla="*/ 2004 h 6827"/>
                <a:gd name="T16" fmla="*/ 6258 w 6827"/>
                <a:gd name="T17" fmla="*/ 1820 h 6827"/>
                <a:gd name="T18" fmla="*/ 4779 w 6827"/>
                <a:gd name="T19" fmla="*/ 0 h 6827"/>
                <a:gd name="T20" fmla="*/ 2854 w 6827"/>
                <a:gd name="T21" fmla="*/ 2381 h 6827"/>
                <a:gd name="T22" fmla="*/ 1239 w 6827"/>
                <a:gd name="T23" fmla="*/ 2257 h 6827"/>
                <a:gd name="T24" fmla="*/ 569 w 6827"/>
                <a:gd name="T25" fmla="*/ 2844 h 6827"/>
                <a:gd name="T26" fmla="*/ 569 w 6827"/>
                <a:gd name="T27" fmla="*/ 2276 h 6827"/>
                <a:gd name="T28" fmla="*/ 569 w 6827"/>
                <a:gd name="T29" fmla="*/ 1707 h 6827"/>
                <a:gd name="T30" fmla="*/ 569 w 6827"/>
                <a:gd name="T31" fmla="*/ 1138 h 6827"/>
                <a:gd name="T32" fmla="*/ 569 w 6827"/>
                <a:gd name="T33" fmla="*/ 569 h 6827"/>
                <a:gd name="T34" fmla="*/ 341 w 6827"/>
                <a:gd name="T35" fmla="*/ 0 h 6827"/>
                <a:gd name="T36" fmla="*/ 114 w 6827"/>
                <a:gd name="T37" fmla="*/ 569 h 6827"/>
                <a:gd name="T38" fmla="*/ 114 w 6827"/>
                <a:gd name="T39" fmla="*/ 1138 h 6827"/>
                <a:gd name="T40" fmla="*/ 114 w 6827"/>
                <a:gd name="T41" fmla="*/ 1707 h 6827"/>
                <a:gd name="T42" fmla="*/ 114 w 6827"/>
                <a:gd name="T43" fmla="*/ 2276 h 6827"/>
                <a:gd name="T44" fmla="*/ 114 w 6827"/>
                <a:gd name="T45" fmla="*/ 2844 h 6827"/>
                <a:gd name="T46" fmla="*/ 114 w 6827"/>
                <a:gd name="T47" fmla="*/ 3413 h 6827"/>
                <a:gd name="T48" fmla="*/ 114 w 6827"/>
                <a:gd name="T49" fmla="*/ 3982 h 6827"/>
                <a:gd name="T50" fmla="*/ 114 w 6827"/>
                <a:gd name="T51" fmla="*/ 4551 h 6827"/>
                <a:gd name="T52" fmla="*/ 114 w 6827"/>
                <a:gd name="T53" fmla="*/ 5120 h 6827"/>
                <a:gd name="T54" fmla="*/ 114 w 6827"/>
                <a:gd name="T55" fmla="*/ 5689 h 6827"/>
                <a:gd name="T56" fmla="*/ 114 w 6827"/>
                <a:gd name="T57" fmla="*/ 6258 h 6827"/>
                <a:gd name="T58" fmla="*/ 683 w 6827"/>
                <a:gd name="T59" fmla="*/ 6713 h 6827"/>
                <a:gd name="T60" fmla="*/ 1252 w 6827"/>
                <a:gd name="T61" fmla="*/ 6713 h 6827"/>
                <a:gd name="T62" fmla="*/ 1820 w 6827"/>
                <a:gd name="T63" fmla="*/ 6713 h 6827"/>
                <a:gd name="T64" fmla="*/ 2389 w 6827"/>
                <a:gd name="T65" fmla="*/ 6713 h 6827"/>
                <a:gd name="T66" fmla="*/ 2958 w 6827"/>
                <a:gd name="T67" fmla="*/ 6713 h 6827"/>
                <a:gd name="T68" fmla="*/ 3527 w 6827"/>
                <a:gd name="T69" fmla="*/ 6713 h 6827"/>
                <a:gd name="T70" fmla="*/ 4096 w 6827"/>
                <a:gd name="T71" fmla="*/ 6713 h 6827"/>
                <a:gd name="T72" fmla="*/ 4665 w 6827"/>
                <a:gd name="T73" fmla="*/ 6713 h 6827"/>
                <a:gd name="T74" fmla="*/ 5234 w 6827"/>
                <a:gd name="T75" fmla="*/ 6713 h 6827"/>
                <a:gd name="T76" fmla="*/ 5803 w 6827"/>
                <a:gd name="T77" fmla="*/ 6713 h 6827"/>
                <a:gd name="T78" fmla="*/ 6371 w 6827"/>
                <a:gd name="T79" fmla="*/ 6713 h 6827"/>
                <a:gd name="T80" fmla="*/ 6827 w 6827"/>
                <a:gd name="T81" fmla="*/ 6485 h 6827"/>
                <a:gd name="T82" fmla="*/ 6371 w 6827"/>
                <a:gd name="T83" fmla="*/ 6258 h 6827"/>
                <a:gd name="T84" fmla="*/ 5803 w 6827"/>
                <a:gd name="T85" fmla="*/ 6258 h 6827"/>
                <a:gd name="T86" fmla="*/ 5234 w 6827"/>
                <a:gd name="T87" fmla="*/ 6258 h 6827"/>
                <a:gd name="T88" fmla="*/ 4665 w 6827"/>
                <a:gd name="T89" fmla="*/ 6258 h 6827"/>
                <a:gd name="T90" fmla="*/ 4096 w 6827"/>
                <a:gd name="T91" fmla="*/ 6258 h 6827"/>
                <a:gd name="T92" fmla="*/ 3527 w 6827"/>
                <a:gd name="T93" fmla="*/ 6258 h 6827"/>
                <a:gd name="T94" fmla="*/ 2958 w 6827"/>
                <a:gd name="T95" fmla="*/ 6258 h 6827"/>
                <a:gd name="T96" fmla="*/ 2389 w 6827"/>
                <a:gd name="T97" fmla="*/ 6258 h 6827"/>
                <a:gd name="T98" fmla="*/ 1820 w 6827"/>
                <a:gd name="T99" fmla="*/ 6258 h 6827"/>
                <a:gd name="T100" fmla="*/ 1252 w 6827"/>
                <a:gd name="T101" fmla="*/ 6258 h 6827"/>
                <a:gd name="T102" fmla="*/ 683 w 6827"/>
                <a:gd name="T103" fmla="*/ 6258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827" h="6827">
                  <a:moveTo>
                    <a:pt x="1263" y="5234"/>
                  </a:moveTo>
                  <a:cubicBezTo>
                    <a:pt x="1316" y="5493"/>
                    <a:pt x="1546" y="5689"/>
                    <a:pt x="1820" y="5689"/>
                  </a:cubicBezTo>
                  <a:cubicBezTo>
                    <a:pt x="2114" y="5689"/>
                    <a:pt x="2354" y="5464"/>
                    <a:pt x="2383" y="5178"/>
                  </a:cubicBezTo>
                  <a:lnTo>
                    <a:pt x="3568" y="4191"/>
                  </a:lnTo>
                  <a:cubicBezTo>
                    <a:pt x="3652" y="4401"/>
                    <a:pt x="3856" y="4551"/>
                    <a:pt x="4096" y="4551"/>
                  </a:cubicBezTo>
                  <a:cubicBezTo>
                    <a:pt x="4348" y="4551"/>
                    <a:pt x="4560" y="4385"/>
                    <a:pt x="4635" y="4157"/>
                  </a:cubicBezTo>
                  <a:lnTo>
                    <a:pt x="5696" y="4736"/>
                  </a:lnTo>
                  <a:cubicBezTo>
                    <a:pt x="5732" y="5016"/>
                    <a:pt x="5969" y="5234"/>
                    <a:pt x="6258" y="5234"/>
                  </a:cubicBezTo>
                  <a:cubicBezTo>
                    <a:pt x="6571" y="5234"/>
                    <a:pt x="6827" y="4979"/>
                    <a:pt x="6827" y="4665"/>
                  </a:cubicBezTo>
                  <a:cubicBezTo>
                    <a:pt x="6827" y="4351"/>
                    <a:pt x="6571" y="4096"/>
                    <a:pt x="6258" y="4096"/>
                  </a:cubicBezTo>
                  <a:cubicBezTo>
                    <a:pt x="6006" y="4096"/>
                    <a:pt x="5794" y="4262"/>
                    <a:pt x="5719" y="4490"/>
                  </a:cubicBezTo>
                  <a:lnTo>
                    <a:pt x="4658" y="3911"/>
                  </a:lnTo>
                  <a:cubicBezTo>
                    <a:pt x="4622" y="3631"/>
                    <a:pt x="4385" y="3413"/>
                    <a:pt x="4096" y="3413"/>
                  </a:cubicBezTo>
                  <a:cubicBezTo>
                    <a:pt x="3802" y="3413"/>
                    <a:pt x="3563" y="3638"/>
                    <a:pt x="3533" y="3924"/>
                  </a:cubicBezTo>
                  <a:lnTo>
                    <a:pt x="2348" y="4911"/>
                  </a:lnTo>
                  <a:cubicBezTo>
                    <a:pt x="2265" y="4701"/>
                    <a:pt x="2060" y="4551"/>
                    <a:pt x="1820" y="4551"/>
                  </a:cubicBezTo>
                  <a:cubicBezTo>
                    <a:pt x="1546" y="4551"/>
                    <a:pt x="1316" y="4747"/>
                    <a:pt x="1263" y="5006"/>
                  </a:cubicBezTo>
                  <a:lnTo>
                    <a:pt x="455" y="5006"/>
                  </a:lnTo>
                  <a:lnTo>
                    <a:pt x="455" y="4551"/>
                  </a:lnTo>
                  <a:lnTo>
                    <a:pt x="569" y="4551"/>
                  </a:lnTo>
                  <a:cubicBezTo>
                    <a:pt x="632" y="4551"/>
                    <a:pt x="683" y="4500"/>
                    <a:pt x="683" y="4437"/>
                  </a:cubicBezTo>
                  <a:cubicBezTo>
                    <a:pt x="683" y="4374"/>
                    <a:pt x="632" y="4324"/>
                    <a:pt x="569" y="4324"/>
                  </a:cubicBezTo>
                  <a:lnTo>
                    <a:pt x="455" y="4324"/>
                  </a:lnTo>
                  <a:lnTo>
                    <a:pt x="455" y="3982"/>
                  </a:lnTo>
                  <a:lnTo>
                    <a:pt x="569" y="3982"/>
                  </a:lnTo>
                  <a:cubicBezTo>
                    <a:pt x="632" y="3982"/>
                    <a:pt x="683" y="3931"/>
                    <a:pt x="683" y="3868"/>
                  </a:cubicBezTo>
                  <a:cubicBezTo>
                    <a:pt x="683" y="3806"/>
                    <a:pt x="632" y="3755"/>
                    <a:pt x="569" y="3755"/>
                  </a:cubicBezTo>
                  <a:lnTo>
                    <a:pt x="480" y="3755"/>
                  </a:lnTo>
                  <a:lnTo>
                    <a:pt x="1407" y="2416"/>
                  </a:lnTo>
                  <a:cubicBezTo>
                    <a:pt x="1494" y="2470"/>
                    <a:pt x="1596" y="2503"/>
                    <a:pt x="1707" y="2503"/>
                  </a:cubicBezTo>
                  <a:cubicBezTo>
                    <a:pt x="1888" y="2503"/>
                    <a:pt x="2048" y="2416"/>
                    <a:pt x="2152" y="2284"/>
                  </a:cubicBezTo>
                  <a:lnTo>
                    <a:pt x="2752" y="2584"/>
                  </a:lnTo>
                  <a:cubicBezTo>
                    <a:pt x="2740" y="2631"/>
                    <a:pt x="2731" y="2680"/>
                    <a:pt x="2731" y="2731"/>
                  </a:cubicBezTo>
                  <a:cubicBezTo>
                    <a:pt x="2731" y="3044"/>
                    <a:pt x="2986" y="3300"/>
                    <a:pt x="3300" y="3300"/>
                  </a:cubicBezTo>
                  <a:cubicBezTo>
                    <a:pt x="3613" y="3300"/>
                    <a:pt x="3868" y="3044"/>
                    <a:pt x="3868" y="2731"/>
                  </a:cubicBezTo>
                  <a:cubicBezTo>
                    <a:pt x="3868" y="2608"/>
                    <a:pt x="3829" y="2496"/>
                    <a:pt x="3763" y="2403"/>
                  </a:cubicBezTo>
                  <a:lnTo>
                    <a:pt x="4488" y="1055"/>
                  </a:lnTo>
                  <a:cubicBezTo>
                    <a:pt x="4574" y="1107"/>
                    <a:pt x="4672" y="1138"/>
                    <a:pt x="4779" y="1138"/>
                  </a:cubicBezTo>
                  <a:cubicBezTo>
                    <a:pt x="4891" y="1138"/>
                    <a:pt x="4995" y="1104"/>
                    <a:pt x="5083" y="1048"/>
                  </a:cubicBezTo>
                  <a:lnTo>
                    <a:pt x="5827" y="2004"/>
                  </a:lnTo>
                  <a:cubicBezTo>
                    <a:pt x="5829" y="2007"/>
                    <a:pt x="5833" y="2009"/>
                    <a:pt x="5836" y="2011"/>
                  </a:cubicBezTo>
                  <a:cubicBezTo>
                    <a:pt x="5745" y="2112"/>
                    <a:pt x="5689" y="2244"/>
                    <a:pt x="5689" y="2389"/>
                  </a:cubicBezTo>
                  <a:cubicBezTo>
                    <a:pt x="5689" y="2703"/>
                    <a:pt x="5944" y="2958"/>
                    <a:pt x="6258" y="2958"/>
                  </a:cubicBezTo>
                  <a:cubicBezTo>
                    <a:pt x="6571" y="2958"/>
                    <a:pt x="6827" y="2703"/>
                    <a:pt x="6827" y="2389"/>
                  </a:cubicBezTo>
                  <a:cubicBezTo>
                    <a:pt x="6827" y="2076"/>
                    <a:pt x="6571" y="1820"/>
                    <a:pt x="6258" y="1820"/>
                  </a:cubicBezTo>
                  <a:cubicBezTo>
                    <a:pt x="6170" y="1820"/>
                    <a:pt x="6087" y="1842"/>
                    <a:pt x="6013" y="1878"/>
                  </a:cubicBezTo>
                  <a:cubicBezTo>
                    <a:pt x="6010" y="1874"/>
                    <a:pt x="6010" y="1869"/>
                    <a:pt x="6006" y="1864"/>
                  </a:cubicBezTo>
                  <a:lnTo>
                    <a:pt x="5248" y="890"/>
                  </a:lnTo>
                  <a:cubicBezTo>
                    <a:pt x="5311" y="798"/>
                    <a:pt x="5348" y="688"/>
                    <a:pt x="5348" y="569"/>
                  </a:cubicBezTo>
                  <a:cubicBezTo>
                    <a:pt x="5348" y="255"/>
                    <a:pt x="5092" y="0"/>
                    <a:pt x="4779" y="0"/>
                  </a:cubicBezTo>
                  <a:cubicBezTo>
                    <a:pt x="4465" y="0"/>
                    <a:pt x="4210" y="255"/>
                    <a:pt x="4210" y="569"/>
                  </a:cubicBezTo>
                  <a:cubicBezTo>
                    <a:pt x="4210" y="691"/>
                    <a:pt x="4249" y="804"/>
                    <a:pt x="4315" y="897"/>
                  </a:cubicBezTo>
                  <a:lnTo>
                    <a:pt x="3590" y="2244"/>
                  </a:lnTo>
                  <a:cubicBezTo>
                    <a:pt x="3505" y="2193"/>
                    <a:pt x="3406" y="2162"/>
                    <a:pt x="3300" y="2162"/>
                  </a:cubicBezTo>
                  <a:cubicBezTo>
                    <a:pt x="3118" y="2162"/>
                    <a:pt x="2959" y="2248"/>
                    <a:pt x="2854" y="2381"/>
                  </a:cubicBezTo>
                  <a:lnTo>
                    <a:pt x="2254" y="2081"/>
                  </a:lnTo>
                  <a:cubicBezTo>
                    <a:pt x="2267" y="2034"/>
                    <a:pt x="2276" y="1985"/>
                    <a:pt x="2276" y="1934"/>
                  </a:cubicBezTo>
                  <a:cubicBezTo>
                    <a:pt x="2276" y="1621"/>
                    <a:pt x="2020" y="1365"/>
                    <a:pt x="1707" y="1365"/>
                  </a:cubicBezTo>
                  <a:cubicBezTo>
                    <a:pt x="1393" y="1365"/>
                    <a:pt x="1138" y="1621"/>
                    <a:pt x="1138" y="1934"/>
                  </a:cubicBezTo>
                  <a:cubicBezTo>
                    <a:pt x="1138" y="2054"/>
                    <a:pt x="1176" y="2166"/>
                    <a:pt x="1239" y="2257"/>
                  </a:cubicBezTo>
                  <a:lnTo>
                    <a:pt x="593" y="3191"/>
                  </a:lnTo>
                  <a:cubicBezTo>
                    <a:pt x="585" y="3189"/>
                    <a:pt x="578" y="3186"/>
                    <a:pt x="569" y="3186"/>
                  </a:cubicBezTo>
                  <a:lnTo>
                    <a:pt x="455" y="3186"/>
                  </a:lnTo>
                  <a:lnTo>
                    <a:pt x="455" y="2844"/>
                  </a:lnTo>
                  <a:lnTo>
                    <a:pt x="569" y="2844"/>
                  </a:lnTo>
                  <a:cubicBezTo>
                    <a:pt x="632" y="2844"/>
                    <a:pt x="683" y="2794"/>
                    <a:pt x="683" y="2731"/>
                  </a:cubicBezTo>
                  <a:cubicBezTo>
                    <a:pt x="683" y="2668"/>
                    <a:pt x="632" y="2617"/>
                    <a:pt x="569" y="2617"/>
                  </a:cubicBezTo>
                  <a:lnTo>
                    <a:pt x="455" y="2617"/>
                  </a:lnTo>
                  <a:lnTo>
                    <a:pt x="455" y="2276"/>
                  </a:lnTo>
                  <a:lnTo>
                    <a:pt x="569" y="2276"/>
                  </a:lnTo>
                  <a:cubicBezTo>
                    <a:pt x="632" y="2276"/>
                    <a:pt x="683" y="2225"/>
                    <a:pt x="683" y="2162"/>
                  </a:cubicBezTo>
                  <a:cubicBezTo>
                    <a:pt x="683" y="2099"/>
                    <a:pt x="632" y="2048"/>
                    <a:pt x="569" y="2048"/>
                  </a:cubicBezTo>
                  <a:lnTo>
                    <a:pt x="455" y="2048"/>
                  </a:lnTo>
                  <a:lnTo>
                    <a:pt x="455" y="1707"/>
                  </a:lnTo>
                  <a:lnTo>
                    <a:pt x="569" y="1707"/>
                  </a:lnTo>
                  <a:cubicBezTo>
                    <a:pt x="632" y="1707"/>
                    <a:pt x="683" y="1656"/>
                    <a:pt x="683" y="1593"/>
                  </a:cubicBezTo>
                  <a:cubicBezTo>
                    <a:pt x="683" y="1530"/>
                    <a:pt x="632" y="1479"/>
                    <a:pt x="569" y="1479"/>
                  </a:cubicBezTo>
                  <a:lnTo>
                    <a:pt x="455" y="1479"/>
                  </a:lnTo>
                  <a:lnTo>
                    <a:pt x="455" y="1138"/>
                  </a:lnTo>
                  <a:lnTo>
                    <a:pt x="569" y="1138"/>
                  </a:lnTo>
                  <a:cubicBezTo>
                    <a:pt x="632" y="1138"/>
                    <a:pt x="683" y="1087"/>
                    <a:pt x="683" y="1024"/>
                  </a:cubicBezTo>
                  <a:cubicBezTo>
                    <a:pt x="683" y="961"/>
                    <a:pt x="632" y="910"/>
                    <a:pt x="569" y="910"/>
                  </a:cubicBezTo>
                  <a:lnTo>
                    <a:pt x="455" y="910"/>
                  </a:lnTo>
                  <a:lnTo>
                    <a:pt x="455" y="569"/>
                  </a:lnTo>
                  <a:lnTo>
                    <a:pt x="569" y="569"/>
                  </a:lnTo>
                  <a:cubicBezTo>
                    <a:pt x="632" y="569"/>
                    <a:pt x="683" y="518"/>
                    <a:pt x="683" y="455"/>
                  </a:cubicBezTo>
                  <a:cubicBezTo>
                    <a:pt x="683" y="392"/>
                    <a:pt x="632" y="341"/>
                    <a:pt x="569" y="341"/>
                  </a:cubicBezTo>
                  <a:lnTo>
                    <a:pt x="455" y="341"/>
                  </a:lnTo>
                  <a:lnTo>
                    <a:pt x="455" y="114"/>
                  </a:lnTo>
                  <a:cubicBezTo>
                    <a:pt x="455" y="51"/>
                    <a:pt x="404" y="0"/>
                    <a:pt x="341" y="0"/>
                  </a:cubicBezTo>
                  <a:cubicBezTo>
                    <a:pt x="278" y="0"/>
                    <a:pt x="228" y="51"/>
                    <a:pt x="228" y="114"/>
                  </a:cubicBezTo>
                  <a:lnTo>
                    <a:pt x="228" y="341"/>
                  </a:lnTo>
                  <a:lnTo>
                    <a:pt x="114" y="341"/>
                  </a:lnTo>
                  <a:cubicBezTo>
                    <a:pt x="51" y="341"/>
                    <a:pt x="0" y="392"/>
                    <a:pt x="0" y="455"/>
                  </a:cubicBezTo>
                  <a:cubicBezTo>
                    <a:pt x="0" y="518"/>
                    <a:pt x="51" y="569"/>
                    <a:pt x="114" y="569"/>
                  </a:cubicBezTo>
                  <a:lnTo>
                    <a:pt x="228" y="569"/>
                  </a:lnTo>
                  <a:lnTo>
                    <a:pt x="228" y="910"/>
                  </a:lnTo>
                  <a:lnTo>
                    <a:pt x="114" y="910"/>
                  </a:lnTo>
                  <a:cubicBezTo>
                    <a:pt x="51" y="910"/>
                    <a:pt x="0" y="961"/>
                    <a:pt x="0" y="1024"/>
                  </a:cubicBezTo>
                  <a:cubicBezTo>
                    <a:pt x="0" y="1087"/>
                    <a:pt x="51" y="1138"/>
                    <a:pt x="114" y="1138"/>
                  </a:cubicBezTo>
                  <a:lnTo>
                    <a:pt x="228" y="1138"/>
                  </a:lnTo>
                  <a:lnTo>
                    <a:pt x="228" y="1479"/>
                  </a:lnTo>
                  <a:lnTo>
                    <a:pt x="114" y="1479"/>
                  </a:lnTo>
                  <a:cubicBezTo>
                    <a:pt x="51" y="1479"/>
                    <a:pt x="0" y="1530"/>
                    <a:pt x="0" y="1593"/>
                  </a:cubicBezTo>
                  <a:cubicBezTo>
                    <a:pt x="0" y="1656"/>
                    <a:pt x="51" y="1707"/>
                    <a:pt x="114" y="1707"/>
                  </a:cubicBezTo>
                  <a:lnTo>
                    <a:pt x="228" y="1707"/>
                  </a:lnTo>
                  <a:lnTo>
                    <a:pt x="228" y="2048"/>
                  </a:lnTo>
                  <a:lnTo>
                    <a:pt x="114" y="2048"/>
                  </a:lnTo>
                  <a:cubicBezTo>
                    <a:pt x="51" y="2048"/>
                    <a:pt x="0" y="2099"/>
                    <a:pt x="0" y="2162"/>
                  </a:cubicBezTo>
                  <a:cubicBezTo>
                    <a:pt x="0" y="2225"/>
                    <a:pt x="51" y="2276"/>
                    <a:pt x="114" y="2276"/>
                  </a:cubicBezTo>
                  <a:lnTo>
                    <a:pt x="228" y="2276"/>
                  </a:lnTo>
                  <a:lnTo>
                    <a:pt x="228" y="2617"/>
                  </a:lnTo>
                  <a:lnTo>
                    <a:pt x="114" y="2617"/>
                  </a:lnTo>
                  <a:cubicBezTo>
                    <a:pt x="51" y="2617"/>
                    <a:pt x="0" y="2668"/>
                    <a:pt x="0" y="2731"/>
                  </a:cubicBezTo>
                  <a:cubicBezTo>
                    <a:pt x="0" y="2794"/>
                    <a:pt x="51" y="2844"/>
                    <a:pt x="114" y="2844"/>
                  </a:cubicBezTo>
                  <a:lnTo>
                    <a:pt x="228" y="2844"/>
                  </a:lnTo>
                  <a:lnTo>
                    <a:pt x="228" y="3186"/>
                  </a:lnTo>
                  <a:lnTo>
                    <a:pt x="114" y="3186"/>
                  </a:lnTo>
                  <a:cubicBezTo>
                    <a:pt x="51" y="3186"/>
                    <a:pt x="0" y="3237"/>
                    <a:pt x="0" y="3300"/>
                  </a:cubicBezTo>
                  <a:cubicBezTo>
                    <a:pt x="0" y="3362"/>
                    <a:pt x="51" y="3413"/>
                    <a:pt x="114" y="3413"/>
                  </a:cubicBezTo>
                  <a:lnTo>
                    <a:pt x="228" y="3413"/>
                  </a:lnTo>
                  <a:lnTo>
                    <a:pt x="228" y="3755"/>
                  </a:lnTo>
                  <a:lnTo>
                    <a:pt x="114" y="3755"/>
                  </a:lnTo>
                  <a:cubicBezTo>
                    <a:pt x="51" y="3755"/>
                    <a:pt x="0" y="3806"/>
                    <a:pt x="0" y="3868"/>
                  </a:cubicBezTo>
                  <a:cubicBezTo>
                    <a:pt x="0" y="3931"/>
                    <a:pt x="51" y="3982"/>
                    <a:pt x="114" y="3982"/>
                  </a:cubicBezTo>
                  <a:lnTo>
                    <a:pt x="228" y="3982"/>
                  </a:lnTo>
                  <a:lnTo>
                    <a:pt x="228" y="4324"/>
                  </a:lnTo>
                  <a:lnTo>
                    <a:pt x="114" y="4324"/>
                  </a:lnTo>
                  <a:cubicBezTo>
                    <a:pt x="51" y="4324"/>
                    <a:pt x="0" y="4374"/>
                    <a:pt x="0" y="4437"/>
                  </a:cubicBezTo>
                  <a:cubicBezTo>
                    <a:pt x="0" y="4500"/>
                    <a:pt x="51" y="4551"/>
                    <a:pt x="114" y="4551"/>
                  </a:cubicBezTo>
                  <a:lnTo>
                    <a:pt x="228" y="4551"/>
                  </a:lnTo>
                  <a:lnTo>
                    <a:pt x="228" y="4892"/>
                  </a:lnTo>
                  <a:lnTo>
                    <a:pt x="114" y="4892"/>
                  </a:lnTo>
                  <a:cubicBezTo>
                    <a:pt x="51" y="4892"/>
                    <a:pt x="0" y="4943"/>
                    <a:pt x="0" y="5006"/>
                  </a:cubicBezTo>
                  <a:cubicBezTo>
                    <a:pt x="0" y="5069"/>
                    <a:pt x="51" y="5120"/>
                    <a:pt x="114" y="5120"/>
                  </a:cubicBezTo>
                  <a:lnTo>
                    <a:pt x="228" y="5120"/>
                  </a:lnTo>
                  <a:lnTo>
                    <a:pt x="228" y="5461"/>
                  </a:lnTo>
                  <a:lnTo>
                    <a:pt x="114" y="5461"/>
                  </a:lnTo>
                  <a:cubicBezTo>
                    <a:pt x="51" y="5461"/>
                    <a:pt x="0" y="5512"/>
                    <a:pt x="0" y="5575"/>
                  </a:cubicBezTo>
                  <a:cubicBezTo>
                    <a:pt x="0" y="5638"/>
                    <a:pt x="51" y="5689"/>
                    <a:pt x="114" y="5689"/>
                  </a:cubicBezTo>
                  <a:lnTo>
                    <a:pt x="228" y="5689"/>
                  </a:lnTo>
                  <a:lnTo>
                    <a:pt x="228" y="6030"/>
                  </a:lnTo>
                  <a:lnTo>
                    <a:pt x="114" y="6030"/>
                  </a:lnTo>
                  <a:cubicBezTo>
                    <a:pt x="51" y="6030"/>
                    <a:pt x="0" y="6081"/>
                    <a:pt x="0" y="6144"/>
                  </a:cubicBezTo>
                  <a:cubicBezTo>
                    <a:pt x="0" y="6207"/>
                    <a:pt x="51" y="6258"/>
                    <a:pt x="114" y="6258"/>
                  </a:cubicBezTo>
                  <a:lnTo>
                    <a:pt x="228" y="6258"/>
                  </a:lnTo>
                  <a:lnTo>
                    <a:pt x="228" y="6485"/>
                  </a:lnTo>
                  <a:cubicBezTo>
                    <a:pt x="228" y="6548"/>
                    <a:pt x="278" y="6599"/>
                    <a:pt x="341" y="6599"/>
                  </a:cubicBezTo>
                  <a:lnTo>
                    <a:pt x="683" y="6599"/>
                  </a:lnTo>
                  <a:lnTo>
                    <a:pt x="683" y="6713"/>
                  </a:lnTo>
                  <a:cubicBezTo>
                    <a:pt x="683" y="6776"/>
                    <a:pt x="734" y="6827"/>
                    <a:pt x="796" y="6827"/>
                  </a:cubicBezTo>
                  <a:cubicBezTo>
                    <a:pt x="859" y="6827"/>
                    <a:pt x="910" y="6776"/>
                    <a:pt x="910" y="6713"/>
                  </a:cubicBezTo>
                  <a:lnTo>
                    <a:pt x="910" y="6599"/>
                  </a:lnTo>
                  <a:lnTo>
                    <a:pt x="1252" y="6599"/>
                  </a:lnTo>
                  <a:lnTo>
                    <a:pt x="1252" y="6713"/>
                  </a:lnTo>
                  <a:cubicBezTo>
                    <a:pt x="1252" y="6776"/>
                    <a:pt x="1302" y="6827"/>
                    <a:pt x="1365" y="6827"/>
                  </a:cubicBezTo>
                  <a:cubicBezTo>
                    <a:pt x="1428" y="6827"/>
                    <a:pt x="1479" y="6776"/>
                    <a:pt x="1479" y="6713"/>
                  </a:cubicBezTo>
                  <a:lnTo>
                    <a:pt x="1479" y="6599"/>
                  </a:lnTo>
                  <a:lnTo>
                    <a:pt x="1820" y="6599"/>
                  </a:lnTo>
                  <a:lnTo>
                    <a:pt x="1820" y="6713"/>
                  </a:lnTo>
                  <a:cubicBezTo>
                    <a:pt x="1820" y="6776"/>
                    <a:pt x="1871" y="6827"/>
                    <a:pt x="1934" y="6827"/>
                  </a:cubicBezTo>
                  <a:cubicBezTo>
                    <a:pt x="1997" y="6827"/>
                    <a:pt x="2048" y="6776"/>
                    <a:pt x="2048" y="6713"/>
                  </a:cubicBezTo>
                  <a:lnTo>
                    <a:pt x="2048" y="6599"/>
                  </a:lnTo>
                  <a:lnTo>
                    <a:pt x="2389" y="6599"/>
                  </a:lnTo>
                  <a:lnTo>
                    <a:pt x="2389" y="6713"/>
                  </a:lnTo>
                  <a:cubicBezTo>
                    <a:pt x="2389" y="6776"/>
                    <a:pt x="2440" y="6827"/>
                    <a:pt x="2503" y="6827"/>
                  </a:cubicBezTo>
                  <a:cubicBezTo>
                    <a:pt x="2566" y="6827"/>
                    <a:pt x="2617" y="6776"/>
                    <a:pt x="2617" y="6713"/>
                  </a:cubicBezTo>
                  <a:lnTo>
                    <a:pt x="2617" y="6599"/>
                  </a:lnTo>
                  <a:lnTo>
                    <a:pt x="2958" y="6599"/>
                  </a:lnTo>
                  <a:lnTo>
                    <a:pt x="2958" y="6713"/>
                  </a:lnTo>
                  <a:cubicBezTo>
                    <a:pt x="2958" y="6776"/>
                    <a:pt x="3009" y="6827"/>
                    <a:pt x="3072" y="6827"/>
                  </a:cubicBezTo>
                  <a:cubicBezTo>
                    <a:pt x="3135" y="6827"/>
                    <a:pt x="3186" y="6776"/>
                    <a:pt x="3186" y="6713"/>
                  </a:cubicBezTo>
                  <a:lnTo>
                    <a:pt x="3186" y="6599"/>
                  </a:lnTo>
                  <a:lnTo>
                    <a:pt x="3527" y="6599"/>
                  </a:lnTo>
                  <a:lnTo>
                    <a:pt x="3527" y="6713"/>
                  </a:lnTo>
                  <a:cubicBezTo>
                    <a:pt x="3527" y="6776"/>
                    <a:pt x="3578" y="6827"/>
                    <a:pt x="3641" y="6827"/>
                  </a:cubicBezTo>
                  <a:cubicBezTo>
                    <a:pt x="3704" y="6827"/>
                    <a:pt x="3755" y="6776"/>
                    <a:pt x="3755" y="6713"/>
                  </a:cubicBezTo>
                  <a:lnTo>
                    <a:pt x="3755" y="6599"/>
                  </a:lnTo>
                  <a:lnTo>
                    <a:pt x="4096" y="6599"/>
                  </a:lnTo>
                  <a:lnTo>
                    <a:pt x="4096" y="6713"/>
                  </a:lnTo>
                  <a:cubicBezTo>
                    <a:pt x="4096" y="6776"/>
                    <a:pt x="4147" y="6827"/>
                    <a:pt x="4210" y="6827"/>
                  </a:cubicBezTo>
                  <a:cubicBezTo>
                    <a:pt x="4273" y="6827"/>
                    <a:pt x="4323" y="6776"/>
                    <a:pt x="4323" y="6713"/>
                  </a:cubicBezTo>
                  <a:lnTo>
                    <a:pt x="4323" y="6599"/>
                  </a:lnTo>
                  <a:lnTo>
                    <a:pt x="4665" y="6599"/>
                  </a:lnTo>
                  <a:lnTo>
                    <a:pt x="4665" y="6713"/>
                  </a:lnTo>
                  <a:cubicBezTo>
                    <a:pt x="4665" y="6776"/>
                    <a:pt x="4716" y="6827"/>
                    <a:pt x="4779" y="6827"/>
                  </a:cubicBezTo>
                  <a:cubicBezTo>
                    <a:pt x="4842" y="6827"/>
                    <a:pt x="4892" y="6776"/>
                    <a:pt x="4892" y="6713"/>
                  </a:cubicBezTo>
                  <a:lnTo>
                    <a:pt x="4892" y="6599"/>
                  </a:lnTo>
                  <a:lnTo>
                    <a:pt x="5234" y="6599"/>
                  </a:lnTo>
                  <a:lnTo>
                    <a:pt x="5234" y="6713"/>
                  </a:lnTo>
                  <a:cubicBezTo>
                    <a:pt x="5234" y="6776"/>
                    <a:pt x="5285" y="6827"/>
                    <a:pt x="5347" y="6827"/>
                  </a:cubicBezTo>
                  <a:cubicBezTo>
                    <a:pt x="5410" y="6827"/>
                    <a:pt x="5461" y="6776"/>
                    <a:pt x="5461" y="6713"/>
                  </a:cubicBezTo>
                  <a:lnTo>
                    <a:pt x="5461" y="6599"/>
                  </a:lnTo>
                  <a:lnTo>
                    <a:pt x="5803" y="6599"/>
                  </a:lnTo>
                  <a:lnTo>
                    <a:pt x="5803" y="6713"/>
                  </a:lnTo>
                  <a:cubicBezTo>
                    <a:pt x="5803" y="6776"/>
                    <a:pt x="5853" y="6827"/>
                    <a:pt x="5916" y="6827"/>
                  </a:cubicBezTo>
                  <a:cubicBezTo>
                    <a:pt x="5979" y="6827"/>
                    <a:pt x="6030" y="6776"/>
                    <a:pt x="6030" y="6713"/>
                  </a:cubicBezTo>
                  <a:lnTo>
                    <a:pt x="6030" y="6599"/>
                  </a:lnTo>
                  <a:lnTo>
                    <a:pt x="6371" y="6599"/>
                  </a:lnTo>
                  <a:lnTo>
                    <a:pt x="6371" y="6713"/>
                  </a:lnTo>
                  <a:cubicBezTo>
                    <a:pt x="6371" y="6776"/>
                    <a:pt x="6422" y="6827"/>
                    <a:pt x="6485" y="6827"/>
                  </a:cubicBezTo>
                  <a:cubicBezTo>
                    <a:pt x="6548" y="6827"/>
                    <a:pt x="6599" y="6776"/>
                    <a:pt x="6599" y="6713"/>
                  </a:cubicBezTo>
                  <a:lnTo>
                    <a:pt x="6599" y="6599"/>
                  </a:lnTo>
                  <a:lnTo>
                    <a:pt x="6713" y="6599"/>
                  </a:lnTo>
                  <a:cubicBezTo>
                    <a:pt x="6776" y="6599"/>
                    <a:pt x="6827" y="6548"/>
                    <a:pt x="6827" y="6485"/>
                  </a:cubicBezTo>
                  <a:cubicBezTo>
                    <a:pt x="6827" y="6422"/>
                    <a:pt x="6776" y="6372"/>
                    <a:pt x="6713" y="6372"/>
                  </a:cubicBezTo>
                  <a:lnTo>
                    <a:pt x="6599" y="6372"/>
                  </a:lnTo>
                  <a:lnTo>
                    <a:pt x="6599" y="6258"/>
                  </a:lnTo>
                  <a:cubicBezTo>
                    <a:pt x="6599" y="6195"/>
                    <a:pt x="6548" y="6144"/>
                    <a:pt x="6485" y="6144"/>
                  </a:cubicBezTo>
                  <a:cubicBezTo>
                    <a:pt x="6422" y="6144"/>
                    <a:pt x="6371" y="6195"/>
                    <a:pt x="6371" y="6258"/>
                  </a:cubicBezTo>
                  <a:lnTo>
                    <a:pt x="6371" y="6372"/>
                  </a:lnTo>
                  <a:lnTo>
                    <a:pt x="6030" y="6372"/>
                  </a:lnTo>
                  <a:lnTo>
                    <a:pt x="6030" y="6258"/>
                  </a:lnTo>
                  <a:cubicBezTo>
                    <a:pt x="6030" y="6195"/>
                    <a:pt x="5979" y="6144"/>
                    <a:pt x="5916" y="6144"/>
                  </a:cubicBezTo>
                  <a:cubicBezTo>
                    <a:pt x="5853" y="6144"/>
                    <a:pt x="5803" y="6195"/>
                    <a:pt x="5803" y="6258"/>
                  </a:cubicBezTo>
                  <a:lnTo>
                    <a:pt x="5803" y="6372"/>
                  </a:lnTo>
                  <a:lnTo>
                    <a:pt x="5461" y="6372"/>
                  </a:lnTo>
                  <a:lnTo>
                    <a:pt x="5461" y="6258"/>
                  </a:lnTo>
                  <a:cubicBezTo>
                    <a:pt x="5461" y="6195"/>
                    <a:pt x="5410" y="6144"/>
                    <a:pt x="5347" y="6144"/>
                  </a:cubicBezTo>
                  <a:cubicBezTo>
                    <a:pt x="5285" y="6144"/>
                    <a:pt x="5234" y="6195"/>
                    <a:pt x="5234" y="6258"/>
                  </a:cubicBezTo>
                  <a:lnTo>
                    <a:pt x="5234" y="6372"/>
                  </a:lnTo>
                  <a:lnTo>
                    <a:pt x="4892" y="6372"/>
                  </a:lnTo>
                  <a:lnTo>
                    <a:pt x="4892" y="6258"/>
                  </a:lnTo>
                  <a:cubicBezTo>
                    <a:pt x="4892" y="6195"/>
                    <a:pt x="4842" y="6144"/>
                    <a:pt x="4779" y="6144"/>
                  </a:cubicBezTo>
                  <a:cubicBezTo>
                    <a:pt x="4716" y="6144"/>
                    <a:pt x="4665" y="6195"/>
                    <a:pt x="4665" y="6258"/>
                  </a:cubicBezTo>
                  <a:lnTo>
                    <a:pt x="4665" y="6372"/>
                  </a:lnTo>
                  <a:lnTo>
                    <a:pt x="4323" y="6372"/>
                  </a:lnTo>
                  <a:lnTo>
                    <a:pt x="4323" y="6258"/>
                  </a:lnTo>
                  <a:cubicBezTo>
                    <a:pt x="4323" y="6195"/>
                    <a:pt x="4273" y="6144"/>
                    <a:pt x="4210" y="6144"/>
                  </a:cubicBezTo>
                  <a:cubicBezTo>
                    <a:pt x="4147" y="6144"/>
                    <a:pt x="4096" y="6195"/>
                    <a:pt x="4096" y="6258"/>
                  </a:cubicBezTo>
                  <a:lnTo>
                    <a:pt x="4096" y="6372"/>
                  </a:lnTo>
                  <a:lnTo>
                    <a:pt x="3755" y="6372"/>
                  </a:lnTo>
                  <a:lnTo>
                    <a:pt x="3755" y="6258"/>
                  </a:lnTo>
                  <a:cubicBezTo>
                    <a:pt x="3755" y="6195"/>
                    <a:pt x="3704" y="6144"/>
                    <a:pt x="3641" y="6144"/>
                  </a:cubicBezTo>
                  <a:cubicBezTo>
                    <a:pt x="3578" y="6144"/>
                    <a:pt x="3527" y="6195"/>
                    <a:pt x="3527" y="6258"/>
                  </a:cubicBezTo>
                  <a:lnTo>
                    <a:pt x="3527" y="6372"/>
                  </a:lnTo>
                  <a:lnTo>
                    <a:pt x="3186" y="6372"/>
                  </a:lnTo>
                  <a:lnTo>
                    <a:pt x="3186" y="6258"/>
                  </a:lnTo>
                  <a:cubicBezTo>
                    <a:pt x="3186" y="6195"/>
                    <a:pt x="3135" y="6144"/>
                    <a:pt x="3072" y="6144"/>
                  </a:cubicBezTo>
                  <a:cubicBezTo>
                    <a:pt x="3009" y="6144"/>
                    <a:pt x="2958" y="6195"/>
                    <a:pt x="2958" y="6258"/>
                  </a:cubicBezTo>
                  <a:lnTo>
                    <a:pt x="2958" y="6372"/>
                  </a:lnTo>
                  <a:lnTo>
                    <a:pt x="2617" y="6372"/>
                  </a:lnTo>
                  <a:lnTo>
                    <a:pt x="2617" y="6258"/>
                  </a:lnTo>
                  <a:cubicBezTo>
                    <a:pt x="2617" y="6195"/>
                    <a:pt x="2566" y="6144"/>
                    <a:pt x="2503" y="6144"/>
                  </a:cubicBezTo>
                  <a:cubicBezTo>
                    <a:pt x="2440" y="6144"/>
                    <a:pt x="2389" y="6195"/>
                    <a:pt x="2389" y="6258"/>
                  </a:cubicBezTo>
                  <a:lnTo>
                    <a:pt x="2389" y="6372"/>
                  </a:lnTo>
                  <a:lnTo>
                    <a:pt x="2048" y="6372"/>
                  </a:lnTo>
                  <a:lnTo>
                    <a:pt x="2048" y="6258"/>
                  </a:lnTo>
                  <a:cubicBezTo>
                    <a:pt x="2048" y="6195"/>
                    <a:pt x="1997" y="6144"/>
                    <a:pt x="1934" y="6144"/>
                  </a:cubicBezTo>
                  <a:cubicBezTo>
                    <a:pt x="1871" y="6144"/>
                    <a:pt x="1820" y="6195"/>
                    <a:pt x="1820" y="6258"/>
                  </a:cubicBezTo>
                  <a:lnTo>
                    <a:pt x="1820" y="6372"/>
                  </a:lnTo>
                  <a:lnTo>
                    <a:pt x="1479" y="6372"/>
                  </a:lnTo>
                  <a:lnTo>
                    <a:pt x="1479" y="6258"/>
                  </a:lnTo>
                  <a:cubicBezTo>
                    <a:pt x="1479" y="6195"/>
                    <a:pt x="1428" y="6144"/>
                    <a:pt x="1365" y="6144"/>
                  </a:cubicBezTo>
                  <a:cubicBezTo>
                    <a:pt x="1302" y="6144"/>
                    <a:pt x="1252" y="6195"/>
                    <a:pt x="1252" y="6258"/>
                  </a:cubicBezTo>
                  <a:lnTo>
                    <a:pt x="1252" y="6372"/>
                  </a:lnTo>
                  <a:lnTo>
                    <a:pt x="910" y="6372"/>
                  </a:lnTo>
                  <a:lnTo>
                    <a:pt x="910" y="6258"/>
                  </a:lnTo>
                  <a:cubicBezTo>
                    <a:pt x="910" y="6195"/>
                    <a:pt x="859" y="6144"/>
                    <a:pt x="796" y="6144"/>
                  </a:cubicBezTo>
                  <a:cubicBezTo>
                    <a:pt x="734" y="6144"/>
                    <a:pt x="683" y="6195"/>
                    <a:pt x="683" y="6258"/>
                  </a:cubicBezTo>
                  <a:lnTo>
                    <a:pt x="683" y="6372"/>
                  </a:lnTo>
                  <a:lnTo>
                    <a:pt x="455" y="6372"/>
                  </a:lnTo>
                  <a:lnTo>
                    <a:pt x="455" y="5234"/>
                  </a:lnTo>
                  <a:lnTo>
                    <a:pt x="1263" y="5234"/>
                  </a:lnTo>
                  <a:close/>
                </a:path>
              </a:pathLst>
            </a:custGeom>
            <a:solidFill>
              <a:sysClr val="window" lastClr="FFFFFF"/>
            </a:solidFill>
            <a:ln>
              <a:noFill/>
            </a:ln>
          </p:spPr>
          <p:txBody>
            <a:bodyPr anchor="ctr"/>
            <a:lstStyle/>
            <a:p>
              <a:pPr algn="ctr">
                <a:lnSpc>
                  <a:spcPct val="130000"/>
                </a:lnSpc>
              </a:pPr>
              <a:endParaRPr>
                <a:latin typeface="DFKai-SB" panose="03000509000000000000" pitchFamily="65" charset="-120"/>
                <a:ea typeface="DFKai-SB" panose="03000509000000000000" pitchFamily="65" charset="-120"/>
                <a:cs typeface="Impact" panose="020B0806030902050204" charset="0"/>
              </a:endParaRPr>
            </a:p>
          </p:txBody>
        </p:sp>
        <p:sp>
          <p:nvSpPr>
            <p:cNvPr id="27" name="椭圆 14"/>
            <p:cNvSpPr/>
            <p:nvPr>
              <p:custDataLst>
                <p:tags r:id="rId6"/>
              </p:custDataLst>
            </p:nvPr>
          </p:nvSpPr>
          <p:spPr>
            <a:xfrm>
              <a:off x="4078791" y="3900439"/>
              <a:ext cx="506326" cy="506326"/>
            </a:xfrm>
            <a:prstGeom prst="ellipse">
              <a:avLst/>
            </a:prstGeom>
            <a:solidFill>
              <a:srgbClr val="C00000"/>
            </a:solidFill>
            <a:ln w="38100">
              <a:solidFill>
                <a:sysClr val="window" lastClr="FFFFFF"/>
              </a:solid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a:lnSpc>
                  <a:spcPct val="130000"/>
                </a:lnSpc>
              </a:pPr>
              <a:endParaRPr>
                <a:latin typeface="DFKai-SB" panose="03000509000000000000" pitchFamily="65" charset="-120"/>
                <a:ea typeface="DFKai-SB" panose="03000509000000000000" pitchFamily="65" charset="-120"/>
                <a:cs typeface="Impact" panose="020B0806030902050204" charset="0"/>
              </a:endParaRPr>
            </a:p>
          </p:txBody>
        </p:sp>
        <p:sp>
          <p:nvSpPr>
            <p:cNvPr id="29" name="任意多边形 15"/>
            <p:cNvSpPr/>
            <p:nvPr>
              <p:custDataLst>
                <p:tags r:id="rId7"/>
              </p:custDataLst>
            </p:nvPr>
          </p:nvSpPr>
          <p:spPr bwMode="auto">
            <a:xfrm>
              <a:off x="4235765" y="4010513"/>
              <a:ext cx="297115" cy="286176"/>
            </a:xfrm>
            <a:custGeom>
              <a:avLst/>
              <a:gdLst>
                <a:gd name="T0" fmla="*/ 3413 w 6827"/>
                <a:gd name="T1" fmla="*/ 0 h 5912"/>
                <a:gd name="T2" fmla="*/ 0 w 6827"/>
                <a:gd name="T3" fmla="*/ 5912 h 5912"/>
                <a:gd name="T4" fmla="*/ 6827 w 6827"/>
                <a:gd name="T5" fmla="*/ 5912 h 5912"/>
                <a:gd name="T6" fmla="*/ 3413 w 6827"/>
                <a:gd name="T7" fmla="*/ 0 h 5912"/>
                <a:gd name="T8" fmla="*/ 3413 w 6827"/>
                <a:gd name="T9" fmla="*/ 972 h 5912"/>
                <a:gd name="T10" fmla="*/ 4489 w 6827"/>
                <a:gd name="T11" fmla="*/ 2835 h 5912"/>
                <a:gd name="T12" fmla="*/ 2338 w 6827"/>
                <a:gd name="T13" fmla="*/ 2835 h 5912"/>
                <a:gd name="T14" fmla="*/ 3413 w 6827"/>
                <a:gd name="T15" fmla="*/ 972 h 5912"/>
                <a:gd name="T16" fmla="*/ 842 w 6827"/>
                <a:gd name="T17" fmla="*/ 5426 h 5912"/>
                <a:gd name="T18" fmla="*/ 1917 w 6827"/>
                <a:gd name="T19" fmla="*/ 3564 h 5912"/>
                <a:gd name="T20" fmla="*/ 2993 w 6827"/>
                <a:gd name="T21" fmla="*/ 5426 h 5912"/>
                <a:gd name="T22" fmla="*/ 842 w 6827"/>
                <a:gd name="T23" fmla="*/ 5426 h 5912"/>
                <a:gd name="T24" fmla="*/ 2338 w 6827"/>
                <a:gd name="T25" fmla="*/ 3321 h 5912"/>
                <a:gd name="T26" fmla="*/ 4489 w 6827"/>
                <a:gd name="T27" fmla="*/ 3321 h 5912"/>
                <a:gd name="T28" fmla="*/ 3413 w 6827"/>
                <a:gd name="T29" fmla="*/ 5183 h 5912"/>
                <a:gd name="T30" fmla="*/ 2338 w 6827"/>
                <a:gd name="T31" fmla="*/ 3321 h 5912"/>
                <a:gd name="T32" fmla="*/ 4910 w 6827"/>
                <a:gd name="T33" fmla="*/ 3564 h 5912"/>
                <a:gd name="T34" fmla="*/ 5985 w 6827"/>
                <a:gd name="T35" fmla="*/ 5426 h 5912"/>
                <a:gd name="T36" fmla="*/ 3834 w 6827"/>
                <a:gd name="T37" fmla="*/ 5426 h 5912"/>
                <a:gd name="T38" fmla="*/ 4910 w 6827"/>
                <a:gd name="T39" fmla="*/ 3564 h 5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27" h="5912">
                  <a:moveTo>
                    <a:pt x="3413" y="0"/>
                  </a:moveTo>
                  <a:lnTo>
                    <a:pt x="0" y="5912"/>
                  </a:lnTo>
                  <a:lnTo>
                    <a:pt x="6827" y="5912"/>
                  </a:lnTo>
                  <a:lnTo>
                    <a:pt x="3413" y="0"/>
                  </a:lnTo>
                  <a:close/>
                  <a:moveTo>
                    <a:pt x="3413" y="972"/>
                  </a:moveTo>
                  <a:lnTo>
                    <a:pt x="4489" y="2835"/>
                  </a:lnTo>
                  <a:lnTo>
                    <a:pt x="2338" y="2835"/>
                  </a:lnTo>
                  <a:lnTo>
                    <a:pt x="3413" y="972"/>
                  </a:lnTo>
                  <a:close/>
                  <a:moveTo>
                    <a:pt x="842" y="5426"/>
                  </a:moveTo>
                  <a:lnTo>
                    <a:pt x="1917" y="3564"/>
                  </a:lnTo>
                  <a:lnTo>
                    <a:pt x="2993" y="5426"/>
                  </a:lnTo>
                  <a:lnTo>
                    <a:pt x="842" y="5426"/>
                  </a:lnTo>
                  <a:close/>
                  <a:moveTo>
                    <a:pt x="2338" y="3321"/>
                  </a:moveTo>
                  <a:lnTo>
                    <a:pt x="4489" y="3321"/>
                  </a:lnTo>
                  <a:lnTo>
                    <a:pt x="3413" y="5183"/>
                  </a:lnTo>
                  <a:lnTo>
                    <a:pt x="2338" y="3321"/>
                  </a:lnTo>
                  <a:close/>
                  <a:moveTo>
                    <a:pt x="4910" y="3564"/>
                  </a:moveTo>
                  <a:lnTo>
                    <a:pt x="5985" y="5426"/>
                  </a:lnTo>
                  <a:lnTo>
                    <a:pt x="3834" y="5426"/>
                  </a:lnTo>
                  <a:lnTo>
                    <a:pt x="4910" y="3564"/>
                  </a:lnTo>
                  <a:close/>
                </a:path>
              </a:pathLst>
            </a:custGeom>
            <a:solidFill>
              <a:sysClr val="window" lastClr="FFFFFF"/>
            </a:solidFill>
            <a:ln>
              <a:noFill/>
            </a:ln>
          </p:spPr>
          <p:txBody>
            <a:bodyPr anchor="ctr"/>
            <a:lstStyle/>
            <a:p>
              <a:pPr algn="ctr">
                <a:lnSpc>
                  <a:spcPct val="130000"/>
                </a:lnSpc>
              </a:pPr>
              <a:endParaRPr>
                <a:latin typeface="DFKai-SB" panose="03000509000000000000" pitchFamily="65" charset="-120"/>
                <a:ea typeface="DFKai-SB" panose="03000509000000000000" pitchFamily="65" charset="-120"/>
                <a:cs typeface="Impact" panose="020B0806030902050204" charset="0"/>
              </a:endParaRPr>
            </a:p>
          </p:txBody>
        </p:sp>
        <p:sp>
          <p:nvSpPr>
            <p:cNvPr id="30" name="文本框 21"/>
            <p:cNvSpPr txBox="1"/>
            <p:nvPr>
              <p:custDataLst>
                <p:tags r:id="rId8"/>
              </p:custDataLst>
            </p:nvPr>
          </p:nvSpPr>
          <p:spPr>
            <a:xfrm>
              <a:off x="1373829" y="4308770"/>
              <a:ext cx="3521310" cy="2723391"/>
            </a:xfrm>
            <a:prstGeom prst="rect">
              <a:avLst/>
            </a:prstGeom>
            <a:noFill/>
          </p:spPr>
          <p:txBody>
            <a:bodyPr wrap="square" lIns="90000" tIns="46800" rIns="90000" bIns="0" anchor="ctr" anchorCtr="0">
              <a:normAutofit/>
            </a:bodyPr>
            <a:lstStyle/>
            <a:p>
              <a:pPr algn="ct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P</a:t>
              </a:r>
              <a:r>
                <a:rPr lang="en-US" altLang="zh-CN" sz="2000" dirty="0" err="1">
                  <a:latin typeface="Times New Roman" panose="02020603050405020304" pitchFamily="18" charset="0"/>
                  <a:ea typeface="DFKai-SB" panose="03000509000000000000" pitchFamily="65" charset="-120"/>
                  <a:cs typeface="Times New Roman" panose="02020603050405020304" pitchFamily="18" charset="0"/>
                </a:rPr>
                <a:t>rimary</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 Goal: to develop into a world-class technology and innovation bay area</a:t>
              </a:r>
              <a:endParaRPr lang="zh-CN" altLang="en-US" sz="2000" dirty="0">
                <a:latin typeface="Times New Roman" panose="02020603050405020304" pitchFamily="18" charset="0"/>
                <a:ea typeface="DFKai-SB" panose="03000509000000000000" pitchFamily="65" charset="-120"/>
                <a:cs typeface="Times New Roman" panose="02020603050405020304" pitchFamily="18" charset="0"/>
              </a:endParaRPr>
            </a:p>
          </p:txBody>
        </p:sp>
      </p:grpSp>
      <p:sp>
        <p:nvSpPr>
          <p:cNvPr id="15" name="Rectangle 14"/>
          <p:cNvSpPr/>
          <p:nvPr/>
        </p:nvSpPr>
        <p:spPr>
          <a:xfrm>
            <a:off x="2823053" y="6163511"/>
            <a:ext cx="9314103" cy="523220"/>
          </a:xfrm>
          <a:prstGeom prst="rect">
            <a:avLst/>
          </a:prstGeom>
        </p:spPr>
        <p:txBody>
          <a:bodyPr wrap="square">
            <a:spAutoFit/>
          </a:bodyPr>
          <a:lstStyle/>
          <a:p>
            <a:r>
              <a:rPr lang="en-US" altLang="zh-TW" sz="1400" dirty="0">
                <a:solidFill>
                  <a:schemeClr val="tx1">
                    <a:lumMod val="95000"/>
                    <a:lumOff val="5000"/>
                  </a:schemeClr>
                </a:solidFill>
                <a:latin typeface="Times New Roman"/>
                <a:ea typeface="標楷體" panose="03000509000000000000" pitchFamily="65" charset="-120"/>
                <a:cs typeface="Times New Roman"/>
              </a:rPr>
              <a:t>Reference: </a:t>
            </a:r>
            <a:r>
              <a:rPr lang="en-US" altLang="zh-TW" sz="1400" i="1" dirty="0">
                <a:solidFill>
                  <a:schemeClr val="tx1">
                    <a:lumMod val="95000"/>
                    <a:lumOff val="5000"/>
                  </a:schemeClr>
                </a:solidFill>
                <a:latin typeface="Times New Roman"/>
                <a:ea typeface="DFKai-SB" panose="03000509000000000000" pitchFamily="65" charset="-120"/>
                <a:cs typeface="Times New Roman"/>
              </a:rPr>
              <a:t>The Outline Development Plan for the Guangdong-Hong Kong-Macao Greater Bay Area</a:t>
            </a:r>
            <a:r>
              <a:rPr lang="en-US" altLang="zh-TW" sz="1400" dirty="0">
                <a:solidFill>
                  <a:schemeClr val="tx1">
                    <a:lumMod val="95000"/>
                    <a:lumOff val="5000"/>
                  </a:schemeClr>
                </a:solidFill>
                <a:latin typeface="Times New Roman"/>
                <a:ea typeface="標楷體" panose="03000509000000000000" pitchFamily="65" charset="-120"/>
                <a:cs typeface="Times New Roman"/>
              </a:rPr>
              <a:t>, </a:t>
            </a:r>
            <a:r>
              <a:rPr lang="zh-CN" altLang="en-US" sz="1400" dirty="0">
                <a:solidFill>
                  <a:schemeClr val="tx1">
                    <a:lumMod val="95000"/>
                    <a:lumOff val="5000"/>
                  </a:schemeClr>
                </a:solidFill>
                <a:latin typeface="Times New Roman"/>
                <a:ea typeface="標楷體" panose="03000509000000000000" pitchFamily="65" charset="-120"/>
                <a:cs typeface="Times New Roman"/>
              </a:rPr>
              <a:t>p</a:t>
            </a:r>
            <a:r>
              <a:rPr lang="zh-CN" altLang="zh-CN" sz="1400" dirty="0">
                <a:solidFill>
                  <a:schemeClr val="tx1">
                    <a:lumMod val="95000"/>
                    <a:lumOff val="5000"/>
                  </a:schemeClr>
                </a:solidFill>
                <a:latin typeface="Times New Roman"/>
                <a:ea typeface="標楷體" panose="03000509000000000000" pitchFamily="65" charset="-120"/>
                <a:cs typeface="Times New Roman"/>
              </a:rPr>
              <a:t>p</a:t>
            </a:r>
            <a:r>
              <a:rPr lang="en-US" altLang="zh-CN" sz="1400" dirty="0">
                <a:solidFill>
                  <a:schemeClr val="tx1">
                    <a:lumMod val="95000"/>
                    <a:lumOff val="5000"/>
                  </a:schemeClr>
                </a:solidFill>
                <a:latin typeface="Times New Roman"/>
                <a:ea typeface="標楷體" panose="03000509000000000000" pitchFamily="65" charset="-120"/>
                <a:cs typeface="Times New Roman"/>
              </a:rPr>
              <a:t>. </a:t>
            </a:r>
            <a:r>
              <a:rPr lang="en-US" altLang="zh-TW" sz="14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15-17</a:t>
            </a:r>
            <a:r>
              <a:rPr lang="en-US" altLang="zh-TW"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a:t>
            </a:r>
          </a:p>
          <a:p>
            <a:r>
              <a:rPr lang="en-US" altLang="zh-TW" sz="14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(https</a:t>
            </a:r>
            <a:r>
              <a:rPr lang="en-US" altLang="zh-TW"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://www.bayarea.gov.hk/filemanager/en/share/pdf/Outline_Development_Plan.pdf)</a:t>
            </a:r>
            <a:endParaRPr lang="en-US" sz="1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 name="Rectangle 1"/>
          <p:cNvSpPr/>
          <p:nvPr/>
        </p:nvSpPr>
        <p:spPr>
          <a:xfrm>
            <a:off x="354679" y="255086"/>
            <a:ext cx="11380038" cy="543739"/>
          </a:xfrm>
          <a:prstGeom prst="rect">
            <a:avLst/>
          </a:prstGeom>
        </p:spPr>
        <p:txBody>
          <a:bodyPr wrap="none">
            <a:spAutoFit/>
          </a:bodyPr>
          <a:lstStyle/>
          <a:p>
            <a:pPr lvl="0" algn="ctr" defTabSz="977900" eaLnBrk="0" fontAlgn="base" hangingPunct="0">
              <a:lnSpc>
                <a:spcPct val="90000"/>
              </a:lnSpc>
              <a:spcBef>
                <a:spcPct val="0"/>
              </a:spcBef>
              <a:spcAft>
                <a:spcPct val="35000"/>
              </a:spcAft>
              <a:defRPr/>
            </a:pPr>
            <a:r>
              <a:rPr lang="en-US" altLang="zh-CN" sz="3200" b="1" dirty="0">
                <a:latin typeface="Times New Roman"/>
                <a:ea typeface="標楷體" panose="03000509000000000000" pitchFamily="65" charset="-120"/>
                <a:cs typeface="Times New Roman"/>
              </a:rPr>
              <a:t>The Main Contents of the Development of the Greater Bay Area </a:t>
            </a:r>
            <a:endParaRPr lang="zh-CN" altLang="en-US" sz="3200" b="1" dirty="0">
              <a:latin typeface="Times New Roman"/>
              <a:ea typeface="標楷體" panose="03000509000000000000" pitchFamily="65" charset="-120"/>
              <a:cs typeface="Times New Roman"/>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602738" y="-172190"/>
            <a:ext cx="11589262" cy="75333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nSpc>
                <a:spcPct val="150000"/>
              </a:lnSpc>
              <a:spcBef>
                <a:spcPts val="1000"/>
              </a:spcBef>
              <a:spcAft>
                <a:spcPts val="0"/>
              </a:spcAft>
              <a:buClrTx/>
              <a:buSzTx/>
              <a:buFont typeface="Wingdings" panose="05000000000000000000" charset="0"/>
              <a:buNone/>
            </a:pPr>
            <a:r>
              <a:rPr lang="en-US" altLang="zh-CN" sz="3200" b="1" dirty="0">
                <a:latin typeface="Times New Roman"/>
                <a:ea typeface="DFKai-SB" panose="03000509000000000000" pitchFamily="65" charset="-120"/>
                <a:cs typeface="Times New Roman"/>
                <a:sym typeface="+mn-ea"/>
              </a:rPr>
              <a:t>Developing an International Innovation and Technology Hub</a:t>
            </a:r>
            <a:endParaRPr lang="zh-CN" altLang="en-US" sz="3200" b="1" dirty="0">
              <a:latin typeface="Times New Roman"/>
              <a:ea typeface="DFKai-SB" panose="03000509000000000000" pitchFamily="65" charset="-120"/>
              <a:cs typeface="Times New Roman"/>
              <a:sym typeface="+mn-ea"/>
            </a:endParaRPr>
          </a:p>
        </p:txBody>
      </p:sp>
      <p:sp>
        <p:nvSpPr>
          <p:cNvPr id="4" name="Rectangle 3"/>
          <p:cNvSpPr/>
          <p:nvPr/>
        </p:nvSpPr>
        <p:spPr>
          <a:xfrm>
            <a:off x="3522219" y="518132"/>
            <a:ext cx="8555103" cy="5634106"/>
          </a:xfrm>
          <a:prstGeom prst="rect">
            <a:avLst/>
          </a:prstGeom>
        </p:spPr>
        <p:txBody>
          <a:bodyPr wrap="square">
            <a:spAutoFit/>
          </a:bodyPr>
          <a:lstStyle/>
          <a:p>
            <a:pPr algn="just">
              <a:lnSpc>
                <a:spcPct val="120000"/>
              </a:lnSpc>
              <a:spcBef>
                <a:spcPts val="600"/>
              </a:spcBef>
              <a:spcAft>
                <a:spcPts val="600"/>
              </a:spcAft>
            </a:pPr>
            <a:r>
              <a:rPr lang="en-US" altLang="zh-CN" sz="2000" b="1" dirty="0">
                <a:latin typeface="Times New Roman"/>
                <a:ea typeface="標楷體" panose="03000509000000000000" pitchFamily="65" charset="-120"/>
                <a:cs typeface="Times New Roman"/>
              </a:rPr>
              <a:t>S</a:t>
            </a:r>
            <a:r>
              <a:rPr lang="en-US" altLang="zh-CN" sz="2000" b="1" dirty="0" smtClean="0">
                <a:latin typeface="Times New Roman"/>
                <a:ea typeface="標楷體" panose="03000509000000000000" pitchFamily="65" charset="-120"/>
                <a:cs typeface="Times New Roman"/>
              </a:rPr>
              <a:t>trengthen </a:t>
            </a:r>
            <a:r>
              <a:rPr lang="en-US" altLang="zh-CN" sz="2000" b="1" dirty="0">
                <a:latin typeface="Times New Roman"/>
                <a:ea typeface="標楷體" panose="03000509000000000000" pitchFamily="65" charset="-120"/>
                <a:cs typeface="Times New Roman"/>
                <a:sym typeface="+mn-ea"/>
              </a:rPr>
              <a:t>innovation and technology c</a:t>
            </a:r>
            <a:r>
              <a:rPr lang="en-US" altLang="zh-CN" sz="2000" b="1" dirty="0">
                <a:latin typeface="Times New Roman"/>
                <a:ea typeface="標楷體" panose="03000509000000000000" pitchFamily="65" charset="-120"/>
                <a:cs typeface="Times New Roman"/>
              </a:rPr>
              <a:t>ooperation, develop international innovation platforms</a:t>
            </a:r>
          </a:p>
          <a:p>
            <a:pPr marL="342900" indent="-342900" algn="just">
              <a:lnSpc>
                <a:spcPct val="120000"/>
              </a:lnSpc>
              <a:spcBef>
                <a:spcPts val="600"/>
              </a:spcBef>
              <a:spcAft>
                <a:spcPts val="600"/>
              </a:spcAft>
              <a:buFont typeface="Arial" panose="020B0604020202020204" pitchFamily="34" charset="0"/>
              <a:buChar char="•"/>
            </a:pPr>
            <a:r>
              <a:rPr lang="zh-CN" altLang="zh-CN" dirty="0">
                <a:solidFill>
                  <a:schemeClr val="tx1">
                    <a:lumMod val="95000"/>
                    <a:lumOff val="5000"/>
                  </a:schemeClr>
                </a:solidFill>
                <a:latin typeface="Times New Roman"/>
                <a:ea typeface="標楷體" panose="03000509000000000000" pitchFamily="65" charset="-120"/>
                <a:cs typeface="Times New Roman"/>
              </a:rPr>
              <a:t>E</a:t>
            </a:r>
            <a:r>
              <a:rPr lang="en-US" altLang="zh-CN" dirty="0" err="1">
                <a:solidFill>
                  <a:schemeClr val="tx1">
                    <a:lumMod val="95000"/>
                    <a:lumOff val="5000"/>
                  </a:schemeClr>
                </a:solidFill>
                <a:latin typeface="Times New Roman"/>
                <a:ea typeface="標楷體" panose="03000509000000000000" pitchFamily="65" charset="-120"/>
                <a:cs typeface="Times New Roman"/>
              </a:rPr>
              <a:t>ncourage</a:t>
            </a:r>
            <a:r>
              <a:rPr lang="en-US" altLang="zh-CN" dirty="0">
                <a:solidFill>
                  <a:schemeClr val="tx1">
                    <a:lumMod val="95000"/>
                    <a:lumOff val="5000"/>
                  </a:schemeClr>
                </a:solidFill>
                <a:latin typeface="Times New Roman"/>
                <a:ea typeface="標楷體" panose="03000509000000000000" pitchFamily="65" charset="-120"/>
                <a:cs typeface="Times New Roman"/>
              </a:rPr>
              <a:t> Guangdong, Hong Kong, and Macao enterprises and scientific research institutes to participate in international </a:t>
            </a:r>
            <a:r>
              <a:rPr lang="zh-CN" altLang="zh-CN" dirty="0">
                <a:solidFill>
                  <a:schemeClr val="tx1">
                    <a:lumMod val="95000"/>
                    <a:lumOff val="5000"/>
                  </a:schemeClr>
                </a:solidFill>
                <a:latin typeface="Times New Roman"/>
                <a:ea typeface="標楷體" panose="03000509000000000000" pitchFamily="65" charset="-120"/>
                <a:cs typeface="Times New Roman"/>
                <a:sym typeface="+mn-ea"/>
              </a:rPr>
              <a:t>i</a:t>
            </a:r>
            <a:r>
              <a:rPr lang="en-US" altLang="zh-CN" dirty="0" err="1">
                <a:solidFill>
                  <a:schemeClr val="tx1">
                    <a:lumMod val="95000"/>
                    <a:lumOff val="5000"/>
                  </a:schemeClr>
                </a:solidFill>
                <a:latin typeface="Times New Roman"/>
                <a:ea typeface="標楷體" panose="03000509000000000000" pitchFamily="65" charset="-120"/>
                <a:cs typeface="Times New Roman"/>
                <a:sym typeface="+mn-ea"/>
              </a:rPr>
              <a:t>nnovation</a:t>
            </a:r>
            <a:r>
              <a:rPr lang="en-US" altLang="zh-CN" dirty="0">
                <a:solidFill>
                  <a:schemeClr val="tx1">
                    <a:lumMod val="95000"/>
                    <a:lumOff val="5000"/>
                  </a:schemeClr>
                </a:solidFill>
                <a:latin typeface="Times New Roman"/>
                <a:ea typeface="標楷體" panose="03000509000000000000" pitchFamily="65" charset="-120"/>
                <a:cs typeface="Times New Roman"/>
                <a:sym typeface="+mn-ea"/>
              </a:rPr>
              <a:t> and technology </a:t>
            </a:r>
            <a:r>
              <a:rPr lang="zh-CN" altLang="zh-CN" dirty="0">
                <a:solidFill>
                  <a:schemeClr val="tx1">
                    <a:lumMod val="95000"/>
                    <a:lumOff val="5000"/>
                  </a:schemeClr>
                </a:solidFill>
                <a:latin typeface="Times New Roman"/>
                <a:ea typeface="標楷體" panose="03000509000000000000" pitchFamily="65" charset="-120"/>
                <a:cs typeface="Times New Roman"/>
                <a:sym typeface="+mn-ea"/>
              </a:rPr>
              <a:t>c</a:t>
            </a:r>
            <a:r>
              <a:rPr lang="en-US" altLang="zh-CN" dirty="0" err="1">
                <a:solidFill>
                  <a:schemeClr val="tx1">
                    <a:lumMod val="95000"/>
                    <a:lumOff val="5000"/>
                  </a:schemeClr>
                </a:solidFill>
                <a:latin typeface="Times New Roman"/>
                <a:ea typeface="標楷體" panose="03000509000000000000" pitchFamily="65" charset="-120"/>
                <a:cs typeface="Times New Roman"/>
              </a:rPr>
              <a:t>ooperation</a:t>
            </a:r>
            <a:r>
              <a:rPr lang="en-US" altLang="zh-CN" dirty="0">
                <a:solidFill>
                  <a:schemeClr val="tx1">
                    <a:lumMod val="95000"/>
                    <a:lumOff val="5000"/>
                  </a:schemeClr>
                </a:solidFill>
                <a:latin typeface="Times New Roman"/>
                <a:ea typeface="標楷體" panose="03000509000000000000" pitchFamily="65" charset="-120"/>
                <a:cs typeface="Times New Roman"/>
              </a:rPr>
              <a:t>.</a:t>
            </a:r>
          </a:p>
          <a:p>
            <a:pPr marL="342900" indent="-342900" algn="just">
              <a:lnSpc>
                <a:spcPct val="120000"/>
              </a:lnSpc>
              <a:spcBef>
                <a:spcPts val="600"/>
              </a:spcBef>
              <a:spcAft>
                <a:spcPts val="600"/>
              </a:spcAft>
              <a:buFont typeface="Arial" panose="020B0604020202020204" pitchFamily="34" charset="0"/>
              <a:buChar char="•"/>
            </a:pPr>
            <a:r>
              <a:rPr lang="zh-CN" altLang="zh-CN" dirty="0">
                <a:solidFill>
                  <a:schemeClr val="tx1">
                    <a:lumMod val="95000"/>
                    <a:lumOff val="5000"/>
                  </a:schemeClr>
                </a:solidFill>
                <a:latin typeface="Times New Roman"/>
                <a:ea typeface="標楷體" panose="03000509000000000000" pitchFamily="65" charset="-120"/>
                <a:cs typeface="Times New Roman"/>
              </a:rPr>
              <a:t>O</a:t>
            </a:r>
            <a:r>
              <a:rPr lang="en-US" altLang="zh-CN" dirty="0">
                <a:solidFill>
                  <a:schemeClr val="tx1">
                    <a:lumMod val="95000"/>
                    <a:lumOff val="5000"/>
                  </a:schemeClr>
                </a:solidFill>
                <a:latin typeface="Times New Roman"/>
                <a:ea typeface="標楷體" panose="03000509000000000000" pitchFamily="65" charset="-120"/>
                <a:cs typeface="Times New Roman"/>
              </a:rPr>
              <a:t>pen up Guangdong’s research and development (R&amp;D) facilities and equipment to Hong Kong R&amp;D institutions, and support the relevant institutions to participate in national technological </a:t>
            </a:r>
            <a:r>
              <a:rPr lang="en-US" altLang="zh-CN" dirty="0" err="1">
                <a:solidFill>
                  <a:schemeClr val="tx1">
                    <a:lumMod val="95000"/>
                    <a:lumOff val="5000"/>
                  </a:schemeClr>
                </a:solidFill>
                <a:latin typeface="Times New Roman"/>
                <a:ea typeface="標楷體" panose="03000509000000000000" pitchFamily="65" charset="-120"/>
                <a:cs typeface="Times New Roman"/>
              </a:rPr>
              <a:t>programmes</a:t>
            </a:r>
            <a:r>
              <a:rPr lang="en-US" altLang="zh-CN" dirty="0">
                <a:solidFill>
                  <a:schemeClr val="tx1">
                    <a:lumMod val="95000"/>
                    <a:lumOff val="5000"/>
                  </a:schemeClr>
                </a:solidFill>
                <a:latin typeface="Times New Roman"/>
                <a:ea typeface="標楷體" panose="03000509000000000000" pitchFamily="65" charset="-120"/>
                <a:cs typeface="Times New Roman"/>
              </a:rPr>
              <a:t>.</a:t>
            </a:r>
            <a:endParaRPr lang="en-US" altLang="zh-TW" dirty="0">
              <a:solidFill>
                <a:schemeClr val="tx1">
                  <a:lumMod val="95000"/>
                  <a:lumOff val="5000"/>
                </a:schemeClr>
              </a:solidFill>
              <a:latin typeface="Times New Roman"/>
              <a:ea typeface="標楷體" panose="03000509000000000000" pitchFamily="65" charset="-120"/>
              <a:cs typeface="Times New Roman"/>
            </a:endParaRPr>
          </a:p>
          <a:p>
            <a:pPr algn="just">
              <a:lnSpc>
                <a:spcPct val="120000"/>
              </a:lnSpc>
              <a:spcBef>
                <a:spcPts val="600"/>
              </a:spcBef>
              <a:spcAft>
                <a:spcPts val="600"/>
              </a:spcAft>
            </a:pPr>
            <a:r>
              <a:rPr lang="en-US" altLang="zh-CN" sz="2000" b="1" dirty="0">
                <a:solidFill>
                  <a:schemeClr val="tx1">
                    <a:lumMod val="95000"/>
                    <a:lumOff val="5000"/>
                  </a:schemeClr>
                </a:solidFill>
                <a:latin typeface="Times New Roman"/>
                <a:ea typeface="標楷體" panose="03000509000000000000" pitchFamily="65" charset="-120"/>
                <a:cs typeface="Times New Roman"/>
              </a:rPr>
              <a:t>Support technological infrastructure and technological innovation for industries</a:t>
            </a:r>
          </a:p>
          <a:p>
            <a:pPr marL="342900" indent="-342900" algn="just">
              <a:lnSpc>
                <a:spcPct val="120000"/>
              </a:lnSpc>
              <a:spcBef>
                <a:spcPts val="600"/>
              </a:spcBef>
              <a:spcAft>
                <a:spcPts val="600"/>
              </a:spcAft>
              <a:buFont typeface="Arial" panose="020B0604020202020204" pitchFamily="34" charset="0"/>
              <a:buChar char="•"/>
            </a:pPr>
            <a:r>
              <a:rPr lang="en-US" altLang="zh-CN" dirty="0">
                <a:solidFill>
                  <a:schemeClr val="tx1">
                    <a:lumMod val="95000"/>
                    <a:lumOff val="5000"/>
                  </a:schemeClr>
                </a:solidFill>
                <a:latin typeface="Times New Roman"/>
                <a:ea typeface="標楷體" panose="03000509000000000000" pitchFamily="65" charset="-120"/>
                <a:cs typeface="Times New Roman"/>
              </a:rPr>
              <a:t>S</a:t>
            </a:r>
            <a:r>
              <a:rPr lang="en-US" altLang="zh-CN" dirty="0" smtClean="0">
                <a:solidFill>
                  <a:schemeClr val="tx1">
                    <a:lumMod val="95000"/>
                    <a:lumOff val="5000"/>
                  </a:schemeClr>
                </a:solidFill>
                <a:latin typeface="Times New Roman"/>
                <a:ea typeface="標楷體" panose="03000509000000000000" pitchFamily="65" charset="-120"/>
                <a:cs typeface="Times New Roman"/>
              </a:rPr>
              <a:t>upport </a:t>
            </a:r>
            <a:r>
              <a:rPr lang="en-US" altLang="zh-CN" dirty="0">
                <a:solidFill>
                  <a:schemeClr val="tx1">
                    <a:lumMod val="95000"/>
                    <a:lumOff val="5000"/>
                  </a:schemeClr>
                </a:solidFill>
                <a:latin typeface="Times New Roman"/>
                <a:ea typeface="標楷體" panose="03000509000000000000" pitchFamily="65" charset="-120"/>
                <a:cs typeface="Times New Roman"/>
              </a:rPr>
              <a:t>the development of the Hong Kong-Shenzhen Innovation and Technology Park, the five R&amp;D </a:t>
            </a:r>
            <a:r>
              <a:rPr lang="en-US" altLang="zh-CN" dirty="0" err="1">
                <a:solidFill>
                  <a:schemeClr val="tx1">
                    <a:lumMod val="95000"/>
                    <a:lumOff val="5000"/>
                  </a:schemeClr>
                </a:solidFill>
                <a:latin typeface="Times New Roman"/>
                <a:ea typeface="標楷體" panose="03000509000000000000" pitchFamily="65" charset="-120"/>
                <a:cs typeface="Times New Roman"/>
              </a:rPr>
              <a:t>centres</a:t>
            </a:r>
            <a:r>
              <a:rPr lang="en-US" altLang="zh-CN" dirty="0">
                <a:solidFill>
                  <a:schemeClr val="tx1">
                    <a:lumMod val="95000"/>
                    <a:lumOff val="5000"/>
                  </a:schemeClr>
                </a:solidFill>
                <a:latin typeface="Times New Roman"/>
                <a:ea typeface="標楷體" panose="03000509000000000000" pitchFamily="65" charset="-120"/>
                <a:cs typeface="Times New Roman"/>
              </a:rPr>
              <a:t> in Hong Kong, </a:t>
            </a:r>
            <a:r>
              <a:rPr lang="en-US" altLang="zh-CN" dirty="0" smtClean="0">
                <a:solidFill>
                  <a:schemeClr val="tx1">
                    <a:lumMod val="95000"/>
                    <a:lumOff val="5000"/>
                  </a:schemeClr>
                </a:solidFill>
                <a:latin typeface="Times New Roman"/>
                <a:ea typeface="標楷體" panose="03000509000000000000" pitchFamily="65" charset="-120"/>
                <a:cs typeface="Times New Roman"/>
              </a:rPr>
              <a:t>the Hong </a:t>
            </a:r>
            <a:r>
              <a:rPr lang="en-US" altLang="zh-CN" dirty="0">
                <a:solidFill>
                  <a:schemeClr val="tx1">
                    <a:lumMod val="95000"/>
                    <a:lumOff val="5000"/>
                  </a:schemeClr>
                </a:solidFill>
                <a:latin typeface="Times New Roman"/>
                <a:ea typeface="標楷體" panose="03000509000000000000" pitchFamily="65" charset="-120"/>
                <a:cs typeface="Times New Roman"/>
              </a:rPr>
              <a:t>Kong Science Park, </a:t>
            </a:r>
            <a:r>
              <a:rPr lang="en-US" altLang="zh-CN" dirty="0" err="1">
                <a:solidFill>
                  <a:schemeClr val="tx1">
                    <a:lumMod val="95000"/>
                    <a:lumOff val="5000"/>
                  </a:schemeClr>
                </a:solidFill>
                <a:latin typeface="Times New Roman"/>
                <a:ea typeface="標楷體" panose="03000509000000000000" pitchFamily="65" charset="-120"/>
                <a:cs typeface="Times New Roman"/>
              </a:rPr>
              <a:t>Cyberport</a:t>
            </a:r>
            <a:r>
              <a:rPr lang="en-US" altLang="zh-CN" dirty="0">
                <a:solidFill>
                  <a:schemeClr val="tx1">
                    <a:lumMod val="95000"/>
                    <a:lumOff val="5000"/>
                  </a:schemeClr>
                </a:solidFill>
                <a:latin typeface="Times New Roman"/>
                <a:ea typeface="標楷體" panose="03000509000000000000" pitchFamily="65" charset="-120"/>
                <a:cs typeface="Times New Roman"/>
              </a:rPr>
              <a:t> and the </a:t>
            </a:r>
            <a:r>
              <a:rPr lang="en-US" altLang="zh-CN" dirty="0" smtClean="0">
                <a:solidFill>
                  <a:schemeClr val="tx1">
                    <a:lumMod val="95000"/>
                    <a:lumOff val="5000"/>
                  </a:schemeClr>
                </a:solidFill>
                <a:latin typeface="Times New Roman"/>
                <a:ea typeface="標楷體" panose="03000509000000000000" pitchFamily="65" charset="-120"/>
                <a:cs typeface="Times New Roman"/>
              </a:rPr>
              <a:t>State Key </a:t>
            </a:r>
            <a:r>
              <a:rPr lang="en-US" altLang="zh-CN" dirty="0">
                <a:solidFill>
                  <a:schemeClr val="tx1">
                    <a:lumMod val="95000"/>
                    <a:lumOff val="5000"/>
                  </a:schemeClr>
                </a:solidFill>
                <a:latin typeface="Times New Roman"/>
                <a:ea typeface="標楷體" panose="03000509000000000000" pitchFamily="65" charset="-120"/>
                <a:cs typeface="Times New Roman"/>
              </a:rPr>
              <a:t>Laboratories.</a:t>
            </a:r>
            <a:endParaRPr lang="zh-TW" altLang="en-US" dirty="0">
              <a:solidFill>
                <a:schemeClr val="tx1">
                  <a:lumMod val="95000"/>
                  <a:lumOff val="5000"/>
                </a:schemeClr>
              </a:solidFill>
              <a:latin typeface="Times New Roman"/>
              <a:ea typeface="標楷體" panose="03000509000000000000" pitchFamily="65" charset="-120"/>
              <a:cs typeface="Times New Roman"/>
            </a:endParaRPr>
          </a:p>
          <a:p>
            <a:pPr marL="342900" indent="-342900" algn="just">
              <a:lnSpc>
                <a:spcPct val="120000"/>
              </a:lnSpc>
              <a:spcBef>
                <a:spcPts val="600"/>
              </a:spcBef>
              <a:spcAft>
                <a:spcPts val="600"/>
              </a:spcAft>
              <a:buFont typeface="Arial" panose="020B0604020202020204" pitchFamily="34" charset="0"/>
              <a:buChar char="•"/>
            </a:pPr>
            <a:r>
              <a:rPr lang="en-US" altLang="zh-CN" dirty="0">
                <a:solidFill>
                  <a:schemeClr val="tx1">
                    <a:lumMod val="95000"/>
                    <a:lumOff val="5000"/>
                  </a:schemeClr>
                </a:solidFill>
                <a:latin typeface="Times New Roman"/>
                <a:ea typeface="標楷體" panose="03000509000000000000" pitchFamily="65" charset="-120"/>
                <a:cs typeface="Times New Roman"/>
              </a:rPr>
              <a:t>Nurture platforms for technological innovation for </a:t>
            </a:r>
            <a:r>
              <a:rPr lang="en-US" altLang="zh-CN" dirty="0" smtClean="0">
                <a:solidFill>
                  <a:schemeClr val="tx1">
                    <a:lumMod val="95000"/>
                    <a:lumOff val="5000"/>
                  </a:schemeClr>
                </a:solidFill>
                <a:latin typeface="Times New Roman"/>
                <a:ea typeface="標楷體" panose="03000509000000000000" pitchFamily="65" charset="-120"/>
                <a:cs typeface="Times New Roman"/>
              </a:rPr>
              <a:t>industries, manufacturing </a:t>
            </a:r>
            <a:r>
              <a:rPr lang="en-US" altLang="zh-CN" dirty="0">
                <a:solidFill>
                  <a:schemeClr val="tx1">
                    <a:lumMod val="95000"/>
                    <a:lumOff val="5000"/>
                  </a:schemeClr>
                </a:solidFill>
                <a:latin typeface="Times New Roman"/>
                <a:ea typeface="標楷體" panose="03000509000000000000" pitchFamily="65" charset="-120"/>
                <a:cs typeface="Times New Roman"/>
              </a:rPr>
              <a:t>innovation </a:t>
            </a:r>
            <a:r>
              <a:rPr lang="en-US" altLang="zh-CN" dirty="0" err="1">
                <a:solidFill>
                  <a:schemeClr val="tx1">
                    <a:lumMod val="95000"/>
                    <a:lumOff val="5000"/>
                  </a:schemeClr>
                </a:solidFill>
                <a:latin typeface="Times New Roman"/>
                <a:ea typeface="標楷體" panose="03000509000000000000" pitchFamily="65" charset="-120"/>
                <a:cs typeface="Times New Roman"/>
              </a:rPr>
              <a:t>centres</a:t>
            </a:r>
            <a:r>
              <a:rPr lang="en-US" altLang="zh-CN" dirty="0">
                <a:solidFill>
                  <a:schemeClr val="tx1">
                    <a:lumMod val="95000"/>
                    <a:lumOff val="5000"/>
                  </a:schemeClr>
                </a:solidFill>
                <a:latin typeface="Times New Roman"/>
                <a:ea typeface="標楷體" panose="03000509000000000000" pitchFamily="65" charset="-120"/>
                <a:cs typeface="Times New Roman"/>
              </a:rPr>
              <a:t>.</a:t>
            </a:r>
            <a:endParaRPr lang="zh-TW" altLang="en-US" dirty="0">
              <a:solidFill>
                <a:schemeClr val="tx1">
                  <a:lumMod val="95000"/>
                  <a:lumOff val="5000"/>
                </a:schemeClr>
              </a:solidFill>
              <a:latin typeface="Times New Roman"/>
              <a:ea typeface="標楷體" panose="03000509000000000000" pitchFamily="65" charset="-120"/>
              <a:cs typeface="Times New Roman"/>
            </a:endParaRPr>
          </a:p>
        </p:txBody>
      </p:sp>
      <p:pic>
        <p:nvPicPr>
          <p:cNvPr id="6" name="Picture 5"/>
          <p:cNvPicPr>
            <a:picLocks noChangeAspect="1"/>
          </p:cNvPicPr>
          <p:nvPr/>
        </p:nvPicPr>
        <p:blipFill>
          <a:blip r:embed="rId2"/>
          <a:stretch>
            <a:fillRect/>
          </a:stretch>
        </p:blipFill>
        <p:spPr>
          <a:xfrm>
            <a:off x="288216" y="6015033"/>
            <a:ext cx="1529741" cy="461351"/>
          </a:xfrm>
          <a:prstGeom prst="rect">
            <a:avLst/>
          </a:prstGeom>
        </p:spPr>
      </p:pic>
      <p:sp>
        <p:nvSpPr>
          <p:cNvPr id="7" name="Rectangle 9"/>
          <p:cNvSpPr/>
          <p:nvPr/>
        </p:nvSpPr>
        <p:spPr>
          <a:xfrm>
            <a:off x="1971866" y="6139459"/>
            <a:ext cx="10374044" cy="307777"/>
          </a:xfrm>
          <a:prstGeom prst="rect">
            <a:avLst/>
          </a:prstGeom>
        </p:spPr>
        <p:txBody>
          <a:bodyPr wrap="square">
            <a:spAutoFit/>
          </a:bodyPr>
          <a:lstStyle/>
          <a:p>
            <a:r>
              <a:rPr lang="en-US" altLang="zh-TW" sz="1400" dirty="0">
                <a:solidFill>
                  <a:schemeClr val="tx1">
                    <a:lumMod val="95000"/>
                    <a:lumOff val="5000"/>
                  </a:schemeClr>
                </a:solidFill>
                <a:latin typeface="Times New Roman"/>
                <a:ea typeface="標楷體" panose="03000509000000000000" pitchFamily="65" charset="-120"/>
                <a:cs typeface="Times New Roman"/>
              </a:rPr>
              <a:t>Source: Website of the Greater Bay Area</a:t>
            </a:r>
            <a:r>
              <a:rPr lang="zh-TW" altLang="en-US" sz="1400" dirty="0">
                <a:solidFill>
                  <a:schemeClr val="tx1">
                    <a:lumMod val="95000"/>
                    <a:lumOff val="5000"/>
                  </a:schemeClr>
                </a:solidFill>
                <a:latin typeface="Times New Roman"/>
                <a:ea typeface="標楷體" panose="03000509000000000000" pitchFamily="65" charset="-120"/>
                <a:cs typeface="Times New Roman"/>
              </a:rPr>
              <a:t> </a:t>
            </a:r>
            <a:r>
              <a:rPr lang="en-US" altLang="zh-TW" sz="1400" dirty="0" smtClean="0">
                <a:solidFill>
                  <a:schemeClr val="tx1">
                    <a:lumMod val="95000"/>
                    <a:lumOff val="5000"/>
                  </a:schemeClr>
                </a:solidFill>
                <a:latin typeface="Times New Roman"/>
                <a:ea typeface="標楷體" panose="03000509000000000000" pitchFamily="65" charset="-120"/>
                <a:cs typeface="Times New Roman"/>
              </a:rPr>
              <a:t>(</a:t>
            </a:r>
            <a:r>
              <a:rPr lang="en-US" altLang="zh-TW" sz="1400" dirty="0" smtClean="0">
                <a:solidFill>
                  <a:schemeClr val="tx1">
                    <a:lumMod val="95000"/>
                    <a:lumOff val="5000"/>
                  </a:schemeClr>
                </a:solidFill>
                <a:latin typeface="Times" panose="02020603050405020304" pitchFamily="18" charset="0"/>
                <a:ea typeface="標楷體" panose="03000509000000000000" pitchFamily="65" charset="-120"/>
              </a:rPr>
              <a:t>https</a:t>
            </a:r>
            <a:r>
              <a:rPr lang="en-US" altLang="zh-TW" sz="1400" dirty="0">
                <a:solidFill>
                  <a:schemeClr val="tx1">
                    <a:lumMod val="95000"/>
                    <a:lumOff val="5000"/>
                  </a:schemeClr>
                </a:solidFill>
                <a:latin typeface="Times" panose="02020603050405020304" pitchFamily="18" charset="0"/>
                <a:ea typeface="標楷體" panose="03000509000000000000" pitchFamily="65" charset="-120"/>
              </a:rPr>
              <a:t>://www.bayarea.gov.hk/en/opportunities/mainpoints-it.html</a:t>
            </a:r>
            <a:r>
              <a:rPr lang="en-US" altLang="zh-TW" sz="1400" dirty="0" smtClean="0">
                <a:solidFill>
                  <a:schemeClr val="tx1">
                    <a:lumMod val="95000"/>
                    <a:lumOff val="5000"/>
                  </a:schemeClr>
                </a:solidFill>
                <a:latin typeface="Times" panose="02020603050405020304" pitchFamily="18" charset="0"/>
                <a:ea typeface="標楷體" panose="03000509000000000000" pitchFamily="65" charset="-120"/>
              </a:rPr>
              <a:t>)</a:t>
            </a:r>
            <a:endParaRPr lang="en-US" altLang="zh-TW" sz="1400" dirty="0">
              <a:solidFill>
                <a:schemeClr val="tx1">
                  <a:lumMod val="95000"/>
                  <a:lumOff val="5000"/>
                </a:schemeClr>
              </a:solidFill>
              <a:latin typeface="Times" panose="02020603050405020304" pitchFamily="18" charset="0"/>
              <a:ea typeface="標楷體" panose="03000509000000000000" pitchFamily="65" charset="-120"/>
            </a:endParaRPr>
          </a:p>
        </p:txBody>
      </p:sp>
      <p:pic>
        <p:nvPicPr>
          <p:cNvPr id="1026" name="Picture 2" descr="Post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389" y="899215"/>
            <a:ext cx="3173136" cy="4477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24146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0142" y="1434638"/>
            <a:ext cx="10950722" cy="1210396"/>
          </a:xfrm>
          <a:prstGeom prst="rect">
            <a:avLst/>
          </a:prstGeom>
        </p:spPr>
        <p:txBody>
          <a:bodyPr wrap="square">
            <a:spAutoFit/>
          </a:bodyPr>
          <a:lstStyle/>
          <a:p>
            <a:pPr>
              <a:lnSpc>
                <a:spcPct val="125000"/>
              </a:lnSpc>
            </a:pPr>
            <a:r>
              <a:rPr lang="en-US" altLang="zh-CN" sz="2000" dirty="0">
                <a:latin typeface="Times New Roman" panose="02020603050405020304" pitchFamily="18" charset="0"/>
                <a:ea typeface="宋体"/>
                <a:cs typeface="Times New Roman" panose="02020603050405020304" pitchFamily="18" charset="0"/>
              </a:rPr>
              <a:t>The Government has set up five R&amp;D </a:t>
            </a:r>
            <a:r>
              <a:rPr lang="en-US" altLang="zh-CN" sz="2000" dirty="0" err="1">
                <a:latin typeface="Times New Roman" panose="02020603050405020304" pitchFamily="18" charset="0"/>
                <a:ea typeface="宋体"/>
                <a:cs typeface="Times New Roman" panose="02020603050405020304" pitchFamily="18" charset="0"/>
              </a:rPr>
              <a:t>centres</a:t>
            </a:r>
            <a:r>
              <a:rPr lang="en-US" altLang="zh-CN" sz="2000" dirty="0">
                <a:latin typeface="Times New Roman" panose="02020603050405020304" pitchFamily="18" charset="0"/>
                <a:ea typeface="宋体"/>
                <a:cs typeface="Times New Roman" panose="02020603050405020304" pitchFamily="18" charset="0"/>
              </a:rPr>
              <a:t> to drive and coordinate applied R&amp;D in selected focus areas. The five R&amp;D </a:t>
            </a:r>
            <a:r>
              <a:rPr lang="en-US" altLang="zh-CN" sz="2000" dirty="0" err="1">
                <a:latin typeface="Times New Roman" panose="02020603050405020304" pitchFamily="18" charset="0"/>
                <a:ea typeface="宋体"/>
                <a:cs typeface="Times New Roman" panose="02020603050405020304" pitchFamily="18" charset="0"/>
              </a:rPr>
              <a:t>centres</a:t>
            </a:r>
            <a:r>
              <a:rPr lang="en-US" altLang="zh-CN" sz="2000" dirty="0">
                <a:latin typeface="Times New Roman" panose="02020603050405020304" pitchFamily="18" charset="0"/>
                <a:ea typeface="宋体"/>
                <a:cs typeface="Times New Roman" panose="02020603050405020304" pitchFamily="18" charset="0"/>
              </a:rPr>
              <a:t> are</a:t>
            </a:r>
            <a:r>
              <a:rPr lang="zh-TW" altLang="en-US" sz="2000" dirty="0">
                <a:latin typeface="Times New Roman" panose="02020603050405020304" pitchFamily="18" charset="0"/>
                <a:ea typeface="宋体"/>
                <a:cs typeface="Times New Roman" panose="02020603050405020304" pitchFamily="18" charset="0"/>
              </a:rPr>
              <a:t>：</a:t>
            </a:r>
            <a:r>
              <a:rPr lang="en-US" sz="2000" dirty="0">
                <a:latin typeface="Times New Roman" panose="02020603050405020304" pitchFamily="18" charset="0"/>
                <a:ea typeface="宋体"/>
                <a:cs typeface="Times New Roman" panose="02020603050405020304" pitchFamily="18" charset="0"/>
              </a:rPr>
              <a:t/>
            </a:r>
            <a:br>
              <a:rPr lang="en-US" sz="2000" dirty="0">
                <a:latin typeface="Times New Roman" panose="02020603050405020304" pitchFamily="18" charset="0"/>
                <a:ea typeface="宋体"/>
                <a:cs typeface="Times New Roman" panose="02020603050405020304" pitchFamily="18" charset="0"/>
              </a:rPr>
            </a:br>
            <a:endParaRPr lang="en-US" dirty="0">
              <a:latin typeface="Times New Roman" panose="02020603050405020304" pitchFamily="18" charset="0"/>
              <a:ea typeface="宋体"/>
              <a:cs typeface="Times New Roman" panose="02020603050405020304" pitchFamily="18" charset="0"/>
            </a:endParaRPr>
          </a:p>
        </p:txBody>
      </p:sp>
      <p:sp>
        <p:nvSpPr>
          <p:cNvPr id="3" name="Rectangle 2"/>
          <p:cNvSpPr/>
          <p:nvPr/>
        </p:nvSpPr>
        <p:spPr>
          <a:xfrm>
            <a:off x="2740626" y="363096"/>
            <a:ext cx="6729406" cy="646331"/>
          </a:xfrm>
          <a:prstGeom prst="rect">
            <a:avLst/>
          </a:prstGeom>
        </p:spPr>
        <p:txBody>
          <a:bodyPr wrap="none">
            <a:spAutoFit/>
          </a:bodyPr>
          <a:lstStyle/>
          <a:p>
            <a:r>
              <a:rPr lang="en-US" sz="3600" b="1" dirty="0">
                <a:latin typeface="Times New Roman" panose="02020603050405020304" pitchFamily="18" charset="0"/>
                <a:cs typeface="Times New Roman" panose="02020603050405020304" pitchFamily="18" charset="0"/>
              </a:rPr>
              <a:t>Five R&amp;D </a:t>
            </a:r>
            <a:r>
              <a:rPr lang="en-US" sz="3600" b="1" dirty="0" err="1">
                <a:latin typeface="Times New Roman" panose="02020603050405020304" pitchFamily="18" charset="0"/>
                <a:cs typeface="Times New Roman" panose="02020603050405020304" pitchFamily="18" charset="0"/>
              </a:rPr>
              <a:t>Centres</a:t>
            </a:r>
            <a:r>
              <a:rPr lang="en-US" sz="3600" b="1" dirty="0">
                <a:latin typeface="Times New Roman" panose="02020603050405020304" pitchFamily="18" charset="0"/>
                <a:cs typeface="Times New Roman" panose="02020603050405020304" pitchFamily="18" charset="0"/>
              </a:rPr>
              <a:t> in Hong Kong</a:t>
            </a:r>
          </a:p>
        </p:txBody>
      </p:sp>
      <p:sp>
        <p:nvSpPr>
          <p:cNvPr id="6" name="Rectangle 5"/>
          <p:cNvSpPr/>
          <p:nvPr/>
        </p:nvSpPr>
        <p:spPr>
          <a:xfrm>
            <a:off x="4445993" y="6091210"/>
            <a:ext cx="7097175" cy="523220"/>
          </a:xfrm>
          <a:prstGeom prst="rect">
            <a:avLst/>
          </a:prstGeom>
        </p:spPr>
        <p:txBody>
          <a:bodyPr wrap="square">
            <a:spAutoFit/>
          </a:bodyPr>
          <a:lstStyle/>
          <a:p>
            <a:r>
              <a:rPr lang="en-US" altLang="en-US"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Source</a:t>
            </a:r>
            <a:r>
              <a:rPr lang="en-US" altLang="zh-TW" sz="14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a:t>
            </a:r>
            <a:endParaRPr lang="en-US" sz="1400" strike="sngStrike" dirty="0">
              <a:solidFill>
                <a:schemeClr val="tx1">
                  <a:lumMod val="95000"/>
                  <a:lumOff val="5000"/>
                </a:schemeClr>
              </a:solidFill>
              <a:latin typeface="Times New Roman" panose="02020603050405020304" pitchFamily="18" charset="0"/>
              <a:cs typeface="Times New Roman" panose="02020603050405020304" pitchFamily="18" charset="0"/>
            </a:endParaRPr>
          </a:p>
          <a:p>
            <a:r>
              <a:rPr lang="en-US" sz="1400" dirty="0">
                <a:solidFill>
                  <a:schemeClr val="tx1">
                    <a:lumMod val="95000"/>
                    <a:lumOff val="5000"/>
                  </a:schemeClr>
                </a:solidFill>
                <a:latin typeface="Times New Roman" panose="02020603050405020304" pitchFamily="18" charset="0"/>
                <a:cs typeface="Times New Roman" panose="02020603050405020304" pitchFamily="18" charset="0"/>
              </a:rPr>
              <a:t>https://www.info.gov.hk/gia/general/202105/05/P2021050500295.htm?fontSize=1</a:t>
            </a:r>
          </a:p>
        </p:txBody>
      </p:sp>
      <p:sp>
        <p:nvSpPr>
          <p:cNvPr id="7" name="Rectangle 6"/>
          <p:cNvSpPr/>
          <p:nvPr/>
        </p:nvSpPr>
        <p:spPr>
          <a:xfrm>
            <a:off x="379237" y="6028510"/>
            <a:ext cx="3720606" cy="338554"/>
          </a:xfrm>
          <a:prstGeom prst="rect">
            <a:avLst/>
          </a:prstGeom>
          <a:ln w="28575">
            <a:solidFill>
              <a:srgbClr val="7030A0"/>
            </a:solidFill>
          </a:ln>
        </p:spPr>
        <p:txBody>
          <a:bodyPr wrap="square">
            <a:spAutoFit/>
          </a:bodyPr>
          <a:lstStyle/>
          <a:p>
            <a:pPr algn="ctr"/>
            <a:r>
              <a:rPr lang="zh-CN" altLang="en-US" sz="1600" b="1" dirty="0">
                <a:latin typeface="Times New Roman" panose="02020603050405020304" pitchFamily="18" charset="0"/>
                <a:ea typeface="DFKai-SB" panose="03000509000000000000" pitchFamily="65" charset="-120"/>
                <a:cs typeface="Times New Roman" panose="02020603050405020304" pitchFamily="18" charset="0"/>
              </a:rPr>
              <a:t>C</a:t>
            </a:r>
            <a:r>
              <a:rPr lang="en-US" altLang="zh-CN" sz="1600" b="1" dirty="0">
                <a:latin typeface="Times New Roman" panose="02020603050405020304" pitchFamily="18" charset="0"/>
                <a:ea typeface="DFKai-SB" panose="03000509000000000000" pitchFamily="65" charset="-120"/>
                <a:cs typeface="Times New Roman" panose="02020603050405020304" pitchFamily="18" charset="0"/>
              </a:rPr>
              <a:t>lick on the image to read the report</a:t>
            </a:r>
            <a:endParaRPr lang="en-US" sz="16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 name="矩形 15"/>
          <p:cNvSpPr/>
          <p:nvPr/>
        </p:nvSpPr>
        <p:spPr bwMode="auto">
          <a:xfrm>
            <a:off x="275581" y="293307"/>
            <a:ext cx="1808538" cy="582613"/>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800" b="1" dirty="0">
                <a:solidFill>
                  <a:schemeClr val="tx1"/>
                </a:solidFill>
                <a:latin typeface="Times New Roman"/>
                <a:ea typeface="標楷體" panose="03000509000000000000" pitchFamily="65" charset="-120"/>
                <a:cs typeface="Times New Roman"/>
              </a:rPr>
              <a:t>Reference </a:t>
            </a:r>
            <a:endParaRPr lang="zh-CN" altLang="en-US" sz="2800" b="1" dirty="0">
              <a:solidFill>
                <a:schemeClr val="tx1"/>
              </a:solidFill>
              <a:latin typeface="Times New Roman"/>
              <a:ea typeface="標楷體" panose="03000509000000000000" pitchFamily="65" charset="-120"/>
              <a:cs typeface="Times New Roman"/>
            </a:endParaRPr>
          </a:p>
        </p:txBody>
      </p:sp>
      <p:sp>
        <p:nvSpPr>
          <p:cNvPr id="5" name="文本框 4">
            <a:extLst>
              <a:ext uri="{FF2B5EF4-FFF2-40B4-BE49-F238E27FC236}">
                <a16:creationId xmlns:a16="http://schemas.microsoft.com/office/drawing/2014/main" id="{33A51062-D3CA-0254-EAB1-748CBE9EBF6E}"/>
              </a:ext>
            </a:extLst>
          </p:cNvPr>
          <p:cNvSpPr txBox="1"/>
          <p:nvPr/>
        </p:nvSpPr>
        <p:spPr>
          <a:xfrm>
            <a:off x="1036561" y="2511527"/>
            <a:ext cx="10137537" cy="2139688"/>
          </a:xfrm>
          <a:prstGeom prst="rect">
            <a:avLst/>
          </a:prstGeom>
          <a:noFill/>
        </p:spPr>
        <p:txBody>
          <a:bodyPr wrap="square">
            <a:spAutoFit/>
          </a:bodyPr>
          <a:lstStyle/>
          <a:p>
            <a:pPr>
              <a:lnSpc>
                <a:spcPct val="125000"/>
              </a:lnSpc>
            </a:pPr>
            <a:r>
              <a:rPr lang="en-US" altLang="zh-CN" sz="2800" dirty="0">
                <a:latin typeface="Times New Roman" panose="02020603050405020304" pitchFamily="18" charset="0"/>
                <a:ea typeface="宋体"/>
                <a:cs typeface="Times New Roman" panose="02020603050405020304" pitchFamily="18" charset="0"/>
              </a:rPr>
              <a:t>    </a:t>
            </a:r>
            <a:r>
              <a:rPr lang="en-US" altLang="zh-TW" sz="2000" dirty="0">
                <a:latin typeface="Times New Roman" panose="02020603050405020304" pitchFamily="18" charset="0"/>
                <a:ea typeface="宋体"/>
                <a:cs typeface="Times New Roman" panose="02020603050405020304" pitchFamily="18" charset="0"/>
              </a:rPr>
              <a:t>(1) </a:t>
            </a:r>
            <a:r>
              <a:rPr lang="en-US" altLang="zh-CN" sz="2000" dirty="0">
                <a:latin typeface="Times New Roman" panose="02020603050405020304" pitchFamily="18" charset="0"/>
                <a:ea typeface="宋体"/>
                <a:cs typeface="Times New Roman" panose="02020603050405020304" pitchFamily="18" charset="0"/>
              </a:rPr>
              <a:t>Automotive Platforms and Application </a:t>
            </a:r>
            <a:r>
              <a:rPr lang="en-US" altLang="zh-CN" sz="2000" dirty="0" smtClean="0">
                <a:latin typeface="Times New Roman" panose="02020603050405020304" pitchFamily="18" charset="0"/>
                <a:ea typeface="宋体"/>
                <a:cs typeface="Times New Roman" panose="02020603050405020304" pitchFamily="18" charset="0"/>
              </a:rPr>
              <a:t>System</a:t>
            </a:r>
            <a:r>
              <a:rPr lang="en-US" altLang="zh-CN" sz="2000" dirty="0" smtClean="0">
                <a:solidFill>
                  <a:srgbClr val="7030A0"/>
                </a:solidFill>
                <a:latin typeface="Times New Roman" panose="02020603050405020304" pitchFamily="18" charset="0"/>
                <a:ea typeface="宋体"/>
                <a:cs typeface="Times New Roman" panose="02020603050405020304" pitchFamily="18" charset="0"/>
              </a:rPr>
              <a:t>s</a:t>
            </a:r>
            <a:r>
              <a:rPr lang="en-US" altLang="zh-CN" sz="2000" dirty="0" smtClean="0">
                <a:latin typeface="Times New Roman" panose="02020603050405020304" pitchFamily="18" charset="0"/>
                <a:ea typeface="宋体"/>
                <a:cs typeface="Times New Roman" panose="02020603050405020304" pitchFamily="18" charset="0"/>
              </a:rPr>
              <a:t> </a:t>
            </a:r>
            <a:r>
              <a:rPr lang="en-US" altLang="zh-CN" sz="2000" dirty="0">
                <a:latin typeface="Times New Roman" panose="02020603050405020304" pitchFamily="18" charset="0"/>
                <a:ea typeface="宋体"/>
                <a:cs typeface="Times New Roman" panose="02020603050405020304" pitchFamily="18" charset="0"/>
              </a:rPr>
              <a:t>R&amp;D Centre</a:t>
            </a:r>
            <a:br>
              <a:rPr lang="en-US" altLang="zh-CN" sz="2000" dirty="0">
                <a:latin typeface="Times New Roman" panose="02020603050405020304" pitchFamily="18" charset="0"/>
                <a:ea typeface="宋体"/>
                <a:cs typeface="Times New Roman" panose="02020603050405020304" pitchFamily="18" charset="0"/>
              </a:rPr>
            </a:br>
            <a:r>
              <a:rPr lang="en-US" altLang="zh-CN" sz="2000" dirty="0">
                <a:latin typeface="Times New Roman" panose="02020603050405020304" pitchFamily="18" charset="0"/>
                <a:ea typeface="宋体"/>
                <a:cs typeface="Times New Roman" panose="02020603050405020304" pitchFamily="18" charset="0"/>
              </a:rPr>
              <a:t>    </a:t>
            </a:r>
            <a:r>
              <a:rPr lang="en-US" altLang="zh-TW" sz="2000" dirty="0">
                <a:latin typeface="Times New Roman" panose="02020603050405020304" pitchFamily="18" charset="0"/>
                <a:ea typeface="宋体"/>
                <a:cs typeface="Times New Roman" panose="02020603050405020304" pitchFamily="18" charset="0"/>
              </a:rPr>
              <a:t>(2) </a:t>
            </a:r>
            <a:r>
              <a:rPr lang="en-US" altLang="zh-CN" sz="2000" dirty="0">
                <a:latin typeface="Times New Roman" panose="02020603050405020304" pitchFamily="18" charset="0"/>
                <a:ea typeface="宋体"/>
                <a:cs typeface="Times New Roman" panose="02020603050405020304" pitchFamily="18" charset="0"/>
              </a:rPr>
              <a:t>Hong Kong Applied Science and Technology Research Institute</a:t>
            </a:r>
            <a:br>
              <a:rPr lang="en-US" altLang="zh-CN" sz="2000" dirty="0">
                <a:latin typeface="Times New Roman" panose="02020603050405020304" pitchFamily="18" charset="0"/>
                <a:ea typeface="宋体"/>
                <a:cs typeface="Times New Roman" panose="02020603050405020304" pitchFamily="18" charset="0"/>
              </a:rPr>
            </a:br>
            <a:r>
              <a:rPr lang="en-US" altLang="zh-CN" sz="2000" dirty="0">
                <a:latin typeface="Times New Roman" panose="02020603050405020304" pitchFamily="18" charset="0"/>
                <a:ea typeface="宋体"/>
                <a:cs typeface="Times New Roman" panose="02020603050405020304" pitchFamily="18" charset="0"/>
              </a:rPr>
              <a:t>    </a:t>
            </a:r>
            <a:r>
              <a:rPr lang="en-US" altLang="zh-TW" sz="2000" dirty="0">
                <a:latin typeface="Times New Roman" panose="02020603050405020304" pitchFamily="18" charset="0"/>
                <a:ea typeface="宋体"/>
                <a:cs typeface="Times New Roman" panose="02020603050405020304" pitchFamily="18" charset="0"/>
              </a:rPr>
              <a:t>(3) </a:t>
            </a:r>
            <a:r>
              <a:rPr lang="en-US" altLang="zh-CN" sz="2000" dirty="0">
                <a:latin typeface="Times New Roman" panose="02020603050405020304" pitchFamily="18" charset="0"/>
                <a:ea typeface="宋体"/>
                <a:cs typeface="Times New Roman" panose="02020603050405020304" pitchFamily="18" charset="0"/>
              </a:rPr>
              <a:t>Hong Kong Research Institute of Textiles and Apparel</a:t>
            </a:r>
            <a:br>
              <a:rPr lang="en-US" altLang="zh-CN" sz="2000" dirty="0">
                <a:latin typeface="Times New Roman" panose="02020603050405020304" pitchFamily="18" charset="0"/>
                <a:ea typeface="宋体"/>
                <a:cs typeface="Times New Roman" panose="02020603050405020304" pitchFamily="18" charset="0"/>
              </a:rPr>
            </a:br>
            <a:r>
              <a:rPr lang="en-US" altLang="zh-CN" sz="2000" dirty="0">
                <a:latin typeface="Times New Roman" panose="02020603050405020304" pitchFamily="18" charset="0"/>
                <a:ea typeface="宋体"/>
                <a:cs typeface="Times New Roman" panose="02020603050405020304" pitchFamily="18" charset="0"/>
              </a:rPr>
              <a:t>    (4) Logistics and Supply Chain MultiTech R&amp;D Centre</a:t>
            </a:r>
            <a:br>
              <a:rPr lang="en-US" altLang="zh-CN" sz="2000" dirty="0">
                <a:latin typeface="Times New Roman" panose="02020603050405020304" pitchFamily="18" charset="0"/>
                <a:ea typeface="宋体"/>
                <a:cs typeface="Times New Roman" panose="02020603050405020304" pitchFamily="18" charset="0"/>
              </a:rPr>
            </a:br>
            <a:r>
              <a:rPr lang="en-US" altLang="zh-CN" sz="2000" dirty="0">
                <a:latin typeface="Times New Roman" panose="02020603050405020304" pitchFamily="18" charset="0"/>
                <a:ea typeface="宋体"/>
                <a:cs typeface="Times New Roman" panose="02020603050405020304" pitchFamily="18" charset="0"/>
              </a:rPr>
              <a:t>    </a:t>
            </a:r>
            <a:r>
              <a:rPr lang="en-US" altLang="zh-TW" sz="2000" dirty="0">
                <a:latin typeface="Times New Roman" panose="02020603050405020304" pitchFamily="18" charset="0"/>
                <a:ea typeface="宋体"/>
                <a:cs typeface="Times New Roman" panose="02020603050405020304" pitchFamily="18" charset="0"/>
              </a:rPr>
              <a:t>(5) </a:t>
            </a:r>
            <a:r>
              <a:rPr lang="en-US" altLang="zh-CN" sz="2000" dirty="0">
                <a:latin typeface="Times New Roman" panose="02020603050405020304" pitchFamily="18" charset="0"/>
                <a:ea typeface="宋体"/>
                <a:cs typeface="Times New Roman" panose="02020603050405020304" pitchFamily="18" charset="0"/>
              </a:rPr>
              <a:t>Nano and Advanced Materials Institute</a:t>
            </a:r>
            <a:endParaRPr lang="zh-CN" altLang="en-US" sz="2000" dirty="0"/>
          </a:p>
        </p:txBody>
      </p:sp>
      <p:pic>
        <p:nvPicPr>
          <p:cNvPr id="11" name="圖片 10">
            <a:hlinkClick r:id="rId2"/>
          </p:cNvPr>
          <p:cNvPicPr/>
          <p:nvPr/>
        </p:nvPicPr>
        <p:blipFill rotWithShape="1">
          <a:blip r:embed="rId3"/>
          <a:srcRect l="11638" t="8276" r="49311" b="85441"/>
          <a:stretch/>
        </p:blipFill>
        <p:spPr bwMode="auto">
          <a:xfrm>
            <a:off x="238495" y="5296278"/>
            <a:ext cx="4613290" cy="54800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281723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78802" y="972645"/>
            <a:ext cx="9963554" cy="4416594"/>
          </a:xfrm>
          <a:prstGeom prst="rect">
            <a:avLst/>
          </a:prstGeom>
        </p:spPr>
        <p:txBody>
          <a:bodyPr wrap="square">
            <a:spAutoFit/>
          </a:bodyPr>
          <a:lstStyle/>
          <a:p>
            <a:pPr algn="just"/>
            <a:r>
              <a:rPr lang="en-US" altLang="zh-CN" sz="2800" dirty="0">
                <a:latin typeface="Times New Roman" panose="02020603050405020304" pitchFamily="18" charset="0"/>
                <a:ea typeface="標楷體" panose="03000509000000000000" pitchFamily="65" charset="-120"/>
                <a:cs typeface="Times New Roman" panose="02020603050405020304" pitchFamily="18" charset="0"/>
              </a:rPr>
              <a:t>Foster t</a:t>
            </a:r>
            <a:r>
              <a:rPr lang="en-US" altLang="zh-CN" sz="2800" dirty="0" smtClean="0">
                <a:latin typeface="Times New Roman" panose="02020603050405020304" pitchFamily="18" charset="0"/>
                <a:ea typeface="標楷體" panose="03000509000000000000" pitchFamily="65" charset="-120"/>
                <a:cs typeface="Times New Roman" panose="02020603050405020304" pitchFamily="18" charset="0"/>
              </a:rPr>
              <a:t>he </a:t>
            </a:r>
            <a:r>
              <a:rPr lang="en-US" altLang="zh-CN" sz="2800" dirty="0">
                <a:latin typeface="Times New Roman" panose="02020603050405020304" pitchFamily="18" charset="0"/>
                <a:ea typeface="標楷體" panose="03000509000000000000" pitchFamily="65" charset="-120"/>
                <a:cs typeface="Times New Roman" panose="02020603050405020304" pitchFamily="18" charset="0"/>
              </a:rPr>
              <a:t>flow of technology talents and resources, facilitate R&amp;D </a:t>
            </a:r>
            <a:r>
              <a:rPr lang="en-US" altLang="zh-CN" sz="2800" dirty="0" smtClean="0">
                <a:latin typeface="Times New Roman" panose="02020603050405020304" pitchFamily="18" charset="0"/>
                <a:ea typeface="標楷體" panose="03000509000000000000" pitchFamily="65" charset="-120"/>
                <a:cs typeface="Times New Roman" panose="02020603050405020304" pitchFamily="18" charset="0"/>
              </a:rPr>
              <a:t>collaboration</a:t>
            </a:r>
            <a:endParaRPr lang="zh-TW" altLang="en-US" sz="2800" strike="sngStrike" dirty="0">
              <a:solidFill>
                <a:srgbClr val="7030A0"/>
              </a:solidFill>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lgn="just">
              <a:lnSpc>
                <a:spcPct val="125000"/>
              </a:lnSpc>
              <a:buFont typeface="Arial" panose="020B0604020202020204" pitchFamily="34" charset="0"/>
              <a:buChar char="•"/>
            </a:pPr>
            <a:r>
              <a:rPr lang="en-US" altLang="zh-CN" sz="2000" dirty="0">
                <a:latin typeface="Times New Roman"/>
                <a:ea typeface="標楷體" panose="03000509000000000000" pitchFamily="65" charset="-120"/>
                <a:cs typeface="Times New Roman"/>
              </a:rPr>
              <a:t>To allow eligible higher education institutions and R&amp;D institutes in Hong Kong to apply for Mainland technology projects and use relevant funding in both places according to the regulations. </a:t>
            </a:r>
            <a:endParaRPr lang="zh-TW" altLang="en-US" sz="2000" dirty="0">
              <a:latin typeface="Times New Roman"/>
              <a:ea typeface="標楷體" panose="03000509000000000000" pitchFamily="65" charset="-120"/>
              <a:cs typeface="Times New Roman"/>
            </a:endParaRPr>
          </a:p>
          <a:p>
            <a:pPr marL="457200" indent="-457200" algn="just">
              <a:lnSpc>
                <a:spcPct val="125000"/>
              </a:lnSpc>
              <a:buFont typeface="Arial" panose="020B0604020202020204" pitchFamily="34" charset="0"/>
              <a:buChar char="•"/>
            </a:pPr>
            <a:r>
              <a:rPr lang="en-US" altLang="zh-CN" sz="2000" dirty="0">
                <a:latin typeface="Times New Roman"/>
                <a:ea typeface="標楷體" panose="03000509000000000000" pitchFamily="65" charset="-120"/>
                <a:cs typeface="Times New Roman"/>
              </a:rPr>
              <a:t>Enhance the management of cross-boundary use of medical data and bio-samples necessary for R&amp;D collaboration projects.</a:t>
            </a:r>
          </a:p>
          <a:p>
            <a:pPr marL="457200" indent="-457200" algn="just">
              <a:lnSpc>
                <a:spcPct val="125000"/>
              </a:lnSpc>
              <a:buFont typeface="Arial" panose="020B0604020202020204" pitchFamily="34" charset="0"/>
              <a:buChar char="•"/>
            </a:pPr>
            <a:r>
              <a:rPr lang="en-US" altLang="zh-CN" sz="2000" dirty="0">
                <a:latin typeface="Times New Roman"/>
                <a:ea typeface="標楷體" panose="03000509000000000000" pitchFamily="65" charset="-120"/>
                <a:cs typeface="Times New Roman"/>
              </a:rPr>
              <a:t>Enable Hong Kong R&amp;D institutes in Guangdong to enjoy the same treatment as other Mainland R&amp;D institutes.</a:t>
            </a:r>
            <a:endParaRPr lang="zh-TW" altLang="en-US" sz="2000" dirty="0">
              <a:latin typeface="Times New Roman"/>
              <a:ea typeface="標楷體" panose="03000509000000000000" pitchFamily="65" charset="-120"/>
              <a:cs typeface="Times New Roman"/>
            </a:endParaRPr>
          </a:p>
          <a:p>
            <a:pPr marL="457200" indent="-457200" algn="just">
              <a:lnSpc>
                <a:spcPct val="125000"/>
              </a:lnSpc>
              <a:buFont typeface="Arial" panose="020B0604020202020204" pitchFamily="34" charset="0"/>
              <a:buChar char="•"/>
            </a:pPr>
            <a:r>
              <a:rPr lang="en-US" altLang="zh-CN" sz="2000" dirty="0">
                <a:latin typeface="Times New Roman"/>
                <a:ea typeface="標楷體" panose="03000509000000000000" pitchFamily="65" charset="-120"/>
                <a:cs typeface="Times New Roman"/>
              </a:rPr>
              <a:t>Study facilitation measures relating to </a:t>
            </a:r>
            <a:r>
              <a:rPr lang="en-US" altLang="zh-CN" sz="2000" dirty="0" smtClean="0">
                <a:latin typeface="Times New Roman"/>
                <a:ea typeface="標楷體" panose="03000509000000000000" pitchFamily="65" charset="-120"/>
                <a:cs typeface="Times New Roman"/>
              </a:rPr>
              <a:t>immigration to </a:t>
            </a:r>
            <a:r>
              <a:rPr lang="en-US" altLang="zh-CN" sz="2000" dirty="0">
                <a:latin typeface="Times New Roman"/>
                <a:ea typeface="標楷體" panose="03000509000000000000" pitchFamily="65" charset="-120"/>
                <a:cs typeface="Times New Roman"/>
              </a:rPr>
              <a:t>encourage exchanges between technological and academic talents. </a:t>
            </a:r>
            <a:endParaRPr lang="zh-TW" altLang="en-US" sz="2000" dirty="0">
              <a:latin typeface="Times New Roman"/>
              <a:ea typeface="標楷體" panose="03000509000000000000" pitchFamily="65" charset="-120"/>
              <a:cs typeface="Times New Roman"/>
            </a:endParaRPr>
          </a:p>
        </p:txBody>
      </p:sp>
      <p:pic>
        <p:nvPicPr>
          <p:cNvPr id="6" name="Picture 5"/>
          <p:cNvPicPr>
            <a:picLocks noChangeAspect="1"/>
          </p:cNvPicPr>
          <p:nvPr/>
        </p:nvPicPr>
        <p:blipFill>
          <a:blip r:embed="rId2"/>
          <a:stretch>
            <a:fillRect/>
          </a:stretch>
        </p:blipFill>
        <p:spPr>
          <a:xfrm>
            <a:off x="548251" y="6012344"/>
            <a:ext cx="2546461" cy="767981"/>
          </a:xfrm>
          <a:prstGeom prst="rect">
            <a:avLst/>
          </a:prstGeom>
        </p:spPr>
      </p:pic>
      <p:sp>
        <p:nvSpPr>
          <p:cNvPr id="7" name="标题 1"/>
          <p:cNvSpPr txBox="1"/>
          <p:nvPr/>
        </p:nvSpPr>
        <p:spPr>
          <a:xfrm>
            <a:off x="548251" y="285271"/>
            <a:ext cx="11589262" cy="58114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nSpc>
                <a:spcPct val="150000"/>
              </a:lnSpc>
              <a:spcBef>
                <a:spcPts val="1000"/>
              </a:spcBef>
              <a:spcAft>
                <a:spcPts val="0"/>
              </a:spcAft>
              <a:buClrTx/>
              <a:buSzTx/>
              <a:buFont typeface="Wingdings" panose="05000000000000000000" charset="0"/>
              <a:buNone/>
            </a:pPr>
            <a:r>
              <a:rPr lang="en-US" altLang="zh-CN" sz="3200" b="1" dirty="0">
                <a:latin typeface="Times New Roman"/>
                <a:ea typeface="DFKai-SB" panose="03000509000000000000" pitchFamily="65" charset="-120"/>
                <a:cs typeface="Times New Roman"/>
                <a:sym typeface="+mn-ea"/>
              </a:rPr>
              <a:t>Developing an International Innovation and Technology Hub</a:t>
            </a:r>
            <a:endParaRPr lang="zh-CN" altLang="en-US" sz="3200" b="1" dirty="0">
              <a:latin typeface="Times New Roman"/>
              <a:ea typeface="DFKai-SB" panose="03000509000000000000" pitchFamily="65" charset="-120"/>
              <a:cs typeface="Times New Roman"/>
              <a:sym typeface="+mn-ea"/>
            </a:endParaRPr>
          </a:p>
        </p:txBody>
      </p:sp>
      <p:sp>
        <p:nvSpPr>
          <p:cNvPr id="8" name="Rectangle 9"/>
          <p:cNvSpPr/>
          <p:nvPr/>
        </p:nvSpPr>
        <p:spPr>
          <a:xfrm>
            <a:off x="3328711" y="5934670"/>
            <a:ext cx="8863289" cy="646331"/>
          </a:xfrm>
          <a:prstGeom prst="rect">
            <a:avLst/>
          </a:prstGeom>
        </p:spPr>
        <p:txBody>
          <a:bodyPr wrap="square">
            <a:spAutoFit/>
          </a:bodyPr>
          <a:lstStyle/>
          <a:p>
            <a:r>
              <a:rPr lang="en-US" altLang="zh-TW" dirty="0">
                <a:latin typeface="Times New Roman"/>
                <a:ea typeface="標楷體" panose="03000509000000000000" pitchFamily="65" charset="-120"/>
                <a:cs typeface="Times New Roman"/>
              </a:rPr>
              <a:t>Source: Website of the Greater Bay Area</a:t>
            </a:r>
            <a:r>
              <a:rPr lang="zh-TW" altLang="en-US" dirty="0">
                <a:latin typeface="Times New Roman"/>
                <a:ea typeface="標楷體" panose="03000509000000000000" pitchFamily="65" charset="-120"/>
                <a:cs typeface="Times New Roman"/>
              </a:rPr>
              <a:t> </a:t>
            </a:r>
            <a:r>
              <a:rPr lang="en-US" altLang="zh-TW" dirty="0" smtClean="0">
                <a:solidFill>
                  <a:schemeClr val="tx1">
                    <a:lumMod val="95000"/>
                    <a:lumOff val="5000"/>
                  </a:schemeClr>
                </a:solidFill>
                <a:latin typeface="Times New Roman"/>
                <a:ea typeface="標楷體" panose="03000509000000000000" pitchFamily="65" charset="-120"/>
                <a:cs typeface="Times New Roman"/>
              </a:rPr>
              <a:t>(</a:t>
            </a:r>
            <a:r>
              <a:rPr lang="en-US" altLang="zh-TW" dirty="0" smtClean="0">
                <a:solidFill>
                  <a:schemeClr val="tx1">
                    <a:lumMod val="95000"/>
                    <a:lumOff val="5000"/>
                  </a:schemeClr>
                </a:solidFill>
                <a:latin typeface="Times" panose="02020603050405020304" pitchFamily="18" charset="0"/>
                <a:ea typeface="標楷體" panose="03000509000000000000" pitchFamily="65" charset="-120"/>
              </a:rPr>
              <a:t>https</a:t>
            </a:r>
            <a:r>
              <a:rPr lang="en-US" altLang="zh-TW" dirty="0">
                <a:solidFill>
                  <a:schemeClr val="tx1">
                    <a:lumMod val="95000"/>
                    <a:lumOff val="5000"/>
                  </a:schemeClr>
                </a:solidFill>
                <a:latin typeface="Times" panose="02020603050405020304" pitchFamily="18" charset="0"/>
                <a:ea typeface="標楷體" panose="03000509000000000000" pitchFamily="65" charset="-120"/>
              </a:rPr>
              <a:t>://www.bayarea.gov.hk/en/opportunities/mainpoints-it.html</a:t>
            </a:r>
            <a:r>
              <a:rPr lang="en-US" altLang="zh-TW" dirty="0" smtClean="0">
                <a:solidFill>
                  <a:schemeClr val="tx1">
                    <a:lumMod val="95000"/>
                    <a:lumOff val="5000"/>
                  </a:schemeClr>
                </a:solidFill>
                <a:latin typeface="Times" panose="02020603050405020304" pitchFamily="18" charset="0"/>
                <a:ea typeface="標楷體" panose="03000509000000000000" pitchFamily="65" charset="-120"/>
              </a:rPr>
              <a:t>)</a:t>
            </a:r>
            <a:endParaRPr lang="en-US" altLang="zh-TW" dirty="0">
              <a:solidFill>
                <a:schemeClr val="tx1">
                  <a:lumMod val="95000"/>
                  <a:lumOff val="5000"/>
                </a:schemeClr>
              </a:solidFill>
              <a:latin typeface="Times" panose="02020603050405020304" pitchFamily="18" charset="0"/>
              <a:ea typeface="標楷體" panose="03000509000000000000" pitchFamily="65" charset="-120"/>
            </a:endParaRPr>
          </a:p>
        </p:txBody>
      </p:sp>
    </p:spTree>
    <p:extLst>
      <p:ext uri="{BB962C8B-B14F-4D97-AF65-F5344CB8AC3E}">
        <p14:creationId xmlns:p14="http://schemas.microsoft.com/office/powerpoint/2010/main" val="25507856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nvSpPr>
        <p:spPr>
          <a:xfrm>
            <a:off x="2506662" y="115000"/>
            <a:ext cx="8200174" cy="1011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3600" b="1" dirty="0">
                <a:latin typeface="Times New Roman"/>
                <a:ea typeface="DFKai-SB" panose="03000509000000000000" pitchFamily="65" charset="-120"/>
                <a:cs typeface="Times New Roman"/>
              </a:rPr>
              <a:t>Watching videos for discussion</a:t>
            </a:r>
            <a:endParaRPr lang="zh-HK" altLang="en-US" sz="3600" b="1" dirty="0">
              <a:latin typeface="Times New Roman"/>
              <a:ea typeface="DFKai-SB" panose="03000509000000000000" pitchFamily="65" charset="-120"/>
              <a:cs typeface="Times New Roman"/>
            </a:endParaRPr>
          </a:p>
        </p:txBody>
      </p:sp>
      <p:sp>
        <p:nvSpPr>
          <p:cNvPr id="7" name="文本框 6"/>
          <p:cNvSpPr txBox="1"/>
          <p:nvPr/>
        </p:nvSpPr>
        <p:spPr>
          <a:xfrm>
            <a:off x="534783" y="3456763"/>
            <a:ext cx="4120536" cy="430887"/>
          </a:xfrm>
          <a:prstGeom prst="rect">
            <a:avLst/>
          </a:prstGeom>
          <a:noFill/>
        </p:spPr>
        <p:txBody>
          <a:bodyPr wrap="square" rtlCol="0" anchor="t">
            <a:spAutoFit/>
          </a:bodyPr>
          <a:lstStyle/>
          <a:p>
            <a:r>
              <a:rPr lang="en-US" altLang="zh-CN" sz="1100" dirty="0">
                <a:solidFill>
                  <a:srgbClr val="FF0000"/>
                </a:solidFill>
                <a:latin typeface="Times New Roman"/>
                <a:ea typeface="DFKai-SB" panose="03000509000000000000" pitchFamily="65" charset="-120"/>
                <a:cs typeface="Times New Roman"/>
                <a:sym typeface="+mn-ea"/>
              </a:rPr>
              <a:t>Source</a:t>
            </a:r>
            <a:r>
              <a:rPr lang="zh-CN" altLang="en-US" sz="1100" dirty="0">
                <a:solidFill>
                  <a:srgbClr val="FF0000"/>
                </a:solidFill>
                <a:latin typeface="Times New Roman"/>
                <a:ea typeface="DFKai-SB" panose="03000509000000000000" pitchFamily="65" charset="-120"/>
                <a:cs typeface="Times New Roman"/>
                <a:sym typeface="+mn-ea"/>
              </a:rPr>
              <a:t>：</a:t>
            </a:r>
            <a:r>
              <a:rPr lang="en-US" altLang="zh-CN" sz="1100" dirty="0">
                <a:solidFill>
                  <a:srgbClr val="FF0000"/>
                </a:solidFill>
                <a:latin typeface="Times New Roman"/>
                <a:ea typeface="DFKai-SB" panose="03000509000000000000" pitchFamily="65" charset="-120"/>
                <a:cs typeface="Times New Roman"/>
                <a:sym typeface="+mn-ea"/>
              </a:rPr>
              <a:t>https://www.bayarea.gov.hk/en/stories/videos.html</a:t>
            </a:r>
            <a:endParaRPr lang="en-US" altLang="zh-TW" sz="11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CN" sz="1100" dirty="0">
              <a:latin typeface="Times New Roman"/>
              <a:ea typeface="DFKai-SB" panose="03000509000000000000" pitchFamily="65" charset="-120"/>
              <a:cs typeface="Times New Roman"/>
              <a:sym typeface="+mn-ea"/>
            </a:endParaRPr>
          </a:p>
        </p:txBody>
      </p:sp>
      <p:grpSp>
        <p:nvGrpSpPr>
          <p:cNvPr id="12" name="组合 11"/>
          <p:cNvGrpSpPr/>
          <p:nvPr/>
        </p:nvGrpSpPr>
        <p:grpSpPr>
          <a:xfrm>
            <a:off x="161536" y="116550"/>
            <a:ext cx="2037490" cy="497757"/>
            <a:chOff x="1193537" y="1390369"/>
            <a:chExt cx="2191267" cy="628582"/>
          </a:xfrm>
        </p:grpSpPr>
        <p:sp>
          <p:nvSpPr>
            <p:cNvPr id="13" name="矩形 12"/>
            <p:cNvSpPr/>
            <p:nvPr/>
          </p:nvSpPr>
          <p:spPr>
            <a:xfrm>
              <a:off x="1193537" y="159350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矩形 13"/>
            <p:cNvSpPr/>
            <p:nvPr/>
          </p:nvSpPr>
          <p:spPr>
            <a:xfrm>
              <a:off x="1317362" y="1728439"/>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3"/>
            <p:cNvSpPr txBox="1">
              <a:spLocks noChangeArrowheads="1"/>
            </p:cNvSpPr>
            <p:nvPr/>
          </p:nvSpPr>
          <p:spPr bwMode="auto">
            <a:xfrm>
              <a:off x="1658101" y="1390369"/>
              <a:ext cx="1726703" cy="5830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2400" b="1" dirty="0">
                  <a:latin typeface="Times New Roman"/>
                  <a:ea typeface="標楷體" panose="03000509000000000000" pitchFamily="65" charset="-120"/>
                  <a:cs typeface="Times New Roman"/>
                </a:rPr>
                <a:t>Lead-in</a:t>
              </a:r>
              <a:endParaRPr lang="zh-CN" altLang="en-US" sz="2400" b="1" dirty="0">
                <a:latin typeface="Times New Roman"/>
                <a:ea typeface="標楷體" panose="03000509000000000000" pitchFamily="65" charset="-120"/>
                <a:cs typeface="Times New Roman"/>
              </a:endParaRPr>
            </a:p>
          </p:txBody>
        </p:sp>
        <p:cxnSp>
          <p:nvCxnSpPr>
            <p:cNvPr id="16" name="直接连接符 15"/>
            <p:cNvCxnSpPr/>
            <p:nvPr/>
          </p:nvCxnSpPr>
          <p:spPr>
            <a:xfrm>
              <a:off x="1620574" y="1991964"/>
              <a:ext cx="140509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1" name="Content Placeholder 2"/>
          <p:cNvSpPr txBox="1">
            <a:spLocks/>
          </p:cNvSpPr>
          <p:nvPr/>
        </p:nvSpPr>
        <p:spPr>
          <a:xfrm>
            <a:off x="4838109" y="1171633"/>
            <a:ext cx="6600305" cy="3477875"/>
          </a:xfrm>
          <a:prstGeom prst="rect">
            <a:avLst/>
          </a:prstGeom>
          <a:ln w="38100">
            <a:solidFill>
              <a:srgbClr val="0070C0"/>
            </a:solidFill>
          </a:ln>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None/>
            </a:pPr>
            <a:r>
              <a:rPr lang="en-US" altLang="zh-TW" sz="2000" dirty="0">
                <a:solidFill>
                  <a:schemeClr val="tx1">
                    <a:lumMod val="95000"/>
                    <a:lumOff val="5000"/>
                  </a:schemeClr>
                </a:solidFill>
                <a:latin typeface="Times New Roman"/>
                <a:ea typeface="DFKai-SB" panose="03000509000000000000" pitchFamily="65" charset="-120"/>
                <a:cs typeface="Times New Roman"/>
              </a:rPr>
              <a:t>Watch Video 1 and explain why our country listed the development of the Guangdong-Hong Kong-Macao Greater Bay Area (Greater Bay Area) into the Five-Year plan of Guangdong as a national strategy in the 14</a:t>
            </a:r>
            <a:r>
              <a:rPr lang="en-US" altLang="zh-TW" sz="2000" baseline="30000" dirty="0">
                <a:solidFill>
                  <a:schemeClr val="tx1">
                    <a:lumMod val="95000"/>
                    <a:lumOff val="5000"/>
                  </a:schemeClr>
                </a:solidFill>
                <a:latin typeface="Times New Roman"/>
                <a:ea typeface="DFKai-SB" panose="03000509000000000000" pitchFamily="65" charset="-120"/>
                <a:cs typeface="Times New Roman"/>
              </a:rPr>
              <a:t>th</a:t>
            </a:r>
            <a:r>
              <a:rPr lang="en-US" altLang="zh-TW" sz="2000" dirty="0">
                <a:solidFill>
                  <a:schemeClr val="tx1">
                    <a:lumMod val="95000"/>
                    <a:lumOff val="5000"/>
                  </a:schemeClr>
                </a:solidFill>
                <a:latin typeface="Times New Roman"/>
                <a:ea typeface="DFKai-SB" panose="03000509000000000000" pitchFamily="65" charset="-120"/>
                <a:cs typeface="Times New Roman"/>
              </a:rPr>
              <a:t> Five-Year Plan for the first time? </a:t>
            </a:r>
            <a:endParaRPr lang="en-US" altLang="zh-CN" sz="2000" dirty="0">
              <a:solidFill>
                <a:schemeClr val="tx1">
                  <a:lumMod val="95000"/>
                  <a:lumOff val="5000"/>
                </a:schemeClr>
              </a:solidFill>
              <a:latin typeface="Times New Roman"/>
              <a:ea typeface="DFKai-SB" panose="03000509000000000000" pitchFamily="65" charset="-120"/>
              <a:cs typeface="Times New Roman"/>
            </a:endParaRPr>
          </a:p>
          <a:p>
            <a:pPr marL="0" indent="0" algn="ctr">
              <a:lnSpc>
                <a:spcPct val="100000"/>
              </a:lnSpc>
              <a:spcBef>
                <a:spcPts val="0"/>
              </a:spcBef>
              <a:buNone/>
            </a:pPr>
            <a:r>
              <a:rPr lang="en-US" altLang="zh-TW" sz="2000" b="1" dirty="0">
                <a:solidFill>
                  <a:schemeClr val="tx1">
                    <a:lumMod val="95000"/>
                    <a:lumOff val="5000"/>
                  </a:schemeClr>
                </a:solidFill>
                <a:latin typeface="Times New Roman"/>
                <a:ea typeface="DFKai-SB" panose="03000509000000000000" pitchFamily="65" charset="-120"/>
                <a:cs typeface="Times New Roman"/>
              </a:rPr>
              <a:t>Direction of discussion</a:t>
            </a:r>
          </a:p>
          <a:p>
            <a:pPr algn="just">
              <a:lnSpc>
                <a:spcPct val="100000"/>
              </a:lnSpc>
              <a:spcBef>
                <a:spcPts val="0"/>
              </a:spcBef>
            </a:pPr>
            <a:r>
              <a:rPr lang="en-US" altLang="zh-TW" sz="2000" kern="100" dirty="0">
                <a:solidFill>
                  <a:schemeClr val="tx1">
                    <a:lumMod val="95000"/>
                    <a:lumOff val="5000"/>
                  </a:schemeClr>
                </a:solidFill>
                <a:latin typeface="Times New Roman"/>
                <a:ea typeface="DFKai-SB" panose="03000509000000000000" pitchFamily="65" charset="-120"/>
                <a:cs typeface="Times New Roman"/>
              </a:rPr>
              <a:t>Our country attaches great importance to and set the directions for the development of the Greater Bay Area.</a:t>
            </a:r>
          </a:p>
          <a:p>
            <a:pPr algn="just">
              <a:lnSpc>
                <a:spcPct val="100000"/>
              </a:lnSpc>
              <a:spcBef>
                <a:spcPts val="0"/>
              </a:spcBef>
            </a:pPr>
            <a:r>
              <a:rPr lang="en-US" altLang="zh-TW" sz="2000" kern="100" dirty="0">
                <a:solidFill>
                  <a:schemeClr val="tx1">
                    <a:lumMod val="95000"/>
                    <a:lumOff val="5000"/>
                  </a:schemeClr>
                </a:solidFill>
                <a:latin typeface="Times New Roman"/>
                <a:ea typeface="DFKai-SB" panose="03000509000000000000" pitchFamily="65" charset="-120"/>
                <a:cs typeface="Times New Roman"/>
              </a:rPr>
              <a:t>This reflects Hong Kong’s integration into the overall development of the country, and also shows the importance of development of the Greater Bay Area.</a:t>
            </a:r>
            <a:endParaRPr lang="zh-TW" altLang="zh-HK" sz="2000" kern="100" dirty="0">
              <a:solidFill>
                <a:schemeClr val="tx1">
                  <a:lumMod val="95000"/>
                  <a:lumOff val="5000"/>
                </a:schemeClr>
              </a:solidFill>
              <a:latin typeface="Times New Roman"/>
              <a:ea typeface="DFKai-SB" panose="03000509000000000000" pitchFamily="65" charset="-120"/>
              <a:cs typeface="Times New Roman"/>
            </a:endParaRPr>
          </a:p>
        </p:txBody>
      </p:sp>
      <p:sp>
        <p:nvSpPr>
          <p:cNvPr id="17" name="Rectangle 16"/>
          <p:cNvSpPr/>
          <p:nvPr/>
        </p:nvSpPr>
        <p:spPr>
          <a:xfrm>
            <a:off x="669076" y="3141858"/>
            <a:ext cx="3406502" cy="261610"/>
          </a:xfrm>
          <a:prstGeom prst="rect">
            <a:avLst/>
          </a:prstGeom>
          <a:ln w="28575">
            <a:solidFill>
              <a:schemeClr val="tx1"/>
            </a:solidFill>
          </a:ln>
        </p:spPr>
        <p:txBody>
          <a:bodyPr wrap="square">
            <a:spAutoFit/>
          </a:bodyPr>
          <a:lstStyle/>
          <a:p>
            <a:pPr algn="ctr"/>
            <a:r>
              <a:rPr lang="en-US" altLang="zh-TW" sz="1100" b="1" dirty="0">
                <a:latin typeface="Times New Roman"/>
                <a:ea typeface="DFKai-SB" panose="03000509000000000000" pitchFamily="65" charset="-120"/>
                <a:cs typeface="Times New Roman"/>
              </a:rPr>
              <a:t>                 click </a:t>
            </a:r>
            <a:r>
              <a:rPr lang="en-US" altLang="zh-TW" sz="1100" b="1" dirty="0" smtClean="0">
                <a:solidFill>
                  <a:srgbClr val="7030A0"/>
                </a:solidFill>
                <a:latin typeface="Times New Roman"/>
                <a:ea typeface="DFKai-SB" panose="03000509000000000000" pitchFamily="65" charset="-120"/>
                <a:cs typeface="Times New Roman"/>
              </a:rPr>
              <a:t>on </a:t>
            </a:r>
            <a:r>
              <a:rPr lang="en-US" altLang="zh-TW" sz="1100" b="1" dirty="0" smtClean="0">
                <a:latin typeface="Times New Roman"/>
                <a:ea typeface="DFKai-SB" panose="03000509000000000000" pitchFamily="65" charset="-120"/>
                <a:cs typeface="Times New Roman"/>
              </a:rPr>
              <a:t>the </a:t>
            </a:r>
            <a:r>
              <a:rPr lang="en-US" altLang="zh-TW" sz="1100" b="1" dirty="0">
                <a:latin typeface="Times New Roman"/>
                <a:ea typeface="DFKai-SB" panose="03000509000000000000" pitchFamily="65" charset="-120"/>
                <a:cs typeface="Times New Roman"/>
              </a:rPr>
              <a:t>image to watch the video</a:t>
            </a:r>
            <a:endParaRPr lang="en-US" sz="1100" dirty="0">
              <a:latin typeface="Times New Roman"/>
              <a:ea typeface="DFKai-SB" panose="03000509000000000000" pitchFamily="65" charset="-120"/>
              <a:cs typeface="Times New Roman"/>
            </a:endParaRPr>
          </a:p>
        </p:txBody>
      </p:sp>
      <p:sp>
        <p:nvSpPr>
          <p:cNvPr id="18" name="Content Placeholder 2"/>
          <p:cNvSpPr txBox="1">
            <a:spLocks/>
          </p:cNvSpPr>
          <p:nvPr/>
        </p:nvSpPr>
        <p:spPr>
          <a:xfrm>
            <a:off x="513314" y="5872810"/>
            <a:ext cx="10517675" cy="8756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3850" indent="-323850">
              <a:lnSpc>
                <a:spcPct val="100000"/>
              </a:lnSpc>
              <a:spcBef>
                <a:spcPts val="0"/>
              </a:spcBef>
            </a:pPr>
            <a:endParaRPr lang="zh-TW" altLang="zh-HK" sz="3200" kern="100" dirty="0">
              <a:latin typeface="DFKai-SB" panose="03000509000000000000" pitchFamily="65" charset="-120"/>
              <a:ea typeface="DFKai-SB" panose="03000509000000000000" pitchFamily="65" charset="-120"/>
              <a:cs typeface="Times New Roman" panose="02020603050405020304" charset="0"/>
            </a:endParaRPr>
          </a:p>
        </p:txBody>
      </p:sp>
      <p:grpSp>
        <p:nvGrpSpPr>
          <p:cNvPr id="21" name="组合 13"/>
          <p:cNvGrpSpPr>
            <a:grpSpLocks noChangeAspect="1"/>
          </p:cNvGrpSpPr>
          <p:nvPr/>
        </p:nvGrpSpPr>
        <p:grpSpPr>
          <a:xfrm flipH="1">
            <a:off x="4188250" y="1165575"/>
            <a:ext cx="540000" cy="540000"/>
            <a:chOff x="5195979" y="428797"/>
            <a:chExt cx="927463" cy="927463"/>
          </a:xfrm>
        </p:grpSpPr>
        <p:sp>
          <p:nvSpPr>
            <p:cNvPr id="22" name="椭圆 14"/>
            <p:cNvSpPr/>
            <p:nvPr/>
          </p:nvSpPr>
          <p:spPr>
            <a:xfrm>
              <a:off x="5195979" y="428797"/>
              <a:ext cx="927463" cy="927463"/>
            </a:xfrm>
            <a:prstGeom prst="ellipse">
              <a:avLst/>
            </a:prstGeom>
            <a:solidFill>
              <a:srgbClr val="C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3" name="组合 15"/>
            <p:cNvGrpSpPr/>
            <p:nvPr/>
          </p:nvGrpSpPr>
          <p:grpSpPr>
            <a:xfrm>
              <a:off x="5235042" y="460898"/>
              <a:ext cx="876427" cy="882962"/>
              <a:chOff x="6130069" y="1975983"/>
              <a:chExt cx="876427" cy="882962"/>
            </a:xfrm>
          </p:grpSpPr>
          <p:sp>
            <p:nvSpPr>
              <p:cNvPr id="26" name="Freeform 16"/>
              <p:cNvSpPr/>
              <p:nvPr/>
            </p:nvSpPr>
            <p:spPr bwMode="auto">
              <a:xfrm>
                <a:off x="6138783" y="1991232"/>
                <a:ext cx="867713" cy="867713"/>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826118"/>
              </a:solidFill>
              <a:ln w="15875" cap="flat">
                <a:noFill/>
                <a:prstDash val="solid"/>
                <a:round/>
              </a:ln>
            </p:spPr>
            <p:txBody>
              <a:bodyPr vert="horz" wrap="square" lIns="91440" tIns="45720" rIns="91440" bIns="45720" numCol="1" anchor="t" anchorCtr="0" compatLnSpc="1"/>
              <a:lstStyle/>
              <a:p>
                <a:endParaRPr lang="zh-CN" altLang="en-US" dirty="0"/>
              </a:p>
            </p:txBody>
          </p:sp>
          <p:sp>
            <p:nvSpPr>
              <p:cNvPr id="27" name="Freeform 16"/>
              <p:cNvSpPr/>
              <p:nvPr/>
            </p:nvSpPr>
            <p:spPr bwMode="auto">
              <a:xfrm>
                <a:off x="6130069" y="1975983"/>
                <a:ext cx="867712" cy="867711"/>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FF0000"/>
              </a:solidFill>
              <a:ln w="15875" cap="flat">
                <a:noFill/>
                <a:prstDash val="solid"/>
                <a:round/>
              </a:ln>
            </p:spPr>
            <p:txBody>
              <a:bodyPr vert="horz" wrap="square" lIns="91440" tIns="45720" rIns="91440" bIns="45720" numCol="1" anchor="t" anchorCtr="0" compatLnSpc="1"/>
              <a:lstStyle/>
              <a:p>
                <a:endParaRPr lang="zh-CN" altLang="en-US"/>
              </a:p>
            </p:txBody>
          </p:sp>
        </p:grpSp>
        <p:sp>
          <p:nvSpPr>
            <p:cNvPr id="24" name="Freeform 39"/>
            <p:cNvSpPr/>
            <p:nvPr/>
          </p:nvSpPr>
          <p:spPr bwMode="auto">
            <a:xfrm flipH="1">
              <a:off x="5533821" y="626452"/>
              <a:ext cx="276775" cy="369453"/>
            </a:xfrm>
            <a:custGeom>
              <a:avLst/>
              <a:gdLst>
                <a:gd name="T0" fmla="*/ 12 w 24"/>
                <a:gd name="T1" fmla="*/ 32 h 32"/>
                <a:gd name="T2" fmla="*/ 12 w 24"/>
                <a:gd name="T3" fmla="*/ 24 h 32"/>
                <a:gd name="T4" fmla="*/ 24 w 24"/>
                <a:gd name="T5" fmla="*/ 12 h 32"/>
                <a:gd name="T6" fmla="*/ 12 w 24"/>
                <a:gd name="T7" fmla="*/ 0 h 32"/>
                <a:gd name="T8" fmla="*/ 0 w 24"/>
                <a:gd name="T9" fmla="*/ 12 h 32"/>
              </a:gdLst>
              <a:ahLst/>
              <a:cxnLst>
                <a:cxn ang="0">
                  <a:pos x="T0" y="T1"/>
                </a:cxn>
                <a:cxn ang="0">
                  <a:pos x="T2" y="T3"/>
                </a:cxn>
                <a:cxn ang="0">
                  <a:pos x="T4" y="T5"/>
                </a:cxn>
                <a:cxn ang="0">
                  <a:pos x="T6" y="T7"/>
                </a:cxn>
                <a:cxn ang="0">
                  <a:pos x="T8" y="T9"/>
                </a:cxn>
              </a:cxnLst>
              <a:rect l="0" t="0" r="r" b="b"/>
              <a:pathLst>
                <a:path w="24" h="32">
                  <a:moveTo>
                    <a:pt x="12" y="32"/>
                  </a:moveTo>
                  <a:cubicBezTo>
                    <a:pt x="12" y="24"/>
                    <a:pt x="12" y="24"/>
                    <a:pt x="12" y="24"/>
                  </a:cubicBezTo>
                  <a:cubicBezTo>
                    <a:pt x="19" y="24"/>
                    <a:pt x="24" y="19"/>
                    <a:pt x="24" y="12"/>
                  </a:cubicBezTo>
                  <a:cubicBezTo>
                    <a:pt x="24" y="6"/>
                    <a:pt x="19" y="0"/>
                    <a:pt x="12" y="0"/>
                  </a:cubicBezTo>
                  <a:cubicBezTo>
                    <a:pt x="5" y="0"/>
                    <a:pt x="0" y="6"/>
                    <a:pt x="0" y="12"/>
                  </a:cubicBezTo>
                </a:path>
              </a:pathLst>
            </a:custGeom>
            <a:noFill/>
            <a:ln w="58738" cap="rnd">
              <a:solidFill>
                <a:schemeClr val="bg1"/>
              </a:solidFill>
              <a:prstDash val="solid"/>
              <a:rou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5" name="Oval 40"/>
            <p:cNvSpPr>
              <a:spLocks noChangeArrowheads="1"/>
            </p:cNvSpPr>
            <p:nvPr/>
          </p:nvSpPr>
          <p:spPr bwMode="auto">
            <a:xfrm>
              <a:off x="5618795" y="1102644"/>
              <a:ext cx="116471" cy="115219"/>
            </a:xfrm>
            <a:prstGeom prst="ellipse">
              <a:avLst/>
            </a:prstGeom>
            <a:solidFill>
              <a:schemeClr val="bg1"/>
            </a:solidFill>
            <a:ln w="9525">
              <a:solidFill>
                <a:schemeClr val="bg1"/>
              </a:solidFill>
              <a:round/>
            </a:ln>
          </p:spPr>
          <p:txBody>
            <a:bodyPr vert="horz" wrap="square" lIns="91440" tIns="45720" rIns="91440" bIns="45720" numCol="1" anchor="t" anchorCtr="0" compatLnSpc="1"/>
            <a:lstStyle/>
            <a:p>
              <a:endParaRPr lang="zh-CN" altLang="en-US"/>
            </a:p>
          </p:txBody>
        </p:sp>
      </p:grpSp>
      <p:grpSp>
        <p:nvGrpSpPr>
          <p:cNvPr id="28" name="组合 4"/>
          <p:cNvGrpSpPr>
            <a:grpSpLocks noChangeAspect="1"/>
          </p:cNvGrpSpPr>
          <p:nvPr/>
        </p:nvGrpSpPr>
        <p:grpSpPr>
          <a:xfrm>
            <a:off x="4235336" y="2648970"/>
            <a:ext cx="493472" cy="540000"/>
            <a:chOff x="6523756" y="488141"/>
            <a:chExt cx="883270" cy="966551"/>
          </a:xfrm>
        </p:grpSpPr>
        <p:sp>
          <p:nvSpPr>
            <p:cNvPr id="29" name="流程图: 离页连接符 5"/>
            <p:cNvSpPr/>
            <p:nvPr/>
          </p:nvSpPr>
          <p:spPr>
            <a:xfrm>
              <a:off x="6523756" y="488141"/>
              <a:ext cx="826517" cy="891903"/>
            </a:xfrm>
            <a:prstGeom prst="flowChartOffpageConnector">
              <a:avLst/>
            </a:prstGeom>
            <a:solidFill>
              <a:srgbClr val="21D0C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流程图: 离页连接符 7"/>
            <p:cNvSpPr/>
            <p:nvPr/>
          </p:nvSpPr>
          <p:spPr>
            <a:xfrm>
              <a:off x="6580509" y="562789"/>
              <a:ext cx="826517" cy="891903"/>
            </a:xfrm>
            <a:prstGeom prst="flowChartOffpage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流程图: 离页连接符 8"/>
            <p:cNvSpPr/>
            <p:nvPr/>
          </p:nvSpPr>
          <p:spPr>
            <a:xfrm>
              <a:off x="6560792" y="529167"/>
              <a:ext cx="826517" cy="891903"/>
            </a:xfrm>
            <a:prstGeom prst="flowChartOffpageConnector">
              <a:avLst/>
            </a:prstGeom>
            <a:solidFill>
              <a:srgbClr val="21D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2" name="组合 9"/>
            <p:cNvGrpSpPr/>
            <p:nvPr/>
          </p:nvGrpSpPr>
          <p:grpSpPr>
            <a:xfrm>
              <a:off x="6676279" y="647264"/>
              <a:ext cx="600075" cy="568325"/>
              <a:chOff x="5991226" y="2949576"/>
              <a:chExt cx="600075" cy="568325"/>
            </a:xfrm>
          </p:grpSpPr>
          <p:sp>
            <p:nvSpPr>
              <p:cNvPr id="33" name="Freeform 46"/>
              <p:cNvSpPr/>
              <p:nvPr/>
            </p:nvSpPr>
            <p:spPr bwMode="auto">
              <a:xfrm>
                <a:off x="5991226" y="3168651"/>
                <a:ext cx="349250" cy="349250"/>
              </a:xfrm>
              <a:custGeom>
                <a:avLst/>
                <a:gdLst>
                  <a:gd name="T0" fmla="*/ 36 w 43"/>
                  <a:gd name="T1" fmla="*/ 8 h 43"/>
                  <a:gd name="T2" fmla="*/ 41 w 43"/>
                  <a:gd name="T3" fmla="*/ 27 h 43"/>
                  <a:gd name="T4" fmla="*/ 27 w 43"/>
                  <a:gd name="T5" fmla="*/ 41 h 43"/>
                  <a:gd name="T6" fmla="*/ 8 w 43"/>
                  <a:gd name="T7" fmla="*/ 36 h 43"/>
                  <a:gd name="T8" fmla="*/ 8 w 43"/>
                  <a:gd name="T9" fmla="*/ 8 h 43"/>
                  <a:gd name="T10" fmla="*/ 36 w 43"/>
                  <a:gd name="T11" fmla="*/ 8 h 43"/>
                </a:gdLst>
                <a:ahLst/>
                <a:cxnLst>
                  <a:cxn ang="0">
                    <a:pos x="T0" y="T1"/>
                  </a:cxn>
                  <a:cxn ang="0">
                    <a:pos x="T2" y="T3"/>
                  </a:cxn>
                  <a:cxn ang="0">
                    <a:pos x="T4" y="T5"/>
                  </a:cxn>
                  <a:cxn ang="0">
                    <a:pos x="T6" y="T7"/>
                  </a:cxn>
                  <a:cxn ang="0">
                    <a:pos x="T8" y="T9"/>
                  </a:cxn>
                  <a:cxn ang="0">
                    <a:pos x="T10" y="T11"/>
                  </a:cxn>
                </a:cxnLst>
                <a:rect l="0" t="0" r="r" b="b"/>
                <a:pathLst>
                  <a:path w="43" h="43">
                    <a:moveTo>
                      <a:pt x="36" y="8"/>
                    </a:moveTo>
                    <a:cubicBezTo>
                      <a:pt x="41" y="13"/>
                      <a:pt x="43" y="20"/>
                      <a:pt x="41" y="27"/>
                    </a:cubicBezTo>
                    <a:cubicBezTo>
                      <a:pt x="39" y="34"/>
                      <a:pt x="34" y="39"/>
                      <a:pt x="27" y="41"/>
                    </a:cubicBezTo>
                    <a:cubicBezTo>
                      <a:pt x="20" y="43"/>
                      <a:pt x="13" y="41"/>
                      <a:pt x="8" y="36"/>
                    </a:cubicBezTo>
                    <a:cubicBezTo>
                      <a:pt x="0" y="28"/>
                      <a:pt x="0" y="15"/>
                      <a:pt x="8" y="8"/>
                    </a:cubicBezTo>
                    <a:cubicBezTo>
                      <a:pt x="16" y="0"/>
                      <a:pt x="28" y="0"/>
                      <a:pt x="36" y="8"/>
                    </a:cubicBezTo>
                    <a:close/>
                  </a:path>
                </a:pathLst>
              </a:custGeom>
              <a:noFill/>
              <a:ln w="38100" cap="flat">
                <a:solidFill>
                  <a:schemeClr val="bg1"/>
                </a:solidFill>
                <a:prstDash val="solid"/>
                <a:rou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4" name="Line 47"/>
              <p:cNvSpPr>
                <a:spLocks noChangeShapeType="1"/>
              </p:cNvSpPr>
              <p:nvPr/>
            </p:nvSpPr>
            <p:spPr bwMode="auto">
              <a:xfrm flipV="1">
                <a:off x="6283326" y="2949576"/>
                <a:ext cx="274638" cy="276225"/>
              </a:xfrm>
              <a:prstGeom prst="line">
                <a:avLst/>
              </a:prstGeom>
              <a:noFill/>
              <a:ln w="38100" cap="rnd">
                <a:solidFill>
                  <a:schemeClr val="bg1"/>
                </a:solidFill>
                <a:prstDash val="solid"/>
                <a:rou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35" name="Freeform 48"/>
              <p:cNvSpPr/>
              <p:nvPr/>
            </p:nvSpPr>
            <p:spPr bwMode="auto">
              <a:xfrm>
                <a:off x="6403976" y="3006726"/>
                <a:ext cx="187325" cy="195263"/>
              </a:xfrm>
              <a:custGeom>
                <a:avLst/>
                <a:gdLst>
                  <a:gd name="T0" fmla="*/ 0 w 118"/>
                  <a:gd name="T1" fmla="*/ 67 h 123"/>
                  <a:gd name="T2" fmla="*/ 51 w 118"/>
                  <a:gd name="T3" fmla="*/ 123 h 123"/>
                  <a:gd name="T4" fmla="*/ 118 w 118"/>
                  <a:gd name="T5" fmla="*/ 56 h 123"/>
                  <a:gd name="T6" fmla="*/ 62 w 118"/>
                  <a:gd name="T7" fmla="*/ 0 h 123"/>
                  <a:gd name="T8" fmla="*/ 0 w 118"/>
                  <a:gd name="T9" fmla="*/ 67 h 123"/>
                </a:gdLst>
                <a:ahLst/>
                <a:cxnLst>
                  <a:cxn ang="0">
                    <a:pos x="T0" y="T1"/>
                  </a:cxn>
                  <a:cxn ang="0">
                    <a:pos x="T2" y="T3"/>
                  </a:cxn>
                  <a:cxn ang="0">
                    <a:pos x="T4" y="T5"/>
                  </a:cxn>
                  <a:cxn ang="0">
                    <a:pos x="T6" y="T7"/>
                  </a:cxn>
                  <a:cxn ang="0">
                    <a:pos x="T8" y="T9"/>
                  </a:cxn>
                </a:cxnLst>
                <a:rect l="0" t="0" r="r" b="b"/>
                <a:pathLst>
                  <a:path w="118" h="123">
                    <a:moveTo>
                      <a:pt x="0" y="67"/>
                    </a:moveTo>
                    <a:lnTo>
                      <a:pt x="51" y="123"/>
                    </a:lnTo>
                    <a:lnTo>
                      <a:pt x="118" y="56"/>
                    </a:lnTo>
                    <a:lnTo>
                      <a:pt x="62" y="0"/>
                    </a:lnTo>
                    <a:lnTo>
                      <a:pt x="0" y="67"/>
                    </a:lnTo>
                    <a:close/>
                  </a:path>
                </a:pathLst>
              </a:custGeom>
              <a:noFill/>
              <a:ln w="38100" cap="flat">
                <a:solidFill>
                  <a:schemeClr val="bg1"/>
                </a:solidFill>
                <a:prstDash val="solid"/>
                <a:rou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sp>
        <p:nvSpPr>
          <p:cNvPr id="37" name="Rectangle 36"/>
          <p:cNvSpPr/>
          <p:nvPr/>
        </p:nvSpPr>
        <p:spPr>
          <a:xfrm>
            <a:off x="714518" y="6073630"/>
            <a:ext cx="3551790" cy="261610"/>
          </a:xfrm>
          <a:prstGeom prst="rect">
            <a:avLst/>
          </a:prstGeom>
          <a:ln w="28575">
            <a:solidFill>
              <a:srgbClr val="7030A0"/>
            </a:solidFill>
          </a:ln>
        </p:spPr>
        <p:txBody>
          <a:bodyPr wrap="square">
            <a:spAutoFit/>
          </a:bodyPr>
          <a:lstStyle/>
          <a:p>
            <a:pPr algn="r"/>
            <a:r>
              <a:rPr lang="en-US" altLang="zh-TW" sz="1100" b="1" dirty="0">
                <a:solidFill>
                  <a:schemeClr val="tx1">
                    <a:lumMod val="95000"/>
                    <a:lumOff val="5000"/>
                  </a:schemeClr>
                </a:solidFill>
                <a:latin typeface="Times New Roman"/>
                <a:ea typeface="DFKai-SB" panose="03000509000000000000" pitchFamily="65" charset="-120"/>
                <a:cs typeface="Times New Roman"/>
              </a:rPr>
              <a:t>click </a:t>
            </a:r>
            <a:r>
              <a:rPr lang="en-US" altLang="zh-TW" sz="1100" b="1" dirty="0" smtClean="0">
                <a:solidFill>
                  <a:schemeClr val="tx1">
                    <a:lumMod val="95000"/>
                    <a:lumOff val="5000"/>
                  </a:schemeClr>
                </a:solidFill>
                <a:latin typeface="Times New Roman"/>
                <a:ea typeface="DFKai-SB" panose="03000509000000000000" pitchFamily="65" charset="-120"/>
                <a:cs typeface="Times New Roman"/>
              </a:rPr>
              <a:t>on the </a:t>
            </a:r>
            <a:r>
              <a:rPr lang="en-US" altLang="zh-TW" sz="1100" b="1" dirty="0">
                <a:solidFill>
                  <a:schemeClr val="tx1">
                    <a:lumMod val="95000"/>
                    <a:lumOff val="5000"/>
                  </a:schemeClr>
                </a:solidFill>
                <a:latin typeface="Times New Roman"/>
                <a:ea typeface="DFKai-SB" panose="03000509000000000000" pitchFamily="65" charset="-120"/>
                <a:cs typeface="Times New Roman"/>
              </a:rPr>
              <a:t>image </a:t>
            </a:r>
            <a:r>
              <a:rPr lang="en-US" altLang="zh-TW" sz="1100" b="1" dirty="0" smtClean="0">
                <a:solidFill>
                  <a:schemeClr val="tx1">
                    <a:lumMod val="95000"/>
                    <a:lumOff val="5000"/>
                  </a:schemeClr>
                </a:solidFill>
                <a:latin typeface="Times New Roman"/>
                <a:ea typeface="DFKai-SB" panose="03000509000000000000" pitchFamily="65" charset="-120"/>
                <a:cs typeface="Times New Roman"/>
              </a:rPr>
              <a:t>to </a:t>
            </a:r>
            <a:r>
              <a:rPr lang="en-US" altLang="zh-TW" sz="1100" b="1" dirty="0">
                <a:solidFill>
                  <a:schemeClr val="tx1">
                    <a:lumMod val="95000"/>
                    <a:lumOff val="5000"/>
                  </a:schemeClr>
                </a:solidFill>
                <a:latin typeface="Times New Roman"/>
                <a:ea typeface="DFKai-SB" panose="03000509000000000000" pitchFamily="65" charset="-120"/>
                <a:cs typeface="Times New Roman"/>
              </a:rPr>
              <a:t>watch the video</a:t>
            </a:r>
            <a:endParaRPr lang="en-US" sz="1100" dirty="0">
              <a:solidFill>
                <a:schemeClr val="tx1">
                  <a:lumMod val="95000"/>
                  <a:lumOff val="5000"/>
                </a:schemeClr>
              </a:solidFill>
              <a:latin typeface="DFKai-SB" panose="03000509000000000000" pitchFamily="65" charset="-120"/>
              <a:ea typeface="DFKai-SB" panose="03000509000000000000" pitchFamily="65" charset="-120"/>
            </a:endParaRPr>
          </a:p>
        </p:txBody>
      </p:sp>
      <p:sp>
        <p:nvSpPr>
          <p:cNvPr id="39" name="Rectangle 38"/>
          <p:cNvSpPr/>
          <p:nvPr/>
        </p:nvSpPr>
        <p:spPr>
          <a:xfrm>
            <a:off x="4870585" y="4763347"/>
            <a:ext cx="6600306" cy="1631216"/>
          </a:xfrm>
          <a:prstGeom prst="rect">
            <a:avLst/>
          </a:prstGeom>
          <a:ln w="38100">
            <a:solidFill>
              <a:srgbClr val="0070C0"/>
            </a:solidFill>
          </a:ln>
        </p:spPr>
        <p:txBody>
          <a:bodyPr wrap="square">
            <a:spAutoFit/>
          </a:bodyPr>
          <a:lstStyle/>
          <a:p>
            <a:r>
              <a:rPr lang="en-US" altLang="zh-TW" sz="2000" dirty="0">
                <a:latin typeface="Times New Roman"/>
                <a:ea typeface="標楷體" panose="03000509000000000000" pitchFamily="65" charset="-120"/>
                <a:cs typeface="Times New Roman"/>
              </a:rPr>
              <a:t>Watch Video 2 to understand:</a:t>
            </a:r>
            <a:endParaRPr lang="en-US" altLang="zh-TW" sz="2000" dirty="0">
              <a:latin typeface="標楷體" panose="03000509000000000000" pitchFamily="65" charset="-120"/>
              <a:ea typeface="標楷體" panose="03000509000000000000" pitchFamily="65" charset="-120"/>
            </a:endParaRPr>
          </a:p>
          <a:p>
            <a:pPr marL="457200" indent="-457200" algn="just">
              <a:buFont typeface="Arial" panose="020B0604020202020204" pitchFamily="34" charset="0"/>
              <a:buChar char="•"/>
            </a:pPr>
            <a:r>
              <a:rPr lang="en-US" altLang="zh-TW" sz="2000" dirty="0">
                <a:latin typeface="Times New Roman"/>
                <a:ea typeface="標楷體" panose="03000509000000000000" pitchFamily="65" charset="-120"/>
                <a:cs typeface="Times New Roman"/>
              </a:rPr>
              <a:t>Important moments of the development of the Greater Bay Area as one of the major national development strategies in the </a:t>
            </a:r>
            <a:r>
              <a:rPr lang="en-US" altLang="zh-TW" sz="2000" dirty="0" smtClean="0">
                <a:latin typeface="Times New Roman"/>
                <a:ea typeface="標楷體" panose="03000509000000000000" pitchFamily="65" charset="-120"/>
                <a:cs typeface="Times New Roman"/>
              </a:rPr>
              <a:t>reform </a:t>
            </a:r>
            <a:r>
              <a:rPr lang="en-US" altLang="zh-TW" sz="2000" dirty="0">
                <a:latin typeface="Times New Roman"/>
                <a:ea typeface="標楷體" panose="03000509000000000000" pitchFamily="65" charset="-120"/>
                <a:cs typeface="Times New Roman"/>
              </a:rPr>
              <a:t>and opening-up.</a:t>
            </a:r>
          </a:p>
          <a:p>
            <a:pPr marL="457200" indent="-457200" algn="just">
              <a:buFont typeface="Arial" panose="020B0604020202020204" pitchFamily="34" charset="0"/>
              <a:buChar char="•"/>
            </a:pPr>
            <a:r>
              <a:rPr lang="en-US" altLang="zh-CN" sz="2000" dirty="0">
                <a:latin typeface="Times New Roman"/>
                <a:ea typeface="DFKai-SB" panose="03000509000000000000" pitchFamily="65" charset="-120"/>
                <a:cs typeface="Times New Roman"/>
              </a:rPr>
              <a:t>Development focus of the Greater Bay Area.</a:t>
            </a:r>
            <a:endParaRPr lang="en-US" sz="2000" dirty="0">
              <a:latin typeface="Times New Roman"/>
              <a:ea typeface="標楷體" panose="03000509000000000000" pitchFamily="65" charset="-120"/>
              <a:cs typeface="Times New Roman"/>
            </a:endParaRPr>
          </a:p>
        </p:txBody>
      </p:sp>
      <p:sp>
        <p:nvSpPr>
          <p:cNvPr id="40" name="Rectangle 39"/>
          <p:cNvSpPr/>
          <p:nvPr/>
        </p:nvSpPr>
        <p:spPr>
          <a:xfrm>
            <a:off x="679078" y="6381223"/>
            <a:ext cx="3549370" cy="261610"/>
          </a:xfrm>
          <a:prstGeom prst="rect">
            <a:avLst/>
          </a:prstGeom>
        </p:spPr>
        <p:txBody>
          <a:bodyPr wrap="none">
            <a:spAutoFit/>
          </a:bodyPr>
          <a:lstStyle/>
          <a:p>
            <a:r>
              <a:rPr lang="en-US" altLang="zh-CN" sz="1100" dirty="0">
                <a:latin typeface="Times New Roman"/>
                <a:ea typeface="DFKai-SB" panose="03000509000000000000" pitchFamily="65" charset="-120"/>
                <a:cs typeface="Times New Roman"/>
                <a:sym typeface="+mn-ea"/>
              </a:rPr>
              <a:t>Source</a:t>
            </a:r>
            <a:r>
              <a:rPr lang="zh-CN" altLang="en-US" sz="1100" dirty="0">
                <a:latin typeface="Times New Roman"/>
                <a:ea typeface="DFKai-SB" panose="03000509000000000000" pitchFamily="65" charset="-120"/>
                <a:cs typeface="Times New Roman"/>
                <a:sym typeface="+mn-ea"/>
              </a:rPr>
              <a:t>：</a:t>
            </a:r>
            <a:r>
              <a:rPr lang="en-US" altLang="zh-CN" sz="1100" dirty="0">
                <a:latin typeface="Times New Roman"/>
                <a:ea typeface="DFKai-SB" panose="03000509000000000000" pitchFamily="65" charset="-120"/>
                <a:cs typeface="Times New Roman"/>
                <a:sym typeface="+mn-ea"/>
              </a:rPr>
              <a:t>https://www.bayarea.gov.hk/tc/stories/videos.html</a:t>
            </a:r>
            <a:endParaRPr lang="en-US" sz="11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41" name="Picture 40">
            <a:hlinkClick r:id="rId3"/>
          </p:cNvPr>
          <p:cNvPicPr>
            <a:picLocks noChangeAspect="1"/>
          </p:cNvPicPr>
          <p:nvPr/>
        </p:nvPicPr>
        <p:blipFill>
          <a:blip r:embed="rId4"/>
          <a:stretch>
            <a:fillRect/>
          </a:stretch>
        </p:blipFill>
        <p:spPr>
          <a:xfrm>
            <a:off x="714518" y="6080065"/>
            <a:ext cx="892712" cy="214686"/>
          </a:xfrm>
          <a:prstGeom prst="rect">
            <a:avLst/>
          </a:prstGeom>
        </p:spPr>
      </p:pic>
      <p:pic>
        <p:nvPicPr>
          <p:cNvPr id="42" name="圖片 41">
            <a:hlinkClick r:id="rId5"/>
          </p:cNvPr>
          <p:cNvPicPr/>
          <p:nvPr/>
        </p:nvPicPr>
        <p:blipFill rotWithShape="1">
          <a:blip r:embed="rId6"/>
          <a:srcRect l="9752" t="39876" r="71267" b="41142"/>
          <a:stretch/>
        </p:blipFill>
        <p:spPr bwMode="auto">
          <a:xfrm>
            <a:off x="631701" y="1315602"/>
            <a:ext cx="3394635" cy="1739784"/>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213190" y="1081552"/>
            <a:ext cx="1149173" cy="461665"/>
          </a:xfrm>
          <a:prstGeom prst="rect">
            <a:avLst/>
          </a:prstGeom>
          <a:solidFill>
            <a:schemeClr val="bg1"/>
          </a:solidFill>
          <a:ln w="28575">
            <a:solidFill>
              <a:srgbClr val="FF0000"/>
            </a:solidFill>
          </a:ln>
        </p:spPr>
        <p:txBody>
          <a:bodyPr wrap="none">
            <a:spAutoFit/>
          </a:bodyPr>
          <a:lstStyle/>
          <a:p>
            <a:pPr algn="ctr"/>
            <a:r>
              <a:rPr lang="en-US" altLang="zh-CN" sz="2400" dirty="0">
                <a:latin typeface="Times New Roman" panose="02020603050405020304" pitchFamily="18" charset="0"/>
                <a:ea typeface="DFKai-SB" panose="03000509000000000000" pitchFamily="65" charset="-120"/>
                <a:cs typeface="Times New Roman" panose="02020603050405020304" pitchFamily="18" charset="0"/>
                <a:sym typeface="+mn-ea"/>
              </a:rPr>
              <a:t>Video 1</a:t>
            </a: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44" name="Picture 40">
            <a:hlinkClick r:id="rId3"/>
          </p:cNvPr>
          <p:cNvPicPr>
            <a:picLocks noChangeAspect="1"/>
          </p:cNvPicPr>
          <p:nvPr/>
        </p:nvPicPr>
        <p:blipFill>
          <a:blip r:embed="rId4"/>
          <a:stretch>
            <a:fillRect/>
          </a:stretch>
        </p:blipFill>
        <p:spPr>
          <a:xfrm>
            <a:off x="676721" y="3165320"/>
            <a:ext cx="892712" cy="214686"/>
          </a:xfrm>
          <a:prstGeom prst="rect">
            <a:avLst/>
          </a:prstGeom>
        </p:spPr>
      </p:pic>
      <p:pic>
        <p:nvPicPr>
          <p:cNvPr id="45" name="Picture 9">
            <a:hlinkClick r:id="rId3"/>
          </p:cNvPr>
          <p:cNvPicPr>
            <a:picLocks noChangeAspect="1"/>
          </p:cNvPicPr>
          <p:nvPr/>
        </p:nvPicPr>
        <p:blipFill>
          <a:blip r:embed="rId7"/>
          <a:stretch>
            <a:fillRect/>
          </a:stretch>
        </p:blipFill>
        <p:spPr>
          <a:xfrm>
            <a:off x="679078" y="3916264"/>
            <a:ext cx="3421466" cy="2152856"/>
          </a:xfrm>
          <a:prstGeom prst="rect">
            <a:avLst/>
          </a:prstGeom>
        </p:spPr>
      </p:pic>
      <p:sp>
        <p:nvSpPr>
          <p:cNvPr id="38" name="Rectangle 37"/>
          <p:cNvSpPr/>
          <p:nvPr/>
        </p:nvSpPr>
        <p:spPr>
          <a:xfrm>
            <a:off x="161536" y="3811241"/>
            <a:ext cx="1149173" cy="461665"/>
          </a:xfrm>
          <a:prstGeom prst="rect">
            <a:avLst/>
          </a:prstGeom>
          <a:solidFill>
            <a:schemeClr val="bg1"/>
          </a:solidFill>
          <a:ln w="28575">
            <a:solidFill>
              <a:srgbClr val="FF0000"/>
            </a:solidFill>
          </a:ln>
        </p:spPr>
        <p:txBody>
          <a:bodyPr wrap="none">
            <a:spAutoFit/>
          </a:bodyPr>
          <a:lstStyle/>
          <a:p>
            <a:pPr algn="ctr"/>
            <a:r>
              <a:rPr lang="en-US" altLang="zh-CN" sz="2400" dirty="0">
                <a:latin typeface="Times New Roman" panose="02020603050405020304" pitchFamily="18" charset="0"/>
                <a:ea typeface="DFKai-SB" panose="03000509000000000000" pitchFamily="65" charset="-120"/>
                <a:cs typeface="Times New Roman" panose="02020603050405020304" pitchFamily="18" charset="0"/>
                <a:sym typeface="+mn-ea"/>
              </a:rPr>
              <a:t>Video 2</a:t>
            </a: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024" y="792789"/>
            <a:ext cx="11662756" cy="6065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文本框 2"/>
          <p:cNvSpPr txBox="1"/>
          <p:nvPr/>
        </p:nvSpPr>
        <p:spPr>
          <a:xfrm>
            <a:off x="289024" y="860401"/>
            <a:ext cx="11272947" cy="2769989"/>
          </a:xfrm>
          <a:prstGeom prst="rect">
            <a:avLst/>
          </a:prstGeom>
          <a:solidFill>
            <a:schemeClr val="accent6">
              <a:lumMod val="20000"/>
              <a:lumOff val="80000"/>
            </a:schemeClr>
          </a:solidFill>
        </p:spPr>
        <p:txBody>
          <a:bodyPr wrap="square" rtlCol="0" anchor="t">
            <a:spAutoFit/>
          </a:bodyPr>
          <a:lstStyle/>
          <a:p>
            <a:pPr algn="just"/>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By March 2021, important breakthroughs had been made in the innovation-driven development of the Greater Bay Area, the construction of a number of major national science and technology infrastructure was accelerated, and the construction of a comprehensive national science </a:t>
            </a:r>
            <a:r>
              <a:rPr lang="en-US" altLang="zh-CN" sz="2000" dirty="0" err="1">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centre</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sym typeface="+mn-ea"/>
              </a:rPr>
              <a:t> in the Greater Bay Area has been approved.</a:t>
            </a:r>
          </a:p>
          <a:p>
            <a:pPr algn="just">
              <a:spcBef>
                <a:spcPts val="600"/>
              </a:spcBef>
            </a:pP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total number of </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state key </a:t>
            </a:r>
            <a:r>
              <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laboratories and provincial key laboratories has reached 30 and 396 respectively; the total number of national-level high-tech enterprises in Guangdong Province has reached 53,000, ranking first in China in terms of total number, total income and net profit</a:t>
            </a:r>
            <a:r>
              <a:rPr lang="en-US" altLang="zh-CN" sz="20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a:spcBef>
                <a:spcPts val="600"/>
              </a:spcBef>
            </a:pPr>
            <a:r>
              <a:rPr lang="en-US" altLang="zh-CN" sz="12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Source: </a:t>
            </a:r>
            <a:r>
              <a:rPr lang="en-US" altLang="zh-CN" sz="1200" i="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the Outline of the 14th Five-Year Plan for National Economic and Social Development and Vision 2035 of Guangdong Province </a:t>
            </a:r>
            <a:r>
              <a:rPr lang="en-US" altLang="zh-CN" sz="12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http://www.gd.gov.cn/zwgk/wjk/qbwj/yf/content/post_3268751.html</a:t>
            </a:r>
            <a:endParaRPr lang="zh-CN" altLang="en-US" sz="12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文本框 2"/>
          <p:cNvSpPr txBox="1"/>
          <p:nvPr/>
        </p:nvSpPr>
        <p:spPr>
          <a:xfrm>
            <a:off x="289024" y="3666483"/>
            <a:ext cx="11324384" cy="2793072"/>
          </a:xfrm>
          <a:prstGeom prst="rect">
            <a:avLst/>
          </a:prstGeom>
          <a:solidFill>
            <a:schemeClr val="accent1">
              <a:lumMod val="20000"/>
              <a:lumOff val="80000"/>
            </a:schemeClr>
          </a:solidFill>
        </p:spPr>
        <p:txBody>
          <a:bodyPr wrap="square" rtlCol="0" anchor="t">
            <a:spAutoFit/>
          </a:bodyPr>
          <a:lstStyle/>
          <a:p>
            <a:pPr algn="just">
              <a:lnSpc>
                <a:spcPct val="125000"/>
              </a:lnSpc>
            </a:pPr>
            <a:r>
              <a:rPr lang="en-US" altLang="zh-CN" dirty="0">
                <a:solidFill>
                  <a:schemeClr val="tx1">
                    <a:lumMod val="95000"/>
                    <a:lumOff val="5000"/>
                  </a:schemeClr>
                </a:solidFill>
                <a:latin typeface="Times New Roman" panose="02020603050405020304" pitchFamily="18" charset="0"/>
                <a:ea typeface="宋体"/>
                <a:cs typeface="Times New Roman" panose="02020603050405020304" pitchFamily="18" charset="0"/>
              </a:rPr>
              <a:t>The Hong Kong SAR government has </a:t>
            </a:r>
            <a:r>
              <a:rPr lang="en-US" altLang="zh-CN" dirty="0" smtClean="0">
                <a:solidFill>
                  <a:schemeClr val="tx1">
                    <a:lumMod val="95000"/>
                    <a:lumOff val="5000"/>
                  </a:schemeClr>
                </a:solidFill>
                <a:latin typeface="Times New Roman" panose="02020603050405020304" pitchFamily="18" charset="0"/>
                <a:ea typeface="宋体"/>
                <a:cs typeface="Times New Roman" panose="02020603050405020304" pitchFamily="18" charset="0"/>
              </a:rPr>
              <a:t>established two research clusters, </a:t>
            </a:r>
            <a:r>
              <a:rPr lang="en-US" altLang="zh-CN" dirty="0">
                <a:solidFill>
                  <a:schemeClr val="tx1">
                    <a:lumMod val="95000"/>
                    <a:lumOff val="5000"/>
                  </a:schemeClr>
                </a:solidFill>
                <a:latin typeface="Times New Roman" panose="02020603050405020304" pitchFamily="18" charset="0"/>
                <a:ea typeface="宋体"/>
                <a:cs typeface="Times New Roman" panose="02020603050405020304" pitchFamily="18" charset="0"/>
              </a:rPr>
              <a:t>on healthcare technologies and on artificial intelligence and robotics </a:t>
            </a:r>
            <a:r>
              <a:rPr lang="en-US" altLang="zh-CN" dirty="0" smtClean="0">
                <a:solidFill>
                  <a:schemeClr val="tx1">
                    <a:lumMod val="95000"/>
                    <a:lumOff val="5000"/>
                  </a:schemeClr>
                </a:solidFill>
                <a:latin typeface="Times New Roman" panose="02020603050405020304" pitchFamily="18" charset="0"/>
                <a:ea typeface="宋体"/>
                <a:cs typeface="Times New Roman" panose="02020603050405020304" pitchFamily="18" charset="0"/>
              </a:rPr>
              <a:t>technologies, in </a:t>
            </a:r>
            <a:r>
              <a:rPr lang="en-US" altLang="zh-CN" dirty="0">
                <a:solidFill>
                  <a:schemeClr val="tx1">
                    <a:lumMod val="95000"/>
                    <a:lumOff val="5000"/>
                  </a:schemeClr>
                </a:solidFill>
                <a:latin typeface="Times New Roman" panose="02020603050405020304" pitchFamily="18" charset="0"/>
                <a:ea typeface="宋体"/>
                <a:cs typeface="Times New Roman" panose="02020603050405020304" pitchFamily="18" charset="0"/>
              </a:rPr>
              <a:t>Hong Kong</a:t>
            </a:r>
            <a:r>
              <a:rPr lang="zh-CN" altLang="en-US" dirty="0">
                <a:solidFill>
                  <a:schemeClr val="tx1">
                    <a:lumMod val="95000"/>
                    <a:lumOff val="5000"/>
                  </a:schemeClr>
                </a:solidFill>
                <a:latin typeface="Times New Roman" panose="02020603050405020304" pitchFamily="18" charset="0"/>
                <a:ea typeface="宋体"/>
                <a:cs typeface="Times New Roman" panose="02020603050405020304" pitchFamily="18" charset="0"/>
              </a:rPr>
              <a:t> </a:t>
            </a:r>
            <a:r>
              <a:rPr lang="en-US" altLang="zh-CN" dirty="0">
                <a:solidFill>
                  <a:schemeClr val="tx1">
                    <a:lumMod val="95000"/>
                    <a:lumOff val="5000"/>
                  </a:schemeClr>
                </a:solidFill>
                <a:latin typeface="Times New Roman" panose="02020603050405020304" pitchFamily="18" charset="0"/>
                <a:ea typeface="宋体"/>
                <a:cs typeface="Times New Roman" panose="02020603050405020304" pitchFamily="18" charset="0"/>
              </a:rPr>
              <a:t>Science Park to attract the </a:t>
            </a:r>
            <a:r>
              <a:rPr lang="en-US" altLang="zh-CN" dirty="0" smtClean="0">
                <a:solidFill>
                  <a:schemeClr val="tx1">
                    <a:lumMod val="95000"/>
                    <a:lumOff val="5000"/>
                  </a:schemeClr>
                </a:solidFill>
                <a:latin typeface="Times New Roman" panose="02020603050405020304" pitchFamily="18" charset="0"/>
                <a:ea typeface="宋体"/>
                <a:cs typeface="Times New Roman" panose="02020603050405020304" pitchFamily="18" charset="0"/>
              </a:rPr>
              <a:t>world class scientific </a:t>
            </a:r>
            <a:r>
              <a:rPr lang="en-US" altLang="zh-CN" dirty="0">
                <a:solidFill>
                  <a:schemeClr val="tx1">
                    <a:lumMod val="95000"/>
                    <a:lumOff val="5000"/>
                  </a:schemeClr>
                </a:solidFill>
                <a:latin typeface="Times New Roman" panose="02020603050405020304" pitchFamily="18" charset="0"/>
                <a:ea typeface="宋体"/>
                <a:cs typeface="Times New Roman" panose="02020603050405020304" pitchFamily="18" charset="0"/>
              </a:rPr>
              <a:t>research institutions and technology companies to Hong Kong to conduct more </a:t>
            </a:r>
            <a:r>
              <a:rPr lang="en-US" altLang="zh-CN" dirty="0" smtClean="0">
                <a:solidFill>
                  <a:schemeClr val="tx1">
                    <a:lumMod val="95000"/>
                    <a:lumOff val="5000"/>
                  </a:schemeClr>
                </a:solidFill>
                <a:latin typeface="Times New Roman" panose="02020603050405020304" pitchFamily="18" charset="0"/>
                <a:ea typeface="宋体"/>
                <a:cs typeface="Times New Roman" panose="02020603050405020304" pitchFamily="18" charset="0"/>
              </a:rPr>
              <a:t>R&amp;D </a:t>
            </a:r>
            <a:r>
              <a:rPr lang="en-US" altLang="zh-CN" dirty="0">
                <a:solidFill>
                  <a:schemeClr val="tx1">
                    <a:lumMod val="95000"/>
                    <a:lumOff val="5000"/>
                  </a:schemeClr>
                </a:solidFill>
                <a:latin typeface="Times New Roman" panose="02020603050405020304" pitchFamily="18" charset="0"/>
                <a:ea typeface="宋体"/>
                <a:cs typeface="Times New Roman" panose="02020603050405020304" pitchFamily="18" charset="0"/>
              </a:rPr>
              <a:t>projects </a:t>
            </a:r>
            <a:r>
              <a:rPr lang="en-US" altLang="zh-CN" dirty="0" smtClean="0">
                <a:solidFill>
                  <a:schemeClr val="tx1">
                    <a:lumMod val="95000"/>
                    <a:lumOff val="5000"/>
                  </a:schemeClr>
                </a:solidFill>
                <a:latin typeface="Times New Roman" panose="02020603050405020304" pitchFamily="18" charset="0"/>
                <a:ea typeface="宋体"/>
                <a:cs typeface="Times New Roman" panose="02020603050405020304" pitchFamily="18" charset="0"/>
              </a:rPr>
              <a:t>in collaboration with </a:t>
            </a:r>
            <a:r>
              <a:rPr lang="en-US" altLang="zh-CN" dirty="0">
                <a:solidFill>
                  <a:schemeClr val="tx1">
                    <a:lumMod val="95000"/>
                    <a:lumOff val="5000"/>
                  </a:schemeClr>
                </a:solidFill>
                <a:latin typeface="Times New Roman" panose="02020603050405020304" pitchFamily="18" charset="0"/>
                <a:ea typeface="宋体"/>
                <a:cs typeface="Times New Roman" panose="02020603050405020304" pitchFamily="18" charset="0"/>
              </a:rPr>
              <a:t>local universities and scientific research institutions</a:t>
            </a:r>
            <a:r>
              <a:rPr lang="en-US" altLang="zh-CN" strike="sngStrike" dirty="0" smtClean="0">
                <a:solidFill>
                  <a:schemeClr val="tx1">
                    <a:lumMod val="95000"/>
                    <a:lumOff val="5000"/>
                  </a:schemeClr>
                </a:solidFill>
                <a:latin typeface="Times New Roman" panose="02020603050405020304" pitchFamily="18" charset="0"/>
                <a:ea typeface="宋体"/>
                <a:cs typeface="Times New Roman" panose="02020603050405020304" pitchFamily="18" charset="0"/>
              </a:rPr>
              <a:t>,</a:t>
            </a:r>
            <a:r>
              <a:rPr lang="en-US" altLang="zh-CN" dirty="0" smtClean="0">
                <a:solidFill>
                  <a:schemeClr val="tx1">
                    <a:lumMod val="95000"/>
                    <a:lumOff val="5000"/>
                  </a:schemeClr>
                </a:solidFill>
                <a:latin typeface="Times New Roman" panose="02020603050405020304" pitchFamily="18" charset="0"/>
                <a:ea typeface="宋体"/>
                <a:cs typeface="Times New Roman" panose="02020603050405020304" pitchFamily="18" charset="0"/>
              </a:rPr>
              <a:t>. The clusters pool and </a:t>
            </a:r>
            <a:r>
              <a:rPr lang="en-US" altLang="zh-CN" dirty="0">
                <a:solidFill>
                  <a:schemeClr val="tx1">
                    <a:lumMod val="95000"/>
                    <a:lumOff val="5000"/>
                  </a:schemeClr>
                </a:solidFill>
                <a:latin typeface="Times New Roman" panose="02020603050405020304" pitchFamily="18" charset="0"/>
                <a:ea typeface="宋体"/>
                <a:cs typeface="Times New Roman" panose="02020603050405020304" pitchFamily="18" charset="0"/>
              </a:rPr>
              <a:t>nurture more </a:t>
            </a:r>
            <a:r>
              <a:rPr lang="en-US" altLang="zh-CN" dirty="0" smtClean="0">
                <a:solidFill>
                  <a:schemeClr val="tx1">
                    <a:lumMod val="95000"/>
                    <a:lumOff val="5000"/>
                  </a:schemeClr>
                </a:solidFill>
                <a:latin typeface="Times New Roman" panose="02020603050405020304" pitchFamily="18" charset="0"/>
                <a:ea typeface="宋体"/>
                <a:cs typeface="Times New Roman" panose="02020603050405020304" pitchFamily="18" charset="0"/>
              </a:rPr>
              <a:t>scientific </a:t>
            </a:r>
            <a:r>
              <a:rPr lang="en-US" altLang="zh-CN" dirty="0">
                <a:solidFill>
                  <a:schemeClr val="tx1">
                    <a:lumMod val="95000"/>
                    <a:lumOff val="5000"/>
                  </a:schemeClr>
                </a:solidFill>
                <a:latin typeface="Times New Roman" panose="02020603050405020304" pitchFamily="18" charset="0"/>
                <a:ea typeface="宋体"/>
                <a:cs typeface="Times New Roman" panose="02020603050405020304" pitchFamily="18" charset="0"/>
              </a:rPr>
              <a:t>and technological talents for Hong Kong</a:t>
            </a:r>
            <a:r>
              <a:rPr lang="en-US" altLang="zh-CN" sz="2000" dirty="0">
                <a:solidFill>
                  <a:schemeClr val="tx1">
                    <a:lumMod val="95000"/>
                    <a:lumOff val="5000"/>
                  </a:schemeClr>
                </a:solidFill>
                <a:latin typeface="Times New Roman" panose="02020603050405020304" pitchFamily="18" charset="0"/>
                <a:ea typeface="宋体"/>
                <a:cs typeface="Times New Roman" panose="02020603050405020304" pitchFamily="18" charset="0"/>
              </a:rPr>
              <a:t>.</a:t>
            </a:r>
          </a:p>
          <a:p>
            <a:pPr>
              <a:lnSpc>
                <a:spcPct val="150000"/>
              </a:lnSpc>
            </a:pPr>
            <a:r>
              <a:rPr lang="zh-CN" altLang="en-US" sz="1100" dirty="0">
                <a:latin typeface="Times New Roman" panose="02020603050405020304" pitchFamily="18" charset="0"/>
                <a:ea typeface="DFKai-SB" panose="03000509000000000000" pitchFamily="65" charset="-120"/>
                <a:cs typeface="Times New Roman" panose="02020603050405020304" pitchFamily="18" charset="0"/>
              </a:rPr>
              <a:t>S</a:t>
            </a:r>
            <a:r>
              <a:rPr lang="en-US" altLang="zh-CN" sz="1100" dirty="0" err="1">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ources</a:t>
            </a:r>
            <a:r>
              <a:rPr lang="en-US" altLang="zh-CN" sz="1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t>
            </a:r>
          </a:p>
          <a:p>
            <a:pPr marL="285750" indent="-285750">
              <a:buFont typeface="Arial" panose="020B0604020202020204" pitchFamily="34" charset="0"/>
              <a:buChar char="•"/>
            </a:pPr>
            <a:r>
              <a:rPr lang="en-US" altLang="zh-TW" sz="11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Website of the Greater Bay </a:t>
            </a:r>
            <a:r>
              <a:rPr lang="en-US" altLang="zh-TW" sz="11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Area</a:t>
            </a:r>
            <a:endParaRPr lang="en-US" altLang="zh-TW" sz="1100" strike="sngStrike"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1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1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https</a:t>
            </a:r>
            <a:r>
              <a:rPr lang="en-US" altLang="zh-TW" sz="1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://www.bayarea.gov.hk/en/opportunities/it.html</a:t>
            </a:r>
            <a:endParaRPr lang="zh-TW" altLang="en-US" sz="1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en-US" altLang="zh-CN" sz="1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Hong Kong-Shenzhen Innovation and Technology </a:t>
            </a:r>
            <a:r>
              <a:rPr lang="en-US" altLang="zh-CN" sz="1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Park</a:t>
            </a:r>
            <a:endParaRPr lang="en-US" altLang="zh-CN" sz="1100" strike="sngStrike"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a:p>
            <a:r>
              <a:rPr lang="en-HK" altLang="zh-CN" sz="11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https</a:t>
            </a:r>
            <a:r>
              <a:rPr lang="en-HK" altLang="zh-CN" sz="1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://www.hsitp.org/en/about-us/index.html</a:t>
            </a:r>
            <a:endParaRPr lang="zh-CN" altLang="en-US" sz="11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1" name="Picture 10"/>
          <p:cNvPicPr>
            <a:picLocks noChangeAspect="1"/>
          </p:cNvPicPr>
          <p:nvPr/>
        </p:nvPicPr>
        <p:blipFill>
          <a:blip r:embed="rId3"/>
          <a:stretch>
            <a:fillRect/>
          </a:stretch>
        </p:blipFill>
        <p:spPr>
          <a:xfrm>
            <a:off x="7798091" y="5168107"/>
            <a:ext cx="3433158" cy="1495839"/>
          </a:xfrm>
          <a:prstGeom prst="rect">
            <a:avLst/>
          </a:prstGeom>
        </p:spPr>
      </p:pic>
      <p:sp>
        <p:nvSpPr>
          <p:cNvPr id="8" name="矩形 15"/>
          <p:cNvSpPr/>
          <p:nvPr/>
        </p:nvSpPr>
        <p:spPr bwMode="auto">
          <a:xfrm>
            <a:off x="0" y="0"/>
            <a:ext cx="1808538" cy="582613"/>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800" b="1" dirty="0">
                <a:solidFill>
                  <a:schemeClr val="tx1"/>
                </a:solidFill>
                <a:latin typeface="Times New Roman"/>
                <a:ea typeface="標楷體" panose="03000509000000000000" pitchFamily="65" charset="-120"/>
                <a:cs typeface="Times New Roman"/>
              </a:rPr>
              <a:t>Reference </a:t>
            </a:r>
            <a:endParaRPr lang="zh-CN" altLang="en-US" sz="2800" b="1" dirty="0">
              <a:solidFill>
                <a:schemeClr val="tx1"/>
              </a:solidFill>
              <a:latin typeface="Times New Roman"/>
              <a:ea typeface="標楷體" panose="03000509000000000000" pitchFamily="65" charset="-120"/>
              <a:cs typeface="Times New Roman"/>
            </a:endParaRPr>
          </a:p>
        </p:txBody>
      </p:sp>
      <p:sp>
        <p:nvSpPr>
          <p:cNvPr id="9" name="标题 1"/>
          <p:cNvSpPr txBox="1"/>
          <p:nvPr/>
        </p:nvSpPr>
        <p:spPr>
          <a:xfrm>
            <a:off x="904269" y="138950"/>
            <a:ext cx="11589262" cy="58114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nSpc>
                <a:spcPct val="150000"/>
              </a:lnSpc>
              <a:spcBef>
                <a:spcPts val="1000"/>
              </a:spcBef>
              <a:spcAft>
                <a:spcPts val="0"/>
              </a:spcAft>
              <a:buClrTx/>
              <a:buSzTx/>
              <a:buFont typeface="Wingdings" panose="05000000000000000000" charset="0"/>
              <a:buNone/>
            </a:pPr>
            <a:r>
              <a:rPr lang="en-US" altLang="zh-CN" sz="2800" b="1" dirty="0">
                <a:latin typeface="Times New Roman"/>
                <a:ea typeface="DFKai-SB" panose="03000509000000000000" pitchFamily="65" charset="-120"/>
                <a:cs typeface="Times New Roman"/>
                <a:sym typeface="+mn-ea"/>
              </a:rPr>
              <a:t>Developing an International Innovation and Technology Hub</a:t>
            </a:r>
            <a:endParaRPr lang="zh-CN" altLang="en-US" sz="2800" b="1" dirty="0">
              <a:latin typeface="Times New Roman"/>
              <a:ea typeface="DFKai-SB" panose="03000509000000000000" pitchFamily="65" charset="-120"/>
              <a:cs typeface="Times New Roman"/>
              <a:sym typeface="+mn-ea"/>
            </a:endParaRPr>
          </a:p>
        </p:txBody>
      </p:sp>
      <p:sp>
        <p:nvSpPr>
          <p:cNvPr id="13" name="矩形 15"/>
          <p:cNvSpPr/>
          <p:nvPr/>
        </p:nvSpPr>
        <p:spPr bwMode="auto">
          <a:xfrm>
            <a:off x="7813464" y="5973982"/>
            <a:ext cx="3333508" cy="582613"/>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600" b="1" dirty="0">
                <a:solidFill>
                  <a:schemeClr val="tx1"/>
                </a:solidFill>
                <a:latin typeface="Times New Roman"/>
                <a:ea typeface="標楷體" panose="03000509000000000000" pitchFamily="65" charset="-120"/>
                <a:cs typeface="Times New Roman"/>
              </a:rPr>
              <a:t>Hong Kong-Shenzhen Innovation and Technology Park </a:t>
            </a:r>
            <a:endParaRPr lang="zh-CN" altLang="en-US" sz="1600" b="1" dirty="0">
              <a:solidFill>
                <a:schemeClr val="tx1"/>
              </a:solidFill>
              <a:latin typeface="Times New Roman"/>
              <a:ea typeface="標楷體" panose="03000509000000000000" pitchFamily="65" charset="-120"/>
              <a:cs typeface="Times New Roman"/>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534" y="173063"/>
            <a:ext cx="11238375" cy="65413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文本框 2"/>
          <p:cNvSpPr txBox="1"/>
          <p:nvPr/>
        </p:nvSpPr>
        <p:spPr>
          <a:xfrm>
            <a:off x="476216" y="1225175"/>
            <a:ext cx="5355417" cy="3384068"/>
          </a:xfrm>
          <a:prstGeom prst="rect">
            <a:avLst/>
          </a:prstGeom>
          <a:noFill/>
          <a:ln w="28575">
            <a:solidFill>
              <a:srgbClr val="0070C0"/>
            </a:solidFill>
          </a:ln>
        </p:spPr>
        <p:txBody>
          <a:bodyPr wrap="square" rtlCol="0" anchor="t">
            <a:spAutoFit/>
          </a:bodyPr>
          <a:lstStyle/>
          <a:p>
            <a:pPr algn="just">
              <a:lnSpc>
                <a:spcPct val="120000"/>
              </a:lnSpc>
            </a:pPr>
            <a:r>
              <a:rPr lang="en-US" altLang="zh-CN" sz="2000" dirty="0">
                <a:solidFill>
                  <a:schemeClr val="tx1">
                    <a:lumMod val="95000"/>
                    <a:lumOff val="5000"/>
                  </a:schemeClr>
                </a:solidFill>
                <a:latin typeface="Times New Roman"/>
                <a:ea typeface="標楷體" panose="03000509000000000000" pitchFamily="65" charset="-120"/>
                <a:cs typeface="Times New Roman"/>
              </a:rPr>
              <a:t>Since permission was granted for the remittance of Mainland R&amp;D funding to Hong Kong, the State Ministry of Science and Technology, Guangdong Provincial Government and Shenzhen Municipal Government in the past two years have approved over RMB 340 million for universities and research institutes in Hong Kong to conduct R&amp;D or set up laboratories, thereby adding impetus for local R&amp;D activities</a:t>
            </a:r>
            <a:r>
              <a:rPr lang="en-US" altLang="zh-CN" sz="2000" dirty="0" smtClean="0">
                <a:solidFill>
                  <a:schemeClr val="tx1">
                    <a:lumMod val="95000"/>
                    <a:lumOff val="5000"/>
                  </a:schemeClr>
                </a:solidFill>
                <a:latin typeface="Times New Roman"/>
                <a:ea typeface="標楷體" panose="03000509000000000000" pitchFamily="65" charset="-120"/>
                <a:cs typeface="Times New Roman"/>
              </a:rPr>
              <a:t>.  </a:t>
            </a:r>
            <a:endParaRPr lang="en-US" sz="2000" strike="sngStrike" dirty="0">
              <a:solidFill>
                <a:schemeClr val="tx1">
                  <a:lumMod val="95000"/>
                  <a:lumOff val="5000"/>
                </a:schemeClr>
              </a:solidFill>
              <a:latin typeface="Times New Roman"/>
              <a:ea typeface="標楷體" panose="03000509000000000000" pitchFamily="65" charset="-120"/>
              <a:cs typeface="Times New Roman"/>
            </a:endParaRPr>
          </a:p>
        </p:txBody>
      </p:sp>
      <p:sp>
        <p:nvSpPr>
          <p:cNvPr id="2" name="Rectangle 1"/>
          <p:cNvSpPr/>
          <p:nvPr/>
        </p:nvSpPr>
        <p:spPr>
          <a:xfrm>
            <a:off x="557062" y="4802681"/>
            <a:ext cx="5467659" cy="336118"/>
          </a:xfrm>
          <a:prstGeom prst="rect">
            <a:avLst/>
          </a:prstGeom>
        </p:spPr>
        <p:txBody>
          <a:bodyPr wrap="square">
            <a:spAutoFit/>
          </a:bodyPr>
          <a:lstStyle/>
          <a:p>
            <a:pPr>
              <a:lnSpc>
                <a:spcPct val="150000"/>
              </a:lnSpc>
            </a:pPr>
            <a:r>
              <a:rPr lang="en-US" altLang="en-US" sz="1200" dirty="0">
                <a:solidFill>
                  <a:schemeClr val="tx1">
                    <a:lumMod val="95000"/>
                    <a:lumOff val="5000"/>
                  </a:schemeClr>
                </a:solidFill>
                <a:latin typeface="Times New Roman"/>
                <a:ea typeface="DFKai-SB" panose="03000509000000000000" pitchFamily="65" charset="-120"/>
                <a:cs typeface="Times New Roman"/>
              </a:rPr>
              <a:t>Source: The Budget 2021 </a:t>
            </a:r>
            <a:r>
              <a:rPr lang="en-US" altLang="zh-TW" sz="1200" dirty="0" smtClean="0">
                <a:solidFill>
                  <a:schemeClr val="tx1">
                    <a:lumMod val="95000"/>
                    <a:lumOff val="5000"/>
                  </a:schemeClr>
                </a:solidFill>
                <a:latin typeface="Times New Roman"/>
                <a:ea typeface="DFKai-SB" panose="03000509000000000000" pitchFamily="65" charset="-120"/>
                <a:cs typeface="Times New Roman"/>
              </a:rPr>
              <a:t>(</a:t>
            </a:r>
            <a:r>
              <a:rPr lang="en-US" altLang="zh-TW" sz="1200" dirty="0">
                <a:solidFill>
                  <a:schemeClr val="tx1">
                    <a:lumMod val="95000"/>
                    <a:lumOff val="5000"/>
                  </a:schemeClr>
                </a:solidFill>
                <a:latin typeface="Times New Roman"/>
                <a:ea typeface="DFKai-SB" panose="03000509000000000000" pitchFamily="65" charset="-120"/>
                <a:cs typeface="Times New Roman"/>
              </a:rPr>
              <a:t>https://www.budget.gov.hk/2021/eng/budget31.html)</a:t>
            </a:r>
          </a:p>
        </p:txBody>
      </p:sp>
      <p:sp>
        <p:nvSpPr>
          <p:cNvPr id="6" name="Rectangle 5"/>
          <p:cNvSpPr/>
          <p:nvPr/>
        </p:nvSpPr>
        <p:spPr>
          <a:xfrm>
            <a:off x="6250234" y="904674"/>
            <a:ext cx="4901637" cy="3316677"/>
          </a:xfrm>
          <a:prstGeom prst="rect">
            <a:avLst/>
          </a:prstGeom>
          <a:ln w="28575">
            <a:solidFill>
              <a:srgbClr val="FF0000"/>
            </a:solidFill>
          </a:ln>
        </p:spPr>
        <p:txBody>
          <a:bodyPr wrap="square">
            <a:spAutoFit/>
          </a:bodyPr>
          <a:lstStyle/>
          <a:p>
            <a:pPr algn="just">
              <a:lnSpc>
                <a:spcPct val="120000"/>
              </a:lnSpc>
            </a:pPr>
            <a:r>
              <a:rPr lang="en-US" altLang="zh-CN" sz="16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The team led by </a:t>
            </a:r>
            <a:r>
              <a:rPr lang="en-US" altLang="zh-CN" sz="16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Professor YUE </a:t>
            </a:r>
            <a:r>
              <a:rPr lang="en-US" altLang="zh-CN" sz="1600" dirty="0" err="1"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Jie</a:t>
            </a:r>
            <a:r>
              <a:rPr lang="en-US" altLang="zh-CN" sz="16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 of </a:t>
            </a:r>
            <a:r>
              <a:rPr lang="en-US" altLang="zh-CN" sz="16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the </a:t>
            </a:r>
            <a:r>
              <a:rPr lang="en-US" altLang="zh-CN" sz="16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Department </a:t>
            </a:r>
            <a:r>
              <a:rPr lang="en-US" altLang="zh-CN" sz="16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of Electronic and Computer Engineering </a:t>
            </a:r>
            <a:r>
              <a:rPr lang="en-US" altLang="zh-CN" sz="16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at the </a:t>
            </a:r>
            <a:r>
              <a:rPr lang="en-US" altLang="zh-CN" sz="16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Hong Kong University of Science and Technology, collaborated with two mainland universities to develop a chip that can be used for 5G network transmission</a:t>
            </a:r>
            <a:r>
              <a:rPr lang="en-US" altLang="zh-CN" sz="16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CN" sz="16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With a</a:t>
            </a:r>
            <a:r>
              <a:rPr lang="en-US" altLang="zh-CN" sz="1600" dirty="0">
                <a:solidFill>
                  <a:schemeClr val="tx1">
                    <a:lumMod val="95000"/>
                    <a:lumOff val="5000"/>
                  </a:schemeClr>
                </a:solidFill>
                <a:latin typeface="Times New Roman" panose="02020603050405020304" pitchFamily="18" charset="0"/>
                <a:cs typeface="Times New Roman" panose="02020603050405020304" pitchFamily="18" charset="0"/>
              </a:rPr>
              <a:t>bout HK $3.5 million in R&amp;D funding awarded by the </a:t>
            </a:r>
            <a:r>
              <a:rPr lang="en-US" altLang="zh-CN" sz="1600" dirty="0" smtClean="0">
                <a:solidFill>
                  <a:schemeClr val="tx1">
                    <a:lumMod val="95000"/>
                    <a:lumOff val="5000"/>
                  </a:schemeClr>
                </a:solidFill>
                <a:latin typeface="Times New Roman" panose="02020603050405020304" pitchFamily="18" charset="0"/>
                <a:cs typeface="Times New Roman" panose="02020603050405020304" pitchFamily="18" charset="0"/>
              </a:rPr>
              <a:t>Department </a:t>
            </a:r>
            <a:r>
              <a:rPr lang="en-US" altLang="zh-CN" sz="1600" dirty="0">
                <a:solidFill>
                  <a:schemeClr val="tx1">
                    <a:lumMod val="95000"/>
                    <a:lumOff val="5000"/>
                  </a:schemeClr>
                </a:solidFill>
                <a:latin typeface="Times New Roman" panose="02020603050405020304" pitchFamily="18" charset="0"/>
                <a:cs typeface="Times New Roman" panose="02020603050405020304" pitchFamily="18" charset="0"/>
              </a:rPr>
              <a:t>of Science and Technology </a:t>
            </a:r>
            <a:r>
              <a:rPr lang="en-US" altLang="zh-CN" sz="1600" dirty="0" smtClean="0">
                <a:solidFill>
                  <a:schemeClr val="tx1">
                    <a:lumMod val="95000"/>
                    <a:lumOff val="5000"/>
                  </a:schemeClr>
                </a:solidFill>
                <a:latin typeface="Times New Roman" panose="02020603050405020304" pitchFamily="18" charset="0"/>
                <a:cs typeface="Times New Roman" panose="02020603050405020304" pitchFamily="18" charset="0"/>
              </a:rPr>
              <a:t>of Guangdong Province through </a:t>
            </a:r>
            <a:r>
              <a:rPr lang="en-US" altLang="zh-CN" sz="1600" dirty="0">
                <a:solidFill>
                  <a:schemeClr val="tx1">
                    <a:lumMod val="95000"/>
                    <a:lumOff val="5000"/>
                  </a:schemeClr>
                </a:solidFill>
                <a:latin typeface="Times New Roman" panose="02020603050405020304" pitchFamily="18" charset="0"/>
                <a:cs typeface="Times New Roman" panose="02020603050405020304" pitchFamily="18" charset="0"/>
              </a:rPr>
              <a:t>the Guangdong Provincial Key Areas R&amp;D </a:t>
            </a:r>
            <a:r>
              <a:rPr lang="en-US" altLang="zh-CN" sz="1600" dirty="0" err="1">
                <a:solidFill>
                  <a:schemeClr val="tx1">
                    <a:lumMod val="95000"/>
                    <a:lumOff val="5000"/>
                  </a:schemeClr>
                </a:solidFill>
                <a:latin typeface="Times New Roman" panose="02020603050405020304" pitchFamily="18" charset="0"/>
                <a:cs typeface="Times New Roman" panose="02020603050405020304" pitchFamily="18" charset="0"/>
              </a:rPr>
              <a:t>Programme</a:t>
            </a:r>
            <a:r>
              <a:rPr lang="en-US" altLang="zh-CN" sz="16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 it is one of the first research projects in Hong Kong to </a:t>
            </a:r>
            <a:r>
              <a:rPr lang="en-US" altLang="zh-CN" sz="16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receive. </a:t>
            </a:r>
            <a:r>
              <a:rPr lang="en-US" altLang="zh-CN" sz="16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the remittance </a:t>
            </a:r>
            <a:r>
              <a:rPr lang="en-US" altLang="zh-CN" sz="16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of Mainland </a:t>
            </a:r>
            <a:r>
              <a:rPr lang="en-US" altLang="zh-CN" sz="16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research and development (R&amp;D) funding to Hong </a:t>
            </a:r>
            <a:r>
              <a:rPr lang="en-US" altLang="zh-CN" sz="16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Kong.</a:t>
            </a:r>
            <a:endParaRPr lang="en-US" sz="1600" strike="sngStrike" dirty="0">
              <a:solidFill>
                <a:schemeClr val="tx1">
                  <a:lumMod val="95000"/>
                  <a:lumOff val="5000"/>
                </a:schemeClr>
              </a:solidFill>
              <a:effectLst/>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8" name="Picture 7">
            <a:hlinkClick r:id="rId3"/>
          </p:cNvPr>
          <p:cNvPicPr>
            <a:picLocks noChangeAspect="1"/>
          </p:cNvPicPr>
          <p:nvPr/>
        </p:nvPicPr>
        <p:blipFill>
          <a:blip r:embed="rId4"/>
          <a:stretch>
            <a:fillRect/>
          </a:stretch>
        </p:blipFill>
        <p:spPr>
          <a:xfrm>
            <a:off x="9502028" y="4534980"/>
            <a:ext cx="1521024" cy="1252000"/>
          </a:xfrm>
          <a:prstGeom prst="rect">
            <a:avLst/>
          </a:prstGeom>
        </p:spPr>
      </p:pic>
      <p:pic>
        <p:nvPicPr>
          <p:cNvPr id="9" name="Picture 8"/>
          <p:cNvPicPr>
            <a:picLocks noChangeAspect="1"/>
          </p:cNvPicPr>
          <p:nvPr/>
        </p:nvPicPr>
        <p:blipFill>
          <a:blip r:embed="rId5"/>
          <a:stretch>
            <a:fillRect/>
          </a:stretch>
        </p:blipFill>
        <p:spPr>
          <a:xfrm>
            <a:off x="6250234" y="4317356"/>
            <a:ext cx="2459983" cy="1658416"/>
          </a:xfrm>
          <a:prstGeom prst="rect">
            <a:avLst/>
          </a:prstGeom>
        </p:spPr>
      </p:pic>
      <p:sp>
        <p:nvSpPr>
          <p:cNvPr id="10" name="Rectangle 9"/>
          <p:cNvSpPr/>
          <p:nvPr/>
        </p:nvSpPr>
        <p:spPr>
          <a:xfrm>
            <a:off x="5926239" y="6056246"/>
            <a:ext cx="3227683" cy="523220"/>
          </a:xfrm>
          <a:prstGeom prst="rect">
            <a:avLst/>
          </a:prstGeom>
        </p:spPr>
        <p:txBody>
          <a:bodyPr wrap="square">
            <a:spAutoFit/>
          </a:bodyPr>
          <a:lstStyle/>
          <a:p>
            <a:pPr algn="just"/>
            <a:r>
              <a:rPr lang="zh-CN" altLang="en-US" sz="1400" dirty="0">
                <a:latin typeface="Times New Roman"/>
                <a:ea typeface="標楷體" panose="03000509000000000000" pitchFamily="65" charset="-120"/>
                <a:cs typeface="Times New Roman"/>
              </a:rPr>
              <a:t>Y</a:t>
            </a:r>
            <a:r>
              <a:rPr lang="en-US" altLang="zh-CN" sz="1400" dirty="0">
                <a:latin typeface="Times New Roman"/>
                <a:ea typeface="標楷體" panose="03000509000000000000" pitchFamily="65" charset="-120"/>
                <a:cs typeface="Times New Roman"/>
              </a:rPr>
              <a:t>UE </a:t>
            </a:r>
            <a:r>
              <a:rPr lang="en-US" altLang="zh-CN" sz="1400" dirty="0" err="1">
                <a:latin typeface="Times New Roman"/>
                <a:ea typeface="標楷體" panose="03000509000000000000" pitchFamily="65" charset="-120"/>
                <a:cs typeface="Times New Roman"/>
              </a:rPr>
              <a:t>Jie</a:t>
            </a:r>
            <a:r>
              <a:rPr lang="en-US" altLang="zh-CN" sz="1400" dirty="0">
                <a:latin typeface="Times New Roman"/>
                <a:ea typeface="標楷體" panose="03000509000000000000" pitchFamily="65" charset="-120"/>
                <a:cs typeface="Times New Roman"/>
              </a:rPr>
              <a:t>, Professor, Dept. of Electronic and Computer Engineering, HKUST</a:t>
            </a:r>
            <a:endParaRPr lang="en-US" sz="1400" dirty="0">
              <a:latin typeface="Times New Roman"/>
              <a:ea typeface="標楷體" panose="03000509000000000000" pitchFamily="65" charset="-120"/>
              <a:cs typeface="Times New Roman"/>
            </a:endParaRPr>
          </a:p>
        </p:txBody>
      </p:sp>
      <p:sp>
        <p:nvSpPr>
          <p:cNvPr id="17" name="Rectangle 16"/>
          <p:cNvSpPr/>
          <p:nvPr/>
        </p:nvSpPr>
        <p:spPr>
          <a:xfrm>
            <a:off x="2976965" y="6117801"/>
            <a:ext cx="5065981" cy="400110"/>
          </a:xfrm>
          <a:prstGeom prst="rect">
            <a:avLst/>
          </a:prstGeom>
        </p:spPr>
        <p:txBody>
          <a:bodyPr wrap="square">
            <a:spAutoFit/>
          </a:bodyPr>
          <a:lstStyle/>
          <a:p>
            <a:r>
              <a:rPr lang="en-US" altLang="zh-CN" sz="1000" dirty="0">
                <a:solidFill>
                  <a:schemeClr val="tx1">
                    <a:lumMod val="95000"/>
                    <a:lumOff val="5000"/>
                  </a:schemeClr>
                </a:solidFill>
                <a:latin typeface="Times New Roman"/>
                <a:ea typeface="DFKai-SB" panose="03000509000000000000" pitchFamily="65" charset="-120"/>
                <a:cs typeface="Times New Roman"/>
              </a:rPr>
              <a:t>Source: </a:t>
            </a:r>
            <a:r>
              <a:rPr lang="en-US" altLang="zh-CN" sz="1000" dirty="0" smtClean="0">
                <a:solidFill>
                  <a:schemeClr val="tx1">
                    <a:lumMod val="95000"/>
                    <a:lumOff val="5000"/>
                  </a:schemeClr>
                </a:solidFill>
                <a:latin typeface="Times New Roman"/>
                <a:ea typeface="DFKai-SB" panose="03000509000000000000" pitchFamily="65" charset="-120"/>
                <a:cs typeface="Times New Roman"/>
              </a:rPr>
              <a:t>Hong </a:t>
            </a:r>
            <a:r>
              <a:rPr lang="en-US" altLang="zh-CN" sz="1000" dirty="0">
                <a:solidFill>
                  <a:schemeClr val="tx1">
                    <a:lumMod val="95000"/>
                    <a:lumOff val="5000"/>
                  </a:schemeClr>
                </a:solidFill>
                <a:latin typeface="Times New Roman"/>
                <a:ea typeface="DFKai-SB" panose="03000509000000000000" pitchFamily="65" charset="-120"/>
                <a:cs typeface="Times New Roman"/>
              </a:rPr>
              <a:t>Kong Trade Development </a:t>
            </a:r>
            <a:r>
              <a:rPr lang="en-US" altLang="zh-CN" sz="1000" dirty="0" smtClean="0">
                <a:solidFill>
                  <a:schemeClr val="tx1">
                    <a:lumMod val="95000"/>
                    <a:lumOff val="5000"/>
                  </a:schemeClr>
                </a:solidFill>
                <a:latin typeface="Times New Roman"/>
                <a:ea typeface="DFKai-SB" panose="03000509000000000000" pitchFamily="65" charset="-120"/>
                <a:cs typeface="Times New Roman"/>
              </a:rPr>
              <a:t>Council</a:t>
            </a:r>
            <a:endParaRPr lang="en-US" altLang="zh-TW" sz="1000" strike="sngStrike" dirty="0">
              <a:solidFill>
                <a:schemeClr val="tx1">
                  <a:lumMod val="95000"/>
                  <a:lumOff val="5000"/>
                </a:schemeClr>
              </a:solidFill>
              <a:latin typeface="Times New Roman"/>
              <a:ea typeface="DFKai-SB" panose="03000509000000000000" pitchFamily="65" charset="-120"/>
              <a:cs typeface="Times New Roman"/>
            </a:endParaRPr>
          </a:p>
          <a:p>
            <a:r>
              <a:rPr lang="en-US" altLang="zh-CN" sz="1000" dirty="0">
                <a:solidFill>
                  <a:schemeClr val="tx1">
                    <a:lumMod val="95000"/>
                    <a:lumOff val="5000"/>
                  </a:schemeClr>
                </a:solidFill>
                <a:latin typeface="Times New Roman"/>
                <a:ea typeface="DFKai-SB" panose="03000509000000000000" pitchFamily="65" charset="-120"/>
                <a:cs typeface="Times New Roman"/>
              </a:rPr>
              <a:t>https://</a:t>
            </a:r>
            <a:r>
              <a:rPr lang="en-US" altLang="zh-CN" sz="1000" dirty="0" err="1">
                <a:solidFill>
                  <a:schemeClr val="tx1">
                    <a:lumMod val="95000"/>
                    <a:lumOff val="5000"/>
                  </a:schemeClr>
                </a:solidFill>
                <a:latin typeface="Times New Roman"/>
                <a:ea typeface="DFKai-SB" panose="03000509000000000000" pitchFamily="65" charset="-120"/>
                <a:cs typeface="Times New Roman"/>
              </a:rPr>
              <a:t>hkmb.hktdc.com</a:t>
            </a:r>
            <a:r>
              <a:rPr lang="en-US" altLang="zh-CN" sz="1000" dirty="0">
                <a:solidFill>
                  <a:schemeClr val="tx1">
                    <a:lumMod val="95000"/>
                    <a:lumOff val="5000"/>
                  </a:schemeClr>
                </a:solidFill>
                <a:latin typeface="Times New Roman"/>
                <a:ea typeface="DFKai-SB" panose="03000509000000000000" pitchFamily="65" charset="-120"/>
                <a:cs typeface="Times New Roman"/>
              </a:rPr>
              <a:t>/</a:t>
            </a:r>
            <a:r>
              <a:rPr lang="en-US" altLang="zh-CN" sz="1000" dirty="0" err="1">
                <a:solidFill>
                  <a:schemeClr val="tx1">
                    <a:lumMod val="95000"/>
                    <a:lumOff val="5000"/>
                  </a:schemeClr>
                </a:solidFill>
                <a:latin typeface="Times New Roman"/>
                <a:ea typeface="DFKai-SB" panose="03000509000000000000" pitchFamily="65" charset="-120"/>
                <a:cs typeface="Times New Roman"/>
              </a:rPr>
              <a:t>en</a:t>
            </a:r>
            <a:endParaRPr lang="en-US" altLang="zh-CN" sz="1000" dirty="0">
              <a:solidFill>
                <a:schemeClr val="tx1">
                  <a:lumMod val="95000"/>
                  <a:lumOff val="5000"/>
                </a:schemeClr>
              </a:solidFill>
              <a:latin typeface="Times New Roman"/>
              <a:ea typeface="DFKai-SB" panose="03000509000000000000" pitchFamily="65" charset="-120"/>
              <a:cs typeface="Times New Roman"/>
            </a:endParaRPr>
          </a:p>
        </p:txBody>
      </p:sp>
      <p:sp>
        <p:nvSpPr>
          <p:cNvPr id="18" name="Rectangle 17"/>
          <p:cNvSpPr/>
          <p:nvPr/>
        </p:nvSpPr>
        <p:spPr>
          <a:xfrm>
            <a:off x="9272739" y="5910467"/>
            <a:ext cx="2085883" cy="461665"/>
          </a:xfrm>
          <a:prstGeom prst="rect">
            <a:avLst/>
          </a:prstGeom>
          <a:ln w="28575">
            <a:solidFill>
              <a:srgbClr val="7030A0"/>
            </a:solidFill>
          </a:ln>
        </p:spPr>
        <p:txBody>
          <a:bodyPr wrap="square">
            <a:spAutoFit/>
          </a:bodyPr>
          <a:lstStyle/>
          <a:p>
            <a:pPr algn="ctr"/>
            <a:r>
              <a:rPr lang="zh-CN" altLang="zh-CN" sz="1200" b="1" dirty="0">
                <a:latin typeface="Times New Roman"/>
                <a:ea typeface="DFKai-SB" panose="03000509000000000000" pitchFamily="65" charset="-120"/>
                <a:cs typeface="Times New Roman"/>
              </a:rPr>
              <a:t>C</a:t>
            </a:r>
            <a:r>
              <a:rPr lang="en-US" altLang="zh-CN" sz="1200" b="1" dirty="0">
                <a:latin typeface="Times New Roman"/>
                <a:ea typeface="DFKai-SB" panose="03000509000000000000" pitchFamily="65" charset="-120"/>
                <a:cs typeface="Times New Roman"/>
              </a:rPr>
              <a:t>lick on the image to read the details</a:t>
            </a:r>
            <a:endParaRPr lang="en-US" sz="1200" dirty="0">
              <a:latin typeface="Times New Roman"/>
              <a:ea typeface="DFKai-SB" panose="03000509000000000000" pitchFamily="65" charset="-120"/>
              <a:cs typeface="Times New Roman"/>
            </a:endParaRPr>
          </a:p>
        </p:txBody>
      </p:sp>
      <p:sp>
        <p:nvSpPr>
          <p:cNvPr id="13" name="矩形 15"/>
          <p:cNvSpPr/>
          <p:nvPr/>
        </p:nvSpPr>
        <p:spPr bwMode="auto">
          <a:xfrm>
            <a:off x="248269" y="265998"/>
            <a:ext cx="1808538" cy="582613"/>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800" b="1" dirty="0">
                <a:solidFill>
                  <a:schemeClr val="tx1"/>
                </a:solidFill>
                <a:latin typeface="Times New Roman"/>
                <a:ea typeface="標楷體" panose="03000509000000000000" pitchFamily="65" charset="-120"/>
                <a:cs typeface="Times New Roman"/>
              </a:rPr>
              <a:t>Reference </a:t>
            </a:r>
            <a:endParaRPr lang="zh-CN" altLang="en-US" sz="2800" b="1" dirty="0">
              <a:solidFill>
                <a:schemeClr val="tx1"/>
              </a:solidFill>
              <a:latin typeface="Times New Roman"/>
              <a:ea typeface="標楷體" panose="03000509000000000000" pitchFamily="65" charset="-120"/>
              <a:cs typeface="Times New Roman"/>
            </a:endParaRPr>
          </a:p>
        </p:txBody>
      </p:sp>
      <p:sp>
        <p:nvSpPr>
          <p:cNvPr id="15" name="标题 1"/>
          <p:cNvSpPr txBox="1"/>
          <p:nvPr/>
        </p:nvSpPr>
        <p:spPr>
          <a:xfrm>
            <a:off x="974658" y="211694"/>
            <a:ext cx="11589262" cy="58114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nSpc>
                <a:spcPct val="150000"/>
              </a:lnSpc>
              <a:spcBef>
                <a:spcPts val="1000"/>
              </a:spcBef>
              <a:spcAft>
                <a:spcPts val="0"/>
              </a:spcAft>
              <a:buClrTx/>
              <a:buSzTx/>
              <a:buFont typeface="Wingdings" panose="05000000000000000000" charset="0"/>
              <a:buNone/>
            </a:pPr>
            <a:r>
              <a:rPr lang="en-US" altLang="zh-CN" sz="2800" b="1" dirty="0">
                <a:latin typeface="Times New Roman"/>
                <a:ea typeface="DFKai-SB" panose="03000509000000000000" pitchFamily="65" charset="-120"/>
                <a:cs typeface="Times New Roman"/>
                <a:sym typeface="+mn-ea"/>
              </a:rPr>
              <a:t>Developing an International Innovation and Technology Hub</a:t>
            </a:r>
            <a:endParaRPr lang="zh-CN" altLang="en-US" sz="2800" b="1" dirty="0">
              <a:latin typeface="Times New Roman"/>
              <a:ea typeface="DFKai-SB" panose="03000509000000000000" pitchFamily="65" charset="-120"/>
              <a:cs typeface="Times New Roman"/>
              <a:sym typeface="+mn-ea"/>
            </a:endParaRPr>
          </a:p>
        </p:txBody>
      </p:sp>
    </p:spTree>
    <p:extLst>
      <p:ext uri="{BB962C8B-B14F-4D97-AF65-F5344CB8AC3E}">
        <p14:creationId xmlns:p14="http://schemas.microsoft.com/office/powerpoint/2010/main" val="33237524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noChangeArrowheads="1"/>
          </p:cNvSpPr>
          <p:nvPr/>
        </p:nvSpPr>
        <p:spPr bwMode="auto">
          <a:xfrm>
            <a:off x="2413592" y="-158168"/>
            <a:ext cx="8504989" cy="106246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355600" algn="just">
              <a:lnSpc>
                <a:spcPct val="150000"/>
              </a:lnSpc>
            </a:pPr>
            <a:r>
              <a:rPr lang="en-US" altLang="zh-CN" sz="3600" b="1" kern="100" dirty="0">
                <a:effectLst/>
                <a:latin typeface="Times New Roman" panose="02020603050405020304" pitchFamily="18" charset="0"/>
                <a:ea typeface="宋体" panose="02010600030101010101" pitchFamily="2" charset="-122"/>
                <a:cs typeface="Times New Roman" panose="02020603050405020304" pitchFamily="18" charset="0"/>
              </a:rPr>
              <a:t>Expediting Infrastructural Connectivity</a:t>
            </a:r>
            <a:endParaRPr lang="zh-CN" altLang="zh-CN" sz="36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 name="Picture 3">
            <a:hlinkClick r:id="rId2"/>
          </p:cNvPr>
          <p:cNvPicPr>
            <a:picLocks noChangeAspect="1"/>
          </p:cNvPicPr>
          <p:nvPr/>
        </p:nvPicPr>
        <p:blipFill>
          <a:blip r:embed="rId3"/>
          <a:stretch>
            <a:fillRect/>
          </a:stretch>
        </p:blipFill>
        <p:spPr>
          <a:xfrm>
            <a:off x="380372" y="1963504"/>
            <a:ext cx="3212742" cy="2497130"/>
          </a:xfrm>
          <a:prstGeom prst="rect">
            <a:avLst/>
          </a:prstGeom>
        </p:spPr>
      </p:pic>
      <p:sp>
        <p:nvSpPr>
          <p:cNvPr id="5" name="Rectangle 4"/>
          <p:cNvSpPr/>
          <p:nvPr/>
        </p:nvSpPr>
        <p:spPr>
          <a:xfrm>
            <a:off x="4020460" y="943831"/>
            <a:ext cx="7730112" cy="1791131"/>
          </a:xfrm>
          <a:prstGeom prst="rect">
            <a:avLst/>
          </a:prstGeom>
        </p:spPr>
        <p:txBody>
          <a:bodyPr wrap="square">
            <a:spAutoFit/>
          </a:bodyPr>
          <a:lstStyle/>
          <a:p>
            <a:pPr indent="304800" algn="just">
              <a:lnSpc>
                <a:spcPct val="120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To consolidate and enhance Hong Kong’s status as an international maritime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centre</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support Hong Kong’s development of high-end maritime services such as ship management and leasing, ship finance, marine insurance as well as maritime law and dispute resolution services, and provide such services to Mainland and Macao enterprises.</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Rectangle 5"/>
          <p:cNvSpPr/>
          <p:nvPr/>
        </p:nvSpPr>
        <p:spPr>
          <a:xfrm>
            <a:off x="4120212" y="2861178"/>
            <a:ext cx="7630360" cy="1791131"/>
          </a:xfrm>
          <a:prstGeom prst="rect">
            <a:avLst/>
          </a:prstGeom>
        </p:spPr>
        <p:txBody>
          <a:bodyPr wrap="square">
            <a:spAutoFit/>
          </a:bodyPr>
          <a:lstStyle/>
          <a:p>
            <a:pPr indent="304800" algn="just">
              <a:lnSpc>
                <a:spcPct val="120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To increase the overall capacity of international shipping services of Guangzhou and Shenzhen, further enhance the service capacity of infrastructural facilities including ports and fairways, form a complementary and mutually beneficial system of port, shipping, logistics and ancillary services with Hong Kong.</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7" name="Rectangle 6"/>
          <p:cNvSpPr/>
          <p:nvPr/>
        </p:nvSpPr>
        <p:spPr>
          <a:xfrm>
            <a:off x="4096483" y="4674898"/>
            <a:ext cx="7654089" cy="1392945"/>
          </a:xfrm>
          <a:prstGeom prst="rect">
            <a:avLst/>
          </a:prstGeom>
        </p:spPr>
        <p:txBody>
          <a:bodyPr wrap="square">
            <a:spAutoFit/>
          </a:bodyPr>
          <a:lstStyle/>
          <a:p>
            <a:pPr indent="304800" algn="just">
              <a:lnSpc>
                <a:spcPct val="120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To consolidate and enhance Hong Kong’s status as an international aviation hub, raise the competitiveness of Guangzhou’s and Shenzhen’s airports as international hubs, strengthen the functions of airports such as those in Macao and Zhuhai, and promote the development of airports in the Greater Bay Area.</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3" name="Rectangle 2"/>
          <p:cNvSpPr/>
          <p:nvPr/>
        </p:nvSpPr>
        <p:spPr>
          <a:xfrm>
            <a:off x="104923" y="4651137"/>
            <a:ext cx="3956364" cy="523220"/>
          </a:xfrm>
          <a:prstGeom prst="rect">
            <a:avLst/>
          </a:prstGeom>
        </p:spPr>
        <p:txBody>
          <a:bodyPr wrap="square">
            <a:spAutoFit/>
          </a:bodyPr>
          <a:lstStyle/>
          <a:p>
            <a:r>
              <a:rPr lang="en-US" altLang="zh-TW" sz="1400" dirty="0">
                <a:latin typeface="Times New Roman"/>
                <a:ea typeface="標楷體" panose="03000509000000000000" pitchFamily="65" charset="-120"/>
                <a:cs typeface="Times New Roman"/>
              </a:rPr>
              <a:t>Reference: </a:t>
            </a:r>
            <a:r>
              <a:rPr lang="en-US" altLang="zh-TW" sz="1400" i="1" dirty="0">
                <a:latin typeface="Times New Roman"/>
                <a:ea typeface="DFKai-SB" panose="03000509000000000000" pitchFamily="65" charset="-120"/>
                <a:cs typeface="Times New Roman"/>
              </a:rPr>
              <a:t>The Outline Development Plan for the Guangdong-Hong Kong-Macao Greater Bay Area</a:t>
            </a:r>
            <a:endParaRPr lang="en-US" sz="1400" dirty="0"/>
          </a:p>
        </p:txBody>
      </p:sp>
      <p:sp>
        <p:nvSpPr>
          <p:cNvPr id="8" name="Rectangle 7"/>
          <p:cNvSpPr/>
          <p:nvPr/>
        </p:nvSpPr>
        <p:spPr>
          <a:xfrm>
            <a:off x="177351" y="5170132"/>
            <a:ext cx="3488191" cy="523220"/>
          </a:xfrm>
          <a:prstGeom prst="rect">
            <a:avLst/>
          </a:prstGeom>
        </p:spPr>
        <p:txBody>
          <a:bodyPr wrap="square">
            <a:spAutoFit/>
          </a:bodyPr>
          <a:lstStyle/>
          <a:p>
            <a:r>
              <a:rPr lang="en-US" sz="1400" dirty="0" smtClean="0">
                <a:solidFill>
                  <a:schemeClr val="tx1">
                    <a:lumMod val="95000"/>
                    <a:lumOff val="5000"/>
                  </a:schemeClr>
                </a:solidFill>
                <a:latin typeface="Times New Roman" panose="02020603050405020304" pitchFamily="18" charset="0"/>
                <a:cs typeface="Times New Roman" panose="02020603050405020304" pitchFamily="18" charset="0"/>
              </a:rPr>
              <a:t>(</a:t>
            </a:r>
            <a:r>
              <a:rPr lang="en-US" sz="1400" dirty="0">
                <a:solidFill>
                  <a:schemeClr val="tx1">
                    <a:lumMod val="95000"/>
                    <a:lumOff val="5000"/>
                  </a:schemeClr>
                </a:solidFill>
                <a:latin typeface="Times New Roman" panose="02020603050405020304" pitchFamily="18" charset="0"/>
                <a:cs typeface="Times New Roman" panose="02020603050405020304" pitchFamily="18" charset="0"/>
              </a:rPr>
              <a:t>https://www.bayarea.gov.hk/filemanager/en/share/pdf/Outline_Development_Plan.pdf)</a:t>
            </a:r>
          </a:p>
        </p:txBody>
      </p:sp>
    </p:spTree>
    <p:extLst>
      <p:ext uri="{BB962C8B-B14F-4D97-AF65-F5344CB8AC3E}">
        <p14:creationId xmlns:p14="http://schemas.microsoft.com/office/powerpoint/2010/main" val="22752465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noChangeArrowheads="1"/>
          </p:cNvSpPr>
          <p:nvPr/>
        </p:nvSpPr>
        <p:spPr bwMode="auto">
          <a:xfrm>
            <a:off x="2279777" y="-169319"/>
            <a:ext cx="8504989" cy="106246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355600" algn="just">
              <a:lnSpc>
                <a:spcPct val="150000"/>
              </a:lnSpc>
            </a:pPr>
            <a:r>
              <a:rPr lang="en-US" altLang="zh-CN" sz="3600" b="1" kern="100" dirty="0">
                <a:effectLst/>
                <a:latin typeface="Times New Roman" panose="02020603050405020304" pitchFamily="18" charset="0"/>
                <a:ea typeface="宋体" panose="02010600030101010101" pitchFamily="2" charset="-122"/>
                <a:cs typeface="Times New Roman" panose="02020603050405020304" pitchFamily="18" charset="0"/>
              </a:rPr>
              <a:t>Expediting Infrastructural Connectivity</a:t>
            </a:r>
            <a:endParaRPr lang="zh-CN" altLang="zh-CN" sz="36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 name="Picture 3">
            <a:hlinkClick r:id="rId2"/>
          </p:cNvPr>
          <p:cNvPicPr>
            <a:picLocks noChangeAspect="1"/>
          </p:cNvPicPr>
          <p:nvPr/>
        </p:nvPicPr>
        <p:blipFill>
          <a:blip r:embed="rId3"/>
          <a:stretch>
            <a:fillRect/>
          </a:stretch>
        </p:blipFill>
        <p:spPr>
          <a:xfrm>
            <a:off x="380372" y="1963504"/>
            <a:ext cx="3212742" cy="2497130"/>
          </a:xfrm>
          <a:prstGeom prst="rect">
            <a:avLst/>
          </a:prstGeom>
        </p:spPr>
      </p:pic>
      <p:sp>
        <p:nvSpPr>
          <p:cNvPr id="3" name="Rectangle 2"/>
          <p:cNvSpPr/>
          <p:nvPr/>
        </p:nvSpPr>
        <p:spPr>
          <a:xfrm>
            <a:off x="0" y="4652309"/>
            <a:ext cx="4303578" cy="584776"/>
          </a:xfrm>
          <a:prstGeom prst="rect">
            <a:avLst/>
          </a:prstGeom>
        </p:spPr>
        <p:txBody>
          <a:bodyPr wrap="square">
            <a:spAutoFit/>
          </a:bodyPr>
          <a:lstStyle/>
          <a:p>
            <a:r>
              <a:rPr lang="en-US" altLang="zh-TW" sz="1600" dirty="0">
                <a:latin typeface="Times New Roman"/>
                <a:ea typeface="標楷體" panose="03000509000000000000" pitchFamily="65" charset="-120"/>
                <a:cs typeface="Times New Roman"/>
              </a:rPr>
              <a:t>Reference: </a:t>
            </a:r>
            <a:r>
              <a:rPr lang="en-US" altLang="zh-TW" sz="1600" i="1" dirty="0">
                <a:latin typeface="Times New Roman"/>
                <a:ea typeface="DFKai-SB" panose="03000509000000000000" pitchFamily="65" charset="-120"/>
                <a:cs typeface="Times New Roman"/>
              </a:rPr>
              <a:t>The Outline Development Plan for the Guangdong-Hong Kong-Macao Greater Bay Area</a:t>
            </a:r>
            <a:endParaRPr lang="en-US" sz="1600" dirty="0"/>
          </a:p>
        </p:txBody>
      </p:sp>
      <p:sp>
        <p:nvSpPr>
          <p:cNvPr id="8" name="Rectangle 7"/>
          <p:cNvSpPr/>
          <p:nvPr/>
        </p:nvSpPr>
        <p:spPr>
          <a:xfrm>
            <a:off x="398009" y="5265573"/>
            <a:ext cx="3570598" cy="738664"/>
          </a:xfrm>
          <a:prstGeom prst="rect">
            <a:avLst/>
          </a:prstGeom>
        </p:spPr>
        <p:txBody>
          <a:bodyPr wrap="square">
            <a:spAutoFit/>
          </a:bodyPr>
          <a:lstStyle/>
          <a:p>
            <a:r>
              <a:rPr lang="en-US" sz="1400" dirty="0" smtClean="0">
                <a:solidFill>
                  <a:schemeClr val="tx1">
                    <a:lumMod val="95000"/>
                    <a:lumOff val="5000"/>
                  </a:schemeClr>
                </a:solidFill>
                <a:latin typeface="Times New Roman" panose="02020603050405020304" pitchFamily="18" charset="0"/>
                <a:cs typeface="Times New Roman" panose="02020603050405020304" pitchFamily="18" charset="0"/>
              </a:rPr>
              <a:t>(</a:t>
            </a:r>
            <a:r>
              <a:rPr lang="en-US" sz="1400" dirty="0">
                <a:solidFill>
                  <a:schemeClr val="tx1">
                    <a:lumMod val="95000"/>
                    <a:lumOff val="5000"/>
                  </a:schemeClr>
                </a:solidFill>
                <a:latin typeface="Times New Roman" panose="02020603050405020304" pitchFamily="18" charset="0"/>
                <a:cs typeface="Times New Roman" panose="02020603050405020304" pitchFamily="18" charset="0"/>
              </a:rPr>
              <a:t>https://www.bayarea.gov.hk/filemanager/en/share/pdf/Outline_Development_Plan.pdf)</a:t>
            </a:r>
          </a:p>
          <a:p>
            <a:endParaRPr lang="en-US" sz="1400" dirty="0">
              <a:latin typeface="Times New Roman" panose="02020603050405020304" pitchFamily="18" charset="0"/>
              <a:cs typeface="Times New Roman" panose="02020603050405020304" pitchFamily="18" charset="0"/>
            </a:endParaRPr>
          </a:p>
        </p:txBody>
      </p:sp>
      <p:sp>
        <p:nvSpPr>
          <p:cNvPr id="10" name="Rectangle 1">
            <a:extLst>
              <a:ext uri="{FF2B5EF4-FFF2-40B4-BE49-F238E27FC236}">
                <a16:creationId xmlns:a16="http://schemas.microsoft.com/office/drawing/2014/main" id="{1A7715C2-0845-136C-44EA-37A2CA11C067}"/>
              </a:ext>
            </a:extLst>
          </p:cNvPr>
          <p:cNvSpPr/>
          <p:nvPr/>
        </p:nvSpPr>
        <p:spPr>
          <a:xfrm>
            <a:off x="3741739" y="975347"/>
            <a:ext cx="7878726" cy="4715009"/>
          </a:xfrm>
          <a:prstGeom prst="rect">
            <a:avLst/>
          </a:prstGeom>
        </p:spPr>
        <p:txBody>
          <a:bodyPr wrap="square">
            <a:spAutoFit/>
          </a:bodyPr>
          <a:lstStyle/>
          <a:p>
            <a:pPr marL="571500" indent="-285750" algn="just">
              <a:lnSpc>
                <a:spcPct val="125000"/>
              </a:lnSpc>
              <a:spcBef>
                <a:spcPts val="600"/>
              </a:spcBef>
              <a:buFont typeface="Arial" panose="020B0604020202020204" pitchFamily="34" charset="0"/>
              <a:buChar char="•"/>
            </a:pP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To improve comprehensive transport links connecting the Greater Bay Area with nearby provinces and regions via eastern, western and northern Guangdong.</a:t>
            </a:r>
          </a:p>
          <a:p>
            <a:pPr marL="571500" indent="-285750" algn="just">
              <a:lnSpc>
                <a:spcPct val="125000"/>
              </a:lnSpc>
              <a:spcBef>
                <a:spcPts val="600"/>
              </a:spcBef>
              <a:buFont typeface="Arial" panose="020B0604020202020204" pitchFamily="34" charset="0"/>
              <a:buChar char="•"/>
            </a:pP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To focus on connecting the Mainland with Hong Kong and Macao, as well as connecting the east and west banks of the Pearl River Estuary, build a rapid inter-city transport network mainly involving high-speed rails, inter-city railway links and high-grade motorways, and </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to reduce </a:t>
            </a: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travelling time among major cities within the Greater Bay Area to one hour or less.</a:t>
            </a:r>
            <a:endParaRPr lang="en-US"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endParaRPr>
          </a:p>
          <a:p>
            <a:pPr marL="571500" indent="-285750" algn="just">
              <a:lnSpc>
                <a:spcPct val="125000"/>
              </a:lnSpc>
              <a:spcBef>
                <a:spcPts val="600"/>
              </a:spcBef>
              <a:buFont typeface="Arial" panose="020B0604020202020204" pitchFamily="34" charset="0"/>
              <a:buChar char="•"/>
            </a:pP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To strengthen cooperation among Guangdong, Hong Kong and Macao on smart cities, explore the establishment of common standards, open up data ports, develop interconnected public application platforms, develop information infrastructure facilities including </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full coverage of Internet of Things, </a:t>
            </a: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 smart city </a:t>
            </a:r>
            <a:r>
              <a:rPr lang="en-US"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information </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cloud platform.</a:t>
            </a:r>
            <a:endParaRPr lang="zh-CN"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 name="Rectangle 2">
            <a:extLst>
              <a:ext uri="{FF2B5EF4-FFF2-40B4-BE49-F238E27FC236}">
                <a16:creationId xmlns:a16="http://schemas.microsoft.com/office/drawing/2014/main" id="{52DFBC7F-9FC1-6CB9-EC38-9DE2C88C60DF}"/>
              </a:ext>
            </a:extLst>
          </p:cNvPr>
          <p:cNvSpPr/>
          <p:nvPr/>
        </p:nvSpPr>
        <p:spPr>
          <a:xfrm>
            <a:off x="4117232" y="5888611"/>
            <a:ext cx="7651858" cy="830997"/>
          </a:xfrm>
          <a:prstGeom prst="rect">
            <a:avLst/>
          </a:prstGeom>
        </p:spPr>
        <p:txBody>
          <a:bodyPr wrap="square">
            <a:spAutoFit/>
          </a:bodyPr>
          <a:lstStyle/>
          <a:p>
            <a:pPr>
              <a:spcAft>
                <a:spcPts val="0"/>
              </a:spcAft>
            </a:pPr>
            <a:r>
              <a:rPr lang="en-US" altLang="zh-CN" sz="1600" b="0" i="0" dirty="0">
                <a:solidFill>
                  <a:srgbClr val="000000"/>
                </a:solidFill>
                <a:effectLst/>
                <a:latin typeface="Times New Roman" panose="02020603050405020304" pitchFamily="18" charset="0"/>
                <a:cs typeface="Times New Roman" panose="02020603050405020304" pitchFamily="18" charset="0"/>
              </a:rPr>
              <a:t>Note: The objects are connected together through the network, and can exchange data and make the required commands. Objects are sensors, mobile smart devices, home appliances, cars, etc.</a:t>
            </a:r>
            <a:endParaRPr lang="en-US" sz="1600"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8527422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16851" y="2157772"/>
            <a:ext cx="3736696" cy="458074"/>
          </a:xfrm>
          <a:prstGeom prst="rect">
            <a:avLst/>
          </a:prstGeom>
          <a:ln w="38100">
            <a:solidFill>
              <a:srgbClr val="0070C0"/>
            </a:solidFill>
          </a:ln>
        </p:spPr>
        <p:txBody>
          <a:bodyPr wrap="square">
            <a:spAutoFit/>
          </a:bodyPr>
          <a:lstStyle/>
          <a:p>
            <a:pPr algn="ctr">
              <a:lnSpc>
                <a:spcPct val="150000"/>
              </a:lnSpc>
            </a:pPr>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Hong Kong-Zhuhai-Macao Bridge</a:t>
            </a:r>
            <a:endParaRPr lang="zh-CN" altLang="zh-CN"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436057" y="1036575"/>
            <a:ext cx="3027302" cy="1059934"/>
          </a:xfrm>
          <a:prstGeom prst="rect">
            <a:avLst/>
          </a:prstGeom>
        </p:spPr>
      </p:pic>
      <p:sp>
        <p:nvSpPr>
          <p:cNvPr id="5" name="Rectangle 4"/>
          <p:cNvSpPr/>
          <p:nvPr/>
        </p:nvSpPr>
        <p:spPr>
          <a:xfrm>
            <a:off x="157195" y="2720252"/>
            <a:ext cx="3585025" cy="3612143"/>
          </a:xfrm>
          <a:prstGeom prst="rect">
            <a:avLst/>
          </a:prstGeom>
          <a:ln w="28575">
            <a:solidFill>
              <a:srgbClr val="0070C0"/>
            </a:solidFill>
          </a:ln>
        </p:spPr>
        <p:txBody>
          <a:bodyPr wrap="square">
            <a:spAutoFit/>
          </a:bodyPr>
          <a:lstStyle/>
          <a:p>
            <a:pPr marL="285750" indent="-285750" algn="just">
              <a:lnSpc>
                <a:spcPct val="120000"/>
              </a:lnSpc>
              <a:buFont typeface="Arial" panose="020B0604020202020204" pitchFamily="34" charset="0"/>
              <a:buChar char="•"/>
            </a:pPr>
            <a:r>
              <a:rPr lang="en-US" altLang="zh-CN" sz="16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Opened in September 2018, and  </a:t>
            </a:r>
            <a:r>
              <a:rPr lang="en-US" altLang="zh-CN" sz="16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c</a:t>
            </a:r>
            <a:r>
              <a:rPr lang="zh-CN" altLang="zh-CN" sz="16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onnect to the </a:t>
            </a:r>
            <a:r>
              <a:rPr lang="zh-CN" altLang="zh-CN" sz="16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national </a:t>
            </a:r>
            <a:r>
              <a:rPr lang="zh-CN" altLang="zh-CN" sz="16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high-speed rail network of over 30,000 km </a:t>
            </a:r>
            <a:endParaRPr lang="en-US" altLang="zh-CN" sz="16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a:lnSpc>
                <a:spcPct val="120000"/>
              </a:lnSpc>
              <a:buFont typeface="Arial" panose="020B0604020202020204" pitchFamily="34" charset="0"/>
              <a:buChar char="•"/>
            </a:pPr>
            <a:r>
              <a:rPr lang="en-US" altLang="zh-CN" sz="16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Direct </a:t>
            </a:r>
            <a:r>
              <a:rPr lang="en-US" altLang="zh-CN" sz="16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train service to </a:t>
            </a:r>
            <a:r>
              <a:rPr lang="en-US" altLang="zh-CN" sz="16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58 </a:t>
            </a:r>
            <a:r>
              <a:rPr lang="en-US" altLang="zh-CN" sz="16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Mainland destinations </a:t>
            </a:r>
            <a:r>
              <a:rPr lang="en-US" altLang="zh-CN" sz="16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S</a:t>
            </a:r>
            <a:r>
              <a:rPr lang="en-US" altLang="zh-CN" sz="16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hortest travelling time for trains departing from </a:t>
            </a:r>
            <a:r>
              <a:rPr lang="en-US" altLang="zh-CN" sz="16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West Kowloon Station: </a:t>
            </a:r>
            <a:endParaRPr lang="zh-CN" altLang="zh-CN" sz="16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a:p>
            <a:pPr marL="285750" indent="-14288" algn="just">
              <a:lnSpc>
                <a:spcPct val="120000"/>
              </a:lnSpc>
              <a:buFont typeface="Arial" panose="020B0604020202020204" pitchFamily="34" charset="0"/>
              <a:buChar char="•"/>
            </a:pPr>
            <a:r>
              <a:rPr lang="en-US" altLang="zh-CN" sz="16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6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6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About </a:t>
            </a:r>
            <a:r>
              <a:rPr lang="en-US" altLang="zh-CN" sz="16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14 minutes to Futian</a:t>
            </a:r>
            <a:endParaRPr lang="zh-CN" altLang="zh-CN" sz="16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a:p>
            <a:pPr marL="557213" indent="-285750" algn="just">
              <a:lnSpc>
                <a:spcPct val="120000"/>
              </a:lnSpc>
              <a:buFont typeface="Arial" panose="020B0604020202020204" pitchFamily="34" charset="0"/>
              <a:buChar char="•"/>
            </a:pPr>
            <a:r>
              <a:rPr lang="en-US" altLang="zh-CN" sz="16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About </a:t>
            </a:r>
            <a:r>
              <a:rPr lang="en-US" altLang="zh-CN" sz="16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18 minutes to Shenzhen North</a:t>
            </a:r>
            <a:endParaRPr lang="zh-CN" altLang="zh-CN" sz="16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a:p>
            <a:pPr marL="557213" indent="-285750" algn="just">
              <a:lnSpc>
                <a:spcPct val="120000"/>
              </a:lnSpc>
              <a:buFont typeface="Arial" panose="020B0604020202020204" pitchFamily="34" charset="0"/>
              <a:buChar char="•"/>
            </a:pPr>
            <a:r>
              <a:rPr lang="en-US" altLang="zh-CN" sz="16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About</a:t>
            </a:r>
            <a:r>
              <a:rPr lang="en-US" altLang="zh-CN" sz="16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6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46 minutes to Guangzhou </a:t>
            </a:r>
            <a:r>
              <a:rPr lang="en-US" altLang="zh-CN" sz="16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South</a:t>
            </a:r>
            <a:endParaRPr lang="zh-CN" altLang="zh-CN" sz="16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4423145" y="927546"/>
            <a:ext cx="3027301" cy="1168963"/>
          </a:xfrm>
          <a:prstGeom prst="rect">
            <a:avLst/>
          </a:prstGeom>
        </p:spPr>
      </p:pic>
      <p:sp>
        <p:nvSpPr>
          <p:cNvPr id="7" name="Rectangle 6"/>
          <p:cNvSpPr/>
          <p:nvPr/>
        </p:nvSpPr>
        <p:spPr>
          <a:xfrm>
            <a:off x="3877987" y="2708908"/>
            <a:ext cx="4214424" cy="3157788"/>
          </a:xfrm>
          <a:prstGeom prst="rect">
            <a:avLst/>
          </a:prstGeom>
          <a:ln w="28575">
            <a:solidFill>
              <a:srgbClr val="0070C0"/>
            </a:solidFill>
          </a:ln>
        </p:spPr>
        <p:txBody>
          <a:bodyPr wrap="square">
            <a:spAutoFit/>
          </a:bodyPr>
          <a:lstStyle/>
          <a:p>
            <a:pPr marL="285750" indent="-285750" algn="just">
              <a:lnSpc>
                <a:spcPct val="120000"/>
              </a:lnSpc>
              <a:buFont typeface="Arial" panose="020B0604020202020204" pitchFamily="34" charset="0"/>
              <a:buChar char="•"/>
            </a:pPr>
            <a:r>
              <a:rPr lang="en-US" altLang="zh-CN" sz="16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Opened in October 2018, </a:t>
            </a:r>
            <a:r>
              <a:rPr lang="zh-CN" altLang="zh-CN" sz="16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the longest</a:t>
            </a:r>
            <a:r>
              <a:rPr lang="en-US" altLang="zh-CN" sz="1600" dirty="0">
                <a:solidFill>
                  <a:schemeClr val="tx1">
                    <a:lumMod val="95000"/>
                    <a:lumOff val="5000"/>
                  </a:schemeClr>
                </a:solidFill>
              </a:rPr>
              <a:t> </a:t>
            </a:r>
            <a:r>
              <a:rPr lang="en-US" altLang="zh-CN" sz="16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bridge-cum-tunnel sea-crossing </a:t>
            </a:r>
            <a:r>
              <a:rPr lang="zh-CN" altLang="zh-CN" sz="16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in </a:t>
            </a:r>
            <a:r>
              <a:rPr lang="zh-CN" altLang="zh-CN" sz="16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the world</a:t>
            </a:r>
            <a:r>
              <a:rPr lang="en-US" altLang="zh-CN" sz="16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 w</a:t>
            </a:r>
            <a:r>
              <a:rPr lang="zh-CN" altLang="zh-CN" sz="16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ith a total length of 55 kilometers</a:t>
            </a:r>
            <a:endParaRPr lang="en-US" altLang="zh-CN" sz="16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a:lnSpc>
                <a:spcPct val="120000"/>
              </a:lnSpc>
              <a:buFont typeface="Arial" panose="020B0604020202020204" pitchFamily="34" charset="0"/>
              <a:buChar char="•"/>
            </a:pPr>
            <a:r>
              <a:rPr lang="en-US" altLang="zh-CN" sz="16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Travel time between Zhuhai and Kwai Tsing Container Terminals is about 75 minutes </a:t>
            </a:r>
            <a:endParaRPr lang="zh-CN" altLang="zh-CN" sz="16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a:lnSpc>
                <a:spcPct val="120000"/>
              </a:lnSpc>
              <a:buFont typeface="Arial" panose="020B0604020202020204" pitchFamily="34" charset="0"/>
              <a:buChar char="•"/>
            </a:pPr>
            <a:r>
              <a:rPr lang="en-US" altLang="zh-CN" sz="16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Travel time between Zhuhai and Hong Kong International Airport is about 45 minutes </a:t>
            </a:r>
            <a:endParaRPr lang="zh-CN" altLang="zh-CN" sz="16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a:lnSpc>
                <a:spcPct val="120000"/>
              </a:lnSpc>
              <a:buFont typeface="Arial" panose="020B0604020202020204" pitchFamily="34" charset="0"/>
              <a:buChar char="•"/>
            </a:pPr>
            <a:r>
              <a:rPr lang="en-US" altLang="zh-CN" sz="16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Incorporation of </a:t>
            </a:r>
            <a:r>
              <a:rPr lang="en-US" altLang="zh-CN" sz="16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the western </a:t>
            </a:r>
            <a:r>
              <a:rPr lang="en-US" altLang="zh-CN" sz="16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part </a:t>
            </a:r>
            <a:r>
              <a:rPr lang="en-US" altLang="zh-CN" sz="16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of the Pearl River Delta into a reachable three-hour commuting radius of Hong </a:t>
            </a:r>
            <a:r>
              <a:rPr lang="en-US" altLang="zh-CN" sz="16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Kong</a:t>
            </a:r>
            <a:endParaRPr lang="zh-CN" altLang="zh-CN" sz="1600" strike="sngStrike"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8" name="Picture 7"/>
          <p:cNvPicPr>
            <a:picLocks noChangeAspect="1"/>
          </p:cNvPicPr>
          <p:nvPr/>
        </p:nvPicPr>
        <p:blipFill>
          <a:blip r:embed="rId4"/>
          <a:stretch>
            <a:fillRect/>
          </a:stretch>
        </p:blipFill>
        <p:spPr>
          <a:xfrm>
            <a:off x="8410232" y="870412"/>
            <a:ext cx="3027301" cy="1168963"/>
          </a:xfrm>
          <a:prstGeom prst="rect">
            <a:avLst/>
          </a:prstGeom>
        </p:spPr>
      </p:pic>
      <p:sp>
        <p:nvSpPr>
          <p:cNvPr id="9" name="Rectangle 8"/>
          <p:cNvSpPr/>
          <p:nvPr/>
        </p:nvSpPr>
        <p:spPr>
          <a:xfrm>
            <a:off x="8228178" y="2882121"/>
            <a:ext cx="3885359" cy="3392147"/>
          </a:xfrm>
          <a:prstGeom prst="rect">
            <a:avLst/>
          </a:prstGeom>
          <a:ln w="28575">
            <a:solidFill>
              <a:srgbClr val="0070C0"/>
            </a:solidFill>
          </a:ln>
        </p:spPr>
        <p:txBody>
          <a:bodyPr wrap="square">
            <a:spAutoFit/>
          </a:bodyPr>
          <a:lstStyle/>
          <a:p>
            <a:pPr marL="285750" indent="-285750" algn="just">
              <a:lnSpc>
                <a:spcPct val="120000"/>
              </a:lnSpc>
              <a:buFont typeface="Arial" panose="020B0604020202020204" pitchFamily="34" charset="0"/>
              <a:buChar char="•"/>
            </a:pPr>
            <a:r>
              <a:rPr lang="en-US" altLang="zh-CN" sz="15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Opened in </a:t>
            </a:r>
            <a:r>
              <a:rPr lang="en-US" altLang="zh-CN" sz="15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August 2020, the 7th</a:t>
            </a:r>
            <a:r>
              <a:rPr lang="zh-CN" altLang="zh-CN" sz="15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land </a:t>
            </a:r>
            <a:r>
              <a:rPr lang="en-US" altLang="zh-CN" sz="15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crossing between </a:t>
            </a:r>
            <a:r>
              <a:rPr lang="zh-CN" altLang="zh-CN" sz="15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Hong </a:t>
            </a:r>
            <a:r>
              <a:rPr lang="zh-CN" altLang="zh-CN" sz="15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Kong-Shenzhen </a:t>
            </a:r>
            <a:r>
              <a:rPr lang="en-US" altLang="zh-CN" sz="15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boundary.</a:t>
            </a:r>
          </a:p>
          <a:p>
            <a:pPr marL="285750" indent="-285750" algn="just">
              <a:lnSpc>
                <a:spcPct val="120000"/>
              </a:lnSpc>
              <a:buFont typeface="Arial" panose="020B0604020202020204" pitchFamily="34" charset="0"/>
              <a:buChar char="•"/>
            </a:pPr>
            <a:r>
              <a:rPr lang="en-US" altLang="zh-CN" sz="15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Equipped </a:t>
            </a:r>
            <a:r>
              <a:rPr lang="en-US" altLang="zh-CN" sz="15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with direct access facilities for both passengers and </a:t>
            </a:r>
            <a:r>
              <a:rPr lang="en-US" altLang="zh-CN" sz="15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vehicles </a:t>
            </a:r>
            <a:r>
              <a:rPr lang="en-US" altLang="zh-CN" sz="15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The </a:t>
            </a:r>
            <a:r>
              <a:rPr lang="en-US" altLang="zh-CN" sz="15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average </a:t>
            </a:r>
            <a:r>
              <a:rPr lang="en-US" altLang="zh-CN" sz="15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travelling </a:t>
            </a:r>
            <a:r>
              <a:rPr lang="en-US" altLang="zh-CN" sz="15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time from </a:t>
            </a:r>
            <a:r>
              <a:rPr lang="en-US" altLang="zh-CN" sz="15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Tai Po </a:t>
            </a:r>
            <a:r>
              <a:rPr lang="en-US" altLang="zh-CN" sz="15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of Hong </a:t>
            </a:r>
            <a:r>
              <a:rPr lang="en-US" altLang="zh-CN" sz="15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Kong </a:t>
            </a:r>
            <a:r>
              <a:rPr lang="en-US" altLang="zh-CN" sz="15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to </a:t>
            </a:r>
            <a:r>
              <a:rPr lang="en-US" altLang="zh-CN" sz="1500" kern="100" dirty="0" err="1"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Longgang</a:t>
            </a:r>
            <a:r>
              <a:rPr lang="en-US" altLang="zh-CN" sz="15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 of Shenzhen </a:t>
            </a:r>
            <a:r>
              <a:rPr lang="en-US" altLang="zh-CN" sz="15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is </a:t>
            </a:r>
            <a:r>
              <a:rPr lang="en-US" altLang="zh-CN" sz="15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about 31 minutes</a:t>
            </a:r>
            <a:endParaRPr lang="zh-CN" altLang="zh-CN" sz="15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a:lnSpc>
                <a:spcPct val="120000"/>
              </a:lnSpc>
              <a:buFont typeface="Arial" panose="020B0604020202020204" pitchFamily="34" charset="0"/>
              <a:buChar char="•"/>
            </a:pPr>
            <a:r>
              <a:rPr lang="en-US" altLang="zh-CN" sz="15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Daily handling capacity estimated at 17 850 vehicle trips and 30 000 passenger </a:t>
            </a:r>
            <a:r>
              <a:rPr lang="en-US" altLang="zh-CN" sz="15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trips.  </a:t>
            </a:r>
            <a:r>
              <a:rPr lang="en-US" altLang="zh-CN" sz="15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In </a:t>
            </a:r>
            <a:r>
              <a:rPr lang="en-US" altLang="zh-CN" sz="15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May 2019, the Heung Yuen Wai Highway connecting the BCP with </a:t>
            </a:r>
            <a:r>
              <a:rPr lang="en-US" altLang="zh-CN" sz="1500" kern="100" dirty="0" err="1">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Fanling</a:t>
            </a:r>
            <a:r>
              <a:rPr lang="en-US" altLang="zh-CN" sz="15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Highway was opened to traffic</a:t>
            </a:r>
            <a:endParaRPr lang="zh-CN" altLang="zh-CN" sz="15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 name="Rectangle 10"/>
          <p:cNvSpPr/>
          <p:nvPr/>
        </p:nvSpPr>
        <p:spPr>
          <a:xfrm>
            <a:off x="4867017" y="6293033"/>
            <a:ext cx="4139531" cy="523220"/>
          </a:xfrm>
          <a:prstGeom prst="rect">
            <a:avLst/>
          </a:prstGeom>
        </p:spPr>
        <p:txBody>
          <a:bodyPr wrap="none">
            <a:spAutoFit/>
          </a:bodyPr>
          <a:lstStyle/>
          <a:p>
            <a:r>
              <a:rPr lang="en-US" altLang="zh-TW" sz="1400" dirty="0">
                <a:latin typeface="Times New Roman"/>
                <a:ea typeface="標楷體" panose="03000509000000000000" pitchFamily="65" charset="-120"/>
                <a:cs typeface="Times New Roman"/>
              </a:rPr>
              <a:t>Source: Website of the Greater Bay </a:t>
            </a:r>
            <a:r>
              <a:rPr lang="en-US" altLang="zh-TW" sz="1400" dirty="0" smtClean="0">
                <a:latin typeface="Times New Roman"/>
                <a:ea typeface="標楷體" panose="03000509000000000000" pitchFamily="65" charset="-120"/>
                <a:cs typeface="Times New Roman"/>
              </a:rPr>
              <a:t>Area</a:t>
            </a:r>
            <a:endParaRPr lang="en-US" altLang="zh-TW" sz="1400" strike="sngStrike"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(https://</a:t>
            </a:r>
            <a:r>
              <a:rPr lang="en-US" altLang="zh-TW" sz="1400" dirty="0" err="1">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www.bayarea.gov.hk</a:t>
            </a:r>
            <a:r>
              <a:rPr lang="en-US" altLang="zh-TW"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dirty="0" err="1">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en</a:t>
            </a:r>
            <a:r>
              <a:rPr lang="en-US" altLang="zh-TW"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/connectivity/</a:t>
            </a:r>
            <a:r>
              <a:rPr lang="en-US" altLang="zh-TW" sz="1400" dirty="0" err="1">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key.html</a:t>
            </a:r>
            <a:r>
              <a:rPr lang="en-US" altLang="zh-TW"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a:t>
            </a:r>
            <a:endParaRPr lang="en-US"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2" name="Picture 11"/>
          <p:cNvPicPr>
            <a:picLocks noChangeAspect="1"/>
          </p:cNvPicPr>
          <p:nvPr/>
        </p:nvPicPr>
        <p:blipFill>
          <a:blip r:embed="rId5"/>
          <a:stretch>
            <a:fillRect/>
          </a:stretch>
        </p:blipFill>
        <p:spPr>
          <a:xfrm>
            <a:off x="3463359" y="6418041"/>
            <a:ext cx="1320386" cy="398212"/>
          </a:xfrm>
          <a:prstGeom prst="rect">
            <a:avLst/>
          </a:prstGeom>
        </p:spPr>
      </p:pic>
      <p:sp>
        <p:nvSpPr>
          <p:cNvPr id="10" name="标题 1">
            <a:extLst>
              <a:ext uri="{FF2B5EF4-FFF2-40B4-BE49-F238E27FC236}">
                <a16:creationId xmlns:a16="http://schemas.microsoft.com/office/drawing/2014/main" id="{FB9D273E-505A-572B-14FB-741DD04C386B}"/>
              </a:ext>
            </a:extLst>
          </p:cNvPr>
          <p:cNvSpPr txBox="1">
            <a:spLocks noChangeArrowheads="1"/>
          </p:cNvSpPr>
          <p:nvPr/>
        </p:nvSpPr>
        <p:spPr bwMode="auto">
          <a:xfrm>
            <a:off x="21524" y="-95480"/>
            <a:ext cx="8504989" cy="93536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355600" algn="just">
              <a:lnSpc>
                <a:spcPct val="150000"/>
              </a:lnSpc>
            </a:pPr>
            <a:r>
              <a:rPr lang="en-US" altLang="zh-CN" sz="3600" b="1" kern="100" dirty="0">
                <a:effectLst/>
                <a:latin typeface="Times New Roman" panose="02020603050405020304" pitchFamily="18" charset="0"/>
                <a:ea typeface="宋体" panose="02010600030101010101" pitchFamily="2" charset="-122"/>
                <a:cs typeface="Times New Roman" panose="02020603050405020304" pitchFamily="18" charset="0"/>
              </a:rPr>
              <a:t>Expediting Infrastructural Connectivity</a:t>
            </a:r>
            <a:endParaRPr lang="zh-CN" altLang="zh-CN" sz="36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3" name="Rectangle 2">
            <a:extLst>
              <a:ext uri="{FF2B5EF4-FFF2-40B4-BE49-F238E27FC236}">
                <a16:creationId xmlns:a16="http://schemas.microsoft.com/office/drawing/2014/main" id="{AF0429EF-7142-E37D-91C7-73E54A069E96}"/>
              </a:ext>
            </a:extLst>
          </p:cNvPr>
          <p:cNvSpPr/>
          <p:nvPr/>
        </p:nvSpPr>
        <p:spPr>
          <a:xfrm>
            <a:off x="8801307" y="164299"/>
            <a:ext cx="3027302" cy="458074"/>
          </a:xfrm>
          <a:prstGeom prst="rect">
            <a:avLst/>
          </a:prstGeom>
          <a:ln w="38100">
            <a:solidFill>
              <a:srgbClr val="0070C0"/>
            </a:solidFill>
          </a:ln>
        </p:spPr>
        <p:txBody>
          <a:bodyPr wrap="square">
            <a:spAutoFit/>
          </a:bodyPr>
          <a:lstStyle/>
          <a:p>
            <a:pPr indent="304800" algn="just">
              <a:lnSpc>
                <a:spcPct val="150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Example of infrastructure</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 name="Rectangle 2">
            <a:extLst>
              <a:ext uri="{FF2B5EF4-FFF2-40B4-BE49-F238E27FC236}">
                <a16:creationId xmlns:a16="http://schemas.microsoft.com/office/drawing/2014/main" id="{107D573F-3855-FE9F-4ECE-160AB5BCAF42}"/>
              </a:ext>
            </a:extLst>
          </p:cNvPr>
          <p:cNvSpPr/>
          <p:nvPr/>
        </p:nvSpPr>
        <p:spPr>
          <a:xfrm>
            <a:off x="125387" y="2157673"/>
            <a:ext cx="3736696" cy="369332"/>
          </a:xfrm>
          <a:prstGeom prst="rect">
            <a:avLst/>
          </a:prstGeom>
          <a:ln w="38100">
            <a:solidFill>
              <a:srgbClr val="0070C0"/>
            </a:solidFill>
          </a:ln>
        </p:spPr>
        <p:txBody>
          <a:bodyPr wrap="square">
            <a:spAutoFit/>
          </a:bodyPr>
          <a:lstStyle/>
          <a:p>
            <a:pPr algn="ct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High-speed </a:t>
            </a:r>
            <a:r>
              <a:rPr lang="en-US"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rail (Hong </a:t>
            </a:r>
            <a:r>
              <a:rPr lang="en-US"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Kong section </a:t>
            </a:r>
            <a:r>
              <a:rPr lang="en-US"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 name="Rectangle 2">
            <a:extLst>
              <a:ext uri="{FF2B5EF4-FFF2-40B4-BE49-F238E27FC236}">
                <a16:creationId xmlns:a16="http://schemas.microsoft.com/office/drawing/2014/main" id="{D5C0E949-39BC-2C16-2D0F-8B192E7AB5C9}"/>
              </a:ext>
            </a:extLst>
          </p:cNvPr>
          <p:cNvSpPr/>
          <p:nvPr/>
        </p:nvSpPr>
        <p:spPr>
          <a:xfrm>
            <a:off x="8410232" y="2157673"/>
            <a:ext cx="3703305" cy="646331"/>
          </a:xfrm>
          <a:prstGeom prst="rect">
            <a:avLst/>
          </a:prstGeom>
          <a:ln w="38100">
            <a:solidFill>
              <a:srgbClr val="0070C0"/>
            </a:solidFill>
          </a:ln>
        </p:spPr>
        <p:txBody>
          <a:bodyPr wrap="square">
            <a:spAutoFit/>
          </a:bodyPr>
          <a:lstStyle/>
          <a:p>
            <a:pPr algn="just"/>
            <a:r>
              <a:rPr lang="en-US" altLang="zh-CN" sz="1800" kern="100" dirty="0" err="1">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Liantang</a:t>
            </a: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Port /</a:t>
            </a:r>
            <a:r>
              <a:rPr lang="en-US"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Heung Yuen Wai Boundary Control </a:t>
            </a:r>
            <a:r>
              <a:rPr lang="en-US"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Point (BCP)</a:t>
            </a:r>
            <a:endParaRPr lang="zh-CN" altLang="zh-CN" sz="1800" strike="sngStrike"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4665055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84405" y="958009"/>
            <a:ext cx="3289612" cy="1341078"/>
          </a:xfrm>
          <a:prstGeom prst="rect">
            <a:avLst/>
          </a:prstGeom>
        </p:spPr>
      </p:pic>
      <p:sp>
        <p:nvSpPr>
          <p:cNvPr id="6" name="Rectangle 5"/>
          <p:cNvSpPr/>
          <p:nvPr/>
        </p:nvSpPr>
        <p:spPr>
          <a:xfrm>
            <a:off x="178648" y="3115929"/>
            <a:ext cx="5154550" cy="2677656"/>
          </a:xfrm>
          <a:prstGeom prst="rect">
            <a:avLst/>
          </a:prstGeom>
          <a:ln w="28575">
            <a:solidFill>
              <a:srgbClr val="0070C0"/>
            </a:solidFill>
          </a:ln>
        </p:spPr>
        <p:txBody>
          <a:bodyPr wrap="square">
            <a:spAutoFit/>
          </a:bodyPr>
          <a:lstStyle/>
          <a:p>
            <a:pPr marL="285750" indent="-285750" algn="just">
              <a:lnSpc>
                <a:spcPct val="150000"/>
              </a:lnSpc>
              <a:buFont typeface="Arial" panose="020B0604020202020204" pitchFamily="34" charset="0"/>
              <a:buChar char="•"/>
            </a:pPr>
            <a:r>
              <a:rPr lang="en-US" altLang="zh-CN" sz="16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O</a:t>
            </a:r>
            <a:r>
              <a:rPr lang="en-US" altLang="zh-CN" sz="16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pened to traffic in April 2019</a:t>
            </a:r>
            <a:endParaRPr lang="zh-CN" altLang="zh-CN" sz="16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a:lnSpc>
                <a:spcPct val="150000"/>
              </a:lnSpc>
              <a:buFont typeface="Arial" panose="020B0604020202020204" pitchFamily="34" charset="0"/>
              <a:buChar char="•"/>
            </a:pPr>
            <a:r>
              <a:rPr lang="en-US" altLang="zh-CN" sz="16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The widest steel </a:t>
            </a:r>
            <a:r>
              <a:rPr lang="en-US" altLang="zh-CN" sz="16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box girder </a:t>
            </a:r>
            <a:r>
              <a:rPr lang="en-US" altLang="zh-CN" sz="16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bridge in </a:t>
            </a:r>
            <a:r>
              <a:rPr lang="en-US" altLang="zh-CN" sz="16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the world, w</a:t>
            </a:r>
            <a:r>
              <a:rPr lang="en-US" altLang="zh-CN" sz="16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ith a total length of about 13 kilometers</a:t>
            </a:r>
          </a:p>
          <a:p>
            <a:pPr marL="285750" indent="-285750" algn="just">
              <a:lnSpc>
                <a:spcPct val="150000"/>
              </a:lnSpc>
              <a:buFont typeface="Arial" panose="020B0604020202020204" pitchFamily="34" charset="0"/>
              <a:buChar char="•"/>
            </a:pPr>
            <a:r>
              <a:rPr lang="en-US" altLang="zh-CN" sz="16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An important cross-river channel connecting the two sides of the Pearl River</a:t>
            </a:r>
            <a:endParaRPr lang="zh-CN" altLang="zh-CN" sz="16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a:lnSpc>
                <a:spcPct val="150000"/>
              </a:lnSpc>
              <a:buFont typeface="Arial" panose="020B0604020202020204" pitchFamily="34" charset="0"/>
              <a:buChar char="•"/>
            </a:pPr>
            <a:r>
              <a:rPr lang="en-US" altLang="zh-CN" sz="16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The transportation distance from Dongguan to </a:t>
            </a:r>
            <a:r>
              <a:rPr lang="en-US" altLang="zh-CN" sz="1600" kern="100" dirty="0" err="1">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Panyu</a:t>
            </a:r>
            <a:r>
              <a:rPr lang="en-US" altLang="zh-CN" sz="16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has been shortened by at least 10 kilometers</a:t>
            </a:r>
            <a:endParaRPr lang="zh-CN" altLang="zh-CN" sz="16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7253515" y="1055332"/>
            <a:ext cx="3180645" cy="1196334"/>
          </a:xfrm>
          <a:prstGeom prst="rect">
            <a:avLst/>
          </a:prstGeom>
        </p:spPr>
      </p:pic>
      <p:sp>
        <p:nvSpPr>
          <p:cNvPr id="8" name="Rectangle 7"/>
          <p:cNvSpPr/>
          <p:nvPr/>
        </p:nvSpPr>
        <p:spPr>
          <a:xfrm>
            <a:off x="5631255" y="3115929"/>
            <a:ext cx="6400800" cy="2956579"/>
          </a:xfrm>
          <a:prstGeom prst="rect">
            <a:avLst/>
          </a:prstGeom>
          <a:ln w="28575">
            <a:solidFill>
              <a:srgbClr val="0070C0"/>
            </a:solidFill>
          </a:ln>
        </p:spPr>
        <p:txBody>
          <a:bodyPr wrap="square">
            <a:spAutoFit/>
          </a:bodyPr>
          <a:lstStyle/>
          <a:p>
            <a:pPr marL="285750" indent="-285750" algn="just">
              <a:lnSpc>
                <a:spcPct val="120000"/>
              </a:lnSpc>
              <a:spcBef>
                <a:spcPts val="600"/>
              </a:spcBef>
              <a:buFont typeface="Arial" panose="020B0604020202020204" pitchFamily="34" charset="0"/>
              <a:buChar char="•"/>
            </a:pPr>
            <a:r>
              <a:rPr lang="en-US" altLang="zh-CN" sz="16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E</a:t>
            </a:r>
            <a:r>
              <a:rPr lang="en-US" altLang="zh-CN" sz="16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xpected to open in 2024</a:t>
            </a:r>
            <a:r>
              <a:rPr lang="en-US" altLang="zh-CN" sz="16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 consisting of a cluster of infrastructure, including a sea-crossing bridge, a subsea tunnel, artificial islands and an underground </a:t>
            </a:r>
            <a:r>
              <a:rPr lang="en-US" altLang="zh-CN" sz="16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interchange, w</a:t>
            </a:r>
            <a:r>
              <a:rPr lang="en-US" altLang="zh-CN" sz="16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ith </a:t>
            </a:r>
            <a:r>
              <a:rPr lang="en-US" altLang="zh-CN" sz="16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 total length of about 24 kilometers</a:t>
            </a:r>
          </a:p>
          <a:p>
            <a:pPr marL="285750" indent="-285750" algn="just">
              <a:lnSpc>
                <a:spcPct val="120000"/>
              </a:lnSpc>
              <a:spcBef>
                <a:spcPts val="600"/>
              </a:spcBef>
              <a:buFont typeface="Arial" panose="020B0604020202020204" pitchFamily="34" charset="0"/>
              <a:buChar char="•"/>
            </a:pPr>
            <a:r>
              <a:rPr lang="en-US" altLang="zh-CN" sz="16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Connecting Shenzhen, </a:t>
            </a:r>
            <a:r>
              <a:rPr lang="en-US" altLang="zh-CN" sz="1600" kern="100" dirty="0" err="1"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Zhongshan</a:t>
            </a:r>
            <a:r>
              <a:rPr lang="en-US" altLang="zh-CN" sz="16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and </a:t>
            </a:r>
            <a:r>
              <a:rPr lang="en-US" altLang="zh-CN" sz="1600" kern="100" dirty="0" err="1"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Nansha</a:t>
            </a:r>
            <a:r>
              <a:rPr lang="en-US" altLang="zh-CN" sz="16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Guangzhou.  There will be </a:t>
            </a:r>
            <a:r>
              <a:rPr lang="en-US" altLang="zh-CN" sz="16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four lanes in each direction with a speed of 100 km/ </a:t>
            </a:r>
            <a:r>
              <a:rPr lang="en-US" altLang="zh-CN" sz="1600" kern="100" dirty="0" err="1"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hr</a:t>
            </a:r>
            <a:r>
              <a:rPr lang="en-US" altLang="zh-CN" sz="16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 </a:t>
            </a:r>
          </a:p>
          <a:p>
            <a:pPr marL="285750" indent="-285750" algn="just">
              <a:lnSpc>
                <a:spcPct val="120000"/>
              </a:lnSpc>
              <a:spcBef>
                <a:spcPts val="600"/>
              </a:spcBef>
              <a:buFont typeface="Arial" panose="020B0604020202020204" pitchFamily="34" charset="0"/>
              <a:buChar char="•"/>
            </a:pPr>
            <a:r>
              <a:rPr lang="en-US" altLang="zh-CN" sz="16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The only direct expressway connecting </a:t>
            </a:r>
            <a:r>
              <a:rPr lang="en-US" altLang="zh-CN" sz="16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“Shenzhen-Dongguan-Huizhou” and “Zhuhai-</a:t>
            </a:r>
            <a:r>
              <a:rPr lang="en-US" altLang="zh-CN" sz="1600" kern="100" dirty="0" err="1"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Zhongshan</a:t>
            </a:r>
            <a:r>
              <a:rPr lang="en-US" altLang="zh-CN" sz="16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-Jiangmen</a:t>
            </a:r>
            <a:r>
              <a:rPr lang="en-US" altLang="zh-CN" sz="16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 in the Pearl River Delta </a:t>
            </a:r>
            <a:endParaRPr lang="zh-CN" altLang="zh-CN" sz="16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a:lnSpc>
                <a:spcPct val="120000"/>
              </a:lnSpc>
              <a:spcBef>
                <a:spcPts val="600"/>
              </a:spcBef>
              <a:buFont typeface="Arial" panose="020B0604020202020204" pitchFamily="34" charset="0"/>
              <a:buChar char="•"/>
            </a:pPr>
            <a:r>
              <a:rPr lang="en-US" altLang="zh-CN" sz="16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Shortening of travelling </a:t>
            </a:r>
            <a:r>
              <a:rPr lang="en-US" altLang="zh-CN" sz="16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time from Shenzhen to </a:t>
            </a:r>
            <a:r>
              <a:rPr lang="en-US" altLang="zh-CN" sz="1600" kern="100" dirty="0" err="1">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Zhongshan</a:t>
            </a:r>
            <a:r>
              <a:rPr lang="en-US" altLang="zh-CN" sz="16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6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to about </a:t>
            </a:r>
            <a:r>
              <a:rPr lang="en-US" altLang="zh-CN" sz="16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20 minutes</a:t>
            </a:r>
            <a:endParaRPr lang="zh-CN" altLang="zh-CN" sz="16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Rectangle 8"/>
          <p:cNvSpPr/>
          <p:nvPr/>
        </p:nvSpPr>
        <p:spPr>
          <a:xfrm>
            <a:off x="1710187" y="6167175"/>
            <a:ext cx="5116126" cy="738664"/>
          </a:xfrm>
          <a:prstGeom prst="rect">
            <a:avLst/>
          </a:prstGeom>
        </p:spPr>
        <p:txBody>
          <a:bodyPr wrap="square">
            <a:spAutoFit/>
          </a:bodyPr>
          <a:lstStyle/>
          <a:p>
            <a:r>
              <a:rPr lang="en-US" altLang="zh-TW"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Source: Website of the Greater Bay Area </a:t>
            </a:r>
            <a:r>
              <a:rPr lang="en-US" altLang="zh-TW" sz="14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https://www.bayarea.gov.hk/en/connectivity/key.html)</a:t>
            </a:r>
            <a:endParaRPr lang="en-US"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endParaRPr>
          </a:p>
          <a:p>
            <a:endParaRPr lang="en-US"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0" name="Picture 9"/>
          <p:cNvPicPr>
            <a:picLocks noChangeAspect="1"/>
          </p:cNvPicPr>
          <p:nvPr/>
        </p:nvPicPr>
        <p:blipFill>
          <a:blip r:embed="rId4"/>
          <a:stretch>
            <a:fillRect/>
          </a:stretch>
        </p:blipFill>
        <p:spPr>
          <a:xfrm>
            <a:off x="269008" y="6230919"/>
            <a:ext cx="1320386" cy="398212"/>
          </a:xfrm>
          <a:prstGeom prst="rect">
            <a:avLst/>
          </a:prstGeom>
        </p:spPr>
      </p:pic>
      <p:sp>
        <p:nvSpPr>
          <p:cNvPr id="2" name="标题 1">
            <a:extLst>
              <a:ext uri="{FF2B5EF4-FFF2-40B4-BE49-F238E27FC236}">
                <a16:creationId xmlns:a16="http://schemas.microsoft.com/office/drawing/2014/main" id="{715D248F-62FD-9E88-F21D-E33C177DCF49}"/>
              </a:ext>
            </a:extLst>
          </p:cNvPr>
          <p:cNvSpPr txBox="1">
            <a:spLocks noChangeArrowheads="1"/>
          </p:cNvSpPr>
          <p:nvPr/>
        </p:nvSpPr>
        <p:spPr bwMode="auto">
          <a:xfrm>
            <a:off x="21524" y="-95480"/>
            <a:ext cx="8504989" cy="93536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355600" algn="just">
              <a:lnSpc>
                <a:spcPct val="150000"/>
              </a:lnSpc>
            </a:pPr>
            <a:r>
              <a:rPr lang="en-US" altLang="zh-CN" sz="3600" b="1" kern="100" dirty="0">
                <a:effectLst/>
                <a:latin typeface="Times New Roman" panose="02020603050405020304" pitchFamily="18" charset="0"/>
                <a:ea typeface="宋体" panose="02010600030101010101" pitchFamily="2" charset="-122"/>
                <a:cs typeface="Times New Roman" panose="02020603050405020304" pitchFamily="18" charset="0"/>
              </a:rPr>
              <a:t>Expediting Infrastructural Connectivity</a:t>
            </a:r>
            <a:endParaRPr lang="zh-CN" altLang="zh-CN" sz="36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 name="Rectangle 2">
            <a:extLst>
              <a:ext uri="{FF2B5EF4-FFF2-40B4-BE49-F238E27FC236}">
                <a16:creationId xmlns:a16="http://schemas.microsoft.com/office/drawing/2014/main" id="{BF4CFF07-8A8A-4544-1522-A91B34C7D81F}"/>
              </a:ext>
            </a:extLst>
          </p:cNvPr>
          <p:cNvSpPr/>
          <p:nvPr/>
        </p:nvSpPr>
        <p:spPr>
          <a:xfrm>
            <a:off x="8843838" y="143167"/>
            <a:ext cx="3027302" cy="458074"/>
          </a:xfrm>
          <a:prstGeom prst="rect">
            <a:avLst/>
          </a:prstGeom>
          <a:ln w="38100">
            <a:solidFill>
              <a:srgbClr val="0070C0"/>
            </a:solidFill>
          </a:ln>
        </p:spPr>
        <p:txBody>
          <a:bodyPr wrap="square">
            <a:spAutoFit/>
          </a:bodyPr>
          <a:lstStyle/>
          <a:p>
            <a:pPr indent="304800" algn="just">
              <a:lnSpc>
                <a:spcPct val="150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Example of infrastructure</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 name="Rectangle 2">
            <a:extLst>
              <a:ext uri="{FF2B5EF4-FFF2-40B4-BE49-F238E27FC236}">
                <a16:creationId xmlns:a16="http://schemas.microsoft.com/office/drawing/2014/main" id="{4382B1AF-1721-1758-5028-F66CE66954F1}"/>
              </a:ext>
            </a:extLst>
          </p:cNvPr>
          <p:cNvSpPr/>
          <p:nvPr/>
        </p:nvSpPr>
        <p:spPr>
          <a:xfrm>
            <a:off x="1275284" y="2471060"/>
            <a:ext cx="2707855" cy="458074"/>
          </a:xfrm>
          <a:prstGeom prst="rect">
            <a:avLst/>
          </a:prstGeom>
          <a:ln w="38100">
            <a:solidFill>
              <a:srgbClr val="0070C0"/>
            </a:solidFill>
          </a:ln>
        </p:spPr>
        <p:txBody>
          <a:bodyPr wrap="square">
            <a:spAutoFit/>
          </a:bodyPr>
          <a:lstStyle/>
          <a:p>
            <a:pPr algn="ctr">
              <a:lnSpc>
                <a:spcPct val="150000"/>
              </a:lnSpc>
            </a:pP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Nansha</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Bridge</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3" name="Rectangle 2">
            <a:extLst>
              <a:ext uri="{FF2B5EF4-FFF2-40B4-BE49-F238E27FC236}">
                <a16:creationId xmlns:a16="http://schemas.microsoft.com/office/drawing/2014/main" id="{AB52F147-1DC7-C8A1-37C7-C97279680D4B}"/>
              </a:ext>
            </a:extLst>
          </p:cNvPr>
          <p:cNvSpPr/>
          <p:nvPr/>
        </p:nvSpPr>
        <p:spPr>
          <a:xfrm>
            <a:off x="7253515" y="2407382"/>
            <a:ext cx="3289612" cy="458074"/>
          </a:xfrm>
          <a:prstGeom prst="rect">
            <a:avLst/>
          </a:prstGeom>
          <a:ln w="38100">
            <a:solidFill>
              <a:srgbClr val="0070C0"/>
            </a:solidFill>
          </a:ln>
        </p:spPr>
        <p:txBody>
          <a:bodyPr wrap="square">
            <a:spAutoFit/>
          </a:bodyPr>
          <a:lstStyle/>
          <a:p>
            <a:pPr algn="ctr">
              <a:lnSpc>
                <a:spcPct val="150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Shenzhen-Zhongshan Bridge</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1179140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86412" y="5226163"/>
            <a:ext cx="5856521" cy="873572"/>
          </a:xfrm>
          <a:prstGeom prst="rect">
            <a:avLst/>
          </a:prstGeom>
          <a:noFill/>
          <a:ln w="28575">
            <a:solidFill>
              <a:srgbClr val="FF0000"/>
            </a:solidFill>
          </a:ln>
        </p:spPr>
        <p:txBody>
          <a:bodyPr wrap="square" rtlCol="0">
            <a:spAutoFit/>
          </a:bodyPr>
          <a:lstStyle/>
          <a:p>
            <a:pPr algn="just">
              <a:lnSpc>
                <a:spcPct val="150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Guangzhou Metro Line 18, which has the highest speed in the Greater Bay Area, opened on </a:t>
            </a:r>
            <a:r>
              <a:rPr lang="en-US" altLang="zh-CN" kern="100" dirty="0" smtClean="0">
                <a:latin typeface="Times New Roman" panose="02020603050405020304" pitchFamily="18" charset="0"/>
                <a:ea typeface="宋体" panose="02010600030101010101" pitchFamily="2" charset="-122"/>
                <a:cs typeface="Times New Roman" panose="02020603050405020304" pitchFamily="18" charset="0"/>
              </a:rPr>
              <a:t>20 April</a:t>
            </a:r>
            <a:r>
              <a:rPr lang="en-US" altLang="zh-CN"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2021.</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7" name="文本框 6"/>
          <p:cNvSpPr txBox="1"/>
          <p:nvPr/>
        </p:nvSpPr>
        <p:spPr>
          <a:xfrm>
            <a:off x="186412" y="3448703"/>
            <a:ext cx="5774059" cy="1754326"/>
          </a:xfrm>
          <a:prstGeom prst="rect">
            <a:avLst/>
          </a:prstGeom>
          <a:noFill/>
          <a:ln w="28575">
            <a:solidFill>
              <a:srgbClr val="0070C0"/>
            </a:solidFill>
          </a:ln>
        </p:spPr>
        <p:txBody>
          <a:bodyPr wrap="square" rtlCol="0">
            <a:spAutoFit/>
          </a:bodyPr>
          <a:lstStyle/>
          <a:p>
            <a:pPr algn="just">
              <a:lnSpc>
                <a:spcPct val="150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With the completion and opening of the Hong Kong-Zhuhai-Macao Bridge and the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Nansha</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Bridge, the construction of the Shenzhen-Zhongshan Channel and the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Huangmaohai</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Cross-Sea Channel </a:t>
            </a:r>
            <a:r>
              <a:rPr lang="en-US" altLang="zh-CN" sz="1800" kern="100" dirty="0" smtClean="0">
                <a:effectLst/>
                <a:latin typeface="Times New Roman" panose="02020603050405020304" pitchFamily="18" charset="0"/>
                <a:ea typeface="宋体" panose="02010600030101010101" pitchFamily="2" charset="-122"/>
                <a:cs typeface="Times New Roman" panose="02020603050405020304" pitchFamily="18" charset="0"/>
              </a:rPr>
              <a:t>has </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been accelerated.</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4" name="连接符: 曲线 3"/>
          <p:cNvCxnSpPr/>
          <p:nvPr/>
        </p:nvCxnSpPr>
        <p:spPr>
          <a:xfrm flipV="1">
            <a:off x="5501800" y="5133117"/>
            <a:ext cx="721253" cy="310094"/>
          </a:xfrm>
          <a:prstGeom prst="curvedConnector3">
            <a:avLst>
              <a:gd name="adj1" fmla="val 50000"/>
            </a:avLst>
          </a:prstGeom>
          <a:ln w="28575">
            <a:prstDash val="sysDot"/>
            <a:tailEnd type="triangle"/>
          </a:ln>
        </p:spPr>
        <p:style>
          <a:lnRef idx="1">
            <a:schemeClr val="accent4"/>
          </a:lnRef>
          <a:fillRef idx="0">
            <a:schemeClr val="accent4"/>
          </a:fillRef>
          <a:effectRef idx="0">
            <a:schemeClr val="accent4"/>
          </a:effectRef>
          <a:fontRef idx="minor">
            <a:schemeClr val="tx1"/>
          </a:fontRef>
        </p:style>
      </p:cxnSp>
      <p:sp>
        <p:nvSpPr>
          <p:cNvPr id="3" name="Rectangle 2"/>
          <p:cNvSpPr/>
          <p:nvPr/>
        </p:nvSpPr>
        <p:spPr>
          <a:xfrm>
            <a:off x="74427" y="6172626"/>
            <a:ext cx="6358270" cy="523220"/>
          </a:xfrm>
          <a:prstGeom prst="rect">
            <a:avLst/>
          </a:prstGeom>
        </p:spPr>
        <p:txBody>
          <a:bodyPr wrap="square">
            <a:spAutoFit/>
          </a:bodyPr>
          <a:lstStyle/>
          <a:p>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Source: </a:t>
            </a:r>
            <a:r>
              <a:rPr lang="en-US" altLang="zh-CN" sz="1400" kern="100" dirty="0">
                <a:effectLst/>
                <a:latin typeface="Times New Roman" panose="02020603050405020304" pitchFamily="18" charset="0"/>
                <a:ea typeface="宋体" panose="02010600030101010101" pitchFamily="2" charset="-122"/>
              </a:rPr>
              <a:t>Liaison Office of the Central People’s Government in the Hong Kong SAR                                                      </a:t>
            </a:r>
            <a:r>
              <a:rPr lang="en-US" sz="1400" dirty="0">
                <a:latin typeface="Times New Roman" panose="02020603050405020304" pitchFamily="18" charset="0"/>
                <a:ea typeface="標楷體" panose="03000509000000000000" pitchFamily="65" charset="-120"/>
                <a:cs typeface="Times New Roman" panose="02020603050405020304" pitchFamily="18" charset="0"/>
              </a:rPr>
              <a:t>http://www.zlb.gov.cn/2021-05/21/c_1211166665.htm</a:t>
            </a:r>
          </a:p>
        </p:txBody>
      </p:sp>
      <p:sp>
        <p:nvSpPr>
          <p:cNvPr id="11" name="Rectangle 10"/>
          <p:cNvSpPr/>
          <p:nvPr/>
        </p:nvSpPr>
        <p:spPr>
          <a:xfrm>
            <a:off x="9689690" y="3720046"/>
            <a:ext cx="2350293" cy="2169825"/>
          </a:xfrm>
          <a:prstGeom prst="rect">
            <a:avLst/>
          </a:prstGeom>
          <a:ln w="28575">
            <a:solidFill>
              <a:srgbClr val="FF0000"/>
            </a:solidFill>
          </a:ln>
        </p:spPr>
        <p:txBody>
          <a:bodyPr wrap="square">
            <a:spAutoFit/>
          </a:bodyPr>
          <a:lstStyle/>
          <a:p>
            <a:pPr indent="304800" algn="just">
              <a:lnSpc>
                <a:spcPct val="150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Activity:</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lnSpc>
                <a:spcPct val="150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What is the fastest way to get to your hometown? </a:t>
            </a:r>
            <a:r>
              <a:rPr lang="en-US" altLang="zh-CN" sz="1800" kern="100" dirty="0" smtClean="0">
                <a:effectLst/>
                <a:latin typeface="Times New Roman" panose="02020603050405020304" pitchFamily="18" charset="0"/>
                <a:ea typeface="宋体" panose="02010600030101010101" pitchFamily="2" charset="-122"/>
                <a:cs typeface="Times New Roman" panose="02020603050405020304" pitchFamily="18" charset="0"/>
              </a:rPr>
              <a:t> How </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long does it take?</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标题 1">
            <a:extLst>
              <a:ext uri="{FF2B5EF4-FFF2-40B4-BE49-F238E27FC236}">
                <a16:creationId xmlns:a16="http://schemas.microsoft.com/office/drawing/2014/main" id="{6646D008-5C36-A0B3-7075-0ACD78E32DA3}"/>
              </a:ext>
            </a:extLst>
          </p:cNvPr>
          <p:cNvSpPr txBox="1">
            <a:spLocks noChangeArrowheads="1"/>
          </p:cNvSpPr>
          <p:nvPr/>
        </p:nvSpPr>
        <p:spPr bwMode="auto">
          <a:xfrm>
            <a:off x="1790438" y="-312485"/>
            <a:ext cx="8504989" cy="93536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355600" algn="just">
              <a:lnSpc>
                <a:spcPct val="150000"/>
              </a:lnSpc>
            </a:pPr>
            <a:r>
              <a:rPr lang="en-US" altLang="zh-CN" sz="3600" b="1" kern="100" dirty="0">
                <a:effectLst/>
                <a:latin typeface="Times New Roman" panose="02020603050405020304" pitchFamily="18" charset="0"/>
                <a:ea typeface="宋体" panose="02010600030101010101" pitchFamily="2" charset="-122"/>
                <a:cs typeface="Times New Roman" panose="02020603050405020304" pitchFamily="18" charset="0"/>
              </a:rPr>
              <a:t>Expediting Infrastructural Connectivity</a:t>
            </a:r>
            <a:endParaRPr lang="zh-CN" altLang="zh-CN" sz="36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TextBox 7">
            <a:extLst>
              <a:ext uri="{FF2B5EF4-FFF2-40B4-BE49-F238E27FC236}">
                <a16:creationId xmlns:a16="http://schemas.microsoft.com/office/drawing/2014/main" id="{8A91F7F4-D878-714A-B1BC-5CCB1878FB88}"/>
              </a:ext>
            </a:extLst>
          </p:cNvPr>
          <p:cNvSpPr txBox="1"/>
          <p:nvPr/>
        </p:nvSpPr>
        <p:spPr>
          <a:xfrm>
            <a:off x="6348879" y="6010325"/>
            <a:ext cx="3466637" cy="738664"/>
          </a:xfrm>
          <a:prstGeom prst="rect">
            <a:avLst/>
          </a:prstGeom>
          <a:noFill/>
        </p:spPr>
        <p:txBody>
          <a:bodyPr wrap="square" rtlCol="0">
            <a:spAutoFit/>
          </a:bodyPr>
          <a:lstStyle/>
          <a:p>
            <a:r>
              <a:rPr lang="en-US" sz="1400" dirty="0">
                <a:solidFill>
                  <a:schemeClr val="tx1">
                    <a:lumMod val="95000"/>
                    <a:lumOff val="5000"/>
                  </a:schemeClr>
                </a:solidFill>
                <a:latin typeface="Times New Roman" panose="02020603050405020304" pitchFamily="18" charset="0"/>
                <a:cs typeface="Times New Roman" panose="02020603050405020304" pitchFamily="18" charset="0"/>
              </a:rPr>
              <a:t>Source: https://www.cnbayarea.org.cn/english/News/content/post_319017.html</a:t>
            </a:r>
          </a:p>
        </p:txBody>
      </p:sp>
      <p:sp>
        <p:nvSpPr>
          <p:cNvPr id="10" name="TextBox 9">
            <a:extLst>
              <a:ext uri="{FF2B5EF4-FFF2-40B4-BE49-F238E27FC236}">
                <a16:creationId xmlns:a16="http://schemas.microsoft.com/office/drawing/2014/main" id="{8A734EFE-16E6-A744-B565-CEC77AD4B965}"/>
              </a:ext>
            </a:extLst>
          </p:cNvPr>
          <p:cNvSpPr txBox="1"/>
          <p:nvPr/>
        </p:nvSpPr>
        <p:spPr>
          <a:xfrm>
            <a:off x="204361" y="1155802"/>
            <a:ext cx="1587311" cy="2031325"/>
          </a:xfrm>
          <a:prstGeom prst="rect">
            <a:avLst/>
          </a:prstGeom>
          <a:noFill/>
        </p:spPr>
        <p:txBody>
          <a:bodyPr wrap="square" rtlCol="0">
            <a:spAutoFit/>
          </a:bodyPr>
          <a:lstStyle/>
          <a:p>
            <a:r>
              <a:rPr lang="en-US" sz="1400" dirty="0">
                <a:solidFill>
                  <a:schemeClr val="tx1">
                    <a:lumMod val="95000"/>
                    <a:lumOff val="5000"/>
                  </a:schemeClr>
                </a:solidFill>
                <a:latin typeface="Times New Roman" panose="02020603050405020304" pitchFamily="18" charset="0"/>
                <a:cs typeface="Times New Roman" panose="02020603050405020304" pitchFamily="18" charset="0"/>
              </a:rPr>
              <a:t>Source: https://origin.hkmb.hktdc.com/en/1X0AEKUI/hktdc-research/Smart-Logistics-for-Pharmaceuticals-Expands-Rapidly-in-Zhongshan</a:t>
            </a:r>
          </a:p>
        </p:txBody>
      </p:sp>
      <p:pic>
        <p:nvPicPr>
          <p:cNvPr id="12" name="Picture 11"/>
          <p:cNvPicPr/>
          <p:nvPr/>
        </p:nvPicPr>
        <p:blipFill rotWithShape="1">
          <a:blip r:embed="rId3"/>
          <a:srcRect l="32315" t="14291" r="33437" b="8010"/>
          <a:stretch/>
        </p:blipFill>
        <p:spPr bwMode="auto">
          <a:xfrm>
            <a:off x="6140671" y="569191"/>
            <a:ext cx="3405645" cy="5441134"/>
          </a:xfrm>
          <a:prstGeom prst="rect">
            <a:avLst/>
          </a:prstGeom>
          <a:ln>
            <a:noFill/>
          </a:ln>
          <a:extLst>
            <a:ext uri="{53640926-AAD7-44D8-BBD7-CCE9431645EC}">
              <a14:shadowObscured xmlns:a14="http://schemas.microsoft.com/office/drawing/2010/main"/>
            </a:ext>
          </a:extLst>
        </p:spPr>
      </p:pic>
      <p:pic>
        <p:nvPicPr>
          <p:cNvPr id="13" name="Picture 12"/>
          <p:cNvPicPr/>
          <p:nvPr/>
        </p:nvPicPr>
        <p:blipFill rotWithShape="1">
          <a:blip r:embed="rId4"/>
          <a:srcRect l="41402" t="35843" r="42293" b="34836"/>
          <a:stretch/>
        </p:blipFill>
        <p:spPr bwMode="auto">
          <a:xfrm>
            <a:off x="1980348" y="519906"/>
            <a:ext cx="3011032" cy="287565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170558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stretch>
            <a:fillRect/>
          </a:stretch>
        </p:blipFill>
        <p:spPr>
          <a:xfrm>
            <a:off x="134654" y="858901"/>
            <a:ext cx="3959970" cy="1573487"/>
          </a:xfrm>
          <a:prstGeom prst="rect">
            <a:avLst/>
          </a:prstGeom>
        </p:spPr>
      </p:pic>
      <p:sp>
        <p:nvSpPr>
          <p:cNvPr id="4" name="Rectangle 3"/>
          <p:cNvSpPr/>
          <p:nvPr/>
        </p:nvSpPr>
        <p:spPr>
          <a:xfrm>
            <a:off x="134654" y="6185692"/>
            <a:ext cx="4663962" cy="523220"/>
          </a:xfrm>
          <a:prstGeom prst="rect">
            <a:avLst/>
          </a:prstGeom>
          <a:ln w="38100">
            <a:solidFill>
              <a:srgbClr val="7030A0"/>
            </a:solidFill>
          </a:ln>
        </p:spPr>
        <p:txBody>
          <a:bodyPr wrap="square">
            <a:spAutoFit/>
          </a:bodyPr>
          <a:lstStyle/>
          <a:p>
            <a:pPr algn="just"/>
            <a:r>
              <a:rPr lang="en-US" altLang="zh-CN" sz="1400" kern="100" dirty="0">
                <a:effectLst/>
                <a:latin typeface="Times New Roman" panose="02020603050405020304" pitchFamily="18" charset="0"/>
                <a:ea typeface="宋体" panose="02010600030101010101" pitchFamily="2" charset="-122"/>
                <a:cs typeface="Times New Roman" panose="02020603050405020304" pitchFamily="18" charset="0"/>
              </a:rPr>
              <a:t>Click on the above images to watch the videos and learn about the connectivity of the 11 cities in the Greater Bay Area</a:t>
            </a:r>
            <a:endParaRPr lang="zh-CN" altLang="zh-CN" sz="14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Rectangle 5"/>
          <p:cNvSpPr/>
          <p:nvPr/>
        </p:nvSpPr>
        <p:spPr>
          <a:xfrm>
            <a:off x="32729" y="4306138"/>
            <a:ext cx="4300060" cy="1879554"/>
          </a:xfrm>
          <a:prstGeom prst="rect">
            <a:avLst/>
          </a:prstGeom>
        </p:spPr>
        <p:txBody>
          <a:bodyPr wrap="square">
            <a:spAutoFit/>
          </a:bodyPr>
          <a:lstStyle/>
          <a:p>
            <a:pPr indent="304800" algn="just">
              <a:lnSpc>
                <a:spcPct val="120000"/>
              </a:lnSpc>
            </a:pPr>
            <a:r>
              <a:rPr lang="en-US" altLang="zh-CN" sz="14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With a total length </a:t>
            </a:r>
            <a:r>
              <a:rPr lang="en-US" altLang="zh-CN" sz="14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of 24kms, the </a:t>
            </a:r>
            <a:r>
              <a:rPr lang="en-US" altLang="zh-CN" sz="14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Shenzhen-</a:t>
            </a:r>
            <a:r>
              <a:rPr lang="en-US" altLang="zh-CN" sz="1400" kern="100" dirty="0" err="1"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Zhongshan</a:t>
            </a:r>
            <a:r>
              <a:rPr lang="en-US" altLang="zh-CN" sz="14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4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Bridge connecting Shenzhen and Zhongshan across the river has been under construction since 2016 and is expected to be completed and open to traffic in 2024. By then, the </a:t>
            </a:r>
            <a:r>
              <a:rPr lang="en-US" altLang="zh-CN" sz="14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travelling </a:t>
            </a:r>
            <a:r>
              <a:rPr lang="en-US" altLang="zh-CN" sz="14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time from Shenzhen Bao’ an International Airport to Zhongshan will be reduced from the current 2 hours to 20 minutes.</a:t>
            </a:r>
            <a:endParaRPr lang="zh-CN" altLang="zh-CN" sz="14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7" name="Picture 6">
            <a:hlinkClick r:id="rId4"/>
          </p:cNvPr>
          <p:cNvPicPr>
            <a:picLocks noChangeAspect="1"/>
          </p:cNvPicPr>
          <p:nvPr/>
        </p:nvPicPr>
        <p:blipFill>
          <a:blip r:embed="rId5"/>
          <a:stretch>
            <a:fillRect/>
          </a:stretch>
        </p:blipFill>
        <p:spPr>
          <a:xfrm>
            <a:off x="166063" y="2457205"/>
            <a:ext cx="3959970" cy="1757283"/>
          </a:xfrm>
          <a:prstGeom prst="rect">
            <a:avLst/>
          </a:prstGeom>
        </p:spPr>
      </p:pic>
      <p:sp>
        <p:nvSpPr>
          <p:cNvPr id="8" name="Rectangle 7">
            <a:hlinkClick r:id="rId4"/>
          </p:cNvPr>
          <p:cNvSpPr/>
          <p:nvPr/>
        </p:nvSpPr>
        <p:spPr>
          <a:xfrm>
            <a:off x="1197224" y="3502889"/>
            <a:ext cx="2829659" cy="646331"/>
          </a:xfrm>
          <a:prstGeom prst="rect">
            <a:avLst/>
          </a:prstGeom>
          <a:ln w="19050">
            <a:solidFill>
              <a:srgbClr val="FF0000"/>
            </a:solidFill>
          </a:ln>
        </p:spPr>
        <p:txBody>
          <a:bodyPr wrap="square">
            <a:spAutoFit/>
          </a:bodyPr>
          <a:lstStyle/>
          <a:p>
            <a:r>
              <a:rPr lang="en-US" altLang="zh-TW" b="1" dirty="0">
                <a:latin typeface="Times New Roman" panose="02020603050405020304" pitchFamily="18" charset="0"/>
                <a:ea typeface="標楷體" panose="03000509000000000000" pitchFamily="65" charset="-120"/>
                <a:cs typeface="Times New Roman" panose="02020603050405020304" pitchFamily="18" charset="0"/>
              </a:rPr>
              <a:t>Source:</a:t>
            </a:r>
          </a:p>
          <a:p>
            <a:endParaRPr lang="en-US" b="1" dirty="0">
              <a:latin typeface="標楷體" panose="03000509000000000000" pitchFamily="65" charset="-120"/>
              <a:ea typeface="標楷體" panose="03000509000000000000" pitchFamily="65" charset="-120"/>
              <a:cs typeface="Times New Roman" panose="02020603050405020304" pitchFamily="18" charset="0"/>
            </a:endParaRPr>
          </a:p>
        </p:txBody>
      </p:sp>
      <p:pic>
        <p:nvPicPr>
          <p:cNvPr id="9" name="Picture 8">
            <a:hlinkClick r:id="rId4"/>
          </p:cNvPr>
          <p:cNvPicPr>
            <a:picLocks noChangeAspect="1"/>
          </p:cNvPicPr>
          <p:nvPr/>
        </p:nvPicPr>
        <p:blipFill>
          <a:blip r:embed="rId6"/>
          <a:stretch>
            <a:fillRect/>
          </a:stretch>
        </p:blipFill>
        <p:spPr>
          <a:xfrm>
            <a:off x="2387966" y="3437622"/>
            <a:ext cx="1701566" cy="646331"/>
          </a:xfrm>
          <a:prstGeom prst="rect">
            <a:avLst/>
          </a:prstGeom>
        </p:spPr>
      </p:pic>
      <p:pic>
        <p:nvPicPr>
          <p:cNvPr id="10" name="Picture 9"/>
          <p:cNvPicPr>
            <a:picLocks noChangeAspect="1"/>
          </p:cNvPicPr>
          <p:nvPr/>
        </p:nvPicPr>
        <p:blipFill>
          <a:blip r:embed="rId7"/>
          <a:stretch>
            <a:fillRect/>
          </a:stretch>
        </p:blipFill>
        <p:spPr>
          <a:xfrm>
            <a:off x="1065472" y="2074732"/>
            <a:ext cx="1440256" cy="466510"/>
          </a:xfrm>
          <a:prstGeom prst="rect">
            <a:avLst/>
          </a:prstGeom>
        </p:spPr>
      </p:pic>
      <p:sp>
        <p:nvSpPr>
          <p:cNvPr id="11" name="Rectangle 10"/>
          <p:cNvSpPr/>
          <p:nvPr/>
        </p:nvSpPr>
        <p:spPr>
          <a:xfrm>
            <a:off x="171056" y="2099789"/>
            <a:ext cx="2440998" cy="584775"/>
          </a:xfrm>
          <a:prstGeom prst="rect">
            <a:avLst/>
          </a:prstGeom>
          <a:ln w="19050">
            <a:solidFill>
              <a:srgbClr val="FF0000"/>
            </a:solidFill>
          </a:ln>
        </p:spPr>
        <p:txBody>
          <a:bodyPr wrap="square">
            <a:spAutoFit/>
          </a:bodyPr>
          <a:lstStyle/>
          <a:p>
            <a:r>
              <a:rPr lang="en-US" altLang="zh-TW" sz="1400" b="1" dirty="0">
                <a:latin typeface="Times New Roman" panose="02020603050405020304" pitchFamily="18" charset="0"/>
                <a:ea typeface="標楷體" panose="03000509000000000000" pitchFamily="65" charset="-120"/>
                <a:cs typeface="Times New Roman" panose="02020603050405020304" pitchFamily="18" charset="0"/>
              </a:rPr>
              <a:t>Source:</a:t>
            </a:r>
          </a:p>
          <a:p>
            <a:endParaRPr lang="en-US" b="1" dirty="0">
              <a:latin typeface="標楷體" panose="03000509000000000000" pitchFamily="65" charset="-120"/>
              <a:ea typeface="標楷體" panose="03000509000000000000" pitchFamily="65" charset="-120"/>
              <a:cs typeface="Times New Roman" panose="02020603050405020304" pitchFamily="18" charset="0"/>
            </a:endParaRPr>
          </a:p>
        </p:txBody>
      </p:sp>
      <p:sp>
        <p:nvSpPr>
          <p:cNvPr id="12" name="文本框 11"/>
          <p:cNvSpPr txBox="1"/>
          <p:nvPr/>
        </p:nvSpPr>
        <p:spPr>
          <a:xfrm>
            <a:off x="4242991" y="799156"/>
            <a:ext cx="8065967" cy="461829"/>
          </a:xfrm>
          <a:prstGeom prst="round2DiagRect">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indent="304800" algn="just">
              <a:lnSpc>
                <a:spcPct val="150000"/>
              </a:lnSpc>
            </a:pPr>
            <a:r>
              <a:rPr lang="en-US"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Guangdong focuses on promoting transportation connectivity in the Greater Bay Area</a:t>
            </a:r>
            <a:endParaRPr lang="zh-CN" alt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3" name="图片 5" descr="大交通"/>
          <p:cNvPicPr>
            <a:picLocks noChangeAspect="1"/>
          </p:cNvPicPr>
          <p:nvPr/>
        </p:nvPicPr>
        <p:blipFill>
          <a:blip r:embed="rId8"/>
          <a:stretch>
            <a:fillRect/>
          </a:stretch>
        </p:blipFill>
        <p:spPr>
          <a:xfrm>
            <a:off x="9056221" y="2012392"/>
            <a:ext cx="2933192" cy="2655520"/>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sp>
        <p:nvSpPr>
          <p:cNvPr id="14" name="文本框 4"/>
          <p:cNvSpPr txBox="1"/>
          <p:nvPr/>
        </p:nvSpPr>
        <p:spPr>
          <a:xfrm>
            <a:off x="4280173" y="1380392"/>
            <a:ext cx="4621908" cy="4461478"/>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lgn="just">
              <a:lnSpc>
                <a:spcPct val="120000"/>
              </a:lnSpc>
              <a:spcBef>
                <a:spcPts val="600"/>
              </a:spcBef>
              <a:buFont typeface="Arial" panose="020B0604020202020204" pitchFamily="34" charset="0"/>
              <a:buChar char="•"/>
            </a:pP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About 40 new highways of 1,394 kilometers</a:t>
            </a:r>
            <a:r>
              <a:rPr lang="zh-CN"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have been </a:t>
            </a:r>
            <a:r>
              <a:rPr lang="zh-CN" altLang="zh-CN" sz="18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built</a:t>
            </a:r>
            <a:r>
              <a:rPr lang="en-US" altLang="zh-CN" sz="18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in</a:t>
            </a:r>
            <a:r>
              <a:rPr lang="zh-CN" altLang="zh-CN" sz="18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Guangzhou-Fo</a:t>
            </a:r>
            <a:r>
              <a:rPr lang="en-US" altLang="zh-CN" sz="1800" kern="100" dirty="0" err="1">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shan</a:t>
            </a:r>
            <a:r>
              <a:rPr lang="zh-CN"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-Zhao</a:t>
            </a:r>
            <a:r>
              <a:rPr lang="en-US" altLang="zh-CN" sz="1800" kern="100" dirty="0" err="1">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qing</a:t>
            </a:r>
            <a:r>
              <a:rPr lang="zh-CN"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Hua</a:t>
            </a: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du</a:t>
            </a:r>
            <a:r>
              <a:rPr lang="zh-CN"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kern="100" dirty="0" err="1">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Dong</a:t>
            </a:r>
            <a:r>
              <a:rPr lang="en-US" altLang="zh-CN" kern="100" dirty="0" err="1">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g</a:t>
            </a:r>
            <a:r>
              <a:rPr lang="zh-CN"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uan and so on. People in the Pearl River Delta can </a:t>
            </a: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reach </a:t>
            </a:r>
            <a:r>
              <a:rPr lang="zh-CN"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highways within 30 minutes.</a:t>
            </a:r>
            <a:endParaRPr lang="en-US" altLang="zh-CN" sz="2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marL="285750" indent="-285750" algn="just">
              <a:lnSpc>
                <a:spcPct val="120000"/>
              </a:lnSpc>
              <a:spcBef>
                <a:spcPts val="600"/>
              </a:spcBef>
              <a:buFont typeface="Arial" panose="020B0604020202020204" pitchFamily="34" charset="0"/>
              <a:buChar char="•"/>
            </a:pP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The number of </a:t>
            </a:r>
            <a:r>
              <a:rPr lang="en-US" altLang="zh-CN" sz="18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high-speed ferry routes </a:t>
            </a: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has increased to 29. The four ports on both sides of the Pearl River, i.e., Guangzhou, Shenzhen, Zhuhai, and Dongguan, have become one-hundred-million-tons ports, and </a:t>
            </a:r>
            <a:r>
              <a:rPr lang="en-US" altLang="zh-CN" dirty="0">
                <a:solidFill>
                  <a:schemeClr val="tx1">
                    <a:lumMod val="95000"/>
                    <a:lumOff val="5000"/>
                  </a:schemeClr>
                </a:solidFill>
                <a:latin typeface="Times New Roman" panose="02020603050405020304" pitchFamily="18" charset="0"/>
                <a:cs typeface="Times New Roman" panose="02020603050405020304" pitchFamily="18" charset="0"/>
              </a:rPr>
              <a:t>Guangzhou Port and Shenzhen Port rank among the top in the world in terms of container throughput.</a:t>
            </a:r>
            <a:endParaRPr lang="zh-CN"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 name="Rectangle 14"/>
          <p:cNvSpPr/>
          <p:nvPr/>
        </p:nvSpPr>
        <p:spPr>
          <a:xfrm>
            <a:off x="4900541" y="5864074"/>
            <a:ext cx="6775840" cy="830997"/>
          </a:xfrm>
          <a:prstGeom prst="rect">
            <a:avLst/>
          </a:prstGeom>
        </p:spPr>
        <p:txBody>
          <a:bodyPr wrap="square">
            <a:spAutoFit/>
          </a:bodyPr>
          <a:lstStyle/>
          <a:p>
            <a:r>
              <a:rPr lang="en-US" altLang="zh-TW"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Source: </a:t>
            </a:r>
          </a:p>
          <a:p>
            <a:pPr marL="285750" indent="-285750">
              <a:buFont typeface="Arial" panose="020B0604020202020204" pitchFamily="34" charset="0"/>
              <a:buChar char="•"/>
            </a:pPr>
            <a:r>
              <a:rPr lang="en-US" altLang="zh-CN" sz="12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People’s </a:t>
            </a:r>
            <a:r>
              <a:rPr lang="en-US" altLang="zh-CN" sz="12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Daily Online</a:t>
            </a:r>
            <a:r>
              <a:rPr lang="zh-TW" altLang="en-US" sz="1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TW" sz="1100" dirty="0">
                <a:solidFill>
                  <a:schemeClr val="tx1">
                    <a:lumMod val="95000"/>
                    <a:lumOff val="5000"/>
                  </a:schemeClr>
                </a:solidFill>
                <a:latin typeface="Times New Roman" panose="02020603050405020304" pitchFamily="18" charset="0"/>
                <a:cs typeface="Times New Roman" panose="02020603050405020304" pitchFamily="18" charset="0"/>
              </a:rPr>
              <a:t>(</a:t>
            </a:r>
            <a:r>
              <a:rPr lang="en-US" sz="1100" dirty="0">
                <a:solidFill>
                  <a:schemeClr val="tx1">
                    <a:lumMod val="95000"/>
                    <a:lumOff val="5000"/>
                  </a:schemeClr>
                </a:solidFill>
                <a:latin typeface="Times New Roman" panose="02020603050405020304" pitchFamily="18" charset="0"/>
                <a:cs typeface="Times New Roman" panose="02020603050405020304" pitchFamily="18" charset="0"/>
              </a:rPr>
              <a:t>http://jx.people.com.cn/BIG5/n2/2021/0129/c347922-34554566.html</a:t>
            </a:r>
            <a:r>
              <a:rPr lang="en-US" altLang="zh-TW" sz="1100" dirty="0">
                <a:solidFill>
                  <a:schemeClr val="tx1">
                    <a:lumMod val="95000"/>
                    <a:lumOff val="5000"/>
                  </a:schemeClr>
                </a:solidFill>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sz="1100" dirty="0">
                <a:solidFill>
                  <a:schemeClr val="tx1">
                    <a:lumMod val="95000"/>
                    <a:lumOff val="5000"/>
                  </a:schemeClr>
                </a:solidFill>
                <a:latin typeface="Times New Roman" panose="02020603050405020304" pitchFamily="18" charset="0"/>
                <a:cs typeface="Times New Roman" panose="02020603050405020304" pitchFamily="18" charset="0"/>
              </a:rPr>
              <a:t>The China Current (https://chinacurrent.com/hk/story/22627/shenzhen-</a:t>
            </a:r>
            <a:r>
              <a:rPr lang="en-US" sz="1100" dirty="0" err="1">
                <a:solidFill>
                  <a:schemeClr val="tx1">
                    <a:lumMod val="95000"/>
                    <a:lumOff val="5000"/>
                  </a:schemeClr>
                </a:solidFill>
                <a:latin typeface="Times New Roman" panose="02020603050405020304" pitchFamily="18" charset="0"/>
                <a:cs typeface="Times New Roman" panose="02020603050405020304" pitchFamily="18" charset="0"/>
              </a:rPr>
              <a:t>zhongshan</a:t>
            </a:r>
            <a:r>
              <a:rPr lang="en-US" sz="1100" dirty="0">
                <a:solidFill>
                  <a:schemeClr val="tx1">
                    <a:lumMod val="95000"/>
                    <a:lumOff val="5000"/>
                  </a:schemeClr>
                </a:solidFill>
                <a:latin typeface="Times New Roman" panose="02020603050405020304" pitchFamily="18" charset="0"/>
                <a:cs typeface="Times New Roman" panose="02020603050405020304" pitchFamily="18" charset="0"/>
              </a:rPr>
              <a:t>-bridge)</a:t>
            </a:r>
          </a:p>
          <a:p>
            <a:pPr marL="285750" indent="-285750">
              <a:buFont typeface="Arial" panose="020B0604020202020204" pitchFamily="34" charset="0"/>
              <a:buChar char="•"/>
            </a:pPr>
            <a:r>
              <a:rPr lang="en-US" altLang="zh-CN" sz="11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Website of the Constitutional and Mainland Affairs </a:t>
            </a:r>
            <a:r>
              <a:rPr lang="en-US" altLang="zh-CN" sz="11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Bureau </a:t>
            </a:r>
            <a:r>
              <a:rPr lang="en-US" sz="1100" dirty="0" smtClean="0">
                <a:solidFill>
                  <a:schemeClr val="tx1">
                    <a:lumMod val="95000"/>
                    <a:lumOff val="5000"/>
                  </a:schemeClr>
                </a:solidFill>
                <a:latin typeface="Times New Roman" panose="02020603050405020304" pitchFamily="18" charset="0"/>
                <a:cs typeface="Times New Roman" panose="02020603050405020304" pitchFamily="18" charset="0"/>
              </a:rPr>
              <a:t>(https</a:t>
            </a:r>
            <a:r>
              <a:rPr lang="en-US" sz="1100" dirty="0">
                <a:solidFill>
                  <a:schemeClr val="tx1">
                    <a:lumMod val="95000"/>
                    <a:lumOff val="5000"/>
                  </a:schemeClr>
                </a:solidFill>
                <a:latin typeface="Times New Roman" panose="02020603050405020304" pitchFamily="18" charset="0"/>
                <a:cs typeface="Times New Roman" panose="02020603050405020304" pitchFamily="18" charset="0"/>
              </a:rPr>
              <a:t>://www.bayarea.gov.hk/en/stories/videos.html)</a:t>
            </a:r>
          </a:p>
        </p:txBody>
      </p:sp>
      <p:sp>
        <p:nvSpPr>
          <p:cNvPr id="16" name="标题 1">
            <a:extLst>
              <a:ext uri="{FF2B5EF4-FFF2-40B4-BE49-F238E27FC236}">
                <a16:creationId xmlns:a16="http://schemas.microsoft.com/office/drawing/2014/main" id="{313F0955-B51F-7A52-EA8D-E6035304908D}"/>
              </a:ext>
            </a:extLst>
          </p:cNvPr>
          <p:cNvSpPr txBox="1">
            <a:spLocks noChangeArrowheads="1"/>
          </p:cNvSpPr>
          <p:nvPr/>
        </p:nvSpPr>
        <p:spPr bwMode="auto">
          <a:xfrm>
            <a:off x="1298870" y="-80182"/>
            <a:ext cx="8504989" cy="93536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355600" algn="just">
              <a:lnSpc>
                <a:spcPct val="150000"/>
              </a:lnSpc>
            </a:pPr>
            <a:r>
              <a:rPr lang="en-US" altLang="zh-CN" sz="3600" b="1" kern="100" dirty="0">
                <a:effectLst/>
                <a:latin typeface="Times New Roman" panose="02020603050405020304" pitchFamily="18" charset="0"/>
                <a:ea typeface="宋体" panose="02010600030101010101" pitchFamily="2" charset="-122"/>
                <a:cs typeface="Times New Roman" panose="02020603050405020304" pitchFamily="18" charset="0"/>
              </a:rPr>
              <a:t>Expediting Infrastructural Connectivity</a:t>
            </a:r>
            <a:endParaRPr lang="zh-CN" altLang="zh-CN" sz="36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3" name="文字方塊 2"/>
          <p:cNvSpPr txBox="1"/>
          <p:nvPr/>
        </p:nvSpPr>
        <p:spPr>
          <a:xfrm>
            <a:off x="9103640" y="1519080"/>
            <a:ext cx="2838353" cy="43088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TW" sz="1100" dirty="0" smtClean="0">
                <a:solidFill>
                  <a:schemeClr val="tx1">
                    <a:lumMod val="95000"/>
                    <a:lumOff val="5000"/>
                  </a:schemeClr>
                </a:solidFill>
                <a:latin typeface="Times New Roman" panose="02020603050405020304" pitchFamily="18" charset="0"/>
                <a:cs typeface="Times New Roman" panose="02020603050405020304" pitchFamily="18" charset="0"/>
              </a:rPr>
              <a:t>The highways of Greater Bay Area are over 4800 KM</a:t>
            </a:r>
            <a:endParaRPr lang="zh-TW" altLang="en-US" sz="11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69675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10296" y="875015"/>
            <a:ext cx="11771408" cy="4152099"/>
          </a:xfrm>
          <a:prstGeom prst="rect">
            <a:avLst/>
          </a:prstGeom>
          <a:noFill/>
          <a:ln w="28575">
            <a:solidFill>
              <a:srgbClr val="FF000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lgn="just">
              <a:lnSpc>
                <a:spcPct val="120000"/>
              </a:lnSpc>
              <a:spcBef>
                <a:spcPts val="600"/>
              </a:spcBef>
              <a:buFont typeface="Arial" panose="020B0604020202020204" pitchFamily="34" charset="0"/>
              <a:buChar char="•"/>
            </a:pPr>
            <a:r>
              <a:rPr lang="en-US" altLang="zh-CN" sz="19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To build a “three </a:t>
            </a:r>
            <a:r>
              <a:rPr lang="en-US" altLang="zh-CN" sz="19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horizontal </a:t>
            </a:r>
            <a:r>
              <a:rPr lang="en-US" altLang="zh-CN" sz="19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and four </a:t>
            </a:r>
            <a:r>
              <a:rPr lang="en-US" altLang="zh-CN" sz="19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vertical” </a:t>
            </a:r>
            <a:r>
              <a:rPr lang="en-US" altLang="zh-CN" sz="19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comprehensive transport corridor with the Greater Bay Area as the core, connecting the west coast of the Strait in the east, connecting the Yangtze River Delta region, connecting Guangxi</a:t>
            </a:r>
            <a:r>
              <a:rPr lang="en-US" altLang="zh-CN" sz="19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9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Yunnan-Guizhou in the west, connecting the Chengdu-Chongqing region, Hunan</a:t>
            </a:r>
            <a:r>
              <a:rPr lang="en-US" altLang="zh-CN" sz="19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9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Jiangxi</a:t>
            </a:r>
            <a:r>
              <a:rPr lang="en-US" altLang="zh-CN" sz="19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9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Hubei in the north, and connecting the Beijing-Tianjin-Hebei region. </a:t>
            </a:r>
            <a:r>
              <a:rPr lang="en-US" altLang="zh-CN" sz="19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sz="19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By </a:t>
            </a:r>
            <a:r>
              <a:rPr lang="zh-CN" altLang="zh-CN" sz="19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2025, the operating mileage of railways in the province will reach 6,500 kilometers, including 3,600 kilometers of high-speed railways</a:t>
            </a:r>
            <a:r>
              <a:rPr lang="en-US" altLang="zh-CN" sz="19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a</a:t>
            </a:r>
            <a:r>
              <a:rPr lang="zh-CN" altLang="zh-CN" sz="19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nd the operating mileage of expressways</a:t>
            </a:r>
            <a:r>
              <a:rPr lang="en-US" altLang="zh-CN" sz="19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9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of </a:t>
            </a:r>
            <a:r>
              <a:rPr lang="zh-CN" altLang="zh-CN" sz="19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12</a:t>
            </a:r>
            <a:r>
              <a:rPr lang="zh-CN" altLang="zh-CN" sz="19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,500 </a:t>
            </a:r>
            <a:r>
              <a:rPr lang="zh-CN" altLang="zh-CN" sz="19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kilometers.</a:t>
            </a:r>
            <a:endParaRPr lang="en-US" altLang="zh-CN" sz="19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a:lnSpc>
                <a:spcPct val="120000"/>
              </a:lnSpc>
              <a:spcBef>
                <a:spcPts val="600"/>
              </a:spcBef>
              <a:buFont typeface="Arial" panose="020B0604020202020204" pitchFamily="34" charset="0"/>
              <a:buChar char="•"/>
            </a:pPr>
            <a:r>
              <a:rPr lang="en-US" altLang="zh-CN" sz="19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To speed up the construction of intercity railways in the Greater Bay Area.</a:t>
            </a:r>
            <a:endParaRPr lang="en-US" altLang="zh-CN" sz="19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a:lnSpc>
                <a:spcPct val="120000"/>
              </a:lnSpc>
              <a:spcBef>
                <a:spcPts val="600"/>
              </a:spcBef>
              <a:buFont typeface="Arial" panose="020B0604020202020204" pitchFamily="34" charset="0"/>
              <a:buChar char="•"/>
            </a:pPr>
            <a:r>
              <a:rPr lang="en-US" altLang="zh-CN" sz="19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To form a transportation and logistics network with coastal ports as </a:t>
            </a:r>
            <a:r>
              <a:rPr lang="en-US" altLang="zh-CN" sz="19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nodes, </a:t>
            </a:r>
            <a:r>
              <a:rPr lang="en-US" altLang="zh-CN" sz="19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facing the world and radiating inland.</a:t>
            </a:r>
            <a:endParaRPr lang="en-US" altLang="zh-CN" sz="19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a:lnSpc>
                <a:spcPct val="120000"/>
              </a:lnSpc>
              <a:spcBef>
                <a:spcPts val="600"/>
              </a:spcBef>
              <a:buFont typeface="Arial" panose="020B0604020202020204" pitchFamily="34" charset="0"/>
              <a:buChar char="•"/>
            </a:pPr>
            <a:r>
              <a:rPr lang="en-US" altLang="zh-CN" sz="19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To accelerate the development of general aviation and build a number of general airports in Guangzhou, Jiangmen, Qingyuan, </a:t>
            </a:r>
            <a:r>
              <a:rPr lang="en-US" altLang="zh-CN" sz="19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Chaozhou, etc.. </a:t>
            </a:r>
            <a:r>
              <a:rPr lang="en-US" altLang="zh-CN" sz="19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By 2025, the annual passenger capacity of civil aviation will reach 250 million, and the annual cargo capacity will reach 6.5 million tons.</a:t>
            </a:r>
            <a:endParaRPr lang="zh-CN" altLang="zh-CN" sz="19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 name="文本框 11"/>
          <p:cNvSpPr txBox="1"/>
          <p:nvPr/>
        </p:nvSpPr>
        <p:spPr>
          <a:xfrm>
            <a:off x="210296" y="-49253"/>
            <a:ext cx="11876352" cy="919401"/>
          </a:xfrm>
          <a:prstGeom prst="round2DiagRect">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indent="228600">
              <a:lnSpc>
                <a:spcPct val="100000"/>
              </a:lnSpc>
            </a:pP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During the 14th Five-Year Plan period, Guangdong Province focused on promoting transportation connectivity </a:t>
            </a:r>
            <a:r>
              <a:rPr lang="en-US" altLang="zh-CN" sz="2400" kern="100" dirty="0">
                <a:latin typeface="Times New Roman" panose="02020603050405020304" pitchFamily="18" charset="0"/>
                <a:ea typeface="宋体" panose="02010600030101010101" pitchFamily="2" charset="-122"/>
                <a:cs typeface="Times New Roman" panose="02020603050405020304" pitchFamily="18" charset="0"/>
              </a:rPr>
              <a:t>in the Greater Bay Area</a:t>
            </a:r>
            <a:endParaRPr lang="zh-CN" altLang="zh-CN" sz="2400" kern="10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 name="Picture 1">
            <a:hlinkClick r:id="rId2"/>
          </p:cNvPr>
          <p:cNvPicPr>
            <a:picLocks noChangeAspect="1"/>
          </p:cNvPicPr>
          <p:nvPr/>
        </p:nvPicPr>
        <p:blipFill>
          <a:blip r:embed="rId3"/>
          <a:stretch>
            <a:fillRect/>
          </a:stretch>
        </p:blipFill>
        <p:spPr>
          <a:xfrm>
            <a:off x="1693994" y="5235452"/>
            <a:ext cx="2941397" cy="504737"/>
          </a:xfrm>
          <a:prstGeom prst="rect">
            <a:avLst/>
          </a:prstGeom>
        </p:spPr>
      </p:pic>
      <p:pic>
        <p:nvPicPr>
          <p:cNvPr id="3" name="Picture 2">
            <a:hlinkClick r:id="rId4"/>
          </p:cNvPr>
          <p:cNvPicPr>
            <a:picLocks noChangeAspect="1"/>
          </p:cNvPicPr>
          <p:nvPr/>
        </p:nvPicPr>
        <p:blipFill>
          <a:blip r:embed="rId5"/>
          <a:stretch>
            <a:fillRect/>
          </a:stretch>
        </p:blipFill>
        <p:spPr>
          <a:xfrm>
            <a:off x="4845878" y="5215998"/>
            <a:ext cx="2633580" cy="504737"/>
          </a:xfrm>
          <a:prstGeom prst="rect">
            <a:avLst/>
          </a:prstGeom>
        </p:spPr>
      </p:pic>
      <p:sp>
        <p:nvSpPr>
          <p:cNvPr id="6" name="Rectangle 5"/>
          <p:cNvSpPr/>
          <p:nvPr/>
        </p:nvSpPr>
        <p:spPr>
          <a:xfrm>
            <a:off x="7689945" y="5300471"/>
            <a:ext cx="3765195" cy="507831"/>
          </a:xfrm>
          <a:prstGeom prst="rect">
            <a:avLst/>
          </a:prstGeom>
          <a:ln w="19050">
            <a:solidFill>
              <a:srgbClr val="7030A0"/>
            </a:solidFill>
          </a:ln>
        </p:spPr>
        <p:txBody>
          <a:bodyPr wrap="square">
            <a:spAutoFit/>
          </a:bodyPr>
          <a:lstStyle/>
          <a:p>
            <a:pPr indent="228600" algn="just">
              <a:lnSpc>
                <a:spcPct val="150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Click on the image to learn more</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Rectangle 3"/>
          <p:cNvSpPr/>
          <p:nvPr/>
        </p:nvSpPr>
        <p:spPr>
          <a:xfrm>
            <a:off x="375511" y="5295445"/>
            <a:ext cx="1107996" cy="369332"/>
          </a:xfrm>
          <a:prstGeom prst="rect">
            <a:avLst/>
          </a:prstGeom>
        </p:spPr>
        <p:txBody>
          <a:bodyPr wrap="square">
            <a:spAutoFit/>
          </a:bodyPr>
          <a:lstStyle/>
          <a:p>
            <a:r>
              <a:rPr lang="en-US" b="1" dirty="0">
                <a:latin typeface="Times New Roman" panose="02020603050405020304" pitchFamily="18" charset="0"/>
                <a:ea typeface="標楷體" panose="03000509000000000000" pitchFamily="65" charset="-120"/>
                <a:cs typeface="Times New Roman" panose="02020603050405020304" pitchFamily="18" charset="0"/>
              </a:rPr>
              <a:t>Source:</a:t>
            </a:r>
          </a:p>
        </p:txBody>
      </p:sp>
      <p:sp>
        <p:nvSpPr>
          <p:cNvPr id="7" name="Rectangle 6"/>
          <p:cNvSpPr/>
          <p:nvPr/>
        </p:nvSpPr>
        <p:spPr>
          <a:xfrm>
            <a:off x="63374" y="5861353"/>
            <a:ext cx="11918330" cy="438582"/>
          </a:xfrm>
          <a:prstGeom prst="rect">
            <a:avLst/>
          </a:prstGeom>
        </p:spPr>
        <p:txBody>
          <a:bodyPr wrap="square">
            <a:spAutoFit/>
          </a:bodyPr>
          <a:lstStyle/>
          <a:p>
            <a:pPr indent="228600" algn="just">
              <a:lnSpc>
                <a:spcPct val="150000"/>
              </a:lnSpc>
            </a:pPr>
            <a:r>
              <a:rPr lang="en-US" altLang="zh-CN" sz="1500" kern="100" dirty="0">
                <a:effectLst/>
                <a:latin typeface="Times New Roman" panose="02020603050405020304" pitchFamily="18" charset="0"/>
                <a:ea typeface="宋体" panose="02010600030101010101" pitchFamily="2" charset="-122"/>
                <a:cs typeface="Times New Roman" panose="02020603050405020304" pitchFamily="18" charset="0"/>
              </a:rPr>
              <a:t>Activity: Find out which areas in the mainland are Guangxi-Yunnan-Guizhou, Chengdu</a:t>
            </a:r>
            <a:r>
              <a:rPr lang="en-US" altLang="zh-CN" sz="15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1500" kern="100" dirty="0">
                <a:effectLst/>
                <a:latin typeface="Times New Roman" panose="02020603050405020304" pitchFamily="18" charset="0"/>
                <a:ea typeface="宋体" panose="02010600030101010101" pitchFamily="2" charset="-122"/>
                <a:cs typeface="Times New Roman" panose="02020603050405020304" pitchFamily="18" charset="0"/>
              </a:rPr>
              <a:t>Chongqing, Hunan</a:t>
            </a:r>
            <a:r>
              <a:rPr lang="en-US" altLang="zh-CN" sz="15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1500" kern="100" dirty="0">
                <a:effectLst/>
                <a:latin typeface="Times New Roman" panose="02020603050405020304" pitchFamily="18" charset="0"/>
                <a:ea typeface="宋体" panose="02010600030101010101" pitchFamily="2" charset="-122"/>
                <a:cs typeface="Times New Roman" panose="02020603050405020304" pitchFamily="18" charset="0"/>
              </a:rPr>
              <a:t>Jiangxi-Hubei, and Beijing</a:t>
            </a:r>
            <a:r>
              <a:rPr lang="en-US" altLang="zh-CN" sz="15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1500" kern="100" dirty="0">
                <a:effectLst/>
                <a:latin typeface="Times New Roman" panose="02020603050405020304" pitchFamily="18" charset="0"/>
                <a:ea typeface="宋体" panose="02010600030101010101" pitchFamily="2" charset="-122"/>
                <a:cs typeface="Times New Roman" panose="02020603050405020304" pitchFamily="18" charset="0"/>
              </a:rPr>
              <a:t>Tianjin-Hebei?</a:t>
            </a:r>
            <a:endParaRPr lang="zh-CN" altLang="zh-CN" sz="15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Rectangle 7"/>
          <p:cNvSpPr/>
          <p:nvPr/>
        </p:nvSpPr>
        <p:spPr>
          <a:xfrm>
            <a:off x="845926" y="6129344"/>
            <a:ext cx="9425978" cy="646331"/>
          </a:xfrm>
          <a:prstGeom prst="rect">
            <a:avLst/>
          </a:prstGeom>
        </p:spPr>
        <p:txBody>
          <a:bodyPr wrap="none">
            <a:spAutoFit/>
          </a:bodyPr>
          <a:lstStyle/>
          <a:p>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Source:</a:t>
            </a:r>
            <a:endParaRPr lang="en-US" altLang="zh-CN" sz="12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CN" sz="1200" kern="100" dirty="0">
                <a:effectLst/>
                <a:latin typeface="Times New Roman" panose="02020603050405020304" pitchFamily="18" charset="0"/>
                <a:ea typeface="宋体" panose="02010600030101010101" pitchFamily="2" charset="-122"/>
                <a:cs typeface="Times New Roman" panose="02020603050405020304" pitchFamily="18" charset="0"/>
              </a:rPr>
              <a:t>    Website of the Guangdong Provincial Development and Reform Commission</a:t>
            </a:r>
            <a:r>
              <a:rPr lang="en-US" altLang="zh-CN" sz="12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1200" dirty="0">
                <a:latin typeface="Times New Roman" panose="02020603050405020304" pitchFamily="18" charset="0"/>
                <a:ea typeface="標楷體" panose="03000509000000000000" pitchFamily="65" charset="-120"/>
                <a:cs typeface="Times New Roman" panose="02020603050405020304" pitchFamily="18" charset="0"/>
              </a:rPr>
              <a:t>(</a:t>
            </a:r>
            <a:r>
              <a:rPr lang="en-US" sz="1200" dirty="0">
                <a:latin typeface="Times New Roman" panose="02020603050405020304" pitchFamily="18" charset="0"/>
                <a:ea typeface="標楷體" panose="03000509000000000000" pitchFamily="65" charset="-120"/>
                <a:cs typeface="Times New Roman" panose="02020603050405020304" pitchFamily="18" charset="0"/>
              </a:rPr>
              <a:t>http://drc.gd.gov.cn/zcjd5635/content/post_3272021.html)</a:t>
            </a:r>
          </a:p>
          <a:p>
            <a:r>
              <a:rPr lang="en-US" altLang="zh-CN" sz="1200" kern="100" dirty="0">
                <a:effectLst/>
                <a:latin typeface="Times New Roman" panose="02020603050405020304" pitchFamily="18" charset="0"/>
                <a:ea typeface="宋体" panose="02010600030101010101" pitchFamily="2" charset="-122"/>
                <a:cs typeface="Times New Roman" panose="02020603050405020304" pitchFamily="18" charset="0"/>
              </a:rPr>
              <a:t>    Website of the Department of Transport of Guangdong Province</a:t>
            </a:r>
            <a:r>
              <a:rPr lang="en-US" altLang="zh-CN" sz="12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1200" dirty="0">
                <a:latin typeface="Times New Roman" panose="02020603050405020304" pitchFamily="18" charset="0"/>
                <a:cs typeface="Times New Roman" panose="02020603050405020304" pitchFamily="18" charset="0"/>
              </a:rPr>
              <a:t>(</a:t>
            </a:r>
            <a:r>
              <a:rPr lang="en-US" sz="1200" dirty="0">
                <a:latin typeface="Times New Roman" panose="02020603050405020304" pitchFamily="18" charset="0"/>
                <a:cs typeface="Times New Roman" panose="02020603050405020304" pitchFamily="18" charset="0"/>
              </a:rPr>
              <a:t>http://td.gd.gov.cn/gkmlpt/content/3/3270/post_3270497.html?jump=false#1479)</a:t>
            </a:r>
          </a:p>
        </p:txBody>
      </p:sp>
      <p:sp>
        <p:nvSpPr>
          <p:cNvPr id="9" name="文字方塊 8"/>
          <p:cNvSpPr txBox="1"/>
          <p:nvPr/>
        </p:nvSpPr>
        <p:spPr>
          <a:xfrm>
            <a:off x="4944979" y="5692886"/>
            <a:ext cx="2534479" cy="2308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sz="9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Department of Transport of Guangdong Province</a:t>
            </a:r>
            <a:endParaRPr lang="zh-TW" altLang="en-US" sz="900" dirty="0">
              <a:solidFill>
                <a:schemeClr val="tx1">
                  <a:lumMod val="95000"/>
                  <a:lumOff val="5000"/>
                </a:schemeClr>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766559" y="5222112"/>
            <a:ext cx="5514046" cy="523220"/>
          </a:xfrm>
          <a:prstGeom prst="rect">
            <a:avLst/>
          </a:prstGeom>
          <a:noFill/>
        </p:spPr>
        <p:txBody>
          <a:bodyPr wrap="square" rtlCol="0" anchor="t">
            <a:spAutoFit/>
          </a:bodyPr>
          <a:lstStyle/>
          <a:p>
            <a:r>
              <a:rPr lang="en-US" altLang="zh-CN" sz="1400" kern="100" dirty="0">
                <a:effectLst/>
                <a:latin typeface="Times New Roman" panose="02020603050405020304" pitchFamily="18" charset="0"/>
                <a:ea typeface="宋体" panose="02010600030101010101" pitchFamily="2" charset="-122"/>
                <a:cs typeface="Times New Roman" panose="02020603050405020304" pitchFamily="18" charset="0"/>
              </a:rPr>
              <a:t>Website of the Department of Transport of Guangdong Province</a:t>
            </a:r>
            <a:r>
              <a:rPr lang="en-US" altLang="zh-CN" sz="1400" kern="100" dirty="0">
                <a:latin typeface="Times New Roman" panose="02020603050405020304" pitchFamily="18" charset="0"/>
                <a:ea typeface="宋体" panose="02010600030101010101" pitchFamily="2" charset="-122"/>
                <a:cs typeface="Times New Roman" panose="02020603050405020304" pitchFamily="18" charset="0"/>
              </a:rPr>
              <a:t> </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http://td.gd.gov.cn/dtxw_n/tpxw/content/post_3140625.html</a:t>
            </a:r>
          </a:p>
        </p:txBody>
      </p:sp>
      <p:sp>
        <p:nvSpPr>
          <p:cNvPr id="8" name="文本框 7"/>
          <p:cNvSpPr txBox="1"/>
          <p:nvPr/>
        </p:nvSpPr>
        <p:spPr>
          <a:xfrm>
            <a:off x="557819" y="1051113"/>
            <a:ext cx="11057702" cy="2893100"/>
          </a:xfrm>
          <a:prstGeom prst="rect">
            <a:avLst/>
          </a:prstGeom>
          <a:noFill/>
          <a:ln w="28575">
            <a:solidFill>
              <a:srgbClr val="FF000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lnSpc>
                <a:spcPct val="130000"/>
              </a:lnSpc>
              <a:buFont typeface="Arial" panose="020B0604020202020204" pitchFamily="34" charset="0"/>
              <a:buChar char="•"/>
            </a:pPr>
            <a:r>
              <a:rPr lang="en-US" altLang="zh-CN" sz="2000" kern="100" dirty="0">
                <a:latin typeface="Times New Roman" panose="02020603050405020304" pitchFamily="18" charset="0"/>
                <a:ea typeface="宋体" panose="02010600030101010101" pitchFamily="2" charset="-122"/>
                <a:cs typeface="Times New Roman" panose="02020603050405020304" pitchFamily="18" charset="0"/>
              </a:rPr>
              <a:t>The Greater Bay Area will realize a </a:t>
            </a:r>
            <a:r>
              <a:rPr lang="en-US" altLang="zh-CN" sz="2000" kern="100" dirty="0">
                <a:solidFill>
                  <a:schemeClr val="accent2">
                    <a:lumMod val="75000"/>
                  </a:schemeClr>
                </a:solidFill>
                <a:latin typeface="Times New Roman" panose="02020603050405020304" pitchFamily="18" charset="0"/>
                <a:ea typeface="宋体" panose="02010600030101010101" pitchFamily="2" charset="-122"/>
                <a:cs typeface="Times New Roman" panose="02020603050405020304" pitchFamily="18" charset="0"/>
              </a:rPr>
              <a:t>one</a:t>
            </a:r>
            <a:r>
              <a:rPr lang="en-US" altLang="zh-CN" sz="2000" kern="100" dirty="0">
                <a:latin typeface="Times New Roman" panose="02020603050405020304" pitchFamily="18" charset="0"/>
                <a:ea typeface="宋体" panose="02010600030101010101" pitchFamily="2" charset="-122"/>
                <a:cs typeface="Times New Roman" panose="02020603050405020304" pitchFamily="18" charset="0"/>
              </a:rPr>
              <a:t>-hour traffic circle with Hong Kong-Shenzhen, Guangzhou-Foshan, Macao-Zhuhai as the core.</a:t>
            </a:r>
            <a:endParaRPr lang="zh-CN" altLang="en-US" sz="2000" kern="100" dirty="0">
              <a:latin typeface="Times New Roman" panose="02020603050405020304" pitchFamily="18" charset="0"/>
              <a:ea typeface="宋体" panose="02010600030101010101" pitchFamily="2" charset="-122"/>
              <a:cs typeface="Times New Roman" panose="02020603050405020304" pitchFamily="18" charset="0"/>
            </a:endParaRPr>
          </a:p>
          <a:p>
            <a:pPr marL="342900" indent="-342900">
              <a:lnSpc>
                <a:spcPct val="130000"/>
              </a:lnSpc>
              <a:buFont typeface="Arial" panose="020B0604020202020204" pitchFamily="34" charset="0"/>
              <a:buChar char="•"/>
            </a:pPr>
            <a:r>
              <a:rPr lang="en-US" altLang="zh-CN" sz="2000" kern="100" dirty="0">
                <a:latin typeface="Times New Roman" panose="02020603050405020304" pitchFamily="18" charset="0"/>
                <a:ea typeface="宋体" panose="02010600030101010101" pitchFamily="2" charset="-122"/>
                <a:cs typeface="Times New Roman" panose="02020603050405020304" pitchFamily="18" charset="0"/>
              </a:rPr>
              <a:t>The Greater Bay Area can be reached by land in </a:t>
            </a:r>
            <a:r>
              <a:rPr lang="en-US" altLang="zh-CN" sz="2000" kern="100" dirty="0">
                <a:solidFill>
                  <a:srgbClr val="00B050"/>
                </a:solidFill>
                <a:latin typeface="Times New Roman" panose="02020603050405020304" pitchFamily="18" charset="0"/>
                <a:ea typeface="宋体" panose="02010600030101010101" pitchFamily="2" charset="-122"/>
                <a:cs typeface="Times New Roman" panose="02020603050405020304" pitchFamily="18" charset="0"/>
              </a:rPr>
              <a:t>2</a:t>
            </a:r>
            <a:r>
              <a:rPr lang="en-US" altLang="zh-CN" sz="2000" kern="100" dirty="0">
                <a:latin typeface="Times New Roman" panose="02020603050405020304" pitchFamily="18" charset="0"/>
                <a:ea typeface="宋体" panose="02010600030101010101" pitchFamily="2" charset="-122"/>
                <a:cs typeface="Times New Roman" panose="02020603050405020304" pitchFamily="18" charset="0"/>
              </a:rPr>
              <a:t> hours from cities in eastern Guangdong, western Guangdong and northern Guangdong.</a:t>
            </a:r>
            <a:endParaRPr lang="zh-CN" altLang="en-US" sz="2000" kern="100" dirty="0">
              <a:latin typeface="Times New Roman" panose="02020603050405020304" pitchFamily="18" charset="0"/>
              <a:ea typeface="宋体" panose="02010600030101010101" pitchFamily="2" charset="-122"/>
              <a:cs typeface="Times New Roman" panose="02020603050405020304" pitchFamily="18" charset="0"/>
            </a:endParaRPr>
          </a:p>
          <a:p>
            <a:pPr marL="342900" indent="-342900">
              <a:lnSpc>
                <a:spcPct val="130000"/>
              </a:lnSpc>
              <a:buFont typeface="Arial" panose="020B0604020202020204" pitchFamily="34" charset="0"/>
              <a:buChar char="•"/>
            </a:pPr>
            <a:r>
              <a:rPr lang="en-US" altLang="zh-CN" sz="2000" kern="100" dirty="0">
                <a:latin typeface="Times New Roman" panose="02020603050405020304" pitchFamily="18" charset="0"/>
                <a:ea typeface="宋体" panose="02010600030101010101" pitchFamily="2" charset="-122"/>
                <a:cs typeface="Times New Roman" panose="02020603050405020304" pitchFamily="18" charset="0"/>
              </a:rPr>
              <a:t>It takes </a:t>
            </a:r>
            <a:r>
              <a:rPr lang="en-US" altLang="zh-CN" sz="2000" kern="100"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3</a:t>
            </a:r>
            <a:r>
              <a:rPr lang="en-US" altLang="zh-CN" sz="2000" kern="100" dirty="0">
                <a:latin typeface="Times New Roman" panose="02020603050405020304" pitchFamily="18" charset="0"/>
                <a:ea typeface="宋体" panose="02010600030101010101" pitchFamily="2" charset="-122"/>
                <a:cs typeface="Times New Roman" panose="02020603050405020304" pitchFamily="18" charset="0"/>
              </a:rPr>
              <a:t> hours to reach the surrounding provincial </a:t>
            </a:r>
            <a:r>
              <a:rPr lang="en-US" altLang="zh-CN" sz="20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capital </a:t>
            </a:r>
            <a:r>
              <a:rPr lang="en-US" altLang="zh-CN" sz="20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cities by </a:t>
            </a:r>
            <a:r>
              <a:rPr lang="en-US" altLang="zh-CN" sz="2000" kern="100" dirty="0">
                <a:latin typeface="Times New Roman" panose="02020603050405020304" pitchFamily="18" charset="0"/>
                <a:ea typeface="宋体" panose="02010600030101010101" pitchFamily="2" charset="-122"/>
                <a:cs typeface="Times New Roman" panose="02020603050405020304" pitchFamily="18" charset="0"/>
              </a:rPr>
              <a:t>road.</a:t>
            </a:r>
          </a:p>
          <a:p>
            <a:pPr marL="342900" indent="-342900">
              <a:lnSpc>
                <a:spcPct val="130000"/>
              </a:lnSpc>
              <a:buFont typeface="Arial" panose="020B0604020202020204" pitchFamily="34" charset="0"/>
              <a:buChar char="•"/>
            </a:pPr>
            <a:r>
              <a:rPr lang="en-US" altLang="zh-CN" sz="2000" kern="100" dirty="0">
                <a:latin typeface="Times New Roman" panose="02020603050405020304" pitchFamily="18" charset="0"/>
                <a:ea typeface="宋体" panose="02010600030101010101" pitchFamily="2" charset="-122"/>
                <a:cs typeface="Times New Roman" panose="02020603050405020304" pitchFamily="18" charset="0"/>
              </a:rPr>
              <a:t>It takes </a:t>
            </a:r>
            <a:r>
              <a:rPr lang="en-US" altLang="zh-CN" sz="2000" kern="100" dirty="0">
                <a:solidFill>
                  <a:srgbClr val="FF33CC"/>
                </a:solidFill>
                <a:latin typeface="Times New Roman" panose="02020603050405020304" pitchFamily="18" charset="0"/>
                <a:ea typeface="宋体" panose="02010600030101010101" pitchFamily="2" charset="-122"/>
                <a:cs typeface="Times New Roman" panose="02020603050405020304" pitchFamily="18" charset="0"/>
              </a:rPr>
              <a:t>12</a:t>
            </a:r>
            <a:r>
              <a:rPr lang="en-US" altLang="zh-CN" sz="2000" kern="100" dirty="0">
                <a:latin typeface="Times New Roman" panose="02020603050405020304" pitchFamily="18" charset="0"/>
                <a:ea typeface="宋体" panose="02010600030101010101" pitchFamily="2" charset="-122"/>
                <a:cs typeface="Times New Roman" panose="02020603050405020304" pitchFamily="18" charset="0"/>
              </a:rPr>
              <a:t> hours to access major cities around the world, basically reaching the development level of a world-class bay area.</a:t>
            </a:r>
            <a:endParaRPr lang="zh-CN" altLang="zh-CN" sz="2000" kern="1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 name="文本框 9"/>
          <p:cNvSpPr txBox="1"/>
          <p:nvPr/>
        </p:nvSpPr>
        <p:spPr>
          <a:xfrm>
            <a:off x="1155479" y="60056"/>
            <a:ext cx="9598148" cy="817245"/>
          </a:xfrm>
          <a:prstGeom prst="round2DiagRect">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indent="304800" algn="just">
              <a:lnSpc>
                <a:spcPct val="150000"/>
              </a:lnSpc>
            </a:pPr>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Forming the “</a:t>
            </a:r>
            <a:r>
              <a:rPr lang="en-US" altLang="zh-CN" kern="100" dirty="0">
                <a:solidFill>
                  <a:schemeClr val="accent2">
                    <a:lumMod val="75000"/>
                  </a:schemeClr>
                </a:solidFill>
                <a:effectLst/>
                <a:latin typeface="Times New Roman" panose="02020603050405020304" pitchFamily="18" charset="0"/>
                <a:ea typeface="宋体" panose="02010600030101010101" pitchFamily="2" charset="-122"/>
                <a:cs typeface="Times New Roman" panose="02020603050405020304" pitchFamily="18" charset="0"/>
              </a:rPr>
              <a:t>1</a:t>
            </a:r>
            <a:r>
              <a:rPr lang="en-US" altLang="zh-CN" kern="100" dirty="0">
                <a:solidFill>
                  <a:srgbClr val="00B050"/>
                </a:solidFill>
                <a:effectLst/>
                <a:latin typeface="Times New Roman" panose="02020603050405020304" pitchFamily="18" charset="0"/>
                <a:ea typeface="宋体" panose="02010600030101010101" pitchFamily="2" charset="-122"/>
                <a:cs typeface="Times New Roman" panose="02020603050405020304" pitchFamily="18" charset="0"/>
              </a:rPr>
              <a:t>2</a:t>
            </a:r>
            <a:r>
              <a:rPr lang="en-US" altLang="zh-CN" kern="1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3</a:t>
            </a:r>
            <a:r>
              <a:rPr lang="en-US" altLang="zh-CN" kern="100" dirty="0">
                <a:solidFill>
                  <a:srgbClr val="FF33CC"/>
                </a:solidFill>
                <a:effectLst/>
                <a:latin typeface="Times New Roman" panose="02020603050405020304" pitchFamily="18" charset="0"/>
                <a:ea typeface="宋体" panose="02010600030101010101" pitchFamily="2" charset="-122"/>
                <a:cs typeface="Times New Roman" panose="02020603050405020304" pitchFamily="18" charset="0"/>
              </a:rPr>
              <a:t>12</a:t>
            </a:r>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 traffic circle in the Greater Bay Area</a:t>
            </a:r>
            <a:endParaRPr lang="zh-CN" altLang="zh-CN"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 name="Picture 1">
            <a:hlinkClick r:id="rId2"/>
          </p:cNvPr>
          <p:cNvPicPr>
            <a:picLocks noChangeAspect="1"/>
          </p:cNvPicPr>
          <p:nvPr/>
        </p:nvPicPr>
        <p:blipFill>
          <a:blip r:embed="rId3"/>
          <a:stretch>
            <a:fillRect/>
          </a:stretch>
        </p:blipFill>
        <p:spPr>
          <a:xfrm>
            <a:off x="3892780" y="4254805"/>
            <a:ext cx="2061773" cy="848429"/>
          </a:xfrm>
          <a:prstGeom prst="rect">
            <a:avLst/>
          </a:prstGeom>
        </p:spPr>
      </p:pic>
      <p:pic>
        <p:nvPicPr>
          <p:cNvPr id="5" name="Picture 4">
            <a:hlinkClick r:id="rId4"/>
          </p:cNvPr>
          <p:cNvPicPr>
            <a:picLocks noChangeAspect="1"/>
          </p:cNvPicPr>
          <p:nvPr/>
        </p:nvPicPr>
        <p:blipFill>
          <a:blip r:embed="rId5"/>
          <a:stretch>
            <a:fillRect/>
          </a:stretch>
        </p:blipFill>
        <p:spPr>
          <a:xfrm>
            <a:off x="6908799" y="4273361"/>
            <a:ext cx="4118886" cy="881084"/>
          </a:xfrm>
          <a:prstGeom prst="rect">
            <a:avLst/>
          </a:prstGeom>
        </p:spPr>
      </p:pic>
      <p:sp>
        <p:nvSpPr>
          <p:cNvPr id="6" name="Rectangle 5"/>
          <p:cNvSpPr/>
          <p:nvPr/>
        </p:nvSpPr>
        <p:spPr>
          <a:xfrm>
            <a:off x="3654189" y="5132436"/>
            <a:ext cx="3037839" cy="738664"/>
          </a:xfrm>
          <a:prstGeom prst="rect">
            <a:avLst/>
          </a:prstGeom>
        </p:spPr>
        <p:txBody>
          <a:bodyPr wrap="square">
            <a:spAutoFit/>
          </a:bodyPr>
          <a:lstStyle/>
          <a:p>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Source: </a:t>
            </a:r>
            <a:r>
              <a:rPr lang="zh-CN" altLang="zh-CN" sz="1400" dirty="0">
                <a:latin typeface="Times New Roman" panose="02020603050405020304" pitchFamily="18" charset="0"/>
                <a:ea typeface="DFKai-SB" panose="03000509000000000000" pitchFamily="65" charset="-120"/>
                <a:cs typeface="Times New Roman" panose="02020603050405020304" pitchFamily="18" charset="0"/>
              </a:rPr>
              <a:t>P</a:t>
            </a:r>
            <a:r>
              <a:rPr lang="en-US" altLang="zh-CN" sz="1400" dirty="0" err="1">
                <a:latin typeface="Times New Roman" panose="02020603050405020304" pitchFamily="18" charset="0"/>
                <a:ea typeface="DFKai-SB" panose="03000509000000000000" pitchFamily="65" charset="-120"/>
                <a:cs typeface="Times New Roman" panose="02020603050405020304" pitchFamily="18" charset="0"/>
              </a:rPr>
              <a:t>eople’s</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 Daily Online </a:t>
            </a:r>
          </a:p>
          <a:p>
            <a:r>
              <a:rPr lang="en-US" altLang="zh-TW" sz="1400" dirty="0">
                <a:latin typeface="Times New Roman" panose="02020603050405020304" pitchFamily="18" charset="0"/>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rPr>
              <a:t>http://gd.people.com.cn/BIG5/n2/2021/0118/c123932-34533061.html</a:t>
            </a:r>
            <a:r>
              <a:rPr lang="en-US" altLang="zh-TW" sz="1400" dirty="0">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p:txBody>
      </p:sp>
      <p:sp>
        <p:nvSpPr>
          <p:cNvPr id="11" name="Rectangle 10"/>
          <p:cNvSpPr/>
          <p:nvPr/>
        </p:nvSpPr>
        <p:spPr>
          <a:xfrm>
            <a:off x="109247" y="4679019"/>
            <a:ext cx="3544942" cy="338554"/>
          </a:xfrm>
          <a:prstGeom prst="rect">
            <a:avLst/>
          </a:prstGeom>
          <a:ln w="19050">
            <a:solidFill>
              <a:srgbClr val="FF0000"/>
            </a:solidFill>
          </a:ln>
        </p:spPr>
        <p:txBody>
          <a:bodyPr wrap="square">
            <a:spAutoFit/>
          </a:bodyPr>
          <a:lstStyle/>
          <a:p>
            <a:pPr algn="ctr"/>
            <a:r>
              <a:rPr lang="en-US" altLang="zh-CN" sz="1600" b="0" i="0" dirty="0">
                <a:solidFill>
                  <a:srgbClr val="000000"/>
                </a:solidFill>
                <a:effectLst/>
                <a:latin typeface="Times New Roman" panose="02020603050405020304" pitchFamily="18" charset="0"/>
                <a:cs typeface="Times New Roman" panose="02020603050405020304" pitchFamily="18" charset="0"/>
              </a:rPr>
              <a:t>Go to the following pages to learn more</a:t>
            </a:r>
            <a:endParaRPr lang="en-US" sz="16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Rectangle 3"/>
          <p:cNvSpPr/>
          <p:nvPr/>
        </p:nvSpPr>
        <p:spPr>
          <a:xfrm>
            <a:off x="557819" y="5900302"/>
            <a:ext cx="10564609" cy="923330"/>
          </a:xfrm>
          <a:prstGeom prst="rect">
            <a:avLst/>
          </a:prstGeom>
        </p:spPr>
        <p:txBody>
          <a:bodyPr wrap="square">
            <a:spAutoFit/>
          </a:bodyPr>
          <a:lstStyle/>
          <a:p>
            <a:pPr indent="228600" algn="just">
              <a:lnSpc>
                <a:spcPct val="150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Activity: What means of transportation can we use to reach the above major </a:t>
            </a:r>
            <a:r>
              <a:rPr lang="en-US" altLang="zh-CN" sz="18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M</a:t>
            </a:r>
            <a:r>
              <a:rPr lang="en-US" altLang="zh-CN" sz="1800" kern="100" dirty="0" smtClean="0">
                <a:effectLst/>
                <a:latin typeface="Times New Roman" panose="02020603050405020304" pitchFamily="18" charset="0"/>
                <a:ea typeface="宋体" panose="02010600030101010101" pitchFamily="2" charset="-122"/>
                <a:cs typeface="Times New Roman" panose="02020603050405020304" pitchFamily="18" charset="0"/>
              </a:rPr>
              <a:t>ainland </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cities from Hong Kong?   Invite students to report and share their personal experiences.</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47841" y="252792"/>
            <a:ext cx="11444159" cy="707886"/>
          </a:xfrm>
          <a:prstGeom prst="rect">
            <a:avLst/>
          </a:prstGeom>
        </p:spPr>
        <p:txBody>
          <a:bodyPr wrap="none">
            <a:spAutoFit/>
          </a:bodyPr>
          <a:lstStyle/>
          <a:p>
            <a:r>
              <a:rPr lang="en-US" altLang="zh-TW" sz="4000" b="1" dirty="0">
                <a:latin typeface="Times New Roman"/>
                <a:ea typeface="標楷體" panose="03000509000000000000" pitchFamily="65" charset="-120"/>
                <a:cs typeface="Times New Roman"/>
              </a:rPr>
              <a:t>Overview of the development of Greater Bay Area</a:t>
            </a:r>
            <a:endParaRPr lang="en-US" sz="4000" b="1" dirty="0">
              <a:latin typeface="Times New Roman"/>
              <a:cs typeface="Times New Roman"/>
            </a:endParaRPr>
          </a:p>
        </p:txBody>
      </p:sp>
      <p:sp>
        <p:nvSpPr>
          <p:cNvPr id="4" name="Rectangle 3"/>
          <p:cNvSpPr/>
          <p:nvPr/>
        </p:nvSpPr>
        <p:spPr>
          <a:xfrm>
            <a:off x="415723" y="1282409"/>
            <a:ext cx="8370917" cy="3912097"/>
          </a:xfrm>
          <a:prstGeom prst="rect">
            <a:avLst/>
          </a:prstGeom>
        </p:spPr>
        <p:txBody>
          <a:bodyPr wrap="square">
            <a:spAutoFit/>
          </a:bodyPr>
          <a:lstStyle/>
          <a:p>
            <a:pPr marL="342900" indent="-342900" algn="just">
              <a:lnSpc>
                <a:spcPct val="120000"/>
              </a:lnSpc>
              <a:spcAft>
                <a:spcPts val="1500"/>
              </a:spcAft>
              <a:buFont typeface="Arial" panose="020B0604020202020204" pitchFamily="34" charset="0"/>
              <a:buChar char="•"/>
            </a:pPr>
            <a:r>
              <a:rPr lang="en-US" altLang="zh-TW"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The </a:t>
            </a:r>
            <a:r>
              <a:rPr lang="en-US" altLang="zh-TW"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Greater </a:t>
            </a:r>
            <a:r>
              <a:rPr lang="en-US" altLang="zh-TW"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Bay Area comprises the two Special Administrative Regions (SARs) of Hong Kong and Macao, and the nine municipalities of Guangzhou, Shenzhen, Zhuhai, Foshan, Huizhou, Dongguan, Zhongshan, Jiangmen and </a:t>
            </a:r>
            <a:r>
              <a:rPr lang="en-US" altLang="zh-TW" dirty="0" err="1">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Zhaoqing</a:t>
            </a:r>
            <a:r>
              <a:rPr lang="en-US" altLang="zh-TW"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 in Guangdong Province. The total area is around 56,000 km</a:t>
            </a:r>
            <a:r>
              <a:rPr lang="en-US" altLang="zh-TW" baseline="300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2</a:t>
            </a:r>
            <a:r>
              <a:rPr lang="en-US" altLang="zh-TW"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 the total population in the Greater Bay Area </a:t>
            </a:r>
            <a:r>
              <a:rPr lang="en-US" altLang="zh-TW"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was over </a:t>
            </a:r>
            <a:r>
              <a:rPr lang="en-US" altLang="zh-TW"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86 million and the GDP was </a:t>
            </a:r>
            <a:r>
              <a:rPr lang="en-US" altLang="zh-TW"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USD </a:t>
            </a:r>
            <a:r>
              <a:rPr lang="en-US" altLang="zh-TW"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1,668.8 billion in 2020.</a:t>
            </a:r>
          </a:p>
          <a:p>
            <a:pPr marL="285750" indent="-285750" algn="just">
              <a:lnSpc>
                <a:spcPct val="120000"/>
              </a:lnSpc>
              <a:spcAft>
                <a:spcPts val="1500"/>
              </a:spcAft>
              <a:buFont typeface="Arial"/>
              <a:buChar char="•"/>
            </a:pPr>
            <a:r>
              <a:rPr lang="en-US" altLang="zh-TW"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The development of the Greater Bay Area is a major national development strategy in the new era of reform and opening-up. The objectives are to further deepen cooperation amongst Guangdong, Hong Kong and Macao, fully leverage the composite advantages of the three places, facilitate in-depth integration within the region, and promote coordinated regional economic development, with a view to developing an intentional first-class bay area ideal for living, working and travelling</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a:t>
            </a:r>
            <a:endParaRPr 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Rectangle 4"/>
          <p:cNvSpPr/>
          <p:nvPr/>
        </p:nvSpPr>
        <p:spPr>
          <a:xfrm>
            <a:off x="3124970" y="5700411"/>
            <a:ext cx="8943337" cy="369332"/>
          </a:xfrm>
          <a:prstGeom prst="rect">
            <a:avLst/>
          </a:prstGeom>
        </p:spPr>
        <p:txBody>
          <a:bodyPr wrap="none">
            <a:spAutoFit/>
          </a:bodyPr>
          <a:lstStyle/>
          <a:p>
            <a:r>
              <a:rPr lang="en-US" altLang="zh-TW" dirty="0">
                <a:latin typeface="Times New Roman"/>
                <a:ea typeface="標楷體" panose="03000509000000000000" pitchFamily="65" charset="-120"/>
                <a:cs typeface="Times New Roman"/>
              </a:rPr>
              <a:t>Source: Website of the Greater Bay Area</a:t>
            </a:r>
            <a:r>
              <a:rPr lang="zh-TW" altLang="en-US" dirty="0">
                <a:latin typeface="Times New Roman"/>
                <a:ea typeface="標楷體" panose="03000509000000000000" pitchFamily="65" charset="-120"/>
                <a:cs typeface="Times New Roman"/>
              </a:rPr>
              <a:t> </a:t>
            </a:r>
            <a:r>
              <a:rPr lang="en-US" altLang="zh-TW" dirty="0">
                <a:latin typeface="Times New Roman"/>
                <a:ea typeface="標楷體" panose="03000509000000000000" pitchFamily="65" charset="-120"/>
                <a:cs typeface="Times New Roman"/>
              </a:rPr>
              <a:t>(</a:t>
            </a:r>
            <a:r>
              <a:rPr lang="en-US" dirty="0">
                <a:latin typeface="Times New Roman"/>
                <a:ea typeface="標楷體" panose="03000509000000000000" pitchFamily="65" charset="-120"/>
                <a:cs typeface="Times New Roman"/>
              </a:rPr>
              <a:t>https://www.bayarea.gov.hk/en/about/overview.html</a:t>
            </a:r>
            <a:r>
              <a:rPr lang="en-US" altLang="zh-TW" dirty="0">
                <a:latin typeface="Times New Roman"/>
                <a:ea typeface="標楷體" panose="03000509000000000000" pitchFamily="65" charset="-120"/>
                <a:cs typeface="Times New Roman"/>
              </a:rPr>
              <a:t>)</a:t>
            </a:r>
            <a:endParaRPr lang="en-US" dirty="0">
              <a:latin typeface="Times New Roman"/>
              <a:ea typeface="標楷體" panose="03000509000000000000" pitchFamily="65" charset="-120"/>
              <a:cs typeface="Times New Roman"/>
            </a:endParaRPr>
          </a:p>
        </p:txBody>
      </p:sp>
      <p:pic>
        <p:nvPicPr>
          <p:cNvPr id="6" name="Picture 5"/>
          <p:cNvPicPr>
            <a:picLocks noChangeAspect="1"/>
          </p:cNvPicPr>
          <p:nvPr/>
        </p:nvPicPr>
        <p:blipFill>
          <a:blip r:embed="rId2"/>
          <a:stretch>
            <a:fillRect/>
          </a:stretch>
        </p:blipFill>
        <p:spPr>
          <a:xfrm>
            <a:off x="527566" y="5503432"/>
            <a:ext cx="2530903" cy="763289"/>
          </a:xfrm>
          <a:prstGeom prst="rect">
            <a:avLst/>
          </a:prstGeom>
        </p:spPr>
      </p:pic>
      <p:sp>
        <p:nvSpPr>
          <p:cNvPr id="8" name="Rectangle 7"/>
          <p:cNvSpPr/>
          <p:nvPr/>
        </p:nvSpPr>
        <p:spPr>
          <a:xfrm>
            <a:off x="8895590" y="4173227"/>
            <a:ext cx="2918835" cy="646331"/>
          </a:xfrm>
          <a:prstGeom prst="rect">
            <a:avLst/>
          </a:prstGeom>
        </p:spPr>
        <p:txBody>
          <a:bodyPr wrap="square">
            <a:spAutoFit/>
          </a:bodyPr>
          <a:lstStyle/>
          <a:p>
            <a:pPr algn="just"/>
            <a:r>
              <a:rPr lang="en-US" altLang="zh-TW" sz="1200" dirty="0">
                <a:solidFill>
                  <a:schemeClr val="tx1">
                    <a:lumMod val="95000"/>
                    <a:lumOff val="5000"/>
                  </a:schemeClr>
                </a:solidFill>
                <a:latin typeface="Times New Roman"/>
                <a:ea typeface="標楷體" panose="03000509000000000000" pitchFamily="65" charset="-120"/>
                <a:cs typeface="Times New Roman"/>
              </a:rPr>
              <a:t>Source: Website of Greater Bay Area https://www.bayarea.gov.hk/en/home/index.html</a:t>
            </a:r>
            <a:endParaRPr lang="en-US" altLang="zh-TW" sz="1200" dirty="0">
              <a:solidFill>
                <a:schemeClr val="tx1">
                  <a:lumMod val="95000"/>
                  <a:lumOff val="5000"/>
                </a:schemeClr>
              </a:solidFill>
              <a:latin typeface="Times New Roman"/>
              <a:cs typeface="Times New Roman"/>
            </a:endParaRPr>
          </a:p>
        </p:txBody>
      </p:sp>
      <p:pic>
        <p:nvPicPr>
          <p:cNvPr id="9" name="圖片 8"/>
          <p:cNvPicPr/>
          <p:nvPr/>
        </p:nvPicPr>
        <p:blipFill rotWithShape="1">
          <a:blip r:embed="rId3"/>
          <a:srcRect l="20045" t="26873" r="20720" b="4354"/>
          <a:stretch/>
        </p:blipFill>
        <p:spPr bwMode="auto">
          <a:xfrm>
            <a:off x="8895590" y="1747319"/>
            <a:ext cx="3296410" cy="235163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246314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246456" y="4613221"/>
            <a:ext cx="3380123" cy="1077218"/>
          </a:xfrm>
          <a:prstGeom prst="rect">
            <a:avLst/>
          </a:prstGeom>
          <a:noFill/>
          <a:ln w="28575">
            <a:solidFill>
              <a:srgbClr val="FF0000"/>
            </a:solidFill>
          </a:ln>
        </p:spPr>
        <p:txBody>
          <a:bodyPr wrap="square" rtlCol="0" anchor="t">
            <a:spAutoFit/>
          </a:bodyPr>
          <a:lstStyle/>
          <a:p>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Source:</a:t>
            </a:r>
            <a:r>
              <a:rPr lang="zh-CN" altLang="en-US" sz="1600" dirty="0">
                <a:latin typeface="標楷體" panose="03000509000000000000" pitchFamily="65" charset="-120"/>
                <a:ea typeface="標楷體" panose="03000509000000000000" pitchFamily="65" charset="-120"/>
              </a:rPr>
              <a:t> </a:t>
            </a:r>
            <a:r>
              <a:rPr lang="zh-CN" altLang="en-US" sz="1600" dirty="0">
                <a:latin typeface="Times New Roman" panose="02020603050405020304" pitchFamily="18" charset="0"/>
                <a:ea typeface="標楷體" panose="03000509000000000000" pitchFamily="65" charset="-120"/>
                <a:cs typeface="Times New Roman" panose="02020603050405020304" pitchFamily="18" charset="0"/>
              </a:rPr>
              <a:t>http://www.hzmb.org/</a:t>
            </a:r>
            <a:endParaRPr lang="en-US" altLang="zh-CN" sz="16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CN" sz="16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CN" sz="1600" dirty="0">
              <a:latin typeface="Times New Roman" panose="02020603050405020304" pitchFamily="18" charset="0"/>
              <a:ea typeface="標楷體" panose="03000509000000000000" pitchFamily="65" charset="-120"/>
              <a:cs typeface="Times New Roman" panose="02020603050405020304" pitchFamily="18" charset="0"/>
            </a:endParaRPr>
          </a:p>
          <a:p>
            <a:endParaRPr lang="zh-CN" altLang="en-US" sz="16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3" name="图片 2" descr="捕获">
            <a:hlinkClick r:id="rId3"/>
          </p:cNvPr>
          <p:cNvPicPr>
            <a:picLocks noChangeAspect="1"/>
          </p:cNvPicPr>
          <p:nvPr>
            <p:custDataLst>
              <p:tags r:id="rId1"/>
            </p:custDataLst>
          </p:nvPr>
        </p:nvPicPr>
        <p:blipFill>
          <a:blip r:embed="rId4"/>
          <a:stretch>
            <a:fillRect/>
          </a:stretch>
        </p:blipFill>
        <p:spPr>
          <a:xfrm>
            <a:off x="4246456" y="2294968"/>
            <a:ext cx="3380123" cy="2268063"/>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sp>
        <p:nvSpPr>
          <p:cNvPr id="4" name="文本框 3"/>
          <p:cNvSpPr txBox="1"/>
          <p:nvPr/>
        </p:nvSpPr>
        <p:spPr>
          <a:xfrm>
            <a:off x="3652734" y="1741210"/>
            <a:ext cx="4332713" cy="458074"/>
          </a:xfrm>
          <a:prstGeom prst="rect">
            <a:avLst/>
          </a:prstGeom>
          <a:noFill/>
        </p:spPr>
        <p:txBody>
          <a:bodyPr wrap="square" rtlCol="0">
            <a:spAutoFit/>
          </a:bodyPr>
          <a:lstStyle/>
          <a:p>
            <a:pPr indent="304800" algn="just">
              <a:lnSpc>
                <a:spcPct val="150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Video: Hong Kong-Zhuhai-Macao Bridge</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燕尾形 1"/>
          <p:cNvSpPr/>
          <p:nvPr/>
        </p:nvSpPr>
        <p:spPr>
          <a:xfrm flipV="1">
            <a:off x="352728" y="607852"/>
            <a:ext cx="454401" cy="262298"/>
          </a:xfrm>
          <a:prstGeom prst="chevron">
            <a:avLst>
              <a:gd name="adj" fmla="val 38311"/>
            </a:avLst>
          </a:prstGeom>
          <a:solidFill>
            <a:srgbClr val="21D0C2">
              <a:alpha val="62000"/>
            </a:srgbClr>
          </a:solidFill>
          <a:ln w="19050" cap="flat" cmpd="sng" algn="ctr">
            <a:noFill/>
            <a:prstDash val="solid"/>
          </a:ln>
          <a:effectLst>
            <a:outerShdw blurRad="76200" dist="76200" dir="5400000" algn="tl" rotWithShape="0">
              <a:prstClr val="black">
                <a:alpha val="30000"/>
              </a:prstClr>
            </a:outerShdw>
          </a:effectLst>
        </p:spPr>
        <p:txBody>
          <a:bodyPr anchor="ctr"/>
          <a:lstStyle/>
          <a:p>
            <a:pPr eaLnBrk="1" fontAlgn="auto" hangingPunct="1">
              <a:spcBef>
                <a:spcPts val="0"/>
              </a:spcBef>
              <a:spcAft>
                <a:spcPts val="0"/>
              </a:spcAft>
              <a:defRPr/>
            </a:pPr>
            <a:endParaRPr lang="zh-CN" altLang="en-US" sz="1600" kern="0" dirty="0">
              <a:latin typeface="Avant GardeBook" pitchFamily="50" charset="0"/>
              <a:ea typeface="微软雅黑" panose="020B0503020204020204" pitchFamily="34" charset="-122"/>
            </a:endParaRPr>
          </a:p>
        </p:txBody>
      </p:sp>
      <p:sp>
        <p:nvSpPr>
          <p:cNvPr id="10" name="文本框 9"/>
          <p:cNvSpPr txBox="1"/>
          <p:nvPr/>
        </p:nvSpPr>
        <p:spPr>
          <a:xfrm>
            <a:off x="1328274" y="-79684"/>
            <a:ext cx="9952870" cy="1446637"/>
          </a:xfrm>
          <a:prstGeom prst="round2DiagRect">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indent="304800">
              <a:lnSpc>
                <a:spcPct val="150000"/>
              </a:lnSpc>
            </a:pPr>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A Convenient and Efficient </a:t>
            </a:r>
            <a:r>
              <a:rPr lang="en-US" altLang="zh-CN" kern="100" dirty="0">
                <a:latin typeface="Times New Roman" panose="02020603050405020304" pitchFamily="18" charset="0"/>
                <a:ea typeface="宋体" panose="02010600030101010101" pitchFamily="2" charset="-122"/>
                <a:cs typeface="Times New Roman" panose="02020603050405020304" pitchFamily="18" charset="0"/>
              </a:rPr>
              <a:t>M</a:t>
            </a:r>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ulti-modal and Multi-channel </a:t>
            </a:r>
            <a:r>
              <a:rPr lang="en-US" altLang="zh-CN" kern="100" dirty="0">
                <a:latin typeface="Times New Roman" panose="02020603050405020304" pitchFamily="18" charset="0"/>
                <a:ea typeface="宋体" panose="02010600030101010101" pitchFamily="2" charset="-122"/>
                <a:cs typeface="Times New Roman" panose="02020603050405020304" pitchFamily="18" charset="0"/>
              </a:rPr>
              <a:t>T</a:t>
            </a:r>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ransportation </a:t>
            </a:r>
            <a:r>
              <a:rPr lang="en-US" altLang="zh-CN" kern="100" dirty="0">
                <a:latin typeface="Times New Roman" panose="02020603050405020304" pitchFamily="18" charset="0"/>
                <a:ea typeface="宋体" panose="02010600030101010101" pitchFamily="2" charset="-122"/>
                <a:cs typeface="Times New Roman" panose="02020603050405020304" pitchFamily="18" charset="0"/>
              </a:rPr>
              <a:t>S</a:t>
            </a:r>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ystem is Basically </a:t>
            </a:r>
            <a:r>
              <a:rPr lang="en-US" altLang="zh-CN" kern="100" dirty="0">
                <a:latin typeface="Times New Roman" panose="02020603050405020304" pitchFamily="18" charset="0"/>
                <a:ea typeface="宋体" panose="02010600030101010101" pitchFamily="2" charset="-122"/>
                <a:cs typeface="Times New Roman" panose="02020603050405020304" pitchFamily="18" charset="0"/>
              </a:rPr>
              <a:t>F</a:t>
            </a:r>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ormed</a:t>
            </a:r>
            <a:endParaRPr lang="zh-CN" altLang="zh-CN"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 name="文本框 10"/>
          <p:cNvSpPr txBox="1"/>
          <p:nvPr/>
        </p:nvSpPr>
        <p:spPr>
          <a:xfrm>
            <a:off x="8387941" y="1670609"/>
            <a:ext cx="3977255" cy="458074"/>
          </a:xfrm>
          <a:prstGeom prst="rect">
            <a:avLst/>
          </a:prstGeom>
          <a:noFill/>
        </p:spPr>
        <p:txBody>
          <a:bodyPr wrap="square" rtlCol="0">
            <a:spAutoFit/>
          </a:bodyPr>
          <a:lstStyle/>
          <a:p>
            <a:pPr marL="808038" indent="-503238" algn="just">
              <a:lnSpc>
                <a:spcPct val="150000"/>
              </a:lnSpc>
            </a:pP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Map: </a:t>
            </a:r>
            <a:r>
              <a:rPr lang="en-US"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Good </a:t>
            </a:r>
            <a:r>
              <a:rPr lang="en-US"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Accessibility</a:t>
            </a:r>
            <a:endParaRPr lang="zh-CN" altLang="zh-CN" sz="1800" strike="sngStrike"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 name="Picture 4">
            <a:hlinkClick r:id="rId5"/>
          </p:cNvPr>
          <p:cNvPicPr>
            <a:picLocks noChangeAspect="1"/>
          </p:cNvPicPr>
          <p:nvPr/>
        </p:nvPicPr>
        <p:blipFill>
          <a:blip r:embed="rId6"/>
          <a:stretch>
            <a:fillRect/>
          </a:stretch>
        </p:blipFill>
        <p:spPr>
          <a:xfrm>
            <a:off x="8178665" y="2161850"/>
            <a:ext cx="3413632" cy="2430358"/>
          </a:xfrm>
          <a:prstGeom prst="rect">
            <a:avLst/>
          </a:prstGeom>
        </p:spPr>
      </p:pic>
      <p:sp>
        <p:nvSpPr>
          <p:cNvPr id="13" name="Rectangle 12"/>
          <p:cNvSpPr/>
          <p:nvPr/>
        </p:nvSpPr>
        <p:spPr>
          <a:xfrm>
            <a:off x="8178665" y="4625375"/>
            <a:ext cx="3413633" cy="1261884"/>
          </a:xfrm>
          <a:prstGeom prst="rect">
            <a:avLst/>
          </a:prstGeom>
          <a:ln w="19050">
            <a:solidFill>
              <a:srgbClr val="FF0000"/>
            </a:solidFill>
          </a:ln>
        </p:spPr>
        <p:txBody>
          <a:bodyPr wrap="square">
            <a:spAutoFit/>
          </a:bodyPr>
          <a:lstStyle/>
          <a:p>
            <a:r>
              <a:rPr lang="en-US" altLang="zh-TW" sz="1600" b="1" dirty="0">
                <a:latin typeface="Times New Roman" panose="02020603050405020304" pitchFamily="18" charset="0"/>
                <a:ea typeface="標楷體" panose="03000509000000000000" pitchFamily="65" charset="-120"/>
                <a:cs typeface="Times New Roman" panose="02020603050405020304" pitchFamily="18" charset="0"/>
              </a:rPr>
              <a:t>Source:</a:t>
            </a:r>
          </a:p>
          <a:p>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https://www.ndrc.gov.cn/xxgk/zcfb/tz/202008/P020200804381038186602_r75.jpg</a:t>
            </a:r>
          </a:p>
          <a:p>
            <a:endParaRPr lang="en-US" sz="12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sz="12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4" name="Rectangle 13"/>
          <p:cNvSpPr/>
          <p:nvPr/>
        </p:nvSpPr>
        <p:spPr>
          <a:xfrm>
            <a:off x="4061419" y="6065348"/>
            <a:ext cx="3750196" cy="498663"/>
          </a:xfrm>
          <a:prstGeom prst="rect">
            <a:avLst/>
          </a:prstGeom>
          <a:ln w="19050">
            <a:solidFill>
              <a:srgbClr val="7030A0"/>
            </a:solidFill>
          </a:ln>
        </p:spPr>
        <p:txBody>
          <a:bodyPr wrap="square">
            <a:spAutoFit/>
          </a:bodyPr>
          <a:lstStyle/>
          <a:p>
            <a:pPr algn="ctr">
              <a:lnSpc>
                <a:spcPct val="150000"/>
              </a:lnSpc>
            </a:pP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Click on the image to learn more</a:t>
            </a:r>
            <a:endParaRPr lang="zh-CN" alt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7" name="Picture 6">
            <a:hlinkClick r:id="rId3"/>
          </p:cNvPr>
          <p:cNvPicPr>
            <a:picLocks noChangeAspect="1"/>
          </p:cNvPicPr>
          <p:nvPr/>
        </p:nvPicPr>
        <p:blipFill>
          <a:blip r:embed="rId7"/>
          <a:stretch>
            <a:fillRect/>
          </a:stretch>
        </p:blipFill>
        <p:spPr>
          <a:xfrm>
            <a:off x="5027561" y="4988130"/>
            <a:ext cx="1583061" cy="682518"/>
          </a:xfrm>
          <a:prstGeom prst="rect">
            <a:avLst/>
          </a:prstGeom>
        </p:spPr>
      </p:pic>
      <p:pic>
        <p:nvPicPr>
          <p:cNvPr id="15" name="Picture 14">
            <a:hlinkClick r:id="rId5"/>
          </p:cNvPr>
          <p:cNvPicPr>
            <a:picLocks noChangeAspect="1"/>
          </p:cNvPicPr>
          <p:nvPr/>
        </p:nvPicPr>
        <p:blipFill>
          <a:blip r:embed="rId8"/>
          <a:stretch>
            <a:fillRect/>
          </a:stretch>
        </p:blipFill>
        <p:spPr>
          <a:xfrm>
            <a:off x="8705565" y="5432937"/>
            <a:ext cx="2359832" cy="475421"/>
          </a:xfrm>
          <a:prstGeom prst="rect">
            <a:avLst/>
          </a:prstGeom>
        </p:spPr>
      </p:pic>
      <p:pic>
        <p:nvPicPr>
          <p:cNvPr id="8" name="Picture 7">
            <a:hlinkClick r:id="rId9"/>
          </p:cNvPr>
          <p:cNvPicPr>
            <a:picLocks noChangeAspect="1"/>
          </p:cNvPicPr>
          <p:nvPr/>
        </p:nvPicPr>
        <p:blipFill>
          <a:blip r:embed="rId10"/>
          <a:stretch>
            <a:fillRect/>
          </a:stretch>
        </p:blipFill>
        <p:spPr>
          <a:xfrm>
            <a:off x="203682" y="2281846"/>
            <a:ext cx="3595234" cy="2200719"/>
          </a:xfrm>
          <a:prstGeom prst="rect">
            <a:avLst/>
          </a:prstGeom>
        </p:spPr>
      </p:pic>
      <p:sp>
        <p:nvSpPr>
          <p:cNvPr id="16" name="文本框 1"/>
          <p:cNvSpPr txBox="1"/>
          <p:nvPr/>
        </p:nvSpPr>
        <p:spPr>
          <a:xfrm>
            <a:off x="258414" y="4593430"/>
            <a:ext cx="3666527" cy="1077218"/>
          </a:xfrm>
          <a:prstGeom prst="rect">
            <a:avLst/>
          </a:prstGeom>
          <a:noFill/>
          <a:ln w="28575">
            <a:solidFill>
              <a:srgbClr val="FF0000"/>
            </a:solidFill>
          </a:ln>
        </p:spPr>
        <p:txBody>
          <a:bodyPr wrap="square" rtlCol="0" anchor="t">
            <a:spAutoFit/>
          </a:bodyPr>
          <a:lstStyle/>
          <a:p>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Source:</a:t>
            </a:r>
            <a:r>
              <a:rPr lang="zh-CN" altLang="en-US" sz="16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CN" sz="1600" dirty="0">
                <a:latin typeface="Times New Roman" panose="02020603050405020304" pitchFamily="18" charset="0"/>
                <a:ea typeface="標楷體" panose="03000509000000000000" pitchFamily="65" charset="-120"/>
                <a:cs typeface="Times New Roman" panose="02020603050405020304" pitchFamily="18" charset="0"/>
              </a:rPr>
              <a:t>http://www.cnbayarea.org.cn/</a:t>
            </a:r>
          </a:p>
          <a:p>
            <a:endParaRPr lang="en-US" altLang="zh-CN" sz="16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CN" sz="1600" dirty="0">
              <a:latin typeface="Times New Roman" panose="02020603050405020304" pitchFamily="18" charset="0"/>
              <a:ea typeface="標楷體" panose="03000509000000000000" pitchFamily="65" charset="-120"/>
              <a:cs typeface="Times New Roman" panose="02020603050405020304" pitchFamily="18" charset="0"/>
            </a:endParaRPr>
          </a:p>
          <a:p>
            <a:endParaRPr lang="zh-CN" altLang="en-US" sz="16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2" name="Picture 11">
            <a:hlinkClick r:id="rId9"/>
          </p:cNvPr>
          <p:cNvPicPr>
            <a:picLocks noChangeAspect="1"/>
          </p:cNvPicPr>
          <p:nvPr/>
        </p:nvPicPr>
        <p:blipFill>
          <a:blip r:embed="rId11"/>
          <a:stretch>
            <a:fillRect/>
          </a:stretch>
        </p:blipFill>
        <p:spPr>
          <a:xfrm>
            <a:off x="579929" y="5012314"/>
            <a:ext cx="2842739" cy="524295"/>
          </a:xfrm>
          <a:prstGeom prst="rect">
            <a:avLst/>
          </a:prstGeom>
        </p:spPr>
      </p:pic>
      <p:sp>
        <p:nvSpPr>
          <p:cNvPr id="17" name="文本框 3"/>
          <p:cNvSpPr txBox="1"/>
          <p:nvPr/>
        </p:nvSpPr>
        <p:spPr>
          <a:xfrm>
            <a:off x="-214419" y="1720486"/>
            <a:ext cx="4225922" cy="458074"/>
          </a:xfrm>
          <a:prstGeom prst="rect">
            <a:avLst/>
          </a:prstGeom>
          <a:noFill/>
        </p:spPr>
        <p:txBody>
          <a:bodyPr wrap="square" rtlCol="0">
            <a:spAutoFit/>
          </a:bodyPr>
          <a:lstStyle/>
          <a:p>
            <a:pPr indent="304800" algn="just">
              <a:lnSpc>
                <a:spcPct val="150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Video: The Greater Bay Area on Track</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27838" y="273059"/>
            <a:ext cx="9688580" cy="579967"/>
          </a:xfrm>
          <a:prstGeom prst="rect">
            <a:avLst/>
          </a:prstGeom>
        </p:spPr>
        <p:txBody>
          <a:bodyPr wrap="square">
            <a:spAutoFit/>
          </a:bodyPr>
          <a:lstStyle/>
          <a:p>
            <a:pPr indent="304800" algn="just">
              <a:lnSpc>
                <a:spcPct val="150000"/>
              </a:lnSpc>
            </a:pPr>
            <a:r>
              <a:rPr lang="en-US" altLang="zh-CN" sz="2400" b="1"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2021 Policy Address “Smart Port” and “Greater Bay Area on </a:t>
            </a:r>
            <a:r>
              <a:rPr lang="en-US" altLang="zh-CN" sz="2400" b="1"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the </a:t>
            </a:r>
            <a:r>
              <a:rPr lang="en-US" altLang="zh-CN" sz="2400" b="1"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Rail</a:t>
            </a:r>
            <a:r>
              <a:rPr lang="en-US" altLang="zh-CN" sz="2400" b="1"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2400" b="1"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3" name="Rectangle 2"/>
          <p:cNvSpPr/>
          <p:nvPr/>
        </p:nvSpPr>
        <p:spPr>
          <a:xfrm>
            <a:off x="3945873" y="1096557"/>
            <a:ext cx="7974182" cy="5586145"/>
          </a:xfrm>
          <a:prstGeom prst="rect">
            <a:avLst/>
          </a:prstGeom>
          <a:ln w="28575">
            <a:solidFill>
              <a:srgbClr val="FF0000"/>
            </a:solidFill>
          </a:ln>
        </p:spPr>
        <p:txBody>
          <a:bodyPr wrap="square">
            <a:spAutoFit/>
          </a:bodyPr>
          <a:lstStyle/>
          <a:p>
            <a:pPr algn="just">
              <a:lnSpc>
                <a:spcPct val="150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(4</a:t>
            </a:r>
            <a:r>
              <a:rPr lang="en-US" altLang="zh-CN"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New Impetus to the Economy: Integration into the National Development</a:t>
            </a:r>
            <a:endParaRPr lang="en-US" altLang="zh-CN" kern="100" dirty="0">
              <a:latin typeface="Times New Roman" panose="02020603050405020304" pitchFamily="18" charset="0"/>
              <a:ea typeface="宋体" panose="02010600030101010101" pitchFamily="2" charset="-122"/>
              <a:cs typeface="Times New Roman" panose="02020603050405020304" pitchFamily="18" charset="0"/>
            </a:endParaRPr>
          </a:p>
          <a:p>
            <a:pPr algn="just">
              <a:lnSpc>
                <a:spcPct val="150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Enhancing Hong Kong’s Status as an International Transportation </a:t>
            </a:r>
            <a:r>
              <a:rPr lang="en-US" altLang="zh-CN" sz="1800" kern="100" dirty="0" smtClean="0">
                <a:effectLst/>
                <a:latin typeface="Times New Roman" panose="02020603050405020304" pitchFamily="18" charset="0"/>
                <a:ea typeface="宋体" panose="02010600030101010101" pitchFamily="2" charset="-122"/>
                <a:cs typeface="Times New Roman" panose="02020603050405020304" pitchFamily="18" charset="0"/>
              </a:rPr>
              <a:t>Centre</a:t>
            </a:r>
          </a:p>
          <a:p>
            <a:pPr algn="just">
              <a:lnSpc>
                <a:spcPct val="150000"/>
              </a:lnSpc>
            </a:pPr>
            <a:endParaRPr lang="en-US" altLang="zh-CN" sz="2200" dirty="0">
              <a:latin typeface="Times New Roman" panose="02020603050405020304" pitchFamily="18" charset="0"/>
              <a:ea typeface="標楷體" panose="03000509000000000000" pitchFamily="65" charset="-120"/>
            </a:endParaRPr>
          </a:p>
          <a:p>
            <a:pPr algn="just">
              <a:lnSpc>
                <a:spcPct val="150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43. To enhance Hong Kong’s status as an international transportation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centre</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our port has to maintain its strengths of high efficiency, good connectivity and wide coverage. We will also need to promote wider application of digital technology in business processes and operations by the maritime and port industry for the development of a “Smart Port”. We will explore, in collaboration with the industry, concrete initiatives to drive the development of a “Smart Port”. On logistics, we have to further facilitate the flow of logistics information in the GBA and improvements to intermodal operation. We also need to develop high value‑added logistics and encourage the logistics industry to make wider use of technology to enhance productivity.</a:t>
            </a:r>
            <a:endParaRPr lang="en-US" altLang="zh-TW" sz="2200" dirty="0">
              <a:latin typeface="標楷體" panose="03000509000000000000" pitchFamily="65" charset="-120"/>
              <a:ea typeface="標楷體" panose="03000509000000000000" pitchFamily="65" charset="-120"/>
            </a:endParaRPr>
          </a:p>
        </p:txBody>
      </p:sp>
      <p:sp>
        <p:nvSpPr>
          <p:cNvPr id="10" name="Rectangle 9"/>
          <p:cNvSpPr/>
          <p:nvPr/>
        </p:nvSpPr>
        <p:spPr>
          <a:xfrm>
            <a:off x="121793" y="4585370"/>
            <a:ext cx="3673928" cy="461665"/>
          </a:xfrm>
          <a:prstGeom prst="rect">
            <a:avLst/>
          </a:prstGeom>
        </p:spPr>
        <p:txBody>
          <a:bodyPr wrap="square">
            <a:spAutoFit/>
          </a:bodyPr>
          <a:lstStyle/>
          <a:p>
            <a:r>
              <a:rPr lang="en-US" altLang="zh-TW" sz="12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Source: 2021 Policy Address</a:t>
            </a:r>
          </a:p>
          <a:p>
            <a:r>
              <a:rPr lang="en-US" altLang="zh-TW" sz="12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https://www.policyaddress.gov.hk/2021/eng/policy.html)</a:t>
            </a:r>
            <a:endParaRPr lang="en-US" sz="12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 name="矩形 15"/>
          <p:cNvSpPr/>
          <p:nvPr/>
        </p:nvSpPr>
        <p:spPr bwMode="auto">
          <a:xfrm>
            <a:off x="275582" y="225035"/>
            <a:ext cx="1808538" cy="582613"/>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800" b="1" dirty="0">
                <a:solidFill>
                  <a:schemeClr val="tx1"/>
                </a:solidFill>
                <a:latin typeface="Times New Roman"/>
                <a:ea typeface="標楷體" panose="03000509000000000000" pitchFamily="65" charset="-120"/>
                <a:cs typeface="Times New Roman"/>
              </a:rPr>
              <a:t>Reference </a:t>
            </a:r>
            <a:endParaRPr lang="zh-CN" altLang="en-US" sz="2800" b="1" dirty="0">
              <a:solidFill>
                <a:schemeClr val="tx1"/>
              </a:solidFill>
              <a:latin typeface="Times New Roman"/>
              <a:ea typeface="標楷體" panose="03000509000000000000" pitchFamily="65" charset="-120"/>
              <a:cs typeface="Times New Roman"/>
            </a:endParaRPr>
          </a:p>
        </p:txBody>
      </p:sp>
      <p:pic>
        <p:nvPicPr>
          <p:cNvPr id="9" name="圖片 8"/>
          <p:cNvPicPr/>
          <p:nvPr/>
        </p:nvPicPr>
        <p:blipFill rotWithShape="1">
          <a:blip r:embed="rId2"/>
          <a:srcRect l="14628" t="41611" r="53769" b="39029"/>
          <a:stretch/>
        </p:blipFill>
        <p:spPr bwMode="auto">
          <a:xfrm>
            <a:off x="139597" y="2785060"/>
            <a:ext cx="3505971" cy="162015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960192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25534" y="716518"/>
            <a:ext cx="8197468" cy="5715667"/>
          </a:xfrm>
          <a:prstGeom prst="rect">
            <a:avLst/>
          </a:prstGeom>
          <a:ln w="28575">
            <a:solidFill>
              <a:srgbClr val="FF0000"/>
            </a:solidFill>
          </a:ln>
        </p:spPr>
        <p:txBody>
          <a:bodyPr wrap="square">
            <a:spAutoFit/>
          </a:bodyPr>
          <a:lstStyle/>
          <a:p>
            <a:pPr algn="just">
              <a:lnSpc>
                <a:spcPct val="120000"/>
              </a:lnSpc>
            </a:pPr>
            <a:r>
              <a:rPr lang="en-US" altLang="zh-CN" sz="1700" kern="100" dirty="0">
                <a:effectLst/>
                <a:latin typeface="Times New Roman" panose="02020603050405020304" pitchFamily="18" charset="0"/>
                <a:ea typeface="宋体" panose="02010600030101010101" pitchFamily="2" charset="-122"/>
                <a:cs typeface="Times New Roman" panose="02020603050405020304" pitchFamily="18" charset="0"/>
              </a:rPr>
              <a:t> (4</a:t>
            </a:r>
            <a:r>
              <a:rPr lang="en-US" altLang="zh-CN" sz="17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1700" kern="100" dirty="0">
                <a:effectLst/>
                <a:latin typeface="Times New Roman" panose="02020603050405020304" pitchFamily="18" charset="0"/>
                <a:ea typeface="宋体" panose="02010600030101010101" pitchFamily="2" charset="-122"/>
                <a:cs typeface="Times New Roman" panose="02020603050405020304" pitchFamily="18" charset="0"/>
              </a:rPr>
              <a:t>New Impetus to the Economy: Integration into the National Development</a:t>
            </a:r>
            <a:endParaRPr lang="en-US" altLang="zh-CN" sz="1700" kern="100" dirty="0">
              <a:latin typeface="Times New Roman" panose="02020603050405020304" pitchFamily="18" charset="0"/>
              <a:ea typeface="宋体" panose="02010600030101010101" pitchFamily="2" charset="-122"/>
              <a:cs typeface="Times New Roman" panose="02020603050405020304" pitchFamily="18" charset="0"/>
            </a:endParaRPr>
          </a:p>
          <a:p>
            <a:pPr algn="just">
              <a:lnSpc>
                <a:spcPct val="120000"/>
              </a:lnSpc>
            </a:pPr>
            <a:r>
              <a:rPr lang="en-US" altLang="zh-CN" sz="1700" kern="100" dirty="0">
                <a:effectLst/>
                <a:latin typeface="Times New Roman" panose="02020603050405020304" pitchFamily="18" charset="0"/>
                <a:ea typeface="宋体" panose="02010600030101010101" pitchFamily="2" charset="-122"/>
                <a:cs typeface="Times New Roman" panose="02020603050405020304" pitchFamily="18" charset="0"/>
              </a:rPr>
              <a:t> Enhancing Hong Kong’s Status as an International Transportation </a:t>
            </a:r>
            <a:r>
              <a:rPr lang="en-US" altLang="zh-CN" sz="1700" kern="100" dirty="0" smtClean="0">
                <a:effectLst/>
                <a:latin typeface="Times New Roman" panose="02020603050405020304" pitchFamily="18" charset="0"/>
                <a:ea typeface="宋体" panose="02010600030101010101" pitchFamily="2" charset="-122"/>
                <a:cs typeface="Times New Roman" panose="02020603050405020304" pitchFamily="18" charset="0"/>
              </a:rPr>
              <a:t>Centre</a:t>
            </a:r>
          </a:p>
          <a:p>
            <a:pPr algn="just">
              <a:lnSpc>
                <a:spcPct val="120000"/>
              </a:lnSpc>
            </a:pPr>
            <a:endParaRPr lang="zh-CN" altLang="zh-CN" sz="17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lnSpc>
                <a:spcPct val="120000"/>
              </a:lnSpc>
            </a:pPr>
            <a:r>
              <a:rPr lang="en-US" altLang="zh-CN" sz="1700" kern="100" dirty="0">
                <a:effectLst/>
                <a:latin typeface="Times New Roman" panose="02020603050405020304" pitchFamily="18" charset="0"/>
                <a:ea typeface="宋体" panose="02010600030101010101" pitchFamily="2" charset="-122"/>
                <a:cs typeface="Times New Roman" panose="02020603050405020304" pitchFamily="18" charset="0"/>
              </a:rPr>
              <a:t>45. In terms of cross‑boundary land transport, three major cross-boundary infrastructure projects, namely the Hong Kong Section of the Guangzhou‑Shenzhen‑Hong Kong Express Rail Link, the Hong Kong-Zhuhai‑Macao Bridge (HZMB) and the </a:t>
            </a:r>
            <a:r>
              <a:rPr lang="en-US" altLang="zh-CN" sz="1700" kern="100" dirty="0" err="1">
                <a:effectLst/>
                <a:latin typeface="Times New Roman" panose="02020603050405020304" pitchFamily="18" charset="0"/>
                <a:ea typeface="宋体" panose="02010600030101010101" pitchFamily="2" charset="-122"/>
                <a:cs typeface="Times New Roman" panose="02020603050405020304" pitchFamily="18" charset="0"/>
              </a:rPr>
              <a:t>Liantang</a:t>
            </a:r>
            <a:r>
              <a:rPr lang="en-US" altLang="zh-CN" sz="1700" kern="100" dirty="0">
                <a:effectLst/>
                <a:latin typeface="Times New Roman" panose="02020603050405020304" pitchFamily="18" charset="0"/>
                <a:ea typeface="宋体" panose="02010600030101010101" pitchFamily="2" charset="-122"/>
                <a:cs typeface="Times New Roman" panose="02020603050405020304" pitchFamily="18" charset="0"/>
              </a:rPr>
              <a:t> Port/Heung Yuen Wai Boundary Control Point, were completed one after another in the past few years, thereby helping Hong Kong integrate into the “one‑hour living circle” in the GBA and enhancing connectivity of infrastructure in the GBA</a:t>
            </a:r>
            <a:r>
              <a:rPr lang="en-US" altLang="zh-CN" sz="1700" kern="100" dirty="0" smtClean="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700" kern="100" dirty="0">
                <a:effectLst/>
                <a:latin typeface="Times New Roman" panose="02020603050405020304" pitchFamily="18" charset="0"/>
                <a:ea typeface="宋体" panose="02010600030101010101" pitchFamily="2" charset="-122"/>
                <a:cs typeface="Times New Roman" panose="02020603050405020304" pitchFamily="18" charset="0"/>
              </a:rPr>
              <a:t>The governments of Hong Kong and Shenzhen have established the “Task Force for Hong Kong‑Shenzhen Co‑operation on Cross‑Boundary </a:t>
            </a:r>
            <a:r>
              <a:rPr lang="en-US" altLang="zh-CN" sz="1700" kern="100" dirty="0" smtClean="0">
                <a:effectLst/>
                <a:latin typeface="Times New Roman" panose="02020603050405020304" pitchFamily="18" charset="0"/>
                <a:ea typeface="宋体" panose="02010600030101010101" pitchFamily="2" charset="-122"/>
                <a:cs typeface="Times New Roman" panose="02020603050405020304" pitchFamily="18" charset="0"/>
              </a:rPr>
              <a:t>Railway</a:t>
            </a:r>
            <a:r>
              <a:rPr lang="en-US" altLang="zh-CN" sz="1700"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700" kern="100" dirty="0" smtClean="0">
                <a:latin typeface="Times New Roman" panose="02020603050405020304" pitchFamily="18" charset="0"/>
                <a:ea typeface="宋体" panose="02010600030101010101" pitchFamily="2" charset="-122"/>
                <a:cs typeface="Times New Roman" panose="02020603050405020304" pitchFamily="18" charset="0"/>
              </a:rPr>
              <a:t>Infrastructure” </a:t>
            </a:r>
            <a:r>
              <a:rPr lang="en-US" altLang="zh-CN" sz="1700" kern="100" dirty="0">
                <a:effectLst/>
                <a:latin typeface="Times New Roman" panose="02020603050405020304" pitchFamily="18" charset="0"/>
                <a:ea typeface="宋体" panose="02010600030101010101" pitchFamily="2" charset="-122"/>
                <a:cs typeface="Times New Roman" panose="02020603050405020304" pitchFamily="18" charset="0"/>
              </a:rPr>
              <a:t>to jointly develop the “GBA on the Rail”. </a:t>
            </a:r>
            <a:r>
              <a:rPr lang="en-US" altLang="zh-CN" sz="1700" kern="100" dirty="0" smtClean="0">
                <a:effectLst/>
                <a:latin typeface="Times New Roman" panose="02020603050405020304" pitchFamily="18" charset="0"/>
                <a:ea typeface="宋体" panose="02010600030101010101" pitchFamily="2" charset="-122"/>
                <a:cs typeface="Times New Roman" panose="02020603050405020304" pitchFamily="18" charset="0"/>
              </a:rPr>
              <a:t> Besides</a:t>
            </a:r>
            <a:r>
              <a:rPr lang="en-US" altLang="zh-CN" sz="1700" kern="100" dirty="0">
                <a:effectLst/>
                <a:latin typeface="Times New Roman" panose="02020603050405020304" pitchFamily="18" charset="0"/>
                <a:ea typeface="宋体" panose="02010600030101010101" pitchFamily="2" charset="-122"/>
                <a:cs typeface="Times New Roman" panose="02020603050405020304" pitchFamily="18" charset="0"/>
              </a:rPr>
              <a:t>, the governments of Guangdong and Hong Kong are pressing ahead with the “Quota‑free Scheme for Hong Kong Private Cars Travelling to Guangdong via the HZMB”. </a:t>
            </a:r>
            <a:r>
              <a:rPr lang="en-US" altLang="zh-CN" sz="1700" kern="100" dirty="0" smtClean="0">
                <a:effectLst/>
                <a:latin typeface="Times New Roman" panose="02020603050405020304" pitchFamily="18" charset="0"/>
                <a:ea typeface="宋体" panose="02010600030101010101" pitchFamily="2" charset="-122"/>
                <a:cs typeface="Times New Roman" panose="02020603050405020304" pitchFamily="18" charset="0"/>
              </a:rPr>
              <a:t> After </a:t>
            </a:r>
            <a:r>
              <a:rPr lang="en-US" altLang="zh-CN" sz="1700" kern="100" dirty="0">
                <a:effectLst/>
                <a:latin typeface="Times New Roman" panose="02020603050405020304" pitchFamily="18" charset="0"/>
                <a:ea typeface="宋体" panose="02010600030101010101" pitchFamily="2" charset="-122"/>
                <a:cs typeface="Times New Roman" panose="02020603050405020304" pitchFamily="18" charset="0"/>
              </a:rPr>
              <a:t>the epidemic situation is brought under control and the removal of quarantine requirements for cross‑boundary travel is gradually implemented, the Scheme will allow eligible Hong Kong private cars to travel between Hong Kong and Guangdong via the HZMB without the need to obtain a regular quota in advance. The governments of Guangdong and Hong Kong have also agreed to extend the Scheme to cover another land boundary control point in due course.</a:t>
            </a:r>
            <a:endParaRPr lang="zh-CN" altLang="zh-CN" sz="17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 name="Rectangle 10"/>
          <p:cNvSpPr/>
          <p:nvPr/>
        </p:nvSpPr>
        <p:spPr>
          <a:xfrm>
            <a:off x="0" y="4784569"/>
            <a:ext cx="3825534" cy="646331"/>
          </a:xfrm>
          <a:prstGeom prst="rect">
            <a:avLst/>
          </a:prstGeom>
        </p:spPr>
        <p:txBody>
          <a:bodyPr wrap="none">
            <a:spAutoFit/>
          </a:bodyPr>
          <a:lstStyle/>
          <a:p>
            <a:r>
              <a:rPr lang="en-US" altLang="zh-TW" sz="12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Source: 2021 Policy Address</a:t>
            </a:r>
          </a:p>
          <a:p>
            <a:r>
              <a:rPr lang="en-US" altLang="zh-TW" sz="12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https://www.policyaddress.gov.hk/2021/eng/policy.html)</a:t>
            </a:r>
          </a:p>
          <a:p>
            <a:endParaRPr 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 name="矩形 15"/>
          <p:cNvSpPr/>
          <p:nvPr/>
        </p:nvSpPr>
        <p:spPr bwMode="auto">
          <a:xfrm>
            <a:off x="166329" y="211380"/>
            <a:ext cx="1808538" cy="582613"/>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800" b="1" dirty="0">
                <a:solidFill>
                  <a:schemeClr val="tx1"/>
                </a:solidFill>
                <a:latin typeface="Times New Roman"/>
                <a:ea typeface="標楷體" panose="03000509000000000000" pitchFamily="65" charset="-120"/>
                <a:cs typeface="Times New Roman"/>
              </a:rPr>
              <a:t>Reference </a:t>
            </a:r>
            <a:endParaRPr lang="zh-CN" altLang="en-US" sz="2800" b="1" dirty="0">
              <a:solidFill>
                <a:schemeClr val="tx1"/>
              </a:solidFill>
              <a:latin typeface="Times New Roman"/>
              <a:ea typeface="標楷體" panose="03000509000000000000" pitchFamily="65" charset="-120"/>
              <a:cs typeface="Times New Roman"/>
            </a:endParaRPr>
          </a:p>
        </p:txBody>
      </p:sp>
      <p:sp>
        <p:nvSpPr>
          <p:cNvPr id="6" name="Rectangle 1">
            <a:extLst>
              <a:ext uri="{FF2B5EF4-FFF2-40B4-BE49-F238E27FC236}">
                <a16:creationId xmlns:a16="http://schemas.microsoft.com/office/drawing/2014/main" id="{A93F93F3-20AE-432C-8E95-FC0BC53B2D91}"/>
              </a:ext>
            </a:extLst>
          </p:cNvPr>
          <p:cNvSpPr/>
          <p:nvPr/>
        </p:nvSpPr>
        <p:spPr>
          <a:xfrm>
            <a:off x="1974867" y="121381"/>
            <a:ext cx="10248406" cy="579967"/>
          </a:xfrm>
          <a:prstGeom prst="rect">
            <a:avLst/>
          </a:prstGeom>
        </p:spPr>
        <p:txBody>
          <a:bodyPr wrap="square">
            <a:spAutoFit/>
          </a:bodyPr>
          <a:lstStyle/>
          <a:p>
            <a:pPr indent="304800" algn="just">
              <a:lnSpc>
                <a:spcPct val="150000"/>
              </a:lnSpc>
            </a:pPr>
            <a:r>
              <a:rPr lang="en-US" altLang="zh-CN" sz="2400" b="1"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2021 Policy Address “Smart Port” and “Greater Bay Area on </a:t>
            </a:r>
            <a:r>
              <a:rPr lang="en-US" altLang="zh-CN" sz="2400" b="1"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the Rail”</a:t>
            </a:r>
            <a:endParaRPr lang="zh-CN" altLang="zh-CN" sz="2400" b="1"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8" name="圖片 7"/>
          <p:cNvPicPr/>
          <p:nvPr/>
        </p:nvPicPr>
        <p:blipFill rotWithShape="1">
          <a:blip r:embed="rId2"/>
          <a:srcRect l="14628" t="41611" r="53769" b="39029"/>
          <a:stretch/>
        </p:blipFill>
        <p:spPr bwMode="auto">
          <a:xfrm>
            <a:off x="166329" y="3049755"/>
            <a:ext cx="3505971" cy="162015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138234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18192" y="1332020"/>
            <a:ext cx="8598986" cy="5178597"/>
          </a:xfrm>
          <a:prstGeom prst="rect">
            <a:avLst/>
          </a:prstGeom>
        </p:spPr>
        <p:txBody>
          <a:bodyPr wrap="square">
            <a:spAutoFit/>
          </a:bodyPr>
          <a:lstStyle/>
          <a:p>
            <a:pPr indent="304800" algn="just">
              <a:lnSpc>
                <a:spcPct val="120000"/>
              </a:lnSpc>
              <a:spcBef>
                <a:spcPts val="600"/>
              </a:spcBef>
            </a:pPr>
            <a:r>
              <a:rPr lang="en-US" altLang="zh-CN" b="1" kern="100" dirty="0">
                <a:effectLst/>
                <a:latin typeface="Times New Roman" panose="02020603050405020304" pitchFamily="18" charset="0"/>
                <a:ea typeface="宋体" panose="02010600030101010101" pitchFamily="2" charset="-122"/>
                <a:cs typeface="Times New Roman" panose="02020603050405020304" pitchFamily="18" charset="0"/>
              </a:rPr>
              <a:t>Expediting the Development of the Advanced Manufacturing Industry</a:t>
            </a:r>
            <a:endParaRPr lang="zh-CN" altLang="zh-CN" b="1" kern="100" dirty="0">
              <a:effectLst/>
              <a:latin typeface="Times New Roman" panose="02020603050405020304" pitchFamily="18" charset="0"/>
              <a:ea typeface="宋体" panose="02010600030101010101" pitchFamily="2" charset="-122"/>
              <a:cs typeface="Times New Roman" panose="02020603050405020304" pitchFamily="18" charset="0"/>
            </a:endParaRPr>
          </a:p>
          <a:p>
            <a:pPr marL="800100" lvl="1" indent="-342900" algn="just">
              <a:lnSpc>
                <a:spcPct val="120000"/>
              </a:lnSpc>
              <a:spcBef>
                <a:spcPts val="600"/>
              </a:spcBef>
              <a:buFont typeface="Arial" panose="020B0604020202020204" pitchFamily="34" charset="0"/>
              <a:buChar char="•"/>
            </a:pPr>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To actively promote in-depth integration of the internet, big data and artificial intelligence with the real economy, vigorously pursue the transformation, upgrading and </a:t>
            </a:r>
            <a:r>
              <a:rPr lang="en-US" altLang="zh-CN" kern="100" dirty="0" err="1">
                <a:effectLst/>
                <a:latin typeface="Times New Roman" panose="02020603050405020304" pitchFamily="18" charset="0"/>
                <a:ea typeface="宋体" panose="02010600030101010101" pitchFamily="2" charset="-122"/>
                <a:cs typeface="Times New Roman" panose="02020603050405020304" pitchFamily="18" charset="0"/>
              </a:rPr>
              <a:t>optimised</a:t>
            </a:r>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 development of the manufacturing industry.</a:t>
            </a:r>
            <a:endParaRPr lang="en-US" altLang="zh-TW" dirty="0">
              <a:latin typeface="標楷體" panose="03000509000000000000" pitchFamily="65" charset="-120"/>
              <a:ea typeface="標楷體" panose="03000509000000000000" pitchFamily="65" charset="-120"/>
            </a:endParaRPr>
          </a:p>
          <a:p>
            <a:pPr lvl="1" algn="just">
              <a:lnSpc>
                <a:spcPct val="120000"/>
              </a:lnSpc>
              <a:spcBef>
                <a:spcPts val="600"/>
              </a:spcBef>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CN" kern="100" dirty="0">
                <a:effectLst/>
                <a:latin typeface="Times New Roman" panose="02020603050405020304" pitchFamily="18" charset="0"/>
                <a:ea typeface="宋体" panose="02010600030101010101" pitchFamily="2" charset="-122"/>
              </a:rPr>
              <a:t>For example: smart home, industrial robot applications</a:t>
            </a:r>
            <a:r>
              <a:rPr lang="zh-CN" altLang="zh-CN" kern="100" dirty="0">
                <a:latin typeface="Times New Roman" panose="02020603050405020304" pitchFamily="18" charset="0"/>
                <a:ea typeface="宋体" panose="02010600030101010101" pitchFamily="2" charset="-122"/>
                <a:cs typeface="Times New Roman" panose="02020603050405020304" pitchFamily="18" charset="0"/>
              </a:rPr>
              <a:t>) </a:t>
            </a:r>
            <a:endParaRPr lang="en-US" altLang="zh-CN" kern="100" dirty="0">
              <a:latin typeface="Times New Roman" panose="02020603050405020304" pitchFamily="18" charset="0"/>
              <a:ea typeface="宋体" panose="02010600030101010101" pitchFamily="2" charset="-122"/>
              <a:cs typeface="Times New Roman" panose="02020603050405020304" pitchFamily="18" charset="0"/>
            </a:endParaRPr>
          </a:p>
          <a:p>
            <a:pPr marL="742950" lvl="1" indent="-285750" algn="just">
              <a:lnSpc>
                <a:spcPct val="120000"/>
              </a:lnSpc>
              <a:spcBef>
                <a:spcPts val="600"/>
              </a:spcBef>
              <a:buFont typeface="Arial" panose="020B0604020202020204" pitchFamily="34" charset="0"/>
              <a:buChar char="•"/>
            </a:pPr>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To give an impetus to the manufacturing industry for branching out from processing and production to R&amp;D, design, branding, marketing, and recycling, etc.</a:t>
            </a:r>
            <a:endParaRPr lang="en-US" altLang="zh-TW" dirty="0">
              <a:latin typeface="標楷體" panose="03000509000000000000" pitchFamily="65" charset="-120"/>
              <a:ea typeface="標楷體" panose="03000509000000000000" pitchFamily="65" charset="-120"/>
            </a:endParaRPr>
          </a:p>
          <a:p>
            <a:pPr algn="just">
              <a:lnSpc>
                <a:spcPct val="120000"/>
              </a:lnSpc>
              <a:spcBef>
                <a:spcPts val="600"/>
              </a:spcBef>
            </a:pPr>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b="1" kern="100" dirty="0">
                <a:effectLst/>
                <a:latin typeface="Times New Roman" panose="02020603050405020304" pitchFamily="18" charset="0"/>
                <a:ea typeface="宋体" panose="02010600030101010101" pitchFamily="2" charset="-122"/>
                <a:cs typeface="Times New Roman" panose="02020603050405020304" pitchFamily="18" charset="0"/>
              </a:rPr>
              <a:t>Promoting Emerging </a:t>
            </a:r>
            <a:r>
              <a:rPr lang="en-US" altLang="zh-CN" b="1" kern="100" dirty="0">
                <a:latin typeface="Times New Roman" panose="02020603050405020304" pitchFamily="18" charset="0"/>
                <a:ea typeface="宋体" panose="02010600030101010101" pitchFamily="2" charset="-122"/>
                <a:cs typeface="Times New Roman" panose="02020603050405020304" pitchFamily="18" charset="0"/>
              </a:rPr>
              <a:t>I</a:t>
            </a:r>
            <a:r>
              <a:rPr lang="en-US" altLang="zh-CN" b="1" kern="100" dirty="0">
                <a:effectLst/>
                <a:latin typeface="Times New Roman" panose="02020603050405020304" pitchFamily="18" charset="0"/>
                <a:ea typeface="宋体" panose="02010600030101010101" pitchFamily="2" charset="-122"/>
                <a:cs typeface="Times New Roman" panose="02020603050405020304" pitchFamily="18" charset="0"/>
              </a:rPr>
              <a:t>ndustries</a:t>
            </a:r>
            <a:endParaRPr lang="en-US" altLang="zh-TW" b="1" dirty="0">
              <a:latin typeface="標楷體" panose="03000509000000000000" pitchFamily="65" charset="-120"/>
              <a:ea typeface="標楷體" panose="03000509000000000000" pitchFamily="65" charset="-120"/>
            </a:endParaRPr>
          </a:p>
          <a:p>
            <a:pPr marL="800100" lvl="1" indent="-342900" algn="just">
              <a:lnSpc>
                <a:spcPct val="120000"/>
              </a:lnSpc>
              <a:spcBef>
                <a:spcPts val="600"/>
              </a:spcBef>
              <a:buFont typeface="Arial" panose="020B0604020202020204" pitchFamily="34" charset="0"/>
              <a:buChar char="•"/>
            </a:pPr>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To pursue the development and growth of new pillar industries including new-generation information technology, biotechnology, high-end equipment manufacturing and new materials.</a:t>
            </a:r>
            <a:endParaRPr lang="en-US" altLang="zh-CN" dirty="0">
              <a:latin typeface="Times New Roman" panose="02020603050405020304" pitchFamily="18" charset="0"/>
              <a:ea typeface="標楷體" panose="03000509000000000000" pitchFamily="65" charset="-120"/>
              <a:cs typeface="Times New Roman" panose="02020603050405020304" pitchFamily="18" charset="0"/>
            </a:endParaRPr>
          </a:p>
          <a:p>
            <a:pPr lvl="1" algn="just">
              <a:lnSpc>
                <a:spcPct val="120000"/>
              </a:lnSpc>
              <a:spcBef>
                <a:spcPts val="600"/>
              </a:spcBef>
            </a:pPr>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(For example: 5G and mobile Internet, biopharmaceuticals such as protein, genetic testing, high-end medical diagnosis and treatment equipment, 3D printing, new energy vehicles</a:t>
            </a:r>
            <a:r>
              <a:rPr lang="zh-CN" altLang="zh-CN"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 name="Picture 2">
            <a:hlinkClick r:id="rId2"/>
          </p:cNvPr>
          <p:cNvPicPr>
            <a:picLocks noChangeAspect="1"/>
          </p:cNvPicPr>
          <p:nvPr/>
        </p:nvPicPr>
        <p:blipFill>
          <a:blip r:embed="rId3"/>
          <a:stretch>
            <a:fillRect/>
          </a:stretch>
        </p:blipFill>
        <p:spPr>
          <a:xfrm>
            <a:off x="167768" y="2365132"/>
            <a:ext cx="2802147" cy="2177992"/>
          </a:xfrm>
          <a:prstGeom prst="rect">
            <a:avLst/>
          </a:prstGeom>
        </p:spPr>
      </p:pic>
      <p:sp>
        <p:nvSpPr>
          <p:cNvPr id="4" name="文本框 6"/>
          <p:cNvSpPr txBox="1"/>
          <p:nvPr/>
        </p:nvSpPr>
        <p:spPr>
          <a:xfrm>
            <a:off x="1504604" y="146120"/>
            <a:ext cx="9096056" cy="1015663"/>
          </a:xfrm>
          <a:prstGeom prst="rect">
            <a:avLst/>
          </a:prstGeom>
          <a:noFill/>
        </p:spPr>
        <p:txBody>
          <a:bodyPr wrap="square">
            <a:spAutoFit/>
          </a:bodyPr>
          <a:lstStyle/>
          <a:p>
            <a:pPr indent="304800" algn="just">
              <a:lnSpc>
                <a:spcPct val="150000"/>
              </a:lnSpc>
            </a:pPr>
            <a:r>
              <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Building a Globally Competitive Modern Industrial System</a:t>
            </a:r>
            <a:endParaRPr lang="zh-CN" altLang="zh-CN" sz="2400" b="1"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ctr"/>
            <a:r>
              <a:rPr lang="en-US" altLang="zh-CN" sz="2400" b="1" dirty="0">
                <a:solidFill>
                  <a:srgbClr val="000000"/>
                </a:solidFill>
                <a:latin typeface="Times New Roman" panose="02020603050405020304" pitchFamily="18" charset="0"/>
                <a:cs typeface="Times New Roman" panose="02020603050405020304" pitchFamily="18" charset="0"/>
              </a:rPr>
              <a:t>K</a:t>
            </a:r>
            <a:r>
              <a:rPr lang="en-US" altLang="zh-CN" sz="2400" b="1" i="0" dirty="0">
                <a:solidFill>
                  <a:srgbClr val="000000"/>
                </a:solidFill>
                <a:effectLst/>
                <a:latin typeface="Times New Roman" panose="02020603050405020304" pitchFamily="18" charset="0"/>
                <a:cs typeface="Times New Roman" panose="02020603050405020304" pitchFamily="18" charset="0"/>
              </a:rPr>
              <a:t>ey </a:t>
            </a:r>
            <a:r>
              <a:rPr lang="en-US" altLang="zh-CN" sz="2400" b="1" dirty="0">
                <a:solidFill>
                  <a:srgbClr val="000000"/>
                </a:solidFill>
                <a:latin typeface="Times New Roman" panose="02020603050405020304" pitchFamily="18" charset="0"/>
                <a:cs typeface="Times New Roman" panose="02020603050405020304" pitchFamily="18" charset="0"/>
              </a:rPr>
              <a:t>E</a:t>
            </a:r>
            <a:r>
              <a:rPr lang="en-US" altLang="zh-CN" sz="2400" b="1" i="0" dirty="0">
                <a:solidFill>
                  <a:srgbClr val="000000"/>
                </a:solidFill>
                <a:effectLst/>
                <a:latin typeface="Times New Roman" panose="02020603050405020304" pitchFamily="18" charset="0"/>
                <a:cs typeface="Times New Roman" panose="02020603050405020304" pitchFamily="18" charset="0"/>
              </a:rPr>
              <a:t>xamples</a:t>
            </a:r>
            <a:endParaRPr lang="en-US" altLang="zh-TW" sz="24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Rectangle 4"/>
          <p:cNvSpPr/>
          <p:nvPr/>
        </p:nvSpPr>
        <p:spPr>
          <a:xfrm>
            <a:off x="0" y="4853922"/>
            <a:ext cx="3838353" cy="523220"/>
          </a:xfrm>
          <a:prstGeom prst="rect">
            <a:avLst/>
          </a:prstGeom>
        </p:spPr>
        <p:txBody>
          <a:bodyPr wrap="square">
            <a:spAutoFit/>
          </a:bodyPr>
          <a:lstStyle/>
          <a:p>
            <a:r>
              <a:rPr lang="en-US" altLang="zh-TW" sz="1400" dirty="0">
                <a:latin typeface="Times New Roman"/>
                <a:ea typeface="標楷體" panose="03000509000000000000" pitchFamily="65" charset="-120"/>
                <a:cs typeface="Times New Roman"/>
              </a:rPr>
              <a:t>Reference: </a:t>
            </a:r>
            <a:r>
              <a:rPr lang="en-US" altLang="zh-TW" sz="1400" i="1" dirty="0">
                <a:latin typeface="Times New Roman"/>
                <a:ea typeface="DFKai-SB" panose="03000509000000000000" pitchFamily="65" charset="-120"/>
                <a:cs typeface="Times New Roman"/>
              </a:rPr>
              <a:t>The Outline Development Plan for the Guangdong-Hong Kong-Macao Greater Bay Area</a:t>
            </a:r>
            <a:endParaRPr lang="en-US" altLang="zh-CN" sz="1400" dirty="0"/>
          </a:p>
        </p:txBody>
      </p:sp>
      <p:sp>
        <p:nvSpPr>
          <p:cNvPr id="6" name="Rectangle 5"/>
          <p:cNvSpPr/>
          <p:nvPr/>
        </p:nvSpPr>
        <p:spPr>
          <a:xfrm>
            <a:off x="167768" y="5501066"/>
            <a:ext cx="3343730" cy="523220"/>
          </a:xfrm>
          <a:prstGeom prst="rect">
            <a:avLst/>
          </a:prstGeom>
        </p:spPr>
        <p:txBody>
          <a:bodyPr wrap="square">
            <a:spAutoFit/>
          </a:bodyPr>
          <a:lstStyle/>
          <a:p>
            <a:r>
              <a:rPr lang="en-US" altLang="zh-TW" sz="14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https://www.bayarea.gov.hk/filemanager/en/share/pdf/Outline_Development_Plan.pdf)</a:t>
            </a:r>
            <a:endParaRPr lang="en-US" sz="1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22083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98462" y="826862"/>
            <a:ext cx="8560546" cy="6031138"/>
          </a:xfrm>
          <a:prstGeom prst="rect">
            <a:avLst/>
          </a:prstGeom>
        </p:spPr>
        <p:txBody>
          <a:bodyPr wrap="square">
            <a:spAutoFit/>
          </a:bodyPr>
          <a:lstStyle/>
          <a:p>
            <a:pPr indent="304800" algn="just">
              <a:lnSpc>
                <a:spcPct val="120000"/>
              </a:lnSpc>
              <a:spcBef>
                <a:spcPts val="600"/>
              </a:spcBef>
            </a:pPr>
            <a:r>
              <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E</a:t>
            </a: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xpediting the Development of Modern Service Industry</a:t>
            </a:r>
            <a:endParaRPr lang="zh-CN" altLang="zh-CN" sz="2000" b="1" kern="100" dirty="0">
              <a:effectLst/>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a:lnSpc>
                <a:spcPct val="120000"/>
              </a:lnSpc>
              <a:spcBef>
                <a:spcPts val="600"/>
              </a:spcBef>
              <a:buFont typeface="Arial" panose="020B0604020202020204" pitchFamily="34" charset="0"/>
              <a:buChar char="•"/>
            </a:pPr>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To develop an international financial hub:</a:t>
            </a:r>
            <a:endPar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endParaRPr>
          </a:p>
          <a:p>
            <a:pPr indent="304800" algn="just">
              <a:lnSpc>
                <a:spcPct val="120000"/>
              </a:lnSpc>
              <a:spcBef>
                <a:spcPts val="600"/>
              </a:spcBef>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According to the advantages of each region, we will establish financial service platforms in Hong Kong, Guangzhou, Macao and Shenzhen</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a:lnSpc>
                <a:spcPct val="120000"/>
              </a:lnSpc>
              <a:spcBef>
                <a:spcPts val="600"/>
              </a:spcBef>
              <a:buFont typeface="Arial" panose="020B0604020202020204" pitchFamily="34" charset="0"/>
              <a:buChar char="•"/>
            </a:pPr>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To progressively promote mutual financial markets access:</a:t>
            </a:r>
            <a:endPar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endParaRPr>
          </a:p>
          <a:p>
            <a:pPr indent="304800" algn="just">
              <a:lnSpc>
                <a:spcPct val="120000"/>
              </a:lnSpc>
              <a:spcBef>
                <a:spcPts val="600"/>
              </a:spcBef>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To progressively expand the scale and scope of the cross-boundary use of RMB in the Greater Bay Area.</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indent="304800" algn="just">
              <a:lnSpc>
                <a:spcPct val="120000"/>
              </a:lnSpc>
              <a:spcBef>
                <a:spcPts val="600"/>
              </a:spcBef>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To widen the scope for cross-boundary investment by Hong Kong and Mainland residents and institutions, and steadily expand the channels for Mainland and Hong Kong residents to invest in financial products in each other’s market.</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a:lnSpc>
                <a:spcPct val="120000"/>
              </a:lnSpc>
              <a:spcBef>
                <a:spcPts val="600"/>
              </a:spcBef>
              <a:buFont typeface="Arial" panose="020B0604020202020204" pitchFamily="34" charset="0"/>
              <a:buChar char="•"/>
            </a:pPr>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To develop a system of modern service industries:</a:t>
            </a:r>
            <a:endPar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endParaRPr>
          </a:p>
          <a:p>
            <a:pPr indent="304800" algn="just">
              <a:lnSpc>
                <a:spcPct val="120000"/>
              </a:lnSpc>
              <a:spcBef>
                <a:spcPts val="600"/>
              </a:spcBef>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Focus on: maritime and logistics services, travel services, cultural and creative industries, human resources services, convention and exhibition and other professional services (e.g., accounting and auditing, legal and dispute resolution services, management consultancy, testing and certification, intellectual property rights, construction and related engineering works, etc.)</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 name="Picture 2">
            <a:hlinkClick r:id="rId2"/>
          </p:cNvPr>
          <p:cNvPicPr>
            <a:picLocks noChangeAspect="1"/>
          </p:cNvPicPr>
          <p:nvPr/>
        </p:nvPicPr>
        <p:blipFill>
          <a:blip r:embed="rId3"/>
          <a:stretch>
            <a:fillRect/>
          </a:stretch>
        </p:blipFill>
        <p:spPr>
          <a:xfrm>
            <a:off x="508590" y="2321987"/>
            <a:ext cx="2802147" cy="2177992"/>
          </a:xfrm>
          <a:prstGeom prst="rect">
            <a:avLst/>
          </a:prstGeom>
        </p:spPr>
      </p:pic>
      <p:sp>
        <p:nvSpPr>
          <p:cNvPr id="4" name="文本框 6"/>
          <p:cNvSpPr txBox="1"/>
          <p:nvPr/>
        </p:nvSpPr>
        <p:spPr>
          <a:xfrm>
            <a:off x="1418168" y="-118391"/>
            <a:ext cx="10178806" cy="1015663"/>
          </a:xfrm>
          <a:prstGeom prst="rect">
            <a:avLst/>
          </a:prstGeom>
          <a:noFill/>
        </p:spPr>
        <p:txBody>
          <a:bodyPr wrap="square">
            <a:spAutoFit/>
          </a:bodyPr>
          <a:lstStyle/>
          <a:p>
            <a:pPr indent="304800" algn="just">
              <a:lnSpc>
                <a:spcPct val="150000"/>
              </a:lnSpc>
            </a:pPr>
            <a:r>
              <a:rPr lang="en-US" altLang="zh-CN" sz="2400" b="1" kern="100" dirty="0">
                <a:latin typeface="Times New Roman" panose="02020603050405020304" pitchFamily="18" charset="0"/>
                <a:ea typeface="宋体" panose="02010600030101010101" pitchFamily="2" charset="-122"/>
                <a:cs typeface="Times New Roman" panose="02020603050405020304" pitchFamily="18" charset="0"/>
              </a:rPr>
              <a:t>Building a Globally Competitive Modern Industrial System</a:t>
            </a:r>
            <a:endParaRPr lang="zh-CN" altLang="zh-CN" sz="2400" b="1" kern="100" dirty="0">
              <a:latin typeface="Times New Roman" panose="02020603050405020304" pitchFamily="18" charset="0"/>
              <a:ea typeface="宋体" panose="02010600030101010101" pitchFamily="2" charset="-122"/>
              <a:cs typeface="Times New Roman" panose="02020603050405020304" pitchFamily="18" charset="0"/>
            </a:endParaRPr>
          </a:p>
          <a:p>
            <a:pPr algn="ctr"/>
            <a:r>
              <a:rPr lang="en-US" altLang="zh-CN" sz="2400" b="1" kern="100" dirty="0">
                <a:latin typeface="Times New Roman" panose="02020603050405020304" pitchFamily="18" charset="0"/>
                <a:ea typeface="宋体" panose="02010600030101010101" pitchFamily="2" charset="-122"/>
                <a:cs typeface="Times New Roman" panose="02020603050405020304" pitchFamily="18" charset="0"/>
              </a:rPr>
              <a:t>Key Examples (continued)</a:t>
            </a:r>
            <a:endParaRPr lang="en-US" altLang="zh-TW" sz="2400" b="1" kern="1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Rectangle 5"/>
          <p:cNvSpPr/>
          <p:nvPr/>
        </p:nvSpPr>
        <p:spPr>
          <a:xfrm>
            <a:off x="127366" y="5377142"/>
            <a:ext cx="3343730" cy="738664"/>
          </a:xfrm>
          <a:prstGeom prst="rect">
            <a:avLst/>
          </a:prstGeom>
        </p:spPr>
        <p:txBody>
          <a:bodyPr wrap="square">
            <a:spAutoFit/>
          </a:bodyPr>
          <a:lstStyle/>
          <a:p>
            <a:r>
              <a:rPr lang="en-US" altLang="zh-TW" sz="14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https://www.bayarea.gov.hk/filemanager/en/share/pdf/Outline_Development_Plan.pdf)</a:t>
            </a:r>
            <a:endParaRPr lang="en-US" altLang="zh-TW" sz="1400" dirty="0">
              <a:solidFill>
                <a:schemeClr val="tx1">
                  <a:lumMod val="95000"/>
                  <a:lumOff val="5000"/>
                </a:schemeClr>
              </a:solidFill>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p:txBody>
      </p:sp>
      <p:sp>
        <p:nvSpPr>
          <p:cNvPr id="8" name="Rectangle 4">
            <a:extLst>
              <a:ext uri="{FF2B5EF4-FFF2-40B4-BE49-F238E27FC236}">
                <a16:creationId xmlns:a16="http://schemas.microsoft.com/office/drawing/2014/main" id="{7E80EF34-0337-8FCE-CF29-5F569E5F9EB0}"/>
              </a:ext>
            </a:extLst>
          </p:cNvPr>
          <p:cNvSpPr/>
          <p:nvPr/>
        </p:nvSpPr>
        <p:spPr>
          <a:xfrm>
            <a:off x="0" y="4853922"/>
            <a:ext cx="3838353" cy="523220"/>
          </a:xfrm>
          <a:prstGeom prst="rect">
            <a:avLst/>
          </a:prstGeom>
        </p:spPr>
        <p:txBody>
          <a:bodyPr wrap="square">
            <a:spAutoFit/>
          </a:bodyPr>
          <a:lstStyle/>
          <a:p>
            <a:r>
              <a:rPr lang="en-US" altLang="zh-TW" sz="1400" dirty="0">
                <a:latin typeface="Times New Roman"/>
                <a:ea typeface="標楷體" panose="03000509000000000000" pitchFamily="65" charset="-120"/>
                <a:cs typeface="Times New Roman"/>
              </a:rPr>
              <a:t>Reference: </a:t>
            </a:r>
            <a:r>
              <a:rPr lang="en-US" altLang="zh-TW" sz="1400" i="1" dirty="0">
                <a:latin typeface="Times New Roman"/>
                <a:ea typeface="DFKai-SB" panose="03000509000000000000" pitchFamily="65" charset="-120"/>
                <a:cs typeface="Times New Roman"/>
              </a:rPr>
              <a:t>The Outline Development Plan for the Guangdong-Hong Kong-Macao Greater Bay Area</a:t>
            </a:r>
            <a:endParaRPr lang="en-US" altLang="zh-CN" sz="1400" dirty="0"/>
          </a:p>
        </p:txBody>
      </p:sp>
    </p:spTree>
    <p:extLst>
      <p:ext uri="{BB962C8B-B14F-4D97-AF65-F5344CB8AC3E}">
        <p14:creationId xmlns:p14="http://schemas.microsoft.com/office/powerpoint/2010/main" val="3999101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00130" y="6337025"/>
            <a:ext cx="8325293" cy="307777"/>
          </a:xfrm>
          <a:prstGeom prst="rect">
            <a:avLst/>
          </a:prstGeom>
        </p:spPr>
        <p:txBody>
          <a:bodyPr wrap="square">
            <a:spAutoFit/>
          </a:bodyPr>
          <a:lstStyle/>
          <a:p>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Source: Website </a:t>
            </a:r>
            <a:r>
              <a:rPr lang="en-US" altLang="zh-TW"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of the Greater Bay Area </a:t>
            </a:r>
            <a:r>
              <a:rPr lang="en-US" sz="1400" dirty="0" smtClean="0">
                <a:solidFill>
                  <a:schemeClr val="tx1">
                    <a:lumMod val="95000"/>
                    <a:lumOff val="5000"/>
                  </a:schemeClr>
                </a:solidFill>
                <a:latin typeface="Times New Roman" panose="02020603050405020304" pitchFamily="18" charset="0"/>
                <a:cs typeface="Times New Roman" panose="02020603050405020304" pitchFamily="18" charset="0"/>
              </a:rPr>
              <a:t>https</a:t>
            </a:r>
            <a:r>
              <a:rPr lang="en-US" sz="1400" dirty="0">
                <a:solidFill>
                  <a:schemeClr val="tx1">
                    <a:lumMod val="95000"/>
                    <a:lumOff val="5000"/>
                  </a:schemeClr>
                </a:solidFill>
                <a:latin typeface="Times New Roman" panose="02020603050405020304" pitchFamily="18" charset="0"/>
                <a:cs typeface="Times New Roman" panose="02020603050405020304" pitchFamily="18" charset="0"/>
              </a:rPr>
              <a:t>://www.bayarea.gov.hk/en/opportunities/mainpoints-finance.html</a:t>
            </a:r>
          </a:p>
        </p:txBody>
      </p:sp>
      <p:sp>
        <p:nvSpPr>
          <p:cNvPr id="5" name="文本框 6"/>
          <p:cNvSpPr txBox="1"/>
          <p:nvPr/>
        </p:nvSpPr>
        <p:spPr>
          <a:xfrm>
            <a:off x="423747" y="92936"/>
            <a:ext cx="11133844" cy="579967"/>
          </a:xfrm>
          <a:prstGeom prst="rect">
            <a:avLst/>
          </a:prstGeom>
          <a:noFill/>
        </p:spPr>
        <p:txBody>
          <a:bodyPr wrap="square">
            <a:spAutoFit/>
          </a:bodyPr>
          <a:lstStyle/>
          <a:p>
            <a:pPr indent="304800" algn="just">
              <a:lnSpc>
                <a:spcPct val="150000"/>
              </a:lnSpc>
            </a:pPr>
            <a:r>
              <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Building a Modern </a:t>
            </a:r>
            <a:r>
              <a:rPr lang="en-US" altLang="zh-CN" sz="2400" b="1" kern="100" dirty="0">
                <a:latin typeface="Times New Roman" panose="02020603050405020304" pitchFamily="18" charset="0"/>
                <a:ea typeface="宋体" panose="02010600030101010101" pitchFamily="2" charset="-122"/>
                <a:cs typeface="Times New Roman" panose="02020603050405020304" pitchFamily="18" charset="0"/>
              </a:rPr>
              <a:t>I</a:t>
            </a:r>
            <a:r>
              <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ndustrial </a:t>
            </a:r>
            <a:r>
              <a:rPr lang="en-US" altLang="zh-CN" sz="2400" b="1" kern="100" dirty="0">
                <a:latin typeface="Times New Roman" panose="02020603050405020304" pitchFamily="18" charset="0"/>
                <a:ea typeface="宋体" panose="02010600030101010101" pitchFamily="2" charset="-122"/>
                <a:cs typeface="Times New Roman" panose="02020603050405020304" pitchFamily="18" charset="0"/>
              </a:rPr>
              <a:t>S</a:t>
            </a:r>
            <a:r>
              <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ystem with Interconnected Financial </a:t>
            </a:r>
            <a:r>
              <a:rPr lang="en-US" altLang="zh-CN" sz="2400" b="1" kern="100" dirty="0">
                <a:latin typeface="Times New Roman" panose="02020603050405020304" pitchFamily="18" charset="0"/>
                <a:ea typeface="宋体" panose="02010600030101010101" pitchFamily="2" charset="-122"/>
                <a:cs typeface="Times New Roman" panose="02020603050405020304" pitchFamily="18" charset="0"/>
              </a:rPr>
              <a:t>M</a:t>
            </a:r>
            <a:r>
              <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arkets</a:t>
            </a:r>
            <a:endParaRPr lang="zh-CN" altLang="zh-CN" sz="24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1" name="Picture 10">
            <a:hlinkClick r:id="rId2"/>
          </p:cNvPr>
          <p:cNvPicPr>
            <a:picLocks noChangeAspect="1"/>
          </p:cNvPicPr>
          <p:nvPr/>
        </p:nvPicPr>
        <p:blipFill>
          <a:blip r:embed="rId3"/>
          <a:stretch>
            <a:fillRect/>
          </a:stretch>
        </p:blipFill>
        <p:spPr>
          <a:xfrm>
            <a:off x="756458" y="4083081"/>
            <a:ext cx="2257994" cy="1755044"/>
          </a:xfrm>
          <a:prstGeom prst="rect">
            <a:avLst/>
          </a:prstGeom>
        </p:spPr>
      </p:pic>
      <p:sp>
        <p:nvSpPr>
          <p:cNvPr id="12" name="Rectangle 11"/>
          <p:cNvSpPr/>
          <p:nvPr/>
        </p:nvSpPr>
        <p:spPr>
          <a:xfrm>
            <a:off x="178150" y="672903"/>
            <a:ext cx="4190274" cy="3554819"/>
          </a:xfrm>
          <a:prstGeom prst="rect">
            <a:avLst/>
          </a:prstGeom>
        </p:spPr>
        <p:txBody>
          <a:bodyPr wrap="square">
            <a:spAutoFit/>
          </a:bodyPr>
          <a:lstStyle/>
          <a:p>
            <a:pPr indent="304800" algn="just">
              <a:lnSpc>
                <a:spcPct val="125000"/>
              </a:lnSpc>
            </a:pPr>
            <a:r>
              <a:rPr lang="en-US" altLang="zh-CN" b="1" kern="100" dirty="0">
                <a:effectLst/>
                <a:latin typeface="Times New Roman" panose="02020603050405020304" pitchFamily="18" charset="0"/>
                <a:ea typeface="宋体" panose="02010600030101010101" pitchFamily="2" charset="-122"/>
                <a:cs typeface="Times New Roman" panose="02020603050405020304" pitchFamily="18" charset="0"/>
              </a:rPr>
              <a:t>Development focus </a:t>
            </a:r>
            <a:endParaRPr lang="zh-CN" altLang="zh-CN" b="1" kern="100" dirty="0">
              <a:effectLst/>
              <a:latin typeface="Times New Roman" panose="02020603050405020304" pitchFamily="18" charset="0"/>
              <a:ea typeface="宋体" panose="02010600030101010101" pitchFamily="2" charset="-122"/>
              <a:cs typeface="Times New Roman" panose="02020603050405020304" pitchFamily="18" charset="0"/>
            </a:endParaRPr>
          </a:p>
          <a:p>
            <a:pPr indent="304800" algn="just">
              <a:lnSpc>
                <a:spcPct val="125000"/>
              </a:lnSpc>
            </a:pP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Support the consolidation and enhancement of Hong Kong’s status as an international financial center, strengthen its status as a global offshore RMB business hub, and its </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roles as </a:t>
            </a: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an international asset management center and </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 risk </a:t>
            </a: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management center, and promote the development of </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high-end and high value-added financial </a:t>
            </a: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and professional </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services.</a:t>
            </a:r>
            <a:endParaRPr lang="zh-CN"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 name="Rectangle 13"/>
          <p:cNvSpPr/>
          <p:nvPr/>
        </p:nvSpPr>
        <p:spPr>
          <a:xfrm>
            <a:off x="213590" y="6284843"/>
            <a:ext cx="3343730" cy="954107"/>
          </a:xfrm>
          <a:prstGeom prst="rect">
            <a:avLst/>
          </a:prstGeom>
        </p:spPr>
        <p:txBody>
          <a:bodyPr wrap="square">
            <a:spAutoFit/>
          </a:bodyPr>
          <a:lstStyle/>
          <a:p>
            <a:r>
              <a:rPr lang="en-US" altLang="zh-TW" sz="14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https://www.bayarea.gov.hk/filemanager/en/share/pdf/Outline_Development_Plan.pdf)</a:t>
            </a:r>
            <a:endParaRPr lang="en-US" altLang="zh-TW" sz="1400" dirty="0">
              <a:solidFill>
                <a:schemeClr val="tx1">
                  <a:lumMod val="95000"/>
                  <a:lumOff val="5000"/>
                </a:schemeClr>
              </a:solidFill>
              <a:latin typeface="Times New Roman" panose="02020603050405020304" pitchFamily="18" charset="0"/>
              <a:cs typeface="Times New Roman" panose="02020603050405020304" pitchFamily="18" charset="0"/>
            </a:endParaRPr>
          </a:p>
          <a:p>
            <a:endParaRPr lang="en-US" altLang="zh-TW"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p:txBody>
      </p:sp>
      <p:sp>
        <p:nvSpPr>
          <p:cNvPr id="7" name="Rectangle 4">
            <a:extLst>
              <a:ext uri="{FF2B5EF4-FFF2-40B4-BE49-F238E27FC236}">
                <a16:creationId xmlns:a16="http://schemas.microsoft.com/office/drawing/2014/main" id="{4FEAF032-78A2-D48F-3F54-FC5272769518}"/>
              </a:ext>
            </a:extLst>
          </p:cNvPr>
          <p:cNvSpPr/>
          <p:nvPr/>
        </p:nvSpPr>
        <p:spPr>
          <a:xfrm>
            <a:off x="178150" y="5813805"/>
            <a:ext cx="3838353" cy="523220"/>
          </a:xfrm>
          <a:prstGeom prst="rect">
            <a:avLst/>
          </a:prstGeom>
        </p:spPr>
        <p:txBody>
          <a:bodyPr wrap="square">
            <a:spAutoFit/>
          </a:bodyPr>
          <a:lstStyle/>
          <a:p>
            <a:r>
              <a:rPr lang="en-US" altLang="zh-TW" sz="1400" dirty="0">
                <a:latin typeface="Times New Roman"/>
                <a:ea typeface="標楷體" panose="03000509000000000000" pitchFamily="65" charset="-120"/>
                <a:cs typeface="Times New Roman"/>
              </a:rPr>
              <a:t>Reference: </a:t>
            </a:r>
            <a:r>
              <a:rPr lang="en-US" altLang="zh-TW" sz="1400" i="1" dirty="0">
                <a:latin typeface="Times New Roman"/>
                <a:ea typeface="DFKai-SB" panose="03000509000000000000" pitchFamily="65" charset="-120"/>
                <a:cs typeface="Times New Roman"/>
              </a:rPr>
              <a:t>The Outline Development Plan for the Guangdong-Hong Kong-Macao Greater Bay Area</a:t>
            </a:r>
            <a:endParaRPr lang="en-US" altLang="zh-CN" sz="1400" dirty="0"/>
          </a:p>
        </p:txBody>
      </p:sp>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4949" y="955964"/>
            <a:ext cx="3736051" cy="5271982"/>
          </a:xfrm>
          <a:prstGeom prst="rect">
            <a:avLst/>
          </a:prstGeom>
        </p:spPr>
      </p:pic>
      <p:pic>
        <p:nvPicPr>
          <p:cNvPr id="8" name="圖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1000" y="955964"/>
            <a:ext cx="3704238" cy="5227092"/>
          </a:xfrm>
          <a:prstGeom prst="rect">
            <a:avLst/>
          </a:prstGeom>
        </p:spPr>
      </p:pic>
    </p:spTree>
    <p:extLst>
      <p:ext uri="{BB962C8B-B14F-4D97-AF65-F5344CB8AC3E}">
        <p14:creationId xmlns:p14="http://schemas.microsoft.com/office/powerpoint/2010/main" val="15996367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509126" y="6231001"/>
            <a:ext cx="7588085" cy="307777"/>
          </a:xfrm>
          <a:prstGeom prst="rect">
            <a:avLst/>
          </a:prstGeom>
          <a:noFill/>
        </p:spPr>
        <p:txBody>
          <a:bodyPr wrap="square" rtlCol="0" anchor="t">
            <a:spAutoFit/>
          </a:bodyPr>
          <a:lstStyle/>
          <a:p>
            <a:r>
              <a:rPr lang="en-US" altLang="zh-CN" sz="1400" kern="100" dirty="0">
                <a:effectLst/>
                <a:latin typeface="Times New Roman" panose="02020603050405020304" pitchFamily="18" charset="0"/>
                <a:ea typeface="宋体" panose="02010600030101010101" pitchFamily="2" charset="-122"/>
                <a:cs typeface="Times New Roman" panose="02020603050405020304" pitchFamily="18" charset="0"/>
              </a:rPr>
              <a:t>The source of video</a:t>
            </a:r>
            <a:r>
              <a:rPr lang="en-US" altLang="zh-CN" sz="1400" kern="1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1400" kern="100" dirty="0">
                <a:latin typeface="Times New Roman" panose="02020603050405020304" pitchFamily="18" charset="0"/>
                <a:ea typeface="宋体" panose="02010600030101010101" pitchFamily="2" charset="-122"/>
                <a:cs typeface="Times New Roman" panose="02020603050405020304" pitchFamily="18" charset="0"/>
              </a:rPr>
              <a:t> </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https://tv.cctv.com/2017/06/30/VIDEaEehP311kZ4oJnrGrbXB170630.shtml</a:t>
            </a:r>
          </a:p>
        </p:txBody>
      </p:sp>
      <p:sp>
        <p:nvSpPr>
          <p:cNvPr id="33" name="燕尾形 1"/>
          <p:cNvSpPr/>
          <p:nvPr/>
        </p:nvSpPr>
        <p:spPr>
          <a:xfrm flipV="1">
            <a:off x="618873" y="1729130"/>
            <a:ext cx="454401" cy="262298"/>
          </a:xfrm>
          <a:prstGeom prst="chevron">
            <a:avLst>
              <a:gd name="adj" fmla="val 38311"/>
            </a:avLst>
          </a:prstGeom>
          <a:solidFill>
            <a:srgbClr val="21D0C2">
              <a:alpha val="62000"/>
            </a:srgbClr>
          </a:solidFill>
          <a:ln w="19050" cap="flat" cmpd="sng" algn="ctr">
            <a:noFill/>
            <a:prstDash val="solid"/>
          </a:ln>
          <a:effectLst>
            <a:outerShdw blurRad="76200" dist="76200" dir="5400000" algn="tl" rotWithShape="0">
              <a:prstClr val="black">
                <a:alpha val="30000"/>
              </a:prstClr>
            </a:outerShdw>
          </a:effectLst>
        </p:spPr>
        <p:txBody>
          <a:bodyPr anchor="ctr"/>
          <a:lstStyle/>
          <a:p>
            <a:pPr eaLnBrk="1" fontAlgn="auto" hangingPunct="1">
              <a:spcBef>
                <a:spcPts val="0"/>
              </a:spcBef>
              <a:spcAft>
                <a:spcPts val="0"/>
              </a:spcAft>
              <a:defRPr/>
            </a:pPr>
            <a:endParaRPr lang="zh-CN" altLang="en-US" sz="1600" kern="0" dirty="0">
              <a:latin typeface="Avant GardeBook" pitchFamily="50" charset="0"/>
              <a:ea typeface="微软雅黑" panose="020B0503020204020204" pitchFamily="34" charset="-122"/>
            </a:endParaRPr>
          </a:p>
        </p:txBody>
      </p:sp>
      <p:sp>
        <p:nvSpPr>
          <p:cNvPr id="34" name="文本框 33"/>
          <p:cNvSpPr txBox="1"/>
          <p:nvPr/>
        </p:nvSpPr>
        <p:spPr>
          <a:xfrm>
            <a:off x="1249524" y="1128671"/>
            <a:ext cx="10107287" cy="1573268"/>
          </a:xfrm>
          <a:prstGeom prst="round2DiagRect">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just">
              <a:lnSpc>
                <a:spcPct val="150000"/>
              </a:lnSpc>
            </a:pPr>
            <a:r>
              <a:rPr lang="en-US" altLang="zh-CN" sz="2000" b="0" kern="100" dirty="0">
                <a:latin typeface="Times New Roman" panose="02020603050405020304" pitchFamily="18" charset="0"/>
                <a:ea typeface="宋体" panose="02010600030101010101" pitchFamily="2" charset="-122"/>
                <a:cs typeface="Times New Roman" panose="02020603050405020304" pitchFamily="18" charset="0"/>
              </a:rPr>
              <a:t>Make use of</a:t>
            </a:r>
            <a:r>
              <a:rPr lang="en-US" altLang="zh-CN" sz="2000" b="0" kern="100" dirty="0">
                <a:effectLst/>
                <a:latin typeface="Times New Roman" panose="02020603050405020304" pitchFamily="18" charset="0"/>
                <a:ea typeface="宋体" panose="02010600030101010101" pitchFamily="2" charset="-122"/>
                <a:cs typeface="Times New Roman" panose="02020603050405020304" pitchFamily="18" charset="0"/>
              </a:rPr>
              <a:t> the competitive advantages </a:t>
            </a:r>
            <a:r>
              <a:rPr lang="en-US" altLang="zh-CN" sz="2000" b="0" kern="100" dirty="0">
                <a:latin typeface="Times New Roman" panose="02020603050405020304" pitchFamily="18" charset="0"/>
                <a:ea typeface="宋体" panose="02010600030101010101" pitchFamily="2" charset="-122"/>
                <a:cs typeface="Times New Roman" panose="02020603050405020304" pitchFamily="18" charset="0"/>
              </a:rPr>
              <a:t>in</a:t>
            </a:r>
            <a:r>
              <a:rPr lang="en-US" altLang="zh-CN" sz="2000" b="0" kern="100" dirty="0">
                <a:effectLst/>
                <a:latin typeface="Times New Roman" panose="02020603050405020304" pitchFamily="18" charset="0"/>
                <a:ea typeface="宋体" panose="02010600030101010101" pitchFamily="2" charset="-122"/>
                <a:cs typeface="Times New Roman" panose="02020603050405020304" pitchFamily="18" charset="0"/>
              </a:rPr>
              <a:t> industry, create an industrial structure with complementary advantages and close cooperation, and accelerate the development to the global high-end level.</a:t>
            </a:r>
            <a:endParaRPr lang="zh-CN" altLang="zh-CN" sz="2000" b="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35" name="文本框 34"/>
          <p:cNvSpPr txBox="1"/>
          <p:nvPr/>
        </p:nvSpPr>
        <p:spPr>
          <a:xfrm>
            <a:off x="241950" y="2965378"/>
            <a:ext cx="4913997" cy="2724150"/>
          </a:xfrm>
          <a:prstGeom prst="round2DiagRect">
            <a:avLst/>
          </a:prstGeom>
          <a:no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indent="304800" algn="just">
              <a:lnSpc>
                <a:spcPct val="150000"/>
              </a:lnSpc>
            </a:pPr>
            <a:r>
              <a:rPr lang="en-US" altLang="zh-CN" sz="2000" b="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Expert’s </a:t>
            </a:r>
            <a:r>
              <a:rPr lang="en-US" altLang="zh-CN" sz="2000" b="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viewpoint</a:t>
            </a:r>
            <a:r>
              <a:rPr lang="en-US" altLang="zh-CN" sz="2000" b="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a:t>
            </a:r>
          </a:p>
          <a:p>
            <a:pPr marL="355600" indent="-50800" algn="just">
              <a:lnSpc>
                <a:spcPct val="150000"/>
              </a:lnSpc>
            </a:pPr>
            <a:r>
              <a:rPr lang="en-US" altLang="zh-CN" sz="2000" b="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Hong Kong and Macao should leverage their industrial advantages to promote the coordinated development of the Greater Bay Area.</a:t>
            </a:r>
            <a:endParaRPr lang="zh-CN" altLang="zh-CN" sz="2000" b="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文本框 6"/>
          <p:cNvSpPr txBox="1"/>
          <p:nvPr/>
        </p:nvSpPr>
        <p:spPr>
          <a:xfrm>
            <a:off x="0" y="286830"/>
            <a:ext cx="12192000" cy="742511"/>
          </a:xfrm>
          <a:prstGeom prst="rect">
            <a:avLst/>
          </a:prstGeom>
          <a:noFill/>
        </p:spPr>
        <p:txBody>
          <a:bodyPr wrap="square">
            <a:spAutoFit/>
          </a:bodyPr>
          <a:lstStyle/>
          <a:p>
            <a:pPr indent="304800" algn="ctr">
              <a:lnSpc>
                <a:spcPct val="150000"/>
              </a:lnSpc>
            </a:pPr>
            <a:r>
              <a:rPr lang="en-US" altLang="zh-CN" sz="3200" b="1" kern="100" dirty="0">
                <a:latin typeface="Times New Roman" panose="02020603050405020304" pitchFamily="18" charset="0"/>
                <a:ea typeface="宋体" panose="02010600030101010101" pitchFamily="2" charset="-122"/>
                <a:cs typeface="Times New Roman" panose="02020603050405020304" pitchFamily="18" charset="0"/>
              </a:rPr>
              <a:t>Building a Globally Competitive Modern Industrial System</a:t>
            </a:r>
            <a:endParaRPr lang="zh-CN" altLang="zh-CN" sz="3200" b="1" kern="1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Rectangle 8"/>
          <p:cNvSpPr/>
          <p:nvPr/>
        </p:nvSpPr>
        <p:spPr>
          <a:xfrm>
            <a:off x="6209359" y="5573774"/>
            <a:ext cx="5004329" cy="369332"/>
          </a:xfrm>
          <a:prstGeom prst="rect">
            <a:avLst/>
          </a:prstGeom>
          <a:ln w="19050">
            <a:solidFill>
              <a:srgbClr val="7030A0"/>
            </a:solidFill>
          </a:ln>
        </p:spPr>
        <p:txBody>
          <a:bodyPr wrap="square">
            <a:spAutoFit/>
          </a:bodyPr>
          <a:lstStyle/>
          <a:p>
            <a:pPr algn="ct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Click on the image to watch the video</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 name="Picture 1">
            <a:hlinkClick r:id="rId2"/>
          </p:cNvPr>
          <p:cNvPicPr>
            <a:picLocks noChangeAspect="1"/>
          </p:cNvPicPr>
          <p:nvPr/>
        </p:nvPicPr>
        <p:blipFill>
          <a:blip r:embed="rId3"/>
          <a:stretch>
            <a:fillRect/>
          </a:stretch>
        </p:blipFill>
        <p:spPr>
          <a:xfrm>
            <a:off x="6209359" y="2797939"/>
            <a:ext cx="4525128" cy="2583835"/>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756631" y="2621271"/>
            <a:ext cx="2162834" cy="2154760"/>
            <a:chOff x="4263817" y="1941024"/>
            <a:chExt cx="3656386" cy="3642736"/>
          </a:xfrm>
        </p:grpSpPr>
        <p:sp>
          <p:nvSpPr>
            <p:cNvPr id="48" name="Shape 6914"/>
            <p:cNvSpPr/>
            <p:nvPr/>
          </p:nvSpPr>
          <p:spPr>
            <a:xfrm>
              <a:off x="4263817" y="1941027"/>
              <a:ext cx="1940279" cy="1763268"/>
            </a:xfrm>
            <a:custGeom>
              <a:avLst/>
              <a:gdLst/>
              <a:ahLst/>
              <a:cxnLst>
                <a:cxn ang="0">
                  <a:pos x="wd2" y="hd2"/>
                </a:cxn>
                <a:cxn ang="5400000">
                  <a:pos x="wd2" y="hd2"/>
                </a:cxn>
                <a:cxn ang="10800000">
                  <a:pos x="wd2" y="hd2"/>
                </a:cxn>
                <a:cxn ang="16200000">
                  <a:pos x="wd2" y="hd2"/>
                </a:cxn>
              </a:cxnLst>
              <a:rect l="0" t="0" r="r" b="b"/>
              <a:pathLst>
                <a:path w="21600" h="21600" extrusionOk="0">
                  <a:moveTo>
                    <a:pt x="3095" y="18391"/>
                  </a:moveTo>
                  <a:cubicBezTo>
                    <a:pt x="2131" y="18465"/>
                    <a:pt x="1144" y="18588"/>
                    <a:pt x="224" y="18761"/>
                  </a:cubicBezTo>
                  <a:cubicBezTo>
                    <a:pt x="90" y="19699"/>
                    <a:pt x="22" y="20637"/>
                    <a:pt x="0" y="21600"/>
                  </a:cubicBezTo>
                  <a:cubicBezTo>
                    <a:pt x="3701" y="21600"/>
                    <a:pt x="3701" y="21600"/>
                    <a:pt x="3701" y="21600"/>
                  </a:cubicBezTo>
                  <a:cubicBezTo>
                    <a:pt x="4060" y="20168"/>
                    <a:pt x="5249" y="19156"/>
                    <a:pt x="6639" y="19156"/>
                  </a:cubicBezTo>
                  <a:cubicBezTo>
                    <a:pt x="8030" y="19156"/>
                    <a:pt x="9219" y="20168"/>
                    <a:pt x="9600" y="21600"/>
                  </a:cubicBezTo>
                  <a:cubicBezTo>
                    <a:pt x="10273" y="21600"/>
                    <a:pt x="10273" y="21600"/>
                    <a:pt x="10273" y="21600"/>
                  </a:cubicBezTo>
                  <a:cubicBezTo>
                    <a:pt x="10295" y="20711"/>
                    <a:pt x="10430" y="19847"/>
                    <a:pt x="10654" y="18983"/>
                  </a:cubicBezTo>
                  <a:cubicBezTo>
                    <a:pt x="11125" y="17206"/>
                    <a:pt x="12045" y="15552"/>
                    <a:pt x="13279" y="14268"/>
                  </a:cubicBezTo>
                  <a:cubicBezTo>
                    <a:pt x="14467" y="12960"/>
                    <a:pt x="16015" y="12096"/>
                    <a:pt x="17675" y="11602"/>
                  </a:cubicBezTo>
                  <a:cubicBezTo>
                    <a:pt x="18258" y="11454"/>
                    <a:pt x="18841" y="11380"/>
                    <a:pt x="19447" y="11331"/>
                  </a:cubicBezTo>
                  <a:cubicBezTo>
                    <a:pt x="19447" y="9183"/>
                    <a:pt x="19447" y="9183"/>
                    <a:pt x="19447" y="9183"/>
                  </a:cubicBezTo>
                  <a:cubicBezTo>
                    <a:pt x="19828" y="9109"/>
                    <a:pt x="19828" y="9109"/>
                    <a:pt x="19828" y="9109"/>
                  </a:cubicBezTo>
                  <a:cubicBezTo>
                    <a:pt x="20860" y="8912"/>
                    <a:pt x="21600" y="7949"/>
                    <a:pt x="21600" y="6764"/>
                  </a:cubicBezTo>
                  <a:cubicBezTo>
                    <a:pt x="21600" y="5579"/>
                    <a:pt x="20860" y="4592"/>
                    <a:pt x="19828" y="4394"/>
                  </a:cubicBezTo>
                  <a:cubicBezTo>
                    <a:pt x="19447" y="4320"/>
                    <a:pt x="19447" y="4320"/>
                    <a:pt x="19447" y="4320"/>
                  </a:cubicBezTo>
                  <a:cubicBezTo>
                    <a:pt x="19447" y="0"/>
                    <a:pt x="19447" y="0"/>
                    <a:pt x="19447" y="0"/>
                  </a:cubicBezTo>
                  <a:cubicBezTo>
                    <a:pt x="18931" y="25"/>
                    <a:pt x="18437" y="49"/>
                    <a:pt x="17921" y="123"/>
                  </a:cubicBezTo>
                  <a:cubicBezTo>
                    <a:pt x="17720" y="1185"/>
                    <a:pt x="17563" y="2197"/>
                    <a:pt x="17450" y="3259"/>
                  </a:cubicBezTo>
                  <a:cubicBezTo>
                    <a:pt x="15880" y="3579"/>
                    <a:pt x="15880" y="3579"/>
                    <a:pt x="15880" y="3579"/>
                  </a:cubicBezTo>
                  <a:cubicBezTo>
                    <a:pt x="14355" y="4098"/>
                    <a:pt x="14355" y="4098"/>
                    <a:pt x="14355" y="4098"/>
                  </a:cubicBezTo>
                  <a:cubicBezTo>
                    <a:pt x="13817" y="3209"/>
                    <a:pt x="13234" y="2370"/>
                    <a:pt x="12628" y="1555"/>
                  </a:cubicBezTo>
                  <a:cubicBezTo>
                    <a:pt x="11080" y="2197"/>
                    <a:pt x="9622" y="3110"/>
                    <a:pt x="8277" y="4172"/>
                  </a:cubicBezTo>
                  <a:cubicBezTo>
                    <a:pt x="8568" y="5159"/>
                    <a:pt x="8905" y="6171"/>
                    <a:pt x="9286" y="7134"/>
                  </a:cubicBezTo>
                  <a:cubicBezTo>
                    <a:pt x="8882" y="7529"/>
                    <a:pt x="8456" y="7875"/>
                    <a:pt x="8075" y="8294"/>
                  </a:cubicBezTo>
                  <a:cubicBezTo>
                    <a:pt x="7716" y="8714"/>
                    <a:pt x="7312" y="9109"/>
                    <a:pt x="6976" y="9578"/>
                  </a:cubicBezTo>
                  <a:cubicBezTo>
                    <a:pt x="6123" y="9134"/>
                    <a:pt x="5226" y="8714"/>
                    <a:pt x="4329" y="8319"/>
                  </a:cubicBezTo>
                  <a:cubicBezTo>
                    <a:pt x="3297" y="9751"/>
                    <a:pt x="2422" y="11331"/>
                    <a:pt x="1750" y="12985"/>
                  </a:cubicBezTo>
                  <a:cubicBezTo>
                    <a:pt x="2490" y="13701"/>
                    <a:pt x="3230" y="14367"/>
                    <a:pt x="3993" y="15009"/>
                  </a:cubicBezTo>
                  <a:cubicBezTo>
                    <a:pt x="3746" y="15552"/>
                    <a:pt x="3634" y="16120"/>
                    <a:pt x="3454" y="16663"/>
                  </a:cubicBezTo>
                  <a:cubicBezTo>
                    <a:pt x="3275" y="17231"/>
                    <a:pt x="3207" y="17798"/>
                    <a:pt x="3095" y="18391"/>
                  </a:cubicBezTo>
                  <a:close/>
                </a:path>
              </a:pathLst>
            </a:custGeom>
            <a:solidFill>
              <a:schemeClr val="accent1"/>
            </a:solidFill>
            <a:ln w="50800">
              <a:noFill/>
              <a:round/>
            </a:ln>
            <a:effectLst/>
          </p:spPr>
          <p:txBody>
            <a:bodyPr lIns="0" tIns="0" rIns="0" bIns="0"/>
            <a:lstStyle/>
            <a:p>
              <a:pPr defTabSz="607695" fontAlgn="auto">
                <a:spcBef>
                  <a:spcPts val="0"/>
                </a:spcBef>
                <a:spcAft>
                  <a:spcPts val="0"/>
                </a:spcAft>
                <a:defRPr sz="1200">
                  <a:uFillTx/>
                  <a:latin typeface="Helvetica"/>
                  <a:ea typeface="Helvetica"/>
                  <a:cs typeface="Helvetica"/>
                  <a:sym typeface="Helvetica"/>
                </a:defRPr>
              </a:pPr>
              <a:endParaRPr sz="1610">
                <a:solidFill>
                  <a:srgbClr val="393939"/>
                </a:solidFill>
                <a:latin typeface="DFKai-SB" panose="03000509000000000000" pitchFamily="65" charset="-120"/>
                <a:ea typeface="DFKai-SB" panose="03000509000000000000" pitchFamily="65" charset="-120"/>
                <a:cs typeface="Helvetica"/>
                <a:sym typeface="Helvetica"/>
              </a:endParaRPr>
            </a:p>
          </p:txBody>
        </p:sp>
        <p:sp>
          <p:nvSpPr>
            <p:cNvPr id="49" name="Shape 6915"/>
            <p:cNvSpPr/>
            <p:nvPr/>
          </p:nvSpPr>
          <p:spPr>
            <a:xfrm>
              <a:off x="6159642" y="1941024"/>
              <a:ext cx="1759429" cy="1956695"/>
            </a:xfrm>
            <a:custGeom>
              <a:avLst/>
              <a:gdLst/>
              <a:ahLst/>
              <a:cxnLst>
                <a:cxn ang="0">
                  <a:pos x="wd2" y="hd2"/>
                </a:cxn>
                <a:cxn ang="5400000">
                  <a:pos x="wd2" y="hd2"/>
                </a:cxn>
                <a:cxn ang="10800000">
                  <a:pos x="wd2" y="hd2"/>
                </a:cxn>
                <a:cxn ang="16200000">
                  <a:pos x="wd2" y="hd2"/>
                </a:cxn>
              </a:cxnLst>
              <a:rect l="0" t="0" r="r" b="b"/>
              <a:pathLst>
                <a:path w="21600" h="21600" extrusionOk="0">
                  <a:moveTo>
                    <a:pt x="0" y="3181"/>
                  </a:moveTo>
                  <a:cubicBezTo>
                    <a:pt x="1410" y="3559"/>
                    <a:pt x="2375" y="4738"/>
                    <a:pt x="2375" y="6095"/>
                  </a:cubicBezTo>
                  <a:cubicBezTo>
                    <a:pt x="2375" y="7452"/>
                    <a:pt x="1410" y="8609"/>
                    <a:pt x="0" y="9009"/>
                  </a:cubicBezTo>
                  <a:cubicBezTo>
                    <a:pt x="0" y="10188"/>
                    <a:pt x="0" y="10188"/>
                    <a:pt x="0" y="10188"/>
                  </a:cubicBezTo>
                  <a:cubicBezTo>
                    <a:pt x="866" y="10233"/>
                    <a:pt x="1732" y="10344"/>
                    <a:pt x="2573" y="10566"/>
                  </a:cubicBezTo>
                  <a:cubicBezTo>
                    <a:pt x="4379" y="11034"/>
                    <a:pt x="6037" y="11946"/>
                    <a:pt x="7324" y="13169"/>
                  </a:cubicBezTo>
                  <a:cubicBezTo>
                    <a:pt x="8635" y="14370"/>
                    <a:pt x="9501" y="15883"/>
                    <a:pt x="9971" y="17529"/>
                  </a:cubicBezTo>
                  <a:cubicBezTo>
                    <a:pt x="10120" y="18130"/>
                    <a:pt x="10219" y="18753"/>
                    <a:pt x="10268" y="19375"/>
                  </a:cubicBezTo>
                  <a:cubicBezTo>
                    <a:pt x="12767" y="19375"/>
                    <a:pt x="12767" y="19375"/>
                    <a:pt x="12767" y="19375"/>
                  </a:cubicBezTo>
                  <a:cubicBezTo>
                    <a:pt x="12841" y="19754"/>
                    <a:pt x="12841" y="19754"/>
                    <a:pt x="12841" y="19754"/>
                  </a:cubicBezTo>
                  <a:cubicBezTo>
                    <a:pt x="13014" y="20821"/>
                    <a:pt x="14029" y="21600"/>
                    <a:pt x="15216" y="21600"/>
                  </a:cubicBezTo>
                  <a:cubicBezTo>
                    <a:pt x="16404" y="21600"/>
                    <a:pt x="17394" y="20821"/>
                    <a:pt x="17592" y="19776"/>
                  </a:cubicBezTo>
                  <a:cubicBezTo>
                    <a:pt x="17641" y="19375"/>
                    <a:pt x="17641" y="19375"/>
                    <a:pt x="17641" y="19375"/>
                  </a:cubicBezTo>
                  <a:cubicBezTo>
                    <a:pt x="21600" y="19375"/>
                    <a:pt x="21600" y="19375"/>
                    <a:pt x="21600" y="19375"/>
                  </a:cubicBezTo>
                  <a:cubicBezTo>
                    <a:pt x="21600" y="18842"/>
                    <a:pt x="21551" y="18308"/>
                    <a:pt x="21476" y="17774"/>
                  </a:cubicBezTo>
                  <a:cubicBezTo>
                    <a:pt x="20437" y="17596"/>
                    <a:pt x="19423" y="17418"/>
                    <a:pt x="18359" y="17307"/>
                  </a:cubicBezTo>
                  <a:cubicBezTo>
                    <a:pt x="18012" y="15750"/>
                    <a:pt x="18012" y="15750"/>
                    <a:pt x="18012" y="15750"/>
                  </a:cubicBezTo>
                  <a:cubicBezTo>
                    <a:pt x="17518" y="14237"/>
                    <a:pt x="17518" y="14237"/>
                    <a:pt x="17518" y="14237"/>
                  </a:cubicBezTo>
                  <a:cubicBezTo>
                    <a:pt x="18408" y="13703"/>
                    <a:pt x="19225" y="13125"/>
                    <a:pt x="20066" y="12524"/>
                  </a:cubicBezTo>
                  <a:cubicBezTo>
                    <a:pt x="19423" y="10989"/>
                    <a:pt x="18482" y="9543"/>
                    <a:pt x="17443" y="8208"/>
                  </a:cubicBezTo>
                  <a:cubicBezTo>
                    <a:pt x="16429" y="8498"/>
                    <a:pt x="15414" y="8854"/>
                    <a:pt x="14449" y="9209"/>
                  </a:cubicBezTo>
                  <a:cubicBezTo>
                    <a:pt x="14078" y="8809"/>
                    <a:pt x="13732" y="8386"/>
                    <a:pt x="13287" y="8008"/>
                  </a:cubicBezTo>
                  <a:cubicBezTo>
                    <a:pt x="12866" y="7652"/>
                    <a:pt x="12470" y="7252"/>
                    <a:pt x="12000" y="6918"/>
                  </a:cubicBezTo>
                  <a:cubicBezTo>
                    <a:pt x="12470" y="6073"/>
                    <a:pt x="12891" y="5183"/>
                    <a:pt x="13262" y="4293"/>
                  </a:cubicBezTo>
                  <a:cubicBezTo>
                    <a:pt x="11827" y="3270"/>
                    <a:pt x="10268" y="2402"/>
                    <a:pt x="8586" y="1735"/>
                  </a:cubicBezTo>
                  <a:cubicBezTo>
                    <a:pt x="7868" y="2469"/>
                    <a:pt x="7200" y="3203"/>
                    <a:pt x="6581" y="3960"/>
                  </a:cubicBezTo>
                  <a:cubicBezTo>
                    <a:pt x="6037" y="3737"/>
                    <a:pt x="5468" y="3604"/>
                    <a:pt x="4899" y="3426"/>
                  </a:cubicBezTo>
                  <a:cubicBezTo>
                    <a:pt x="4355" y="3270"/>
                    <a:pt x="3761" y="3181"/>
                    <a:pt x="3192" y="3070"/>
                  </a:cubicBezTo>
                  <a:cubicBezTo>
                    <a:pt x="3093" y="2113"/>
                    <a:pt x="2994" y="1135"/>
                    <a:pt x="2796" y="200"/>
                  </a:cubicBezTo>
                  <a:cubicBezTo>
                    <a:pt x="1880" y="111"/>
                    <a:pt x="940" y="22"/>
                    <a:pt x="0" y="0"/>
                  </a:cubicBezTo>
                  <a:lnTo>
                    <a:pt x="0" y="3181"/>
                  </a:lnTo>
                  <a:close/>
                </a:path>
              </a:pathLst>
            </a:custGeom>
            <a:solidFill>
              <a:schemeClr val="accent3"/>
            </a:solidFill>
            <a:ln w="50800">
              <a:noFill/>
              <a:round/>
            </a:ln>
            <a:effectLst/>
          </p:spPr>
          <p:txBody>
            <a:bodyPr lIns="0" tIns="0" rIns="0" bIns="0"/>
            <a:lstStyle/>
            <a:p>
              <a:pPr defTabSz="607695" fontAlgn="auto">
                <a:spcBef>
                  <a:spcPts val="0"/>
                </a:spcBef>
                <a:spcAft>
                  <a:spcPts val="0"/>
                </a:spcAft>
                <a:defRPr sz="1200">
                  <a:uFillTx/>
                  <a:latin typeface="Helvetica"/>
                  <a:ea typeface="Helvetica"/>
                  <a:cs typeface="Helvetica"/>
                  <a:sym typeface="Helvetica"/>
                </a:defRPr>
              </a:pPr>
              <a:endParaRPr sz="1610">
                <a:solidFill>
                  <a:srgbClr val="393939"/>
                </a:solidFill>
                <a:latin typeface="DFKai-SB" panose="03000509000000000000" pitchFamily="65" charset="-120"/>
                <a:ea typeface="DFKai-SB" panose="03000509000000000000" pitchFamily="65" charset="-120"/>
                <a:cs typeface="Helvetica"/>
                <a:sym typeface="Helvetica"/>
              </a:endParaRPr>
            </a:p>
          </p:txBody>
        </p:sp>
        <p:sp>
          <p:nvSpPr>
            <p:cNvPr id="50" name="Shape 6916"/>
            <p:cNvSpPr/>
            <p:nvPr/>
          </p:nvSpPr>
          <p:spPr>
            <a:xfrm>
              <a:off x="4263817" y="3642483"/>
              <a:ext cx="1746811" cy="1941277"/>
            </a:xfrm>
            <a:custGeom>
              <a:avLst/>
              <a:gdLst/>
              <a:ahLst/>
              <a:cxnLst>
                <a:cxn ang="0">
                  <a:pos x="wd2" y="hd2"/>
                </a:cxn>
                <a:cxn ang="5400000">
                  <a:pos x="wd2" y="hd2"/>
                </a:cxn>
                <a:cxn ang="10800000">
                  <a:pos x="wd2" y="hd2"/>
                </a:cxn>
                <a:cxn ang="16200000">
                  <a:pos x="wd2" y="hd2"/>
                </a:cxn>
              </a:cxnLst>
              <a:rect l="0" t="0" r="r" b="b"/>
              <a:pathLst>
                <a:path w="21600" h="21600" extrusionOk="0">
                  <a:moveTo>
                    <a:pt x="21600" y="18530"/>
                  </a:moveTo>
                  <a:cubicBezTo>
                    <a:pt x="20205" y="18127"/>
                    <a:pt x="19233" y="16984"/>
                    <a:pt x="19233" y="15595"/>
                  </a:cubicBezTo>
                  <a:cubicBezTo>
                    <a:pt x="19233" y="14228"/>
                    <a:pt x="20205" y="13063"/>
                    <a:pt x="21600" y="12682"/>
                  </a:cubicBezTo>
                  <a:cubicBezTo>
                    <a:pt x="21600" y="11338"/>
                    <a:pt x="21600" y="11338"/>
                    <a:pt x="21600" y="11338"/>
                  </a:cubicBezTo>
                  <a:cubicBezTo>
                    <a:pt x="20778" y="11293"/>
                    <a:pt x="19956" y="11181"/>
                    <a:pt x="19158" y="10957"/>
                  </a:cubicBezTo>
                  <a:cubicBezTo>
                    <a:pt x="17365" y="10486"/>
                    <a:pt x="15696" y="9590"/>
                    <a:pt x="14400" y="8358"/>
                  </a:cubicBezTo>
                  <a:cubicBezTo>
                    <a:pt x="13080" y="7148"/>
                    <a:pt x="12208" y="5602"/>
                    <a:pt x="11709" y="3966"/>
                  </a:cubicBezTo>
                  <a:cubicBezTo>
                    <a:pt x="11560" y="3383"/>
                    <a:pt x="11485" y="2801"/>
                    <a:pt x="11435" y="2218"/>
                  </a:cubicBezTo>
                  <a:cubicBezTo>
                    <a:pt x="9841" y="2218"/>
                    <a:pt x="9841" y="2218"/>
                    <a:pt x="9841" y="2218"/>
                  </a:cubicBezTo>
                  <a:cubicBezTo>
                    <a:pt x="9766" y="1837"/>
                    <a:pt x="9766" y="1837"/>
                    <a:pt x="9766" y="1837"/>
                  </a:cubicBezTo>
                  <a:cubicBezTo>
                    <a:pt x="9592" y="784"/>
                    <a:pt x="8570" y="0"/>
                    <a:pt x="7374" y="0"/>
                  </a:cubicBezTo>
                  <a:cubicBezTo>
                    <a:pt x="6179" y="0"/>
                    <a:pt x="5182" y="784"/>
                    <a:pt x="4983" y="1837"/>
                  </a:cubicBezTo>
                  <a:cubicBezTo>
                    <a:pt x="4933" y="2218"/>
                    <a:pt x="4933" y="2218"/>
                    <a:pt x="4933" y="2218"/>
                  </a:cubicBezTo>
                  <a:cubicBezTo>
                    <a:pt x="0" y="2218"/>
                    <a:pt x="0" y="2218"/>
                    <a:pt x="0" y="2218"/>
                  </a:cubicBezTo>
                  <a:cubicBezTo>
                    <a:pt x="25" y="2711"/>
                    <a:pt x="75" y="3204"/>
                    <a:pt x="125" y="3697"/>
                  </a:cubicBezTo>
                  <a:cubicBezTo>
                    <a:pt x="1196" y="3899"/>
                    <a:pt x="2217" y="4056"/>
                    <a:pt x="3289" y="4168"/>
                  </a:cubicBezTo>
                  <a:cubicBezTo>
                    <a:pt x="3612" y="5736"/>
                    <a:pt x="3612" y="5736"/>
                    <a:pt x="3612" y="5736"/>
                  </a:cubicBezTo>
                  <a:cubicBezTo>
                    <a:pt x="4111" y="7260"/>
                    <a:pt x="4111" y="7260"/>
                    <a:pt x="4111" y="7260"/>
                  </a:cubicBezTo>
                  <a:cubicBezTo>
                    <a:pt x="3239" y="7820"/>
                    <a:pt x="2392" y="8380"/>
                    <a:pt x="1570" y="8985"/>
                  </a:cubicBezTo>
                  <a:cubicBezTo>
                    <a:pt x="2217" y="10554"/>
                    <a:pt x="3139" y="11988"/>
                    <a:pt x="4210" y="13354"/>
                  </a:cubicBezTo>
                  <a:cubicBezTo>
                    <a:pt x="5207" y="13063"/>
                    <a:pt x="6228" y="12705"/>
                    <a:pt x="7200" y="12324"/>
                  </a:cubicBezTo>
                  <a:cubicBezTo>
                    <a:pt x="7599" y="12727"/>
                    <a:pt x="7947" y="13175"/>
                    <a:pt x="8371" y="13534"/>
                  </a:cubicBezTo>
                  <a:cubicBezTo>
                    <a:pt x="8794" y="13915"/>
                    <a:pt x="9193" y="14318"/>
                    <a:pt x="9666" y="14632"/>
                  </a:cubicBezTo>
                  <a:cubicBezTo>
                    <a:pt x="9218" y="15505"/>
                    <a:pt x="8794" y="16379"/>
                    <a:pt x="8421" y="17298"/>
                  </a:cubicBezTo>
                  <a:cubicBezTo>
                    <a:pt x="9841" y="18329"/>
                    <a:pt x="11435" y="19180"/>
                    <a:pt x="13104" y="19852"/>
                  </a:cubicBezTo>
                  <a:cubicBezTo>
                    <a:pt x="13827" y="19135"/>
                    <a:pt x="14500" y="18396"/>
                    <a:pt x="15147" y="17634"/>
                  </a:cubicBezTo>
                  <a:cubicBezTo>
                    <a:pt x="15671" y="17858"/>
                    <a:pt x="16269" y="17970"/>
                    <a:pt x="16817" y="18149"/>
                  </a:cubicBezTo>
                  <a:cubicBezTo>
                    <a:pt x="17390" y="18329"/>
                    <a:pt x="17963" y="18418"/>
                    <a:pt x="18561" y="18530"/>
                  </a:cubicBezTo>
                  <a:cubicBezTo>
                    <a:pt x="18635" y="19494"/>
                    <a:pt x="18760" y="20457"/>
                    <a:pt x="18934" y="21398"/>
                  </a:cubicBezTo>
                  <a:cubicBezTo>
                    <a:pt x="19806" y="21510"/>
                    <a:pt x="20703" y="21578"/>
                    <a:pt x="21600" y="21600"/>
                  </a:cubicBezTo>
                  <a:lnTo>
                    <a:pt x="21600" y="18530"/>
                  </a:lnTo>
                  <a:close/>
                </a:path>
              </a:pathLst>
            </a:custGeom>
            <a:solidFill>
              <a:schemeClr val="accent4"/>
            </a:solidFill>
            <a:ln w="50800">
              <a:noFill/>
              <a:round/>
            </a:ln>
            <a:effectLst/>
          </p:spPr>
          <p:txBody>
            <a:bodyPr lIns="0" tIns="0" rIns="0" bIns="0"/>
            <a:lstStyle/>
            <a:p>
              <a:pPr defTabSz="607695" fontAlgn="auto">
                <a:spcBef>
                  <a:spcPts val="0"/>
                </a:spcBef>
                <a:spcAft>
                  <a:spcPts val="0"/>
                </a:spcAft>
                <a:defRPr sz="1200">
                  <a:uFillTx/>
                  <a:latin typeface="Helvetica"/>
                  <a:ea typeface="Helvetica"/>
                  <a:cs typeface="Helvetica"/>
                  <a:sym typeface="Helvetica"/>
                </a:defRPr>
              </a:pPr>
              <a:endParaRPr sz="1610">
                <a:solidFill>
                  <a:srgbClr val="393939"/>
                </a:solidFill>
                <a:latin typeface="DFKai-SB" panose="03000509000000000000" pitchFamily="65" charset="-120"/>
                <a:ea typeface="DFKai-SB" panose="03000509000000000000" pitchFamily="65" charset="-120"/>
                <a:cs typeface="Helvetica"/>
                <a:sym typeface="Helvetica"/>
              </a:endParaRPr>
            </a:p>
          </p:txBody>
        </p:sp>
        <p:sp>
          <p:nvSpPr>
            <p:cNvPr id="51" name="Shape 6917"/>
            <p:cNvSpPr/>
            <p:nvPr/>
          </p:nvSpPr>
          <p:spPr>
            <a:xfrm>
              <a:off x="5967307" y="3832520"/>
              <a:ext cx="1952896" cy="1750655"/>
            </a:xfrm>
            <a:custGeom>
              <a:avLst/>
              <a:gdLst/>
              <a:ahLst/>
              <a:cxnLst>
                <a:cxn ang="0">
                  <a:pos x="wd2" y="hd2"/>
                </a:cxn>
                <a:cxn ang="5400000">
                  <a:pos x="wd2" y="hd2"/>
                </a:cxn>
                <a:cxn ang="10800000">
                  <a:pos x="wd2" y="hd2"/>
                </a:cxn>
                <a:cxn ang="16200000">
                  <a:pos x="wd2" y="hd2"/>
                </a:cxn>
              </a:cxnLst>
              <a:rect l="0" t="0" r="r" b="b"/>
              <a:pathLst>
                <a:path w="21600" h="21600" extrusionOk="0">
                  <a:moveTo>
                    <a:pt x="18546" y="3107"/>
                  </a:moveTo>
                  <a:cubicBezTo>
                    <a:pt x="19482" y="3008"/>
                    <a:pt x="20463" y="2908"/>
                    <a:pt x="21399" y="2734"/>
                  </a:cubicBezTo>
                  <a:cubicBezTo>
                    <a:pt x="21511" y="1814"/>
                    <a:pt x="21578" y="920"/>
                    <a:pt x="21600" y="0"/>
                  </a:cubicBezTo>
                  <a:cubicBezTo>
                    <a:pt x="18769" y="0"/>
                    <a:pt x="18769" y="0"/>
                    <a:pt x="18769" y="0"/>
                  </a:cubicBezTo>
                  <a:cubicBezTo>
                    <a:pt x="18412" y="1491"/>
                    <a:pt x="17231" y="2461"/>
                    <a:pt x="15849" y="2461"/>
                  </a:cubicBezTo>
                  <a:cubicBezTo>
                    <a:pt x="14467" y="2461"/>
                    <a:pt x="13285" y="1491"/>
                    <a:pt x="12907" y="0"/>
                  </a:cubicBezTo>
                  <a:cubicBezTo>
                    <a:pt x="11391" y="0"/>
                    <a:pt x="11391" y="0"/>
                    <a:pt x="11391" y="0"/>
                  </a:cubicBezTo>
                  <a:cubicBezTo>
                    <a:pt x="11346" y="845"/>
                    <a:pt x="11235" y="1665"/>
                    <a:pt x="11012" y="2486"/>
                  </a:cubicBezTo>
                  <a:cubicBezTo>
                    <a:pt x="10544" y="4300"/>
                    <a:pt x="9630" y="5941"/>
                    <a:pt x="8426" y="7258"/>
                  </a:cubicBezTo>
                  <a:cubicBezTo>
                    <a:pt x="7222" y="8575"/>
                    <a:pt x="5684" y="9445"/>
                    <a:pt x="4057" y="9942"/>
                  </a:cubicBezTo>
                  <a:cubicBezTo>
                    <a:pt x="3433" y="10092"/>
                    <a:pt x="2786" y="10191"/>
                    <a:pt x="2140" y="10216"/>
                  </a:cubicBezTo>
                  <a:cubicBezTo>
                    <a:pt x="2140" y="12503"/>
                    <a:pt x="2140" y="12503"/>
                    <a:pt x="2140" y="12503"/>
                  </a:cubicBezTo>
                  <a:cubicBezTo>
                    <a:pt x="1761" y="12577"/>
                    <a:pt x="1761" y="12577"/>
                    <a:pt x="1761" y="12577"/>
                  </a:cubicBezTo>
                  <a:cubicBezTo>
                    <a:pt x="736" y="12801"/>
                    <a:pt x="0" y="13770"/>
                    <a:pt x="0" y="14939"/>
                  </a:cubicBezTo>
                  <a:cubicBezTo>
                    <a:pt x="0" y="16132"/>
                    <a:pt x="736" y="17101"/>
                    <a:pt x="1761" y="17325"/>
                  </a:cubicBezTo>
                  <a:cubicBezTo>
                    <a:pt x="2140" y="17399"/>
                    <a:pt x="2140" y="17399"/>
                    <a:pt x="2140" y="17399"/>
                  </a:cubicBezTo>
                  <a:cubicBezTo>
                    <a:pt x="2140" y="21600"/>
                    <a:pt x="2140" y="21600"/>
                    <a:pt x="2140" y="21600"/>
                  </a:cubicBezTo>
                  <a:cubicBezTo>
                    <a:pt x="2697" y="21600"/>
                    <a:pt x="3254" y="21550"/>
                    <a:pt x="3789" y="21476"/>
                  </a:cubicBezTo>
                  <a:cubicBezTo>
                    <a:pt x="3990" y="20432"/>
                    <a:pt x="4146" y="19413"/>
                    <a:pt x="4258" y="18344"/>
                  </a:cubicBezTo>
                  <a:cubicBezTo>
                    <a:pt x="5818" y="18021"/>
                    <a:pt x="5818" y="18021"/>
                    <a:pt x="5818" y="18021"/>
                  </a:cubicBezTo>
                  <a:cubicBezTo>
                    <a:pt x="7356" y="17499"/>
                    <a:pt x="7356" y="17499"/>
                    <a:pt x="7356" y="17499"/>
                  </a:cubicBezTo>
                  <a:cubicBezTo>
                    <a:pt x="7891" y="18394"/>
                    <a:pt x="8448" y="19214"/>
                    <a:pt x="9050" y="20059"/>
                  </a:cubicBezTo>
                  <a:cubicBezTo>
                    <a:pt x="10611" y="19413"/>
                    <a:pt x="12037" y="18468"/>
                    <a:pt x="13397" y="17424"/>
                  </a:cubicBezTo>
                  <a:cubicBezTo>
                    <a:pt x="13107" y="16405"/>
                    <a:pt x="12750" y="15386"/>
                    <a:pt x="12372" y="14417"/>
                  </a:cubicBezTo>
                  <a:cubicBezTo>
                    <a:pt x="12773" y="14044"/>
                    <a:pt x="13219" y="13696"/>
                    <a:pt x="13575" y="13248"/>
                  </a:cubicBezTo>
                  <a:cubicBezTo>
                    <a:pt x="13954" y="12826"/>
                    <a:pt x="14355" y="12453"/>
                    <a:pt x="14667" y="11981"/>
                  </a:cubicBezTo>
                  <a:cubicBezTo>
                    <a:pt x="15515" y="12428"/>
                    <a:pt x="16406" y="12826"/>
                    <a:pt x="17320" y="13223"/>
                  </a:cubicBezTo>
                  <a:cubicBezTo>
                    <a:pt x="18346" y="11782"/>
                    <a:pt x="19193" y="10216"/>
                    <a:pt x="19861" y="8526"/>
                  </a:cubicBezTo>
                  <a:cubicBezTo>
                    <a:pt x="19148" y="7805"/>
                    <a:pt x="18412" y="7134"/>
                    <a:pt x="17654" y="6512"/>
                  </a:cubicBezTo>
                  <a:cubicBezTo>
                    <a:pt x="17877" y="5965"/>
                    <a:pt x="17989" y="5394"/>
                    <a:pt x="18167" y="4822"/>
                  </a:cubicBezTo>
                  <a:cubicBezTo>
                    <a:pt x="18346" y="4275"/>
                    <a:pt x="18412" y="3679"/>
                    <a:pt x="18546" y="3107"/>
                  </a:cubicBezTo>
                  <a:close/>
                </a:path>
              </a:pathLst>
            </a:custGeom>
            <a:solidFill>
              <a:schemeClr val="accent2"/>
            </a:solidFill>
            <a:ln w="50800">
              <a:noFill/>
              <a:round/>
            </a:ln>
            <a:effectLst/>
          </p:spPr>
          <p:txBody>
            <a:bodyPr lIns="0" tIns="0" rIns="0" bIns="0"/>
            <a:lstStyle/>
            <a:p>
              <a:pPr defTabSz="607695" fontAlgn="auto">
                <a:spcBef>
                  <a:spcPts val="0"/>
                </a:spcBef>
                <a:spcAft>
                  <a:spcPts val="0"/>
                </a:spcAft>
                <a:defRPr sz="1200">
                  <a:uFillTx/>
                  <a:latin typeface="Helvetica"/>
                  <a:ea typeface="Helvetica"/>
                  <a:cs typeface="Helvetica"/>
                  <a:sym typeface="Helvetica"/>
                </a:defRPr>
              </a:pPr>
              <a:endParaRPr sz="1610">
                <a:solidFill>
                  <a:srgbClr val="393939"/>
                </a:solidFill>
                <a:latin typeface="DFKai-SB" panose="03000509000000000000" pitchFamily="65" charset="-120"/>
                <a:ea typeface="DFKai-SB" panose="03000509000000000000" pitchFamily="65" charset="-120"/>
                <a:cs typeface="Helvetica"/>
                <a:sym typeface="Helvetica"/>
              </a:endParaRPr>
            </a:p>
          </p:txBody>
        </p:sp>
        <p:sp>
          <p:nvSpPr>
            <p:cNvPr id="56" name="Freeform 41"/>
            <p:cNvSpPr>
              <a:spLocks noEditPoints="1"/>
            </p:cNvSpPr>
            <p:nvPr/>
          </p:nvSpPr>
          <p:spPr bwMode="auto">
            <a:xfrm>
              <a:off x="5615949" y="3279633"/>
              <a:ext cx="960107" cy="873325"/>
            </a:xfrm>
            <a:custGeom>
              <a:avLst/>
              <a:gdLst>
                <a:gd name="T0" fmla="*/ 2147483647 w 67"/>
                <a:gd name="T1" fmla="*/ 124018912 h 60"/>
                <a:gd name="T2" fmla="*/ 2147483647 w 67"/>
                <a:gd name="T3" fmla="*/ 0 h 60"/>
                <a:gd name="T4" fmla="*/ 2147483647 w 67"/>
                <a:gd name="T5" fmla="*/ 0 h 60"/>
                <a:gd name="T6" fmla="*/ 2147483647 w 67"/>
                <a:gd name="T7" fmla="*/ 124018912 h 60"/>
                <a:gd name="T8" fmla="*/ 2147483647 w 67"/>
                <a:gd name="T9" fmla="*/ 310059138 h 60"/>
                <a:gd name="T10" fmla="*/ 2147483647 w 67"/>
                <a:gd name="T11" fmla="*/ 868156039 h 60"/>
                <a:gd name="T12" fmla="*/ 2147483647 w 67"/>
                <a:gd name="T13" fmla="*/ 124018912 h 60"/>
                <a:gd name="T14" fmla="*/ 2147483647 w 67"/>
                <a:gd name="T15" fmla="*/ 1922344337 h 60"/>
                <a:gd name="T16" fmla="*/ 2147483647 w 67"/>
                <a:gd name="T17" fmla="*/ 124018912 h 60"/>
                <a:gd name="T18" fmla="*/ 1902898002 w 67"/>
                <a:gd name="T19" fmla="*/ 124018912 h 60"/>
                <a:gd name="T20" fmla="*/ 122771150 w 67"/>
                <a:gd name="T21" fmla="*/ 1922344337 h 60"/>
                <a:gd name="T22" fmla="*/ 122771150 w 67"/>
                <a:gd name="T23" fmla="*/ 2147483647 h 60"/>
                <a:gd name="T24" fmla="*/ 245534466 w 67"/>
                <a:gd name="T25" fmla="*/ 2147483647 h 60"/>
                <a:gd name="T26" fmla="*/ 429691207 w 67"/>
                <a:gd name="T27" fmla="*/ 2147483647 h 60"/>
                <a:gd name="T28" fmla="*/ 2087055172 w 67"/>
                <a:gd name="T29" fmla="*/ 558097024 h 60"/>
                <a:gd name="T30" fmla="*/ 2147483647 w 67"/>
                <a:gd name="T31" fmla="*/ 2147483647 h 60"/>
                <a:gd name="T32" fmla="*/ 2147483647 w 67"/>
                <a:gd name="T33" fmla="*/ 2147483647 h 60"/>
                <a:gd name="T34" fmla="*/ 2147483647 w 67"/>
                <a:gd name="T35" fmla="*/ 1922344337 h 60"/>
                <a:gd name="T36" fmla="*/ 552454614 w 67"/>
                <a:gd name="T37" fmla="*/ 2147483647 h 60"/>
                <a:gd name="T38" fmla="*/ 552454614 w 67"/>
                <a:gd name="T39" fmla="*/ 2147483647 h 60"/>
                <a:gd name="T40" fmla="*/ 797989019 w 67"/>
                <a:gd name="T41" fmla="*/ 2147483647 h 60"/>
                <a:gd name="T42" fmla="*/ 1718749157 w 67"/>
                <a:gd name="T43" fmla="*/ 2147483647 h 60"/>
                <a:gd name="T44" fmla="*/ 1718749157 w 67"/>
                <a:gd name="T45" fmla="*/ 2147483647 h 60"/>
                <a:gd name="T46" fmla="*/ 1780134717 w 67"/>
                <a:gd name="T47" fmla="*/ 2147483647 h 60"/>
                <a:gd name="T48" fmla="*/ 2147483647 w 67"/>
                <a:gd name="T49" fmla="*/ 2147483647 h 60"/>
                <a:gd name="T50" fmla="*/ 2147483647 w 67"/>
                <a:gd name="T51" fmla="*/ 2147483647 h 60"/>
                <a:gd name="T52" fmla="*/ 2147483647 w 67"/>
                <a:gd name="T53" fmla="*/ 2147483647 h 60"/>
                <a:gd name="T54" fmla="*/ 2147483647 w 67"/>
                <a:gd name="T55" fmla="*/ 2147483647 h 60"/>
                <a:gd name="T56" fmla="*/ 2147483647 w 67"/>
                <a:gd name="T57" fmla="*/ 2147483647 h 60"/>
                <a:gd name="T58" fmla="*/ 2147483647 w 67"/>
                <a:gd name="T59" fmla="*/ 2147483647 h 60"/>
                <a:gd name="T60" fmla="*/ 2087055172 w 67"/>
                <a:gd name="T61" fmla="*/ 806142661 h 60"/>
                <a:gd name="T62" fmla="*/ 552454614 w 67"/>
                <a:gd name="T63" fmla="*/ 2147483647 h 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7"/>
                <a:gd name="T97" fmla="*/ 0 h 60"/>
                <a:gd name="T98" fmla="*/ 67 w 67"/>
                <a:gd name="T99" fmla="*/ 60 h 6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7" h="60">
                  <a:moveTo>
                    <a:pt x="53" y="2"/>
                  </a:moveTo>
                  <a:cubicBezTo>
                    <a:pt x="53" y="1"/>
                    <a:pt x="52" y="0"/>
                    <a:pt x="51" y="0"/>
                  </a:cubicBezTo>
                  <a:cubicBezTo>
                    <a:pt x="46" y="0"/>
                    <a:pt x="46" y="0"/>
                    <a:pt x="46" y="0"/>
                  </a:cubicBezTo>
                  <a:cubicBezTo>
                    <a:pt x="45" y="0"/>
                    <a:pt x="44" y="1"/>
                    <a:pt x="44" y="2"/>
                  </a:cubicBezTo>
                  <a:cubicBezTo>
                    <a:pt x="44" y="5"/>
                    <a:pt x="44" y="5"/>
                    <a:pt x="44" y="5"/>
                  </a:cubicBezTo>
                  <a:cubicBezTo>
                    <a:pt x="53" y="14"/>
                    <a:pt x="53" y="14"/>
                    <a:pt x="53" y="14"/>
                  </a:cubicBezTo>
                  <a:lnTo>
                    <a:pt x="53" y="2"/>
                  </a:lnTo>
                  <a:close/>
                  <a:moveTo>
                    <a:pt x="66" y="31"/>
                  </a:moveTo>
                  <a:cubicBezTo>
                    <a:pt x="36" y="2"/>
                    <a:pt x="36" y="2"/>
                    <a:pt x="36" y="2"/>
                  </a:cubicBezTo>
                  <a:cubicBezTo>
                    <a:pt x="35" y="0"/>
                    <a:pt x="33" y="0"/>
                    <a:pt x="31" y="2"/>
                  </a:cubicBezTo>
                  <a:cubicBezTo>
                    <a:pt x="2" y="31"/>
                    <a:pt x="2" y="31"/>
                    <a:pt x="2" y="31"/>
                  </a:cubicBezTo>
                  <a:cubicBezTo>
                    <a:pt x="0" y="33"/>
                    <a:pt x="0" y="35"/>
                    <a:pt x="2" y="36"/>
                  </a:cubicBezTo>
                  <a:cubicBezTo>
                    <a:pt x="2" y="37"/>
                    <a:pt x="3" y="37"/>
                    <a:pt x="4" y="37"/>
                  </a:cubicBezTo>
                  <a:cubicBezTo>
                    <a:pt x="5" y="37"/>
                    <a:pt x="6" y="37"/>
                    <a:pt x="7" y="36"/>
                  </a:cubicBezTo>
                  <a:cubicBezTo>
                    <a:pt x="34" y="9"/>
                    <a:pt x="34" y="9"/>
                    <a:pt x="34" y="9"/>
                  </a:cubicBezTo>
                  <a:cubicBezTo>
                    <a:pt x="61" y="36"/>
                    <a:pt x="61" y="36"/>
                    <a:pt x="61" y="36"/>
                  </a:cubicBezTo>
                  <a:cubicBezTo>
                    <a:pt x="62" y="38"/>
                    <a:pt x="65" y="38"/>
                    <a:pt x="66" y="36"/>
                  </a:cubicBezTo>
                  <a:cubicBezTo>
                    <a:pt x="67" y="35"/>
                    <a:pt x="67" y="33"/>
                    <a:pt x="66" y="31"/>
                  </a:cubicBezTo>
                  <a:close/>
                  <a:moveTo>
                    <a:pt x="9" y="37"/>
                  </a:moveTo>
                  <a:cubicBezTo>
                    <a:pt x="9" y="57"/>
                    <a:pt x="9" y="57"/>
                    <a:pt x="9" y="57"/>
                  </a:cubicBezTo>
                  <a:cubicBezTo>
                    <a:pt x="9" y="59"/>
                    <a:pt x="11" y="60"/>
                    <a:pt x="13" y="60"/>
                  </a:cubicBezTo>
                  <a:cubicBezTo>
                    <a:pt x="28" y="60"/>
                    <a:pt x="28" y="60"/>
                    <a:pt x="28" y="60"/>
                  </a:cubicBezTo>
                  <a:cubicBezTo>
                    <a:pt x="28" y="42"/>
                    <a:pt x="28" y="42"/>
                    <a:pt x="28" y="42"/>
                  </a:cubicBezTo>
                  <a:cubicBezTo>
                    <a:pt x="28" y="42"/>
                    <a:pt x="29" y="41"/>
                    <a:pt x="29" y="41"/>
                  </a:cubicBezTo>
                  <a:cubicBezTo>
                    <a:pt x="38" y="41"/>
                    <a:pt x="38" y="41"/>
                    <a:pt x="38" y="41"/>
                  </a:cubicBezTo>
                  <a:cubicBezTo>
                    <a:pt x="39" y="41"/>
                    <a:pt x="39" y="42"/>
                    <a:pt x="39" y="42"/>
                  </a:cubicBezTo>
                  <a:cubicBezTo>
                    <a:pt x="39" y="60"/>
                    <a:pt x="39" y="60"/>
                    <a:pt x="39" y="60"/>
                  </a:cubicBezTo>
                  <a:cubicBezTo>
                    <a:pt x="55" y="60"/>
                    <a:pt x="55" y="60"/>
                    <a:pt x="55" y="60"/>
                  </a:cubicBezTo>
                  <a:cubicBezTo>
                    <a:pt x="57" y="60"/>
                    <a:pt x="58" y="59"/>
                    <a:pt x="58" y="57"/>
                  </a:cubicBezTo>
                  <a:cubicBezTo>
                    <a:pt x="58" y="38"/>
                    <a:pt x="58" y="38"/>
                    <a:pt x="58" y="38"/>
                  </a:cubicBezTo>
                  <a:cubicBezTo>
                    <a:pt x="34" y="13"/>
                    <a:pt x="34" y="13"/>
                    <a:pt x="34" y="13"/>
                  </a:cubicBezTo>
                  <a:lnTo>
                    <a:pt x="9" y="37"/>
                  </a:lnTo>
                  <a:close/>
                </a:path>
              </a:pathLst>
            </a:custGeom>
            <a:solidFill>
              <a:schemeClr val="accent5"/>
            </a:solidFill>
            <a:ln w="9525">
              <a:noFill/>
              <a:round/>
            </a:ln>
          </p:spPr>
          <p:txBody>
            <a:bodyPr lIns="91420" tIns="45710" rIns="91420" bIns="45710"/>
            <a:lstStyle/>
            <a:p>
              <a:pPr defTabSz="963930" fontAlgn="auto">
                <a:spcBef>
                  <a:spcPts val="0"/>
                </a:spcBef>
                <a:spcAft>
                  <a:spcPts val="0"/>
                </a:spcAft>
                <a:defRPr/>
              </a:pPr>
              <a:endParaRPr lang="en-US" sz="2370" kern="0" dirty="0">
                <a:solidFill>
                  <a:sysClr val="windowText" lastClr="000000"/>
                </a:solidFill>
                <a:latin typeface="DFKai-SB" panose="03000509000000000000" pitchFamily="65" charset="-120"/>
                <a:ea typeface="DFKai-SB" panose="03000509000000000000" pitchFamily="65" charset="-120"/>
              </a:endParaRPr>
            </a:p>
          </p:txBody>
        </p:sp>
      </p:grpSp>
      <p:sp>
        <p:nvSpPr>
          <p:cNvPr id="57" name="Content Placeholder 2"/>
          <p:cNvSpPr txBox="1"/>
          <p:nvPr/>
        </p:nvSpPr>
        <p:spPr>
          <a:xfrm>
            <a:off x="120907" y="912068"/>
            <a:ext cx="4751079" cy="2876811"/>
          </a:xfrm>
          <a:prstGeom prst="rect">
            <a:avLst/>
          </a:prstGeom>
        </p:spPr>
        <p:txBody>
          <a:bodyPr vert="horz" lIns="121893" tIns="60946" rIns="121893" bIns="60946"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r>
              <a:rPr lang="en-US" altLang="zh-CN" sz="1600" b="1" kern="100" dirty="0">
                <a:effectLst/>
                <a:latin typeface="Times New Roman" panose="02020603050405020304" pitchFamily="18" charset="0"/>
                <a:ea typeface="宋体" panose="02010600030101010101" pitchFamily="2" charset="-122"/>
                <a:cs typeface="Times New Roman" panose="02020603050405020304" pitchFamily="18" charset="0"/>
              </a:rPr>
              <a:t>Hong Kong and Macao Youth Employment and Entrepreneurship Plan</a:t>
            </a:r>
            <a:endParaRPr lang="zh-CN" altLang="zh-CN" sz="1600" b="1"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r>
              <a:rPr lang="en-US" altLang="zh-CN" sz="16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To </a:t>
            </a:r>
            <a:r>
              <a:rPr lang="en-US" altLang="zh-CN" sz="16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expand space for youth entrepreneurship in Hong Kong and Macao. </a:t>
            </a:r>
            <a:r>
              <a:rPr lang="en-US" altLang="zh-CN" sz="16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To </a:t>
            </a:r>
            <a:r>
              <a:rPr lang="en-US" altLang="zh-CN" sz="16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support the launch of the Greater Bay Area Youth Employment </a:t>
            </a:r>
            <a:r>
              <a:rPr lang="en-US" altLang="zh-CN" sz="16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Scheme by encouraging </a:t>
            </a:r>
            <a:r>
              <a:rPr lang="en-US" altLang="zh-CN" sz="16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enterprises with operations in </a:t>
            </a:r>
            <a:r>
              <a:rPr lang="en-US" altLang="zh-CN" sz="16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both Hong </a:t>
            </a:r>
            <a:r>
              <a:rPr lang="en-US" altLang="zh-CN" sz="16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Kong and the Greater Bay Area to recruit and </a:t>
            </a:r>
            <a:r>
              <a:rPr lang="en-US" altLang="zh-CN" sz="16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deploy </a:t>
            </a:r>
            <a:r>
              <a:rPr lang="en-US" altLang="zh-CN" sz="16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local </a:t>
            </a:r>
            <a:r>
              <a:rPr lang="en-US" altLang="zh-CN" sz="16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university</a:t>
            </a:r>
            <a:r>
              <a:rPr lang="en-US" altLang="zh-CN" sz="16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 tertiary </a:t>
            </a:r>
            <a:r>
              <a:rPr lang="en-US" altLang="zh-CN" sz="16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institution </a:t>
            </a:r>
            <a:r>
              <a:rPr lang="en-US" altLang="zh-CN" sz="16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graduates to </a:t>
            </a:r>
            <a:r>
              <a:rPr lang="en-US" altLang="zh-CN" sz="16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work in </a:t>
            </a:r>
            <a:r>
              <a:rPr lang="en-US" altLang="zh-CN" sz="16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the Mainland </a:t>
            </a:r>
            <a:r>
              <a:rPr lang="en-US" altLang="zh-CN" sz="16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cities </a:t>
            </a:r>
            <a:r>
              <a:rPr lang="en-US" altLang="zh-CN" sz="16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of the </a:t>
            </a:r>
            <a:r>
              <a:rPr lang="en-US" altLang="zh-CN" sz="16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Greater Bay </a:t>
            </a:r>
            <a:r>
              <a:rPr lang="en-US" altLang="zh-CN" sz="16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Area</a:t>
            </a:r>
            <a:r>
              <a:rPr lang="en-US" altLang="zh-CN" sz="16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6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6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6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The Scheme will provide 2 000 places, around 700 of which are designated for innovation and technology (I&amp;T) </a:t>
            </a:r>
            <a:r>
              <a:rPr lang="en-US" altLang="zh-CN" sz="16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posts.  </a:t>
            </a:r>
            <a:endParaRPr lang="zh-CN" altLang="en-US" sz="1600" strike="sngStrike"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8" name="Content Placeholder 2"/>
          <p:cNvSpPr txBox="1"/>
          <p:nvPr/>
        </p:nvSpPr>
        <p:spPr>
          <a:xfrm>
            <a:off x="-89696" y="4003513"/>
            <a:ext cx="5287285" cy="2364439"/>
          </a:xfrm>
          <a:prstGeom prst="rect">
            <a:avLst/>
          </a:prstGeom>
        </p:spPr>
        <p:txBody>
          <a:bodyPr vert="horz" lIns="121893" tIns="60946" rIns="121893" bIns="60946"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indent="182563" algn="just"/>
            <a:r>
              <a:rPr lang="en-US" altLang="zh-CN" sz="1600" b="1" kern="100" dirty="0">
                <a:latin typeface="Times New Roman" panose="02020603050405020304" pitchFamily="18" charset="0"/>
                <a:ea typeface="宋体" panose="02010600030101010101" pitchFamily="2" charset="-122"/>
                <a:cs typeface="Times New Roman" panose="02020603050405020304" pitchFamily="18" charset="0"/>
              </a:rPr>
              <a:t>P</a:t>
            </a:r>
            <a:r>
              <a:rPr lang="en-US" altLang="zh-CN" sz="1600" b="1" kern="100" dirty="0">
                <a:effectLst/>
                <a:latin typeface="Times New Roman" panose="02020603050405020304" pitchFamily="18" charset="0"/>
                <a:ea typeface="宋体" panose="02010600030101010101" pitchFamily="2" charset="-122"/>
                <a:cs typeface="Times New Roman" panose="02020603050405020304" pitchFamily="18" charset="0"/>
              </a:rPr>
              <a:t>romoting cooperation and development in education</a:t>
            </a:r>
            <a:endParaRPr lang="zh-CN" altLang="zh-CN" sz="1600" b="1" kern="100" dirty="0">
              <a:effectLst/>
              <a:latin typeface="Times New Roman" panose="02020603050405020304" pitchFamily="18" charset="0"/>
              <a:ea typeface="宋体" panose="02010600030101010101" pitchFamily="2" charset="-122"/>
              <a:cs typeface="Times New Roman" panose="02020603050405020304" pitchFamily="18" charset="0"/>
            </a:endParaRPr>
          </a:p>
          <a:p>
            <a:pPr marL="182563" algn="just"/>
            <a:r>
              <a:rPr lang="en-US"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To support higher education institutions from Guangdong, Hong Kong and Macao in jointly operating education institutions, encourage higher education institutions of the three places to explore cooperation and exchange in the mutual recognition of academic credits of specified courses, the implementation of more flexible arrangements for exchange students, the sharing and conversion of results of scientific research, etc.</a:t>
            </a:r>
            <a:endParaRPr lang="zh-CN" alt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l" fontAlgn="auto">
              <a:lnSpc>
                <a:spcPct val="120000"/>
              </a:lnSpc>
              <a:buClr>
                <a:srgbClr val="C9D02A">
                  <a:lumMod val="75000"/>
                </a:srgbClr>
              </a:buClr>
            </a:pPr>
            <a:endParaRPr lang="zh-CN" altLang="en-US" sz="2200" dirty="0">
              <a:latin typeface="DFKai-SB" panose="03000509000000000000" pitchFamily="65" charset="-120"/>
              <a:ea typeface="DFKai-SB" panose="03000509000000000000" pitchFamily="65" charset="-120"/>
            </a:endParaRPr>
          </a:p>
        </p:txBody>
      </p:sp>
      <p:sp>
        <p:nvSpPr>
          <p:cNvPr id="59" name="Content Placeholder 2"/>
          <p:cNvSpPr txBox="1"/>
          <p:nvPr/>
        </p:nvSpPr>
        <p:spPr>
          <a:xfrm>
            <a:off x="6918796" y="1065869"/>
            <a:ext cx="5130055" cy="2283861"/>
          </a:xfrm>
          <a:prstGeom prst="rect">
            <a:avLst/>
          </a:prstGeom>
        </p:spPr>
        <p:txBody>
          <a:bodyPr vert="horz" lIns="121893" tIns="60946" rIns="121893" bIns="60946"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r>
              <a:rPr lang="en-US" altLang="zh-CN" sz="1800" b="1"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Enhancing the cultural soft power of the Greater Bay Area and building a </a:t>
            </a:r>
            <a:r>
              <a:rPr lang="en-US" altLang="zh-CN" sz="1800" b="1"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Bay Area for leisure</a:t>
            </a:r>
            <a:endParaRPr lang="zh-CN" altLang="zh-CN" sz="1800" b="1"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a:p>
            <a:pPr algn="just"/>
            <a:r>
              <a:rPr lang="en-US" altLang="zh-CN" sz="16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To further enhance </a:t>
            </a:r>
            <a:r>
              <a:rPr lang="en-US" altLang="zh-CN" sz="16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residents’ cultural </a:t>
            </a:r>
            <a:r>
              <a:rPr lang="en-US" altLang="zh-HK" sz="16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sophistication as well as the degree of social civility, and jointly shape and enrich the substance of a cultured bay </a:t>
            </a:r>
            <a:r>
              <a:rPr lang="en-US" altLang="zh-HK" sz="16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area</a:t>
            </a:r>
            <a:r>
              <a:rPr lang="en-US" altLang="zh-CN" sz="16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6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To promote the development of </a:t>
            </a:r>
            <a:r>
              <a:rPr lang="en-US" altLang="zh-CN" sz="16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tourism </a:t>
            </a:r>
            <a:r>
              <a:rPr lang="en-US" altLang="zh-CN" sz="16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in the Greater Bay Area </a:t>
            </a:r>
            <a:r>
              <a:rPr lang="en-US" altLang="zh-CN" sz="16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leverage </a:t>
            </a:r>
            <a:r>
              <a:rPr lang="en-US" altLang="zh-CN" sz="16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its </a:t>
            </a:r>
            <a:r>
              <a:rPr lang="en-US" altLang="zh-CN" sz="16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characteristic </a:t>
            </a:r>
            <a:r>
              <a:rPr lang="en-US" altLang="zh-CN" sz="16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advantages</a:t>
            </a:r>
            <a:r>
              <a:rPr lang="en-US" altLang="zh-CN" sz="16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16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60" name="Content Placeholder 2"/>
          <p:cNvSpPr txBox="1"/>
          <p:nvPr/>
        </p:nvSpPr>
        <p:spPr>
          <a:xfrm>
            <a:off x="7036702" y="4003513"/>
            <a:ext cx="4974544" cy="2664277"/>
          </a:xfrm>
          <a:prstGeom prst="rect">
            <a:avLst/>
          </a:prstGeom>
        </p:spPr>
        <p:txBody>
          <a:bodyPr vert="horz" lIns="121893" tIns="60946" rIns="121893" bIns="60946"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r>
              <a:rPr lang="en-US" altLang="zh-CN" sz="1800" b="1"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Pay attention to ecological </a:t>
            </a:r>
            <a:r>
              <a:rPr lang="en-US" altLang="zh-CN" sz="1800" b="1"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conservation</a:t>
            </a:r>
          </a:p>
          <a:p>
            <a:pPr algn="just"/>
            <a:r>
              <a:rPr lang="en-US" altLang="zh-CN" sz="16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To strengthen the protection of the surrounding mountains, hills and forest ecosystems in the Pearl River Delta, and develop an ecological barrier with a continuous line of forested mountains in the north. To strengthen the environmental protection of marine resources and take forward the “Blue Bay” remediation action plans. </a:t>
            </a:r>
          </a:p>
          <a:p>
            <a:pPr algn="just"/>
            <a:endParaRPr lang="en-US" altLang="zh-CN" sz="1800" b="1"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endParaRPr>
          </a:p>
          <a:p>
            <a:pPr algn="just"/>
            <a:r>
              <a:rPr lang="en-US" altLang="zh-CN" sz="1800" b="1"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a:t>
            </a:r>
            <a:endParaRPr lang="en-US" altLang="zh-CN" sz="1800" b="1"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10" name="连接符: 曲线 9"/>
          <p:cNvCxnSpPr/>
          <p:nvPr/>
        </p:nvCxnSpPr>
        <p:spPr>
          <a:xfrm rot="10800000">
            <a:off x="4631364" y="2015154"/>
            <a:ext cx="857894" cy="606146"/>
          </a:xfrm>
          <a:prstGeom prst="curvedConnector3">
            <a:avLst>
              <a:gd name="adj1" fmla="val 50000"/>
            </a:avLst>
          </a:prstGeom>
          <a:ln w="19050">
            <a:solidFill>
              <a:srgbClr val="002060"/>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2" name="连接符: 曲线 11"/>
          <p:cNvCxnSpPr/>
          <p:nvPr/>
        </p:nvCxnSpPr>
        <p:spPr>
          <a:xfrm rot="5400000">
            <a:off x="4319986" y="4530196"/>
            <a:ext cx="798618" cy="672066"/>
          </a:xfrm>
          <a:prstGeom prst="curvedConnector2">
            <a:avLst/>
          </a:prstGeom>
          <a:ln w="19050">
            <a:solidFill>
              <a:srgbClr val="002060"/>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8" name="连接符: 曲线 17"/>
          <p:cNvCxnSpPr/>
          <p:nvPr/>
        </p:nvCxnSpPr>
        <p:spPr>
          <a:xfrm rot="5400000" flipH="1" flipV="1">
            <a:off x="6236896" y="2113077"/>
            <a:ext cx="747569" cy="671423"/>
          </a:xfrm>
          <a:prstGeom prst="curvedConnector3">
            <a:avLst>
              <a:gd name="adj1" fmla="val 50000"/>
            </a:avLst>
          </a:prstGeom>
          <a:ln w="19050">
            <a:solidFill>
              <a:srgbClr val="002060"/>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9" name="连接符: 曲线 28"/>
          <p:cNvCxnSpPr/>
          <p:nvPr/>
        </p:nvCxnSpPr>
        <p:spPr>
          <a:xfrm>
            <a:off x="6251275" y="4605643"/>
            <a:ext cx="785427" cy="658605"/>
          </a:xfrm>
          <a:prstGeom prst="curvedConnector3">
            <a:avLst>
              <a:gd name="adj1" fmla="val 50000"/>
            </a:avLst>
          </a:prstGeom>
          <a:ln w="19050">
            <a:solidFill>
              <a:srgbClr val="002060"/>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28" name="标题 1"/>
          <p:cNvSpPr txBox="1">
            <a:spLocks noChangeArrowheads="1"/>
          </p:cNvSpPr>
          <p:nvPr/>
        </p:nvSpPr>
        <p:spPr bwMode="auto">
          <a:xfrm>
            <a:off x="1427898" y="-15068"/>
            <a:ext cx="8825022" cy="10430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304800" algn="ctr">
              <a:lnSpc>
                <a:spcPct val="100000"/>
              </a:lnSpc>
            </a:pPr>
            <a:r>
              <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Measures taken by our Country to build a </a:t>
            </a:r>
            <a:r>
              <a:rPr lang="en-US" altLang="zh-CN" sz="2400" b="1" kern="100" dirty="0" smtClean="0">
                <a:effectLst/>
                <a:latin typeface="Times New Roman" panose="02020603050405020304" pitchFamily="18" charset="0"/>
                <a:ea typeface="宋体" panose="02010600030101010101" pitchFamily="2" charset="-122"/>
                <a:cs typeface="Times New Roman" panose="02020603050405020304" pitchFamily="18" charset="0"/>
              </a:rPr>
              <a:t>quality </a:t>
            </a:r>
            <a:r>
              <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living circle </a:t>
            </a:r>
            <a:r>
              <a:rPr lang="en-US" altLang="zh-CN" sz="2400" b="1" kern="100" dirty="0" smtClean="0">
                <a:effectLst/>
                <a:latin typeface="Times New Roman" panose="02020603050405020304" pitchFamily="18" charset="0"/>
                <a:ea typeface="宋体" panose="02010600030101010101" pitchFamily="2" charset="-122"/>
                <a:cs typeface="Times New Roman" panose="02020603050405020304" pitchFamily="18" charset="0"/>
              </a:rPr>
              <a:t>for </a:t>
            </a:r>
            <a:r>
              <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living, working and traveling</a:t>
            </a:r>
            <a:endParaRPr lang="zh-CN" altLang="zh-CN" sz="24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9" name="Rectangle 18"/>
          <p:cNvSpPr/>
          <p:nvPr/>
        </p:nvSpPr>
        <p:spPr>
          <a:xfrm>
            <a:off x="2923303" y="6389425"/>
            <a:ext cx="6703331" cy="646331"/>
          </a:xfrm>
          <a:prstGeom prst="rect">
            <a:avLst/>
          </a:prstGeom>
        </p:spPr>
        <p:txBody>
          <a:bodyPr wrap="square">
            <a:spAutoFit/>
          </a:bodyPr>
          <a:lstStyle/>
          <a:p>
            <a:r>
              <a:rPr lang="en-US" altLang="zh-CN" sz="12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Source</a:t>
            </a:r>
            <a:r>
              <a:rPr lang="en-US" altLang="zh-TW" sz="12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i="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The Outline Development Plan for the Guangdong-Hong Kong-Macao Greater Bay Area </a:t>
            </a:r>
            <a:r>
              <a:rPr lang="en-US" altLang="zh-TW" sz="12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https://www.bayarea.gov.hk/filemanager/en/share/pdf/Outline_Development_Plan.pdf)</a:t>
            </a:r>
            <a:endParaRPr lang="en-US" altLang="zh-TW" sz="1200" dirty="0">
              <a:solidFill>
                <a:schemeClr val="tx1">
                  <a:lumMod val="95000"/>
                  <a:lumOff val="5000"/>
                </a:schemeClr>
              </a:solidFill>
              <a:latin typeface="Times New Roman" panose="02020603050405020304" pitchFamily="18" charset="0"/>
              <a:cs typeface="Times New Roman" panose="02020603050405020304" pitchFamily="18" charset="0"/>
            </a:endParaRPr>
          </a:p>
          <a:p>
            <a:endParaRPr lang="en-US" sz="12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ransition spd="slow" advClick="0" advTm="0">
    <p:cove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31162" y="1418003"/>
            <a:ext cx="11402541" cy="798745"/>
          </a:xfrm>
          <a:prstGeom prst="rect">
            <a:avLst/>
          </a:prstGeom>
          <a:noFill/>
        </p:spPr>
        <p:txBody>
          <a:bodyPr wrap="square" rtlCol="0">
            <a:spAutoFit/>
          </a:bodyPr>
          <a:lstStyle/>
          <a:p>
            <a:pPr marL="1439863" indent="-1439863">
              <a:lnSpc>
                <a:spcPct val="120000"/>
              </a:lnSpc>
            </a:pP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Please share: </a:t>
            </a:r>
            <a:r>
              <a:rPr lang="en-US" altLang="zh-CN" sz="2000" b="1"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as a young Hong Kong resident, if you choose to study, work and </a:t>
            </a:r>
            <a:r>
              <a:rPr lang="en-US" altLang="zh-CN" sz="2000" b="1"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live </a:t>
            </a:r>
            <a:r>
              <a:rPr lang="en-US" altLang="zh-CN" sz="2000" b="1"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in the Mainland, what are your </a:t>
            </a:r>
            <a:r>
              <a:rPr lang="en-US" altLang="zh-CN" sz="2000" b="1"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considerations?</a:t>
            </a:r>
            <a:endParaRPr lang="zh-CN" altLang="zh-CN" sz="2000" b="1"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 name="标题 1"/>
          <p:cNvSpPr txBox="1">
            <a:spLocks noChangeArrowheads="1"/>
          </p:cNvSpPr>
          <p:nvPr/>
        </p:nvSpPr>
        <p:spPr bwMode="auto">
          <a:xfrm>
            <a:off x="2393343" y="281299"/>
            <a:ext cx="9437679" cy="1021287"/>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45000"/>
              </a:lnSpc>
            </a:pPr>
            <a:r>
              <a:rPr lang="en-US" altLang="zh-CN" sz="4300" b="1" dirty="0">
                <a:latin typeface="Times New Roman" panose="02020603050405020304" pitchFamily="18" charset="0"/>
                <a:ea typeface="DFKai-SB" panose="03000509000000000000" pitchFamily="65" charset="-120"/>
                <a:cs typeface="Times New Roman" panose="02020603050405020304" pitchFamily="18" charset="0"/>
                <a:sym typeface="+mn-ea"/>
              </a:rPr>
              <a:t>Developing a </a:t>
            </a:r>
            <a:r>
              <a:rPr lang="en-US" altLang="zh-CN" sz="4300" b="1" dirty="0" smtClean="0">
                <a:latin typeface="Times New Roman" panose="02020603050405020304" pitchFamily="18" charset="0"/>
                <a:ea typeface="DFKai-SB" panose="03000509000000000000" pitchFamily="65" charset="-120"/>
                <a:cs typeface="Times New Roman" panose="02020603050405020304" pitchFamily="18" charset="0"/>
                <a:sym typeface="+mn-ea"/>
              </a:rPr>
              <a:t>quality </a:t>
            </a:r>
            <a:r>
              <a:rPr lang="en-US" altLang="zh-CN" sz="4300" b="1" dirty="0">
                <a:latin typeface="Times New Roman" panose="02020603050405020304" pitchFamily="18" charset="0"/>
                <a:ea typeface="DFKai-SB" panose="03000509000000000000" pitchFamily="65" charset="-120"/>
                <a:cs typeface="Times New Roman" panose="02020603050405020304" pitchFamily="18" charset="0"/>
                <a:sym typeface="+mn-ea"/>
              </a:rPr>
              <a:t>Living Circle </a:t>
            </a:r>
            <a:r>
              <a:rPr lang="en-US" altLang="zh-CN" sz="4300" b="1" dirty="0" smtClean="0">
                <a:latin typeface="Times New Roman" panose="02020603050405020304" pitchFamily="18" charset="0"/>
                <a:ea typeface="DFKai-SB" panose="03000509000000000000" pitchFamily="65" charset="-120"/>
                <a:cs typeface="Times New Roman" panose="02020603050405020304" pitchFamily="18" charset="0"/>
                <a:sym typeface="+mn-ea"/>
              </a:rPr>
              <a:t>for </a:t>
            </a:r>
            <a:r>
              <a:rPr lang="en-US" altLang="zh-CN" sz="4300" b="1" dirty="0">
                <a:latin typeface="Times New Roman" panose="02020603050405020304" pitchFamily="18" charset="0"/>
                <a:ea typeface="DFKai-SB" panose="03000509000000000000" pitchFamily="65" charset="-120"/>
                <a:cs typeface="Times New Roman" panose="02020603050405020304" pitchFamily="18" charset="0"/>
                <a:sym typeface="+mn-ea"/>
              </a:rPr>
              <a:t>Living</a:t>
            </a:r>
            <a:r>
              <a:rPr lang="en-US" altLang="zh-CN" sz="4300" b="1" dirty="0" smtClean="0">
                <a:latin typeface="Times New Roman" panose="02020603050405020304" pitchFamily="18" charset="0"/>
                <a:ea typeface="DFKai-SB" panose="03000509000000000000" pitchFamily="65" charset="-120"/>
                <a:cs typeface="Times New Roman" panose="02020603050405020304" pitchFamily="18" charset="0"/>
                <a:sym typeface="+mn-ea"/>
              </a:rPr>
              <a:t>, Working </a:t>
            </a:r>
            <a:r>
              <a:rPr lang="en-US" altLang="zh-CN" sz="4300" b="1" dirty="0">
                <a:latin typeface="Times New Roman" panose="02020603050405020304" pitchFamily="18" charset="0"/>
                <a:ea typeface="DFKai-SB" panose="03000509000000000000" pitchFamily="65" charset="-120"/>
                <a:cs typeface="Times New Roman" panose="02020603050405020304" pitchFamily="18" charset="0"/>
                <a:sym typeface="+mn-ea"/>
              </a:rPr>
              <a:t>and Travelling</a:t>
            </a:r>
            <a:endParaRPr lang="zh-CN" altLang="en-US" sz="4300" b="1" dirty="0">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11" name="组合 10"/>
          <p:cNvGrpSpPr/>
          <p:nvPr/>
        </p:nvGrpSpPr>
        <p:grpSpPr>
          <a:xfrm>
            <a:off x="446191" y="396716"/>
            <a:ext cx="2470823" cy="1138773"/>
            <a:chOff x="1193537" y="1344264"/>
            <a:chExt cx="3243262" cy="1115938"/>
          </a:xfrm>
        </p:grpSpPr>
        <p:sp>
          <p:nvSpPr>
            <p:cNvPr id="12" name="矩形 11"/>
            <p:cNvSpPr/>
            <p:nvPr/>
          </p:nvSpPr>
          <p:spPr>
            <a:xfrm>
              <a:off x="1193537" y="159350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 name="矩形 12"/>
            <p:cNvSpPr/>
            <p:nvPr/>
          </p:nvSpPr>
          <p:spPr>
            <a:xfrm>
              <a:off x="1285611" y="1484758"/>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文本框 13"/>
            <p:cNvSpPr txBox="1">
              <a:spLocks noChangeArrowheads="1"/>
            </p:cNvSpPr>
            <p:nvPr/>
          </p:nvSpPr>
          <p:spPr bwMode="auto">
            <a:xfrm>
              <a:off x="1680899" y="1344264"/>
              <a:ext cx="2755900" cy="11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3200" kern="100" dirty="0">
                  <a:latin typeface="Times New Roman" panose="02020603050405020304" pitchFamily="18" charset="0"/>
                  <a:cs typeface="Times New Roman" panose="02020603050405020304" pitchFamily="18" charset="0"/>
                </a:rPr>
                <a:t>A</a:t>
              </a:r>
              <a:r>
                <a:rPr lang="en-US" altLang="zh-CN" sz="3200" kern="100" dirty="0">
                  <a:effectLst/>
                  <a:latin typeface="Times New Roman" panose="02020603050405020304" pitchFamily="18" charset="0"/>
                  <a:ea typeface="宋体" panose="02010600030101010101" pitchFamily="2" charset="-122"/>
                  <a:cs typeface="Times New Roman" panose="02020603050405020304" pitchFamily="18" charset="0"/>
                </a:rPr>
                <a:t>ctivity</a:t>
              </a:r>
              <a:endParaRPr lang="zh-CN" altLang="zh-CN" sz="3200" kern="100" dirty="0">
                <a:effectLst/>
                <a:latin typeface="Times New Roman" panose="02020603050405020304" pitchFamily="18" charset="0"/>
                <a:ea typeface="宋体" panose="02010600030101010101" pitchFamily="2" charset="-122"/>
                <a:cs typeface="Times New Roman" panose="02020603050405020304" pitchFamily="18" charset="0"/>
              </a:endParaRPr>
            </a:p>
            <a:p>
              <a:endParaRPr lang="zh-CN" altLang="en-US" sz="3600" b="1" dirty="0">
                <a:latin typeface="Microsoft JhengHei" panose="020B0604030504040204" pitchFamily="34" charset="-120"/>
                <a:ea typeface="Microsoft JhengHei" panose="020B0604030504040204" pitchFamily="34" charset="-120"/>
              </a:endParaRPr>
            </a:p>
          </p:txBody>
        </p:sp>
        <p:cxnSp>
          <p:nvCxnSpPr>
            <p:cNvPr id="15" name="直接连接符 14"/>
            <p:cNvCxnSpPr/>
            <p:nvPr/>
          </p:nvCxnSpPr>
          <p:spPr>
            <a:xfrm>
              <a:off x="1557074" y="1941795"/>
              <a:ext cx="238442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7" name="文本框 3"/>
          <p:cNvSpPr txBox="1"/>
          <p:nvPr/>
        </p:nvSpPr>
        <p:spPr>
          <a:xfrm>
            <a:off x="856119" y="2299055"/>
            <a:ext cx="10909166" cy="2933111"/>
          </a:xfrm>
          <a:prstGeom prst="rect">
            <a:avLst/>
          </a:prstGeom>
          <a:noFill/>
        </p:spPr>
        <p:txBody>
          <a:bodyPr wrap="square" rtlCol="0">
            <a:spAutoFit/>
          </a:bodyPr>
          <a:lstStyle/>
          <a:p>
            <a:pPr indent="304800" algn="just">
              <a:lnSpc>
                <a:spcPct val="150000"/>
              </a:lnSpc>
            </a:pPr>
            <a:r>
              <a:rPr lang="en-US" altLang="zh-CN" sz="2000" b="1"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Considerations may </a:t>
            </a:r>
            <a:r>
              <a:rPr lang="en-US" altLang="zh-CN" sz="2000" b="1"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include:</a:t>
            </a:r>
            <a:endParaRPr lang="zh-CN" altLang="zh-CN" sz="2000" b="1"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a:lnSpc>
                <a:spcPct val="120000"/>
              </a:lnSpc>
              <a:spcBef>
                <a:spcPts val="600"/>
              </a:spcBef>
              <a:spcAft>
                <a:spcPts val="600"/>
              </a:spcAft>
              <a:buFont typeface="Arial" panose="020B0604020202020204" pitchFamily="34" charset="0"/>
              <a:buChar char="•"/>
            </a:pP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For example, mutual recognition of academic qualifications, the nature of cooperative education between higher education institutions in the Greater Bay Area and higher education institutions in Hong Kong, and mutual recognition of vocational qualifications, etc.</a:t>
            </a:r>
            <a:endParaRPr lang="zh-CN"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a:lnSpc>
                <a:spcPct val="120000"/>
              </a:lnSpc>
              <a:spcBef>
                <a:spcPts val="600"/>
              </a:spcBef>
              <a:spcAft>
                <a:spcPts val="600"/>
              </a:spcAft>
              <a:buFont typeface="Arial" panose="020B0604020202020204" pitchFamily="34" charset="0"/>
              <a:buChar char="•"/>
            </a:pPr>
            <a:r>
              <a:rPr lang="en-US"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Concessionary </a:t>
            </a:r>
            <a:r>
              <a:rPr lang="en-US" altLang="zh-CN" sz="18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policies </a:t>
            </a: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related to employment and entrepreneurship, such as personal income tax, subsidies, etc.</a:t>
            </a:r>
            <a:endParaRPr lang="zh-CN"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a:lnSpc>
                <a:spcPct val="120000"/>
              </a:lnSpc>
              <a:spcBef>
                <a:spcPts val="600"/>
              </a:spcBef>
              <a:spcAft>
                <a:spcPts val="600"/>
              </a:spcAft>
              <a:buFont typeface="Arial" panose="020B0604020202020204" pitchFamily="34" charset="0"/>
              <a:buChar char="•"/>
            </a:pP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In terms of living conditions, such as property purchase qualifications, convenient access between the Mainland and Hong Kong and Macao, etc.</a:t>
            </a:r>
            <a:endParaRPr lang="zh-CN"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18" name="组合 5"/>
          <p:cNvGrpSpPr>
            <a:grpSpLocks noChangeAspect="1"/>
          </p:cNvGrpSpPr>
          <p:nvPr/>
        </p:nvGrpSpPr>
        <p:grpSpPr>
          <a:xfrm>
            <a:off x="199455" y="3427203"/>
            <a:ext cx="493472" cy="540000"/>
            <a:chOff x="6523756" y="488141"/>
            <a:chExt cx="883270" cy="966551"/>
          </a:xfrm>
        </p:grpSpPr>
        <p:sp>
          <p:nvSpPr>
            <p:cNvPr id="19" name="流程图: 离页连接符 7"/>
            <p:cNvSpPr/>
            <p:nvPr/>
          </p:nvSpPr>
          <p:spPr>
            <a:xfrm>
              <a:off x="6523756" y="488141"/>
              <a:ext cx="826517" cy="891903"/>
            </a:xfrm>
            <a:prstGeom prst="flowChartOffpageConnector">
              <a:avLst/>
            </a:prstGeom>
            <a:solidFill>
              <a:srgbClr val="21D0C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流程图: 离页连接符 8"/>
            <p:cNvSpPr/>
            <p:nvPr/>
          </p:nvSpPr>
          <p:spPr>
            <a:xfrm>
              <a:off x="6580509" y="562789"/>
              <a:ext cx="826517" cy="891903"/>
            </a:xfrm>
            <a:prstGeom prst="flowChartOffpage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流程图: 离页连接符 9"/>
            <p:cNvSpPr/>
            <p:nvPr/>
          </p:nvSpPr>
          <p:spPr>
            <a:xfrm>
              <a:off x="6560792" y="529167"/>
              <a:ext cx="826517" cy="891903"/>
            </a:xfrm>
            <a:prstGeom prst="flowChartOffpageConnector">
              <a:avLst/>
            </a:prstGeom>
            <a:solidFill>
              <a:srgbClr val="21D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10"/>
            <p:cNvGrpSpPr/>
            <p:nvPr/>
          </p:nvGrpSpPr>
          <p:grpSpPr>
            <a:xfrm>
              <a:off x="6676279" y="647264"/>
              <a:ext cx="600075" cy="568325"/>
              <a:chOff x="5991226" y="2949576"/>
              <a:chExt cx="600075" cy="568325"/>
            </a:xfrm>
          </p:grpSpPr>
          <p:sp>
            <p:nvSpPr>
              <p:cNvPr id="23" name="Freeform 46"/>
              <p:cNvSpPr/>
              <p:nvPr/>
            </p:nvSpPr>
            <p:spPr bwMode="auto">
              <a:xfrm>
                <a:off x="5991226" y="3168651"/>
                <a:ext cx="349250" cy="349250"/>
              </a:xfrm>
              <a:custGeom>
                <a:avLst/>
                <a:gdLst>
                  <a:gd name="T0" fmla="*/ 36 w 43"/>
                  <a:gd name="T1" fmla="*/ 8 h 43"/>
                  <a:gd name="T2" fmla="*/ 41 w 43"/>
                  <a:gd name="T3" fmla="*/ 27 h 43"/>
                  <a:gd name="T4" fmla="*/ 27 w 43"/>
                  <a:gd name="T5" fmla="*/ 41 h 43"/>
                  <a:gd name="T6" fmla="*/ 8 w 43"/>
                  <a:gd name="T7" fmla="*/ 36 h 43"/>
                  <a:gd name="T8" fmla="*/ 8 w 43"/>
                  <a:gd name="T9" fmla="*/ 8 h 43"/>
                  <a:gd name="T10" fmla="*/ 36 w 43"/>
                  <a:gd name="T11" fmla="*/ 8 h 43"/>
                </a:gdLst>
                <a:ahLst/>
                <a:cxnLst>
                  <a:cxn ang="0">
                    <a:pos x="T0" y="T1"/>
                  </a:cxn>
                  <a:cxn ang="0">
                    <a:pos x="T2" y="T3"/>
                  </a:cxn>
                  <a:cxn ang="0">
                    <a:pos x="T4" y="T5"/>
                  </a:cxn>
                  <a:cxn ang="0">
                    <a:pos x="T6" y="T7"/>
                  </a:cxn>
                  <a:cxn ang="0">
                    <a:pos x="T8" y="T9"/>
                  </a:cxn>
                  <a:cxn ang="0">
                    <a:pos x="T10" y="T11"/>
                  </a:cxn>
                </a:cxnLst>
                <a:rect l="0" t="0" r="r" b="b"/>
                <a:pathLst>
                  <a:path w="43" h="43">
                    <a:moveTo>
                      <a:pt x="36" y="8"/>
                    </a:moveTo>
                    <a:cubicBezTo>
                      <a:pt x="41" y="13"/>
                      <a:pt x="43" y="20"/>
                      <a:pt x="41" y="27"/>
                    </a:cubicBezTo>
                    <a:cubicBezTo>
                      <a:pt x="39" y="34"/>
                      <a:pt x="34" y="39"/>
                      <a:pt x="27" y="41"/>
                    </a:cubicBezTo>
                    <a:cubicBezTo>
                      <a:pt x="20" y="43"/>
                      <a:pt x="13" y="41"/>
                      <a:pt x="8" y="36"/>
                    </a:cubicBezTo>
                    <a:cubicBezTo>
                      <a:pt x="0" y="28"/>
                      <a:pt x="0" y="15"/>
                      <a:pt x="8" y="8"/>
                    </a:cubicBezTo>
                    <a:cubicBezTo>
                      <a:pt x="16" y="0"/>
                      <a:pt x="28" y="0"/>
                      <a:pt x="36" y="8"/>
                    </a:cubicBezTo>
                    <a:close/>
                  </a:path>
                </a:pathLst>
              </a:custGeom>
              <a:noFill/>
              <a:ln w="38100" cap="flat">
                <a:solidFill>
                  <a:schemeClr val="bg1"/>
                </a:solidFill>
                <a:prstDash val="solid"/>
                <a:rou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4" name="Line 47"/>
              <p:cNvSpPr>
                <a:spLocks noChangeShapeType="1"/>
              </p:cNvSpPr>
              <p:nvPr/>
            </p:nvSpPr>
            <p:spPr bwMode="auto">
              <a:xfrm flipV="1">
                <a:off x="6283326" y="2949576"/>
                <a:ext cx="274638" cy="276225"/>
              </a:xfrm>
              <a:prstGeom prst="line">
                <a:avLst/>
              </a:prstGeom>
              <a:noFill/>
              <a:ln w="38100" cap="rnd">
                <a:solidFill>
                  <a:schemeClr val="bg1"/>
                </a:solidFill>
                <a:prstDash val="solid"/>
                <a:rou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5" name="Freeform 48"/>
              <p:cNvSpPr/>
              <p:nvPr/>
            </p:nvSpPr>
            <p:spPr bwMode="auto">
              <a:xfrm>
                <a:off x="6403976" y="3006726"/>
                <a:ext cx="187325" cy="195263"/>
              </a:xfrm>
              <a:custGeom>
                <a:avLst/>
                <a:gdLst>
                  <a:gd name="T0" fmla="*/ 0 w 118"/>
                  <a:gd name="T1" fmla="*/ 67 h 123"/>
                  <a:gd name="T2" fmla="*/ 51 w 118"/>
                  <a:gd name="T3" fmla="*/ 123 h 123"/>
                  <a:gd name="T4" fmla="*/ 118 w 118"/>
                  <a:gd name="T5" fmla="*/ 56 h 123"/>
                  <a:gd name="T6" fmla="*/ 62 w 118"/>
                  <a:gd name="T7" fmla="*/ 0 h 123"/>
                  <a:gd name="T8" fmla="*/ 0 w 118"/>
                  <a:gd name="T9" fmla="*/ 67 h 123"/>
                </a:gdLst>
                <a:ahLst/>
                <a:cxnLst>
                  <a:cxn ang="0">
                    <a:pos x="T0" y="T1"/>
                  </a:cxn>
                  <a:cxn ang="0">
                    <a:pos x="T2" y="T3"/>
                  </a:cxn>
                  <a:cxn ang="0">
                    <a:pos x="T4" y="T5"/>
                  </a:cxn>
                  <a:cxn ang="0">
                    <a:pos x="T6" y="T7"/>
                  </a:cxn>
                  <a:cxn ang="0">
                    <a:pos x="T8" y="T9"/>
                  </a:cxn>
                </a:cxnLst>
                <a:rect l="0" t="0" r="r" b="b"/>
                <a:pathLst>
                  <a:path w="118" h="123">
                    <a:moveTo>
                      <a:pt x="0" y="67"/>
                    </a:moveTo>
                    <a:lnTo>
                      <a:pt x="51" y="123"/>
                    </a:lnTo>
                    <a:lnTo>
                      <a:pt x="118" y="56"/>
                    </a:lnTo>
                    <a:lnTo>
                      <a:pt x="62" y="0"/>
                    </a:lnTo>
                    <a:lnTo>
                      <a:pt x="0" y="67"/>
                    </a:lnTo>
                    <a:close/>
                  </a:path>
                </a:pathLst>
              </a:custGeom>
              <a:noFill/>
              <a:ln w="38100" cap="flat">
                <a:solidFill>
                  <a:schemeClr val="bg1"/>
                </a:solidFill>
                <a:prstDash val="solid"/>
                <a:rou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sp>
        <p:nvSpPr>
          <p:cNvPr id="5" name="Rectangle 4"/>
          <p:cNvSpPr/>
          <p:nvPr/>
        </p:nvSpPr>
        <p:spPr>
          <a:xfrm>
            <a:off x="1332236" y="5682264"/>
            <a:ext cx="10174717" cy="1015663"/>
          </a:xfrm>
          <a:prstGeom prst="rect">
            <a:avLst/>
          </a:prstGeom>
        </p:spPr>
        <p:txBody>
          <a:bodyPr wrap="square">
            <a:spAutoFit/>
          </a:bodyPr>
          <a:lstStyle/>
          <a:p>
            <a:pPr indent="304800" algn="just">
              <a:lnSpc>
                <a:spcPct val="150000"/>
              </a:lnSpc>
            </a:pP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Q: Can c</a:t>
            </a:r>
            <a:r>
              <a:rPr lang="en-US" altLang="zh-CN" sz="2000" dirty="0">
                <a:latin typeface="Times New Roman" panose="02020603050405020304" pitchFamily="18" charset="0"/>
                <a:cs typeface="Times New Roman" panose="02020603050405020304" pitchFamily="18" charset="0"/>
              </a:rPr>
              <a:t>andidates for the Hong Kong Diploma of Secondary Education Examination</a:t>
            </a:r>
          </a:p>
          <a:p>
            <a:pPr indent="304800" algn="just">
              <a:lnSpc>
                <a:spcPct val="150000"/>
              </a:lnSpc>
            </a:pP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 apply for the Mainland universities?</a:t>
            </a:r>
            <a:endParaRPr lang="zh-CN" alt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Tree>
    <p:custDataLst>
      <p:tags r:id="rId1"/>
    </p:custData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30008" y="1248126"/>
            <a:ext cx="8335343" cy="3208571"/>
          </a:xfrm>
          <a:prstGeom prst="rect">
            <a:avLst/>
          </a:prstGeom>
          <a:ln w="28575">
            <a:solidFill>
              <a:srgbClr val="0070C0"/>
            </a:solidFill>
          </a:ln>
        </p:spPr>
        <p:txBody>
          <a:bodyPr wrap="square">
            <a:spAutoFit/>
          </a:bodyPr>
          <a:lstStyle/>
          <a:p>
            <a:pPr algn="just">
              <a:lnSpc>
                <a:spcPct val="125000"/>
              </a:lnSpc>
            </a:pP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Since the 2012/13 school year, the Ministry of Education of the People’s Republic of China has launched the </a:t>
            </a:r>
            <a:r>
              <a:rPr lang="en-US"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“Scheme for Admission of Hong Kong Students to Mainland Higher Education </a:t>
            </a:r>
            <a:r>
              <a:rPr lang="en-US"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Institutions</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to provide Hong Kong high school graduates with </a:t>
            </a:r>
            <a:r>
              <a:rPr lang="en-US"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multiple study </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pathways and </a:t>
            </a: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opportunities to connect with the country’s development. </a:t>
            </a:r>
            <a:r>
              <a:rPr lang="zh-CN"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Participating Mainland institutions of higher </a:t>
            </a: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education</a:t>
            </a:r>
            <a:r>
              <a:rPr lang="zh-CN"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can select Hong Kong students for admission based on their Hong Kong Diploma of Secondary Education Examination results, thus exempting students from taking the </a:t>
            </a:r>
            <a:r>
              <a:rPr lang="fr-FR"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Joint </a:t>
            </a:r>
            <a:r>
              <a:rPr lang="fr-FR"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Entrance Examination for Mainland </a:t>
            </a:r>
            <a:r>
              <a:rPr lang="fr-FR"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institutions </a:t>
            </a:r>
            <a:r>
              <a:rPr lang="zh-CN"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or </a:t>
            </a:r>
            <a:r>
              <a:rPr lang="zh-CN"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additional examinations held by individual Mainland institutions of higher education. </a:t>
            </a:r>
            <a:r>
              <a:rPr lang="zh-TW" altLang="en-US" dirty="0">
                <a:solidFill>
                  <a:schemeClr val="tx1">
                    <a:lumMod val="95000"/>
                    <a:lumOff val="5000"/>
                  </a:schemeClr>
                </a:solidFill>
                <a:latin typeface="標楷體" panose="03000509000000000000" pitchFamily="65" charset="-120"/>
                <a:ea typeface="標楷體" panose="03000509000000000000" pitchFamily="65" charset="-120"/>
              </a:rPr>
              <a:t> </a:t>
            </a:r>
            <a:endParaRPr lang="en-US" altLang="zh-TW" dirty="0">
              <a:solidFill>
                <a:schemeClr val="tx1">
                  <a:lumMod val="95000"/>
                  <a:lumOff val="5000"/>
                </a:schemeClr>
              </a:solidFill>
              <a:latin typeface="標楷體" panose="03000509000000000000" pitchFamily="65" charset="-120"/>
              <a:ea typeface="標楷體" panose="03000509000000000000" pitchFamily="65" charset="-120"/>
            </a:endParaRPr>
          </a:p>
        </p:txBody>
      </p:sp>
      <p:sp>
        <p:nvSpPr>
          <p:cNvPr id="5" name="Rectangle 4"/>
          <p:cNvSpPr/>
          <p:nvPr/>
        </p:nvSpPr>
        <p:spPr>
          <a:xfrm>
            <a:off x="3530008" y="4980721"/>
            <a:ext cx="8335343" cy="952953"/>
          </a:xfrm>
          <a:prstGeom prst="rect">
            <a:avLst/>
          </a:prstGeom>
          <a:ln w="28575">
            <a:solidFill>
              <a:srgbClr val="FF0000"/>
            </a:solidFill>
          </a:ln>
        </p:spPr>
        <p:txBody>
          <a:bodyPr wrap="square">
            <a:spAutoFit/>
          </a:bodyPr>
          <a:lstStyle/>
          <a:p>
            <a:pPr>
              <a:lnSpc>
                <a:spcPct val="120000"/>
              </a:lnSpc>
            </a:pPr>
            <a:r>
              <a:rPr lang="en-US" altLang="zh-CN" sz="16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For the list of Mainland universities participating in the HKDSE Student Recruitment Scheme for the </a:t>
            </a:r>
            <a:r>
              <a:rPr lang="en-US" altLang="zh-CN" sz="16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2023/24 </a:t>
            </a:r>
            <a:r>
              <a:rPr lang="en-US" altLang="zh-CN" sz="16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academic year and for more details, please visit the Education Bureau’s website</a:t>
            </a:r>
            <a:r>
              <a:rPr lang="en-US" altLang="zh-CN" sz="16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a:t>
            </a:r>
            <a:endParaRPr lang="en-US" altLang="zh-TW" sz="160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lnSpc>
                <a:spcPct val="120000"/>
              </a:lnSpc>
            </a:pPr>
            <a:r>
              <a:rPr lang="en-US" altLang="zh-TW" sz="1600" dirty="0" smtClean="0">
                <a:solidFill>
                  <a:schemeClr val="tx1">
                    <a:lumMod val="95000"/>
                    <a:lumOff val="5000"/>
                  </a:schemeClr>
                </a:solidFill>
                <a:latin typeface="Times New Roman" panose="02020603050405020304" pitchFamily="18" charset="0"/>
                <a:cs typeface="Times New Roman" panose="02020603050405020304" pitchFamily="18" charset="0"/>
              </a:rPr>
              <a:t>https</a:t>
            </a:r>
            <a:r>
              <a:rPr lang="en-US" altLang="zh-TW" sz="1600" dirty="0">
                <a:solidFill>
                  <a:schemeClr val="tx1">
                    <a:lumMod val="95000"/>
                    <a:lumOff val="5000"/>
                  </a:schemeClr>
                </a:solidFill>
                <a:latin typeface="Times New Roman" panose="02020603050405020304" pitchFamily="18" charset="0"/>
                <a:cs typeface="Times New Roman" panose="02020603050405020304" pitchFamily="18" charset="0"/>
              </a:rPr>
              <a:t>://www.edb.gov.hk/en/edu-system/postsecondary/policy-doc/pilot-scheme.html</a:t>
            </a:r>
            <a:endParaRPr lang="en-US" altLang="zh-TW" sz="160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sp>
        <p:nvSpPr>
          <p:cNvPr id="8" name="Rectangle 7"/>
          <p:cNvSpPr/>
          <p:nvPr/>
        </p:nvSpPr>
        <p:spPr>
          <a:xfrm>
            <a:off x="139077" y="5770859"/>
            <a:ext cx="3034149" cy="461665"/>
          </a:xfrm>
          <a:prstGeom prst="rect">
            <a:avLst/>
          </a:prstGeom>
          <a:ln w="19050">
            <a:solidFill>
              <a:srgbClr val="7030A0"/>
            </a:solidFill>
          </a:ln>
        </p:spPr>
        <p:txBody>
          <a:bodyPr wrap="square">
            <a:spAutoFit/>
          </a:bodyPr>
          <a:lstStyle/>
          <a:p>
            <a:pPr algn="ctr">
              <a:lnSpc>
                <a:spcPct val="150000"/>
              </a:lnSpc>
            </a:pPr>
            <a:r>
              <a:rPr lang="en-US"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Click on the image for details</a:t>
            </a:r>
            <a:endParaRPr lang="zh-CN" alt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Left Arrow 8"/>
          <p:cNvSpPr/>
          <p:nvPr/>
        </p:nvSpPr>
        <p:spPr>
          <a:xfrm>
            <a:off x="2957360" y="2508241"/>
            <a:ext cx="424873" cy="50146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 Arrow 9"/>
          <p:cNvSpPr/>
          <p:nvPr/>
        </p:nvSpPr>
        <p:spPr>
          <a:xfrm>
            <a:off x="2953796" y="5218283"/>
            <a:ext cx="424873" cy="50146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矩形 15"/>
          <p:cNvSpPr/>
          <p:nvPr/>
        </p:nvSpPr>
        <p:spPr bwMode="auto">
          <a:xfrm>
            <a:off x="152672" y="293307"/>
            <a:ext cx="1808538" cy="582613"/>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800" b="1" dirty="0">
                <a:solidFill>
                  <a:schemeClr val="tx1"/>
                </a:solidFill>
                <a:latin typeface="Times New Roman"/>
                <a:ea typeface="標楷體" panose="03000509000000000000" pitchFamily="65" charset="-120"/>
                <a:cs typeface="Times New Roman"/>
              </a:rPr>
              <a:t>Reference </a:t>
            </a:r>
            <a:endParaRPr lang="zh-CN" altLang="en-US" sz="2800" b="1" dirty="0">
              <a:solidFill>
                <a:schemeClr val="tx1"/>
              </a:solidFill>
              <a:latin typeface="Times New Roman"/>
              <a:ea typeface="標楷體" panose="03000509000000000000" pitchFamily="65" charset="-120"/>
              <a:cs typeface="Times New Roman"/>
            </a:endParaRPr>
          </a:p>
        </p:txBody>
      </p:sp>
      <p:sp>
        <p:nvSpPr>
          <p:cNvPr id="11" name="标题 1">
            <a:extLst>
              <a:ext uri="{FF2B5EF4-FFF2-40B4-BE49-F238E27FC236}">
                <a16:creationId xmlns:a16="http://schemas.microsoft.com/office/drawing/2014/main" id="{2F14DD67-16E1-C60F-6C61-EE577C0828A7}"/>
              </a:ext>
            </a:extLst>
          </p:cNvPr>
          <p:cNvSpPr txBox="1">
            <a:spLocks noChangeArrowheads="1"/>
          </p:cNvSpPr>
          <p:nvPr/>
        </p:nvSpPr>
        <p:spPr bwMode="auto">
          <a:xfrm>
            <a:off x="1231643" y="-2034"/>
            <a:ext cx="11666314" cy="102128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45000"/>
              </a:lnSpc>
            </a:pPr>
            <a:r>
              <a:rPr lang="en-US" altLang="zh-CN" sz="2500" b="1" dirty="0">
                <a:latin typeface="Times New Roman" panose="02020603050405020304" pitchFamily="18" charset="0"/>
                <a:ea typeface="DFKai-SB" panose="03000509000000000000" pitchFamily="65" charset="-120"/>
                <a:cs typeface="Times New Roman" panose="02020603050405020304" pitchFamily="18" charset="0"/>
                <a:sym typeface="+mn-ea"/>
              </a:rPr>
              <a:t>Developing a </a:t>
            </a:r>
            <a:r>
              <a:rPr lang="en-US" altLang="zh-CN" sz="2500" b="1" dirty="0" smtClean="0">
                <a:latin typeface="Times New Roman" panose="02020603050405020304" pitchFamily="18" charset="0"/>
                <a:ea typeface="DFKai-SB" panose="03000509000000000000" pitchFamily="65" charset="-120"/>
                <a:cs typeface="Times New Roman" panose="02020603050405020304" pitchFamily="18" charset="0"/>
                <a:sym typeface="+mn-ea"/>
              </a:rPr>
              <a:t>quality </a:t>
            </a:r>
            <a:r>
              <a:rPr lang="en-US" altLang="zh-CN" sz="2500" b="1" dirty="0">
                <a:latin typeface="Times New Roman" panose="02020603050405020304" pitchFamily="18" charset="0"/>
                <a:ea typeface="DFKai-SB" panose="03000509000000000000" pitchFamily="65" charset="-120"/>
                <a:cs typeface="Times New Roman" panose="02020603050405020304" pitchFamily="18" charset="0"/>
                <a:sym typeface="+mn-ea"/>
              </a:rPr>
              <a:t>Living Circle </a:t>
            </a:r>
            <a:r>
              <a:rPr lang="en-US" altLang="zh-CN" sz="2500" b="1" dirty="0" smtClean="0">
                <a:latin typeface="Times New Roman" panose="02020603050405020304" pitchFamily="18" charset="0"/>
                <a:ea typeface="DFKai-SB" panose="03000509000000000000" pitchFamily="65" charset="-120"/>
                <a:cs typeface="Times New Roman" panose="02020603050405020304" pitchFamily="18" charset="0"/>
                <a:sym typeface="+mn-ea"/>
              </a:rPr>
              <a:t>for Living, Working </a:t>
            </a:r>
            <a:r>
              <a:rPr lang="en-US" altLang="zh-CN" sz="2500" b="1" dirty="0">
                <a:latin typeface="Times New Roman" panose="02020603050405020304" pitchFamily="18" charset="0"/>
                <a:ea typeface="DFKai-SB" panose="03000509000000000000" pitchFamily="65" charset="-120"/>
                <a:cs typeface="Times New Roman" panose="02020603050405020304" pitchFamily="18" charset="0"/>
                <a:sym typeface="+mn-ea"/>
              </a:rPr>
              <a:t>and Travelling</a:t>
            </a:r>
            <a:endParaRPr lang="zh-CN" altLang="en-US" sz="2500" b="1"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3" name="圖片 2">
            <a:hlinkClick r:id="rId2"/>
          </p:cNvPr>
          <p:cNvPicPr>
            <a:picLocks noChangeAspect="1"/>
          </p:cNvPicPr>
          <p:nvPr/>
        </p:nvPicPr>
        <p:blipFill>
          <a:blip r:embed="rId3"/>
          <a:stretch>
            <a:fillRect/>
          </a:stretch>
        </p:blipFill>
        <p:spPr>
          <a:xfrm>
            <a:off x="0" y="5188930"/>
            <a:ext cx="2961580" cy="530815"/>
          </a:xfrm>
          <a:prstGeom prst="rect">
            <a:avLst/>
          </a:prstGeom>
        </p:spPr>
      </p:pic>
      <p:sp>
        <p:nvSpPr>
          <p:cNvPr id="6" name="文字方塊 5"/>
          <p:cNvSpPr txBox="1"/>
          <p:nvPr/>
        </p:nvSpPr>
        <p:spPr>
          <a:xfrm>
            <a:off x="350727" y="981441"/>
            <a:ext cx="2610853" cy="5539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n-US" altLang="zh-TW" sz="1000" dirty="0">
                <a:solidFill>
                  <a:schemeClr val="tx1">
                    <a:lumMod val="95000"/>
                    <a:lumOff val="5000"/>
                  </a:schemeClr>
                </a:solidFill>
                <a:latin typeface="Times New Roman" panose="02020603050405020304" pitchFamily="18" charset="0"/>
                <a:cs typeface="Times New Roman" panose="02020603050405020304" pitchFamily="18" charset="0"/>
              </a:rPr>
              <a:t>Handbook on the Scheme for Admission of Hong Kong Students to Mainland Higher Education Institutions (</a:t>
            </a:r>
            <a:r>
              <a:rPr lang="en-US" altLang="zh-TW" sz="1000" dirty="0" smtClean="0">
                <a:solidFill>
                  <a:schemeClr val="tx1">
                    <a:lumMod val="95000"/>
                    <a:lumOff val="5000"/>
                  </a:schemeClr>
                </a:solidFill>
                <a:latin typeface="Times New Roman" panose="02020603050405020304" pitchFamily="18" charset="0"/>
                <a:cs typeface="Times New Roman" panose="02020603050405020304" pitchFamily="18" charset="0"/>
              </a:rPr>
              <a:t>2023/24)</a:t>
            </a:r>
            <a:endParaRPr lang="zh-TW" altLang="en-US" sz="1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13" name="圖片 12">
            <a:hlinkClick r:id="rId4"/>
          </p:cNvPr>
          <p:cNvPicPr/>
          <p:nvPr/>
        </p:nvPicPr>
        <p:blipFill rotWithShape="1">
          <a:blip r:embed="rId5"/>
          <a:srcRect l="46472" t="23545" r="24994" b="4322"/>
          <a:stretch/>
        </p:blipFill>
        <p:spPr bwMode="auto">
          <a:xfrm>
            <a:off x="420167" y="1671219"/>
            <a:ext cx="2471971" cy="342573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445558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2269" y="1289689"/>
            <a:ext cx="11006050" cy="2932085"/>
          </a:xfrm>
          <a:prstGeom prst="rect">
            <a:avLst/>
          </a:prstGeom>
          <a:ln w="28575">
            <a:solidFill>
              <a:srgbClr val="0070C0"/>
            </a:solidFill>
          </a:ln>
        </p:spPr>
        <p:txBody>
          <a:bodyPr wrap="square">
            <a:spAutoFit/>
          </a:bodyPr>
          <a:lstStyle/>
          <a:p>
            <a:pPr marL="457200" lvl="0" indent="-457200" algn="just">
              <a:lnSpc>
                <a:spcPct val="107000"/>
              </a:lnSpc>
              <a:spcAft>
                <a:spcPts val="800"/>
              </a:spcAft>
              <a:buSzPct val="45000"/>
              <a:buFont typeface="Arial" panose="020B0604020202020204" pitchFamily="34" charset="0"/>
              <a:buChar char="•"/>
              <a:tabLst>
                <a:tab pos="457200" algn="l"/>
              </a:tabLst>
            </a:pPr>
            <a:r>
              <a:rPr lang="en-US" altLang="zh-TW" sz="20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Based on data from Immigration Department, the Census and Statistics Department estimated that as at mid-2019, there were about 538,000 Hong Kong permanent residents usually staying </a:t>
            </a:r>
            <a:r>
              <a:rPr lang="en-US" altLang="zh-TW" sz="20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in the Guangdong </a:t>
            </a:r>
            <a:r>
              <a:rPr lang="en-US" altLang="zh-TW" sz="20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Province, of whom 16.5% (or about 89,000) were aged 65 or above.</a:t>
            </a:r>
            <a:endParaRPr lang="en-US" sz="20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marL="457200" lvl="0" indent="-457200" algn="just">
              <a:lnSpc>
                <a:spcPct val="107000"/>
              </a:lnSpc>
              <a:spcAft>
                <a:spcPts val="800"/>
              </a:spcAft>
              <a:buSzPct val="45000"/>
              <a:buFont typeface="Arial" panose="020B0604020202020204" pitchFamily="34" charset="0"/>
              <a:buChar char="•"/>
              <a:tabLst>
                <a:tab pos="457200" algn="l"/>
              </a:tabLst>
            </a:pPr>
            <a:r>
              <a:rPr lang="en-US" altLang="zh-TW" sz="20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Constitutional and Mainland Affairs Bureau said, according to the Hong Kong and Macao Affairs Office of the State Council, as at May 2020, more than 230,000 Hong Kong residents had applied for </a:t>
            </a:r>
            <a:r>
              <a:rPr lang="en-US" altLang="zh-TW" sz="20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Residence Permits</a:t>
            </a:r>
            <a:r>
              <a:rPr lang="en-US" altLang="zh-TW" sz="20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a:t>
            </a:r>
            <a:endParaRPr lang="en-US" sz="20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marL="457200" lvl="0" indent="-457200" algn="just">
              <a:lnSpc>
                <a:spcPct val="107000"/>
              </a:lnSpc>
              <a:spcAft>
                <a:spcPts val="800"/>
              </a:spcAft>
              <a:buSzPct val="45000"/>
              <a:buFont typeface="Arial" panose="020B0604020202020204" pitchFamily="34" charset="0"/>
              <a:buChar char="•"/>
              <a:tabLst>
                <a:tab pos="457200" algn="l"/>
              </a:tabLst>
            </a:pPr>
            <a:r>
              <a:rPr lang="en-US" altLang="zh-TW" sz="20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83.8% of usual place of residing </a:t>
            </a:r>
            <a:r>
              <a:rPr lang="en-US" altLang="zh-TW" sz="20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 staying </a:t>
            </a:r>
            <a:r>
              <a:rPr lang="en-US" altLang="zh-TW" sz="20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substantially in </a:t>
            </a:r>
            <a:r>
              <a:rPr lang="en-US" altLang="zh-TW" sz="20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the Mainland </a:t>
            </a:r>
            <a:r>
              <a:rPr lang="en-US" altLang="zh-TW" sz="20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of </a:t>
            </a:r>
            <a:r>
              <a:rPr lang="en-US" altLang="zh-TW" sz="20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China happens </a:t>
            </a:r>
            <a:r>
              <a:rPr lang="en-US" altLang="zh-TW" sz="20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in </a:t>
            </a:r>
            <a:r>
              <a:rPr lang="en-US" altLang="zh-TW" sz="20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the Guangdong </a:t>
            </a:r>
            <a:r>
              <a:rPr lang="en-US" altLang="zh-TW" sz="20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Province.</a:t>
            </a:r>
            <a:endParaRPr lang="en-US" sz="20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Rectangle 3"/>
          <p:cNvSpPr/>
          <p:nvPr/>
        </p:nvSpPr>
        <p:spPr>
          <a:xfrm>
            <a:off x="2017420" y="380888"/>
            <a:ext cx="10027902" cy="523220"/>
          </a:xfrm>
          <a:prstGeom prst="rect">
            <a:avLst/>
          </a:prstGeom>
        </p:spPr>
        <p:txBody>
          <a:bodyPr wrap="square">
            <a:spAutoFit/>
          </a:bodyPr>
          <a:lstStyle/>
          <a:p>
            <a:r>
              <a:rPr lang="en-US" altLang="zh-TW" sz="2800" b="1" dirty="0">
                <a:solidFill>
                  <a:schemeClr val="tx1">
                    <a:lumMod val="95000"/>
                    <a:lumOff val="5000"/>
                  </a:schemeClr>
                </a:solidFill>
                <a:latin typeface="Times New Roman"/>
                <a:ea typeface="標楷體" panose="03000509000000000000" pitchFamily="65" charset="-120"/>
                <a:cs typeface="Times New Roman"/>
              </a:rPr>
              <a:t>Hong Kong residents </a:t>
            </a:r>
            <a:r>
              <a:rPr lang="en-US" altLang="zh-TW" sz="2800" b="1" dirty="0" smtClean="0">
                <a:solidFill>
                  <a:schemeClr val="tx1">
                    <a:lumMod val="95000"/>
                    <a:lumOff val="5000"/>
                  </a:schemeClr>
                </a:solidFill>
                <a:latin typeface="Times New Roman"/>
                <a:ea typeface="標楷體" panose="03000509000000000000" pitchFamily="65" charset="-120"/>
                <a:cs typeface="Times New Roman"/>
              </a:rPr>
              <a:t>usually staying in the Guangdong </a:t>
            </a:r>
            <a:r>
              <a:rPr lang="en-US" altLang="zh-TW" sz="2800" b="1" dirty="0">
                <a:solidFill>
                  <a:schemeClr val="tx1">
                    <a:lumMod val="95000"/>
                    <a:lumOff val="5000"/>
                  </a:schemeClr>
                </a:solidFill>
                <a:latin typeface="Times New Roman"/>
                <a:ea typeface="標楷體" panose="03000509000000000000" pitchFamily="65" charset="-120"/>
                <a:cs typeface="Times New Roman"/>
              </a:rPr>
              <a:t>Province</a:t>
            </a:r>
            <a:endParaRPr lang="en-US" sz="2800" b="1" dirty="0">
              <a:solidFill>
                <a:schemeClr val="tx1">
                  <a:lumMod val="95000"/>
                  <a:lumOff val="5000"/>
                </a:schemeClr>
              </a:solidFill>
              <a:latin typeface="Times New Roman"/>
              <a:cs typeface="Times New Roman"/>
            </a:endParaRPr>
          </a:p>
        </p:txBody>
      </p:sp>
      <p:sp>
        <p:nvSpPr>
          <p:cNvPr id="3" name="Rectangle 2"/>
          <p:cNvSpPr/>
          <p:nvPr/>
        </p:nvSpPr>
        <p:spPr>
          <a:xfrm>
            <a:off x="492269" y="4327696"/>
            <a:ext cx="11020005" cy="1231106"/>
          </a:xfrm>
          <a:prstGeom prst="rect">
            <a:avLst/>
          </a:prstGeom>
        </p:spPr>
        <p:txBody>
          <a:bodyPr wrap="square">
            <a:spAutoFit/>
          </a:bodyPr>
          <a:lstStyle/>
          <a:p>
            <a:pPr algn="just"/>
            <a:r>
              <a:rPr lang="en-US" altLang="zh-TW" dirty="0">
                <a:solidFill>
                  <a:schemeClr val="tx1">
                    <a:lumMod val="95000"/>
                    <a:lumOff val="5000"/>
                  </a:schemeClr>
                </a:solidFill>
                <a:latin typeface="Times New Roman"/>
                <a:ea typeface="標楷體" panose="03000509000000000000" pitchFamily="65" charset="-120"/>
                <a:cs typeface="Times New Roman"/>
              </a:rPr>
              <a:t>Note: Since 2016, based on immigration records of Hong Kong permanent residents, the Census and Statistics Department has estimated on Hong Kong residents </a:t>
            </a:r>
            <a:r>
              <a:rPr lang="en-US" altLang="zh-TW"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usually staying </a:t>
            </a:r>
            <a:r>
              <a:rPr lang="en-US" altLang="zh-TW" dirty="0" smtClean="0">
                <a:solidFill>
                  <a:schemeClr val="tx1">
                    <a:lumMod val="95000"/>
                    <a:lumOff val="5000"/>
                  </a:schemeClr>
                </a:solidFill>
                <a:latin typeface="Times New Roman"/>
                <a:ea typeface="標楷體" panose="03000509000000000000" pitchFamily="65" charset="-120"/>
                <a:cs typeface="Times New Roman"/>
              </a:rPr>
              <a:t>in the Guangdong </a:t>
            </a:r>
            <a:r>
              <a:rPr lang="en-US" altLang="zh-TW" dirty="0">
                <a:solidFill>
                  <a:schemeClr val="tx1">
                    <a:lumMod val="95000"/>
                    <a:lumOff val="5000"/>
                  </a:schemeClr>
                </a:solidFill>
                <a:latin typeface="Times New Roman"/>
                <a:ea typeface="標楷體" panose="03000509000000000000" pitchFamily="65" charset="-120"/>
                <a:cs typeface="Times New Roman"/>
              </a:rPr>
              <a:t>Province, referring to people who have stayed </a:t>
            </a:r>
            <a:r>
              <a:rPr lang="en-US" altLang="zh-TW" dirty="0" smtClean="0">
                <a:solidFill>
                  <a:schemeClr val="tx1">
                    <a:lumMod val="95000"/>
                    <a:lumOff val="5000"/>
                  </a:schemeClr>
                </a:solidFill>
                <a:latin typeface="Times New Roman"/>
                <a:ea typeface="標楷體" panose="03000509000000000000" pitchFamily="65" charset="-120"/>
                <a:cs typeface="Times New Roman"/>
              </a:rPr>
              <a:t>in accumulative </a:t>
            </a:r>
            <a:r>
              <a:rPr lang="en-US" altLang="zh-TW" dirty="0">
                <a:solidFill>
                  <a:schemeClr val="tx1">
                    <a:lumMod val="95000"/>
                    <a:lumOff val="5000"/>
                  </a:schemeClr>
                </a:solidFill>
                <a:latin typeface="Times New Roman"/>
                <a:ea typeface="標楷體" panose="03000509000000000000" pitchFamily="65" charset="-120"/>
                <a:cs typeface="Times New Roman"/>
              </a:rPr>
              <a:t>for no less than six months in Guangdong Province between 6 months before the </a:t>
            </a:r>
            <a:r>
              <a:rPr lang="en-US" altLang="zh-TW" dirty="0" smtClean="0">
                <a:solidFill>
                  <a:schemeClr val="tx1">
                    <a:lumMod val="95000"/>
                    <a:lumOff val="5000"/>
                  </a:schemeClr>
                </a:solidFill>
                <a:latin typeface="Times New Roman"/>
                <a:ea typeface="標楷體" panose="03000509000000000000" pitchFamily="65" charset="-120"/>
                <a:cs typeface="Times New Roman"/>
              </a:rPr>
              <a:t>reference time </a:t>
            </a:r>
            <a:r>
              <a:rPr lang="en-US" altLang="zh-TW" dirty="0">
                <a:solidFill>
                  <a:schemeClr val="tx1">
                    <a:lumMod val="95000"/>
                    <a:lumOff val="5000"/>
                  </a:schemeClr>
                </a:solidFill>
                <a:latin typeface="Times New Roman"/>
                <a:ea typeface="標楷體" panose="03000509000000000000" pitchFamily="65" charset="-120"/>
                <a:cs typeface="Times New Roman"/>
              </a:rPr>
              <a:t>point and 6 months after it.</a:t>
            </a:r>
            <a:endParaRPr lang="en-US" dirty="0">
              <a:solidFill>
                <a:schemeClr val="tx1">
                  <a:lumMod val="95000"/>
                  <a:lumOff val="5000"/>
                </a:schemeClr>
              </a:solidFill>
              <a:latin typeface="Times New Roman"/>
              <a:cs typeface="Times New Roman"/>
            </a:endParaRPr>
          </a:p>
        </p:txBody>
      </p:sp>
      <p:sp>
        <p:nvSpPr>
          <p:cNvPr id="9" name="矩形 15"/>
          <p:cNvSpPr/>
          <p:nvPr/>
        </p:nvSpPr>
        <p:spPr bwMode="auto">
          <a:xfrm>
            <a:off x="139016" y="306961"/>
            <a:ext cx="1808538" cy="582613"/>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800" b="1" dirty="0">
                <a:solidFill>
                  <a:schemeClr val="tx1"/>
                </a:solidFill>
                <a:latin typeface="Times New Roman"/>
                <a:ea typeface="標楷體" panose="03000509000000000000" pitchFamily="65" charset="-120"/>
                <a:cs typeface="Times New Roman"/>
              </a:rPr>
              <a:t>Reference </a:t>
            </a:r>
            <a:endParaRPr lang="zh-CN" altLang="en-US" sz="2800" b="1" dirty="0">
              <a:solidFill>
                <a:schemeClr val="tx1"/>
              </a:solidFill>
              <a:latin typeface="Times New Roman"/>
              <a:ea typeface="標楷體" panose="03000509000000000000" pitchFamily="65" charset="-120"/>
              <a:cs typeface="Times New Roman"/>
            </a:endParaRPr>
          </a:p>
        </p:txBody>
      </p:sp>
      <p:sp>
        <p:nvSpPr>
          <p:cNvPr id="5" name="Rectangle 4"/>
          <p:cNvSpPr/>
          <p:nvPr/>
        </p:nvSpPr>
        <p:spPr>
          <a:xfrm>
            <a:off x="492269" y="5581709"/>
            <a:ext cx="6446701" cy="738664"/>
          </a:xfrm>
          <a:prstGeom prst="rect">
            <a:avLst/>
          </a:prstGeom>
        </p:spPr>
        <p:txBody>
          <a:bodyPr wrap="none">
            <a:spAutoFit/>
          </a:bodyPr>
          <a:lstStyle/>
          <a:p>
            <a:r>
              <a:rPr lang="en-US" sz="1400" dirty="0">
                <a:latin typeface="Times New Roman" panose="02020603050405020304" pitchFamily="18" charset="0"/>
                <a:ea typeface="標楷體" panose="03000509000000000000" pitchFamily="65" charset="-120"/>
                <a:cs typeface="Times New Roman" panose="02020603050405020304" pitchFamily="18" charset="0"/>
              </a:rPr>
              <a:t>Source: </a:t>
            </a:r>
          </a:p>
          <a:p>
            <a:r>
              <a:rPr lang="en-US" altLang="zh-TW" sz="1400" dirty="0" err="1">
                <a:latin typeface="Times New Roman" panose="02020603050405020304" pitchFamily="18" charset="0"/>
                <a:ea typeface="標楷體" panose="03000509000000000000" pitchFamily="65" charset="-120"/>
                <a:cs typeface="Times New Roman" panose="02020603050405020304" pitchFamily="18" charset="0"/>
              </a:rPr>
              <a:t>Labour</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 and Welfare Bureau</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sz="1400" dirty="0">
                <a:latin typeface="Times New Roman" panose="02020603050405020304" pitchFamily="18" charset="0"/>
                <a:ea typeface="標楷體" panose="03000509000000000000" pitchFamily="65" charset="-120"/>
                <a:cs typeface="Times New Roman" panose="02020603050405020304" pitchFamily="18" charset="0"/>
              </a:rPr>
              <a:t>https://www.lwb.gov.hk/tc/blog/post_25102020.html</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endParaRPr lang="en-US" sz="14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Press Releases</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dirty="0">
                <a:latin typeface="Times New Roman" panose="02020603050405020304" pitchFamily="18" charset="0"/>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rPr>
              <a:t>https://www.info.gov.hk/gia/general/202006/17/P2020061700287.htm</a:t>
            </a:r>
            <a:r>
              <a:rPr lang="en-US" altLang="zh-TW" sz="1400" dirty="0">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p:txBody>
      </p:sp>
      <p:pic>
        <p:nvPicPr>
          <p:cNvPr id="6" name="圖片 5"/>
          <p:cNvPicPr>
            <a:picLocks noChangeAspect="1"/>
          </p:cNvPicPr>
          <p:nvPr/>
        </p:nvPicPr>
        <p:blipFill>
          <a:blip r:embed="rId2"/>
          <a:stretch>
            <a:fillRect/>
          </a:stretch>
        </p:blipFill>
        <p:spPr>
          <a:xfrm>
            <a:off x="9462835" y="5712916"/>
            <a:ext cx="2582487" cy="476250"/>
          </a:xfrm>
          <a:prstGeom prst="rect">
            <a:avLst/>
          </a:prstGeom>
        </p:spPr>
      </p:pic>
      <p:pic>
        <p:nvPicPr>
          <p:cNvPr id="8" name="圖片 7"/>
          <p:cNvPicPr>
            <a:picLocks noChangeAspect="1"/>
          </p:cNvPicPr>
          <p:nvPr/>
        </p:nvPicPr>
        <p:blipFill>
          <a:blip r:embed="rId3"/>
          <a:stretch>
            <a:fillRect/>
          </a:stretch>
        </p:blipFill>
        <p:spPr>
          <a:xfrm>
            <a:off x="7068005" y="5818838"/>
            <a:ext cx="2394830" cy="501535"/>
          </a:xfrm>
          <a:prstGeom prst="rect">
            <a:avLst/>
          </a:prstGeom>
        </p:spPr>
      </p:pic>
    </p:spTree>
    <p:extLst>
      <p:ext uri="{BB962C8B-B14F-4D97-AF65-F5344CB8AC3E}">
        <p14:creationId xmlns:p14="http://schemas.microsoft.com/office/powerpoint/2010/main" val="12954579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917792" y="126689"/>
            <a:ext cx="9473609" cy="1119024"/>
          </a:xfrm>
          <a:prstGeom prst="rect">
            <a:avLst/>
          </a:prstGeom>
          <a:noFill/>
          <a:ln>
            <a:solidFill>
              <a:schemeClr val="bg1"/>
            </a:solidFill>
          </a:ln>
        </p:spPr>
        <p:txBody>
          <a:bodyPr wrap="square" rtlCol="0">
            <a:spAutoFit/>
          </a:bodyPr>
          <a:lstStyle/>
          <a:p>
            <a:pPr indent="304800" algn="ctr">
              <a:lnSpc>
                <a:spcPct val="125000"/>
              </a:lnSpc>
            </a:pPr>
            <a:r>
              <a:rPr lang="en-US" altLang="zh-CN" sz="2800" b="1" kern="100" dirty="0">
                <a:effectLst/>
                <a:latin typeface="Times New Roman" panose="02020603050405020304" pitchFamily="18" charset="0"/>
                <a:ea typeface="宋体" panose="02010600030101010101" pitchFamily="2" charset="-122"/>
                <a:cs typeface="Times New Roman" panose="02020603050405020304" pitchFamily="18" charset="0"/>
              </a:rPr>
              <a:t>Examples of Hong Kong universities </a:t>
            </a:r>
          </a:p>
          <a:p>
            <a:pPr indent="304800" algn="ctr">
              <a:lnSpc>
                <a:spcPct val="125000"/>
              </a:lnSpc>
            </a:pPr>
            <a:r>
              <a:rPr lang="en-US" altLang="zh-CN" sz="2800" b="1" kern="100" dirty="0">
                <a:effectLst/>
                <a:latin typeface="Times New Roman" panose="02020603050405020304" pitchFamily="18" charset="0"/>
                <a:ea typeface="宋体" panose="02010600030101010101" pitchFamily="2" charset="-122"/>
                <a:cs typeface="Times New Roman" panose="02020603050405020304" pitchFamily="18" charset="0"/>
              </a:rPr>
              <a:t>establishing branch campuses in the Greater Bay Area</a:t>
            </a:r>
            <a:endParaRPr lang="zh-CN" altLang="zh-CN" sz="28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7479896" y="3071633"/>
            <a:ext cx="2252095" cy="655155"/>
          </a:xfrm>
          <a:prstGeom prst="rect">
            <a:avLst/>
          </a:prstGeom>
        </p:spPr>
      </p:pic>
      <p:sp>
        <p:nvSpPr>
          <p:cNvPr id="4" name="Rectangle 3"/>
          <p:cNvSpPr/>
          <p:nvPr/>
        </p:nvSpPr>
        <p:spPr>
          <a:xfrm>
            <a:off x="7625727" y="3782426"/>
            <a:ext cx="2138729" cy="1754326"/>
          </a:xfrm>
          <a:prstGeom prst="rect">
            <a:avLst/>
          </a:prstGeom>
        </p:spPr>
        <p:txBody>
          <a:bodyPr wrap="square">
            <a:spAutoFit/>
          </a:bodyPr>
          <a:lstStyle/>
          <a:p>
            <a:pPr algn="just"/>
            <a:r>
              <a:rPr lang="en-US" altLang="zh-CN" sz="12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Located in Zhuhai, a livable city in the Greater Bay Area, Beijing Normal University-Hong Kong Baptist University Joint International College is the first university jointly established by the higher education sector of </a:t>
            </a:r>
            <a:r>
              <a:rPr lang="en-US" altLang="zh-CN" sz="12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the Mainland and </a:t>
            </a:r>
            <a:r>
              <a:rPr lang="en-US" altLang="zh-CN" sz="12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Hong Kong</a:t>
            </a:r>
            <a:r>
              <a:rPr lang="en-US" altLang="zh-CN" sz="12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Rectangle 4"/>
          <p:cNvSpPr/>
          <p:nvPr/>
        </p:nvSpPr>
        <p:spPr>
          <a:xfrm>
            <a:off x="7503017" y="5607256"/>
            <a:ext cx="2391630" cy="430887"/>
          </a:xfrm>
          <a:prstGeom prst="rect">
            <a:avLst/>
          </a:prstGeom>
        </p:spPr>
        <p:txBody>
          <a:bodyPr wrap="square">
            <a:spAutoFit/>
          </a:bodyPr>
          <a:lstStyle/>
          <a:p>
            <a:r>
              <a:rPr lang="en-US" sz="1100" dirty="0" smtClean="0">
                <a:solidFill>
                  <a:schemeClr val="tx1">
                    <a:lumMod val="95000"/>
                    <a:lumOff val="5000"/>
                  </a:schemeClr>
                </a:solidFill>
                <a:latin typeface="Times New Roman" panose="02020603050405020304" pitchFamily="18" charset="0"/>
                <a:cs typeface="Times New Roman" panose="02020603050405020304" pitchFamily="18" charset="0"/>
              </a:rPr>
              <a:t>https://www.uic.edu.cn/en/about_us/overview/introducing.htm</a:t>
            </a:r>
            <a:endParaRPr lang="en-US" sz="11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6" name="Rectangle 5"/>
          <p:cNvSpPr/>
          <p:nvPr/>
        </p:nvSpPr>
        <p:spPr>
          <a:xfrm>
            <a:off x="5136013" y="3550444"/>
            <a:ext cx="2367004" cy="3016210"/>
          </a:xfrm>
          <a:prstGeom prst="rect">
            <a:avLst/>
          </a:prstGeom>
        </p:spPr>
        <p:txBody>
          <a:bodyPr wrap="square">
            <a:spAutoFit/>
          </a:bodyPr>
          <a:lstStyle/>
          <a:p>
            <a:pPr algn="just"/>
            <a:r>
              <a:rPr lang="en-US" altLang="zh-CN" sz="1200" dirty="0">
                <a:latin typeface="Times New Roman" panose="02020603050405020304" pitchFamily="18" charset="0"/>
                <a:cs typeface="Times New Roman" panose="02020603050405020304" pitchFamily="18" charset="0"/>
              </a:rPr>
              <a:t>The Chinese University of Hong </a:t>
            </a:r>
            <a:r>
              <a:rPr lang="en-US" altLang="zh-CN" sz="1200" dirty="0">
                <a:latin typeface="Times New Roman" panose="02020603050405020304" pitchFamily="18" charset="0"/>
                <a:cs typeface="Times New Roman" panose="02020603050405020304" pitchFamily="18" charset="0"/>
              </a:rPr>
              <a:t>Kong, Shenzhen (CUHK-Shenzhen</a:t>
            </a:r>
            <a:r>
              <a:rPr lang="en-US" altLang="zh-CN" sz="1200" dirty="0">
                <a:latin typeface="Times New Roman" panose="02020603050405020304" pitchFamily="18" charset="0"/>
                <a:cs typeface="Times New Roman" panose="02020603050405020304" pitchFamily="18" charset="0"/>
              </a:rPr>
              <a:t>) is an institution approved by the Ministry of Education and established in accordance with the regulations on Chinese-foreign Cooperative  in Running </a:t>
            </a:r>
            <a:r>
              <a:rPr lang="en-US" altLang="zh-CN" sz="1200" dirty="0" smtClean="0">
                <a:latin typeface="Times New Roman" panose="02020603050405020304" pitchFamily="18" charset="0"/>
                <a:cs typeface="Times New Roman" panose="02020603050405020304" pitchFamily="18" charset="0"/>
              </a:rPr>
              <a:t>Schools</a:t>
            </a:r>
            <a:r>
              <a:rPr lang="en-US" altLang="zh-CN" sz="1200" dirty="0">
                <a:latin typeface="Times New Roman" panose="02020603050405020304" pitchFamily="18" charset="0"/>
                <a:cs typeface="Times New Roman" panose="02020603050405020304" pitchFamily="18" charset="0"/>
              </a:rPr>
              <a:t>. </a:t>
            </a:r>
            <a:r>
              <a:rPr lang="en-US" altLang="zh-CN" sz="1200" dirty="0" smtClean="0">
                <a:latin typeface="Times New Roman" panose="02020603050405020304" pitchFamily="18" charset="0"/>
                <a:cs typeface="Times New Roman" panose="02020603050405020304" pitchFamily="18" charset="0"/>
              </a:rPr>
              <a:t> Taking </a:t>
            </a:r>
            <a:r>
              <a:rPr lang="en-US" altLang="zh-CN" sz="1200" dirty="0">
                <a:latin typeface="Times New Roman" panose="02020603050405020304" pitchFamily="18" charset="0"/>
                <a:cs typeface="Times New Roman" panose="02020603050405020304" pitchFamily="18" charset="0"/>
              </a:rPr>
              <a:t>the responsibility of being a first-class research university based in China and facing the world, it is committed to cultivating innovative </a:t>
            </a:r>
            <a:r>
              <a:rPr lang="en-US" altLang="zh-CN" sz="1200" dirty="0" smtClean="0">
                <a:latin typeface="Times New Roman" panose="02020603050405020304" pitchFamily="18" charset="0"/>
                <a:cs typeface="Times New Roman" panose="02020603050405020304" pitchFamily="18" charset="0"/>
              </a:rPr>
              <a:t>talents </a:t>
            </a:r>
            <a:r>
              <a:rPr lang="en-US" altLang="zh-CN" sz="1200" dirty="0">
                <a:latin typeface="Times New Roman" panose="02020603050405020304" pitchFamily="18" charset="0"/>
                <a:cs typeface="Times New Roman" panose="02020603050405020304" pitchFamily="18" charset="0"/>
              </a:rPr>
              <a:t>with a global perspective, Chinese tradition and social responsibility. </a:t>
            </a:r>
          </a:p>
          <a:p>
            <a:pPr algn="just"/>
            <a:endParaRPr lang="en-US" altLang="zh-CN" sz="1100" dirty="0">
              <a:latin typeface="Times New Roman" panose="02020603050405020304" pitchFamily="18" charset="0"/>
              <a:cs typeface="Times New Roman" panose="02020603050405020304" pitchFamily="18" charset="0"/>
            </a:endParaRPr>
          </a:p>
          <a:p>
            <a:pPr algn="just"/>
            <a:endParaRPr lang="en-US" sz="11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5128215" y="3152889"/>
            <a:ext cx="2213512" cy="378027"/>
          </a:xfrm>
          <a:prstGeom prst="rect">
            <a:avLst/>
          </a:prstGeom>
        </p:spPr>
      </p:pic>
      <p:sp>
        <p:nvSpPr>
          <p:cNvPr id="8" name="Rectangle 7"/>
          <p:cNvSpPr/>
          <p:nvPr/>
        </p:nvSpPr>
        <p:spPr>
          <a:xfrm>
            <a:off x="5285513" y="6191144"/>
            <a:ext cx="2194383" cy="307777"/>
          </a:xfrm>
          <a:prstGeom prst="rect">
            <a:avLst/>
          </a:prstGeom>
        </p:spPr>
        <p:txBody>
          <a:bodyPr wrap="none">
            <a:spAutoFit/>
          </a:bodyPr>
          <a:lstStyle/>
          <a:p>
            <a:r>
              <a:rPr lang="en-US" sz="1400" dirty="0" smtClean="0">
                <a:solidFill>
                  <a:schemeClr val="tx1">
                    <a:lumMod val="95000"/>
                    <a:lumOff val="5000"/>
                  </a:schemeClr>
                </a:solidFill>
                <a:latin typeface="Times New Roman" panose="02020603050405020304" pitchFamily="18" charset="0"/>
                <a:cs typeface="Times New Roman" panose="02020603050405020304" pitchFamily="18" charset="0"/>
              </a:rPr>
              <a:t>https</a:t>
            </a:r>
            <a:r>
              <a:rPr lang="en-US" sz="1400" dirty="0">
                <a:solidFill>
                  <a:schemeClr val="tx1">
                    <a:lumMod val="95000"/>
                    <a:lumOff val="5000"/>
                  </a:schemeClr>
                </a:solidFill>
                <a:latin typeface="Times New Roman" panose="02020603050405020304" pitchFamily="18" charset="0"/>
                <a:cs typeface="Times New Roman" panose="02020603050405020304" pitchFamily="18" charset="0"/>
              </a:rPr>
              <a:t>://www.cuhk.edu.cn/en</a:t>
            </a:r>
          </a:p>
        </p:txBody>
      </p:sp>
      <p:pic>
        <p:nvPicPr>
          <p:cNvPr id="18" name="Picture 17"/>
          <p:cNvPicPr>
            <a:picLocks noChangeAspect="1"/>
          </p:cNvPicPr>
          <p:nvPr/>
        </p:nvPicPr>
        <p:blipFill>
          <a:blip r:embed="rId5"/>
          <a:stretch>
            <a:fillRect/>
          </a:stretch>
        </p:blipFill>
        <p:spPr>
          <a:xfrm>
            <a:off x="2603874" y="3005299"/>
            <a:ext cx="2128344" cy="378027"/>
          </a:xfrm>
          <a:prstGeom prst="rect">
            <a:avLst/>
          </a:prstGeom>
        </p:spPr>
      </p:pic>
      <p:pic>
        <p:nvPicPr>
          <p:cNvPr id="19" name="Picture 18"/>
          <p:cNvPicPr>
            <a:picLocks noChangeAspect="1"/>
          </p:cNvPicPr>
          <p:nvPr/>
        </p:nvPicPr>
        <p:blipFill>
          <a:blip r:embed="rId6"/>
          <a:stretch>
            <a:fillRect/>
          </a:stretch>
        </p:blipFill>
        <p:spPr>
          <a:xfrm>
            <a:off x="2596960" y="1488952"/>
            <a:ext cx="2322553" cy="1448419"/>
          </a:xfrm>
          <a:prstGeom prst="rect">
            <a:avLst/>
          </a:prstGeom>
        </p:spPr>
      </p:pic>
      <p:sp>
        <p:nvSpPr>
          <p:cNvPr id="20" name="Rectangle 19"/>
          <p:cNvSpPr/>
          <p:nvPr/>
        </p:nvSpPr>
        <p:spPr>
          <a:xfrm>
            <a:off x="2525853" y="3678536"/>
            <a:ext cx="2481102" cy="2123658"/>
          </a:xfrm>
          <a:prstGeom prst="rect">
            <a:avLst/>
          </a:prstGeom>
        </p:spPr>
        <p:txBody>
          <a:bodyPr wrap="square">
            <a:spAutoFit/>
          </a:bodyPr>
          <a:lstStyle/>
          <a:p>
            <a:pPr algn="just"/>
            <a:r>
              <a:rPr lang="en-US" altLang="zh-CN" sz="1200" dirty="0">
                <a:latin typeface="Times New Roman" panose="02020603050405020304" pitchFamily="18" charset="0"/>
                <a:cs typeface="Times New Roman" panose="02020603050405020304" pitchFamily="18" charset="0"/>
              </a:rPr>
              <a:t>In 2018, Hong Kong University of Science and Technology, Guangzhou Municipal People’s Government and Guangzhou University signed a tripartite agreement. </a:t>
            </a:r>
            <a:r>
              <a:rPr lang="zh-CN" altLang="zh-CN" sz="1200" dirty="0">
                <a:latin typeface="Times New Roman" panose="02020603050405020304" pitchFamily="18" charset="0"/>
                <a:cs typeface="Times New Roman" panose="02020603050405020304" pitchFamily="18" charset="0"/>
              </a:rPr>
              <a:t>According to the agreement, HKUST received the full support of the local </a:t>
            </a:r>
            <a:r>
              <a:rPr lang="en-US" altLang="zh-CN" sz="1200" dirty="0">
                <a:latin typeface="Times New Roman" panose="02020603050405020304" pitchFamily="18" charset="0"/>
                <a:cs typeface="Times New Roman" panose="02020603050405020304" pitchFamily="18" charset="0"/>
              </a:rPr>
              <a:t>authority </a:t>
            </a:r>
            <a:r>
              <a:rPr lang="zh-CN" altLang="zh-CN" sz="1200" dirty="0" smtClean="0">
                <a:latin typeface="Times New Roman" panose="02020603050405020304" pitchFamily="18" charset="0"/>
                <a:cs typeface="Times New Roman" panose="02020603050405020304" pitchFamily="18" charset="0"/>
              </a:rPr>
              <a:t>and</a:t>
            </a:r>
            <a:r>
              <a:rPr lang="en-US" altLang="zh-CN" sz="1200" dirty="0">
                <a:latin typeface="Times New Roman" panose="02020603050405020304" pitchFamily="18" charset="0"/>
                <a:cs typeface="Times New Roman" panose="02020603050405020304" pitchFamily="18" charset="0"/>
              </a:rPr>
              <a:t> partners to jointly prepare for the establishment of HKUST (Guangzhou) in </a:t>
            </a:r>
            <a:r>
              <a:rPr lang="en-US" altLang="zh-CN" sz="1200" dirty="0" err="1">
                <a:latin typeface="Times New Roman" panose="02020603050405020304" pitchFamily="18" charset="0"/>
                <a:cs typeface="Times New Roman" panose="02020603050405020304" pitchFamily="18" charset="0"/>
              </a:rPr>
              <a:t>Nansha</a:t>
            </a:r>
            <a:r>
              <a:rPr lang="en-US" altLang="zh-CN" sz="1200" dirty="0">
                <a:latin typeface="Times New Roman" panose="02020603050405020304" pitchFamily="18" charset="0"/>
                <a:cs typeface="Times New Roman" panose="02020603050405020304" pitchFamily="18" charset="0"/>
              </a:rPr>
              <a:t> District, Guangzhou</a:t>
            </a:r>
            <a:r>
              <a:rPr lang="zh-CN" altLang="zh-CN" sz="1200" dirty="0" smtClean="0">
                <a:latin typeface="Times New Roman" panose="02020603050405020304" pitchFamily="18" charset="0"/>
                <a:cs typeface="Times New Roman" panose="02020603050405020304" pitchFamily="18" charset="0"/>
              </a:rPr>
              <a:t>. </a:t>
            </a:r>
            <a:endParaRPr lang="en-US" sz="1200" dirty="0">
              <a:latin typeface="Times New Roman" panose="02020603050405020304" pitchFamily="18" charset="0"/>
              <a:cs typeface="Times New Roman" panose="02020603050405020304" pitchFamily="18" charset="0"/>
            </a:endParaRPr>
          </a:p>
        </p:txBody>
      </p:sp>
      <p:sp>
        <p:nvSpPr>
          <p:cNvPr id="23" name="Rectangle 22"/>
          <p:cNvSpPr/>
          <p:nvPr/>
        </p:nvSpPr>
        <p:spPr>
          <a:xfrm>
            <a:off x="2880421" y="5805066"/>
            <a:ext cx="1871025" cy="307777"/>
          </a:xfrm>
          <a:prstGeom prst="rect">
            <a:avLst/>
          </a:prstGeom>
        </p:spPr>
        <p:txBody>
          <a:bodyPr wrap="none">
            <a:spAutoFit/>
          </a:bodyPr>
          <a:lstStyle/>
          <a:p>
            <a:r>
              <a:rPr lang="en-US" sz="1400" dirty="0" smtClean="0">
                <a:solidFill>
                  <a:schemeClr val="tx1">
                    <a:lumMod val="95000"/>
                    <a:lumOff val="5000"/>
                  </a:schemeClr>
                </a:solidFill>
                <a:latin typeface="Times New Roman" panose="02020603050405020304" pitchFamily="18" charset="0"/>
                <a:cs typeface="Times New Roman" panose="02020603050405020304" pitchFamily="18" charset="0"/>
              </a:rPr>
              <a:t>https</a:t>
            </a:r>
            <a:r>
              <a:rPr lang="en-US" sz="1400" dirty="0">
                <a:solidFill>
                  <a:schemeClr val="tx1">
                    <a:lumMod val="95000"/>
                    <a:lumOff val="5000"/>
                  </a:schemeClr>
                </a:solidFill>
                <a:latin typeface="Times New Roman" panose="02020603050405020304" pitchFamily="18" charset="0"/>
                <a:cs typeface="Times New Roman" panose="02020603050405020304" pitchFamily="18" charset="0"/>
              </a:rPr>
              <a:t>://hkust-gz.edu.cn/</a:t>
            </a:r>
          </a:p>
        </p:txBody>
      </p:sp>
      <p:pic>
        <p:nvPicPr>
          <p:cNvPr id="25" name="Picture 24"/>
          <p:cNvPicPr>
            <a:picLocks noChangeAspect="1"/>
          </p:cNvPicPr>
          <p:nvPr/>
        </p:nvPicPr>
        <p:blipFill>
          <a:blip r:embed="rId7"/>
          <a:stretch>
            <a:fillRect/>
          </a:stretch>
        </p:blipFill>
        <p:spPr>
          <a:xfrm>
            <a:off x="106428" y="1489654"/>
            <a:ext cx="2365302" cy="1475065"/>
          </a:xfrm>
          <a:prstGeom prst="rect">
            <a:avLst/>
          </a:prstGeom>
        </p:spPr>
      </p:pic>
      <p:sp>
        <p:nvSpPr>
          <p:cNvPr id="26" name="Rectangle 25"/>
          <p:cNvSpPr/>
          <p:nvPr/>
        </p:nvSpPr>
        <p:spPr>
          <a:xfrm>
            <a:off x="104012" y="3550553"/>
            <a:ext cx="2374700" cy="2677656"/>
          </a:xfrm>
          <a:prstGeom prst="rect">
            <a:avLst/>
          </a:prstGeom>
        </p:spPr>
        <p:txBody>
          <a:bodyPr wrap="square">
            <a:spAutoFit/>
          </a:bodyPr>
          <a:lstStyle/>
          <a:p>
            <a:pPr algn="just"/>
            <a:r>
              <a:rPr lang="en-US" altLang="zh-CN" sz="1200" kern="100" dirty="0">
                <a:effectLst/>
                <a:latin typeface="Times New Roman" panose="02020603050405020304" pitchFamily="18" charset="0"/>
                <a:ea typeface="宋体" panose="02010600030101010101" pitchFamily="2" charset="-122"/>
                <a:cs typeface="Times New Roman" panose="02020603050405020304" pitchFamily="18" charset="0"/>
              </a:rPr>
              <a:t>City University of Hong Kong signed a cooperation agreement with the Dongguan Municipal People’s Government and Dongguan Institute of Technology in early 2020, intending to jointly apply for the establishment of a cooperative education institution with independent legal personality in </a:t>
            </a:r>
            <a:r>
              <a:rPr lang="en-US" altLang="zh-CN" sz="1200" kern="100" dirty="0" err="1">
                <a:effectLst/>
                <a:latin typeface="Times New Roman" panose="02020603050405020304" pitchFamily="18" charset="0"/>
                <a:ea typeface="宋体" panose="02010600030101010101" pitchFamily="2" charset="-122"/>
                <a:cs typeface="Times New Roman" panose="02020603050405020304" pitchFamily="18" charset="0"/>
              </a:rPr>
              <a:t>Songshan</a:t>
            </a:r>
            <a:r>
              <a:rPr lang="en-US" altLang="zh-CN" sz="1200" kern="100" dirty="0">
                <a:effectLst/>
                <a:latin typeface="Times New Roman" panose="02020603050405020304" pitchFamily="18" charset="0"/>
                <a:ea typeface="宋体" panose="02010600030101010101" pitchFamily="2" charset="-122"/>
                <a:cs typeface="Times New Roman" panose="02020603050405020304" pitchFamily="18" charset="0"/>
              </a:rPr>
              <a:t> Lake City University of Hong Kong (Dongguan). </a:t>
            </a:r>
            <a:r>
              <a:rPr lang="en-US" altLang="zh-CN" sz="1200" kern="100" dirty="0" smtClean="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200" kern="100" dirty="0" smtClean="0">
                <a:latin typeface="Times New Roman" panose="02020603050405020304" pitchFamily="18" charset="0"/>
                <a:ea typeface="宋体" panose="02010600030101010101" pitchFamily="2" charset="-122"/>
                <a:cs typeface="Times New Roman" panose="02020603050405020304" pitchFamily="18" charset="0"/>
              </a:rPr>
              <a:t>City </a:t>
            </a:r>
            <a:r>
              <a:rPr lang="en-US" altLang="zh-CN" sz="1200" kern="100" dirty="0">
                <a:latin typeface="Times New Roman" panose="02020603050405020304" pitchFamily="18" charset="0"/>
                <a:ea typeface="宋体" panose="02010600030101010101" pitchFamily="2" charset="-122"/>
                <a:cs typeface="Times New Roman" panose="02020603050405020304" pitchFamily="18" charset="0"/>
              </a:rPr>
              <a:t>University of Hong Kong (Dongguan) plans to officially open in September 2023.</a:t>
            </a:r>
            <a:endParaRPr lang="en-US" sz="1600" dirty="0">
              <a:latin typeface="Trebuchet MS" panose="020B0603020202020204" pitchFamily="34" charset="0"/>
              <a:ea typeface="標楷體" panose="03000509000000000000" pitchFamily="65" charset="-120"/>
              <a:cs typeface="Times New Roman" panose="02020603050405020304" pitchFamily="18" charset="0"/>
            </a:endParaRPr>
          </a:p>
        </p:txBody>
      </p:sp>
      <p:sp>
        <p:nvSpPr>
          <p:cNvPr id="27" name="Rectangle 26"/>
          <p:cNvSpPr/>
          <p:nvPr/>
        </p:nvSpPr>
        <p:spPr>
          <a:xfrm>
            <a:off x="0" y="6245881"/>
            <a:ext cx="2643620" cy="523220"/>
          </a:xfrm>
          <a:prstGeom prst="rect">
            <a:avLst/>
          </a:prstGeom>
        </p:spPr>
        <p:txBody>
          <a:bodyPr wrap="square">
            <a:spAutoFit/>
          </a:bodyPr>
          <a:lstStyle/>
          <a:p>
            <a:r>
              <a:rPr lang="en-US" sz="1400" dirty="0">
                <a:latin typeface="Times New Roman" panose="02020603050405020304" pitchFamily="18" charset="0"/>
                <a:cs typeface="Times New Roman" panose="02020603050405020304" pitchFamily="18" charset="0"/>
              </a:rPr>
              <a:t>http://www.gaoxiaojob.com/zhaopin/zhuanti/xgcsdx2021/index.html</a:t>
            </a:r>
          </a:p>
        </p:txBody>
      </p:sp>
      <p:pic>
        <p:nvPicPr>
          <p:cNvPr id="28" name="Picture 27"/>
          <p:cNvPicPr>
            <a:picLocks noChangeAspect="1"/>
          </p:cNvPicPr>
          <p:nvPr/>
        </p:nvPicPr>
        <p:blipFill>
          <a:blip r:embed="rId8"/>
          <a:stretch>
            <a:fillRect/>
          </a:stretch>
        </p:blipFill>
        <p:spPr>
          <a:xfrm>
            <a:off x="197621" y="3024509"/>
            <a:ext cx="2182916" cy="466254"/>
          </a:xfrm>
          <a:prstGeom prst="rect">
            <a:avLst/>
          </a:prstGeom>
        </p:spPr>
      </p:pic>
      <p:sp>
        <p:nvSpPr>
          <p:cNvPr id="29" name="Rectangle 28"/>
          <p:cNvSpPr/>
          <p:nvPr/>
        </p:nvSpPr>
        <p:spPr>
          <a:xfrm>
            <a:off x="9846900" y="3695917"/>
            <a:ext cx="2252095" cy="1938992"/>
          </a:xfrm>
          <a:prstGeom prst="rect">
            <a:avLst/>
          </a:prstGeom>
        </p:spPr>
        <p:txBody>
          <a:bodyPr wrap="square">
            <a:spAutoFit/>
          </a:bodyPr>
          <a:lstStyle/>
          <a:p>
            <a:pPr algn="just"/>
            <a:r>
              <a:rPr lang="en-US" altLang="zh-CN" sz="1200" kern="100" dirty="0">
                <a:effectLst/>
                <a:latin typeface="Times New Roman" panose="02020603050405020304" pitchFamily="18" charset="0"/>
                <a:ea typeface="宋体" panose="02010600030101010101" pitchFamily="2" charset="-122"/>
                <a:cs typeface="Times New Roman" panose="02020603050405020304" pitchFamily="18" charset="0"/>
              </a:rPr>
              <a:t>On September 6, 2021, the Shenzhen Municipal Government and the University of Hong Kong signed a memorandum on cooperation in running schools in Shenzhen. They will cooperate in the establishment of the University of Hong Kong (Shenzhen) (tentative name) in Shenzhen.</a:t>
            </a:r>
            <a:endParaRPr lang="zh-CN" alt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30" name="Rectangle 29"/>
          <p:cNvSpPr/>
          <p:nvPr/>
        </p:nvSpPr>
        <p:spPr>
          <a:xfrm>
            <a:off x="10017787" y="5640730"/>
            <a:ext cx="1906746" cy="646331"/>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http://www.gd.gov.cn/gdywdt/dsdt/content/post_3509193.html</a:t>
            </a:r>
          </a:p>
        </p:txBody>
      </p:sp>
      <p:pic>
        <p:nvPicPr>
          <p:cNvPr id="31" name="Picture 30"/>
          <p:cNvPicPr>
            <a:picLocks noChangeAspect="1"/>
          </p:cNvPicPr>
          <p:nvPr/>
        </p:nvPicPr>
        <p:blipFill>
          <a:blip r:embed="rId9"/>
          <a:stretch>
            <a:fillRect/>
          </a:stretch>
        </p:blipFill>
        <p:spPr>
          <a:xfrm>
            <a:off x="9930206" y="3177873"/>
            <a:ext cx="2081908" cy="474359"/>
          </a:xfrm>
          <a:prstGeom prst="rect">
            <a:avLst/>
          </a:prstGeom>
        </p:spPr>
      </p:pic>
      <p:pic>
        <p:nvPicPr>
          <p:cNvPr id="32" name="Picture 31"/>
          <p:cNvPicPr>
            <a:picLocks noChangeAspect="1"/>
          </p:cNvPicPr>
          <p:nvPr/>
        </p:nvPicPr>
        <p:blipFill>
          <a:blip r:embed="rId10"/>
          <a:stretch>
            <a:fillRect/>
          </a:stretch>
        </p:blipFill>
        <p:spPr>
          <a:xfrm>
            <a:off x="10030542" y="1567803"/>
            <a:ext cx="1795754" cy="1326480"/>
          </a:xfrm>
          <a:prstGeom prst="rect">
            <a:avLst/>
          </a:prstGeom>
        </p:spPr>
      </p:pic>
      <p:pic>
        <p:nvPicPr>
          <p:cNvPr id="10" name="Picture 9"/>
          <p:cNvPicPr>
            <a:picLocks noChangeAspect="1"/>
          </p:cNvPicPr>
          <p:nvPr/>
        </p:nvPicPr>
        <p:blipFill>
          <a:blip r:embed="rId11"/>
          <a:stretch>
            <a:fillRect/>
          </a:stretch>
        </p:blipFill>
        <p:spPr>
          <a:xfrm>
            <a:off x="5114085" y="1532316"/>
            <a:ext cx="2227642" cy="1384976"/>
          </a:xfrm>
          <a:prstGeom prst="rect">
            <a:avLst/>
          </a:prstGeom>
        </p:spPr>
      </p:pic>
      <p:pic>
        <p:nvPicPr>
          <p:cNvPr id="11" name="Picture 10"/>
          <p:cNvPicPr>
            <a:picLocks noChangeAspect="1"/>
          </p:cNvPicPr>
          <p:nvPr/>
        </p:nvPicPr>
        <p:blipFill>
          <a:blip r:embed="rId12"/>
          <a:stretch>
            <a:fillRect/>
          </a:stretch>
        </p:blipFill>
        <p:spPr>
          <a:xfrm>
            <a:off x="7479896" y="1591259"/>
            <a:ext cx="2270830" cy="1303024"/>
          </a:xfrm>
          <a:prstGeom prst="rect">
            <a:avLst/>
          </a:prstGeom>
        </p:spPr>
      </p:pic>
      <p:sp>
        <p:nvSpPr>
          <p:cNvPr id="12" name="Rectangle 11"/>
          <p:cNvSpPr/>
          <p:nvPr/>
        </p:nvSpPr>
        <p:spPr>
          <a:xfrm>
            <a:off x="2691456" y="6449167"/>
            <a:ext cx="7326331" cy="346249"/>
          </a:xfrm>
          <a:prstGeom prst="rect">
            <a:avLst/>
          </a:prstGeom>
        </p:spPr>
        <p:txBody>
          <a:bodyPr wrap="square">
            <a:spAutoFit/>
          </a:bodyPr>
          <a:lstStyle/>
          <a:p>
            <a:pPr indent="228600" algn="just">
              <a:lnSpc>
                <a:spcPct val="150000"/>
              </a:lnSpc>
            </a:pPr>
            <a:r>
              <a:rPr lang="en-US"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t>Some information may have been updated when teachers use it. </a:t>
            </a:r>
            <a:r>
              <a:rPr lang="en-US" altLang="zh-CN"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 Teachers </a:t>
            </a:r>
            <a:r>
              <a:rPr lang="en-US"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t>can browse the website for the latest information.</a:t>
            </a:r>
            <a:endParaRPr lang="zh-CN" alt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34" name="矩形 15"/>
          <p:cNvSpPr/>
          <p:nvPr/>
        </p:nvSpPr>
        <p:spPr bwMode="auto">
          <a:xfrm>
            <a:off x="109254" y="252344"/>
            <a:ext cx="1808538" cy="582613"/>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800" b="1" dirty="0">
                <a:solidFill>
                  <a:schemeClr val="tx1"/>
                </a:solidFill>
                <a:latin typeface="Times New Roman"/>
                <a:ea typeface="標楷體" panose="03000509000000000000" pitchFamily="65" charset="-120"/>
                <a:cs typeface="Times New Roman"/>
              </a:rPr>
              <a:t>Reference </a:t>
            </a:r>
            <a:endParaRPr lang="zh-CN" altLang="en-US" sz="2800" b="1" dirty="0">
              <a:solidFill>
                <a:schemeClr val="tx1"/>
              </a:solidFill>
              <a:latin typeface="Times New Roman"/>
              <a:ea typeface="標楷體" panose="03000509000000000000" pitchFamily="65" charset="-120"/>
              <a:cs typeface="Times New Roman"/>
            </a:endParaRPr>
          </a:p>
        </p:txBody>
      </p:sp>
      <p:sp>
        <p:nvSpPr>
          <p:cNvPr id="9" name="文字方塊 8"/>
          <p:cNvSpPr txBox="1"/>
          <p:nvPr/>
        </p:nvSpPr>
        <p:spPr>
          <a:xfrm>
            <a:off x="2656349" y="3383326"/>
            <a:ext cx="2075869"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CN" altLang="zh-CN" sz="12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HKUST (Guangzhou)</a:t>
            </a:r>
            <a:endParaRPr lang="zh-TW" altLang="en-US" sz="1200" dirty="0">
              <a:solidFill>
                <a:schemeClr val="tx1">
                  <a:lumMod val="95000"/>
                  <a:lumOff val="5000"/>
                </a:schemeClr>
              </a:solidFill>
            </a:endParaRPr>
          </a:p>
        </p:txBody>
      </p:sp>
    </p:spTree>
    <p:custDataLst>
      <p:tags r:id="rId1"/>
    </p:custData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39383" y="3996996"/>
            <a:ext cx="2236510" cy="338554"/>
          </a:xfrm>
          <a:prstGeom prst="rect">
            <a:avLst/>
          </a:prstGeom>
        </p:spPr>
        <p:txBody>
          <a:bodyPr wrap="none">
            <a:spAutoFit/>
          </a:bodyPr>
          <a:lstStyle/>
          <a:p>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潮進大灣區</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第四集</a:t>
            </a:r>
            <a:endParaRPr lang="en-US" altLang="zh-TW" sz="1600" b="0" i="0" dirty="0">
              <a:effectLst/>
              <a:latin typeface="標楷體" panose="03000509000000000000" pitchFamily="65" charset="-120"/>
              <a:ea typeface="標楷體" panose="03000509000000000000" pitchFamily="65" charset="-120"/>
            </a:endParaRPr>
          </a:p>
        </p:txBody>
      </p:sp>
      <p:sp>
        <p:nvSpPr>
          <p:cNvPr id="5" name="Rectangle 4"/>
          <p:cNvSpPr/>
          <p:nvPr/>
        </p:nvSpPr>
        <p:spPr>
          <a:xfrm>
            <a:off x="6660594" y="3933764"/>
            <a:ext cx="3984235" cy="584775"/>
          </a:xfrm>
          <a:prstGeom prst="rect">
            <a:avLst/>
          </a:prstGeom>
        </p:spPr>
        <p:txBody>
          <a:bodyPr wrap="square">
            <a:spAutoFit/>
          </a:bodyPr>
          <a:lstStyle/>
          <a:p>
            <a:pPr algn="ct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看見大灣 </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那些人那些事</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系列</a:t>
            </a:r>
            <a:endParaRPr lang="en-US" altLang="zh-TW" sz="1600" dirty="0">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90</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後的魚菜共生夢</a:t>
            </a:r>
            <a:endParaRPr lang="zh-TW" altLang="en-US" sz="1600" b="0" i="0"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 name="标题 1"/>
          <p:cNvSpPr txBox="1">
            <a:spLocks noChangeArrowheads="1"/>
          </p:cNvSpPr>
          <p:nvPr/>
        </p:nvSpPr>
        <p:spPr bwMode="auto">
          <a:xfrm>
            <a:off x="523443" y="884151"/>
            <a:ext cx="10598727" cy="3892193"/>
          </a:xfrm>
          <a:prstGeom prst="rect">
            <a:avLst/>
          </a:prstGeom>
          <a:solidFill>
            <a:schemeClr val="accent1">
              <a:lumMod val="20000"/>
              <a:lumOff val="80000"/>
            </a:schemeClr>
          </a:solidFill>
          <a:ln w="28575">
            <a:solidFill>
              <a:srgbClr val="FF0000"/>
            </a:solidFill>
            <a:miter lim="800000"/>
            <a:headEnd/>
            <a:tailEnd/>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ltLang="zh-CN" sz="2800" dirty="0">
              <a:latin typeface="標楷體" panose="03000509000000000000" pitchFamily="65" charset="-120"/>
              <a:ea typeface="標楷體" panose="03000509000000000000" pitchFamily="65" charset="-120"/>
            </a:endParaRPr>
          </a:p>
          <a:p>
            <a:endParaRPr lang="en-US" altLang="zh-CN" sz="2800" dirty="0">
              <a:latin typeface="標楷體" panose="03000509000000000000" pitchFamily="65" charset="-120"/>
              <a:ea typeface="標楷體" panose="03000509000000000000" pitchFamily="65" charset="-120"/>
            </a:endParaRPr>
          </a:p>
          <a:p>
            <a:endParaRPr lang="en-US" altLang="zh-CN" sz="2800" dirty="0">
              <a:latin typeface="標楷體" panose="03000509000000000000" pitchFamily="65" charset="-120"/>
              <a:ea typeface="標楷體" panose="03000509000000000000" pitchFamily="65" charset="-120"/>
            </a:endParaRPr>
          </a:p>
          <a:p>
            <a:endParaRPr lang="en-US" altLang="zh-CN" sz="2800" dirty="0">
              <a:latin typeface="標楷體" panose="03000509000000000000" pitchFamily="65" charset="-120"/>
              <a:ea typeface="標楷體" panose="03000509000000000000" pitchFamily="65" charset="-120"/>
            </a:endParaRPr>
          </a:p>
          <a:p>
            <a:endParaRPr lang="zh-CN" altLang="en-US" sz="2800" dirty="0">
              <a:latin typeface="標楷體" panose="03000509000000000000" pitchFamily="65" charset="-120"/>
              <a:ea typeface="標楷體" panose="03000509000000000000" pitchFamily="65" charset="-120"/>
            </a:endParaRPr>
          </a:p>
        </p:txBody>
      </p:sp>
      <p:sp>
        <p:nvSpPr>
          <p:cNvPr id="8" name="Rectangle 7"/>
          <p:cNvSpPr/>
          <p:nvPr/>
        </p:nvSpPr>
        <p:spPr>
          <a:xfrm>
            <a:off x="846313" y="1951361"/>
            <a:ext cx="988412" cy="400110"/>
          </a:xfrm>
          <a:prstGeom prst="rect">
            <a:avLst/>
          </a:prstGeom>
        </p:spPr>
        <p:txBody>
          <a:bodyPr wrap="none">
            <a:spAutoFit/>
          </a:bodyPr>
          <a:lstStyle/>
          <a:p>
            <a:r>
              <a:rPr lang="en-US" altLang="zh-CN" sz="2000" dirty="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Video 1</a:t>
            </a:r>
            <a:endParaRPr lang="en-US" sz="2800" dirty="0">
              <a:latin typeface="標楷體" panose="03000509000000000000" pitchFamily="65" charset="-120"/>
              <a:ea typeface="標楷體" panose="03000509000000000000" pitchFamily="65" charset="-120"/>
            </a:endParaRPr>
          </a:p>
        </p:txBody>
      </p:sp>
      <p:pic>
        <p:nvPicPr>
          <p:cNvPr id="11" name="Picture 10"/>
          <p:cNvPicPr>
            <a:picLocks noChangeAspect="1"/>
          </p:cNvPicPr>
          <p:nvPr/>
        </p:nvPicPr>
        <p:blipFill>
          <a:blip r:embed="rId2"/>
          <a:stretch>
            <a:fillRect/>
          </a:stretch>
        </p:blipFill>
        <p:spPr>
          <a:xfrm>
            <a:off x="1382757" y="4134365"/>
            <a:ext cx="1666205" cy="502507"/>
          </a:xfrm>
          <a:prstGeom prst="rect">
            <a:avLst/>
          </a:prstGeom>
        </p:spPr>
      </p:pic>
      <p:sp>
        <p:nvSpPr>
          <p:cNvPr id="12" name="Rectangle 11"/>
          <p:cNvSpPr/>
          <p:nvPr/>
        </p:nvSpPr>
        <p:spPr>
          <a:xfrm>
            <a:off x="3131932" y="4112682"/>
            <a:ext cx="7757446" cy="523220"/>
          </a:xfrm>
          <a:prstGeom prst="rect">
            <a:avLst/>
          </a:prstGeom>
        </p:spPr>
        <p:txBody>
          <a:bodyPr wrap="square">
            <a:spAutoFit/>
          </a:bodyPr>
          <a:lstStyle/>
          <a:p>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The source of video 1 and video 2: Website of the Greater Bay Area </a:t>
            </a:r>
            <a:r>
              <a:rPr lang="en-US" sz="1400" dirty="0" smtClean="0">
                <a:solidFill>
                  <a:schemeClr val="tx1">
                    <a:lumMod val="95000"/>
                    <a:lumOff val="5000"/>
                  </a:schemeClr>
                </a:solidFill>
                <a:latin typeface="Times New Roman" panose="02020603050405020304" pitchFamily="18" charset="0"/>
                <a:cs typeface="Times New Roman" panose="02020603050405020304" pitchFamily="18" charset="0"/>
              </a:rPr>
              <a:t>https</a:t>
            </a:r>
            <a:r>
              <a:rPr lang="en-US" sz="1400" dirty="0">
                <a:solidFill>
                  <a:schemeClr val="tx1">
                    <a:lumMod val="95000"/>
                    <a:lumOff val="5000"/>
                  </a:schemeClr>
                </a:solidFill>
                <a:latin typeface="Times New Roman" panose="02020603050405020304" pitchFamily="18" charset="0"/>
                <a:cs typeface="Times New Roman" panose="02020603050405020304" pitchFamily="18" charset="0"/>
              </a:rPr>
              <a:t>://www.bayarea.gov.hk/en/stories/videos.html</a:t>
            </a:r>
          </a:p>
        </p:txBody>
      </p:sp>
      <p:sp>
        <p:nvSpPr>
          <p:cNvPr id="17" name="Rectangle 16"/>
          <p:cNvSpPr/>
          <p:nvPr/>
        </p:nvSpPr>
        <p:spPr>
          <a:xfrm>
            <a:off x="485459" y="4875856"/>
            <a:ext cx="10636711" cy="1800493"/>
          </a:xfrm>
          <a:prstGeom prst="rect">
            <a:avLst/>
          </a:prstGeom>
          <a:solidFill>
            <a:schemeClr val="accent6">
              <a:lumMod val="40000"/>
              <a:lumOff val="60000"/>
            </a:schemeClr>
          </a:solidFill>
          <a:ln w="28575">
            <a:solidFill>
              <a:srgbClr val="FF0000"/>
            </a:solidFill>
          </a:ln>
        </p:spPr>
        <p:txBody>
          <a:bodyPr wrap="square">
            <a:spAutoFit/>
          </a:bodyPr>
          <a:lstStyle/>
          <a:p>
            <a:pPr indent="228600" algn="just">
              <a:lnSpc>
                <a:spcPct val="150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For more information, please visit the link below to watch the sharing session on youth in the Greater Bay Area.</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endParaRPr lang="en-US" sz="28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sz="28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sz="28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Rectangle 3"/>
          <p:cNvSpPr/>
          <p:nvPr/>
        </p:nvSpPr>
        <p:spPr>
          <a:xfrm>
            <a:off x="976068" y="971930"/>
            <a:ext cx="9913310" cy="728148"/>
          </a:xfrm>
          <a:prstGeom prst="rect">
            <a:avLst/>
          </a:prstGeom>
        </p:spPr>
        <p:txBody>
          <a:bodyPr wrap="square">
            <a:spAutoFit/>
          </a:bodyPr>
          <a:lstStyle/>
          <a:p>
            <a:pPr>
              <a:lnSpc>
                <a:spcPct val="120000"/>
              </a:lnSpc>
            </a:pP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Watch the </a:t>
            </a:r>
            <a:r>
              <a:rPr lang="en-US" altLang="zh-CN" sz="18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videos </a:t>
            </a: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below to learn more about Hong Kong people living in the </a:t>
            </a:r>
            <a:r>
              <a:rPr lang="en-US" altLang="zh-CN" sz="18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Greater </a:t>
            </a: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Bay Area in terms of </a:t>
            </a:r>
            <a:r>
              <a:rPr lang="en-US" altLang="zh-CN" sz="18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living, </a:t>
            </a: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property ownership, entrepreneurship, etc.</a:t>
            </a:r>
            <a:endParaRPr lang="zh-CN"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6" name="Rectangle 15"/>
          <p:cNvSpPr/>
          <p:nvPr/>
        </p:nvSpPr>
        <p:spPr>
          <a:xfrm>
            <a:off x="2046263" y="5555636"/>
            <a:ext cx="9111780" cy="846386"/>
          </a:xfrm>
          <a:prstGeom prst="rect">
            <a:avLst/>
          </a:prstGeom>
        </p:spPr>
        <p:txBody>
          <a:bodyPr wrap="square">
            <a:spAutoFit/>
          </a:bodyPr>
          <a:lstStyle/>
          <a:p>
            <a:pPr indent="228600" algn="just">
              <a:lnSpc>
                <a:spcPct val="150000"/>
              </a:lnSpc>
            </a:pPr>
            <a:r>
              <a:rPr lang="en-US" altLang="zh-CN" sz="1400" kern="100" dirty="0">
                <a:effectLst/>
                <a:latin typeface="Times New Roman" panose="02020603050405020304" pitchFamily="18" charset="0"/>
                <a:ea typeface="宋体" panose="02010600030101010101" pitchFamily="2" charset="-122"/>
                <a:cs typeface="Times New Roman" panose="02020603050405020304" pitchFamily="18" charset="0"/>
              </a:rPr>
              <a:t>National “14th Five-Year Plan” Seminar: Vitality and Opportunities to Build a Beautiful Bay Area Youth Sharing Session</a:t>
            </a:r>
            <a:endParaRPr lang="zh-CN" altLang="zh-CN" sz="1400" kern="1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TW" sz="1400" dirty="0">
                <a:latin typeface="Times New Roman" panose="02020603050405020304" pitchFamily="18" charset="0"/>
                <a:ea typeface="宋体" panose="02010600030101010101" pitchFamily="2" charset="-122"/>
                <a:cs typeface="Times New Roman" panose="02020603050405020304" pitchFamily="18" charset="0"/>
              </a:rPr>
              <a:t>    Source: </a:t>
            </a:r>
            <a:r>
              <a:rPr lang="en-US" altLang="zh-CN" sz="1400" kern="100" dirty="0">
                <a:effectLst/>
                <a:latin typeface="Times New Roman" panose="02020603050405020304" pitchFamily="18" charset="0"/>
                <a:ea typeface="宋体" panose="02010600030101010101" pitchFamily="2" charset="-122"/>
                <a:cs typeface="Times New Roman" panose="02020603050405020304" pitchFamily="18" charset="0"/>
              </a:rPr>
              <a:t>Radio Television Hong Kong</a:t>
            </a:r>
            <a:endParaRPr lang="zh-CN" altLang="zh-CN" sz="1400" kern="1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TW" sz="1400" dirty="0">
                <a:latin typeface="Times New Roman" panose="02020603050405020304" pitchFamily="18" charset="0"/>
                <a:ea typeface="宋体" panose="02010600030101010101" pitchFamily="2" charset="-122"/>
                <a:cs typeface="Times New Roman" panose="02020603050405020304" pitchFamily="18" charset="0"/>
              </a:rPr>
              <a:t>   (https://app7.rthk.hk/elearning/gba/related_forum.php)</a:t>
            </a:r>
          </a:p>
        </p:txBody>
      </p:sp>
      <p:pic>
        <p:nvPicPr>
          <p:cNvPr id="18" name="Picture 17">
            <a:hlinkClick r:id="rId3"/>
          </p:cNvPr>
          <p:cNvPicPr>
            <a:picLocks noChangeAspect="1"/>
          </p:cNvPicPr>
          <p:nvPr/>
        </p:nvPicPr>
        <p:blipFill>
          <a:blip r:embed="rId4"/>
          <a:stretch>
            <a:fillRect/>
          </a:stretch>
        </p:blipFill>
        <p:spPr>
          <a:xfrm>
            <a:off x="1055042" y="5478866"/>
            <a:ext cx="1160817" cy="1026229"/>
          </a:xfrm>
          <a:prstGeom prst="rect">
            <a:avLst/>
          </a:prstGeom>
        </p:spPr>
      </p:pic>
      <p:pic>
        <p:nvPicPr>
          <p:cNvPr id="19" name="Picture 18">
            <a:hlinkClick r:id="rId5"/>
          </p:cNvPr>
          <p:cNvPicPr>
            <a:picLocks noChangeAspect="1"/>
          </p:cNvPicPr>
          <p:nvPr/>
        </p:nvPicPr>
        <p:blipFill>
          <a:blip r:embed="rId6"/>
          <a:stretch>
            <a:fillRect/>
          </a:stretch>
        </p:blipFill>
        <p:spPr>
          <a:xfrm>
            <a:off x="2069581" y="1860597"/>
            <a:ext cx="3715242" cy="2047004"/>
          </a:xfrm>
          <a:prstGeom prst="rect">
            <a:avLst/>
          </a:prstGeom>
        </p:spPr>
      </p:pic>
      <p:sp>
        <p:nvSpPr>
          <p:cNvPr id="13" name="标题 1">
            <a:extLst>
              <a:ext uri="{FF2B5EF4-FFF2-40B4-BE49-F238E27FC236}">
                <a16:creationId xmlns:a16="http://schemas.microsoft.com/office/drawing/2014/main" id="{036A8FA6-5FF2-6AC0-186B-B59F4A552C5B}"/>
              </a:ext>
            </a:extLst>
          </p:cNvPr>
          <p:cNvSpPr txBox="1">
            <a:spLocks noChangeArrowheads="1"/>
          </p:cNvSpPr>
          <p:nvPr/>
        </p:nvSpPr>
        <p:spPr bwMode="auto">
          <a:xfrm>
            <a:off x="1009208" y="31555"/>
            <a:ext cx="9853788" cy="73142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45000"/>
              </a:lnSpc>
            </a:pPr>
            <a:r>
              <a:rPr lang="en-US" altLang="zh-CN" sz="2400" b="1" dirty="0">
                <a:latin typeface="Times New Roman" panose="02020603050405020304" pitchFamily="18" charset="0"/>
                <a:ea typeface="DFKai-SB" panose="03000509000000000000" pitchFamily="65" charset="-120"/>
                <a:cs typeface="Times New Roman" panose="02020603050405020304" pitchFamily="18" charset="0"/>
                <a:sym typeface="+mn-ea"/>
              </a:rPr>
              <a:t>Developing a </a:t>
            </a:r>
            <a:r>
              <a:rPr lang="en-US" altLang="zh-CN" sz="2400" b="1" dirty="0" smtClean="0">
                <a:latin typeface="Times New Roman" panose="02020603050405020304" pitchFamily="18" charset="0"/>
                <a:ea typeface="DFKai-SB" panose="03000509000000000000" pitchFamily="65" charset="-120"/>
                <a:cs typeface="Times New Roman" panose="02020603050405020304" pitchFamily="18" charset="0"/>
                <a:sym typeface="+mn-ea"/>
              </a:rPr>
              <a:t>quality </a:t>
            </a:r>
            <a:r>
              <a:rPr lang="en-US" altLang="zh-CN" sz="2400" b="1" dirty="0">
                <a:latin typeface="Times New Roman" panose="02020603050405020304" pitchFamily="18" charset="0"/>
                <a:ea typeface="DFKai-SB" panose="03000509000000000000" pitchFamily="65" charset="-120"/>
                <a:cs typeface="Times New Roman" panose="02020603050405020304" pitchFamily="18" charset="0"/>
                <a:sym typeface="+mn-ea"/>
              </a:rPr>
              <a:t>Living Circle </a:t>
            </a:r>
            <a:r>
              <a:rPr lang="en-US" altLang="zh-CN" sz="2400" b="1" dirty="0" smtClean="0">
                <a:latin typeface="Times New Roman" panose="02020603050405020304" pitchFamily="18" charset="0"/>
                <a:ea typeface="DFKai-SB" panose="03000509000000000000" pitchFamily="65" charset="-120"/>
                <a:cs typeface="Times New Roman" panose="02020603050405020304" pitchFamily="18" charset="0"/>
                <a:sym typeface="+mn-ea"/>
              </a:rPr>
              <a:t>for Living, Working </a:t>
            </a:r>
            <a:r>
              <a:rPr lang="en-US" altLang="zh-CN" sz="2400" b="1" dirty="0">
                <a:latin typeface="Times New Roman" panose="02020603050405020304" pitchFamily="18" charset="0"/>
                <a:ea typeface="DFKai-SB" panose="03000509000000000000" pitchFamily="65" charset="-120"/>
                <a:cs typeface="Times New Roman" panose="02020603050405020304" pitchFamily="18" charset="0"/>
                <a:sym typeface="+mn-ea"/>
              </a:rPr>
              <a:t>and Travelling</a:t>
            </a:r>
            <a:endParaRPr lang="zh-CN" altLang="en-US" sz="2400" b="1"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2" name="Picture 1">
            <a:hlinkClick r:id="rId5"/>
            <a:extLst>
              <a:ext uri="{FF2B5EF4-FFF2-40B4-BE49-F238E27FC236}">
                <a16:creationId xmlns:a16="http://schemas.microsoft.com/office/drawing/2014/main" id="{7484F8D9-E2D5-6A49-89CC-418B12B5F554}"/>
              </a:ext>
            </a:extLst>
          </p:cNvPr>
          <p:cNvPicPr>
            <a:picLocks noChangeAspect="1"/>
          </p:cNvPicPr>
          <p:nvPr/>
        </p:nvPicPr>
        <p:blipFill>
          <a:blip r:embed="rId7"/>
          <a:stretch>
            <a:fillRect/>
          </a:stretch>
        </p:blipFill>
        <p:spPr>
          <a:xfrm>
            <a:off x="6888380" y="1897468"/>
            <a:ext cx="3130232" cy="2218454"/>
          </a:xfrm>
          <a:prstGeom prst="rect">
            <a:avLst/>
          </a:prstGeom>
        </p:spPr>
      </p:pic>
      <p:sp>
        <p:nvSpPr>
          <p:cNvPr id="6" name="Rectangle 7">
            <a:extLst>
              <a:ext uri="{FF2B5EF4-FFF2-40B4-BE49-F238E27FC236}">
                <a16:creationId xmlns:a16="http://schemas.microsoft.com/office/drawing/2014/main" id="{C6271018-E8DA-C582-9CF5-6A5D032DEA14}"/>
              </a:ext>
            </a:extLst>
          </p:cNvPr>
          <p:cNvSpPr/>
          <p:nvPr/>
        </p:nvSpPr>
        <p:spPr>
          <a:xfrm>
            <a:off x="5912973" y="1923942"/>
            <a:ext cx="988412" cy="400110"/>
          </a:xfrm>
          <a:prstGeom prst="rect">
            <a:avLst/>
          </a:prstGeom>
        </p:spPr>
        <p:txBody>
          <a:bodyPr wrap="none">
            <a:spAutoFit/>
          </a:bodyPr>
          <a:lstStyle/>
          <a:p>
            <a:r>
              <a:rPr lang="en-US" altLang="zh-CN" sz="2000" dirty="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Video 2</a:t>
            </a:r>
            <a:endParaRPr lang="en-US" sz="28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83980546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25101" y="719013"/>
            <a:ext cx="10974566" cy="923330"/>
          </a:xfrm>
          <a:prstGeom prst="rect">
            <a:avLst/>
          </a:prstGeom>
          <a:ln w="28575">
            <a:solidFill>
              <a:srgbClr val="FF0000"/>
            </a:solidFill>
          </a:ln>
        </p:spPr>
        <p:txBody>
          <a:bodyPr wrap="square">
            <a:spAutoFit/>
          </a:bodyPr>
          <a:lstStyle/>
          <a:p>
            <a:pPr algn="just">
              <a:lnSpc>
                <a:spcPct val="150000"/>
              </a:lnSpc>
            </a:pP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On </a:t>
            </a:r>
            <a:r>
              <a:rPr lang="en-US"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6 November</a:t>
            </a:r>
            <a:r>
              <a:rPr lang="en-US"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2019, the central government </a:t>
            </a:r>
            <a:r>
              <a:rPr lang="en-US"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promulgated </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16 </a:t>
            </a: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policies </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measures </a:t>
            </a:r>
            <a:r>
              <a:rPr lang="en-US"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which would benefit Hong Kong people </a:t>
            </a:r>
            <a:r>
              <a:rPr lang="en-US"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and </a:t>
            </a:r>
            <a:r>
              <a:rPr lang="en-US"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facilitate the development of various sectors </a:t>
            </a:r>
            <a:r>
              <a:rPr lang="en-US"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in </a:t>
            </a:r>
            <a:r>
              <a:rPr lang="en-US"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the Greater Bay Area,</a:t>
            </a: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including the following:</a:t>
            </a:r>
            <a:endParaRPr lang="zh-CN"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Rectangle 3"/>
          <p:cNvSpPr/>
          <p:nvPr/>
        </p:nvSpPr>
        <p:spPr>
          <a:xfrm>
            <a:off x="1747249" y="1576552"/>
            <a:ext cx="9752418" cy="4653582"/>
          </a:xfrm>
          <a:prstGeom prst="rect">
            <a:avLst/>
          </a:prstGeom>
        </p:spPr>
        <p:txBody>
          <a:bodyPr wrap="square">
            <a:spAutoFit/>
          </a:bodyPr>
          <a:lstStyle/>
          <a:p>
            <a:pPr indent="228600" algn="just">
              <a:lnSpc>
                <a:spcPct val="120000"/>
              </a:lnSpc>
              <a:spcBef>
                <a:spcPts val="600"/>
              </a:spcBef>
            </a:pPr>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1"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Benefiting </a:t>
            </a:r>
            <a:r>
              <a:rPr lang="en-US" altLang="zh-CN" sz="2400" b="1"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the </a:t>
            </a:r>
            <a:r>
              <a:rPr lang="en-US" altLang="zh-CN" sz="2400" b="1"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general public </a:t>
            </a:r>
            <a:endParaRPr lang="zh-CN" altLang="zh-CN" sz="2400" b="1"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a:lnSpc>
                <a:spcPct val="120000"/>
              </a:lnSpc>
              <a:spcBef>
                <a:spcPts val="600"/>
              </a:spcBef>
              <a:buFont typeface="Arial" panose="020B0604020202020204" pitchFamily="34" charset="0"/>
              <a:buChar char="•"/>
            </a:pP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Hong Kong residents </a:t>
            </a:r>
            <a:r>
              <a:rPr lang="en-US"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to be treated as local residents </a:t>
            </a:r>
            <a:r>
              <a:rPr lang="en-US"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in buying </a:t>
            </a: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properties in </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the Mainland </a:t>
            </a: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cities </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of the </a:t>
            </a: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Greater Bay </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Area</a:t>
            </a:r>
            <a:endParaRPr lang="zh-CN" altLang="zh-CN" strike="sngStrike"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a:lnSpc>
                <a:spcPct val="120000"/>
              </a:lnSpc>
              <a:spcBef>
                <a:spcPts val="600"/>
              </a:spcBef>
              <a:buFont typeface="Arial" panose="020B0604020202020204" pitchFamily="34" charset="0"/>
              <a:buChar char="•"/>
            </a:pPr>
            <a:r>
              <a:rPr lang="en-US"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To </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support Hong Kong residents in the convenient use of mobile electronic payment in the</a:t>
            </a:r>
            <a:r>
              <a:rPr lang="en-US"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Mainland </a:t>
            </a:r>
          </a:p>
          <a:p>
            <a:pPr marL="285750" indent="-285750" algn="just">
              <a:lnSpc>
                <a:spcPct val="120000"/>
              </a:lnSpc>
              <a:spcBef>
                <a:spcPts val="600"/>
              </a:spcBef>
              <a:buFont typeface="Arial" panose="020B0604020202020204" pitchFamily="34" charset="0"/>
              <a:buChar char="•"/>
            </a:pPr>
            <a:r>
              <a:rPr lang="en-US"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Pilot </a:t>
            </a:r>
            <a:r>
              <a:rPr lang="en-US"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scheme for Hong Kong residents to open Mainland personal bank accounts in the Greater Bay Area remotely by </a:t>
            </a:r>
            <a:r>
              <a:rPr lang="en-US"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attestation</a:t>
            </a:r>
            <a:endParaRPr lang="zh-CN" altLang="zh-CN" strike="sngStrike"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a:lnSpc>
                <a:spcPct val="120000"/>
              </a:lnSpc>
              <a:spcBef>
                <a:spcPts val="600"/>
              </a:spcBef>
              <a:buFont typeface="Arial" panose="020B0604020202020204" pitchFamily="34" charset="0"/>
              <a:buChar char="•"/>
            </a:pP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To ensure that children of Hong Kong and Macao residents working in Guangdong enjoy the same educational arrangements as children of Mainland residents </a:t>
            </a:r>
            <a:endParaRPr lang="zh-CN"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a:lnSpc>
                <a:spcPct val="120000"/>
              </a:lnSpc>
              <a:spcBef>
                <a:spcPts val="600"/>
              </a:spcBef>
              <a:buFont typeface="Arial" panose="020B0604020202020204" pitchFamily="34" charset="0"/>
              <a:buChar char="•"/>
            </a:pP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To explore the establishment of a cross-border wealth management mechanism </a:t>
            </a:r>
            <a:endParaRPr lang="zh-CN"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a:lnSpc>
                <a:spcPct val="120000"/>
              </a:lnSpc>
              <a:spcBef>
                <a:spcPts val="600"/>
              </a:spcBef>
              <a:buFont typeface="Arial" panose="020B0604020202020204" pitchFamily="34" charset="0"/>
              <a:buChar char="•"/>
            </a:pPr>
            <a:r>
              <a:rPr lang="en-US"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Foreigners </a:t>
            </a:r>
            <a:r>
              <a:rPr lang="en-US"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holding Hong Kong Permanent Identity Cards to be able to apply to the relevant Mainland authorities for a visa or permission for residence with a validity of up to two to five years to stay or reside </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in </a:t>
            </a:r>
            <a:r>
              <a:rPr lang="en-US"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M</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ainland </a:t>
            </a: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cities in the Greater Bay Area. </a:t>
            </a:r>
            <a:r>
              <a:rPr lang="zh-CN"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(Go to the following page to learn more) </a:t>
            </a:r>
            <a:endParaRPr lang="zh-TW" altLang="en-US" sz="2400" dirty="0">
              <a:solidFill>
                <a:schemeClr val="tx1">
                  <a:lumMod val="95000"/>
                  <a:lumOff val="5000"/>
                </a:schemeClr>
              </a:solidFill>
              <a:latin typeface="標楷體" panose="03000509000000000000" pitchFamily="65" charset="-120"/>
              <a:ea typeface="標楷體" panose="03000509000000000000" pitchFamily="65" charset="-120"/>
            </a:endParaRPr>
          </a:p>
        </p:txBody>
      </p:sp>
      <p:pic>
        <p:nvPicPr>
          <p:cNvPr id="5" name="Picture 4"/>
          <p:cNvPicPr>
            <a:picLocks noChangeAspect="1"/>
          </p:cNvPicPr>
          <p:nvPr/>
        </p:nvPicPr>
        <p:blipFill>
          <a:blip r:embed="rId2"/>
          <a:stretch>
            <a:fillRect/>
          </a:stretch>
        </p:blipFill>
        <p:spPr>
          <a:xfrm>
            <a:off x="156230" y="2818013"/>
            <a:ext cx="1488654" cy="1421543"/>
          </a:xfrm>
          <a:prstGeom prst="rect">
            <a:avLst/>
          </a:prstGeom>
        </p:spPr>
      </p:pic>
      <p:sp>
        <p:nvSpPr>
          <p:cNvPr id="6" name="Rectangle 5"/>
          <p:cNvSpPr/>
          <p:nvPr/>
        </p:nvSpPr>
        <p:spPr>
          <a:xfrm>
            <a:off x="671160" y="-28704"/>
            <a:ext cx="10596875" cy="738664"/>
          </a:xfrm>
          <a:prstGeom prst="rect">
            <a:avLst/>
          </a:prstGeom>
        </p:spPr>
        <p:txBody>
          <a:bodyPr wrap="none">
            <a:spAutoFit/>
          </a:bodyPr>
          <a:lstStyle/>
          <a:p>
            <a:pPr indent="228600" algn="just">
              <a:lnSpc>
                <a:spcPct val="150000"/>
              </a:lnSpc>
            </a:pPr>
            <a:r>
              <a:rPr lang="en-US" altLang="zh-CN" sz="2800" b="1" kern="100" dirty="0">
                <a:effectLst/>
                <a:latin typeface="Times New Roman" panose="02020603050405020304" pitchFamily="18" charset="0"/>
                <a:ea typeface="宋体" panose="02010600030101010101" pitchFamily="2" charset="-122"/>
                <a:cs typeface="Times New Roman" panose="02020603050405020304" pitchFamily="18" charset="0"/>
              </a:rPr>
              <a:t>Measures to develop a </a:t>
            </a:r>
            <a:r>
              <a:rPr lang="en-US" altLang="zh-CN" sz="2800" b="1" kern="100" dirty="0" smtClean="0">
                <a:effectLst/>
                <a:latin typeface="Times New Roman" panose="02020603050405020304" pitchFamily="18" charset="0"/>
                <a:ea typeface="宋体" panose="02010600030101010101" pitchFamily="2" charset="-122"/>
                <a:cs typeface="Times New Roman" panose="02020603050405020304" pitchFamily="18" charset="0"/>
              </a:rPr>
              <a:t>quality </a:t>
            </a:r>
            <a:r>
              <a:rPr lang="en-US" altLang="zh-CN" sz="2800" b="1" kern="100" dirty="0">
                <a:effectLst/>
                <a:latin typeface="Times New Roman" panose="02020603050405020304" pitchFamily="18" charset="0"/>
                <a:ea typeface="宋体" panose="02010600030101010101" pitchFamily="2" charset="-122"/>
                <a:cs typeface="Times New Roman" panose="02020603050405020304" pitchFamily="18" charset="0"/>
              </a:rPr>
              <a:t>living circle in the Greater Bay Area</a:t>
            </a:r>
            <a:endParaRPr lang="zh-CN" altLang="zh-CN" sz="28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1536970" y="6207010"/>
            <a:ext cx="1811560" cy="546344"/>
          </a:xfrm>
          <a:prstGeom prst="rect">
            <a:avLst/>
          </a:prstGeom>
        </p:spPr>
      </p:pic>
      <p:sp>
        <p:nvSpPr>
          <p:cNvPr id="8" name="Rectangle 7"/>
          <p:cNvSpPr/>
          <p:nvPr/>
        </p:nvSpPr>
        <p:spPr>
          <a:xfrm>
            <a:off x="3512745" y="6339205"/>
            <a:ext cx="8166226" cy="307777"/>
          </a:xfrm>
          <a:prstGeom prst="rect">
            <a:avLst/>
          </a:prstGeom>
        </p:spPr>
        <p:txBody>
          <a:bodyPr wrap="square">
            <a:spAutoFit/>
          </a:bodyPr>
          <a:lstStyle/>
          <a:p>
            <a:r>
              <a:rPr lang="en-US" altLang="zh-TW"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Source: Website of the Greater Bay </a:t>
            </a:r>
            <a:r>
              <a:rPr lang="en-US" altLang="zh-TW" sz="14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Area    </a:t>
            </a:r>
            <a:r>
              <a:rPr lang="en-US" sz="1400" dirty="0" smtClean="0">
                <a:solidFill>
                  <a:schemeClr val="tx1">
                    <a:lumMod val="95000"/>
                    <a:lumOff val="5000"/>
                  </a:schemeClr>
                </a:solidFill>
                <a:latin typeface="Times" panose="02020603050405020304" pitchFamily="18" charset="0"/>
                <a:ea typeface="標楷體" panose="03000509000000000000" pitchFamily="65" charset="-120"/>
              </a:rPr>
              <a:t>https</a:t>
            </a:r>
            <a:r>
              <a:rPr lang="en-US" sz="1400" dirty="0">
                <a:solidFill>
                  <a:schemeClr val="tx1">
                    <a:lumMod val="95000"/>
                    <a:lumOff val="5000"/>
                  </a:schemeClr>
                </a:solidFill>
                <a:latin typeface="Times" panose="02020603050405020304" pitchFamily="18" charset="0"/>
                <a:ea typeface="標楷體" panose="03000509000000000000" pitchFamily="65" charset="-120"/>
              </a:rPr>
              <a:t>://www.bayarea.gov.hk/en/facilitation/measures.html</a:t>
            </a:r>
          </a:p>
        </p:txBody>
      </p:sp>
    </p:spTree>
    <p:extLst>
      <p:ext uri="{BB962C8B-B14F-4D97-AF65-F5344CB8AC3E}">
        <p14:creationId xmlns:p14="http://schemas.microsoft.com/office/powerpoint/2010/main" val="148828817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25941" y="143585"/>
            <a:ext cx="9142246" cy="646331"/>
          </a:xfrm>
          <a:prstGeom prst="rect">
            <a:avLst/>
          </a:prstGeom>
        </p:spPr>
        <p:txBody>
          <a:bodyPr wrap="none">
            <a:spAutoFit/>
          </a:bodyPr>
          <a:lstStyle/>
          <a:p>
            <a:pPr indent="228600" algn="just">
              <a:lnSpc>
                <a:spcPct val="150000"/>
              </a:lnSpc>
            </a:pPr>
            <a:r>
              <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Measures to develop a </a:t>
            </a:r>
            <a:r>
              <a:rPr lang="en-US" altLang="zh-CN" sz="2400" b="1" kern="100" dirty="0" smtClean="0">
                <a:effectLst/>
                <a:latin typeface="Times New Roman" panose="02020603050405020304" pitchFamily="18" charset="0"/>
                <a:ea typeface="宋体" panose="02010600030101010101" pitchFamily="2" charset="-122"/>
                <a:cs typeface="Times New Roman" panose="02020603050405020304" pitchFamily="18" charset="0"/>
              </a:rPr>
              <a:t>quality </a:t>
            </a:r>
            <a:r>
              <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living circle in the Greater Bay Area</a:t>
            </a:r>
            <a:endParaRPr lang="zh-CN" altLang="zh-CN" sz="24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459629" y="6028820"/>
            <a:ext cx="1811560" cy="546344"/>
          </a:xfrm>
          <a:prstGeom prst="rect">
            <a:avLst/>
          </a:prstGeom>
        </p:spPr>
      </p:pic>
      <p:sp>
        <p:nvSpPr>
          <p:cNvPr id="8" name="Rectangle 7"/>
          <p:cNvSpPr/>
          <p:nvPr/>
        </p:nvSpPr>
        <p:spPr>
          <a:xfrm>
            <a:off x="2383643" y="6268782"/>
            <a:ext cx="7393819" cy="523220"/>
          </a:xfrm>
          <a:prstGeom prst="rect">
            <a:avLst/>
          </a:prstGeom>
        </p:spPr>
        <p:txBody>
          <a:bodyPr wrap="none">
            <a:spAutoFit/>
          </a:bodyPr>
          <a:lstStyle/>
          <a:p>
            <a:r>
              <a:rPr lang="en-US" altLang="zh-TW"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Source: Website of the Greater Bay </a:t>
            </a:r>
            <a:r>
              <a:rPr lang="en-US" altLang="zh-TW" sz="14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Area    </a:t>
            </a:r>
            <a:r>
              <a:rPr lang="en-US" altLang="zh-TW" sz="1400" dirty="0" smtClean="0">
                <a:solidFill>
                  <a:schemeClr val="tx1">
                    <a:lumMod val="95000"/>
                    <a:lumOff val="5000"/>
                  </a:schemeClr>
                </a:solidFill>
                <a:latin typeface="Times" panose="02020603050405020304" pitchFamily="18" charset="0"/>
                <a:ea typeface="標楷體" panose="03000509000000000000" pitchFamily="65" charset="-120"/>
              </a:rPr>
              <a:t>https</a:t>
            </a:r>
            <a:r>
              <a:rPr lang="en-US" altLang="zh-TW" sz="1400" dirty="0">
                <a:solidFill>
                  <a:schemeClr val="tx1">
                    <a:lumMod val="95000"/>
                    <a:lumOff val="5000"/>
                  </a:schemeClr>
                </a:solidFill>
                <a:latin typeface="Times" panose="02020603050405020304" pitchFamily="18" charset="0"/>
                <a:ea typeface="標楷體" panose="03000509000000000000" pitchFamily="65" charset="-120"/>
              </a:rPr>
              <a:t>://www.bayarea.gov.hk/en/facilitation/measures.html</a:t>
            </a:r>
          </a:p>
          <a:p>
            <a:endParaRPr lang="en-US"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 name="Rectangle 9"/>
          <p:cNvSpPr/>
          <p:nvPr/>
        </p:nvSpPr>
        <p:spPr>
          <a:xfrm>
            <a:off x="1654233" y="927821"/>
            <a:ext cx="9870828" cy="1421928"/>
          </a:xfrm>
          <a:prstGeom prst="rect">
            <a:avLst/>
          </a:prstGeom>
          <a:ln w="28575">
            <a:solidFill>
              <a:srgbClr val="FF0000"/>
            </a:solidFill>
          </a:ln>
        </p:spPr>
        <p:txBody>
          <a:bodyPr wrap="square">
            <a:spAutoFit/>
          </a:bodyPr>
          <a:lstStyle/>
          <a:p>
            <a:pPr algn="just">
              <a:lnSpc>
                <a:spcPct val="120000"/>
              </a:lnSpc>
            </a:pP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On </a:t>
            </a:r>
            <a:r>
              <a:rPr lang="en-US"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1 March</a:t>
            </a:r>
            <a:r>
              <a:rPr lang="en-US"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2019, the central government </a:t>
            </a:r>
            <a:r>
              <a:rPr lang="en-US"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promulgated </a:t>
            </a:r>
            <a:r>
              <a:rPr lang="en-US" altLang="zh-CN" sz="18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8 </a:t>
            </a: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policies </a:t>
            </a:r>
            <a:r>
              <a:rPr lang="en-US" altLang="zh-CN" sz="18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measures </a:t>
            </a: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to promote the development of the Greater Bay Area, which will </a:t>
            </a:r>
            <a:r>
              <a:rPr lang="en-US" altLang="zh-CN" sz="18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facilitate </a:t>
            </a: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Hong Kong residents to develop, work and live in </a:t>
            </a:r>
            <a:r>
              <a:rPr lang="en-US" altLang="zh-CN" sz="18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the Mainland </a:t>
            </a: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cities </a:t>
            </a:r>
            <a:r>
              <a:rPr lang="en-US" altLang="zh-CN" sz="18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of the </a:t>
            </a: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Greater Bay Area, and enhance the convenience </a:t>
            </a:r>
            <a:r>
              <a:rPr lang="en-US"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flow </a:t>
            </a:r>
            <a:r>
              <a:rPr lang="en-US" altLang="zh-CN" sz="18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of </a:t>
            </a: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people and </a:t>
            </a:r>
            <a:r>
              <a:rPr lang="en-US" altLang="zh-CN" sz="18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goods within the </a:t>
            </a: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Greater Bay Area. </a:t>
            </a:r>
            <a:endParaRPr lang="zh-CN"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183577" y="2777444"/>
            <a:ext cx="1470656" cy="1470656"/>
          </a:xfrm>
          <a:prstGeom prst="rect">
            <a:avLst/>
          </a:prstGeom>
        </p:spPr>
      </p:pic>
      <p:sp>
        <p:nvSpPr>
          <p:cNvPr id="4" name="Rectangle 3"/>
          <p:cNvSpPr/>
          <p:nvPr/>
        </p:nvSpPr>
        <p:spPr>
          <a:xfrm>
            <a:off x="1654233" y="2332419"/>
            <a:ext cx="10133379" cy="3736407"/>
          </a:xfrm>
          <a:prstGeom prst="rect">
            <a:avLst/>
          </a:prstGeom>
        </p:spPr>
        <p:txBody>
          <a:bodyPr wrap="square">
            <a:spAutoFit/>
          </a:bodyPr>
          <a:lstStyle/>
          <a:p>
            <a:pPr indent="228600" algn="just">
              <a:lnSpc>
                <a:spcPct val="120000"/>
              </a:lnSpc>
              <a:spcBef>
                <a:spcPts val="600"/>
              </a:spcBef>
              <a:spcAft>
                <a:spcPts val="600"/>
              </a:spcAft>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1"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Examples:</a:t>
            </a:r>
            <a:endParaRPr lang="zh-CN" altLang="zh-CN" sz="2000" b="1"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a:lnSpc>
                <a:spcPct val="120000"/>
              </a:lnSpc>
              <a:spcBef>
                <a:spcPts val="600"/>
              </a:spcBef>
              <a:spcAft>
                <a:spcPts val="600"/>
              </a:spcAft>
              <a:buFont typeface="Arial" panose="020B0604020202020204" pitchFamily="34" charset="0"/>
              <a:buChar char="•"/>
            </a:pP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The calculation method of “183 days” for </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paying individual </a:t>
            </a: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income tax payment in the Mainland: if the day of stay in the Mainland is less than 24 hours, it is not counted as </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 day </a:t>
            </a: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of residence in the Mainland.</a:t>
            </a:r>
            <a:endParaRPr lang="zh-CN"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a:lnSpc>
                <a:spcPct val="120000"/>
              </a:lnSpc>
              <a:spcBef>
                <a:spcPts val="600"/>
              </a:spcBef>
              <a:spcAft>
                <a:spcPts val="600"/>
              </a:spcAft>
              <a:buFont typeface="Arial" panose="020B0604020202020204" pitchFamily="34" charset="0"/>
              <a:buChar char="•"/>
            </a:pPr>
            <a:r>
              <a:rPr lang="en-US"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Providing </a:t>
            </a:r>
            <a:r>
              <a:rPr lang="en-US"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tax relief by municipal governments to non-Mainland (including Hong Kong) high-end talents and talents in short supply by offsetting the tax differential between the two places; the actual individual income tax rate is 15% with effective from 1 January 2019 and on trial for one </a:t>
            </a:r>
            <a:r>
              <a:rPr lang="en-US"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year</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a:t>
            </a:r>
            <a:endParaRPr lang="zh-CN"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a:lnSpc>
                <a:spcPct val="120000"/>
              </a:lnSpc>
              <a:spcBef>
                <a:spcPts val="600"/>
              </a:spcBef>
              <a:spcAft>
                <a:spcPts val="600"/>
              </a:spcAft>
              <a:buFont typeface="Arial" panose="020B0604020202020204" pitchFamily="34" charset="0"/>
              <a:buChar char="•"/>
            </a:pP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Supporting public institutions </a:t>
            </a: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in the Greater Bay Area to openly recruit Hong </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Kong </a:t>
            </a: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and Macao residents. </a:t>
            </a:r>
            <a:endParaRPr lang="zh-CN"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a:lnSpc>
                <a:spcPct val="120000"/>
              </a:lnSpc>
              <a:spcBef>
                <a:spcPts val="600"/>
              </a:spcBef>
              <a:spcAft>
                <a:spcPts val="600"/>
              </a:spcAft>
              <a:buFont typeface="Arial" panose="020B0604020202020204" pitchFamily="34" charset="0"/>
              <a:buChar char="•"/>
            </a:pP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Encourage young people from Hong Kong and Macao </a:t>
            </a:r>
            <a:r>
              <a:rPr lang="en-US"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for innovation and entrepreneurship </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in </a:t>
            </a: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nine </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Mainland </a:t>
            </a: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cities in the Greater Bay Area, etc. </a:t>
            </a:r>
            <a:r>
              <a:rPr lang="zh-CN"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(Go to the following page to learn more) </a:t>
            </a:r>
            <a:endParaRPr lang="en-US" altLang="zh-TW" sz="2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97974113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19019" y="377525"/>
            <a:ext cx="10596875" cy="738664"/>
          </a:xfrm>
          <a:prstGeom prst="rect">
            <a:avLst/>
          </a:prstGeom>
        </p:spPr>
        <p:txBody>
          <a:bodyPr wrap="none">
            <a:spAutoFit/>
          </a:bodyPr>
          <a:lstStyle/>
          <a:p>
            <a:pPr indent="228600" algn="just">
              <a:lnSpc>
                <a:spcPct val="150000"/>
              </a:lnSpc>
            </a:pPr>
            <a:r>
              <a:rPr lang="en-US" altLang="zh-CN" sz="2800" b="1" kern="100" dirty="0">
                <a:effectLst/>
                <a:latin typeface="Times New Roman" panose="02020603050405020304" pitchFamily="18" charset="0"/>
                <a:ea typeface="宋体" panose="02010600030101010101" pitchFamily="2" charset="-122"/>
                <a:cs typeface="Times New Roman" panose="02020603050405020304" pitchFamily="18" charset="0"/>
              </a:rPr>
              <a:t>Measures to develop a </a:t>
            </a:r>
            <a:r>
              <a:rPr lang="en-US" altLang="zh-CN" sz="2800" b="1" kern="100" dirty="0" smtClean="0">
                <a:effectLst/>
                <a:latin typeface="Times New Roman" panose="02020603050405020304" pitchFamily="18" charset="0"/>
                <a:ea typeface="宋体" panose="02010600030101010101" pitchFamily="2" charset="-122"/>
                <a:cs typeface="Times New Roman" panose="02020603050405020304" pitchFamily="18" charset="0"/>
              </a:rPr>
              <a:t>quality </a:t>
            </a:r>
            <a:r>
              <a:rPr lang="en-US" altLang="zh-CN" sz="2800" b="1" kern="100" dirty="0">
                <a:effectLst/>
                <a:latin typeface="Times New Roman" panose="02020603050405020304" pitchFamily="18" charset="0"/>
                <a:ea typeface="宋体" panose="02010600030101010101" pitchFamily="2" charset="-122"/>
                <a:cs typeface="Times New Roman" panose="02020603050405020304" pitchFamily="18" charset="0"/>
              </a:rPr>
              <a:t>living circle in the Greater Bay Area</a:t>
            </a:r>
            <a:endParaRPr lang="zh-CN" altLang="zh-CN" sz="28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383902" y="5986713"/>
            <a:ext cx="1811560" cy="546344"/>
          </a:xfrm>
          <a:prstGeom prst="rect">
            <a:avLst/>
          </a:prstGeom>
        </p:spPr>
      </p:pic>
      <p:sp>
        <p:nvSpPr>
          <p:cNvPr id="8" name="Rectangle 7"/>
          <p:cNvSpPr/>
          <p:nvPr/>
        </p:nvSpPr>
        <p:spPr>
          <a:xfrm>
            <a:off x="2540878" y="5986713"/>
            <a:ext cx="4332340" cy="800219"/>
          </a:xfrm>
          <a:prstGeom prst="rect">
            <a:avLst/>
          </a:prstGeom>
        </p:spPr>
        <p:txBody>
          <a:bodyPr wrap="none">
            <a:spAutoFit/>
          </a:bodyPr>
          <a:lstStyle/>
          <a:p>
            <a:r>
              <a:rPr lang="en-US" altLang="zh-TW"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Source: Website of the Greater Bay </a:t>
            </a:r>
            <a:r>
              <a:rPr lang="en-US" altLang="zh-TW" sz="14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Area</a:t>
            </a:r>
            <a:endParaRPr lang="en-US" altLang="zh-TW" sz="1400" strike="sngStrike" dirty="0">
              <a:solidFill>
                <a:schemeClr val="tx1">
                  <a:lumMod val="95000"/>
                  <a:lumOff val="5000"/>
                </a:schemeClr>
              </a:solidFill>
              <a:latin typeface="Times" panose="02020603050405020304" pitchFamily="18" charset="0"/>
              <a:ea typeface="標楷體" panose="03000509000000000000" pitchFamily="65" charset="-120"/>
            </a:endParaRPr>
          </a:p>
          <a:p>
            <a:r>
              <a:rPr lang="en-US" altLang="zh-TW" sz="1400" dirty="0">
                <a:solidFill>
                  <a:schemeClr val="tx1">
                    <a:lumMod val="95000"/>
                    <a:lumOff val="5000"/>
                  </a:schemeClr>
                </a:solidFill>
                <a:latin typeface="Times" panose="02020603050405020304" pitchFamily="18" charset="0"/>
                <a:ea typeface="標楷體" panose="03000509000000000000" pitchFamily="65" charset="-120"/>
              </a:rPr>
              <a:t>https://www.bayarea.gov.hk/en/facilitation/measures.html</a:t>
            </a:r>
            <a:endParaRPr lang="en-US" altLang="zh-TW" dirty="0">
              <a:solidFill>
                <a:schemeClr val="tx1">
                  <a:lumMod val="95000"/>
                  <a:lumOff val="5000"/>
                </a:schemeClr>
              </a:solidFill>
              <a:latin typeface="Times" panose="02020603050405020304" pitchFamily="18" charset="0"/>
              <a:ea typeface="標楷體" panose="03000509000000000000" pitchFamily="65" charset="-120"/>
            </a:endParaRPr>
          </a:p>
          <a:p>
            <a:endParaRPr lang="en-US" dirty="0">
              <a:latin typeface="Times" panose="02020603050405020304" pitchFamily="18" charset="0"/>
              <a:ea typeface="標楷體" panose="03000509000000000000" pitchFamily="65" charset="-120"/>
            </a:endParaRPr>
          </a:p>
        </p:txBody>
      </p:sp>
      <p:sp>
        <p:nvSpPr>
          <p:cNvPr id="5" name="Rectangle 4"/>
          <p:cNvSpPr/>
          <p:nvPr/>
        </p:nvSpPr>
        <p:spPr>
          <a:xfrm>
            <a:off x="2195462" y="1308509"/>
            <a:ext cx="9355512" cy="4678204"/>
          </a:xfrm>
          <a:prstGeom prst="rect">
            <a:avLst/>
          </a:prstGeom>
        </p:spPr>
        <p:txBody>
          <a:bodyPr wrap="square">
            <a:spAutoFit/>
          </a:bodyPr>
          <a:lstStyle/>
          <a:p>
            <a:pPr marL="285750" indent="-285750" algn="just">
              <a:lnSpc>
                <a:spcPct val="120000"/>
              </a:lnSpc>
              <a:spcBef>
                <a:spcPts val="600"/>
              </a:spcBef>
              <a:spcAft>
                <a:spcPts val="600"/>
              </a:spcAft>
              <a:buFont typeface="Arial" panose="020B0604020202020204" pitchFamily="34" charset="0"/>
              <a:buChar char="•"/>
            </a:pPr>
            <a:r>
              <a:rPr lang="en-US" altLang="zh-CN" sz="20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Hong Kong residents living in the Mainland who meet the relevant criteria can apply for residence permits. </a:t>
            </a:r>
            <a:r>
              <a:rPr lang="en-US" altLang="zh-CN" sz="20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 A </a:t>
            </a:r>
            <a:r>
              <a:rPr lang="en-US" altLang="zh-CN" sz="20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residence permit holder is entitled to enjoy, in accordance with the law, three categories of rights, six basic public services and nine facilitation measures in the place where he or she is residing. </a:t>
            </a:r>
            <a:r>
              <a:rPr lang="en-US" altLang="zh-CN" sz="20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 This </a:t>
            </a:r>
            <a:r>
              <a:rPr lang="en-US" altLang="zh-CN" sz="20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covers areas relating to daily living including employment, education, medical care, travel, financial services, etc</a:t>
            </a:r>
            <a:r>
              <a:rPr lang="en-US" altLang="zh-CN" sz="20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 </a:t>
            </a:r>
            <a:endParaRPr lang="en-US" altLang="zh-CN" sz="2000" strike="sngStrike"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a:lnSpc>
                <a:spcPct val="120000"/>
              </a:lnSpc>
              <a:spcBef>
                <a:spcPts val="600"/>
              </a:spcBef>
              <a:spcAft>
                <a:spcPts val="600"/>
              </a:spcAft>
              <a:buFont typeface="Arial" panose="020B0604020202020204" pitchFamily="34" charset="0"/>
              <a:buChar char="•"/>
            </a:pPr>
            <a:r>
              <a:rPr lang="zh-CN"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The People's Government of Shenzhen Municipality announced on 21 August 2019 the expansion in the scope of facilitation measures for senior citizens who have reached the age of 60. </a:t>
            </a:r>
            <a:r>
              <a:rPr lang="en-US" altLang="zh-CN" sz="20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 Hong </a:t>
            </a:r>
            <a:r>
              <a:rPr lang="en-US" altLang="zh-CN" sz="20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Kong and Macao residents living in Shenzhen who are holders of residence permit are also eligible. Shenzhen is the sixth Greater Bay Area mainland city after Dongguan, Huizhou, Zhuhai, Foshan and Jiangmen to offer free public transports to Hong Kong senior </a:t>
            </a:r>
            <a:r>
              <a:rPr lang="en-US" altLang="zh-CN" sz="20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citizens</a:t>
            </a:r>
            <a:r>
              <a:rPr lang="zh-CN"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(Go to the following page to learn more) </a:t>
            </a:r>
            <a:endParaRPr lang="zh-TW" altLang="en-US" sz="20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1" name="Picture 10"/>
          <p:cNvPicPr>
            <a:picLocks noChangeAspect="1"/>
          </p:cNvPicPr>
          <p:nvPr/>
        </p:nvPicPr>
        <p:blipFill>
          <a:blip r:embed="rId3"/>
          <a:stretch>
            <a:fillRect/>
          </a:stretch>
        </p:blipFill>
        <p:spPr>
          <a:xfrm>
            <a:off x="258391" y="2516353"/>
            <a:ext cx="1852673" cy="1797953"/>
          </a:xfrm>
          <a:prstGeom prst="rect">
            <a:avLst/>
          </a:prstGeom>
        </p:spPr>
      </p:pic>
    </p:spTree>
    <p:extLst>
      <p:ext uri="{BB962C8B-B14F-4D97-AF65-F5344CB8AC3E}">
        <p14:creationId xmlns:p14="http://schemas.microsoft.com/office/powerpoint/2010/main" val="178310139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78465" y="958715"/>
            <a:ext cx="11329272" cy="4057329"/>
          </a:xfrm>
          <a:prstGeom prst="rect">
            <a:avLst/>
          </a:prstGeom>
        </p:spPr>
        <p:txBody>
          <a:bodyPr wrap="square">
            <a:spAutoFit/>
          </a:bodyPr>
          <a:lstStyle/>
          <a:p>
            <a:pPr marL="457200" indent="-457200" algn="just">
              <a:lnSpc>
                <a:spcPct val="125000"/>
              </a:lnSpc>
              <a:spcBef>
                <a:spcPts val="600"/>
              </a:spcBef>
              <a:spcAft>
                <a:spcPts val="600"/>
              </a:spcAft>
              <a:buFont typeface="Arial" panose="020B0604020202020204" pitchFamily="34" charset="0"/>
              <a:buChar char="•"/>
            </a:pPr>
            <a:r>
              <a:rPr lang="en-US"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With the acceleration of the development of the Greater Bay Area, </a:t>
            </a:r>
            <a:r>
              <a:rPr lang="en-US"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exchanges and interactions </a:t>
            </a:r>
            <a:r>
              <a:rPr lang="en-US" altLang="zh-CN" sz="20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among </a:t>
            </a:r>
            <a:r>
              <a:rPr lang="en-US"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residents </a:t>
            </a:r>
            <a:r>
              <a:rPr lang="en-US"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in the Greater Bay Area </a:t>
            </a:r>
            <a:r>
              <a:rPr lang="en-US"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have become increasingly close, </a:t>
            </a:r>
            <a:r>
              <a:rPr lang="en-US"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and the enhancement of cross-border medical service guarantee capabilities has become </a:t>
            </a:r>
            <a:r>
              <a:rPr lang="en-US" altLang="zh-CN" sz="20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an important part of the coordinated development process of the Greater Bay Area.</a:t>
            </a:r>
            <a:r>
              <a:rPr lang="zh-TW" altLang="en-US" sz="20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　</a:t>
            </a:r>
            <a:endParaRPr lang="en-US" altLang="zh-TW" sz="20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endParaRPr>
          </a:p>
          <a:p>
            <a:pPr marL="457200" indent="-457200" algn="just">
              <a:lnSpc>
                <a:spcPct val="125000"/>
              </a:lnSpc>
              <a:spcBef>
                <a:spcPts val="600"/>
              </a:spcBef>
              <a:spcAft>
                <a:spcPts val="600"/>
              </a:spcAft>
              <a:buFont typeface="Arial" panose="020B0604020202020204" pitchFamily="34" charset="0"/>
              <a:buChar char="•"/>
            </a:pPr>
            <a:r>
              <a:rPr lang="en-US" altLang="zh-CN" sz="20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In 2021, Shenzhen has formally reviewed and approved the “Several Measures on Accelerating </a:t>
            </a:r>
            <a:r>
              <a:rPr lang="en-US" altLang="zh-CN" sz="2000" strike="sngStrike"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the </a:t>
            </a:r>
            <a:r>
              <a:rPr lang="en-US" altLang="zh-CN" sz="20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Cross-border </a:t>
            </a:r>
            <a:r>
              <a:rPr lang="en-US" altLang="zh-CN" sz="20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Connection of </a:t>
            </a:r>
            <a:r>
              <a:rPr lang="en-US" altLang="zh-CN" sz="20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Medical Services”, covering all aspects of </a:t>
            </a:r>
            <a:r>
              <a:rPr lang="en-US" altLang="zh-CN" sz="20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health care sector integration</a:t>
            </a:r>
            <a:r>
              <a:rPr lang="en-US" altLang="zh-CN" sz="20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 </a:t>
            </a:r>
            <a:r>
              <a:rPr lang="zh-CN" altLang="zh-CN" sz="20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In the foreseeable future, high-quality medical resources in the Greater Bay Area will be more inclusive, Hong Kong and Maca</a:t>
            </a:r>
            <a:r>
              <a:rPr lang="en-US" altLang="zh-CN" sz="20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o</a:t>
            </a:r>
            <a:r>
              <a:rPr lang="zh-CN" altLang="zh-CN" sz="20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 residents will be more convenient to seek medical treatment in Shenzhen, </a:t>
            </a:r>
            <a:r>
              <a:rPr lang="zh-CN" altLang="zh-CN" sz="20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the </a:t>
            </a:r>
            <a:r>
              <a:rPr lang="zh-CN" altLang="zh-CN" sz="20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medical system will be connected more smoothly</a:t>
            </a:r>
            <a:r>
              <a:rPr lang="en-US" altLang="zh-CN" sz="20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 and the blueprint of “Healthy Bay Area” can be painted together.</a:t>
            </a:r>
            <a:r>
              <a:rPr lang="zh-CN" altLang="zh-CN" sz="20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 </a:t>
            </a:r>
            <a:endParaRPr lang="zh-TW" altLang="en-US" sz="20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Rectangle 7"/>
          <p:cNvSpPr/>
          <p:nvPr/>
        </p:nvSpPr>
        <p:spPr>
          <a:xfrm>
            <a:off x="2323249" y="114534"/>
            <a:ext cx="9142246" cy="646331"/>
          </a:xfrm>
          <a:prstGeom prst="rect">
            <a:avLst/>
          </a:prstGeom>
        </p:spPr>
        <p:txBody>
          <a:bodyPr wrap="none">
            <a:spAutoFit/>
          </a:bodyPr>
          <a:lstStyle/>
          <a:p>
            <a:pPr indent="228600" algn="just">
              <a:lnSpc>
                <a:spcPct val="150000"/>
              </a:lnSpc>
            </a:pPr>
            <a:r>
              <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Measures to develop a </a:t>
            </a:r>
            <a:r>
              <a:rPr lang="en-US" altLang="zh-CN" sz="2400" b="1" kern="100" dirty="0" smtClean="0">
                <a:effectLst/>
                <a:latin typeface="Times New Roman" panose="02020603050405020304" pitchFamily="18" charset="0"/>
                <a:ea typeface="宋体" panose="02010600030101010101" pitchFamily="2" charset="-122"/>
                <a:cs typeface="Times New Roman" panose="02020603050405020304" pitchFamily="18" charset="0"/>
              </a:rPr>
              <a:t>quality </a:t>
            </a:r>
            <a:r>
              <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living circle in the Greater Bay Area</a:t>
            </a:r>
            <a:endParaRPr lang="zh-CN" altLang="zh-CN" sz="24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9" name="Picture 8"/>
          <p:cNvPicPr>
            <a:picLocks noChangeAspect="1"/>
          </p:cNvPicPr>
          <p:nvPr/>
        </p:nvPicPr>
        <p:blipFill>
          <a:blip r:embed="rId2"/>
          <a:stretch>
            <a:fillRect/>
          </a:stretch>
        </p:blipFill>
        <p:spPr>
          <a:xfrm>
            <a:off x="1800254" y="5616451"/>
            <a:ext cx="1453838" cy="605151"/>
          </a:xfrm>
          <a:prstGeom prst="rect">
            <a:avLst/>
          </a:prstGeom>
        </p:spPr>
      </p:pic>
      <p:sp>
        <p:nvSpPr>
          <p:cNvPr id="10" name="Rectangle 9"/>
          <p:cNvSpPr/>
          <p:nvPr/>
        </p:nvSpPr>
        <p:spPr>
          <a:xfrm>
            <a:off x="3254092" y="5765137"/>
            <a:ext cx="7733800" cy="307777"/>
          </a:xfrm>
          <a:prstGeom prst="rect">
            <a:avLst/>
          </a:prstGeom>
        </p:spPr>
        <p:txBody>
          <a:bodyPr wrap="square">
            <a:spAutoFit/>
          </a:bodyPr>
          <a:lstStyle/>
          <a:p>
            <a:r>
              <a:rPr lang="en-US" altLang="zh-CN" sz="1400" kern="100" dirty="0">
                <a:effectLst/>
                <a:latin typeface="Times New Roman" panose="02020603050405020304" pitchFamily="18" charset="0"/>
                <a:ea typeface="宋体" panose="02010600030101010101" pitchFamily="2" charset="-122"/>
                <a:cs typeface="Times New Roman" panose="02020603050405020304" pitchFamily="18" charset="0"/>
              </a:rPr>
              <a:t>Source: People’s Daily Online </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sz="1400" dirty="0">
                <a:latin typeface="Times New Roman" panose="02020603050405020304" pitchFamily="18" charset="0"/>
                <a:ea typeface="標楷體" panose="03000509000000000000" pitchFamily="65" charset="-120"/>
                <a:cs typeface="Times New Roman" panose="02020603050405020304" pitchFamily="18" charset="0"/>
              </a:rPr>
              <a:t>http://sz.people.com.cn/BIG5/n2/2021/0314/c202846-34619829.html</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endParaRPr 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1" name="Picture 10"/>
          <p:cNvPicPr>
            <a:picLocks noChangeAspect="1"/>
          </p:cNvPicPr>
          <p:nvPr/>
        </p:nvPicPr>
        <p:blipFill>
          <a:blip r:embed="rId3"/>
          <a:stretch>
            <a:fillRect/>
          </a:stretch>
        </p:blipFill>
        <p:spPr>
          <a:xfrm>
            <a:off x="1800254" y="6267796"/>
            <a:ext cx="2918500" cy="469888"/>
          </a:xfrm>
          <a:prstGeom prst="rect">
            <a:avLst/>
          </a:prstGeom>
        </p:spPr>
      </p:pic>
      <p:sp>
        <p:nvSpPr>
          <p:cNvPr id="12" name="Rectangle 11"/>
          <p:cNvSpPr/>
          <p:nvPr/>
        </p:nvSpPr>
        <p:spPr>
          <a:xfrm>
            <a:off x="4860174" y="6214464"/>
            <a:ext cx="6346541" cy="523220"/>
          </a:xfrm>
          <a:prstGeom prst="rect">
            <a:avLst/>
          </a:prstGeom>
        </p:spPr>
        <p:txBody>
          <a:bodyPr wrap="square">
            <a:spAutoFit/>
          </a:bodyPr>
          <a:lstStyle/>
          <a:p>
            <a:r>
              <a:rPr lang="en-US" altLang="zh-CN" sz="1400" kern="100" dirty="0">
                <a:effectLst/>
                <a:latin typeface="Times New Roman" panose="02020603050405020304" pitchFamily="18" charset="0"/>
                <a:ea typeface="宋体" panose="02010600030101010101" pitchFamily="2" charset="-122"/>
                <a:cs typeface="Times New Roman" panose="02020603050405020304" pitchFamily="18" charset="0"/>
              </a:rPr>
              <a:t>Source</a:t>
            </a:r>
            <a:r>
              <a:rPr lang="zh-CN" altLang="zh-CN" sz="14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400" kern="100" dirty="0">
                <a:effectLst/>
                <a:latin typeface="Times New Roman" panose="02020603050405020304" pitchFamily="18" charset="0"/>
                <a:ea typeface="宋体" panose="02010600030101010101" pitchFamily="2" charset="-122"/>
                <a:cs typeface="Times New Roman" panose="02020603050405020304" pitchFamily="18" charset="0"/>
              </a:rPr>
              <a:t>Liaison Office of the Central People’s Government in the Hong Kong SAR</a:t>
            </a:r>
            <a:endParaRPr lang="zh-CN" altLang="zh-CN" sz="1400" kern="1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sz="1400" dirty="0">
                <a:latin typeface="Times New Roman" panose="02020603050405020304" pitchFamily="18" charset="0"/>
                <a:ea typeface="標楷體" panose="03000509000000000000" pitchFamily="65" charset="-120"/>
                <a:cs typeface="Times New Roman" panose="02020603050405020304" pitchFamily="18" charset="0"/>
              </a:rPr>
              <a:t>http://www.locpg.gov.cn/jsdt/2021-03/01/c_1211046133.htm</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endParaRPr 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4" name="矩形 15"/>
          <p:cNvSpPr/>
          <p:nvPr/>
        </p:nvSpPr>
        <p:spPr bwMode="auto">
          <a:xfrm>
            <a:off x="-8284" y="176315"/>
            <a:ext cx="1808538" cy="582613"/>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800" b="1" dirty="0">
                <a:solidFill>
                  <a:schemeClr val="tx1"/>
                </a:solidFill>
                <a:latin typeface="Times New Roman"/>
                <a:ea typeface="標楷體" panose="03000509000000000000" pitchFamily="65" charset="-120"/>
                <a:cs typeface="Times New Roman"/>
              </a:rPr>
              <a:t>Reference </a:t>
            </a:r>
            <a:endParaRPr lang="zh-CN" altLang="en-US" sz="2800" b="1" dirty="0">
              <a:solidFill>
                <a:schemeClr val="tx1"/>
              </a:solidFill>
              <a:latin typeface="Times New Roman"/>
              <a:ea typeface="標楷體" panose="03000509000000000000" pitchFamily="65" charset="-120"/>
              <a:cs typeface="Times New Roman"/>
            </a:endParaRPr>
          </a:p>
        </p:txBody>
      </p:sp>
    </p:spTree>
    <p:extLst>
      <p:ext uri="{BB962C8B-B14F-4D97-AF65-F5344CB8AC3E}">
        <p14:creationId xmlns:p14="http://schemas.microsoft.com/office/powerpoint/2010/main" val="33606086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702509" y="693066"/>
            <a:ext cx="7205956" cy="3176126"/>
          </a:xfrm>
          <a:prstGeom prst="rect">
            <a:avLst/>
          </a:prstGeom>
          <a:ln w="28575">
            <a:solidFill>
              <a:srgbClr val="0070C0"/>
            </a:solidFill>
          </a:ln>
        </p:spPr>
        <p:txBody>
          <a:bodyPr wrap="square">
            <a:spAutoFit/>
          </a:bodyPr>
          <a:lstStyle/>
          <a:p>
            <a:pPr indent="228600" algn="just">
              <a:lnSpc>
                <a:spcPct val="125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The Hong Kong government has launched the “Greater Bay Area Youth Employment Scheme” to create employment opportunities for university graduates and help them gain work experience, as well as provide opportunities for graduates to experience the latest developments in the Mainland and broaden their horizons. </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indent="228600" algn="just">
              <a:lnSpc>
                <a:spcPct val="125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There is no age limit for graduates participating in the scheme, as long as they are Hong Kong residents who can be legally employed in Hong Kong and hold a bachelor’s degree or above from a university or tertiary institution in Hong Kong or outside Hong Kong between 2019 and 2021.</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 name="Picture 3">
            <a:hlinkClick r:id="rId2"/>
          </p:cNvPr>
          <p:cNvPicPr>
            <a:picLocks noChangeAspect="1"/>
          </p:cNvPicPr>
          <p:nvPr/>
        </p:nvPicPr>
        <p:blipFill>
          <a:blip r:embed="rId3"/>
          <a:stretch>
            <a:fillRect/>
          </a:stretch>
        </p:blipFill>
        <p:spPr>
          <a:xfrm>
            <a:off x="578912" y="990895"/>
            <a:ext cx="3715212" cy="2190132"/>
          </a:xfrm>
          <a:prstGeom prst="rect">
            <a:avLst/>
          </a:prstGeom>
        </p:spPr>
      </p:pic>
      <p:sp>
        <p:nvSpPr>
          <p:cNvPr id="5" name="Rectangle 4"/>
          <p:cNvSpPr/>
          <p:nvPr/>
        </p:nvSpPr>
        <p:spPr>
          <a:xfrm>
            <a:off x="279918" y="5484532"/>
            <a:ext cx="4305478" cy="461665"/>
          </a:xfrm>
          <a:prstGeom prst="rect">
            <a:avLst/>
          </a:prstGeom>
          <a:ln w="19050">
            <a:solidFill>
              <a:srgbClr val="7030A0"/>
            </a:solidFill>
          </a:ln>
        </p:spPr>
        <p:txBody>
          <a:bodyPr wrap="square">
            <a:spAutoFit/>
          </a:bodyPr>
          <a:lstStyle/>
          <a:p>
            <a:pPr indent="228600" algn="just">
              <a:lnSpc>
                <a:spcPct val="150000"/>
              </a:lnSpc>
            </a:pPr>
            <a:r>
              <a:rPr lang="en-US"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Click on the </a:t>
            </a:r>
            <a:r>
              <a:rPr lang="en-US" altLang="zh-CN" sz="1600" kern="100" dirty="0" smtClean="0">
                <a:effectLst/>
                <a:latin typeface="Times New Roman" panose="02020603050405020304" pitchFamily="18" charset="0"/>
                <a:ea typeface="宋体" panose="02010600030101010101" pitchFamily="2" charset="-122"/>
                <a:cs typeface="Times New Roman" panose="02020603050405020304" pitchFamily="18" charset="0"/>
              </a:rPr>
              <a:t>image</a:t>
            </a:r>
            <a:r>
              <a:rPr lang="en-US" altLang="zh-CN" sz="1600" kern="100" dirty="0" smtClean="0">
                <a:solidFill>
                  <a:srgbClr val="7030A0"/>
                </a:solidFill>
                <a:effectLst/>
                <a:latin typeface="Times New Roman" panose="02020603050405020304" pitchFamily="18" charset="0"/>
                <a:ea typeface="宋体" panose="02010600030101010101" pitchFamily="2" charset="-122"/>
                <a:cs typeface="Times New Roman" panose="02020603050405020304" pitchFamily="18" charset="0"/>
              </a:rPr>
              <a:t>s</a:t>
            </a:r>
            <a:r>
              <a:rPr lang="en-US" altLang="zh-CN" sz="1600" kern="100" dirty="0" smtClean="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above to watch the </a:t>
            </a:r>
            <a:r>
              <a:rPr lang="en-US" altLang="zh-CN" sz="1600" kern="100" dirty="0" smtClean="0">
                <a:effectLst/>
                <a:latin typeface="Times New Roman" panose="02020603050405020304" pitchFamily="18" charset="0"/>
                <a:ea typeface="宋体" panose="02010600030101010101" pitchFamily="2" charset="-122"/>
                <a:cs typeface="Times New Roman" panose="02020603050405020304" pitchFamily="18" charset="0"/>
              </a:rPr>
              <a:t>video</a:t>
            </a:r>
            <a:r>
              <a:rPr lang="en-US" altLang="zh-CN" sz="1600" kern="100" dirty="0" smtClean="0">
                <a:solidFill>
                  <a:srgbClr val="7030A0"/>
                </a:solidFill>
                <a:effectLst/>
                <a:latin typeface="Times New Roman" panose="02020603050405020304" pitchFamily="18" charset="0"/>
                <a:ea typeface="宋体" panose="02010600030101010101" pitchFamily="2" charset="-122"/>
                <a:cs typeface="Times New Roman" panose="02020603050405020304" pitchFamily="18" charset="0"/>
              </a:rPr>
              <a:t>s</a:t>
            </a:r>
            <a:endParaRPr lang="zh-CN" altLang="zh-CN" sz="1600" kern="100" dirty="0">
              <a:solidFill>
                <a:srgbClr val="7030A0"/>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6" name="Picture 5">
            <a:hlinkClick r:id="rId4"/>
          </p:cNvPr>
          <p:cNvPicPr>
            <a:picLocks noChangeAspect="1"/>
          </p:cNvPicPr>
          <p:nvPr/>
        </p:nvPicPr>
        <p:blipFill>
          <a:blip r:embed="rId5"/>
          <a:stretch>
            <a:fillRect/>
          </a:stretch>
        </p:blipFill>
        <p:spPr>
          <a:xfrm>
            <a:off x="585974" y="3302592"/>
            <a:ext cx="3719691" cy="2073947"/>
          </a:xfrm>
          <a:prstGeom prst="rect">
            <a:avLst/>
          </a:prstGeom>
        </p:spPr>
      </p:pic>
      <p:sp>
        <p:nvSpPr>
          <p:cNvPr id="7" name="Rectangle 6"/>
          <p:cNvSpPr/>
          <p:nvPr/>
        </p:nvSpPr>
        <p:spPr>
          <a:xfrm>
            <a:off x="4652866" y="3955515"/>
            <a:ext cx="7255600" cy="2483629"/>
          </a:xfrm>
          <a:prstGeom prst="rect">
            <a:avLst/>
          </a:prstGeom>
          <a:ln w="28575">
            <a:solidFill>
              <a:srgbClr val="FF0000"/>
            </a:solidFill>
          </a:ln>
        </p:spPr>
        <p:txBody>
          <a:bodyPr wrap="square">
            <a:spAutoFit/>
          </a:bodyPr>
          <a:lstStyle/>
          <a:p>
            <a:pPr indent="228600" algn="just">
              <a:lnSpc>
                <a:spcPct val="125000"/>
              </a:lnSpc>
            </a:pPr>
            <a:r>
              <a:rPr lang="en-US"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Youth development is no longer limited to one place or one city. </a:t>
            </a:r>
            <a:r>
              <a:rPr lang="zh-CN"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DSE candidates who intend to enter tertiary institutions in the Mainland can apply </a:t>
            </a:r>
            <a:r>
              <a:rPr lang="en-US"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mainly in</a:t>
            </a:r>
            <a:r>
              <a:rPr lang="zh-CN"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 three ways, including </a:t>
            </a:r>
            <a:r>
              <a:rPr lang="zh-CN"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the</a:t>
            </a:r>
            <a:r>
              <a:rPr lang="en-US"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“Scheme </a:t>
            </a:r>
            <a:r>
              <a:rPr lang="en-US"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for Admission of Hong Kong Students to Mainland Higher Education </a:t>
            </a:r>
            <a:r>
              <a:rPr lang="en-US"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Institutions</a:t>
            </a:r>
            <a:r>
              <a:rPr lang="zh-CN"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 National </a:t>
            </a:r>
            <a:r>
              <a:rPr lang="en-US"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Education Exams Authority, People’s Republic of China Joint Entrance Exam for Universities in PRC (JEE, PRC) and Independent Enrolment of Colleges and </a:t>
            </a:r>
            <a:r>
              <a:rPr lang="en-US"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Universities.</a:t>
            </a:r>
            <a:r>
              <a:rPr lang="en-US" altLang="zh-CN" strike="sngStrike"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 </a:t>
            </a:r>
            <a:r>
              <a:rPr lang="zh-CN"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Students </a:t>
            </a:r>
            <a:r>
              <a:rPr lang="zh-CN"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can choose according to their own conditions.</a:t>
            </a:r>
            <a:endParaRPr lang="en-US"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Rectangle 8"/>
          <p:cNvSpPr/>
          <p:nvPr/>
        </p:nvSpPr>
        <p:spPr>
          <a:xfrm>
            <a:off x="578912" y="5992034"/>
            <a:ext cx="3726753" cy="646331"/>
          </a:xfrm>
          <a:prstGeom prst="rect">
            <a:avLst/>
          </a:prstGeom>
          <a:ln w="19050">
            <a:solidFill>
              <a:srgbClr val="FF0000"/>
            </a:solidFill>
          </a:ln>
        </p:spPr>
        <p:txBody>
          <a:bodyPr wrap="square">
            <a:spAutoFit/>
          </a:bodyPr>
          <a:lstStyle/>
          <a:p>
            <a:r>
              <a:rPr lang="en-US" altLang="zh-TW" b="1" dirty="0">
                <a:latin typeface="Times New Roman" panose="02020603050405020304" pitchFamily="18" charset="0"/>
                <a:ea typeface="標楷體" panose="03000509000000000000" pitchFamily="65" charset="-120"/>
                <a:cs typeface="Times New Roman" panose="02020603050405020304" pitchFamily="18" charset="0"/>
              </a:rPr>
              <a:t>Source:</a:t>
            </a:r>
          </a:p>
          <a:p>
            <a:endParaRPr lang="en-US" b="1" dirty="0">
              <a:latin typeface="標楷體" panose="03000509000000000000" pitchFamily="65" charset="-120"/>
              <a:ea typeface="標楷體" panose="03000509000000000000" pitchFamily="65" charset="-120"/>
              <a:cs typeface="Times New Roman" panose="02020603050405020304" pitchFamily="18" charset="0"/>
            </a:endParaRPr>
          </a:p>
        </p:txBody>
      </p:sp>
      <p:pic>
        <p:nvPicPr>
          <p:cNvPr id="10" name="Picture 9">
            <a:hlinkClick r:id="rId6"/>
          </p:cNvPr>
          <p:cNvPicPr>
            <a:picLocks noChangeAspect="1"/>
          </p:cNvPicPr>
          <p:nvPr/>
        </p:nvPicPr>
        <p:blipFill>
          <a:blip r:embed="rId7"/>
          <a:stretch>
            <a:fillRect/>
          </a:stretch>
        </p:blipFill>
        <p:spPr>
          <a:xfrm>
            <a:off x="1992225" y="5992034"/>
            <a:ext cx="1701566" cy="646331"/>
          </a:xfrm>
          <a:prstGeom prst="rect">
            <a:avLst/>
          </a:prstGeom>
        </p:spPr>
      </p:pic>
      <p:sp>
        <p:nvSpPr>
          <p:cNvPr id="11" name="标题 1"/>
          <p:cNvSpPr txBox="1">
            <a:spLocks noChangeArrowheads="1"/>
          </p:cNvSpPr>
          <p:nvPr/>
        </p:nvSpPr>
        <p:spPr bwMode="auto">
          <a:xfrm>
            <a:off x="1753938" y="-24404"/>
            <a:ext cx="10590462" cy="71747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45000"/>
              </a:lnSpc>
            </a:pPr>
            <a:r>
              <a:rPr lang="en-US" altLang="zh-CN" sz="2000" b="1" dirty="0">
                <a:latin typeface="Times New Roman" panose="02020603050405020304" pitchFamily="18" charset="0"/>
                <a:ea typeface="DFKai-SB" panose="03000509000000000000" pitchFamily="65" charset="-120"/>
                <a:cs typeface="Times New Roman" panose="02020603050405020304" pitchFamily="18" charset="0"/>
                <a:sym typeface="+mn-ea"/>
              </a:rPr>
              <a:t>Developing a </a:t>
            </a:r>
            <a:r>
              <a:rPr lang="en-US" altLang="zh-CN" sz="2000" b="1" dirty="0" smtClean="0">
                <a:latin typeface="Times New Roman" panose="02020603050405020304" pitchFamily="18" charset="0"/>
                <a:ea typeface="DFKai-SB" panose="03000509000000000000" pitchFamily="65" charset="-120"/>
                <a:cs typeface="Times New Roman" panose="02020603050405020304" pitchFamily="18" charset="0"/>
                <a:sym typeface="+mn-ea"/>
              </a:rPr>
              <a:t>quality </a:t>
            </a:r>
            <a:r>
              <a:rPr lang="en-US" altLang="zh-CN" sz="2000" b="1" dirty="0">
                <a:latin typeface="Times New Roman" panose="02020603050405020304" pitchFamily="18" charset="0"/>
                <a:ea typeface="DFKai-SB" panose="03000509000000000000" pitchFamily="65" charset="-120"/>
                <a:cs typeface="Times New Roman" panose="02020603050405020304" pitchFamily="18" charset="0"/>
                <a:sym typeface="+mn-ea"/>
              </a:rPr>
              <a:t>Living Circle </a:t>
            </a:r>
            <a:r>
              <a:rPr lang="en-US" altLang="zh-CN" sz="2000" b="1" dirty="0" smtClean="0">
                <a:latin typeface="Times New Roman" panose="02020603050405020304" pitchFamily="18" charset="0"/>
                <a:ea typeface="DFKai-SB" panose="03000509000000000000" pitchFamily="65" charset="-120"/>
                <a:cs typeface="Times New Roman" panose="02020603050405020304" pitchFamily="18" charset="0"/>
                <a:sym typeface="+mn-ea"/>
              </a:rPr>
              <a:t>for </a:t>
            </a:r>
            <a:r>
              <a:rPr lang="en-US" altLang="zh-CN" sz="2000" b="1" dirty="0">
                <a:latin typeface="Times New Roman" panose="02020603050405020304" pitchFamily="18" charset="0"/>
                <a:ea typeface="DFKai-SB" panose="03000509000000000000" pitchFamily="65" charset="-120"/>
                <a:cs typeface="Times New Roman" panose="02020603050405020304" pitchFamily="18" charset="0"/>
                <a:sym typeface="+mn-ea"/>
              </a:rPr>
              <a:t>Living, Working and Travelling</a:t>
            </a:r>
            <a:endParaRPr lang="zh-CN" altLang="en-US" sz="20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2" name="Left Arrow 11"/>
          <p:cNvSpPr/>
          <p:nvPr/>
        </p:nvSpPr>
        <p:spPr>
          <a:xfrm>
            <a:off x="4031672" y="1399332"/>
            <a:ext cx="670837" cy="376567"/>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eft Arrow 12"/>
          <p:cNvSpPr/>
          <p:nvPr/>
        </p:nvSpPr>
        <p:spPr>
          <a:xfrm>
            <a:off x="3914559" y="4570972"/>
            <a:ext cx="670837" cy="376567"/>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506908" y="6602536"/>
            <a:ext cx="7401557" cy="246221"/>
          </a:xfrm>
          <a:prstGeom prst="rect">
            <a:avLst/>
          </a:prstGeom>
        </p:spPr>
        <p:txBody>
          <a:bodyPr wrap="square">
            <a:spAutoFit/>
          </a:bodyPr>
          <a:lstStyle/>
          <a:p>
            <a:r>
              <a:rPr lang="en-US" altLang="zh-TW" sz="1000" dirty="0">
                <a:latin typeface="Times New Roman" panose="02020603050405020304" pitchFamily="18" charset="0"/>
                <a:ea typeface="標楷體" panose="03000509000000000000" pitchFamily="65" charset="-120"/>
                <a:cs typeface="Times New Roman" panose="02020603050405020304" pitchFamily="18" charset="0"/>
              </a:rPr>
              <a:t>Source</a:t>
            </a:r>
            <a:r>
              <a:rPr lang="en-US" altLang="zh-TW" sz="1000" dirty="0">
                <a:latin typeface="Times New Roman" panose="02020603050405020304" pitchFamily="18" charset="0"/>
                <a:cs typeface="Times New Roman" panose="02020603050405020304" pitchFamily="18" charset="0"/>
              </a:rPr>
              <a:t>: The China Current (</a:t>
            </a:r>
            <a:r>
              <a:rPr lang="en-US" sz="1000" dirty="0">
                <a:latin typeface="Times New Roman" panose="02020603050405020304" pitchFamily="18" charset="0"/>
                <a:cs typeface="Times New Roman" panose="02020603050405020304" pitchFamily="18" charset="0"/>
              </a:rPr>
              <a:t>https://chinacurrent.com/hk/story/21187/greater-bay-area-youth-employment-scheme-education-pathways)</a:t>
            </a:r>
          </a:p>
        </p:txBody>
      </p:sp>
      <p:sp>
        <p:nvSpPr>
          <p:cNvPr id="15" name="矩形 15"/>
          <p:cNvSpPr/>
          <p:nvPr/>
        </p:nvSpPr>
        <p:spPr bwMode="auto">
          <a:xfrm>
            <a:off x="166329" y="197726"/>
            <a:ext cx="1513181" cy="582613"/>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chemeClr val="tx1"/>
                </a:solidFill>
                <a:latin typeface="Times New Roman"/>
                <a:ea typeface="標楷體" panose="03000509000000000000" pitchFamily="65" charset="-120"/>
                <a:cs typeface="Times New Roman"/>
              </a:rPr>
              <a:t>Reference </a:t>
            </a:r>
            <a:endParaRPr lang="zh-CN" altLang="en-US" sz="2400" b="1" dirty="0">
              <a:solidFill>
                <a:schemeClr val="tx1"/>
              </a:solidFill>
              <a:latin typeface="Times New Roman"/>
              <a:ea typeface="標楷體" panose="03000509000000000000" pitchFamily="65" charset="-120"/>
              <a:cs typeface="Times New Roman"/>
            </a:endParaRPr>
          </a:p>
        </p:txBody>
      </p:sp>
    </p:spTree>
    <p:extLst>
      <p:ext uri="{BB962C8B-B14F-4D97-AF65-F5344CB8AC3E}">
        <p14:creationId xmlns:p14="http://schemas.microsoft.com/office/powerpoint/2010/main" val="101853857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4676" y="3465039"/>
            <a:ext cx="9520197" cy="507831"/>
          </a:xfrm>
          <a:prstGeom prst="rect">
            <a:avLst/>
          </a:prstGeom>
        </p:spPr>
        <p:txBody>
          <a:bodyPr wrap="square">
            <a:spAutoFit/>
          </a:bodyPr>
          <a:lstStyle/>
          <a:p>
            <a:pPr indent="228600" algn="just">
              <a:lnSpc>
                <a:spcPct val="150000"/>
              </a:lnSpc>
            </a:pPr>
            <a:r>
              <a:rPr lang="en-US"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kern="100" dirty="0" err="1">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Chuanghui</a:t>
            </a:r>
            <a:r>
              <a:rPr lang="en-US"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 Valley” Guangdong-Hong </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Kong-Macao Youth Cultural and Creative Community</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3" name="Rectangle 2"/>
          <p:cNvSpPr/>
          <p:nvPr/>
        </p:nvSpPr>
        <p:spPr>
          <a:xfrm>
            <a:off x="235976" y="4473776"/>
            <a:ext cx="11720047" cy="1938992"/>
          </a:xfrm>
          <a:prstGeom prst="rect">
            <a:avLst/>
          </a:prstGeom>
          <a:solidFill>
            <a:schemeClr val="accent2">
              <a:lumMod val="20000"/>
              <a:lumOff val="80000"/>
            </a:schemeClr>
          </a:solidFill>
          <a:ln w="28575">
            <a:solidFill>
              <a:srgbClr val="FF0000"/>
            </a:solidFill>
          </a:ln>
        </p:spPr>
        <p:txBody>
          <a:bodyPr wrap="square">
            <a:spAutoFit/>
          </a:bodyPr>
          <a:lstStyle/>
          <a:p>
            <a:pPr algn="just">
              <a:lnSpc>
                <a:spcPct val="125000"/>
              </a:lnSpc>
            </a:pPr>
            <a:r>
              <a:rPr lang="en-US"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Under the guidance of the national development of free trade zones, and based on Start-Up Incubation Bases for Youths in </a:t>
            </a:r>
            <a:r>
              <a:rPr lang="en-US" altLang="zh-CN" kern="100" dirty="0" err="1">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Nansha</a:t>
            </a:r>
            <a:r>
              <a:rPr lang="en-US"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 New District of Guangzhou, “Chuang Hui </a:t>
            </a:r>
            <a:r>
              <a:rPr lang="en-US" altLang="zh-CN" kern="100" dirty="0" err="1">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Gu</a:t>
            </a:r>
            <a:r>
              <a:rPr lang="en-US"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 consists of four functional areas, namely Start-Up Incubation Bases for Youths, youth entrepreneurship academy, youth creative workshops, and Talent Apartment for Young Innovative Talents. With </a:t>
            </a:r>
            <a:r>
              <a:rPr lang="zh-CN"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a usable area of 20,000 square meters</a:t>
            </a:r>
            <a:r>
              <a:rPr lang="en-US"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 the community</a:t>
            </a:r>
            <a:r>
              <a:rPr lang="zh-CN"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 can accommodate 100 entrepreneurial teams at the same time.</a:t>
            </a:r>
            <a:endParaRPr lang="en-US"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endParaRPr>
          </a:p>
          <a:p>
            <a:endParaRPr lang="en-US" altLang="zh-TW" sz="16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Source: Website of the Greater Bay Area Sci-Tech Collaborative Innovation Alliance</a:t>
            </a:r>
            <a:r>
              <a:rPr lang="zh-CN" altLang="en-US" sz="1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(https://www.cgbast.org.cn/portal/park/1252098070682931202.html)</a:t>
            </a:r>
          </a:p>
        </p:txBody>
      </p:sp>
      <p:sp>
        <p:nvSpPr>
          <p:cNvPr id="5" name="Rectangle 4"/>
          <p:cNvSpPr/>
          <p:nvPr/>
        </p:nvSpPr>
        <p:spPr>
          <a:xfrm>
            <a:off x="311889" y="907310"/>
            <a:ext cx="11568222" cy="2474139"/>
          </a:xfrm>
          <a:prstGeom prst="rect">
            <a:avLst/>
          </a:prstGeom>
          <a:solidFill>
            <a:schemeClr val="accent6">
              <a:lumMod val="20000"/>
              <a:lumOff val="80000"/>
            </a:schemeClr>
          </a:solidFill>
          <a:ln w="28575">
            <a:solidFill>
              <a:srgbClr val="FF0000"/>
            </a:solidFill>
          </a:ln>
        </p:spPr>
        <p:txBody>
          <a:bodyPr wrap="square">
            <a:spAutoFit/>
          </a:bodyPr>
          <a:lstStyle/>
          <a:p>
            <a:pPr algn="just">
              <a:lnSpc>
                <a:spcPct val="120000"/>
              </a:lnSpc>
              <a:spcBef>
                <a:spcPts val="600"/>
              </a:spcBef>
            </a:pP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Two years after the publication of the </a:t>
            </a:r>
            <a:r>
              <a:rPr lang="en-US" altLang="zh-CN" i="1"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Outline Development Plan for the Guangdong-Hong Kong-Macao Greater Bay Area</a:t>
            </a: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kern="100" dirty="0" err="1">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Nansha</a:t>
            </a: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has organically linked the construction of the Pilot Free Trade Zone with the Development of the Greater Bay Area, and </a:t>
            </a:r>
            <a:r>
              <a:rPr lang="en-US"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created </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China’s </a:t>
            </a: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first platform for </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alignment of rules </a:t>
            </a: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between Guangdong, Hong Kong and Macao, and established a mechanism for regular contact and research </a:t>
            </a:r>
            <a:r>
              <a:rPr lang="zh-CN"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visit </a:t>
            </a: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between </a:t>
            </a:r>
            <a:r>
              <a:rPr lang="en-US" altLang="zh-CN" kern="100" dirty="0" err="1">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Nansha</a:t>
            </a:r>
            <a:r>
              <a:rPr lang="en-US"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 Hong Kong and Macao, </a:t>
            </a:r>
            <a:r>
              <a:rPr lang="zh-CN"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to promote constant and in-depth exchanges between the governments, industries and think tanks of Guangdong, Hong Kong and Macao. </a:t>
            </a:r>
            <a:endParaRPr lang="en-US" altLang="zh-TW" dirty="0">
              <a:solidFill>
                <a:schemeClr val="tx1">
                  <a:lumMod val="95000"/>
                  <a:lumOff val="5000"/>
                </a:schemeClr>
              </a:solidFill>
              <a:latin typeface="標楷體" panose="03000509000000000000" pitchFamily="65" charset="-120"/>
              <a:ea typeface="標楷體" panose="03000509000000000000" pitchFamily="65" charset="-120"/>
            </a:endParaRPr>
          </a:p>
          <a:p>
            <a:pPr>
              <a:lnSpc>
                <a:spcPct val="120000"/>
              </a:lnSpc>
              <a:spcBef>
                <a:spcPts val="600"/>
              </a:spcBef>
            </a:pPr>
            <a:r>
              <a:rPr lang="en-US" altLang="zh-CN" sz="16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Source: </a:t>
            </a:r>
            <a:r>
              <a:rPr lang="en-US" altLang="zh-CN" sz="1600" kern="100" dirty="0" err="1">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Nansha</a:t>
            </a:r>
            <a:r>
              <a:rPr lang="en-US" altLang="zh-CN" sz="16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District People’s Government</a:t>
            </a:r>
            <a:r>
              <a:rPr lang="en-US" altLang="zh-CN" sz="16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 </a:t>
            </a:r>
          </a:p>
          <a:p>
            <a:pPr>
              <a:lnSpc>
                <a:spcPct val="120000"/>
              </a:lnSpc>
              <a:spcBef>
                <a:spcPts val="600"/>
              </a:spcBef>
            </a:pPr>
            <a:r>
              <a:rPr lang="en-US" altLang="zh-TW" sz="1600" strike="sngStrike"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en-HK" altLang="zh-TW" sz="16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http://</a:t>
            </a:r>
            <a:r>
              <a:rPr lang="en-HK" altLang="zh-TW" sz="1600" dirty="0" err="1">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nansha.guangdong.chinadaily.com.cn</a:t>
            </a:r>
            <a:r>
              <a:rPr lang="en-HK" altLang="zh-TW" sz="16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6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6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6" name="Picture 5">
            <a:hlinkClick r:id="rId2"/>
          </p:cNvPr>
          <p:cNvPicPr>
            <a:picLocks noChangeAspect="1"/>
          </p:cNvPicPr>
          <p:nvPr/>
        </p:nvPicPr>
        <p:blipFill>
          <a:blip r:embed="rId3"/>
          <a:stretch>
            <a:fillRect/>
          </a:stretch>
        </p:blipFill>
        <p:spPr>
          <a:xfrm>
            <a:off x="8423693" y="2831432"/>
            <a:ext cx="2462361" cy="486498"/>
          </a:xfrm>
          <a:prstGeom prst="rect">
            <a:avLst/>
          </a:prstGeom>
        </p:spPr>
      </p:pic>
      <p:sp>
        <p:nvSpPr>
          <p:cNvPr id="7" name="标题 1"/>
          <p:cNvSpPr txBox="1">
            <a:spLocks noChangeArrowheads="1"/>
          </p:cNvSpPr>
          <p:nvPr/>
        </p:nvSpPr>
        <p:spPr bwMode="auto">
          <a:xfrm>
            <a:off x="1760723" y="143107"/>
            <a:ext cx="10504478" cy="515937"/>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45000"/>
              </a:lnSpc>
            </a:pPr>
            <a:r>
              <a:rPr lang="en-US" altLang="zh-CN" sz="2400" b="1" dirty="0">
                <a:latin typeface="Times New Roman" panose="02020603050405020304" pitchFamily="18" charset="0"/>
                <a:ea typeface="DFKai-SB" panose="03000509000000000000" pitchFamily="65" charset="-120"/>
                <a:cs typeface="Times New Roman" panose="02020603050405020304" pitchFamily="18" charset="0"/>
                <a:sym typeface="+mn-ea"/>
              </a:rPr>
              <a:t>Developing a </a:t>
            </a:r>
            <a:r>
              <a:rPr lang="en-US" altLang="zh-CN" sz="2400" b="1" dirty="0" smtClean="0">
                <a:latin typeface="Times New Roman" panose="02020603050405020304" pitchFamily="18" charset="0"/>
                <a:ea typeface="DFKai-SB" panose="03000509000000000000" pitchFamily="65" charset="-120"/>
                <a:cs typeface="Times New Roman" panose="02020603050405020304" pitchFamily="18" charset="0"/>
                <a:sym typeface="+mn-ea"/>
              </a:rPr>
              <a:t>quality </a:t>
            </a:r>
            <a:r>
              <a:rPr lang="en-US" altLang="zh-CN" sz="2400" b="1" dirty="0">
                <a:latin typeface="Times New Roman" panose="02020603050405020304" pitchFamily="18" charset="0"/>
                <a:ea typeface="DFKai-SB" panose="03000509000000000000" pitchFamily="65" charset="-120"/>
                <a:cs typeface="Times New Roman" panose="02020603050405020304" pitchFamily="18" charset="0"/>
                <a:sym typeface="+mn-ea"/>
              </a:rPr>
              <a:t>Living Circle </a:t>
            </a:r>
            <a:r>
              <a:rPr lang="en-US" altLang="zh-CN" sz="2400" b="1" dirty="0" smtClean="0">
                <a:latin typeface="Times New Roman" panose="02020603050405020304" pitchFamily="18" charset="0"/>
                <a:ea typeface="DFKai-SB" panose="03000509000000000000" pitchFamily="65" charset="-120"/>
                <a:cs typeface="Times New Roman" panose="02020603050405020304" pitchFamily="18" charset="0"/>
                <a:sym typeface="+mn-ea"/>
              </a:rPr>
              <a:t>for </a:t>
            </a:r>
            <a:r>
              <a:rPr lang="en-US" altLang="zh-CN" sz="2400" b="1" dirty="0">
                <a:latin typeface="Times New Roman" panose="02020603050405020304" pitchFamily="18" charset="0"/>
                <a:ea typeface="DFKai-SB" panose="03000509000000000000" pitchFamily="65" charset="-120"/>
                <a:cs typeface="Times New Roman" panose="02020603050405020304" pitchFamily="18" charset="0"/>
                <a:sym typeface="+mn-ea"/>
              </a:rPr>
              <a:t>Living, Working and Travelling</a:t>
            </a:r>
            <a:endParaRPr lang="zh-CN" altLang="en-US" sz="24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矩形 15"/>
          <p:cNvSpPr/>
          <p:nvPr/>
        </p:nvSpPr>
        <p:spPr bwMode="auto">
          <a:xfrm>
            <a:off x="220955" y="143107"/>
            <a:ext cx="1808538" cy="582613"/>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800" b="1" dirty="0">
                <a:solidFill>
                  <a:schemeClr val="tx1"/>
                </a:solidFill>
                <a:latin typeface="Times New Roman"/>
                <a:ea typeface="標楷體" panose="03000509000000000000" pitchFamily="65" charset="-120"/>
                <a:cs typeface="Times New Roman"/>
              </a:rPr>
              <a:t>Reference </a:t>
            </a:r>
            <a:endParaRPr lang="zh-CN" altLang="en-US" sz="2800" b="1" dirty="0">
              <a:solidFill>
                <a:schemeClr val="tx1"/>
              </a:solidFill>
              <a:latin typeface="Times New Roman"/>
              <a:ea typeface="標楷體" panose="03000509000000000000" pitchFamily="65" charset="-120"/>
              <a:cs typeface="Times New Roman"/>
            </a:endParaRPr>
          </a:p>
        </p:txBody>
      </p:sp>
      <p:sp>
        <p:nvSpPr>
          <p:cNvPr id="4" name="Rectangle 3"/>
          <p:cNvSpPr/>
          <p:nvPr/>
        </p:nvSpPr>
        <p:spPr>
          <a:xfrm>
            <a:off x="311889" y="3875430"/>
            <a:ext cx="11659156" cy="646331"/>
          </a:xfrm>
          <a:prstGeom prst="rect">
            <a:avLst/>
          </a:prstGeom>
        </p:spPr>
        <p:txBody>
          <a:bodyPr wrap="square">
            <a:spAutoFit/>
          </a:bodyPr>
          <a:lstStyle/>
          <a:p>
            <a:r>
              <a:rPr lang="en-US" altLang="zh-HK"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“Chuang Hui </a:t>
            </a:r>
            <a:r>
              <a:rPr lang="en-US" altLang="zh-HK" kern="100" dirty="0" err="1">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Gu</a:t>
            </a:r>
            <a:r>
              <a:rPr lang="en-US" altLang="zh-HK"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 (Hub of Creativity, Innovation and Entrepreneurship - Cultural and Creative Community for Youth People in Guangdong, Hong Kong and Macao)</a:t>
            </a:r>
            <a:endParaRPr lang="zh-HK" altLang="en-US"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27295839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530" y="954144"/>
            <a:ext cx="10872787" cy="54918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1" name="组合 38"/>
          <p:cNvGrpSpPr/>
          <p:nvPr/>
        </p:nvGrpSpPr>
        <p:grpSpPr bwMode="auto">
          <a:xfrm>
            <a:off x="137455" y="196850"/>
            <a:ext cx="1581150" cy="647700"/>
            <a:chOff x="4225771" y="1065320"/>
            <a:chExt cx="895882" cy="947506"/>
          </a:xfrm>
        </p:grpSpPr>
        <p:sp>
          <p:nvSpPr>
            <p:cNvPr id="12" name="矩形 11"/>
            <p:cNvSpPr/>
            <p:nvPr/>
          </p:nvSpPr>
          <p:spPr>
            <a:xfrm>
              <a:off x="4268946" y="1160536"/>
              <a:ext cx="852707"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 name="矩形 12"/>
            <p:cNvSpPr/>
            <p:nvPr/>
          </p:nvSpPr>
          <p:spPr>
            <a:xfrm>
              <a:off x="4225771" y="1065320"/>
              <a:ext cx="852707" cy="85229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14" name="文本框 42"/>
          <p:cNvSpPr txBox="1">
            <a:spLocks noChangeArrowheads="1"/>
          </p:cNvSpPr>
          <p:nvPr/>
        </p:nvSpPr>
        <p:spPr bwMode="auto">
          <a:xfrm>
            <a:off x="-111239" y="163374"/>
            <a:ext cx="191149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TW" sz="2400" dirty="0">
                <a:latin typeface="Times New Roman"/>
                <a:ea typeface="DFKai-SB" panose="03000509000000000000" pitchFamily="65" charset="-120"/>
                <a:cs typeface="Times New Roman"/>
              </a:rPr>
              <a:t>Reference </a:t>
            </a:r>
            <a:endParaRPr lang="zh-CN" altLang="en-US" sz="2400" strike="sngStrike" dirty="0">
              <a:latin typeface="Times New Roman"/>
              <a:ea typeface="DFKai-SB" panose="03000509000000000000" pitchFamily="65" charset="-120"/>
              <a:cs typeface="Times New Roman"/>
            </a:endParaRPr>
          </a:p>
        </p:txBody>
      </p:sp>
      <p:pic>
        <p:nvPicPr>
          <p:cNvPr id="2" name="图片 1" descr="大生态">
            <a:hlinkClick r:id="rId4"/>
          </p:cNvPr>
          <p:cNvPicPr>
            <a:picLocks noChangeAspect="1"/>
          </p:cNvPicPr>
          <p:nvPr/>
        </p:nvPicPr>
        <p:blipFill>
          <a:blip r:embed="rId5"/>
          <a:srcRect b="44648"/>
          <a:stretch>
            <a:fillRect/>
          </a:stretch>
        </p:blipFill>
        <p:spPr>
          <a:xfrm>
            <a:off x="790143" y="1654001"/>
            <a:ext cx="3325731" cy="2244437"/>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sp>
        <p:nvSpPr>
          <p:cNvPr id="3" name="文本框 2"/>
          <p:cNvSpPr txBox="1"/>
          <p:nvPr/>
        </p:nvSpPr>
        <p:spPr>
          <a:xfrm>
            <a:off x="4300773" y="1841860"/>
            <a:ext cx="6851577" cy="3168624"/>
          </a:xfrm>
          <a:prstGeom prst="rect">
            <a:avLst/>
          </a:prstGeom>
          <a:noFill/>
        </p:spPr>
        <p:txBody>
          <a:bodyPr wrap="square" rtlCol="0" anchor="t">
            <a:spAutoFit/>
          </a:bodyPr>
          <a:lstStyle/>
          <a:p>
            <a:pPr marL="285750" indent="-285750" algn="just">
              <a:lnSpc>
                <a:spcPct val="120000"/>
              </a:lnSpc>
              <a:spcBef>
                <a:spcPts val="600"/>
              </a:spcBef>
              <a:spcAft>
                <a:spcPts val="600"/>
              </a:spcAft>
              <a:buFont typeface="Arial" panose="020B0604020202020204" pitchFamily="34" charset="0"/>
              <a:buChar char="•"/>
            </a:pPr>
            <a:r>
              <a:rPr lang="en-US"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In 2020, the number of days with good air quality in 9 cities in the Greater Bay Area reached the standard rate of 92.9%, and the annual </a:t>
            </a:r>
            <a:r>
              <a:rPr lang="en-US"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average </a:t>
            </a:r>
            <a:r>
              <a:rPr lang="en-US"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PM2.5 concentrations were 22 μg/m</a:t>
            </a:r>
            <a:r>
              <a:rPr lang="en-US" altLang="zh-CN" sz="2000" kern="100" baseline="300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3</a:t>
            </a:r>
            <a:r>
              <a:rPr lang="en-US"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which has reached the WHO’s second-stage target (25 μg/m</a:t>
            </a:r>
            <a:r>
              <a:rPr lang="en-US" altLang="zh-CN" sz="2000" kern="100" baseline="300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3</a:t>
            </a:r>
            <a:r>
              <a:rPr lang="en-US"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20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marL="285750" indent="-285750" algn="just">
              <a:lnSpc>
                <a:spcPct val="120000"/>
              </a:lnSpc>
              <a:spcBef>
                <a:spcPts val="600"/>
              </a:spcBef>
              <a:spcAft>
                <a:spcPts val="600"/>
              </a:spcAft>
              <a:buFont typeface="Arial" panose="020B0604020202020204" pitchFamily="34" charset="0"/>
              <a:buChar char="•"/>
            </a:pPr>
            <a:r>
              <a:rPr lang="en-US"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The forest coverage rate in the Pearl River Delta region has reached 51.73%, and all 9 cities have been awarded the title of “National Forest City”, and the country’s first national forest </a:t>
            </a:r>
            <a:r>
              <a:rPr lang="en-US" altLang="zh-CN" sz="2000" dirty="0">
                <a:solidFill>
                  <a:schemeClr val="tx1">
                    <a:lumMod val="95000"/>
                    <a:lumOff val="5000"/>
                  </a:schemeClr>
                </a:solidFill>
                <a:latin typeface="Times New Roman" panose="02020603050405020304" pitchFamily="18" charset="0"/>
                <a:cs typeface="Times New Roman" panose="02020603050405020304" pitchFamily="18" charset="0"/>
              </a:rPr>
              <a:t>city cluster </a:t>
            </a:r>
            <a:r>
              <a:rPr lang="en-US"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has been </a:t>
            </a:r>
            <a:r>
              <a:rPr lang="en-US"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established.</a:t>
            </a:r>
            <a:endParaRPr lang="zh-CN"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Rectangle 3"/>
          <p:cNvSpPr/>
          <p:nvPr/>
        </p:nvSpPr>
        <p:spPr>
          <a:xfrm>
            <a:off x="1718605" y="5563657"/>
            <a:ext cx="8338501" cy="584775"/>
          </a:xfrm>
          <a:prstGeom prst="rect">
            <a:avLst/>
          </a:prstGeom>
        </p:spPr>
        <p:txBody>
          <a:bodyPr wrap="none">
            <a:spAutoFit/>
          </a:bodyPr>
          <a:lstStyle/>
          <a:p>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Source: Website of the Hong Kong and Macao Affairs Office, the People’s Government of Guangdong Province </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 </a:t>
            </a:r>
          </a:p>
          <a:p>
            <a:r>
              <a:rPr lang="en-US" sz="1600" dirty="0">
                <a:latin typeface="Times New Roman" panose="02020603050405020304" pitchFamily="18" charset="0"/>
                <a:cs typeface="Times New Roman" panose="02020603050405020304" pitchFamily="18" charset="0"/>
              </a:rPr>
              <a:t>http://hmo.gd.gov.cn/ygahz/content/post_3244050.html</a:t>
            </a:r>
          </a:p>
        </p:txBody>
      </p:sp>
      <p:sp>
        <p:nvSpPr>
          <p:cNvPr id="16" name="Rectangle 15"/>
          <p:cNvSpPr/>
          <p:nvPr/>
        </p:nvSpPr>
        <p:spPr>
          <a:xfrm>
            <a:off x="844507" y="4212800"/>
            <a:ext cx="3325731" cy="786754"/>
          </a:xfrm>
          <a:prstGeom prst="rect">
            <a:avLst/>
          </a:prstGeom>
          <a:ln w="19050">
            <a:solidFill>
              <a:srgbClr val="7030A0"/>
            </a:solidFill>
          </a:ln>
        </p:spPr>
        <p:txBody>
          <a:bodyPr wrap="square">
            <a:spAutoFit/>
          </a:bodyPr>
          <a:lstStyle/>
          <a:p>
            <a:pPr algn="just">
              <a:lnSpc>
                <a:spcPct val="150000"/>
              </a:lnSpc>
            </a:pPr>
            <a:r>
              <a:rPr lang="en-US" altLang="zh-CN" sz="16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Click </a:t>
            </a:r>
            <a:r>
              <a:rPr lang="en-US" altLang="zh-CN" sz="16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on the </a:t>
            </a:r>
            <a:r>
              <a:rPr lang="en-US" altLang="zh-CN" sz="16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image </a:t>
            </a:r>
            <a:r>
              <a:rPr lang="en-US"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above to enter the webpage </a:t>
            </a:r>
            <a:r>
              <a:rPr lang="en-US" altLang="zh-CN" sz="1600" kern="100" dirty="0">
                <a:latin typeface="Times New Roman" panose="02020603050405020304" pitchFamily="18" charset="0"/>
                <a:ea typeface="宋体" panose="02010600030101010101" pitchFamily="2" charset="-122"/>
                <a:cs typeface="Times New Roman" panose="02020603050405020304" pitchFamily="18" charset="0"/>
              </a:rPr>
              <a:t>and</a:t>
            </a:r>
            <a:r>
              <a:rPr lang="en-US"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 learn more</a:t>
            </a:r>
            <a:endParaRPr lang="zh-CN" alt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Rectangle 4"/>
          <p:cNvSpPr/>
          <p:nvPr/>
        </p:nvSpPr>
        <p:spPr>
          <a:xfrm>
            <a:off x="4487533" y="1074285"/>
            <a:ext cx="6478055" cy="661207"/>
          </a:xfrm>
          <a:prstGeom prst="rect">
            <a:avLst/>
          </a:prstGeom>
        </p:spPr>
        <p:txBody>
          <a:bodyPr wrap="none">
            <a:spAutoFit/>
          </a:bodyPr>
          <a:lstStyle/>
          <a:p>
            <a:pPr indent="228600" algn="just">
              <a:lnSpc>
                <a:spcPct val="150000"/>
              </a:lnSpc>
            </a:pPr>
            <a:r>
              <a:rPr lang="en-US" altLang="zh-CN" sz="2800" b="1" kern="100" dirty="0">
                <a:effectLst/>
                <a:latin typeface="Times New Roman" panose="02020603050405020304" pitchFamily="18" charset="0"/>
                <a:ea typeface="宋体" panose="02010600030101010101" pitchFamily="2" charset="-122"/>
                <a:cs typeface="Times New Roman" panose="02020603050405020304" pitchFamily="18" charset="0"/>
              </a:rPr>
              <a:t>Pay attention to ecological conservation</a:t>
            </a:r>
            <a:endParaRPr lang="zh-CN" altLang="zh-CN" sz="28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 name="标题 1"/>
          <p:cNvSpPr txBox="1">
            <a:spLocks noChangeArrowheads="1"/>
          </p:cNvSpPr>
          <p:nvPr/>
        </p:nvSpPr>
        <p:spPr bwMode="auto">
          <a:xfrm>
            <a:off x="1794805" y="261938"/>
            <a:ext cx="9821512" cy="515937"/>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45000"/>
              </a:lnSpc>
            </a:pPr>
            <a:r>
              <a:rPr lang="en-US" altLang="zh-CN" sz="2400" b="1" dirty="0">
                <a:latin typeface="Times New Roman" panose="02020603050405020304" pitchFamily="18" charset="0"/>
                <a:ea typeface="DFKai-SB" panose="03000509000000000000" pitchFamily="65" charset="-120"/>
                <a:cs typeface="Times New Roman" panose="02020603050405020304" pitchFamily="18" charset="0"/>
                <a:sym typeface="+mn-ea"/>
              </a:rPr>
              <a:t>Developing a </a:t>
            </a:r>
            <a:r>
              <a:rPr lang="en-US" altLang="zh-CN" sz="2400" b="1" dirty="0" smtClean="0">
                <a:latin typeface="Times New Roman" panose="02020603050405020304" pitchFamily="18" charset="0"/>
                <a:ea typeface="DFKai-SB" panose="03000509000000000000" pitchFamily="65" charset="-120"/>
                <a:cs typeface="Times New Roman" panose="02020603050405020304" pitchFamily="18" charset="0"/>
                <a:sym typeface="+mn-ea"/>
              </a:rPr>
              <a:t>quality </a:t>
            </a:r>
            <a:r>
              <a:rPr lang="en-US" altLang="zh-CN" sz="2400" b="1" dirty="0">
                <a:latin typeface="Times New Roman" panose="02020603050405020304" pitchFamily="18" charset="0"/>
                <a:ea typeface="DFKai-SB" panose="03000509000000000000" pitchFamily="65" charset="-120"/>
                <a:cs typeface="Times New Roman" panose="02020603050405020304" pitchFamily="18" charset="0"/>
                <a:sym typeface="+mn-ea"/>
              </a:rPr>
              <a:t>Living Circle </a:t>
            </a:r>
            <a:r>
              <a:rPr lang="en-US" altLang="zh-CN" sz="2400" b="1" dirty="0" smtClean="0">
                <a:latin typeface="Times New Roman" panose="02020603050405020304" pitchFamily="18" charset="0"/>
                <a:ea typeface="DFKai-SB" panose="03000509000000000000" pitchFamily="65" charset="-120"/>
                <a:cs typeface="Times New Roman" panose="02020603050405020304" pitchFamily="18" charset="0"/>
                <a:sym typeface="+mn-ea"/>
              </a:rPr>
              <a:t>for </a:t>
            </a:r>
            <a:r>
              <a:rPr lang="en-US" altLang="zh-CN" sz="2400" b="1" dirty="0">
                <a:latin typeface="Times New Roman" panose="02020603050405020304" pitchFamily="18" charset="0"/>
                <a:ea typeface="DFKai-SB" panose="03000509000000000000" pitchFamily="65" charset="-120"/>
                <a:cs typeface="Times New Roman" panose="02020603050405020304" pitchFamily="18" charset="0"/>
                <a:sym typeface="+mn-ea"/>
              </a:rPr>
              <a:t>Living, Working and Travelling</a:t>
            </a:r>
            <a:endParaRPr lang="zh-CN" altLang="en-US" sz="24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TextBox 5">
            <a:extLst>
              <a:ext uri="{FF2B5EF4-FFF2-40B4-BE49-F238E27FC236}">
                <a16:creationId xmlns:a16="http://schemas.microsoft.com/office/drawing/2014/main" id="{FCC26EB5-FC7E-524E-8381-8DCA0D93AF90}"/>
              </a:ext>
            </a:extLst>
          </p:cNvPr>
          <p:cNvSpPr txBox="1"/>
          <p:nvPr/>
        </p:nvSpPr>
        <p:spPr>
          <a:xfrm>
            <a:off x="844507" y="1063286"/>
            <a:ext cx="3325731"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smtClean="0">
                <a:solidFill>
                  <a:schemeClr val="tx1">
                    <a:lumMod val="95000"/>
                    <a:lumOff val="5000"/>
                  </a:schemeClr>
                </a:solidFill>
                <a:latin typeface="Times New Roman" panose="02020603050405020304" pitchFamily="18" charset="0"/>
                <a:cs typeface="Times New Roman" panose="02020603050405020304" pitchFamily="18" charset="0"/>
              </a:rPr>
              <a:t>Ecology (good </a:t>
            </a:r>
            <a:r>
              <a:rPr lang="en-US" sz="1400" dirty="0">
                <a:solidFill>
                  <a:schemeClr val="tx1">
                    <a:lumMod val="95000"/>
                    <a:lumOff val="5000"/>
                  </a:schemeClr>
                </a:solidFill>
                <a:latin typeface="Times New Roman" panose="02020603050405020304" pitchFamily="18" charset="0"/>
                <a:cs typeface="Times New Roman" panose="02020603050405020304" pitchFamily="18" charset="0"/>
              </a:rPr>
              <a:t>air quality, 92.9% of days in a year meet the standard)</a:t>
            </a:r>
          </a:p>
        </p:txBody>
      </p:sp>
    </p:spTree>
    <p:custDataLst>
      <p:tags r:id="rId1"/>
    </p:custData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6"/>
          <p:cNvSpPr txBox="1"/>
          <p:nvPr>
            <p:custDataLst>
              <p:tags r:id="rId1"/>
            </p:custDataLst>
          </p:nvPr>
        </p:nvSpPr>
        <p:spPr>
          <a:xfrm>
            <a:off x="648791" y="1169123"/>
            <a:ext cx="11138821" cy="4115999"/>
          </a:xfrm>
          <a:prstGeom prst="rect">
            <a:avLst/>
          </a:prstGeom>
          <a:noFill/>
          <a:ln w="3175">
            <a:noFill/>
            <a:prstDash val="dash"/>
          </a:ln>
        </p:spPr>
        <p:txBody>
          <a:bodyPr wrap="square" lIns="63500" tIns="25400" rIns="63500" bIns="25400"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rgbClr val="000000"/>
                </a:solidFill>
                <a:effectLst/>
                <a:latin typeface="+mj-lt"/>
                <a:ea typeface="+mn-ea"/>
                <a:cs typeface="Segoe UI" panose="020B0502040204020203" pitchFamily="34" charset="0"/>
              </a:defRPr>
            </a:lvl1pPr>
          </a:lstStyle>
          <a:p>
            <a:pPr marL="342900" indent="-342900" algn="just" fontAlgn="ctr">
              <a:lnSpc>
                <a:spcPct val="120000"/>
              </a:lnSpc>
              <a:spcBef>
                <a:spcPts val="0"/>
              </a:spcBef>
              <a:spcAft>
                <a:spcPts val="800"/>
              </a:spcAft>
              <a:buSzPct val="100000"/>
              <a:buFont typeface="Arial" panose="020B0604020202020204" pitchFamily="34" charset="0"/>
              <a:buChar char="•"/>
            </a:pPr>
            <a:r>
              <a:rPr lang="en-US" altLang="zh-CN" sz="1900" kern="100" dirty="0">
                <a:effectLst/>
                <a:latin typeface="Times New Roman" panose="02020603050405020304" pitchFamily="18" charset="0"/>
                <a:ea typeface="宋体" panose="02010600030101010101" pitchFamily="2" charset="-122"/>
                <a:cs typeface="Times New Roman" panose="02020603050405020304" pitchFamily="18" charset="0"/>
              </a:rPr>
              <a:t>The Greater Bay Area carries a number of important national development strategies. </a:t>
            </a:r>
            <a:r>
              <a:rPr lang="en-US" altLang="zh-CN" sz="1900" kern="100" dirty="0" smtClean="0">
                <a:effectLst/>
                <a:latin typeface="Times New Roman" panose="02020603050405020304" pitchFamily="18" charset="0"/>
                <a:ea typeface="宋体" panose="02010600030101010101" pitchFamily="2" charset="-122"/>
                <a:cs typeface="Times New Roman" panose="02020603050405020304" pitchFamily="18" charset="0"/>
              </a:rPr>
              <a:t> It </a:t>
            </a:r>
            <a:r>
              <a:rPr lang="en-US" altLang="zh-CN" sz="1900" kern="100" dirty="0">
                <a:effectLst/>
                <a:latin typeface="Times New Roman" panose="02020603050405020304" pitchFamily="18" charset="0"/>
                <a:ea typeface="宋体" panose="02010600030101010101" pitchFamily="2" charset="-122"/>
                <a:cs typeface="Times New Roman" panose="02020603050405020304" pitchFamily="18" charset="0"/>
              </a:rPr>
              <a:t>is not only a gateway to opening up to the outside world, but also an important node of the “Belt and Road” initiative, and it is also a pilot for our country’s free trade zones.</a:t>
            </a:r>
            <a:endParaRPr lang="zh-CN" sz="1900" spc="160" dirty="0">
              <a:ln w="3175">
                <a:noFill/>
                <a:prstDash val="dash"/>
              </a:ln>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endParaRPr>
          </a:p>
          <a:p>
            <a:pPr marL="342900" lvl="0" indent="-342900" algn="just" fontAlgn="ctr">
              <a:lnSpc>
                <a:spcPct val="120000"/>
              </a:lnSpc>
              <a:spcBef>
                <a:spcPts val="0"/>
              </a:spcBef>
              <a:spcAft>
                <a:spcPts val="800"/>
              </a:spcAft>
              <a:buSzPct val="100000"/>
              <a:buFont typeface="Arial" panose="020B0604020202020204" pitchFamily="34" charset="0"/>
              <a:buChar char="•"/>
            </a:pPr>
            <a:r>
              <a:rPr lang="en-US" altLang="zh-CN" sz="1900" kern="100" dirty="0">
                <a:effectLst/>
                <a:latin typeface="Times New Roman" panose="02020603050405020304" pitchFamily="18" charset="0"/>
                <a:ea typeface="宋体" panose="02010600030101010101" pitchFamily="2" charset="-122"/>
                <a:cs typeface="Times New Roman" panose="02020603050405020304" pitchFamily="18" charset="0"/>
              </a:rPr>
              <a:t>The </a:t>
            </a:r>
            <a:r>
              <a:rPr lang="en-US" altLang="zh-CN" sz="1900" i="1" kern="100" dirty="0">
                <a:effectLst/>
                <a:latin typeface="Times New Roman" panose="02020603050405020304" pitchFamily="18" charset="0"/>
                <a:ea typeface="宋体" panose="02010600030101010101" pitchFamily="2" charset="-122"/>
                <a:cs typeface="Times New Roman" panose="02020603050405020304" pitchFamily="18" charset="0"/>
              </a:rPr>
              <a:t>Outline Development Plan for the Greater Bay Area</a:t>
            </a:r>
            <a:r>
              <a:rPr lang="en-US" altLang="zh-CN" sz="1900" kern="100" dirty="0">
                <a:effectLst/>
                <a:latin typeface="Times New Roman" panose="02020603050405020304" pitchFamily="18" charset="0"/>
                <a:ea typeface="宋体" panose="02010600030101010101" pitchFamily="2" charset="-122"/>
                <a:cs typeface="Times New Roman" panose="02020603050405020304" pitchFamily="18" charset="0"/>
              </a:rPr>
              <a:t> is a programmatic document that guides the current and future cooperation and development of the Greater Bay Area, with a</a:t>
            </a:r>
            <a:r>
              <a:rPr lang="zh-CN" altLang="zh-CN" sz="1900" kern="100" dirty="0">
                <a:effectLst/>
                <a:latin typeface="Times New Roman" panose="02020603050405020304" pitchFamily="18" charset="0"/>
                <a:ea typeface="宋体" panose="02010600030101010101" pitchFamily="2" charset="-122"/>
                <a:cs typeface="Times New Roman" panose="02020603050405020304" pitchFamily="18" charset="0"/>
              </a:rPr>
              <a:t> near term to 2022 and </a:t>
            </a:r>
            <a:r>
              <a:rPr lang="en-US" altLang="zh-CN" sz="1900" kern="100" dirty="0">
                <a:effectLst/>
                <a:latin typeface="Times New Roman" panose="02020603050405020304" pitchFamily="18" charset="0"/>
                <a:ea typeface="宋体" panose="02010600030101010101" pitchFamily="2" charset="-122"/>
                <a:cs typeface="Times New Roman" panose="02020603050405020304" pitchFamily="18" charset="0"/>
              </a:rPr>
              <a:t>a</a:t>
            </a:r>
            <a:r>
              <a:rPr lang="zh-CN" altLang="zh-CN" sz="1900" kern="100" dirty="0">
                <a:effectLst/>
                <a:latin typeface="Times New Roman" panose="02020603050405020304" pitchFamily="18" charset="0"/>
                <a:ea typeface="宋体" panose="02010600030101010101" pitchFamily="2" charset="-122"/>
                <a:cs typeface="Times New Roman" panose="02020603050405020304" pitchFamily="18" charset="0"/>
              </a:rPr>
              <a:t> long</a:t>
            </a:r>
            <a:r>
              <a:rPr lang="en-US" altLang="zh-CN" sz="1900" kern="100" dirty="0">
                <a:latin typeface="Times New Roman" panose="02020603050405020304" pitchFamily="18" charset="0"/>
                <a:ea typeface="宋体" panose="02010600030101010101" pitchFamily="2" charset="-122"/>
                <a:cs typeface="Times New Roman" panose="02020603050405020304" pitchFamily="18" charset="0"/>
              </a:rPr>
              <a:t>-</a:t>
            </a:r>
            <a:r>
              <a:rPr lang="zh-CN" altLang="zh-CN" sz="1900" kern="100" dirty="0">
                <a:effectLst/>
                <a:latin typeface="Times New Roman" panose="02020603050405020304" pitchFamily="18" charset="0"/>
                <a:ea typeface="宋体" panose="02010600030101010101" pitchFamily="2" charset="-122"/>
                <a:cs typeface="Times New Roman" panose="02020603050405020304" pitchFamily="18" charset="0"/>
              </a:rPr>
              <a:t>term outlook to 2035.</a:t>
            </a:r>
            <a:endParaRPr lang="zh-CN" sz="1900" spc="160" dirty="0">
              <a:ln w="3175">
                <a:noFill/>
                <a:prstDash val="dash"/>
              </a:ln>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endParaRPr>
          </a:p>
          <a:p>
            <a:pPr marL="342900" lvl="0" indent="-342900" algn="just" fontAlgn="ctr">
              <a:lnSpc>
                <a:spcPct val="120000"/>
              </a:lnSpc>
              <a:spcBef>
                <a:spcPts val="0"/>
              </a:spcBef>
              <a:spcAft>
                <a:spcPts val="800"/>
              </a:spcAft>
              <a:buSzPct val="100000"/>
              <a:buFont typeface="Arial" panose="020B0604020202020204" pitchFamily="34" charset="0"/>
              <a:buChar char="•"/>
            </a:pPr>
            <a:r>
              <a:rPr lang="en-US" altLang="zh-CN" sz="1900" kern="100" dirty="0">
                <a:latin typeface="Times New Roman" panose="02020603050405020304" pitchFamily="18" charset="0"/>
                <a:ea typeface="宋体" panose="02010600030101010101" pitchFamily="2" charset="-122"/>
                <a:cs typeface="Times New Roman" panose="02020603050405020304" pitchFamily="18" charset="0"/>
              </a:rPr>
              <a:t>T</a:t>
            </a:r>
            <a:r>
              <a:rPr lang="en-US" altLang="zh-CN" sz="1900" kern="100" dirty="0">
                <a:effectLst/>
                <a:latin typeface="Times New Roman" panose="02020603050405020304" pitchFamily="18" charset="0"/>
                <a:ea typeface="宋体" panose="02010600030101010101" pitchFamily="2" charset="-122"/>
                <a:cs typeface="Times New Roman" panose="02020603050405020304" pitchFamily="18" charset="0"/>
              </a:rPr>
              <a:t>he</a:t>
            </a:r>
            <a:r>
              <a:rPr lang="en-US" altLang="zh-CN" sz="1900" i="1" kern="100" dirty="0">
                <a:effectLst/>
                <a:latin typeface="Times New Roman" panose="02020603050405020304" pitchFamily="18" charset="0"/>
                <a:ea typeface="宋体" panose="02010600030101010101" pitchFamily="2" charset="-122"/>
                <a:cs typeface="Times New Roman" panose="02020603050405020304" pitchFamily="18" charset="0"/>
              </a:rPr>
              <a:t> Outline of the 14th Five-Year Plan for National Economic and Social Development and Vision 2035 of the People’s Republic of China</a:t>
            </a:r>
            <a:r>
              <a:rPr lang="en-US" altLang="zh-CN" sz="1900" kern="100" dirty="0">
                <a:effectLst/>
                <a:latin typeface="Times New Roman" panose="02020603050405020304" pitchFamily="18" charset="0"/>
                <a:ea typeface="宋体" panose="02010600030101010101" pitchFamily="2" charset="-122"/>
                <a:cs typeface="Times New Roman" panose="02020603050405020304" pitchFamily="18" charset="0"/>
              </a:rPr>
              <a:t> proposes to deepen and expand the interconnection of financial markets between the Mainland and Hong Kong, strengthen exchanges and </a:t>
            </a:r>
            <a:r>
              <a:rPr lang="en-US" altLang="zh-CN" sz="1900" kern="100" dirty="0" err="1">
                <a:effectLst/>
                <a:latin typeface="Times New Roman" panose="02020603050405020304" pitchFamily="18" charset="0"/>
                <a:ea typeface="宋体" panose="02010600030101010101" pitchFamily="2" charset="-122"/>
                <a:cs typeface="Times New Roman" panose="02020603050405020304" pitchFamily="18" charset="0"/>
              </a:rPr>
              <a:t>cooperations</a:t>
            </a:r>
            <a:r>
              <a:rPr lang="en-US" altLang="zh-CN" sz="1900" kern="100" dirty="0">
                <a:effectLst/>
                <a:latin typeface="Times New Roman" panose="02020603050405020304" pitchFamily="18" charset="0"/>
                <a:ea typeface="宋体" panose="02010600030101010101" pitchFamily="2" charset="-122"/>
                <a:cs typeface="Times New Roman" panose="02020603050405020304" pitchFamily="18" charset="0"/>
              </a:rPr>
              <a:t> between the Mainland and Hong Kong in various fields, and for the first time the Shenzhen-Hong Kong Loop has been </a:t>
            </a:r>
            <a:r>
              <a:rPr lang="zh-CN" altLang="zh-CN" sz="1900" kern="100" dirty="0">
                <a:effectLst/>
                <a:latin typeface="Times New Roman" panose="02020603050405020304" pitchFamily="18" charset="0"/>
                <a:ea typeface="宋体" panose="02010600030101010101" pitchFamily="2" charset="-122"/>
                <a:cs typeface="Times New Roman" panose="02020603050405020304" pitchFamily="18" charset="0"/>
              </a:rPr>
              <a:t>included in the </a:t>
            </a:r>
            <a:r>
              <a:rPr lang="en-US" altLang="zh-CN" sz="1900" kern="100" dirty="0">
                <a:effectLst/>
                <a:latin typeface="Times New Roman" panose="02020603050405020304" pitchFamily="18" charset="0"/>
                <a:ea typeface="宋体" panose="02010600030101010101" pitchFamily="2" charset="-122"/>
                <a:cs typeface="Times New Roman" panose="02020603050405020304" pitchFamily="18" charset="0"/>
              </a:rPr>
              <a:t>development</a:t>
            </a:r>
            <a:r>
              <a:rPr lang="zh-CN" altLang="zh-CN" sz="1900" kern="100" dirty="0">
                <a:effectLst/>
                <a:latin typeface="Times New Roman" panose="02020603050405020304" pitchFamily="18" charset="0"/>
                <a:ea typeface="宋体" panose="02010600030101010101" pitchFamily="2" charset="-122"/>
                <a:cs typeface="Times New Roman" panose="02020603050405020304" pitchFamily="18" charset="0"/>
              </a:rPr>
              <a:t> of </a:t>
            </a:r>
            <a:r>
              <a:rPr lang="en-US" altLang="zh-CN" sz="1900" kern="100" dirty="0">
                <a:effectLst/>
                <a:latin typeface="Times New Roman" panose="02020603050405020304" pitchFamily="18" charset="0"/>
                <a:ea typeface="宋体" panose="02010600030101010101" pitchFamily="2" charset="-122"/>
                <a:cs typeface="Times New Roman" panose="02020603050405020304" pitchFamily="18" charset="0"/>
              </a:rPr>
              <a:t>a </a:t>
            </a:r>
            <a:r>
              <a:rPr lang="zh-CN" altLang="zh-CN" sz="1900" kern="100" dirty="0">
                <a:effectLst/>
                <a:latin typeface="Times New Roman" panose="02020603050405020304" pitchFamily="18" charset="0"/>
                <a:ea typeface="宋体" panose="02010600030101010101" pitchFamily="2" charset="-122"/>
                <a:cs typeface="Times New Roman" panose="02020603050405020304" pitchFamily="18" charset="0"/>
              </a:rPr>
              <a:t>major cooperation platform</a:t>
            </a:r>
            <a:r>
              <a:rPr lang="zh-CN" altLang="zh-CN" sz="1900" strike="sngStrike" kern="100" dirty="0">
                <a:solidFill>
                  <a:srgbClr val="7030A0"/>
                </a:solidFill>
                <a:effectLst/>
                <a:latin typeface="Times New Roman" panose="02020603050405020304" pitchFamily="18" charset="0"/>
                <a:ea typeface="宋体" panose="02010600030101010101" pitchFamily="2" charset="-122"/>
                <a:cs typeface="Times New Roman" panose="02020603050405020304" pitchFamily="18" charset="0"/>
              </a:rPr>
              <a:t>s</a:t>
            </a:r>
            <a:r>
              <a:rPr lang="zh-CN" altLang="zh-CN" sz="1900" kern="100" dirty="0">
                <a:solidFill>
                  <a:srgbClr val="7030A0"/>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900" kern="100" dirty="0">
                <a:effectLst/>
                <a:latin typeface="Times New Roman" panose="02020603050405020304" pitchFamily="18" charset="0"/>
                <a:ea typeface="宋体" panose="02010600030101010101" pitchFamily="2" charset="-122"/>
                <a:cs typeface="Times New Roman" panose="02020603050405020304" pitchFamily="18" charset="0"/>
              </a:rPr>
              <a:t>among</a:t>
            </a:r>
            <a:r>
              <a:rPr lang="zh-CN" altLang="zh-CN" sz="1900" kern="100" dirty="0">
                <a:effectLst/>
                <a:latin typeface="Times New Roman" panose="02020603050405020304" pitchFamily="18" charset="0"/>
                <a:ea typeface="宋体" panose="02010600030101010101" pitchFamily="2" charset="-122"/>
                <a:cs typeface="Times New Roman" panose="02020603050405020304" pitchFamily="18" charset="0"/>
              </a:rPr>
              <a:t> Guangdong, Hong Kong and Macao.</a:t>
            </a:r>
            <a:r>
              <a:rPr lang="en-US" altLang="zh-CN" sz="1900" dirty="0"/>
              <a:t> </a:t>
            </a:r>
            <a:endParaRPr lang="zh-CN" sz="1900" spc="160" dirty="0">
              <a:ln w="3175">
                <a:noFill/>
                <a:prstDash val="dash"/>
              </a:ln>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12" name="文本框 11"/>
          <p:cNvSpPr txBox="1"/>
          <p:nvPr/>
        </p:nvSpPr>
        <p:spPr>
          <a:xfrm>
            <a:off x="3551592" y="630391"/>
            <a:ext cx="6431744" cy="57996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indent="228600" algn="just">
              <a:lnSpc>
                <a:spcPct val="150000"/>
              </a:lnSpc>
            </a:pPr>
            <a:r>
              <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Policy Advantages of the Greater Bay Area</a:t>
            </a:r>
            <a:endParaRPr lang="zh-CN" altLang="zh-CN" sz="24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Freeform 7"/>
          <p:cNvSpPr/>
          <p:nvPr/>
        </p:nvSpPr>
        <p:spPr bwMode="auto">
          <a:xfrm>
            <a:off x="3328039" y="816660"/>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01B3C5"/>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pic>
        <p:nvPicPr>
          <p:cNvPr id="2" name="Picture 1">
            <a:hlinkClick r:id="rId4"/>
          </p:cNvPr>
          <p:cNvPicPr>
            <a:picLocks noChangeAspect="1"/>
          </p:cNvPicPr>
          <p:nvPr/>
        </p:nvPicPr>
        <p:blipFill>
          <a:blip r:embed="rId5"/>
          <a:stretch>
            <a:fillRect/>
          </a:stretch>
        </p:blipFill>
        <p:spPr>
          <a:xfrm>
            <a:off x="1367118" y="5782583"/>
            <a:ext cx="3612915" cy="506689"/>
          </a:xfrm>
          <a:prstGeom prst="rect">
            <a:avLst/>
          </a:prstGeom>
        </p:spPr>
      </p:pic>
      <p:sp>
        <p:nvSpPr>
          <p:cNvPr id="3" name="Rectangle 2"/>
          <p:cNvSpPr/>
          <p:nvPr/>
        </p:nvSpPr>
        <p:spPr>
          <a:xfrm>
            <a:off x="1465592" y="6352497"/>
            <a:ext cx="3415965" cy="430887"/>
          </a:xfrm>
          <a:prstGeom prst="rect">
            <a:avLst/>
          </a:prstGeom>
        </p:spPr>
        <p:txBody>
          <a:bodyPr wrap="square">
            <a:spAutoFit/>
          </a:bodyPr>
          <a:lstStyle/>
          <a:p>
            <a:r>
              <a:rPr lang="en-US" sz="1100" dirty="0">
                <a:latin typeface="Times New Roman" panose="02020603050405020304" pitchFamily="18" charset="0"/>
                <a:cs typeface="Times New Roman" panose="02020603050405020304" pitchFamily="18" charset="0"/>
              </a:rPr>
              <a:t>https://www.ndrc.gov.cn/fzggw/wld/hlf/lddt/202106/t20210601_1282402.html?code=&amp;state=123</a:t>
            </a:r>
          </a:p>
        </p:txBody>
      </p:sp>
      <p:sp>
        <p:nvSpPr>
          <p:cNvPr id="15" name="Rectangle 14"/>
          <p:cNvSpPr/>
          <p:nvPr/>
        </p:nvSpPr>
        <p:spPr>
          <a:xfrm>
            <a:off x="3369118" y="5354224"/>
            <a:ext cx="6198781" cy="369332"/>
          </a:xfrm>
          <a:prstGeom prst="rect">
            <a:avLst/>
          </a:prstGeom>
          <a:ln w="19050">
            <a:solidFill>
              <a:srgbClr val="7030A0"/>
            </a:solidFill>
          </a:ln>
        </p:spPr>
        <p:txBody>
          <a:bodyPr wrap="square">
            <a:spAutoFit/>
          </a:bodyPr>
          <a:lstStyle/>
          <a:p>
            <a:r>
              <a:rPr lang="en-US" altLang="zh-CN" b="0" i="0" dirty="0">
                <a:solidFill>
                  <a:srgbClr val="000000"/>
                </a:solidFill>
                <a:effectLst/>
                <a:latin typeface="Times New Roman" panose="02020603050405020304" pitchFamily="18" charset="0"/>
                <a:cs typeface="Times New Roman" panose="02020603050405020304" pitchFamily="18" charset="0"/>
              </a:rPr>
              <a:t>Click on the image below and enter the webpage </a:t>
            </a:r>
            <a:r>
              <a:rPr lang="en-US" altLang="zh-CN" dirty="0">
                <a:solidFill>
                  <a:srgbClr val="000000"/>
                </a:solidFill>
                <a:latin typeface="Times New Roman" panose="02020603050405020304" pitchFamily="18" charset="0"/>
                <a:cs typeface="Times New Roman" panose="02020603050405020304" pitchFamily="18" charset="0"/>
              </a:rPr>
              <a:t>to</a:t>
            </a:r>
            <a:r>
              <a:rPr lang="en-US" altLang="zh-CN" b="0" i="0" dirty="0">
                <a:solidFill>
                  <a:srgbClr val="000000"/>
                </a:solidFill>
                <a:effectLst/>
                <a:latin typeface="Times New Roman" panose="02020603050405020304" pitchFamily="18" charset="0"/>
                <a:cs typeface="Times New Roman" panose="02020603050405020304" pitchFamily="18" charset="0"/>
              </a:rPr>
              <a:t> learn more</a:t>
            </a:r>
            <a:endParaRPr lang="en-US"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Rectangle 7"/>
          <p:cNvSpPr/>
          <p:nvPr/>
        </p:nvSpPr>
        <p:spPr>
          <a:xfrm>
            <a:off x="648791" y="3268"/>
            <a:ext cx="10010561" cy="742511"/>
          </a:xfrm>
          <a:prstGeom prst="rect">
            <a:avLst/>
          </a:prstGeom>
        </p:spPr>
        <p:txBody>
          <a:bodyPr wrap="none">
            <a:spAutoFit/>
          </a:bodyPr>
          <a:lstStyle/>
          <a:p>
            <a:pPr indent="228600" algn="just">
              <a:lnSpc>
                <a:spcPct val="150000"/>
              </a:lnSpc>
            </a:pPr>
            <a:r>
              <a:rPr lang="en-US" altLang="zh-CN" sz="3200" b="1" kern="100" dirty="0">
                <a:effectLst/>
                <a:latin typeface="Times New Roman" panose="02020603050405020304" pitchFamily="18" charset="0"/>
                <a:ea typeface="宋体" panose="02010600030101010101" pitchFamily="2" charset="-122"/>
                <a:cs typeface="Times New Roman" panose="02020603050405020304" pitchFamily="18" charset="0"/>
              </a:rPr>
              <a:t>Future development prospects of the Greater Bay Area</a:t>
            </a:r>
            <a:endParaRPr lang="zh-CN" altLang="zh-CN" sz="32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6" name="Picture 5">
            <a:hlinkClick r:id="rId6"/>
          </p:cNvPr>
          <p:cNvPicPr>
            <a:picLocks noChangeAspect="1"/>
          </p:cNvPicPr>
          <p:nvPr/>
        </p:nvPicPr>
        <p:blipFill>
          <a:blip r:embed="rId7"/>
          <a:stretch>
            <a:fillRect/>
          </a:stretch>
        </p:blipFill>
        <p:spPr>
          <a:xfrm>
            <a:off x="5774358" y="5820111"/>
            <a:ext cx="1986213" cy="532387"/>
          </a:xfrm>
          <a:prstGeom prst="rect">
            <a:avLst/>
          </a:prstGeom>
        </p:spPr>
      </p:pic>
      <p:sp>
        <p:nvSpPr>
          <p:cNvPr id="11" name="Rectangle 10"/>
          <p:cNvSpPr/>
          <p:nvPr/>
        </p:nvSpPr>
        <p:spPr>
          <a:xfrm>
            <a:off x="5774358" y="6352498"/>
            <a:ext cx="1986214" cy="430887"/>
          </a:xfrm>
          <a:prstGeom prst="rect">
            <a:avLst/>
          </a:prstGeom>
        </p:spPr>
        <p:txBody>
          <a:bodyPr wrap="square">
            <a:spAutoFit/>
          </a:bodyPr>
          <a:lstStyle/>
          <a:p>
            <a:r>
              <a:rPr lang="en-US" sz="1100" dirty="0">
                <a:latin typeface="Times New Roman" panose="02020603050405020304" pitchFamily="18" charset="0"/>
                <a:cs typeface="Times New Roman" panose="02020603050405020304" pitchFamily="18" charset="0"/>
              </a:rPr>
              <a:t>http://sw.gz.gov.cn/ztzl/tzgz/zxzx/content/post_2433576.html</a:t>
            </a:r>
          </a:p>
        </p:txBody>
      </p:sp>
      <p:pic>
        <p:nvPicPr>
          <p:cNvPr id="13" name="Picture 12">
            <a:hlinkClick r:id="rId8"/>
          </p:cNvPr>
          <p:cNvPicPr>
            <a:picLocks noChangeAspect="1"/>
          </p:cNvPicPr>
          <p:nvPr/>
        </p:nvPicPr>
        <p:blipFill>
          <a:blip r:embed="rId9"/>
          <a:stretch>
            <a:fillRect/>
          </a:stretch>
        </p:blipFill>
        <p:spPr>
          <a:xfrm>
            <a:off x="8653372" y="5780917"/>
            <a:ext cx="914528" cy="571580"/>
          </a:xfrm>
          <a:prstGeom prst="rect">
            <a:avLst/>
          </a:prstGeom>
        </p:spPr>
      </p:pic>
      <p:sp>
        <p:nvSpPr>
          <p:cNvPr id="16" name="Rectangle 15"/>
          <p:cNvSpPr/>
          <p:nvPr/>
        </p:nvSpPr>
        <p:spPr>
          <a:xfrm>
            <a:off x="8547681" y="6288161"/>
            <a:ext cx="2040437" cy="430887"/>
          </a:xfrm>
          <a:prstGeom prst="rect">
            <a:avLst/>
          </a:prstGeom>
        </p:spPr>
        <p:txBody>
          <a:bodyPr wrap="square">
            <a:spAutoFit/>
          </a:bodyPr>
          <a:lstStyle/>
          <a:p>
            <a:r>
              <a:rPr lang="en-US" sz="1100" dirty="0">
                <a:latin typeface="Times New Roman" panose="02020603050405020304" pitchFamily="18" charset="0"/>
                <a:cs typeface="Times New Roman" panose="02020603050405020304" pitchFamily="18" charset="0"/>
              </a:rPr>
              <a:t>http://cppcc.china.com.cn/2019-02/20/content_74483286.htm</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54555" y="185599"/>
            <a:ext cx="8948483" cy="584776"/>
          </a:xfrm>
          <a:prstGeom prst="rect">
            <a:avLst/>
          </a:prstGeom>
        </p:spPr>
        <p:txBody>
          <a:bodyPr wrap="none">
            <a:spAutoFit/>
          </a:bodyPr>
          <a:lstStyle/>
          <a:p>
            <a:r>
              <a:rPr lang="en-US" altLang="zh-TW" sz="3200" b="1" dirty="0">
                <a:latin typeface="Times New Roman"/>
                <a:ea typeface="標楷體" panose="03000509000000000000" pitchFamily="65" charset="-120"/>
                <a:cs typeface="Times New Roman"/>
              </a:rPr>
              <a:t>Overview of the development of Greater Bay Area</a:t>
            </a:r>
            <a:endParaRPr lang="en-US" altLang="zh-CN" sz="3200" b="1" dirty="0">
              <a:latin typeface="Times New Roman"/>
              <a:cs typeface="Times New Roman"/>
            </a:endParaRPr>
          </a:p>
        </p:txBody>
      </p:sp>
      <p:sp>
        <p:nvSpPr>
          <p:cNvPr id="4" name="Rectangle 3"/>
          <p:cNvSpPr/>
          <p:nvPr/>
        </p:nvSpPr>
        <p:spPr>
          <a:xfrm>
            <a:off x="643818" y="900784"/>
            <a:ext cx="10909900" cy="5698483"/>
          </a:xfrm>
          <a:prstGeom prst="rect">
            <a:avLst/>
          </a:prstGeom>
        </p:spPr>
        <p:txBody>
          <a:bodyPr wrap="square">
            <a:spAutoFit/>
          </a:bodyPr>
          <a:lstStyle/>
          <a:p>
            <a:pPr marL="342900" indent="-342900" algn="just">
              <a:lnSpc>
                <a:spcPct val="107000"/>
              </a:lnSpc>
              <a:spcAft>
                <a:spcPts val="1500"/>
              </a:spcAft>
              <a:buFont typeface="Arial" panose="020B0604020202020204" pitchFamily="34" charset="0"/>
              <a:buChar char="•"/>
            </a:pPr>
            <a:r>
              <a:rPr lang="en-US" altLang="zh-TW"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On 1 July 2017, witnessed by President Xi Jinping, the National Development and Reform Commission and the governments of Guangdong, Hong Kong and Macao signed </a:t>
            </a:r>
            <a:r>
              <a:rPr lang="en-US" altLang="zh-TW" i="1"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The Framework Agreement on Deepening Guangdong-Hong Kong-Macao Cooperation in the Development of the </a:t>
            </a:r>
            <a:r>
              <a:rPr lang="en-US" altLang="zh-TW" i="1"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Bay </a:t>
            </a:r>
            <a:r>
              <a:rPr lang="en-US" altLang="zh-TW" i="1"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Area</a:t>
            </a:r>
            <a:r>
              <a:rPr lang="en-US" altLang="zh-TW"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 in Hong Kong. The Framework Agreement set</a:t>
            </a:r>
            <a:r>
              <a:rPr lang="en-US" altLang="zh-TW" strike="sngStrike"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s</a:t>
            </a:r>
            <a:r>
              <a:rPr lang="en-US" altLang="zh-TW"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 out the goals and principles of cooperation and </a:t>
            </a:r>
            <a:r>
              <a:rPr lang="en-US" altLang="zh-TW"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established </a:t>
            </a:r>
            <a:r>
              <a:rPr lang="en-US" altLang="zh-TW"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the key cooperation areas in the development of the </a:t>
            </a:r>
            <a:r>
              <a:rPr lang="en-US" altLang="zh-TW"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Bay </a:t>
            </a:r>
            <a:r>
              <a:rPr lang="en-US" altLang="zh-TW"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Area.</a:t>
            </a:r>
          </a:p>
          <a:p>
            <a:pPr marL="342900" indent="-342900" algn="just">
              <a:lnSpc>
                <a:spcPct val="107000"/>
              </a:lnSpc>
              <a:spcAft>
                <a:spcPts val="1500"/>
              </a:spcAft>
              <a:buFont typeface="Arial" panose="020B0604020202020204" pitchFamily="34" charset="0"/>
              <a:buChar char="•"/>
            </a:pPr>
            <a:r>
              <a:rPr lang="en-US" altLang="zh-TW"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In </a:t>
            </a:r>
            <a:r>
              <a:rPr lang="en-US" altLang="zh-TW"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the 2018 </a:t>
            </a:r>
            <a:r>
              <a:rPr lang="en-US" altLang="zh-TW" i="1"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Policy Address</a:t>
            </a:r>
            <a:r>
              <a:rPr lang="en-US" altLang="zh-TW"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 the Chief Executive announced the establishment of a high-level Steering Committee for the Development of the Guangdong-Hong Kong-Macao Greater Bay Area. The Steering Committee </a:t>
            </a:r>
            <a:r>
              <a:rPr lang="en-US" altLang="zh-TW"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is </a:t>
            </a:r>
            <a:r>
              <a:rPr lang="en-US" altLang="zh-TW"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chaired by the Chief Executive and comprises all Secretaries of Department and Directors of Bureau as members, and is responsible for the overall coordination of matters relating to the Hong Kong Special Administrative Region’s participation in the development of the Greater Bay Area.</a:t>
            </a:r>
          </a:p>
          <a:p>
            <a:pPr marL="342900" indent="-342900" algn="just">
              <a:lnSpc>
                <a:spcPct val="107000"/>
              </a:lnSpc>
              <a:spcAft>
                <a:spcPts val="1500"/>
              </a:spcAft>
              <a:buFont typeface="Arial" panose="020B0604020202020204" pitchFamily="34" charset="0"/>
              <a:buChar char="•"/>
            </a:pPr>
            <a:r>
              <a:rPr lang="en-US" altLang="zh-TW"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The promulgation of </a:t>
            </a:r>
            <a:r>
              <a:rPr lang="en-US" altLang="zh-TW" i="1"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The Outline Development Plan for the Guangdong-Hong Kong-Macao Greater Bay Area </a:t>
            </a:r>
            <a:r>
              <a:rPr lang="en-US" altLang="zh-TW"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on 18 February 2019 signified a new stage in the development of the Greater Bay Area. </a:t>
            </a:r>
          </a:p>
          <a:p>
            <a:pPr marL="342900" indent="-342900" algn="just">
              <a:lnSpc>
                <a:spcPct val="107000"/>
              </a:lnSpc>
              <a:spcAft>
                <a:spcPts val="1500"/>
              </a:spcAft>
              <a:buFont typeface="Arial" panose="020B0604020202020204" pitchFamily="34" charset="0"/>
              <a:buChar char="•"/>
            </a:pPr>
            <a:r>
              <a:rPr lang="en-US" altLang="zh-TW"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On 23 November 2020, the Constitutional and Mainland Affairs Bureau set up the Guangdong-Hong Kong-Macao </a:t>
            </a:r>
            <a:r>
              <a:rPr lang="en-US" altLang="zh-TW"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Greater </a:t>
            </a:r>
            <a:r>
              <a:rPr lang="en-US" altLang="zh-TW"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Bay Area Development Office and appointed </a:t>
            </a:r>
            <a:r>
              <a:rPr lang="en-US" altLang="zh-TW"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the </a:t>
            </a:r>
            <a:r>
              <a:rPr lang="en-US" altLang="zh-TW"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Commissioner for the Development of the Guangdong-Hong Kong-Macao </a:t>
            </a:r>
            <a:r>
              <a:rPr lang="en-US" altLang="zh-TW"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Greater </a:t>
            </a:r>
            <a:r>
              <a:rPr lang="en-US" altLang="zh-TW"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Bay Area to implement the relevant work. </a:t>
            </a:r>
            <a:endParaRPr lang="zh-TW" altLang="en-US"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lnSpc>
                <a:spcPct val="107000"/>
              </a:lnSpc>
              <a:spcAft>
                <a:spcPts val="1500"/>
              </a:spcAft>
              <a:buFont typeface="Arial" panose="020B0604020202020204" pitchFamily="34" charset="0"/>
              <a:buChar char="•"/>
            </a:pPr>
            <a:endParaRPr lang="en-US" altLang="zh-TW" sz="2400" dirty="0">
              <a:solidFill>
                <a:srgbClr val="333333"/>
              </a:solidFill>
              <a:latin typeface="標楷體" panose="03000509000000000000" pitchFamily="65" charset="-120"/>
              <a:ea typeface="標楷體" panose="03000509000000000000" pitchFamily="65" charset="-120"/>
              <a:cs typeface="微軟正黑體" panose="020B0604030504040204" pitchFamily="34" charset="-120"/>
            </a:endParaRPr>
          </a:p>
        </p:txBody>
      </p:sp>
      <p:sp>
        <p:nvSpPr>
          <p:cNvPr id="5" name="Rectangle 4"/>
          <p:cNvSpPr/>
          <p:nvPr/>
        </p:nvSpPr>
        <p:spPr>
          <a:xfrm>
            <a:off x="3324426" y="6161658"/>
            <a:ext cx="6987146" cy="307777"/>
          </a:xfrm>
          <a:prstGeom prst="rect">
            <a:avLst/>
          </a:prstGeom>
        </p:spPr>
        <p:txBody>
          <a:bodyPr wrap="none">
            <a:spAutoFit/>
          </a:bodyPr>
          <a:lstStyle/>
          <a:p>
            <a:r>
              <a:rPr lang="en-US" altLang="zh-TW" sz="1400" dirty="0">
                <a:latin typeface="Times New Roman"/>
                <a:ea typeface="標楷體" panose="03000509000000000000" pitchFamily="65" charset="-120"/>
                <a:cs typeface="Times New Roman"/>
              </a:rPr>
              <a:t>Source: Website of the Greater Bay Area</a:t>
            </a:r>
            <a:r>
              <a:rPr lang="zh-TW" altLang="en-US" sz="1400" dirty="0">
                <a:latin typeface="Times New Roman"/>
                <a:ea typeface="標楷體" panose="03000509000000000000" pitchFamily="65" charset="-120"/>
                <a:cs typeface="Times New Roman"/>
              </a:rPr>
              <a:t> </a:t>
            </a:r>
            <a:r>
              <a:rPr lang="en-US" altLang="zh-TW" sz="1400" dirty="0">
                <a:latin typeface="Times New Roman"/>
                <a:ea typeface="標楷體" panose="03000509000000000000" pitchFamily="65" charset="-120"/>
                <a:cs typeface="Times New Roman"/>
              </a:rPr>
              <a:t>(</a:t>
            </a:r>
            <a:r>
              <a:rPr lang="en-US" altLang="zh-CN" sz="1400" dirty="0">
                <a:latin typeface="Times New Roman"/>
                <a:ea typeface="標楷體" panose="03000509000000000000" pitchFamily="65" charset="-120"/>
                <a:cs typeface="Times New Roman"/>
              </a:rPr>
              <a:t>https://www.bayarea.gov.hk/en/about/overview.html</a:t>
            </a:r>
            <a:r>
              <a:rPr lang="en-US" altLang="zh-TW" sz="1400" dirty="0">
                <a:latin typeface="Times New Roman"/>
                <a:ea typeface="標楷體" panose="03000509000000000000" pitchFamily="65" charset="-120"/>
                <a:cs typeface="Times New Roman"/>
              </a:rPr>
              <a:t>)</a:t>
            </a:r>
            <a:endParaRPr lang="en-US" altLang="zh-CN" sz="1400" dirty="0">
              <a:latin typeface="Times New Roman"/>
              <a:ea typeface="標楷體" panose="03000509000000000000" pitchFamily="65" charset="-120"/>
              <a:cs typeface="Times New Roman"/>
            </a:endParaRPr>
          </a:p>
        </p:txBody>
      </p:sp>
      <p:pic>
        <p:nvPicPr>
          <p:cNvPr id="6" name="Picture 5"/>
          <p:cNvPicPr>
            <a:picLocks noChangeAspect="1"/>
          </p:cNvPicPr>
          <p:nvPr/>
        </p:nvPicPr>
        <p:blipFill>
          <a:blip r:embed="rId2"/>
          <a:stretch>
            <a:fillRect/>
          </a:stretch>
        </p:blipFill>
        <p:spPr>
          <a:xfrm>
            <a:off x="834444" y="5968926"/>
            <a:ext cx="2298641" cy="693242"/>
          </a:xfrm>
          <a:prstGeom prst="rect">
            <a:avLst/>
          </a:prstGeom>
        </p:spPr>
      </p:pic>
      <p:sp>
        <p:nvSpPr>
          <p:cNvPr id="7" name="矩形 15"/>
          <p:cNvSpPr/>
          <p:nvPr/>
        </p:nvSpPr>
        <p:spPr bwMode="auto">
          <a:xfrm>
            <a:off x="302895" y="170416"/>
            <a:ext cx="1808538" cy="582613"/>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800" b="1" dirty="0">
                <a:solidFill>
                  <a:schemeClr val="tx1"/>
                </a:solidFill>
                <a:latin typeface="Times New Roman"/>
                <a:ea typeface="標楷體" panose="03000509000000000000" pitchFamily="65" charset="-120"/>
                <a:cs typeface="Times New Roman"/>
              </a:rPr>
              <a:t>Reference </a:t>
            </a:r>
            <a:endParaRPr lang="zh-CN" altLang="en-US" sz="2800" b="1" dirty="0">
              <a:solidFill>
                <a:schemeClr val="tx1"/>
              </a:solidFill>
              <a:latin typeface="Times New Roman"/>
              <a:ea typeface="標楷體" panose="03000509000000000000" pitchFamily="65" charset="-120"/>
              <a:cs typeface="Times New Roman"/>
            </a:endParaRPr>
          </a:p>
        </p:txBody>
      </p:sp>
    </p:spTree>
    <p:extLst>
      <p:ext uri="{BB962C8B-B14F-4D97-AF65-F5344CB8AC3E}">
        <p14:creationId xmlns:p14="http://schemas.microsoft.com/office/powerpoint/2010/main" val="223238706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51394" y="288565"/>
            <a:ext cx="6696992" cy="707886"/>
          </a:xfrm>
          <a:prstGeom prst="rect">
            <a:avLst/>
          </a:prstGeom>
        </p:spPr>
        <p:txBody>
          <a:bodyPr wrap="square">
            <a:spAutoFit/>
          </a:bodyPr>
          <a:lstStyle/>
          <a:p>
            <a:r>
              <a:rPr lang="en-US" altLang="zh-CN" sz="4000" b="1" i="0" dirty="0">
                <a:solidFill>
                  <a:srgbClr val="000000"/>
                </a:solidFill>
                <a:effectLst/>
                <a:latin typeface="Times New Roman" panose="02020603050405020304" pitchFamily="18" charset="0"/>
                <a:cs typeface="Times New Roman" panose="02020603050405020304" pitchFamily="18" charset="0"/>
              </a:rPr>
              <a:t>Shenzhen-Hong Kong Loop</a:t>
            </a:r>
            <a:endParaRPr lang="en-US" sz="40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620926" y="1879292"/>
            <a:ext cx="4192142" cy="2685011"/>
          </a:xfrm>
          <a:prstGeom prst="rect">
            <a:avLst/>
          </a:prstGeom>
        </p:spPr>
      </p:pic>
      <p:sp>
        <p:nvSpPr>
          <p:cNvPr id="4" name="Rectangle 3"/>
          <p:cNvSpPr/>
          <p:nvPr/>
        </p:nvSpPr>
        <p:spPr>
          <a:xfrm>
            <a:off x="309734" y="4696881"/>
            <a:ext cx="4503334" cy="523220"/>
          </a:xfrm>
          <a:prstGeom prst="rect">
            <a:avLst/>
          </a:prstGeom>
        </p:spPr>
        <p:txBody>
          <a:bodyPr wrap="square">
            <a:spAutoFit/>
          </a:bodyPr>
          <a:lstStyle/>
          <a:p>
            <a:r>
              <a:rPr lang="en-US"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Image source: Wen Wei Po</a:t>
            </a:r>
            <a:endParaRPr lang="zh-CN" alt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TW" sz="1200" dirty="0">
                <a:latin typeface="Times New Roman" panose="02020603050405020304" pitchFamily="18" charset="0"/>
                <a:cs typeface="Times New Roman" panose="02020603050405020304" pitchFamily="18" charset="0"/>
              </a:rPr>
              <a:t>(</a:t>
            </a:r>
            <a:r>
              <a:rPr lang="en-US" sz="1200" dirty="0">
                <a:latin typeface="Times New Roman" panose="02020603050405020304" pitchFamily="18" charset="0"/>
                <a:cs typeface="Times New Roman" panose="02020603050405020304" pitchFamily="18" charset="0"/>
              </a:rPr>
              <a:t>http://news.wenweipo.com/2019/05/07/IN1905070041.htm</a:t>
            </a:r>
            <a:r>
              <a:rPr lang="en-US" altLang="zh-TW" sz="1200" dirty="0">
                <a:latin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cs typeface="Times New Roman" panose="02020603050405020304" pitchFamily="18" charset="0"/>
            </a:endParaRPr>
          </a:p>
        </p:txBody>
      </p:sp>
      <p:sp>
        <p:nvSpPr>
          <p:cNvPr id="5" name="Rectangle 4"/>
          <p:cNvSpPr/>
          <p:nvPr/>
        </p:nvSpPr>
        <p:spPr>
          <a:xfrm>
            <a:off x="4926480" y="1123202"/>
            <a:ext cx="6940483" cy="5309146"/>
          </a:xfrm>
          <a:prstGeom prst="rect">
            <a:avLst/>
          </a:prstGeom>
        </p:spPr>
        <p:txBody>
          <a:bodyPr wrap="square">
            <a:spAutoFit/>
          </a:bodyPr>
          <a:lstStyle/>
          <a:p>
            <a:pPr indent="342900" algn="just">
              <a:lnSpc>
                <a:spcPct val="150000"/>
              </a:lnSpc>
            </a:pPr>
            <a:r>
              <a:rPr lang="en-US" altLang="zh-CN" kern="100" dirty="0">
                <a:solidFill>
                  <a:srgbClr val="000000"/>
                </a:solidFill>
                <a:latin typeface="Roboto" panose="02000000000000000000" pitchFamily="2" charset="0"/>
                <a:ea typeface="宋体" panose="02010600030101010101" pitchFamily="2" charset="-122"/>
                <a:cs typeface="Times New Roman" panose="02020603050405020304" pitchFamily="18" charset="0"/>
              </a:rPr>
              <a:t> </a:t>
            </a: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The Hong Kong-Shenzhen Innovation and Technology Park is jointly developed by the Hong Kong SAR Government and the Shenzhen Municipal People’s Government </a:t>
            </a:r>
            <a:r>
              <a:rPr lang="en-US" altLang="zh-CN" sz="18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at the </a:t>
            </a: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87-hectare Lok Ma Chau Loop. </a:t>
            </a:r>
            <a:r>
              <a:rPr lang="en-US" altLang="zh-CN" sz="18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It </a:t>
            </a: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is the largest innovation and technology platform in Hong Kong’s history.</a:t>
            </a:r>
            <a:endParaRPr lang="en-US" altLang="zh-CN" sz="26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indent="342900" algn="just">
              <a:lnSpc>
                <a:spcPct val="150000"/>
              </a:lnSpc>
            </a:pP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The Central Government also supports the </a:t>
            </a:r>
            <a:r>
              <a:rPr lang="en-US" altLang="zh-CN" sz="18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development of </a:t>
            </a: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the “Shenzhen-Hong Kong </a:t>
            </a:r>
            <a:r>
              <a:rPr lang="en-US" altLang="zh-CN" sz="18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Innovation and </a:t>
            </a: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Technology </a:t>
            </a:r>
            <a:r>
              <a:rPr lang="en-US" altLang="zh-CN" sz="18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Cooperation </a:t>
            </a: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Zone” from the “Hong Kong-Shenzhen Innovation and Technology Park” located in the Lok Ma Chau Loop and the “Shenzhen Science and Technology Innovation </a:t>
            </a:r>
            <a:r>
              <a:rPr lang="en-US"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Zone</a:t>
            </a:r>
            <a:r>
              <a:rPr lang="en-US" altLang="zh-CN" sz="18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adjacent to the Loop on the north side of Shenzhen River, f</a:t>
            </a:r>
            <a:r>
              <a:rPr lang="zh-CN"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ormulat</a:t>
            </a:r>
            <a:r>
              <a:rPr lang="en-US" altLang="zh-CN" kern="100" dirty="0" err="1">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ing</a:t>
            </a:r>
            <a:r>
              <a:rPr lang="zh-CN"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supporting policies for the flow of </a:t>
            </a: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people, </a:t>
            </a:r>
            <a:r>
              <a:rPr lang="zh-CN"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capital, goods, </a:t>
            </a:r>
            <a:r>
              <a:rPr lang="zh-CN"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and information</a:t>
            </a: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etc.</a:t>
            </a:r>
            <a:r>
              <a:rPr lang="zh-CN"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a:t>
            </a:r>
            <a:endPar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a:p>
            <a:endParaRPr lang="en-US" altLang="zh-TW" sz="14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14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Source</a:t>
            </a:r>
            <a:r>
              <a:rPr lang="en-US" altLang="zh-TW"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 Website of the Greater Bay Area</a:t>
            </a:r>
          </a:p>
          <a:p>
            <a:r>
              <a:rPr lang="en-US" altLang="zh-TW"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(https</a:t>
            </a:r>
            <a:r>
              <a:rPr lang="en-US" altLang="zh-TW"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://www.bayarea.gov.hk/en/opportunities/it.html)</a:t>
            </a:r>
            <a:endParaRPr lang="en-US"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Rectangle 5"/>
          <p:cNvSpPr/>
          <p:nvPr/>
        </p:nvSpPr>
        <p:spPr>
          <a:xfrm>
            <a:off x="2830409" y="3106381"/>
            <a:ext cx="1013031" cy="2308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zh-TW" sz="900" b="1" dirty="0" err="1" smtClean="0">
                <a:solidFill>
                  <a:schemeClr val="tx1">
                    <a:lumMod val="95000"/>
                    <a:lumOff val="5000"/>
                  </a:schemeClr>
                </a:solidFill>
                <a:latin typeface="Times New Roman" panose="02020603050405020304" pitchFamily="18" charset="0"/>
                <a:cs typeface="Times New Roman" panose="02020603050405020304" pitchFamily="18" charset="0"/>
              </a:rPr>
              <a:t>Futian</a:t>
            </a:r>
            <a:r>
              <a:rPr lang="en-US" altLang="zh-TW" sz="9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TW" sz="900" b="1" dirty="0">
                <a:solidFill>
                  <a:schemeClr val="tx1">
                    <a:lumMod val="95000"/>
                    <a:lumOff val="5000"/>
                  </a:schemeClr>
                </a:solidFill>
                <a:latin typeface="Times New Roman" panose="02020603050405020304" pitchFamily="18" charset="0"/>
                <a:cs typeface="Times New Roman" panose="02020603050405020304" pitchFamily="18" charset="0"/>
              </a:rPr>
              <a:t>Port</a:t>
            </a:r>
            <a:r>
              <a:rPr lang="zh-TW" altLang="en-US" sz="900" b="1" dirty="0">
                <a:solidFill>
                  <a:schemeClr val="tx1">
                    <a:lumMod val="95000"/>
                    <a:lumOff val="5000"/>
                  </a:schemeClr>
                </a:solidFill>
                <a:latin typeface="Times New Roman" panose="02020603050405020304" pitchFamily="18" charset="0"/>
                <a:cs typeface="Times New Roman" panose="02020603050405020304" pitchFamily="18" charset="0"/>
              </a:rPr>
              <a:t> </a:t>
            </a:r>
            <a:endParaRPr lang="en-US" sz="9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7" name="Rectangle 6"/>
          <p:cNvSpPr/>
          <p:nvPr/>
        </p:nvSpPr>
        <p:spPr>
          <a:xfrm>
            <a:off x="2812907" y="2846936"/>
            <a:ext cx="1048036" cy="2308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zh-TW" sz="900" b="1" dirty="0" err="1" smtClean="0">
                <a:solidFill>
                  <a:schemeClr val="tx1">
                    <a:lumMod val="95000"/>
                    <a:lumOff val="5000"/>
                  </a:schemeClr>
                </a:solidFill>
                <a:latin typeface="Times New Roman" panose="02020603050405020304" pitchFamily="18" charset="0"/>
                <a:cs typeface="Times New Roman" panose="02020603050405020304" pitchFamily="18" charset="0"/>
              </a:rPr>
              <a:t>Huanggang</a:t>
            </a:r>
            <a:r>
              <a:rPr lang="en-US" altLang="zh-TW" sz="9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TW" sz="900" b="1" dirty="0">
                <a:solidFill>
                  <a:schemeClr val="tx1">
                    <a:lumMod val="95000"/>
                    <a:lumOff val="5000"/>
                  </a:schemeClr>
                </a:solidFill>
                <a:latin typeface="Times New Roman" panose="02020603050405020304" pitchFamily="18" charset="0"/>
                <a:cs typeface="Times New Roman" panose="02020603050405020304" pitchFamily="18" charset="0"/>
              </a:rPr>
              <a:t>Port</a:t>
            </a:r>
            <a:endParaRPr lang="en-US" sz="9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9436037" y="6159176"/>
            <a:ext cx="1811560" cy="546344"/>
          </a:xfrm>
          <a:prstGeom prst="rect">
            <a:avLst/>
          </a:prstGeom>
        </p:spPr>
      </p:pic>
      <p:sp>
        <p:nvSpPr>
          <p:cNvPr id="10" name="矩形 15"/>
          <p:cNvSpPr/>
          <p:nvPr/>
        </p:nvSpPr>
        <p:spPr bwMode="auto">
          <a:xfrm>
            <a:off x="412149" y="388890"/>
            <a:ext cx="1808538" cy="582613"/>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800" b="1" dirty="0">
                <a:solidFill>
                  <a:schemeClr val="tx1"/>
                </a:solidFill>
                <a:latin typeface="Times New Roman"/>
                <a:ea typeface="標楷體" panose="03000509000000000000" pitchFamily="65" charset="-120"/>
                <a:cs typeface="Times New Roman"/>
              </a:rPr>
              <a:t>Reference </a:t>
            </a:r>
            <a:endParaRPr lang="zh-CN" altLang="en-US" sz="2800" b="1" dirty="0">
              <a:solidFill>
                <a:schemeClr val="tx1"/>
              </a:solidFill>
              <a:latin typeface="Times New Roman"/>
              <a:ea typeface="標楷體" panose="03000509000000000000" pitchFamily="65" charset="-120"/>
              <a:cs typeface="Times New Roman"/>
            </a:endParaRPr>
          </a:p>
        </p:txBody>
      </p:sp>
      <p:sp>
        <p:nvSpPr>
          <p:cNvPr id="9" name="TextBox 8">
            <a:extLst>
              <a:ext uri="{FF2B5EF4-FFF2-40B4-BE49-F238E27FC236}">
                <a16:creationId xmlns:a16="http://schemas.microsoft.com/office/drawing/2014/main" id="{78092BCE-D3EB-2A4C-BF77-1EC0A39EA98E}"/>
              </a:ext>
            </a:extLst>
          </p:cNvPr>
          <p:cNvSpPr txBox="1"/>
          <p:nvPr/>
        </p:nvSpPr>
        <p:spPr>
          <a:xfrm>
            <a:off x="1343025" y="1746714"/>
            <a:ext cx="1373972"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solidFill>
                  <a:schemeClr val="tx1">
                    <a:lumMod val="95000"/>
                    <a:lumOff val="5000"/>
                  </a:schemeClr>
                </a:solidFill>
                <a:latin typeface="Times New Roman" panose="02020603050405020304" pitchFamily="18" charset="0"/>
                <a:cs typeface="Times New Roman" panose="02020603050405020304" pitchFamily="18" charset="0"/>
              </a:rPr>
              <a:t>Shenzhen CBD</a:t>
            </a:r>
          </a:p>
        </p:txBody>
      </p:sp>
      <p:sp>
        <p:nvSpPr>
          <p:cNvPr id="11" name="TextBox 10">
            <a:extLst>
              <a:ext uri="{FF2B5EF4-FFF2-40B4-BE49-F238E27FC236}">
                <a16:creationId xmlns:a16="http://schemas.microsoft.com/office/drawing/2014/main" id="{3788FD92-BEF8-C84A-B32A-CC814FE1EE75}"/>
              </a:ext>
            </a:extLst>
          </p:cNvPr>
          <p:cNvSpPr txBox="1"/>
          <p:nvPr/>
        </p:nvSpPr>
        <p:spPr>
          <a:xfrm>
            <a:off x="-43666" y="2951946"/>
            <a:ext cx="1808538"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HK" sz="1400" b="0" i="0" u="none" strike="noStrike" dirty="0">
                <a:solidFill>
                  <a:schemeClr val="tx1">
                    <a:lumMod val="95000"/>
                    <a:lumOff val="5000"/>
                  </a:schemeClr>
                </a:solidFill>
                <a:effectLst/>
                <a:latin typeface="Times New Roman" panose="02020603050405020304" pitchFamily="18" charset="0"/>
                <a:cs typeface="Times New Roman" panose="02020603050405020304" pitchFamily="18" charset="0"/>
              </a:rPr>
              <a:t>Shenzhen-Hong Kong Innovation and Technology Co-operation Zone</a:t>
            </a:r>
            <a:endParaRPr lang="en-US" sz="1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463049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890175" y="1125634"/>
            <a:ext cx="10410744" cy="2308324"/>
          </a:xfrm>
          <a:prstGeom prst="rect">
            <a:avLst/>
          </a:prstGeom>
          <a:noFill/>
        </p:spPr>
        <p:txBody>
          <a:bodyPr wrap="square">
            <a:spAutoFit/>
          </a:bodyPr>
          <a:lstStyle/>
          <a:p>
            <a:pPr marL="457200" indent="-457200" algn="just">
              <a:lnSpc>
                <a:spcPct val="150000"/>
              </a:lnSpc>
              <a:buFont typeface="Arial" panose="020B0604020202020204" pitchFamily="34" charset="0"/>
              <a:buChar char="•"/>
            </a:pPr>
            <a:r>
              <a:rPr lang="en-US" altLang="zh-CN" sz="2400" kern="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The Greater Bay Area is currently a </a:t>
            </a:r>
            <a:r>
              <a:rPr lang="en-US" altLang="zh-CN" sz="2400" kern="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multi-institutional structure </a:t>
            </a:r>
            <a:r>
              <a:rPr lang="en-US" altLang="zh-CN" sz="2400" kern="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of “one country, two systems and three customs zones”.</a:t>
            </a:r>
            <a:endParaRPr lang="zh-CN" altLang="zh-CN" sz="2400" kern="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a:p>
            <a:pPr marL="457200" indent="-457200" algn="just">
              <a:lnSpc>
                <a:spcPct val="150000"/>
              </a:lnSpc>
              <a:buFont typeface="Arial" panose="020B0604020202020204" pitchFamily="34" charset="0"/>
              <a:buChar char="•"/>
            </a:pPr>
            <a:r>
              <a:rPr lang="en-US" altLang="zh-CN" sz="2400" kern="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“One Country” and “Two Systems” are the dual advantages of the Greater Bay Area, which fully reflects the support of China.</a:t>
            </a:r>
            <a:endParaRPr lang="zh-CN" altLang="zh-CN" sz="2400" kern="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220" name="文本框 219"/>
          <p:cNvSpPr txBox="1"/>
          <p:nvPr/>
        </p:nvSpPr>
        <p:spPr>
          <a:xfrm>
            <a:off x="1570524" y="252245"/>
            <a:ext cx="9504914" cy="83099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indent="228600" algn="just">
              <a:lnSpc>
                <a:spcPct val="150000"/>
              </a:lnSpc>
            </a:pPr>
            <a:r>
              <a:rPr lang="en-US" altLang="zh-CN" sz="3200" b="1" kern="0" dirty="0">
                <a:effectLst/>
                <a:latin typeface="Times New Roman" panose="02020603050405020304" pitchFamily="18" charset="0"/>
                <a:ea typeface="宋体" panose="02010600030101010101" pitchFamily="2" charset="-122"/>
                <a:cs typeface="Times New Roman" panose="02020603050405020304" pitchFamily="18" charset="0"/>
              </a:rPr>
              <a:t>Institutional Advantages of the Greater Bay Area</a:t>
            </a:r>
            <a:endParaRPr lang="zh-CN" altLang="zh-CN" sz="3200" b="1" kern="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221" name="Freeform 7"/>
          <p:cNvSpPr/>
          <p:nvPr/>
        </p:nvSpPr>
        <p:spPr bwMode="auto">
          <a:xfrm>
            <a:off x="1052086" y="552563"/>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01B3C5"/>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nvGrpSpPr>
          <p:cNvPr id="6" name="组合 2"/>
          <p:cNvGrpSpPr/>
          <p:nvPr/>
        </p:nvGrpSpPr>
        <p:grpSpPr>
          <a:xfrm>
            <a:off x="138223" y="3521072"/>
            <a:ext cx="11216552" cy="2860121"/>
            <a:chOff x="7963" y="2173"/>
            <a:chExt cx="9997" cy="7045"/>
          </a:xfrm>
        </p:grpSpPr>
        <p:sp>
          <p:nvSpPr>
            <p:cNvPr id="7" name="Oval 23"/>
            <p:cNvSpPr>
              <a:spLocks noChangeArrowheads="1"/>
            </p:cNvSpPr>
            <p:nvPr/>
          </p:nvSpPr>
          <p:spPr bwMode="auto">
            <a:xfrm>
              <a:off x="11010" y="3370"/>
              <a:ext cx="1204" cy="1112"/>
            </a:xfrm>
            <a:prstGeom prst="ellipse">
              <a:avLst/>
            </a:prstGeom>
            <a:solidFill>
              <a:schemeClr val="accent2">
                <a:lumMod val="40000"/>
                <a:lumOff val="60000"/>
              </a:schemeClr>
            </a:solidFill>
            <a:ln w="9525">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00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Guangdong</a:t>
              </a:r>
              <a:endParaRPr kumimoji="0" lang="zh-CN" altLang="en-US" sz="200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Oval 24"/>
            <p:cNvSpPr/>
            <p:nvPr/>
          </p:nvSpPr>
          <p:spPr>
            <a:xfrm>
              <a:off x="11010" y="5355"/>
              <a:ext cx="970" cy="820"/>
            </a:xfrm>
            <a:prstGeom prst="ellipse">
              <a:avLst/>
            </a:prstGeom>
            <a:solidFill>
              <a:schemeClr val="accent2">
                <a:lumMod val="40000"/>
                <a:lumOff val="60000"/>
              </a:schemeClr>
            </a:solidFill>
            <a:ln w="9525" cap="flat" cmpd="sng">
              <a:noFill/>
              <a:prstDash val="solid"/>
              <a:round/>
              <a:headEnd type="none" w="med" len="med"/>
              <a:tailEnd type="none" w="med" len="med"/>
            </a:ln>
          </p:spPr>
          <p:txBody>
            <a:bodyPr wrap="none" anchor="ctr"/>
            <a:lstStyle/>
            <a:p>
              <a:pPr algn="ct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Hong</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Kong</a:t>
              </a:r>
              <a:endParaRPr lang="zh-CN" altLang="en-US" sz="20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 name="Oval 25"/>
            <p:cNvSpPr>
              <a:spLocks noChangeArrowheads="1"/>
            </p:cNvSpPr>
            <p:nvPr/>
          </p:nvSpPr>
          <p:spPr bwMode="auto">
            <a:xfrm>
              <a:off x="11010" y="7193"/>
              <a:ext cx="970" cy="970"/>
            </a:xfrm>
            <a:prstGeom prst="ellipse">
              <a:avLst/>
            </a:prstGeom>
            <a:solidFill>
              <a:schemeClr val="accent2">
                <a:lumMod val="40000"/>
                <a:lumOff val="60000"/>
              </a:schemeClr>
            </a:solidFill>
            <a:ln w="9525">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Macao</a:t>
              </a:r>
              <a:endParaRPr kumimoji="0" lang="zh-CN" altLang="en-US" sz="240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 name="Text Box 28"/>
            <p:cNvSpPr txBox="1"/>
            <p:nvPr/>
          </p:nvSpPr>
          <p:spPr>
            <a:xfrm rot="16200000">
              <a:off x="12682" y="5252"/>
              <a:ext cx="2215" cy="1561"/>
            </a:xfrm>
            <a:prstGeom prst="rect">
              <a:avLst/>
            </a:prstGeom>
            <a:solidFill>
              <a:schemeClr val="bg2">
                <a:lumMod val="90000"/>
              </a:schemeClr>
            </a:solidFill>
            <a:ln w="9525">
              <a:noFill/>
            </a:ln>
          </p:spPr>
          <p:txBody>
            <a:bodyPr vert="eaVert" wrap="square" anchor="t">
              <a:spAutoFit/>
            </a:bodyPr>
            <a:lstStyle/>
            <a:p>
              <a:pPr indent="228600" algn="ctr">
                <a:lnSpc>
                  <a:spcPct val="150000"/>
                </a:lnSpc>
              </a:pPr>
              <a:r>
                <a:rPr lang="en-US" altLang="zh-CN" sz="1400" kern="100" dirty="0">
                  <a:effectLst/>
                  <a:latin typeface="Times New Roman" panose="02020603050405020304" pitchFamily="18" charset="0"/>
                  <a:ea typeface="宋体" panose="02010600030101010101" pitchFamily="2" charset="-122"/>
                  <a:cs typeface="Times New Roman" panose="02020603050405020304" pitchFamily="18" charset="0"/>
                </a:rPr>
                <a:t>Three independent market systems</a:t>
              </a:r>
              <a:endParaRPr lang="zh-CN" altLang="zh-CN" sz="14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 name="AutoShape 29"/>
            <p:cNvSpPr/>
            <p:nvPr/>
          </p:nvSpPr>
          <p:spPr>
            <a:xfrm>
              <a:off x="15715" y="2173"/>
              <a:ext cx="2197" cy="1055"/>
            </a:xfrm>
            <a:prstGeom prst="flowChartAlternateProcess">
              <a:avLst/>
            </a:prstGeom>
            <a:solidFill>
              <a:schemeClr val="accent4">
                <a:lumMod val="40000"/>
                <a:lumOff val="60000"/>
              </a:schemeClr>
            </a:solidFill>
            <a:ln w="9525" cap="flat" cmpd="sng">
              <a:noFill/>
              <a:prstDash val="solid"/>
              <a:miter/>
              <a:headEnd type="none" w="med" len="med"/>
              <a:tailEnd type="none" w="med" len="med"/>
            </a:ln>
          </p:spPr>
          <p:txBody>
            <a:bodyPr wrap="none" anchor="ctr"/>
            <a:lstStyle/>
            <a:p>
              <a:pPr indent="228600" algn="just">
                <a:lnSpc>
                  <a:spcPct val="150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economic system</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 name="AutoShape 30"/>
            <p:cNvSpPr/>
            <p:nvPr/>
          </p:nvSpPr>
          <p:spPr>
            <a:xfrm>
              <a:off x="15715" y="3649"/>
              <a:ext cx="2197" cy="1012"/>
            </a:xfrm>
            <a:prstGeom prst="flowChartAlternateProcess">
              <a:avLst/>
            </a:prstGeom>
            <a:solidFill>
              <a:schemeClr val="accent4">
                <a:lumMod val="40000"/>
                <a:lumOff val="60000"/>
              </a:schemeClr>
            </a:solidFill>
            <a:ln w="9525" cap="flat" cmpd="sng">
              <a:noFill/>
              <a:prstDash val="solid"/>
              <a:miter/>
              <a:headEnd type="none" w="med" len="med"/>
              <a:tailEnd type="none" w="med" len="med"/>
            </a:ln>
          </p:spPr>
          <p:txBody>
            <a:bodyPr wrap="none" anchor="ctr"/>
            <a:lstStyle/>
            <a:p>
              <a:pPr indent="228600" algn="just">
                <a:lnSpc>
                  <a:spcPct val="150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financial system</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3" name="AutoShape 31"/>
            <p:cNvSpPr/>
            <p:nvPr/>
          </p:nvSpPr>
          <p:spPr>
            <a:xfrm>
              <a:off x="15715" y="5189"/>
              <a:ext cx="2197" cy="1012"/>
            </a:xfrm>
            <a:prstGeom prst="flowChartAlternateProcess">
              <a:avLst/>
            </a:prstGeom>
            <a:solidFill>
              <a:schemeClr val="accent4">
                <a:lumMod val="40000"/>
                <a:lumOff val="60000"/>
              </a:schemeClr>
            </a:solidFill>
            <a:ln w="9525" cap="flat" cmpd="sng">
              <a:noFill/>
              <a:prstDash val="solid"/>
              <a:miter/>
              <a:headEnd type="none" w="med" len="med"/>
              <a:tailEnd type="none" w="med" len="med"/>
            </a:ln>
          </p:spPr>
          <p:txBody>
            <a:bodyPr wrap="none" anchor="ctr"/>
            <a:lstStyle/>
            <a:p>
              <a:pPr indent="228600" algn="just">
                <a:lnSpc>
                  <a:spcPct val="150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currency issuance</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 name="AutoShape 32"/>
            <p:cNvSpPr/>
            <p:nvPr/>
          </p:nvSpPr>
          <p:spPr>
            <a:xfrm>
              <a:off x="15715" y="6465"/>
              <a:ext cx="2197" cy="1233"/>
            </a:xfrm>
            <a:prstGeom prst="flowChartAlternateProcess">
              <a:avLst/>
            </a:prstGeom>
            <a:solidFill>
              <a:schemeClr val="accent4">
                <a:lumMod val="40000"/>
                <a:lumOff val="60000"/>
              </a:schemeClr>
            </a:solidFill>
            <a:ln w="9525" cap="flat" cmpd="sng">
              <a:noFill/>
              <a:prstDash val="solid"/>
              <a:miter/>
              <a:headEnd type="none" w="med" len="med"/>
              <a:tailEnd type="none" w="med" len="med"/>
            </a:ln>
          </p:spPr>
          <p:txBody>
            <a:bodyPr wrap="none" anchor="ctr"/>
            <a:lstStyle/>
            <a:p>
              <a:pPr indent="228600" algn="just">
                <a:lnSpc>
                  <a:spcPct val="150000"/>
                </a:lnSpc>
              </a:pPr>
              <a:r>
                <a:rPr lang="en-US" altLang="zh-CN" kern="100" dirty="0">
                  <a:latin typeface="Times New Roman" panose="02020603050405020304" pitchFamily="18" charset="0"/>
                  <a:ea typeface="宋体" panose="02010600030101010101" pitchFamily="2" charset="-122"/>
                  <a:cs typeface="Times New Roman" panose="02020603050405020304" pitchFamily="18" charset="0"/>
                </a:rPr>
                <a:t> </a:t>
              </a:r>
            </a:p>
            <a:p>
              <a:pPr indent="228600" algn="just">
                <a:lnSpc>
                  <a:spcPct val="150000"/>
                </a:lnSpc>
              </a:pPr>
              <a:r>
                <a:rPr lang="en-US" altLang="zh-CN" kern="100" dirty="0">
                  <a:latin typeface="Times New Roman" panose="02020603050405020304" pitchFamily="18" charset="0"/>
                  <a:ea typeface="宋体" panose="02010600030101010101" pitchFamily="2" charset="-122"/>
                  <a:cs typeface="Times New Roman" panose="02020603050405020304" pitchFamily="18" charset="0"/>
                </a:rPr>
                <a:t>development plan</a:t>
              </a:r>
              <a:endParaRPr lang="zh-CN" altLang="zh-CN" kern="100" dirty="0">
                <a:latin typeface="Times New Roman" panose="02020603050405020304" pitchFamily="18" charset="0"/>
                <a:ea typeface="宋体" panose="02010600030101010101" pitchFamily="2" charset="-122"/>
                <a:cs typeface="Times New Roman" panose="02020603050405020304" pitchFamily="18" charset="0"/>
              </a:endParaRPr>
            </a:p>
            <a:p>
              <a:pPr indent="228600" algn="just">
                <a:lnSpc>
                  <a:spcPct val="150000"/>
                </a:lnSpc>
              </a:pP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 name="AutoShape 33"/>
            <p:cNvSpPr>
              <a:spLocks noChangeArrowheads="1"/>
            </p:cNvSpPr>
            <p:nvPr/>
          </p:nvSpPr>
          <p:spPr bwMode="auto">
            <a:xfrm>
              <a:off x="15719" y="8163"/>
              <a:ext cx="2241" cy="1055"/>
            </a:xfrm>
            <a:prstGeom prst="flowChartAlternateProcess">
              <a:avLst/>
            </a:prstGeom>
            <a:solidFill>
              <a:schemeClr val="accent4">
                <a:lumMod val="40000"/>
                <a:lumOff val="60000"/>
              </a:schemeClr>
            </a:solidFill>
            <a:ln w="9525">
              <a:noFill/>
              <a:miter lim="800000"/>
            </a:ln>
            <a:effectLst/>
          </p:spPr>
          <p:txBody>
            <a:bodyPr wrap="none" anchor="ctr"/>
            <a:lstStyle/>
            <a:p>
              <a:pPr algn="just">
                <a:lnSpc>
                  <a:spcPct val="150000"/>
                </a:lnSpc>
              </a:pPr>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Independent customs </a:t>
              </a:r>
              <a:r>
                <a:rPr lang="en-US" altLang="zh-CN" kern="100" dirty="0">
                  <a:latin typeface="Times New Roman" panose="02020603050405020304" pitchFamily="18" charset="0"/>
                  <a:ea typeface="宋体" panose="02010600030101010101" pitchFamily="2" charset="-122"/>
                  <a:cs typeface="Times New Roman" panose="02020603050405020304" pitchFamily="18" charset="0"/>
                </a:rPr>
                <a:t>area</a:t>
              </a:r>
              <a:endParaRPr lang="zh-CN" altLang="zh-CN"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6" name="Text Box 35"/>
            <p:cNvSpPr txBox="1"/>
            <p:nvPr/>
          </p:nvSpPr>
          <p:spPr>
            <a:xfrm rot="16200000">
              <a:off x="7868" y="5360"/>
              <a:ext cx="1819" cy="1630"/>
            </a:xfrm>
            <a:prstGeom prst="rect">
              <a:avLst/>
            </a:prstGeom>
            <a:solidFill>
              <a:schemeClr val="bg2">
                <a:lumMod val="90000"/>
              </a:schemeClr>
            </a:solidFill>
            <a:ln w="9525" cap="flat" cmpd="sng">
              <a:noFill/>
              <a:prstDash val="solid"/>
              <a:miter/>
              <a:headEnd type="none" w="med" len="med"/>
              <a:tailEnd type="none" w="med" len="med"/>
            </a:ln>
          </p:spPr>
          <p:txBody>
            <a:bodyPr vert="eaVert" anchor="t">
              <a:spAutoFit/>
            </a:bodyPr>
            <a:lstStyle/>
            <a:p>
              <a:pPr algn="ctr">
                <a:spcBef>
                  <a:spcPct val="50000"/>
                </a:spcBef>
              </a:pPr>
              <a:r>
                <a:rPr lang="en-US" altLang="zh-CN" dirty="0">
                  <a:latin typeface="Times New Roman" panose="02020603050405020304" pitchFamily="18" charset="0"/>
                  <a:ea typeface="DFKai-SB" panose="03000509000000000000" pitchFamily="65" charset="-120"/>
                  <a:cs typeface="Times New Roman" panose="02020603050405020304" pitchFamily="18" charset="0"/>
                </a:rPr>
                <a:t>One </a:t>
              </a:r>
              <a:r>
                <a:rPr lang="en-US" altLang="zh-CN"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Country,    Two Systems</a:t>
              </a:r>
              <a:endParaRPr lang="zh-CN" altLang="en-US"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7" name="AutoShape 38"/>
            <p:cNvSpPr/>
            <p:nvPr/>
          </p:nvSpPr>
          <p:spPr>
            <a:xfrm>
              <a:off x="15272" y="2742"/>
              <a:ext cx="337" cy="6096"/>
            </a:xfrm>
            <a:prstGeom prst="leftBracket">
              <a:avLst>
                <a:gd name="adj" fmla="val 150437"/>
              </a:avLst>
            </a:prstGeom>
            <a:noFill/>
            <a:ln w="28575" cap="flat" cmpd="sng">
              <a:solidFill>
                <a:srgbClr val="002060"/>
              </a:solidFill>
              <a:prstDash val="solid"/>
              <a:round/>
              <a:headEnd type="none" w="med" len="med"/>
              <a:tailEnd type="none" w="med" len="med"/>
            </a:ln>
          </p:spPr>
          <p:txBody>
            <a:bodyPr wrap="none" anchor="ctr"/>
            <a:lstStyle/>
            <a:p>
              <a:endParaRPr lang="zh-CN" altLang="en-US" sz="2400" dirty="0">
                <a:latin typeface="DFKai-SB" panose="03000509000000000000" pitchFamily="65" charset="-120"/>
                <a:ea typeface="DFKai-SB" panose="03000509000000000000" pitchFamily="65" charset="-120"/>
              </a:endParaRPr>
            </a:p>
          </p:txBody>
        </p:sp>
        <p:sp>
          <p:nvSpPr>
            <p:cNvPr id="18" name="Line 42"/>
            <p:cNvSpPr/>
            <p:nvPr/>
          </p:nvSpPr>
          <p:spPr>
            <a:xfrm flipV="1">
              <a:off x="14676" y="5779"/>
              <a:ext cx="526" cy="64"/>
            </a:xfrm>
            <a:prstGeom prst="line">
              <a:avLst/>
            </a:prstGeom>
            <a:ln w="28575" cap="flat" cmpd="sng">
              <a:solidFill>
                <a:srgbClr val="002060"/>
              </a:solidFill>
              <a:prstDash val="solid"/>
              <a:round/>
              <a:headEnd type="none" w="med" len="med"/>
              <a:tailEnd type="none" w="med" len="med"/>
            </a:ln>
          </p:spPr>
        </p:sp>
        <p:sp>
          <p:nvSpPr>
            <p:cNvPr id="19" name="Line 43"/>
            <p:cNvSpPr/>
            <p:nvPr/>
          </p:nvSpPr>
          <p:spPr>
            <a:xfrm>
              <a:off x="12214" y="4113"/>
              <a:ext cx="832" cy="810"/>
            </a:xfrm>
            <a:prstGeom prst="line">
              <a:avLst/>
            </a:prstGeom>
            <a:ln w="28575" cap="flat" cmpd="sng">
              <a:solidFill>
                <a:srgbClr val="002060"/>
              </a:solidFill>
              <a:prstDash val="solid"/>
              <a:round/>
              <a:headEnd type="none" w="med" len="med"/>
              <a:tailEnd type="triangle" w="med" len="med"/>
            </a:ln>
          </p:spPr>
        </p:sp>
        <p:sp>
          <p:nvSpPr>
            <p:cNvPr id="20" name="Line 44"/>
            <p:cNvSpPr/>
            <p:nvPr/>
          </p:nvSpPr>
          <p:spPr>
            <a:xfrm>
              <a:off x="11980" y="5811"/>
              <a:ext cx="970" cy="32"/>
            </a:xfrm>
            <a:prstGeom prst="line">
              <a:avLst/>
            </a:prstGeom>
            <a:ln w="28575" cap="flat" cmpd="sng">
              <a:solidFill>
                <a:srgbClr val="002060"/>
              </a:solidFill>
              <a:prstDash val="solid"/>
              <a:round/>
              <a:headEnd type="none" w="med" len="med"/>
              <a:tailEnd type="triangle" w="med" len="med"/>
            </a:ln>
          </p:spPr>
        </p:sp>
        <p:sp>
          <p:nvSpPr>
            <p:cNvPr id="21" name="Line 46"/>
            <p:cNvSpPr/>
            <p:nvPr/>
          </p:nvSpPr>
          <p:spPr>
            <a:xfrm flipV="1">
              <a:off x="11939" y="6686"/>
              <a:ext cx="1070" cy="975"/>
            </a:xfrm>
            <a:prstGeom prst="line">
              <a:avLst/>
            </a:prstGeom>
            <a:ln w="28575" cap="flat" cmpd="sng">
              <a:solidFill>
                <a:srgbClr val="002060"/>
              </a:solidFill>
              <a:prstDash val="solid"/>
              <a:round/>
              <a:headEnd type="none" w="med" len="med"/>
              <a:tailEnd type="triangle" w="med" len="med"/>
            </a:ln>
          </p:spPr>
        </p:sp>
        <p:sp>
          <p:nvSpPr>
            <p:cNvPr id="22" name="AutoShape 48"/>
            <p:cNvSpPr/>
            <p:nvPr/>
          </p:nvSpPr>
          <p:spPr>
            <a:xfrm>
              <a:off x="10652" y="5695"/>
              <a:ext cx="274" cy="2215"/>
            </a:xfrm>
            <a:prstGeom prst="leftBrace">
              <a:avLst>
                <a:gd name="adj1" fmla="val 66634"/>
                <a:gd name="adj2" fmla="val 50000"/>
              </a:avLst>
            </a:prstGeom>
            <a:noFill/>
            <a:ln w="28575" cap="flat" cmpd="sng">
              <a:solidFill>
                <a:srgbClr val="002060"/>
              </a:solidFill>
              <a:prstDash val="solid"/>
              <a:round/>
              <a:headEnd type="none" w="med" len="med"/>
              <a:tailEnd type="none" w="med" len="med"/>
            </a:ln>
          </p:spPr>
          <p:txBody>
            <a:bodyPr wrap="none" anchor="ctr"/>
            <a:lstStyle/>
            <a:p>
              <a:endParaRPr lang="zh-CN" altLang="en-US" sz="2400" dirty="0">
                <a:latin typeface="DFKai-SB" panose="03000509000000000000" pitchFamily="65" charset="-120"/>
                <a:ea typeface="DFKai-SB" panose="03000509000000000000" pitchFamily="65" charset="-120"/>
              </a:endParaRPr>
            </a:p>
          </p:txBody>
        </p:sp>
        <p:sp>
          <p:nvSpPr>
            <p:cNvPr id="23" name="Line 49"/>
            <p:cNvSpPr/>
            <p:nvPr/>
          </p:nvSpPr>
          <p:spPr>
            <a:xfrm flipH="1">
              <a:off x="9556" y="6804"/>
              <a:ext cx="1118" cy="0"/>
            </a:xfrm>
            <a:prstGeom prst="line">
              <a:avLst/>
            </a:prstGeom>
            <a:ln w="28575" cap="flat" cmpd="sng">
              <a:solidFill>
                <a:srgbClr val="002060"/>
              </a:solidFill>
              <a:prstDash val="solid"/>
              <a:round/>
              <a:headEnd type="none" w="med" len="med"/>
              <a:tailEnd type="triangle" w="med" len="med"/>
            </a:ln>
          </p:spPr>
        </p:sp>
        <p:sp>
          <p:nvSpPr>
            <p:cNvPr id="24" name="Line 52"/>
            <p:cNvSpPr/>
            <p:nvPr/>
          </p:nvSpPr>
          <p:spPr>
            <a:xfrm flipH="1">
              <a:off x="9576" y="4299"/>
              <a:ext cx="1561" cy="970"/>
            </a:xfrm>
            <a:prstGeom prst="line">
              <a:avLst/>
            </a:prstGeom>
            <a:ln w="28575" cap="flat" cmpd="sng">
              <a:solidFill>
                <a:srgbClr val="002060"/>
              </a:solidFill>
              <a:prstDash val="solid"/>
              <a:round/>
              <a:headEnd type="none" w="med" len="med"/>
              <a:tailEnd type="triangle" w="med" len="med"/>
            </a:ln>
          </p:spPr>
        </p:sp>
      </p:gr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6"/>
          <p:cNvSpPr txBox="1"/>
          <p:nvPr>
            <p:custDataLst>
              <p:tags r:id="rId1"/>
            </p:custDataLst>
          </p:nvPr>
        </p:nvSpPr>
        <p:spPr>
          <a:xfrm>
            <a:off x="202020" y="865577"/>
            <a:ext cx="11748976" cy="4206280"/>
          </a:xfrm>
          <a:prstGeom prst="rect">
            <a:avLst/>
          </a:prstGeom>
          <a:noFill/>
          <a:ln w="3175">
            <a:noFill/>
            <a:prstDash val="dash"/>
          </a:ln>
        </p:spPr>
        <p:txBody>
          <a:bodyPr wrap="square" lIns="63500" tIns="25400" rIns="63500" bIns="25400"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rgbClr val="000000"/>
                </a:solidFill>
                <a:effectLst/>
                <a:latin typeface="+mj-lt"/>
                <a:ea typeface="+mn-ea"/>
                <a:cs typeface="Segoe UI" panose="020B0502040204020203" pitchFamily="34" charset="0"/>
              </a:defRPr>
            </a:lvl1pPr>
          </a:lstStyle>
          <a:p>
            <a:pPr marL="285750" indent="-285750">
              <a:lnSpc>
                <a:spcPct val="150000"/>
              </a:lnSpc>
              <a:buFont typeface="Arial" panose="020B0604020202020204" pitchFamily="34" charset="0"/>
              <a:buChar char="•"/>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The Greater Bay Area has the following advantages:</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indent="228600">
              <a:lnSpc>
                <a:spcPct val="150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-It is the shipping route of the Pacific and Indian Oceans.</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indent="228600">
              <a:lnSpc>
                <a:spcPct val="150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-It is an important transportation hub in Southeast Asia and even the world.</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nSpc>
                <a:spcPct val="150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-It is the intersection of the Silk Road Economic Belt and the 21st Century Maritime Silk Road. </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(Note)</a:t>
            </a:r>
            <a:endPar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nSpc>
                <a:spcPct val="150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-It is the economically developed area with the closest distance between </a:t>
            </a:r>
            <a:r>
              <a:rPr lang="en-US" altLang="zh-CN" sz="1800" kern="100" dirty="0">
                <a:latin typeface="Times New Roman" panose="02020603050405020304" pitchFamily="18" charset="0"/>
                <a:ea typeface="宋体" panose="02010600030101010101" pitchFamily="2" charset="-122"/>
                <a:cs typeface="Times New Roman" panose="02020603050405020304" pitchFamily="18" charset="0"/>
              </a:rPr>
              <a:t>our</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country and countries along the Maritime Silk Road.</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marL="342900" lvl="0" indent="-342900" algn="just" fontAlgn="ctr">
              <a:lnSpc>
                <a:spcPct val="150000"/>
              </a:lnSpc>
              <a:spcBef>
                <a:spcPts val="0"/>
              </a:spcBef>
              <a:buSzPct val="100000"/>
              <a:buFont typeface="Arial" panose="020B0604020202020204" pitchFamily="34" charset="0"/>
              <a:buChar char="•"/>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The Greater Bay Area has advantageous geographical conditions, with a long coastline, good port </a:t>
            </a:r>
            <a:r>
              <a:rPr lang="en-US" altLang="zh-CN" sz="1800" kern="100" dirty="0">
                <a:latin typeface="Times New Roman" panose="02020603050405020304" pitchFamily="18" charset="0"/>
                <a:ea typeface="宋体" panose="02010600030101010101" pitchFamily="2" charset="-122"/>
                <a:cs typeface="Times New Roman" panose="02020603050405020304" pitchFamily="18" charset="0"/>
              </a:rPr>
              <a:t>cluster</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s and vast sea areas. </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The Pan-Pearl River Delta region has about one-fifth of </a:t>
            </a:r>
            <a:r>
              <a:rPr lang="en-US" altLang="zh-CN" sz="1800" kern="100" dirty="0">
                <a:latin typeface="Times New Roman" panose="02020603050405020304" pitchFamily="18" charset="0"/>
                <a:ea typeface="宋体" panose="02010600030101010101" pitchFamily="2" charset="-122"/>
                <a:cs typeface="Times New Roman" panose="02020603050405020304" pitchFamily="18" charset="0"/>
              </a:rPr>
              <a:t>national</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land area, one-third of </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national</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population and one-third of </a:t>
            </a:r>
            <a:r>
              <a:rPr lang="en-US" altLang="zh-CN" sz="1800" kern="100" dirty="0">
                <a:latin typeface="Times New Roman" panose="02020603050405020304" pitchFamily="18" charset="0"/>
                <a:ea typeface="宋体" panose="02010600030101010101" pitchFamily="2" charset="-122"/>
                <a:cs typeface="Times New Roman" panose="02020603050405020304" pitchFamily="18" charset="0"/>
              </a:rPr>
              <a:t>national</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economic output.</a:t>
            </a:r>
            <a:endParaRPr lang="en-US" altLang="zh-CN" sz="1800" kern="100" dirty="0">
              <a:latin typeface="Times New Roman" panose="02020603050405020304" pitchFamily="18" charset="0"/>
              <a:ea typeface="宋体" panose="02010600030101010101" pitchFamily="2" charset="-122"/>
              <a:cs typeface="Times New Roman" panose="02020603050405020304" pitchFamily="18" charset="0"/>
            </a:endParaRPr>
          </a:p>
          <a:p>
            <a:pPr marL="342900" lvl="0" indent="-342900" algn="just" fontAlgn="ctr">
              <a:lnSpc>
                <a:spcPct val="150000"/>
              </a:lnSpc>
              <a:spcBef>
                <a:spcPts val="0"/>
              </a:spcBef>
              <a:buSzPct val="100000"/>
              <a:buFont typeface="Arial" panose="020B0604020202020204" pitchFamily="34" charset="0"/>
              <a:buChar char="•"/>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Facing the South China Sea, the Greater Bay Area is the closest economically developed area to the South China Sea and is the bridgehead for China to develop the South China Sea.</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 name="文本框 11"/>
          <p:cNvSpPr txBox="1"/>
          <p:nvPr/>
        </p:nvSpPr>
        <p:spPr>
          <a:xfrm>
            <a:off x="3207008" y="27704"/>
            <a:ext cx="7468079" cy="66120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indent="228600" algn="just">
              <a:lnSpc>
                <a:spcPct val="150000"/>
              </a:lnSpc>
            </a:pPr>
            <a:r>
              <a:rPr lang="en-US" altLang="zh-CN" sz="2800" b="1" kern="100" dirty="0">
                <a:effectLst/>
                <a:latin typeface="Times New Roman" panose="02020603050405020304" pitchFamily="18" charset="0"/>
                <a:ea typeface="宋体" panose="02010600030101010101" pitchFamily="2" charset="-122"/>
                <a:cs typeface="Times New Roman" panose="02020603050405020304" pitchFamily="18" charset="0"/>
              </a:rPr>
              <a:t>Regional Advantages of the Greater Bay Area</a:t>
            </a:r>
            <a:endParaRPr lang="zh-CN" altLang="zh-CN" sz="28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Freeform 7"/>
          <p:cNvSpPr/>
          <p:nvPr/>
        </p:nvSpPr>
        <p:spPr bwMode="auto">
          <a:xfrm>
            <a:off x="2834332" y="304735"/>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01B3C5"/>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 name="Rectangle 1"/>
          <p:cNvSpPr/>
          <p:nvPr/>
        </p:nvSpPr>
        <p:spPr>
          <a:xfrm>
            <a:off x="127591" y="5295244"/>
            <a:ext cx="7602279" cy="923330"/>
          </a:xfrm>
          <a:prstGeom prst="rect">
            <a:avLst/>
          </a:prstGeom>
        </p:spPr>
        <p:txBody>
          <a:bodyPr wrap="square">
            <a:spAutoFit/>
          </a:bodyPr>
          <a:lstStyle/>
          <a:p>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Note: The Belt and Road Initiative</a:t>
            </a:r>
          </a:p>
          <a:p>
            <a:r>
              <a:rPr lang="en-US" altLang="zh-CN" sz="1400" kern="100" dirty="0">
                <a:effectLst/>
                <a:latin typeface="Times New Roman" panose="02020603050405020304" pitchFamily="18" charset="0"/>
                <a:ea typeface="宋体" panose="02010600030101010101" pitchFamily="2" charset="-122"/>
                <a:cs typeface="Times New Roman" panose="02020603050405020304" pitchFamily="18" charset="0"/>
              </a:rPr>
              <a:t>References: Ministry of Commerce of the People’s Republic of China</a:t>
            </a:r>
            <a:endParaRPr lang="en-US" altLang="zh-CN" sz="1400" kern="1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1400" i="1" kern="100" dirty="0">
                <a:effectLst/>
                <a:latin typeface="Times New Roman" panose="02020603050405020304" pitchFamily="18" charset="0"/>
                <a:ea typeface="宋体" panose="02010600030101010101" pitchFamily="2" charset="-122"/>
                <a:cs typeface="Times New Roman" panose="02020603050405020304" pitchFamily="18" charset="0"/>
              </a:rPr>
              <a:t>Vision and Actions on Jointly Building Silk Road Economic Belt and 21st-Century Maritime Silk Road</a:t>
            </a:r>
            <a:endParaRPr lang="zh-CN" altLang="zh-CN" sz="1400" kern="1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en-US" sz="1200" dirty="0">
                <a:latin typeface="Times New Roman" panose="02020603050405020304" pitchFamily="18" charset="0"/>
                <a:ea typeface="標楷體" panose="03000509000000000000" pitchFamily="65" charset="-120"/>
                <a:cs typeface="Times New Roman" panose="02020603050405020304" pitchFamily="18" charset="0"/>
              </a:rPr>
              <a:t>http://zhs.mofcom.gov.cn/article/xxfb/201503/20150300926644.shtml</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endParaRPr 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3" name="Picture 2">
            <a:hlinkClick r:id="rId4"/>
          </p:cNvPr>
          <p:cNvPicPr>
            <a:picLocks noChangeAspect="1"/>
          </p:cNvPicPr>
          <p:nvPr/>
        </p:nvPicPr>
        <p:blipFill>
          <a:blip r:embed="rId5"/>
          <a:stretch>
            <a:fillRect/>
          </a:stretch>
        </p:blipFill>
        <p:spPr>
          <a:xfrm>
            <a:off x="7820550" y="5601886"/>
            <a:ext cx="2606579" cy="470546"/>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72653" y="1000605"/>
            <a:ext cx="11334307" cy="5390515"/>
          </a:xfrm>
          <a:prstGeom prst="rect">
            <a:avLst/>
          </a:prstGeom>
          <a:noFill/>
        </p:spPr>
        <p:txBody>
          <a:bodyPr wrap="square" rtlCol="0" anchor="t">
            <a:spAutoFit/>
          </a:bodyPr>
          <a:lstStyle/>
          <a:p>
            <a:pPr marL="342900" indent="-342900" algn="just">
              <a:lnSpc>
                <a:spcPct val="120000"/>
              </a:lnSpc>
              <a:spcBef>
                <a:spcPts val="600"/>
              </a:spcBef>
              <a:spcAft>
                <a:spcPts val="600"/>
              </a:spcAft>
              <a:buFont typeface="Arial" panose="020B0604020202020204" pitchFamily="34" charset="0"/>
              <a:buChar char="•"/>
            </a:pPr>
            <a:r>
              <a:rPr lang="en-US" altLang="zh-CN" sz="24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The nine </a:t>
            </a:r>
            <a:r>
              <a:rPr lang="en-US" altLang="zh-CN" sz="24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municipalities </a:t>
            </a:r>
            <a:r>
              <a:rPr lang="en-US" altLang="zh-CN" sz="24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in </a:t>
            </a:r>
            <a:r>
              <a:rPr lang="en-US" altLang="zh-CN" sz="24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the Greater Bay Area have relatively complete industrial systems and solid manufacturing foundations. </a:t>
            </a:r>
            <a:endParaRPr lang="en-US" altLang="zh-CN" sz="24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endParaRPr>
          </a:p>
          <a:p>
            <a:pPr marL="342900" indent="-342900" algn="just">
              <a:lnSpc>
                <a:spcPct val="120000"/>
              </a:lnSpc>
              <a:spcBef>
                <a:spcPts val="600"/>
              </a:spcBef>
              <a:spcAft>
                <a:spcPts val="600"/>
              </a:spcAft>
              <a:buFont typeface="Arial" panose="020B0604020202020204" pitchFamily="34" charset="0"/>
              <a:buChar char="•"/>
            </a:pPr>
            <a:r>
              <a:rPr lang="en-US" altLang="zh-CN" sz="24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The industrial structure of the Greater Bay Area is dominated by advanced manufacturing and modern service industries. </a:t>
            </a:r>
            <a:r>
              <a:rPr lang="zh-CN" altLang="zh-CN" sz="24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It is upgrading to advanced manufacturing industry, and has formed an industrial system driven by advanced manufacturing and modern service industry. </a:t>
            </a:r>
            <a:endParaRPr lang="en-US" altLang="zh-CN" sz="24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endParaRPr>
          </a:p>
          <a:p>
            <a:pPr marL="342900" indent="-342900" algn="just">
              <a:lnSpc>
                <a:spcPct val="120000"/>
              </a:lnSpc>
              <a:spcBef>
                <a:spcPts val="600"/>
              </a:spcBef>
              <a:spcAft>
                <a:spcPts val="600"/>
              </a:spcAft>
              <a:buFont typeface="Arial" panose="020B0604020202020204" pitchFamily="34" charset="0"/>
              <a:buChar char="•"/>
            </a:pPr>
            <a:r>
              <a:rPr lang="en-US" altLang="zh-CN" sz="24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The Greater Bay Area has a well-developed shipping industry, with the world’s busiest ports and airports, </a:t>
            </a:r>
            <a:r>
              <a:rPr lang="en-US" altLang="zh-CN" sz="24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passenger </a:t>
            </a:r>
            <a:r>
              <a:rPr lang="en-US" altLang="zh-CN" sz="24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and cargo volume rank among the top in the world</a:t>
            </a:r>
            <a:r>
              <a:rPr lang="en-US" altLang="zh-CN" sz="24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It is </a:t>
            </a:r>
            <a:r>
              <a:rPr lang="en-US" altLang="zh-CN" sz="24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our country’s </a:t>
            </a:r>
            <a:r>
              <a:rPr lang="en-US" altLang="zh-CN" sz="24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important </a:t>
            </a:r>
            <a:r>
              <a:rPr lang="en-US" altLang="zh-CN" sz="24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gateway </a:t>
            </a:r>
            <a:r>
              <a:rPr lang="en-US" altLang="zh-CN" sz="24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to the </a:t>
            </a:r>
            <a:r>
              <a:rPr lang="en-US" altLang="zh-CN" sz="24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world</a:t>
            </a:r>
            <a:r>
              <a:rPr lang="en-US" altLang="zh-CN" sz="24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a:t>
            </a:r>
            <a:endParaRPr lang="zh-CN" altLang="zh-CN" sz="24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a:p>
            <a:pPr marL="342900" indent="-342900" algn="just">
              <a:lnSpc>
                <a:spcPct val="120000"/>
              </a:lnSpc>
              <a:spcBef>
                <a:spcPts val="600"/>
              </a:spcBef>
              <a:spcAft>
                <a:spcPts val="600"/>
              </a:spcAft>
              <a:buFont typeface="Arial" panose="020B0604020202020204" pitchFamily="34" charset="0"/>
              <a:buChar char="•"/>
            </a:pPr>
            <a:r>
              <a:rPr lang="en-US" altLang="zh-CN" sz="24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Hong Kong and Macao are dominated by modern service industries, with developed industries such as finance, </a:t>
            </a:r>
            <a:r>
              <a:rPr lang="en-US" altLang="zh-CN" sz="24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health care</a:t>
            </a:r>
            <a:r>
              <a:rPr lang="en-US" altLang="zh-CN" sz="24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tourism, trade, logistics, </a:t>
            </a:r>
            <a:r>
              <a:rPr lang="en-US" altLang="zh-CN" sz="24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legal, </a:t>
            </a:r>
            <a:r>
              <a:rPr lang="en-US" altLang="zh-CN" sz="24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etc</a:t>
            </a:r>
            <a:r>
              <a:rPr lang="en-US" altLang="zh-CN" sz="24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24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7" name="文本框 6"/>
          <p:cNvSpPr txBox="1"/>
          <p:nvPr/>
        </p:nvSpPr>
        <p:spPr>
          <a:xfrm>
            <a:off x="1998913" y="155556"/>
            <a:ext cx="7664504" cy="66120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indent="228600" algn="just">
              <a:lnSpc>
                <a:spcPct val="150000"/>
              </a:lnSpc>
            </a:pPr>
            <a:r>
              <a:rPr lang="en-US" altLang="zh-CN" sz="2800" b="1" kern="100" dirty="0">
                <a:effectLst/>
                <a:latin typeface="Times New Roman" panose="02020603050405020304" pitchFamily="18" charset="0"/>
                <a:ea typeface="宋体" panose="02010600030101010101" pitchFamily="2" charset="-122"/>
                <a:cs typeface="Times New Roman" panose="02020603050405020304" pitchFamily="18" charset="0"/>
              </a:rPr>
              <a:t>Industrial Advantages of the Greater Bay Area</a:t>
            </a:r>
            <a:endParaRPr lang="zh-CN" altLang="zh-CN" sz="28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Freeform 7"/>
          <p:cNvSpPr/>
          <p:nvPr/>
        </p:nvSpPr>
        <p:spPr bwMode="auto">
          <a:xfrm>
            <a:off x="1553585" y="424460"/>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01B3C5"/>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捕获1"/>
          <p:cNvPicPr>
            <a:picLocks noChangeAspect="1"/>
          </p:cNvPicPr>
          <p:nvPr/>
        </p:nvPicPr>
        <p:blipFill>
          <a:blip r:embed="rId2"/>
          <a:stretch>
            <a:fillRect/>
          </a:stretch>
        </p:blipFill>
        <p:spPr>
          <a:xfrm>
            <a:off x="148203" y="1269524"/>
            <a:ext cx="3047626" cy="2801963"/>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pic>
        <p:nvPicPr>
          <p:cNvPr id="6" name="图片 5" descr="捕获"/>
          <p:cNvPicPr>
            <a:picLocks noChangeAspect="1"/>
          </p:cNvPicPr>
          <p:nvPr/>
        </p:nvPicPr>
        <p:blipFill>
          <a:blip r:embed="rId3"/>
          <a:stretch>
            <a:fillRect/>
          </a:stretch>
        </p:blipFill>
        <p:spPr>
          <a:xfrm>
            <a:off x="3336602" y="1269524"/>
            <a:ext cx="2697854" cy="2772512"/>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sp>
        <p:nvSpPr>
          <p:cNvPr id="9" name="文本框 8"/>
          <p:cNvSpPr txBox="1"/>
          <p:nvPr/>
        </p:nvSpPr>
        <p:spPr>
          <a:xfrm>
            <a:off x="2869276" y="90048"/>
            <a:ext cx="9046397" cy="66120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indent="228600" algn="just">
              <a:lnSpc>
                <a:spcPct val="150000"/>
              </a:lnSpc>
            </a:pPr>
            <a:r>
              <a:rPr lang="en-US" altLang="zh-CN" sz="2800" b="1" kern="100" dirty="0">
                <a:effectLst/>
                <a:latin typeface="Times New Roman" panose="02020603050405020304" pitchFamily="18" charset="0"/>
                <a:ea typeface="宋体" panose="02010600030101010101" pitchFamily="2" charset="-122"/>
                <a:cs typeface="Times New Roman" panose="02020603050405020304" pitchFamily="18" charset="0"/>
              </a:rPr>
              <a:t>Development Opportunities in the Greater Bay Area</a:t>
            </a:r>
            <a:endParaRPr lang="zh-CN" altLang="zh-CN" sz="28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 name="Freeform 7"/>
          <p:cNvSpPr/>
          <p:nvPr/>
        </p:nvSpPr>
        <p:spPr bwMode="auto">
          <a:xfrm>
            <a:off x="2422172" y="331791"/>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01B3C5"/>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3" name="文本框 12"/>
          <p:cNvSpPr txBox="1"/>
          <p:nvPr/>
        </p:nvSpPr>
        <p:spPr>
          <a:xfrm>
            <a:off x="6096000" y="1139100"/>
            <a:ext cx="5867402" cy="3616309"/>
          </a:xfrm>
          <a:prstGeom prst="round2DiagRect">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just">
              <a:lnSpc>
                <a:spcPct val="150000"/>
              </a:lnSpc>
            </a:pPr>
            <a:r>
              <a:rPr lang="en-US" altLang="zh-CN" sz="1800" b="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In the </a:t>
            </a:r>
            <a:r>
              <a:rPr lang="en-US" altLang="zh-CN" sz="1800" b="0" i="1"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Outline of the 14th Five-Year Plan for National Economic and Social Development and Vision 2035 of the Guangdong Province </a:t>
            </a:r>
            <a:r>
              <a:rPr lang="en-US" altLang="zh-CN" sz="1800" b="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released on </a:t>
            </a:r>
            <a:r>
              <a:rPr lang="en-US" altLang="zh-CN" sz="1800" b="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25 April</a:t>
            </a:r>
            <a:r>
              <a:rPr lang="en-US" altLang="zh-CN" sz="1800" b="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b="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2021, the main development line of “dual-region </a:t>
            </a:r>
            <a:r>
              <a:rPr lang="en-US" altLang="zh-CN" sz="1800" b="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driven” </a:t>
            </a:r>
            <a:r>
              <a:rPr lang="en-US" altLang="zh-CN" sz="1800" b="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was </a:t>
            </a:r>
            <a:r>
              <a:rPr lang="en-US" altLang="zh-CN" sz="1800" b="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confirmed.</a:t>
            </a:r>
            <a:endParaRPr lang="zh-CN" altLang="zh-CN" sz="1800" b="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a:p>
            <a:pPr algn="l">
              <a:lnSpc>
                <a:spcPct val="150000"/>
              </a:lnSpc>
            </a:pPr>
            <a:r>
              <a:rPr lang="en-US" altLang="zh-CN" sz="1400" b="0" dirty="0">
                <a:latin typeface="Times New Roman" panose="02020603050405020304" pitchFamily="18" charset="0"/>
                <a:cs typeface="Times New Roman" panose="02020603050405020304" pitchFamily="18" charset="0"/>
              </a:rPr>
              <a:t>Source:</a:t>
            </a:r>
            <a:r>
              <a:rPr lang="zh-CN" altLang="en-US" sz="1400" b="0" dirty="0">
                <a:latin typeface="Times New Roman" panose="02020603050405020304" pitchFamily="18" charset="0"/>
                <a:cs typeface="Times New Roman" panose="02020603050405020304" pitchFamily="18" charset="0"/>
              </a:rPr>
              <a:t> </a:t>
            </a:r>
            <a:r>
              <a:rPr lang="en-US" altLang="zh-CN" sz="1400" b="0" kern="100" dirty="0">
                <a:effectLst/>
                <a:latin typeface="Times New Roman" panose="02020603050405020304" pitchFamily="18" charset="0"/>
                <a:ea typeface="宋体" panose="02010600030101010101" pitchFamily="2" charset="-122"/>
                <a:cs typeface="Times New Roman" panose="02020603050405020304" pitchFamily="18" charset="0"/>
              </a:rPr>
              <a:t>Website</a:t>
            </a:r>
            <a:r>
              <a:rPr lang="zh-CN" altLang="zh-CN" sz="1400" b="0" kern="100" dirty="0">
                <a:effectLst/>
                <a:latin typeface="Times New Roman" panose="02020603050405020304" pitchFamily="18" charset="0"/>
                <a:ea typeface="宋体" panose="02010600030101010101" pitchFamily="2" charset="-122"/>
                <a:cs typeface="Times New Roman" panose="02020603050405020304" pitchFamily="18" charset="0"/>
              </a:rPr>
              <a:t> of the People</a:t>
            </a:r>
            <a:r>
              <a:rPr lang="en-US" altLang="zh-CN" sz="1400" b="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1400" b="0" kern="100" dirty="0">
                <a:effectLst/>
                <a:latin typeface="Times New Roman" panose="02020603050405020304" pitchFamily="18" charset="0"/>
                <a:ea typeface="宋体" panose="02010600030101010101" pitchFamily="2" charset="-122"/>
                <a:cs typeface="Times New Roman" panose="02020603050405020304" pitchFamily="18" charset="0"/>
              </a:rPr>
              <a:t>s Government of Guangdong Province </a:t>
            </a:r>
          </a:p>
          <a:p>
            <a:pPr marL="0" indent="0" algn="l">
              <a:lnSpc>
                <a:spcPct val="150000"/>
              </a:lnSpc>
              <a:buNone/>
            </a:pPr>
            <a:r>
              <a:rPr lang="en-US" altLang="zh-CN" sz="1400" b="0" dirty="0">
                <a:latin typeface="Times New Roman" panose="02020603050405020304" pitchFamily="18" charset="0"/>
                <a:cs typeface="Times New Roman" panose="02020603050405020304" pitchFamily="18" charset="0"/>
              </a:rPr>
              <a:t>http://www.gd.gov.cn/zwgk/wjk/qbwj/yf/content/post_3268751.html</a:t>
            </a:r>
          </a:p>
          <a:p>
            <a:pPr marL="0" indent="0" algn="l">
              <a:lnSpc>
                <a:spcPct val="150000"/>
              </a:lnSpc>
              <a:buNone/>
            </a:pPr>
            <a:endParaRPr lang="en-US" altLang="zh-CN" sz="1400" b="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a:stretch>
            <a:fillRect/>
          </a:stretch>
        </p:blipFill>
        <p:spPr>
          <a:xfrm>
            <a:off x="10826564" y="4130550"/>
            <a:ext cx="1089109" cy="582011"/>
          </a:xfrm>
          <a:prstGeom prst="rect">
            <a:avLst/>
          </a:prstGeom>
        </p:spPr>
      </p:pic>
      <p:pic>
        <p:nvPicPr>
          <p:cNvPr id="7" name="Picture 6">
            <a:hlinkClick r:id="rId5"/>
          </p:cNvPr>
          <p:cNvPicPr>
            <a:picLocks noChangeAspect="1"/>
          </p:cNvPicPr>
          <p:nvPr/>
        </p:nvPicPr>
        <p:blipFill>
          <a:blip r:embed="rId6"/>
          <a:stretch>
            <a:fillRect/>
          </a:stretch>
        </p:blipFill>
        <p:spPr>
          <a:xfrm>
            <a:off x="602068" y="5370938"/>
            <a:ext cx="2779129" cy="998966"/>
          </a:xfrm>
          <a:prstGeom prst="rect">
            <a:avLst/>
          </a:prstGeom>
        </p:spPr>
      </p:pic>
      <p:sp>
        <p:nvSpPr>
          <p:cNvPr id="8" name="Rectangle 7"/>
          <p:cNvSpPr/>
          <p:nvPr/>
        </p:nvSpPr>
        <p:spPr>
          <a:xfrm>
            <a:off x="4377470" y="4893366"/>
            <a:ext cx="6993648" cy="1754326"/>
          </a:xfrm>
          <a:prstGeom prst="rect">
            <a:avLst/>
          </a:prstGeom>
          <a:ln w="28575">
            <a:solidFill>
              <a:srgbClr val="FF0000"/>
            </a:solidFill>
          </a:ln>
        </p:spPr>
        <p:txBody>
          <a:bodyPr wrap="square">
            <a:spAutoFit/>
          </a:bodyPr>
          <a:lstStyle/>
          <a:p>
            <a:pPr algn="just">
              <a:lnSpc>
                <a:spcPct val="150000"/>
              </a:lnSpc>
            </a:pP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Go to the website of the Office of the Leading Group </a:t>
            </a:r>
            <a:r>
              <a:rPr lang="en-US" altLang="zh-CN" sz="18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on </a:t>
            </a:r>
            <a:r>
              <a:rPr lang="en-US"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Construction </a:t>
            </a:r>
            <a:r>
              <a:rPr lang="en-US"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of </a:t>
            </a:r>
            <a:r>
              <a:rPr lang="en-US"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Guangdong-Hong </a:t>
            </a:r>
            <a:r>
              <a:rPr lang="en-US"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Kong-Macao </a:t>
            </a:r>
            <a:r>
              <a:rPr lang="en-US" altLang="zh-CN" sz="18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Greater </a:t>
            </a: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Bay Area of Guangdong Province to learn how different people </a:t>
            </a:r>
            <a:r>
              <a:rPr lang="en-US" altLang="zh-CN" sz="18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perceive the </a:t>
            </a: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opportunities in the Greater Bay Area.</a:t>
            </a:r>
            <a:endParaRPr lang="zh-CN"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1" name="Picture 10">
            <a:hlinkClick r:id="rId5"/>
          </p:cNvPr>
          <p:cNvPicPr>
            <a:picLocks noChangeAspect="1"/>
          </p:cNvPicPr>
          <p:nvPr/>
        </p:nvPicPr>
        <p:blipFill>
          <a:blip r:embed="rId7"/>
          <a:stretch>
            <a:fillRect/>
          </a:stretch>
        </p:blipFill>
        <p:spPr>
          <a:xfrm>
            <a:off x="602068" y="4831171"/>
            <a:ext cx="2779129" cy="584396"/>
          </a:xfrm>
          <a:prstGeom prst="rect">
            <a:avLst/>
          </a:prstGeom>
        </p:spPr>
      </p:pic>
      <p:sp>
        <p:nvSpPr>
          <p:cNvPr id="14" name="Left Arrow 13"/>
          <p:cNvSpPr/>
          <p:nvPr/>
        </p:nvSpPr>
        <p:spPr>
          <a:xfrm>
            <a:off x="3504892" y="5443611"/>
            <a:ext cx="670837" cy="376567"/>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D5142E7-DBDE-C944-BD44-909E08725925}"/>
              </a:ext>
            </a:extLst>
          </p:cNvPr>
          <p:cNvSpPr txBox="1"/>
          <p:nvPr/>
        </p:nvSpPr>
        <p:spPr>
          <a:xfrm>
            <a:off x="884450" y="931226"/>
            <a:ext cx="1537722"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solidFill>
                  <a:schemeClr val="tx1">
                    <a:lumMod val="95000"/>
                    <a:lumOff val="5000"/>
                  </a:schemeClr>
                </a:solidFill>
                <a:latin typeface="Times New Roman" panose="02020603050405020304" pitchFamily="18" charset="0"/>
                <a:cs typeface="Times New Roman" panose="02020603050405020304" pitchFamily="18" charset="0"/>
              </a:rPr>
              <a:t>Greater Bay Area</a:t>
            </a:r>
          </a:p>
        </p:txBody>
      </p:sp>
      <p:sp useBgFill="1">
        <p:nvSpPr>
          <p:cNvPr id="15" name="TextBox 14">
            <a:extLst>
              <a:ext uri="{FF2B5EF4-FFF2-40B4-BE49-F238E27FC236}">
                <a16:creationId xmlns:a16="http://schemas.microsoft.com/office/drawing/2014/main" id="{99A8E472-C515-274A-BACC-B75D4D4230F6}"/>
              </a:ext>
            </a:extLst>
          </p:cNvPr>
          <p:cNvSpPr txBox="1"/>
          <p:nvPr/>
        </p:nvSpPr>
        <p:spPr>
          <a:xfrm>
            <a:off x="3316576" y="1001143"/>
            <a:ext cx="2840970"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a:solidFill>
                  <a:schemeClr val="tx1">
                    <a:lumMod val="95000"/>
                    <a:lumOff val="5000"/>
                  </a:schemeClr>
                </a:solidFill>
                <a:latin typeface="Times New Roman" panose="02020603050405020304" pitchFamily="18" charset="0"/>
                <a:cs typeface="Times New Roman" panose="02020603050405020304" pitchFamily="18" charset="0"/>
              </a:rPr>
              <a:t>Shenzhen Pilot Demonstration Zone</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727225" y="1552354"/>
            <a:ext cx="10743516" cy="4491955"/>
          </a:xfrm>
        </p:spPr>
        <p:txBody>
          <a:bodyPr>
            <a:noAutofit/>
          </a:bodyPr>
          <a:lstStyle/>
          <a:p>
            <a:pPr marL="571500" indent="-342900" algn="just">
              <a:lnSpc>
                <a:spcPct val="120000"/>
              </a:lnSpc>
              <a:spcBef>
                <a:spcPts val="600"/>
              </a:spcBef>
              <a:spcAft>
                <a:spcPts val="600"/>
              </a:spcAft>
            </a:pPr>
            <a:r>
              <a:rPr lang="en-US"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To promote the mutual integration of the Greater Bay Area in talent training, mutual recognition of qualifications, and standard setting. </a:t>
            </a:r>
            <a:r>
              <a:rPr lang="en-US"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There </a:t>
            </a:r>
            <a:r>
              <a:rPr lang="zh-CN"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are 15 joint venture law firms from </a:t>
            </a:r>
            <a:r>
              <a:rPr lang="en-US"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the M</a:t>
            </a:r>
            <a:r>
              <a:rPr lang="zh-CN"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ainland, </a:t>
            </a:r>
            <a:r>
              <a:rPr lang="zh-CN"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Hong Kong and </a:t>
            </a:r>
            <a:r>
              <a:rPr lang="zh-CN"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Macao, </a:t>
            </a:r>
            <a:r>
              <a:rPr lang="zh-CN"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and 97 Hong Kong and Macao lawyers practice in the joint venture; more than 1,600 Hong Kong professionals have obtained the qualifications registered in the mainland through mutual recognition. </a:t>
            </a:r>
            <a:endParaRPr lang="en-US"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a:p>
            <a:pPr marL="571500" indent="-342900" algn="just">
              <a:lnSpc>
                <a:spcPct val="120000"/>
              </a:lnSpc>
              <a:spcBef>
                <a:spcPts val="600"/>
              </a:spcBef>
              <a:spcAft>
                <a:spcPts val="600"/>
              </a:spcAft>
            </a:pPr>
            <a:r>
              <a:rPr lang="en-US"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On </a:t>
            </a:r>
            <a:r>
              <a:rPr lang="en-US" altLang="zh-CN" sz="20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31 July</a:t>
            </a:r>
            <a:r>
              <a:rPr lang="en-US" altLang="zh-CN" sz="20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2021, the Ministry of Justice of the People’s Republic of China established the Greater Bay Area </a:t>
            </a:r>
            <a:r>
              <a:rPr lang="en-US" altLang="zh-CN" sz="20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Legal Professional </a:t>
            </a:r>
            <a:r>
              <a:rPr lang="en-US"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Examination</a:t>
            </a:r>
            <a:r>
              <a:rPr lang="en-US"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which actively responded to the opinions and expectations of the Hong Kong legal community and provided a broad platform for the industry to develop in the Mainland.</a:t>
            </a:r>
            <a:endParaRPr lang="zh-CN"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文本框 1"/>
          <p:cNvSpPr txBox="1"/>
          <p:nvPr/>
        </p:nvSpPr>
        <p:spPr>
          <a:xfrm>
            <a:off x="2056806" y="230670"/>
            <a:ext cx="9989882" cy="579967"/>
          </a:xfrm>
          <a:prstGeom prst="rect">
            <a:avLst/>
          </a:prstGeom>
          <a:noFill/>
        </p:spPr>
        <p:txBody>
          <a:bodyPr wrap="square" rtlCol="0">
            <a:spAutoFit/>
          </a:bodyPr>
          <a:lstStyle/>
          <a:p>
            <a:pPr indent="228600" algn="just">
              <a:lnSpc>
                <a:spcPct val="150000"/>
              </a:lnSpc>
            </a:pPr>
            <a:r>
              <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Opportunities in the Greater Bay Area--Integration of the Three Regions</a:t>
            </a:r>
            <a:endParaRPr lang="zh-CN" altLang="zh-CN" sz="24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Rectangle 3"/>
          <p:cNvSpPr/>
          <p:nvPr/>
        </p:nvSpPr>
        <p:spPr>
          <a:xfrm>
            <a:off x="1085791" y="5674977"/>
            <a:ext cx="9695531" cy="738664"/>
          </a:xfrm>
          <a:prstGeom prst="rect">
            <a:avLst/>
          </a:prstGeom>
        </p:spPr>
        <p:txBody>
          <a:bodyPr wrap="square">
            <a:spAutoFit/>
          </a:bodyPr>
          <a:lstStyle/>
          <a:p>
            <a:r>
              <a:rPr lang="en-US" altLang="zh-CN" sz="1400" dirty="0">
                <a:latin typeface="Times New Roman" panose="02020603050405020304" pitchFamily="18" charset="0"/>
                <a:ea typeface="宋体" panose="02010600030101010101" pitchFamily="2" charset="-122"/>
                <a:cs typeface="Times New Roman" panose="02020603050405020304" pitchFamily="18" charset="0"/>
                <a:sym typeface="+mn-ea"/>
              </a:rPr>
              <a:t>Source</a:t>
            </a:r>
            <a:r>
              <a:rPr lang="zh-CN" altLang="en-US" sz="1400" dirty="0">
                <a:latin typeface="Times New Roman" panose="02020603050405020304" pitchFamily="18" charset="0"/>
                <a:ea typeface="宋体" panose="02010600030101010101" pitchFamily="2" charset="-122"/>
                <a:cs typeface="Times New Roman" panose="02020603050405020304" pitchFamily="18" charset="0"/>
                <a:sym typeface="+mn-ea"/>
              </a:rPr>
              <a:t>：</a:t>
            </a:r>
            <a:endParaRPr lang="en-US" altLang="zh-CN" sz="1400" dirty="0">
              <a:latin typeface="Times New Roman" panose="02020603050405020304" pitchFamily="18" charset="0"/>
              <a:ea typeface="宋体" panose="02010600030101010101" pitchFamily="2" charset="-122"/>
              <a:cs typeface="Times New Roman" panose="02020603050405020304" pitchFamily="18" charset="0"/>
              <a:sym typeface="+mn-ea"/>
            </a:endParaRPr>
          </a:p>
          <a:p>
            <a:pPr marL="285750" indent="-285750">
              <a:buFont typeface="Arial" panose="020B0604020202020204" pitchFamily="34" charset="0"/>
              <a:buChar char="•"/>
            </a:pPr>
            <a:r>
              <a:rPr lang="en-US" altLang="zh-CN" sz="14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People’s Daily Online </a:t>
            </a:r>
            <a:r>
              <a:rPr lang="zh-CN" altLang="en-US" sz="14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en-US" altLang="zh-TW" sz="14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en-US" altLang="zh-CN" sz="14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sym typeface="+mn-ea"/>
              </a:rPr>
              <a:t>http://hm.people.com.cn/n1/2021/0521/c42272-32109449.html</a:t>
            </a:r>
            <a:r>
              <a:rPr lang="en-US" altLang="zh-TW" sz="14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sym typeface="+mn-ea"/>
              </a:rPr>
              <a:t>)</a:t>
            </a:r>
            <a:endParaRPr lang="en-US" altLang="zh-CN" sz="14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285750" indent="-285750">
              <a:buFont typeface="Arial" panose="020B0604020202020204" pitchFamily="34" charset="0"/>
              <a:buChar char="•"/>
            </a:pPr>
            <a:r>
              <a:rPr lang="en-US" altLang="zh-CN" sz="14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Website</a:t>
            </a:r>
            <a:r>
              <a:rPr lang="zh-CN" altLang="zh-CN" sz="14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of the</a:t>
            </a:r>
            <a:r>
              <a:rPr lang="zh-CN" altLang="zh-CN" sz="1400" b="1"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sz="14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news.gov.hk</a:t>
            </a:r>
            <a:r>
              <a:rPr lang="en-US" altLang="zh-CN" sz="14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14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en-US" altLang="zh-TW" sz="14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sym typeface="+mn-ea"/>
              </a:rPr>
              <a:t>https://www.news.gov.hk/eng/2021/07/20210731/20210731_170326_276.html</a:t>
            </a:r>
            <a:r>
              <a:rPr lang="zh-CN" altLang="en-US" sz="14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sym typeface="+mn-ea"/>
              </a:rPr>
              <a:t>）</a:t>
            </a:r>
            <a:endParaRPr lang="en-US" altLang="zh-CN" sz="14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6" name="矩形 15"/>
          <p:cNvSpPr/>
          <p:nvPr/>
        </p:nvSpPr>
        <p:spPr bwMode="auto">
          <a:xfrm>
            <a:off x="248268" y="293307"/>
            <a:ext cx="1808538" cy="582613"/>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800" b="1" dirty="0">
                <a:solidFill>
                  <a:schemeClr val="tx1"/>
                </a:solidFill>
                <a:latin typeface="Times New Roman"/>
                <a:ea typeface="標楷體" panose="03000509000000000000" pitchFamily="65" charset="-120"/>
                <a:cs typeface="Times New Roman"/>
              </a:rPr>
              <a:t>Reference </a:t>
            </a:r>
            <a:endParaRPr lang="zh-CN" altLang="en-US" sz="2800" b="1" dirty="0">
              <a:solidFill>
                <a:schemeClr val="tx1"/>
              </a:solidFill>
              <a:latin typeface="Times New Roman"/>
              <a:ea typeface="標楷體" panose="03000509000000000000" pitchFamily="65" charset="-120"/>
              <a:cs typeface="Times New Roman"/>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59672" y="973202"/>
            <a:ext cx="11242355" cy="579967"/>
          </a:xfrm>
          <a:prstGeom prst="rect">
            <a:avLst/>
          </a:prstGeom>
          <a:noFill/>
        </p:spPr>
        <p:txBody>
          <a:bodyPr wrap="square" rtlCol="0" anchor="t">
            <a:spAutoFit/>
          </a:bodyPr>
          <a:lstStyle/>
          <a:p>
            <a:pPr indent="228600" algn="just">
              <a:lnSpc>
                <a:spcPct val="150000"/>
              </a:lnSpc>
            </a:pPr>
            <a:r>
              <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Hong Kong has many advantages to play a unique role in the Greater Bay Area</a:t>
            </a:r>
            <a:endParaRPr lang="zh-CN" altLang="zh-CN" sz="24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文本框 5"/>
          <p:cNvSpPr txBox="1"/>
          <p:nvPr/>
        </p:nvSpPr>
        <p:spPr>
          <a:xfrm>
            <a:off x="108642" y="5822892"/>
            <a:ext cx="3615070" cy="830997"/>
          </a:xfrm>
          <a:prstGeom prst="rect">
            <a:avLst/>
          </a:prstGeom>
          <a:noFill/>
        </p:spPr>
        <p:txBody>
          <a:bodyPr wrap="square" rtlCol="0" anchor="t">
            <a:spAutoFit/>
          </a:bodyPr>
          <a:lstStyle/>
          <a:p>
            <a:r>
              <a:rPr lang="en-US" altLang="zh-CN" sz="1600" kern="100" dirty="0" err="1">
                <a:effectLst/>
                <a:latin typeface="Times New Roman" panose="02020603050405020304" pitchFamily="18" charset="0"/>
                <a:ea typeface="宋体" panose="02010600030101010101" pitchFamily="2" charset="-122"/>
                <a:cs typeface="Times New Roman" panose="02020603050405020304" pitchFamily="18" charset="0"/>
              </a:rPr>
              <a:t>Liantang</a:t>
            </a:r>
            <a:r>
              <a:rPr lang="en-US"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/Heung Yuen Wai Port officially opened in the Greater Bay Area with a new logistics channel</a:t>
            </a:r>
            <a:endParaRPr lang="zh-CN" alt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0" name="图片 2" descr="src=http___5b0988e595225_cdn_sohucs_com_images_20190828_ad58dbdba5fa439d8a13838b0cb78326_jpeg&amp;refer=http___5b0988e595225_cdn_sohucs"/>
          <p:cNvPicPr>
            <a:picLocks noChangeAspect="1"/>
          </p:cNvPicPr>
          <p:nvPr/>
        </p:nvPicPr>
        <p:blipFill>
          <a:blip r:embed="rId4"/>
          <a:stretch>
            <a:fillRect/>
          </a:stretch>
        </p:blipFill>
        <p:spPr>
          <a:xfrm>
            <a:off x="367142" y="2050113"/>
            <a:ext cx="2754330" cy="1842124"/>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sp>
        <p:nvSpPr>
          <p:cNvPr id="4" name="Rectangle 3"/>
          <p:cNvSpPr/>
          <p:nvPr/>
        </p:nvSpPr>
        <p:spPr>
          <a:xfrm>
            <a:off x="3488614" y="1873978"/>
            <a:ext cx="8375723" cy="4282967"/>
          </a:xfrm>
          <a:prstGeom prst="rect">
            <a:avLst/>
          </a:prstGeom>
        </p:spPr>
        <p:txBody>
          <a:bodyPr wrap="square">
            <a:spAutoFit/>
          </a:bodyPr>
          <a:lstStyle/>
          <a:p>
            <a:pPr marL="285750" indent="-285750" algn="just">
              <a:lnSpc>
                <a:spcPct val="120000"/>
              </a:lnSpc>
              <a:spcBef>
                <a:spcPts val="600"/>
              </a:spcBef>
              <a:buFont typeface="Arial" panose="020B0604020202020204" pitchFamily="34" charset="0"/>
              <a:buChar char="•"/>
            </a:pP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Hong Kong is closely connected with Guangdong, occupying a “geographical advantage”. </a:t>
            </a:r>
            <a:endParaRPr lang="zh-CN"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a:lnSpc>
                <a:spcPct val="120000"/>
              </a:lnSpc>
              <a:spcBef>
                <a:spcPts val="600"/>
              </a:spcBef>
              <a:buFont typeface="Arial" panose="020B0604020202020204" pitchFamily="34" charset="0"/>
              <a:buChar char="•"/>
            </a:pP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The cultures of Guangdong and Hong Kong are similar, and it is easy to </a:t>
            </a:r>
            <a:r>
              <a:rPr lang="en-US" altLang="zh-CN" sz="18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enhance mutual understanding</a:t>
            </a: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a:t>
            </a:r>
            <a:endParaRPr lang="zh-CN"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a:lnSpc>
                <a:spcPct val="120000"/>
              </a:lnSpc>
              <a:spcBef>
                <a:spcPts val="600"/>
              </a:spcBef>
              <a:buFont typeface="Arial" panose="020B0604020202020204" pitchFamily="34" charset="0"/>
              <a:buChar char="•"/>
            </a:pP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Hong Kong has top tertiary institutions, outstanding scientific research achievements, a sound intellectual property protection system, and advanced financial infrastructure. It is an international business hub, with free flow of information and a thriving business environment.</a:t>
            </a:r>
            <a:endParaRPr lang="en-US"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a:lnSpc>
                <a:spcPct val="120000"/>
              </a:lnSpc>
              <a:spcBef>
                <a:spcPts val="600"/>
              </a:spcBef>
              <a:buFont typeface="Arial" panose="020B0604020202020204" pitchFamily="34" charset="0"/>
              <a:buChar char="•"/>
            </a:pP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Hong Kong attaches great importance to </a:t>
            </a:r>
            <a:r>
              <a:rPr lang="en-US" altLang="zh-CN" kern="100" dirty="0" err="1"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biliteracy</a:t>
            </a:r>
            <a:r>
              <a:rPr lang="en-US"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and </a:t>
            </a:r>
            <a:r>
              <a:rPr lang="en-US" altLang="zh-CN" kern="100" dirty="0" err="1">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trilingualism</a:t>
            </a:r>
            <a:r>
              <a:rPr lang="en-US"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and English is the international business language of Hong Kong. </a:t>
            </a:r>
            <a:r>
              <a:rPr lang="zh-CN"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Hong Kong brings together companies with expertise in different fields, as well as people with business knowledge and skills.</a:t>
            </a:r>
            <a:endParaRPr lang="zh-TW" altLang="en-US" sz="2600" dirty="0">
              <a:ln w="3175">
                <a:noFill/>
              </a:ln>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Rectangle 6"/>
          <p:cNvSpPr/>
          <p:nvPr/>
        </p:nvSpPr>
        <p:spPr>
          <a:xfrm>
            <a:off x="759672" y="292602"/>
            <a:ext cx="10995639" cy="661207"/>
          </a:xfrm>
          <a:prstGeom prst="rect">
            <a:avLst/>
          </a:prstGeom>
        </p:spPr>
        <p:txBody>
          <a:bodyPr wrap="none">
            <a:spAutoFit/>
          </a:bodyPr>
          <a:lstStyle/>
          <a:p>
            <a:pPr indent="228600" algn="just">
              <a:lnSpc>
                <a:spcPct val="150000"/>
              </a:lnSpc>
            </a:pPr>
            <a:r>
              <a:rPr lang="en-US" altLang="zh-CN" sz="2800" b="1" kern="100" dirty="0">
                <a:effectLst/>
                <a:latin typeface="Times New Roman" panose="02020603050405020304" pitchFamily="18" charset="0"/>
                <a:ea typeface="宋体" panose="02010600030101010101" pitchFamily="2" charset="-122"/>
                <a:cs typeface="Times New Roman" panose="02020603050405020304" pitchFamily="18" charset="0"/>
              </a:rPr>
              <a:t>Hong Kong’s advantages in the development of the Greater Bay Area</a:t>
            </a:r>
            <a:endParaRPr lang="zh-CN" altLang="zh-CN" sz="28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8" name="图片 7" descr="建筑与房屋的城市空拍图&#10;&#10;描述已自动生成">
            <a:extLst>
              <a:ext uri="{FF2B5EF4-FFF2-40B4-BE49-F238E27FC236}">
                <a16:creationId xmlns:a16="http://schemas.microsoft.com/office/drawing/2014/main" id="{7C16CC05-E95F-3264-1505-09A268D62D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663" y="4168692"/>
            <a:ext cx="2833288" cy="1634807"/>
          </a:xfrm>
          <a:prstGeom prst="rect">
            <a:avLst/>
          </a:prstGeom>
        </p:spPr>
      </p:pic>
    </p:spTree>
    <p:custDataLst>
      <p:tags r:id="rId1"/>
    </p:custData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9796" y="1512246"/>
            <a:ext cx="8938666" cy="4324261"/>
          </a:xfrm>
          <a:prstGeom prst="rect">
            <a:avLst/>
          </a:prstGeom>
        </p:spPr>
        <p:txBody>
          <a:bodyPr wrap="square">
            <a:spAutoFit/>
          </a:bodyPr>
          <a:lstStyle/>
          <a:p>
            <a:pPr marL="342900" indent="-342900" algn="just">
              <a:lnSpc>
                <a:spcPct val="125000"/>
              </a:lnSpc>
              <a:spcAft>
                <a:spcPts val="0"/>
              </a:spcAft>
              <a:buFont typeface="Arial" panose="020B0604020202020204" pitchFamily="34" charset="0"/>
              <a:buChar char="•"/>
            </a:pP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The </a:t>
            </a:r>
            <a:r>
              <a:rPr lang="en-US" altLang="zh-CN" i="1"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Basic Law </a:t>
            </a: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is the constitutional document of the Hong Kong SAR of China. Under “One Country, Two Systems”, the SAR exercises a high degree of autonomy in accordance with the law. Hong Kong is the only jurisdiction in the country that implements common law, and the Hong Kong SAR enjoys independent judicial </a:t>
            </a:r>
            <a:r>
              <a:rPr lang="en-US"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power, including </a:t>
            </a:r>
            <a:r>
              <a:rPr lang="en-US"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that </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of </a:t>
            </a: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final adjudication, and retains strong </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rule of law protections </a:t>
            </a: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and a sound legal system. </a:t>
            </a:r>
            <a:r>
              <a:rPr lang="zh-CN"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Hong Kong has also been at the top of international rankings related to the rule of law and judicial independence since its </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return to the motherland</a:t>
            </a:r>
            <a:r>
              <a:rPr lang="zh-CN"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en-US"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endParaRPr>
          </a:p>
          <a:p>
            <a:pPr marL="342900" indent="-342900" algn="just">
              <a:lnSpc>
                <a:spcPct val="125000"/>
              </a:lnSpc>
              <a:spcBef>
                <a:spcPts val="600"/>
              </a:spcBef>
              <a:spcAft>
                <a:spcPts val="0"/>
              </a:spcAft>
              <a:buFont typeface="Arial" panose="020B0604020202020204" pitchFamily="34" charset="0"/>
              <a:buChar char="•"/>
            </a:pP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Hong Kong’s freedom </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of contract</a:t>
            </a:r>
            <a:r>
              <a:rPr lang="en-US" altLang="zh-CN" strike="sngStrike"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s</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and its well-established legal infrastructure have attracted overseas and </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the Mainland companies </a:t>
            </a: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to set up and develop businesses in Hong Kong. </a:t>
            </a:r>
            <a:r>
              <a:rPr lang="zh-CN"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As </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the leading </a:t>
            </a:r>
            <a:r>
              <a:rPr lang="en-US" altLang="zh-CN" kern="100" dirty="0" err="1"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centre</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for </a:t>
            </a:r>
            <a:r>
              <a:rPr lang="zh-CN"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international </a:t>
            </a:r>
            <a:r>
              <a:rPr lang="zh-CN"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legal and dispute resolution service </a:t>
            </a:r>
            <a:r>
              <a:rPr lang="zh-CN"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in </a:t>
            </a:r>
            <a:r>
              <a:rPr lang="zh-CN"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the Asia-Pacific region, Hong Kong is an ideal location for conducting transactions and resolving disputes in the region. </a:t>
            </a:r>
            <a:endParaRPr lang="en-US"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338238" y="3959937"/>
            <a:ext cx="2711558" cy="1876570"/>
          </a:xfrm>
          <a:prstGeom prst="rect">
            <a:avLst/>
          </a:prstGeom>
        </p:spPr>
      </p:pic>
      <p:sp>
        <p:nvSpPr>
          <p:cNvPr id="11" name="Rectangle 10"/>
          <p:cNvSpPr/>
          <p:nvPr/>
        </p:nvSpPr>
        <p:spPr>
          <a:xfrm>
            <a:off x="4290333" y="6234198"/>
            <a:ext cx="5487388" cy="307777"/>
          </a:xfrm>
          <a:prstGeom prst="rect">
            <a:avLst/>
          </a:prstGeom>
        </p:spPr>
        <p:txBody>
          <a:bodyPr wrap="square">
            <a:spAutoFit/>
          </a:bodyPr>
          <a:lstStyle/>
          <a:p>
            <a:r>
              <a:rPr lang="en-US" altLang="zh-TW"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Source: </a:t>
            </a:r>
            <a:r>
              <a:rPr lang="en-US" altLang="zh-TW" sz="14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https</a:t>
            </a:r>
            <a:r>
              <a:rPr lang="en-US" altLang="zh-TW"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://www.brandhk.gov.hk/en/home/investors-or-entrepreneurs</a:t>
            </a:r>
            <a:endParaRPr lang="en-US"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 name="文本框 1"/>
          <p:cNvSpPr txBox="1"/>
          <p:nvPr/>
        </p:nvSpPr>
        <p:spPr>
          <a:xfrm>
            <a:off x="2817627" y="718730"/>
            <a:ext cx="9107835" cy="458074"/>
          </a:xfrm>
          <a:prstGeom prst="rect">
            <a:avLst/>
          </a:prstGeom>
          <a:noFill/>
        </p:spPr>
        <p:txBody>
          <a:bodyPr wrap="square" rtlCol="0" anchor="t">
            <a:spAutoFit/>
          </a:bodyPr>
          <a:lstStyle/>
          <a:p>
            <a:pPr indent="228600" algn="just">
              <a:lnSpc>
                <a:spcPct val="150000"/>
              </a:lnSpc>
            </a:pPr>
            <a:r>
              <a:rPr lang="en-US" altLang="zh-CN" b="1" kern="100" dirty="0">
                <a:effectLst/>
                <a:latin typeface="Times New Roman" panose="02020603050405020304" pitchFamily="18" charset="0"/>
                <a:ea typeface="宋体" panose="02010600030101010101" pitchFamily="2" charset="-122"/>
                <a:cs typeface="Times New Roman" panose="02020603050405020304" pitchFamily="18" charset="0"/>
              </a:rPr>
              <a:t>Hong Kong’s legal system is well positioned to play a unique role in the Greater Bay Area</a:t>
            </a:r>
            <a:endParaRPr lang="zh-CN" altLang="zh-CN"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Rectangle 6">
            <a:extLst>
              <a:ext uri="{FF2B5EF4-FFF2-40B4-BE49-F238E27FC236}">
                <a16:creationId xmlns:a16="http://schemas.microsoft.com/office/drawing/2014/main" id="{81EEF2D0-F46F-68D4-2408-FC1B745B0BCB}"/>
              </a:ext>
            </a:extLst>
          </p:cNvPr>
          <p:cNvSpPr/>
          <p:nvPr/>
        </p:nvSpPr>
        <p:spPr>
          <a:xfrm>
            <a:off x="598180" y="33539"/>
            <a:ext cx="10995639" cy="661207"/>
          </a:xfrm>
          <a:prstGeom prst="rect">
            <a:avLst/>
          </a:prstGeom>
        </p:spPr>
        <p:txBody>
          <a:bodyPr wrap="none">
            <a:spAutoFit/>
          </a:bodyPr>
          <a:lstStyle/>
          <a:p>
            <a:pPr indent="228600" algn="just">
              <a:lnSpc>
                <a:spcPct val="150000"/>
              </a:lnSpc>
            </a:pPr>
            <a:r>
              <a:rPr lang="en-US" altLang="zh-CN" sz="2800" b="1" kern="100" dirty="0">
                <a:effectLst/>
                <a:latin typeface="Times New Roman" panose="02020603050405020304" pitchFamily="18" charset="0"/>
                <a:ea typeface="宋体" panose="02010600030101010101" pitchFamily="2" charset="-122"/>
                <a:cs typeface="Times New Roman" panose="02020603050405020304" pitchFamily="18" charset="0"/>
              </a:rPr>
              <a:t>Hong Kong’s advantages in the development of the Greater Bay Area</a:t>
            </a:r>
            <a:endParaRPr lang="zh-CN" altLang="zh-CN" sz="28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 name="Picture 2">
            <a:extLst>
              <a:ext uri="{FF2B5EF4-FFF2-40B4-BE49-F238E27FC236}">
                <a16:creationId xmlns:a16="http://schemas.microsoft.com/office/drawing/2014/main" id="{8E07DA96-7C67-734C-B956-D1966A513274}"/>
              </a:ext>
            </a:extLst>
          </p:cNvPr>
          <p:cNvPicPr>
            <a:picLocks noChangeAspect="1"/>
          </p:cNvPicPr>
          <p:nvPr/>
        </p:nvPicPr>
        <p:blipFill>
          <a:blip r:embed="rId3"/>
          <a:stretch>
            <a:fillRect/>
          </a:stretch>
        </p:blipFill>
        <p:spPr>
          <a:xfrm>
            <a:off x="1369850" y="6077405"/>
            <a:ext cx="2654376" cy="621365"/>
          </a:xfrm>
          <a:prstGeom prst="rect">
            <a:avLst/>
          </a:prstGeom>
        </p:spPr>
      </p:pic>
      <p:pic>
        <p:nvPicPr>
          <p:cNvPr id="4098" name="Picture 2" descr="Basic Law Court Case Database - Home">
            <a:extLst>
              <a:ext uri="{FF2B5EF4-FFF2-40B4-BE49-F238E27FC236}">
                <a16:creationId xmlns:a16="http://schemas.microsoft.com/office/drawing/2014/main" id="{BE5294B8-ED34-C146-BD77-6F13BA8432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538" y="1070041"/>
            <a:ext cx="3129280"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761888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1499190" y="1072914"/>
            <a:ext cx="10692810" cy="369332"/>
          </a:xfrm>
        </p:spPr>
        <p:txBody>
          <a:bodyPr wrap="square">
            <a:spAutoFit/>
          </a:bodyPr>
          <a:lstStyle/>
          <a:p>
            <a:r>
              <a:rPr lang="en-US" altLang="zh-CN" sz="2000" b="1" kern="100" dirty="0">
                <a:effectLst/>
                <a:latin typeface="Times New Roman" panose="02020603050405020304" pitchFamily="18" charset="0"/>
                <a:ea typeface="宋体" panose="02010600030101010101" pitchFamily="2" charset="-122"/>
              </a:rPr>
              <a:t>As an international financial center, it </a:t>
            </a:r>
            <a:r>
              <a:rPr lang="en-US" altLang="zh-CN" sz="2000" b="1" kern="100" dirty="0">
                <a:solidFill>
                  <a:schemeClr val="tx1">
                    <a:lumMod val="95000"/>
                    <a:lumOff val="5000"/>
                  </a:schemeClr>
                </a:solidFill>
                <a:effectLst/>
                <a:latin typeface="Times New Roman" panose="02020603050405020304" pitchFamily="18" charset="0"/>
                <a:ea typeface="宋体" panose="02010600030101010101" pitchFamily="2" charset="-122"/>
              </a:rPr>
              <a:t>is a </a:t>
            </a:r>
            <a:r>
              <a:rPr lang="en-US" altLang="zh-CN" sz="2000" b="1" kern="100" dirty="0" smtClean="0">
                <a:solidFill>
                  <a:schemeClr val="tx1">
                    <a:lumMod val="95000"/>
                    <a:lumOff val="5000"/>
                  </a:schemeClr>
                </a:solidFill>
                <a:effectLst/>
                <a:latin typeface="Times New Roman" panose="02020603050405020304" pitchFamily="18" charset="0"/>
                <a:ea typeface="宋体" panose="02010600030101010101" pitchFamily="2" charset="-122"/>
              </a:rPr>
              <a:t>super-connector between </a:t>
            </a:r>
            <a:r>
              <a:rPr lang="en-US" altLang="zh-CN" sz="2000" b="1" kern="100" dirty="0">
                <a:effectLst/>
                <a:latin typeface="Times New Roman" panose="02020603050405020304" pitchFamily="18" charset="0"/>
                <a:ea typeface="宋体" panose="02010600030101010101" pitchFamily="2" charset="-122"/>
              </a:rPr>
              <a:t>China and foreign countries</a:t>
            </a:r>
            <a:endParaRPr lang="zh-CN" altLang="zh-TW" sz="3200" b="1" dirty="0">
              <a:ln w="3175">
                <a:noFill/>
              </a:ln>
              <a:effectLst/>
              <a:latin typeface="DFKai-SB" panose="03000509000000000000" pitchFamily="65" charset="-120"/>
              <a:ea typeface="宋体" panose="02010600030101010101" pitchFamily="2" charset="-122"/>
              <a:cs typeface="+mn-cs"/>
              <a:sym typeface="+mn-ea"/>
            </a:endParaRPr>
          </a:p>
        </p:txBody>
      </p:sp>
      <p:sp>
        <p:nvSpPr>
          <p:cNvPr id="6" name="内容占位符 5"/>
          <p:cNvSpPr>
            <a:spLocks noGrp="1"/>
          </p:cNvSpPr>
          <p:nvPr>
            <p:ph idx="4294967295"/>
          </p:nvPr>
        </p:nvSpPr>
        <p:spPr>
          <a:xfrm>
            <a:off x="576966" y="1778694"/>
            <a:ext cx="8321515" cy="2966058"/>
          </a:xfrm>
        </p:spPr>
        <p:txBody>
          <a:bodyPr>
            <a:noAutofit/>
          </a:bodyPr>
          <a:lstStyle/>
          <a:p>
            <a:pPr marL="0" indent="0" algn="just">
              <a:lnSpc>
                <a:spcPct val="120000"/>
              </a:lnSpc>
              <a:buNone/>
            </a:pPr>
            <a:r>
              <a:rPr lang="en-US"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The development of the Greater Bay Area not only requires the participation of a large number of foreign investments, but also encourages enterprises in the Greater Bay Area to “go global” and participate in international competition by means of foreign investment. </a:t>
            </a:r>
            <a:r>
              <a:rPr lang="zh-CN"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As a </a:t>
            </a:r>
            <a:r>
              <a:rPr lang="zh-CN"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super</a:t>
            </a:r>
            <a:r>
              <a:rPr lang="en-US"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-connector</a:t>
            </a:r>
            <a:r>
              <a:rPr lang="zh-CN"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between </a:t>
            </a:r>
            <a:r>
              <a:rPr lang="zh-CN"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China and foreign countries, Hong Kong is innately equipped to serve the two strategies of </a:t>
            </a:r>
            <a:r>
              <a:rPr lang="zh-CN"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20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going global</a:t>
            </a:r>
            <a:r>
              <a:rPr lang="en-US" altLang="zh-TW" sz="20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0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 and “attracting </a:t>
            </a:r>
            <a:r>
              <a:rPr lang="en-US" altLang="zh-CN" sz="20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foreign </a:t>
            </a:r>
            <a:r>
              <a:rPr lang="en-US" altLang="zh-CN" sz="20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investment” </a:t>
            </a:r>
            <a:r>
              <a:rPr lang="zh-CN"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in </a:t>
            </a:r>
            <a:r>
              <a:rPr lang="zh-CN"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the Greater Bay Area.</a:t>
            </a:r>
            <a:endParaRPr lang="zh-TW" altLang="zh-HK" sz="2000" dirty="0">
              <a:ln w="3175">
                <a:noFill/>
              </a:ln>
              <a:solidFill>
                <a:schemeClr val="tx1">
                  <a:lumMod val="95000"/>
                  <a:lumOff val="5000"/>
                </a:schemeClr>
              </a:solidFill>
              <a:effectLst/>
              <a:latin typeface="DFKai-SB" panose="03000509000000000000" pitchFamily="65" charset="-120"/>
              <a:ea typeface="DFKai-SB" panose="03000509000000000000" pitchFamily="65" charset="-120"/>
            </a:endParaRPr>
          </a:p>
        </p:txBody>
      </p:sp>
      <p:sp>
        <p:nvSpPr>
          <p:cNvPr id="33" name="燕尾形 1"/>
          <p:cNvSpPr/>
          <p:nvPr/>
        </p:nvSpPr>
        <p:spPr>
          <a:xfrm flipV="1">
            <a:off x="871125" y="1143578"/>
            <a:ext cx="454401" cy="338554"/>
          </a:xfrm>
          <a:prstGeom prst="chevron">
            <a:avLst>
              <a:gd name="adj" fmla="val 38311"/>
            </a:avLst>
          </a:prstGeom>
          <a:solidFill>
            <a:srgbClr val="21D0C2">
              <a:alpha val="62000"/>
            </a:srgbClr>
          </a:solidFill>
          <a:ln w="19050" cap="flat" cmpd="sng" algn="ctr">
            <a:noFill/>
            <a:prstDash val="solid"/>
          </a:ln>
          <a:effectLst>
            <a:outerShdw blurRad="76200" dist="76200" dir="5400000" algn="tl" rotWithShape="0">
              <a:prstClr val="black">
                <a:alpha val="30000"/>
              </a:prstClr>
            </a:outerShdw>
          </a:effectLst>
        </p:spPr>
        <p:txBody>
          <a:bodyPr anchor="ctr">
            <a:spAutoFit/>
          </a:bodyPr>
          <a:lstStyle/>
          <a:p>
            <a:pPr eaLnBrk="1" fontAlgn="auto" hangingPunct="1">
              <a:spcBef>
                <a:spcPts val="0"/>
              </a:spcBef>
              <a:spcAft>
                <a:spcPts val="0"/>
              </a:spcAft>
              <a:defRPr/>
            </a:pPr>
            <a:endParaRPr lang="zh-CN" altLang="en-US" sz="1600" kern="0" dirty="0">
              <a:latin typeface="Avant GardeBook" pitchFamily="50" charset="0"/>
              <a:ea typeface="微软雅黑" panose="020B0503020204020204" pitchFamily="34" charset="-122"/>
            </a:endParaRPr>
          </a:p>
        </p:txBody>
      </p:sp>
      <p:sp>
        <p:nvSpPr>
          <p:cNvPr id="7" name="文本框 6"/>
          <p:cNvSpPr txBox="1"/>
          <p:nvPr/>
        </p:nvSpPr>
        <p:spPr>
          <a:xfrm>
            <a:off x="233916" y="227163"/>
            <a:ext cx="11511078" cy="579967"/>
          </a:xfrm>
          <a:prstGeom prst="rect">
            <a:avLst/>
          </a:prstGeom>
          <a:noFill/>
        </p:spPr>
        <p:txBody>
          <a:bodyPr wrap="square" rtlCol="0">
            <a:spAutoFit/>
          </a:bodyPr>
          <a:lstStyle/>
          <a:p>
            <a:pPr indent="228600" algn="ctr">
              <a:lnSpc>
                <a:spcPct val="150000"/>
              </a:lnSpc>
            </a:pPr>
            <a:r>
              <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Opportunities and roles of Hong Kong in the development of the Greater Bay Area</a:t>
            </a:r>
            <a:endParaRPr lang="zh-CN" altLang="zh-CN" sz="24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8" name="图片 21" descr="&amp;pky90108784804&amp;2&amp;"/>
          <p:cNvPicPr>
            <a:picLocks noChangeAspect="1"/>
          </p:cNvPicPr>
          <p:nvPr/>
        </p:nvPicPr>
        <p:blipFill>
          <a:blip r:embed="rId3"/>
          <a:stretch>
            <a:fillRect/>
          </a:stretch>
        </p:blipFill>
        <p:spPr>
          <a:xfrm>
            <a:off x="9509918" y="1765991"/>
            <a:ext cx="2235076" cy="2298174"/>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sp>
        <p:nvSpPr>
          <p:cNvPr id="3" name="Rectangle 2"/>
          <p:cNvSpPr/>
          <p:nvPr/>
        </p:nvSpPr>
        <p:spPr>
          <a:xfrm>
            <a:off x="233916" y="4654592"/>
            <a:ext cx="9276002" cy="1754326"/>
          </a:xfrm>
          <a:prstGeom prst="rect">
            <a:avLst/>
          </a:prstGeom>
          <a:ln w="28575">
            <a:solidFill>
              <a:srgbClr val="FF0000"/>
            </a:solidFill>
          </a:ln>
        </p:spPr>
        <p:txBody>
          <a:bodyPr wrap="square">
            <a:spAutoFit/>
          </a:bodyPr>
          <a:lstStyle/>
          <a:p>
            <a:pPr indent="228600" algn="ctr">
              <a:lnSpc>
                <a:spcPct val="150000"/>
              </a:lnSpc>
            </a:pPr>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Case: Alibaba chooses to list in Hong Kong</a:t>
            </a:r>
            <a:endPar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lnSpc>
                <a:spcPct val="150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The advantage of listing in Hong Kong is firstly to raise funds to expand business, and secondly, Alibaba’s business sources are mainly in Greater China. Listing in Hong Kong can increase Alibaba’s influence in Greater China and is conducive to future business development.</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Rectangle 4"/>
          <p:cNvSpPr/>
          <p:nvPr/>
        </p:nvSpPr>
        <p:spPr>
          <a:xfrm>
            <a:off x="9648248" y="5635239"/>
            <a:ext cx="2276004" cy="830997"/>
          </a:xfrm>
          <a:prstGeom prst="rect">
            <a:avLst/>
          </a:prstGeom>
        </p:spPr>
        <p:txBody>
          <a:bodyPr wrap="square">
            <a:spAutoFit/>
          </a:bodyPr>
          <a:lstStyle/>
          <a:p>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Source: </a:t>
            </a:r>
            <a:r>
              <a:rPr lang="en-US" sz="1200" dirty="0" smtClean="0">
                <a:solidFill>
                  <a:schemeClr val="tx1">
                    <a:lumMod val="95000"/>
                    <a:lumOff val="5000"/>
                  </a:schemeClr>
                </a:solidFill>
                <a:latin typeface="Times New Roman" panose="02020603050405020304" pitchFamily="18" charset="0"/>
                <a:cs typeface="Times New Roman" panose="02020603050405020304" pitchFamily="18" charset="0"/>
              </a:rPr>
              <a:t>https</a:t>
            </a:r>
            <a:r>
              <a:rPr lang="en-US" sz="1200" dirty="0">
                <a:solidFill>
                  <a:schemeClr val="tx1">
                    <a:lumMod val="95000"/>
                    <a:lumOff val="5000"/>
                  </a:schemeClr>
                </a:solidFill>
                <a:latin typeface="Times New Roman" panose="02020603050405020304" pitchFamily="18" charset="0"/>
                <a:cs typeface="Times New Roman" panose="02020603050405020304" pitchFamily="18" charset="0"/>
              </a:rPr>
              <a:t>://news.rthk.hk/rthk/en/component/k2/1659344-20220726.htm</a:t>
            </a:r>
          </a:p>
          <a:p>
            <a:endParaRPr lang="en-US" sz="1200" strike="sngStrike" dirty="0">
              <a:solidFill>
                <a:srgbClr val="FF000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B1E7964C-DA94-904E-BB0B-2F0D83A23D37}"/>
              </a:ext>
            </a:extLst>
          </p:cNvPr>
          <p:cNvPicPr>
            <a:picLocks noChangeAspect="1"/>
          </p:cNvPicPr>
          <p:nvPr/>
        </p:nvPicPr>
        <p:blipFill>
          <a:blip r:embed="rId4"/>
          <a:stretch>
            <a:fillRect/>
          </a:stretch>
        </p:blipFill>
        <p:spPr>
          <a:xfrm>
            <a:off x="10121355" y="4882920"/>
            <a:ext cx="1152525" cy="551815"/>
          </a:xfrm>
          <a:prstGeom prst="rect">
            <a:avLst/>
          </a:prstGeom>
        </p:spPr>
      </p:pic>
    </p:spTree>
    <p:custDataLst>
      <p:tags r:id="rId1"/>
    </p:custData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86079" y="1351645"/>
            <a:ext cx="8024554" cy="1477328"/>
          </a:xfrm>
          <a:prstGeom prst="rect">
            <a:avLst/>
          </a:prstGeom>
        </p:spPr>
        <p:txBody>
          <a:bodyPr wrap="square">
            <a:spAutoFit/>
          </a:bodyPr>
          <a:lstStyle/>
          <a:p>
            <a:pPr marL="285750" indent="-285750" algn="just">
              <a:lnSpc>
                <a:spcPct val="125000"/>
              </a:lnSpc>
              <a:buFont typeface="Arial" panose="020B0604020202020204" pitchFamily="34" charset="0"/>
              <a:buChar char="•"/>
            </a:pP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Hong Kong’s business network spans many countries and regions. Supply chain management linking the Greater Bay Area with other regions should be able to provide a comprehensive range of services, including production processes, equipment, logistics and environmental </a:t>
            </a:r>
            <a:r>
              <a:rPr lang="en-US" altLang="zh-CN" sz="18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protection services</a:t>
            </a: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3" name="Rectangle 2"/>
          <p:cNvSpPr/>
          <p:nvPr/>
        </p:nvSpPr>
        <p:spPr>
          <a:xfrm>
            <a:off x="3819331" y="2796528"/>
            <a:ext cx="8198498" cy="3254737"/>
          </a:xfrm>
          <a:prstGeom prst="rect">
            <a:avLst/>
          </a:prstGeom>
        </p:spPr>
        <p:txBody>
          <a:bodyPr wrap="square">
            <a:spAutoFit/>
          </a:bodyPr>
          <a:lstStyle/>
          <a:p>
            <a:pPr marL="285750" indent="-285750" algn="just">
              <a:lnSpc>
                <a:spcPct val="125000"/>
              </a:lnSpc>
              <a:buFont typeface="Arial" panose="020B0604020202020204" pitchFamily="34" charset="0"/>
              <a:buChar char="•"/>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If enterprises in the Greater Bay Area want to take Hong Kong as a bridge to “go global”, they can also use Hong Kong’s legal counsel services to obtain more diversified advice and services.</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a:lnSpc>
                <a:spcPct val="125000"/>
              </a:lnSpc>
              <a:buFont typeface="Arial" panose="020B0604020202020204" pitchFamily="34" charset="0"/>
              <a:buChar char="•"/>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By the end of 2020, Hong Kong’s stock market was the third largest in Asia and fifth largest </a:t>
            </a:r>
            <a:r>
              <a:rPr lang="en-US" altLang="zh-CN" sz="1800" kern="100" dirty="0" smtClean="0">
                <a:effectLst/>
                <a:latin typeface="Times New Roman" panose="02020603050405020304" pitchFamily="18" charset="0"/>
                <a:ea typeface="宋体" panose="02010600030101010101" pitchFamily="2" charset="-122"/>
                <a:cs typeface="Times New Roman" panose="02020603050405020304" pitchFamily="18" charset="0"/>
              </a:rPr>
              <a:t>globally</a:t>
            </a:r>
            <a:r>
              <a:rPr lang="en-US" altLang="zh-CN" sz="1800" kern="100" dirty="0" smtClean="0">
                <a:solidFill>
                  <a:srgbClr val="7030A0"/>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in terms of market capitalization.</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a:lnSpc>
                <a:spcPct val="125000"/>
              </a:lnSpc>
              <a:buFont typeface="Arial" panose="020B0604020202020204" pitchFamily="34" charset="0"/>
              <a:buChar char="•"/>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Hong Kong is an important banking and financial center in the Asia-Pacific region.</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a:lnSpc>
                <a:spcPct val="125000"/>
              </a:lnSpc>
              <a:buFont typeface="Arial" panose="020B0604020202020204" pitchFamily="34" charset="0"/>
              <a:buChar char="•"/>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Hong Kong is also one of the world’s busiest container ports.</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endParaRPr lang="en-US" altLang="zh-TW" sz="2400" dirty="0">
              <a:latin typeface="標楷體" panose="03000509000000000000" pitchFamily="65" charset="-120"/>
              <a:ea typeface="標楷體" panose="03000509000000000000" pitchFamily="65" charset="-120"/>
            </a:endParaRPr>
          </a:p>
          <a:p>
            <a:endParaRPr lang="en-US" sz="2400" dirty="0">
              <a:latin typeface="標楷體" panose="03000509000000000000" pitchFamily="65" charset="-120"/>
              <a:ea typeface="標楷體" panose="03000509000000000000" pitchFamily="65" charset="-120"/>
            </a:endParaRPr>
          </a:p>
        </p:txBody>
      </p:sp>
      <p:sp>
        <p:nvSpPr>
          <p:cNvPr id="4" name="Rectangle 3"/>
          <p:cNvSpPr/>
          <p:nvPr/>
        </p:nvSpPr>
        <p:spPr>
          <a:xfrm>
            <a:off x="3852582" y="5620378"/>
            <a:ext cx="7958051" cy="861774"/>
          </a:xfrm>
          <a:prstGeom prst="rect">
            <a:avLst/>
          </a:prstGeom>
        </p:spPr>
        <p:txBody>
          <a:bodyPr wrap="square">
            <a:spAutoFit/>
          </a:bodyPr>
          <a:lstStyle/>
          <a:p>
            <a:r>
              <a:rPr lang="en-US" altLang="zh-TW" sz="1400" dirty="0">
                <a:latin typeface="Times New Roman" panose="02020603050405020304" pitchFamily="18" charset="0"/>
                <a:cs typeface="Times New Roman" panose="02020603050405020304" pitchFamily="18" charset="0"/>
              </a:rPr>
              <a:t>Source:</a:t>
            </a:r>
          </a:p>
          <a:p>
            <a:r>
              <a:rPr lang="en-US" altLang="zh-CN" sz="1200" dirty="0">
                <a:latin typeface="Times New Roman" panose="02020603050405020304" pitchFamily="18" charset="0"/>
                <a:cs typeface="Times New Roman" panose="02020603050405020304" pitchFamily="18" charset="0"/>
              </a:rPr>
              <a:t>Legco Secretariat Information Research Unit </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en-US" sz="1200" dirty="0">
                <a:latin typeface="Times New Roman" panose="02020603050405020304" pitchFamily="18" charset="0"/>
                <a:cs typeface="Times New Roman" panose="02020603050405020304" pitchFamily="18" charset="0"/>
              </a:rPr>
              <a:t>https://www.legco.gov.hk/research-publications/chinese/1718fs04-guangdong-hong-kong-macao-bay-area-opportunities-and-challenges-for-hong-kong-20180223-c.pdf</a:t>
            </a:r>
            <a:r>
              <a:rPr lang="en-US" altLang="zh-TW" sz="1200" dirty="0">
                <a:latin typeface="Times New Roman" panose="02020603050405020304" pitchFamily="18" charset="0"/>
                <a:cs typeface="Times New Roman" panose="02020603050405020304" pitchFamily="18" charset="0"/>
              </a:rPr>
              <a:t>)</a:t>
            </a:r>
          </a:p>
          <a:p>
            <a:r>
              <a:rPr lang="en-US" altLang="zh-CN" sz="1200" kern="100" dirty="0">
                <a:effectLst/>
                <a:latin typeface="Times New Roman" panose="02020603050405020304" pitchFamily="18" charset="0"/>
                <a:ea typeface="宋体" panose="02010600030101010101" pitchFamily="2" charset="-122"/>
                <a:cs typeface="Times New Roman" panose="02020603050405020304" pitchFamily="18" charset="0"/>
              </a:rPr>
              <a:t>The Hong Kong Trade Development </a:t>
            </a:r>
            <a:r>
              <a:rPr lang="en-US" altLang="zh-CN" sz="12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Council</a:t>
            </a:r>
            <a:r>
              <a:rPr lang="zh-TW" altLang="en-US" sz="12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200" dirty="0" smtClean="0">
                <a:solidFill>
                  <a:schemeClr val="tx1">
                    <a:lumMod val="95000"/>
                    <a:lumOff val="5000"/>
                  </a:schemeClr>
                </a:solidFill>
                <a:latin typeface="Times New Roman" panose="02020603050405020304" pitchFamily="18" charset="0"/>
                <a:cs typeface="Times New Roman" panose="02020603050405020304" pitchFamily="18" charset="0"/>
              </a:rPr>
              <a:t>(</a:t>
            </a:r>
            <a:r>
              <a:rPr lang="en-US" altLang="zh-TW" sz="1200" dirty="0">
                <a:solidFill>
                  <a:schemeClr val="tx1">
                    <a:lumMod val="95000"/>
                    <a:lumOff val="5000"/>
                  </a:schemeClr>
                </a:solidFill>
                <a:latin typeface="Times New Roman" panose="02020603050405020304" pitchFamily="18" charset="0"/>
                <a:cs typeface="Times New Roman" panose="02020603050405020304" pitchFamily="18" charset="0"/>
              </a:rPr>
              <a:t>https://research.hktdc.com/en/article/MzIwNjkzNTY5)</a:t>
            </a:r>
            <a:endParaRPr lang="en-US" sz="12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9" name="燕尾形 1"/>
          <p:cNvSpPr/>
          <p:nvPr/>
        </p:nvSpPr>
        <p:spPr>
          <a:xfrm flipV="1">
            <a:off x="1047782" y="901964"/>
            <a:ext cx="454401" cy="338554"/>
          </a:xfrm>
          <a:prstGeom prst="chevron">
            <a:avLst>
              <a:gd name="adj" fmla="val 38311"/>
            </a:avLst>
          </a:prstGeom>
          <a:solidFill>
            <a:srgbClr val="21D0C2">
              <a:alpha val="62000"/>
            </a:srgbClr>
          </a:solidFill>
          <a:ln w="19050" cap="flat" cmpd="sng" algn="ctr">
            <a:noFill/>
            <a:prstDash val="solid"/>
          </a:ln>
          <a:effectLst>
            <a:outerShdw blurRad="76200" dist="76200" dir="5400000" algn="tl" rotWithShape="0">
              <a:prstClr val="black">
                <a:alpha val="30000"/>
              </a:prstClr>
            </a:outerShdw>
          </a:effectLst>
        </p:spPr>
        <p:txBody>
          <a:bodyPr anchor="ctr">
            <a:spAutoFit/>
          </a:bodyPr>
          <a:lstStyle/>
          <a:p>
            <a:pPr eaLnBrk="1" fontAlgn="auto" hangingPunct="1">
              <a:spcBef>
                <a:spcPts val="0"/>
              </a:spcBef>
              <a:spcAft>
                <a:spcPts val="0"/>
              </a:spcAft>
              <a:defRPr/>
            </a:pPr>
            <a:endParaRPr lang="zh-CN" altLang="en-US" sz="1600" kern="0" dirty="0">
              <a:latin typeface="Avant GardeBook" pitchFamily="50" charset="0"/>
              <a:ea typeface="微软雅黑" panose="020B0503020204020204" pitchFamily="34" charset="-122"/>
            </a:endParaRPr>
          </a:p>
        </p:txBody>
      </p:sp>
      <p:sp>
        <p:nvSpPr>
          <p:cNvPr id="11" name="Rectangle 10"/>
          <p:cNvSpPr/>
          <p:nvPr/>
        </p:nvSpPr>
        <p:spPr>
          <a:xfrm>
            <a:off x="153588" y="5497858"/>
            <a:ext cx="3458547" cy="461665"/>
          </a:xfrm>
          <a:prstGeom prst="rect">
            <a:avLst/>
          </a:prstGeom>
          <a:ln w="19050">
            <a:solidFill>
              <a:srgbClr val="7030A0"/>
            </a:solidFill>
          </a:ln>
        </p:spPr>
        <p:txBody>
          <a:bodyPr wrap="square">
            <a:spAutoFit/>
          </a:bodyPr>
          <a:lstStyle/>
          <a:p>
            <a:pPr algn="just">
              <a:lnSpc>
                <a:spcPct val="150000"/>
              </a:lnSpc>
            </a:pPr>
            <a:r>
              <a:rPr lang="en-US" altLang="zh-CN" sz="16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Click </a:t>
            </a:r>
            <a:r>
              <a:rPr lang="en-US" altLang="zh-CN" sz="16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on the </a:t>
            </a:r>
            <a:r>
              <a:rPr lang="en-US" altLang="zh-CN" sz="16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image </a:t>
            </a:r>
            <a:r>
              <a:rPr lang="en-US"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above to learn more</a:t>
            </a:r>
            <a:endParaRPr lang="zh-CN" alt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 name="Rectangle 11"/>
          <p:cNvSpPr/>
          <p:nvPr/>
        </p:nvSpPr>
        <p:spPr>
          <a:xfrm>
            <a:off x="1147365" y="1673907"/>
            <a:ext cx="947695" cy="369332"/>
          </a:xfrm>
          <a:prstGeom prst="rect">
            <a:avLst/>
          </a:prstGeom>
        </p:spPr>
        <p:txBody>
          <a:bodyPr wrap="none">
            <a:spAutoFit/>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Source: </a:t>
            </a:r>
            <a:endParaRPr lang="en-US" dirty="0">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2A9B70C2-77D7-938F-EF9B-5289FB9CC38C}"/>
              </a:ext>
            </a:extLst>
          </p:cNvPr>
          <p:cNvSpPr txBox="1"/>
          <p:nvPr/>
        </p:nvSpPr>
        <p:spPr>
          <a:xfrm>
            <a:off x="233916" y="227163"/>
            <a:ext cx="11511078" cy="579967"/>
          </a:xfrm>
          <a:prstGeom prst="rect">
            <a:avLst/>
          </a:prstGeom>
          <a:noFill/>
        </p:spPr>
        <p:txBody>
          <a:bodyPr wrap="square" rtlCol="0">
            <a:spAutoFit/>
          </a:bodyPr>
          <a:lstStyle/>
          <a:p>
            <a:pPr indent="228600" algn="ctr">
              <a:lnSpc>
                <a:spcPct val="150000"/>
              </a:lnSpc>
            </a:pPr>
            <a:r>
              <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Opportunities and roles of Hong Kong in the development of the Greater Bay Area</a:t>
            </a:r>
            <a:endParaRPr lang="zh-CN" altLang="zh-CN" sz="24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3" name="标题 1">
            <a:extLst>
              <a:ext uri="{FF2B5EF4-FFF2-40B4-BE49-F238E27FC236}">
                <a16:creationId xmlns:a16="http://schemas.microsoft.com/office/drawing/2014/main" id="{21BADD47-7FF8-B3C4-36F9-6C3BD596E83F}"/>
              </a:ext>
            </a:extLst>
          </p:cNvPr>
          <p:cNvSpPr txBox="1">
            <a:spLocks/>
          </p:cNvSpPr>
          <p:nvPr/>
        </p:nvSpPr>
        <p:spPr>
          <a:xfrm>
            <a:off x="1621212" y="865261"/>
            <a:ext cx="10570788" cy="36933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000" b="1" kern="100" dirty="0">
                <a:latin typeface="Times New Roman" panose="02020603050405020304" pitchFamily="18" charset="0"/>
                <a:ea typeface="宋体" panose="02010600030101010101" pitchFamily="2" charset="-122"/>
              </a:rPr>
              <a:t>As an </a:t>
            </a:r>
            <a:r>
              <a:rPr lang="en-US" altLang="zh-CN" sz="2000" b="1" kern="100" dirty="0">
                <a:solidFill>
                  <a:schemeClr val="tx1">
                    <a:lumMod val="95000"/>
                    <a:lumOff val="5000"/>
                  </a:schemeClr>
                </a:solidFill>
                <a:latin typeface="Times New Roman" panose="02020603050405020304" pitchFamily="18" charset="0"/>
                <a:ea typeface="宋体" panose="02010600030101010101" pitchFamily="2" charset="-122"/>
              </a:rPr>
              <a:t>international financial center, it is a </a:t>
            </a:r>
            <a:r>
              <a:rPr lang="en-US" altLang="zh-CN" sz="2000" b="1" kern="100" dirty="0" smtClean="0">
                <a:solidFill>
                  <a:schemeClr val="tx1">
                    <a:lumMod val="95000"/>
                    <a:lumOff val="5000"/>
                  </a:schemeClr>
                </a:solidFill>
                <a:latin typeface="Times New Roman" panose="02020603050405020304" pitchFamily="18" charset="0"/>
                <a:ea typeface="宋体" panose="02010600030101010101" pitchFamily="2" charset="-122"/>
              </a:rPr>
              <a:t>super-connector between </a:t>
            </a:r>
            <a:r>
              <a:rPr lang="en-US" altLang="zh-CN" sz="2000" b="1" kern="100" dirty="0">
                <a:solidFill>
                  <a:schemeClr val="tx1">
                    <a:lumMod val="95000"/>
                    <a:lumOff val="5000"/>
                  </a:schemeClr>
                </a:solidFill>
                <a:latin typeface="Times New Roman" panose="02020603050405020304" pitchFamily="18" charset="0"/>
                <a:ea typeface="宋体" panose="02010600030101010101" pitchFamily="2" charset="-122"/>
              </a:rPr>
              <a:t>China </a:t>
            </a:r>
            <a:r>
              <a:rPr lang="en-US" altLang="zh-CN" sz="2000" b="1" kern="100" dirty="0">
                <a:latin typeface="Times New Roman" panose="02020603050405020304" pitchFamily="18" charset="0"/>
                <a:ea typeface="宋体" panose="02010600030101010101" pitchFamily="2" charset="-122"/>
              </a:rPr>
              <a:t>and foreign countries</a:t>
            </a:r>
            <a:endParaRPr lang="zh-CN" altLang="zh-TW" sz="3200" b="1" dirty="0">
              <a:ln w="3175">
                <a:noFill/>
              </a:ln>
              <a:latin typeface="DFKai-SB" panose="03000509000000000000" pitchFamily="65" charset="-120"/>
              <a:ea typeface="宋体" panose="02010600030101010101" pitchFamily="2" charset="-122"/>
              <a:cs typeface="+mn-cs"/>
              <a:sym typeface="+mn-ea"/>
            </a:endParaRPr>
          </a:p>
        </p:txBody>
      </p:sp>
      <p:pic>
        <p:nvPicPr>
          <p:cNvPr id="5" name="圖片 4">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257" y="2043239"/>
            <a:ext cx="2367286" cy="3293998"/>
          </a:xfrm>
          <a:prstGeom prst="rect">
            <a:avLst/>
          </a:prstGeom>
        </p:spPr>
      </p:pic>
    </p:spTree>
    <p:extLst>
      <p:ext uri="{BB962C8B-B14F-4D97-AF65-F5344CB8AC3E}">
        <p14:creationId xmlns:p14="http://schemas.microsoft.com/office/powerpoint/2010/main" val="3986531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38775" y="279047"/>
            <a:ext cx="8948483" cy="584776"/>
          </a:xfrm>
          <a:prstGeom prst="rect">
            <a:avLst/>
          </a:prstGeom>
        </p:spPr>
        <p:txBody>
          <a:bodyPr wrap="none">
            <a:spAutoFit/>
          </a:bodyPr>
          <a:lstStyle/>
          <a:p>
            <a:r>
              <a:rPr lang="en-US" altLang="zh-TW" sz="3200" b="1" dirty="0">
                <a:latin typeface="Times New Roman"/>
                <a:ea typeface="標楷體" panose="03000509000000000000" pitchFamily="65" charset="-120"/>
                <a:cs typeface="Times New Roman"/>
              </a:rPr>
              <a:t>Overview of the development of Greater Bay Area</a:t>
            </a:r>
            <a:endParaRPr lang="en-US" altLang="zh-CN" sz="3200" b="1" dirty="0">
              <a:latin typeface="Times New Roman"/>
              <a:cs typeface="Times New Roman"/>
            </a:endParaRPr>
          </a:p>
        </p:txBody>
      </p:sp>
      <p:sp>
        <p:nvSpPr>
          <p:cNvPr id="4" name="Rectangle 3"/>
          <p:cNvSpPr/>
          <p:nvPr/>
        </p:nvSpPr>
        <p:spPr>
          <a:xfrm>
            <a:off x="701749" y="1386149"/>
            <a:ext cx="10437306" cy="5028749"/>
          </a:xfrm>
          <a:prstGeom prst="rect">
            <a:avLst/>
          </a:prstGeom>
        </p:spPr>
        <p:txBody>
          <a:bodyPr wrap="square">
            <a:spAutoFit/>
          </a:bodyPr>
          <a:lstStyle/>
          <a:p>
            <a:pPr marL="342900" indent="-342900" algn="just">
              <a:lnSpc>
                <a:spcPct val="107000"/>
              </a:lnSpc>
              <a:spcAft>
                <a:spcPts val="1500"/>
              </a:spcAft>
              <a:buFont typeface="Arial" panose="020B0604020202020204" pitchFamily="34" charset="0"/>
              <a:buChar char="•"/>
            </a:pPr>
            <a:r>
              <a:rPr lang="en-US" altLang="zh-TW" dirty="0">
                <a:solidFill>
                  <a:schemeClr val="tx1">
                    <a:lumMod val="95000"/>
                    <a:lumOff val="5000"/>
                  </a:schemeClr>
                </a:solidFill>
                <a:latin typeface="Times New Roman"/>
                <a:ea typeface="標楷體" panose="03000509000000000000" pitchFamily="65" charset="-120"/>
                <a:cs typeface="Times New Roman"/>
              </a:rPr>
              <a:t>The development foci of the Greater Bay Area include: developing an international innovation and technology hub; facilitating the development of industries in which Hong Kong enjoys strengths into the Greater Bay Area; and through policy innovation and breakthroughs as well as facilitation measures for Hong Kong residents studying, working and living in the Greater Bay Area, fostering the flow of people, goods, capital and information and improving the overall connectivity of the Greater Bay Area under the principle of “One Country, Two Systems”.</a:t>
            </a:r>
            <a:r>
              <a:rPr lang="zh-TW" altLang="en-US" dirty="0">
                <a:solidFill>
                  <a:schemeClr val="tx1">
                    <a:lumMod val="95000"/>
                    <a:lumOff val="5000"/>
                  </a:schemeClr>
                </a:solidFill>
                <a:latin typeface="標楷體" panose="03000509000000000000" pitchFamily="65" charset="-120"/>
                <a:ea typeface="標楷體" panose="03000509000000000000" pitchFamily="65" charset="-120"/>
                <a:cs typeface="微軟正黑體" panose="020B0604030504040204" pitchFamily="34" charset="-120"/>
              </a:rPr>
              <a:t> </a:t>
            </a:r>
            <a:endParaRPr lang="en-US" altLang="zh-TW" dirty="0">
              <a:solidFill>
                <a:schemeClr val="tx1">
                  <a:lumMod val="95000"/>
                  <a:lumOff val="5000"/>
                </a:schemeClr>
              </a:solidFill>
              <a:latin typeface="標楷體" panose="03000509000000000000" pitchFamily="65" charset="-120"/>
              <a:ea typeface="標楷體" panose="03000509000000000000" pitchFamily="65" charset="-120"/>
              <a:cs typeface="微軟正黑體" panose="020B0604030504040204" pitchFamily="34" charset="-120"/>
            </a:endParaRPr>
          </a:p>
          <a:p>
            <a:pPr marL="342900" indent="-342900" algn="just">
              <a:lnSpc>
                <a:spcPct val="107000"/>
              </a:lnSpc>
              <a:spcAft>
                <a:spcPts val="1500"/>
              </a:spcAft>
              <a:buFont typeface="Arial" panose="020B0604020202020204" pitchFamily="34" charset="0"/>
              <a:buChar char="•"/>
            </a:pPr>
            <a:r>
              <a:rPr lang="en-US" altLang="zh-TW" dirty="0">
                <a:solidFill>
                  <a:schemeClr val="tx1">
                    <a:lumMod val="95000"/>
                    <a:lumOff val="5000"/>
                  </a:schemeClr>
                </a:solidFill>
                <a:latin typeface="Times New Roman"/>
                <a:ea typeface="標楷體" panose="03000509000000000000" pitchFamily="65" charset="-120"/>
                <a:cs typeface="Times New Roman"/>
              </a:rPr>
              <a:t>Being the most open and international city in the Greater Bay Area, Hong Kong is known for its status as international financial, transportation, trade centers and aviation hub as well as its renowned professional services. Enjoying the dual advantages of “One Country, Two Systems”, Hong Kong plays an important role in the Greater Bay Area Development. On the one hand, Hong Kong will facilitate and support the economic development of the region, with a view to enhancing the role and functions of the Greater Bay Area in the country’s two-way opening up; on the other hand, </a:t>
            </a:r>
            <a:r>
              <a:rPr lang="en-US" altLang="zh-TW" dirty="0" smtClean="0">
                <a:solidFill>
                  <a:schemeClr val="tx1">
                    <a:lumMod val="95000"/>
                    <a:lumOff val="5000"/>
                  </a:schemeClr>
                </a:solidFill>
                <a:latin typeface="Times New Roman"/>
                <a:ea typeface="標楷體" panose="03000509000000000000" pitchFamily="65" charset="-120"/>
                <a:cs typeface="Times New Roman"/>
              </a:rPr>
              <a:t>we will facilitate the </a:t>
            </a:r>
            <a:r>
              <a:rPr lang="en-US" altLang="zh-TW" dirty="0">
                <a:solidFill>
                  <a:schemeClr val="tx1">
                    <a:lumMod val="95000"/>
                    <a:lumOff val="5000"/>
                  </a:schemeClr>
                </a:solidFill>
                <a:latin typeface="Times New Roman"/>
                <a:ea typeface="標楷體" panose="03000509000000000000" pitchFamily="65" charset="-120"/>
                <a:cs typeface="Times New Roman"/>
              </a:rPr>
              <a:t>development of industries in which Hong Kong’s strengths lie </a:t>
            </a:r>
            <a:r>
              <a:rPr lang="en-US" altLang="zh-TW" dirty="0" smtClean="0">
                <a:solidFill>
                  <a:schemeClr val="tx1">
                    <a:lumMod val="95000"/>
                    <a:lumOff val="5000"/>
                  </a:schemeClr>
                </a:solidFill>
                <a:latin typeface="Times New Roman"/>
                <a:ea typeface="標楷體" panose="03000509000000000000" pitchFamily="65" charset="-120"/>
                <a:cs typeface="Times New Roman"/>
              </a:rPr>
              <a:t>in </a:t>
            </a:r>
            <a:r>
              <a:rPr lang="en-US" altLang="zh-TW" dirty="0">
                <a:solidFill>
                  <a:schemeClr val="tx1">
                    <a:lumMod val="95000"/>
                    <a:lumOff val="5000"/>
                  </a:schemeClr>
                </a:solidFill>
                <a:latin typeface="Times New Roman"/>
                <a:ea typeface="標楷體" panose="03000509000000000000" pitchFamily="65" charset="-120"/>
                <a:cs typeface="Times New Roman"/>
              </a:rPr>
              <a:t>the Greater Bay Area, </a:t>
            </a:r>
            <a:r>
              <a:rPr lang="en-US" altLang="zh-TW" dirty="0" err="1">
                <a:solidFill>
                  <a:schemeClr val="tx1">
                    <a:lumMod val="95000"/>
                    <a:lumOff val="5000"/>
                  </a:schemeClr>
                </a:solidFill>
                <a:latin typeface="Times New Roman"/>
                <a:ea typeface="標楷體" panose="03000509000000000000" pitchFamily="65" charset="-120"/>
                <a:cs typeface="Times New Roman"/>
              </a:rPr>
              <a:t>capitalising</a:t>
            </a:r>
            <a:r>
              <a:rPr lang="en-US" altLang="zh-TW" dirty="0">
                <a:solidFill>
                  <a:schemeClr val="tx1">
                    <a:lumMod val="95000"/>
                    <a:lumOff val="5000"/>
                  </a:schemeClr>
                </a:solidFill>
                <a:latin typeface="Times New Roman"/>
                <a:ea typeface="標楷體" panose="03000509000000000000" pitchFamily="65" charset="-120"/>
                <a:cs typeface="Times New Roman"/>
              </a:rPr>
              <a:t> on Hong Kong’s strengths to serve the country’s needs</a:t>
            </a:r>
            <a:r>
              <a:rPr lang="en-US" altLang="zh-TW" sz="2000" dirty="0">
                <a:solidFill>
                  <a:schemeClr val="tx1">
                    <a:lumMod val="95000"/>
                    <a:lumOff val="5000"/>
                  </a:schemeClr>
                </a:solidFill>
                <a:latin typeface="Times New Roman"/>
                <a:ea typeface="標楷體" panose="03000509000000000000" pitchFamily="65" charset="-120"/>
                <a:cs typeface="Times New Roman"/>
              </a:rPr>
              <a:t>. </a:t>
            </a:r>
            <a:endParaRPr lang="zh-TW" altLang="en-US" sz="2000" dirty="0">
              <a:solidFill>
                <a:schemeClr val="tx1">
                  <a:lumMod val="95000"/>
                  <a:lumOff val="5000"/>
                </a:schemeClr>
              </a:solidFill>
              <a:latin typeface="Times New Roman"/>
              <a:ea typeface="標楷體" panose="03000509000000000000" pitchFamily="65" charset="-120"/>
              <a:cs typeface="Times New Roman"/>
            </a:endParaRPr>
          </a:p>
          <a:p>
            <a:pPr marL="342900" indent="-342900">
              <a:lnSpc>
                <a:spcPct val="107000"/>
              </a:lnSpc>
              <a:spcAft>
                <a:spcPts val="1500"/>
              </a:spcAft>
              <a:buFont typeface="Arial" panose="020B0604020202020204" pitchFamily="34" charset="0"/>
              <a:buChar char="•"/>
            </a:pPr>
            <a:endParaRPr lang="zh-TW" altLang="en-US" sz="2400" dirty="0">
              <a:solidFill>
                <a:srgbClr val="333333"/>
              </a:solidFill>
              <a:latin typeface="標楷體" panose="03000509000000000000" pitchFamily="65" charset="-120"/>
              <a:ea typeface="標楷體" panose="03000509000000000000" pitchFamily="65" charset="-120"/>
              <a:cs typeface="微軟正黑體" panose="020B0604030504040204" pitchFamily="34" charset="-120"/>
            </a:endParaRPr>
          </a:p>
        </p:txBody>
      </p:sp>
      <p:sp>
        <p:nvSpPr>
          <p:cNvPr id="5" name="Rectangle 4"/>
          <p:cNvSpPr/>
          <p:nvPr/>
        </p:nvSpPr>
        <p:spPr>
          <a:xfrm>
            <a:off x="2667771" y="6170344"/>
            <a:ext cx="8930713" cy="369332"/>
          </a:xfrm>
          <a:prstGeom prst="rect">
            <a:avLst/>
          </a:prstGeom>
        </p:spPr>
        <p:txBody>
          <a:bodyPr wrap="none">
            <a:spAutoFit/>
          </a:bodyPr>
          <a:lstStyle/>
          <a:p>
            <a:r>
              <a:rPr lang="en-US" altLang="zh-TW" dirty="0">
                <a:latin typeface="Times New Roman"/>
                <a:ea typeface="標楷體" panose="03000509000000000000" pitchFamily="65" charset="-120"/>
                <a:cs typeface="Times New Roman"/>
              </a:rPr>
              <a:t>Source: Website of the Greater Bay Area</a:t>
            </a:r>
            <a:r>
              <a:rPr lang="zh-TW" altLang="en-US" dirty="0">
                <a:latin typeface="Times New Roman"/>
                <a:ea typeface="標楷體" panose="03000509000000000000" pitchFamily="65" charset="-120"/>
                <a:cs typeface="Times New Roman"/>
              </a:rPr>
              <a:t> </a:t>
            </a:r>
            <a:r>
              <a:rPr lang="en-US" altLang="zh-TW" dirty="0">
                <a:latin typeface="Times New Roman"/>
                <a:ea typeface="標楷體" panose="03000509000000000000" pitchFamily="65" charset="-120"/>
                <a:cs typeface="Times New Roman"/>
              </a:rPr>
              <a:t>(</a:t>
            </a:r>
            <a:r>
              <a:rPr lang="en-US" altLang="zh-CN" dirty="0">
                <a:latin typeface="Times New Roman"/>
                <a:ea typeface="標楷體" panose="03000509000000000000" pitchFamily="65" charset="-120"/>
                <a:cs typeface="Times New Roman"/>
              </a:rPr>
              <a:t>https://www.bayarea.gov.hk/en/about/overview.html</a:t>
            </a:r>
            <a:r>
              <a:rPr lang="en-US" altLang="zh-TW" dirty="0">
                <a:latin typeface="Times New Roman"/>
                <a:ea typeface="標楷體" panose="03000509000000000000" pitchFamily="65" charset="-120"/>
                <a:cs typeface="Times New Roman"/>
              </a:rPr>
              <a:t>)</a:t>
            </a:r>
            <a:endParaRPr lang="en-US" altLang="zh-CN" dirty="0">
              <a:latin typeface="Times New Roman"/>
              <a:ea typeface="標楷體" panose="03000509000000000000" pitchFamily="65" charset="-120"/>
              <a:cs typeface="Times New Roman"/>
            </a:endParaRPr>
          </a:p>
        </p:txBody>
      </p:sp>
      <p:pic>
        <p:nvPicPr>
          <p:cNvPr id="6" name="Picture 5"/>
          <p:cNvPicPr>
            <a:picLocks noChangeAspect="1"/>
          </p:cNvPicPr>
          <p:nvPr/>
        </p:nvPicPr>
        <p:blipFill>
          <a:blip r:embed="rId2"/>
          <a:stretch>
            <a:fillRect/>
          </a:stretch>
        </p:blipFill>
        <p:spPr>
          <a:xfrm>
            <a:off x="787827" y="6081838"/>
            <a:ext cx="1811560" cy="546344"/>
          </a:xfrm>
          <a:prstGeom prst="rect">
            <a:avLst/>
          </a:prstGeom>
        </p:spPr>
      </p:pic>
      <p:sp>
        <p:nvSpPr>
          <p:cNvPr id="7" name="矩形 15"/>
          <p:cNvSpPr/>
          <p:nvPr/>
        </p:nvSpPr>
        <p:spPr bwMode="auto">
          <a:xfrm>
            <a:off x="193641" y="238689"/>
            <a:ext cx="1808538" cy="582613"/>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800" b="1" dirty="0">
                <a:solidFill>
                  <a:schemeClr val="tx1"/>
                </a:solidFill>
                <a:latin typeface="Times New Roman"/>
                <a:ea typeface="標楷體" panose="03000509000000000000" pitchFamily="65" charset="-120"/>
                <a:cs typeface="Times New Roman"/>
              </a:rPr>
              <a:t>Reference </a:t>
            </a:r>
            <a:endParaRPr lang="zh-CN" altLang="en-US" sz="2800" b="1" dirty="0">
              <a:solidFill>
                <a:schemeClr val="tx1"/>
              </a:solidFill>
              <a:latin typeface="Times New Roman"/>
              <a:ea typeface="標楷體" panose="03000509000000000000" pitchFamily="65" charset="-120"/>
              <a:cs typeface="Times New Roman"/>
            </a:endParaRPr>
          </a:p>
        </p:txBody>
      </p:sp>
    </p:spTree>
    <p:extLst>
      <p:ext uri="{BB962C8B-B14F-4D97-AF65-F5344CB8AC3E}">
        <p14:creationId xmlns:p14="http://schemas.microsoft.com/office/powerpoint/2010/main" val="235902153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93048" y="1419880"/>
            <a:ext cx="7596456" cy="2862322"/>
          </a:xfrm>
          <a:prstGeom prst="rect">
            <a:avLst/>
          </a:prstGeom>
          <a:noFill/>
          <a:ln w="9525">
            <a:noFill/>
          </a:ln>
        </p:spPr>
        <p:txBody>
          <a:bodyPr wrap="square">
            <a:spAutoFit/>
          </a:bodyPr>
          <a:lstStyle/>
          <a:p>
            <a:pPr indent="228600" algn="just">
              <a:lnSpc>
                <a:spcPct val="150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Hong Kong is the world’s largest and most important offshore RMB business </a:t>
            </a:r>
            <a:r>
              <a:rPr lang="en-US"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hub, </a:t>
            </a:r>
            <a:r>
              <a:rPr lang="en-US"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providing </a:t>
            </a:r>
            <a:r>
              <a:rPr lang="en-US"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 wide range of RMB </a:t>
            </a:r>
            <a:r>
              <a:rPr lang="en-US"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financial services, including clearing, settlement, financing, asset management and risk management. </a:t>
            </a:r>
            <a:endParaRPr lang="zh-CN"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a:p>
            <a:pPr indent="228600" algn="just">
              <a:lnSpc>
                <a:spcPct val="150000"/>
              </a:lnSpc>
            </a:pPr>
            <a:r>
              <a:rPr lang="en-US"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Hong Kong is the world’s leading IPO </a:t>
            </a:r>
            <a:r>
              <a:rPr lang="en-US" altLang="zh-CN" sz="2000" kern="100" dirty="0" err="1">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centre</a:t>
            </a:r>
            <a:r>
              <a:rPr lang="en-US"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and, as of the end of 2019, the second largest private equity market in Asia.</a:t>
            </a:r>
            <a:endParaRPr lang="zh-CN"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 name="文本框 10"/>
          <p:cNvSpPr txBox="1"/>
          <p:nvPr/>
        </p:nvSpPr>
        <p:spPr>
          <a:xfrm>
            <a:off x="1023277" y="943126"/>
            <a:ext cx="2665424" cy="45807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indent="228600" algn="just">
              <a:lnSpc>
                <a:spcPct val="150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Financial Services</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 name="Freeform 7"/>
          <p:cNvSpPr/>
          <p:nvPr/>
        </p:nvSpPr>
        <p:spPr bwMode="auto">
          <a:xfrm>
            <a:off x="750344" y="1078384"/>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01B3C5"/>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nvGrpSpPr>
          <p:cNvPr id="2" name="组合 1"/>
          <p:cNvGrpSpPr/>
          <p:nvPr/>
        </p:nvGrpSpPr>
        <p:grpSpPr>
          <a:xfrm>
            <a:off x="1023277" y="4345262"/>
            <a:ext cx="8470900" cy="1624136"/>
            <a:chOff x="1597072" y="5136618"/>
            <a:chExt cx="8470900" cy="1624136"/>
          </a:xfrm>
        </p:grpSpPr>
        <p:grpSp>
          <p:nvGrpSpPr>
            <p:cNvPr id="10" name="组合 9"/>
            <p:cNvGrpSpPr/>
            <p:nvPr/>
          </p:nvGrpSpPr>
          <p:grpSpPr>
            <a:xfrm>
              <a:off x="1597072" y="5136618"/>
              <a:ext cx="8470900" cy="1624136"/>
              <a:chOff x="1597072" y="5136618"/>
              <a:chExt cx="8470900" cy="1624136"/>
            </a:xfrm>
          </p:grpSpPr>
          <p:sp>
            <p:nvSpPr>
              <p:cNvPr id="13" name="箭头: 右 12"/>
              <p:cNvSpPr/>
              <p:nvPr/>
            </p:nvSpPr>
            <p:spPr bwMode="auto">
              <a:xfrm>
                <a:off x="1597072" y="5213264"/>
                <a:ext cx="8470900" cy="1509713"/>
              </a:xfrm>
              <a:prstGeom prst="rightArrow">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grpSp>
            <p:nvGrpSpPr>
              <p:cNvPr id="14" name="组合 13"/>
              <p:cNvGrpSpPr/>
              <p:nvPr/>
            </p:nvGrpSpPr>
            <p:grpSpPr>
              <a:xfrm>
                <a:off x="1835340" y="5136618"/>
                <a:ext cx="5799953" cy="1624136"/>
                <a:chOff x="1835340" y="5136618"/>
                <a:chExt cx="5799953" cy="1624136"/>
              </a:xfrm>
            </p:grpSpPr>
            <p:sp>
              <p:nvSpPr>
                <p:cNvPr id="16" name="任意多边形: 形状 15"/>
                <p:cNvSpPr/>
                <p:nvPr/>
              </p:nvSpPr>
              <p:spPr>
                <a:xfrm>
                  <a:off x="1835340" y="5138463"/>
                  <a:ext cx="1613067" cy="1579707"/>
                </a:xfrm>
                <a:custGeom>
                  <a:avLst/>
                  <a:gdLst>
                    <a:gd name="connsiteX0" fmla="*/ 0 w 1227828"/>
                    <a:gd name="connsiteY0" fmla="*/ 613914 h 1227828"/>
                    <a:gd name="connsiteX1" fmla="*/ 613914 w 1227828"/>
                    <a:gd name="connsiteY1" fmla="*/ 0 h 1227828"/>
                    <a:gd name="connsiteX2" fmla="*/ 1227828 w 1227828"/>
                    <a:gd name="connsiteY2" fmla="*/ 613914 h 1227828"/>
                    <a:gd name="connsiteX3" fmla="*/ 613914 w 1227828"/>
                    <a:gd name="connsiteY3" fmla="*/ 1227828 h 1227828"/>
                    <a:gd name="connsiteX4" fmla="*/ 0 w 1227828"/>
                    <a:gd name="connsiteY4" fmla="*/ 613914 h 1227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828" h="1227828">
                      <a:moveTo>
                        <a:pt x="0" y="613914"/>
                      </a:moveTo>
                      <a:cubicBezTo>
                        <a:pt x="0" y="274859"/>
                        <a:pt x="274859" y="0"/>
                        <a:pt x="613914" y="0"/>
                      </a:cubicBezTo>
                      <a:cubicBezTo>
                        <a:pt x="952969" y="0"/>
                        <a:pt x="1227828" y="274859"/>
                        <a:pt x="1227828" y="613914"/>
                      </a:cubicBezTo>
                      <a:cubicBezTo>
                        <a:pt x="1227828" y="952969"/>
                        <a:pt x="952969" y="1227828"/>
                        <a:pt x="613914" y="1227828"/>
                      </a:cubicBezTo>
                      <a:cubicBezTo>
                        <a:pt x="274859" y="1227828"/>
                        <a:pt x="0" y="952969"/>
                        <a:pt x="0" y="613914"/>
                      </a:cubicBezTo>
                      <a:close/>
                    </a:path>
                  </a:pathLst>
                </a:custGeom>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txBody>
                <a:bodyPr spcFirstLastPara="0" vert="horz" wrap="square" lIns="247382" tIns="202671" rIns="247382" bIns="202671" numCol="1" spcCol="1270" anchor="ctr" anchorCtr="0">
                  <a:noAutofit/>
                </a:bodyPr>
                <a:lstStyle/>
                <a:p>
                  <a:pPr algn="ctr"/>
                  <a:r>
                    <a:rPr lang="en-US" altLang="zh-CN" sz="1400" kern="100" dirty="0">
                      <a:effectLst/>
                      <a:latin typeface="Times New Roman" panose="02020603050405020304" pitchFamily="18" charset="0"/>
                      <a:ea typeface="宋体" panose="02010600030101010101" pitchFamily="2" charset="-122"/>
                      <a:cs typeface="Times New Roman" panose="02020603050405020304" pitchFamily="18" charset="0"/>
                    </a:rPr>
                    <a:t>Robust </a:t>
                  </a:r>
                  <a:r>
                    <a:rPr lang="en-US" altLang="zh-CN" sz="1400" kern="100" dirty="0" smtClean="0">
                      <a:effectLst/>
                      <a:latin typeface="Times New Roman" panose="02020603050405020304" pitchFamily="18" charset="0"/>
                      <a:ea typeface="宋体" panose="02010600030101010101" pitchFamily="2" charset="-122"/>
                      <a:cs typeface="Times New Roman" panose="02020603050405020304" pitchFamily="18" charset="0"/>
                    </a:rPr>
                    <a:t>regulatory environment</a:t>
                  </a:r>
                  <a:endParaRPr lang="zh-CN" altLang="zh-CN" sz="14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7" name="任意多边形: 形状 16"/>
                <p:cNvSpPr/>
                <p:nvPr/>
              </p:nvSpPr>
              <p:spPr>
                <a:xfrm>
                  <a:off x="3230968" y="5138463"/>
                  <a:ext cx="1579707" cy="1579707"/>
                </a:xfrm>
                <a:custGeom>
                  <a:avLst/>
                  <a:gdLst>
                    <a:gd name="connsiteX0" fmla="*/ 0 w 1227828"/>
                    <a:gd name="connsiteY0" fmla="*/ 613914 h 1227828"/>
                    <a:gd name="connsiteX1" fmla="*/ 613914 w 1227828"/>
                    <a:gd name="connsiteY1" fmla="*/ 0 h 1227828"/>
                    <a:gd name="connsiteX2" fmla="*/ 1227828 w 1227828"/>
                    <a:gd name="connsiteY2" fmla="*/ 613914 h 1227828"/>
                    <a:gd name="connsiteX3" fmla="*/ 613914 w 1227828"/>
                    <a:gd name="connsiteY3" fmla="*/ 1227828 h 1227828"/>
                    <a:gd name="connsiteX4" fmla="*/ 0 w 1227828"/>
                    <a:gd name="connsiteY4" fmla="*/ 613914 h 1227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828" h="1227828">
                      <a:moveTo>
                        <a:pt x="0" y="613914"/>
                      </a:moveTo>
                      <a:cubicBezTo>
                        <a:pt x="0" y="274859"/>
                        <a:pt x="274859" y="0"/>
                        <a:pt x="613914" y="0"/>
                      </a:cubicBezTo>
                      <a:cubicBezTo>
                        <a:pt x="952969" y="0"/>
                        <a:pt x="1227828" y="274859"/>
                        <a:pt x="1227828" y="613914"/>
                      </a:cubicBezTo>
                      <a:cubicBezTo>
                        <a:pt x="1227828" y="952969"/>
                        <a:pt x="952969" y="1227828"/>
                        <a:pt x="613914" y="1227828"/>
                      </a:cubicBezTo>
                      <a:cubicBezTo>
                        <a:pt x="274859" y="1227828"/>
                        <a:pt x="0" y="952969"/>
                        <a:pt x="0" y="613914"/>
                      </a:cubicBezTo>
                      <a:close/>
                    </a:path>
                  </a:pathLst>
                </a:custGeom>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txBody>
                <a:bodyPr spcFirstLastPara="0" vert="horz" wrap="square" lIns="247382" tIns="202671" rIns="247382" bIns="202671" numCol="1" spcCol="1270" anchor="ctr" anchorCtr="0">
                  <a:noAutofit/>
                </a:bodyPr>
                <a:lstStyle/>
                <a:p>
                  <a:pPr algn="ctr"/>
                  <a:r>
                    <a:rPr lang="en-US" altLang="zh-CN" sz="1400" kern="100" dirty="0">
                      <a:latin typeface="Times New Roman" panose="02020603050405020304" pitchFamily="18" charset="0"/>
                      <a:ea typeface="宋体" panose="02010600030101010101" pitchFamily="2" charset="-122"/>
                      <a:cs typeface="Times New Roman" panose="02020603050405020304" pitchFamily="18" charset="0"/>
                    </a:rPr>
                    <a:t>Facilitating financial services</a:t>
                  </a:r>
                  <a:endParaRPr lang="zh-CN" altLang="zh-CN" sz="1400" kern="1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8" name="任意多边形: 形状 17"/>
                <p:cNvSpPr/>
                <p:nvPr/>
              </p:nvSpPr>
              <p:spPr>
                <a:xfrm>
                  <a:off x="4572863" y="5181047"/>
                  <a:ext cx="1579707" cy="1579707"/>
                </a:xfrm>
                <a:custGeom>
                  <a:avLst/>
                  <a:gdLst>
                    <a:gd name="connsiteX0" fmla="*/ 0 w 1227828"/>
                    <a:gd name="connsiteY0" fmla="*/ 613914 h 1227828"/>
                    <a:gd name="connsiteX1" fmla="*/ 613914 w 1227828"/>
                    <a:gd name="connsiteY1" fmla="*/ 0 h 1227828"/>
                    <a:gd name="connsiteX2" fmla="*/ 1227828 w 1227828"/>
                    <a:gd name="connsiteY2" fmla="*/ 613914 h 1227828"/>
                    <a:gd name="connsiteX3" fmla="*/ 613914 w 1227828"/>
                    <a:gd name="connsiteY3" fmla="*/ 1227828 h 1227828"/>
                    <a:gd name="connsiteX4" fmla="*/ 0 w 1227828"/>
                    <a:gd name="connsiteY4" fmla="*/ 613914 h 1227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828" h="1227828">
                      <a:moveTo>
                        <a:pt x="0" y="613914"/>
                      </a:moveTo>
                      <a:cubicBezTo>
                        <a:pt x="0" y="274859"/>
                        <a:pt x="274859" y="0"/>
                        <a:pt x="613914" y="0"/>
                      </a:cubicBezTo>
                      <a:cubicBezTo>
                        <a:pt x="952969" y="0"/>
                        <a:pt x="1227828" y="274859"/>
                        <a:pt x="1227828" y="613914"/>
                      </a:cubicBezTo>
                      <a:cubicBezTo>
                        <a:pt x="1227828" y="952969"/>
                        <a:pt x="952969" y="1227828"/>
                        <a:pt x="613914" y="1227828"/>
                      </a:cubicBezTo>
                      <a:cubicBezTo>
                        <a:pt x="274859" y="1227828"/>
                        <a:pt x="0" y="952969"/>
                        <a:pt x="0" y="613914"/>
                      </a:cubicBezTo>
                      <a:close/>
                    </a:path>
                  </a:pathLst>
                </a:custGeom>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spcFirstLastPara="0" vert="horz" wrap="square" lIns="247382" tIns="202671" rIns="247382" bIns="202671" numCol="1" spcCol="1270" anchor="ctr" anchorCtr="0">
                  <a:noAutofit/>
                </a:bodyPr>
                <a:lstStyle/>
                <a:p>
                  <a:pPr algn="ctr"/>
                  <a:r>
                    <a:rPr lang="en-US" altLang="zh-CN" sz="14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Promoting </a:t>
                  </a:r>
                  <a:r>
                    <a:rPr lang="en-US" altLang="zh-CN" sz="14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financial services</a:t>
                  </a:r>
                  <a:endParaRPr lang="zh-CN" altLang="zh-CN" sz="14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9" name="任意多边形: 形状 18"/>
                <p:cNvSpPr/>
                <p:nvPr/>
              </p:nvSpPr>
              <p:spPr>
                <a:xfrm>
                  <a:off x="5935131" y="5136618"/>
                  <a:ext cx="1700162" cy="1579707"/>
                </a:xfrm>
                <a:custGeom>
                  <a:avLst/>
                  <a:gdLst>
                    <a:gd name="connsiteX0" fmla="*/ 0 w 1227828"/>
                    <a:gd name="connsiteY0" fmla="*/ 613914 h 1227828"/>
                    <a:gd name="connsiteX1" fmla="*/ 613914 w 1227828"/>
                    <a:gd name="connsiteY1" fmla="*/ 0 h 1227828"/>
                    <a:gd name="connsiteX2" fmla="*/ 1227828 w 1227828"/>
                    <a:gd name="connsiteY2" fmla="*/ 613914 h 1227828"/>
                    <a:gd name="connsiteX3" fmla="*/ 613914 w 1227828"/>
                    <a:gd name="connsiteY3" fmla="*/ 1227828 h 1227828"/>
                    <a:gd name="connsiteX4" fmla="*/ 0 w 1227828"/>
                    <a:gd name="connsiteY4" fmla="*/ 613914 h 1227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828" h="1227828">
                      <a:moveTo>
                        <a:pt x="0" y="613914"/>
                      </a:moveTo>
                      <a:cubicBezTo>
                        <a:pt x="0" y="274859"/>
                        <a:pt x="274859" y="0"/>
                        <a:pt x="613914" y="0"/>
                      </a:cubicBezTo>
                      <a:cubicBezTo>
                        <a:pt x="952969" y="0"/>
                        <a:pt x="1227828" y="274859"/>
                        <a:pt x="1227828" y="613914"/>
                      </a:cubicBezTo>
                      <a:cubicBezTo>
                        <a:pt x="1227828" y="952969"/>
                        <a:pt x="952969" y="1227828"/>
                        <a:pt x="613914" y="1227828"/>
                      </a:cubicBezTo>
                      <a:cubicBezTo>
                        <a:pt x="274859" y="1227828"/>
                        <a:pt x="0" y="952969"/>
                        <a:pt x="0" y="613914"/>
                      </a:cubicBezTo>
                      <a:close/>
                    </a:path>
                  </a:pathLst>
                </a:custGeom>
                <a:solidFill>
                  <a:schemeClr val="accent1">
                    <a:lumMod val="60000"/>
                    <a:lumOff val="40000"/>
                    <a:alpha val="50000"/>
                  </a:schemeClr>
                </a:solidFill>
              </p:spPr>
              <p:style>
                <a:lnRef idx="2">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txBody>
                <a:bodyPr spcFirstLastPara="0" vert="horz" wrap="square" lIns="247382" tIns="202671" rIns="247382" bIns="202671" numCol="1" spcCol="1270" anchor="ctr" anchorCtr="0">
                  <a:noAutofit/>
                </a:bodyPr>
                <a:lstStyle/>
                <a:p>
                  <a:pPr algn="ctr"/>
                  <a:r>
                    <a:rPr lang="en-US" altLang="zh-CN" sz="14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Premier </a:t>
                  </a:r>
                  <a:r>
                    <a:rPr lang="en-US" altLang="zh-CN" sz="14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Offshore </a:t>
                  </a:r>
                  <a:r>
                    <a:rPr lang="en-US" altLang="zh-CN" sz="14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RMB </a:t>
                  </a:r>
                  <a:r>
                    <a:rPr lang="en-US" altLang="zh-CN" sz="14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Business Hub</a:t>
                  </a:r>
                  <a:endParaRPr lang="zh-CN" altLang="zh-CN" sz="1400" strike="sngStrike"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grpSp>
        </p:grpSp>
        <p:sp>
          <p:nvSpPr>
            <p:cNvPr id="20" name="任意多边形: 形状 19"/>
            <p:cNvSpPr/>
            <p:nvPr/>
          </p:nvSpPr>
          <p:spPr>
            <a:xfrm>
              <a:off x="7494465" y="5136618"/>
              <a:ext cx="1579707" cy="1579707"/>
            </a:xfrm>
            <a:custGeom>
              <a:avLst/>
              <a:gdLst>
                <a:gd name="connsiteX0" fmla="*/ 0 w 1227828"/>
                <a:gd name="connsiteY0" fmla="*/ 613914 h 1227828"/>
                <a:gd name="connsiteX1" fmla="*/ 613914 w 1227828"/>
                <a:gd name="connsiteY1" fmla="*/ 0 h 1227828"/>
                <a:gd name="connsiteX2" fmla="*/ 1227828 w 1227828"/>
                <a:gd name="connsiteY2" fmla="*/ 613914 h 1227828"/>
                <a:gd name="connsiteX3" fmla="*/ 613914 w 1227828"/>
                <a:gd name="connsiteY3" fmla="*/ 1227828 h 1227828"/>
                <a:gd name="connsiteX4" fmla="*/ 0 w 1227828"/>
                <a:gd name="connsiteY4" fmla="*/ 613914 h 1227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828" h="1227828">
                  <a:moveTo>
                    <a:pt x="0" y="613914"/>
                  </a:moveTo>
                  <a:cubicBezTo>
                    <a:pt x="0" y="274859"/>
                    <a:pt x="274859" y="0"/>
                    <a:pt x="613914" y="0"/>
                  </a:cubicBezTo>
                  <a:cubicBezTo>
                    <a:pt x="952969" y="0"/>
                    <a:pt x="1227828" y="274859"/>
                    <a:pt x="1227828" y="613914"/>
                  </a:cubicBezTo>
                  <a:cubicBezTo>
                    <a:pt x="1227828" y="952969"/>
                    <a:pt x="952969" y="1227828"/>
                    <a:pt x="613914" y="1227828"/>
                  </a:cubicBezTo>
                  <a:cubicBezTo>
                    <a:pt x="274859" y="1227828"/>
                    <a:pt x="0" y="952969"/>
                    <a:pt x="0" y="613914"/>
                  </a:cubicBezTo>
                  <a:close/>
                </a:path>
              </a:pathLst>
            </a:custGeom>
            <a:solidFill>
              <a:srgbClr val="92D050">
                <a:alpha val="50000"/>
              </a:srgbClr>
            </a:solidFill>
          </p:spPr>
          <p:style>
            <a:lnRef idx="2">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txBody>
            <a:bodyPr spcFirstLastPara="0" vert="horz" wrap="square" lIns="247382" tIns="202671" rIns="247382" bIns="202671" numCol="1" spcCol="1270" anchor="ctr" anchorCtr="0">
              <a:noAutofit/>
            </a:bodyPr>
            <a:lstStyle/>
            <a:p>
              <a:pPr lvl="0" algn="ctr">
                <a:buClrTx/>
                <a:buSzTx/>
                <a:buFontTx/>
              </a:pPr>
              <a:r>
                <a:rPr lang="en-US" altLang="zh-CN" sz="1400" kern="100" dirty="0">
                  <a:effectLst/>
                  <a:latin typeface="Times New Roman" panose="02020603050405020304" pitchFamily="18" charset="0"/>
                  <a:ea typeface="宋体" panose="02010600030101010101" pitchFamily="2" charset="-122"/>
                </a:rPr>
                <a:t>Asset and Wealth Management</a:t>
              </a:r>
              <a:endParaRPr lang="zh-CN" altLang="en-US" sz="1400" b="1" dirty="0">
                <a:latin typeface="DFKai-SB" panose="03000509000000000000" pitchFamily="65" charset="-120"/>
                <a:ea typeface="DFKai-SB" panose="03000509000000000000" pitchFamily="65" charset="-120"/>
                <a:sym typeface="+mn-ea"/>
              </a:endParaRPr>
            </a:p>
          </p:txBody>
        </p:sp>
      </p:grpSp>
      <p:pic>
        <p:nvPicPr>
          <p:cNvPr id="3" name="Picture 2">
            <a:hlinkClick r:id="rId3"/>
          </p:cNvPr>
          <p:cNvPicPr>
            <a:picLocks noChangeAspect="1"/>
          </p:cNvPicPr>
          <p:nvPr/>
        </p:nvPicPr>
        <p:blipFill>
          <a:blip r:embed="rId4"/>
          <a:stretch>
            <a:fillRect/>
          </a:stretch>
        </p:blipFill>
        <p:spPr>
          <a:xfrm>
            <a:off x="9114702" y="2212775"/>
            <a:ext cx="2698931" cy="530425"/>
          </a:xfrm>
          <a:prstGeom prst="rect">
            <a:avLst/>
          </a:prstGeom>
        </p:spPr>
      </p:pic>
      <p:pic>
        <p:nvPicPr>
          <p:cNvPr id="5" name="Picture 4">
            <a:hlinkClick r:id="rId5"/>
          </p:cNvPr>
          <p:cNvPicPr>
            <a:picLocks noChangeAspect="1"/>
          </p:cNvPicPr>
          <p:nvPr/>
        </p:nvPicPr>
        <p:blipFill>
          <a:blip r:embed="rId6"/>
          <a:stretch>
            <a:fillRect/>
          </a:stretch>
        </p:blipFill>
        <p:spPr>
          <a:xfrm>
            <a:off x="9114702" y="2847976"/>
            <a:ext cx="2690235" cy="569088"/>
          </a:xfrm>
          <a:prstGeom prst="rect">
            <a:avLst/>
          </a:prstGeom>
        </p:spPr>
      </p:pic>
      <p:sp>
        <p:nvSpPr>
          <p:cNvPr id="22" name="Rectangle 21"/>
          <p:cNvSpPr/>
          <p:nvPr/>
        </p:nvSpPr>
        <p:spPr>
          <a:xfrm>
            <a:off x="9114702" y="3579097"/>
            <a:ext cx="3033755" cy="376834"/>
          </a:xfrm>
          <a:prstGeom prst="rect">
            <a:avLst/>
          </a:prstGeom>
          <a:ln w="19050">
            <a:solidFill>
              <a:srgbClr val="7030A0"/>
            </a:solidFill>
          </a:ln>
        </p:spPr>
        <p:txBody>
          <a:bodyPr wrap="square">
            <a:spAutoFit/>
          </a:bodyPr>
          <a:lstStyle/>
          <a:p>
            <a:pPr algn="just">
              <a:lnSpc>
                <a:spcPct val="150000"/>
              </a:lnSpc>
            </a:pPr>
            <a:r>
              <a:rPr lang="en-US" altLang="zh-CN" sz="1400" kern="100" dirty="0">
                <a:effectLst/>
                <a:latin typeface="Times New Roman" panose="02020603050405020304" pitchFamily="18" charset="0"/>
                <a:ea typeface="宋体" panose="02010600030101010101" pitchFamily="2" charset="-122"/>
                <a:cs typeface="Times New Roman" panose="02020603050405020304" pitchFamily="18" charset="0"/>
              </a:rPr>
              <a:t>Click </a:t>
            </a:r>
            <a:r>
              <a:rPr lang="en-US" altLang="zh-CN" sz="1400" kern="100" dirty="0" smtClean="0">
                <a:solidFill>
                  <a:srgbClr val="7030A0"/>
                </a:solidFill>
                <a:effectLst/>
                <a:latin typeface="Times New Roman" panose="02020603050405020304" pitchFamily="18" charset="0"/>
                <a:ea typeface="宋体" panose="02010600030101010101" pitchFamily="2" charset="-122"/>
                <a:cs typeface="Times New Roman" panose="02020603050405020304" pitchFamily="18" charset="0"/>
              </a:rPr>
              <a:t>on </a:t>
            </a:r>
            <a:r>
              <a:rPr lang="en-US" altLang="zh-CN" sz="1400" kern="100" dirty="0" smtClean="0">
                <a:effectLst/>
                <a:latin typeface="Times New Roman" panose="02020603050405020304" pitchFamily="18" charset="0"/>
                <a:ea typeface="宋体" panose="02010600030101010101" pitchFamily="2" charset="-122"/>
                <a:cs typeface="Times New Roman" panose="02020603050405020304" pitchFamily="18" charset="0"/>
              </a:rPr>
              <a:t>the </a:t>
            </a:r>
            <a:r>
              <a:rPr lang="en-US" altLang="zh-CN" sz="1400" kern="100" dirty="0">
                <a:effectLst/>
                <a:latin typeface="Times New Roman" panose="02020603050405020304" pitchFamily="18" charset="0"/>
                <a:ea typeface="宋体" panose="02010600030101010101" pitchFamily="2" charset="-122"/>
                <a:cs typeface="Times New Roman" panose="02020603050405020304" pitchFamily="18" charset="0"/>
              </a:rPr>
              <a:t>image above to learn more</a:t>
            </a:r>
            <a:endParaRPr lang="zh-CN" altLang="zh-CN" sz="14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23" name="Rectangle 22"/>
          <p:cNvSpPr/>
          <p:nvPr/>
        </p:nvSpPr>
        <p:spPr>
          <a:xfrm>
            <a:off x="9535464" y="1832603"/>
            <a:ext cx="1229753" cy="369332"/>
          </a:xfrm>
          <a:prstGeom prst="rect">
            <a:avLst/>
          </a:prstGeom>
          <a:ln w="19050">
            <a:solidFill>
              <a:srgbClr val="FF0000"/>
            </a:solidFill>
          </a:ln>
        </p:spPr>
        <p:txBody>
          <a:bodyPr wrap="square">
            <a:spAutoFit/>
          </a:bodyPr>
          <a:lstStyle/>
          <a:p>
            <a:r>
              <a:rPr lang="en-US" b="1" dirty="0">
                <a:latin typeface="Times New Roman" panose="02020603050405020304" pitchFamily="18" charset="0"/>
                <a:ea typeface="標楷體" panose="03000509000000000000" pitchFamily="65" charset="-120"/>
                <a:cs typeface="Times New Roman" panose="02020603050405020304" pitchFamily="18" charset="0"/>
              </a:rPr>
              <a:t>Source</a:t>
            </a:r>
          </a:p>
        </p:txBody>
      </p:sp>
      <p:sp>
        <p:nvSpPr>
          <p:cNvPr id="6" name="Rectangle 5"/>
          <p:cNvSpPr/>
          <p:nvPr/>
        </p:nvSpPr>
        <p:spPr>
          <a:xfrm>
            <a:off x="233916" y="5838314"/>
            <a:ext cx="11914541" cy="646331"/>
          </a:xfrm>
          <a:prstGeom prst="rect">
            <a:avLst/>
          </a:prstGeom>
        </p:spPr>
        <p:txBody>
          <a:bodyPr wrap="square">
            <a:spAutoFit/>
          </a:bodyPr>
          <a:lstStyle/>
          <a:p>
            <a:r>
              <a:rPr lang="en-US" altLang="zh-TW" sz="1200" kern="100" dirty="0">
                <a:latin typeface="Times New Roman" panose="02020603050405020304" pitchFamily="18" charset="0"/>
                <a:ea typeface="宋体" panose="02010600030101010101" pitchFamily="2" charset="-122"/>
                <a:cs typeface="Times New Roman" panose="02020603050405020304" pitchFamily="18" charset="0"/>
              </a:rPr>
              <a:t>Source:</a:t>
            </a:r>
          </a:p>
          <a:p>
            <a:pPr marL="171450" indent="-171450">
              <a:buFont typeface="Arial" panose="020B0604020202020204" pitchFamily="34" charset="0"/>
              <a:buChar char="•"/>
            </a:pPr>
            <a:r>
              <a:rPr lang="en-US" altLang="zh-CN" sz="1200" kern="100" dirty="0">
                <a:latin typeface="Times New Roman" panose="02020603050405020304" pitchFamily="18" charset="0"/>
                <a:ea typeface="宋体" panose="02010600030101010101" pitchFamily="2" charset="-122"/>
                <a:cs typeface="Times New Roman" panose="02020603050405020304" pitchFamily="18" charset="0"/>
              </a:rPr>
              <a:t>The Hong Ko</a:t>
            </a:r>
            <a:r>
              <a:rPr lang="en-US" altLang="zh-CN" sz="1200" kern="100" dirty="0">
                <a:effectLst/>
                <a:latin typeface="Times New Roman" panose="02020603050405020304" pitchFamily="18" charset="0"/>
                <a:ea typeface="宋体" panose="02010600030101010101" pitchFamily="2" charset="-122"/>
                <a:cs typeface="Times New Roman" panose="02020603050405020304" pitchFamily="18" charset="0"/>
              </a:rPr>
              <a:t>ng Trade </a:t>
            </a:r>
            <a:r>
              <a:rPr lang="en-US" altLang="zh-CN" sz="12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Development Council</a:t>
            </a:r>
            <a:r>
              <a:rPr lang="zh-TW" altLang="en-US" sz="12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en-US" sz="1200" dirty="0" smtClean="0">
                <a:solidFill>
                  <a:schemeClr val="tx1">
                    <a:lumMod val="95000"/>
                    <a:lumOff val="5000"/>
                  </a:schemeClr>
                </a:solidFill>
                <a:latin typeface="Times New Roman" panose="02020603050405020304" pitchFamily="18" charset="0"/>
                <a:cs typeface="Times New Roman" panose="02020603050405020304" pitchFamily="18" charset="0"/>
              </a:rPr>
              <a:t>(</a:t>
            </a:r>
            <a:r>
              <a:rPr lang="en-US" sz="1200" dirty="0">
                <a:solidFill>
                  <a:schemeClr val="tx1">
                    <a:lumMod val="95000"/>
                    <a:lumOff val="5000"/>
                  </a:schemeClr>
                </a:solidFill>
                <a:latin typeface="Times New Roman" panose="02020603050405020304" pitchFamily="18" charset="0"/>
                <a:cs typeface="Times New Roman" panose="02020603050405020304" pitchFamily="18" charset="0"/>
              </a:rPr>
              <a:t>https://research.hktdc.com/en/article/MzEzOTI4MDY3)</a:t>
            </a:r>
          </a:p>
          <a:p>
            <a:pPr marL="171450" indent="-171450">
              <a:buFont typeface="Arial" panose="020B0604020202020204" pitchFamily="34" charset="0"/>
              <a:buChar char="•"/>
            </a:pPr>
            <a:r>
              <a:rPr lang="en-US" altLang="zh-CN" sz="12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Hong Kong Monetary Authority </a:t>
            </a:r>
            <a:r>
              <a:rPr lang="en-US" sz="1200" dirty="0" smtClean="0">
                <a:solidFill>
                  <a:schemeClr val="tx1">
                    <a:lumMod val="95000"/>
                    <a:lumOff val="5000"/>
                  </a:schemeClr>
                </a:solidFill>
                <a:latin typeface="Times New Roman" panose="02020603050405020304" pitchFamily="18" charset="0"/>
                <a:cs typeface="Times New Roman" panose="02020603050405020304" pitchFamily="18" charset="0"/>
              </a:rPr>
              <a:t>https</a:t>
            </a:r>
            <a:r>
              <a:rPr lang="en-US" sz="1200" dirty="0">
                <a:solidFill>
                  <a:schemeClr val="tx1">
                    <a:lumMod val="95000"/>
                    <a:lumOff val="5000"/>
                  </a:schemeClr>
                </a:solidFill>
                <a:latin typeface="Times New Roman" panose="02020603050405020304" pitchFamily="18" charset="0"/>
                <a:cs typeface="Times New Roman" panose="02020603050405020304" pitchFamily="18" charset="0"/>
              </a:rPr>
              <a:t>://www.hkma.gov.hk/eng/key-functions/international-financial-centre/hong-kong-as-an-international-financial-centre/dominant-gateway-to-china</a:t>
            </a:r>
            <a:r>
              <a:rPr lang="en-US" sz="1200" dirty="0">
                <a:solidFill>
                  <a:srgbClr val="FF0000"/>
                </a:solidFill>
                <a:latin typeface="Times New Roman" panose="02020603050405020304" pitchFamily="18" charset="0"/>
                <a:cs typeface="Times New Roman" panose="02020603050405020304" pitchFamily="18" charset="0"/>
              </a:rPr>
              <a:t>/</a:t>
            </a:r>
          </a:p>
        </p:txBody>
      </p:sp>
      <p:sp>
        <p:nvSpPr>
          <p:cNvPr id="8" name="文本框 7">
            <a:extLst>
              <a:ext uri="{FF2B5EF4-FFF2-40B4-BE49-F238E27FC236}">
                <a16:creationId xmlns:a16="http://schemas.microsoft.com/office/drawing/2014/main" id="{5447B714-BB01-DD7A-B13F-14CB53AA18FD}"/>
              </a:ext>
            </a:extLst>
          </p:cNvPr>
          <p:cNvSpPr txBox="1"/>
          <p:nvPr/>
        </p:nvSpPr>
        <p:spPr>
          <a:xfrm>
            <a:off x="233916" y="227163"/>
            <a:ext cx="11511078" cy="579967"/>
          </a:xfrm>
          <a:prstGeom prst="rect">
            <a:avLst/>
          </a:prstGeom>
          <a:noFill/>
        </p:spPr>
        <p:txBody>
          <a:bodyPr wrap="square" rtlCol="0">
            <a:spAutoFit/>
          </a:bodyPr>
          <a:lstStyle/>
          <a:p>
            <a:pPr indent="228600" algn="ctr">
              <a:lnSpc>
                <a:spcPct val="150000"/>
              </a:lnSpc>
            </a:pPr>
            <a:r>
              <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Opportunities and roles of Hong Kong in the development of the Greater Bay Area</a:t>
            </a:r>
            <a:endParaRPr lang="zh-CN" altLang="zh-CN" sz="24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Tree>
    <p:custDataLst>
      <p:tags r:id="rId1"/>
    </p:custData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105531" y="900974"/>
            <a:ext cx="5825193" cy="57996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indent="228600" algn="just">
              <a:lnSpc>
                <a:spcPct val="150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1" kern="100" dirty="0">
                <a:latin typeface="Times New Roman" panose="02020603050405020304" pitchFamily="18" charset="0"/>
                <a:ea typeface="宋体" panose="02010600030101010101" pitchFamily="2" charset="-122"/>
                <a:cs typeface="Times New Roman" panose="02020603050405020304" pitchFamily="18" charset="0"/>
              </a:rPr>
              <a:t>P</a:t>
            </a:r>
            <a:r>
              <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rofessional service</a:t>
            </a:r>
            <a:endParaRPr lang="zh-CN" altLang="zh-CN" sz="24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7" name="Freeform 7"/>
          <p:cNvSpPr/>
          <p:nvPr/>
        </p:nvSpPr>
        <p:spPr bwMode="auto">
          <a:xfrm>
            <a:off x="4748889" y="1158125"/>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01B3C5"/>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 name="Rectangle 2"/>
          <p:cNvSpPr/>
          <p:nvPr/>
        </p:nvSpPr>
        <p:spPr>
          <a:xfrm>
            <a:off x="3147527" y="1495762"/>
            <a:ext cx="8704012" cy="4739759"/>
          </a:xfrm>
          <a:prstGeom prst="rect">
            <a:avLst/>
          </a:prstGeom>
          <a:ln w="28575">
            <a:solidFill>
              <a:srgbClr val="FF0000"/>
            </a:solidFill>
          </a:ln>
        </p:spPr>
        <p:txBody>
          <a:bodyPr wrap="square">
            <a:spAutoFit/>
          </a:bodyPr>
          <a:lstStyle/>
          <a:p>
            <a:pPr indent="228600" algn="just">
              <a:lnSpc>
                <a:spcPct val="150000"/>
              </a:lnSpc>
            </a:pP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Hong Kong must make full use of its advantages, such as maritime legal services, ship </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financ</a:t>
            </a:r>
            <a:r>
              <a:rPr lang="en-US"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ing</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marine insurance, etc., and seize the opportunities brought about by the country’s “Belt and Road Initiative” and the development of the Greater Bay Area, in order to continue to enhance Hong Kong’s status.</a:t>
            </a:r>
            <a:endParaRPr lang="en-US" altLang="zh-TW" dirty="0">
              <a:solidFill>
                <a:schemeClr val="tx1">
                  <a:lumMod val="95000"/>
                  <a:lumOff val="5000"/>
                </a:schemeClr>
              </a:solidFill>
              <a:latin typeface="標楷體" panose="03000509000000000000" pitchFamily="65" charset="-120"/>
              <a:ea typeface="標楷體" panose="03000509000000000000" pitchFamily="65" charset="-120"/>
            </a:endParaRPr>
          </a:p>
          <a:p>
            <a:pPr indent="228600" algn="just">
              <a:lnSpc>
                <a:spcPct val="150000"/>
              </a:lnSpc>
              <a:spcBef>
                <a:spcPts val="600"/>
              </a:spcBef>
            </a:pP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Hong Kong provides a very comprehensive range of maritime services, including </a:t>
            </a:r>
            <a:r>
              <a:rPr lang="en-US"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arbitration </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and </a:t>
            </a: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dispute resolution services. </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We </a:t>
            </a: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have arbitrators and lawyers from different professional backgrounds and jurisdictions. </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Many </a:t>
            </a: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of them are proficient in both Chinese and English</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They understand both Western culture and </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Mainland </a:t>
            </a: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conditions</a:t>
            </a:r>
            <a:r>
              <a:rPr lang="zh-CN"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With </a:t>
            </a:r>
            <a:r>
              <a:rPr lang="zh-CN"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professional maritime knowledge, we provide high-end maritime legal and arbitration services for shipowners, charterers and cargo owners in various fields, such as ship financing, </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shipbroking</a:t>
            </a:r>
            <a:r>
              <a:rPr lang="zh-CN"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and maritime insurance.</a:t>
            </a:r>
          </a:p>
        </p:txBody>
      </p:sp>
      <p:pic>
        <p:nvPicPr>
          <p:cNvPr id="8" name="Picture 7">
            <a:hlinkClick r:id="rId3"/>
          </p:cNvPr>
          <p:cNvPicPr>
            <a:picLocks noChangeAspect="1"/>
          </p:cNvPicPr>
          <p:nvPr/>
        </p:nvPicPr>
        <p:blipFill>
          <a:blip r:embed="rId4"/>
          <a:stretch>
            <a:fillRect/>
          </a:stretch>
        </p:blipFill>
        <p:spPr>
          <a:xfrm>
            <a:off x="437834" y="2550941"/>
            <a:ext cx="1577253" cy="1404561"/>
          </a:xfrm>
          <a:prstGeom prst="rect">
            <a:avLst/>
          </a:prstGeom>
        </p:spPr>
      </p:pic>
      <p:sp>
        <p:nvSpPr>
          <p:cNvPr id="9" name="Rectangle 8"/>
          <p:cNvSpPr/>
          <p:nvPr/>
        </p:nvSpPr>
        <p:spPr>
          <a:xfrm>
            <a:off x="230365" y="3988453"/>
            <a:ext cx="1992192" cy="584775"/>
          </a:xfrm>
          <a:prstGeom prst="rect">
            <a:avLst/>
          </a:prstGeom>
          <a:ln w="19050">
            <a:solidFill>
              <a:srgbClr val="7030A0"/>
            </a:solidFill>
          </a:ln>
        </p:spPr>
        <p:txBody>
          <a:bodyPr wrap="square">
            <a:spAutoFit/>
          </a:bodyPr>
          <a:lstStyle/>
          <a:p>
            <a:pPr algn="ctr"/>
            <a:r>
              <a:rPr lang="en-US" altLang="zh-CN" sz="16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Click </a:t>
            </a:r>
            <a:r>
              <a:rPr lang="en-US" altLang="zh-CN" sz="16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on the </a:t>
            </a:r>
            <a:r>
              <a:rPr lang="en-US" altLang="zh-CN" sz="16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image above to learn more</a:t>
            </a:r>
            <a:endParaRPr lang="zh-CN" altLang="zh-CN" sz="16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 name="Left-Right Arrow 9"/>
          <p:cNvSpPr/>
          <p:nvPr/>
        </p:nvSpPr>
        <p:spPr>
          <a:xfrm>
            <a:off x="2112462" y="3301600"/>
            <a:ext cx="1035065" cy="324365"/>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37834" y="6185933"/>
            <a:ext cx="6096000" cy="461665"/>
          </a:xfrm>
          <a:prstGeom prst="rect">
            <a:avLst/>
          </a:prstGeom>
        </p:spPr>
        <p:txBody>
          <a:bodyPr>
            <a:spAutoFit/>
          </a:bodyPr>
          <a:lstStyle/>
          <a:p>
            <a:r>
              <a:rPr lang="en-US" altLang="zh-TW" sz="12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Source:</a:t>
            </a:r>
            <a:r>
              <a:rPr lang="en-US" altLang="zh-CN" sz="12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Website</a:t>
            </a:r>
            <a:r>
              <a:rPr lang="zh-CN" altLang="zh-CN" sz="12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of the</a:t>
            </a:r>
            <a:r>
              <a:rPr lang="zh-CN" altLang="zh-CN" sz="1200" b="1"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sz="12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news.gov.hk</a:t>
            </a:r>
            <a:r>
              <a:rPr lang="en-US" altLang="zh-CN" sz="12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TW" sz="1200" dirty="0" smtClean="0">
                <a:solidFill>
                  <a:schemeClr val="tx1">
                    <a:lumMod val="95000"/>
                    <a:lumOff val="5000"/>
                  </a:schemeClr>
                </a:solidFill>
                <a:latin typeface="Times New Roman" panose="02020603050405020304" pitchFamily="18" charset="0"/>
                <a:cs typeface="Times New Roman" panose="02020603050405020304" pitchFamily="18" charset="0"/>
              </a:rPr>
              <a:t>(</a:t>
            </a:r>
            <a:r>
              <a:rPr lang="en-US" altLang="zh-TW" sz="1200" dirty="0">
                <a:solidFill>
                  <a:schemeClr val="tx1">
                    <a:lumMod val="95000"/>
                    <a:lumOff val="5000"/>
                  </a:schemeClr>
                </a:solidFill>
                <a:latin typeface="Times New Roman" panose="02020603050405020304" pitchFamily="18" charset="0"/>
                <a:cs typeface="Times New Roman" panose="02020603050405020304" pitchFamily="18" charset="0"/>
              </a:rPr>
              <a:t>https://www.news.gov.hk/eng/2020/10/20201031/20201031_103642_696.html)</a:t>
            </a:r>
            <a:endParaRPr lang="en-US" sz="12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2C1D4A90-F260-5038-71B6-FF2A474933B1}"/>
              </a:ext>
            </a:extLst>
          </p:cNvPr>
          <p:cNvSpPr txBox="1"/>
          <p:nvPr/>
        </p:nvSpPr>
        <p:spPr>
          <a:xfrm>
            <a:off x="340461" y="352239"/>
            <a:ext cx="11511078" cy="579967"/>
          </a:xfrm>
          <a:prstGeom prst="rect">
            <a:avLst/>
          </a:prstGeom>
          <a:noFill/>
        </p:spPr>
        <p:txBody>
          <a:bodyPr wrap="square" rtlCol="0">
            <a:spAutoFit/>
          </a:bodyPr>
          <a:lstStyle/>
          <a:p>
            <a:pPr indent="228600" algn="ctr">
              <a:lnSpc>
                <a:spcPct val="150000"/>
              </a:lnSpc>
            </a:pPr>
            <a:r>
              <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Opportunities and roles of Hong Kong in the development of the Greater Bay Area</a:t>
            </a:r>
            <a:endParaRPr lang="zh-CN" altLang="zh-CN" sz="24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Tree>
    <p:custDataLst>
      <p:tags r:id="rId1"/>
    </p:custData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4977455" y="1069984"/>
            <a:ext cx="5825193" cy="45409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fontAlgn="auto">
              <a:lnSpc>
                <a:spcPts val="3000"/>
              </a:lnSpc>
            </a:pPr>
            <a:r>
              <a:rPr lang="en-US" altLang="zh-CN" sz="2400" b="1" dirty="0">
                <a:latin typeface="Times New Roman" panose="02020603050405020304" pitchFamily="18" charset="0"/>
                <a:ea typeface="DFKai-SB" panose="03000509000000000000" pitchFamily="65" charset="-120"/>
                <a:cs typeface="Times New Roman" panose="02020603050405020304" pitchFamily="18" charset="0"/>
              </a:rPr>
              <a:t>Legal service</a:t>
            </a:r>
            <a:endParaRPr lang="zh-CN" altLang="zh-CN" sz="24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6" name="Freeform 7"/>
          <p:cNvSpPr/>
          <p:nvPr/>
        </p:nvSpPr>
        <p:spPr bwMode="auto">
          <a:xfrm>
            <a:off x="4089551" y="1145485"/>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01B3C5"/>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7" name="Rectangle 6"/>
          <p:cNvSpPr/>
          <p:nvPr/>
        </p:nvSpPr>
        <p:spPr>
          <a:xfrm>
            <a:off x="3017559" y="1681580"/>
            <a:ext cx="8754934" cy="4308872"/>
          </a:xfrm>
          <a:prstGeom prst="rect">
            <a:avLst/>
          </a:prstGeom>
          <a:ln w="28575">
            <a:solidFill>
              <a:srgbClr val="FF0000"/>
            </a:solidFill>
          </a:ln>
        </p:spPr>
        <p:txBody>
          <a:bodyPr wrap="square">
            <a:spAutoFit/>
          </a:bodyPr>
          <a:lstStyle/>
          <a:p>
            <a:pPr indent="228600" algn="just">
              <a:lnSpc>
                <a:spcPct val="120000"/>
              </a:lnSpc>
              <a:spcBef>
                <a:spcPts val="600"/>
              </a:spcBef>
              <a:spcAft>
                <a:spcPts val="600"/>
              </a:spcAft>
            </a:pP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Hong Kong is one of the most popular arbitration </a:t>
            </a:r>
            <a:r>
              <a:rPr lang="en-US" altLang="zh-CN" sz="2000" kern="100" dirty="0" err="1">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centres</a:t>
            </a:r>
            <a:r>
              <a:rPr lang="en-US"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for international business people in Asia, ranking only after London and Paris </a:t>
            </a:r>
            <a:r>
              <a:rPr lang="en-US"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globally</a:t>
            </a:r>
            <a:r>
              <a:rPr lang="en-US"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For </a:t>
            </a:r>
            <a:r>
              <a:rPr lang="en-US"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Mainland enterprises in the Greater Bay Area, Hong Kong is the most suitable venue for handling disputes or </a:t>
            </a:r>
            <a:r>
              <a:rPr lang="en-US"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conflicts involving </a:t>
            </a:r>
            <a:r>
              <a:rPr lang="en-US"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foreign enterprises, mainly because Hong Kong </a:t>
            </a:r>
            <a:r>
              <a:rPr lang="en-US"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has </a:t>
            </a:r>
            <a:r>
              <a:rPr lang="en-US"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 good reputation in the world along with international arbitration </a:t>
            </a:r>
            <a:r>
              <a:rPr lang="en-US" altLang="zh-CN" sz="2000" kern="100" dirty="0" err="1">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centres</a:t>
            </a:r>
            <a:r>
              <a:rPr lang="en-US"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such as London and Singapore.</a:t>
            </a:r>
            <a:endParaRPr lang="en-US" altLang="zh-TW" sz="2000" dirty="0">
              <a:solidFill>
                <a:schemeClr val="tx1">
                  <a:lumMod val="95000"/>
                  <a:lumOff val="5000"/>
                </a:schemeClr>
              </a:solidFill>
              <a:latin typeface="標楷體" panose="03000509000000000000" pitchFamily="65" charset="-120"/>
              <a:ea typeface="標楷體" panose="03000509000000000000" pitchFamily="65" charset="-120"/>
            </a:endParaRPr>
          </a:p>
          <a:p>
            <a:pPr indent="228600" algn="just">
              <a:lnSpc>
                <a:spcPct val="120000"/>
              </a:lnSpc>
              <a:spcBef>
                <a:spcPts val="600"/>
              </a:spcBef>
              <a:spcAft>
                <a:spcPts val="600"/>
              </a:spcAft>
            </a:pPr>
            <a:r>
              <a:rPr lang="en-US"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Hong </a:t>
            </a:r>
            <a:r>
              <a:rPr lang="en-US" altLang="zh-CN" sz="20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Kong should </a:t>
            </a:r>
            <a:r>
              <a:rPr lang="en-US" altLang="zh-CN" sz="2000" kern="100" dirty="0" err="1">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capitalise</a:t>
            </a:r>
            <a:r>
              <a:rPr lang="en-US" altLang="zh-CN" sz="20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on </a:t>
            </a:r>
            <a:r>
              <a:rPr lang="en-US"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this </a:t>
            </a:r>
            <a:r>
              <a:rPr lang="en-US"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professional advantage, in the process of the development of the Greater Bay Area and the development of the “Belt and Road” initiative, </a:t>
            </a:r>
            <a:r>
              <a:rPr lang="en-US"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to strengthen </a:t>
            </a:r>
            <a:r>
              <a:rPr lang="en-US"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its publicity in international arbitration and dispute resolution services, and attract more enterprises to choose to use dispute resolution services in Hong Kong.</a:t>
            </a:r>
            <a:endParaRPr lang="zh-CN"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 name="Picture 1">
            <a:hlinkClick r:id="rId3"/>
          </p:cNvPr>
          <p:cNvPicPr>
            <a:picLocks noChangeAspect="1"/>
          </p:cNvPicPr>
          <p:nvPr/>
        </p:nvPicPr>
        <p:blipFill>
          <a:blip r:embed="rId4"/>
          <a:stretch>
            <a:fillRect/>
          </a:stretch>
        </p:blipFill>
        <p:spPr>
          <a:xfrm>
            <a:off x="372323" y="3034322"/>
            <a:ext cx="2101599" cy="1838899"/>
          </a:xfrm>
          <a:prstGeom prst="rect">
            <a:avLst/>
          </a:prstGeom>
        </p:spPr>
      </p:pic>
      <p:pic>
        <p:nvPicPr>
          <p:cNvPr id="3" name="Picture 2"/>
          <p:cNvPicPr>
            <a:picLocks noChangeAspect="1"/>
          </p:cNvPicPr>
          <p:nvPr/>
        </p:nvPicPr>
        <p:blipFill>
          <a:blip r:embed="rId5"/>
          <a:stretch>
            <a:fillRect/>
          </a:stretch>
        </p:blipFill>
        <p:spPr>
          <a:xfrm>
            <a:off x="372323" y="2606150"/>
            <a:ext cx="2140374" cy="465580"/>
          </a:xfrm>
          <a:prstGeom prst="rect">
            <a:avLst/>
          </a:prstGeom>
        </p:spPr>
      </p:pic>
      <p:sp>
        <p:nvSpPr>
          <p:cNvPr id="10" name="Left-Right Arrow 9"/>
          <p:cNvSpPr/>
          <p:nvPr/>
        </p:nvSpPr>
        <p:spPr>
          <a:xfrm>
            <a:off x="2495935" y="3648110"/>
            <a:ext cx="499611" cy="324365"/>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6450" y="2211971"/>
            <a:ext cx="1412121" cy="400110"/>
          </a:xfrm>
          <a:prstGeom prst="rect">
            <a:avLst/>
          </a:prstGeom>
        </p:spPr>
        <p:txBody>
          <a:bodyPr wrap="square">
            <a:spAutoFit/>
          </a:bodyPr>
          <a:lstStyle/>
          <a:p>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Source:</a:t>
            </a:r>
            <a:endParaRPr lang="en-US" sz="20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Rectangle 3"/>
          <p:cNvSpPr/>
          <p:nvPr/>
        </p:nvSpPr>
        <p:spPr>
          <a:xfrm>
            <a:off x="3017559" y="6047806"/>
            <a:ext cx="8272112" cy="276999"/>
          </a:xfrm>
          <a:prstGeom prst="rect">
            <a:avLst/>
          </a:prstGeom>
        </p:spPr>
        <p:txBody>
          <a:bodyPr wrap="square">
            <a:spAutoFit/>
          </a:bodyPr>
          <a:lstStyle/>
          <a:p>
            <a:r>
              <a:rPr lang="en-US" altLang="zh-TW" sz="12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Source: </a:t>
            </a:r>
            <a:r>
              <a:rPr lang="en-US" altLang="zh-CN" sz="12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The Hong Ko</a:t>
            </a:r>
            <a:r>
              <a:rPr lang="en-US" altLang="zh-CN" sz="12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ng Trade Development Council</a:t>
            </a:r>
            <a:r>
              <a:rPr lang="zh-TW" altLang="en-US" sz="12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en-US" sz="1200" dirty="0" smtClean="0">
                <a:solidFill>
                  <a:schemeClr val="tx1">
                    <a:lumMod val="95000"/>
                    <a:lumOff val="5000"/>
                  </a:schemeClr>
                </a:solidFill>
                <a:latin typeface="Times New Roman" panose="02020603050405020304" pitchFamily="18" charset="0"/>
                <a:cs typeface="Times New Roman" panose="02020603050405020304" pitchFamily="18" charset="0"/>
              </a:rPr>
              <a:t>https</a:t>
            </a:r>
            <a:r>
              <a:rPr lang="en-US" sz="1200" dirty="0">
                <a:solidFill>
                  <a:schemeClr val="tx1">
                    <a:lumMod val="95000"/>
                    <a:lumOff val="5000"/>
                  </a:schemeClr>
                </a:solidFill>
                <a:latin typeface="Times New Roman" panose="02020603050405020304" pitchFamily="18" charset="0"/>
                <a:cs typeface="Times New Roman" panose="02020603050405020304" pitchFamily="18" charset="0"/>
              </a:rPr>
              <a:t>://research.hktdc.com/en/article/NTgxNzEzMjk1</a:t>
            </a:r>
          </a:p>
        </p:txBody>
      </p:sp>
      <p:sp>
        <p:nvSpPr>
          <p:cNvPr id="8" name="文本框 7">
            <a:extLst>
              <a:ext uri="{FF2B5EF4-FFF2-40B4-BE49-F238E27FC236}">
                <a16:creationId xmlns:a16="http://schemas.microsoft.com/office/drawing/2014/main" id="{186E6144-C474-8312-8FB0-CE1B0AA3F245}"/>
              </a:ext>
            </a:extLst>
          </p:cNvPr>
          <p:cNvSpPr txBox="1"/>
          <p:nvPr/>
        </p:nvSpPr>
        <p:spPr>
          <a:xfrm>
            <a:off x="340461" y="352239"/>
            <a:ext cx="11511078" cy="579967"/>
          </a:xfrm>
          <a:prstGeom prst="rect">
            <a:avLst/>
          </a:prstGeom>
          <a:noFill/>
        </p:spPr>
        <p:txBody>
          <a:bodyPr wrap="square" rtlCol="0">
            <a:spAutoFit/>
          </a:bodyPr>
          <a:lstStyle/>
          <a:p>
            <a:pPr indent="228600" algn="ctr">
              <a:lnSpc>
                <a:spcPct val="150000"/>
              </a:lnSpc>
            </a:pPr>
            <a:r>
              <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Opportunities and roles of Hong Kong in the development of the Greater Bay Area</a:t>
            </a:r>
            <a:endParaRPr lang="zh-CN" altLang="zh-CN" sz="24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Tree>
    <p:custDataLst>
      <p:tags r:id="rId1"/>
    </p:custData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94085" y="114974"/>
            <a:ext cx="9180700" cy="7353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28600" algn="just">
              <a:lnSpc>
                <a:spcPct val="150000"/>
              </a:lnSpc>
            </a:pPr>
            <a:r>
              <a:rPr lang="en-US" altLang="zh-CN" sz="2800" b="1" kern="100" dirty="0">
                <a:effectLst/>
                <a:latin typeface="Times New Roman" panose="02020603050405020304" pitchFamily="18" charset="0"/>
                <a:ea typeface="宋体" panose="02010600030101010101" pitchFamily="2" charset="-122"/>
                <a:cs typeface="Times New Roman" panose="02020603050405020304" pitchFamily="18" charset="0"/>
              </a:rPr>
              <a:t>Extended reference materials on the Greater Bay Area</a:t>
            </a:r>
            <a:endParaRPr lang="zh-CN" altLang="zh-CN" sz="28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 name="Picture 2">
            <a:hlinkClick r:id="rId2"/>
          </p:cNvPr>
          <p:cNvPicPr>
            <a:picLocks noChangeAspect="1"/>
          </p:cNvPicPr>
          <p:nvPr/>
        </p:nvPicPr>
        <p:blipFill>
          <a:blip r:embed="rId3"/>
          <a:stretch>
            <a:fillRect/>
          </a:stretch>
        </p:blipFill>
        <p:spPr>
          <a:xfrm>
            <a:off x="327794" y="972089"/>
            <a:ext cx="1132363" cy="623955"/>
          </a:xfrm>
          <a:prstGeom prst="rect">
            <a:avLst/>
          </a:prstGeom>
        </p:spPr>
      </p:pic>
      <p:pic>
        <p:nvPicPr>
          <p:cNvPr id="4" name="Picture 3">
            <a:hlinkClick r:id="rId4"/>
          </p:cNvPr>
          <p:cNvPicPr>
            <a:picLocks noChangeAspect="1"/>
          </p:cNvPicPr>
          <p:nvPr/>
        </p:nvPicPr>
        <p:blipFill>
          <a:blip r:embed="rId5"/>
          <a:stretch>
            <a:fillRect/>
          </a:stretch>
        </p:blipFill>
        <p:spPr>
          <a:xfrm>
            <a:off x="1593474" y="972089"/>
            <a:ext cx="1370035" cy="1394284"/>
          </a:xfrm>
          <a:prstGeom prst="rect">
            <a:avLst/>
          </a:prstGeom>
        </p:spPr>
      </p:pic>
      <p:sp>
        <p:nvSpPr>
          <p:cNvPr id="5" name="Rectangle 4"/>
          <p:cNvSpPr/>
          <p:nvPr/>
        </p:nvSpPr>
        <p:spPr>
          <a:xfrm>
            <a:off x="3581811" y="1088212"/>
            <a:ext cx="6913305" cy="1015663"/>
          </a:xfrm>
          <a:prstGeom prst="rect">
            <a:avLst/>
          </a:prstGeom>
          <a:solidFill>
            <a:schemeClr val="bg2"/>
          </a:solidFill>
        </p:spPr>
        <p:txBody>
          <a:bodyPr wrap="square">
            <a:spAutoFit/>
          </a:bodyPr>
          <a:lstStyle/>
          <a:p>
            <a:pPr algn="just" fontAlgn="base"/>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Stories about young people chasing their dreams in the Greater Bay Area and the Mainland. </a:t>
            </a:r>
            <a:r>
              <a:rPr lang="zh-CN"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Different young people share their feelings and gains from the development of the country. </a:t>
            </a:r>
            <a:endParaRPr lang="zh-TW" altLang="en-US" sz="2000" i="0" dirty="0">
              <a:effectLst/>
              <a:latin typeface="標楷體" panose="03000509000000000000" pitchFamily="65" charset="-120"/>
              <a:ea typeface="標楷體" panose="03000509000000000000" pitchFamily="65" charset="-120"/>
            </a:endParaRPr>
          </a:p>
        </p:txBody>
      </p:sp>
      <p:pic>
        <p:nvPicPr>
          <p:cNvPr id="6" name="Picture 5">
            <a:hlinkClick r:id="rId6"/>
          </p:cNvPr>
          <p:cNvPicPr>
            <a:picLocks noChangeAspect="1"/>
          </p:cNvPicPr>
          <p:nvPr/>
        </p:nvPicPr>
        <p:blipFill>
          <a:blip r:embed="rId7"/>
          <a:stretch>
            <a:fillRect/>
          </a:stretch>
        </p:blipFill>
        <p:spPr>
          <a:xfrm>
            <a:off x="252953" y="5551365"/>
            <a:ext cx="2838456" cy="629064"/>
          </a:xfrm>
          <a:prstGeom prst="rect">
            <a:avLst/>
          </a:prstGeom>
        </p:spPr>
      </p:pic>
      <p:sp>
        <p:nvSpPr>
          <p:cNvPr id="7" name="Rectangle 6"/>
          <p:cNvSpPr/>
          <p:nvPr/>
        </p:nvSpPr>
        <p:spPr>
          <a:xfrm>
            <a:off x="3762648" y="5235650"/>
            <a:ext cx="7303458" cy="1477328"/>
          </a:xfrm>
          <a:prstGeom prst="rect">
            <a:avLst/>
          </a:prstGeom>
          <a:solidFill>
            <a:schemeClr val="accent4">
              <a:lumMod val="20000"/>
              <a:lumOff val="80000"/>
            </a:schemeClr>
          </a:solidFill>
        </p:spPr>
        <p:txBody>
          <a:bodyPr wrap="square">
            <a:spAutoFit/>
          </a:bodyPr>
          <a:lstStyle/>
          <a:p>
            <a:pPr algn="just">
              <a:lnSpc>
                <a:spcPct val="150000"/>
              </a:lnSpc>
            </a:pPr>
            <a:r>
              <a:rPr lang="en-US" altLang="zh-CN" sz="2000" dirty="0" smtClean="0">
                <a:solidFill>
                  <a:schemeClr val="tx1">
                    <a:lumMod val="95000"/>
                    <a:lumOff val="5000"/>
                  </a:schemeClr>
                </a:solidFill>
                <a:latin typeface="Times New Roman" panose="02020603050405020304" pitchFamily="18" charset="0"/>
                <a:cs typeface="Times New Roman" panose="02020603050405020304" pitchFamily="18" charset="0"/>
              </a:rPr>
              <a:t>Episodic real-life documentaries </a:t>
            </a:r>
            <a:r>
              <a:rPr lang="en-US" altLang="zh-CN" sz="2000" dirty="0">
                <a:solidFill>
                  <a:schemeClr val="tx1">
                    <a:lumMod val="95000"/>
                    <a:lumOff val="5000"/>
                  </a:schemeClr>
                </a:solidFill>
                <a:latin typeface="Times New Roman" panose="02020603050405020304" pitchFamily="18" charset="0"/>
                <a:cs typeface="Times New Roman" panose="02020603050405020304" pitchFamily="18" charset="0"/>
              </a:rPr>
              <a:t>of</a:t>
            </a:r>
            <a:r>
              <a:rPr lang="en-US" altLang="zh-CN" sz="20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 10 people with special backgrounds</a:t>
            </a:r>
            <a:r>
              <a:rPr lang="en-US"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introducing </a:t>
            </a:r>
            <a:r>
              <a:rPr lang="en-US"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living, </a:t>
            </a:r>
            <a:r>
              <a:rPr lang="en-US"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work, study, entertainment, food and drink in the Greater Bay Area.</a:t>
            </a:r>
            <a:r>
              <a:rPr lang="en-US" altLang="zh-CN" sz="2000" dirty="0">
                <a:solidFill>
                  <a:schemeClr val="tx1">
                    <a:lumMod val="95000"/>
                    <a:lumOff val="5000"/>
                  </a:schemeClr>
                </a:solidFill>
                <a:latin typeface="Times New Roman" panose="02020603050405020304" pitchFamily="18" charset="0"/>
                <a:cs typeface="Times New Roman" panose="02020603050405020304" pitchFamily="18" charset="0"/>
              </a:rPr>
              <a:t> </a:t>
            </a:r>
            <a:endParaRPr lang="zh-CN"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8" name="Picture 7">
            <a:hlinkClick r:id="rId8"/>
          </p:cNvPr>
          <p:cNvPicPr>
            <a:picLocks noChangeAspect="1"/>
          </p:cNvPicPr>
          <p:nvPr/>
        </p:nvPicPr>
        <p:blipFill>
          <a:blip r:embed="rId9"/>
          <a:stretch>
            <a:fillRect/>
          </a:stretch>
        </p:blipFill>
        <p:spPr>
          <a:xfrm>
            <a:off x="2129623" y="2518771"/>
            <a:ext cx="1370035" cy="1370035"/>
          </a:xfrm>
          <a:prstGeom prst="rect">
            <a:avLst/>
          </a:prstGeom>
        </p:spPr>
      </p:pic>
      <p:sp>
        <p:nvSpPr>
          <p:cNvPr id="9" name="Rectangle 8"/>
          <p:cNvSpPr/>
          <p:nvPr/>
        </p:nvSpPr>
        <p:spPr>
          <a:xfrm>
            <a:off x="3966378" y="2812514"/>
            <a:ext cx="6095999" cy="498663"/>
          </a:xfrm>
          <a:prstGeom prst="rect">
            <a:avLst/>
          </a:prstGeom>
          <a:solidFill>
            <a:schemeClr val="accent6">
              <a:lumMod val="20000"/>
              <a:lumOff val="80000"/>
            </a:schemeClr>
          </a:solidFill>
        </p:spPr>
        <p:txBody>
          <a:bodyPr wrap="square">
            <a:spAutoFit/>
          </a:bodyPr>
          <a:lstStyle/>
          <a:p>
            <a:pPr algn="just">
              <a:lnSpc>
                <a:spcPct val="150000"/>
              </a:lnSpc>
            </a:pP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The Greater Bay Area and different urban landscapes.</a:t>
            </a:r>
            <a:endParaRPr lang="zh-CN" alt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0" name="Picture 9">
            <a:hlinkClick r:id="rId10"/>
          </p:cNvPr>
          <p:cNvPicPr>
            <a:picLocks noChangeAspect="1"/>
          </p:cNvPicPr>
          <p:nvPr/>
        </p:nvPicPr>
        <p:blipFill>
          <a:blip r:embed="rId11"/>
          <a:stretch>
            <a:fillRect/>
          </a:stretch>
        </p:blipFill>
        <p:spPr>
          <a:xfrm>
            <a:off x="999092" y="3991253"/>
            <a:ext cx="1370035" cy="1358122"/>
          </a:xfrm>
          <a:prstGeom prst="rect">
            <a:avLst/>
          </a:prstGeom>
        </p:spPr>
      </p:pic>
      <p:sp>
        <p:nvSpPr>
          <p:cNvPr id="11" name="Rectangle 10"/>
          <p:cNvSpPr/>
          <p:nvPr/>
        </p:nvSpPr>
        <p:spPr>
          <a:xfrm>
            <a:off x="3419735" y="4082064"/>
            <a:ext cx="6913306" cy="960328"/>
          </a:xfrm>
          <a:prstGeom prst="rect">
            <a:avLst/>
          </a:prstGeom>
          <a:solidFill>
            <a:schemeClr val="accent2">
              <a:lumMod val="20000"/>
              <a:lumOff val="80000"/>
            </a:schemeClr>
          </a:solidFill>
        </p:spPr>
        <p:txBody>
          <a:bodyPr wrap="square">
            <a:spAutoFit/>
          </a:bodyPr>
          <a:lstStyle/>
          <a:p>
            <a:pPr algn="just">
              <a:lnSpc>
                <a:spcPct val="150000"/>
              </a:lnSpc>
            </a:pP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Introduction of the current situation, performances and latest information of Cantonese opera artists in the three places.</a:t>
            </a:r>
            <a:endParaRPr lang="zh-CN" alt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 name="Rectangle 11"/>
          <p:cNvSpPr/>
          <p:nvPr/>
        </p:nvSpPr>
        <p:spPr>
          <a:xfrm>
            <a:off x="124408" y="6373687"/>
            <a:ext cx="3295327" cy="376834"/>
          </a:xfrm>
          <a:prstGeom prst="rect">
            <a:avLst/>
          </a:prstGeom>
          <a:ln w="19050">
            <a:solidFill>
              <a:srgbClr val="7030A0"/>
            </a:solidFill>
          </a:ln>
        </p:spPr>
        <p:txBody>
          <a:bodyPr wrap="square">
            <a:spAutoFit/>
          </a:bodyPr>
          <a:lstStyle/>
          <a:p>
            <a:pPr algn="ctr">
              <a:lnSpc>
                <a:spcPct val="150000"/>
              </a:lnSpc>
            </a:pPr>
            <a:r>
              <a:rPr lang="en-US" altLang="zh-CN" sz="14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Click </a:t>
            </a:r>
            <a:r>
              <a:rPr lang="en-US" altLang="zh-CN" sz="14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on the </a:t>
            </a:r>
            <a:r>
              <a:rPr lang="en-US" altLang="zh-CN" sz="14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image above to learn more</a:t>
            </a:r>
            <a:endParaRPr lang="zh-CN" altLang="zh-CN" sz="14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 name="Left Arrow 13"/>
          <p:cNvSpPr/>
          <p:nvPr/>
        </p:nvSpPr>
        <p:spPr>
          <a:xfrm>
            <a:off x="3019122" y="1500455"/>
            <a:ext cx="507076" cy="37407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eft Arrow 14"/>
          <p:cNvSpPr/>
          <p:nvPr/>
        </p:nvSpPr>
        <p:spPr>
          <a:xfrm>
            <a:off x="3419735" y="2937105"/>
            <a:ext cx="507076" cy="37407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Left Arrow 15"/>
          <p:cNvSpPr/>
          <p:nvPr/>
        </p:nvSpPr>
        <p:spPr>
          <a:xfrm>
            <a:off x="2837871" y="4373755"/>
            <a:ext cx="507076" cy="37407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eft Arrow 16"/>
          <p:cNvSpPr/>
          <p:nvPr/>
        </p:nvSpPr>
        <p:spPr>
          <a:xfrm>
            <a:off x="3255572" y="5703083"/>
            <a:ext cx="507076" cy="37407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084039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p:cNvSpPr txBox="1">
            <a:spLocks noChangeArrowheads="1"/>
          </p:cNvSpPr>
          <p:nvPr/>
        </p:nvSpPr>
        <p:spPr bwMode="auto">
          <a:xfrm>
            <a:off x="342122" y="1530188"/>
            <a:ext cx="3825551" cy="450429"/>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1585"/>
              </a:lnSpc>
            </a:pPr>
            <a:r>
              <a:rPr lang="en-US" altLang="zh-CN" sz="18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Video: Trade and Industry Department introducing CEPA</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 name="文本框 3"/>
          <p:cNvSpPr txBox="1"/>
          <p:nvPr/>
        </p:nvSpPr>
        <p:spPr>
          <a:xfrm>
            <a:off x="4418405" y="1854494"/>
            <a:ext cx="6978115" cy="2169825"/>
          </a:xfrm>
          <a:prstGeom prst="rect">
            <a:avLst/>
          </a:prstGeom>
          <a:solidFill>
            <a:schemeClr val="accent4">
              <a:lumMod val="20000"/>
              <a:lumOff val="80000"/>
            </a:schemeClr>
          </a:solidFill>
          <a:ln w="38100">
            <a:solidFill>
              <a:srgbClr val="0070C0"/>
            </a:solidFill>
          </a:ln>
        </p:spPr>
        <p:txBody>
          <a:bodyPr wrap="square" rtlCol="0">
            <a:spAutoFit/>
          </a:bodyPr>
          <a:lstStyle/>
          <a:p>
            <a:pPr indent="228600" algn="just">
              <a:lnSpc>
                <a:spcPct val="150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Watch the video and answer the following questions:</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indent="228600" algn="just">
              <a:lnSpc>
                <a:spcPct val="150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1. What is CEPA? </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indent="228600" algn="just">
              <a:lnSpc>
                <a:spcPct val="150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2. What does CEPA cover? </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marL="442913" indent="-442913" algn="just">
              <a:lnSpc>
                <a:spcPct val="150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3. What positive effects do the respondents in the video think CEPA has on the development of the Mainland and Hong Kong?</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3" name="标题 3073"/>
          <p:cNvSpPr txBox="1">
            <a:spLocks noChangeArrowheads="1"/>
          </p:cNvSpPr>
          <p:nvPr/>
        </p:nvSpPr>
        <p:spPr bwMode="auto">
          <a:xfrm>
            <a:off x="700309" y="45671"/>
            <a:ext cx="10987838" cy="13385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altLang="zh-CN" sz="2400" b="1"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Relationship between the </a:t>
            </a:r>
            <a:r>
              <a:rPr lang="en-US" altLang="zh-CN" sz="2400" b="1" i="1"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Mainland and Hong Kong Closer Economic Partnership Arrangement </a:t>
            </a:r>
            <a:r>
              <a:rPr lang="en-US" altLang="zh-CN" sz="2400" b="1"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(CEPA) and the promotion of Hong Kong’s development</a:t>
            </a:r>
            <a:endParaRPr lang="zh-CN" altLang="zh-CN" sz="24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3" name="Rectangle 2"/>
          <p:cNvSpPr/>
          <p:nvPr/>
        </p:nvSpPr>
        <p:spPr>
          <a:xfrm>
            <a:off x="700309" y="4329831"/>
            <a:ext cx="3334695" cy="630942"/>
          </a:xfrm>
          <a:prstGeom prst="rect">
            <a:avLst/>
          </a:prstGeom>
        </p:spPr>
        <p:txBody>
          <a:bodyPr wrap="square">
            <a:spAutoFit/>
          </a:bodyPr>
          <a:lstStyle/>
          <a:p>
            <a:r>
              <a:rPr lang="en-US" altLang="zh-TW" sz="1100" dirty="0">
                <a:latin typeface="Times New Roman" panose="02020603050405020304" pitchFamily="18" charset="0"/>
                <a:cs typeface="Times New Roman" panose="02020603050405020304" pitchFamily="18" charset="0"/>
              </a:rPr>
              <a:t>Source: </a:t>
            </a:r>
            <a:r>
              <a:rPr lang="en-US" altLang="zh-CN" sz="1100" dirty="0">
                <a:latin typeface="Times New Roman" panose="02020603050405020304" pitchFamily="18" charset="0"/>
                <a:cs typeface="Times New Roman" panose="02020603050405020304" pitchFamily="18" charset="0"/>
              </a:rPr>
              <a:t>Trade and Industry Department</a:t>
            </a:r>
            <a:endParaRPr lang="zh-CN" altLang="zh-CN" sz="1100" dirty="0">
              <a:latin typeface="Times New Roman" panose="02020603050405020304" pitchFamily="18" charset="0"/>
              <a:cs typeface="Times New Roman" panose="02020603050405020304" pitchFamily="18" charset="0"/>
            </a:endParaRPr>
          </a:p>
          <a:p>
            <a:r>
              <a:rPr lang="en-US" altLang="zh-TW" sz="1200" dirty="0" smtClean="0">
                <a:solidFill>
                  <a:schemeClr val="tx1">
                    <a:lumMod val="95000"/>
                    <a:lumOff val="5000"/>
                  </a:schemeClr>
                </a:solidFill>
                <a:latin typeface="Times New Roman" panose="02020603050405020304" pitchFamily="18" charset="0"/>
                <a:cs typeface="Times New Roman" panose="02020603050405020304" pitchFamily="18" charset="0"/>
              </a:rPr>
              <a:t>(</a:t>
            </a:r>
            <a:r>
              <a:rPr lang="en-US" altLang="zh-TW" sz="1200" dirty="0">
                <a:solidFill>
                  <a:schemeClr val="tx1">
                    <a:lumMod val="95000"/>
                    <a:lumOff val="5000"/>
                  </a:schemeClr>
                </a:solidFill>
                <a:latin typeface="Times New Roman" panose="02020603050405020304" pitchFamily="18" charset="0"/>
                <a:cs typeface="Times New Roman" panose="02020603050405020304" pitchFamily="18" charset="0"/>
              </a:rPr>
              <a:t>https://www.tid.gov.hk/english/cepa/webcast/cepa_202209.html)</a:t>
            </a:r>
            <a:endParaRPr lang="en-US" sz="12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9" name="Rectangle 8"/>
          <p:cNvSpPr/>
          <p:nvPr/>
        </p:nvSpPr>
        <p:spPr>
          <a:xfrm>
            <a:off x="603220" y="3793475"/>
            <a:ext cx="3564453" cy="415498"/>
          </a:xfrm>
          <a:prstGeom prst="rect">
            <a:avLst/>
          </a:prstGeom>
          <a:ln w="19050">
            <a:solidFill>
              <a:srgbClr val="7030A0"/>
            </a:solidFill>
          </a:ln>
        </p:spPr>
        <p:txBody>
          <a:bodyPr wrap="square">
            <a:spAutoFit/>
          </a:bodyPr>
          <a:lstStyle/>
          <a:p>
            <a:pPr algn="just">
              <a:lnSpc>
                <a:spcPct val="150000"/>
              </a:lnSpc>
            </a:pPr>
            <a:r>
              <a:rPr lang="en-US" altLang="zh-CN" sz="14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Click </a:t>
            </a:r>
            <a:r>
              <a:rPr lang="en-US" altLang="zh-CN" sz="14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on the </a:t>
            </a:r>
            <a:r>
              <a:rPr lang="en-US" altLang="zh-CN" sz="14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image </a:t>
            </a:r>
            <a:r>
              <a:rPr lang="en-US" altLang="zh-CN" sz="1400" kern="100" dirty="0">
                <a:effectLst/>
                <a:latin typeface="Times New Roman" panose="02020603050405020304" pitchFamily="18" charset="0"/>
                <a:ea typeface="宋体" panose="02010600030101010101" pitchFamily="2" charset="-122"/>
                <a:cs typeface="Times New Roman" panose="02020603050405020304" pitchFamily="18" charset="0"/>
              </a:rPr>
              <a:t>above to watch the video</a:t>
            </a:r>
            <a:endParaRPr lang="zh-CN" altLang="zh-CN" sz="14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8" name="组合 30"/>
          <p:cNvGrpSpPr/>
          <p:nvPr/>
        </p:nvGrpSpPr>
        <p:grpSpPr>
          <a:xfrm>
            <a:off x="5362287" y="4269037"/>
            <a:ext cx="1120180" cy="794633"/>
            <a:chOff x="7288987" y="1890342"/>
            <a:chExt cx="2776361" cy="2446811"/>
          </a:xfrm>
        </p:grpSpPr>
        <p:grpSp>
          <p:nvGrpSpPr>
            <p:cNvPr id="11" name="组合 31"/>
            <p:cNvGrpSpPr/>
            <p:nvPr/>
          </p:nvGrpSpPr>
          <p:grpSpPr>
            <a:xfrm>
              <a:off x="7361840" y="1890342"/>
              <a:ext cx="2703508" cy="2446811"/>
              <a:chOff x="7953376" y="1884363"/>
              <a:chExt cx="2703508" cy="2446811"/>
            </a:xfrm>
          </p:grpSpPr>
          <p:sp>
            <p:nvSpPr>
              <p:cNvPr id="14" name="MH_SubTitle_3"/>
              <p:cNvSpPr/>
              <p:nvPr>
                <p:custDataLst>
                  <p:tags r:id="rId7"/>
                </p:custDataLst>
              </p:nvPr>
            </p:nvSpPr>
            <p:spPr>
              <a:xfrm>
                <a:off x="7953376" y="1884363"/>
                <a:ext cx="2703508" cy="2444106"/>
              </a:xfrm>
              <a:prstGeom prst="rect">
                <a:avLst/>
              </a:prstGeom>
              <a:pattFill prst="dotGrid">
                <a:fgClr>
                  <a:schemeClr val="bg1">
                    <a:lumMod val="85000"/>
                  </a:schemeClr>
                </a:fgClr>
                <a:bgClr>
                  <a:schemeClr val="bg1"/>
                </a:bgClr>
              </a:pattFill>
              <a:ln w="9525">
                <a:solidFill>
                  <a:srgbClr val="B2B2B2"/>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defRPr/>
                </a:pPr>
                <a:endParaRPr lang="zh-CN" altLang="en-US" sz="2000" dirty="0">
                  <a:solidFill>
                    <a:srgbClr val="1C1C1C"/>
                  </a:solidFill>
                  <a:latin typeface="Microsoft JhengHei" panose="020B0604030504040204" pitchFamily="34" charset="-120"/>
                  <a:ea typeface="Microsoft JhengHei" panose="020B0604030504040204" pitchFamily="34" charset="-120"/>
                </a:endParaRPr>
              </a:p>
            </p:txBody>
          </p:sp>
          <p:sp>
            <p:nvSpPr>
              <p:cNvPr id="16" name="MH_Other_6"/>
              <p:cNvSpPr/>
              <p:nvPr>
                <p:custDataLst>
                  <p:tags r:id="rId8"/>
                </p:custDataLst>
              </p:nvPr>
            </p:nvSpPr>
            <p:spPr>
              <a:xfrm rot="16200000">
                <a:off x="10422097" y="4096387"/>
                <a:ext cx="234924" cy="234649"/>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None/>
                  <a:defRPr/>
                </a:pPr>
                <a:endParaRPr lang="zh-CN" altLang="en-US" sz="1500">
                  <a:solidFill>
                    <a:srgbClr val="FEFFFF"/>
                  </a:solidFill>
                  <a:latin typeface="Microsoft JhengHei" panose="020B0604030504040204" pitchFamily="34" charset="-120"/>
                  <a:ea typeface="Microsoft JhengHei" panose="020B0604030504040204" pitchFamily="34" charset="-120"/>
                </a:endParaRPr>
              </a:p>
            </p:txBody>
          </p:sp>
        </p:grpSp>
        <p:sp>
          <p:nvSpPr>
            <p:cNvPr id="12" name="文本框 11"/>
            <p:cNvSpPr txBox="1">
              <a:spLocks noChangeArrowheads="1"/>
            </p:cNvSpPr>
            <p:nvPr/>
          </p:nvSpPr>
          <p:spPr bwMode="auto">
            <a:xfrm>
              <a:off x="7288987" y="2459566"/>
              <a:ext cx="2643367" cy="1236699"/>
            </a:xfrm>
            <a:prstGeom prst="rect">
              <a:avLst/>
            </a:prstGeom>
            <a:noFill/>
            <a:ln>
              <a:noFill/>
            </a:ln>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marL="0" indent="0" algn="ctr">
                <a:buNone/>
              </a:pPr>
              <a:r>
                <a:rPr lang="en-US" altLang="zh-CN" sz="1400" b="1" dirty="0">
                  <a:solidFill>
                    <a:srgbClr val="0070C0"/>
                  </a:solidFill>
                  <a:latin typeface="Microsoft JhengHei" panose="020B0604030504040204" pitchFamily="34" charset="-120"/>
                  <a:ea typeface="Microsoft JhengHei" panose="020B0604030504040204" pitchFamily="34" charset="-120"/>
                  <a:sym typeface="+mn-ea"/>
                </a:rPr>
                <a:t>C-</a:t>
              </a:r>
            </a:p>
            <a:p>
              <a:pPr marL="0" indent="0" algn="ctr">
                <a:buNone/>
              </a:pPr>
              <a:r>
                <a:rPr lang="en-US" altLang="zh-CN" sz="1400" dirty="0">
                  <a:latin typeface="Microsoft JhengHei" panose="020B0604030504040204" pitchFamily="34" charset="-120"/>
                  <a:ea typeface="Microsoft JhengHei" panose="020B0604030504040204" pitchFamily="34" charset="-120"/>
                  <a:sym typeface="+mn-ea"/>
                </a:rPr>
                <a:t>Closer</a:t>
              </a:r>
              <a:endParaRPr lang="zh-CN" altLang="en-US" sz="1400" dirty="0">
                <a:latin typeface="Microsoft JhengHei" panose="020B0604030504040204" pitchFamily="34" charset="-120"/>
                <a:ea typeface="Microsoft JhengHei" panose="020B0604030504040204" pitchFamily="34" charset="-120"/>
              </a:endParaRPr>
            </a:p>
          </p:txBody>
        </p:sp>
      </p:grpSp>
      <p:grpSp>
        <p:nvGrpSpPr>
          <p:cNvPr id="17" name="组合 43"/>
          <p:cNvGrpSpPr/>
          <p:nvPr/>
        </p:nvGrpSpPr>
        <p:grpSpPr>
          <a:xfrm>
            <a:off x="8232536" y="4299262"/>
            <a:ext cx="1303402" cy="831506"/>
            <a:chOff x="7361840" y="1890342"/>
            <a:chExt cx="2703508" cy="2560349"/>
          </a:xfrm>
        </p:grpSpPr>
        <p:grpSp>
          <p:nvGrpSpPr>
            <p:cNvPr id="18" name="组合 44"/>
            <p:cNvGrpSpPr/>
            <p:nvPr/>
          </p:nvGrpSpPr>
          <p:grpSpPr>
            <a:xfrm>
              <a:off x="7361840" y="1890342"/>
              <a:ext cx="2703508" cy="2446811"/>
              <a:chOff x="7953376" y="1884363"/>
              <a:chExt cx="2703508" cy="2446811"/>
            </a:xfrm>
          </p:grpSpPr>
          <p:sp>
            <p:nvSpPr>
              <p:cNvPr id="20" name="MH_SubTitle_3"/>
              <p:cNvSpPr/>
              <p:nvPr>
                <p:custDataLst>
                  <p:tags r:id="rId5"/>
                </p:custDataLst>
              </p:nvPr>
            </p:nvSpPr>
            <p:spPr>
              <a:xfrm>
                <a:off x="7953376" y="1884363"/>
                <a:ext cx="2703508" cy="2444106"/>
              </a:xfrm>
              <a:prstGeom prst="rect">
                <a:avLst/>
              </a:prstGeom>
              <a:pattFill prst="dotGrid">
                <a:fgClr>
                  <a:schemeClr val="bg1">
                    <a:lumMod val="85000"/>
                  </a:schemeClr>
                </a:fgClr>
                <a:bgClr>
                  <a:schemeClr val="bg1"/>
                </a:bgClr>
              </a:pattFill>
              <a:ln w="9525">
                <a:solidFill>
                  <a:srgbClr val="B2B2B2"/>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defRPr/>
                </a:pPr>
                <a:endParaRPr lang="zh-CN" altLang="en-US" sz="2000" dirty="0">
                  <a:solidFill>
                    <a:srgbClr val="1C1C1C"/>
                  </a:solidFill>
                  <a:latin typeface="Microsoft JhengHei" panose="020B0604030504040204" pitchFamily="34" charset="-120"/>
                  <a:ea typeface="Microsoft JhengHei" panose="020B0604030504040204" pitchFamily="34" charset="-120"/>
                </a:endParaRPr>
              </a:p>
            </p:txBody>
          </p:sp>
          <p:sp>
            <p:nvSpPr>
              <p:cNvPr id="21" name="MH_Other_6"/>
              <p:cNvSpPr/>
              <p:nvPr>
                <p:custDataLst>
                  <p:tags r:id="rId6"/>
                </p:custDataLst>
              </p:nvPr>
            </p:nvSpPr>
            <p:spPr>
              <a:xfrm rot="16200000">
                <a:off x="10422097" y="4096387"/>
                <a:ext cx="234924" cy="234649"/>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None/>
                  <a:defRPr/>
                </a:pPr>
                <a:endParaRPr lang="zh-CN" altLang="en-US" sz="1500">
                  <a:solidFill>
                    <a:srgbClr val="FEFFFF"/>
                  </a:solidFill>
                  <a:latin typeface="Microsoft JhengHei" panose="020B0604030504040204" pitchFamily="34" charset="-120"/>
                  <a:ea typeface="Microsoft JhengHei" panose="020B0604030504040204" pitchFamily="34" charset="-120"/>
                </a:endParaRPr>
              </a:p>
            </p:txBody>
          </p:sp>
        </p:grpSp>
        <p:sp>
          <p:nvSpPr>
            <p:cNvPr id="19" name="文本框 11"/>
            <p:cNvSpPr txBox="1">
              <a:spLocks noChangeArrowheads="1"/>
            </p:cNvSpPr>
            <p:nvPr/>
          </p:nvSpPr>
          <p:spPr bwMode="auto">
            <a:xfrm>
              <a:off x="7386604" y="2407448"/>
              <a:ext cx="2648674" cy="2043243"/>
            </a:xfrm>
            <a:prstGeom prst="rect">
              <a:avLst/>
            </a:prstGeom>
            <a:noFill/>
            <a:ln>
              <a:noFill/>
            </a:ln>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marL="0" indent="0" algn="ctr">
                <a:buNone/>
              </a:pPr>
              <a:r>
                <a:rPr lang="en-US" altLang="zh-CN" sz="1400" b="1" dirty="0">
                  <a:solidFill>
                    <a:srgbClr val="0070C0"/>
                  </a:solidFill>
                  <a:latin typeface="Microsoft JhengHei" panose="020B0604030504040204" pitchFamily="34" charset="-120"/>
                  <a:ea typeface="Microsoft JhengHei" panose="020B0604030504040204" pitchFamily="34" charset="-120"/>
                  <a:sym typeface="+mn-ea"/>
                </a:rPr>
                <a:t>P-</a:t>
              </a:r>
            </a:p>
            <a:p>
              <a:pPr marL="0" indent="0" algn="ctr">
                <a:buNone/>
              </a:pPr>
              <a:r>
                <a:rPr lang="en-US" altLang="zh-CN" sz="1400" dirty="0">
                  <a:latin typeface="Microsoft JhengHei" panose="020B0604030504040204" pitchFamily="34" charset="-120"/>
                  <a:ea typeface="Microsoft JhengHei" panose="020B0604030504040204" pitchFamily="34" charset="-120"/>
                  <a:sym typeface="+mn-ea"/>
                </a:rPr>
                <a:t>Partnership</a:t>
              </a:r>
            </a:p>
            <a:p>
              <a:pPr marL="0" indent="0" algn="ctr">
                <a:buNone/>
              </a:pPr>
              <a:endParaRPr lang="zh-CN" altLang="en-US" sz="2000" dirty="0">
                <a:latin typeface="Microsoft JhengHei" panose="020B0604030504040204" pitchFamily="34" charset="-120"/>
                <a:ea typeface="Microsoft JhengHei" panose="020B0604030504040204" pitchFamily="34" charset="-120"/>
              </a:endParaRPr>
            </a:p>
          </p:txBody>
        </p:sp>
      </p:grpSp>
      <p:grpSp>
        <p:nvGrpSpPr>
          <p:cNvPr id="22" name="组合 37"/>
          <p:cNvGrpSpPr/>
          <p:nvPr/>
        </p:nvGrpSpPr>
        <p:grpSpPr>
          <a:xfrm>
            <a:off x="6755772" y="4277350"/>
            <a:ext cx="1203939" cy="794633"/>
            <a:chOff x="7361840" y="1890342"/>
            <a:chExt cx="2703508" cy="2446811"/>
          </a:xfrm>
        </p:grpSpPr>
        <p:grpSp>
          <p:nvGrpSpPr>
            <p:cNvPr id="23" name="组合 38"/>
            <p:cNvGrpSpPr/>
            <p:nvPr/>
          </p:nvGrpSpPr>
          <p:grpSpPr>
            <a:xfrm>
              <a:off x="7361840" y="1890342"/>
              <a:ext cx="2703508" cy="2446811"/>
              <a:chOff x="7953376" y="1884363"/>
              <a:chExt cx="2703508" cy="2446811"/>
            </a:xfrm>
          </p:grpSpPr>
          <p:sp>
            <p:nvSpPr>
              <p:cNvPr id="25" name="MH_SubTitle_3"/>
              <p:cNvSpPr/>
              <p:nvPr>
                <p:custDataLst>
                  <p:tags r:id="rId3"/>
                </p:custDataLst>
              </p:nvPr>
            </p:nvSpPr>
            <p:spPr>
              <a:xfrm>
                <a:off x="7953376" y="1884363"/>
                <a:ext cx="2703508" cy="2444106"/>
              </a:xfrm>
              <a:prstGeom prst="rect">
                <a:avLst/>
              </a:prstGeom>
              <a:pattFill prst="dotGrid">
                <a:fgClr>
                  <a:schemeClr val="bg1">
                    <a:lumMod val="85000"/>
                  </a:schemeClr>
                </a:fgClr>
                <a:bgClr>
                  <a:schemeClr val="bg1"/>
                </a:bgClr>
              </a:pattFill>
              <a:ln w="9525">
                <a:solidFill>
                  <a:srgbClr val="B2B2B2"/>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defRPr/>
                </a:pPr>
                <a:endParaRPr lang="zh-CN" altLang="en-US" sz="2000" dirty="0">
                  <a:solidFill>
                    <a:srgbClr val="1C1C1C"/>
                  </a:solidFill>
                  <a:latin typeface="Microsoft JhengHei" panose="020B0604030504040204" pitchFamily="34" charset="-120"/>
                  <a:ea typeface="Microsoft JhengHei" panose="020B0604030504040204" pitchFamily="34" charset="-120"/>
                </a:endParaRPr>
              </a:p>
            </p:txBody>
          </p:sp>
          <p:sp>
            <p:nvSpPr>
              <p:cNvPr id="26" name="MH_Other_6"/>
              <p:cNvSpPr/>
              <p:nvPr>
                <p:custDataLst>
                  <p:tags r:id="rId4"/>
                </p:custDataLst>
              </p:nvPr>
            </p:nvSpPr>
            <p:spPr>
              <a:xfrm rot="16200000">
                <a:off x="10422097" y="4096387"/>
                <a:ext cx="234924" cy="234649"/>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None/>
                  <a:defRPr/>
                </a:pPr>
                <a:endParaRPr lang="zh-CN" altLang="en-US" sz="1500">
                  <a:solidFill>
                    <a:srgbClr val="FEFFFF"/>
                  </a:solidFill>
                  <a:latin typeface="Microsoft JhengHei" panose="020B0604030504040204" pitchFamily="34" charset="-120"/>
                  <a:ea typeface="Microsoft JhengHei" panose="020B0604030504040204" pitchFamily="34" charset="-120"/>
                </a:endParaRPr>
              </a:p>
            </p:txBody>
          </p:sp>
        </p:grpSp>
        <p:sp>
          <p:nvSpPr>
            <p:cNvPr id="24" name="文本框 11"/>
            <p:cNvSpPr txBox="1">
              <a:spLocks noChangeArrowheads="1"/>
            </p:cNvSpPr>
            <p:nvPr/>
          </p:nvSpPr>
          <p:spPr bwMode="auto">
            <a:xfrm>
              <a:off x="7421981" y="2369690"/>
              <a:ext cx="2643367" cy="1236699"/>
            </a:xfrm>
            <a:prstGeom prst="rect">
              <a:avLst/>
            </a:prstGeom>
            <a:noFill/>
            <a:ln>
              <a:noFill/>
            </a:ln>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marL="0" indent="0" algn="ctr">
                <a:buNone/>
              </a:pPr>
              <a:r>
                <a:rPr lang="en-US" altLang="zh-CN" sz="1400" b="1" dirty="0">
                  <a:solidFill>
                    <a:srgbClr val="0070C0"/>
                  </a:solidFill>
                  <a:latin typeface="Microsoft JhengHei" panose="020B0604030504040204" pitchFamily="34" charset="-120"/>
                  <a:ea typeface="Microsoft JhengHei" panose="020B0604030504040204" pitchFamily="34" charset="-120"/>
                  <a:sym typeface="+mn-ea"/>
                </a:rPr>
                <a:t>E-</a:t>
              </a:r>
            </a:p>
            <a:p>
              <a:pPr marL="0" indent="0" algn="ctr">
                <a:buNone/>
              </a:pPr>
              <a:r>
                <a:rPr lang="en-US" altLang="zh-CN" sz="1400" dirty="0">
                  <a:latin typeface="Microsoft JhengHei" panose="020B0604030504040204" pitchFamily="34" charset="-120"/>
                  <a:ea typeface="Microsoft JhengHei" panose="020B0604030504040204" pitchFamily="34" charset="-120"/>
                  <a:sym typeface="+mn-ea"/>
                </a:rPr>
                <a:t>Economic</a:t>
              </a:r>
            </a:p>
          </p:txBody>
        </p:sp>
      </p:grpSp>
      <p:grpSp>
        <p:nvGrpSpPr>
          <p:cNvPr id="27" name="组合 49"/>
          <p:cNvGrpSpPr/>
          <p:nvPr/>
        </p:nvGrpSpPr>
        <p:grpSpPr>
          <a:xfrm>
            <a:off x="9744508" y="4302004"/>
            <a:ext cx="1461050" cy="967928"/>
            <a:chOff x="7361840" y="1890342"/>
            <a:chExt cx="2703508" cy="2980415"/>
          </a:xfrm>
        </p:grpSpPr>
        <p:grpSp>
          <p:nvGrpSpPr>
            <p:cNvPr id="28" name="组合 50"/>
            <p:cNvGrpSpPr/>
            <p:nvPr/>
          </p:nvGrpSpPr>
          <p:grpSpPr>
            <a:xfrm>
              <a:off x="7361840" y="1890342"/>
              <a:ext cx="2703508" cy="2446811"/>
              <a:chOff x="7953376" y="1884363"/>
              <a:chExt cx="2703508" cy="2446811"/>
            </a:xfrm>
          </p:grpSpPr>
          <p:sp>
            <p:nvSpPr>
              <p:cNvPr id="30" name="MH_SubTitle_3"/>
              <p:cNvSpPr/>
              <p:nvPr>
                <p:custDataLst>
                  <p:tags r:id="rId1"/>
                </p:custDataLst>
              </p:nvPr>
            </p:nvSpPr>
            <p:spPr>
              <a:xfrm>
                <a:off x="7953376" y="1884363"/>
                <a:ext cx="2703508" cy="2444106"/>
              </a:xfrm>
              <a:prstGeom prst="rect">
                <a:avLst/>
              </a:prstGeom>
              <a:pattFill prst="dotGrid">
                <a:fgClr>
                  <a:schemeClr val="bg1">
                    <a:lumMod val="85000"/>
                  </a:schemeClr>
                </a:fgClr>
                <a:bgClr>
                  <a:schemeClr val="bg1"/>
                </a:bgClr>
              </a:pattFill>
              <a:ln w="9525">
                <a:solidFill>
                  <a:srgbClr val="B2B2B2"/>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defRPr/>
                </a:pPr>
                <a:endParaRPr lang="zh-CN" altLang="en-US" sz="2000" dirty="0">
                  <a:solidFill>
                    <a:srgbClr val="1C1C1C"/>
                  </a:solidFill>
                  <a:latin typeface="Microsoft JhengHei" panose="020B0604030504040204" pitchFamily="34" charset="-120"/>
                  <a:ea typeface="Microsoft JhengHei" panose="020B0604030504040204" pitchFamily="34" charset="-120"/>
                </a:endParaRPr>
              </a:p>
            </p:txBody>
          </p:sp>
          <p:sp>
            <p:nvSpPr>
              <p:cNvPr id="31" name="MH_Other_6"/>
              <p:cNvSpPr/>
              <p:nvPr>
                <p:custDataLst>
                  <p:tags r:id="rId2"/>
                </p:custDataLst>
              </p:nvPr>
            </p:nvSpPr>
            <p:spPr>
              <a:xfrm rot="16200000">
                <a:off x="10422097" y="4096387"/>
                <a:ext cx="234924" cy="234649"/>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None/>
                  <a:defRPr/>
                </a:pPr>
                <a:endParaRPr lang="zh-CN" altLang="en-US" sz="1500">
                  <a:solidFill>
                    <a:srgbClr val="FEFFFF"/>
                  </a:solidFill>
                  <a:latin typeface="Microsoft JhengHei" panose="020B0604030504040204" pitchFamily="34" charset="-120"/>
                  <a:ea typeface="Microsoft JhengHei" panose="020B0604030504040204" pitchFamily="34" charset="-120"/>
                </a:endParaRPr>
              </a:p>
            </p:txBody>
          </p:sp>
        </p:grpSp>
        <p:sp>
          <p:nvSpPr>
            <p:cNvPr id="29" name="文本框 11"/>
            <p:cNvSpPr txBox="1">
              <a:spLocks noChangeArrowheads="1"/>
            </p:cNvSpPr>
            <p:nvPr/>
          </p:nvSpPr>
          <p:spPr bwMode="auto">
            <a:xfrm>
              <a:off x="7381545" y="2357033"/>
              <a:ext cx="2643367" cy="2513724"/>
            </a:xfrm>
            <a:prstGeom prst="rect">
              <a:avLst/>
            </a:prstGeom>
            <a:noFill/>
            <a:ln>
              <a:noFill/>
            </a:ln>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marL="0" indent="0" algn="ctr">
                <a:buNone/>
              </a:pPr>
              <a:r>
                <a:rPr lang="en-US" altLang="zh-CN" sz="1400" b="1" dirty="0">
                  <a:solidFill>
                    <a:srgbClr val="0070C0"/>
                  </a:solidFill>
                  <a:latin typeface="Microsoft JhengHei" panose="020B0604030504040204" pitchFamily="34" charset="-120"/>
                  <a:ea typeface="Microsoft JhengHei" panose="020B0604030504040204" pitchFamily="34" charset="-120"/>
                  <a:sym typeface="+mn-ea"/>
                </a:rPr>
                <a:t>A-</a:t>
              </a:r>
            </a:p>
            <a:p>
              <a:pPr marL="0" indent="0" algn="ctr">
                <a:buNone/>
              </a:pPr>
              <a:r>
                <a:rPr lang="en-US" altLang="zh-CN" sz="1400" dirty="0">
                  <a:latin typeface="Microsoft JhengHei" panose="020B0604030504040204" pitchFamily="34" charset="-120"/>
                  <a:ea typeface="Microsoft JhengHei" panose="020B0604030504040204" pitchFamily="34" charset="-120"/>
                  <a:sym typeface="+mn-ea"/>
                </a:rPr>
                <a:t>Arrangement</a:t>
              </a:r>
              <a:endParaRPr lang="en-US" altLang="zh-CN" sz="1400" dirty="0">
                <a:latin typeface="Microsoft JhengHei" panose="020B0604030504040204" pitchFamily="34" charset="-120"/>
                <a:ea typeface="Microsoft JhengHei" panose="020B0604030504040204" pitchFamily="34" charset="-120"/>
              </a:endParaRPr>
            </a:p>
            <a:p>
              <a:pPr marL="0" indent="0" algn="ctr">
                <a:buNone/>
              </a:pPr>
              <a:endParaRPr lang="en-US" altLang="zh-CN" sz="2000" dirty="0">
                <a:solidFill>
                  <a:schemeClr val="tx1"/>
                </a:solidFill>
                <a:latin typeface="Microsoft JhengHei" panose="020B0604030504040204" pitchFamily="34" charset="-120"/>
                <a:ea typeface="Microsoft JhengHei" panose="020B0604030504040204" pitchFamily="34" charset="-120"/>
                <a:sym typeface="+mn-ea"/>
              </a:endParaRPr>
            </a:p>
          </p:txBody>
        </p:sp>
      </p:grpSp>
      <p:sp>
        <p:nvSpPr>
          <p:cNvPr id="33" name="文本框 5"/>
          <p:cNvSpPr txBox="1"/>
          <p:nvPr/>
        </p:nvSpPr>
        <p:spPr>
          <a:xfrm>
            <a:off x="439504" y="5276161"/>
            <a:ext cx="10912085" cy="1200329"/>
          </a:xfrm>
          <a:prstGeom prst="rect">
            <a:avLst/>
          </a:prstGeom>
          <a:solidFill>
            <a:schemeClr val="accent6">
              <a:lumMod val="20000"/>
              <a:lumOff val="80000"/>
            </a:schemeClr>
          </a:solidFill>
          <a:ln w="38100">
            <a:solidFill>
              <a:srgbClr val="0070C0"/>
            </a:solidFill>
          </a:ln>
        </p:spPr>
        <p:txBody>
          <a:bodyPr wrap="square" rtlCol="0" anchor="t">
            <a:spAutoFit/>
          </a:bodyPr>
          <a:lstStyle/>
          <a:p>
            <a:r>
              <a:rPr lang="en-US" altLang="zh-CN" kern="100" dirty="0" smtClean="0">
                <a:latin typeface="Times New Roman" panose="02020603050405020304" pitchFamily="18" charset="0"/>
                <a:ea typeface="宋体" panose="02010600030101010101" pitchFamily="2" charset="-122"/>
                <a:cs typeface="Times New Roman" panose="02020603050405020304" pitchFamily="18" charset="0"/>
              </a:rPr>
              <a:t>CEPA: </a:t>
            </a:r>
            <a:r>
              <a:rPr lang="en-US" altLang="zh-CN" sz="1800" i="1" kern="100" dirty="0" smtClean="0">
                <a:effectLst/>
                <a:latin typeface="Times New Roman" panose="02020603050405020304" pitchFamily="18" charset="0"/>
                <a:ea typeface="宋体" panose="02010600030101010101" pitchFamily="2" charset="-122"/>
                <a:cs typeface="Times New Roman" panose="02020603050405020304" pitchFamily="18" charset="0"/>
              </a:rPr>
              <a:t>Mainland </a:t>
            </a:r>
            <a:r>
              <a:rPr lang="en-US" altLang="zh-CN" sz="1800" i="1" kern="100" dirty="0">
                <a:effectLst/>
                <a:latin typeface="Times New Roman" panose="02020603050405020304" pitchFamily="18" charset="0"/>
                <a:ea typeface="宋体" panose="02010600030101010101" pitchFamily="2" charset="-122"/>
                <a:cs typeface="Times New Roman" panose="02020603050405020304" pitchFamily="18" charset="0"/>
              </a:rPr>
              <a:t>and Hong Kong Closer Economic Partnership Arrangement</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The goal is to promote </a:t>
            </a:r>
            <a:r>
              <a:rPr lang="en-US" altLang="zh-CN" sz="1800" kern="100" dirty="0" smtClean="0">
                <a:effectLst/>
                <a:latin typeface="Times New Roman" panose="02020603050405020304" pitchFamily="18" charset="0"/>
                <a:ea typeface="宋体" panose="02010600030101010101" pitchFamily="2" charset="-122"/>
                <a:cs typeface="Times New Roman" panose="02020603050405020304" pitchFamily="18" charset="0"/>
              </a:rPr>
              <a:t>freer </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and smoother trade between the Mainland, Hong Kong and Macao, cancel tariffs and non-tariff measures on trade in goods, and gradually eliminate various restrictions on trade in services, to </a:t>
            </a:r>
            <a:r>
              <a:rPr lang="zh-CN" altLang="zh-CN" kern="100" dirty="0">
                <a:latin typeface="Times New Roman" panose="02020603050405020304" pitchFamily="18" charset="0"/>
                <a:ea typeface="宋体" panose="02010600030101010101" pitchFamily="2" charset="-122"/>
                <a:cs typeface="Times New Roman" panose="02020603050405020304" pitchFamily="18" charset="0"/>
              </a:rPr>
              <a:t>facilitat</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e trade and investment and improve the level of economic and trade cooperation</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s</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en-US" altLang="zh-CN" sz="2400" dirty="0">
              <a:latin typeface="DFKai-SB" panose="03000509000000000000" pitchFamily="65" charset="-120"/>
              <a:ea typeface="DFKai-SB" panose="03000509000000000000" pitchFamily="65" charset="-120"/>
              <a:cs typeface="华文中宋" panose="02010600040101010101" charset="-122"/>
            </a:endParaRPr>
          </a:p>
        </p:txBody>
      </p:sp>
      <p:pic>
        <p:nvPicPr>
          <p:cNvPr id="34" name="图片 5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00000">
            <a:off x="4404521" y="4242401"/>
            <a:ext cx="775023" cy="775023"/>
          </a:xfrm>
          <a:prstGeom prst="rect">
            <a:avLst/>
          </a:prstGeom>
        </p:spPr>
      </p:pic>
      <p:sp>
        <p:nvSpPr>
          <p:cNvPr id="35" name="Rectangle 34"/>
          <p:cNvSpPr/>
          <p:nvPr/>
        </p:nvSpPr>
        <p:spPr>
          <a:xfrm>
            <a:off x="352363" y="6550951"/>
            <a:ext cx="7246776" cy="261610"/>
          </a:xfrm>
          <a:prstGeom prst="rect">
            <a:avLst/>
          </a:prstGeom>
        </p:spPr>
        <p:txBody>
          <a:bodyPr wrap="square">
            <a:spAutoFit/>
          </a:bodyPr>
          <a:lstStyle/>
          <a:p>
            <a:r>
              <a:rPr lang="en-US" altLang="zh-TW" sz="1100" dirty="0">
                <a:latin typeface="Times New Roman" panose="02020603050405020304" pitchFamily="18" charset="0"/>
                <a:ea typeface="標楷體" panose="03000509000000000000" pitchFamily="65" charset="-120"/>
                <a:cs typeface="Times New Roman" panose="02020603050405020304" pitchFamily="18" charset="0"/>
              </a:rPr>
              <a:t>Source: </a:t>
            </a:r>
            <a:r>
              <a:rPr lang="en-US" altLang="zh-CN" sz="1100" dirty="0">
                <a:latin typeface="Times New Roman" panose="02020603050405020304" pitchFamily="18" charset="0"/>
                <a:ea typeface="標楷體" panose="03000509000000000000" pitchFamily="65" charset="-120"/>
                <a:cs typeface="Times New Roman" panose="02020603050405020304" pitchFamily="18" charset="0"/>
              </a:rPr>
              <a:t>China Government Network </a:t>
            </a:r>
            <a:r>
              <a:rPr lang="en-US" altLang="zh-TW" sz="1100" dirty="0">
                <a:latin typeface="Times New Roman" panose="02020603050405020304" pitchFamily="18" charset="0"/>
                <a:ea typeface="標楷體" panose="03000509000000000000" pitchFamily="65" charset="-120"/>
                <a:cs typeface="Times New Roman" panose="02020603050405020304" pitchFamily="18" charset="0"/>
              </a:rPr>
              <a:t>(</a:t>
            </a:r>
            <a:r>
              <a:rPr lang="en-US" sz="1100" dirty="0">
                <a:latin typeface="Times New Roman" panose="02020603050405020304" pitchFamily="18" charset="0"/>
                <a:ea typeface="標楷體" panose="03000509000000000000" pitchFamily="65" charset="-120"/>
                <a:cs typeface="Times New Roman" panose="02020603050405020304" pitchFamily="18" charset="0"/>
              </a:rPr>
              <a:t>http://big5.www.gov.cn/gate/big5/www.gov.cn/test/2005-06/24/content_9318.htm</a:t>
            </a:r>
            <a:r>
              <a:rPr lang="en-US" altLang="zh-TW" sz="1100" dirty="0">
                <a:latin typeface="Times New Roman" panose="02020603050405020304" pitchFamily="18" charset="0"/>
                <a:ea typeface="標楷體" panose="03000509000000000000" pitchFamily="65" charset="-120"/>
                <a:cs typeface="Times New Roman" panose="02020603050405020304" pitchFamily="18" charset="0"/>
              </a:rPr>
              <a:t>)</a:t>
            </a:r>
            <a:endParaRPr lang="en-US" sz="11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5" name="Picture 4" descr="A picture containing text, outdoor, city&#10;&#10;Description automatically generated">
            <a:hlinkClick r:id="rId11"/>
            <a:extLst>
              <a:ext uri="{FF2B5EF4-FFF2-40B4-BE49-F238E27FC236}">
                <a16:creationId xmlns:a16="http://schemas.microsoft.com/office/drawing/2014/main" id="{01316FCA-6ACA-A544-B59A-4D0B1E30055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77957" y="1980617"/>
            <a:ext cx="3557047" cy="1692000"/>
          </a:xfrm>
          <a:prstGeom prst="rect">
            <a:avLst/>
          </a:prstGeo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949" y="125507"/>
            <a:ext cx="11346873" cy="61822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文本框 9"/>
          <p:cNvSpPr txBox="1"/>
          <p:nvPr/>
        </p:nvSpPr>
        <p:spPr>
          <a:xfrm>
            <a:off x="421178" y="1215877"/>
            <a:ext cx="6503842" cy="1892826"/>
          </a:xfrm>
          <a:prstGeom prst="rect">
            <a:avLst/>
          </a:prstGeom>
          <a:noFill/>
          <a:ln w="28575">
            <a:solidFill>
              <a:schemeClr val="tx1"/>
            </a:solidFill>
          </a:ln>
        </p:spPr>
        <p:txBody>
          <a:bodyPr wrap="square" rtlCol="0">
            <a:spAutoFit/>
          </a:bodyPr>
          <a:lstStyle/>
          <a:p>
            <a:pPr algn="just">
              <a:lnSpc>
                <a:spcPct val="150000"/>
              </a:lnSpc>
            </a:pPr>
            <a:r>
              <a:rPr lang="zh-CN" altLang="en-US" sz="2400" kern="100" dirty="0">
                <a:latin typeface="DFKai-SB" panose="03000509000000000000" pitchFamily="65" charset="-120"/>
                <a:ea typeface="DFKai-SB" panose="03000509000000000000" pitchFamily="65" charset="-120"/>
                <a:cs typeface="Times New Roman" panose="02020603050405020304" charset="0"/>
              </a:rPr>
              <a:t>     </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On </a:t>
            </a:r>
            <a:r>
              <a:rPr lang="en-US" altLang="zh-CN" kern="100" dirty="0" smtClean="0">
                <a:latin typeface="Times New Roman" panose="02020603050405020304" pitchFamily="18" charset="0"/>
                <a:ea typeface="宋体" panose="02010600030101010101" pitchFamily="2" charset="-122"/>
                <a:cs typeface="Times New Roman" panose="02020603050405020304" pitchFamily="18" charset="0"/>
              </a:rPr>
              <a:t>29 June</a:t>
            </a:r>
            <a:r>
              <a:rPr lang="en-US" altLang="zh-CN"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2003, the Ministry of Commerce of the People’s Republic of China, on behalf of the Central Government, signed the </a:t>
            </a:r>
            <a:r>
              <a:rPr lang="en-US" altLang="zh-CN" sz="1800" i="1" kern="100" dirty="0">
                <a:effectLst/>
                <a:latin typeface="Times New Roman" panose="02020603050405020304" pitchFamily="18" charset="0"/>
                <a:ea typeface="宋体" panose="02010600030101010101" pitchFamily="2" charset="-122"/>
                <a:cs typeface="Times New Roman" panose="02020603050405020304" pitchFamily="18" charset="0"/>
              </a:rPr>
              <a:t>Mainland and Hong Kong Closer Economic Partnership Arrangement</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with the Hong Kong Special Administrative Region.</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 name="图片 2" descr="2003年CEPA 签署"/>
          <p:cNvPicPr>
            <a:picLocks noChangeAspect="1"/>
          </p:cNvPicPr>
          <p:nvPr/>
        </p:nvPicPr>
        <p:blipFill>
          <a:blip r:embed="rId4"/>
          <a:stretch>
            <a:fillRect/>
          </a:stretch>
        </p:blipFill>
        <p:spPr>
          <a:xfrm>
            <a:off x="7245233" y="2300832"/>
            <a:ext cx="4018589" cy="2327146"/>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sp>
        <p:nvSpPr>
          <p:cNvPr id="11" name="内容占位符 2"/>
          <p:cNvSpPr txBox="1">
            <a:spLocks/>
          </p:cNvSpPr>
          <p:nvPr/>
        </p:nvSpPr>
        <p:spPr>
          <a:xfrm>
            <a:off x="421178" y="3429000"/>
            <a:ext cx="6503842" cy="2488988"/>
          </a:xfrm>
          <a:prstGeom prst="rect">
            <a:avLst/>
          </a:prstGeom>
          <a:ln w="28575">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just">
              <a:lnSpc>
                <a:spcPct val="150000"/>
              </a:lnSpc>
              <a:buFont typeface="Arial" panose="020B0604020202020204" pitchFamily="34" charset="0"/>
              <a:buNone/>
            </a:pPr>
            <a:r>
              <a:rPr lang="zh-CN" altLang="en-US" sz="2400" dirty="0">
                <a:solidFill>
                  <a:schemeClr val="dk1"/>
                </a:solidFill>
                <a:latin typeface="DFKai-SB" panose="03000509000000000000" pitchFamily="65" charset="-120"/>
                <a:ea typeface="DFKai-SB" panose="03000509000000000000" pitchFamily="65" charset="-120"/>
              </a:rPr>
              <a:t>     </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According to Article 19 of CEPA, the Mainland and Hong Kong have established a “Joint Steering Committee”, to </a:t>
            </a:r>
            <a:r>
              <a:rPr lang="en-US" altLang="zh-CN" sz="1800" kern="100" dirty="0">
                <a:latin typeface="Times New Roman" panose="02020603050405020304" pitchFamily="18" charset="0"/>
                <a:ea typeface="宋体" panose="02010600030101010101" pitchFamily="2" charset="-122"/>
                <a:cs typeface="Times New Roman" panose="02020603050405020304" pitchFamily="18" charset="0"/>
              </a:rPr>
              <a:t>a</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mend relevant laws and regulations, promot</a:t>
            </a:r>
            <a:r>
              <a:rPr lang="en-US" altLang="zh-CN" sz="1800" kern="100" dirty="0">
                <a:latin typeface="Times New Roman" panose="02020603050405020304" pitchFamily="18" charset="0"/>
                <a:ea typeface="宋体" panose="02010600030101010101" pitchFamily="2" charset="-122"/>
                <a:cs typeface="Times New Roman" panose="02020603050405020304" pitchFamily="18" charset="0"/>
              </a:rPr>
              <a:t>e</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the liberalization of trade in goods between the Mainland and Hong Kong, and expand the opening</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up of trade in services to Hong Kong and Macao</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zh-CN" altLang="en-US" sz="2400" dirty="0">
              <a:solidFill>
                <a:schemeClr val="dk1"/>
              </a:solidFill>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18" name="文本框 5"/>
          <p:cNvSpPr txBox="1"/>
          <p:nvPr/>
        </p:nvSpPr>
        <p:spPr>
          <a:xfrm>
            <a:off x="7086754" y="4627978"/>
            <a:ext cx="4522333" cy="336118"/>
          </a:xfrm>
          <a:prstGeom prst="rect">
            <a:avLst/>
          </a:prstGeom>
          <a:noFill/>
        </p:spPr>
        <p:txBody>
          <a:bodyPr wrap="square" rtlCol="0" anchor="t">
            <a:spAutoFit/>
          </a:bodyPr>
          <a:lstStyle/>
          <a:p>
            <a:pPr indent="228600" algn="just">
              <a:lnSpc>
                <a:spcPct val="150000"/>
              </a:lnSpc>
            </a:pPr>
            <a:r>
              <a:rPr lang="en-US" altLang="zh-CN" sz="1200" kern="100" dirty="0">
                <a:effectLst/>
                <a:latin typeface="Times New Roman" panose="02020603050405020304" pitchFamily="18" charset="0"/>
                <a:ea typeface="宋体" panose="02010600030101010101" pitchFamily="2" charset="-122"/>
                <a:cs typeface="Times New Roman" panose="02020603050405020304" pitchFamily="18" charset="0"/>
              </a:rPr>
              <a:t>Mainland and Hong Kong signed CEPA cooperation agreement</a:t>
            </a:r>
            <a:endParaRPr lang="zh-CN" alt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矩形 15"/>
          <p:cNvSpPr/>
          <p:nvPr/>
        </p:nvSpPr>
        <p:spPr bwMode="auto">
          <a:xfrm>
            <a:off x="628930" y="263210"/>
            <a:ext cx="1808538" cy="582613"/>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800" b="1" dirty="0">
                <a:solidFill>
                  <a:schemeClr val="tx1"/>
                </a:solidFill>
                <a:latin typeface="Times New Roman"/>
                <a:ea typeface="標楷體" panose="03000509000000000000" pitchFamily="65" charset="-120"/>
                <a:cs typeface="Times New Roman"/>
              </a:rPr>
              <a:t>Reference </a:t>
            </a:r>
            <a:endParaRPr lang="zh-CN" altLang="en-US" sz="2800" b="1" dirty="0">
              <a:solidFill>
                <a:schemeClr val="tx1"/>
              </a:solidFill>
              <a:latin typeface="Times New Roman"/>
              <a:ea typeface="標楷體" panose="03000509000000000000" pitchFamily="65" charset="-120"/>
              <a:cs typeface="Times New Roman"/>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637331" y="1674582"/>
            <a:ext cx="10299842" cy="1883657"/>
          </a:xfrm>
        </p:spPr>
        <p:txBody>
          <a:bodyPr>
            <a:spAutoFit/>
          </a:bodyPr>
          <a:lstStyle/>
          <a:p>
            <a:pPr indent="0" algn="just">
              <a:lnSpc>
                <a:spcPct val="150000"/>
              </a:lnSpc>
              <a:buNone/>
            </a:pP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In the 21st century, faced with increasing uncertainties in the world economy, the process of regional economic integration has been accelerating. Many countries and regional </a:t>
            </a:r>
            <a:r>
              <a:rPr lang="en-US" altLang="zh-CN" sz="2000" kern="100" dirty="0" err="1" smtClean="0">
                <a:effectLst/>
                <a:latin typeface="Times New Roman" panose="02020603050405020304" pitchFamily="18" charset="0"/>
                <a:ea typeface="宋体" panose="02010600030101010101" pitchFamily="2" charset="-122"/>
                <a:cs typeface="Times New Roman" panose="02020603050405020304" pitchFamily="18" charset="0"/>
              </a:rPr>
              <a:t>organi</a:t>
            </a:r>
            <a:r>
              <a:rPr lang="en-US" altLang="zh-CN" sz="2000" kern="100" dirty="0" err="1" smtClean="0">
                <a:solidFill>
                  <a:srgbClr val="7030A0"/>
                </a:solidFill>
                <a:effectLst/>
                <a:latin typeface="Times New Roman" panose="02020603050405020304" pitchFamily="18" charset="0"/>
                <a:ea typeface="宋体" panose="02010600030101010101" pitchFamily="2" charset="-122"/>
                <a:cs typeface="Times New Roman" panose="02020603050405020304" pitchFamily="18" charset="0"/>
              </a:rPr>
              <a:t>s</a:t>
            </a:r>
            <a:r>
              <a:rPr lang="en-US" altLang="zh-CN" sz="2000" kern="100" dirty="0" err="1" smtClean="0">
                <a:effectLst/>
                <a:latin typeface="Times New Roman" panose="02020603050405020304" pitchFamily="18" charset="0"/>
                <a:ea typeface="宋体" panose="02010600030101010101" pitchFamily="2" charset="-122"/>
                <a:cs typeface="Times New Roman" panose="02020603050405020304" pitchFamily="18" charset="0"/>
              </a:rPr>
              <a:t>ations</a:t>
            </a:r>
            <a:r>
              <a:rPr lang="en-US" altLang="zh-CN" sz="2000" kern="100" dirty="0" smtClean="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have signed regional trade agreements, which have become an important means for countries and regions to expand foreign economic and trade cooperation and promote economic development.</a:t>
            </a:r>
            <a:endParaRPr lang="zh-CN" alt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内容占位符 2"/>
          <p:cNvSpPr>
            <a:spLocks noGrp="1"/>
          </p:cNvSpPr>
          <p:nvPr/>
        </p:nvSpPr>
        <p:spPr>
          <a:xfrm>
            <a:off x="188422" y="1452920"/>
            <a:ext cx="6353696" cy="805822"/>
          </a:xfrm>
          <a:solidFill>
            <a:schemeClr val="bg1"/>
          </a:solidFill>
          <a:ln w="76200">
            <a:solidFill>
              <a:schemeClr val="bg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altLang="zh-CN" sz="3200" b="1" kern="100" dirty="0">
              <a:solidFill>
                <a:srgbClr val="000000"/>
              </a:solidFill>
              <a:effectLst/>
              <a:latin typeface="DFKai-SB" panose="03000509000000000000" pitchFamily="65" charset="-120"/>
              <a:ea typeface="DFKai-SB" panose="03000509000000000000" pitchFamily="65" charset="-120"/>
              <a:cs typeface="黑体" panose="02010609060101010101" charset="-122"/>
            </a:endParaRPr>
          </a:p>
        </p:txBody>
      </p:sp>
      <p:sp>
        <p:nvSpPr>
          <p:cNvPr id="4" name="标题 1"/>
          <p:cNvSpPr>
            <a:spLocks noGrp="1"/>
          </p:cNvSpPr>
          <p:nvPr>
            <p:custDataLst>
              <p:tags r:id="rId1"/>
            </p:custDataLst>
          </p:nvPr>
        </p:nvSpPr>
        <p:spPr>
          <a:xfrm>
            <a:off x="1394602" y="3270062"/>
            <a:ext cx="9799320" cy="579755"/>
          </a:xfrm>
          <a:prstGeom prst="rect">
            <a:avLst/>
          </a:prstGeom>
        </p:spPr>
        <p:txBody>
          <a:bodyPr vert="horz" lIns="90000" tIns="46800" rIns="90000" bIns="46800" rtlCol="0" anchor="b" anchorCtr="0">
            <a:noAutofit/>
          </a:bodyPr>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endParaRPr lang="zh-CN" sz="2800" dirty="0">
              <a:latin typeface="DFKai-SB" panose="03000509000000000000" pitchFamily="65" charset="-120"/>
              <a:ea typeface="DFKai-SB" panose="03000509000000000000" pitchFamily="65" charset="-120"/>
            </a:endParaRPr>
          </a:p>
        </p:txBody>
      </p:sp>
      <p:sp>
        <p:nvSpPr>
          <p:cNvPr id="9" name="标题 1"/>
          <p:cNvSpPr txBox="1">
            <a:spLocks noChangeArrowheads="1"/>
          </p:cNvSpPr>
          <p:nvPr/>
        </p:nvSpPr>
        <p:spPr bwMode="auto">
          <a:xfrm>
            <a:off x="1394602" y="401673"/>
            <a:ext cx="8067675" cy="44476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28600" algn="ctr">
              <a:lnSpc>
                <a:spcPct val="150000"/>
              </a:lnSpc>
            </a:pPr>
            <a:r>
              <a:rPr lang="en-US" altLang="zh-CN" sz="2800" b="1" kern="100" dirty="0">
                <a:effectLst/>
                <a:latin typeface="Times New Roman" panose="02020603050405020304" pitchFamily="18" charset="0"/>
                <a:ea typeface="宋体" panose="02010600030101010101" pitchFamily="2" charset="-122"/>
                <a:cs typeface="Times New Roman" panose="02020603050405020304" pitchFamily="18" charset="0"/>
              </a:rPr>
              <a:t>Background of CEPA</a:t>
            </a:r>
            <a:endParaRPr lang="zh-CN" altLang="zh-CN" sz="28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Rectangle 1"/>
          <p:cNvSpPr/>
          <p:nvPr/>
        </p:nvSpPr>
        <p:spPr>
          <a:xfrm>
            <a:off x="521370" y="1024589"/>
            <a:ext cx="6483506" cy="498663"/>
          </a:xfrm>
          <a:prstGeom prst="rect">
            <a:avLst/>
          </a:prstGeom>
          <a:solidFill>
            <a:schemeClr val="bg1"/>
          </a:solidFill>
          <a:ln>
            <a:solidFill>
              <a:srgbClr val="FF0000"/>
            </a:solidFill>
          </a:ln>
        </p:spPr>
        <p:txBody>
          <a:bodyPr wrap="none">
            <a:spAutoFit/>
          </a:bodyPr>
          <a:lstStyle/>
          <a:p>
            <a:pPr indent="228600" algn="just">
              <a:lnSpc>
                <a:spcPct val="150000"/>
              </a:lnSpc>
            </a:pP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a. Addressing regional economic cooperation challenges</a:t>
            </a:r>
            <a:endParaRPr lang="zh-CN" altLang="zh-CN" sz="20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015" y="3790234"/>
            <a:ext cx="10299842" cy="2658578"/>
          </a:xfrm>
          <a:prstGeom prst="rect">
            <a:avLst/>
          </a:prstGeom>
          <a:noFill/>
          <a:ln w="412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pic>
      <p:sp>
        <p:nvSpPr>
          <p:cNvPr id="11" name="内容占位符 2"/>
          <p:cNvSpPr txBox="1">
            <a:spLocks/>
          </p:cNvSpPr>
          <p:nvPr/>
        </p:nvSpPr>
        <p:spPr>
          <a:xfrm>
            <a:off x="1216518" y="3849817"/>
            <a:ext cx="9580880" cy="16224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spcBef>
                <a:spcPts val="0"/>
              </a:spcBef>
              <a:buNone/>
            </a:pP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Since China’s reform and opening up, Hong Kong has always been the </a:t>
            </a:r>
            <a:r>
              <a:rPr lang="en-US" altLang="zh-CN" sz="18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Mainland’s </a:t>
            </a: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most important trading partner, </a:t>
            </a:r>
            <a:r>
              <a:rPr lang="en-US" altLang="zh-CN" sz="18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a </a:t>
            </a:r>
            <a:r>
              <a:rPr lang="en-US" altLang="zh-CN" sz="18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key conduit of foreign </a:t>
            </a:r>
            <a:r>
              <a:rPr lang="en-US" altLang="zh-CN" sz="18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investment </a:t>
            </a: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and destination of outbound investment. </a:t>
            </a:r>
            <a:r>
              <a:rPr lang="zh-CN"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On the basis of the existing close economic and trade relations between the </a:t>
            </a:r>
            <a:r>
              <a:rPr lang="en-US" altLang="zh-CN" sz="18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M</a:t>
            </a:r>
            <a:r>
              <a:rPr lang="zh-CN" altLang="zh-CN" sz="18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ainland </a:t>
            </a:r>
            <a:r>
              <a:rPr lang="zh-CN"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and Hong Kong, </a:t>
            </a:r>
            <a:r>
              <a:rPr lang="en-US" altLang="zh-CN" sz="18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for </a:t>
            </a:r>
            <a:r>
              <a:rPr lang="en-US" altLang="zh-CN" sz="18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further development, it is necessary to innovate </a:t>
            </a:r>
            <a:r>
              <a:rPr lang="en-US" altLang="zh-CN" sz="18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the cooperation mechanism </a:t>
            </a:r>
            <a:r>
              <a:rPr lang="en-US" altLang="zh-CN" sz="18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and methods.</a:t>
            </a:r>
            <a:endParaRPr lang="en-US" altLang="zh-CN" sz="2400" kern="100" dirty="0">
              <a:solidFill>
                <a:schemeClr val="tx1">
                  <a:lumMod val="95000"/>
                  <a:lumOff val="5000"/>
                </a:schemeClr>
              </a:solidFill>
              <a:latin typeface="DFKai-SB" panose="03000509000000000000" pitchFamily="65" charset="-120"/>
              <a:ea typeface="DFKai-SB" panose="03000509000000000000" pitchFamily="65" charset="-120"/>
              <a:cs typeface="黑体" panose="02010609060101010101" charset="-122"/>
            </a:endParaRPr>
          </a:p>
        </p:txBody>
      </p:sp>
      <p:sp>
        <p:nvSpPr>
          <p:cNvPr id="12" name="文本框 8"/>
          <p:cNvSpPr txBox="1"/>
          <p:nvPr/>
        </p:nvSpPr>
        <p:spPr>
          <a:xfrm>
            <a:off x="1512789" y="5594553"/>
            <a:ext cx="8548927" cy="861774"/>
          </a:xfrm>
          <a:prstGeom prst="rect">
            <a:avLst/>
          </a:prstGeom>
          <a:noFill/>
        </p:spPr>
        <p:txBody>
          <a:bodyPr wrap="square" rtlCol="0">
            <a:spAutoFit/>
          </a:bodyPr>
          <a:lstStyle/>
          <a:p>
            <a:r>
              <a:rPr lang="en-US" altLang="zh-CN" dirty="0">
                <a:latin typeface="DFKai-SB" panose="03000509000000000000" pitchFamily="65" charset="-120"/>
                <a:ea typeface="DFKai-SB" panose="03000509000000000000" pitchFamily="65" charset="-120"/>
              </a:rPr>
              <a:t>——</a:t>
            </a:r>
            <a:r>
              <a:rPr lang="en-US"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Vice Minister of Commerce Q&amp;A on the third anniversary of the signing of the “Arrangement” between the Mainland, Hong Kong and Macao, on June 26, 2006</a:t>
            </a:r>
            <a:endParaRPr lang="en-US" altLang="zh-CN" dirty="0">
              <a:latin typeface="Times New Roman" panose="02020603050405020304" pitchFamily="18" charset="0"/>
              <a:ea typeface="DFKai-SB" panose="03000509000000000000" pitchFamily="65" charset="-120"/>
              <a:cs typeface="Times New Roman" panose="02020603050405020304" pitchFamily="18" charset="0"/>
            </a:endParaRPr>
          </a:p>
          <a:p>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Source:</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kern="100" dirty="0">
                <a:effectLst/>
                <a:latin typeface="Times New Roman" panose="02020603050405020304" pitchFamily="18" charset="0"/>
                <a:ea typeface="宋体" panose="02010600030101010101" pitchFamily="2" charset="-122"/>
                <a:cs typeface="Times New Roman" panose="02020603050405020304" pitchFamily="18" charset="0"/>
              </a:rPr>
              <a:t>Website of Ministry of Commerce </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http://www.gov.cn/zwhd/2006-06/26/content_319846.htm</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335653" y="1390171"/>
            <a:ext cx="10243434" cy="1412374"/>
          </a:xfrm>
          <a:prstGeom prst="rect">
            <a:avLst/>
          </a:prstGeom>
          <a:noFill/>
        </p:spPr>
        <p:txBody>
          <a:bodyPr wrap="square" rtlCol="0" anchor="t">
            <a:spAutoFit/>
          </a:bodyPr>
          <a:lstStyle/>
          <a:p>
            <a:pPr>
              <a:lnSpc>
                <a:spcPct val="150000"/>
              </a:lnSpc>
            </a:pP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To promote the </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gradual </a:t>
            </a: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elimination of trade barriers between the two places, and promote the free flow of economic </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factors </a:t>
            </a:r>
            <a:r>
              <a:rPr lang="en-US"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and </a:t>
            </a:r>
            <a:r>
              <a:rPr lang="en-US"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integration of economy.</a:t>
            </a:r>
            <a:endParaRPr lang="zh-CN"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fontAlgn="auto">
              <a:lnSpc>
                <a:spcPct val="150000"/>
              </a:lnSpc>
              <a:buNone/>
            </a:pPr>
            <a:endParaRPr lang="en-US" altLang="zh-CN" sz="2400" kern="100" dirty="0">
              <a:solidFill>
                <a:srgbClr val="000000"/>
              </a:solidFill>
              <a:effectLst/>
              <a:latin typeface="DFKai-SB" panose="03000509000000000000" pitchFamily="65" charset="-120"/>
              <a:ea typeface="DFKai-SB" panose="03000509000000000000" pitchFamily="65" charset="-120"/>
              <a:cs typeface="黑体" panose="02010609060101010101" charset="-122"/>
              <a:sym typeface="+mn-ea"/>
            </a:endParaRPr>
          </a:p>
        </p:txBody>
      </p:sp>
      <p:grpSp>
        <p:nvGrpSpPr>
          <p:cNvPr id="8" name="Group 2"/>
          <p:cNvGrpSpPr/>
          <p:nvPr/>
        </p:nvGrpSpPr>
        <p:grpSpPr>
          <a:xfrm>
            <a:off x="10463054" y="59596"/>
            <a:ext cx="1622799" cy="1506706"/>
            <a:chOff x="9138858" y="7036174"/>
            <a:chExt cx="6085815" cy="4628407"/>
          </a:xfrm>
        </p:grpSpPr>
        <p:grpSp>
          <p:nvGrpSpPr>
            <p:cNvPr id="404" name="Group 403"/>
            <p:cNvGrpSpPr/>
            <p:nvPr/>
          </p:nvGrpSpPr>
          <p:grpSpPr>
            <a:xfrm rot="19385170">
              <a:off x="11389601" y="7166985"/>
              <a:ext cx="408927" cy="587157"/>
              <a:chOff x="18561758" y="2385889"/>
              <a:chExt cx="2160750" cy="3102509"/>
            </a:xfrm>
          </p:grpSpPr>
          <p:sp>
            <p:nvSpPr>
              <p:cNvPr id="447" name="Freeform 277"/>
              <p:cNvSpPr/>
              <p:nvPr/>
            </p:nvSpPr>
            <p:spPr bwMode="auto">
              <a:xfrm>
                <a:off x="18561758" y="2385889"/>
                <a:ext cx="2160750" cy="3102509"/>
              </a:xfrm>
              <a:custGeom>
                <a:avLst/>
                <a:gdLst>
                  <a:gd name="T0" fmla="*/ 0 w 366"/>
                  <a:gd name="T1" fmla="*/ 494 h 527"/>
                  <a:gd name="T2" fmla="*/ 34 w 366"/>
                  <a:gd name="T3" fmla="*/ 527 h 527"/>
                  <a:gd name="T4" fmla="*/ 333 w 366"/>
                  <a:gd name="T5" fmla="*/ 527 h 527"/>
                  <a:gd name="T6" fmla="*/ 366 w 366"/>
                  <a:gd name="T7" fmla="*/ 494 h 527"/>
                  <a:gd name="T8" fmla="*/ 366 w 366"/>
                  <a:gd name="T9" fmla="*/ 34 h 527"/>
                  <a:gd name="T10" fmla="*/ 333 w 366"/>
                  <a:gd name="T11" fmla="*/ 0 h 527"/>
                  <a:gd name="T12" fmla="*/ 34 w 366"/>
                  <a:gd name="T13" fmla="*/ 0 h 527"/>
                  <a:gd name="T14" fmla="*/ 0 w 366"/>
                  <a:gd name="T15" fmla="*/ 34 h 527"/>
                  <a:gd name="T16" fmla="*/ 0 w 366"/>
                  <a:gd name="T17" fmla="*/ 494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6" h="527">
                    <a:moveTo>
                      <a:pt x="0" y="494"/>
                    </a:moveTo>
                    <a:cubicBezTo>
                      <a:pt x="0" y="512"/>
                      <a:pt x="15" y="527"/>
                      <a:pt x="34" y="527"/>
                    </a:cubicBezTo>
                    <a:cubicBezTo>
                      <a:pt x="333" y="527"/>
                      <a:pt x="333" y="527"/>
                      <a:pt x="333" y="527"/>
                    </a:cubicBezTo>
                    <a:cubicBezTo>
                      <a:pt x="351" y="527"/>
                      <a:pt x="366" y="512"/>
                      <a:pt x="366" y="494"/>
                    </a:cubicBezTo>
                    <a:cubicBezTo>
                      <a:pt x="366" y="34"/>
                      <a:pt x="366" y="34"/>
                      <a:pt x="366" y="34"/>
                    </a:cubicBezTo>
                    <a:cubicBezTo>
                      <a:pt x="366" y="15"/>
                      <a:pt x="351" y="0"/>
                      <a:pt x="333" y="0"/>
                    </a:cubicBezTo>
                    <a:cubicBezTo>
                      <a:pt x="34" y="0"/>
                      <a:pt x="34" y="0"/>
                      <a:pt x="34" y="0"/>
                    </a:cubicBezTo>
                    <a:cubicBezTo>
                      <a:pt x="15" y="0"/>
                      <a:pt x="0" y="15"/>
                      <a:pt x="0" y="34"/>
                    </a:cubicBezTo>
                    <a:lnTo>
                      <a:pt x="0" y="494"/>
                    </a:lnTo>
                    <a:close/>
                  </a:path>
                </a:pathLst>
              </a:custGeom>
              <a:solidFill>
                <a:srgbClr val="2D3539"/>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48" name="Rectangle 278"/>
              <p:cNvSpPr>
                <a:spLocks noChangeArrowheads="1"/>
              </p:cNvSpPr>
              <p:nvPr/>
            </p:nvSpPr>
            <p:spPr bwMode="auto">
              <a:xfrm>
                <a:off x="18721666" y="2532620"/>
                <a:ext cx="1842254" cy="2720479"/>
              </a:xfrm>
              <a:prstGeom prst="rect">
                <a:avLst/>
              </a:prstGeom>
              <a:solidFill>
                <a:srgbClr val="FFFFFF"/>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49" name="Freeform 281"/>
              <p:cNvSpPr/>
              <p:nvPr/>
            </p:nvSpPr>
            <p:spPr bwMode="auto">
              <a:xfrm>
                <a:off x="18815497" y="3457953"/>
                <a:ext cx="1671773" cy="1718475"/>
              </a:xfrm>
              <a:custGeom>
                <a:avLst/>
                <a:gdLst>
                  <a:gd name="T0" fmla="*/ 278 w 283"/>
                  <a:gd name="T1" fmla="*/ 292 h 292"/>
                  <a:gd name="T2" fmla="*/ 5 w 283"/>
                  <a:gd name="T3" fmla="*/ 292 h 292"/>
                  <a:gd name="T4" fmla="*/ 0 w 283"/>
                  <a:gd name="T5" fmla="*/ 287 h 292"/>
                  <a:gd name="T6" fmla="*/ 5 w 283"/>
                  <a:gd name="T7" fmla="*/ 283 h 292"/>
                  <a:gd name="T8" fmla="*/ 274 w 283"/>
                  <a:gd name="T9" fmla="*/ 283 h 292"/>
                  <a:gd name="T10" fmla="*/ 274 w 283"/>
                  <a:gd name="T11" fmla="*/ 5 h 292"/>
                  <a:gd name="T12" fmla="*/ 278 w 283"/>
                  <a:gd name="T13" fmla="*/ 0 h 292"/>
                  <a:gd name="T14" fmla="*/ 283 w 283"/>
                  <a:gd name="T15" fmla="*/ 5 h 292"/>
                  <a:gd name="T16" fmla="*/ 283 w 283"/>
                  <a:gd name="T17" fmla="*/ 287 h 292"/>
                  <a:gd name="T18" fmla="*/ 278 w 283"/>
                  <a:gd name="T19"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292">
                    <a:moveTo>
                      <a:pt x="278" y="292"/>
                    </a:moveTo>
                    <a:cubicBezTo>
                      <a:pt x="5" y="292"/>
                      <a:pt x="5" y="292"/>
                      <a:pt x="5" y="292"/>
                    </a:cubicBezTo>
                    <a:cubicBezTo>
                      <a:pt x="2" y="292"/>
                      <a:pt x="0" y="290"/>
                      <a:pt x="0" y="287"/>
                    </a:cubicBezTo>
                    <a:cubicBezTo>
                      <a:pt x="0" y="285"/>
                      <a:pt x="2" y="283"/>
                      <a:pt x="5" y="283"/>
                    </a:cubicBezTo>
                    <a:cubicBezTo>
                      <a:pt x="274" y="283"/>
                      <a:pt x="274" y="283"/>
                      <a:pt x="274" y="283"/>
                    </a:cubicBezTo>
                    <a:cubicBezTo>
                      <a:pt x="274" y="5"/>
                      <a:pt x="274" y="5"/>
                      <a:pt x="274" y="5"/>
                    </a:cubicBezTo>
                    <a:cubicBezTo>
                      <a:pt x="274" y="2"/>
                      <a:pt x="276" y="0"/>
                      <a:pt x="278" y="0"/>
                    </a:cubicBezTo>
                    <a:cubicBezTo>
                      <a:pt x="281" y="0"/>
                      <a:pt x="283" y="2"/>
                      <a:pt x="283" y="5"/>
                    </a:cubicBezTo>
                    <a:cubicBezTo>
                      <a:pt x="283" y="287"/>
                      <a:pt x="283" y="287"/>
                      <a:pt x="283" y="287"/>
                    </a:cubicBezTo>
                    <a:cubicBezTo>
                      <a:pt x="283" y="290"/>
                      <a:pt x="281" y="292"/>
                      <a:pt x="278" y="292"/>
                    </a:cubicBezTo>
                    <a:close/>
                  </a:path>
                </a:pathLst>
              </a:custGeom>
              <a:solidFill>
                <a:srgbClr val="BCBCBC"/>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50" name="Freeform 282"/>
              <p:cNvSpPr/>
              <p:nvPr/>
            </p:nvSpPr>
            <p:spPr bwMode="auto">
              <a:xfrm>
                <a:off x="18857787" y="2822118"/>
                <a:ext cx="1433892" cy="70061"/>
              </a:xfrm>
              <a:custGeom>
                <a:avLst/>
                <a:gdLst>
                  <a:gd name="T0" fmla="*/ 243 w 243"/>
                  <a:gd name="T1" fmla="*/ 6 h 12"/>
                  <a:gd name="T2" fmla="*/ 237 w 243"/>
                  <a:gd name="T3" fmla="*/ 12 h 12"/>
                  <a:gd name="T4" fmla="*/ 6 w 243"/>
                  <a:gd name="T5" fmla="*/ 12 h 12"/>
                  <a:gd name="T6" fmla="*/ 0 w 243"/>
                  <a:gd name="T7" fmla="*/ 6 h 12"/>
                  <a:gd name="T8" fmla="*/ 0 w 243"/>
                  <a:gd name="T9" fmla="*/ 6 h 12"/>
                  <a:gd name="T10" fmla="*/ 6 w 243"/>
                  <a:gd name="T11" fmla="*/ 0 h 12"/>
                  <a:gd name="T12" fmla="*/ 237 w 243"/>
                  <a:gd name="T13" fmla="*/ 0 h 12"/>
                  <a:gd name="T14" fmla="*/ 243 w 24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2">
                    <a:moveTo>
                      <a:pt x="243" y="6"/>
                    </a:moveTo>
                    <a:cubicBezTo>
                      <a:pt x="243" y="10"/>
                      <a:pt x="240" y="12"/>
                      <a:pt x="237" y="12"/>
                    </a:cubicBezTo>
                    <a:cubicBezTo>
                      <a:pt x="6" y="12"/>
                      <a:pt x="6" y="12"/>
                      <a:pt x="6" y="12"/>
                    </a:cubicBezTo>
                    <a:cubicBezTo>
                      <a:pt x="2" y="12"/>
                      <a:pt x="0" y="10"/>
                      <a:pt x="0" y="6"/>
                    </a:cubicBezTo>
                    <a:cubicBezTo>
                      <a:pt x="0" y="6"/>
                      <a:pt x="0" y="6"/>
                      <a:pt x="0" y="6"/>
                    </a:cubicBezTo>
                    <a:cubicBezTo>
                      <a:pt x="0" y="3"/>
                      <a:pt x="2" y="0"/>
                      <a:pt x="6" y="0"/>
                    </a:cubicBezTo>
                    <a:cubicBezTo>
                      <a:pt x="237" y="0"/>
                      <a:pt x="237" y="0"/>
                      <a:pt x="237" y="0"/>
                    </a:cubicBezTo>
                    <a:cubicBezTo>
                      <a:pt x="240" y="0"/>
                      <a:pt x="243" y="3"/>
                      <a:pt x="243" y="6"/>
                    </a:cubicBezTo>
                    <a:close/>
                  </a:path>
                </a:pathLst>
              </a:custGeom>
              <a:solidFill>
                <a:srgbClr val="8FD4BF"/>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51" name="Freeform 283"/>
              <p:cNvSpPr/>
              <p:nvPr/>
            </p:nvSpPr>
            <p:spPr bwMode="auto">
              <a:xfrm>
                <a:off x="18851179" y="2939767"/>
                <a:ext cx="796900" cy="70061"/>
              </a:xfrm>
              <a:custGeom>
                <a:avLst/>
                <a:gdLst>
                  <a:gd name="T0" fmla="*/ 129 w 135"/>
                  <a:gd name="T1" fmla="*/ 0 h 12"/>
                  <a:gd name="T2" fmla="*/ 6 w 135"/>
                  <a:gd name="T3" fmla="*/ 0 h 12"/>
                  <a:gd name="T4" fmla="*/ 0 w 135"/>
                  <a:gd name="T5" fmla="*/ 6 h 12"/>
                  <a:gd name="T6" fmla="*/ 6 w 135"/>
                  <a:gd name="T7" fmla="*/ 12 h 12"/>
                  <a:gd name="T8" fmla="*/ 129 w 135"/>
                  <a:gd name="T9" fmla="*/ 12 h 12"/>
                  <a:gd name="T10" fmla="*/ 135 w 135"/>
                  <a:gd name="T11" fmla="*/ 6 h 12"/>
                  <a:gd name="T12" fmla="*/ 129 w 135"/>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35" h="12">
                    <a:moveTo>
                      <a:pt x="129" y="0"/>
                    </a:moveTo>
                    <a:cubicBezTo>
                      <a:pt x="6" y="0"/>
                      <a:pt x="6" y="0"/>
                      <a:pt x="6" y="0"/>
                    </a:cubicBezTo>
                    <a:cubicBezTo>
                      <a:pt x="3" y="0"/>
                      <a:pt x="0" y="3"/>
                      <a:pt x="0" y="6"/>
                    </a:cubicBezTo>
                    <a:cubicBezTo>
                      <a:pt x="0" y="9"/>
                      <a:pt x="3" y="12"/>
                      <a:pt x="6" y="12"/>
                    </a:cubicBezTo>
                    <a:cubicBezTo>
                      <a:pt x="129" y="12"/>
                      <a:pt x="129" y="12"/>
                      <a:pt x="129" y="12"/>
                    </a:cubicBezTo>
                    <a:cubicBezTo>
                      <a:pt x="132" y="12"/>
                      <a:pt x="135" y="9"/>
                      <a:pt x="135" y="6"/>
                    </a:cubicBezTo>
                    <a:cubicBezTo>
                      <a:pt x="135" y="3"/>
                      <a:pt x="132" y="0"/>
                      <a:pt x="129" y="0"/>
                    </a:cubicBezTo>
                    <a:close/>
                  </a:path>
                </a:pathLst>
              </a:custGeom>
              <a:solidFill>
                <a:srgbClr val="8FD4BF"/>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52" name="Freeform 284"/>
              <p:cNvSpPr/>
              <p:nvPr/>
            </p:nvSpPr>
            <p:spPr bwMode="auto">
              <a:xfrm>
                <a:off x="19712836" y="2945054"/>
                <a:ext cx="377966" cy="64773"/>
              </a:xfrm>
              <a:custGeom>
                <a:avLst/>
                <a:gdLst>
                  <a:gd name="T0" fmla="*/ 59 w 64"/>
                  <a:gd name="T1" fmla="*/ 0 h 11"/>
                  <a:gd name="T2" fmla="*/ 6 w 64"/>
                  <a:gd name="T3" fmla="*/ 0 h 11"/>
                  <a:gd name="T4" fmla="*/ 0 w 64"/>
                  <a:gd name="T5" fmla="*/ 5 h 11"/>
                  <a:gd name="T6" fmla="*/ 6 w 64"/>
                  <a:gd name="T7" fmla="*/ 11 h 11"/>
                  <a:gd name="T8" fmla="*/ 59 w 64"/>
                  <a:gd name="T9" fmla="*/ 11 h 11"/>
                  <a:gd name="T10" fmla="*/ 64 w 64"/>
                  <a:gd name="T11" fmla="*/ 5 h 11"/>
                  <a:gd name="T12" fmla="*/ 59 w 64"/>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4" h="11">
                    <a:moveTo>
                      <a:pt x="59" y="0"/>
                    </a:moveTo>
                    <a:cubicBezTo>
                      <a:pt x="6" y="0"/>
                      <a:pt x="6" y="0"/>
                      <a:pt x="6" y="0"/>
                    </a:cubicBezTo>
                    <a:cubicBezTo>
                      <a:pt x="3" y="0"/>
                      <a:pt x="0" y="2"/>
                      <a:pt x="0" y="5"/>
                    </a:cubicBezTo>
                    <a:cubicBezTo>
                      <a:pt x="0" y="8"/>
                      <a:pt x="3" y="11"/>
                      <a:pt x="6" y="11"/>
                    </a:cubicBezTo>
                    <a:cubicBezTo>
                      <a:pt x="59" y="11"/>
                      <a:pt x="59" y="11"/>
                      <a:pt x="59" y="11"/>
                    </a:cubicBezTo>
                    <a:cubicBezTo>
                      <a:pt x="62" y="11"/>
                      <a:pt x="64" y="8"/>
                      <a:pt x="64" y="5"/>
                    </a:cubicBezTo>
                    <a:cubicBezTo>
                      <a:pt x="64" y="2"/>
                      <a:pt x="62" y="0"/>
                      <a:pt x="59" y="0"/>
                    </a:cubicBezTo>
                    <a:close/>
                  </a:path>
                </a:pathLst>
              </a:custGeom>
              <a:solidFill>
                <a:srgbClr val="8FD4BF"/>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53" name="Freeform 285"/>
              <p:cNvSpPr/>
              <p:nvPr/>
            </p:nvSpPr>
            <p:spPr bwMode="auto">
              <a:xfrm>
                <a:off x="18857787" y="3057417"/>
                <a:ext cx="1433892" cy="70061"/>
              </a:xfrm>
              <a:custGeom>
                <a:avLst/>
                <a:gdLst>
                  <a:gd name="T0" fmla="*/ 243 w 243"/>
                  <a:gd name="T1" fmla="*/ 6 h 12"/>
                  <a:gd name="T2" fmla="*/ 237 w 243"/>
                  <a:gd name="T3" fmla="*/ 12 h 12"/>
                  <a:gd name="T4" fmla="*/ 6 w 243"/>
                  <a:gd name="T5" fmla="*/ 12 h 12"/>
                  <a:gd name="T6" fmla="*/ 0 w 243"/>
                  <a:gd name="T7" fmla="*/ 6 h 12"/>
                  <a:gd name="T8" fmla="*/ 0 w 243"/>
                  <a:gd name="T9" fmla="*/ 6 h 12"/>
                  <a:gd name="T10" fmla="*/ 6 w 243"/>
                  <a:gd name="T11" fmla="*/ 0 h 12"/>
                  <a:gd name="T12" fmla="*/ 237 w 243"/>
                  <a:gd name="T13" fmla="*/ 0 h 12"/>
                  <a:gd name="T14" fmla="*/ 243 w 24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2">
                    <a:moveTo>
                      <a:pt x="243" y="6"/>
                    </a:moveTo>
                    <a:cubicBezTo>
                      <a:pt x="243" y="10"/>
                      <a:pt x="241" y="12"/>
                      <a:pt x="237" y="12"/>
                    </a:cubicBezTo>
                    <a:cubicBezTo>
                      <a:pt x="6" y="12"/>
                      <a:pt x="6" y="12"/>
                      <a:pt x="6" y="12"/>
                    </a:cubicBezTo>
                    <a:cubicBezTo>
                      <a:pt x="3" y="12"/>
                      <a:pt x="0" y="10"/>
                      <a:pt x="0" y="6"/>
                    </a:cubicBezTo>
                    <a:cubicBezTo>
                      <a:pt x="0" y="6"/>
                      <a:pt x="0" y="6"/>
                      <a:pt x="0" y="6"/>
                    </a:cubicBezTo>
                    <a:cubicBezTo>
                      <a:pt x="0" y="3"/>
                      <a:pt x="3" y="0"/>
                      <a:pt x="6" y="0"/>
                    </a:cubicBezTo>
                    <a:cubicBezTo>
                      <a:pt x="237" y="0"/>
                      <a:pt x="237" y="0"/>
                      <a:pt x="237" y="0"/>
                    </a:cubicBezTo>
                    <a:cubicBezTo>
                      <a:pt x="241" y="0"/>
                      <a:pt x="243" y="3"/>
                      <a:pt x="243" y="6"/>
                    </a:cubicBezTo>
                    <a:close/>
                  </a:path>
                </a:pathLst>
              </a:custGeom>
              <a:solidFill>
                <a:srgbClr val="8FD4BF"/>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54" name="Freeform 286"/>
              <p:cNvSpPr/>
              <p:nvPr/>
            </p:nvSpPr>
            <p:spPr bwMode="auto">
              <a:xfrm>
                <a:off x="19282008" y="3192251"/>
                <a:ext cx="377966" cy="59485"/>
              </a:xfrm>
              <a:custGeom>
                <a:avLst/>
                <a:gdLst>
                  <a:gd name="T0" fmla="*/ 64 w 64"/>
                  <a:gd name="T1" fmla="*/ 5 h 10"/>
                  <a:gd name="T2" fmla="*/ 58 w 64"/>
                  <a:gd name="T3" fmla="*/ 10 h 10"/>
                  <a:gd name="T4" fmla="*/ 6 w 64"/>
                  <a:gd name="T5" fmla="*/ 10 h 10"/>
                  <a:gd name="T6" fmla="*/ 0 w 64"/>
                  <a:gd name="T7" fmla="*/ 5 h 10"/>
                  <a:gd name="T8" fmla="*/ 0 w 64"/>
                  <a:gd name="T9" fmla="*/ 5 h 10"/>
                  <a:gd name="T10" fmla="*/ 6 w 64"/>
                  <a:gd name="T11" fmla="*/ 0 h 10"/>
                  <a:gd name="T12" fmla="*/ 58 w 64"/>
                  <a:gd name="T13" fmla="*/ 0 h 10"/>
                  <a:gd name="T14" fmla="*/ 64 w 64"/>
                  <a:gd name="T15" fmla="*/ 5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10">
                    <a:moveTo>
                      <a:pt x="64" y="5"/>
                    </a:moveTo>
                    <a:cubicBezTo>
                      <a:pt x="64" y="8"/>
                      <a:pt x="61" y="10"/>
                      <a:pt x="58" y="10"/>
                    </a:cubicBezTo>
                    <a:cubicBezTo>
                      <a:pt x="6" y="10"/>
                      <a:pt x="6" y="10"/>
                      <a:pt x="6" y="10"/>
                    </a:cubicBezTo>
                    <a:cubicBezTo>
                      <a:pt x="3" y="10"/>
                      <a:pt x="0" y="8"/>
                      <a:pt x="0" y="5"/>
                    </a:cubicBezTo>
                    <a:cubicBezTo>
                      <a:pt x="0" y="5"/>
                      <a:pt x="0" y="5"/>
                      <a:pt x="0" y="5"/>
                    </a:cubicBezTo>
                    <a:cubicBezTo>
                      <a:pt x="0" y="2"/>
                      <a:pt x="3" y="0"/>
                      <a:pt x="6" y="0"/>
                    </a:cubicBezTo>
                    <a:cubicBezTo>
                      <a:pt x="58" y="0"/>
                      <a:pt x="58" y="0"/>
                      <a:pt x="58" y="0"/>
                    </a:cubicBezTo>
                    <a:cubicBezTo>
                      <a:pt x="61" y="0"/>
                      <a:pt x="64" y="2"/>
                      <a:pt x="64" y="5"/>
                    </a:cubicBezTo>
                    <a:close/>
                  </a:path>
                </a:pathLst>
              </a:custGeom>
              <a:solidFill>
                <a:srgbClr val="8FD4BF"/>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55" name="Freeform 287"/>
              <p:cNvSpPr/>
              <p:nvPr/>
            </p:nvSpPr>
            <p:spPr bwMode="auto">
              <a:xfrm>
                <a:off x="18857787" y="3192251"/>
                <a:ext cx="371358" cy="59485"/>
              </a:xfrm>
              <a:custGeom>
                <a:avLst/>
                <a:gdLst>
                  <a:gd name="T0" fmla="*/ 58 w 63"/>
                  <a:gd name="T1" fmla="*/ 0 h 10"/>
                  <a:gd name="T2" fmla="*/ 5 w 63"/>
                  <a:gd name="T3" fmla="*/ 0 h 10"/>
                  <a:gd name="T4" fmla="*/ 0 w 63"/>
                  <a:gd name="T5" fmla="*/ 5 h 10"/>
                  <a:gd name="T6" fmla="*/ 5 w 63"/>
                  <a:gd name="T7" fmla="*/ 10 h 10"/>
                  <a:gd name="T8" fmla="*/ 58 w 63"/>
                  <a:gd name="T9" fmla="*/ 10 h 10"/>
                  <a:gd name="T10" fmla="*/ 63 w 63"/>
                  <a:gd name="T11" fmla="*/ 5 h 10"/>
                  <a:gd name="T12" fmla="*/ 58 w 63"/>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63" h="10">
                    <a:moveTo>
                      <a:pt x="58" y="0"/>
                    </a:moveTo>
                    <a:cubicBezTo>
                      <a:pt x="5" y="0"/>
                      <a:pt x="5" y="0"/>
                      <a:pt x="5" y="0"/>
                    </a:cubicBezTo>
                    <a:cubicBezTo>
                      <a:pt x="2" y="0"/>
                      <a:pt x="0" y="2"/>
                      <a:pt x="0" y="5"/>
                    </a:cubicBezTo>
                    <a:cubicBezTo>
                      <a:pt x="0" y="8"/>
                      <a:pt x="2" y="10"/>
                      <a:pt x="5" y="10"/>
                    </a:cubicBezTo>
                    <a:cubicBezTo>
                      <a:pt x="58" y="10"/>
                      <a:pt x="58" y="10"/>
                      <a:pt x="58" y="10"/>
                    </a:cubicBezTo>
                    <a:cubicBezTo>
                      <a:pt x="61" y="10"/>
                      <a:pt x="63" y="8"/>
                      <a:pt x="63" y="5"/>
                    </a:cubicBezTo>
                    <a:cubicBezTo>
                      <a:pt x="63" y="2"/>
                      <a:pt x="61" y="0"/>
                      <a:pt x="58" y="0"/>
                    </a:cubicBezTo>
                    <a:close/>
                  </a:path>
                </a:pathLst>
              </a:custGeom>
              <a:solidFill>
                <a:srgbClr val="8FD4BF"/>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56" name="Freeform 288"/>
              <p:cNvSpPr/>
              <p:nvPr/>
            </p:nvSpPr>
            <p:spPr bwMode="auto">
              <a:xfrm>
                <a:off x="18845893" y="3357488"/>
                <a:ext cx="1433892" cy="70061"/>
              </a:xfrm>
              <a:custGeom>
                <a:avLst/>
                <a:gdLst>
                  <a:gd name="T0" fmla="*/ 243 w 243"/>
                  <a:gd name="T1" fmla="*/ 6 h 12"/>
                  <a:gd name="T2" fmla="*/ 237 w 243"/>
                  <a:gd name="T3" fmla="*/ 12 h 12"/>
                  <a:gd name="T4" fmla="*/ 6 w 243"/>
                  <a:gd name="T5" fmla="*/ 12 h 12"/>
                  <a:gd name="T6" fmla="*/ 0 w 243"/>
                  <a:gd name="T7" fmla="*/ 6 h 12"/>
                  <a:gd name="T8" fmla="*/ 0 w 243"/>
                  <a:gd name="T9" fmla="*/ 6 h 12"/>
                  <a:gd name="T10" fmla="*/ 6 w 243"/>
                  <a:gd name="T11" fmla="*/ 0 h 12"/>
                  <a:gd name="T12" fmla="*/ 237 w 243"/>
                  <a:gd name="T13" fmla="*/ 0 h 12"/>
                  <a:gd name="T14" fmla="*/ 243 w 24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2">
                    <a:moveTo>
                      <a:pt x="243" y="6"/>
                    </a:moveTo>
                    <a:cubicBezTo>
                      <a:pt x="243" y="9"/>
                      <a:pt x="241" y="12"/>
                      <a:pt x="237" y="12"/>
                    </a:cubicBezTo>
                    <a:cubicBezTo>
                      <a:pt x="6" y="12"/>
                      <a:pt x="6" y="12"/>
                      <a:pt x="6" y="12"/>
                    </a:cubicBezTo>
                    <a:cubicBezTo>
                      <a:pt x="3" y="12"/>
                      <a:pt x="0" y="9"/>
                      <a:pt x="0" y="6"/>
                    </a:cubicBezTo>
                    <a:cubicBezTo>
                      <a:pt x="0" y="6"/>
                      <a:pt x="0" y="6"/>
                      <a:pt x="0" y="6"/>
                    </a:cubicBezTo>
                    <a:cubicBezTo>
                      <a:pt x="0" y="3"/>
                      <a:pt x="3" y="0"/>
                      <a:pt x="6" y="0"/>
                    </a:cubicBezTo>
                    <a:cubicBezTo>
                      <a:pt x="237" y="0"/>
                      <a:pt x="237" y="0"/>
                      <a:pt x="237" y="0"/>
                    </a:cubicBezTo>
                    <a:cubicBezTo>
                      <a:pt x="241" y="0"/>
                      <a:pt x="243" y="3"/>
                      <a:pt x="243" y="6"/>
                    </a:cubicBezTo>
                    <a:close/>
                  </a:path>
                </a:pathLst>
              </a:custGeom>
              <a:solidFill>
                <a:srgbClr val="8FD4BF"/>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57" name="Freeform 289"/>
              <p:cNvSpPr/>
              <p:nvPr/>
            </p:nvSpPr>
            <p:spPr bwMode="auto">
              <a:xfrm>
                <a:off x="18839286" y="3475138"/>
                <a:ext cx="796900" cy="64773"/>
              </a:xfrm>
              <a:custGeom>
                <a:avLst/>
                <a:gdLst>
                  <a:gd name="T0" fmla="*/ 130 w 135"/>
                  <a:gd name="T1" fmla="*/ 0 h 11"/>
                  <a:gd name="T2" fmla="*/ 6 w 135"/>
                  <a:gd name="T3" fmla="*/ 0 h 11"/>
                  <a:gd name="T4" fmla="*/ 0 w 135"/>
                  <a:gd name="T5" fmla="*/ 6 h 11"/>
                  <a:gd name="T6" fmla="*/ 6 w 135"/>
                  <a:gd name="T7" fmla="*/ 11 h 11"/>
                  <a:gd name="T8" fmla="*/ 130 w 135"/>
                  <a:gd name="T9" fmla="*/ 11 h 11"/>
                  <a:gd name="T10" fmla="*/ 135 w 135"/>
                  <a:gd name="T11" fmla="*/ 6 h 11"/>
                  <a:gd name="T12" fmla="*/ 130 w 135"/>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35" h="11">
                    <a:moveTo>
                      <a:pt x="130" y="0"/>
                    </a:moveTo>
                    <a:cubicBezTo>
                      <a:pt x="6" y="0"/>
                      <a:pt x="6" y="0"/>
                      <a:pt x="6" y="0"/>
                    </a:cubicBezTo>
                    <a:cubicBezTo>
                      <a:pt x="3" y="0"/>
                      <a:pt x="0" y="2"/>
                      <a:pt x="0" y="6"/>
                    </a:cubicBezTo>
                    <a:cubicBezTo>
                      <a:pt x="0" y="9"/>
                      <a:pt x="3" y="11"/>
                      <a:pt x="6" y="11"/>
                    </a:cubicBezTo>
                    <a:cubicBezTo>
                      <a:pt x="130" y="11"/>
                      <a:pt x="130" y="11"/>
                      <a:pt x="130" y="11"/>
                    </a:cubicBezTo>
                    <a:cubicBezTo>
                      <a:pt x="133" y="11"/>
                      <a:pt x="135" y="9"/>
                      <a:pt x="135" y="6"/>
                    </a:cubicBezTo>
                    <a:cubicBezTo>
                      <a:pt x="135" y="2"/>
                      <a:pt x="133" y="0"/>
                      <a:pt x="130" y="0"/>
                    </a:cubicBezTo>
                    <a:close/>
                  </a:path>
                </a:pathLst>
              </a:custGeom>
              <a:solidFill>
                <a:srgbClr val="8FD4BF"/>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58" name="Freeform 290"/>
              <p:cNvSpPr/>
              <p:nvPr/>
            </p:nvSpPr>
            <p:spPr bwMode="auto">
              <a:xfrm>
                <a:off x="19707550" y="3475138"/>
                <a:ext cx="371358" cy="64773"/>
              </a:xfrm>
              <a:custGeom>
                <a:avLst/>
                <a:gdLst>
                  <a:gd name="T0" fmla="*/ 58 w 63"/>
                  <a:gd name="T1" fmla="*/ 0 h 11"/>
                  <a:gd name="T2" fmla="*/ 5 w 63"/>
                  <a:gd name="T3" fmla="*/ 0 h 11"/>
                  <a:gd name="T4" fmla="*/ 0 w 63"/>
                  <a:gd name="T5" fmla="*/ 6 h 11"/>
                  <a:gd name="T6" fmla="*/ 5 w 63"/>
                  <a:gd name="T7" fmla="*/ 11 h 11"/>
                  <a:gd name="T8" fmla="*/ 58 w 63"/>
                  <a:gd name="T9" fmla="*/ 11 h 11"/>
                  <a:gd name="T10" fmla="*/ 63 w 63"/>
                  <a:gd name="T11" fmla="*/ 6 h 11"/>
                  <a:gd name="T12" fmla="*/ 58 w 63"/>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3" h="11">
                    <a:moveTo>
                      <a:pt x="58" y="0"/>
                    </a:moveTo>
                    <a:cubicBezTo>
                      <a:pt x="5" y="0"/>
                      <a:pt x="5" y="0"/>
                      <a:pt x="5" y="0"/>
                    </a:cubicBezTo>
                    <a:cubicBezTo>
                      <a:pt x="2" y="0"/>
                      <a:pt x="0" y="3"/>
                      <a:pt x="0" y="6"/>
                    </a:cubicBezTo>
                    <a:cubicBezTo>
                      <a:pt x="0" y="9"/>
                      <a:pt x="2" y="11"/>
                      <a:pt x="5" y="11"/>
                    </a:cubicBezTo>
                    <a:cubicBezTo>
                      <a:pt x="58" y="11"/>
                      <a:pt x="58" y="11"/>
                      <a:pt x="58" y="11"/>
                    </a:cubicBezTo>
                    <a:cubicBezTo>
                      <a:pt x="61" y="11"/>
                      <a:pt x="63" y="9"/>
                      <a:pt x="63" y="6"/>
                    </a:cubicBezTo>
                    <a:cubicBezTo>
                      <a:pt x="63" y="3"/>
                      <a:pt x="61" y="0"/>
                      <a:pt x="58" y="0"/>
                    </a:cubicBezTo>
                    <a:close/>
                  </a:path>
                </a:pathLst>
              </a:custGeom>
              <a:solidFill>
                <a:srgbClr val="8FD4BF"/>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59" name="Freeform 291"/>
              <p:cNvSpPr/>
              <p:nvPr/>
            </p:nvSpPr>
            <p:spPr bwMode="auto">
              <a:xfrm>
                <a:off x="18851179" y="3592787"/>
                <a:ext cx="1435214" cy="71383"/>
              </a:xfrm>
              <a:custGeom>
                <a:avLst/>
                <a:gdLst>
                  <a:gd name="T0" fmla="*/ 243 w 243"/>
                  <a:gd name="T1" fmla="*/ 6 h 12"/>
                  <a:gd name="T2" fmla="*/ 237 w 243"/>
                  <a:gd name="T3" fmla="*/ 12 h 12"/>
                  <a:gd name="T4" fmla="*/ 6 w 243"/>
                  <a:gd name="T5" fmla="*/ 12 h 12"/>
                  <a:gd name="T6" fmla="*/ 0 w 243"/>
                  <a:gd name="T7" fmla="*/ 6 h 12"/>
                  <a:gd name="T8" fmla="*/ 0 w 243"/>
                  <a:gd name="T9" fmla="*/ 6 h 12"/>
                  <a:gd name="T10" fmla="*/ 6 w 243"/>
                  <a:gd name="T11" fmla="*/ 0 h 12"/>
                  <a:gd name="T12" fmla="*/ 237 w 243"/>
                  <a:gd name="T13" fmla="*/ 0 h 12"/>
                  <a:gd name="T14" fmla="*/ 243 w 24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2">
                    <a:moveTo>
                      <a:pt x="243" y="6"/>
                    </a:moveTo>
                    <a:cubicBezTo>
                      <a:pt x="243" y="9"/>
                      <a:pt x="240" y="12"/>
                      <a:pt x="237" y="12"/>
                    </a:cubicBezTo>
                    <a:cubicBezTo>
                      <a:pt x="6" y="12"/>
                      <a:pt x="6" y="12"/>
                      <a:pt x="6" y="12"/>
                    </a:cubicBezTo>
                    <a:cubicBezTo>
                      <a:pt x="2" y="12"/>
                      <a:pt x="0" y="9"/>
                      <a:pt x="0" y="6"/>
                    </a:cubicBezTo>
                    <a:cubicBezTo>
                      <a:pt x="0" y="6"/>
                      <a:pt x="0" y="6"/>
                      <a:pt x="0" y="6"/>
                    </a:cubicBezTo>
                    <a:cubicBezTo>
                      <a:pt x="0" y="3"/>
                      <a:pt x="2" y="0"/>
                      <a:pt x="6" y="0"/>
                    </a:cubicBezTo>
                    <a:cubicBezTo>
                      <a:pt x="237" y="0"/>
                      <a:pt x="237" y="0"/>
                      <a:pt x="237" y="0"/>
                    </a:cubicBezTo>
                    <a:cubicBezTo>
                      <a:pt x="240" y="0"/>
                      <a:pt x="243" y="3"/>
                      <a:pt x="243" y="6"/>
                    </a:cubicBezTo>
                    <a:close/>
                  </a:path>
                </a:pathLst>
              </a:custGeom>
              <a:solidFill>
                <a:srgbClr val="8FD4BF"/>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60" name="Freeform 292"/>
              <p:cNvSpPr/>
              <p:nvPr/>
            </p:nvSpPr>
            <p:spPr bwMode="auto">
              <a:xfrm>
                <a:off x="19276721" y="3722334"/>
                <a:ext cx="371358" cy="64773"/>
              </a:xfrm>
              <a:custGeom>
                <a:avLst/>
                <a:gdLst>
                  <a:gd name="T0" fmla="*/ 63 w 63"/>
                  <a:gd name="T1" fmla="*/ 6 h 11"/>
                  <a:gd name="T2" fmla="*/ 58 w 63"/>
                  <a:gd name="T3" fmla="*/ 11 h 11"/>
                  <a:gd name="T4" fmla="*/ 5 w 63"/>
                  <a:gd name="T5" fmla="*/ 11 h 11"/>
                  <a:gd name="T6" fmla="*/ 0 w 63"/>
                  <a:gd name="T7" fmla="*/ 6 h 11"/>
                  <a:gd name="T8" fmla="*/ 0 w 63"/>
                  <a:gd name="T9" fmla="*/ 6 h 11"/>
                  <a:gd name="T10" fmla="*/ 5 w 63"/>
                  <a:gd name="T11" fmla="*/ 0 h 11"/>
                  <a:gd name="T12" fmla="*/ 58 w 63"/>
                  <a:gd name="T13" fmla="*/ 0 h 11"/>
                  <a:gd name="T14" fmla="*/ 63 w 63"/>
                  <a:gd name="T15" fmla="*/ 6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1">
                    <a:moveTo>
                      <a:pt x="63" y="6"/>
                    </a:moveTo>
                    <a:cubicBezTo>
                      <a:pt x="63" y="9"/>
                      <a:pt x="61" y="11"/>
                      <a:pt x="58" y="11"/>
                    </a:cubicBezTo>
                    <a:cubicBezTo>
                      <a:pt x="5" y="11"/>
                      <a:pt x="5" y="11"/>
                      <a:pt x="5" y="11"/>
                    </a:cubicBezTo>
                    <a:cubicBezTo>
                      <a:pt x="2" y="11"/>
                      <a:pt x="0" y="9"/>
                      <a:pt x="0" y="6"/>
                    </a:cubicBezTo>
                    <a:cubicBezTo>
                      <a:pt x="0" y="6"/>
                      <a:pt x="0" y="6"/>
                      <a:pt x="0" y="6"/>
                    </a:cubicBezTo>
                    <a:cubicBezTo>
                      <a:pt x="0" y="3"/>
                      <a:pt x="2" y="0"/>
                      <a:pt x="5" y="0"/>
                    </a:cubicBezTo>
                    <a:cubicBezTo>
                      <a:pt x="58" y="0"/>
                      <a:pt x="58" y="0"/>
                      <a:pt x="58" y="0"/>
                    </a:cubicBezTo>
                    <a:cubicBezTo>
                      <a:pt x="61" y="0"/>
                      <a:pt x="63" y="3"/>
                      <a:pt x="63" y="6"/>
                    </a:cubicBezTo>
                    <a:close/>
                  </a:path>
                </a:pathLst>
              </a:custGeom>
              <a:solidFill>
                <a:srgbClr val="8FD4BF"/>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61" name="Freeform 293"/>
              <p:cNvSpPr/>
              <p:nvPr/>
            </p:nvSpPr>
            <p:spPr bwMode="auto">
              <a:xfrm>
                <a:off x="18845893" y="3722334"/>
                <a:ext cx="377966" cy="64773"/>
              </a:xfrm>
              <a:custGeom>
                <a:avLst/>
                <a:gdLst>
                  <a:gd name="T0" fmla="*/ 58 w 64"/>
                  <a:gd name="T1" fmla="*/ 0 h 11"/>
                  <a:gd name="T2" fmla="*/ 5 w 64"/>
                  <a:gd name="T3" fmla="*/ 0 h 11"/>
                  <a:gd name="T4" fmla="*/ 0 w 64"/>
                  <a:gd name="T5" fmla="*/ 6 h 11"/>
                  <a:gd name="T6" fmla="*/ 5 w 64"/>
                  <a:gd name="T7" fmla="*/ 11 h 11"/>
                  <a:gd name="T8" fmla="*/ 58 w 64"/>
                  <a:gd name="T9" fmla="*/ 11 h 11"/>
                  <a:gd name="T10" fmla="*/ 64 w 64"/>
                  <a:gd name="T11" fmla="*/ 6 h 11"/>
                  <a:gd name="T12" fmla="*/ 58 w 64"/>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4" h="11">
                    <a:moveTo>
                      <a:pt x="58" y="0"/>
                    </a:moveTo>
                    <a:cubicBezTo>
                      <a:pt x="5" y="0"/>
                      <a:pt x="5" y="0"/>
                      <a:pt x="5" y="0"/>
                    </a:cubicBezTo>
                    <a:cubicBezTo>
                      <a:pt x="2" y="0"/>
                      <a:pt x="0" y="3"/>
                      <a:pt x="0" y="6"/>
                    </a:cubicBezTo>
                    <a:cubicBezTo>
                      <a:pt x="0" y="9"/>
                      <a:pt x="2" y="11"/>
                      <a:pt x="5" y="11"/>
                    </a:cubicBezTo>
                    <a:cubicBezTo>
                      <a:pt x="58" y="11"/>
                      <a:pt x="58" y="11"/>
                      <a:pt x="58" y="11"/>
                    </a:cubicBezTo>
                    <a:cubicBezTo>
                      <a:pt x="61" y="11"/>
                      <a:pt x="64" y="9"/>
                      <a:pt x="64" y="6"/>
                    </a:cubicBezTo>
                    <a:cubicBezTo>
                      <a:pt x="64" y="3"/>
                      <a:pt x="61" y="0"/>
                      <a:pt x="58" y="0"/>
                    </a:cubicBezTo>
                    <a:close/>
                  </a:path>
                </a:pathLst>
              </a:custGeom>
              <a:solidFill>
                <a:srgbClr val="8FD4BF"/>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62" name="Freeform 294"/>
              <p:cNvSpPr/>
              <p:nvPr/>
            </p:nvSpPr>
            <p:spPr bwMode="auto">
              <a:xfrm>
                <a:off x="18839286" y="4576284"/>
                <a:ext cx="1435214" cy="70061"/>
              </a:xfrm>
              <a:custGeom>
                <a:avLst/>
                <a:gdLst>
                  <a:gd name="T0" fmla="*/ 243 w 243"/>
                  <a:gd name="T1" fmla="*/ 6 h 12"/>
                  <a:gd name="T2" fmla="*/ 237 w 243"/>
                  <a:gd name="T3" fmla="*/ 12 h 12"/>
                  <a:gd name="T4" fmla="*/ 6 w 243"/>
                  <a:gd name="T5" fmla="*/ 12 h 12"/>
                  <a:gd name="T6" fmla="*/ 0 w 243"/>
                  <a:gd name="T7" fmla="*/ 6 h 12"/>
                  <a:gd name="T8" fmla="*/ 0 w 243"/>
                  <a:gd name="T9" fmla="*/ 6 h 12"/>
                  <a:gd name="T10" fmla="*/ 6 w 243"/>
                  <a:gd name="T11" fmla="*/ 0 h 12"/>
                  <a:gd name="T12" fmla="*/ 237 w 243"/>
                  <a:gd name="T13" fmla="*/ 0 h 12"/>
                  <a:gd name="T14" fmla="*/ 243 w 24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2">
                    <a:moveTo>
                      <a:pt x="243" y="6"/>
                    </a:moveTo>
                    <a:cubicBezTo>
                      <a:pt x="243" y="9"/>
                      <a:pt x="240" y="12"/>
                      <a:pt x="237" y="12"/>
                    </a:cubicBezTo>
                    <a:cubicBezTo>
                      <a:pt x="6" y="12"/>
                      <a:pt x="6" y="12"/>
                      <a:pt x="6" y="12"/>
                    </a:cubicBezTo>
                    <a:cubicBezTo>
                      <a:pt x="2" y="12"/>
                      <a:pt x="0" y="9"/>
                      <a:pt x="0" y="6"/>
                    </a:cubicBezTo>
                    <a:cubicBezTo>
                      <a:pt x="0" y="6"/>
                      <a:pt x="0" y="6"/>
                      <a:pt x="0" y="6"/>
                    </a:cubicBezTo>
                    <a:cubicBezTo>
                      <a:pt x="0" y="2"/>
                      <a:pt x="2" y="0"/>
                      <a:pt x="6" y="0"/>
                    </a:cubicBezTo>
                    <a:cubicBezTo>
                      <a:pt x="237" y="0"/>
                      <a:pt x="237" y="0"/>
                      <a:pt x="237" y="0"/>
                    </a:cubicBezTo>
                    <a:cubicBezTo>
                      <a:pt x="240" y="0"/>
                      <a:pt x="243" y="2"/>
                      <a:pt x="243" y="6"/>
                    </a:cubicBezTo>
                    <a:close/>
                  </a:path>
                </a:pathLst>
              </a:custGeom>
              <a:solidFill>
                <a:srgbClr val="8FD4BF"/>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63" name="Freeform 295"/>
              <p:cNvSpPr/>
              <p:nvPr/>
            </p:nvSpPr>
            <p:spPr bwMode="auto">
              <a:xfrm>
                <a:off x="18833999" y="4693934"/>
                <a:ext cx="796900" cy="64773"/>
              </a:xfrm>
              <a:custGeom>
                <a:avLst/>
                <a:gdLst>
                  <a:gd name="T0" fmla="*/ 129 w 135"/>
                  <a:gd name="T1" fmla="*/ 0 h 11"/>
                  <a:gd name="T2" fmla="*/ 6 w 135"/>
                  <a:gd name="T3" fmla="*/ 0 h 11"/>
                  <a:gd name="T4" fmla="*/ 0 w 135"/>
                  <a:gd name="T5" fmla="*/ 5 h 11"/>
                  <a:gd name="T6" fmla="*/ 6 w 135"/>
                  <a:gd name="T7" fmla="*/ 11 h 11"/>
                  <a:gd name="T8" fmla="*/ 129 w 135"/>
                  <a:gd name="T9" fmla="*/ 11 h 11"/>
                  <a:gd name="T10" fmla="*/ 135 w 135"/>
                  <a:gd name="T11" fmla="*/ 5 h 11"/>
                  <a:gd name="T12" fmla="*/ 129 w 135"/>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35" h="11">
                    <a:moveTo>
                      <a:pt x="129" y="0"/>
                    </a:moveTo>
                    <a:cubicBezTo>
                      <a:pt x="6" y="0"/>
                      <a:pt x="6" y="0"/>
                      <a:pt x="6" y="0"/>
                    </a:cubicBezTo>
                    <a:cubicBezTo>
                      <a:pt x="2" y="0"/>
                      <a:pt x="0" y="2"/>
                      <a:pt x="0" y="5"/>
                    </a:cubicBezTo>
                    <a:cubicBezTo>
                      <a:pt x="0" y="9"/>
                      <a:pt x="2" y="11"/>
                      <a:pt x="6" y="11"/>
                    </a:cubicBezTo>
                    <a:cubicBezTo>
                      <a:pt x="129" y="11"/>
                      <a:pt x="129" y="11"/>
                      <a:pt x="129" y="11"/>
                    </a:cubicBezTo>
                    <a:cubicBezTo>
                      <a:pt x="132" y="11"/>
                      <a:pt x="135" y="9"/>
                      <a:pt x="135" y="5"/>
                    </a:cubicBezTo>
                    <a:cubicBezTo>
                      <a:pt x="135" y="2"/>
                      <a:pt x="132" y="0"/>
                      <a:pt x="129" y="0"/>
                    </a:cubicBezTo>
                    <a:close/>
                  </a:path>
                </a:pathLst>
              </a:custGeom>
              <a:solidFill>
                <a:srgbClr val="8FD4BF"/>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64" name="Freeform 296"/>
              <p:cNvSpPr/>
              <p:nvPr/>
            </p:nvSpPr>
            <p:spPr bwMode="auto">
              <a:xfrm>
                <a:off x="19695656" y="4693934"/>
                <a:ext cx="377966" cy="64773"/>
              </a:xfrm>
              <a:custGeom>
                <a:avLst/>
                <a:gdLst>
                  <a:gd name="T0" fmla="*/ 59 w 64"/>
                  <a:gd name="T1" fmla="*/ 0 h 11"/>
                  <a:gd name="T2" fmla="*/ 6 w 64"/>
                  <a:gd name="T3" fmla="*/ 0 h 11"/>
                  <a:gd name="T4" fmla="*/ 0 w 64"/>
                  <a:gd name="T5" fmla="*/ 6 h 11"/>
                  <a:gd name="T6" fmla="*/ 6 w 64"/>
                  <a:gd name="T7" fmla="*/ 11 h 11"/>
                  <a:gd name="T8" fmla="*/ 59 w 64"/>
                  <a:gd name="T9" fmla="*/ 11 h 11"/>
                  <a:gd name="T10" fmla="*/ 64 w 64"/>
                  <a:gd name="T11" fmla="*/ 6 h 11"/>
                  <a:gd name="T12" fmla="*/ 59 w 64"/>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4" h="11">
                    <a:moveTo>
                      <a:pt x="59" y="0"/>
                    </a:moveTo>
                    <a:cubicBezTo>
                      <a:pt x="6" y="0"/>
                      <a:pt x="6" y="0"/>
                      <a:pt x="6" y="0"/>
                    </a:cubicBezTo>
                    <a:cubicBezTo>
                      <a:pt x="3" y="0"/>
                      <a:pt x="0" y="3"/>
                      <a:pt x="0" y="6"/>
                    </a:cubicBezTo>
                    <a:cubicBezTo>
                      <a:pt x="0" y="9"/>
                      <a:pt x="3" y="11"/>
                      <a:pt x="6" y="11"/>
                    </a:cubicBezTo>
                    <a:cubicBezTo>
                      <a:pt x="59" y="11"/>
                      <a:pt x="59" y="11"/>
                      <a:pt x="59" y="11"/>
                    </a:cubicBezTo>
                    <a:cubicBezTo>
                      <a:pt x="62" y="11"/>
                      <a:pt x="64" y="9"/>
                      <a:pt x="64" y="6"/>
                    </a:cubicBezTo>
                    <a:cubicBezTo>
                      <a:pt x="64" y="3"/>
                      <a:pt x="62" y="0"/>
                      <a:pt x="59" y="0"/>
                    </a:cubicBezTo>
                    <a:close/>
                  </a:path>
                </a:pathLst>
              </a:custGeom>
              <a:solidFill>
                <a:srgbClr val="8FD4BF"/>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65" name="Freeform 297"/>
              <p:cNvSpPr/>
              <p:nvPr/>
            </p:nvSpPr>
            <p:spPr bwMode="auto">
              <a:xfrm>
                <a:off x="18839286" y="4811583"/>
                <a:ext cx="1435214" cy="71383"/>
              </a:xfrm>
              <a:custGeom>
                <a:avLst/>
                <a:gdLst>
                  <a:gd name="T0" fmla="*/ 243 w 243"/>
                  <a:gd name="T1" fmla="*/ 6 h 12"/>
                  <a:gd name="T2" fmla="*/ 237 w 243"/>
                  <a:gd name="T3" fmla="*/ 12 h 12"/>
                  <a:gd name="T4" fmla="*/ 6 w 243"/>
                  <a:gd name="T5" fmla="*/ 12 h 12"/>
                  <a:gd name="T6" fmla="*/ 0 w 243"/>
                  <a:gd name="T7" fmla="*/ 6 h 12"/>
                  <a:gd name="T8" fmla="*/ 0 w 243"/>
                  <a:gd name="T9" fmla="*/ 6 h 12"/>
                  <a:gd name="T10" fmla="*/ 6 w 243"/>
                  <a:gd name="T11" fmla="*/ 0 h 12"/>
                  <a:gd name="T12" fmla="*/ 237 w 243"/>
                  <a:gd name="T13" fmla="*/ 0 h 12"/>
                  <a:gd name="T14" fmla="*/ 243 w 24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2">
                    <a:moveTo>
                      <a:pt x="243" y="6"/>
                    </a:moveTo>
                    <a:cubicBezTo>
                      <a:pt x="243" y="9"/>
                      <a:pt x="241" y="12"/>
                      <a:pt x="237" y="12"/>
                    </a:cubicBezTo>
                    <a:cubicBezTo>
                      <a:pt x="6" y="12"/>
                      <a:pt x="6" y="12"/>
                      <a:pt x="6" y="12"/>
                    </a:cubicBezTo>
                    <a:cubicBezTo>
                      <a:pt x="3" y="12"/>
                      <a:pt x="0" y="9"/>
                      <a:pt x="0" y="6"/>
                    </a:cubicBezTo>
                    <a:cubicBezTo>
                      <a:pt x="0" y="6"/>
                      <a:pt x="0" y="6"/>
                      <a:pt x="0" y="6"/>
                    </a:cubicBezTo>
                    <a:cubicBezTo>
                      <a:pt x="0" y="2"/>
                      <a:pt x="3" y="0"/>
                      <a:pt x="6" y="0"/>
                    </a:cubicBezTo>
                    <a:cubicBezTo>
                      <a:pt x="237" y="0"/>
                      <a:pt x="237" y="0"/>
                      <a:pt x="237" y="0"/>
                    </a:cubicBezTo>
                    <a:cubicBezTo>
                      <a:pt x="241" y="0"/>
                      <a:pt x="243" y="2"/>
                      <a:pt x="243" y="6"/>
                    </a:cubicBezTo>
                    <a:close/>
                  </a:path>
                </a:pathLst>
              </a:custGeom>
              <a:solidFill>
                <a:srgbClr val="8FD4BF"/>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66" name="Freeform 298"/>
              <p:cNvSpPr/>
              <p:nvPr/>
            </p:nvSpPr>
            <p:spPr bwMode="auto">
              <a:xfrm>
                <a:off x="19264828" y="4941130"/>
                <a:ext cx="377966" cy="64773"/>
              </a:xfrm>
              <a:custGeom>
                <a:avLst/>
                <a:gdLst>
                  <a:gd name="T0" fmla="*/ 64 w 64"/>
                  <a:gd name="T1" fmla="*/ 6 h 11"/>
                  <a:gd name="T2" fmla="*/ 58 w 64"/>
                  <a:gd name="T3" fmla="*/ 11 h 11"/>
                  <a:gd name="T4" fmla="*/ 6 w 64"/>
                  <a:gd name="T5" fmla="*/ 11 h 11"/>
                  <a:gd name="T6" fmla="*/ 0 w 64"/>
                  <a:gd name="T7" fmla="*/ 6 h 11"/>
                  <a:gd name="T8" fmla="*/ 0 w 64"/>
                  <a:gd name="T9" fmla="*/ 6 h 11"/>
                  <a:gd name="T10" fmla="*/ 6 w 64"/>
                  <a:gd name="T11" fmla="*/ 0 h 11"/>
                  <a:gd name="T12" fmla="*/ 58 w 64"/>
                  <a:gd name="T13" fmla="*/ 0 h 11"/>
                  <a:gd name="T14" fmla="*/ 64 w 64"/>
                  <a:gd name="T15" fmla="*/ 6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11">
                    <a:moveTo>
                      <a:pt x="64" y="6"/>
                    </a:moveTo>
                    <a:cubicBezTo>
                      <a:pt x="64" y="9"/>
                      <a:pt x="61" y="11"/>
                      <a:pt x="58" y="11"/>
                    </a:cubicBezTo>
                    <a:cubicBezTo>
                      <a:pt x="6" y="11"/>
                      <a:pt x="6" y="11"/>
                      <a:pt x="6" y="11"/>
                    </a:cubicBezTo>
                    <a:cubicBezTo>
                      <a:pt x="3" y="11"/>
                      <a:pt x="0" y="9"/>
                      <a:pt x="0" y="6"/>
                    </a:cubicBezTo>
                    <a:cubicBezTo>
                      <a:pt x="0" y="6"/>
                      <a:pt x="0" y="6"/>
                      <a:pt x="0" y="6"/>
                    </a:cubicBezTo>
                    <a:cubicBezTo>
                      <a:pt x="0" y="3"/>
                      <a:pt x="3" y="0"/>
                      <a:pt x="6" y="0"/>
                    </a:cubicBezTo>
                    <a:cubicBezTo>
                      <a:pt x="58" y="0"/>
                      <a:pt x="58" y="0"/>
                      <a:pt x="58" y="0"/>
                    </a:cubicBezTo>
                    <a:cubicBezTo>
                      <a:pt x="61" y="0"/>
                      <a:pt x="64" y="3"/>
                      <a:pt x="64" y="6"/>
                    </a:cubicBezTo>
                    <a:close/>
                  </a:path>
                </a:pathLst>
              </a:custGeom>
              <a:solidFill>
                <a:srgbClr val="8FD4BF"/>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9" name="Freeform 299"/>
              <p:cNvSpPr/>
              <p:nvPr/>
            </p:nvSpPr>
            <p:spPr bwMode="auto">
              <a:xfrm>
                <a:off x="18839286" y="4941130"/>
                <a:ext cx="372680" cy="64773"/>
              </a:xfrm>
              <a:custGeom>
                <a:avLst/>
                <a:gdLst>
                  <a:gd name="T0" fmla="*/ 58 w 63"/>
                  <a:gd name="T1" fmla="*/ 0 h 11"/>
                  <a:gd name="T2" fmla="*/ 5 w 63"/>
                  <a:gd name="T3" fmla="*/ 0 h 11"/>
                  <a:gd name="T4" fmla="*/ 0 w 63"/>
                  <a:gd name="T5" fmla="*/ 6 h 11"/>
                  <a:gd name="T6" fmla="*/ 5 w 63"/>
                  <a:gd name="T7" fmla="*/ 11 h 11"/>
                  <a:gd name="T8" fmla="*/ 58 w 63"/>
                  <a:gd name="T9" fmla="*/ 11 h 11"/>
                  <a:gd name="T10" fmla="*/ 63 w 63"/>
                  <a:gd name="T11" fmla="*/ 6 h 11"/>
                  <a:gd name="T12" fmla="*/ 58 w 63"/>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3" h="11">
                    <a:moveTo>
                      <a:pt x="58" y="0"/>
                    </a:moveTo>
                    <a:cubicBezTo>
                      <a:pt x="5" y="0"/>
                      <a:pt x="5" y="0"/>
                      <a:pt x="5" y="0"/>
                    </a:cubicBezTo>
                    <a:cubicBezTo>
                      <a:pt x="2" y="0"/>
                      <a:pt x="0" y="3"/>
                      <a:pt x="0" y="6"/>
                    </a:cubicBezTo>
                    <a:cubicBezTo>
                      <a:pt x="0" y="9"/>
                      <a:pt x="2" y="11"/>
                      <a:pt x="5" y="11"/>
                    </a:cubicBezTo>
                    <a:cubicBezTo>
                      <a:pt x="58" y="11"/>
                      <a:pt x="58" y="11"/>
                      <a:pt x="58" y="11"/>
                    </a:cubicBezTo>
                    <a:cubicBezTo>
                      <a:pt x="61" y="11"/>
                      <a:pt x="63" y="9"/>
                      <a:pt x="63" y="6"/>
                    </a:cubicBezTo>
                    <a:cubicBezTo>
                      <a:pt x="63" y="3"/>
                      <a:pt x="61" y="0"/>
                      <a:pt x="58" y="0"/>
                    </a:cubicBezTo>
                    <a:close/>
                  </a:path>
                </a:pathLst>
              </a:custGeom>
              <a:solidFill>
                <a:srgbClr val="8FD4BF"/>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68" name="Freeform 300"/>
              <p:cNvSpPr/>
              <p:nvPr/>
            </p:nvSpPr>
            <p:spPr bwMode="auto">
              <a:xfrm>
                <a:off x="18869681" y="3875675"/>
                <a:ext cx="1392924" cy="606754"/>
              </a:xfrm>
              <a:custGeom>
                <a:avLst/>
                <a:gdLst>
                  <a:gd name="T0" fmla="*/ 5 w 236"/>
                  <a:gd name="T1" fmla="*/ 103 h 103"/>
                  <a:gd name="T2" fmla="*/ 2 w 236"/>
                  <a:gd name="T3" fmla="*/ 102 h 103"/>
                  <a:gd name="T4" fmla="*/ 2 w 236"/>
                  <a:gd name="T5" fmla="*/ 95 h 103"/>
                  <a:gd name="T6" fmla="*/ 63 w 236"/>
                  <a:gd name="T7" fmla="*/ 29 h 103"/>
                  <a:gd name="T8" fmla="*/ 69 w 236"/>
                  <a:gd name="T9" fmla="*/ 28 h 103"/>
                  <a:gd name="T10" fmla="*/ 145 w 236"/>
                  <a:gd name="T11" fmla="*/ 80 h 103"/>
                  <a:gd name="T12" fmla="*/ 228 w 236"/>
                  <a:gd name="T13" fmla="*/ 1 h 103"/>
                  <a:gd name="T14" fmla="*/ 235 w 236"/>
                  <a:gd name="T15" fmla="*/ 2 h 103"/>
                  <a:gd name="T16" fmla="*/ 235 w 236"/>
                  <a:gd name="T17" fmla="*/ 8 h 103"/>
                  <a:gd name="T18" fmla="*/ 148 w 236"/>
                  <a:gd name="T19" fmla="*/ 90 h 103"/>
                  <a:gd name="T20" fmla="*/ 143 w 236"/>
                  <a:gd name="T21" fmla="*/ 90 h 103"/>
                  <a:gd name="T22" fmla="*/ 67 w 236"/>
                  <a:gd name="T23" fmla="*/ 38 h 103"/>
                  <a:gd name="T24" fmla="*/ 8 w 236"/>
                  <a:gd name="T25" fmla="*/ 101 h 103"/>
                  <a:gd name="T26" fmla="*/ 5 w 236"/>
                  <a:gd name="T27" fmla="*/ 10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6" h="103">
                    <a:moveTo>
                      <a:pt x="5" y="103"/>
                    </a:moveTo>
                    <a:cubicBezTo>
                      <a:pt x="4" y="103"/>
                      <a:pt x="3" y="102"/>
                      <a:pt x="2" y="102"/>
                    </a:cubicBezTo>
                    <a:cubicBezTo>
                      <a:pt x="0" y="100"/>
                      <a:pt x="0" y="97"/>
                      <a:pt x="2" y="95"/>
                    </a:cubicBezTo>
                    <a:cubicBezTo>
                      <a:pt x="63" y="29"/>
                      <a:pt x="63" y="29"/>
                      <a:pt x="63" y="29"/>
                    </a:cubicBezTo>
                    <a:cubicBezTo>
                      <a:pt x="65" y="27"/>
                      <a:pt x="68" y="27"/>
                      <a:pt x="69" y="28"/>
                    </a:cubicBezTo>
                    <a:cubicBezTo>
                      <a:pt x="145" y="80"/>
                      <a:pt x="145" y="80"/>
                      <a:pt x="145" y="80"/>
                    </a:cubicBezTo>
                    <a:cubicBezTo>
                      <a:pt x="228" y="1"/>
                      <a:pt x="228" y="1"/>
                      <a:pt x="228" y="1"/>
                    </a:cubicBezTo>
                    <a:cubicBezTo>
                      <a:pt x="230" y="0"/>
                      <a:pt x="233" y="0"/>
                      <a:pt x="235" y="2"/>
                    </a:cubicBezTo>
                    <a:cubicBezTo>
                      <a:pt x="236" y="3"/>
                      <a:pt x="236" y="6"/>
                      <a:pt x="235" y="8"/>
                    </a:cubicBezTo>
                    <a:cubicBezTo>
                      <a:pt x="148" y="90"/>
                      <a:pt x="148" y="90"/>
                      <a:pt x="148" y="90"/>
                    </a:cubicBezTo>
                    <a:cubicBezTo>
                      <a:pt x="147" y="91"/>
                      <a:pt x="145" y="91"/>
                      <a:pt x="143" y="90"/>
                    </a:cubicBezTo>
                    <a:cubicBezTo>
                      <a:pt x="67" y="38"/>
                      <a:pt x="67" y="38"/>
                      <a:pt x="67" y="38"/>
                    </a:cubicBezTo>
                    <a:cubicBezTo>
                      <a:pt x="8" y="101"/>
                      <a:pt x="8" y="101"/>
                      <a:pt x="8" y="101"/>
                    </a:cubicBezTo>
                    <a:cubicBezTo>
                      <a:pt x="7" y="102"/>
                      <a:pt x="6" y="103"/>
                      <a:pt x="5" y="103"/>
                    </a:cubicBezTo>
                    <a:close/>
                  </a:path>
                </a:pathLst>
              </a:custGeom>
              <a:solidFill>
                <a:srgbClr val="FF7352"/>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69" name="Oval 301"/>
              <p:cNvSpPr>
                <a:spLocks noChangeArrowheads="1"/>
              </p:cNvSpPr>
              <p:nvPr/>
            </p:nvSpPr>
            <p:spPr bwMode="auto">
              <a:xfrm>
                <a:off x="19181569" y="3993325"/>
                <a:ext cx="171803" cy="165238"/>
              </a:xfrm>
              <a:prstGeom prst="ellipse">
                <a:avLst/>
              </a:prstGeom>
              <a:solidFill>
                <a:srgbClr val="FF7352"/>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70" name="Oval 302"/>
              <p:cNvSpPr>
                <a:spLocks noChangeArrowheads="1"/>
              </p:cNvSpPr>
              <p:nvPr/>
            </p:nvSpPr>
            <p:spPr bwMode="auto">
              <a:xfrm>
                <a:off x="19659974" y="4276212"/>
                <a:ext cx="171803" cy="163916"/>
              </a:xfrm>
              <a:prstGeom prst="ellipse">
                <a:avLst/>
              </a:prstGeom>
              <a:solidFill>
                <a:srgbClr val="FF7352"/>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grpSp>
        <p:grpSp>
          <p:nvGrpSpPr>
            <p:cNvPr id="477" name="Group 476"/>
            <p:cNvGrpSpPr/>
            <p:nvPr/>
          </p:nvGrpSpPr>
          <p:grpSpPr>
            <a:xfrm rot="291304">
              <a:off x="9138858" y="8826283"/>
              <a:ext cx="1231232" cy="1227439"/>
              <a:chOff x="131763" y="111125"/>
              <a:chExt cx="3802063" cy="3789363"/>
            </a:xfrm>
          </p:grpSpPr>
          <p:sp>
            <p:nvSpPr>
              <p:cNvPr id="478" name="Freeform 5"/>
              <p:cNvSpPr/>
              <p:nvPr/>
            </p:nvSpPr>
            <p:spPr bwMode="auto">
              <a:xfrm>
                <a:off x="1874838" y="1930400"/>
                <a:ext cx="447675" cy="460375"/>
              </a:xfrm>
              <a:custGeom>
                <a:avLst/>
                <a:gdLst>
                  <a:gd name="T0" fmla="*/ 11 w 65"/>
                  <a:gd name="T1" fmla="*/ 0 h 67"/>
                  <a:gd name="T2" fmla="*/ 2 w 65"/>
                  <a:gd name="T3" fmla="*/ 8 h 67"/>
                  <a:gd name="T4" fmla="*/ 2 w 65"/>
                  <a:gd name="T5" fmla="*/ 18 h 67"/>
                  <a:gd name="T6" fmla="*/ 52 w 65"/>
                  <a:gd name="T7" fmla="*/ 67 h 67"/>
                  <a:gd name="T8" fmla="*/ 65 w 65"/>
                  <a:gd name="T9" fmla="*/ 54 h 67"/>
                  <a:gd name="T10" fmla="*/ 11 w 65"/>
                  <a:gd name="T11" fmla="*/ 0 h 67"/>
                </a:gdLst>
                <a:ahLst/>
                <a:cxnLst>
                  <a:cxn ang="0">
                    <a:pos x="T0" y="T1"/>
                  </a:cxn>
                  <a:cxn ang="0">
                    <a:pos x="T2" y="T3"/>
                  </a:cxn>
                  <a:cxn ang="0">
                    <a:pos x="T4" y="T5"/>
                  </a:cxn>
                  <a:cxn ang="0">
                    <a:pos x="T6" y="T7"/>
                  </a:cxn>
                  <a:cxn ang="0">
                    <a:pos x="T8" y="T9"/>
                  </a:cxn>
                  <a:cxn ang="0">
                    <a:pos x="T10" y="T11"/>
                  </a:cxn>
                </a:cxnLst>
                <a:rect l="0" t="0" r="r" b="b"/>
                <a:pathLst>
                  <a:path w="65" h="67">
                    <a:moveTo>
                      <a:pt x="11" y="0"/>
                    </a:moveTo>
                    <a:cubicBezTo>
                      <a:pt x="2" y="8"/>
                      <a:pt x="2" y="8"/>
                      <a:pt x="2" y="8"/>
                    </a:cubicBezTo>
                    <a:cubicBezTo>
                      <a:pt x="0" y="11"/>
                      <a:pt x="0" y="15"/>
                      <a:pt x="2" y="18"/>
                    </a:cubicBezTo>
                    <a:cubicBezTo>
                      <a:pt x="52" y="67"/>
                      <a:pt x="52" y="67"/>
                      <a:pt x="52" y="67"/>
                    </a:cubicBezTo>
                    <a:cubicBezTo>
                      <a:pt x="65" y="54"/>
                      <a:pt x="65" y="54"/>
                      <a:pt x="65" y="54"/>
                    </a:cubicBezTo>
                    <a:lnTo>
                      <a:pt x="11" y="0"/>
                    </a:lnTo>
                    <a:close/>
                  </a:path>
                </a:pathLst>
              </a:custGeom>
              <a:solidFill>
                <a:srgbClr val="FF7352"/>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79" name="Freeform 6"/>
              <p:cNvSpPr/>
              <p:nvPr/>
            </p:nvSpPr>
            <p:spPr bwMode="auto">
              <a:xfrm>
                <a:off x="2116138" y="2301875"/>
                <a:ext cx="1597025" cy="1598613"/>
              </a:xfrm>
              <a:custGeom>
                <a:avLst/>
                <a:gdLst>
                  <a:gd name="T0" fmla="*/ 17 w 232"/>
                  <a:gd name="T1" fmla="*/ 13 h 232"/>
                  <a:gd name="T2" fmla="*/ 2 w 232"/>
                  <a:gd name="T3" fmla="*/ 28 h 232"/>
                  <a:gd name="T4" fmla="*/ 2 w 232"/>
                  <a:gd name="T5" fmla="*/ 37 h 232"/>
                  <a:gd name="T6" fmla="*/ 194 w 232"/>
                  <a:gd name="T7" fmla="*/ 229 h 232"/>
                  <a:gd name="T8" fmla="*/ 204 w 232"/>
                  <a:gd name="T9" fmla="*/ 229 h 232"/>
                  <a:gd name="T10" fmla="*/ 232 w 232"/>
                  <a:gd name="T11" fmla="*/ 201 h 232"/>
                  <a:gd name="T12" fmla="*/ 38 w 232"/>
                  <a:gd name="T13" fmla="*/ 8 h 232"/>
                  <a:gd name="T14" fmla="*/ 30 w 232"/>
                  <a:gd name="T15" fmla="*/ 0 h 232"/>
                  <a:gd name="T16" fmla="*/ 17 w 232"/>
                  <a:gd name="T17" fmla="*/ 1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2" h="232">
                    <a:moveTo>
                      <a:pt x="17" y="13"/>
                    </a:moveTo>
                    <a:cubicBezTo>
                      <a:pt x="2" y="28"/>
                      <a:pt x="2" y="28"/>
                      <a:pt x="2" y="28"/>
                    </a:cubicBezTo>
                    <a:cubicBezTo>
                      <a:pt x="0" y="31"/>
                      <a:pt x="0" y="35"/>
                      <a:pt x="2" y="37"/>
                    </a:cubicBezTo>
                    <a:cubicBezTo>
                      <a:pt x="194" y="229"/>
                      <a:pt x="194" y="229"/>
                      <a:pt x="194" y="229"/>
                    </a:cubicBezTo>
                    <a:cubicBezTo>
                      <a:pt x="197" y="232"/>
                      <a:pt x="201" y="232"/>
                      <a:pt x="204" y="229"/>
                    </a:cubicBezTo>
                    <a:cubicBezTo>
                      <a:pt x="232" y="201"/>
                      <a:pt x="232" y="201"/>
                      <a:pt x="232" y="201"/>
                    </a:cubicBezTo>
                    <a:cubicBezTo>
                      <a:pt x="38" y="8"/>
                      <a:pt x="38" y="8"/>
                      <a:pt x="38" y="8"/>
                    </a:cubicBezTo>
                    <a:cubicBezTo>
                      <a:pt x="30" y="0"/>
                      <a:pt x="30" y="0"/>
                      <a:pt x="30" y="0"/>
                    </a:cubicBezTo>
                    <a:lnTo>
                      <a:pt x="17" y="13"/>
                    </a:lnTo>
                    <a:close/>
                  </a:path>
                </a:pathLst>
              </a:custGeom>
              <a:solidFill>
                <a:srgbClr val="000529"/>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80" name="Freeform 7"/>
              <p:cNvSpPr/>
              <p:nvPr/>
            </p:nvSpPr>
            <p:spPr bwMode="auto">
              <a:xfrm>
                <a:off x="1951038" y="1839913"/>
                <a:ext cx="474663" cy="461963"/>
              </a:xfrm>
              <a:custGeom>
                <a:avLst/>
                <a:gdLst>
                  <a:gd name="T0" fmla="*/ 69 w 69"/>
                  <a:gd name="T1" fmla="*/ 52 h 67"/>
                  <a:gd name="T2" fmla="*/ 20 w 69"/>
                  <a:gd name="T3" fmla="*/ 2 h 67"/>
                  <a:gd name="T4" fmla="*/ 10 w 69"/>
                  <a:gd name="T5" fmla="*/ 2 h 67"/>
                  <a:gd name="T6" fmla="*/ 0 w 69"/>
                  <a:gd name="T7" fmla="*/ 13 h 67"/>
                  <a:gd name="T8" fmla="*/ 54 w 69"/>
                  <a:gd name="T9" fmla="*/ 67 h 67"/>
                  <a:gd name="T10" fmla="*/ 69 w 69"/>
                  <a:gd name="T11" fmla="*/ 52 h 67"/>
                </a:gdLst>
                <a:ahLst/>
                <a:cxnLst>
                  <a:cxn ang="0">
                    <a:pos x="T0" y="T1"/>
                  </a:cxn>
                  <a:cxn ang="0">
                    <a:pos x="T2" y="T3"/>
                  </a:cxn>
                  <a:cxn ang="0">
                    <a:pos x="T4" y="T5"/>
                  </a:cxn>
                  <a:cxn ang="0">
                    <a:pos x="T6" y="T7"/>
                  </a:cxn>
                  <a:cxn ang="0">
                    <a:pos x="T8" y="T9"/>
                  </a:cxn>
                  <a:cxn ang="0">
                    <a:pos x="T10" y="T11"/>
                  </a:cxn>
                </a:cxnLst>
                <a:rect l="0" t="0" r="r" b="b"/>
                <a:pathLst>
                  <a:path w="69" h="67">
                    <a:moveTo>
                      <a:pt x="69" y="52"/>
                    </a:moveTo>
                    <a:cubicBezTo>
                      <a:pt x="20" y="2"/>
                      <a:pt x="20" y="2"/>
                      <a:pt x="20" y="2"/>
                    </a:cubicBezTo>
                    <a:cubicBezTo>
                      <a:pt x="17" y="0"/>
                      <a:pt x="13" y="0"/>
                      <a:pt x="10" y="2"/>
                    </a:cubicBezTo>
                    <a:cubicBezTo>
                      <a:pt x="0" y="13"/>
                      <a:pt x="0" y="13"/>
                      <a:pt x="0" y="13"/>
                    </a:cubicBezTo>
                    <a:cubicBezTo>
                      <a:pt x="54" y="67"/>
                      <a:pt x="54" y="67"/>
                      <a:pt x="54" y="67"/>
                    </a:cubicBezTo>
                    <a:lnTo>
                      <a:pt x="69" y="52"/>
                    </a:lnTo>
                    <a:close/>
                  </a:path>
                </a:pathLst>
              </a:custGeom>
              <a:solidFill>
                <a:srgbClr val="FF9973"/>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81" name="Freeform 8"/>
              <p:cNvSpPr/>
              <p:nvPr/>
            </p:nvSpPr>
            <p:spPr bwMode="auto">
              <a:xfrm>
                <a:off x="2322513" y="2074863"/>
                <a:ext cx="1611313" cy="1611313"/>
              </a:xfrm>
              <a:custGeom>
                <a:avLst/>
                <a:gdLst>
                  <a:gd name="T0" fmla="*/ 30 w 234"/>
                  <a:gd name="T1" fmla="*/ 3 h 234"/>
                  <a:gd name="T2" fmla="*/ 15 w 234"/>
                  <a:gd name="T3" fmla="*/ 18 h 234"/>
                  <a:gd name="T4" fmla="*/ 0 w 234"/>
                  <a:gd name="T5" fmla="*/ 33 h 234"/>
                  <a:gd name="T6" fmla="*/ 8 w 234"/>
                  <a:gd name="T7" fmla="*/ 41 h 234"/>
                  <a:gd name="T8" fmla="*/ 202 w 234"/>
                  <a:gd name="T9" fmla="*/ 234 h 234"/>
                  <a:gd name="T10" fmla="*/ 232 w 234"/>
                  <a:gd name="T11" fmla="*/ 204 h 234"/>
                  <a:gd name="T12" fmla="*/ 232 w 234"/>
                  <a:gd name="T13" fmla="*/ 195 h 234"/>
                  <a:gd name="T14" fmla="*/ 40 w 234"/>
                  <a:gd name="T15" fmla="*/ 3 h 234"/>
                  <a:gd name="T16" fmla="*/ 30 w 234"/>
                  <a:gd name="T17" fmla="*/ 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234">
                    <a:moveTo>
                      <a:pt x="30" y="3"/>
                    </a:moveTo>
                    <a:cubicBezTo>
                      <a:pt x="15" y="18"/>
                      <a:pt x="15" y="18"/>
                      <a:pt x="15" y="18"/>
                    </a:cubicBezTo>
                    <a:cubicBezTo>
                      <a:pt x="0" y="33"/>
                      <a:pt x="0" y="33"/>
                      <a:pt x="0" y="33"/>
                    </a:cubicBezTo>
                    <a:cubicBezTo>
                      <a:pt x="8" y="41"/>
                      <a:pt x="8" y="41"/>
                      <a:pt x="8" y="41"/>
                    </a:cubicBezTo>
                    <a:cubicBezTo>
                      <a:pt x="202" y="234"/>
                      <a:pt x="202" y="234"/>
                      <a:pt x="202" y="234"/>
                    </a:cubicBezTo>
                    <a:cubicBezTo>
                      <a:pt x="232" y="204"/>
                      <a:pt x="232" y="204"/>
                      <a:pt x="232" y="204"/>
                    </a:cubicBezTo>
                    <a:cubicBezTo>
                      <a:pt x="234" y="202"/>
                      <a:pt x="234" y="197"/>
                      <a:pt x="232" y="195"/>
                    </a:cubicBezTo>
                    <a:cubicBezTo>
                      <a:pt x="40" y="3"/>
                      <a:pt x="40" y="3"/>
                      <a:pt x="40" y="3"/>
                    </a:cubicBezTo>
                    <a:cubicBezTo>
                      <a:pt x="37" y="0"/>
                      <a:pt x="33" y="0"/>
                      <a:pt x="30" y="3"/>
                    </a:cubicBezTo>
                    <a:close/>
                  </a:path>
                </a:pathLst>
              </a:custGeom>
              <a:solidFill>
                <a:srgbClr val="333754"/>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82" name="Freeform 9"/>
              <p:cNvSpPr/>
              <p:nvPr/>
            </p:nvSpPr>
            <p:spPr bwMode="auto">
              <a:xfrm>
                <a:off x="131763" y="111125"/>
                <a:ext cx="2355850" cy="2355850"/>
              </a:xfrm>
              <a:custGeom>
                <a:avLst/>
                <a:gdLst>
                  <a:gd name="T0" fmla="*/ 281 w 342"/>
                  <a:gd name="T1" fmla="*/ 61 h 342"/>
                  <a:gd name="T2" fmla="*/ 281 w 342"/>
                  <a:gd name="T3" fmla="*/ 282 h 342"/>
                  <a:gd name="T4" fmla="*/ 61 w 342"/>
                  <a:gd name="T5" fmla="*/ 282 h 342"/>
                  <a:gd name="T6" fmla="*/ 61 w 342"/>
                  <a:gd name="T7" fmla="*/ 61 h 342"/>
                  <a:gd name="T8" fmla="*/ 281 w 342"/>
                  <a:gd name="T9" fmla="*/ 61 h 342"/>
                </a:gdLst>
                <a:ahLst/>
                <a:cxnLst>
                  <a:cxn ang="0">
                    <a:pos x="T0" y="T1"/>
                  </a:cxn>
                  <a:cxn ang="0">
                    <a:pos x="T2" y="T3"/>
                  </a:cxn>
                  <a:cxn ang="0">
                    <a:pos x="T4" y="T5"/>
                  </a:cxn>
                  <a:cxn ang="0">
                    <a:pos x="T6" y="T7"/>
                  </a:cxn>
                  <a:cxn ang="0">
                    <a:pos x="T8" y="T9"/>
                  </a:cxn>
                </a:cxnLst>
                <a:rect l="0" t="0" r="r" b="b"/>
                <a:pathLst>
                  <a:path w="342" h="342">
                    <a:moveTo>
                      <a:pt x="281" y="61"/>
                    </a:moveTo>
                    <a:cubicBezTo>
                      <a:pt x="342" y="122"/>
                      <a:pt x="342" y="221"/>
                      <a:pt x="281" y="282"/>
                    </a:cubicBezTo>
                    <a:cubicBezTo>
                      <a:pt x="220" y="342"/>
                      <a:pt x="122" y="342"/>
                      <a:pt x="61" y="282"/>
                    </a:cubicBezTo>
                    <a:cubicBezTo>
                      <a:pt x="0" y="221"/>
                      <a:pt x="0" y="122"/>
                      <a:pt x="61" y="61"/>
                    </a:cubicBezTo>
                    <a:cubicBezTo>
                      <a:pt x="122" y="0"/>
                      <a:pt x="220" y="0"/>
                      <a:pt x="281" y="61"/>
                    </a:cubicBezTo>
                    <a:close/>
                  </a:path>
                </a:pathLst>
              </a:custGeom>
              <a:solidFill>
                <a:srgbClr val="000529"/>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83" name="Freeform 10"/>
              <p:cNvSpPr/>
              <p:nvPr/>
            </p:nvSpPr>
            <p:spPr bwMode="auto">
              <a:xfrm>
                <a:off x="393700" y="379413"/>
                <a:ext cx="1831975" cy="1825625"/>
              </a:xfrm>
              <a:custGeom>
                <a:avLst/>
                <a:gdLst>
                  <a:gd name="T0" fmla="*/ 218 w 266"/>
                  <a:gd name="T1" fmla="*/ 47 h 265"/>
                  <a:gd name="T2" fmla="*/ 218 w 266"/>
                  <a:gd name="T3" fmla="*/ 218 h 265"/>
                  <a:gd name="T4" fmla="*/ 48 w 266"/>
                  <a:gd name="T5" fmla="*/ 218 h 265"/>
                  <a:gd name="T6" fmla="*/ 48 w 266"/>
                  <a:gd name="T7" fmla="*/ 47 h 265"/>
                  <a:gd name="T8" fmla="*/ 218 w 266"/>
                  <a:gd name="T9" fmla="*/ 47 h 265"/>
                </a:gdLst>
                <a:ahLst/>
                <a:cxnLst>
                  <a:cxn ang="0">
                    <a:pos x="T0" y="T1"/>
                  </a:cxn>
                  <a:cxn ang="0">
                    <a:pos x="T2" y="T3"/>
                  </a:cxn>
                  <a:cxn ang="0">
                    <a:pos x="T4" y="T5"/>
                  </a:cxn>
                  <a:cxn ang="0">
                    <a:pos x="T6" y="T7"/>
                  </a:cxn>
                  <a:cxn ang="0">
                    <a:pos x="T8" y="T9"/>
                  </a:cxn>
                </a:cxnLst>
                <a:rect l="0" t="0" r="r" b="b"/>
                <a:pathLst>
                  <a:path w="266" h="265">
                    <a:moveTo>
                      <a:pt x="218" y="47"/>
                    </a:moveTo>
                    <a:cubicBezTo>
                      <a:pt x="266" y="94"/>
                      <a:pt x="266" y="171"/>
                      <a:pt x="218" y="218"/>
                    </a:cubicBezTo>
                    <a:cubicBezTo>
                      <a:pt x="171" y="265"/>
                      <a:pt x="95" y="265"/>
                      <a:pt x="48" y="218"/>
                    </a:cubicBezTo>
                    <a:cubicBezTo>
                      <a:pt x="0" y="171"/>
                      <a:pt x="0" y="94"/>
                      <a:pt x="48" y="47"/>
                    </a:cubicBezTo>
                    <a:cubicBezTo>
                      <a:pt x="95" y="0"/>
                      <a:pt x="171" y="0"/>
                      <a:pt x="218" y="47"/>
                    </a:cubicBezTo>
                    <a:close/>
                  </a:path>
                </a:pathLst>
              </a:custGeom>
              <a:solidFill>
                <a:srgbClr val="8FD4BF"/>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84" name="Freeform 11"/>
              <p:cNvSpPr/>
              <p:nvPr/>
            </p:nvSpPr>
            <p:spPr bwMode="auto">
              <a:xfrm>
                <a:off x="558800" y="758825"/>
                <a:ext cx="371475" cy="1033463"/>
              </a:xfrm>
              <a:custGeom>
                <a:avLst/>
                <a:gdLst>
                  <a:gd name="T0" fmla="*/ 51 w 54"/>
                  <a:gd name="T1" fmla="*/ 147 h 150"/>
                  <a:gd name="T2" fmla="*/ 40 w 54"/>
                  <a:gd name="T3" fmla="*/ 147 h 150"/>
                  <a:gd name="T4" fmla="*/ 40 w 54"/>
                  <a:gd name="T5" fmla="*/ 3 h 150"/>
                  <a:gd name="T6" fmla="*/ 51 w 54"/>
                  <a:gd name="T7" fmla="*/ 3 h 150"/>
                  <a:gd name="T8" fmla="*/ 51 w 54"/>
                  <a:gd name="T9" fmla="*/ 14 h 150"/>
                  <a:gd name="T10" fmla="*/ 51 w 54"/>
                  <a:gd name="T11" fmla="*/ 136 h 150"/>
                  <a:gd name="T12" fmla="*/ 51 w 54"/>
                  <a:gd name="T13" fmla="*/ 147 h 150"/>
                </a:gdLst>
                <a:ahLst/>
                <a:cxnLst>
                  <a:cxn ang="0">
                    <a:pos x="T0" y="T1"/>
                  </a:cxn>
                  <a:cxn ang="0">
                    <a:pos x="T2" y="T3"/>
                  </a:cxn>
                  <a:cxn ang="0">
                    <a:pos x="T4" y="T5"/>
                  </a:cxn>
                  <a:cxn ang="0">
                    <a:pos x="T6" y="T7"/>
                  </a:cxn>
                  <a:cxn ang="0">
                    <a:pos x="T8" y="T9"/>
                  </a:cxn>
                  <a:cxn ang="0">
                    <a:pos x="T10" y="T11"/>
                  </a:cxn>
                  <a:cxn ang="0">
                    <a:pos x="T12" y="T13"/>
                  </a:cxn>
                </a:cxnLst>
                <a:rect l="0" t="0" r="r" b="b"/>
                <a:pathLst>
                  <a:path w="54" h="150">
                    <a:moveTo>
                      <a:pt x="51" y="147"/>
                    </a:moveTo>
                    <a:cubicBezTo>
                      <a:pt x="48" y="150"/>
                      <a:pt x="43" y="150"/>
                      <a:pt x="40" y="147"/>
                    </a:cubicBezTo>
                    <a:cubicBezTo>
                      <a:pt x="0" y="107"/>
                      <a:pt x="0" y="43"/>
                      <a:pt x="40" y="3"/>
                    </a:cubicBezTo>
                    <a:cubicBezTo>
                      <a:pt x="43" y="0"/>
                      <a:pt x="48" y="0"/>
                      <a:pt x="51" y="3"/>
                    </a:cubicBezTo>
                    <a:cubicBezTo>
                      <a:pt x="54" y="6"/>
                      <a:pt x="54" y="11"/>
                      <a:pt x="51" y="14"/>
                    </a:cubicBezTo>
                    <a:cubicBezTo>
                      <a:pt x="17" y="47"/>
                      <a:pt x="17" y="102"/>
                      <a:pt x="51" y="136"/>
                    </a:cubicBezTo>
                    <a:cubicBezTo>
                      <a:pt x="54" y="139"/>
                      <a:pt x="54" y="144"/>
                      <a:pt x="51" y="147"/>
                    </a:cubicBezTo>
                    <a:close/>
                  </a:path>
                </a:pathLst>
              </a:custGeom>
              <a:solidFill>
                <a:srgbClr val="FFFFFF"/>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85" name="Freeform 12"/>
              <p:cNvSpPr/>
              <p:nvPr/>
            </p:nvSpPr>
            <p:spPr bwMode="auto">
              <a:xfrm>
                <a:off x="1041400" y="1819275"/>
                <a:ext cx="412750" cy="165100"/>
              </a:xfrm>
              <a:custGeom>
                <a:avLst/>
                <a:gdLst>
                  <a:gd name="T0" fmla="*/ 58 w 60"/>
                  <a:gd name="T1" fmla="*/ 20 h 24"/>
                  <a:gd name="T2" fmla="*/ 53 w 60"/>
                  <a:gd name="T3" fmla="*/ 22 h 24"/>
                  <a:gd name="T4" fmla="*/ 6 w 60"/>
                  <a:gd name="T5" fmla="*/ 16 h 24"/>
                  <a:gd name="T6" fmla="*/ 2 w 60"/>
                  <a:gd name="T7" fmla="*/ 6 h 24"/>
                  <a:gd name="T8" fmla="*/ 12 w 60"/>
                  <a:gd name="T9" fmla="*/ 1 h 24"/>
                  <a:gd name="T10" fmla="*/ 51 w 60"/>
                  <a:gd name="T11" fmla="*/ 6 h 24"/>
                  <a:gd name="T12" fmla="*/ 60 w 60"/>
                  <a:gd name="T13" fmla="*/ 13 h 24"/>
                  <a:gd name="T14" fmla="*/ 58 w 60"/>
                  <a:gd name="T15" fmla="*/ 2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24">
                    <a:moveTo>
                      <a:pt x="58" y="20"/>
                    </a:moveTo>
                    <a:cubicBezTo>
                      <a:pt x="57" y="21"/>
                      <a:pt x="55" y="22"/>
                      <a:pt x="53" y="22"/>
                    </a:cubicBezTo>
                    <a:cubicBezTo>
                      <a:pt x="37" y="24"/>
                      <a:pt x="21" y="22"/>
                      <a:pt x="6" y="16"/>
                    </a:cubicBezTo>
                    <a:cubicBezTo>
                      <a:pt x="2" y="15"/>
                      <a:pt x="0" y="10"/>
                      <a:pt x="2" y="6"/>
                    </a:cubicBezTo>
                    <a:cubicBezTo>
                      <a:pt x="3" y="2"/>
                      <a:pt x="8" y="0"/>
                      <a:pt x="12" y="1"/>
                    </a:cubicBezTo>
                    <a:cubicBezTo>
                      <a:pt x="24" y="6"/>
                      <a:pt x="38" y="8"/>
                      <a:pt x="51" y="6"/>
                    </a:cubicBezTo>
                    <a:cubicBezTo>
                      <a:pt x="56" y="6"/>
                      <a:pt x="60" y="9"/>
                      <a:pt x="60" y="13"/>
                    </a:cubicBezTo>
                    <a:cubicBezTo>
                      <a:pt x="60" y="16"/>
                      <a:pt x="59" y="18"/>
                      <a:pt x="58" y="20"/>
                    </a:cubicBezTo>
                    <a:close/>
                  </a:path>
                </a:pathLst>
              </a:custGeom>
              <a:solidFill>
                <a:srgbClr val="FFFFFF"/>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grpSp>
        <p:grpSp>
          <p:nvGrpSpPr>
            <p:cNvPr id="405" name="Group 404"/>
            <p:cNvGrpSpPr/>
            <p:nvPr/>
          </p:nvGrpSpPr>
          <p:grpSpPr>
            <a:xfrm rot="5400000">
              <a:off x="13995338" y="8847862"/>
              <a:ext cx="1231232" cy="1227439"/>
              <a:chOff x="131763" y="111125"/>
              <a:chExt cx="3802063" cy="3789363"/>
            </a:xfrm>
          </p:grpSpPr>
          <p:sp>
            <p:nvSpPr>
              <p:cNvPr id="439" name="Freeform 5"/>
              <p:cNvSpPr/>
              <p:nvPr/>
            </p:nvSpPr>
            <p:spPr bwMode="auto">
              <a:xfrm>
                <a:off x="1874838" y="1930400"/>
                <a:ext cx="447675" cy="460375"/>
              </a:xfrm>
              <a:custGeom>
                <a:avLst/>
                <a:gdLst>
                  <a:gd name="T0" fmla="*/ 11 w 65"/>
                  <a:gd name="T1" fmla="*/ 0 h 67"/>
                  <a:gd name="T2" fmla="*/ 2 w 65"/>
                  <a:gd name="T3" fmla="*/ 8 h 67"/>
                  <a:gd name="T4" fmla="*/ 2 w 65"/>
                  <a:gd name="T5" fmla="*/ 18 h 67"/>
                  <a:gd name="T6" fmla="*/ 52 w 65"/>
                  <a:gd name="T7" fmla="*/ 67 h 67"/>
                  <a:gd name="T8" fmla="*/ 65 w 65"/>
                  <a:gd name="T9" fmla="*/ 54 h 67"/>
                  <a:gd name="T10" fmla="*/ 11 w 65"/>
                  <a:gd name="T11" fmla="*/ 0 h 67"/>
                </a:gdLst>
                <a:ahLst/>
                <a:cxnLst>
                  <a:cxn ang="0">
                    <a:pos x="T0" y="T1"/>
                  </a:cxn>
                  <a:cxn ang="0">
                    <a:pos x="T2" y="T3"/>
                  </a:cxn>
                  <a:cxn ang="0">
                    <a:pos x="T4" y="T5"/>
                  </a:cxn>
                  <a:cxn ang="0">
                    <a:pos x="T6" y="T7"/>
                  </a:cxn>
                  <a:cxn ang="0">
                    <a:pos x="T8" y="T9"/>
                  </a:cxn>
                  <a:cxn ang="0">
                    <a:pos x="T10" y="T11"/>
                  </a:cxn>
                </a:cxnLst>
                <a:rect l="0" t="0" r="r" b="b"/>
                <a:pathLst>
                  <a:path w="65" h="67">
                    <a:moveTo>
                      <a:pt x="11" y="0"/>
                    </a:moveTo>
                    <a:cubicBezTo>
                      <a:pt x="2" y="8"/>
                      <a:pt x="2" y="8"/>
                      <a:pt x="2" y="8"/>
                    </a:cubicBezTo>
                    <a:cubicBezTo>
                      <a:pt x="0" y="11"/>
                      <a:pt x="0" y="15"/>
                      <a:pt x="2" y="18"/>
                    </a:cubicBezTo>
                    <a:cubicBezTo>
                      <a:pt x="52" y="67"/>
                      <a:pt x="52" y="67"/>
                      <a:pt x="52" y="67"/>
                    </a:cubicBezTo>
                    <a:cubicBezTo>
                      <a:pt x="65" y="54"/>
                      <a:pt x="65" y="54"/>
                      <a:pt x="65" y="54"/>
                    </a:cubicBezTo>
                    <a:lnTo>
                      <a:pt x="11" y="0"/>
                    </a:lnTo>
                    <a:close/>
                  </a:path>
                </a:pathLst>
              </a:custGeom>
              <a:solidFill>
                <a:srgbClr val="FF7352"/>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40" name="Freeform 6"/>
              <p:cNvSpPr/>
              <p:nvPr/>
            </p:nvSpPr>
            <p:spPr bwMode="auto">
              <a:xfrm>
                <a:off x="2116138" y="2301875"/>
                <a:ext cx="1597025" cy="1598613"/>
              </a:xfrm>
              <a:custGeom>
                <a:avLst/>
                <a:gdLst>
                  <a:gd name="T0" fmla="*/ 17 w 232"/>
                  <a:gd name="T1" fmla="*/ 13 h 232"/>
                  <a:gd name="T2" fmla="*/ 2 w 232"/>
                  <a:gd name="T3" fmla="*/ 28 h 232"/>
                  <a:gd name="T4" fmla="*/ 2 w 232"/>
                  <a:gd name="T5" fmla="*/ 37 h 232"/>
                  <a:gd name="T6" fmla="*/ 194 w 232"/>
                  <a:gd name="T7" fmla="*/ 229 h 232"/>
                  <a:gd name="T8" fmla="*/ 204 w 232"/>
                  <a:gd name="T9" fmla="*/ 229 h 232"/>
                  <a:gd name="T10" fmla="*/ 232 w 232"/>
                  <a:gd name="T11" fmla="*/ 201 h 232"/>
                  <a:gd name="T12" fmla="*/ 38 w 232"/>
                  <a:gd name="T13" fmla="*/ 8 h 232"/>
                  <a:gd name="T14" fmla="*/ 30 w 232"/>
                  <a:gd name="T15" fmla="*/ 0 h 232"/>
                  <a:gd name="T16" fmla="*/ 17 w 232"/>
                  <a:gd name="T17" fmla="*/ 1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2" h="232">
                    <a:moveTo>
                      <a:pt x="17" y="13"/>
                    </a:moveTo>
                    <a:cubicBezTo>
                      <a:pt x="2" y="28"/>
                      <a:pt x="2" y="28"/>
                      <a:pt x="2" y="28"/>
                    </a:cubicBezTo>
                    <a:cubicBezTo>
                      <a:pt x="0" y="31"/>
                      <a:pt x="0" y="35"/>
                      <a:pt x="2" y="37"/>
                    </a:cubicBezTo>
                    <a:cubicBezTo>
                      <a:pt x="194" y="229"/>
                      <a:pt x="194" y="229"/>
                      <a:pt x="194" y="229"/>
                    </a:cubicBezTo>
                    <a:cubicBezTo>
                      <a:pt x="197" y="232"/>
                      <a:pt x="201" y="232"/>
                      <a:pt x="204" y="229"/>
                    </a:cubicBezTo>
                    <a:cubicBezTo>
                      <a:pt x="232" y="201"/>
                      <a:pt x="232" y="201"/>
                      <a:pt x="232" y="201"/>
                    </a:cubicBezTo>
                    <a:cubicBezTo>
                      <a:pt x="38" y="8"/>
                      <a:pt x="38" y="8"/>
                      <a:pt x="38" y="8"/>
                    </a:cubicBezTo>
                    <a:cubicBezTo>
                      <a:pt x="30" y="0"/>
                      <a:pt x="30" y="0"/>
                      <a:pt x="30" y="0"/>
                    </a:cubicBezTo>
                    <a:lnTo>
                      <a:pt x="17" y="13"/>
                    </a:lnTo>
                    <a:close/>
                  </a:path>
                </a:pathLst>
              </a:custGeom>
              <a:solidFill>
                <a:srgbClr val="000529"/>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41" name="Freeform 7"/>
              <p:cNvSpPr/>
              <p:nvPr/>
            </p:nvSpPr>
            <p:spPr bwMode="auto">
              <a:xfrm>
                <a:off x="1951038" y="1839913"/>
                <a:ext cx="474663" cy="461963"/>
              </a:xfrm>
              <a:custGeom>
                <a:avLst/>
                <a:gdLst>
                  <a:gd name="T0" fmla="*/ 69 w 69"/>
                  <a:gd name="T1" fmla="*/ 52 h 67"/>
                  <a:gd name="T2" fmla="*/ 20 w 69"/>
                  <a:gd name="T3" fmla="*/ 2 h 67"/>
                  <a:gd name="T4" fmla="*/ 10 w 69"/>
                  <a:gd name="T5" fmla="*/ 2 h 67"/>
                  <a:gd name="T6" fmla="*/ 0 w 69"/>
                  <a:gd name="T7" fmla="*/ 13 h 67"/>
                  <a:gd name="T8" fmla="*/ 54 w 69"/>
                  <a:gd name="T9" fmla="*/ 67 h 67"/>
                  <a:gd name="T10" fmla="*/ 69 w 69"/>
                  <a:gd name="T11" fmla="*/ 52 h 67"/>
                </a:gdLst>
                <a:ahLst/>
                <a:cxnLst>
                  <a:cxn ang="0">
                    <a:pos x="T0" y="T1"/>
                  </a:cxn>
                  <a:cxn ang="0">
                    <a:pos x="T2" y="T3"/>
                  </a:cxn>
                  <a:cxn ang="0">
                    <a:pos x="T4" y="T5"/>
                  </a:cxn>
                  <a:cxn ang="0">
                    <a:pos x="T6" y="T7"/>
                  </a:cxn>
                  <a:cxn ang="0">
                    <a:pos x="T8" y="T9"/>
                  </a:cxn>
                  <a:cxn ang="0">
                    <a:pos x="T10" y="T11"/>
                  </a:cxn>
                </a:cxnLst>
                <a:rect l="0" t="0" r="r" b="b"/>
                <a:pathLst>
                  <a:path w="69" h="67">
                    <a:moveTo>
                      <a:pt x="69" y="52"/>
                    </a:moveTo>
                    <a:cubicBezTo>
                      <a:pt x="20" y="2"/>
                      <a:pt x="20" y="2"/>
                      <a:pt x="20" y="2"/>
                    </a:cubicBezTo>
                    <a:cubicBezTo>
                      <a:pt x="17" y="0"/>
                      <a:pt x="13" y="0"/>
                      <a:pt x="10" y="2"/>
                    </a:cubicBezTo>
                    <a:cubicBezTo>
                      <a:pt x="0" y="13"/>
                      <a:pt x="0" y="13"/>
                      <a:pt x="0" y="13"/>
                    </a:cubicBezTo>
                    <a:cubicBezTo>
                      <a:pt x="54" y="67"/>
                      <a:pt x="54" y="67"/>
                      <a:pt x="54" y="67"/>
                    </a:cubicBezTo>
                    <a:lnTo>
                      <a:pt x="69" y="52"/>
                    </a:lnTo>
                    <a:close/>
                  </a:path>
                </a:pathLst>
              </a:custGeom>
              <a:solidFill>
                <a:srgbClr val="FF9973"/>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42" name="Freeform 8"/>
              <p:cNvSpPr/>
              <p:nvPr/>
            </p:nvSpPr>
            <p:spPr bwMode="auto">
              <a:xfrm>
                <a:off x="2322513" y="2074863"/>
                <a:ext cx="1611313" cy="1611313"/>
              </a:xfrm>
              <a:custGeom>
                <a:avLst/>
                <a:gdLst>
                  <a:gd name="T0" fmla="*/ 30 w 234"/>
                  <a:gd name="T1" fmla="*/ 3 h 234"/>
                  <a:gd name="T2" fmla="*/ 15 w 234"/>
                  <a:gd name="T3" fmla="*/ 18 h 234"/>
                  <a:gd name="T4" fmla="*/ 0 w 234"/>
                  <a:gd name="T5" fmla="*/ 33 h 234"/>
                  <a:gd name="T6" fmla="*/ 8 w 234"/>
                  <a:gd name="T7" fmla="*/ 41 h 234"/>
                  <a:gd name="T8" fmla="*/ 202 w 234"/>
                  <a:gd name="T9" fmla="*/ 234 h 234"/>
                  <a:gd name="T10" fmla="*/ 232 w 234"/>
                  <a:gd name="T11" fmla="*/ 204 h 234"/>
                  <a:gd name="T12" fmla="*/ 232 w 234"/>
                  <a:gd name="T13" fmla="*/ 195 h 234"/>
                  <a:gd name="T14" fmla="*/ 40 w 234"/>
                  <a:gd name="T15" fmla="*/ 3 h 234"/>
                  <a:gd name="T16" fmla="*/ 30 w 234"/>
                  <a:gd name="T17" fmla="*/ 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234">
                    <a:moveTo>
                      <a:pt x="30" y="3"/>
                    </a:moveTo>
                    <a:cubicBezTo>
                      <a:pt x="15" y="18"/>
                      <a:pt x="15" y="18"/>
                      <a:pt x="15" y="18"/>
                    </a:cubicBezTo>
                    <a:cubicBezTo>
                      <a:pt x="0" y="33"/>
                      <a:pt x="0" y="33"/>
                      <a:pt x="0" y="33"/>
                    </a:cubicBezTo>
                    <a:cubicBezTo>
                      <a:pt x="8" y="41"/>
                      <a:pt x="8" y="41"/>
                      <a:pt x="8" y="41"/>
                    </a:cubicBezTo>
                    <a:cubicBezTo>
                      <a:pt x="202" y="234"/>
                      <a:pt x="202" y="234"/>
                      <a:pt x="202" y="234"/>
                    </a:cubicBezTo>
                    <a:cubicBezTo>
                      <a:pt x="232" y="204"/>
                      <a:pt x="232" y="204"/>
                      <a:pt x="232" y="204"/>
                    </a:cubicBezTo>
                    <a:cubicBezTo>
                      <a:pt x="234" y="202"/>
                      <a:pt x="234" y="197"/>
                      <a:pt x="232" y="195"/>
                    </a:cubicBezTo>
                    <a:cubicBezTo>
                      <a:pt x="40" y="3"/>
                      <a:pt x="40" y="3"/>
                      <a:pt x="40" y="3"/>
                    </a:cubicBezTo>
                    <a:cubicBezTo>
                      <a:pt x="37" y="0"/>
                      <a:pt x="33" y="0"/>
                      <a:pt x="30" y="3"/>
                    </a:cubicBezTo>
                    <a:close/>
                  </a:path>
                </a:pathLst>
              </a:custGeom>
              <a:solidFill>
                <a:srgbClr val="333754"/>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43" name="Freeform 9"/>
              <p:cNvSpPr/>
              <p:nvPr/>
            </p:nvSpPr>
            <p:spPr bwMode="auto">
              <a:xfrm>
                <a:off x="131763" y="111125"/>
                <a:ext cx="2355850" cy="2355850"/>
              </a:xfrm>
              <a:custGeom>
                <a:avLst/>
                <a:gdLst>
                  <a:gd name="T0" fmla="*/ 281 w 342"/>
                  <a:gd name="T1" fmla="*/ 61 h 342"/>
                  <a:gd name="T2" fmla="*/ 281 w 342"/>
                  <a:gd name="T3" fmla="*/ 282 h 342"/>
                  <a:gd name="T4" fmla="*/ 61 w 342"/>
                  <a:gd name="T5" fmla="*/ 282 h 342"/>
                  <a:gd name="T6" fmla="*/ 61 w 342"/>
                  <a:gd name="T7" fmla="*/ 61 h 342"/>
                  <a:gd name="T8" fmla="*/ 281 w 342"/>
                  <a:gd name="T9" fmla="*/ 61 h 342"/>
                </a:gdLst>
                <a:ahLst/>
                <a:cxnLst>
                  <a:cxn ang="0">
                    <a:pos x="T0" y="T1"/>
                  </a:cxn>
                  <a:cxn ang="0">
                    <a:pos x="T2" y="T3"/>
                  </a:cxn>
                  <a:cxn ang="0">
                    <a:pos x="T4" y="T5"/>
                  </a:cxn>
                  <a:cxn ang="0">
                    <a:pos x="T6" y="T7"/>
                  </a:cxn>
                  <a:cxn ang="0">
                    <a:pos x="T8" y="T9"/>
                  </a:cxn>
                </a:cxnLst>
                <a:rect l="0" t="0" r="r" b="b"/>
                <a:pathLst>
                  <a:path w="342" h="342">
                    <a:moveTo>
                      <a:pt x="281" y="61"/>
                    </a:moveTo>
                    <a:cubicBezTo>
                      <a:pt x="342" y="122"/>
                      <a:pt x="342" y="221"/>
                      <a:pt x="281" y="282"/>
                    </a:cubicBezTo>
                    <a:cubicBezTo>
                      <a:pt x="220" y="342"/>
                      <a:pt x="122" y="342"/>
                      <a:pt x="61" y="282"/>
                    </a:cubicBezTo>
                    <a:cubicBezTo>
                      <a:pt x="0" y="221"/>
                      <a:pt x="0" y="122"/>
                      <a:pt x="61" y="61"/>
                    </a:cubicBezTo>
                    <a:cubicBezTo>
                      <a:pt x="122" y="0"/>
                      <a:pt x="220" y="0"/>
                      <a:pt x="281" y="61"/>
                    </a:cubicBezTo>
                    <a:close/>
                  </a:path>
                </a:pathLst>
              </a:custGeom>
              <a:solidFill>
                <a:srgbClr val="000529"/>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44" name="Freeform 10"/>
              <p:cNvSpPr/>
              <p:nvPr/>
            </p:nvSpPr>
            <p:spPr bwMode="auto">
              <a:xfrm>
                <a:off x="393700" y="379413"/>
                <a:ext cx="1831975" cy="1825625"/>
              </a:xfrm>
              <a:custGeom>
                <a:avLst/>
                <a:gdLst>
                  <a:gd name="T0" fmla="*/ 218 w 266"/>
                  <a:gd name="T1" fmla="*/ 47 h 265"/>
                  <a:gd name="T2" fmla="*/ 218 w 266"/>
                  <a:gd name="T3" fmla="*/ 218 h 265"/>
                  <a:gd name="T4" fmla="*/ 48 w 266"/>
                  <a:gd name="T5" fmla="*/ 218 h 265"/>
                  <a:gd name="T6" fmla="*/ 48 w 266"/>
                  <a:gd name="T7" fmla="*/ 47 h 265"/>
                  <a:gd name="T8" fmla="*/ 218 w 266"/>
                  <a:gd name="T9" fmla="*/ 47 h 265"/>
                </a:gdLst>
                <a:ahLst/>
                <a:cxnLst>
                  <a:cxn ang="0">
                    <a:pos x="T0" y="T1"/>
                  </a:cxn>
                  <a:cxn ang="0">
                    <a:pos x="T2" y="T3"/>
                  </a:cxn>
                  <a:cxn ang="0">
                    <a:pos x="T4" y="T5"/>
                  </a:cxn>
                  <a:cxn ang="0">
                    <a:pos x="T6" y="T7"/>
                  </a:cxn>
                  <a:cxn ang="0">
                    <a:pos x="T8" y="T9"/>
                  </a:cxn>
                </a:cxnLst>
                <a:rect l="0" t="0" r="r" b="b"/>
                <a:pathLst>
                  <a:path w="266" h="265">
                    <a:moveTo>
                      <a:pt x="218" y="47"/>
                    </a:moveTo>
                    <a:cubicBezTo>
                      <a:pt x="266" y="94"/>
                      <a:pt x="266" y="171"/>
                      <a:pt x="218" y="218"/>
                    </a:cubicBezTo>
                    <a:cubicBezTo>
                      <a:pt x="171" y="265"/>
                      <a:pt x="95" y="265"/>
                      <a:pt x="48" y="218"/>
                    </a:cubicBezTo>
                    <a:cubicBezTo>
                      <a:pt x="0" y="171"/>
                      <a:pt x="0" y="94"/>
                      <a:pt x="48" y="47"/>
                    </a:cubicBezTo>
                    <a:cubicBezTo>
                      <a:pt x="95" y="0"/>
                      <a:pt x="171" y="0"/>
                      <a:pt x="218" y="47"/>
                    </a:cubicBezTo>
                    <a:close/>
                  </a:path>
                </a:pathLst>
              </a:custGeom>
              <a:solidFill>
                <a:srgbClr val="8FD4BF"/>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45" name="Freeform 11"/>
              <p:cNvSpPr/>
              <p:nvPr/>
            </p:nvSpPr>
            <p:spPr bwMode="auto">
              <a:xfrm>
                <a:off x="558800" y="758825"/>
                <a:ext cx="371475" cy="1033463"/>
              </a:xfrm>
              <a:custGeom>
                <a:avLst/>
                <a:gdLst>
                  <a:gd name="T0" fmla="*/ 51 w 54"/>
                  <a:gd name="T1" fmla="*/ 147 h 150"/>
                  <a:gd name="T2" fmla="*/ 40 w 54"/>
                  <a:gd name="T3" fmla="*/ 147 h 150"/>
                  <a:gd name="T4" fmla="*/ 40 w 54"/>
                  <a:gd name="T5" fmla="*/ 3 h 150"/>
                  <a:gd name="T6" fmla="*/ 51 w 54"/>
                  <a:gd name="T7" fmla="*/ 3 h 150"/>
                  <a:gd name="T8" fmla="*/ 51 w 54"/>
                  <a:gd name="T9" fmla="*/ 14 h 150"/>
                  <a:gd name="T10" fmla="*/ 51 w 54"/>
                  <a:gd name="T11" fmla="*/ 136 h 150"/>
                  <a:gd name="T12" fmla="*/ 51 w 54"/>
                  <a:gd name="T13" fmla="*/ 147 h 150"/>
                </a:gdLst>
                <a:ahLst/>
                <a:cxnLst>
                  <a:cxn ang="0">
                    <a:pos x="T0" y="T1"/>
                  </a:cxn>
                  <a:cxn ang="0">
                    <a:pos x="T2" y="T3"/>
                  </a:cxn>
                  <a:cxn ang="0">
                    <a:pos x="T4" y="T5"/>
                  </a:cxn>
                  <a:cxn ang="0">
                    <a:pos x="T6" y="T7"/>
                  </a:cxn>
                  <a:cxn ang="0">
                    <a:pos x="T8" y="T9"/>
                  </a:cxn>
                  <a:cxn ang="0">
                    <a:pos x="T10" y="T11"/>
                  </a:cxn>
                  <a:cxn ang="0">
                    <a:pos x="T12" y="T13"/>
                  </a:cxn>
                </a:cxnLst>
                <a:rect l="0" t="0" r="r" b="b"/>
                <a:pathLst>
                  <a:path w="54" h="150">
                    <a:moveTo>
                      <a:pt x="51" y="147"/>
                    </a:moveTo>
                    <a:cubicBezTo>
                      <a:pt x="48" y="150"/>
                      <a:pt x="43" y="150"/>
                      <a:pt x="40" y="147"/>
                    </a:cubicBezTo>
                    <a:cubicBezTo>
                      <a:pt x="0" y="107"/>
                      <a:pt x="0" y="43"/>
                      <a:pt x="40" y="3"/>
                    </a:cubicBezTo>
                    <a:cubicBezTo>
                      <a:pt x="43" y="0"/>
                      <a:pt x="48" y="0"/>
                      <a:pt x="51" y="3"/>
                    </a:cubicBezTo>
                    <a:cubicBezTo>
                      <a:pt x="54" y="6"/>
                      <a:pt x="54" y="11"/>
                      <a:pt x="51" y="14"/>
                    </a:cubicBezTo>
                    <a:cubicBezTo>
                      <a:pt x="17" y="47"/>
                      <a:pt x="17" y="102"/>
                      <a:pt x="51" y="136"/>
                    </a:cubicBezTo>
                    <a:cubicBezTo>
                      <a:pt x="54" y="139"/>
                      <a:pt x="54" y="144"/>
                      <a:pt x="51" y="147"/>
                    </a:cubicBezTo>
                    <a:close/>
                  </a:path>
                </a:pathLst>
              </a:custGeom>
              <a:solidFill>
                <a:srgbClr val="FFFFFF"/>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46" name="Freeform 12"/>
              <p:cNvSpPr/>
              <p:nvPr/>
            </p:nvSpPr>
            <p:spPr bwMode="auto">
              <a:xfrm>
                <a:off x="1041400" y="1819275"/>
                <a:ext cx="412750" cy="165100"/>
              </a:xfrm>
              <a:custGeom>
                <a:avLst/>
                <a:gdLst>
                  <a:gd name="T0" fmla="*/ 58 w 60"/>
                  <a:gd name="T1" fmla="*/ 20 h 24"/>
                  <a:gd name="T2" fmla="*/ 53 w 60"/>
                  <a:gd name="T3" fmla="*/ 22 h 24"/>
                  <a:gd name="T4" fmla="*/ 6 w 60"/>
                  <a:gd name="T5" fmla="*/ 16 h 24"/>
                  <a:gd name="T6" fmla="*/ 2 w 60"/>
                  <a:gd name="T7" fmla="*/ 6 h 24"/>
                  <a:gd name="T8" fmla="*/ 12 w 60"/>
                  <a:gd name="T9" fmla="*/ 1 h 24"/>
                  <a:gd name="T10" fmla="*/ 51 w 60"/>
                  <a:gd name="T11" fmla="*/ 6 h 24"/>
                  <a:gd name="T12" fmla="*/ 60 w 60"/>
                  <a:gd name="T13" fmla="*/ 13 h 24"/>
                  <a:gd name="T14" fmla="*/ 58 w 60"/>
                  <a:gd name="T15" fmla="*/ 2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24">
                    <a:moveTo>
                      <a:pt x="58" y="20"/>
                    </a:moveTo>
                    <a:cubicBezTo>
                      <a:pt x="57" y="21"/>
                      <a:pt x="55" y="22"/>
                      <a:pt x="53" y="22"/>
                    </a:cubicBezTo>
                    <a:cubicBezTo>
                      <a:pt x="37" y="24"/>
                      <a:pt x="21" y="22"/>
                      <a:pt x="6" y="16"/>
                    </a:cubicBezTo>
                    <a:cubicBezTo>
                      <a:pt x="2" y="15"/>
                      <a:pt x="0" y="10"/>
                      <a:pt x="2" y="6"/>
                    </a:cubicBezTo>
                    <a:cubicBezTo>
                      <a:pt x="3" y="2"/>
                      <a:pt x="8" y="0"/>
                      <a:pt x="12" y="1"/>
                    </a:cubicBezTo>
                    <a:cubicBezTo>
                      <a:pt x="24" y="6"/>
                      <a:pt x="38" y="8"/>
                      <a:pt x="51" y="6"/>
                    </a:cubicBezTo>
                    <a:cubicBezTo>
                      <a:pt x="56" y="6"/>
                      <a:pt x="60" y="9"/>
                      <a:pt x="60" y="13"/>
                    </a:cubicBezTo>
                    <a:cubicBezTo>
                      <a:pt x="60" y="16"/>
                      <a:pt x="59" y="18"/>
                      <a:pt x="58" y="20"/>
                    </a:cubicBezTo>
                    <a:close/>
                  </a:path>
                </a:pathLst>
              </a:custGeom>
              <a:solidFill>
                <a:srgbClr val="FFFFFF"/>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grpSp>
        <p:grpSp>
          <p:nvGrpSpPr>
            <p:cNvPr id="328" name="Group 327"/>
            <p:cNvGrpSpPr/>
            <p:nvPr/>
          </p:nvGrpSpPr>
          <p:grpSpPr>
            <a:xfrm>
              <a:off x="9880689" y="7720650"/>
              <a:ext cx="4606783" cy="3943931"/>
              <a:chOff x="9724729" y="7787490"/>
              <a:chExt cx="4606783" cy="3943931"/>
            </a:xfrm>
          </p:grpSpPr>
          <p:sp>
            <p:nvSpPr>
              <p:cNvPr id="162" name="Freeform 126"/>
              <p:cNvSpPr>
                <a:spLocks noChangeArrowheads="1"/>
              </p:cNvSpPr>
              <p:nvPr/>
            </p:nvSpPr>
            <p:spPr bwMode="auto">
              <a:xfrm>
                <a:off x="11792173" y="8870221"/>
                <a:ext cx="471894" cy="359500"/>
              </a:xfrm>
              <a:custGeom>
                <a:avLst/>
                <a:gdLst>
                  <a:gd name="T0" fmla="*/ 0 w 988"/>
                  <a:gd name="T1" fmla="*/ 0 h 753"/>
                  <a:gd name="T2" fmla="*/ 0 w 988"/>
                  <a:gd name="T3" fmla="*/ 437 h 753"/>
                  <a:gd name="T4" fmla="*/ 482 w 988"/>
                  <a:gd name="T5" fmla="*/ 752 h 753"/>
                  <a:gd name="T6" fmla="*/ 987 w 988"/>
                  <a:gd name="T7" fmla="*/ 437 h 753"/>
                  <a:gd name="T8" fmla="*/ 987 w 988"/>
                  <a:gd name="T9" fmla="*/ 0 h 753"/>
                  <a:gd name="T10" fmla="*/ 0 w 988"/>
                  <a:gd name="T11" fmla="*/ 0 h 753"/>
                </a:gdLst>
                <a:ahLst/>
                <a:cxnLst>
                  <a:cxn ang="0">
                    <a:pos x="T0" y="T1"/>
                  </a:cxn>
                  <a:cxn ang="0">
                    <a:pos x="T2" y="T3"/>
                  </a:cxn>
                  <a:cxn ang="0">
                    <a:pos x="T4" y="T5"/>
                  </a:cxn>
                  <a:cxn ang="0">
                    <a:pos x="T6" y="T7"/>
                  </a:cxn>
                  <a:cxn ang="0">
                    <a:pos x="T8" y="T9"/>
                  </a:cxn>
                  <a:cxn ang="0">
                    <a:pos x="T10" y="T11"/>
                  </a:cxn>
                </a:cxnLst>
                <a:rect l="0" t="0" r="r" b="b"/>
                <a:pathLst>
                  <a:path w="988" h="753">
                    <a:moveTo>
                      <a:pt x="0" y="0"/>
                    </a:moveTo>
                    <a:lnTo>
                      <a:pt x="0" y="437"/>
                    </a:lnTo>
                    <a:lnTo>
                      <a:pt x="482" y="752"/>
                    </a:lnTo>
                    <a:lnTo>
                      <a:pt x="987" y="437"/>
                    </a:lnTo>
                    <a:lnTo>
                      <a:pt x="987" y="0"/>
                    </a:lnTo>
                    <a:lnTo>
                      <a:pt x="0" y="0"/>
                    </a:lnTo>
                  </a:path>
                </a:pathLst>
              </a:custGeom>
              <a:solidFill>
                <a:srgbClr val="FDD8A5"/>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63" name="Freeform 127"/>
              <p:cNvSpPr>
                <a:spLocks noChangeArrowheads="1"/>
              </p:cNvSpPr>
              <p:nvPr/>
            </p:nvSpPr>
            <p:spPr bwMode="auto">
              <a:xfrm>
                <a:off x="11792173" y="8870221"/>
                <a:ext cx="471894" cy="359500"/>
              </a:xfrm>
              <a:custGeom>
                <a:avLst/>
                <a:gdLst>
                  <a:gd name="T0" fmla="*/ 0 w 988"/>
                  <a:gd name="T1" fmla="*/ 0 h 753"/>
                  <a:gd name="T2" fmla="*/ 0 w 988"/>
                  <a:gd name="T3" fmla="*/ 437 h 753"/>
                  <a:gd name="T4" fmla="*/ 482 w 988"/>
                  <a:gd name="T5" fmla="*/ 752 h 753"/>
                  <a:gd name="T6" fmla="*/ 987 w 988"/>
                  <a:gd name="T7" fmla="*/ 437 h 753"/>
                  <a:gd name="T8" fmla="*/ 987 w 988"/>
                  <a:gd name="T9" fmla="*/ 0 h 753"/>
                  <a:gd name="T10" fmla="*/ 0 w 988"/>
                  <a:gd name="T11" fmla="*/ 0 h 753"/>
                </a:gdLst>
                <a:ahLst/>
                <a:cxnLst>
                  <a:cxn ang="0">
                    <a:pos x="T0" y="T1"/>
                  </a:cxn>
                  <a:cxn ang="0">
                    <a:pos x="T2" y="T3"/>
                  </a:cxn>
                  <a:cxn ang="0">
                    <a:pos x="T4" y="T5"/>
                  </a:cxn>
                  <a:cxn ang="0">
                    <a:pos x="T6" y="T7"/>
                  </a:cxn>
                  <a:cxn ang="0">
                    <a:pos x="T8" y="T9"/>
                  </a:cxn>
                  <a:cxn ang="0">
                    <a:pos x="T10" y="T11"/>
                  </a:cxn>
                </a:cxnLst>
                <a:rect l="0" t="0" r="r" b="b"/>
                <a:pathLst>
                  <a:path w="988" h="753">
                    <a:moveTo>
                      <a:pt x="0" y="0"/>
                    </a:moveTo>
                    <a:lnTo>
                      <a:pt x="0" y="437"/>
                    </a:lnTo>
                    <a:lnTo>
                      <a:pt x="482" y="752"/>
                    </a:lnTo>
                    <a:lnTo>
                      <a:pt x="987" y="437"/>
                    </a:lnTo>
                    <a:lnTo>
                      <a:pt x="987" y="0"/>
                    </a:lnTo>
                    <a:lnTo>
                      <a:pt x="0" y="0"/>
                    </a:lnTo>
                  </a:path>
                </a:pathLst>
              </a:custGeom>
              <a:solidFill>
                <a:srgbClr val="FDD8A5"/>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64" name="Freeform 128"/>
              <p:cNvSpPr>
                <a:spLocks noChangeArrowheads="1"/>
              </p:cNvSpPr>
              <p:nvPr/>
            </p:nvSpPr>
            <p:spPr bwMode="auto">
              <a:xfrm>
                <a:off x="11792173" y="8870221"/>
                <a:ext cx="471894" cy="289715"/>
              </a:xfrm>
              <a:custGeom>
                <a:avLst/>
                <a:gdLst>
                  <a:gd name="T0" fmla="*/ 0 w 988"/>
                  <a:gd name="T1" fmla="*/ 0 h 610"/>
                  <a:gd name="T2" fmla="*/ 0 w 988"/>
                  <a:gd name="T3" fmla="*/ 437 h 610"/>
                  <a:gd name="T4" fmla="*/ 267 w 988"/>
                  <a:gd name="T5" fmla="*/ 609 h 610"/>
                  <a:gd name="T6" fmla="*/ 987 w 988"/>
                  <a:gd name="T7" fmla="*/ 163 h 610"/>
                  <a:gd name="T8" fmla="*/ 987 w 988"/>
                  <a:gd name="T9" fmla="*/ 0 h 610"/>
                  <a:gd name="T10" fmla="*/ 0 w 988"/>
                  <a:gd name="T11" fmla="*/ 0 h 610"/>
                </a:gdLst>
                <a:ahLst/>
                <a:cxnLst>
                  <a:cxn ang="0">
                    <a:pos x="T0" y="T1"/>
                  </a:cxn>
                  <a:cxn ang="0">
                    <a:pos x="T2" y="T3"/>
                  </a:cxn>
                  <a:cxn ang="0">
                    <a:pos x="T4" y="T5"/>
                  </a:cxn>
                  <a:cxn ang="0">
                    <a:pos x="T6" y="T7"/>
                  </a:cxn>
                  <a:cxn ang="0">
                    <a:pos x="T8" y="T9"/>
                  </a:cxn>
                  <a:cxn ang="0">
                    <a:pos x="T10" y="T11"/>
                  </a:cxn>
                </a:cxnLst>
                <a:rect l="0" t="0" r="r" b="b"/>
                <a:pathLst>
                  <a:path w="988" h="610">
                    <a:moveTo>
                      <a:pt x="0" y="0"/>
                    </a:moveTo>
                    <a:lnTo>
                      <a:pt x="0" y="437"/>
                    </a:lnTo>
                    <a:lnTo>
                      <a:pt x="267" y="609"/>
                    </a:lnTo>
                    <a:lnTo>
                      <a:pt x="987" y="163"/>
                    </a:lnTo>
                    <a:lnTo>
                      <a:pt x="987" y="0"/>
                    </a:lnTo>
                    <a:lnTo>
                      <a:pt x="0" y="0"/>
                    </a:lnTo>
                  </a:path>
                </a:pathLst>
              </a:custGeom>
              <a:solidFill>
                <a:srgbClr val="F6BF84"/>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65" name="Freeform 129"/>
              <p:cNvSpPr>
                <a:spLocks noChangeArrowheads="1"/>
              </p:cNvSpPr>
              <p:nvPr/>
            </p:nvSpPr>
            <p:spPr bwMode="auto">
              <a:xfrm>
                <a:off x="11553052" y="7924946"/>
                <a:ext cx="948020" cy="1125025"/>
              </a:xfrm>
              <a:custGeom>
                <a:avLst/>
                <a:gdLst>
                  <a:gd name="T0" fmla="*/ 1867 w 1979"/>
                  <a:gd name="T1" fmla="*/ 1003 h 2349"/>
                  <a:gd name="T2" fmla="*/ 1867 w 1979"/>
                  <a:gd name="T3" fmla="*/ 1003 h 2349"/>
                  <a:gd name="T4" fmla="*/ 1763 w 1979"/>
                  <a:gd name="T5" fmla="*/ 1010 h 2349"/>
                  <a:gd name="T6" fmla="*/ 991 w 1979"/>
                  <a:gd name="T7" fmla="*/ 0 h 2349"/>
                  <a:gd name="T8" fmla="*/ 214 w 1979"/>
                  <a:gd name="T9" fmla="*/ 1010 h 2349"/>
                  <a:gd name="T10" fmla="*/ 115 w 1979"/>
                  <a:gd name="T11" fmla="*/ 1003 h 2349"/>
                  <a:gd name="T12" fmla="*/ 282 w 1979"/>
                  <a:gd name="T13" fmla="*/ 1552 h 2349"/>
                  <a:gd name="T14" fmla="*/ 541 w 1979"/>
                  <a:gd name="T15" fmla="*/ 2089 h 2349"/>
                  <a:gd name="T16" fmla="*/ 991 w 1979"/>
                  <a:gd name="T17" fmla="*/ 2348 h 2349"/>
                  <a:gd name="T18" fmla="*/ 1449 w 1979"/>
                  <a:gd name="T19" fmla="*/ 2058 h 2349"/>
                  <a:gd name="T20" fmla="*/ 1700 w 1979"/>
                  <a:gd name="T21" fmla="*/ 1552 h 2349"/>
                  <a:gd name="T22" fmla="*/ 1867 w 1979"/>
                  <a:gd name="T23" fmla="*/ 1003 h 2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79" h="2349">
                    <a:moveTo>
                      <a:pt x="1867" y="1003"/>
                    </a:moveTo>
                    <a:lnTo>
                      <a:pt x="1867" y="1003"/>
                    </a:lnTo>
                    <a:cubicBezTo>
                      <a:pt x="1867" y="1003"/>
                      <a:pt x="1799" y="923"/>
                      <a:pt x="1763" y="1010"/>
                    </a:cubicBezTo>
                    <a:cubicBezTo>
                      <a:pt x="1763" y="1010"/>
                      <a:pt x="1978" y="0"/>
                      <a:pt x="991" y="0"/>
                    </a:cubicBezTo>
                    <a:cubicBezTo>
                      <a:pt x="0" y="0"/>
                      <a:pt x="214" y="1010"/>
                      <a:pt x="214" y="1010"/>
                    </a:cubicBezTo>
                    <a:cubicBezTo>
                      <a:pt x="183" y="923"/>
                      <a:pt x="115" y="1003"/>
                      <a:pt x="115" y="1003"/>
                    </a:cubicBezTo>
                    <a:cubicBezTo>
                      <a:pt x="60" y="1508"/>
                      <a:pt x="282" y="1552"/>
                      <a:pt x="282" y="1552"/>
                    </a:cubicBezTo>
                    <a:cubicBezTo>
                      <a:pt x="282" y="1552"/>
                      <a:pt x="282" y="1831"/>
                      <a:pt x="541" y="2089"/>
                    </a:cubicBezTo>
                    <a:cubicBezTo>
                      <a:pt x="800" y="2348"/>
                      <a:pt x="991" y="2348"/>
                      <a:pt x="991" y="2348"/>
                    </a:cubicBezTo>
                    <a:cubicBezTo>
                      <a:pt x="991" y="2348"/>
                      <a:pt x="1194" y="2316"/>
                      <a:pt x="1449" y="2058"/>
                    </a:cubicBezTo>
                    <a:cubicBezTo>
                      <a:pt x="1707" y="1799"/>
                      <a:pt x="1700" y="1552"/>
                      <a:pt x="1700" y="1552"/>
                    </a:cubicBezTo>
                    <a:cubicBezTo>
                      <a:pt x="1700" y="1552"/>
                      <a:pt x="1922" y="1508"/>
                      <a:pt x="1867" y="1003"/>
                    </a:cubicBezTo>
                  </a:path>
                </a:pathLst>
              </a:custGeom>
              <a:solidFill>
                <a:srgbClr val="FDD8A5"/>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66" name="Freeform 130"/>
              <p:cNvSpPr>
                <a:spLocks noChangeArrowheads="1"/>
              </p:cNvSpPr>
              <p:nvPr/>
            </p:nvSpPr>
            <p:spPr bwMode="auto">
              <a:xfrm>
                <a:off x="11578446" y="7787490"/>
                <a:ext cx="886652" cy="699968"/>
              </a:xfrm>
              <a:custGeom>
                <a:avLst/>
                <a:gdLst>
                  <a:gd name="T0" fmla="*/ 180 w 1853"/>
                  <a:gd name="T1" fmla="*/ 1461 h 1462"/>
                  <a:gd name="T2" fmla="*/ 180 w 1853"/>
                  <a:gd name="T3" fmla="*/ 1461 h 1462"/>
                  <a:gd name="T4" fmla="*/ 247 w 1853"/>
                  <a:gd name="T5" fmla="*/ 1158 h 1462"/>
                  <a:gd name="T6" fmla="*/ 347 w 1853"/>
                  <a:gd name="T7" fmla="*/ 856 h 1462"/>
                  <a:gd name="T8" fmla="*/ 446 w 1853"/>
                  <a:gd name="T9" fmla="*/ 732 h 1462"/>
                  <a:gd name="T10" fmla="*/ 1000 w 1853"/>
                  <a:gd name="T11" fmla="*/ 887 h 1462"/>
                  <a:gd name="T12" fmla="*/ 1461 w 1853"/>
                  <a:gd name="T13" fmla="*/ 955 h 1462"/>
                  <a:gd name="T14" fmla="*/ 1358 w 1853"/>
                  <a:gd name="T15" fmla="*/ 832 h 1462"/>
                  <a:gd name="T16" fmla="*/ 1561 w 1853"/>
                  <a:gd name="T17" fmla="*/ 832 h 1462"/>
                  <a:gd name="T18" fmla="*/ 1628 w 1853"/>
                  <a:gd name="T19" fmla="*/ 1071 h 1462"/>
                  <a:gd name="T20" fmla="*/ 1708 w 1853"/>
                  <a:gd name="T21" fmla="*/ 1461 h 1462"/>
                  <a:gd name="T22" fmla="*/ 1796 w 1853"/>
                  <a:gd name="T23" fmla="*/ 1373 h 1462"/>
                  <a:gd name="T24" fmla="*/ 1852 w 1853"/>
                  <a:gd name="T25" fmla="*/ 1182 h 1462"/>
                  <a:gd name="T26" fmla="*/ 1852 w 1853"/>
                  <a:gd name="T27" fmla="*/ 565 h 1462"/>
                  <a:gd name="T28" fmla="*/ 944 w 1853"/>
                  <a:gd name="T29" fmla="*/ 0 h 1462"/>
                  <a:gd name="T30" fmla="*/ 44 w 1853"/>
                  <a:gd name="T31" fmla="*/ 621 h 1462"/>
                  <a:gd name="T32" fmla="*/ 44 w 1853"/>
                  <a:gd name="T33" fmla="*/ 1202 h 1462"/>
                  <a:gd name="T34" fmla="*/ 180 w 1853"/>
                  <a:gd name="T35" fmla="*/ 1461 h 1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53" h="1462">
                    <a:moveTo>
                      <a:pt x="180" y="1461"/>
                    </a:moveTo>
                    <a:lnTo>
                      <a:pt x="180" y="1461"/>
                    </a:lnTo>
                    <a:cubicBezTo>
                      <a:pt x="247" y="1158"/>
                      <a:pt x="247" y="1158"/>
                      <a:pt x="247" y="1158"/>
                    </a:cubicBezTo>
                    <a:cubicBezTo>
                      <a:pt x="247" y="1158"/>
                      <a:pt x="315" y="912"/>
                      <a:pt x="347" y="856"/>
                    </a:cubicBezTo>
                    <a:cubicBezTo>
                      <a:pt x="383" y="800"/>
                      <a:pt x="446" y="732"/>
                      <a:pt x="446" y="732"/>
                    </a:cubicBezTo>
                    <a:cubicBezTo>
                      <a:pt x="446" y="732"/>
                      <a:pt x="629" y="812"/>
                      <a:pt x="1000" y="887"/>
                    </a:cubicBezTo>
                    <a:cubicBezTo>
                      <a:pt x="1370" y="967"/>
                      <a:pt x="1461" y="955"/>
                      <a:pt x="1461" y="955"/>
                    </a:cubicBezTo>
                    <a:cubicBezTo>
                      <a:pt x="1358" y="832"/>
                      <a:pt x="1358" y="832"/>
                      <a:pt x="1358" y="832"/>
                    </a:cubicBezTo>
                    <a:cubicBezTo>
                      <a:pt x="1561" y="832"/>
                      <a:pt x="1561" y="832"/>
                      <a:pt x="1561" y="832"/>
                    </a:cubicBezTo>
                    <a:cubicBezTo>
                      <a:pt x="1561" y="832"/>
                      <a:pt x="1573" y="1011"/>
                      <a:pt x="1628" y="1071"/>
                    </a:cubicBezTo>
                    <a:cubicBezTo>
                      <a:pt x="1684" y="1126"/>
                      <a:pt x="1708" y="1461"/>
                      <a:pt x="1708" y="1461"/>
                    </a:cubicBezTo>
                    <a:cubicBezTo>
                      <a:pt x="1796" y="1373"/>
                      <a:pt x="1796" y="1373"/>
                      <a:pt x="1796" y="1373"/>
                    </a:cubicBezTo>
                    <a:cubicBezTo>
                      <a:pt x="1852" y="1182"/>
                      <a:pt x="1852" y="1182"/>
                      <a:pt x="1852" y="1182"/>
                    </a:cubicBezTo>
                    <a:cubicBezTo>
                      <a:pt x="1852" y="565"/>
                      <a:pt x="1852" y="565"/>
                      <a:pt x="1852" y="565"/>
                    </a:cubicBezTo>
                    <a:cubicBezTo>
                      <a:pt x="1852" y="565"/>
                      <a:pt x="1616" y="0"/>
                      <a:pt x="944" y="0"/>
                    </a:cubicBezTo>
                    <a:cubicBezTo>
                      <a:pt x="271" y="0"/>
                      <a:pt x="44" y="621"/>
                      <a:pt x="44" y="621"/>
                    </a:cubicBezTo>
                    <a:cubicBezTo>
                      <a:pt x="44" y="621"/>
                      <a:pt x="0" y="1146"/>
                      <a:pt x="44" y="1202"/>
                    </a:cubicBezTo>
                    <a:cubicBezTo>
                      <a:pt x="88" y="1258"/>
                      <a:pt x="180" y="1461"/>
                      <a:pt x="180" y="1461"/>
                    </a:cubicBezTo>
                  </a:path>
                </a:pathLst>
              </a:custGeom>
              <a:solidFill>
                <a:srgbClr val="4A4847"/>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67" name="Freeform 131"/>
              <p:cNvSpPr>
                <a:spLocks noChangeArrowheads="1"/>
              </p:cNvSpPr>
              <p:nvPr/>
            </p:nvSpPr>
            <p:spPr bwMode="auto">
              <a:xfrm>
                <a:off x="9735309" y="9866248"/>
                <a:ext cx="785079" cy="401795"/>
              </a:xfrm>
              <a:custGeom>
                <a:avLst/>
                <a:gdLst>
                  <a:gd name="T0" fmla="*/ 637 w 1641"/>
                  <a:gd name="T1" fmla="*/ 8 h 841"/>
                  <a:gd name="T2" fmla="*/ 637 w 1641"/>
                  <a:gd name="T3" fmla="*/ 8 h 841"/>
                  <a:gd name="T4" fmla="*/ 1039 w 1641"/>
                  <a:gd name="T5" fmla="*/ 123 h 841"/>
                  <a:gd name="T6" fmla="*/ 1394 w 1641"/>
                  <a:gd name="T7" fmla="*/ 267 h 841"/>
                  <a:gd name="T8" fmla="*/ 1493 w 1641"/>
                  <a:gd name="T9" fmla="*/ 394 h 841"/>
                  <a:gd name="T10" fmla="*/ 1640 w 1641"/>
                  <a:gd name="T11" fmla="*/ 513 h 841"/>
                  <a:gd name="T12" fmla="*/ 1298 w 1641"/>
                  <a:gd name="T13" fmla="*/ 840 h 841"/>
                  <a:gd name="T14" fmla="*/ 1139 w 1641"/>
                  <a:gd name="T15" fmla="*/ 752 h 841"/>
                  <a:gd name="T16" fmla="*/ 482 w 1641"/>
                  <a:gd name="T17" fmla="*/ 597 h 841"/>
                  <a:gd name="T18" fmla="*/ 4 w 1641"/>
                  <a:gd name="T19" fmla="*/ 59 h 841"/>
                  <a:gd name="T20" fmla="*/ 20 w 1641"/>
                  <a:gd name="T21" fmla="*/ 8 h 841"/>
                  <a:gd name="T22" fmla="*/ 195 w 1641"/>
                  <a:gd name="T23" fmla="*/ 95 h 841"/>
                  <a:gd name="T24" fmla="*/ 462 w 1641"/>
                  <a:gd name="T25" fmla="*/ 362 h 841"/>
                  <a:gd name="T26" fmla="*/ 203 w 1641"/>
                  <a:gd name="T27" fmla="*/ 59 h 841"/>
                  <a:gd name="T28" fmla="*/ 203 w 1641"/>
                  <a:gd name="T29" fmla="*/ 8 h 841"/>
                  <a:gd name="T30" fmla="*/ 382 w 1641"/>
                  <a:gd name="T31" fmla="*/ 87 h 841"/>
                  <a:gd name="T32" fmla="*/ 848 w 1641"/>
                  <a:gd name="T33" fmla="*/ 390 h 841"/>
                  <a:gd name="T34" fmla="*/ 940 w 1641"/>
                  <a:gd name="T35" fmla="*/ 263 h 841"/>
                  <a:gd name="T36" fmla="*/ 741 w 1641"/>
                  <a:gd name="T37" fmla="*/ 211 h 841"/>
                  <a:gd name="T38" fmla="*/ 637 w 1641"/>
                  <a:gd name="T39" fmla="*/ 8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41" h="841">
                    <a:moveTo>
                      <a:pt x="637" y="8"/>
                    </a:moveTo>
                    <a:lnTo>
                      <a:pt x="637" y="8"/>
                    </a:lnTo>
                    <a:cubicBezTo>
                      <a:pt x="637" y="8"/>
                      <a:pt x="959" y="111"/>
                      <a:pt x="1039" y="123"/>
                    </a:cubicBezTo>
                    <a:cubicBezTo>
                      <a:pt x="1118" y="135"/>
                      <a:pt x="1298" y="159"/>
                      <a:pt x="1394" y="267"/>
                    </a:cubicBezTo>
                    <a:cubicBezTo>
                      <a:pt x="1489" y="374"/>
                      <a:pt x="1457" y="366"/>
                      <a:pt x="1493" y="394"/>
                    </a:cubicBezTo>
                    <a:cubicBezTo>
                      <a:pt x="1525" y="422"/>
                      <a:pt x="1640" y="513"/>
                      <a:pt x="1640" y="513"/>
                    </a:cubicBezTo>
                    <a:cubicBezTo>
                      <a:pt x="1298" y="840"/>
                      <a:pt x="1298" y="840"/>
                      <a:pt x="1298" y="840"/>
                    </a:cubicBezTo>
                    <a:cubicBezTo>
                      <a:pt x="1298" y="840"/>
                      <a:pt x="1179" y="764"/>
                      <a:pt x="1139" y="752"/>
                    </a:cubicBezTo>
                    <a:cubicBezTo>
                      <a:pt x="1103" y="740"/>
                      <a:pt x="526" y="625"/>
                      <a:pt x="482" y="597"/>
                    </a:cubicBezTo>
                    <a:cubicBezTo>
                      <a:pt x="434" y="569"/>
                      <a:pt x="8" y="75"/>
                      <a:pt x="4" y="59"/>
                    </a:cubicBezTo>
                    <a:cubicBezTo>
                      <a:pt x="0" y="43"/>
                      <a:pt x="0" y="16"/>
                      <a:pt x="20" y="8"/>
                    </a:cubicBezTo>
                    <a:cubicBezTo>
                      <a:pt x="40" y="3"/>
                      <a:pt x="115" y="0"/>
                      <a:pt x="195" y="95"/>
                    </a:cubicBezTo>
                    <a:cubicBezTo>
                      <a:pt x="275" y="187"/>
                      <a:pt x="462" y="362"/>
                      <a:pt x="462" y="362"/>
                    </a:cubicBezTo>
                    <a:cubicBezTo>
                      <a:pt x="203" y="59"/>
                      <a:pt x="203" y="59"/>
                      <a:pt x="203" y="59"/>
                    </a:cubicBezTo>
                    <a:cubicBezTo>
                      <a:pt x="203" y="59"/>
                      <a:pt x="195" y="8"/>
                      <a:pt x="203" y="8"/>
                    </a:cubicBezTo>
                    <a:cubicBezTo>
                      <a:pt x="215" y="8"/>
                      <a:pt x="295" y="0"/>
                      <a:pt x="382" y="87"/>
                    </a:cubicBezTo>
                    <a:cubicBezTo>
                      <a:pt x="474" y="179"/>
                      <a:pt x="657" y="406"/>
                      <a:pt x="848" y="390"/>
                    </a:cubicBezTo>
                    <a:cubicBezTo>
                      <a:pt x="1043" y="370"/>
                      <a:pt x="940" y="263"/>
                      <a:pt x="940" y="263"/>
                    </a:cubicBezTo>
                    <a:cubicBezTo>
                      <a:pt x="940" y="263"/>
                      <a:pt x="780" y="211"/>
                      <a:pt x="741" y="211"/>
                    </a:cubicBezTo>
                    <a:cubicBezTo>
                      <a:pt x="701" y="211"/>
                      <a:pt x="589" y="115"/>
                      <a:pt x="637" y="8"/>
                    </a:cubicBezTo>
                  </a:path>
                </a:pathLst>
              </a:custGeom>
              <a:solidFill>
                <a:srgbClr val="FDD8A5"/>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68" name="Freeform 132"/>
              <p:cNvSpPr>
                <a:spLocks noChangeArrowheads="1"/>
              </p:cNvSpPr>
              <p:nvPr/>
            </p:nvSpPr>
            <p:spPr bwMode="auto">
              <a:xfrm>
                <a:off x="10001940" y="8525523"/>
                <a:ext cx="234889" cy="391221"/>
              </a:xfrm>
              <a:custGeom>
                <a:avLst/>
                <a:gdLst>
                  <a:gd name="T0" fmla="*/ 494 w 495"/>
                  <a:gd name="T1" fmla="*/ 584 h 820"/>
                  <a:gd name="T2" fmla="*/ 494 w 495"/>
                  <a:gd name="T3" fmla="*/ 584 h 820"/>
                  <a:gd name="T4" fmla="*/ 199 w 495"/>
                  <a:gd name="T5" fmla="*/ 477 h 820"/>
                  <a:gd name="T6" fmla="*/ 196 w 495"/>
                  <a:gd name="T7" fmla="*/ 445 h 820"/>
                  <a:gd name="T8" fmla="*/ 327 w 495"/>
                  <a:gd name="T9" fmla="*/ 203 h 820"/>
                  <a:gd name="T10" fmla="*/ 339 w 495"/>
                  <a:gd name="T11" fmla="*/ 119 h 820"/>
                  <a:gd name="T12" fmla="*/ 223 w 495"/>
                  <a:gd name="T13" fmla="*/ 154 h 820"/>
                  <a:gd name="T14" fmla="*/ 223 w 495"/>
                  <a:gd name="T15" fmla="*/ 154 h 820"/>
                  <a:gd name="T16" fmla="*/ 215 w 495"/>
                  <a:gd name="T17" fmla="*/ 166 h 820"/>
                  <a:gd name="T18" fmla="*/ 211 w 495"/>
                  <a:gd name="T19" fmla="*/ 175 h 820"/>
                  <a:gd name="T20" fmla="*/ 152 w 495"/>
                  <a:gd name="T21" fmla="*/ 258 h 820"/>
                  <a:gd name="T22" fmla="*/ 164 w 495"/>
                  <a:gd name="T23" fmla="*/ 75 h 820"/>
                  <a:gd name="T24" fmla="*/ 84 w 495"/>
                  <a:gd name="T25" fmla="*/ 51 h 820"/>
                  <a:gd name="T26" fmla="*/ 0 w 495"/>
                  <a:gd name="T27" fmla="*/ 378 h 820"/>
                  <a:gd name="T28" fmla="*/ 303 w 495"/>
                  <a:gd name="T29" fmla="*/ 776 h 820"/>
                  <a:gd name="T30" fmla="*/ 494 w 495"/>
                  <a:gd name="T31" fmla="*/ 584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5" h="820">
                    <a:moveTo>
                      <a:pt x="494" y="584"/>
                    </a:moveTo>
                    <a:lnTo>
                      <a:pt x="494" y="584"/>
                    </a:lnTo>
                    <a:cubicBezTo>
                      <a:pt x="494" y="584"/>
                      <a:pt x="220" y="540"/>
                      <a:pt x="199" y="477"/>
                    </a:cubicBezTo>
                    <a:cubicBezTo>
                      <a:pt x="196" y="469"/>
                      <a:pt x="196" y="457"/>
                      <a:pt x="196" y="445"/>
                    </a:cubicBezTo>
                    <a:cubicBezTo>
                      <a:pt x="196" y="445"/>
                      <a:pt x="311" y="226"/>
                      <a:pt x="327" y="203"/>
                    </a:cubicBezTo>
                    <a:cubicBezTo>
                      <a:pt x="346" y="170"/>
                      <a:pt x="363" y="135"/>
                      <a:pt x="339" y="119"/>
                    </a:cubicBezTo>
                    <a:cubicBezTo>
                      <a:pt x="339" y="119"/>
                      <a:pt x="287" y="59"/>
                      <a:pt x="223" y="154"/>
                    </a:cubicBezTo>
                    <a:lnTo>
                      <a:pt x="223" y="154"/>
                    </a:lnTo>
                    <a:cubicBezTo>
                      <a:pt x="220" y="159"/>
                      <a:pt x="220" y="163"/>
                      <a:pt x="215" y="166"/>
                    </a:cubicBezTo>
                    <a:cubicBezTo>
                      <a:pt x="215" y="170"/>
                      <a:pt x="211" y="170"/>
                      <a:pt x="211" y="175"/>
                    </a:cubicBezTo>
                    <a:cubicBezTo>
                      <a:pt x="187" y="210"/>
                      <a:pt x="168" y="238"/>
                      <a:pt x="152" y="258"/>
                    </a:cubicBezTo>
                    <a:cubicBezTo>
                      <a:pt x="159" y="238"/>
                      <a:pt x="192" y="99"/>
                      <a:pt x="164" y="75"/>
                    </a:cubicBezTo>
                    <a:cubicBezTo>
                      <a:pt x="164" y="75"/>
                      <a:pt x="112" y="0"/>
                      <a:pt x="84" y="51"/>
                    </a:cubicBezTo>
                    <a:cubicBezTo>
                      <a:pt x="56" y="107"/>
                      <a:pt x="0" y="378"/>
                      <a:pt x="0" y="378"/>
                    </a:cubicBezTo>
                    <a:cubicBezTo>
                      <a:pt x="0" y="378"/>
                      <a:pt x="132" y="819"/>
                      <a:pt x="303" y="776"/>
                    </a:cubicBezTo>
                    <a:cubicBezTo>
                      <a:pt x="474" y="736"/>
                      <a:pt x="494" y="584"/>
                      <a:pt x="494" y="584"/>
                    </a:cubicBezTo>
                  </a:path>
                </a:pathLst>
              </a:custGeom>
              <a:solidFill>
                <a:srgbClr val="F6BF84"/>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69" name="Freeform 133"/>
              <p:cNvSpPr>
                <a:spLocks noChangeArrowheads="1"/>
              </p:cNvSpPr>
              <p:nvPr/>
            </p:nvSpPr>
            <p:spPr bwMode="auto">
              <a:xfrm>
                <a:off x="9881321" y="8495917"/>
                <a:ext cx="495171" cy="723230"/>
              </a:xfrm>
              <a:custGeom>
                <a:avLst/>
                <a:gdLst>
                  <a:gd name="T0" fmla="*/ 67 w 1036"/>
                  <a:gd name="T1" fmla="*/ 307 h 1514"/>
                  <a:gd name="T2" fmla="*/ 67 w 1036"/>
                  <a:gd name="T3" fmla="*/ 307 h 1514"/>
                  <a:gd name="T4" fmla="*/ 0 w 1036"/>
                  <a:gd name="T5" fmla="*/ 64 h 1514"/>
                  <a:gd name="T6" fmla="*/ 123 w 1036"/>
                  <a:gd name="T7" fmla="*/ 96 h 1514"/>
                  <a:gd name="T8" fmla="*/ 414 w 1036"/>
                  <a:gd name="T9" fmla="*/ 650 h 1514"/>
                  <a:gd name="T10" fmla="*/ 724 w 1036"/>
                  <a:gd name="T11" fmla="*/ 586 h 1514"/>
                  <a:gd name="T12" fmla="*/ 991 w 1036"/>
                  <a:gd name="T13" fmla="*/ 283 h 1514"/>
                  <a:gd name="T14" fmla="*/ 995 w 1036"/>
                  <a:gd name="T15" fmla="*/ 399 h 1514"/>
                  <a:gd name="T16" fmla="*/ 856 w 1036"/>
                  <a:gd name="T17" fmla="*/ 960 h 1514"/>
                  <a:gd name="T18" fmla="*/ 939 w 1036"/>
                  <a:gd name="T19" fmla="*/ 1055 h 1514"/>
                  <a:gd name="T20" fmla="*/ 820 w 1036"/>
                  <a:gd name="T21" fmla="*/ 1513 h 1514"/>
                  <a:gd name="T22" fmla="*/ 390 w 1036"/>
                  <a:gd name="T23" fmla="*/ 1282 h 1514"/>
                  <a:gd name="T24" fmla="*/ 67 w 1036"/>
                  <a:gd name="T25" fmla="*/ 307 h 1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6" h="1514">
                    <a:moveTo>
                      <a:pt x="67" y="307"/>
                    </a:moveTo>
                    <a:lnTo>
                      <a:pt x="67" y="307"/>
                    </a:lnTo>
                    <a:cubicBezTo>
                      <a:pt x="0" y="64"/>
                      <a:pt x="0" y="64"/>
                      <a:pt x="0" y="64"/>
                    </a:cubicBezTo>
                    <a:cubicBezTo>
                      <a:pt x="0" y="64"/>
                      <a:pt x="72" y="0"/>
                      <a:pt x="123" y="96"/>
                    </a:cubicBezTo>
                    <a:cubicBezTo>
                      <a:pt x="171" y="187"/>
                      <a:pt x="358" y="622"/>
                      <a:pt x="414" y="650"/>
                    </a:cubicBezTo>
                    <a:cubicBezTo>
                      <a:pt x="470" y="673"/>
                      <a:pt x="664" y="693"/>
                      <a:pt x="724" y="586"/>
                    </a:cubicBezTo>
                    <a:cubicBezTo>
                      <a:pt x="780" y="475"/>
                      <a:pt x="844" y="231"/>
                      <a:pt x="991" y="283"/>
                    </a:cubicBezTo>
                    <a:cubicBezTo>
                      <a:pt x="991" y="283"/>
                      <a:pt x="1035" y="311"/>
                      <a:pt x="995" y="399"/>
                    </a:cubicBezTo>
                    <a:cubicBezTo>
                      <a:pt x="951" y="486"/>
                      <a:pt x="820" y="892"/>
                      <a:pt x="856" y="960"/>
                    </a:cubicBezTo>
                    <a:cubicBezTo>
                      <a:pt x="891" y="1024"/>
                      <a:pt x="939" y="1055"/>
                      <a:pt x="939" y="1055"/>
                    </a:cubicBezTo>
                    <a:cubicBezTo>
                      <a:pt x="820" y="1513"/>
                      <a:pt x="820" y="1513"/>
                      <a:pt x="820" y="1513"/>
                    </a:cubicBezTo>
                    <a:cubicBezTo>
                      <a:pt x="820" y="1513"/>
                      <a:pt x="473" y="1457"/>
                      <a:pt x="390" y="1282"/>
                    </a:cubicBezTo>
                    <a:cubicBezTo>
                      <a:pt x="306" y="1103"/>
                      <a:pt x="67" y="307"/>
                      <a:pt x="67" y="307"/>
                    </a:cubicBezTo>
                  </a:path>
                </a:pathLst>
              </a:custGeom>
              <a:solidFill>
                <a:srgbClr val="FDD8A5"/>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70" name="Freeform 134"/>
              <p:cNvSpPr>
                <a:spLocks noChangeArrowheads="1"/>
              </p:cNvSpPr>
              <p:nvPr/>
            </p:nvSpPr>
            <p:spPr bwMode="auto">
              <a:xfrm>
                <a:off x="13817296" y="8525523"/>
                <a:ext cx="234889" cy="391221"/>
              </a:xfrm>
              <a:custGeom>
                <a:avLst/>
                <a:gdLst>
                  <a:gd name="T0" fmla="*/ 0 w 494"/>
                  <a:gd name="T1" fmla="*/ 584 h 820"/>
                  <a:gd name="T2" fmla="*/ 0 w 494"/>
                  <a:gd name="T3" fmla="*/ 584 h 820"/>
                  <a:gd name="T4" fmla="*/ 299 w 494"/>
                  <a:gd name="T5" fmla="*/ 477 h 820"/>
                  <a:gd name="T6" fmla="*/ 299 w 494"/>
                  <a:gd name="T7" fmla="*/ 445 h 820"/>
                  <a:gd name="T8" fmla="*/ 171 w 494"/>
                  <a:gd name="T9" fmla="*/ 203 h 820"/>
                  <a:gd name="T10" fmla="*/ 159 w 494"/>
                  <a:gd name="T11" fmla="*/ 119 h 820"/>
                  <a:gd name="T12" fmla="*/ 271 w 494"/>
                  <a:gd name="T13" fmla="*/ 154 h 820"/>
                  <a:gd name="T14" fmla="*/ 271 w 494"/>
                  <a:gd name="T15" fmla="*/ 154 h 820"/>
                  <a:gd name="T16" fmla="*/ 278 w 494"/>
                  <a:gd name="T17" fmla="*/ 166 h 820"/>
                  <a:gd name="T18" fmla="*/ 287 w 494"/>
                  <a:gd name="T19" fmla="*/ 175 h 820"/>
                  <a:gd name="T20" fmla="*/ 342 w 494"/>
                  <a:gd name="T21" fmla="*/ 258 h 820"/>
                  <a:gd name="T22" fmla="*/ 330 w 494"/>
                  <a:gd name="T23" fmla="*/ 75 h 820"/>
                  <a:gd name="T24" fmla="*/ 414 w 494"/>
                  <a:gd name="T25" fmla="*/ 51 h 820"/>
                  <a:gd name="T26" fmla="*/ 493 w 494"/>
                  <a:gd name="T27" fmla="*/ 378 h 820"/>
                  <a:gd name="T28" fmla="*/ 195 w 494"/>
                  <a:gd name="T29" fmla="*/ 776 h 820"/>
                  <a:gd name="T30" fmla="*/ 0 w 494"/>
                  <a:gd name="T31" fmla="*/ 584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4" h="820">
                    <a:moveTo>
                      <a:pt x="0" y="584"/>
                    </a:moveTo>
                    <a:lnTo>
                      <a:pt x="0" y="584"/>
                    </a:lnTo>
                    <a:cubicBezTo>
                      <a:pt x="0" y="584"/>
                      <a:pt x="274" y="540"/>
                      <a:pt x="299" y="477"/>
                    </a:cubicBezTo>
                    <a:cubicBezTo>
                      <a:pt x="299" y="469"/>
                      <a:pt x="302" y="457"/>
                      <a:pt x="299" y="445"/>
                    </a:cubicBezTo>
                    <a:cubicBezTo>
                      <a:pt x="299" y="445"/>
                      <a:pt x="183" y="226"/>
                      <a:pt x="171" y="203"/>
                    </a:cubicBezTo>
                    <a:cubicBezTo>
                      <a:pt x="147" y="170"/>
                      <a:pt x="131" y="135"/>
                      <a:pt x="159" y="119"/>
                    </a:cubicBezTo>
                    <a:cubicBezTo>
                      <a:pt x="159" y="119"/>
                      <a:pt x="207" y="59"/>
                      <a:pt x="271" y="154"/>
                    </a:cubicBezTo>
                    <a:lnTo>
                      <a:pt x="271" y="154"/>
                    </a:lnTo>
                    <a:cubicBezTo>
                      <a:pt x="274" y="159"/>
                      <a:pt x="278" y="163"/>
                      <a:pt x="278" y="166"/>
                    </a:cubicBezTo>
                    <a:cubicBezTo>
                      <a:pt x="283" y="170"/>
                      <a:pt x="283" y="170"/>
                      <a:pt x="287" y="175"/>
                    </a:cubicBezTo>
                    <a:cubicBezTo>
                      <a:pt x="306" y="210"/>
                      <a:pt x="326" y="238"/>
                      <a:pt x="342" y="258"/>
                    </a:cubicBezTo>
                    <a:cubicBezTo>
                      <a:pt x="339" y="238"/>
                      <a:pt x="306" y="99"/>
                      <a:pt x="330" y="75"/>
                    </a:cubicBezTo>
                    <a:cubicBezTo>
                      <a:pt x="330" y="75"/>
                      <a:pt x="386" y="0"/>
                      <a:pt x="414" y="51"/>
                    </a:cubicBezTo>
                    <a:cubicBezTo>
                      <a:pt x="438" y="107"/>
                      <a:pt x="493" y="378"/>
                      <a:pt x="493" y="378"/>
                    </a:cubicBezTo>
                    <a:cubicBezTo>
                      <a:pt x="493" y="378"/>
                      <a:pt x="366" y="819"/>
                      <a:pt x="195" y="776"/>
                    </a:cubicBezTo>
                    <a:cubicBezTo>
                      <a:pt x="20" y="736"/>
                      <a:pt x="0" y="584"/>
                      <a:pt x="0" y="584"/>
                    </a:cubicBezTo>
                  </a:path>
                </a:pathLst>
              </a:custGeom>
              <a:solidFill>
                <a:srgbClr val="F6BF84"/>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71" name="Freeform 135"/>
              <p:cNvSpPr>
                <a:spLocks noChangeArrowheads="1"/>
              </p:cNvSpPr>
              <p:nvPr/>
            </p:nvSpPr>
            <p:spPr bwMode="auto">
              <a:xfrm>
                <a:off x="13679748" y="8495917"/>
                <a:ext cx="495171" cy="723230"/>
              </a:xfrm>
              <a:custGeom>
                <a:avLst/>
                <a:gdLst>
                  <a:gd name="T0" fmla="*/ 963 w 1036"/>
                  <a:gd name="T1" fmla="*/ 307 h 1514"/>
                  <a:gd name="T2" fmla="*/ 963 w 1036"/>
                  <a:gd name="T3" fmla="*/ 307 h 1514"/>
                  <a:gd name="T4" fmla="*/ 1035 w 1036"/>
                  <a:gd name="T5" fmla="*/ 64 h 1514"/>
                  <a:gd name="T6" fmla="*/ 912 w 1036"/>
                  <a:gd name="T7" fmla="*/ 96 h 1514"/>
                  <a:gd name="T8" fmla="*/ 617 w 1036"/>
                  <a:gd name="T9" fmla="*/ 650 h 1514"/>
                  <a:gd name="T10" fmla="*/ 311 w 1036"/>
                  <a:gd name="T11" fmla="*/ 586 h 1514"/>
                  <a:gd name="T12" fmla="*/ 40 w 1036"/>
                  <a:gd name="T13" fmla="*/ 283 h 1514"/>
                  <a:gd name="T14" fmla="*/ 40 w 1036"/>
                  <a:gd name="T15" fmla="*/ 399 h 1514"/>
                  <a:gd name="T16" fmla="*/ 179 w 1036"/>
                  <a:gd name="T17" fmla="*/ 960 h 1514"/>
                  <a:gd name="T18" fmla="*/ 95 w 1036"/>
                  <a:gd name="T19" fmla="*/ 1055 h 1514"/>
                  <a:gd name="T20" fmla="*/ 212 w 1036"/>
                  <a:gd name="T21" fmla="*/ 1513 h 1514"/>
                  <a:gd name="T22" fmla="*/ 641 w 1036"/>
                  <a:gd name="T23" fmla="*/ 1282 h 1514"/>
                  <a:gd name="T24" fmla="*/ 963 w 1036"/>
                  <a:gd name="T25" fmla="*/ 307 h 1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6" h="1514">
                    <a:moveTo>
                      <a:pt x="963" y="307"/>
                    </a:moveTo>
                    <a:lnTo>
                      <a:pt x="963" y="307"/>
                    </a:lnTo>
                    <a:cubicBezTo>
                      <a:pt x="1035" y="64"/>
                      <a:pt x="1035" y="64"/>
                      <a:pt x="1035" y="64"/>
                    </a:cubicBezTo>
                    <a:cubicBezTo>
                      <a:pt x="1035" y="64"/>
                      <a:pt x="963" y="0"/>
                      <a:pt x="912" y="96"/>
                    </a:cubicBezTo>
                    <a:cubicBezTo>
                      <a:pt x="860" y="187"/>
                      <a:pt x="673" y="622"/>
                      <a:pt x="617" y="650"/>
                    </a:cubicBezTo>
                    <a:cubicBezTo>
                      <a:pt x="561" y="673"/>
                      <a:pt x="371" y="693"/>
                      <a:pt x="311" y="586"/>
                    </a:cubicBezTo>
                    <a:cubicBezTo>
                      <a:pt x="251" y="475"/>
                      <a:pt x="191" y="231"/>
                      <a:pt x="40" y="283"/>
                    </a:cubicBezTo>
                    <a:cubicBezTo>
                      <a:pt x="40" y="283"/>
                      <a:pt x="0" y="311"/>
                      <a:pt x="40" y="399"/>
                    </a:cubicBezTo>
                    <a:cubicBezTo>
                      <a:pt x="80" y="486"/>
                      <a:pt x="215" y="892"/>
                      <a:pt x="179" y="960"/>
                    </a:cubicBezTo>
                    <a:cubicBezTo>
                      <a:pt x="144" y="1024"/>
                      <a:pt x="95" y="1055"/>
                      <a:pt x="95" y="1055"/>
                    </a:cubicBezTo>
                    <a:cubicBezTo>
                      <a:pt x="212" y="1513"/>
                      <a:pt x="212" y="1513"/>
                      <a:pt x="212" y="1513"/>
                    </a:cubicBezTo>
                    <a:cubicBezTo>
                      <a:pt x="212" y="1513"/>
                      <a:pt x="558" y="1457"/>
                      <a:pt x="641" y="1282"/>
                    </a:cubicBezTo>
                    <a:cubicBezTo>
                      <a:pt x="729" y="1103"/>
                      <a:pt x="963" y="307"/>
                      <a:pt x="963" y="307"/>
                    </a:cubicBezTo>
                  </a:path>
                </a:pathLst>
              </a:custGeom>
              <a:solidFill>
                <a:srgbClr val="FDD8A5"/>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72" name="Freeform 136"/>
              <p:cNvSpPr>
                <a:spLocks noChangeArrowheads="1"/>
              </p:cNvSpPr>
              <p:nvPr/>
            </p:nvSpPr>
            <p:spPr bwMode="auto">
              <a:xfrm>
                <a:off x="13675516" y="8999218"/>
                <a:ext cx="281443" cy="198783"/>
              </a:xfrm>
              <a:custGeom>
                <a:avLst/>
                <a:gdLst>
                  <a:gd name="T0" fmla="*/ 0 w 591"/>
                  <a:gd name="T1" fmla="*/ 91 h 419"/>
                  <a:gd name="T2" fmla="*/ 103 w 591"/>
                  <a:gd name="T3" fmla="*/ 0 h 419"/>
                  <a:gd name="T4" fmla="*/ 590 w 591"/>
                  <a:gd name="T5" fmla="*/ 310 h 419"/>
                  <a:gd name="T6" fmla="*/ 462 w 591"/>
                  <a:gd name="T7" fmla="*/ 418 h 419"/>
                  <a:gd name="T8" fmla="*/ 0 w 591"/>
                  <a:gd name="T9" fmla="*/ 91 h 419"/>
                </a:gdLst>
                <a:ahLst/>
                <a:cxnLst>
                  <a:cxn ang="0">
                    <a:pos x="T0" y="T1"/>
                  </a:cxn>
                  <a:cxn ang="0">
                    <a:pos x="T2" y="T3"/>
                  </a:cxn>
                  <a:cxn ang="0">
                    <a:pos x="T4" y="T5"/>
                  </a:cxn>
                  <a:cxn ang="0">
                    <a:pos x="T6" y="T7"/>
                  </a:cxn>
                  <a:cxn ang="0">
                    <a:pos x="T8" y="T9"/>
                  </a:cxn>
                </a:cxnLst>
                <a:rect l="0" t="0" r="r" b="b"/>
                <a:pathLst>
                  <a:path w="591" h="419">
                    <a:moveTo>
                      <a:pt x="0" y="91"/>
                    </a:moveTo>
                    <a:lnTo>
                      <a:pt x="103" y="0"/>
                    </a:lnTo>
                    <a:lnTo>
                      <a:pt x="590" y="310"/>
                    </a:lnTo>
                    <a:lnTo>
                      <a:pt x="462" y="418"/>
                    </a:lnTo>
                    <a:lnTo>
                      <a:pt x="0" y="91"/>
                    </a:lnTo>
                  </a:path>
                </a:pathLst>
              </a:custGeom>
              <a:solidFill>
                <a:srgbClr val="FCF6FA"/>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73" name="Freeform 137"/>
              <p:cNvSpPr>
                <a:spLocks noChangeArrowheads="1"/>
              </p:cNvSpPr>
              <p:nvPr/>
            </p:nvSpPr>
            <p:spPr bwMode="auto">
              <a:xfrm>
                <a:off x="10099281" y="8999218"/>
                <a:ext cx="279327" cy="198783"/>
              </a:xfrm>
              <a:custGeom>
                <a:avLst/>
                <a:gdLst>
                  <a:gd name="T0" fmla="*/ 585 w 586"/>
                  <a:gd name="T1" fmla="*/ 91 h 419"/>
                  <a:gd name="T2" fmla="*/ 482 w 586"/>
                  <a:gd name="T3" fmla="*/ 0 h 419"/>
                  <a:gd name="T4" fmla="*/ 0 w 586"/>
                  <a:gd name="T5" fmla="*/ 310 h 419"/>
                  <a:gd name="T6" fmla="*/ 128 w 586"/>
                  <a:gd name="T7" fmla="*/ 418 h 419"/>
                  <a:gd name="T8" fmla="*/ 585 w 586"/>
                  <a:gd name="T9" fmla="*/ 91 h 419"/>
                </a:gdLst>
                <a:ahLst/>
                <a:cxnLst>
                  <a:cxn ang="0">
                    <a:pos x="T0" y="T1"/>
                  </a:cxn>
                  <a:cxn ang="0">
                    <a:pos x="T2" y="T3"/>
                  </a:cxn>
                  <a:cxn ang="0">
                    <a:pos x="T4" y="T5"/>
                  </a:cxn>
                  <a:cxn ang="0">
                    <a:pos x="T6" y="T7"/>
                  </a:cxn>
                  <a:cxn ang="0">
                    <a:pos x="T8" y="T9"/>
                  </a:cxn>
                </a:cxnLst>
                <a:rect l="0" t="0" r="r" b="b"/>
                <a:pathLst>
                  <a:path w="586" h="419">
                    <a:moveTo>
                      <a:pt x="585" y="91"/>
                    </a:moveTo>
                    <a:lnTo>
                      <a:pt x="482" y="0"/>
                    </a:lnTo>
                    <a:lnTo>
                      <a:pt x="0" y="310"/>
                    </a:lnTo>
                    <a:lnTo>
                      <a:pt x="128" y="418"/>
                    </a:lnTo>
                    <a:lnTo>
                      <a:pt x="585" y="91"/>
                    </a:lnTo>
                  </a:path>
                </a:pathLst>
              </a:custGeom>
              <a:solidFill>
                <a:srgbClr val="FCF6FA"/>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74" name="Freeform 138"/>
              <p:cNvSpPr>
                <a:spLocks noChangeArrowheads="1"/>
              </p:cNvSpPr>
              <p:nvPr/>
            </p:nvSpPr>
            <p:spPr bwMode="auto">
              <a:xfrm>
                <a:off x="10107746" y="9016136"/>
                <a:ext cx="1695008" cy="752836"/>
              </a:xfrm>
              <a:custGeom>
                <a:avLst/>
                <a:gdLst>
                  <a:gd name="T0" fmla="*/ 3534 w 3535"/>
                  <a:gd name="T1" fmla="*/ 1366 h 1574"/>
                  <a:gd name="T2" fmla="*/ 3534 w 3535"/>
                  <a:gd name="T3" fmla="*/ 1366 h 1574"/>
                  <a:gd name="T4" fmla="*/ 2802 w 3535"/>
                  <a:gd name="T5" fmla="*/ 462 h 1574"/>
                  <a:gd name="T6" fmla="*/ 1480 w 3535"/>
                  <a:gd name="T7" fmla="*/ 721 h 1574"/>
                  <a:gd name="T8" fmla="*/ 561 w 3535"/>
                  <a:gd name="T9" fmla="*/ 0 h 1574"/>
                  <a:gd name="T10" fmla="*/ 0 w 3535"/>
                  <a:gd name="T11" fmla="*/ 358 h 1574"/>
                  <a:gd name="T12" fmla="*/ 1504 w 3535"/>
                  <a:gd name="T13" fmla="*/ 1565 h 1574"/>
                  <a:gd name="T14" fmla="*/ 1516 w 3535"/>
                  <a:gd name="T15" fmla="*/ 1565 h 1574"/>
                  <a:gd name="T16" fmla="*/ 3534 w 3535"/>
                  <a:gd name="T17" fmla="*/ 1366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5" h="1574">
                    <a:moveTo>
                      <a:pt x="3534" y="1366"/>
                    </a:moveTo>
                    <a:lnTo>
                      <a:pt x="3534" y="1366"/>
                    </a:lnTo>
                    <a:cubicBezTo>
                      <a:pt x="2802" y="462"/>
                      <a:pt x="2802" y="462"/>
                      <a:pt x="2802" y="462"/>
                    </a:cubicBezTo>
                    <a:cubicBezTo>
                      <a:pt x="1480" y="721"/>
                      <a:pt x="1480" y="721"/>
                      <a:pt x="1480" y="721"/>
                    </a:cubicBezTo>
                    <a:cubicBezTo>
                      <a:pt x="561" y="0"/>
                      <a:pt x="561" y="0"/>
                      <a:pt x="561" y="0"/>
                    </a:cubicBezTo>
                    <a:cubicBezTo>
                      <a:pt x="0" y="358"/>
                      <a:pt x="0" y="358"/>
                      <a:pt x="0" y="358"/>
                    </a:cubicBezTo>
                    <a:cubicBezTo>
                      <a:pt x="0" y="358"/>
                      <a:pt x="1277" y="1573"/>
                      <a:pt x="1504" y="1565"/>
                    </a:cubicBezTo>
                    <a:cubicBezTo>
                      <a:pt x="1508" y="1565"/>
                      <a:pt x="1512" y="1565"/>
                      <a:pt x="1516" y="1565"/>
                    </a:cubicBezTo>
                    <a:lnTo>
                      <a:pt x="3534" y="1366"/>
                    </a:lnTo>
                  </a:path>
                </a:pathLst>
              </a:custGeom>
              <a:solidFill>
                <a:srgbClr val="A5A5A5"/>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75" name="Freeform 139"/>
              <p:cNvSpPr>
                <a:spLocks noChangeArrowheads="1"/>
              </p:cNvSpPr>
              <p:nvPr/>
            </p:nvSpPr>
            <p:spPr bwMode="auto">
              <a:xfrm>
                <a:off x="12253486" y="9016136"/>
                <a:ext cx="1697124" cy="752836"/>
              </a:xfrm>
              <a:custGeom>
                <a:avLst/>
                <a:gdLst>
                  <a:gd name="T0" fmla="*/ 0 w 3539"/>
                  <a:gd name="T1" fmla="*/ 1366 h 1574"/>
                  <a:gd name="T2" fmla="*/ 0 w 3539"/>
                  <a:gd name="T3" fmla="*/ 1366 h 1574"/>
                  <a:gd name="T4" fmla="*/ 736 w 3539"/>
                  <a:gd name="T5" fmla="*/ 462 h 1574"/>
                  <a:gd name="T6" fmla="*/ 2058 w 3539"/>
                  <a:gd name="T7" fmla="*/ 721 h 1574"/>
                  <a:gd name="T8" fmla="*/ 2977 w 3539"/>
                  <a:gd name="T9" fmla="*/ 0 h 1574"/>
                  <a:gd name="T10" fmla="*/ 3538 w 3539"/>
                  <a:gd name="T11" fmla="*/ 358 h 1574"/>
                  <a:gd name="T12" fmla="*/ 2030 w 3539"/>
                  <a:gd name="T13" fmla="*/ 1565 h 1574"/>
                  <a:gd name="T14" fmla="*/ 2018 w 3539"/>
                  <a:gd name="T15" fmla="*/ 1565 h 1574"/>
                  <a:gd name="T16" fmla="*/ 0 w 3539"/>
                  <a:gd name="T17" fmla="*/ 1366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9" h="1574">
                    <a:moveTo>
                      <a:pt x="0" y="1366"/>
                    </a:moveTo>
                    <a:lnTo>
                      <a:pt x="0" y="1366"/>
                    </a:lnTo>
                    <a:cubicBezTo>
                      <a:pt x="736" y="462"/>
                      <a:pt x="736" y="462"/>
                      <a:pt x="736" y="462"/>
                    </a:cubicBezTo>
                    <a:cubicBezTo>
                      <a:pt x="2058" y="721"/>
                      <a:pt x="2058" y="721"/>
                      <a:pt x="2058" y="721"/>
                    </a:cubicBezTo>
                    <a:cubicBezTo>
                      <a:pt x="2977" y="0"/>
                      <a:pt x="2977" y="0"/>
                      <a:pt x="2977" y="0"/>
                    </a:cubicBezTo>
                    <a:cubicBezTo>
                      <a:pt x="3538" y="358"/>
                      <a:pt x="3538" y="358"/>
                      <a:pt x="3538" y="358"/>
                    </a:cubicBezTo>
                    <a:cubicBezTo>
                      <a:pt x="3538" y="358"/>
                      <a:pt x="2261" y="1573"/>
                      <a:pt x="2030" y="1565"/>
                    </a:cubicBezTo>
                    <a:cubicBezTo>
                      <a:pt x="2026" y="1565"/>
                      <a:pt x="2022" y="1565"/>
                      <a:pt x="2018" y="1565"/>
                    </a:cubicBezTo>
                    <a:lnTo>
                      <a:pt x="0" y="1366"/>
                    </a:lnTo>
                  </a:path>
                </a:pathLst>
              </a:custGeom>
              <a:solidFill>
                <a:srgbClr val="A5A5A5"/>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76" name="Freeform 140"/>
              <p:cNvSpPr>
                <a:spLocks noChangeArrowheads="1"/>
              </p:cNvSpPr>
              <p:nvPr/>
            </p:nvSpPr>
            <p:spPr bwMode="auto">
              <a:xfrm>
                <a:off x="9724729" y="9866248"/>
                <a:ext cx="785079" cy="401795"/>
              </a:xfrm>
              <a:custGeom>
                <a:avLst/>
                <a:gdLst>
                  <a:gd name="T0" fmla="*/ 637 w 1642"/>
                  <a:gd name="T1" fmla="*/ 8 h 841"/>
                  <a:gd name="T2" fmla="*/ 637 w 1642"/>
                  <a:gd name="T3" fmla="*/ 8 h 841"/>
                  <a:gd name="T4" fmla="*/ 1039 w 1642"/>
                  <a:gd name="T5" fmla="*/ 123 h 841"/>
                  <a:gd name="T6" fmla="*/ 1393 w 1642"/>
                  <a:gd name="T7" fmla="*/ 267 h 841"/>
                  <a:gd name="T8" fmla="*/ 1493 w 1642"/>
                  <a:gd name="T9" fmla="*/ 394 h 841"/>
                  <a:gd name="T10" fmla="*/ 1641 w 1642"/>
                  <a:gd name="T11" fmla="*/ 513 h 841"/>
                  <a:gd name="T12" fmla="*/ 1298 w 1642"/>
                  <a:gd name="T13" fmla="*/ 840 h 841"/>
                  <a:gd name="T14" fmla="*/ 1138 w 1642"/>
                  <a:gd name="T15" fmla="*/ 752 h 841"/>
                  <a:gd name="T16" fmla="*/ 482 w 1642"/>
                  <a:gd name="T17" fmla="*/ 597 h 841"/>
                  <a:gd name="T18" fmla="*/ 4 w 1642"/>
                  <a:gd name="T19" fmla="*/ 59 h 841"/>
                  <a:gd name="T20" fmla="*/ 20 w 1642"/>
                  <a:gd name="T21" fmla="*/ 8 h 841"/>
                  <a:gd name="T22" fmla="*/ 195 w 1642"/>
                  <a:gd name="T23" fmla="*/ 95 h 841"/>
                  <a:gd name="T24" fmla="*/ 462 w 1642"/>
                  <a:gd name="T25" fmla="*/ 362 h 841"/>
                  <a:gd name="T26" fmla="*/ 207 w 1642"/>
                  <a:gd name="T27" fmla="*/ 59 h 841"/>
                  <a:gd name="T28" fmla="*/ 207 w 1642"/>
                  <a:gd name="T29" fmla="*/ 8 h 841"/>
                  <a:gd name="T30" fmla="*/ 386 w 1642"/>
                  <a:gd name="T31" fmla="*/ 87 h 841"/>
                  <a:gd name="T32" fmla="*/ 852 w 1642"/>
                  <a:gd name="T33" fmla="*/ 390 h 841"/>
                  <a:gd name="T34" fmla="*/ 940 w 1642"/>
                  <a:gd name="T35" fmla="*/ 263 h 841"/>
                  <a:gd name="T36" fmla="*/ 741 w 1642"/>
                  <a:gd name="T37" fmla="*/ 211 h 841"/>
                  <a:gd name="T38" fmla="*/ 637 w 1642"/>
                  <a:gd name="T39" fmla="*/ 8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42" h="841">
                    <a:moveTo>
                      <a:pt x="637" y="8"/>
                    </a:moveTo>
                    <a:lnTo>
                      <a:pt x="637" y="8"/>
                    </a:lnTo>
                    <a:cubicBezTo>
                      <a:pt x="637" y="8"/>
                      <a:pt x="960" y="111"/>
                      <a:pt x="1039" y="123"/>
                    </a:cubicBezTo>
                    <a:cubicBezTo>
                      <a:pt x="1119" y="135"/>
                      <a:pt x="1298" y="159"/>
                      <a:pt x="1393" y="267"/>
                    </a:cubicBezTo>
                    <a:cubicBezTo>
                      <a:pt x="1489" y="374"/>
                      <a:pt x="1457" y="366"/>
                      <a:pt x="1493" y="394"/>
                    </a:cubicBezTo>
                    <a:cubicBezTo>
                      <a:pt x="1529" y="422"/>
                      <a:pt x="1641" y="513"/>
                      <a:pt x="1641" y="513"/>
                    </a:cubicBezTo>
                    <a:cubicBezTo>
                      <a:pt x="1298" y="840"/>
                      <a:pt x="1298" y="840"/>
                      <a:pt x="1298" y="840"/>
                    </a:cubicBezTo>
                    <a:cubicBezTo>
                      <a:pt x="1298" y="840"/>
                      <a:pt x="1178" y="764"/>
                      <a:pt x="1138" y="752"/>
                    </a:cubicBezTo>
                    <a:cubicBezTo>
                      <a:pt x="1103" y="740"/>
                      <a:pt x="526" y="625"/>
                      <a:pt x="482" y="597"/>
                    </a:cubicBezTo>
                    <a:cubicBezTo>
                      <a:pt x="434" y="569"/>
                      <a:pt x="12" y="75"/>
                      <a:pt x="4" y="59"/>
                    </a:cubicBezTo>
                    <a:cubicBezTo>
                      <a:pt x="0" y="43"/>
                      <a:pt x="4" y="16"/>
                      <a:pt x="20" y="8"/>
                    </a:cubicBezTo>
                    <a:cubicBezTo>
                      <a:pt x="40" y="3"/>
                      <a:pt x="116" y="0"/>
                      <a:pt x="195" y="95"/>
                    </a:cubicBezTo>
                    <a:cubicBezTo>
                      <a:pt x="275" y="187"/>
                      <a:pt x="462" y="362"/>
                      <a:pt x="462" y="362"/>
                    </a:cubicBezTo>
                    <a:cubicBezTo>
                      <a:pt x="207" y="59"/>
                      <a:pt x="207" y="59"/>
                      <a:pt x="207" y="59"/>
                    </a:cubicBezTo>
                    <a:cubicBezTo>
                      <a:pt x="207" y="59"/>
                      <a:pt x="195" y="8"/>
                      <a:pt x="207" y="8"/>
                    </a:cubicBezTo>
                    <a:cubicBezTo>
                      <a:pt x="215" y="8"/>
                      <a:pt x="295" y="0"/>
                      <a:pt x="386" y="87"/>
                    </a:cubicBezTo>
                    <a:cubicBezTo>
                      <a:pt x="474" y="179"/>
                      <a:pt x="657" y="406"/>
                      <a:pt x="852" y="390"/>
                    </a:cubicBezTo>
                    <a:cubicBezTo>
                      <a:pt x="1043" y="370"/>
                      <a:pt x="940" y="263"/>
                      <a:pt x="940" y="263"/>
                    </a:cubicBezTo>
                    <a:cubicBezTo>
                      <a:pt x="940" y="263"/>
                      <a:pt x="780" y="211"/>
                      <a:pt x="741" y="211"/>
                    </a:cubicBezTo>
                    <a:cubicBezTo>
                      <a:pt x="701" y="211"/>
                      <a:pt x="589" y="115"/>
                      <a:pt x="637" y="8"/>
                    </a:cubicBezTo>
                  </a:path>
                </a:pathLst>
              </a:custGeom>
              <a:solidFill>
                <a:srgbClr val="FDD8A5"/>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77" name="Freeform 141"/>
              <p:cNvSpPr>
                <a:spLocks noChangeArrowheads="1"/>
              </p:cNvSpPr>
              <p:nvPr/>
            </p:nvSpPr>
            <p:spPr bwMode="auto">
              <a:xfrm>
                <a:off x="13544317" y="9866248"/>
                <a:ext cx="787195" cy="401795"/>
              </a:xfrm>
              <a:custGeom>
                <a:avLst/>
                <a:gdLst>
                  <a:gd name="T0" fmla="*/ 1003 w 1645"/>
                  <a:gd name="T1" fmla="*/ 8 h 841"/>
                  <a:gd name="T2" fmla="*/ 1003 w 1645"/>
                  <a:gd name="T3" fmla="*/ 8 h 841"/>
                  <a:gd name="T4" fmla="*/ 601 w 1645"/>
                  <a:gd name="T5" fmla="*/ 123 h 841"/>
                  <a:gd name="T6" fmla="*/ 251 w 1645"/>
                  <a:gd name="T7" fmla="*/ 267 h 841"/>
                  <a:gd name="T8" fmla="*/ 151 w 1645"/>
                  <a:gd name="T9" fmla="*/ 394 h 841"/>
                  <a:gd name="T10" fmla="*/ 0 w 1645"/>
                  <a:gd name="T11" fmla="*/ 513 h 841"/>
                  <a:gd name="T12" fmla="*/ 342 w 1645"/>
                  <a:gd name="T13" fmla="*/ 840 h 841"/>
                  <a:gd name="T14" fmla="*/ 501 w 1645"/>
                  <a:gd name="T15" fmla="*/ 752 h 841"/>
                  <a:gd name="T16" fmla="*/ 1162 w 1645"/>
                  <a:gd name="T17" fmla="*/ 597 h 841"/>
                  <a:gd name="T18" fmla="*/ 1636 w 1645"/>
                  <a:gd name="T19" fmla="*/ 59 h 841"/>
                  <a:gd name="T20" fmla="*/ 1619 w 1645"/>
                  <a:gd name="T21" fmla="*/ 8 h 841"/>
                  <a:gd name="T22" fmla="*/ 1449 w 1645"/>
                  <a:gd name="T23" fmla="*/ 95 h 841"/>
                  <a:gd name="T24" fmla="*/ 1178 w 1645"/>
                  <a:gd name="T25" fmla="*/ 362 h 841"/>
                  <a:gd name="T26" fmla="*/ 1437 w 1645"/>
                  <a:gd name="T27" fmla="*/ 59 h 841"/>
                  <a:gd name="T28" fmla="*/ 1437 w 1645"/>
                  <a:gd name="T29" fmla="*/ 8 h 841"/>
                  <a:gd name="T30" fmla="*/ 1257 w 1645"/>
                  <a:gd name="T31" fmla="*/ 87 h 841"/>
                  <a:gd name="T32" fmla="*/ 791 w 1645"/>
                  <a:gd name="T33" fmla="*/ 390 h 841"/>
                  <a:gd name="T34" fmla="*/ 700 w 1645"/>
                  <a:gd name="T35" fmla="*/ 263 h 841"/>
                  <a:gd name="T36" fmla="*/ 903 w 1645"/>
                  <a:gd name="T37" fmla="*/ 211 h 841"/>
                  <a:gd name="T38" fmla="*/ 1003 w 1645"/>
                  <a:gd name="T39" fmla="*/ 8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45" h="841">
                    <a:moveTo>
                      <a:pt x="1003" y="8"/>
                    </a:moveTo>
                    <a:lnTo>
                      <a:pt x="1003" y="8"/>
                    </a:lnTo>
                    <a:cubicBezTo>
                      <a:pt x="1003" y="8"/>
                      <a:pt x="681" y="111"/>
                      <a:pt x="601" y="123"/>
                    </a:cubicBezTo>
                    <a:cubicBezTo>
                      <a:pt x="521" y="135"/>
                      <a:pt x="346" y="159"/>
                      <a:pt x="251" y="267"/>
                    </a:cubicBezTo>
                    <a:cubicBezTo>
                      <a:pt x="151" y="374"/>
                      <a:pt x="183" y="366"/>
                      <a:pt x="151" y="394"/>
                    </a:cubicBezTo>
                    <a:cubicBezTo>
                      <a:pt x="115" y="422"/>
                      <a:pt x="0" y="513"/>
                      <a:pt x="0" y="513"/>
                    </a:cubicBezTo>
                    <a:cubicBezTo>
                      <a:pt x="342" y="840"/>
                      <a:pt x="342" y="840"/>
                      <a:pt x="342" y="840"/>
                    </a:cubicBezTo>
                    <a:cubicBezTo>
                      <a:pt x="342" y="840"/>
                      <a:pt x="461" y="764"/>
                      <a:pt x="501" y="752"/>
                    </a:cubicBezTo>
                    <a:cubicBezTo>
                      <a:pt x="541" y="740"/>
                      <a:pt x="1114" y="625"/>
                      <a:pt x="1162" y="597"/>
                    </a:cubicBezTo>
                    <a:cubicBezTo>
                      <a:pt x="1205" y="569"/>
                      <a:pt x="1632" y="75"/>
                      <a:pt x="1636" y="59"/>
                    </a:cubicBezTo>
                    <a:cubicBezTo>
                      <a:pt x="1644" y="43"/>
                      <a:pt x="1640" y="16"/>
                      <a:pt x="1619" y="8"/>
                    </a:cubicBezTo>
                    <a:cubicBezTo>
                      <a:pt x="1604" y="3"/>
                      <a:pt x="1528" y="0"/>
                      <a:pt x="1449" y="95"/>
                    </a:cubicBezTo>
                    <a:cubicBezTo>
                      <a:pt x="1365" y="187"/>
                      <a:pt x="1178" y="362"/>
                      <a:pt x="1178" y="362"/>
                    </a:cubicBezTo>
                    <a:cubicBezTo>
                      <a:pt x="1437" y="59"/>
                      <a:pt x="1437" y="59"/>
                      <a:pt x="1437" y="59"/>
                    </a:cubicBezTo>
                    <a:cubicBezTo>
                      <a:pt x="1437" y="59"/>
                      <a:pt x="1449" y="8"/>
                      <a:pt x="1437" y="8"/>
                    </a:cubicBezTo>
                    <a:cubicBezTo>
                      <a:pt x="1425" y="8"/>
                      <a:pt x="1349" y="0"/>
                      <a:pt x="1257" y="87"/>
                    </a:cubicBezTo>
                    <a:cubicBezTo>
                      <a:pt x="1166" y="179"/>
                      <a:pt x="983" y="406"/>
                      <a:pt x="791" y="390"/>
                    </a:cubicBezTo>
                    <a:cubicBezTo>
                      <a:pt x="601" y="370"/>
                      <a:pt x="700" y="263"/>
                      <a:pt x="700" y="263"/>
                    </a:cubicBezTo>
                    <a:cubicBezTo>
                      <a:pt x="700" y="263"/>
                      <a:pt x="859" y="211"/>
                      <a:pt x="903" y="211"/>
                    </a:cubicBezTo>
                    <a:cubicBezTo>
                      <a:pt x="943" y="211"/>
                      <a:pt x="1055" y="115"/>
                      <a:pt x="1003" y="8"/>
                    </a:cubicBezTo>
                  </a:path>
                </a:pathLst>
              </a:custGeom>
              <a:solidFill>
                <a:srgbClr val="FDD8A5"/>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78" name="Freeform 142"/>
              <p:cNvSpPr>
                <a:spLocks noChangeArrowheads="1"/>
              </p:cNvSpPr>
              <p:nvPr/>
            </p:nvSpPr>
            <p:spPr bwMode="auto">
              <a:xfrm>
                <a:off x="13432163" y="10026966"/>
                <a:ext cx="315301" cy="342583"/>
              </a:xfrm>
              <a:custGeom>
                <a:avLst/>
                <a:gdLst>
                  <a:gd name="T0" fmla="*/ 0 w 661"/>
                  <a:gd name="T1" fmla="*/ 156 h 718"/>
                  <a:gd name="T2" fmla="*/ 274 w 661"/>
                  <a:gd name="T3" fmla="*/ 0 h 718"/>
                  <a:gd name="T4" fmla="*/ 660 w 661"/>
                  <a:gd name="T5" fmla="*/ 565 h 718"/>
                  <a:gd name="T6" fmla="*/ 402 w 661"/>
                  <a:gd name="T7" fmla="*/ 717 h 718"/>
                  <a:gd name="T8" fmla="*/ 0 w 661"/>
                  <a:gd name="T9" fmla="*/ 156 h 718"/>
                </a:gdLst>
                <a:ahLst/>
                <a:cxnLst>
                  <a:cxn ang="0">
                    <a:pos x="T0" y="T1"/>
                  </a:cxn>
                  <a:cxn ang="0">
                    <a:pos x="T2" y="T3"/>
                  </a:cxn>
                  <a:cxn ang="0">
                    <a:pos x="T4" y="T5"/>
                  </a:cxn>
                  <a:cxn ang="0">
                    <a:pos x="T6" y="T7"/>
                  </a:cxn>
                  <a:cxn ang="0">
                    <a:pos x="T8" y="T9"/>
                  </a:cxn>
                </a:cxnLst>
                <a:rect l="0" t="0" r="r" b="b"/>
                <a:pathLst>
                  <a:path w="661" h="718">
                    <a:moveTo>
                      <a:pt x="0" y="156"/>
                    </a:moveTo>
                    <a:lnTo>
                      <a:pt x="274" y="0"/>
                    </a:lnTo>
                    <a:lnTo>
                      <a:pt x="660" y="565"/>
                    </a:lnTo>
                    <a:lnTo>
                      <a:pt x="402" y="717"/>
                    </a:lnTo>
                    <a:lnTo>
                      <a:pt x="0" y="156"/>
                    </a:lnTo>
                  </a:path>
                </a:pathLst>
              </a:custGeom>
              <a:solidFill>
                <a:srgbClr val="FCF6FA"/>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79" name="Freeform 143"/>
              <p:cNvSpPr>
                <a:spLocks noChangeArrowheads="1"/>
              </p:cNvSpPr>
              <p:nvPr/>
            </p:nvSpPr>
            <p:spPr bwMode="auto">
              <a:xfrm>
                <a:off x="12029178" y="9079577"/>
                <a:ext cx="1652686" cy="2049152"/>
              </a:xfrm>
              <a:custGeom>
                <a:avLst/>
                <a:gdLst>
                  <a:gd name="T0" fmla="*/ 493 w 3448"/>
                  <a:gd name="T1" fmla="*/ 0 h 4277"/>
                  <a:gd name="T2" fmla="*/ 493 w 3448"/>
                  <a:gd name="T3" fmla="*/ 0 h 4277"/>
                  <a:gd name="T4" fmla="*/ 1696 w 3448"/>
                  <a:gd name="T5" fmla="*/ 518 h 4277"/>
                  <a:gd name="T6" fmla="*/ 2448 w 3448"/>
                  <a:gd name="T7" fmla="*/ 2290 h 4277"/>
                  <a:gd name="T8" fmla="*/ 2997 w 3448"/>
                  <a:gd name="T9" fmla="*/ 1975 h 4277"/>
                  <a:gd name="T10" fmla="*/ 3447 w 3448"/>
                  <a:gd name="T11" fmla="*/ 2683 h 4277"/>
                  <a:gd name="T12" fmla="*/ 2372 w 3448"/>
                  <a:gd name="T13" fmla="*/ 3257 h 4277"/>
                  <a:gd name="T14" fmla="*/ 2182 w 3448"/>
                  <a:gd name="T15" fmla="*/ 3146 h 4277"/>
                  <a:gd name="T16" fmla="*/ 1389 w 3448"/>
                  <a:gd name="T17" fmla="*/ 2182 h 4277"/>
                  <a:gd name="T18" fmla="*/ 1389 w 3448"/>
                  <a:gd name="T19" fmla="*/ 4276 h 4277"/>
                  <a:gd name="T20" fmla="*/ 0 w 3448"/>
                  <a:gd name="T21" fmla="*/ 4276 h 4277"/>
                  <a:gd name="T22" fmla="*/ 0 w 3448"/>
                  <a:gd name="T23" fmla="*/ 1975 h 4277"/>
                  <a:gd name="T24" fmla="*/ 493 w 3448"/>
                  <a:gd name="T25" fmla="*/ 0 h 4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8" h="4277">
                    <a:moveTo>
                      <a:pt x="493" y="0"/>
                    </a:moveTo>
                    <a:lnTo>
                      <a:pt x="493" y="0"/>
                    </a:lnTo>
                    <a:cubicBezTo>
                      <a:pt x="1696" y="518"/>
                      <a:pt x="1696" y="518"/>
                      <a:pt x="1696" y="518"/>
                    </a:cubicBezTo>
                    <a:cubicBezTo>
                      <a:pt x="2448" y="2290"/>
                      <a:pt x="2448" y="2290"/>
                      <a:pt x="2448" y="2290"/>
                    </a:cubicBezTo>
                    <a:cubicBezTo>
                      <a:pt x="2997" y="1975"/>
                      <a:pt x="2997" y="1975"/>
                      <a:pt x="2997" y="1975"/>
                    </a:cubicBezTo>
                    <a:cubicBezTo>
                      <a:pt x="3447" y="2683"/>
                      <a:pt x="3447" y="2683"/>
                      <a:pt x="3447" y="2683"/>
                    </a:cubicBezTo>
                    <a:cubicBezTo>
                      <a:pt x="3447" y="2683"/>
                      <a:pt x="2424" y="3257"/>
                      <a:pt x="2372" y="3257"/>
                    </a:cubicBezTo>
                    <a:cubicBezTo>
                      <a:pt x="2325" y="3257"/>
                      <a:pt x="2325" y="3281"/>
                      <a:pt x="2182" y="3146"/>
                    </a:cubicBezTo>
                    <a:cubicBezTo>
                      <a:pt x="2034" y="3006"/>
                      <a:pt x="1389" y="2182"/>
                      <a:pt x="1389" y="2182"/>
                    </a:cubicBezTo>
                    <a:cubicBezTo>
                      <a:pt x="1389" y="4276"/>
                      <a:pt x="1389" y="4276"/>
                      <a:pt x="1389" y="4276"/>
                    </a:cubicBezTo>
                    <a:cubicBezTo>
                      <a:pt x="0" y="4276"/>
                      <a:pt x="0" y="4276"/>
                      <a:pt x="0" y="4276"/>
                    </a:cubicBezTo>
                    <a:cubicBezTo>
                      <a:pt x="0" y="1975"/>
                      <a:pt x="0" y="1975"/>
                      <a:pt x="0" y="1975"/>
                    </a:cubicBezTo>
                    <a:cubicBezTo>
                      <a:pt x="493" y="0"/>
                      <a:pt x="493" y="0"/>
                      <a:pt x="493" y="0"/>
                    </a:cubicBezTo>
                  </a:path>
                </a:pathLst>
              </a:custGeom>
              <a:solidFill>
                <a:srgbClr val="A5A5A5">
                  <a:lumMod val="75000"/>
                </a:srgbClr>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80" name="Freeform 144"/>
              <p:cNvSpPr>
                <a:spLocks noChangeArrowheads="1"/>
              </p:cNvSpPr>
              <p:nvPr/>
            </p:nvSpPr>
            <p:spPr bwMode="auto">
              <a:xfrm>
                <a:off x="10310893" y="10026966"/>
                <a:ext cx="317417" cy="342583"/>
              </a:xfrm>
              <a:custGeom>
                <a:avLst/>
                <a:gdLst>
                  <a:gd name="T0" fmla="*/ 665 w 666"/>
                  <a:gd name="T1" fmla="*/ 156 h 718"/>
                  <a:gd name="T2" fmla="*/ 391 w 666"/>
                  <a:gd name="T3" fmla="*/ 0 h 718"/>
                  <a:gd name="T4" fmla="*/ 0 w 666"/>
                  <a:gd name="T5" fmla="*/ 565 h 718"/>
                  <a:gd name="T6" fmla="*/ 259 w 666"/>
                  <a:gd name="T7" fmla="*/ 717 h 718"/>
                  <a:gd name="T8" fmla="*/ 665 w 666"/>
                  <a:gd name="T9" fmla="*/ 156 h 718"/>
                </a:gdLst>
                <a:ahLst/>
                <a:cxnLst>
                  <a:cxn ang="0">
                    <a:pos x="T0" y="T1"/>
                  </a:cxn>
                  <a:cxn ang="0">
                    <a:pos x="T2" y="T3"/>
                  </a:cxn>
                  <a:cxn ang="0">
                    <a:pos x="T4" y="T5"/>
                  </a:cxn>
                  <a:cxn ang="0">
                    <a:pos x="T6" y="T7"/>
                  </a:cxn>
                  <a:cxn ang="0">
                    <a:pos x="T8" y="T9"/>
                  </a:cxn>
                </a:cxnLst>
                <a:rect l="0" t="0" r="r" b="b"/>
                <a:pathLst>
                  <a:path w="666" h="718">
                    <a:moveTo>
                      <a:pt x="665" y="156"/>
                    </a:moveTo>
                    <a:lnTo>
                      <a:pt x="391" y="0"/>
                    </a:lnTo>
                    <a:lnTo>
                      <a:pt x="0" y="565"/>
                    </a:lnTo>
                    <a:lnTo>
                      <a:pt x="259" y="717"/>
                    </a:lnTo>
                    <a:lnTo>
                      <a:pt x="665" y="156"/>
                    </a:lnTo>
                  </a:path>
                </a:pathLst>
              </a:custGeom>
              <a:solidFill>
                <a:srgbClr val="FCF6FA"/>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81" name="Freeform 145"/>
              <p:cNvSpPr>
                <a:spLocks noChangeArrowheads="1"/>
              </p:cNvSpPr>
              <p:nvPr/>
            </p:nvSpPr>
            <p:spPr bwMode="auto">
              <a:xfrm>
                <a:off x="10378608" y="9079577"/>
                <a:ext cx="1648454" cy="2049152"/>
              </a:xfrm>
              <a:custGeom>
                <a:avLst/>
                <a:gdLst>
                  <a:gd name="T0" fmla="*/ 2945 w 3440"/>
                  <a:gd name="T1" fmla="*/ 0 h 4277"/>
                  <a:gd name="T2" fmla="*/ 2945 w 3440"/>
                  <a:gd name="T3" fmla="*/ 0 h 4277"/>
                  <a:gd name="T4" fmla="*/ 1703 w 3440"/>
                  <a:gd name="T5" fmla="*/ 538 h 4277"/>
                  <a:gd name="T6" fmla="*/ 1003 w 3440"/>
                  <a:gd name="T7" fmla="*/ 2290 h 4277"/>
                  <a:gd name="T8" fmla="*/ 454 w 3440"/>
                  <a:gd name="T9" fmla="*/ 1975 h 4277"/>
                  <a:gd name="T10" fmla="*/ 0 w 3440"/>
                  <a:gd name="T11" fmla="*/ 2683 h 4277"/>
                  <a:gd name="T12" fmla="*/ 1074 w 3440"/>
                  <a:gd name="T13" fmla="*/ 3257 h 4277"/>
                  <a:gd name="T14" fmla="*/ 1269 w 3440"/>
                  <a:gd name="T15" fmla="*/ 3146 h 4277"/>
                  <a:gd name="T16" fmla="*/ 2062 w 3440"/>
                  <a:gd name="T17" fmla="*/ 2182 h 4277"/>
                  <a:gd name="T18" fmla="*/ 2062 w 3440"/>
                  <a:gd name="T19" fmla="*/ 4276 h 4277"/>
                  <a:gd name="T20" fmla="*/ 3439 w 3440"/>
                  <a:gd name="T21" fmla="*/ 4276 h 4277"/>
                  <a:gd name="T22" fmla="*/ 3439 w 3440"/>
                  <a:gd name="T23" fmla="*/ 1975 h 4277"/>
                  <a:gd name="T24" fmla="*/ 2945 w 3440"/>
                  <a:gd name="T25" fmla="*/ 0 h 4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0" h="4277">
                    <a:moveTo>
                      <a:pt x="2945" y="0"/>
                    </a:moveTo>
                    <a:lnTo>
                      <a:pt x="2945" y="0"/>
                    </a:lnTo>
                    <a:cubicBezTo>
                      <a:pt x="1703" y="538"/>
                      <a:pt x="1703" y="538"/>
                      <a:pt x="1703" y="538"/>
                    </a:cubicBezTo>
                    <a:cubicBezTo>
                      <a:pt x="1003" y="2290"/>
                      <a:pt x="1003" y="2290"/>
                      <a:pt x="1003" y="2290"/>
                    </a:cubicBezTo>
                    <a:cubicBezTo>
                      <a:pt x="454" y="1975"/>
                      <a:pt x="454" y="1975"/>
                      <a:pt x="454" y="1975"/>
                    </a:cubicBezTo>
                    <a:cubicBezTo>
                      <a:pt x="0" y="2683"/>
                      <a:pt x="0" y="2683"/>
                      <a:pt x="0" y="2683"/>
                    </a:cubicBezTo>
                    <a:cubicBezTo>
                      <a:pt x="0" y="2683"/>
                      <a:pt x="1027" y="3257"/>
                      <a:pt x="1074" y="3257"/>
                    </a:cubicBezTo>
                    <a:cubicBezTo>
                      <a:pt x="1122" y="3257"/>
                      <a:pt x="1122" y="3281"/>
                      <a:pt x="1269" y="3146"/>
                    </a:cubicBezTo>
                    <a:cubicBezTo>
                      <a:pt x="1413" y="3006"/>
                      <a:pt x="2062" y="2182"/>
                      <a:pt x="2062" y="2182"/>
                    </a:cubicBezTo>
                    <a:cubicBezTo>
                      <a:pt x="2062" y="4276"/>
                      <a:pt x="2062" y="4276"/>
                      <a:pt x="2062" y="4276"/>
                    </a:cubicBezTo>
                    <a:cubicBezTo>
                      <a:pt x="3439" y="4276"/>
                      <a:pt x="3439" y="4276"/>
                      <a:pt x="3439" y="4276"/>
                    </a:cubicBezTo>
                    <a:cubicBezTo>
                      <a:pt x="3439" y="1975"/>
                      <a:pt x="3439" y="1975"/>
                      <a:pt x="3439" y="1975"/>
                    </a:cubicBezTo>
                    <a:cubicBezTo>
                      <a:pt x="2945" y="0"/>
                      <a:pt x="2945" y="0"/>
                      <a:pt x="2945" y="0"/>
                    </a:cubicBezTo>
                  </a:path>
                </a:pathLst>
              </a:custGeom>
              <a:solidFill>
                <a:srgbClr val="A5A5A5">
                  <a:lumMod val="50000"/>
                </a:srgbClr>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82" name="Freeform 146"/>
              <p:cNvSpPr>
                <a:spLocks noChangeArrowheads="1"/>
              </p:cNvSpPr>
              <p:nvPr/>
            </p:nvSpPr>
            <p:spPr bwMode="auto">
              <a:xfrm>
                <a:off x="11792173" y="9064774"/>
                <a:ext cx="234889" cy="960078"/>
              </a:xfrm>
              <a:custGeom>
                <a:avLst/>
                <a:gdLst>
                  <a:gd name="T0" fmla="*/ 0 w 495"/>
                  <a:gd name="T1" fmla="*/ 0 h 2007"/>
                  <a:gd name="T2" fmla="*/ 478 w 495"/>
                  <a:gd name="T3" fmla="*/ 314 h 2007"/>
                  <a:gd name="T4" fmla="*/ 494 w 495"/>
                  <a:gd name="T5" fmla="*/ 2006 h 2007"/>
                  <a:gd name="T6" fmla="*/ 0 w 495"/>
                  <a:gd name="T7" fmla="*/ 31 h 2007"/>
                  <a:gd name="T8" fmla="*/ 0 w 495"/>
                  <a:gd name="T9" fmla="*/ 0 h 2007"/>
                </a:gdLst>
                <a:ahLst/>
                <a:cxnLst>
                  <a:cxn ang="0">
                    <a:pos x="T0" y="T1"/>
                  </a:cxn>
                  <a:cxn ang="0">
                    <a:pos x="T2" y="T3"/>
                  </a:cxn>
                  <a:cxn ang="0">
                    <a:pos x="T4" y="T5"/>
                  </a:cxn>
                  <a:cxn ang="0">
                    <a:pos x="T6" y="T7"/>
                  </a:cxn>
                  <a:cxn ang="0">
                    <a:pos x="T8" y="T9"/>
                  </a:cxn>
                </a:cxnLst>
                <a:rect l="0" t="0" r="r" b="b"/>
                <a:pathLst>
                  <a:path w="495" h="2007">
                    <a:moveTo>
                      <a:pt x="0" y="0"/>
                    </a:moveTo>
                    <a:lnTo>
                      <a:pt x="478" y="314"/>
                    </a:lnTo>
                    <a:lnTo>
                      <a:pt x="494" y="2006"/>
                    </a:lnTo>
                    <a:lnTo>
                      <a:pt x="0" y="31"/>
                    </a:lnTo>
                    <a:lnTo>
                      <a:pt x="0" y="0"/>
                    </a:lnTo>
                  </a:path>
                </a:pathLst>
              </a:custGeom>
              <a:solidFill>
                <a:srgbClr val="E8E7E8"/>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83" name="Freeform 147"/>
              <p:cNvSpPr>
                <a:spLocks noChangeArrowheads="1"/>
              </p:cNvSpPr>
              <p:nvPr/>
            </p:nvSpPr>
            <p:spPr bwMode="auto">
              <a:xfrm>
                <a:off x="11792173" y="9064774"/>
                <a:ext cx="234889" cy="960078"/>
              </a:xfrm>
              <a:custGeom>
                <a:avLst/>
                <a:gdLst>
                  <a:gd name="T0" fmla="*/ 0 w 495"/>
                  <a:gd name="T1" fmla="*/ 0 h 2007"/>
                  <a:gd name="T2" fmla="*/ 478 w 495"/>
                  <a:gd name="T3" fmla="*/ 314 h 2007"/>
                  <a:gd name="T4" fmla="*/ 494 w 495"/>
                  <a:gd name="T5" fmla="*/ 2006 h 2007"/>
                  <a:gd name="T6" fmla="*/ 0 w 495"/>
                  <a:gd name="T7" fmla="*/ 31 h 2007"/>
                  <a:gd name="T8" fmla="*/ 0 w 495"/>
                  <a:gd name="T9" fmla="*/ 0 h 2007"/>
                </a:gdLst>
                <a:ahLst/>
                <a:cxnLst>
                  <a:cxn ang="0">
                    <a:pos x="T0" y="T1"/>
                  </a:cxn>
                  <a:cxn ang="0">
                    <a:pos x="T2" y="T3"/>
                  </a:cxn>
                  <a:cxn ang="0">
                    <a:pos x="T4" y="T5"/>
                  </a:cxn>
                  <a:cxn ang="0">
                    <a:pos x="T6" y="T7"/>
                  </a:cxn>
                  <a:cxn ang="0">
                    <a:pos x="T8" y="T9"/>
                  </a:cxn>
                </a:cxnLst>
                <a:rect l="0" t="0" r="r" b="b"/>
                <a:pathLst>
                  <a:path w="495" h="2007">
                    <a:moveTo>
                      <a:pt x="0" y="0"/>
                    </a:moveTo>
                    <a:lnTo>
                      <a:pt x="478" y="314"/>
                    </a:lnTo>
                    <a:lnTo>
                      <a:pt x="494" y="2006"/>
                    </a:lnTo>
                    <a:lnTo>
                      <a:pt x="0" y="31"/>
                    </a:lnTo>
                    <a:lnTo>
                      <a:pt x="0" y="0"/>
                    </a:lnTo>
                  </a:path>
                </a:pathLst>
              </a:custGeom>
              <a:solidFill>
                <a:srgbClr val="E8E7E8"/>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84" name="Freeform 148"/>
              <p:cNvSpPr>
                <a:spLocks noChangeArrowheads="1"/>
              </p:cNvSpPr>
              <p:nvPr/>
            </p:nvSpPr>
            <p:spPr bwMode="auto">
              <a:xfrm>
                <a:off x="12016482" y="9071118"/>
                <a:ext cx="247585" cy="953733"/>
              </a:xfrm>
              <a:custGeom>
                <a:avLst/>
                <a:gdLst>
                  <a:gd name="T0" fmla="*/ 521 w 522"/>
                  <a:gd name="T1" fmla="*/ 0 h 1995"/>
                  <a:gd name="T2" fmla="*/ 0 w 522"/>
                  <a:gd name="T3" fmla="*/ 294 h 1995"/>
                  <a:gd name="T4" fmla="*/ 28 w 522"/>
                  <a:gd name="T5" fmla="*/ 1994 h 1995"/>
                  <a:gd name="T6" fmla="*/ 521 w 522"/>
                  <a:gd name="T7" fmla="*/ 19 h 1995"/>
                  <a:gd name="T8" fmla="*/ 521 w 522"/>
                  <a:gd name="T9" fmla="*/ 0 h 1995"/>
                </a:gdLst>
                <a:ahLst/>
                <a:cxnLst>
                  <a:cxn ang="0">
                    <a:pos x="T0" y="T1"/>
                  </a:cxn>
                  <a:cxn ang="0">
                    <a:pos x="T2" y="T3"/>
                  </a:cxn>
                  <a:cxn ang="0">
                    <a:pos x="T4" y="T5"/>
                  </a:cxn>
                  <a:cxn ang="0">
                    <a:pos x="T6" y="T7"/>
                  </a:cxn>
                  <a:cxn ang="0">
                    <a:pos x="T8" y="T9"/>
                  </a:cxn>
                </a:cxnLst>
                <a:rect l="0" t="0" r="r" b="b"/>
                <a:pathLst>
                  <a:path w="522" h="1995">
                    <a:moveTo>
                      <a:pt x="521" y="0"/>
                    </a:moveTo>
                    <a:lnTo>
                      <a:pt x="0" y="294"/>
                    </a:lnTo>
                    <a:lnTo>
                      <a:pt x="28" y="1994"/>
                    </a:lnTo>
                    <a:lnTo>
                      <a:pt x="521" y="19"/>
                    </a:lnTo>
                    <a:lnTo>
                      <a:pt x="521" y="0"/>
                    </a:lnTo>
                  </a:path>
                </a:pathLst>
              </a:custGeom>
              <a:solidFill>
                <a:srgbClr val="F3F3F3"/>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85" name="Freeform 149"/>
              <p:cNvSpPr>
                <a:spLocks noChangeArrowheads="1"/>
              </p:cNvSpPr>
              <p:nvPr/>
            </p:nvSpPr>
            <p:spPr bwMode="auto">
              <a:xfrm>
                <a:off x="12016482" y="9071118"/>
                <a:ext cx="247585" cy="953733"/>
              </a:xfrm>
              <a:custGeom>
                <a:avLst/>
                <a:gdLst>
                  <a:gd name="T0" fmla="*/ 521 w 522"/>
                  <a:gd name="T1" fmla="*/ 0 h 1995"/>
                  <a:gd name="T2" fmla="*/ 0 w 522"/>
                  <a:gd name="T3" fmla="*/ 294 h 1995"/>
                  <a:gd name="T4" fmla="*/ 28 w 522"/>
                  <a:gd name="T5" fmla="*/ 1994 h 1995"/>
                  <a:gd name="T6" fmla="*/ 521 w 522"/>
                  <a:gd name="T7" fmla="*/ 19 h 1995"/>
                  <a:gd name="T8" fmla="*/ 521 w 522"/>
                  <a:gd name="T9" fmla="*/ 0 h 1995"/>
                </a:gdLst>
                <a:ahLst/>
                <a:cxnLst>
                  <a:cxn ang="0">
                    <a:pos x="T0" y="T1"/>
                  </a:cxn>
                  <a:cxn ang="0">
                    <a:pos x="T2" y="T3"/>
                  </a:cxn>
                  <a:cxn ang="0">
                    <a:pos x="T4" y="T5"/>
                  </a:cxn>
                  <a:cxn ang="0">
                    <a:pos x="T6" y="T7"/>
                  </a:cxn>
                  <a:cxn ang="0">
                    <a:pos x="T8" y="T9"/>
                  </a:cxn>
                </a:cxnLst>
                <a:rect l="0" t="0" r="r" b="b"/>
                <a:pathLst>
                  <a:path w="522" h="1995">
                    <a:moveTo>
                      <a:pt x="521" y="0"/>
                    </a:moveTo>
                    <a:lnTo>
                      <a:pt x="0" y="294"/>
                    </a:lnTo>
                    <a:lnTo>
                      <a:pt x="28" y="1994"/>
                    </a:lnTo>
                    <a:lnTo>
                      <a:pt x="521" y="19"/>
                    </a:lnTo>
                    <a:lnTo>
                      <a:pt x="521" y="0"/>
                    </a:lnTo>
                  </a:path>
                </a:pathLst>
              </a:custGeom>
              <a:solidFill>
                <a:srgbClr val="F3F3F3"/>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86" name="Freeform 150"/>
              <p:cNvSpPr>
                <a:spLocks noChangeArrowheads="1"/>
              </p:cNvSpPr>
              <p:nvPr/>
            </p:nvSpPr>
            <p:spPr bwMode="auto">
              <a:xfrm>
                <a:off x="12016482" y="9212804"/>
                <a:ext cx="0" cy="0"/>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solidFill>
                <a:srgbClr val="E3D0B8"/>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87" name="Freeform 151"/>
              <p:cNvSpPr>
                <a:spLocks noChangeArrowheads="1"/>
              </p:cNvSpPr>
              <p:nvPr/>
            </p:nvSpPr>
            <p:spPr bwMode="auto">
              <a:xfrm>
                <a:off x="12016482" y="9212804"/>
                <a:ext cx="0" cy="0"/>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solidFill>
                <a:srgbClr val="E3D0B8"/>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88" name="Freeform 152"/>
              <p:cNvSpPr>
                <a:spLocks noChangeArrowheads="1"/>
              </p:cNvSpPr>
              <p:nvPr/>
            </p:nvSpPr>
            <p:spPr bwMode="auto">
              <a:xfrm>
                <a:off x="11847192" y="9301621"/>
                <a:ext cx="179870" cy="723230"/>
              </a:xfrm>
              <a:custGeom>
                <a:avLst/>
                <a:gdLst>
                  <a:gd name="T0" fmla="*/ 0 w 380"/>
                  <a:gd name="T1" fmla="*/ 0 h 1513"/>
                  <a:gd name="T2" fmla="*/ 0 w 380"/>
                  <a:gd name="T3" fmla="*/ 0 h 1513"/>
                  <a:gd name="T4" fmla="*/ 379 w 380"/>
                  <a:gd name="T5" fmla="*/ 1512 h 1513"/>
                  <a:gd name="T6" fmla="*/ 0 w 380"/>
                  <a:gd name="T7" fmla="*/ 0 h 1513"/>
                </a:gdLst>
                <a:ahLst/>
                <a:cxnLst>
                  <a:cxn ang="0">
                    <a:pos x="T0" y="T1"/>
                  </a:cxn>
                  <a:cxn ang="0">
                    <a:pos x="T2" y="T3"/>
                  </a:cxn>
                  <a:cxn ang="0">
                    <a:pos x="T4" y="T5"/>
                  </a:cxn>
                  <a:cxn ang="0">
                    <a:pos x="T6" y="T7"/>
                  </a:cxn>
                </a:cxnLst>
                <a:rect l="0" t="0" r="r" b="b"/>
                <a:pathLst>
                  <a:path w="380" h="1513">
                    <a:moveTo>
                      <a:pt x="0" y="0"/>
                    </a:moveTo>
                    <a:lnTo>
                      <a:pt x="0" y="0"/>
                    </a:lnTo>
                    <a:lnTo>
                      <a:pt x="379" y="1512"/>
                    </a:lnTo>
                    <a:lnTo>
                      <a:pt x="0" y="0"/>
                    </a:lnTo>
                  </a:path>
                </a:pathLst>
              </a:custGeom>
              <a:solidFill>
                <a:srgbClr val="7B8398"/>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89" name="Freeform 153"/>
              <p:cNvSpPr>
                <a:spLocks noChangeArrowheads="1"/>
              </p:cNvSpPr>
              <p:nvPr/>
            </p:nvSpPr>
            <p:spPr bwMode="auto">
              <a:xfrm>
                <a:off x="11847192" y="9301621"/>
                <a:ext cx="179870" cy="723230"/>
              </a:xfrm>
              <a:custGeom>
                <a:avLst/>
                <a:gdLst>
                  <a:gd name="T0" fmla="*/ 0 w 380"/>
                  <a:gd name="T1" fmla="*/ 0 h 1513"/>
                  <a:gd name="T2" fmla="*/ 0 w 380"/>
                  <a:gd name="T3" fmla="*/ 0 h 1513"/>
                  <a:gd name="T4" fmla="*/ 379 w 380"/>
                  <a:gd name="T5" fmla="*/ 1512 h 1513"/>
                  <a:gd name="T6" fmla="*/ 0 w 380"/>
                  <a:gd name="T7" fmla="*/ 0 h 1513"/>
                </a:gdLst>
                <a:ahLst/>
                <a:cxnLst>
                  <a:cxn ang="0">
                    <a:pos x="T0" y="T1"/>
                  </a:cxn>
                  <a:cxn ang="0">
                    <a:pos x="T2" y="T3"/>
                  </a:cxn>
                  <a:cxn ang="0">
                    <a:pos x="T4" y="T5"/>
                  </a:cxn>
                  <a:cxn ang="0">
                    <a:pos x="T6" y="T7"/>
                  </a:cxn>
                </a:cxnLst>
                <a:rect l="0" t="0" r="r" b="b"/>
                <a:pathLst>
                  <a:path w="380" h="1513">
                    <a:moveTo>
                      <a:pt x="0" y="0"/>
                    </a:moveTo>
                    <a:lnTo>
                      <a:pt x="0" y="0"/>
                    </a:lnTo>
                    <a:lnTo>
                      <a:pt x="379" y="1512"/>
                    </a:lnTo>
                    <a:lnTo>
                      <a:pt x="0" y="0"/>
                    </a:lnTo>
                  </a:path>
                </a:pathLst>
              </a:custGeom>
              <a:solidFill>
                <a:srgbClr val="7B8398"/>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90" name="Freeform 154"/>
              <p:cNvSpPr>
                <a:spLocks noChangeArrowheads="1"/>
              </p:cNvSpPr>
              <p:nvPr/>
            </p:nvSpPr>
            <p:spPr bwMode="auto">
              <a:xfrm>
                <a:off x="11847192" y="9212804"/>
                <a:ext cx="179870" cy="814163"/>
              </a:xfrm>
              <a:custGeom>
                <a:avLst/>
                <a:gdLst>
                  <a:gd name="T0" fmla="*/ 351 w 380"/>
                  <a:gd name="T1" fmla="*/ 0 h 1701"/>
                  <a:gd name="T2" fmla="*/ 0 w 380"/>
                  <a:gd name="T3" fmla="*/ 188 h 1701"/>
                  <a:gd name="T4" fmla="*/ 379 w 380"/>
                  <a:gd name="T5" fmla="*/ 1700 h 1701"/>
                  <a:gd name="T6" fmla="*/ 351 w 380"/>
                  <a:gd name="T7" fmla="*/ 0 h 1701"/>
                </a:gdLst>
                <a:ahLst/>
                <a:cxnLst>
                  <a:cxn ang="0">
                    <a:pos x="T0" y="T1"/>
                  </a:cxn>
                  <a:cxn ang="0">
                    <a:pos x="T2" y="T3"/>
                  </a:cxn>
                  <a:cxn ang="0">
                    <a:pos x="T4" y="T5"/>
                  </a:cxn>
                  <a:cxn ang="0">
                    <a:pos x="T6" y="T7"/>
                  </a:cxn>
                </a:cxnLst>
                <a:rect l="0" t="0" r="r" b="b"/>
                <a:pathLst>
                  <a:path w="380" h="1701">
                    <a:moveTo>
                      <a:pt x="351" y="0"/>
                    </a:moveTo>
                    <a:lnTo>
                      <a:pt x="0" y="188"/>
                    </a:lnTo>
                    <a:lnTo>
                      <a:pt x="379" y="1700"/>
                    </a:lnTo>
                    <a:lnTo>
                      <a:pt x="351" y="0"/>
                    </a:lnTo>
                  </a:path>
                </a:pathLst>
              </a:custGeom>
              <a:solidFill>
                <a:srgbClr val="D7D7D8"/>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91" name="Freeform 155"/>
              <p:cNvSpPr>
                <a:spLocks noChangeArrowheads="1"/>
              </p:cNvSpPr>
              <p:nvPr/>
            </p:nvSpPr>
            <p:spPr bwMode="auto">
              <a:xfrm>
                <a:off x="11847192" y="9212804"/>
                <a:ext cx="179870" cy="814163"/>
              </a:xfrm>
              <a:custGeom>
                <a:avLst/>
                <a:gdLst>
                  <a:gd name="T0" fmla="*/ 351 w 380"/>
                  <a:gd name="T1" fmla="*/ 0 h 1701"/>
                  <a:gd name="T2" fmla="*/ 0 w 380"/>
                  <a:gd name="T3" fmla="*/ 188 h 1701"/>
                  <a:gd name="T4" fmla="*/ 379 w 380"/>
                  <a:gd name="T5" fmla="*/ 1700 h 1701"/>
                  <a:gd name="T6" fmla="*/ 351 w 380"/>
                  <a:gd name="T7" fmla="*/ 0 h 1701"/>
                </a:gdLst>
                <a:ahLst/>
                <a:cxnLst>
                  <a:cxn ang="0">
                    <a:pos x="T0" y="T1"/>
                  </a:cxn>
                  <a:cxn ang="0">
                    <a:pos x="T2" y="T3"/>
                  </a:cxn>
                  <a:cxn ang="0">
                    <a:pos x="T4" y="T5"/>
                  </a:cxn>
                  <a:cxn ang="0">
                    <a:pos x="T6" y="T7"/>
                  </a:cxn>
                </a:cxnLst>
                <a:rect l="0" t="0" r="r" b="b"/>
                <a:pathLst>
                  <a:path w="380" h="1701">
                    <a:moveTo>
                      <a:pt x="351" y="0"/>
                    </a:moveTo>
                    <a:lnTo>
                      <a:pt x="0" y="188"/>
                    </a:lnTo>
                    <a:lnTo>
                      <a:pt x="379" y="1700"/>
                    </a:lnTo>
                    <a:lnTo>
                      <a:pt x="351" y="0"/>
                    </a:lnTo>
                  </a:path>
                </a:pathLst>
              </a:custGeom>
              <a:solidFill>
                <a:srgbClr val="D7D7D8"/>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92" name="Freeform 156"/>
              <p:cNvSpPr>
                <a:spLocks noChangeArrowheads="1"/>
              </p:cNvSpPr>
              <p:nvPr/>
            </p:nvSpPr>
            <p:spPr bwMode="auto">
              <a:xfrm>
                <a:off x="12029178" y="9286818"/>
                <a:ext cx="184102" cy="738033"/>
              </a:xfrm>
              <a:custGeom>
                <a:avLst/>
                <a:gdLst>
                  <a:gd name="T0" fmla="*/ 386 w 387"/>
                  <a:gd name="T1" fmla="*/ 0 h 1545"/>
                  <a:gd name="T2" fmla="*/ 0 w 387"/>
                  <a:gd name="T3" fmla="*/ 1544 h 1545"/>
                  <a:gd name="T4" fmla="*/ 386 w 387"/>
                  <a:gd name="T5" fmla="*/ 0 h 1545"/>
                </a:gdLst>
                <a:ahLst/>
                <a:cxnLst>
                  <a:cxn ang="0">
                    <a:pos x="T0" y="T1"/>
                  </a:cxn>
                  <a:cxn ang="0">
                    <a:pos x="T2" y="T3"/>
                  </a:cxn>
                  <a:cxn ang="0">
                    <a:pos x="T4" y="T5"/>
                  </a:cxn>
                </a:cxnLst>
                <a:rect l="0" t="0" r="r" b="b"/>
                <a:pathLst>
                  <a:path w="387" h="1545">
                    <a:moveTo>
                      <a:pt x="386" y="0"/>
                    </a:moveTo>
                    <a:lnTo>
                      <a:pt x="0" y="1544"/>
                    </a:lnTo>
                    <a:lnTo>
                      <a:pt x="386" y="0"/>
                    </a:lnTo>
                  </a:path>
                </a:pathLst>
              </a:custGeom>
              <a:solidFill>
                <a:srgbClr val="8796AF"/>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93" name="Freeform 157"/>
              <p:cNvSpPr>
                <a:spLocks noChangeArrowheads="1"/>
              </p:cNvSpPr>
              <p:nvPr/>
            </p:nvSpPr>
            <p:spPr bwMode="auto">
              <a:xfrm>
                <a:off x="12029178" y="9286818"/>
                <a:ext cx="184102" cy="738033"/>
              </a:xfrm>
              <a:custGeom>
                <a:avLst/>
                <a:gdLst>
                  <a:gd name="T0" fmla="*/ 386 w 387"/>
                  <a:gd name="T1" fmla="*/ 0 h 1545"/>
                  <a:gd name="T2" fmla="*/ 0 w 387"/>
                  <a:gd name="T3" fmla="*/ 1544 h 1545"/>
                  <a:gd name="T4" fmla="*/ 386 w 387"/>
                  <a:gd name="T5" fmla="*/ 0 h 1545"/>
                </a:gdLst>
                <a:ahLst/>
                <a:cxnLst>
                  <a:cxn ang="0">
                    <a:pos x="T0" y="T1"/>
                  </a:cxn>
                  <a:cxn ang="0">
                    <a:pos x="T2" y="T3"/>
                  </a:cxn>
                  <a:cxn ang="0">
                    <a:pos x="T4" y="T5"/>
                  </a:cxn>
                </a:cxnLst>
                <a:rect l="0" t="0" r="r" b="b"/>
                <a:pathLst>
                  <a:path w="387" h="1545">
                    <a:moveTo>
                      <a:pt x="386" y="0"/>
                    </a:moveTo>
                    <a:lnTo>
                      <a:pt x="0" y="1544"/>
                    </a:lnTo>
                    <a:lnTo>
                      <a:pt x="386" y="0"/>
                    </a:lnTo>
                  </a:path>
                </a:pathLst>
              </a:custGeom>
              <a:solidFill>
                <a:srgbClr val="8796AF"/>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94" name="Freeform 158"/>
              <p:cNvSpPr>
                <a:spLocks noChangeArrowheads="1"/>
              </p:cNvSpPr>
              <p:nvPr/>
            </p:nvSpPr>
            <p:spPr bwMode="auto">
              <a:xfrm>
                <a:off x="12016482" y="9212804"/>
                <a:ext cx="196799" cy="814163"/>
              </a:xfrm>
              <a:custGeom>
                <a:avLst/>
                <a:gdLst>
                  <a:gd name="T0" fmla="*/ 0 w 415"/>
                  <a:gd name="T1" fmla="*/ 0 h 1701"/>
                  <a:gd name="T2" fmla="*/ 0 w 415"/>
                  <a:gd name="T3" fmla="*/ 0 h 1701"/>
                  <a:gd name="T4" fmla="*/ 28 w 415"/>
                  <a:gd name="T5" fmla="*/ 1700 h 1701"/>
                  <a:gd name="T6" fmla="*/ 414 w 415"/>
                  <a:gd name="T7" fmla="*/ 156 h 1701"/>
                  <a:gd name="T8" fmla="*/ 0 w 415"/>
                  <a:gd name="T9" fmla="*/ 0 h 1701"/>
                </a:gdLst>
                <a:ahLst/>
                <a:cxnLst>
                  <a:cxn ang="0">
                    <a:pos x="T0" y="T1"/>
                  </a:cxn>
                  <a:cxn ang="0">
                    <a:pos x="T2" y="T3"/>
                  </a:cxn>
                  <a:cxn ang="0">
                    <a:pos x="T4" y="T5"/>
                  </a:cxn>
                  <a:cxn ang="0">
                    <a:pos x="T6" y="T7"/>
                  </a:cxn>
                  <a:cxn ang="0">
                    <a:pos x="T8" y="T9"/>
                  </a:cxn>
                </a:cxnLst>
                <a:rect l="0" t="0" r="r" b="b"/>
                <a:pathLst>
                  <a:path w="415" h="1701">
                    <a:moveTo>
                      <a:pt x="0" y="0"/>
                    </a:moveTo>
                    <a:lnTo>
                      <a:pt x="0" y="0"/>
                    </a:lnTo>
                    <a:lnTo>
                      <a:pt x="28" y="1700"/>
                    </a:lnTo>
                    <a:lnTo>
                      <a:pt x="414" y="156"/>
                    </a:lnTo>
                    <a:lnTo>
                      <a:pt x="0" y="0"/>
                    </a:lnTo>
                  </a:path>
                </a:pathLst>
              </a:custGeom>
              <a:solidFill>
                <a:srgbClr val="DDDCDD"/>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95" name="Freeform 159"/>
              <p:cNvSpPr>
                <a:spLocks noChangeArrowheads="1"/>
              </p:cNvSpPr>
              <p:nvPr/>
            </p:nvSpPr>
            <p:spPr bwMode="auto">
              <a:xfrm>
                <a:off x="12016482" y="9212804"/>
                <a:ext cx="196799" cy="814163"/>
              </a:xfrm>
              <a:custGeom>
                <a:avLst/>
                <a:gdLst>
                  <a:gd name="T0" fmla="*/ 0 w 415"/>
                  <a:gd name="T1" fmla="*/ 0 h 1701"/>
                  <a:gd name="T2" fmla="*/ 0 w 415"/>
                  <a:gd name="T3" fmla="*/ 0 h 1701"/>
                  <a:gd name="T4" fmla="*/ 28 w 415"/>
                  <a:gd name="T5" fmla="*/ 1700 h 1701"/>
                  <a:gd name="T6" fmla="*/ 414 w 415"/>
                  <a:gd name="T7" fmla="*/ 156 h 1701"/>
                  <a:gd name="T8" fmla="*/ 0 w 415"/>
                  <a:gd name="T9" fmla="*/ 0 h 1701"/>
                </a:gdLst>
                <a:ahLst/>
                <a:cxnLst>
                  <a:cxn ang="0">
                    <a:pos x="T0" y="T1"/>
                  </a:cxn>
                  <a:cxn ang="0">
                    <a:pos x="T2" y="T3"/>
                  </a:cxn>
                  <a:cxn ang="0">
                    <a:pos x="T4" y="T5"/>
                  </a:cxn>
                  <a:cxn ang="0">
                    <a:pos x="T6" y="T7"/>
                  </a:cxn>
                  <a:cxn ang="0">
                    <a:pos x="T8" y="T9"/>
                  </a:cxn>
                </a:cxnLst>
                <a:rect l="0" t="0" r="r" b="b"/>
                <a:pathLst>
                  <a:path w="415" h="1701">
                    <a:moveTo>
                      <a:pt x="0" y="0"/>
                    </a:moveTo>
                    <a:lnTo>
                      <a:pt x="0" y="0"/>
                    </a:lnTo>
                    <a:lnTo>
                      <a:pt x="28" y="1700"/>
                    </a:lnTo>
                    <a:lnTo>
                      <a:pt x="414" y="156"/>
                    </a:lnTo>
                    <a:lnTo>
                      <a:pt x="0" y="0"/>
                    </a:lnTo>
                  </a:path>
                </a:pathLst>
              </a:custGeom>
              <a:solidFill>
                <a:srgbClr val="DDDCDD"/>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96" name="Freeform 160"/>
              <p:cNvSpPr>
                <a:spLocks noChangeArrowheads="1"/>
              </p:cNvSpPr>
              <p:nvPr/>
            </p:nvSpPr>
            <p:spPr bwMode="auto">
              <a:xfrm>
                <a:off x="11931837" y="9212804"/>
                <a:ext cx="95225" cy="814163"/>
              </a:xfrm>
              <a:custGeom>
                <a:avLst/>
                <a:gdLst>
                  <a:gd name="T0" fmla="*/ 203 w 204"/>
                  <a:gd name="T1" fmla="*/ 1700 h 1701"/>
                  <a:gd name="T2" fmla="*/ 175 w 204"/>
                  <a:gd name="T3" fmla="*/ 339 h 1701"/>
                  <a:gd name="T4" fmla="*/ 175 w 204"/>
                  <a:gd name="T5" fmla="*/ 0 h 1701"/>
                  <a:gd name="T6" fmla="*/ 0 w 204"/>
                  <a:gd name="T7" fmla="*/ 96 h 1701"/>
                  <a:gd name="T8" fmla="*/ 107 w 204"/>
                  <a:gd name="T9" fmla="*/ 247 h 1701"/>
                  <a:gd name="T10" fmla="*/ 24 w 204"/>
                  <a:gd name="T11" fmla="*/ 1031 h 1701"/>
                  <a:gd name="T12" fmla="*/ 203 w 204"/>
                  <a:gd name="T13" fmla="*/ 1700 h 1701"/>
                </a:gdLst>
                <a:ahLst/>
                <a:cxnLst>
                  <a:cxn ang="0">
                    <a:pos x="T0" y="T1"/>
                  </a:cxn>
                  <a:cxn ang="0">
                    <a:pos x="T2" y="T3"/>
                  </a:cxn>
                  <a:cxn ang="0">
                    <a:pos x="T4" y="T5"/>
                  </a:cxn>
                  <a:cxn ang="0">
                    <a:pos x="T6" y="T7"/>
                  </a:cxn>
                  <a:cxn ang="0">
                    <a:pos x="T8" y="T9"/>
                  </a:cxn>
                  <a:cxn ang="0">
                    <a:pos x="T10" y="T11"/>
                  </a:cxn>
                  <a:cxn ang="0">
                    <a:pos x="T12" y="T13"/>
                  </a:cxn>
                </a:cxnLst>
                <a:rect l="0" t="0" r="r" b="b"/>
                <a:pathLst>
                  <a:path w="204" h="1701">
                    <a:moveTo>
                      <a:pt x="203" y="1700"/>
                    </a:moveTo>
                    <a:lnTo>
                      <a:pt x="175" y="339"/>
                    </a:lnTo>
                    <a:lnTo>
                      <a:pt x="175" y="0"/>
                    </a:lnTo>
                    <a:lnTo>
                      <a:pt x="0" y="96"/>
                    </a:lnTo>
                    <a:lnTo>
                      <a:pt x="107" y="247"/>
                    </a:lnTo>
                    <a:lnTo>
                      <a:pt x="24" y="1031"/>
                    </a:lnTo>
                    <a:lnTo>
                      <a:pt x="203" y="1700"/>
                    </a:lnTo>
                  </a:path>
                </a:pathLst>
              </a:custGeom>
              <a:solidFill>
                <a:srgbClr val="E84234"/>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97" name="Freeform 161"/>
              <p:cNvSpPr>
                <a:spLocks noChangeArrowheads="1"/>
              </p:cNvSpPr>
              <p:nvPr/>
            </p:nvSpPr>
            <p:spPr bwMode="auto">
              <a:xfrm>
                <a:off x="12016482" y="9212804"/>
                <a:ext cx="90993" cy="814163"/>
              </a:xfrm>
              <a:custGeom>
                <a:avLst/>
                <a:gdLst>
                  <a:gd name="T0" fmla="*/ 28 w 196"/>
                  <a:gd name="T1" fmla="*/ 1700 h 1701"/>
                  <a:gd name="T2" fmla="*/ 0 w 196"/>
                  <a:gd name="T3" fmla="*/ 339 h 1701"/>
                  <a:gd name="T4" fmla="*/ 0 w 196"/>
                  <a:gd name="T5" fmla="*/ 0 h 1701"/>
                  <a:gd name="T6" fmla="*/ 180 w 196"/>
                  <a:gd name="T7" fmla="*/ 96 h 1701"/>
                  <a:gd name="T8" fmla="*/ 68 w 196"/>
                  <a:gd name="T9" fmla="*/ 247 h 1701"/>
                  <a:gd name="T10" fmla="*/ 195 w 196"/>
                  <a:gd name="T11" fmla="*/ 1059 h 1701"/>
                  <a:gd name="T12" fmla="*/ 28 w 196"/>
                  <a:gd name="T13" fmla="*/ 1700 h 1701"/>
                </a:gdLst>
                <a:ahLst/>
                <a:cxnLst>
                  <a:cxn ang="0">
                    <a:pos x="T0" y="T1"/>
                  </a:cxn>
                  <a:cxn ang="0">
                    <a:pos x="T2" y="T3"/>
                  </a:cxn>
                  <a:cxn ang="0">
                    <a:pos x="T4" y="T5"/>
                  </a:cxn>
                  <a:cxn ang="0">
                    <a:pos x="T6" y="T7"/>
                  </a:cxn>
                  <a:cxn ang="0">
                    <a:pos x="T8" y="T9"/>
                  </a:cxn>
                  <a:cxn ang="0">
                    <a:pos x="T10" y="T11"/>
                  </a:cxn>
                  <a:cxn ang="0">
                    <a:pos x="T12" y="T13"/>
                  </a:cxn>
                </a:cxnLst>
                <a:rect l="0" t="0" r="r" b="b"/>
                <a:pathLst>
                  <a:path w="196" h="1701">
                    <a:moveTo>
                      <a:pt x="28" y="1700"/>
                    </a:moveTo>
                    <a:lnTo>
                      <a:pt x="0" y="339"/>
                    </a:lnTo>
                    <a:lnTo>
                      <a:pt x="0" y="0"/>
                    </a:lnTo>
                    <a:lnTo>
                      <a:pt x="180" y="96"/>
                    </a:lnTo>
                    <a:lnTo>
                      <a:pt x="68" y="247"/>
                    </a:lnTo>
                    <a:lnTo>
                      <a:pt x="195" y="1059"/>
                    </a:lnTo>
                    <a:lnTo>
                      <a:pt x="28" y="1700"/>
                    </a:lnTo>
                  </a:path>
                </a:pathLst>
              </a:custGeom>
              <a:solidFill>
                <a:srgbClr val="4472C4">
                  <a:lumMod val="60000"/>
                  <a:lumOff val="40000"/>
                </a:srgbClr>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98" name="Freeform 162"/>
              <p:cNvSpPr>
                <a:spLocks noChangeArrowheads="1"/>
              </p:cNvSpPr>
              <p:nvPr/>
            </p:nvSpPr>
            <p:spPr bwMode="auto">
              <a:xfrm>
                <a:off x="11942418" y="9212804"/>
                <a:ext cx="84645" cy="814163"/>
              </a:xfrm>
              <a:custGeom>
                <a:avLst/>
                <a:gdLst>
                  <a:gd name="T0" fmla="*/ 179 w 180"/>
                  <a:gd name="T1" fmla="*/ 1680 h 1701"/>
                  <a:gd name="T2" fmla="*/ 179 w 180"/>
                  <a:gd name="T3" fmla="*/ 1700 h 1701"/>
                  <a:gd name="T4" fmla="*/ 0 w 180"/>
                  <a:gd name="T5" fmla="*/ 1031 h 1701"/>
                  <a:gd name="T6" fmla="*/ 151 w 180"/>
                  <a:gd name="T7" fmla="*/ 0 h 1701"/>
                  <a:gd name="T8" fmla="*/ 179 w 180"/>
                  <a:gd name="T9" fmla="*/ 1680 h 1701"/>
                </a:gdLst>
                <a:ahLst/>
                <a:cxnLst>
                  <a:cxn ang="0">
                    <a:pos x="T0" y="T1"/>
                  </a:cxn>
                  <a:cxn ang="0">
                    <a:pos x="T2" y="T3"/>
                  </a:cxn>
                  <a:cxn ang="0">
                    <a:pos x="T4" y="T5"/>
                  </a:cxn>
                  <a:cxn ang="0">
                    <a:pos x="T6" y="T7"/>
                  </a:cxn>
                  <a:cxn ang="0">
                    <a:pos x="T8" y="T9"/>
                  </a:cxn>
                </a:cxnLst>
                <a:rect l="0" t="0" r="r" b="b"/>
                <a:pathLst>
                  <a:path w="180" h="1701">
                    <a:moveTo>
                      <a:pt x="179" y="1680"/>
                    </a:moveTo>
                    <a:lnTo>
                      <a:pt x="179" y="1700"/>
                    </a:lnTo>
                    <a:lnTo>
                      <a:pt x="0" y="1031"/>
                    </a:lnTo>
                    <a:lnTo>
                      <a:pt x="151" y="0"/>
                    </a:lnTo>
                    <a:lnTo>
                      <a:pt x="179" y="1680"/>
                    </a:lnTo>
                  </a:path>
                </a:pathLst>
              </a:custGeom>
              <a:solidFill>
                <a:srgbClr val="4472C4"/>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99" name="Freeform 163"/>
              <p:cNvSpPr>
                <a:spLocks noChangeArrowheads="1"/>
              </p:cNvSpPr>
              <p:nvPr/>
            </p:nvSpPr>
            <p:spPr bwMode="auto">
              <a:xfrm>
                <a:off x="11557285" y="9064774"/>
                <a:ext cx="469778" cy="960078"/>
              </a:xfrm>
              <a:custGeom>
                <a:avLst/>
                <a:gdLst>
                  <a:gd name="T0" fmla="*/ 489 w 984"/>
                  <a:gd name="T1" fmla="*/ 0 h 2007"/>
                  <a:gd name="T2" fmla="*/ 0 w 984"/>
                  <a:gd name="T3" fmla="*/ 227 h 2007"/>
                  <a:gd name="T4" fmla="*/ 294 w 984"/>
                  <a:gd name="T5" fmla="*/ 537 h 2007"/>
                  <a:gd name="T6" fmla="*/ 159 w 984"/>
                  <a:gd name="T7" fmla="*/ 804 h 2007"/>
                  <a:gd name="T8" fmla="*/ 983 w 984"/>
                  <a:gd name="T9" fmla="*/ 2006 h 2007"/>
                  <a:gd name="T10" fmla="*/ 489 w 984"/>
                  <a:gd name="T11" fmla="*/ 0 h 2007"/>
                </a:gdLst>
                <a:ahLst/>
                <a:cxnLst>
                  <a:cxn ang="0">
                    <a:pos x="T0" y="T1"/>
                  </a:cxn>
                  <a:cxn ang="0">
                    <a:pos x="T2" y="T3"/>
                  </a:cxn>
                  <a:cxn ang="0">
                    <a:pos x="T4" y="T5"/>
                  </a:cxn>
                  <a:cxn ang="0">
                    <a:pos x="T6" y="T7"/>
                  </a:cxn>
                  <a:cxn ang="0">
                    <a:pos x="T8" y="T9"/>
                  </a:cxn>
                  <a:cxn ang="0">
                    <a:pos x="T10" y="T11"/>
                  </a:cxn>
                </a:cxnLst>
                <a:rect l="0" t="0" r="r" b="b"/>
                <a:pathLst>
                  <a:path w="984" h="2007">
                    <a:moveTo>
                      <a:pt x="489" y="0"/>
                    </a:moveTo>
                    <a:lnTo>
                      <a:pt x="0" y="227"/>
                    </a:lnTo>
                    <a:lnTo>
                      <a:pt x="294" y="537"/>
                    </a:lnTo>
                    <a:lnTo>
                      <a:pt x="159" y="804"/>
                    </a:lnTo>
                    <a:lnTo>
                      <a:pt x="983" y="2006"/>
                    </a:lnTo>
                    <a:lnTo>
                      <a:pt x="489" y="0"/>
                    </a:lnTo>
                  </a:path>
                </a:pathLst>
              </a:custGeom>
              <a:solidFill>
                <a:srgbClr val="A5A5A5">
                  <a:lumMod val="75000"/>
                </a:srgbClr>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200" name="Freeform 164"/>
              <p:cNvSpPr>
                <a:spLocks noChangeArrowheads="1"/>
              </p:cNvSpPr>
              <p:nvPr/>
            </p:nvSpPr>
            <p:spPr bwMode="auto">
              <a:xfrm>
                <a:off x="12024946" y="9071118"/>
                <a:ext cx="471894" cy="953733"/>
              </a:xfrm>
              <a:custGeom>
                <a:avLst/>
                <a:gdLst>
                  <a:gd name="T0" fmla="*/ 501 w 989"/>
                  <a:gd name="T1" fmla="*/ 0 h 1995"/>
                  <a:gd name="T2" fmla="*/ 988 w 989"/>
                  <a:gd name="T3" fmla="*/ 207 h 1995"/>
                  <a:gd name="T4" fmla="*/ 684 w 989"/>
                  <a:gd name="T5" fmla="*/ 525 h 1995"/>
                  <a:gd name="T6" fmla="*/ 824 w 989"/>
                  <a:gd name="T7" fmla="*/ 792 h 1995"/>
                  <a:gd name="T8" fmla="*/ 0 w 989"/>
                  <a:gd name="T9" fmla="*/ 1994 h 1995"/>
                  <a:gd name="T10" fmla="*/ 501 w 989"/>
                  <a:gd name="T11" fmla="*/ 0 h 1995"/>
                </a:gdLst>
                <a:ahLst/>
                <a:cxnLst>
                  <a:cxn ang="0">
                    <a:pos x="T0" y="T1"/>
                  </a:cxn>
                  <a:cxn ang="0">
                    <a:pos x="T2" y="T3"/>
                  </a:cxn>
                  <a:cxn ang="0">
                    <a:pos x="T4" y="T5"/>
                  </a:cxn>
                  <a:cxn ang="0">
                    <a:pos x="T6" y="T7"/>
                  </a:cxn>
                  <a:cxn ang="0">
                    <a:pos x="T8" y="T9"/>
                  </a:cxn>
                  <a:cxn ang="0">
                    <a:pos x="T10" y="T11"/>
                  </a:cxn>
                </a:cxnLst>
                <a:rect l="0" t="0" r="r" b="b"/>
                <a:pathLst>
                  <a:path w="989" h="1995">
                    <a:moveTo>
                      <a:pt x="501" y="0"/>
                    </a:moveTo>
                    <a:lnTo>
                      <a:pt x="988" y="207"/>
                    </a:lnTo>
                    <a:lnTo>
                      <a:pt x="684" y="525"/>
                    </a:lnTo>
                    <a:lnTo>
                      <a:pt x="824" y="792"/>
                    </a:lnTo>
                    <a:lnTo>
                      <a:pt x="0" y="1994"/>
                    </a:lnTo>
                    <a:lnTo>
                      <a:pt x="501" y="0"/>
                    </a:lnTo>
                  </a:path>
                </a:pathLst>
              </a:custGeom>
              <a:solidFill>
                <a:srgbClr val="A5A5A5">
                  <a:lumMod val="50000"/>
                </a:srgbClr>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201" name="Freeform 165"/>
              <p:cNvSpPr>
                <a:spLocks noChangeArrowheads="1"/>
              </p:cNvSpPr>
              <p:nvPr/>
            </p:nvSpPr>
            <p:spPr bwMode="auto">
              <a:xfrm>
                <a:off x="11487453" y="10614855"/>
                <a:ext cx="292024" cy="69785"/>
              </a:xfrm>
              <a:custGeom>
                <a:avLst/>
                <a:gdLst>
                  <a:gd name="T0" fmla="*/ 613 w 614"/>
                  <a:gd name="T1" fmla="*/ 147 h 148"/>
                  <a:gd name="T2" fmla="*/ 0 w 614"/>
                  <a:gd name="T3" fmla="*/ 147 h 148"/>
                  <a:gd name="T4" fmla="*/ 0 w 614"/>
                  <a:gd name="T5" fmla="*/ 0 h 148"/>
                  <a:gd name="T6" fmla="*/ 613 w 614"/>
                  <a:gd name="T7" fmla="*/ 0 h 148"/>
                  <a:gd name="T8" fmla="*/ 613 w 614"/>
                  <a:gd name="T9" fmla="*/ 147 h 148"/>
                </a:gdLst>
                <a:ahLst/>
                <a:cxnLst>
                  <a:cxn ang="0">
                    <a:pos x="T0" y="T1"/>
                  </a:cxn>
                  <a:cxn ang="0">
                    <a:pos x="T2" y="T3"/>
                  </a:cxn>
                  <a:cxn ang="0">
                    <a:pos x="T4" y="T5"/>
                  </a:cxn>
                  <a:cxn ang="0">
                    <a:pos x="T6" y="T7"/>
                  </a:cxn>
                  <a:cxn ang="0">
                    <a:pos x="T8" y="T9"/>
                  </a:cxn>
                </a:cxnLst>
                <a:rect l="0" t="0" r="r" b="b"/>
                <a:pathLst>
                  <a:path w="614" h="148">
                    <a:moveTo>
                      <a:pt x="613" y="147"/>
                    </a:moveTo>
                    <a:lnTo>
                      <a:pt x="0" y="147"/>
                    </a:lnTo>
                    <a:lnTo>
                      <a:pt x="0" y="0"/>
                    </a:lnTo>
                    <a:lnTo>
                      <a:pt x="613" y="0"/>
                    </a:lnTo>
                    <a:lnTo>
                      <a:pt x="613" y="147"/>
                    </a:lnTo>
                  </a:path>
                </a:pathLst>
              </a:custGeom>
              <a:solidFill>
                <a:srgbClr val="ED7D31"/>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202" name="Freeform 166"/>
              <p:cNvSpPr>
                <a:spLocks noChangeArrowheads="1"/>
              </p:cNvSpPr>
              <p:nvPr/>
            </p:nvSpPr>
            <p:spPr bwMode="auto">
              <a:xfrm>
                <a:off x="12276764" y="10614855"/>
                <a:ext cx="292024" cy="69785"/>
              </a:xfrm>
              <a:custGeom>
                <a:avLst/>
                <a:gdLst>
                  <a:gd name="T0" fmla="*/ 613 w 614"/>
                  <a:gd name="T1" fmla="*/ 147 h 148"/>
                  <a:gd name="T2" fmla="*/ 0 w 614"/>
                  <a:gd name="T3" fmla="*/ 147 h 148"/>
                  <a:gd name="T4" fmla="*/ 0 w 614"/>
                  <a:gd name="T5" fmla="*/ 0 h 148"/>
                  <a:gd name="T6" fmla="*/ 613 w 614"/>
                  <a:gd name="T7" fmla="*/ 0 h 148"/>
                  <a:gd name="T8" fmla="*/ 613 w 614"/>
                  <a:gd name="T9" fmla="*/ 147 h 148"/>
                </a:gdLst>
                <a:ahLst/>
                <a:cxnLst>
                  <a:cxn ang="0">
                    <a:pos x="T0" y="T1"/>
                  </a:cxn>
                  <a:cxn ang="0">
                    <a:pos x="T2" y="T3"/>
                  </a:cxn>
                  <a:cxn ang="0">
                    <a:pos x="T4" y="T5"/>
                  </a:cxn>
                  <a:cxn ang="0">
                    <a:pos x="T6" y="T7"/>
                  </a:cxn>
                  <a:cxn ang="0">
                    <a:pos x="T8" y="T9"/>
                  </a:cxn>
                </a:cxnLst>
                <a:rect l="0" t="0" r="r" b="b"/>
                <a:pathLst>
                  <a:path w="614" h="148">
                    <a:moveTo>
                      <a:pt x="613" y="147"/>
                    </a:moveTo>
                    <a:lnTo>
                      <a:pt x="0" y="147"/>
                    </a:lnTo>
                    <a:lnTo>
                      <a:pt x="0" y="0"/>
                    </a:lnTo>
                    <a:lnTo>
                      <a:pt x="613" y="0"/>
                    </a:lnTo>
                    <a:lnTo>
                      <a:pt x="613" y="147"/>
                    </a:lnTo>
                  </a:path>
                </a:pathLst>
              </a:custGeom>
              <a:solidFill>
                <a:srgbClr val="ED7D31"/>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203" name="Freeform 167"/>
              <p:cNvSpPr>
                <a:spLocks noChangeArrowheads="1"/>
              </p:cNvSpPr>
              <p:nvPr/>
            </p:nvSpPr>
            <p:spPr bwMode="auto">
              <a:xfrm>
                <a:off x="10774322" y="10739623"/>
                <a:ext cx="1580738" cy="983339"/>
              </a:xfrm>
              <a:custGeom>
                <a:avLst/>
                <a:gdLst>
                  <a:gd name="T0" fmla="*/ 1027 w 3297"/>
                  <a:gd name="T1" fmla="*/ 0 h 2055"/>
                  <a:gd name="T2" fmla="*/ 1027 w 3297"/>
                  <a:gd name="T3" fmla="*/ 0 h 2055"/>
                  <a:gd name="T4" fmla="*/ 1779 w 3297"/>
                  <a:gd name="T5" fmla="*/ 330 h 2055"/>
                  <a:gd name="T6" fmla="*/ 2086 w 3297"/>
                  <a:gd name="T7" fmla="*/ 203 h 2055"/>
                  <a:gd name="T8" fmla="*/ 2512 w 3297"/>
                  <a:gd name="T9" fmla="*/ 629 h 2055"/>
                  <a:gd name="T10" fmla="*/ 2512 w 3297"/>
                  <a:gd name="T11" fmla="*/ 669 h 2055"/>
                  <a:gd name="T12" fmla="*/ 2603 w 3297"/>
                  <a:gd name="T13" fmla="*/ 664 h 2055"/>
                  <a:gd name="T14" fmla="*/ 3296 w 3297"/>
                  <a:gd name="T15" fmla="*/ 1357 h 2055"/>
                  <a:gd name="T16" fmla="*/ 2603 w 3297"/>
                  <a:gd name="T17" fmla="*/ 2054 h 2055"/>
                  <a:gd name="T18" fmla="*/ 1027 w 3297"/>
                  <a:gd name="T19" fmla="*/ 2054 h 2055"/>
                  <a:gd name="T20" fmla="*/ 0 w 3297"/>
                  <a:gd name="T21" fmla="*/ 1027 h 2055"/>
                  <a:gd name="T22" fmla="*/ 1027 w 3297"/>
                  <a:gd name="T23" fmla="*/ 0 h 2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97" h="2055">
                    <a:moveTo>
                      <a:pt x="1027" y="0"/>
                    </a:moveTo>
                    <a:lnTo>
                      <a:pt x="1027" y="0"/>
                    </a:lnTo>
                    <a:cubicBezTo>
                      <a:pt x="1321" y="0"/>
                      <a:pt x="1592" y="127"/>
                      <a:pt x="1779" y="330"/>
                    </a:cubicBezTo>
                    <a:cubicBezTo>
                      <a:pt x="1855" y="250"/>
                      <a:pt x="1966" y="203"/>
                      <a:pt x="2086" y="203"/>
                    </a:cubicBezTo>
                    <a:cubicBezTo>
                      <a:pt x="2320" y="203"/>
                      <a:pt x="2512" y="394"/>
                      <a:pt x="2512" y="629"/>
                    </a:cubicBezTo>
                    <a:cubicBezTo>
                      <a:pt x="2512" y="645"/>
                      <a:pt x="2512" y="657"/>
                      <a:pt x="2512" y="669"/>
                    </a:cubicBezTo>
                    <a:cubicBezTo>
                      <a:pt x="2540" y="664"/>
                      <a:pt x="2571" y="664"/>
                      <a:pt x="2603" y="664"/>
                    </a:cubicBezTo>
                    <a:cubicBezTo>
                      <a:pt x="2985" y="664"/>
                      <a:pt x="3296" y="975"/>
                      <a:pt x="3296" y="1357"/>
                    </a:cubicBezTo>
                    <a:cubicBezTo>
                      <a:pt x="3296" y="1743"/>
                      <a:pt x="2985" y="2054"/>
                      <a:pt x="2603" y="2054"/>
                    </a:cubicBezTo>
                    <a:cubicBezTo>
                      <a:pt x="1027" y="2054"/>
                      <a:pt x="1027" y="2054"/>
                      <a:pt x="1027" y="2054"/>
                    </a:cubicBezTo>
                    <a:cubicBezTo>
                      <a:pt x="458" y="2054"/>
                      <a:pt x="0" y="1592"/>
                      <a:pt x="0" y="1027"/>
                    </a:cubicBezTo>
                    <a:cubicBezTo>
                      <a:pt x="0" y="462"/>
                      <a:pt x="458" y="0"/>
                      <a:pt x="1027" y="0"/>
                    </a:cubicBezTo>
                  </a:path>
                </a:pathLst>
              </a:custGeom>
              <a:solidFill>
                <a:srgbClr val="D2D3D3"/>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204" name="Freeform 168"/>
              <p:cNvSpPr>
                <a:spLocks noChangeArrowheads="1"/>
              </p:cNvSpPr>
              <p:nvPr/>
            </p:nvSpPr>
            <p:spPr bwMode="auto">
              <a:xfrm>
                <a:off x="10774322" y="10724820"/>
                <a:ext cx="1580738" cy="981225"/>
              </a:xfrm>
              <a:custGeom>
                <a:avLst/>
                <a:gdLst>
                  <a:gd name="T0" fmla="*/ 1027 w 3297"/>
                  <a:gd name="T1" fmla="*/ 0 h 2051"/>
                  <a:gd name="T2" fmla="*/ 1027 w 3297"/>
                  <a:gd name="T3" fmla="*/ 0 h 2051"/>
                  <a:gd name="T4" fmla="*/ 1779 w 3297"/>
                  <a:gd name="T5" fmla="*/ 331 h 2051"/>
                  <a:gd name="T6" fmla="*/ 2086 w 3297"/>
                  <a:gd name="T7" fmla="*/ 199 h 2051"/>
                  <a:gd name="T8" fmla="*/ 2512 w 3297"/>
                  <a:gd name="T9" fmla="*/ 625 h 2051"/>
                  <a:gd name="T10" fmla="*/ 2512 w 3297"/>
                  <a:gd name="T11" fmla="*/ 669 h 2051"/>
                  <a:gd name="T12" fmla="*/ 2603 w 3297"/>
                  <a:gd name="T13" fmla="*/ 661 h 2051"/>
                  <a:gd name="T14" fmla="*/ 3296 w 3297"/>
                  <a:gd name="T15" fmla="*/ 1353 h 2051"/>
                  <a:gd name="T16" fmla="*/ 2603 w 3297"/>
                  <a:gd name="T17" fmla="*/ 2050 h 2051"/>
                  <a:gd name="T18" fmla="*/ 1027 w 3297"/>
                  <a:gd name="T19" fmla="*/ 2050 h 2051"/>
                  <a:gd name="T20" fmla="*/ 0 w 3297"/>
                  <a:gd name="T21" fmla="*/ 1023 h 2051"/>
                  <a:gd name="T22" fmla="*/ 1027 w 3297"/>
                  <a:gd name="T23" fmla="*/ 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97" h="2051">
                    <a:moveTo>
                      <a:pt x="1027" y="0"/>
                    </a:moveTo>
                    <a:lnTo>
                      <a:pt x="1027" y="0"/>
                    </a:lnTo>
                    <a:cubicBezTo>
                      <a:pt x="1321" y="0"/>
                      <a:pt x="1592" y="128"/>
                      <a:pt x="1779" y="331"/>
                    </a:cubicBezTo>
                    <a:cubicBezTo>
                      <a:pt x="1855" y="251"/>
                      <a:pt x="1966" y="199"/>
                      <a:pt x="2086" y="199"/>
                    </a:cubicBezTo>
                    <a:cubicBezTo>
                      <a:pt x="2320" y="199"/>
                      <a:pt x="2512" y="390"/>
                      <a:pt x="2512" y="625"/>
                    </a:cubicBezTo>
                    <a:cubicBezTo>
                      <a:pt x="2512" y="641"/>
                      <a:pt x="2512" y="653"/>
                      <a:pt x="2512" y="669"/>
                    </a:cubicBezTo>
                    <a:cubicBezTo>
                      <a:pt x="2540" y="665"/>
                      <a:pt x="2571" y="661"/>
                      <a:pt x="2603" y="661"/>
                    </a:cubicBezTo>
                    <a:cubicBezTo>
                      <a:pt x="2985" y="661"/>
                      <a:pt x="3296" y="972"/>
                      <a:pt x="3296" y="1353"/>
                    </a:cubicBezTo>
                    <a:cubicBezTo>
                      <a:pt x="3296" y="1739"/>
                      <a:pt x="2985" y="2050"/>
                      <a:pt x="2603" y="2050"/>
                    </a:cubicBezTo>
                    <a:cubicBezTo>
                      <a:pt x="1027" y="2050"/>
                      <a:pt x="1027" y="2050"/>
                      <a:pt x="1027" y="2050"/>
                    </a:cubicBezTo>
                    <a:cubicBezTo>
                      <a:pt x="458" y="2050"/>
                      <a:pt x="0" y="1592"/>
                      <a:pt x="0" y="1023"/>
                    </a:cubicBezTo>
                    <a:cubicBezTo>
                      <a:pt x="0" y="458"/>
                      <a:pt x="458" y="0"/>
                      <a:pt x="1027" y="0"/>
                    </a:cubicBezTo>
                  </a:path>
                </a:pathLst>
              </a:custGeom>
              <a:solidFill>
                <a:sysClr val="window" lastClr="FFFFFF">
                  <a:lumMod val="95000"/>
                </a:sysClr>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205" name="Freeform 169"/>
              <p:cNvSpPr>
                <a:spLocks noChangeArrowheads="1"/>
              </p:cNvSpPr>
              <p:nvPr/>
            </p:nvSpPr>
            <p:spPr bwMode="auto">
              <a:xfrm>
                <a:off x="11701180" y="10750196"/>
                <a:ext cx="1582854" cy="981225"/>
              </a:xfrm>
              <a:custGeom>
                <a:avLst/>
                <a:gdLst>
                  <a:gd name="T0" fmla="*/ 2273 w 3301"/>
                  <a:gd name="T1" fmla="*/ 0 h 2051"/>
                  <a:gd name="T2" fmla="*/ 2273 w 3301"/>
                  <a:gd name="T3" fmla="*/ 0 h 2051"/>
                  <a:gd name="T4" fmla="*/ 1521 w 3301"/>
                  <a:gd name="T5" fmla="*/ 330 h 2051"/>
                  <a:gd name="T6" fmla="*/ 1214 w 3301"/>
                  <a:gd name="T7" fmla="*/ 199 h 2051"/>
                  <a:gd name="T8" fmla="*/ 785 w 3301"/>
                  <a:gd name="T9" fmla="*/ 625 h 2051"/>
                  <a:gd name="T10" fmla="*/ 788 w 3301"/>
                  <a:gd name="T11" fmla="*/ 669 h 2051"/>
                  <a:gd name="T12" fmla="*/ 697 w 3301"/>
                  <a:gd name="T13" fmla="*/ 660 h 2051"/>
                  <a:gd name="T14" fmla="*/ 0 w 3301"/>
                  <a:gd name="T15" fmla="*/ 1357 h 2051"/>
                  <a:gd name="T16" fmla="*/ 697 w 3301"/>
                  <a:gd name="T17" fmla="*/ 2050 h 2051"/>
                  <a:gd name="T18" fmla="*/ 2273 w 3301"/>
                  <a:gd name="T19" fmla="*/ 2050 h 2051"/>
                  <a:gd name="T20" fmla="*/ 3300 w 3301"/>
                  <a:gd name="T21" fmla="*/ 1023 h 2051"/>
                  <a:gd name="T22" fmla="*/ 2273 w 3301"/>
                  <a:gd name="T23" fmla="*/ 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01" h="2051">
                    <a:moveTo>
                      <a:pt x="2273" y="0"/>
                    </a:moveTo>
                    <a:lnTo>
                      <a:pt x="2273" y="0"/>
                    </a:lnTo>
                    <a:cubicBezTo>
                      <a:pt x="1975" y="0"/>
                      <a:pt x="1708" y="127"/>
                      <a:pt x="1521" y="330"/>
                    </a:cubicBezTo>
                    <a:cubicBezTo>
                      <a:pt x="1441" y="251"/>
                      <a:pt x="1334" y="199"/>
                      <a:pt x="1214" y="199"/>
                    </a:cubicBezTo>
                    <a:cubicBezTo>
                      <a:pt x="975" y="199"/>
                      <a:pt x="785" y="390"/>
                      <a:pt x="785" y="625"/>
                    </a:cubicBezTo>
                    <a:cubicBezTo>
                      <a:pt x="785" y="641"/>
                      <a:pt x="785" y="653"/>
                      <a:pt x="788" y="669"/>
                    </a:cubicBezTo>
                    <a:cubicBezTo>
                      <a:pt x="757" y="665"/>
                      <a:pt x="729" y="660"/>
                      <a:pt x="697" y="660"/>
                    </a:cubicBezTo>
                    <a:cubicBezTo>
                      <a:pt x="311" y="660"/>
                      <a:pt x="0" y="971"/>
                      <a:pt x="0" y="1357"/>
                    </a:cubicBezTo>
                    <a:cubicBezTo>
                      <a:pt x="0" y="1739"/>
                      <a:pt x="311" y="2050"/>
                      <a:pt x="697" y="2050"/>
                    </a:cubicBezTo>
                    <a:cubicBezTo>
                      <a:pt x="2273" y="2050"/>
                      <a:pt x="2273" y="2050"/>
                      <a:pt x="2273" y="2050"/>
                    </a:cubicBezTo>
                    <a:cubicBezTo>
                      <a:pt x="2839" y="2050"/>
                      <a:pt x="3300" y="1592"/>
                      <a:pt x="3300" y="1023"/>
                    </a:cubicBezTo>
                    <a:cubicBezTo>
                      <a:pt x="3300" y="457"/>
                      <a:pt x="2839" y="0"/>
                      <a:pt x="2273" y="0"/>
                    </a:cubicBezTo>
                  </a:path>
                </a:pathLst>
              </a:custGeom>
              <a:solidFill>
                <a:srgbClr val="D2D3D3"/>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206" name="Freeform 170"/>
              <p:cNvSpPr>
                <a:spLocks noChangeArrowheads="1"/>
              </p:cNvSpPr>
              <p:nvPr/>
            </p:nvSpPr>
            <p:spPr bwMode="auto">
              <a:xfrm>
                <a:off x="11701180" y="10731164"/>
                <a:ext cx="1582854" cy="981225"/>
              </a:xfrm>
              <a:custGeom>
                <a:avLst/>
                <a:gdLst>
                  <a:gd name="T0" fmla="*/ 2273 w 3301"/>
                  <a:gd name="T1" fmla="*/ 0 h 2051"/>
                  <a:gd name="T2" fmla="*/ 2273 w 3301"/>
                  <a:gd name="T3" fmla="*/ 0 h 2051"/>
                  <a:gd name="T4" fmla="*/ 1521 w 3301"/>
                  <a:gd name="T5" fmla="*/ 330 h 2051"/>
                  <a:gd name="T6" fmla="*/ 1214 w 3301"/>
                  <a:gd name="T7" fmla="*/ 199 h 2051"/>
                  <a:gd name="T8" fmla="*/ 785 w 3301"/>
                  <a:gd name="T9" fmla="*/ 629 h 2051"/>
                  <a:gd name="T10" fmla="*/ 788 w 3301"/>
                  <a:gd name="T11" fmla="*/ 669 h 2051"/>
                  <a:gd name="T12" fmla="*/ 697 w 3301"/>
                  <a:gd name="T13" fmla="*/ 661 h 2051"/>
                  <a:gd name="T14" fmla="*/ 0 w 3301"/>
                  <a:gd name="T15" fmla="*/ 1358 h 2051"/>
                  <a:gd name="T16" fmla="*/ 697 w 3301"/>
                  <a:gd name="T17" fmla="*/ 2050 h 2051"/>
                  <a:gd name="T18" fmla="*/ 2273 w 3301"/>
                  <a:gd name="T19" fmla="*/ 2050 h 2051"/>
                  <a:gd name="T20" fmla="*/ 3300 w 3301"/>
                  <a:gd name="T21" fmla="*/ 1027 h 2051"/>
                  <a:gd name="T22" fmla="*/ 2273 w 3301"/>
                  <a:gd name="T23" fmla="*/ 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01" h="2051">
                    <a:moveTo>
                      <a:pt x="2273" y="0"/>
                    </a:moveTo>
                    <a:lnTo>
                      <a:pt x="2273" y="0"/>
                    </a:lnTo>
                    <a:cubicBezTo>
                      <a:pt x="1975" y="0"/>
                      <a:pt x="1708" y="128"/>
                      <a:pt x="1521" y="330"/>
                    </a:cubicBezTo>
                    <a:cubicBezTo>
                      <a:pt x="1441" y="251"/>
                      <a:pt x="1334" y="199"/>
                      <a:pt x="1214" y="199"/>
                    </a:cubicBezTo>
                    <a:cubicBezTo>
                      <a:pt x="975" y="199"/>
                      <a:pt x="785" y="390"/>
                      <a:pt x="785" y="629"/>
                    </a:cubicBezTo>
                    <a:cubicBezTo>
                      <a:pt x="785" y="641"/>
                      <a:pt x="785" y="657"/>
                      <a:pt x="788" y="669"/>
                    </a:cubicBezTo>
                    <a:cubicBezTo>
                      <a:pt x="757" y="665"/>
                      <a:pt x="729" y="661"/>
                      <a:pt x="697" y="661"/>
                    </a:cubicBezTo>
                    <a:cubicBezTo>
                      <a:pt x="311" y="661"/>
                      <a:pt x="0" y="975"/>
                      <a:pt x="0" y="1358"/>
                    </a:cubicBezTo>
                    <a:cubicBezTo>
                      <a:pt x="0" y="1739"/>
                      <a:pt x="311" y="2050"/>
                      <a:pt x="697" y="2050"/>
                    </a:cubicBezTo>
                    <a:cubicBezTo>
                      <a:pt x="2273" y="2050"/>
                      <a:pt x="2273" y="2050"/>
                      <a:pt x="2273" y="2050"/>
                    </a:cubicBezTo>
                    <a:cubicBezTo>
                      <a:pt x="2839" y="2050"/>
                      <a:pt x="3300" y="1592"/>
                      <a:pt x="3300" y="1027"/>
                    </a:cubicBezTo>
                    <a:cubicBezTo>
                      <a:pt x="3300" y="458"/>
                      <a:pt x="2839" y="0"/>
                      <a:pt x="2273" y="0"/>
                    </a:cubicBezTo>
                  </a:path>
                </a:pathLst>
              </a:custGeom>
              <a:solidFill>
                <a:sysClr val="window" lastClr="FFFFFF">
                  <a:lumMod val="95000"/>
                </a:sysClr>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207" name="Freeform 171"/>
              <p:cNvSpPr>
                <a:spLocks noChangeArrowheads="1"/>
              </p:cNvSpPr>
              <p:nvPr/>
            </p:nvSpPr>
            <p:spPr bwMode="auto">
              <a:xfrm>
                <a:off x="11646161" y="8394411"/>
                <a:ext cx="789311" cy="304518"/>
              </a:xfrm>
              <a:custGeom>
                <a:avLst/>
                <a:gdLst>
                  <a:gd name="T0" fmla="*/ 1521 w 1649"/>
                  <a:gd name="T1" fmla="*/ 31 h 641"/>
                  <a:gd name="T2" fmla="*/ 1521 w 1649"/>
                  <a:gd name="T3" fmla="*/ 31 h 641"/>
                  <a:gd name="T4" fmla="*/ 1170 w 1649"/>
                  <a:gd name="T5" fmla="*/ 24 h 641"/>
                  <a:gd name="T6" fmla="*/ 868 w 1649"/>
                  <a:gd name="T7" fmla="*/ 71 h 641"/>
                  <a:gd name="T8" fmla="*/ 824 w 1649"/>
                  <a:gd name="T9" fmla="*/ 71 h 641"/>
                  <a:gd name="T10" fmla="*/ 780 w 1649"/>
                  <a:gd name="T11" fmla="*/ 71 h 641"/>
                  <a:gd name="T12" fmla="*/ 478 w 1649"/>
                  <a:gd name="T13" fmla="*/ 24 h 641"/>
                  <a:gd name="T14" fmla="*/ 127 w 1649"/>
                  <a:gd name="T15" fmla="*/ 31 h 641"/>
                  <a:gd name="T16" fmla="*/ 0 w 1649"/>
                  <a:gd name="T17" fmla="*/ 47 h 641"/>
                  <a:gd name="T18" fmla="*/ 0 w 1649"/>
                  <a:gd name="T19" fmla="*/ 171 h 641"/>
                  <a:gd name="T20" fmla="*/ 40 w 1649"/>
                  <a:gd name="T21" fmla="*/ 211 h 641"/>
                  <a:gd name="T22" fmla="*/ 123 w 1649"/>
                  <a:gd name="T23" fmla="*/ 469 h 641"/>
                  <a:gd name="T24" fmla="*/ 494 w 1649"/>
                  <a:gd name="T25" fmla="*/ 597 h 641"/>
                  <a:gd name="T26" fmla="*/ 780 w 1649"/>
                  <a:gd name="T27" fmla="*/ 235 h 641"/>
                  <a:gd name="T28" fmla="*/ 824 w 1649"/>
                  <a:gd name="T29" fmla="*/ 214 h 641"/>
                  <a:gd name="T30" fmla="*/ 868 w 1649"/>
                  <a:gd name="T31" fmla="*/ 235 h 641"/>
                  <a:gd name="T32" fmla="*/ 1154 w 1649"/>
                  <a:gd name="T33" fmla="*/ 597 h 641"/>
                  <a:gd name="T34" fmla="*/ 1524 w 1649"/>
                  <a:gd name="T35" fmla="*/ 469 h 641"/>
                  <a:gd name="T36" fmla="*/ 1608 w 1649"/>
                  <a:gd name="T37" fmla="*/ 211 h 641"/>
                  <a:gd name="T38" fmla="*/ 1648 w 1649"/>
                  <a:gd name="T39" fmla="*/ 171 h 641"/>
                  <a:gd name="T40" fmla="*/ 1648 w 1649"/>
                  <a:gd name="T41" fmla="*/ 47 h 641"/>
                  <a:gd name="T42" fmla="*/ 1521 w 1649"/>
                  <a:gd name="T43" fmla="*/ 31 h 641"/>
                  <a:gd name="T44" fmla="*/ 577 w 1649"/>
                  <a:gd name="T45" fmla="*/ 537 h 641"/>
                  <a:gd name="T46" fmla="*/ 577 w 1649"/>
                  <a:gd name="T47" fmla="*/ 537 h 641"/>
                  <a:gd name="T48" fmla="*/ 366 w 1649"/>
                  <a:gd name="T49" fmla="*/ 569 h 641"/>
                  <a:gd name="T50" fmla="*/ 115 w 1649"/>
                  <a:gd name="T51" fmla="*/ 374 h 641"/>
                  <a:gd name="T52" fmla="*/ 111 w 1649"/>
                  <a:gd name="T53" fmla="*/ 139 h 641"/>
                  <a:gd name="T54" fmla="*/ 386 w 1649"/>
                  <a:gd name="T55" fmla="*/ 64 h 641"/>
                  <a:gd name="T56" fmla="*/ 700 w 1649"/>
                  <a:gd name="T57" fmla="*/ 167 h 641"/>
                  <a:gd name="T58" fmla="*/ 577 w 1649"/>
                  <a:gd name="T59" fmla="*/ 537 h 641"/>
                  <a:gd name="T60" fmla="*/ 1533 w 1649"/>
                  <a:gd name="T61" fmla="*/ 374 h 641"/>
                  <a:gd name="T62" fmla="*/ 1533 w 1649"/>
                  <a:gd name="T63" fmla="*/ 374 h 641"/>
                  <a:gd name="T64" fmla="*/ 1282 w 1649"/>
                  <a:gd name="T65" fmla="*/ 569 h 641"/>
                  <a:gd name="T66" fmla="*/ 1071 w 1649"/>
                  <a:gd name="T67" fmla="*/ 537 h 641"/>
                  <a:gd name="T68" fmla="*/ 948 w 1649"/>
                  <a:gd name="T69" fmla="*/ 167 h 641"/>
                  <a:gd name="T70" fmla="*/ 1262 w 1649"/>
                  <a:gd name="T71" fmla="*/ 64 h 641"/>
                  <a:gd name="T72" fmla="*/ 1536 w 1649"/>
                  <a:gd name="T73" fmla="*/ 139 h 641"/>
                  <a:gd name="T74" fmla="*/ 1533 w 1649"/>
                  <a:gd name="T75" fmla="*/ 374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49" h="641">
                    <a:moveTo>
                      <a:pt x="1521" y="31"/>
                    </a:moveTo>
                    <a:lnTo>
                      <a:pt x="1521" y="31"/>
                    </a:lnTo>
                    <a:cubicBezTo>
                      <a:pt x="1521" y="31"/>
                      <a:pt x="1313" y="0"/>
                      <a:pt x="1170" y="24"/>
                    </a:cubicBezTo>
                    <a:cubicBezTo>
                      <a:pt x="1027" y="43"/>
                      <a:pt x="908" y="75"/>
                      <a:pt x="868" y="71"/>
                    </a:cubicBezTo>
                    <a:cubicBezTo>
                      <a:pt x="832" y="71"/>
                      <a:pt x="824" y="71"/>
                      <a:pt x="824" y="71"/>
                    </a:cubicBezTo>
                    <a:cubicBezTo>
                      <a:pt x="824" y="71"/>
                      <a:pt x="816" y="71"/>
                      <a:pt x="780" y="71"/>
                    </a:cubicBezTo>
                    <a:cubicBezTo>
                      <a:pt x="740" y="75"/>
                      <a:pt x="621" y="43"/>
                      <a:pt x="478" y="24"/>
                    </a:cubicBezTo>
                    <a:cubicBezTo>
                      <a:pt x="334" y="0"/>
                      <a:pt x="127" y="31"/>
                      <a:pt x="127" y="31"/>
                    </a:cubicBezTo>
                    <a:cubicBezTo>
                      <a:pt x="0" y="47"/>
                      <a:pt x="0" y="47"/>
                      <a:pt x="0" y="47"/>
                    </a:cubicBezTo>
                    <a:cubicBezTo>
                      <a:pt x="0" y="171"/>
                      <a:pt x="0" y="171"/>
                      <a:pt x="0" y="171"/>
                    </a:cubicBezTo>
                    <a:cubicBezTo>
                      <a:pt x="0" y="171"/>
                      <a:pt x="31" y="199"/>
                      <a:pt x="40" y="211"/>
                    </a:cubicBezTo>
                    <a:cubicBezTo>
                      <a:pt x="47" y="226"/>
                      <a:pt x="95" y="398"/>
                      <a:pt x="123" y="469"/>
                    </a:cubicBezTo>
                    <a:cubicBezTo>
                      <a:pt x="151" y="537"/>
                      <a:pt x="251" y="640"/>
                      <a:pt x="494" y="597"/>
                    </a:cubicBezTo>
                    <a:cubicBezTo>
                      <a:pt x="736" y="553"/>
                      <a:pt x="764" y="254"/>
                      <a:pt x="780" y="235"/>
                    </a:cubicBezTo>
                    <a:cubicBezTo>
                      <a:pt x="796" y="219"/>
                      <a:pt x="824" y="214"/>
                      <a:pt x="824" y="214"/>
                    </a:cubicBezTo>
                    <a:cubicBezTo>
                      <a:pt x="824" y="214"/>
                      <a:pt x="852" y="219"/>
                      <a:pt x="868" y="235"/>
                    </a:cubicBezTo>
                    <a:cubicBezTo>
                      <a:pt x="883" y="254"/>
                      <a:pt x="911" y="553"/>
                      <a:pt x="1154" y="597"/>
                    </a:cubicBezTo>
                    <a:cubicBezTo>
                      <a:pt x="1397" y="640"/>
                      <a:pt x="1497" y="537"/>
                      <a:pt x="1524" y="469"/>
                    </a:cubicBezTo>
                    <a:cubicBezTo>
                      <a:pt x="1552" y="398"/>
                      <a:pt x="1600" y="226"/>
                      <a:pt x="1608" y="211"/>
                    </a:cubicBezTo>
                    <a:cubicBezTo>
                      <a:pt x="1616" y="199"/>
                      <a:pt x="1648" y="171"/>
                      <a:pt x="1648" y="171"/>
                    </a:cubicBezTo>
                    <a:cubicBezTo>
                      <a:pt x="1648" y="47"/>
                      <a:pt x="1648" y="47"/>
                      <a:pt x="1648" y="47"/>
                    </a:cubicBezTo>
                    <a:lnTo>
                      <a:pt x="1521" y="31"/>
                    </a:lnTo>
                    <a:close/>
                    <a:moveTo>
                      <a:pt x="577" y="537"/>
                    </a:moveTo>
                    <a:lnTo>
                      <a:pt x="577" y="537"/>
                    </a:lnTo>
                    <a:cubicBezTo>
                      <a:pt x="577" y="537"/>
                      <a:pt x="485" y="585"/>
                      <a:pt x="366" y="569"/>
                    </a:cubicBezTo>
                    <a:cubicBezTo>
                      <a:pt x="251" y="553"/>
                      <a:pt x="179" y="565"/>
                      <a:pt x="115" y="374"/>
                    </a:cubicBezTo>
                    <a:cubicBezTo>
                      <a:pt x="115" y="374"/>
                      <a:pt x="68" y="226"/>
                      <a:pt x="111" y="139"/>
                    </a:cubicBezTo>
                    <a:cubicBezTo>
                      <a:pt x="111" y="139"/>
                      <a:pt x="147" y="64"/>
                      <a:pt x="386" y="64"/>
                    </a:cubicBezTo>
                    <a:cubicBezTo>
                      <a:pt x="629" y="64"/>
                      <a:pt x="677" y="123"/>
                      <a:pt x="700" y="167"/>
                    </a:cubicBezTo>
                    <a:cubicBezTo>
                      <a:pt x="724" y="211"/>
                      <a:pt x="736" y="429"/>
                      <a:pt x="577" y="537"/>
                    </a:cubicBezTo>
                    <a:close/>
                    <a:moveTo>
                      <a:pt x="1533" y="374"/>
                    </a:moveTo>
                    <a:lnTo>
                      <a:pt x="1533" y="374"/>
                    </a:lnTo>
                    <a:cubicBezTo>
                      <a:pt x="1469" y="565"/>
                      <a:pt x="1397" y="553"/>
                      <a:pt x="1282" y="569"/>
                    </a:cubicBezTo>
                    <a:cubicBezTo>
                      <a:pt x="1162" y="585"/>
                      <a:pt x="1071" y="537"/>
                      <a:pt x="1071" y="537"/>
                    </a:cubicBezTo>
                    <a:cubicBezTo>
                      <a:pt x="911" y="429"/>
                      <a:pt x="923" y="211"/>
                      <a:pt x="948" y="167"/>
                    </a:cubicBezTo>
                    <a:cubicBezTo>
                      <a:pt x="971" y="123"/>
                      <a:pt x="1019" y="64"/>
                      <a:pt x="1262" y="64"/>
                    </a:cubicBezTo>
                    <a:cubicBezTo>
                      <a:pt x="1500" y="64"/>
                      <a:pt x="1536" y="139"/>
                      <a:pt x="1536" y="139"/>
                    </a:cubicBezTo>
                    <a:cubicBezTo>
                      <a:pt x="1580" y="226"/>
                      <a:pt x="1533" y="374"/>
                      <a:pt x="1533" y="374"/>
                    </a:cubicBezTo>
                    <a:close/>
                  </a:path>
                </a:pathLst>
              </a:custGeom>
              <a:solidFill>
                <a:srgbClr val="313131"/>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grpSp>
        <p:grpSp>
          <p:nvGrpSpPr>
            <p:cNvPr id="329" name="Group 328"/>
            <p:cNvGrpSpPr/>
            <p:nvPr/>
          </p:nvGrpSpPr>
          <p:grpSpPr>
            <a:xfrm>
              <a:off x="10191386" y="7388641"/>
              <a:ext cx="825285" cy="867030"/>
              <a:chOff x="9809373" y="7518922"/>
              <a:chExt cx="825285" cy="867030"/>
            </a:xfrm>
          </p:grpSpPr>
          <p:sp>
            <p:nvSpPr>
              <p:cNvPr id="330" name="Freeform 172"/>
              <p:cNvSpPr>
                <a:spLocks noChangeArrowheads="1"/>
              </p:cNvSpPr>
              <p:nvPr/>
            </p:nvSpPr>
            <p:spPr bwMode="auto">
              <a:xfrm>
                <a:off x="10480182" y="7776917"/>
                <a:ext cx="154476" cy="152259"/>
              </a:xfrm>
              <a:custGeom>
                <a:avLst/>
                <a:gdLst>
                  <a:gd name="T0" fmla="*/ 306 w 327"/>
                  <a:gd name="T1" fmla="*/ 131 h 323"/>
                  <a:gd name="T2" fmla="*/ 306 w 327"/>
                  <a:gd name="T3" fmla="*/ 131 h 323"/>
                  <a:gd name="T4" fmla="*/ 191 w 327"/>
                  <a:gd name="T5" fmla="*/ 307 h 323"/>
                  <a:gd name="T6" fmla="*/ 16 w 327"/>
                  <a:gd name="T7" fmla="*/ 187 h 323"/>
                  <a:gd name="T8" fmla="*/ 135 w 327"/>
                  <a:gd name="T9" fmla="*/ 16 h 323"/>
                  <a:gd name="T10" fmla="*/ 306 w 327"/>
                  <a:gd name="T11" fmla="*/ 131 h 323"/>
                </a:gdLst>
                <a:ahLst/>
                <a:cxnLst>
                  <a:cxn ang="0">
                    <a:pos x="T0" y="T1"/>
                  </a:cxn>
                  <a:cxn ang="0">
                    <a:pos x="T2" y="T3"/>
                  </a:cxn>
                  <a:cxn ang="0">
                    <a:pos x="T4" y="T5"/>
                  </a:cxn>
                  <a:cxn ang="0">
                    <a:pos x="T6" y="T7"/>
                  </a:cxn>
                  <a:cxn ang="0">
                    <a:pos x="T8" y="T9"/>
                  </a:cxn>
                  <a:cxn ang="0">
                    <a:pos x="T10" y="T11"/>
                  </a:cxn>
                </a:cxnLst>
                <a:rect l="0" t="0" r="r" b="b"/>
                <a:pathLst>
                  <a:path w="327" h="323">
                    <a:moveTo>
                      <a:pt x="306" y="131"/>
                    </a:moveTo>
                    <a:lnTo>
                      <a:pt x="306" y="131"/>
                    </a:lnTo>
                    <a:cubicBezTo>
                      <a:pt x="326" y="211"/>
                      <a:pt x="270" y="291"/>
                      <a:pt x="191" y="307"/>
                    </a:cubicBezTo>
                    <a:cubicBezTo>
                      <a:pt x="111" y="322"/>
                      <a:pt x="35" y="270"/>
                      <a:pt x="16" y="187"/>
                    </a:cubicBezTo>
                    <a:cubicBezTo>
                      <a:pt x="0" y="108"/>
                      <a:pt x="52" y="32"/>
                      <a:pt x="135" y="16"/>
                    </a:cubicBezTo>
                    <a:cubicBezTo>
                      <a:pt x="215" y="0"/>
                      <a:pt x="290" y="52"/>
                      <a:pt x="306" y="131"/>
                    </a:cubicBezTo>
                  </a:path>
                </a:pathLst>
              </a:custGeom>
              <a:solidFill>
                <a:srgbClr val="A5A5A5">
                  <a:lumMod val="50000"/>
                </a:srgbClr>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331" name="Freeform 173"/>
              <p:cNvSpPr>
                <a:spLocks noChangeArrowheads="1"/>
              </p:cNvSpPr>
              <p:nvPr/>
            </p:nvSpPr>
            <p:spPr bwMode="auto">
              <a:xfrm>
                <a:off x="10078120" y="8142761"/>
                <a:ext cx="35974" cy="31721"/>
              </a:xfrm>
              <a:custGeom>
                <a:avLst/>
                <a:gdLst>
                  <a:gd name="T0" fmla="*/ 49 w 78"/>
                  <a:gd name="T1" fmla="*/ 60 h 69"/>
                  <a:gd name="T2" fmla="*/ 49 w 78"/>
                  <a:gd name="T3" fmla="*/ 60 h 69"/>
                  <a:gd name="T4" fmla="*/ 40 w 78"/>
                  <a:gd name="T5" fmla="*/ 64 h 69"/>
                  <a:gd name="T6" fmla="*/ 5 w 78"/>
                  <a:gd name="T7" fmla="*/ 40 h 69"/>
                  <a:gd name="T8" fmla="*/ 28 w 78"/>
                  <a:gd name="T9" fmla="*/ 4 h 69"/>
                  <a:gd name="T10" fmla="*/ 37 w 78"/>
                  <a:gd name="T11" fmla="*/ 0 h 69"/>
                  <a:gd name="T12" fmla="*/ 72 w 78"/>
                  <a:gd name="T13" fmla="*/ 24 h 69"/>
                  <a:gd name="T14" fmla="*/ 49 w 78"/>
                  <a:gd name="T15" fmla="*/ 60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69">
                    <a:moveTo>
                      <a:pt x="49" y="60"/>
                    </a:moveTo>
                    <a:lnTo>
                      <a:pt x="49" y="60"/>
                    </a:lnTo>
                    <a:cubicBezTo>
                      <a:pt x="40" y="64"/>
                      <a:pt x="40" y="64"/>
                      <a:pt x="40" y="64"/>
                    </a:cubicBezTo>
                    <a:cubicBezTo>
                      <a:pt x="25" y="68"/>
                      <a:pt x="9" y="56"/>
                      <a:pt x="5" y="40"/>
                    </a:cubicBezTo>
                    <a:cubicBezTo>
                      <a:pt x="0" y="24"/>
                      <a:pt x="13" y="8"/>
                      <a:pt x="28" y="4"/>
                    </a:cubicBezTo>
                    <a:cubicBezTo>
                      <a:pt x="37" y="0"/>
                      <a:pt x="37" y="0"/>
                      <a:pt x="37" y="0"/>
                    </a:cubicBezTo>
                    <a:cubicBezTo>
                      <a:pt x="52" y="0"/>
                      <a:pt x="68" y="8"/>
                      <a:pt x="72" y="24"/>
                    </a:cubicBezTo>
                    <a:cubicBezTo>
                      <a:pt x="77" y="44"/>
                      <a:pt x="64" y="60"/>
                      <a:pt x="49" y="60"/>
                    </a:cubicBezTo>
                  </a:path>
                </a:pathLst>
              </a:custGeom>
              <a:solidFill>
                <a:srgbClr val="385572"/>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332" name="Freeform 174"/>
              <p:cNvSpPr>
                <a:spLocks noChangeArrowheads="1"/>
              </p:cNvSpPr>
              <p:nvPr/>
            </p:nvSpPr>
            <p:spPr bwMode="auto">
              <a:xfrm>
                <a:off x="10099281" y="8178711"/>
                <a:ext cx="33858" cy="29606"/>
              </a:xfrm>
              <a:custGeom>
                <a:avLst/>
                <a:gdLst>
                  <a:gd name="T0" fmla="*/ 48 w 77"/>
                  <a:gd name="T1" fmla="*/ 60 h 68"/>
                  <a:gd name="T2" fmla="*/ 48 w 77"/>
                  <a:gd name="T3" fmla="*/ 60 h 68"/>
                  <a:gd name="T4" fmla="*/ 40 w 77"/>
                  <a:gd name="T5" fmla="*/ 63 h 68"/>
                  <a:gd name="T6" fmla="*/ 5 w 77"/>
                  <a:gd name="T7" fmla="*/ 40 h 68"/>
                  <a:gd name="T8" fmla="*/ 5 w 77"/>
                  <a:gd name="T9" fmla="*/ 40 h 68"/>
                  <a:gd name="T10" fmla="*/ 28 w 77"/>
                  <a:gd name="T11" fmla="*/ 4 h 68"/>
                  <a:gd name="T12" fmla="*/ 36 w 77"/>
                  <a:gd name="T13" fmla="*/ 0 h 68"/>
                  <a:gd name="T14" fmla="*/ 72 w 77"/>
                  <a:gd name="T15" fmla="*/ 23 h 68"/>
                  <a:gd name="T16" fmla="*/ 48 w 77"/>
                  <a:gd name="T17" fmla="*/ 6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8">
                    <a:moveTo>
                      <a:pt x="48" y="60"/>
                    </a:moveTo>
                    <a:lnTo>
                      <a:pt x="48" y="60"/>
                    </a:lnTo>
                    <a:cubicBezTo>
                      <a:pt x="40" y="63"/>
                      <a:pt x="40" y="63"/>
                      <a:pt x="40" y="63"/>
                    </a:cubicBezTo>
                    <a:cubicBezTo>
                      <a:pt x="24" y="67"/>
                      <a:pt x="8" y="56"/>
                      <a:pt x="5" y="40"/>
                    </a:cubicBezTo>
                    <a:lnTo>
                      <a:pt x="5" y="40"/>
                    </a:lnTo>
                    <a:cubicBezTo>
                      <a:pt x="0" y="23"/>
                      <a:pt x="12" y="8"/>
                      <a:pt x="28" y="4"/>
                    </a:cubicBezTo>
                    <a:cubicBezTo>
                      <a:pt x="36" y="0"/>
                      <a:pt x="36" y="0"/>
                      <a:pt x="36" y="0"/>
                    </a:cubicBezTo>
                    <a:cubicBezTo>
                      <a:pt x="52" y="0"/>
                      <a:pt x="68" y="8"/>
                      <a:pt x="72" y="23"/>
                    </a:cubicBezTo>
                    <a:cubicBezTo>
                      <a:pt x="76" y="44"/>
                      <a:pt x="64" y="60"/>
                      <a:pt x="48" y="60"/>
                    </a:cubicBezTo>
                  </a:path>
                </a:pathLst>
              </a:custGeom>
              <a:solidFill>
                <a:srgbClr val="385572"/>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333" name="Freeform 175"/>
              <p:cNvSpPr>
                <a:spLocks noChangeArrowheads="1"/>
              </p:cNvSpPr>
              <p:nvPr/>
            </p:nvSpPr>
            <p:spPr bwMode="auto">
              <a:xfrm>
                <a:off x="9938457" y="8053943"/>
                <a:ext cx="275095" cy="332009"/>
              </a:xfrm>
              <a:custGeom>
                <a:avLst/>
                <a:gdLst>
                  <a:gd name="T0" fmla="*/ 514 w 578"/>
                  <a:gd name="T1" fmla="*/ 661 h 697"/>
                  <a:gd name="T2" fmla="*/ 514 w 578"/>
                  <a:gd name="T3" fmla="*/ 661 h 697"/>
                  <a:gd name="T4" fmla="*/ 514 w 578"/>
                  <a:gd name="T5" fmla="*/ 661 h 697"/>
                  <a:gd name="T6" fmla="*/ 354 w 578"/>
                  <a:gd name="T7" fmla="*/ 637 h 697"/>
                  <a:gd name="T8" fmla="*/ 36 w 578"/>
                  <a:gd name="T9" fmla="*/ 195 h 697"/>
                  <a:gd name="T10" fmla="*/ 63 w 578"/>
                  <a:gd name="T11" fmla="*/ 36 h 697"/>
                  <a:gd name="T12" fmla="*/ 63 w 578"/>
                  <a:gd name="T13" fmla="*/ 36 h 697"/>
                  <a:gd name="T14" fmla="*/ 223 w 578"/>
                  <a:gd name="T15" fmla="*/ 60 h 697"/>
                  <a:gd name="T16" fmla="*/ 542 w 578"/>
                  <a:gd name="T17" fmla="*/ 502 h 697"/>
                  <a:gd name="T18" fmla="*/ 514 w 578"/>
                  <a:gd name="T19" fmla="*/ 661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8" h="697">
                    <a:moveTo>
                      <a:pt x="514" y="661"/>
                    </a:moveTo>
                    <a:lnTo>
                      <a:pt x="514" y="661"/>
                    </a:lnTo>
                    <a:lnTo>
                      <a:pt x="514" y="661"/>
                    </a:lnTo>
                    <a:cubicBezTo>
                      <a:pt x="462" y="696"/>
                      <a:pt x="390" y="685"/>
                      <a:pt x="354" y="637"/>
                    </a:cubicBezTo>
                    <a:cubicBezTo>
                      <a:pt x="36" y="195"/>
                      <a:pt x="36" y="195"/>
                      <a:pt x="36" y="195"/>
                    </a:cubicBezTo>
                    <a:cubicBezTo>
                      <a:pt x="0" y="144"/>
                      <a:pt x="12" y="72"/>
                      <a:pt x="63" y="36"/>
                    </a:cubicBezTo>
                    <a:lnTo>
                      <a:pt x="63" y="36"/>
                    </a:lnTo>
                    <a:cubicBezTo>
                      <a:pt x="112" y="0"/>
                      <a:pt x="183" y="12"/>
                      <a:pt x="223" y="60"/>
                    </a:cubicBezTo>
                    <a:cubicBezTo>
                      <a:pt x="542" y="502"/>
                      <a:pt x="542" y="502"/>
                      <a:pt x="542" y="502"/>
                    </a:cubicBezTo>
                    <a:cubicBezTo>
                      <a:pt x="577" y="553"/>
                      <a:pt x="565" y="625"/>
                      <a:pt x="514" y="661"/>
                    </a:cubicBezTo>
                  </a:path>
                </a:pathLst>
              </a:custGeom>
              <a:solidFill>
                <a:srgbClr val="A5A5A5">
                  <a:lumMod val="75000"/>
                </a:srgbClr>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334" name="Freeform 176"/>
              <p:cNvSpPr>
                <a:spLocks noChangeArrowheads="1"/>
              </p:cNvSpPr>
              <p:nvPr/>
            </p:nvSpPr>
            <p:spPr bwMode="auto">
              <a:xfrm>
                <a:off x="10069656" y="7544299"/>
                <a:ext cx="533261" cy="623839"/>
              </a:xfrm>
              <a:custGeom>
                <a:avLst/>
                <a:gdLst>
                  <a:gd name="T0" fmla="*/ 0 w 1115"/>
                  <a:gd name="T1" fmla="*/ 490 h 1307"/>
                  <a:gd name="T2" fmla="*/ 0 w 1115"/>
                  <a:gd name="T3" fmla="*/ 490 h 1307"/>
                  <a:gd name="T4" fmla="*/ 71 w 1115"/>
                  <a:gd name="T5" fmla="*/ 836 h 1307"/>
                  <a:gd name="T6" fmla="*/ 139 w 1115"/>
                  <a:gd name="T7" fmla="*/ 1183 h 1307"/>
                  <a:gd name="T8" fmla="*/ 1114 w 1115"/>
                  <a:gd name="T9" fmla="*/ 1306 h 1307"/>
                  <a:gd name="T10" fmla="*/ 983 w 1115"/>
                  <a:gd name="T11" fmla="*/ 653 h 1307"/>
                  <a:gd name="T12" fmla="*/ 852 w 1115"/>
                  <a:gd name="T13" fmla="*/ 0 h 1307"/>
                  <a:gd name="T14" fmla="*/ 0 w 1115"/>
                  <a:gd name="T15" fmla="*/ 490 h 13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5" h="1307">
                    <a:moveTo>
                      <a:pt x="0" y="490"/>
                    </a:moveTo>
                    <a:lnTo>
                      <a:pt x="0" y="490"/>
                    </a:lnTo>
                    <a:cubicBezTo>
                      <a:pt x="71" y="836"/>
                      <a:pt x="71" y="836"/>
                      <a:pt x="71" y="836"/>
                    </a:cubicBezTo>
                    <a:cubicBezTo>
                      <a:pt x="139" y="1183"/>
                      <a:pt x="139" y="1183"/>
                      <a:pt x="139" y="1183"/>
                    </a:cubicBezTo>
                    <a:cubicBezTo>
                      <a:pt x="139" y="1183"/>
                      <a:pt x="880" y="995"/>
                      <a:pt x="1114" y="1306"/>
                    </a:cubicBezTo>
                    <a:cubicBezTo>
                      <a:pt x="983" y="653"/>
                      <a:pt x="983" y="653"/>
                      <a:pt x="983" y="653"/>
                    </a:cubicBezTo>
                    <a:cubicBezTo>
                      <a:pt x="852" y="0"/>
                      <a:pt x="852" y="0"/>
                      <a:pt x="852" y="0"/>
                    </a:cubicBezTo>
                    <a:cubicBezTo>
                      <a:pt x="756" y="379"/>
                      <a:pt x="0" y="490"/>
                      <a:pt x="0" y="490"/>
                    </a:cubicBezTo>
                  </a:path>
                </a:pathLst>
              </a:custGeom>
              <a:solidFill>
                <a:srgbClr val="A5A5A5">
                  <a:lumMod val="50000"/>
                </a:srgbClr>
              </a:solidFill>
              <a:ln w="9525" cap="flat">
                <a:noFill/>
                <a:beve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335" name="Freeform 177"/>
              <p:cNvSpPr>
                <a:spLocks noChangeArrowheads="1"/>
              </p:cNvSpPr>
              <p:nvPr/>
            </p:nvSpPr>
            <p:spPr bwMode="auto">
              <a:xfrm>
                <a:off x="10448440" y="7518922"/>
                <a:ext cx="181986" cy="674592"/>
              </a:xfrm>
              <a:custGeom>
                <a:avLst/>
                <a:gdLst>
                  <a:gd name="T0" fmla="*/ 330 w 383"/>
                  <a:gd name="T1" fmla="*/ 1405 h 1410"/>
                  <a:gd name="T2" fmla="*/ 330 w 383"/>
                  <a:gd name="T3" fmla="*/ 1405 h 1410"/>
                  <a:gd name="T4" fmla="*/ 330 w 383"/>
                  <a:gd name="T5" fmla="*/ 1405 h 1410"/>
                  <a:gd name="T6" fmla="*/ 263 w 383"/>
                  <a:gd name="T7" fmla="*/ 1361 h 1410"/>
                  <a:gd name="T8" fmla="*/ 4 w 383"/>
                  <a:gd name="T9" fmla="*/ 71 h 1410"/>
                  <a:gd name="T10" fmla="*/ 48 w 383"/>
                  <a:gd name="T11" fmla="*/ 4 h 1410"/>
                  <a:gd name="T12" fmla="*/ 116 w 383"/>
                  <a:gd name="T13" fmla="*/ 47 h 1410"/>
                  <a:gd name="T14" fmla="*/ 374 w 383"/>
                  <a:gd name="T15" fmla="*/ 1337 h 1410"/>
                  <a:gd name="T16" fmla="*/ 330 w 383"/>
                  <a:gd name="T17" fmla="*/ 1405 h 1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3" h="1410">
                    <a:moveTo>
                      <a:pt x="330" y="1405"/>
                    </a:moveTo>
                    <a:lnTo>
                      <a:pt x="330" y="1405"/>
                    </a:lnTo>
                    <a:lnTo>
                      <a:pt x="330" y="1405"/>
                    </a:lnTo>
                    <a:cubicBezTo>
                      <a:pt x="298" y="1409"/>
                      <a:pt x="270" y="1389"/>
                      <a:pt x="263" y="1361"/>
                    </a:cubicBezTo>
                    <a:cubicBezTo>
                      <a:pt x="4" y="71"/>
                      <a:pt x="4" y="71"/>
                      <a:pt x="4" y="71"/>
                    </a:cubicBezTo>
                    <a:cubicBezTo>
                      <a:pt x="0" y="39"/>
                      <a:pt x="20" y="11"/>
                      <a:pt x="48" y="4"/>
                    </a:cubicBezTo>
                    <a:cubicBezTo>
                      <a:pt x="80" y="0"/>
                      <a:pt x="107" y="19"/>
                      <a:pt x="116" y="47"/>
                    </a:cubicBezTo>
                    <a:cubicBezTo>
                      <a:pt x="374" y="1337"/>
                      <a:pt x="374" y="1337"/>
                      <a:pt x="374" y="1337"/>
                    </a:cubicBezTo>
                    <a:cubicBezTo>
                      <a:pt x="382" y="1369"/>
                      <a:pt x="362" y="1396"/>
                      <a:pt x="330" y="1405"/>
                    </a:cubicBezTo>
                  </a:path>
                </a:pathLst>
              </a:custGeom>
              <a:solidFill>
                <a:srgbClr val="ED7D31"/>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336" name="Freeform 178"/>
              <p:cNvSpPr>
                <a:spLocks noChangeArrowheads="1"/>
              </p:cNvSpPr>
              <p:nvPr/>
            </p:nvSpPr>
            <p:spPr bwMode="auto">
              <a:xfrm>
                <a:off x="9809373" y="7779031"/>
                <a:ext cx="325882" cy="370074"/>
              </a:xfrm>
              <a:custGeom>
                <a:avLst/>
                <a:gdLst>
                  <a:gd name="T0" fmla="*/ 542 w 682"/>
                  <a:gd name="T1" fmla="*/ 0 h 777"/>
                  <a:gd name="T2" fmla="*/ 542 w 682"/>
                  <a:gd name="T3" fmla="*/ 0 h 777"/>
                  <a:gd name="T4" fmla="*/ 124 w 682"/>
                  <a:gd name="T5" fmla="*/ 99 h 777"/>
                  <a:gd name="T6" fmla="*/ 24 w 682"/>
                  <a:gd name="T7" fmla="*/ 310 h 777"/>
                  <a:gd name="T8" fmla="*/ 84 w 682"/>
                  <a:gd name="T9" fmla="*/ 609 h 777"/>
                  <a:gd name="T10" fmla="*/ 259 w 682"/>
                  <a:gd name="T11" fmla="*/ 760 h 777"/>
                  <a:gd name="T12" fmla="*/ 681 w 682"/>
                  <a:gd name="T13" fmla="*/ 693 h 777"/>
                  <a:gd name="T14" fmla="*/ 542 w 682"/>
                  <a:gd name="T15" fmla="*/ 0 h 7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2" h="777">
                    <a:moveTo>
                      <a:pt x="542" y="0"/>
                    </a:moveTo>
                    <a:lnTo>
                      <a:pt x="542" y="0"/>
                    </a:lnTo>
                    <a:cubicBezTo>
                      <a:pt x="124" y="99"/>
                      <a:pt x="124" y="99"/>
                      <a:pt x="124" y="99"/>
                    </a:cubicBezTo>
                    <a:cubicBezTo>
                      <a:pt x="48" y="116"/>
                      <a:pt x="0" y="211"/>
                      <a:pt x="24" y="310"/>
                    </a:cubicBezTo>
                    <a:cubicBezTo>
                      <a:pt x="84" y="609"/>
                      <a:pt x="84" y="609"/>
                      <a:pt x="84" y="609"/>
                    </a:cubicBezTo>
                    <a:cubicBezTo>
                      <a:pt x="104" y="708"/>
                      <a:pt x="184" y="776"/>
                      <a:pt x="259" y="760"/>
                    </a:cubicBezTo>
                    <a:cubicBezTo>
                      <a:pt x="681" y="693"/>
                      <a:pt x="681" y="693"/>
                      <a:pt x="681" y="693"/>
                    </a:cubicBezTo>
                    <a:lnTo>
                      <a:pt x="542" y="0"/>
                    </a:lnTo>
                  </a:path>
                </a:pathLst>
              </a:custGeom>
              <a:solidFill>
                <a:srgbClr val="A5A5A5"/>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337" name="Freeform 179"/>
              <p:cNvSpPr>
                <a:spLocks noChangeArrowheads="1"/>
              </p:cNvSpPr>
              <p:nvPr/>
            </p:nvSpPr>
            <p:spPr bwMode="auto">
              <a:xfrm>
                <a:off x="9815722" y="7897455"/>
                <a:ext cx="99457" cy="38065"/>
              </a:xfrm>
              <a:custGeom>
                <a:avLst/>
                <a:gdLst>
                  <a:gd name="T0" fmla="*/ 183 w 212"/>
                  <a:gd name="T1" fmla="*/ 4 h 85"/>
                  <a:gd name="T2" fmla="*/ 183 w 212"/>
                  <a:gd name="T3" fmla="*/ 4 h 85"/>
                  <a:gd name="T4" fmla="*/ 0 w 212"/>
                  <a:gd name="T5" fmla="*/ 40 h 85"/>
                  <a:gd name="T6" fmla="*/ 12 w 212"/>
                  <a:gd name="T7" fmla="*/ 84 h 85"/>
                  <a:gd name="T8" fmla="*/ 192 w 212"/>
                  <a:gd name="T9" fmla="*/ 47 h 85"/>
                  <a:gd name="T10" fmla="*/ 208 w 212"/>
                  <a:gd name="T11" fmla="*/ 19 h 85"/>
                  <a:gd name="T12" fmla="*/ 183 w 212"/>
                  <a:gd name="T13" fmla="*/ 4 h 85"/>
                </a:gdLst>
                <a:ahLst/>
                <a:cxnLst>
                  <a:cxn ang="0">
                    <a:pos x="T0" y="T1"/>
                  </a:cxn>
                  <a:cxn ang="0">
                    <a:pos x="T2" y="T3"/>
                  </a:cxn>
                  <a:cxn ang="0">
                    <a:pos x="T4" y="T5"/>
                  </a:cxn>
                  <a:cxn ang="0">
                    <a:pos x="T6" y="T7"/>
                  </a:cxn>
                  <a:cxn ang="0">
                    <a:pos x="T8" y="T9"/>
                  </a:cxn>
                  <a:cxn ang="0">
                    <a:pos x="T10" y="T11"/>
                  </a:cxn>
                  <a:cxn ang="0">
                    <a:pos x="T12" y="T13"/>
                  </a:cxn>
                </a:cxnLst>
                <a:rect l="0" t="0" r="r" b="b"/>
                <a:pathLst>
                  <a:path w="212" h="85">
                    <a:moveTo>
                      <a:pt x="183" y="4"/>
                    </a:moveTo>
                    <a:lnTo>
                      <a:pt x="183" y="4"/>
                    </a:lnTo>
                    <a:cubicBezTo>
                      <a:pt x="0" y="40"/>
                      <a:pt x="0" y="40"/>
                      <a:pt x="0" y="40"/>
                    </a:cubicBezTo>
                    <a:cubicBezTo>
                      <a:pt x="12" y="84"/>
                      <a:pt x="12" y="84"/>
                      <a:pt x="12" y="84"/>
                    </a:cubicBezTo>
                    <a:cubicBezTo>
                      <a:pt x="192" y="47"/>
                      <a:pt x="192" y="47"/>
                      <a:pt x="192" y="47"/>
                    </a:cubicBezTo>
                    <a:cubicBezTo>
                      <a:pt x="203" y="47"/>
                      <a:pt x="211" y="32"/>
                      <a:pt x="208" y="19"/>
                    </a:cubicBezTo>
                    <a:cubicBezTo>
                      <a:pt x="208" y="7"/>
                      <a:pt x="195" y="0"/>
                      <a:pt x="183" y="4"/>
                    </a:cubicBezTo>
                  </a:path>
                </a:pathLst>
              </a:custGeom>
              <a:solidFill>
                <a:srgbClr val="A5A5A5">
                  <a:lumMod val="50000"/>
                </a:srgbClr>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338" name="Freeform 180"/>
              <p:cNvSpPr>
                <a:spLocks noChangeArrowheads="1"/>
              </p:cNvSpPr>
              <p:nvPr/>
            </p:nvSpPr>
            <p:spPr bwMode="auto">
              <a:xfrm>
                <a:off x="9824186" y="7933405"/>
                <a:ext cx="99457" cy="38065"/>
              </a:xfrm>
              <a:custGeom>
                <a:avLst/>
                <a:gdLst>
                  <a:gd name="T0" fmla="*/ 179 w 212"/>
                  <a:gd name="T1" fmla="*/ 4 h 85"/>
                  <a:gd name="T2" fmla="*/ 179 w 212"/>
                  <a:gd name="T3" fmla="*/ 4 h 85"/>
                  <a:gd name="T4" fmla="*/ 0 w 212"/>
                  <a:gd name="T5" fmla="*/ 40 h 85"/>
                  <a:gd name="T6" fmla="*/ 8 w 212"/>
                  <a:gd name="T7" fmla="*/ 84 h 85"/>
                  <a:gd name="T8" fmla="*/ 192 w 212"/>
                  <a:gd name="T9" fmla="*/ 48 h 85"/>
                  <a:gd name="T10" fmla="*/ 207 w 212"/>
                  <a:gd name="T11" fmla="*/ 20 h 85"/>
                  <a:gd name="T12" fmla="*/ 179 w 212"/>
                  <a:gd name="T13" fmla="*/ 4 h 85"/>
                </a:gdLst>
                <a:ahLst/>
                <a:cxnLst>
                  <a:cxn ang="0">
                    <a:pos x="T0" y="T1"/>
                  </a:cxn>
                  <a:cxn ang="0">
                    <a:pos x="T2" y="T3"/>
                  </a:cxn>
                  <a:cxn ang="0">
                    <a:pos x="T4" y="T5"/>
                  </a:cxn>
                  <a:cxn ang="0">
                    <a:pos x="T6" y="T7"/>
                  </a:cxn>
                  <a:cxn ang="0">
                    <a:pos x="T8" y="T9"/>
                  </a:cxn>
                  <a:cxn ang="0">
                    <a:pos x="T10" y="T11"/>
                  </a:cxn>
                  <a:cxn ang="0">
                    <a:pos x="T12" y="T13"/>
                  </a:cxn>
                </a:cxnLst>
                <a:rect l="0" t="0" r="r" b="b"/>
                <a:pathLst>
                  <a:path w="212" h="85">
                    <a:moveTo>
                      <a:pt x="179" y="4"/>
                    </a:moveTo>
                    <a:lnTo>
                      <a:pt x="179" y="4"/>
                    </a:lnTo>
                    <a:cubicBezTo>
                      <a:pt x="0" y="40"/>
                      <a:pt x="0" y="40"/>
                      <a:pt x="0" y="40"/>
                    </a:cubicBezTo>
                    <a:cubicBezTo>
                      <a:pt x="8" y="84"/>
                      <a:pt x="8" y="84"/>
                      <a:pt x="8" y="84"/>
                    </a:cubicBezTo>
                    <a:cubicBezTo>
                      <a:pt x="192" y="48"/>
                      <a:pt x="192" y="48"/>
                      <a:pt x="192" y="48"/>
                    </a:cubicBezTo>
                    <a:cubicBezTo>
                      <a:pt x="204" y="44"/>
                      <a:pt x="211" y="32"/>
                      <a:pt x="207" y="20"/>
                    </a:cubicBezTo>
                    <a:cubicBezTo>
                      <a:pt x="207" y="9"/>
                      <a:pt x="195" y="0"/>
                      <a:pt x="179" y="4"/>
                    </a:cubicBezTo>
                  </a:path>
                </a:pathLst>
              </a:custGeom>
              <a:solidFill>
                <a:srgbClr val="A5A5A5">
                  <a:lumMod val="50000"/>
                </a:srgbClr>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339" name="Freeform 181"/>
              <p:cNvSpPr>
                <a:spLocks noChangeArrowheads="1"/>
              </p:cNvSpPr>
              <p:nvPr/>
            </p:nvSpPr>
            <p:spPr bwMode="auto">
              <a:xfrm>
                <a:off x="9832651" y="7969355"/>
                <a:ext cx="99457" cy="38065"/>
              </a:xfrm>
              <a:custGeom>
                <a:avLst/>
                <a:gdLst>
                  <a:gd name="T0" fmla="*/ 179 w 212"/>
                  <a:gd name="T1" fmla="*/ 4 h 84"/>
                  <a:gd name="T2" fmla="*/ 179 w 212"/>
                  <a:gd name="T3" fmla="*/ 4 h 84"/>
                  <a:gd name="T4" fmla="*/ 0 w 212"/>
                  <a:gd name="T5" fmla="*/ 40 h 84"/>
                  <a:gd name="T6" fmla="*/ 8 w 212"/>
                  <a:gd name="T7" fmla="*/ 83 h 84"/>
                  <a:gd name="T8" fmla="*/ 191 w 212"/>
                  <a:gd name="T9" fmla="*/ 48 h 84"/>
                  <a:gd name="T10" fmla="*/ 207 w 212"/>
                  <a:gd name="T11" fmla="*/ 20 h 84"/>
                  <a:gd name="T12" fmla="*/ 179 w 212"/>
                  <a:gd name="T13" fmla="*/ 4 h 84"/>
                </a:gdLst>
                <a:ahLst/>
                <a:cxnLst>
                  <a:cxn ang="0">
                    <a:pos x="T0" y="T1"/>
                  </a:cxn>
                  <a:cxn ang="0">
                    <a:pos x="T2" y="T3"/>
                  </a:cxn>
                  <a:cxn ang="0">
                    <a:pos x="T4" y="T5"/>
                  </a:cxn>
                  <a:cxn ang="0">
                    <a:pos x="T6" y="T7"/>
                  </a:cxn>
                  <a:cxn ang="0">
                    <a:pos x="T8" y="T9"/>
                  </a:cxn>
                  <a:cxn ang="0">
                    <a:pos x="T10" y="T11"/>
                  </a:cxn>
                  <a:cxn ang="0">
                    <a:pos x="T12" y="T13"/>
                  </a:cxn>
                </a:cxnLst>
                <a:rect l="0" t="0" r="r" b="b"/>
                <a:pathLst>
                  <a:path w="212" h="84">
                    <a:moveTo>
                      <a:pt x="179" y="4"/>
                    </a:moveTo>
                    <a:lnTo>
                      <a:pt x="179" y="4"/>
                    </a:lnTo>
                    <a:cubicBezTo>
                      <a:pt x="0" y="40"/>
                      <a:pt x="0" y="40"/>
                      <a:pt x="0" y="40"/>
                    </a:cubicBezTo>
                    <a:cubicBezTo>
                      <a:pt x="8" y="83"/>
                      <a:pt x="8" y="83"/>
                      <a:pt x="8" y="83"/>
                    </a:cubicBezTo>
                    <a:cubicBezTo>
                      <a:pt x="191" y="48"/>
                      <a:pt x="191" y="48"/>
                      <a:pt x="191" y="48"/>
                    </a:cubicBezTo>
                    <a:cubicBezTo>
                      <a:pt x="203" y="43"/>
                      <a:pt x="211" y="32"/>
                      <a:pt x="207" y="20"/>
                    </a:cubicBezTo>
                    <a:cubicBezTo>
                      <a:pt x="203" y="8"/>
                      <a:pt x="191" y="0"/>
                      <a:pt x="179" y="4"/>
                    </a:cubicBezTo>
                  </a:path>
                </a:pathLst>
              </a:custGeom>
              <a:solidFill>
                <a:srgbClr val="A5A5A5">
                  <a:lumMod val="50000"/>
                </a:srgbClr>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340" name="Freeform 182"/>
              <p:cNvSpPr>
                <a:spLocks noChangeArrowheads="1"/>
              </p:cNvSpPr>
              <p:nvPr/>
            </p:nvSpPr>
            <p:spPr bwMode="auto">
              <a:xfrm>
                <a:off x="9838999" y="8005305"/>
                <a:ext cx="99457" cy="38065"/>
              </a:xfrm>
              <a:custGeom>
                <a:avLst/>
                <a:gdLst>
                  <a:gd name="T0" fmla="*/ 179 w 212"/>
                  <a:gd name="T1" fmla="*/ 0 h 84"/>
                  <a:gd name="T2" fmla="*/ 179 w 212"/>
                  <a:gd name="T3" fmla="*/ 0 h 84"/>
                  <a:gd name="T4" fmla="*/ 0 w 212"/>
                  <a:gd name="T5" fmla="*/ 39 h 84"/>
                  <a:gd name="T6" fmla="*/ 8 w 212"/>
                  <a:gd name="T7" fmla="*/ 83 h 84"/>
                  <a:gd name="T8" fmla="*/ 187 w 212"/>
                  <a:gd name="T9" fmla="*/ 47 h 84"/>
                  <a:gd name="T10" fmla="*/ 207 w 212"/>
                  <a:gd name="T11" fmla="*/ 19 h 84"/>
                  <a:gd name="T12" fmla="*/ 179 w 212"/>
                  <a:gd name="T13" fmla="*/ 0 h 84"/>
                </a:gdLst>
                <a:ahLst/>
                <a:cxnLst>
                  <a:cxn ang="0">
                    <a:pos x="T0" y="T1"/>
                  </a:cxn>
                  <a:cxn ang="0">
                    <a:pos x="T2" y="T3"/>
                  </a:cxn>
                  <a:cxn ang="0">
                    <a:pos x="T4" y="T5"/>
                  </a:cxn>
                  <a:cxn ang="0">
                    <a:pos x="T6" y="T7"/>
                  </a:cxn>
                  <a:cxn ang="0">
                    <a:pos x="T8" y="T9"/>
                  </a:cxn>
                  <a:cxn ang="0">
                    <a:pos x="T10" y="T11"/>
                  </a:cxn>
                  <a:cxn ang="0">
                    <a:pos x="T12" y="T13"/>
                  </a:cxn>
                </a:cxnLst>
                <a:rect l="0" t="0" r="r" b="b"/>
                <a:pathLst>
                  <a:path w="212" h="84">
                    <a:moveTo>
                      <a:pt x="179" y="0"/>
                    </a:moveTo>
                    <a:lnTo>
                      <a:pt x="179" y="0"/>
                    </a:lnTo>
                    <a:cubicBezTo>
                      <a:pt x="0" y="39"/>
                      <a:pt x="0" y="39"/>
                      <a:pt x="0" y="39"/>
                    </a:cubicBezTo>
                    <a:cubicBezTo>
                      <a:pt x="8" y="83"/>
                      <a:pt x="8" y="83"/>
                      <a:pt x="8" y="83"/>
                    </a:cubicBezTo>
                    <a:cubicBezTo>
                      <a:pt x="187" y="47"/>
                      <a:pt x="187" y="47"/>
                      <a:pt x="187" y="47"/>
                    </a:cubicBezTo>
                    <a:cubicBezTo>
                      <a:pt x="199" y="44"/>
                      <a:pt x="211" y="31"/>
                      <a:pt x="207" y="19"/>
                    </a:cubicBezTo>
                    <a:cubicBezTo>
                      <a:pt x="203" y="7"/>
                      <a:pt x="191" y="0"/>
                      <a:pt x="179" y="0"/>
                    </a:cubicBezTo>
                  </a:path>
                </a:pathLst>
              </a:custGeom>
              <a:solidFill>
                <a:srgbClr val="A5A5A5">
                  <a:lumMod val="50000"/>
                </a:srgbClr>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341" name="Freeform 183"/>
              <p:cNvSpPr>
                <a:spLocks noChangeArrowheads="1"/>
              </p:cNvSpPr>
              <p:nvPr/>
            </p:nvSpPr>
            <p:spPr bwMode="auto">
              <a:xfrm>
                <a:off x="9847464" y="8041255"/>
                <a:ext cx="97341" cy="38065"/>
              </a:xfrm>
              <a:custGeom>
                <a:avLst/>
                <a:gdLst>
                  <a:gd name="T0" fmla="*/ 179 w 208"/>
                  <a:gd name="T1" fmla="*/ 0 h 85"/>
                  <a:gd name="T2" fmla="*/ 179 w 208"/>
                  <a:gd name="T3" fmla="*/ 0 h 85"/>
                  <a:gd name="T4" fmla="*/ 0 w 208"/>
                  <a:gd name="T5" fmla="*/ 36 h 85"/>
                  <a:gd name="T6" fmla="*/ 8 w 208"/>
                  <a:gd name="T7" fmla="*/ 84 h 85"/>
                  <a:gd name="T8" fmla="*/ 187 w 208"/>
                  <a:gd name="T9" fmla="*/ 48 h 85"/>
                  <a:gd name="T10" fmla="*/ 207 w 208"/>
                  <a:gd name="T11" fmla="*/ 20 h 85"/>
                  <a:gd name="T12" fmla="*/ 179 w 208"/>
                  <a:gd name="T13" fmla="*/ 0 h 85"/>
                </a:gdLst>
                <a:ahLst/>
                <a:cxnLst>
                  <a:cxn ang="0">
                    <a:pos x="T0" y="T1"/>
                  </a:cxn>
                  <a:cxn ang="0">
                    <a:pos x="T2" y="T3"/>
                  </a:cxn>
                  <a:cxn ang="0">
                    <a:pos x="T4" y="T5"/>
                  </a:cxn>
                  <a:cxn ang="0">
                    <a:pos x="T6" y="T7"/>
                  </a:cxn>
                  <a:cxn ang="0">
                    <a:pos x="T8" y="T9"/>
                  </a:cxn>
                  <a:cxn ang="0">
                    <a:pos x="T10" y="T11"/>
                  </a:cxn>
                  <a:cxn ang="0">
                    <a:pos x="T12" y="T13"/>
                  </a:cxn>
                </a:cxnLst>
                <a:rect l="0" t="0" r="r" b="b"/>
                <a:pathLst>
                  <a:path w="208" h="85">
                    <a:moveTo>
                      <a:pt x="179" y="0"/>
                    </a:moveTo>
                    <a:lnTo>
                      <a:pt x="179" y="0"/>
                    </a:lnTo>
                    <a:cubicBezTo>
                      <a:pt x="0" y="36"/>
                      <a:pt x="0" y="36"/>
                      <a:pt x="0" y="36"/>
                    </a:cubicBezTo>
                    <a:cubicBezTo>
                      <a:pt x="8" y="84"/>
                      <a:pt x="8" y="84"/>
                      <a:pt x="8" y="84"/>
                    </a:cubicBezTo>
                    <a:cubicBezTo>
                      <a:pt x="187" y="48"/>
                      <a:pt x="187" y="48"/>
                      <a:pt x="187" y="48"/>
                    </a:cubicBezTo>
                    <a:cubicBezTo>
                      <a:pt x="199" y="44"/>
                      <a:pt x="207" y="32"/>
                      <a:pt x="207" y="20"/>
                    </a:cubicBezTo>
                    <a:cubicBezTo>
                      <a:pt x="203" y="8"/>
                      <a:pt x="191" y="0"/>
                      <a:pt x="179" y="0"/>
                    </a:cubicBezTo>
                  </a:path>
                </a:pathLst>
              </a:custGeom>
              <a:solidFill>
                <a:srgbClr val="A5A5A5">
                  <a:lumMod val="50000"/>
                </a:srgbClr>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grpSp>
        <p:grpSp>
          <p:nvGrpSpPr>
            <p:cNvPr id="342" name="Group 341"/>
            <p:cNvGrpSpPr/>
            <p:nvPr/>
          </p:nvGrpSpPr>
          <p:grpSpPr>
            <a:xfrm>
              <a:off x="13619864" y="7627603"/>
              <a:ext cx="802008" cy="687280"/>
              <a:chOff x="13463904" y="7694443"/>
              <a:chExt cx="802008" cy="687280"/>
            </a:xfrm>
          </p:grpSpPr>
          <p:sp>
            <p:nvSpPr>
              <p:cNvPr id="343" name="Freeform 184"/>
              <p:cNvSpPr>
                <a:spLocks noChangeArrowheads="1"/>
              </p:cNvSpPr>
              <p:nvPr/>
            </p:nvSpPr>
            <p:spPr bwMode="auto">
              <a:xfrm>
                <a:off x="13482949" y="7800178"/>
                <a:ext cx="782963" cy="581545"/>
              </a:xfrm>
              <a:custGeom>
                <a:avLst/>
                <a:gdLst>
                  <a:gd name="T0" fmla="*/ 1637 w 1638"/>
                  <a:gd name="T1" fmla="*/ 728 h 1215"/>
                  <a:gd name="T2" fmla="*/ 255 w 1638"/>
                  <a:gd name="T3" fmla="*/ 1214 h 1215"/>
                  <a:gd name="T4" fmla="*/ 0 w 1638"/>
                  <a:gd name="T5" fmla="*/ 481 h 1215"/>
                  <a:gd name="T6" fmla="*/ 1382 w 1638"/>
                  <a:gd name="T7" fmla="*/ 0 h 1215"/>
                  <a:gd name="T8" fmla="*/ 1637 w 1638"/>
                  <a:gd name="T9" fmla="*/ 728 h 1215"/>
                </a:gdLst>
                <a:ahLst/>
                <a:cxnLst>
                  <a:cxn ang="0">
                    <a:pos x="T0" y="T1"/>
                  </a:cxn>
                  <a:cxn ang="0">
                    <a:pos x="T2" y="T3"/>
                  </a:cxn>
                  <a:cxn ang="0">
                    <a:pos x="T4" y="T5"/>
                  </a:cxn>
                  <a:cxn ang="0">
                    <a:pos x="T6" y="T7"/>
                  </a:cxn>
                  <a:cxn ang="0">
                    <a:pos x="T8" y="T9"/>
                  </a:cxn>
                </a:cxnLst>
                <a:rect l="0" t="0" r="r" b="b"/>
                <a:pathLst>
                  <a:path w="1638" h="1215">
                    <a:moveTo>
                      <a:pt x="1637" y="728"/>
                    </a:moveTo>
                    <a:lnTo>
                      <a:pt x="255" y="1214"/>
                    </a:lnTo>
                    <a:lnTo>
                      <a:pt x="0" y="481"/>
                    </a:lnTo>
                    <a:lnTo>
                      <a:pt x="1382" y="0"/>
                    </a:lnTo>
                    <a:lnTo>
                      <a:pt x="1637" y="728"/>
                    </a:lnTo>
                  </a:path>
                </a:pathLst>
              </a:custGeom>
              <a:solidFill>
                <a:srgbClr val="A5A5A5">
                  <a:lumMod val="75000"/>
                </a:srgbClr>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344" name="Freeform 185"/>
              <p:cNvSpPr>
                <a:spLocks noChangeArrowheads="1"/>
              </p:cNvSpPr>
              <p:nvPr/>
            </p:nvSpPr>
            <p:spPr bwMode="auto">
              <a:xfrm>
                <a:off x="13482949" y="8030682"/>
                <a:ext cx="389365" cy="348927"/>
              </a:xfrm>
              <a:custGeom>
                <a:avLst/>
                <a:gdLst>
                  <a:gd name="T0" fmla="*/ 0 w 817"/>
                  <a:gd name="T1" fmla="*/ 0 h 734"/>
                  <a:gd name="T2" fmla="*/ 816 w 817"/>
                  <a:gd name="T3" fmla="*/ 124 h 734"/>
                  <a:gd name="T4" fmla="*/ 255 w 817"/>
                  <a:gd name="T5" fmla="*/ 733 h 734"/>
                  <a:gd name="T6" fmla="*/ 0 w 817"/>
                  <a:gd name="T7" fmla="*/ 0 h 734"/>
                </a:gdLst>
                <a:ahLst/>
                <a:cxnLst>
                  <a:cxn ang="0">
                    <a:pos x="T0" y="T1"/>
                  </a:cxn>
                  <a:cxn ang="0">
                    <a:pos x="T2" y="T3"/>
                  </a:cxn>
                  <a:cxn ang="0">
                    <a:pos x="T4" y="T5"/>
                  </a:cxn>
                  <a:cxn ang="0">
                    <a:pos x="T6" y="T7"/>
                  </a:cxn>
                </a:cxnLst>
                <a:rect l="0" t="0" r="r" b="b"/>
                <a:pathLst>
                  <a:path w="817" h="734">
                    <a:moveTo>
                      <a:pt x="0" y="0"/>
                    </a:moveTo>
                    <a:lnTo>
                      <a:pt x="816" y="124"/>
                    </a:lnTo>
                    <a:lnTo>
                      <a:pt x="255" y="733"/>
                    </a:lnTo>
                    <a:lnTo>
                      <a:pt x="0" y="0"/>
                    </a:lnTo>
                  </a:path>
                </a:pathLst>
              </a:custGeom>
              <a:solidFill>
                <a:srgbClr val="A5A5A5"/>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345" name="Freeform 186"/>
              <p:cNvSpPr>
                <a:spLocks noChangeArrowheads="1"/>
              </p:cNvSpPr>
              <p:nvPr/>
            </p:nvSpPr>
            <p:spPr bwMode="auto">
              <a:xfrm>
                <a:off x="13874431" y="7800178"/>
                <a:ext cx="391481" cy="346812"/>
              </a:xfrm>
              <a:custGeom>
                <a:avLst/>
                <a:gdLst>
                  <a:gd name="T0" fmla="*/ 566 w 822"/>
                  <a:gd name="T1" fmla="*/ 0 h 729"/>
                  <a:gd name="T2" fmla="*/ 0 w 822"/>
                  <a:gd name="T3" fmla="*/ 605 h 729"/>
                  <a:gd name="T4" fmla="*/ 821 w 822"/>
                  <a:gd name="T5" fmla="*/ 728 h 729"/>
                  <a:gd name="T6" fmla="*/ 566 w 822"/>
                  <a:gd name="T7" fmla="*/ 0 h 729"/>
                </a:gdLst>
                <a:ahLst/>
                <a:cxnLst>
                  <a:cxn ang="0">
                    <a:pos x="T0" y="T1"/>
                  </a:cxn>
                  <a:cxn ang="0">
                    <a:pos x="T2" y="T3"/>
                  </a:cxn>
                  <a:cxn ang="0">
                    <a:pos x="T4" y="T5"/>
                  </a:cxn>
                  <a:cxn ang="0">
                    <a:pos x="T6" y="T7"/>
                  </a:cxn>
                </a:cxnLst>
                <a:rect l="0" t="0" r="r" b="b"/>
                <a:pathLst>
                  <a:path w="822" h="729">
                    <a:moveTo>
                      <a:pt x="566" y="0"/>
                    </a:moveTo>
                    <a:lnTo>
                      <a:pt x="0" y="605"/>
                    </a:lnTo>
                    <a:lnTo>
                      <a:pt x="821" y="728"/>
                    </a:lnTo>
                    <a:lnTo>
                      <a:pt x="566" y="0"/>
                    </a:lnTo>
                  </a:path>
                </a:pathLst>
              </a:custGeom>
              <a:solidFill>
                <a:srgbClr val="A5A5A5"/>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346" name="Freeform 187"/>
              <p:cNvSpPr>
                <a:spLocks noChangeArrowheads="1"/>
              </p:cNvSpPr>
              <p:nvPr/>
            </p:nvSpPr>
            <p:spPr bwMode="auto">
              <a:xfrm>
                <a:off x="13482949" y="7694443"/>
                <a:ext cx="662344" cy="334124"/>
              </a:xfrm>
              <a:custGeom>
                <a:avLst/>
                <a:gdLst>
                  <a:gd name="T0" fmla="*/ 0 w 1383"/>
                  <a:gd name="T1" fmla="*/ 700 h 701"/>
                  <a:gd name="T2" fmla="*/ 530 w 1383"/>
                  <a:gd name="T3" fmla="*/ 0 h 701"/>
                  <a:gd name="T4" fmla="*/ 1382 w 1383"/>
                  <a:gd name="T5" fmla="*/ 219 h 701"/>
                  <a:gd name="T6" fmla="*/ 0 w 1383"/>
                  <a:gd name="T7" fmla="*/ 700 h 701"/>
                </a:gdLst>
                <a:ahLst/>
                <a:cxnLst>
                  <a:cxn ang="0">
                    <a:pos x="T0" y="T1"/>
                  </a:cxn>
                  <a:cxn ang="0">
                    <a:pos x="T2" y="T3"/>
                  </a:cxn>
                  <a:cxn ang="0">
                    <a:pos x="T4" y="T5"/>
                  </a:cxn>
                  <a:cxn ang="0">
                    <a:pos x="T6" y="T7"/>
                  </a:cxn>
                </a:cxnLst>
                <a:rect l="0" t="0" r="r" b="b"/>
                <a:pathLst>
                  <a:path w="1383" h="701">
                    <a:moveTo>
                      <a:pt x="0" y="700"/>
                    </a:moveTo>
                    <a:lnTo>
                      <a:pt x="530" y="0"/>
                    </a:lnTo>
                    <a:lnTo>
                      <a:pt x="1382" y="219"/>
                    </a:lnTo>
                    <a:lnTo>
                      <a:pt x="0" y="700"/>
                    </a:lnTo>
                  </a:path>
                </a:pathLst>
              </a:custGeom>
              <a:solidFill>
                <a:srgbClr val="A5A5A5"/>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347" name="Freeform 188"/>
              <p:cNvSpPr>
                <a:spLocks noChangeArrowheads="1"/>
              </p:cNvSpPr>
              <p:nvPr/>
            </p:nvSpPr>
            <p:spPr bwMode="auto">
              <a:xfrm>
                <a:off x="13463904" y="7745196"/>
                <a:ext cx="681389" cy="342583"/>
              </a:xfrm>
              <a:custGeom>
                <a:avLst/>
                <a:gdLst>
                  <a:gd name="T0" fmla="*/ 40 w 1423"/>
                  <a:gd name="T1" fmla="*/ 593 h 718"/>
                  <a:gd name="T2" fmla="*/ 0 w 1423"/>
                  <a:gd name="T3" fmla="*/ 482 h 718"/>
                  <a:gd name="T4" fmla="*/ 1382 w 1423"/>
                  <a:gd name="T5" fmla="*/ 0 h 718"/>
                  <a:gd name="T6" fmla="*/ 1422 w 1423"/>
                  <a:gd name="T7" fmla="*/ 112 h 718"/>
                  <a:gd name="T8" fmla="*/ 856 w 1423"/>
                  <a:gd name="T9" fmla="*/ 717 h 718"/>
                  <a:gd name="T10" fmla="*/ 40 w 1423"/>
                  <a:gd name="T11" fmla="*/ 593 h 718"/>
                </a:gdLst>
                <a:ahLst/>
                <a:cxnLst>
                  <a:cxn ang="0">
                    <a:pos x="T0" y="T1"/>
                  </a:cxn>
                  <a:cxn ang="0">
                    <a:pos x="T2" y="T3"/>
                  </a:cxn>
                  <a:cxn ang="0">
                    <a:pos x="T4" y="T5"/>
                  </a:cxn>
                  <a:cxn ang="0">
                    <a:pos x="T6" y="T7"/>
                  </a:cxn>
                  <a:cxn ang="0">
                    <a:pos x="T8" y="T9"/>
                  </a:cxn>
                  <a:cxn ang="0">
                    <a:pos x="T10" y="T11"/>
                  </a:cxn>
                </a:cxnLst>
                <a:rect l="0" t="0" r="r" b="b"/>
                <a:pathLst>
                  <a:path w="1423" h="718">
                    <a:moveTo>
                      <a:pt x="40" y="593"/>
                    </a:moveTo>
                    <a:lnTo>
                      <a:pt x="0" y="482"/>
                    </a:lnTo>
                    <a:lnTo>
                      <a:pt x="1382" y="0"/>
                    </a:lnTo>
                    <a:lnTo>
                      <a:pt x="1422" y="112"/>
                    </a:lnTo>
                    <a:lnTo>
                      <a:pt x="856" y="717"/>
                    </a:lnTo>
                    <a:lnTo>
                      <a:pt x="40" y="593"/>
                    </a:lnTo>
                  </a:path>
                </a:pathLst>
              </a:custGeom>
              <a:solidFill>
                <a:srgbClr val="FFFFFF"/>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348" name="Freeform 189"/>
              <p:cNvSpPr>
                <a:spLocks noChangeArrowheads="1"/>
              </p:cNvSpPr>
              <p:nvPr/>
            </p:nvSpPr>
            <p:spPr bwMode="auto">
              <a:xfrm>
                <a:off x="13614148" y="7840358"/>
                <a:ext cx="397830" cy="156488"/>
              </a:xfrm>
              <a:custGeom>
                <a:avLst/>
                <a:gdLst>
                  <a:gd name="T0" fmla="*/ 812 w 833"/>
                  <a:gd name="T1" fmla="*/ 52 h 332"/>
                  <a:gd name="T2" fmla="*/ 812 w 833"/>
                  <a:gd name="T3" fmla="*/ 52 h 332"/>
                  <a:gd name="T4" fmla="*/ 40 w 833"/>
                  <a:gd name="T5" fmla="*/ 323 h 332"/>
                  <a:gd name="T6" fmla="*/ 4 w 833"/>
                  <a:gd name="T7" fmla="*/ 307 h 332"/>
                  <a:gd name="T8" fmla="*/ 20 w 833"/>
                  <a:gd name="T9" fmla="*/ 275 h 332"/>
                  <a:gd name="T10" fmla="*/ 796 w 833"/>
                  <a:gd name="T11" fmla="*/ 4 h 332"/>
                  <a:gd name="T12" fmla="*/ 828 w 833"/>
                  <a:gd name="T13" fmla="*/ 20 h 332"/>
                  <a:gd name="T14" fmla="*/ 812 w 833"/>
                  <a:gd name="T15" fmla="*/ 52 h 3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3" h="332">
                    <a:moveTo>
                      <a:pt x="812" y="52"/>
                    </a:moveTo>
                    <a:lnTo>
                      <a:pt x="812" y="52"/>
                    </a:lnTo>
                    <a:cubicBezTo>
                      <a:pt x="40" y="323"/>
                      <a:pt x="40" y="323"/>
                      <a:pt x="40" y="323"/>
                    </a:cubicBezTo>
                    <a:cubicBezTo>
                      <a:pt x="24" y="331"/>
                      <a:pt x="8" y="323"/>
                      <a:pt x="4" y="307"/>
                    </a:cubicBezTo>
                    <a:cubicBezTo>
                      <a:pt x="0" y="295"/>
                      <a:pt x="8" y="279"/>
                      <a:pt x="20" y="275"/>
                    </a:cubicBezTo>
                    <a:cubicBezTo>
                      <a:pt x="796" y="4"/>
                      <a:pt x="796" y="4"/>
                      <a:pt x="796" y="4"/>
                    </a:cubicBezTo>
                    <a:cubicBezTo>
                      <a:pt x="808" y="0"/>
                      <a:pt x="824" y="8"/>
                      <a:pt x="828" y="20"/>
                    </a:cubicBezTo>
                    <a:cubicBezTo>
                      <a:pt x="832" y="36"/>
                      <a:pt x="828" y="48"/>
                      <a:pt x="812" y="52"/>
                    </a:cubicBezTo>
                  </a:path>
                </a:pathLst>
              </a:custGeom>
              <a:solidFill>
                <a:srgbClr val="E0E1E0"/>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349" name="Freeform 190"/>
              <p:cNvSpPr>
                <a:spLocks noChangeArrowheads="1"/>
              </p:cNvSpPr>
              <p:nvPr/>
            </p:nvSpPr>
            <p:spPr bwMode="auto">
              <a:xfrm>
                <a:off x="13631077" y="7888996"/>
                <a:ext cx="397830" cy="154374"/>
              </a:xfrm>
              <a:custGeom>
                <a:avLst/>
                <a:gdLst>
                  <a:gd name="T0" fmla="*/ 812 w 833"/>
                  <a:gd name="T1" fmla="*/ 51 h 327"/>
                  <a:gd name="T2" fmla="*/ 812 w 833"/>
                  <a:gd name="T3" fmla="*/ 51 h 327"/>
                  <a:gd name="T4" fmla="*/ 40 w 833"/>
                  <a:gd name="T5" fmla="*/ 322 h 327"/>
                  <a:gd name="T6" fmla="*/ 4 w 833"/>
                  <a:gd name="T7" fmla="*/ 306 h 327"/>
                  <a:gd name="T8" fmla="*/ 4 w 833"/>
                  <a:gd name="T9" fmla="*/ 306 h 327"/>
                  <a:gd name="T10" fmla="*/ 20 w 833"/>
                  <a:gd name="T11" fmla="*/ 274 h 327"/>
                  <a:gd name="T12" fmla="*/ 796 w 833"/>
                  <a:gd name="T13" fmla="*/ 4 h 327"/>
                  <a:gd name="T14" fmla="*/ 828 w 833"/>
                  <a:gd name="T15" fmla="*/ 20 h 327"/>
                  <a:gd name="T16" fmla="*/ 812 w 833"/>
                  <a:gd name="T17" fmla="*/ 51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3" h="327">
                    <a:moveTo>
                      <a:pt x="812" y="51"/>
                    </a:moveTo>
                    <a:lnTo>
                      <a:pt x="812" y="51"/>
                    </a:lnTo>
                    <a:cubicBezTo>
                      <a:pt x="40" y="322"/>
                      <a:pt x="40" y="322"/>
                      <a:pt x="40" y="322"/>
                    </a:cubicBezTo>
                    <a:cubicBezTo>
                      <a:pt x="24" y="326"/>
                      <a:pt x="8" y="322"/>
                      <a:pt x="4" y="306"/>
                    </a:cubicBezTo>
                    <a:lnTo>
                      <a:pt x="4" y="306"/>
                    </a:lnTo>
                    <a:cubicBezTo>
                      <a:pt x="0" y="294"/>
                      <a:pt x="8" y="278"/>
                      <a:pt x="20" y="274"/>
                    </a:cubicBezTo>
                    <a:cubicBezTo>
                      <a:pt x="796" y="4"/>
                      <a:pt x="796" y="4"/>
                      <a:pt x="796" y="4"/>
                    </a:cubicBezTo>
                    <a:cubicBezTo>
                      <a:pt x="808" y="0"/>
                      <a:pt x="824" y="4"/>
                      <a:pt x="828" y="20"/>
                    </a:cubicBezTo>
                    <a:cubicBezTo>
                      <a:pt x="832" y="32"/>
                      <a:pt x="828" y="48"/>
                      <a:pt x="812" y="51"/>
                    </a:cubicBezTo>
                  </a:path>
                </a:pathLst>
              </a:custGeom>
              <a:solidFill>
                <a:srgbClr val="E0E1E0"/>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grpSp>
        <p:grpSp>
          <p:nvGrpSpPr>
            <p:cNvPr id="486" name="Group 485"/>
            <p:cNvGrpSpPr/>
            <p:nvPr/>
          </p:nvGrpSpPr>
          <p:grpSpPr>
            <a:xfrm>
              <a:off x="12616127" y="7036174"/>
              <a:ext cx="505922" cy="672478"/>
              <a:chOff x="9916767" y="11659096"/>
              <a:chExt cx="1032769" cy="1372771"/>
            </a:xfrm>
          </p:grpSpPr>
          <p:sp>
            <p:nvSpPr>
              <p:cNvPr id="487" name="Freeform 1092"/>
              <p:cNvSpPr>
                <a:spLocks noChangeArrowheads="1"/>
              </p:cNvSpPr>
              <p:nvPr/>
            </p:nvSpPr>
            <p:spPr bwMode="auto">
              <a:xfrm>
                <a:off x="9916767" y="12943702"/>
                <a:ext cx="75568" cy="88165"/>
              </a:xfrm>
              <a:custGeom>
                <a:avLst/>
                <a:gdLst>
                  <a:gd name="T0" fmla="*/ 3 w 26"/>
                  <a:gd name="T1" fmla="*/ 0 h 29"/>
                  <a:gd name="T2" fmla="*/ 3 w 26"/>
                  <a:gd name="T3" fmla="*/ 0 h 29"/>
                  <a:gd name="T4" fmla="*/ 3 w 26"/>
                  <a:gd name="T5" fmla="*/ 25 h 29"/>
                  <a:gd name="T6" fmla="*/ 25 w 26"/>
                  <a:gd name="T7" fmla="*/ 13 h 29"/>
                  <a:gd name="T8" fmla="*/ 3 w 26"/>
                  <a:gd name="T9" fmla="*/ 0 h 29"/>
                </a:gdLst>
                <a:ahLst/>
                <a:cxnLst>
                  <a:cxn ang="0">
                    <a:pos x="T0" y="T1"/>
                  </a:cxn>
                  <a:cxn ang="0">
                    <a:pos x="T2" y="T3"/>
                  </a:cxn>
                  <a:cxn ang="0">
                    <a:pos x="T4" y="T5"/>
                  </a:cxn>
                  <a:cxn ang="0">
                    <a:pos x="T6" y="T7"/>
                  </a:cxn>
                  <a:cxn ang="0">
                    <a:pos x="T8" y="T9"/>
                  </a:cxn>
                </a:cxnLst>
                <a:rect l="0" t="0" r="r" b="b"/>
                <a:pathLst>
                  <a:path w="26" h="29">
                    <a:moveTo>
                      <a:pt x="3" y="0"/>
                    </a:moveTo>
                    <a:lnTo>
                      <a:pt x="3" y="0"/>
                    </a:lnTo>
                    <a:cubicBezTo>
                      <a:pt x="3" y="4"/>
                      <a:pt x="0" y="22"/>
                      <a:pt x="3" y="25"/>
                    </a:cubicBezTo>
                    <a:cubicBezTo>
                      <a:pt x="3" y="28"/>
                      <a:pt x="22" y="13"/>
                      <a:pt x="25" y="13"/>
                    </a:cubicBezTo>
                    <a:cubicBezTo>
                      <a:pt x="22" y="7"/>
                      <a:pt x="13" y="0"/>
                      <a:pt x="3" y="0"/>
                    </a:cubicBezTo>
                  </a:path>
                </a:pathLst>
              </a:custGeom>
              <a:solidFill>
                <a:srgbClr val="FCB415"/>
              </a:solidFill>
              <a:ln>
                <a:noFill/>
              </a:ln>
              <a:effectLst/>
            </p:spPr>
            <p:txBody>
              <a:bodyPr wrap="none" lIns="91414" tIns="45707" rIns="91414" bIns="45707"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88" name="Freeform 1093"/>
              <p:cNvSpPr>
                <a:spLocks noChangeArrowheads="1"/>
              </p:cNvSpPr>
              <p:nvPr/>
            </p:nvSpPr>
            <p:spPr bwMode="auto">
              <a:xfrm>
                <a:off x="9967144" y="11759852"/>
                <a:ext cx="692717" cy="944566"/>
              </a:xfrm>
              <a:custGeom>
                <a:avLst/>
                <a:gdLst>
                  <a:gd name="T0" fmla="*/ 12 w 243"/>
                  <a:gd name="T1" fmla="*/ 327 h 331"/>
                  <a:gd name="T2" fmla="*/ 12 w 243"/>
                  <a:gd name="T3" fmla="*/ 327 h 331"/>
                  <a:gd name="T4" fmla="*/ 18 w 243"/>
                  <a:gd name="T5" fmla="*/ 330 h 331"/>
                  <a:gd name="T6" fmla="*/ 242 w 243"/>
                  <a:gd name="T7" fmla="*/ 15 h 331"/>
                  <a:gd name="T8" fmla="*/ 224 w 243"/>
                  <a:gd name="T9" fmla="*/ 0 h 331"/>
                  <a:gd name="T10" fmla="*/ 0 w 243"/>
                  <a:gd name="T11" fmla="*/ 315 h 331"/>
                  <a:gd name="T12" fmla="*/ 9 w 243"/>
                  <a:gd name="T13" fmla="*/ 321 h 331"/>
                  <a:gd name="T14" fmla="*/ 12 w 243"/>
                  <a:gd name="T15" fmla="*/ 327 h 3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331">
                    <a:moveTo>
                      <a:pt x="12" y="327"/>
                    </a:moveTo>
                    <a:lnTo>
                      <a:pt x="12" y="327"/>
                    </a:lnTo>
                    <a:cubicBezTo>
                      <a:pt x="15" y="327"/>
                      <a:pt x="15" y="330"/>
                      <a:pt x="18" y="330"/>
                    </a:cubicBezTo>
                    <a:cubicBezTo>
                      <a:pt x="242" y="15"/>
                      <a:pt x="242" y="15"/>
                      <a:pt x="242" y="15"/>
                    </a:cubicBezTo>
                    <a:cubicBezTo>
                      <a:pt x="224" y="0"/>
                      <a:pt x="224" y="0"/>
                      <a:pt x="224" y="0"/>
                    </a:cubicBezTo>
                    <a:cubicBezTo>
                      <a:pt x="0" y="315"/>
                      <a:pt x="0" y="315"/>
                      <a:pt x="0" y="315"/>
                    </a:cubicBezTo>
                    <a:cubicBezTo>
                      <a:pt x="9" y="321"/>
                      <a:pt x="9" y="321"/>
                      <a:pt x="9" y="321"/>
                    </a:cubicBezTo>
                    <a:lnTo>
                      <a:pt x="12" y="327"/>
                    </a:lnTo>
                  </a:path>
                </a:pathLst>
              </a:custGeom>
              <a:solidFill>
                <a:srgbClr val="FCB415"/>
              </a:solidFill>
              <a:ln>
                <a:noFill/>
              </a:ln>
              <a:effectLst/>
            </p:spPr>
            <p:txBody>
              <a:bodyPr wrap="none" lIns="91414" tIns="45707" rIns="91414" bIns="45707"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89" name="Freeform 1094"/>
              <p:cNvSpPr>
                <a:spLocks noChangeArrowheads="1"/>
              </p:cNvSpPr>
              <p:nvPr/>
            </p:nvSpPr>
            <p:spPr bwMode="auto">
              <a:xfrm>
                <a:off x="10080497" y="11848010"/>
                <a:ext cx="705308" cy="944560"/>
              </a:xfrm>
              <a:custGeom>
                <a:avLst/>
                <a:gdLst>
                  <a:gd name="T0" fmla="*/ 6 w 246"/>
                  <a:gd name="T1" fmla="*/ 318 h 331"/>
                  <a:gd name="T2" fmla="*/ 6 w 246"/>
                  <a:gd name="T3" fmla="*/ 318 h 331"/>
                  <a:gd name="T4" fmla="*/ 18 w 246"/>
                  <a:gd name="T5" fmla="*/ 327 h 331"/>
                  <a:gd name="T6" fmla="*/ 21 w 246"/>
                  <a:gd name="T7" fmla="*/ 330 h 331"/>
                  <a:gd name="T8" fmla="*/ 245 w 246"/>
                  <a:gd name="T9" fmla="*/ 12 h 331"/>
                  <a:gd name="T10" fmla="*/ 224 w 246"/>
                  <a:gd name="T11" fmla="*/ 0 h 331"/>
                  <a:gd name="T12" fmla="*/ 0 w 246"/>
                  <a:gd name="T13" fmla="*/ 315 h 331"/>
                  <a:gd name="T14" fmla="*/ 3 w 246"/>
                  <a:gd name="T15" fmla="*/ 315 h 331"/>
                  <a:gd name="T16" fmla="*/ 6 w 246"/>
                  <a:gd name="T17" fmla="*/ 318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 h="331">
                    <a:moveTo>
                      <a:pt x="6" y="318"/>
                    </a:moveTo>
                    <a:lnTo>
                      <a:pt x="6" y="318"/>
                    </a:lnTo>
                    <a:cubicBezTo>
                      <a:pt x="18" y="327"/>
                      <a:pt x="18" y="327"/>
                      <a:pt x="18" y="327"/>
                    </a:cubicBezTo>
                    <a:cubicBezTo>
                      <a:pt x="18" y="327"/>
                      <a:pt x="18" y="327"/>
                      <a:pt x="21" y="330"/>
                    </a:cubicBezTo>
                    <a:cubicBezTo>
                      <a:pt x="245" y="12"/>
                      <a:pt x="245" y="12"/>
                      <a:pt x="245" y="12"/>
                    </a:cubicBezTo>
                    <a:cubicBezTo>
                      <a:pt x="224" y="0"/>
                      <a:pt x="224" y="0"/>
                      <a:pt x="224" y="0"/>
                    </a:cubicBezTo>
                    <a:cubicBezTo>
                      <a:pt x="0" y="315"/>
                      <a:pt x="0" y="315"/>
                      <a:pt x="0" y="315"/>
                    </a:cubicBezTo>
                    <a:lnTo>
                      <a:pt x="3" y="315"/>
                    </a:lnTo>
                    <a:lnTo>
                      <a:pt x="6" y="318"/>
                    </a:lnTo>
                  </a:path>
                </a:pathLst>
              </a:custGeom>
              <a:solidFill>
                <a:srgbClr val="FCB415"/>
              </a:solidFill>
              <a:ln>
                <a:noFill/>
              </a:ln>
              <a:effectLst/>
            </p:spPr>
            <p:txBody>
              <a:bodyPr wrap="none" lIns="91414" tIns="45707" rIns="91414" bIns="45707"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90" name="Freeform 1095"/>
              <p:cNvSpPr>
                <a:spLocks noChangeArrowheads="1"/>
              </p:cNvSpPr>
              <p:nvPr/>
            </p:nvSpPr>
            <p:spPr bwMode="auto">
              <a:xfrm>
                <a:off x="10672451" y="11659096"/>
                <a:ext cx="277085" cy="239294"/>
              </a:xfrm>
              <a:custGeom>
                <a:avLst/>
                <a:gdLst>
                  <a:gd name="T0" fmla="*/ 88 w 95"/>
                  <a:gd name="T1" fmla="*/ 36 h 82"/>
                  <a:gd name="T2" fmla="*/ 88 w 95"/>
                  <a:gd name="T3" fmla="*/ 36 h 82"/>
                  <a:gd name="T4" fmla="*/ 39 w 95"/>
                  <a:gd name="T5" fmla="*/ 2 h 82"/>
                  <a:gd name="T6" fmla="*/ 30 w 95"/>
                  <a:gd name="T7" fmla="*/ 0 h 82"/>
                  <a:gd name="T8" fmla="*/ 21 w 95"/>
                  <a:gd name="T9" fmla="*/ 0 h 82"/>
                  <a:gd name="T10" fmla="*/ 0 w 95"/>
                  <a:gd name="T11" fmla="*/ 27 h 82"/>
                  <a:gd name="T12" fmla="*/ 78 w 95"/>
                  <a:gd name="T13" fmla="*/ 81 h 82"/>
                  <a:gd name="T14" fmla="*/ 94 w 95"/>
                  <a:gd name="T15" fmla="*/ 54 h 82"/>
                  <a:gd name="T16" fmla="*/ 88 w 95"/>
                  <a:gd name="T17" fmla="*/ 3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 h="82">
                    <a:moveTo>
                      <a:pt x="88" y="36"/>
                    </a:moveTo>
                    <a:lnTo>
                      <a:pt x="88" y="36"/>
                    </a:lnTo>
                    <a:cubicBezTo>
                      <a:pt x="39" y="2"/>
                      <a:pt x="39" y="2"/>
                      <a:pt x="39" y="2"/>
                    </a:cubicBezTo>
                    <a:cubicBezTo>
                      <a:pt x="36" y="0"/>
                      <a:pt x="33" y="0"/>
                      <a:pt x="30" y="0"/>
                    </a:cubicBezTo>
                    <a:cubicBezTo>
                      <a:pt x="27" y="0"/>
                      <a:pt x="24" y="0"/>
                      <a:pt x="21" y="0"/>
                    </a:cubicBezTo>
                    <a:cubicBezTo>
                      <a:pt x="0" y="27"/>
                      <a:pt x="0" y="27"/>
                      <a:pt x="0" y="27"/>
                    </a:cubicBezTo>
                    <a:cubicBezTo>
                      <a:pt x="78" y="81"/>
                      <a:pt x="78" y="81"/>
                      <a:pt x="78" y="81"/>
                    </a:cubicBezTo>
                    <a:cubicBezTo>
                      <a:pt x="94" y="54"/>
                      <a:pt x="94" y="54"/>
                      <a:pt x="94" y="54"/>
                    </a:cubicBezTo>
                    <a:cubicBezTo>
                      <a:pt x="94" y="48"/>
                      <a:pt x="94" y="39"/>
                      <a:pt x="88" y="36"/>
                    </a:cubicBezTo>
                  </a:path>
                </a:pathLst>
              </a:custGeom>
              <a:solidFill>
                <a:srgbClr val="FCB415"/>
              </a:solidFill>
              <a:ln>
                <a:noFill/>
              </a:ln>
              <a:effectLst/>
            </p:spPr>
            <p:txBody>
              <a:bodyPr wrap="none" lIns="91414" tIns="45707" rIns="91414" bIns="45707"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91" name="Freeform 1096"/>
              <p:cNvSpPr>
                <a:spLocks noChangeArrowheads="1"/>
              </p:cNvSpPr>
              <p:nvPr/>
            </p:nvSpPr>
            <p:spPr bwMode="auto">
              <a:xfrm>
                <a:off x="10181258" y="11923578"/>
                <a:ext cx="692708" cy="931969"/>
              </a:xfrm>
              <a:custGeom>
                <a:avLst/>
                <a:gdLst>
                  <a:gd name="T0" fmla="*/ 0 w 243"/>
                  <a:gd name="T1" fmla="*/ 315 h 325"/>
                  <a:gd name="T2" fmla="*/ 0 w 243"/>
                  <a:gd name="T3" fmla="*/ 315 h 325"/>
                  <a:gd name="T4" fmla="*/ 6 w 243"/>
                  <a:gd name="T5" fmla="*/ 318 h 325"/>
                  <a:gd name="T6" fmla="*/ 9 w 243"/>
                  <a:gd name="T7" fmla="*/ 318 h 325"/>
                  <a:gd name="T8" fmla="*/ 18 w 243"/>
                  <a:gd name="T9" fmla="*/ 324 h 325"/>
                  <a:gd name="T10" fmla="*/ 242 w 243"/>
                  <a:gd name="T11" fmla="*/ 12 h 325"/>
                  <a:gd name="T12" fmla="*/ 227 w 243"/>
                  <a:gd name="T13" fmla="*/ 0 h 325"/>
                  <a:gd name="T14" fmla="*/ 0 w 243"/>
                  <a:gd name="T15" fmla="*/ 315 h 3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325">
                    <a:moveTo>
                      <a:pt x="0" y="315"/>
                    </a:moveTo>
                    <a:lnTo>
                      <a:pt x="0" y="315"/>
                    </a:lnTo>
                    <a:cubicBezTo>
                      <a:pt x="3" y="315"/>
                      <a:pt x="6" y="315"/>
                      <a:pt x="6" y="318"/>
                    </a:cubicBezTo>
                    <a:cubicBezTo>
                      <a:pt x="9" y="318"/>
                      <a:pt x="9" y="318"/>
                      <a:pt x="9" y="318"/>
                    </a:cubicBezTo>
                    <a:cubicBezTo>
                      <a:pt x="18" y="324"/>
                      <a:pt x="18" y="324"/>
                      <a:pt x="18" y="324"/>
                    </a:cubicBezTo>
                    <a:cubicBezTo>
                      <a:pt x="242" y="12"/>
                      <a:pt x="242" y="12"/>
                      <a:pt x="242" y="12"/>
                    </a:cubicBezTo>
                    <a:cubicBezTo>
                      <a:pt x="227" y="0"/>
                      <a:pt x="227" y="0"/>
                      <a:pt x="227" y="0"/>
                    </a:cubicBezTo>
                    <a:lnTo>
                      <a:pt x="0" y="315"/>
                    </a:lnTo>
                  </a:path>
                </a:pathLst>
              </a:custGeom>
              <a:solidFill>
                <a:srgbClr val="FCB415"/>
              </a:solidFill>
              <a:ln>
                <a:noFill/>
              </a:ln>
              <a:effectLst/>
            </p:spPr>
            <p:txBody>
              <a:bodyPr wrap="none" lIns="91414" tIns="45707" rIns="91414" bIns="45707"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92" name="Freeform 1097"/>
              <p:cNvSpPr>
                <a:spLocks noChangeArrowheads="1"/>
              </p:cNvSpPr>
              <p:nvPr/>
            </p:nvSpPr>
            <p:spPr bwMode="auto">
              <a:xfrm>
                <a:off x="9941956" y="12729603"/>
                <a:ext cx="239306" cy="239285"/>
              </a:xfrm>
              <a:custGeom>
                <a:avLst/>
                <a:gdLst>
                  <a:gd name="T0" fmla="*/ 78 w 85"/>
                  <a:gd name="T1" fmla="*/ 48 h 83"/>
                  <a:gd name="T2" fmla="*/ 78 w 85"/>
                  <a:gd name="T3" fmla="*/ 48 h 83"/>
                  <a:gd name="T4" fmla="*/ 51 w 85"/>
                  <a:gd name="T5" fmla="*/ 27 h 83"/>
                  <a:gd name="T6" fmla="*/ 42 w 85"/>
                  <a:gd name="T7" fmla="*/ 21 h 83"/>
                  <a:gd name="T8" fmla="*/ 15 w 85"/>
                  <a:gd name="T9" fmla="*/ 3 h 83"/>
                  <a:gd name="T10" fmla="*/ 15 w 85"/>
                  <a:gd name="T11" fmla="*/ 0 h 83"/>
                  <a:gd name="T12" fmla="*/ 12 w 85"/>
                  <a:gd name="T13" fmla="*/ 0 h 83"/>
                  <a:gd name="T14" fmla="*/ 6 w 85"/>
                  <a:gd name="T15" fmla="*/ 15 h 83"/>
                  <a:gd name="T16" fmla="*/ 3 w 85"/>
                  <a:gd name="T17" fmla="*/ 21 h 83"/>
                  <a:gd name="T18" fmla="*/ 0 w 85"/>
                  <a:gd name="T19" fmla="*/ 57 h 83"/>
                  <a:gd name="T20" fmla="*/ 33 w 85"/>
                  <a:gd name="T21" fmla="*/ 82 h 83"/>
                  <a:gd name="T22" fmla="*/ 63 w 85"/>
                  <a:gd name="T23" fmla="*/ 63 h 83"/>
                  <a:gd name="T24" fmla="*/ 69 w 85"/>
                  <a:gd name="T25" fmla="*/ 60 h 83"/>
                  <a:gd name="T26" fmla="*/ 84 w 85"/>
                  <a:gd name="T27" fmla="*/ 51 h 83"/>
                  <a:gd name="T28" fmla="*/ 81 w 85"/>
                  <a:gd name="T29" fmla="*/ 48 h 83"/>
                  <a:gd name="T30" fmla="*/ 78 w 85"/>
                  <a:gd name="T31" fmla="*/ 4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83">
                    <a:moveTo>
                      <a:pt x="78" y="48"/>
                    </a:moveTo>
                    <a:lnTo>
                      <a:pt x="78" y="48"/>
                    </a:lnTo>
                    <a:cubicBezTo>
                      <a:pt x="69" y="45"/>
                      <a:pt x="57" y="36"/>
                      <a:pt x="51" y="27"/>
                    </a:cubicBezTo>
                    <a:cubicBezTo>
                      <a:pt x="42" y="21"/>
                      <a:pt x="42" y="21"/>
                      <a:pt x="42" y="21"/>
                    </a:cubicBezTo>
                    <a:cubicBezTo>
                      <a:pt x="33" y="18"/>
                      <a:pt x="21" y="9"/>
                      <a:pt x="15" y="3"/>
                    </a:cubicBezTo>
                    <a:lnTo>
                      <a:pt x="15" y="0"/>
                    </a:lnTo>
                    <a:cubicBezTo>
                      <a:pt x="12" y="0"/>
                      <a:pt x="12" y="0"/>
                      <a:pt x="12" y="0"/>
                    </a:cubicBezTo>
                    <a:cubicBezTo>
                      <a:pt x="9" y="0"/>
                      <a:pt x="6" y="6"/>
                      <a:pt x="6" y="15"/>
                    </a:cubicBezTo>
                    <a:cubicBezTo>
                      <a:pt x="3" y="21"/>
                      <a:pt x="3" y="21"/>
                      <a:pt x="3" y="21"/>
                    </a:cubicBezTo>
                    <a:cubicBezTo>
                      <a:pt x="0" y="57"/>
                      <a:pt x="0" y="57"/>
                      <a:pt x="0" y="57"/>
                    </a:cubicBezTo>
                    <a:cubicBezTo>
                      <a:pt x="9" y="60"/>
                      <a:pt x="24" y="66"/>
                      <a:pt x="33" y="82"/>
                    </a:cubicBezTo>
                    <a:cubicBezTo>
                      <a:pt x="63" y="63"/>
                      <a:pt x="63" y="63"/>
                      <a:pt x="63" y="63"/>
                    </a:cubicBezTo>
                    <a:cubicBezTo>
                      <a:pt x="69" y="60"/>
                      <a:pt x="69" y="60"/>
                      <a:pt x="69" y="60"/>
                    </a:cubicBezTo>
                    <a:cubicBezTo>
                      <a:pt x="78" y="57"/>
                      <a:pt x="81" y="54"/>
                      <a:pt x="84" y="51"/>
                    </a:cubicBezTo>
                    <a:cubicBezTo>
                      <a:pt x="81" y="48"/>
                      <a:pt x="81" y="48"/>
                      <a:pt x="81" y="48"/>
                    </a:cubicBezTo>
                    <a:cubicBezTo>
                      <a:pt x="81" y="48"/>
                      <a:pt x="81" y="48"/>
                      <a:pt x="78" y="48"/>
                    </a:cubicBezTo>
                  </a:path>
                </a:pathLst>
              </a:custGeom>
              <a:solidFill>
                <a:srgbClr val="FCB415"/>
              </a:solidFill>
              <a:ln>
                <a:noFill/>
              </a:ln>
              <a:effectLst/>
            </p:spPr>
            <p:txBody>
              <a:bodyPr wrap="none" lIns="91414" tIns="45707" rIns="91414" bIns="45707"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grpSp>
      </p:grpSp>
      <p:sp>
        <p:nvSpPr>
          <p:cNvPr id="2" name="Rectangle 1"/>
          <p:cNvSpPr/>
          <p:nvPr/>
        </p:nvSpPr>
        <p:spPr>
          <a:xfrm>
            <a:off x="327034" y="966249"/>
            <a:ext cx="10267516" cy="458074"/>
          </a:xfrm>
          <a:prstGeom prst="rect">
            <a:avLst/>
          </a:prstGeom>
          <a:solidFill>
            <a:schemeClr val="bg1"/>
          </a:solidFill>
          <a:ln>
            <a:solidFill>
              <a:srgbClr val="FF0000"/>
            </a:solidFill>
          </a:ln>
        </p:spPr>
        <p:txBody>
          <a:bodyPr wrap="square">
            <a:spAutoFit/>
          </a:bodyPr>
          <a:lstStyle/>
          <a:p>
            <a:pPr indent="228600" algn="just">
              <a:lnSpc>
                <a:spcPct val="150000"/>
              </a:lnSpc>
            </a:pPr>
            <a:r>
              <a:rPr lang="en-US" altLang="zh-CN" b="1" kern="100" dirty="0">
                <a:effectLst/>
                <a:latin typeface="Times New Roman" panose="02020603050405020304" pitchFamily="18" charset="0"/>
                <a:ea typeface="宋体" panose="02010600030101010101" pitchFamily="2" charset="-122"/>
                <a:cs typeface="Times New Roman" panose="02020603050405020304" pitchFamily="18" charset="0"/>
              </a:rPr>
              <a:t>b. Strengthening economic and trade cooperation between the Mainland and Hong Kong-Macao</a:t>
            </a:r>
            <a:endParaRPr lang="zh-CN" altLang="zh-CN"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4" name="内容占位符 2"/>
          <p:cNvSpPr>
            <a:spLocks noGrp="1"/>
          </p:cNvSpPr>
          <p:nvPr/>
        </p:nvSpPr>
        <p:spPr>
          <a:xfrm>
            <a:off x="512880" y="2445824"/>
            <a:ext cx="5021647" cy="374015"/>
          </a:xfrm>
          <a:solidFill>
            <a:schemeClr val="bg1"/>
          </a:solidFill>
          <a:ln>
            <a:solidFill>
              <a:srgbClr val="FF0000"/>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zh-TW" altLang="en-US" sz="2400" b="1" kern="100" dirty="0">
              <a:effectLst/>
              <a:latin typeface="DFKai-SB" panose="03000509000000000000" pitchFamily="65" charset="-120"/>
              <a:ea typeface="DFKai-SB" panose="03000509000000000000" pitchFamily="65" charset="-120"/>
              <a:cs typeface="黑体" panose="02010609060101010101" charset="-122"/>
            </a:endParaRPr>
          </a:p>
        </p:txBody>
      </p:sp>
      <p:sp>
        <p:nvSpPr>
          <p:cNvPr id="3" name="Rectangle 2"/>
          <p:cNvSpPr/>
          <p:nvPr/>
        </p:nvSpPr>
        <p:spPr>
          <a:xfrm>
            <a:off x="313580" y="2329015"/>
            <a:ext cx="7319311" cy="458074"/>
          </a:xfrm>
          <a:prstGeom prst="rect">
            <a:avLst/>
          </a:prstGeom>
          <a:solidFill>
            <a:schemeClr val="bg1"/>
          </a:solidFill>
          <a:ln>
            <a:solidFill>
              <a:srgbClr val="FF0000"/>
            </a:solidFill>
          </a:ln>
        </p:spPr>
        <p:txBody>
          <a:bodyPr wrap="none">
            <a:spAutoFit/>
          </a:bodyPr>
          <a:lstStyle/>
          <a:p>
            <a:pPr indent="228600" algn="just">
              <a:lnSpc>
                <a:spcPct val="150000"/>
              </a:lnSpc>
            </a:pPr>
            <a:r>
              <a:rPr lang="en-US" altLang="zh-CN" b="1" kern="100" dirty="0">
                <a:latin typeface="Times New Roman" panose="02020603050405020304" pitchFamily="18" charset="0"/>
                <a:ea typeface="宋体" panose="02010600030101010101" pitchFamily="2" charset="-122"/>
                <a:cs typeface="Times New Roman" panose="02020603050405020304" pitchFamily="18" charset="0"/>
              </a:rPr>
              <a:t>c</a:t>
            </a:r>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 Promoting the deepening of reform and opening up in the Mainland</a:t>
            </a:r>
            <a:endPar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6" name="内容占位符 2"/>
          <p:cNvSpPr txBox="1">
            <a:spLocks/>
          </p:cNvSpPr>
          <p:nvPr/>
        </p:nvSpPr>
        <p:spPr>
          <a:xfrm>
            <a:off x="313580" y="2902369"/>
            <a:ext cx="10817320" cy="9054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just">
              <a:lnSpc>
                <a:spcPct val="150000"/>
              </a:lnSpc>
              <a:buNone/>
            </a:pPr>
            <a:r>
              <a:rPr lang="en-US" altLang="zh-CN" sz="17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More and faster entry of Hong Kong enterprises into the </a:t>
            </a:r>
            <a:r>
              <a:rPr lang="en-US" altLang="zh-CN" sz="17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Mainland </a:t>
            </a:r>
            <a:r>
              <a:rPr lang="en-US" altLang="zh-CN" sz="17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will promote the development of mainland industries, enhance the competitiveness of mainland service industries, and accumulate experience for expanding opening up.</a:t>
            </a:r>
            <a:endParaRPr lang="zh-CN" altLang="zh-CN" sz="17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8" name="标题 1"/>
          <p:cNvSpPr txBox="1">
            <a:spLocks noChangeArrowheads="1"/>
          </p:cNvSpPr>
          <p:nvPr/>
        </p:nvSpPr>
        <p:spPr bwMode="auto">
          <a:xfrm>
            <a:off x="1413500" y="236955"/>
            <a:ext cx="8067675" cy="41901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28600" algn="ctr">
              <a:lnSpc>
                <a:spcPct val="150000"/>
              </a:lnSpc>
            </a:pPr>
            <a:r>
              <a:rPr lang="en-US" altLang="zh-CN" sz="2800" b="1" kern="100" dirty="0">
                <a:effectLst/>
                <a:latin typeface="Times New Roman" panose="02020603050405020304" pitchFamily="18" charset="0"/>
                <a:ea typeface="宋体" panose="02010600030101010101" pitchFamily="2" charset="-122"/>
                <a:cs typeface="Times New Roman" panose="02020603050405020304" pitchFamily="18" charset="0"/>
              </a:rPr>
              <a:t>Background of CEPA</a:t>
            </a:r>
            <a:endParaRPr lang="zh-CN" altLang="zh-CN" sz="28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Rectangle 3"/>
          <p:cNvSpPr/>
          <p:nvPr/>
        </p:nvSpPr>
        <p:spPr>
          <a:xfrm>
            <a:off x="376568" y="3797686"/>
            <a:ext cx="6080217" cy="369332"/>
          </a:xfrm>
          <a:prstGeom prst="rect">
            <a:avLst/>
          </a:prstGeom>
          <a:solidFill>
            <a:schemeClr val="bg1"/>
          </a:solidFill>
          <a:ln>
            <a:solidFill>
              <a:srgbClr val="FF0000"/>
            </a:solidFill>
          </a:ln>
        </p:spPr>
        <p:txBody>
          <a:bodyPr wrap="square">
            <a:spAutoFit/>
          </a:bodyPr>
          <a:lstStyle/>
          <a:p>
            <a:r>
              <a:rPr lang="en-US" altLang="zh-CN" sz="1800" b="1" kern="100" dirty="0">
                <a:effectLst/>
                <a:latin typeface="Times New Roman" panose="02020603050405020304" pitchFamily="18" charset="0"/>
                <a:ea typeface="宋体" panose="02010600030101010101" pitchFamily="2" charset="-122"/>
              </a:rPr>
              <a:t>d. Promoting healthy economic development of Hong Kong</a:t>
            </a:r>
            <a:endParaRPr lang="zh-TW" altLang="en-US" sz="2400" b="1" kern="100" dirty="0">
              <a:latin typeface="DFKai-SB" panose="03000509000000000000" pitchFamily="65" charset="-120"/>
              <a:ea typeface="DFKai-SB" panose="03000509000000000000" pitchFamily="65" charset="-120"/>
              <a:cs typeface="黑体" panose="02010609060101010101" charset="-122"/>
            </a:endParaRPr>
          </a:p>
        </p:txBody>
      </p:sp>
      <p:sp>
        <p:nvSpPr>
          <p:cNvPr id="129" name="内容占位符 2"/>
          <p:cNvSpPr>
            <a:spLocks noGrp="1"/>
          </p:cNvSpPr>
          <p:nvPr/>
        </p:nvSpPr>
        <p:spPr>
          <a:xfrm>
            <a:off x="489368" y="4280591"/>
            <a:ext cx="10564174" cy="1511711"/>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5000"/>
              </a:lnSpc>
              <a:spcBef>
                <a:spcPts val="0"/>
              </a:spcBef>
              <a:buNone/>
            </a:pP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In order to get rid of the economic difficulties caused by the impact of the Asian financial crisis, the Hong Kong SAR government proposed the policy of </a:t>
            </a:r>
            <a:r>
              <a:rPr lang="en-US" altLang="zh-CN" sz="18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“backed </a:t>
            </a:r>
            <a:r>
              <a:rPr lang="en-US" altLang="zh-CN" sz="18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by the Mainland and engaged </a:t>
            </a:r>
            <a:r>
              <a:rPr lang="en-US" altLang="zh-CN" sz="18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globally</a:t>
            </a:r>
            <a:r>
              <a:rPr lang="en-US" altLang="zh-CN" sz="18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hoping to combine the advantages of Hong Kong’s international financial, trade and shipping centers with the resources and market advantages of the </a:t>
            </a:r>
            <a:r>
              <a:rPr lang="en-US" altLang="zh-CN" sz="18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Mainland</a:t>
            </a:r>
            <a:r>
              <a:rPr lang="zh-CN" altLang="zh-CN" sz="18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and realize the common development of economy </a:t>
            </a: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in</a:t>
            </a:r>
            <a:r>
              <a:rPr lang="zh-CN"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the two places. </a:t>
            </a:r>
            <a:endParaRPr lang="en-US" altLang="zh-CN" sz="2400" kern="100" dirty="0">
              <a:solidFill>
                <a:schemeClr val="tx1">
                  <a:lumMod val="95000"/>
                  <a:lumOff val="5000"/>
                </a:schemeClr>
              </a:solidFill>
              <a:latin typeface="DFKai-SB" panose="03000509000000000000" pitchFamily="65" charset="-120"/>
              <a:ea typeface="DFKai-SB" panose="03000509000000000000" pitchFamily="65" charset="-120"/>
              <a:cs typeface="黑体" panose="02010609060101010101" charset="-122"/>
            </a:endParaRPr>
          </a:p>
        </p:txBody>
      </p:sp>
      <p:sp>
        <p:nvSpPr>
          <p:cNvPr id="5" name="Rectangle 4"/>
          <p:cNvSpPr/>
          <p:nvPr/>
        </p:nvSpPr>
        <p:spPr>
          <a:xfrm>
            <a:off x="543587" y="6229960"/>
            <a:ext cx="7558615" cy="461665"/>
          </a:xfrm>
          <a:prstGeom prst="rect">
            <a:avLst/>
          </a:prstGeom>
        </p:spPr>
        <p:txBody>
          <a:bodyPr wrap="square">
            <a:spAutoFit/>
          </a:bodyPr>
          <a:lstStyle/>
          <a:p>
            <a:r>
              <a:rPr lang="en-US" altLang="zh-TW" sz="1200" kern="100" dirty="0">
                <a:latin typeface="Times New Roman" panose="02020603050405020304" pitchFamily="18" charset="0"/>
                <a:ea typeface="宋体" panose="02010600030101010101" pitchFamily="2" charset="-122"/>
                <a:cs typeface="Times New Roman" panose="02020603050405020304" pitchFamily="18" charset="0"/>
              </a:rPr>
              <a:t>Source: </a:t>
            </a:r>
            <a:r>
              <a:rPr lang="en-US" altLang="zh-CN" sz="1200" kern="100" dirty="0">
                <a:latin typeface="Times New Roman" panose="02020603050405020304" pitchFamily="18" charset="0"/>
                <a:ea typeface="宋体" panose="02010600030101010101" pitchFamily="2" charset="-122"/>
                <a:cs typeface="Times New Roman" panose="02020603050405020304" pitchFamily="18" charset="0"/>
              </a:rPr>
              <a:t>Department of Taiwan, Hong Kong and Macao, Ministry of Commerce of the People’s Republic of China</a:t>
            </a:r>
            <a:endParaRPr lang="zh-CN" altLang="zh-CN" sz="1200" kern="1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TW" sz="1200" kern="1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1200" kern="100" dirty="0">
                <a:latin typeface="Times New Roman" panose="02020603050405020304" pitchFamily="18" charset="0"/>
                <a:ea typeface="宋体" panose="02010600030101010101" pitchFamily="2" charset="-122"/>
                <a:cs typeface="Times New Roman" panose="02020603050405020304" pitchFamily="18" charset="0"/>
              </a:rPr>
              <a:t>http://tga.mofcom.gov.cn/article/zt_cepa/subjectii/200606/20060602454588.shtml </a:t>
            </a:r>
            <a:r>
              <a:rPr lang="en-US" altLang="zh-TW" sz="1200" kern="100" dirty="0">
                <a:latin typeface="Times New Roman" panose="02020603050405020304" pitchFamily="18" charset="0"/>
                <a:ea typeface="宋体" panose="02010600030101010101" pitchFamily="2" charset="-122"/>
                <a:cs typeface="Times New Roman" panose="02020603050405020304" pitchFamily="18" charset="0"/>
              </a:rPr>
              <a:t>)</a:t>
            </a:r>
            <a:endParaRPr lang="zh-CN" altLang="en-US" sz="1200" kern="100" dirty="0">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536" y="449206"/>
            <a:ext cx="11105977" cy="588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内容占位符 2"/>
          <p:cNvSpPr>
            <a:spLocks noGrp="1"/>
          </p:cNvSpPr>
          <p:nvPr>
            <p:ph idx="4294967295"/>
          </p:nvPr>
        </p:nvSpPr>
        <p:spPr>
          <a:xfrm>
            <a:off x="380536" y="1370738"/>
            <a:ext cx="10706359" cy="3672800"/>
          </a:xfrm>
        </p:spPr>
        <p:txBody>
          <a:bodyPr wrap="square">
            <a:spAutoFit/>
          </a:bodyPr>
          <a:lstStyle/>
          <a:p>
            <a:pPr indent="228600" algn="just">
              <a:lnSpc>
                <a:spcPct val="150000"/>
              </a:lnSpc>
            </a:pP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CEPA is an open and evolving free trade agreement.</a:t>
            </a:r>
            <a:endParaRPr lang="zh-CN"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a:p>
            <a:pPr marL="514350" indent="-285750" algn="just">
              <a:lnSpc>
                <a:spcPct val="150000"/>
              </a:lnSpc>
            </a:pP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With regard to trade facilitation, three </a:t>
            </a:r>
            <a:r>
              <a:rPr lang="en-US" altLang="zh-CN" sz="18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dedicated </a:t>
            </a:r>
            <a:r>
              <a:rPr lang="en-US" altLang="zh-CN" sz="18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chapters </a:t>
            </a: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have been added: “Customs Procedures and Trade Facilitation”, “Sanitary and Phytosanitary Measures” and “Technical Barriers to Trade”, which set out the commitments of the two sides </a:t>
            </a:r>
            <a:r>
              <a:rPr lang="en-US" altLang="zh-CN" sz="18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in </a:t>
            </a:r>
            <a:r>
              <a:rPr lang="en-US" altLang="zh-CN" sz="18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facilitating </a:t>
            </a: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trade between the two </a:t>
            </a:r>
            <a:r>
              <a:rPr lang="en-US" altLang="zh-CN" sz="18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places, simplifying </a:t>
            </a: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customs procedures, </a:t>
            </a:r>
            <a:r>
              <a:rPr lang="en-US" altLang="zh-CN" sz="18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enhancing transparency </a:t>
            </a: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of relevant measures and </a:t>
            </a:r>
            <a:r>
              <a:rPr lang="en-US" altLang="zh-CN" sz="18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strengthening cooperation</a:t>
            </a:r>
            <a:r>
              <a:rPr lang="en-US" altLang="zh-HK" sz="18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HK" sz="18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etc. in the relevant areas</a:t>
            </a:r>
            <a:r>
              <a:rPr lang="en-US" altLang="zh-CN" sz="18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a:p>
            <a:pPr marL="514350" indent="-285750" algn="just">
              <a:lnSpc>
                <a:spcPct val="150000"/>
              </a:lnSpc>
            </a:pP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There is a </a:t>
            </a:r>
            <a:r>
              <a:rPr lang="en-US" altLang="zh-CN" sz="18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dedicated chapter </a:t>
            </a: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on </a:t>
            </a:r>
            <a:r>
              <a:rPr lang="en-US" altLang="zh-CN" sz="18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Trade Facilitation Measures </a:t>
            </a:r>
            <a:r>
              <a:rPr lang="en-US" altLang="zh-CN" sz="18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Guangdong-Hong </a:t>
            </a: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Kong-Macao Greater Bay </a:t>
            </a:r>
            <a:r>
              <a:rPr lang="en-US" altLang="zh-CN" sz="18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Area”, </a:t>
            </a: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which agrees to implement trade facilitation measures between the 9 </a:t>
            </a:r>
            <a:r>
              <a:rPr lang="en-US" altLang="zh-CN" sz="18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Pearl </a:t>
            </a: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River Delta </a:t>
            </a:r>
            <a:r>
              <a:rPr lang="en-US" altLang="zh-CN" sz="18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municipalities and </a:t>
            </a: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Hong Kong to promote the convenient and efficient flow of production factors in the Greater Bay Area</a:t>
            </a:r>
            <a:r>
              <a:rPr lang="zh-CN"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en-US" altLang="zh-CN" dirty="0">
              <a:solidFill>
                <a:schemeClr val="tx1">
                  <a:lumMod val="95000"/>
                  <a:lumOff val="5000"/>
                </a:schemeClr>
              </a:solidFill>
              <a:latin typeface="DFKai-SB" panose="03000509000000000000" pitchFamily="65" charset="-120"/>
              <a:ea typeface="DFKai-SB" panose="03000509000000000000" pitchFamily="65" charset="-120"/>
            </a:endParaRPr>
          </a:p>
        </p:txBody>
      </p:sp>
      <p:sp>
        <p:nvSpPr>
          <p:cNvPr id="14" name="标题 1"/>
          <p:cNvSpPr txBox="1">
            <a:spLocks noChangeArrowheads="1"/>
          </p:cNvSpPr>
          <p:nvPr/>
        </p:nvSpPr>
        <p:spPr bwMode="auto">
          <a:xfrm>
            <a:off x="1761483" y="329775"/>
            <a:ext cx="8067675" cy="515937"/>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4000" b="1" dirty="0">
                <a:latin typeface="Times New Roman" panose="02020603050405020304" pitchFamily="18" charset="0"/>
                <a:ea typeface="宋体" panose="02010600030101010101" pitchFamily="2" charset="-122"/>
                <a:cs typeface="Times New Roman" panose="02020603050405020304" pitchFamily="18" charset="0"/>
              </a:rPr>
              <a:t>CEPA</a:t>
            </a:r>
            <a:r>
              <a:rPr lang="zh-CN" altLang="en-US" sz="40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40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is Open</a:t>
            </a:r>
            <a:endParaRPr lang="zh-CN" altLang="en-US" sz="40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 name="Rectangle 11"/>
          <p:cNvSpPr/>
          <p:nvPr/>
        </p:nvSpPr>
        <p:spPr>
          <a:xfrm>
            <a:off x="3288133" y="5140884"/>
            <a:ext cx="7919763" cy="683264"/>
          </a:xfrm>
          <a:prstGeom prst="rect">
            <a:avLst/>
          </a:prstGeom>
        </p:spPr>
        <p:txBody>
          <a:bodyPr wrap="square">
            <a:spAutoFit/>
          </a:bodyPr>
          <a:lstStyle/>
          <a:p>
            <a:r>
              <a:rPr lang="en-US" altLang="zh-CN" sz="12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For details and development, please refer to the Trade and Industry Department of the Hong Kong SAR:</a:t>
            </a:r>
            <a:endParaRPr lang="zh-CN" altLang="zh-CN" sz="12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TW" sz="1200" dirty="0">
                <a:solidFill>
                  <a:schemeClr val="tx1">
                    <a:lumMod val="95000"/>
                    <a:lumOff val="5000"/>
                  </a:schemeClr>
                </a:solidFill>
                <a:latin typeface="Times New Roman" panose="02020603050405020304" pitchFamily="18" charset="0"/>
                <a:cs typeface="Times New Roman" panose="02020603050405020304" pitchFamily="18" charset="0"/>
              </a:rPr>
              <a:t>Source: </a:t>
            </a:r>
            <a:r>
              <a:rPr lang="en-US" altLang="zh-CN" sz="1200" dirty="0">
                <a:solidFill>
                  <a:schemeClr val="tx1">
                    <a:lumMod val="95000"/>
                    <a:lumOff val="5000"/>
                  </a:schemeClr>
                </a:solidFill>
                <a:latin typeface="Times New Roman" panose="02020603050405020304" pitchFamily="18" charset="0"/>
                <a:cs typeface="Times New Roman" panose="02020603050405020304" pitchFamily="18" charset="0"/>
              </a:rPr>
              <a:t>Trade and Industry Department</a:t>
            </a:r>
            <a:endParaRPr lang="zh-CN" altLang="zh-CN" sz="1200" dirty="0">
              <a:solidFill>
                <a:schemeClr val="tx1">
                  <a:lumMod val="95000"/>
                  <a:lumOff val="5000"/>
                </a:schemeClr>
              </a:solidFill>
              <a:latin typeface="Times New Roman" panose="02020603050405020304" pitchFamily="18" charset="0"/>
              <a:cs typeface="Times New Roman" panose="02020603050405020304" pitchFamily="18" charset="0"/>
            </a:endParaRPr>
          </a:p>
          <a:p>
            <a:pPr>
              <a:lnSpc>
                <a:spcPct val="120000"/>
              </a:lnSpc>
            </a:pPr>
            <a:r>
              <a:rPr lang="en-US" altLang="zh-TW" sz="1200"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TW" sz="12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https://www.tid.gov.hk/english/cepa/press/files/CEPA_leaflet.pdf)</a:t>
            </a:r>
            <a:endParaRPr lang="zh-CN" altLang="en-US" sz="12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15" name="d34a4151-5a2c-4f89-8550-5e196f8469c4"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9037434" y="401219"/>
            <a:ext cx="1266368" cy="1250806"/>
            <a:chOff x="3571775" y="1158843"/>
            <a:chExt cx="5048451" cy="4986411"/>
          </a:xfrm>
        </p:grpSpPr>
        <p:sp>
          <p:nvSpPr>
            <p:cNvPr id="16" name="íŝliḑê"/>
            <p:cNvSpPr/>
            <p:nvPr/>
          </p:nvSpPr>
          <p:spPr bwMode="auto">
            <a:xfrm>
              <a:off x="3571775" y="1189863"/>
              <a:ext cx="4955392" cy="4955391"/>
            </a:xfrm>
            <a:prstGeom prst="ellipse">
              <a:avLst/>
            </a:prstGeom>
            <a:solidFill>
              <a:srgbClr val="474F5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17" name="îŝ1îdé"/>
            <p:cNvSpPr/>
            <p:nvPr/>
          </p:nvSpPr>
          <p:spPr bwMode="auto">
            <a:xfrm>
              <a:off x="4215435" y="1833518"/>
              <a:ext cx="3668076" cy="3660319"/>
            </a:xfrm>
            <a:prstGeom prst="ellipse">
              <a:avLst/>
            </a:prstGeom>
            <a:solidFill>
              <a:srgbClr val="30363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18" name="iṥľiďé"/>
            <p:cNvSpPr/>
            <p:nvPr/>
          </p:nvSpPr>
          <p:spPr bwMode="auto">
            <a:xfrm>
              <a:off x="8496147" y="2446158"/>
              <a:ext cx="124079" cy="124079"/>
            </a:xfrm>
            <a:custGeom>
              <a:avLst/>
              <a:gdLst>
                <a:gd name="T0" fmla="*/ 8 w 16"/>
                <a:gd name="T1" fmla="*/ 0 h 16"/>
                <a:gd name="T2" fmla="*/ 6 w 16"/>
                <a:gd name="T3" fmla="*/ 7 h 16"/>
                <a:gd name="T4" fmla="*/ 0 w 16"/>
                <a:gd name="T5" fmla="*/ 8 h 16"/>
                <a:gd name="T6" fmla="*/ 6 w 16"/>
                <a:gd name="T7" fmla="*/ 9 h 16"/>
                <a:gd name="T8" fmla="*/ 8 w 16"/>
                <a:gd name="T9" fmla="*/ 16 h 16"/>
                <a:gd name="T10" fmla="*/ 9 w 16"/>
                <a:gd name="T11" fmla="*/ 9 h 16"/>
                <a:gd name="T12" fmla="*/ 16 w 16"/>
                <a:gd name="T13" fmla="*/ 8 h 16"/>
                <a:gd name="T14" fmla="*/ 9 w 16"/>
                <a:gd name="T15" fmla="*/ 7 h 16"/>
                <a:gd name="T16" fmla="*/ 8 w 16"/>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8" y="0"/>
                  </a:moveTo>
                  <a:lnTo>
                    <a:pt x="6" y="7"/>
                  </a:lnTo>
                  <a:lnTo>
                    <a:pt x="0" y="8"/>
                  </a:lnTo>
                  <a:lnTo>
                    <a:pt x="6" y="9"/>
                  </a:lnTo>
                  <a:lnTo>
                    <a:pt x="8" y="16"/>
                  </a:lnTo>
                  <a:lnTo>
                    <a:pt x="9" y="9"/>
                  </a:lnTo>
                  <a:lnTo>
                    <a:pt x="16" y="8"/>
                  </a:lnTo>
                  <a:lnTo>
                    <a:pt x="9" y="7"/>
                  </a:lnTo>
                  <a:lnTo>
                    <a:pt x="8" y="0"/>
                  </a:lnTo>
                  <a:close/>
                </a:path>
              </a:pathLst>
            </a:custGeom>
            <a:solidFill>
              <a:srgbClr val="CCCCC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19" name="îṣlïḋè"/>
            <p:cNvSpPr/>
            <p:nvPr/>
          </p:nvSpPr>
          <p:spPr bwMode="auto">
            <a:xfrm>
              <a:off x="5906006" y="2104942"/>
              <a:ext cx="1434661" cy="2861565"/>
            </a:xfrm>
            <a:custGeom>
              <a:avLst/>
              <a:gdLst>
                <a:gd name="T0" fmla="*/ 0 w 162"/>
                <a:gd name="T1" fmla="*/ 324 h 324"/>
                <a:gd name="T2" fmla="*/ 162 w 162"/>
                <a:gd name="T3" fmla="*/ 162 h 324"/>
                <a:gd name="T4" fmla="*/ 0 w 162"/>
                <a:gd name="T5" fmla="*/ 0 h 324"/>
              </a:gdLst>
              <a:ahLst/>
              <a:cxnLst>
                <a:cxn ang="0">
                  <a:pos x="T0" y="T1"/>
                </a:cxn>
                <a:cxn ang="0">
                  <a:pos x="T2" y="T3"/>
                </a:cxn>
                <a:cxn ang="0">
                  <a:pos x="T4" y="T5"/>
                </a:cxn>
              </a:cxnLst>
              <a:rect l="0" t="0" r="r" b="b"/>
              <a:pathLst>
                <a:path w="162" h="324">
                  <a:moveTo>
                    <a:pt x="0" y="324"/>
                  </a:moveTo>
                  <a:cubicBezTo>
                    <a:pt x="89" y="324"/>
                    <a:pt x="162" y="252"/>
                    <a:pt x="162" y="162"/>
                  </a:cubicBezTo>
                  <a:cubicBezTo>
                    <a:pt x="162" y="73"/>
                    <a:pt x="89" y="0"/>
                    <a:pt x="0" y="0"/>
                  </a:cubicBezTo>
                </a:path>
              </a:pathLst>
            </a:custGeom>
            <a:solidFill>
              <a:srgbClr val="5CB08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20" name="íṡ1íḓê"/>
            <p:cNvSpPr/>
            <p:nvPr/>
          </p:nvSpPr>
          <p:spPr bwMode="auto">
            <a:xfrm>
              <a:off x="4471345" y="2104942"/>
              <a:ext cx="1434661" cy="2861565"/>
            </a:xfrm>
            <a:custGeom>
              <a:avLst/>
              <a:gdLst>
                <a:gd name="T0" fmla="*/ 162 w 162"/>
                <a:gd name="T1" fmla="*/ 0 h 324"/>
                <a:gd name="T2" fmla="*/ 0 w 162"/>
                <a:gd name="T3" fmla="*/ 162 h 324"/>
                <a:gd name="T4" fmla="*/ 162 w 162"/>
                <a:gd name="T5" fmla="*/ 324 h 324"/>
              </a:gdLst>
              <a:ahLst/>
              <a:cxnLst>
                <a:cxn ang="0">
                  <a:pos x="T0" y="T1"/>
                </a:cxn>
                <a:cxn ang="0">
                  <a:pos x="T2" y="T3"/>
                </a:cxn>
                <a:cxn ang="0">
                  <a:pos x="T4" y="T5"/>
                </a:cxn>
              </a:cxnLst>
              <a:rect l="0" t="0" r="r" b="b"/>
              <a:pathLst>
                <a:path w="162" h="324">
                  <a:moveTo>
                    <a:pt x="162" y="0"/>
                  </a:moveTo>
                  <a:cubicBezTo>
                    <a:pt x="73" y="0"/>
                    <a:pt x="0" y="73"/>
                    <a:pt x="0" y="162"/>
                  </a:cubicBezTo>
                  <a:cubicBezTo>
                    <a:pt x="0" y="252"/>
                    <a:pt x="73" y="324"/>
                    <a:pt x="162" y="324"/>
                  </a:cubicBezTo>
                </a:path>
              </a:pathLst>
            </a:custGeom>
            <a:solidFill>
              <a:srgbClr val="5CB08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21" name="ïş1îde"/>
            <p:cNvSpPr/>
            <p:nvPr/>
          </p:nvSpPr>
          <p:spPr bwMode="auto">
            <a:xfrm>
              <a:off x="7030466" y="3927344"/>
              <a:ext cx="255915" cy="364483"/>
            </a:xfrm>
            <a:custGeom>
              <a:avLst/>
              <a:gdLst>
                <a:gd name="T0" fmla="*/ 28 w 29"/>
                <a:gd name="T1" fmla="*/ 0 h 42"/>
                <a:gd name="T2" fmla="*/ 23 w 29"/>
                <a:gd name="T3" fmla="*/ 2 h 42"/>
                <a:gd name="T4" fmla="*/ 19 w 29"/>
                <a:gd name="T5" fmla="*/ 5 h 42"/>
                <a:gd name="T6" fmla="*/ 16 w 29"/>
                <a:gd name="T7" fmla="*/ 9 h 42"/>
                <a:gd name="T8" fmla="*/ 12 w 29"/>
                <a:gd name="T9" fmla="*/ 10 h 42"/>
                <a:gd name="T10" fmla="*/ 9 w 29"/>
                <a:gd name="T11" fmla="*/ 13 h 42"/>
                <a:gd name="T12" fmla="*/ 8 w 29"/>
                <a:gd name="T13" fmla="*/ 13 h 42"/>
                <a:gd name="T14" fmla="*/ 7 w 29"/>
                <a:gd name="T15" fmla="*/ 14 h 42"/>
                <a:gd name="T16" fmla="*/ 6 w 29"/>
                <a:gd name="T17" fmla="*/ 15 h 42"/>
                <a:gd name="T18" fmla="*/ 1 w 29"/>
                <a:gd name="T19" fmla="*/ 21 h 42"/>
                <a:gd name="T20" fmla="*/ 0 w 29"/>
                <a:gd name="T21" fmla="*/ 28 h 42"/>
                <a:gd name="T22" fmla="*/ 2 w 29"/>
                <a:gd name="T23" fmla="*/ 33 h 42"/>
                <a:gd name="T24" fmla="*/ 2 w 29"/>
                <a:gd name="T25" fmla="*/ 34 h 42"/>
                <a:gd name="T26" fmla="*/ 2 w 29"/>
                <a:gd name="T27" fmla="*/ 37 h 42"/>
                <a:gd name="T28" fmla="*/ 4 w 29"/>
                <a:gd name="T29" fmla="*/ 41 h 42"/>
                <a:gd name="T30" fmla="*/ 10 w 29"/>
                <a:gd name="T31" fmla="*/ 40 h 42"/>
                <a:gd name="T32" fmla="*/ 12 w 29"/>
                <a:gd name="T33" fmla="*/ 39 h 42"/>
                <a:gd name="T34" fmla="*/ 29 w 29"/>
                <a:gd name="T35" fmla="*/ 1 h 42"/>
                <a:gd name="T36" fmla="*/ 28 w 29"/>
                <a:gd name="T3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42">
                  <a:moveTo>
                    <a:pt x="28" y="0"/>
                  </a:moveTo>
                  <a:cubicBezTo>
                    <a:pt x="26" y="0"/>
                    <a:pt x="23" y="1"/>
                    <a:pt x="23" y="2"/>
                  </a:cubicBezTo>
                  <a:cubicBezTo>
                    <a:pt x="23" y="3"/>
                    <a:pt x="20" y="4"/>
                    <a:pt x="19" y="5"/>
                  </a:cubicBezTo>
                  <a:cubicBezTo>
                    <a:pt x="18" y="5"/>
                    <a:pt x="16" y="8"/>
                    <a:pt x="16" y="9"/>
                  </a:cubicBezTo>
                  <a:cubicBezTo>
                    <a:pt x="15" y="10"/>
                    <a:pt x="13" y="10"/>
                    <a:pt x="12" y="10"/>
                  </a:cubicBezTo>
                  <a:cubicBezTo>
                    <a:pt x="11" y="11"/>
                    <a:pt x="9" y="12"/>
                    <a:pt x="9" y="13"/>
                  </a:cubicBezTo>
                  <a:cubicBezTo>
                    <a:pt x="9" y="14"/>
                    <a:pt x="9" y="14"/>
                    <a:pt x="8" y="13"/>
                  </a:cubicBezTo>
                  <a:cubicBezTo>
                    <a:pt x="8" y="13"/>
                    <a:pt x="8" y="13"/>
                    <a:pt x="7" y="14"/>
                  </a:cubicBezTo>
                  <a:cubicBezTo>
                    <a:pt x="6" y="15"/>
                    <a:pt x="6" y="15"/>
                    <a:pt x="6" y="15"/>
                  </a:cubicBezTo>
                  <a:cubicBezTo>
                    <a:pt x="5" y="18"/>
                    <a:pt x="2" y="21"/>
                    <a:pt x="1" y="21"/>
                  </a:cubicBezTo>
                  <a:cubicBezTo>
                    <a:pt x="1" y="22"/>
                    <a:pt x="0" y="26"/>
                    <a:pt x="0" y="28"/>
                  </a:cubicBezTo>
                  <a:cubicBezTo>
                    <a:pt x="0" y="29"/>
                    <a:pt x="1" y="32"/>
                    <a:pt x="2" y="33"/>
                  </a:cubicBezTo>
                  <a:cubicBezTo>
                    <a:pt x="2" y="33"/>
                    <a:pt x="2" y="33"/>
                    <a:pt x="2" y="34"/>
                  </a:cubicBezTo>
                  <a:cubicBezTo>
                    <a:pt x="2" y="37"/>
                    <a:pt x="2" y="37"/>
                    <a:pt x="2" y="37"/>
                  </a:cubicBezTo>
                  <a:cubicBezTo>
                    <a:pt x="2" y="39"/>
                    <a:pt x="4" y="41"/>
                    <a:pt x="4" y="41"/>
                  </a:cubicBezTo>
                  <a:cubicBezTo>
                    <a:pt x="5" y="42"/>
                    <a:pt x="9" y="40"/>
                    <a:pt x="10" y="40"/>
                  </a:cubicBezTo>
                  <a:cubicBezTo>
                    <a:pt x="11" y="40"/>
                    <a:pt x="11" y="40"/>
                    <a:pt x="12" y="39"/>
                  </a:cubicBezTo>
                  <a:cubicBezTo>
                    <a:pt x="19" y="27"/>
                    <a:pt x="25" y="14"/>
                    <a:pt x="29" y="1"/>
                  </a:cubicBezTo>
                  <a:lnTo>
                    <a:pt x="28" y="0"/>
                  </a:lnTo>
                  <a:close/>
                </a:path>
              </a:pathLst>
            </a:custGeom>
            <a:solidFill>
              <a:srgbClr val="CDD5D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22" name="ïSľiḑé"/>
            <p:cNvSpPr/>
            <p:nvPr/>
          </p:nvSpPr>
          <p:spPr bwMode="auto">
            <a:xfrm>
              <a:off x="4479102" y="2508198"/>
              <a:ext cx="922837" cy="2117093"/>
            </a:xfrm>
            <a:custGeom>
              <a:avLst/>
              <a:gdLst>
                <a:gd name="T0" fmla="*/ 56 w 104"/>
                <a:gd name="T1" fmla="*/ 176 h 239"/>
                <a:gd name="T2" fmla="*/ 56 w 104"/>
                <a:gd name="T3" fmla="*/ 191 h 239"/>
                <a:gd name="T4" fmla="*/ 56 w 104"/>
                <a:gd name="T5" fmla="*/ 212 h 239"/>
                <a:gd name="T6" fmla="*/ 56 w 104"/>
                <a:gd name="T7" fmla="*/ 226 h 239"/>
                <a:gd name="T8" fmla="*/ 60 w 104"/>
                <a:gd name="T9" fmla="*/ 238 h 239"/>
                <a:gd name="T10" fmla="*/ 67 w 104"/>
                <a:gd name="T11" fmla="*/ 237 h 239"/>
                <a:gd name="T12" fmla="*/ 68 w 104"/>
                <a:gd name="T13" fmla="*/ 226 h 239"/>
                <a:gd name="T14" fmla="*/ 71 w 104"/>
                <a:gd name="T15" fmla="*/ 211 h 239"/>
                <a:gd name="T16" fmla="*/ 79 w 104"/>
                <a:gd name="T17" fmla="*/ 200 h 239"/>
                <a:gd name="T18" fmla="*/ 86 w 104"/>
                <a:gd name="T19" fmla="*/ 192 h 239"/>
                <a:gd name="T20" fmla="*/ 95 w 104"/>
                <a:gd name="T21" fmla="*/ 181 h 239"/>
                <a:gd name="T22" fmla="*/ 99 w 104"/>
                <a:gd name="T23" fmla="*/ 166 h 239"/>
                <a:gd name="T24" fmla="*/ 104 w 104"/>
                <a:gd name="T25" fmla="*/ 155 h 239"/>
                <a:gd name="T26" fmla="*/ 101 w 104"/>
                <a:gd name="T27" fmla="*/ 148 h 239"/>
                <a:gd name="T28" fmla="*/ 88 w 104"/>
                <a:gd name="T29" fmla="*/ 143 h 239"/>
                <a:gd name="T30" fmla="*/ 73 w 104"/>
                <a:gd name="T31" fmla="*/ 130 h 239"/>
                <a:gd name="T32" fmla="*/ 61 w 104"/>
                <a:gd name="T33" fmla="*/ 122 h 239"/>
                <a:gd name="T34" fmla="*/ 52 w 104"/>
                <a:gd name="T35" fmla="*/ 121 h 239"/>
                <a:gd name="T36" fmla="*/ 42 w 104"/>
                <a:gd name="T37" fmla="*/ 126 h 239"/>
                <a:gd name="T38" fmla="*/ 35 w 104"/>
                <a:gd name="T39" fmla="*/ 109 h 239"/>
                <a:gd name="T40" fmla="*/ 21 w 104"/>
                <a:gd name="T41" fmla="*/ 104 h 239"/>
                <a:gd name="T42" fmla="*/ 35 w 104"/>
                <a:gd name="T43" fmla="*/ 94 h 239"/>
                <a:gd name="T44" fmla="*/ 46 w 104"/>
                <a:gd name="T45" fmla="*/ 96 h 239"/>
                <a:gd name="T46" fmla="*/ 52 w 104"/>
                <a:gd name="T47" fmla="*/ 82 h 239"/>
                <a:gd name="T48" fmla="*/ 59 w 104"/>
                <a:gd name="T49" fmla="*/ 72 h 239"/>
                <a:gd name="T50" fmla="*/ 68 w 104"/>
                <a:gd name="T51" fmla="*/ 66 h 239"/>
                <a:gd name="T52" fmla="*/ 71 w 104"/>
                <a:gd name="T53" fmla="*/ 58 h 239"/>
                <a:gd name="T54" fmla="*/ 77 w 104"/>
                <a:gd name="T55" fmla="*/ 58 h 239"/>
                <a:gd name="T56" fmla="*/ 82 w 104"/>
                <a:gd name="T57" fmla="*/ 62 h 239"/>
                <a:gd name="T58" fmla="*/ 81 w 104"/>
                <a:gd name="T59" fmla="*/ 49 h 239"/>
                <a:gd name="T60" fmla="*/ 75 w 104"/>
                <a:gd name="T61" fmla="*/ 40 h 239"/>
                <a:gd name="T62" fmla="*/ 68 w 104"/>
                <a:gd name="T63" fmla="*/ 35 h 239"/>
                <a:gd name="T64" fmla="*/ 59 w 104"/>
                <a:gd name="T65" fmla="*/ 28 h 239"/>
                <a:gd name="T66" fmla="*/ 53 w 104"/>
                <a:gd name="T67" fmla="*/ 41 h 239"/>
                <a:gd name="T68" fmla="*/ 49 w 104"/>
                <a:gd name="T69" fmla="*/ 45 h 239"/>
                <a:gd name="T70" fmla="*/ 40 w 104"/>
                <a:gd name="T71" fmla="*/ 40 h 239"/>
                <a:gd name="T72" fmla="*/ 41 w 104"/>
                <a:gd name="T73" fmla="*/ 30 h 239"/>
                <a:gd name="T74" fmla="*/ 53 w 104"/>
                <a:gd name="T75" fmla="*/ 19 h 239"/>
                <a:gd name="T76" fmla="*/ 56 w 104"/>
                <a:gd name="T77" fmla="*/ 11 h 239"/>
                <a:gd name="T78" fmla="*/ 65 w 104"/>
                <a:gd name="T79" fmla="*/ 16 h 239"/>
                <a:gd name="T80" fmla="*/ 69 w 104"/>
                <a:gd name="T81" fmla="*/ 28 h 239"/>
                <a:gd name="T82" fmla="*/ 75 w 104"/>
                <a:gd name="T83" fmla="*/ 21 h 239"/>
                <a:gd name="T84" fmla="*/ 77 w 104"/>
                <a:gd name="T85" fmla="*/ 16 h 239"/>
                <a:gd name="T86" fmla="*/ 72 w 104"/>
                <a:gd name="T87" fmla="*/ 8 h 239"/>
                <a:gd name="T88" fmla="*/ 60 w 104"/>
                <a:gd name="T89" fmla="*/ 3 h 239"/>
                <a:gd name="T90" fmla="*/ 48 w 104"/>
                <a:gd name="T91" fmla="*/ 6 h 239"/>
                <a:gd name="T92" fmla="*/ 48 w 104"/>
                <a:gd name="T93" fmla="*/ 13 h 239"/>
                <a:gd name="T94" fmla="*/ 40 w 104"/>
                <a:gd name="T95" fmla="*/ 9 h 239"/>
                <a:gd name="T96" fmla="*/ 37 w 104"/>
                <a:gd name="T97" fmla="*/ 13 h 239"/>
                <a:gd name="T98" fmla="*/ 5 w 104"/>
                <a:gd name="T99" fmla="*/ 103 h 239"/>
                <a:gd name="T100" fmla="*/ 9 w 104"/>
                <a:gd name="T101" fmla="*/ 103 h 239"/>
                <a:gd name="T102" fmla="*/ 28 w 104"/>
                <a:gd name="T103" fmla="*/ 120 h 239"/>
                <a:gd name="T104" fmla="*/ 36 w 104"/>
                <a:gd name="T105" fmla="*/ 126 h 239"/>
                <a:gd name="T106" fmla="*/ 45 w 104"/>
                <a:gd name="T107" fmla="*/ 132 h 239"/>
                <a:gd name="T108" fmla="*/ 42 w 104"/>
                <a:gd name="T109" fmla="*/ 149 h 239"/>
                <a:gd name="T110" fmla="*/ 46 w 104"/>
                <a:gd name="T111" fmla="*/ 161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4" h="239">
                  <a:moveTo>
                    <a:pt x="49" y="165"/>
                  </a:moveTo>
                  <a:cubicBezTo>
                    <a:pt x="48" y="165"/>
                    <a:pt x="51" y="168"/>
                    <a:pt x="52" y="169"/>
                  </a:cubicBezTo>
                  <a:cubicBezTo>
                    <a:pt x="53" y="170"/>
                    <a:pt x="56" y="175"/>
                    <a:pt x="56" y="176"/>
                  </a:cubicBezTo>
                  <a:cubicBezTo>
                    <a:pt x="57" y="178"/>
                    <a:pt x="57" y="181"/>
                    <a:pt x="56" y="181"/>
                  </a:cubicBezTo>
                  <a:cubicBezTo>
                    <a:pt x="56" y="182"/>
                    <a:pt x="57" y="183"/>
                    <a:pt x="57" y="184"/>
                  </a:cubicBezTo>
                  <a:cubicBezTo>
                    <a:pt x="57" y="184"/>
                    <a:pt x="56" y="189"/>
                    <a:pt x="56" y="191"/>
                  </a:cubicBezTo>
                  <a:cubicBezTo>
                    <a:pt x="57" y="193"/>
                    <a:pt x="54" y="199"/>
                    <a:pt x="54" y="202"/>
                  </a:cubicBezTo>
                  <a:cubicBezTo>
                    <a:pt x="54" y="205"/>
                    <a:pt x="56" y="209"/>
                    <a:pt x="56" y="208"/>
                  </a:cubicBezTo>
                  <a:cubicBezTo>
                    <a:pt x="57" y="208"/>
                    <a:pt x="57" y="211"/>
                    <a:pt x="56" y="212"/>
                  </a:cubicBezTo>
                  <a:cubicBezTo>
                    <a:pt x="55" y="212"/>
                    <a:pt x="54" y="214"/>
                    <a:pt x="55" y="214"/>
                  </a:cubicBezTo>
                  <a:cubicBezTo>
                    <a:pt x="55" y="215"/>
                    <a:pt x="55" y="217"/>
                    <a:pt x="55" y="218"/>
                  </a:cubicBezTo>
                  <a:cubicBezTo>
                    <a:pt x="55" y="219"/>
                    <a:pt x="56" y="225"/>
                    <a:pt x="56" y="226"/>
                  </a:cubicBezTo>
                  <a:cubicBezTo>
                    <a:pt x="56" y="228"/>
                    <a:pt x="58" y="232"/>
                    <a:pt x="59" y="233"/>
                  </a:cubicBezTo>
                  <a:cubicBezTo>
                    <a:pt x="59" y="234"/>
                    <a:pt x="60" y="237"/>
                    <a:pt x="60" y="237"/>
                  </a:cubicBezTo>
                  <a:cubicBezTo>
                    <a:pt x="60" y="237"/>
                    <a:pt x="60" y="238"/>
                    <a:pt x="60" y="238"/>
                  </a:cubicBezTo>
                  <a:cubicBezTo>
                    <a:pt x="60" y="238"/>
                    <a:pt x="62" y="238"/>
                    <a:pt x="63" y="239"/>
                  </a:cubicBezTo>
                  <a:cubicBezTo>
                    <a:pt x="63" y="239"/>
                    <a:pt x="66" y="239"/>
                    <a:pt x="68" y="239"/>
                  </a:cubicBezTo>
                  <a:cubicBezTo>
                    <a:pt x="69" y="239"/>
                    <a:pt x="68" y="237"/>
                    <a:pt x="67" y="237"/>
                  </a:cubicBezTo>
                  <a:cubicBezTo>
                    <a:pt x="67" y="236"/>
                    <a:pt x="66" y="234"/>
                    <a:pt x="66" y="233"/>
                  </a:cubicBezTo>
                  <a:cubicBezTo>
                    <a:pt x="65" y="233"/>
                    <a:pt x="65" y="230"/>
                    <a:pt x="65" y="229"/>
                  </a:cubicBezTo>
                  <a:cubicBezTo>
                    <a:pt x="66" y="228"/>
                    <a:pt x="68" y="227"/>
                    <a:pt x="68" y="226"/>
                  </a:cubicBezTo>
                  <a:cubicBezTo>
                    <a:pt x="68" y="225"/>
                    <a:pt x="68" y="222"/>
                    <a:pt x="68" y="222"/>
                  </a:cubicBezTo>
                  <a:cubicBezTo>
                    <a:pt x="67" y="222"/>
                    <a:pt x="68" y="218"/>
                    <a:pt x="68" y="216"/>
                  </a:cubicBezTo>
                  <a:cubicBezTo>
                    <a:pt x="67" y="214"/>
                    <a:pt x="71" y="213"/>
                    <a:pt x="71" y="211"/>
                  </a:cubicBezTo>
                  <a:cubicBezTo>
                    <a:pt x="71" y="210"/>
                    <a:pt x="75" y="208"/>
                    <a:pt x="76" y="207"/>
                  </a:cubicBezTo>
                  <a:cubicBezTo>
                    <a:pt x="77" y="207"/>
                    <a:pt x="78" y="203"/>
                    <a:pt x="77" y="202"/>
                  </a:cubicBezTo>
                  <a:cubicBezTo>
                    <a:pt x="77" y="201"/>
                    <a:pt x="79" y="200"/>
                    <a:pt x="79" y="200"/>
                  </a:cubicBezTo>
                  <a:cubicBezTo>
                    <a:pt x="80" y="200"/>
                    <a:pt x="81" y="199"/>
                    <a:pt x="82" y="199"/>
                  </a:cubicBezTo>
                  <a:cubicBezTo>
                    <a:pt x="82" y="199"/>
                    <a:pt x="83" y="198"/>
                    <a:pt x="83" y="197"/>
                  </a:cubicBezTo>
                  <a:cubicBezTo>
                    <a:pt x="84" y="197"/>
                    <a:pt x="85" y="192"/>
                    <a:pt x="86" y="192"/>
                  </a:cubicBezTo>
                  <a:cubicBezTo>
                    <a:pt x="87" y="191"/>
                    <a:pt x="88" y="188"/>
                    <a:pt x="88" y="187"/>
                  </a:cubicBezTo>
                  <a:cubicBezTo>
                    <a:pt x="88" y="187"/>
                    <a:pt x="89" y="184"/>
                    <a:pt x="90" y="184"/>
                  </a:cubicBezTo>
                  <a:cubicBezTo>
                    <a:pt x="90" y="183"/>
                    <a:pt x="94" y="181"/>
                    <a:pt x="95" y="181"/>
                  </a:cubicBezTo>
                  <a:cubicBezTo>
                    <a:pt x="95" y="181"/>
                    <a:pt x="96" y="175"/>
                    <a:pt x="96" y="173"/>
                  </a:cubicBezTo>
                  <a:cubicBezTo>
                    <a:pt x="97" y="171"/>
                    <a:pt x="98" y="168"/>
                    <a:pt x="98" y="167"/>
                  </a:cubicBezTo>
                  <a:cubicBezTo>
                    <a:pt x="98" y="167"/>
                    <a:pt x="99" y="166"/>
                    <a:pt x="99" y="166"/>
                  </a:cubicBezTo>
                  <a:cubicBezTo>
                    <a:pt x="100" y="166"/>
                    <a:pt x="100" y="163"/>
                    <a:pt x="101" y="162"/>
                  </a:cubicBezTo>
                  <a:cubicBezTo>
                    <a:pt x="101" y="162"/>
                    <a:pt x="103" y="159"/>
                    <a:pt x="104" y="159"/>
                  </a:cubicBezTo>
                  <a:cubicBezTo>
                    <a:pt x="104" y="158"/>
                    <a:pt x="104" y="156"/>
                    <a:pt x="104" y="155"/>
                  </a:cubicBezTo>
                  <a:cubicBezTo>
                    <a:pt x="104" y="155"/>
                    <a:pt x="104" y="155"/>
                    <a:pt x="104" y="154"/>
                  </a:cubicBezTo>
                  <a:cubicBezTo>
                    <a:pt x="104" y="152"/>
                    <a:pt x="104" y="152"/>
                    <a:pt x="104" y="152"/>
                  </a:cubicBezTo>
                  <a:cubicBezTo>
                    <a:pt x="104" y="150"/>
                    <a:pt x="102" y="148"/>
                    <a:pt x="101" y="148"/>
                  </a:cubicBezTo>
                  <a:cubicBezTo>
                    <a:pt x="101" y="149"/>
                    <a:pt x="98" y="147"/>
                    <a:pt x="97" y="146"/>
                  </a:cubicBezTo>
                  <a:cubicBezTo>
                    <a:pt x="96" y="146"/>
                    <a:pt x="93" y="145"/>
                    <a:pt x="93" y="145"/>
                  </a:cubicBezTo>
                  <a:cubicBezTo>
                    <a:pt x="92" y="145"/>
                    <a:pt x="89" y="143"/>
                    <a:pt x="88" y="143"/>
                  </a:cubicBezTo>
                  <a:cubicBezTo>
                    <a:pt x="87" y="143"/>
                    <a:pt x="84" y="142"/>
                    <a:pt x="84" y="142"/>
                  </a:cubicBezTo>
                  <a:cubicBezTo>
                    <a:pt x="83" y="141"/>
                    <a:pt x="82" y="137"/>
                    <a:pt x="80" y="136"/>
                  </a:cubicBezTo>
                  <a:cubicBezTo>
                    <a:pt x="78" y="134"/>
                    <a:pt x="74" y="131"/>
                    <a:pt x="73" y="130"/>
                  </a:cubicBezTo>
                  <a:cubicBezTo>
                    <a:pt x="73" y="129"/>
                    <a:pt x="68" y="126"/>
                    <a:pt x="67" y="125"/>
                  </a:cubicBezTo>
                  <a:cubicBezTo>
                    <a:pt x="66" y="125"/>
                    <a:pt x="64" y="124"/>
                    <a:pt x="63" y="125"/>
                  </a:cubicBezTo>
                  <a:cubicBezTo>
                    <a:pt x="63" y="125"/>
                    <a:pt x="61" y="122"/>
                    <a:pt x="61" y="122"/>
                  </a:cubicBezTo>
                  <a:cubicBezTo>
                    <a:pt x="60" y="121"/>
                    <a:pt x="57" y="120"/>
                    <a:pt x="57" y="121"/>
                  </a:cubicBezTo>
                  <a:cubicBezTo>
                    <a:pt x="57" y="122"/>
                    <a:pt x="55" y="121"/>
                    <a:pt x="55" y="121"/>
                  </a:cubicBezTo>
                  <a:cubicBezTo>
                    <a:pt x="54" y="120"/>
                    <a:pt x="53" y="121"/>
                    <a:pt x="52" y="121"/>
                  </a:cubicBezTo>
                  <a:cubicBezTo>
                    <a:pt x="52" y="121"/>
                    <a:pt x="49" y="125"/>
                    <a:pt x="48" y="126"/>
                  </a:cubicBezTo>
                  <a:cubicBezTo>
                    <a:pt x="47" y="126"/>
                    <a:pt x="46" y="125"/>
                    <a:pt x="45" y="125"/>
                  </a:cubicBezTo>
                  <a:cubicBezTo>
                    <a:pt x="45" y="124"/>
                    <a:pt x="42" y="125"/>
                    <a:pt x="42" y="126"/>
                  </a:cubicBezTo>
                  <a:cubicBezTo>
                    <a:pt x="41" y="126"/>
                    <a:pt x="39" y="122"/>
                    <a:pt x="40" y="120"/>
                  </a:cubicBezTo>
                  <a:cubicBezTo>
                    <a:pt x="40" y="118"/>
                    <a:pt x="38" y="115"/>
                    <a:pt x="36" y="114"/>
                  </a:cubicBezTo>
                  <a:cubicBezTo>
                    <a:pt x="35" y="114"/>
                    <a:pt x="34" y="110"/>
                    <a:pt x="35" y="109"/>
                  </a:cubicBezTo>
                  <a:cubicBezTo>
                    <a:pt x="35" y="108"/>
                    <a:pt x="32" y="107"/>
                    <a:pt x="31" y="107"/>
                  </a:cubicBezTo>
                  <a:cubicBezTo>
                    <a:pt x="30" y="106"/>
                    <a:pt x="28" y="109"/>
                    <a:pt x="28" y="109"/>
                  </a:cubicBezTo>
                  <a:cubicBezTo>
                    <a:pt x="28" y="110"/>
                    <a:pt x="20" y="108"/>
                    <a:pt x="21" y="104"/>
                  </a:cubicBezTo>
                  <a:cubicBezTo>
                    <a:pt x="22" y="100"/>
                    <a:pt x="25" y="95"/>
                    <a:pt x="26" y="95"/>
                  </a:cubicBezTo>
                  <a:cubicBezTo>
                    <a:pt x="27" y="94"/>
                    <a:pt x="32" y="94"/>
                    <a:pt x="33" y="94"/>
                  </a:cubicBezTo>
                  <a:cubicBezTo>
                    <a:pt x="34" y="95"/>
                    <a:pt x="35" y="94"/>
                    <a:pt x="35" y="94"/>
                  </a:cubicBezTo>
                  <a:cubicBezTo>
                    <a:pt x="35" y="94"/>
                    <a:pt x="39" y="94"/>
                    <a:pt x="40" y="95"/>
                  </a:cubicBezTo>
                  <a:cubicBezTo>
                    <a:pt x="41" y="95"/>
                    <a:pt x="43" y="99"/>
                    <a:pt x="44" y="100"/>
                  </a:cubicBezTo>
                  <a:cubicBezTo>
                    <a:pt x="45" y="101"/>
                    <a:pt x="45" y="97"/>
                    <a:pt x="46" y="96"/>
                  </a:cubicBezTo>
                  <a:cubicBezTo>
                    <a:pt x="46" y="96"/>
                    <a:pt x="45" y="93"/>
                    <a:pt x="45" y="93"/>
                  </a:cubicBezTo>
                  <a:cubicBezTo>
                    <a:pt x="44" y="92"/>
                    <a:pt x="47" y="87"/>
                    <a:pt x="48" y="86"/>
                  </a:cubicBezTo>
                  <a:cubicBezTo>
                    <a:pt x="50" y="85"/>
                    <a:pt x="52" y="82"/>
                    <a:pt x="52" y="82"/>
                  </a:cubicBezTo>
                  <a:cubicBezTo>
                    <a:pt x="52" y="81"/>
                    <a:pt x="53" y="81"/>
                    <a:pt x="54" y="81"/>
                  </a:cubicBezTo>
                  <a:cubicBezTo>
                    <a:pt x="54" y="80"/>
                    <a:pt x="54" y="76"/>
                    <a:pt x="54" y="75"/>
                  </a:cubicBezTo>
                  <a:cubicBezTo>
                    <a:pt x="55" y="74"/>
                    <a:pt x="58" y="72"/>
                    <a:pt x="59" y="72"/>
                  </a:cubicBezTo>
                  <a:cubicBezTo>
                    <a:pt x="60" y="72"/>
                    <a:pt x="61" y="69"/>
                    <a:pt x="61" y="68"/>
                  </a:cubicBezTo>
                  <a:cubicBezTo>
                    <a:pt x="60" y="68"/>
                    <a:pt x="63" y="65"/>
                    <a:pt x="65" y="65"/>
                  </a:cubicBezTo>
                  <a:cubicBezTo>
                    <a:pt x="67" y="64"/>
                    <a:pt x="68" y="66"/>
                    <a:pt x="68" y="66"/>
                  </a:cubicBezTo>
                  <a:cubicBezTo>
                    <a:pt x="68" y="66"/>
                    <a:pt x="70" y="65"/>
                    <a:pt x="71" y="64"/>
                  </a:cubicBezTo>
                  <a:cubicBezTo>
                    <a:pt x="72" y="63"/>
                    <a:pt x="71" y="61"/>
                    <a:pt x="70" y="61"/>
                  </a:cubicBezTo>
                  <a:cubicBezTo>
                    <a:pt x="70" y="60"/>
                    <a:pt x="70" y="58"/>
                    <a:pt x="71" y="58"/>
                  </a:cubicBezTo>
                  <a:cubicBezTo>
                    <a:pt x="72" y="57"/>
                    <a:pt x="73" y="55"/>
                    <a:pt x="72" y="55"/>
                  </a:cubicBezTo>
                  <a:cubicBezTo>
                    <a:pt x="72" y="54"/>
                    <a:pt x="76" y="55"/>
                    <a:pt x="77" y="54"/>
                  </a:cubicBezTo>
                  <a:cubicBezTo>
                    <a:pt x="79" y="53"/>
                    <a:pt x="78" y="57"/>
                    <a:pt x="77" y="58"/>
                  </a:cubicBezTo>
                  <a:cubicBezTo>
                    <a:pt x="76" y="60"/>
                    <a:pt x="77" y="61"/>
                    <a:pt x="78" y="61"/>
                  </a:cubicBezTo>
                  <a:cubicBezTo>
                    <a:pt x="79" y="60"/>
                    <a:pt x="79" y="61"/>
                    <a:pt x="80" y="62"/>
                  </a:cubicBezTo>
                  <a:cubicBezTo>
                    <a:pt x="80" y="62"/>
                    <a:pt x="81" y="61"/>
                    <a:pt x="82" y="62"/>
                  </a:cubicBezTo>
                  <a:cubicBezTo>
                    <a:pt x="83" y="62"/>
                    <a:pt x="84" y="61"/>
                    <a:pt x="84" y="60"/>
                  </a:cubicBezTo>
                  <a:cubicBezTo>
                    <a:pt x="84" y="59"/>
                    <a:pt x="81" y="57"/>
                    <a:pt x="81" y="56"/>
                  </a:cubicBezTo>
                  <a:cubicBezTo>
                    <a:pt x="81" y="56"/>
                    <a:pt x="81" y="50"/>
                    <a:pt x="81" y="49"/>
                  </a:cubicBezTo>
                  <a:cubicBezTo>
                    <a:pt x="80" y="48"/>
                    <a:pt x="79" y="46"/>
                    <a:pt x="78" y="46"/>
                  </a:cubicBezTo>
                  <a:cubicBezTo>
                    <a:pt x="78" y="47"/>
                    <a:pt x="77" y="43"/>
                    <a:pt x="76" y="43"/>
                  </a:cubicBezTo>
                  <a:cubicBezTo>
                    <a:pt x="75" y="42"/>
                    <a:pt x="75" y="40"/>
                    <a:pt x="75" y="40"/>
                  </a:cubicBezTo>
                  <a:cubicBezTo>
                    <a:pt x="75" y="39"/>
                    <a:pt x="73" y="37"/>
                    <a:pt x="72" y="35"/>
                  </a:cubicBezTo>
                  <a:cubicBezTo>
                    <a:pt x="71" y="34"/>
                    <a:pt x="70" y="34"/>
                    <a:pt x="70" y="35"/>
                  </a:cubicBezTo>
                  <a:cubicBezTo>
                    <a:pt x="70" y="35"/>
                    <a:pt x="68" y="35"/>
                    <a:pt x="68" y="35"/>
                  </a:cubicBezTo>
                  <a:cubicBezTo>
                    <a:pt x="67" y="35"/>
                    <a:pt x="66" y="32"/>
                    <a:pt x="66" y="31"/>
                  </a:cubicBezTo>
                  <a:cubicBezTo>
                    <a:pt x="66" y="30"/>
                    <a:pt x="63" y="30"/>
                    <a:pt x="62" y="29"/>
                  </a:cubicBezTo>
                  <a:cubicBezTo>
                    <a:pt x="62" y="28"/>
                    <a:pt x="59" y="29"/>
                    <a:pt x="59" y="28"/>
                  </a:cubicBezTo>
                  <a:cubicBezTo>
                    <a:pt x="59" y="27"/>
                    <a:pt x="57" y="27"/>
                    <a:pt x="56" y="27"/>
                  </a:cubicBezTo>
                  <a:cubicBezTo>
                    <a:pt x="56" y="27"/>
                    <a:pt x="56" y="35"/>
                    <a:pt x="56" y="37"/>
                  </a:cubicBezTo>
                  <a:cubicBezTo>
                    <a:pt x="55" y="40"/>
                    <a:pt x="53" y="41"/>
                    <a:pt x="53" y="41"/>
                  </a:cubicBezTo>
                  <a:cubicBezTo>
                    <a:pt x="52" y="41"/>
                    <a:pt x="53" y="43"/>
                    <a:pt x="53" y="43"/>
                  </a:cubicBezTo>
                  <a:cubicBezTo>
                    <a:pt x="53" y="43"/>
                    <a:pt x="52" y="45"/>
                    <a:pt x="51" y="47"/>
                  </a:cubicBezTo>
                  <a:cubicBezTo>
                    <a:pt x="51" y="49"/>
                    <a:pt x="50" y="47"/>
                    <a:pt x="49" y="45"/>
                  </a:cubicBezTo>
                  <a:cubicBezTo>
                    <a:pt x="49" y="44"/>
                    <a:pt x="47" y="42"/>
                    <a:pt x="47" y="42"/>
                  </a:cubicBezTo>
                  <a:cubicBezTo>
                    <a:pt x="47" y="43"/>
                    <a:pt x="46" y="42"/>
                    <a:pt x="45" y="42"/>
                  </a:cubicBezTo>
                  <a:cubicBezTo>
                    <a:pt x="45" y="42"/>
                    <a:pt x="42" y="40"/>
                    <a:pt x="40" y="40"/>
                  </a:cubicBezTo>
                  <a:cubicBezTo>
                    <a:pt x="39" y="39"/>
                    <a:pt x="38" y="35"/>
                    <a:pt x="38" y="35"/>
                  </a:cubicBezTo>
                  <a:cubicBezTo>
                    <a:pt x="37" y="34"/>
                    <a:pt x="38" y="34"/>
                    <a:pt x="37" y="33"/>
                  </a:cubicBezTo>
                  <a:cubicBezTo>
                    <a:pt x="37" y="33"/>
                    <a:pt x="40" y="30"/>
                    <a:pt x="41" y="30"/>
                  </a:cubicBezTo>
                  <a:cubicBezTo>
                    <a:pt x="41" y="29"/>
                    <a:pt x="44" y="25"/>
                    <a:pt x="45" y="24"/>
                  </a:cubicBezTo>
                  <a:cubicBezTo>
                    <a:pt x="46" y="24"/>
                    <a:pt x="47" y="22"/>
                    <a:pt x="47" y="21"/>
                  </a:cubicBezTo>
                  <a:cubicBezTo>
                    <a:pt x="47" y="21"/>
                    <a:pt x="51" y="20"/>
                    <a:pt x="53" y="19"/>
                  </a:cubicBezTo>
                  <a:cubicBezTo>
                    <a:pt x="54" y="19"/>
                    <a:pt x="55" y="15"/>
                    <a:pt x="55" y="14"/>
                  </a:cubicBezTo>
                  <a:cubicBezTo>
                    <a:pt x="55" y="13"/>
                    <a:pt x="54" y="11"/>
                    <a:pt x="54" y="11"/>
                  </a:cubicBezTo>
                  <a:cubicBezTo>
                    <a:pt x="53" y="11"/>
                    <a:pt x="56" y="10"/>
                    <a:pt x="56" y="11"/>
                  </a:cubicBezTo>
                  <a:cubicBezTo>
                    <a:pt x="57" y="11"/>
                    <a:pt x="60" y="10"/>
                    <a:pt x="61" y="11"/>
                  </a:cubicBezTo>
                  <a:cubicBezTo>
                    <a:pt x="62" y="11"/>
                    <a:pt x="63" y="12"/>
                    <a:pt x="65" y="13"/>
                  </a:cubicBezTo>
                  <a:cubicBezTo>
                    <a:pt x="65" y="13"/>
                    <a:pt x="65" y="13"/>
                    <a:pt x="65" y="16"/>
                  </a:cubicBezTo>
                  <a:cubicBezTo>
                    <a:pt x="64" y="20"/>
                    <a:pt x="64" y="20"/>
                    <a:pt x="64" y="20"/>
                  </a:cubicBezTo>
                  <a:cubicBezTo>
                    <a:pt x="60" y="22"/>
                    <a:pt x="59" y="24"/>
                    <a:pt x="61" y="24"/>
                  </a:cubicBezTo>
                  <a:cubicBezTo>
                    <a:pt x="62" y="24"/>
                    <a:pt x="68" y="27"/>
                    <a:pt x="69" y="28"/>
                  </a:cubicBezTo>
                  <a:cubicBezTo>
                    <a:pt x="71" y="29"/>
                    <a:pt x="72" y="26"/>
                    <a:pt x="72" y="25"/>
                  </a:cubicBezTo>
                  <a:cubicBezTo>
                    <a:pt x="73" y="25"/>
                    <a:pt x="73" y="22"/>
                    <a:pt x="72" y="21"/>
                  </a:cubicBezTo>
                  <a:cubicBezTo>
                    <a:pt x="72" y="21"/>
                    <a:pt x="74" y="21"/>
                    <a:pt x="75" y="21"/>
                  </a:cubicBezTo>
                  <a:cubicBezTo>
                    <a:pt x="75" y="22"/>
                    <a:pt x="76" y="21"/>
                    <a:pt x="77" y="20"/>
                  </a:cubicBezTo>
                  <a:cubicBezTo>
                    <a:pt x="77" y="20"/>
                    <a:pt x="77" y="18"/>
                    <a:pt x="78" y="17"/>
                  </a:cubicBezTo>
                  <a:cubicBezTo>
                    <a:pt x="78" y="17"/>
                    <a:pt x="77" y="16"/>
                    <a:pt x="77" y="16"/>
                  </a:cubicBezTo>
                  <a:cubicBezTo>
                    <a:pt x="76" y="15"/>
                    <a:pt x="74" y="14"/>
                    <a:pt x="73" y="14"/>
                  </a:cubicBezTo>
                  <a:cubicBezTo>
                    <a:pt x="72" y="13"/>
                    <a:pt x="72" y="11"/>
                    <a:pt x="72" y="11"/>
                  </a:cubicBezTo>
                  <a:cubicBezTo>
                    <a:pt x="73" y="11"/>
                    <a:pt x="72" y="8"/>
                    <a:pt x="72" y="8"/>
                  </a:cubicBezTo>
                  <a:cubicBezTo>
                    <a:pt x="71" y="7"/>
                    <a:pt x="68" y="6"/>
                    <a:pt x="67" y="6"/>
                  </a:cubicBezTo>
                  <a:cubicBezTo>
                    <a:pt x="67" y="6"/>
                    <a:pt x="66" y="4"/>
                    <a:pt x="65" y="4"/>
                  </a:cubicBezTo>
                  <a:cubicBezTo>
                    <a:pt x="64" y="3"/>
                    <a:pt x="61" y="3"/>
                    <a:pt x="60" y="3"/>
                  </a:cubicBezTo>
                  <a:cubicBezTo>
                    <a:pt x="59" y="3"/>
                    <a:pt x="57" y="1"/>
                    <a:pt x="56" y="1"/>
                  </a:cubicBezTo>
                  <a:cubicBezTo>
                    <a:pt x="54" y="2"/>
                    <a:pt x="53" y="0"/>
                    <a:pt x="52" y="0"/>
                  </a:cubicBezTo>
                  <a:cubicBezTo>
                    <a:pt x="52" y="0"/>
                    <a:pt x="48" y="4"/>
                    <a:pt x="48" y="6"/>
                  </a:cubicBezTo>
                  <a:cubicBezTo>
                    <a:pt x="48" y="9"/>
                    <a:pt x="49" y="11"/>
                    <a:pt x="50" y="11"/>
                  </a:cubicBezTo>
                  <a:cubicBezTo>
                    <a:pt x="51" y="12"/>
                    <a:pt x="50" y="14"/>
                    <a:pt x="49" y="15"/>
                  </a:cubicBezTo>
                  <a:cubicBezTo>
                    <a:pt x="49" y="15"/>
                    <a:pt x="47" y="14"/>
                    <a:pt x="48" y="13"/>
                  </a:cubicBezTo>
                  <a:cubicBezTo>
                    <a:pt x="48" y="13"/>
                    <a:pt x="46" y="10"/>
                    <a:pt x="46" y="9"/>
                  </a:cubicBezTo>
                  <a:cubicBezTo>
                    <a:pt x="45" y="8"/>
                    <a:pt x="43" y="7"/>
                    <a:pt x="42" y="7"/>
                  </a:cubicBezTo>
                  <a:cubicBezTo>
                    <a:pt x="41" y="8"/>
                    <a:pt x="41" y="8"/>
                    <a:pt x="40" y="9"/>
                  </a:cubicBezTo>
                  <a:cubicBezTo>
                    <a:pt x="40" y="10"/>
                    <a:pt x="40" y="11"/>
                    <a:pt x="40" y="12"/>
                  </a:cubicBezTo>
                  <a:cubicBezTo>
                    <a:pt x="40" y="14"/>
                    <a:pt x="38" y="14"/>
                    <a:pt x="38" y="13"/>
                  </a:cubicBezTo>
                  <a:cubicBezTo>
                    <a:pt x="38" y="13"/>
                    <a:pt x="37" y="13"/>
                    <a:pt x="37" y="13"/>
                  </a:cubicBezTo>
                  <a:cubicBezTo>
                    <a:pt x="17" y="36"/>
                    <a:pt x="4" y="66"/>
                    <a:pt x="0" y="97"/>
                  </a:cubicBezTo>
                  <a:cubicBezTo>
                    <a:pt x="1" y="98"/>
                    <a:pt x="2" y="99"/>
                    <a:pt x="2" y="100"/>
                  </a:cubicBezTo>
                  <a:cubicBezTo>
                    <a:pt x="3" y="102"/>
                    <a:pt x="5" y="103"/>
                    <a:pt x="5" y="103"/>
                  </a:cubicBezTo>
                  <a:cubicBezTo>
                    <a:pt x="6" y="103"/>
                    <a:pt x="6" y="100"/>
                    <a:pt x="6" y="99"/>
                  </a:cubicBezTo>
                  <a:cubicBezTo>
                    <a:pt x="5" y="99"/>
                    <a:pt x="6" y="98"/>
                    <a:pt x="6" y="99"/>
                  </a:cubicBezTo>
                  <a:cubicBezTo>
                    <a:pt x="6" y="99"/>
                    <a:pt x="9" y="102"/>
                    <a:pt x="9" y="103"/>
                  </a:cubicBezTo>
                  <a:cubicBezTo>
                    <a:pt x="10" y="104"/>
                    <a:pt x="11" y="110"/>
                    <a:pt x="12" y="111"/>
                  </a:cubicBezTo>
                  <a:cubicBezTo>
                    <a:pt x="13" y="113"/>
                    <a:pt x="20" y="115"/>
                    <a:pt x="22" y="116"/>
                  </a:cubicBezTo>
                  <a:cubicBezTo>
                    <a:pt x="24" y="116"/>
                    <a:pt x="27" y="119"/>
                    <a:pt x="28" y="120"/>
                  </a:cubicBezTo>
                  <a:cubicBezTo>
                    <a:pt x="28" y="120"/>
                    <a:pt x="31" y="121"/>
                    <a:pt x="32" y="121"/>
                  </a:cubicBezTo>
                  <a:cubicBezTo>
                    <a:pt x="32" y="121"/>
                    <a:pt x="34" y="123"/>
                    <a:pt x="35" y="124"/>
                  </a:cubicBezTo>
                  <a:cubicBezTo>
                    <a:pt x="35" y="124"/>
                    <a:pt x="36" y="126"/>
                    <a:pt x="36" y="126"/>
                  </a:cubicBezTo>
                  <a:cubicBezTo>
                    <a:pt x="36" y="126"/>
                    <a:pt x="40" y="128"/>
                    <a:pt x="41" y="129"/>
                  </a:cubicBezTo>
                  <a:cubicBezTo>
                    <a:pt x="42" y="130"/>
                    <a:pt x="43" y="130"/>
                    <a:pt x="44" y="129"/>
                  </a:cubicBezTo>
                  <a:cubicBezTo>
                    <a:pt x="44" y="129"/>
                    <a:pt x="45" y="131"/>
                    <a:pt x="45" y="132"/>
                  </a:cubicBezTo>
                  <a:cubicBezTo>
                    <a:pt x="46" y="133"/>
                    <a:pt x="46" y="135"/>
                    <a:pt x="45" y="136"/>
                  </a:cubicBezTo>
                  <a:cubicBezTo>
                    <a:pt x="45" y="136"/>
                    <a:pt x="44" y="140"/>
                    <a:pt x="44" y="141"/>
                  </a:cubicBezTo>
                  <a:cubicBezTo>
                    <a:pt x="43" y="142"/>
                    <a:pt x="42" y="147"/>
                    <a:pt x="42" y="149"/>
                  </a:cubicBezTo>
                  <a:cubicBezTo>
                    <a:pt x="42" y="150"/>
                    <a:pt x="44" y="152"/>
                    <a:pt x="45" y="153"/>
                  </a:cubicBezTo>
                  <a:cubicBezTo>
                    <a:pt x="46" y="153"/>
                    <a:pt x="45" y="154"/>
                    <a:pt x="45" y="154"/>
                  </a:cubicBezTo>
                  <a:cubicBezTo>
                    <a:pt x="44" y="154"/>
                    <a:pt x="44" y="160"/>
                    <a:pt x="46" y="161"/>
                  </a:cubicBezTo>
                  <a:cubicBezTo>
                    <a:pt x="48" y="162"/>
                    <a:pt x="49" y="164"/>
                    <a:pt x="49" y="165"/>
                  </a:cubicBezTo>
                  <a:close/>
                </a:path>
              </a:pathLst>
            </a:custGeom>
            <a:solidFill>
              <a:srgbClr val="CDD5D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23" name="íŝľîdé"/>
            <p:cNvSpPr/>
            <p:nvPr/>
          </p:nvSpPr>
          <p:spPr bwMode="auto">
            <a:xfrm>
              <a:off x="5083986" y="3089814"/>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24" name="íṣḷiḓê"/>
            <p:cNvSpPr/>
            <p:nvPr/>
          </p:nvSpPr>
          <p:spPr bwMode="auto">
            <a:xfrm>
              <a:off x="5083986" y="3089814"/>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25" name="îṥľîḑe"/>
            <p:cNvSpPr/>
            <p:nvPr/>
          </p:nvSpPr>
          <p:spPr bwMode="auto">
            <a:xfrm>
              <a:off x="4921130" y="2291060"/>
              <a:ext cx="302444" cy="201628"/>
            </a:xfrm>
            <a:custGeom>
              <a:avLst/>
              <a:gdLst>
                <a:gd name="T0" fmla="*/ 7 w 34"/>
                <a:gd name="T1" fmla="*/ 23 h 23"/>
                <a:gd name="T2" fmla="*/ 12 w 34"/>
                <a:gd name="T3" fmla="*/ 21 h 23"/>
                <a:gd name="T4" fmla="*/ 12 w 34"/>
                <a:gd name="T5" fmla="*/ 19 h 23"/>
                <a:gd name="T6" fmla="*/ 13 w 34"/>
                <a:gd name="T7" fmla="*/ 19 h 23"/>
                <a:gd name="T8" fmla="*/ 15 w 34"/>
                <a:gd name="T9" fmla="*/ 14 h 23"/>
                <a:gd name="T10" fmla="*/ 22 w 34"/>
                <a:gd name="T11" fmla="*/ 11 h 23"/>
                <a:gd name="T12" fmla="*/ 26 w 34"/>
                <a:gd name="T13" fmla="*/ 8 h 23"/>
                <a:gd name="T14" fmla="*/ 28 w 34"/>
                <a:gd name="T15" fmla="*/ 5 h 23"/>
                <a:gd name="T16" fmla="*/ 32 w 34"/>
                <a:gd name="T17" fmla="*/ 2 h 23"/>
                <a:gd name="T18" fmla="*/ 34 w 34"/>
                <a:gd name="T19" fmla="*/ 0 h 23"/>
                <a:gd name="T20" fmla="*/ 20 w 34"/>
                <a:gd name="T21" fmla="*/ 7 h 23"/>
                <a:gd name="T22" fmla="*/ 0 w 34"/>
                <a:gd name="T23" fmla="*/ 23 h 23"/>
                <a:gd name="T24" fmla="*/ 7 w 34"/>
                <a:gd name="T25"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23">
                  <a:moveTo>
                    <a:pt x="7" y="23"/>
                  </a:moveTo>
                  <a:cubicBezTo>
                    <a:pt x="9" y="22"/>
                    <a:pt x="12" y="22"/>
                    <a:pt x="12" y="21"/>
                  </a:cubicBezTo>
                  <a:cubicBezTo>
                    <a:pt x="12" y="21"/>
                    <a:pt x="12" y="19"/>
                    <a:pt x="12" y="19"/>
                  </a:cubicBezTo>
                  <a:cubicBezTo>
                    <a:pt x="13" y="19"/>
                    <a:pt x="13" y="19"/>
                    <a:pt x="13" y="19"/>
                  </a:cubicBezTo>
                  <a:cubicBezTo>
                    <a:pt x="13" y="19"/>
                    <a:pt x="15" y="15"/>
                    <a:pt x="15" y="14"/>
                  </a:cubicBezTo>
                  <a:cubicBezTo>
                    <a:pt x="16" y="13"/>
                    <a:pt x="21" y="12"/>
                    <a:pt x="22" y="11"/>
                  </a:cubicBezTo>
                  <a:cubicBezTo>
                    <a:pt x="23" y="10"/>
                    <a:pt x="25" y="8"/>
                    <a:pt x="26" y="8"/>
                  </a:cubicBezTo>
                  <a:cubicBezTo>
                    <a:pt x="27" y="8"/>
                    <a:pt x="28" y="6"/>
                    <a:pt x="28" y="5"/>
                  </a:cubicBezTo>
                  <a:cubicBezTo>
                    <a:pt x="28" y="5"/>
                    <a:pt x="31" y="3"/>
                    <a:pt x="32" y="2"/>
                  </a:cubicBezTo>
                  <a:cubicBezTo>
                    <a:pt x="33" y="2"/>
                    <a:pt x="34" y="0"/>
                    <a:pt x="34" y="0"/>
                  </a:cubicBezTo>
                  <a:cubicBezTo>
                    <a:pt x="33" y="0"/>
                    <a:pt x="26" y="4"/>
                    <a:pt x="20" y="7"/>
                  </a:cubicBezTo>
                  <a:cubicBezTo>
                    <a:pt x="13" y="12"/>
                    <a:pt x="7" y="17"/>
                    <a:pt x="0" y="23"/>
                  </a:cubicBezTo>
                  <a:cubicBezTo>
                    <a:pt x="2" y="23"/>
                    <a:pt x="5" y="23"/>
                    <a:pt x="7" y="23"/>
                  </a:cubicBezTo>
                  <a:close/>
                </a:path>
              </a:pathLst>
            </a:custGeom>
            <a:solidFill>
              <a:srgbClr val="CDD5D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26" name="î$ḻíḓe"/>
            <p:cNvSpPr/>
            <p:nvPr/>
          </p:nvSpPr>
          <p:spPr bwMode="auto">
            <a:xfrm>
              <a:off x="5526013" y="2422891"/>
              <a:ext cx="1737101" cy="1853426"/>
            </a:xfrm>
            <a:custGeom>
              <a:avLst/>
              <a:gdLst>
                <a:gd name="T0" fmla="*/ 67 w 196"/>
                <a:gd name="T1" fmla="*/ 193 h 210"/>
                <a:gd name="T2" fmla="*/ 81 w 196"/>
                <a:gd name="T3" fmla="*/ 152 h 210"/>
                <a:gd name="T4" fmla="*/ 82 w 196"/>
                <a:gd name="T5" fmla="*/ 133 h 210"/>
                <a:gd name="T6" fmla="*/ 69 w 196"/>
                <a:gd name="T7" fmla="*/ 111 h 210"/>
                <a:gd name="T8" fmla="*/ 89 w 196"/>
                <a:gd name="T9" fmla="*/ 128 h 210"/>
                <a:gd name="T10" fmla="*/ 99 w 196"/>
                <a:gd name="T11" fmla="*/ 112 h 210"/>
                <a:gd name="T12" fmla="*/ 90 w 196"/>
                <a:gd name="T13" fmla="*/ 102 h 210"/>
                <a:gd name="T14" fmla="*/ 106 w 196"/>
                <a:gd name="T15" fmla="*/ 112 h 210"/>
                <a:gd name="T16" fmla="*/ 115 w 196"/>
                <a:gd name="T17" fmla="*/ 118 h 210"/>
                <a:gd name="T18" fmla="*/ 123 w 196"/>
                <a:gd name="T19" fmla="*/ 137 h 210"/>
                <a:gd name="T20" fmla="*/ 132 w 196"/>
                <a:gd name="T21" fmla="*/ 126 h 210"/>
                <a:gd name="T22" fmla="*/ 145 w 196"/>
                <a:gd name="T23" fmla="*/ 120 h 210"/>
                <a:gd name="T24" fmla="*/ 153 w 196"/>
                <a:gd name="T25" fmla="*/ 133 h 210"/>
                <a:gd name="T26" fmla="*/ 161 w 196"/>
                <a:gd name="T27" fmla="*/ 143 h 210"/>
                <a:gd name="T28" fmla="*/ 161 w 196"/>
                <a:gd name="T29" fmla="*/ 137 h 210"/>
                <a:gd name="T30" fmla="*/ 171 w 196"/>
                <a:gd name="T31" fmla="*/ 118 h 210"/>
                <a:gd name="T32" fmla="*/ 181 w 196"/>
                <a:gd name="T33" fmla="*/ 97 h 210"/>
                <a:gd name="T34" fmla="*/ 182 w 196"/>
                <a:gd name="T35" fmla="*/ 86 h 210"/>
                <a:gd name="T36" fmla="*/ 193 w 196"/>
                <a:gd name="T37" fmla="*/ 78 h 210"/>
                <a:gd name="T38" fmla="*/ 154 w 196"/>
                <a:gd name="T39" fmla="*/ 10 h 210"/>
                <a:gd name="T40" fmla="*/ 144 w 196"/>
                <a:gd name="T41" fmla="*/ 2 h 210"/>
                <a:gd name="T42" fmla="*/ 131 w 196"/>
                <a:gd name="T43" fmla="*/ 5 h 210"/>
                <a:gd name="T44" fmla="*/ 116 w 196"/>
                <a:gd name="T45" fmla="*/ 12 h 210"/>
                <a:gd name="T46" fmla="*/ 110 w 196"/>
                <a:gd name="T47" fmla="*/ 15 h 210"/>
                <a:gd name="T48" fmla="*/ 92 w 196"/>
                <a:gd name="T49" fmla="*/ 19 h 210"/>
                <a:gd name="T50" fmla="*/ 78 w 196"/>
                <a:gd name="T51" fmla="*/ 24 h 210"/>
                <a:gd name="T52" fmla="*/ 61 w 196"/>
                <a:gd name="T53" fmla="*/ 20 h 210"/>
                <a:gd name="T54" fmla="*/ 46 w 196"/>
                <a:gd name="T55" fmla="*/ 19 h 210"/>
                <a:gd name="T56" fmla="*/ 33 w 196"/>
                <a:gd name="T57" fmla="*/ 34 h 210"/>
                <a:gd name="T58" fmla="*/ 32 w 196"/>
                <a:gd name="T59" fmla="*/ 53 h 210"/>
                <a:gd name="T60" fmla="*/ 23 w 196"/>
                <a:gd name="T61" fmla="*/ 61 h 210"/>
                <a:gd name="T62" fmla="*/ 20 w 196"/>
                <a:gd name="T63" fmla="*/ 47 h 210"/>
                <a:gd name="T64" fmla="*/ 17 w 196"/>
                <a:gd name="T65" fmla="*/ 54 h 210"/>
                <a:gd name="T66" fmla="*/ 20 w 196"/>
                <a:gd name="T67" fmla="*/ 64 h 210"/>
                <a:gd name="T68" fmla="*/ 17 w 196"/>
                <a:gd name="T69" fmla="*/ 70 h 210"/>
                <a:gd name="T70" fmla="*/ 10 w 196"/>
                <a:gd name="T71" fmla="*/ 82 h 210"/>
                <a:gd name="T72" fmla="*/ 23 w 196"/>
                <a:gd name="T73" fmla="*/ 85 h 210"/>
                <a:gd name="T74" fmla="*/ 37 w 196"/>
                <a:gd name="T75" fmla="*/ 83 h 210"/>
                <a:gd name="T76" fmla="*/ 41 w 196"/>
                <a:gd name="T77" fmla="*/ 89 h 210"/>
                <a:gd name="T78" fmla="*/ 43 w 196"/>
                <a:gd name="T79" fmla="*/ 78 h 210"/>
                <a:gd name="T80" fmla="*/ 49 w 196"/>
                <a:gd name="T81" fmla="*/ 85 h 210"/>
                <a:gd name="T82" fmla="*/ 55 w 196"/>
                <a:gd name="T83" fmla="*/ 93 h 210"/>
                <a:gd name="T84" fmla="*/ 55 w 196"/>
                <a:gd name="T85" fmla="*/ 87 h 210"/>
                <a:gd name="T86" fmla="*/ 65 w 196"/>
                <a:gd name="T87" fmla="*/ 93 h 210"/>
                <a:gd name="T88" fmla="*/ 56 w 196"/>
                <a:gd name="T89" fmla="*/ 98 h 210"/>
                <a:gd name="T90" fmla="*/ 37 w 196"/>
                <a:gd name="T91" fmla="*/ 90 h 210"/>
                <a:gd name="T92" fmla="*/ 12 w 196"/>
                <a:gd name="T93" fmla="*/ 94 h 210"/>
                <a:gd name="T94" fmla="*/ 1 w 196"/>
                <a:gd name="T95" fmla="*/ 115 h 210"/>
                <a:gd name="T96" fmla="*/ 18 w 196"/>
                <a:gd name="T97" fmla="*/ 146 h 210"/>
                <a:gd name="T98" fmla="*/ 29 w 196"/>
                <a:gd name="T99" fmla="*/ 145 h 210"/>
                <a:gd name="T100" fmla="*/ 38 w 196"/>
                <a:gd name="T101" fmla="*/ 171 h 210"/>
                <a:gd name="T102" fmla="*/ 45 w 196"/>
                <a:gd name="T103" fmla="*/ 207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6" h="210">
                  <a:moveTo>
                    <a:pt x="56" y="209"/>
                  </a:moveTo>
                  <a:cubicBezTo>
                    <a:pt x="58" y="208"/>
                    <a:pt x="61" y="203"/>
                    <a:pt x="62" y="202"/>
                  </a:cubicBezTo>
                  <a:cubicBezTo>
                    <a:pt x="64" y="201"/>
                    <a:pt x="64" y="197"/>
                    <a:pt x="65" y="196"/>
                  </a:cubicBezTo>
                  <a:cubicBezTo>
                    <a:pt x="65" y="195"/>
                    <a:pt x="67" y="194"/>
                    <a:pt x="67" y="193"/>
                  </a:cubicBezTo>
                  <a:cubicBezTo>
                    <a:pt x="68" y="193"/>
                    <a:pt x="70" y="184"/>
                    <a:pt x="72" y="183"/>
                  </a:cubicBezTo>
                  <a:cubicBezTo>
                    <a:pt x="74" y="181"/>
                    <a:pt x="76" y="171"/>
                    <a:pt x="76" y="168"/>
                  </a:cubicBezTo>
                  <a:cubicBezTo>
                    <a:pt x="76" y="165"/>
                    <a:pt x="77" y="158"/>
                    <a:pt x="77" y="157"/>
                  </a:cubicBezTo>
                  <a:cubicBezTo>
                    <a:pt x="78" y="155"/>
                    <a:pt x="80" y="153"/>
                    <a:pt x="81" y="152"/>
                  </a:cubicBezTo>
                  <a:cubicBezTo>
                    <a:pt x="82" y="152"/>
                    <a:pt x="86" y="145"/>
                    <a:pt x="87" y="143"/>
                  </a:cubicBezTo>
                  <a:cubicBezTo>
                    <a:pt x="89" y="140"/>
                    <a:pt x="90" y="135"/>
                    <a:pt x="90" y="134"/>
                  </a:cubicBezTo>
                  <a:cubicBezTo>
                    <a:pt x="90" y="133"/>
                    <a:pt x="87" y="132"/>
                    <a:pt x="86" y="132"/>
                  </a:cubicBezTo>
                  <a:cubicBezTo>
                    <a:pt x="85" y="133"/>
                    <a:pt x="83" y="133"/>
                    <a:pt x="82" y="133"/>
                  </a:cubicBezTo>
                  <a:cubicBezTo>
                    <a:pt x="81" y="133"/>
                    <a:pt x="79" y="128"/>
                    <a:pt x="77" y="127"/>
                  </a:cubicBezTo>
                  <a:cubicBezTo>
                    <a:pt x="76" y="126"/>
                    <a:pt x="75" y="121"/>
                    <a:pt x="74" y="120"/>
                  </a:cubicBezTo>
                  <a:cubicBezTo>
                    <a:pt x="73" y="118"/>
                    <a:pt x="71" y="116"/>
                    <a:pt x="70" y="115"/>
                  </a:cubicBezTo>
                  <a:cubicBezTo>
                    <a:pt x="70" y="114"/>
                    <a:pt x="70" y="111"/>
                    <a:pt x="69" y="111"/>
                  </a:cubicBezTo>
                  <a:cubicBezTo>
                    <a:pt x="69" y="110"/>
                    <a:pt x="71" y="111"/>
                    <a:pt x="71" y="112"/>
                  </a:cubicBezTo>
                  <a:cubicBezTo>
                    <a:pt x="71" y="114"/>
                    <a:pt x="75" y="118"/>
                    <a:pt x="76" y="120"/>
                  </a:cubicBezTo>
                  <a:cubicBezTo>
                    <a:pt x="77" y="122"/>
                    <a:pt x="80" y="127"/>
                    <a:pt x="80" y="129"/>
                  </a:cubicBezTo>
                  <a:cubicBezTo>
                    <a:pt x="81" y="130"/>
                    <a:pt x="87" y="129"/>
                    <a:pt x="89" y="128"/>
                  </a:cubicBezTo>
                  <a:cubicBezTo>
                    <a:pt x="91" y="128"/>
                    <a:pt x="94" y="126"/>
                    <a:pt x="94" y="125"/>
                  </a:cubicBezTo>
                  <a:cubicBezTo>
                    <a:pt x="94" y="125"/>
                    <a:pt x="97" y="123"/>
                    <a:pt x="98" y="123"/>
                  </a:cubicBezTo>
                  <a:cubicBezTo>
                    <a:pt x="99" y="122"/>
                    <a:pt x="100" y="118"/>
                    <a:pt x="100" y="118"/>
                  </a:cubicBezTo>
                  <a:cubicBezTo>
                    <a:pt x="101" y="117"/>
                    <a:pt x="100" y="113"/>
                    <a:pt x="99" y="112"/>
                  </a:cubicBezTo>
                  <a:cubicBezTo>
                    <a:pt x="99" y="111"/>
                    <a:pt x="95" y="110"/>
                    <a:pt x="95" y="111"/>
                  </a:cubicBezTo>
                  <a:cubicBezTo>
                    <a:pt x="94" y="111"/>
                    <a:pt x="93" y="108"/>
                    <a:pt x="92" y="107"/>
                  </a:cubicBezTo>
                  <a:cubicBezTo>
                    <a:pt x="92" y="106"/>
                    <a:pt x="89" y="105"/>
                    <a:pt x="89" y="104"/>
                  </a:cubicBezTo>
                  <a:cubicBezTo>
                    <a:pt x="89" y="104"/>
                    <a:pt x="90" y="103"/>
                    <a:pt x="90" y="102"/>
                  </a:cubicBezTo>
                  <a:cubicBezTo>
                    <a:pt x="90" y="102"/>
                    <a:pt x="95" y="105"/>
                    <a:pt x="96" y="107"/>
                  </a:cubicBezTo>
                  <a:cubicBezTo>
                    <a:pt x="97" y="108"/>
                    <a:pt x="99" y="111"/>
                    <a:pt x="99" y="112"/>
                  </a:cubicBezTo>
                  <a:cubicBezTo>
                    <a:pt x="99" y="112"/>
                    <a:pt x="103" y="113"/>
                    <a:pt x="104" y="112"/>
                  </a:cubicBezTo>
                  <a:cubicBezTo>
                    <a:pt x="105" y="111"/>
                    <a:pt x="106" y="112"/>
                    <a:pt x="106" y="112"/>
                  </a:cubicBezTo>
                  <a:cubicBezTo>
                    <a:pt x="106" y="112"/>
                    <a:pt x="106" y="112"/>
                    <a:pt x="107" y="112"/>
                  </a:cubicBezTo>
                  <a:cubicBezTo>
                    <a:pt x="111" y="112"/>
                    <a:pt x="111" y="112"/>
                    <a:pt x="111" y="112"/>
                  </a:cubicBezTo>
                  <a:cubicBezTo>
                    <a:pt x="113" y="114"/>
                    <a:pt x="113" y="115"/>
                    <a:pt x="113" y="116"/>
                  </a:cubicBezTo>
                  <a:cubicBezTo>
                    <a:pt x="113" y="116"/>
                    <a:pt x="115" y="118"/>
                    <a:pt x="115" y="118"/>
                  </a:cubicBezTo>
                  <a:cubicBezTo>
                    <a:pt x="116" y="118"/>
                    <a:pt x="117" y="121"/>
                    <a:pt x="117" y="121"/>
                  </a:cubicBezTo>
                  <a:cubicBezTo>
                    <a:pt x="117" y="122"/>
                    <a:pt x="119" y="126"/>
                    <a:pt x="120" y="127"/>
                  </a:cubicBezTo>
                  <a:cubicBezTo>
                    <a:pt x="120" y="129"/>
                    <a:pt x="122" y="132"/>
                    <a:pt x="123" y="133"/>
                  </a:cubicBezTo>
                  <a:cubicBezTo>
                    <a:pt x="123" y="134"/>
                    <a:pt x="123" y="136"/>
                    <a:pt x="123" y="137"/>
                  </a:cubicBezTo>
                  <a:cubicBezTo>
                    <a:pt x="123" y="138"/>
                    <a:pt x="125" y="139"/>
                    <a:pt x="126" y="139"/>
                  </a:cubicBezTo>
                  <a:cubicBezTo>
                    <a:pt x="127" y="139"/>
                    <a:pt x="128" y="133"/>
                    <a:pt x="129" y="131"/>
                  </a:cubicBezTo>
                  <a:cubicBezTo>
                    <a:pt x="129" y="129"/>
                    <a:pt x="131" y="127"/>
                    <a:pt x="131" y="127"/>
                  </a:cubicBezTo>
                  <a:cubicBezTo>
                    <a:pt x="132" y="127"/>
                    <a:pt x="132" y="126"/>
                    <a:pt x="132" y="126"/>
                  </a:cubicBezTo>
                  <a:cubicBezTo>
                    <a:pt x="132" y="125"/>
                    <a:pt x="134" y="125"/>
                    <a:pt x="134" y="125"/>
                  </a:cubicBezTo>
                  <a:cubicBezTo>
                    <a:pt x="135" y="124"/>
                    <a:pt x="135" y="120"/>
                    <a:pt x="136" y="120"/>
                  </a:cubicBezTo>
                  <a:cubicBezTo>
                    <a:pt x="137" y="119"/>
                    <a:pt x="140" y="117"/>
                    <a:pt x="141" y="117"/>
                  </a:cubicBezTo>
                  <a:cubicBezTo>
                    <a:pt x="142" y="117"/>
                    <a:pt x="144" y="119"/>
                    <a:pt x="145" y="120"/>
                  </a:cubicBezTo>
                  <a:cubicBezTo>
                    <a:pt x="146" y="121"/>
                    <a:pt x="146" y="124"/>
                    <a:pt x="146" y="124"/>
                  </a:cubicBezTo>
                  <a:cubicBezTo>
                    <a:pt x="146" y="125"/>
                    <a:pt x="147" y="127"/>
                    <a:pt x="149" y="127"/>
                  </a:cubicBezTo>
                  <a:cubicBezTo>
                    <a:pt x="150" y="127"/>
                    <a:pt x="150" y="129"/>
                    <a:pt x="151" y="129"/>
                  </a:cubicBezTo>
                  <a:cubicBezTo>
                    <a:pt x="151" y="130"/>
                    <a:pt x="152" y="132"/>
                    <a:pt x="153" y="133"/>
                  </a:cubicBezTo>
                  <a:cubicBezTo>
                    <a:pt x="153" y="133"/>
                    <a:pt x="153" y="136"/>
                    <a:pt x="153" y="136"/>
                  </a:cubicBezTo>
                  <a:cubicBezTo>
                    <a:pt x="153" y="137"/>
                    <a:pt x="153" y="140"/>
                    <a:pt x="153" y="140"/>
                  </a:cubicBezTo>
                  <a:cubicBezTo>
                    <a:pt x="153" y="141"/>
                    <a:pt x="157" y="146"/>
                    <a:pt x="159" y="147"/>
                  </a:cubicBezTo>
                  <a:cubicBezTo>
                    <a:pt x="161" y="148"/>
                    <a:pt x="161" y="144"/>
                    <a:pt x="161" y="143"/>
                  </a:cubicBezTo>
                  <a:cubicBezTo>
                    <a:pt x="160" y="142"/>
                    <a:pt x="157" y="139"/>
                    <a:pt x="156" y="138"/>
                  </a:cubicBezTo>
                  <a:cubicBezTo>
                    <a:pt x="156" y="137"/>
                    <a:pt x="156" y="134"/>
                    <a:pt x="156" y="133"/>
                  </a:cubicBezTo>
                  <a:cubicBezTo>
                    <a:pt x="156" y="132"/>
                    <a:pt x="158" y="133"/>
                    <a:pt x="159" y="134"/>
                  </a:cubicBezTo>
                  <a:cubicBezTo>
                    <a:pt x="160" y="135"/>
                    <a:pt x="161" y="136"/>
                    <a:pt x="161" y="137"/>
                  </a:cubicBezTo>
                  <a:cubicBezTo>
                    <a:pt x="161" y="137"/>
                    <a:pt x="167" y="134"/>
                    <a:pt x="167" y="131"/>
                  </a:cubicBezTo>
                  <a:cubicBezTo>
                    <a:pt x="167" y="127"/>
                    <a:pt x="169" y="123"/>
                    <a:pt x="169" y="122"/>
                  </a:cubicBezTo>
                  <a:cubicBezTo>
                    <a:pt x="170" y="121"/>
                    <a:pt x="169" y="120"/>
                    <a:pt x="168" y="120"/>
                  </a:cubicBezTo>
                  <a:cubicBezTo>
                    <a:pt x="168" y="120"/>
                    <a:pt x="169" y="117"/>
                    <a:pt x="171" y="118"/>
                  </a:cubicBezTo>
                  <a:cubicBezTo>
                    <a:pt x="172" y="118"/>
                    <a:pt x="176" y="113"/>
                    <a:pt x="177" y="112"/>
                  </a:cubicBezTo>
                  <a:cubicBezTo>
                    <a:pt x="178" y="110"/>
                    <a:pt x="180" y="109"/>
                    <a:pt x="180" y="108"/>
                  </a:cubicBezTo>
                  <a:cubicBezTo>
                    <a:pt x="180" y="108"/>
                    <a:pt x="182" y="104"/>
                    <a:pt x="182" y="102"/>
                  </a:cubicBezTo>
                  <a:cubicBezTo>
                    <a:pt x="182" y="101"/>
                    <a:pt x="181" y="98"/>
                    <a:pt x="181" y="97"/>
                  </a:cubicBezTo>
                  <a:cubicBezTo>
                    <a:pt x="181" y="96"/>
                    <a:pt x="179" y="94"/>
                    <a:pt x="179" y="94"/>
                  </a:cubicBezTo>
                  <a:cubicBezTo>
                    <a:pt x="179" y="93"/>
                    <a:pt x="178" y="91"/>
                    <a:pt x="178" y="90"/>
                  </a:cubicBezTo>
                  <a:cubicBezTo>
                    <a:pt x="179" y="90"/>
                    <a:pt x="180" y="90"/>
                    <a:pt x="180" y="89"/>
                  </a:cubicBezTo>
                  <a:cubicBezTo>
                    <a:pt x="180" y="89"/>
                    <a:pt x="182" y="87"/>
                    <a:pt x="182" y="86"/>
                  </a:cubicBezTo>
                  <a:cubicBezTo>
                    <a:pt x="182" y="85"/>
                    <a:pt x="183" y="87"/>
                    <a:pt x="184" y="88"/>
                  </a:cubicBezTo>
                  <a:cubicBezTo>
                    <a:pt x="185" y="89"/>
                    <a:pt x="185" y="93"/>
                    <a:pt x="186" y="93"/>
                  </a:cubicBezTo>
                  <a:cubicBezTo>
                    <a:pt x="187" y="94"/>
                    <a:pt x="191" y="89"/>
                    <a:pt x="190" y="86"/>
                  </a:cubicBezTo>
                  <a:cubicBezTo>
                    <a:pt x="190" y="82"/>
                    <a:pt x="192" y="79"/>
                    <a:pt x="193" y="78"/>
                  </a:cubicBezTo>
                  <a:cubicBezTo>
                    <a:pt x="193" y="78"/>
                    <a:pt x="195" y="75"/>
                    <a:pt x="196" y="74"/>
                  </a:cubicBezTo>
                  <a:cubicBezTo>
                    <a:pt x="188" y="50"/>
                    <a:pt x="174" y="28"/>
                    <a:pt x="156" y="11"/>
                  </a:cubicBezTo>
                  <a:cubicBezTo>
                    <a:pt x="156" y="11"/>
                    <a:pt x="156" y="11"/>
                    <a:pt x="156" y="11"/>
                  </a:cubicBezTo>
                  <a:cubicBezTo>
                    <a:pt x="154" y="10"/>
                    <a:pt x="154" y="10"/>
                    <a:pt x="154" y="10"/>
                  </a:cubicBezTo>
                  <a:cubicBezTo>
                    <a:pt x="152" y="10"/>
                    <a:pt x="151" y="7"/>
                    <a:pt x="151" y="7"/>
                  </a:cubicBezTo>
                  <a:cubicBezTo>
                    <a:pt x="151" y="7"/>
                    <a:pt x="151" y="6"/>
                    <a:pt x="151" y="6"/>
                  </a:cubicBezTo>
                  <a:cubicBezTo>
                    <a:pt x="150" y="5"/>
                    <a:pt x="148" y="3"/>
                    <a:pt x="147" y="2"/>
                  </a:cubicBezTo>
                  <a:cubicBezTo>
                    <a:pt x="146" y="2"/>
                    <a:pt x="145" y="2"/>
                    <a:pt x="144" y="2"/>
                  </a:cubicBezTo>
                  <a:cubicBezTo>
                    <a:pt x="143" y="2"/>
                    <a:pt x="140" y="1"/>
                    <a:pt x="139" y="1"/>
                  </a:cubicBezTo>
                  <a:cubicBezTo>
                    <a:pt x="139" y="0"/>
                    <a:pt x="137" y="1"/>
                    <a:pt x="137" y="2"/>
                  </a:cubicBezTo>
                  <a:cubicBezTo>
                    <a:pt x="137" y="3"/>
                    <a:pt x="133" y="4"/>
                    <a:pt x="133" y="4"/>
                  </a:cubicBezTo>
                  <a:cubicBezTo>
                    <a:pt x="133" y="5"/>
                    <a:pt x="131" y="5"/>
                    <a:pt x="131" y="5"/>
                  </a:cubicBezTo>
                  <a:cubicBezTo>
                    <a:pt x="131" y="4"/>
                    <a:pt x="128" y="6"/>
                    <a:pt x="126" y="6"/>
                  </a:cubicBezTo>
                  <a:cubicBezTo>
                    <a:pt x="125" y="6"/>
                    <a:pt x="122" y="7"/>
                    <a:pt x="121" y="8"/>
                  </a:cubicBezTo>
                  <a:cubicBezTo>
                    <a:pt x="121" y="8"/>
                    <a:pt x="119" y="9"/>
                    <a:pt x="119" y="10"/>
                  </a:cubicBezTo>
                  <a:cubicBezTo>
                    <a:pt x="119" y="11"/>
                    <a:pt x="117" y="12"/>
                    <a:pt x="116" y="12"/>
                  </a:cubicBezTo>
                  <a:cubicBezTo>
                    <a:pt x="115" y="12"/>
                    <a:pt x="116" y="15"/>
                    <a:pt x="116" y="15"/>
                  </a:cubicBezTo>
                  <a:cubicBezTo>
                    <a:pt x="117" y="16"/>
                    <a:pt x="115" y="15"/>
                    <a:pt x="114" y="15"/>
                  </a:cubicBezTo>
                  <a:cubicBezTo>
                    <a:pt x="113" y="14"/>
                    <a:pt x="112" y="16"/>
                    <a:pt x="112" y="16"/>
                  </a:cubicBezTo>
                  <a:cubicBezTo>
                    <a:pt x="111" y="17"/>
                    <a:pt x="110" y="16"/>
                    <a:pt x="110" y="15"/>
                  </a:cubicBezTo>
                  <a:cubicBezTo>
                    <a:pt x="110" y="14"/>
                    <a:pt x="108" y="14"/>
                    <a:pt x="108" y="14"/>
                  </a:cubicBezTo>
                  <a:cubicBezTo>
                    <a:pt x="107" y="15"/>
                    <a:pt x="106" y="14"/>
                    <a:pt x="105" y="14"/>
                  </a:cubicBezTo>
                  <a:cubicBezTo>
                    <a:pt x="104" y="13"/>
                    <a:pt x="101" y="17"/>
                    <a:pt x="100" y="18"/>
                  </a:cubicBezTo>
                  <a:cubicBezTo>
                    <a:pt x="99" y="19"/>
                    <a:pt x="93" y="20"/>
                    <a:pt x="92" y="19"/>
                  </a:cubicBezTo>
                  <a:cubicBezTo>
                    <a:pt x="91" y="19"/>
                    <a:pt x="90" y="22"/>
                    <a:pt x="91" y="22"/>
                  </a:cubicBezTo>
                  <a:cubicBezTo>
                    <a:pt x="92" y="22"/>
                    <a:pt x="89" y="22"/>
                    <a:pt x="87" y="22"/>
                  </a:cubicBezTo>
                  <a:cubicBezTo>
                    <a:pt x="86" y="22"/>
                    <a:pt x="81" y="24"/>
                    <a:pt x="80" y="25"/>
                  </a:cubicBezTo>
                  <a:cubicBezTo>
                    <a:pt x="79" y="26"/>
                    <a:pt x="78" y="25"/>
                    <a:pt x="78" y="24"/>
                  </a:cubicBezTo>
                  <a:cubicBezTo>
                    <a:pt x="78" y="23"/>
                    <a:pt x="76" y="23"/>
                    <a:pt x="75" y="23"/>
                  </a:cubicBezTo>
                  <a:cubicBezTo>
                    <a:pt x="75" y="22"/>
                    <a:pt x="74" y="26"/>
                    <a:pt x="73" y="27"/>
                  </a:cubicBezTo>
                  <a:cubicBezTo>
                    <a:pt x="72" y="28"/>
                    <a:pt x="70" y="24"/>
                    <a:pt x="68" y="23"/>
                  </a:cubicBezTo>
                  <a:cubicBezTo>
                    <a:pt x="66" y="23"/>
                    <a:pt x="62" y="21"/>
                    <a:pt x="61" y="20"/>
                  </a:cubicBezTo>
                  <a:cubicBezTo>
                    <a:pt x="60" y="20"/>
                    <a:pt x="58" y="18"/>
                    <a:pt x="58" y="17"/>
                  </a:cubicBezTo>
                  <a:cubicBezTo>
                    <a:pt x="57" y="17"/>
                    <a:pt x="54" y="16"/>
                    <a:pt x="53" y="16"/>
                  </a:cubicBezTo>
                  <a:cubicBezTo>
                    <a:pt x="52" y="16"/>
                    <a:pt x="49" y="18"/>
                    <a:pt x="49" y="19"/>
                  </a:cubicBezTo>
                  <a:cubicBezTo>
                    <a:pt x="48" y="19"/>
                    <a:pt x="47" y="19"/>
                    <a:pt x="46" y="19"/>
                  </a:cubicBezTo>
                  <a:cubicBezTo>
                    <a:pt x="46" y="20"/>
                    <a:pt x="42" y="23"/>
                    <a:pt x="41" y="24"/>
                  </a:cubicBezTo>
                  <a:cubicBezTo>
                    <a:pt x="40" y="25"/>
                    <a:pt x="37" y="29"/>
                    <a:pt x="37" y="31"/>
                  </a:cubicBezTo>
                  <a:cubicBezTo>
                    <a:pt x="36" y="32"/>
                    <a:pt x="35" y="32"/>
                    <a:pt x="34" y="32"/>
                  </a:cubicBezTo>
                  <a:cubicBezTo>
                    <a:pt x="34" y="32"/>
                    <a:pt x="33" y="33"/>
                    <a:pt x="33" y="34"/>
                  </a:cubicBezTo>
                  <a:cubicBezTo>
                    <a:pt x="33" y="34"/>
                    <a:pt x="30" y="36"/>
                    <a:pt x="29" y="38"/>
                  </a:cubicBezTo>
                  <a:cubicBezTo>
                    <a:pt x="29" y="40"/>
                    <a:pt x="30" y="44"/>
                    <a:pt x="30" y="45"/>
                  </a:cubicBezTo>
                  <a:cubicBezTo>
                    <a:pt x="30" y="47"/>
                    <a:pt x="31" y="49"/>
                    <a:pt x="32" y="49"/>
                  </a:cubicBezTo>
                  <a:cubicBezTo>
                    <a:pt x="33" y="49"/>
                    <a:pt x="33" y="52"/>
                    <a:pt x="32" y="53"/>
                  </a:cubicBezTo>
                  <a:cubicBezTo>
                    <a:pt x="32" y="53"/>
                    <a:pt x="33" y="54"/>
                    <a:pt x="33" y="55"/>
                  </a:cubicBezTo>
                  <a:cubicBezTo>
                    <a:pt x="33" y="55"/>
                    <a:pt x="30" y="56"/>
                    <a:pt x="29" y="56"/>
                  </a:cubicBezTo>
                  <a:cubicBezTo>
                    <a:pt x="29" y="57"/>
                    <a:pt x="27" y="58"/>
                    <a:pt x="27" y="59"/>
                  </a:cubicBezTo>
                  <a:cubicBezTo>
                    <a:pt x="27" y="60"/>
                    <a:pt x="24" y="60"/>
                    <a:pt x="23" y="61"/>
                  </a:cubicBezTo>
                  <a:cubicBezTo>
                    <a:pt x="24" y="60"/>
                    <a:pt x="24" y="60"/>
                    <a:pt x="24" y="59"/>
                  </a:cubicBezTo>
                  <a:cubicBezTo>
                    <a:pt x="25" y="58"/>
                    <a:pt x="24" y="57"/>
                    <a:pt x="24" y="56"/>
                  </a:cubicBezTo>
                  <a:cubicBezTo>
                    <a:pt x="23" y="56"/>
                    <a:pt x="23" y="51"/>
                    <a:pt x="22" y="50"/>
                  </a:cubicBezTo>
                  <a:cubicBezTo>
                    <a:pt x="22" y="49"/>
                    <a:pt x="20" y="47"/>
                    <a:pt x="20" y="47"/>
                  </a:cubicBezTo>
                  <a:cubicBezTo>
                    <a:pt x="19" y="47"/>
                    <a:pt x="20" y="46"/>
                    <a:pt x="20" y="45"/>
                  </a:cubicBezTo>
                  <a:cubicBezTo>
                    <a:pt x="20" y="44"/>
                    <a:pt x="18" y="44"/>
                    <a:pt x="17" y="45"/>
                  </a:cubicBezTo>
                  <a:cubicBezTo>
                    <a:pt x="17" y="45"/>
                    <a:pt x="16" y="50"/>
                    <a:pt x="16" y="51"/>
                  </a:cubicBezTo>
                  <a:cubicBezTo>
                    <a:pt x="16" y="52"/>
                    <a:pt x="17" y="54"/>
                    <a:pt x="17" y="54"/>
                  </a:cubicBezTo>
                  <a:cubicBezTo>
                    <a:pt x="18" y="54"/>
                    <a:pt x="18" y="57"/>
                    <a:pt x="17" y="57"/>
                  </a:cubicBezTo>
                  <a:cubicBezTo>
                    <a:pt x="16" y="57"/>
                    <a:pt x="15" y="60"/>
                    <a:pt x="16" y="61"/>
                  </a:cubicBezTo>
                  <a:cubicBezTo>
                    <a:pt x="16" y="62"/>
                    <a:pt x="15" y="63"/>
                    <a:pt x="15" y="64"/>
                  </a:cubicBezTo>
                  <a:cubicBezTo>
                    <a:pt x="14" y="64"/>
                    <a:pt x="18" y="64"/>
                    <a:pt x="20" y="64"/>
                  </a:cubicBezTo>
                  <a:cubicBezTo>
                    <a:pt x="21" y="64"/>
                    <a:pt x="23" y="64"/>
                    <a:pt x="22" y="64"/>
                  </a:cubicBezTo>
                  <a:cubicBezTo>
                    <a:pt x="22" y="65"/>
                    <a:pt x="19" y="65"/>
                    <a:pt x="19" y="66"/>
                  </a:cubicBezTo>
                  <a:cubicBezTo>
                    <a:pt x="18" y="67"/>
                    <a:pt x="16" y="68"/>
                    <a:pt x="16" y="69"/>
                  </a:cubicBezTo>
                  <a:cubicBezTo>
                    <a:pt x="15" y="69"/>
                    <a:pt x="16" y="70"/>
                    <a:pt x="17" y="70"/>
                  </a:cubicBezTo>
                  <a:cubicBezTo>
                    <a:pt x="18" y="70"/>
                    <a:pt x="19" y="73"/>
                    <a:pt x="20" y="74"/>
                  </a:cubicBezTo>
                  <a:cubicBezTo>
                    <a:pt x="20" y="75"/>
                    <a:pt x="20" y="76"/>
                    <a:pt x="20" y="77"/>
                  </a:cubicBezTo>
                  <a:cubicBezTo>
                    <a:pt x="20" y="77"/>
                    <a:pt x="15" y="76"/>
                    <a:pt x="14" y="77"/>
                  </a:cubicBezTo>
                  <a:cubicBezTo>
                    <a:pt x="12" y="77"/>
                    <a:pt x="10" y="81"/>
                    <a:pt x="10" y="82"/>
                  </a:cubicBezTo>
                  <a:cubicBezTo>
                    <a:pt x="10" y="83"/>
                    <a:pt x="10" y="87"/>
                    <a:pt x="10" y="88"/>
                  </a:cubicBezTo>
                  <a:cubicBezTo>
                    <a:pt x="11" y="89"/>
                    <a:pt x="14" y="89"/>
                    <a:pt x="15" y="90"/>
                  </a:cubicBezTo>
                  <a:cubicBezTo>
                    <a:pt x="15" y="90"/>
                    <a:pt x="19" y="90"/>
                    <a:pt x="19" y="90"/>
                  </a:cubicBezTo>
                  <a:cubicBezTo>
                    <a:pt x="20" y="91"/>
                    <a:pt x="22" y="87"/>
                    <a:pt x="23" y="85"/>
                  </a:cubicBezTo>
                  <a:cubicBezTo>
                    <a:pt x="23" y="84"/>
                    <a:pt x="26" y="81"/>
                    <a:pt x="27" y="80"/>
                  </a:cubicBezTo>
                  <a:cubicBezTo>
                    <a:pt x="28" y="78"/>
                    <a:pt x="31" y="79"/>
                    <a:pt x="32" y="78"/>
                  </a:cubicBezTo>
                  <a:cubicBezTo>
                    <a:pt x="33" y="77"/>
                    <a:pt x="33" y="81"/>
                    <a:pt x="33" y="83"/>
                  </a:cubicBezTo>
                  <a:cubicBezTo>
                    <a:pt x="34" y="84"/>
                    <a:pt x="37" y="84"/>
                    <a:pt x="37" y="83"/>
                  </a:cubicBezTo>
                  <a:cubicBezTo>
                    <a:pt x="36" y="81"/>
                    <a:pt x="37" y="80"/>
                    <a:pt x="37" y="81"/>
                  </a:cubicBezTo>
                  <a:cubicBezTo>
                    <a:pt x="37" y="81"/>
                    <a:pt x="41" y="83"/>
                    <a:pt x="41" y="84"/>
                  </a:cubicBezTo>
                  <a:cubicBezTo>
                    <a:pt x="42" y="85"/>
                    <a:pt x="42" y="87"/>
                    <a:pt x="41" y="87"/>
                  </a:cubicBezTo>
                  <a:cubicBezTo>
                    <a:pt x="40" y="87"/>
                    <a:pt x="40" y="89"/>
                    <a:pt x="41" y="89"/>
                  </a:cubicBezTo>
                  <a:cubicBezTo>
                    <a:pt x="42" y="89"/>
                    <a:pt x="43" y="87"/>
                    <a:pt x="44" y="86"/>
                  </a:cubicBezTo>
                  <a:cubicBezTo>
                    <a:pt x="45" y="86"/>
                    <a:pt x="45" y="84"/>
                    <a:pt x="45" y="84"/>
                  </a:cubicBezTo>
                  <a:cubicBezTo>
                    <a:pt x="45" y="84"/>
                    <a:pt x="46" y="82"/>
                    <a:pt x="46" y="83"/>
                  </a:cubicBezTo>
                  <a:cubicBezTo>
                    <a:pt x="47" y="83"/>
                    <a:pt x="44" y="79"/>
                    <a:pt x="43" y="78"/>
                  </a:cubicBezTo>
                  <a:cubicBezTo>
                    <a:pt x="41" y="76"/>
                    <a:pt x="42" y="77"/>
                    <a:pt x="45" y="79"/>
                  </a:cubicBezTo>
                  <a:cubicBezTo>
                    <a:pt x="45" y="79"/>
                    <a:pt x="45" y="79"/>
                    <a:pt x="47" y="82"/>
                  </a:cubicBezTo>
                  <a:cubicBezTo>
                    <a:pt x="47" y="82"/>
                    <a:pt x="48" y="84"/>
                    <a:pt x="48" y="84"/>
                  </a:cubicBezTo>
                  <a:cubicBezTo>
                    <a:pt x="49" y="85"/>
                    <a:pt x="49" y="85"/>
                    <a:pt x="49" y="85"/>
                  </a:cubicBezTo>
                  <a:cubicBezTo>
                    <a:pt x="49" y="86"/>
                    <a:pt x="49" y="88"/>
                    <a:pt x="49" y="89"/>
                  </a:cubicBezTo>
                  <a:cubicBezTo>
                    <a:pt x="49" y="90"/>
                    <a:pt x="51" y="91"/>
                    <a:pt x="52" y="91"/>
                  </a:cubicBezTo>
                  <a:cubicBezTo>
                    <a:pt x="53" y="91"/>
                    <a:pt x="53" y="91"/>
                    <a:pt x="53" y="91"/>
                  </a:cubicBezTo>
                  <a:cubicBezTo>
                    <a:pt x="53" y="91"/>
                    <a:pt x="54" y="93"/>
                    <a:pt x="55" y="93"/>
                  </a:cubicBezTo>
                  <a:cubicBezTo>
                    <a:pt x="55" y="93"/>
                    <a:pt x="56" y="91"/>
                    <a:pt x="55" y="91"/>
                  </a:cubicBezTo>
                  <a:cubicBezTo>
                    <a:pt x="54" y="91"/>
                    <a:pt x="54" y="88"/>
                    <a:pt x="54" y="86"/>
                  </a:cubicBezTo>
                  <a:cubicBezTo>
                    <a:pt x="54" y="85"/>
                    <a:pt x="55" y="84"/>
                    <a:pt x="55" y="84"/>
                  </a:cubicBezTo>
                  <a:cubicBezTo>
                    <a:pt x="55" y="84"/>
                    <a:pt x="55" y="87"/>
                    <a:pt x="55" y="87"/>
                  </a:cubicBezTo>
                  <a:cubicBezTo>
                    <a:pt x="55" y="88"/>
                    <a:pt x="55" y="89"/>
                    <a:pt x="56" y="90"/>
                  </a:cubicBezTo>
                  <a:cubicBezTo>
                    <a:pt x="56" y="90"/>
                    <a:pt x="56" y="90"/>
                    <a:pt x="57" y="91"/>
                  </a:cubicBezTo>
                  <a:cubicBezTo>
                    <a:pt x="59" y="92"/>
                    <a:pt x="59" y="92"/>
                    <a:pt x="59" y="92"/>
                  </a:cubicBezTo>
                  <a:cubicBezTo>
                    <a:pt x="62" y="92"/>
                    <a:pt x="66" y="92"/>
                    <a:pt x="65" y="93"/>
                  </a:cubicBezTo>
                  <a:cubicBezTo>
                    <a:pt x="65" y="93"/>
                    <a:pt x="68" y="94"/>
                    <a:pt x="68" y="93"/>
                  </a:cubicBezTo>
                  <a:cubicBezTo>
                    <a:pt x="68" y="92"/>
                    <a:pt x="68" y="93"/>
                    <a:pt x="68" y="93"/>
                  </a:cubicBezTo>
                  <a:cubicBezTo>
                    <a:pt x="68" y="94"/>
                    <a:pt x="66" y="97"/>
                    <a:pt x="66" y="98"/>
                  </a:cubicBezTo>
                  <a:cubicBezTo>
                    <a:pt x="65" y="99"/>
                    <a:pt x="59" y="98"/>
                    <a:pt x="56" y="98"/>
                  </a:cubicBezTo>
                  <a:cubicBezTo>
                    <a:pt x="53" y="98"/>
                    <a:pt x="49" y="99"/>
                    <a:pt x="48" y="100"/>
                  </a:cubicBezTo>
                  <a:cubicBezTo>
                    <a:pt x="48" y="100"/>
                    <a:pt x="43" y="98"/>
                    <a:pt x="41" y="97"/>
                  </a:cubicBezTo>
                  <a:cubicBezTo>
                    <a:pt x="39" y="96"/>
                    <a:pt x="38" y="93"/>
                    <a:pt x="37" y="92"/>
                  </a:cubicBezTo>
                  <a:cubicBezTo>
                    <a:pt x="37" y="92"/>
                    <a:pt x="37" y="91"/>
                    <a:pt x="37" y="90"/>
                  </a:cubicBezTo>
                  <a:cubicBezTo>
                    <a:pt x="37" y="90"/>
                    <a:pt x="32" y="89"/>
                    <a:pt x="31" y="90"/>
                  </a:cubicBezTo>
                  <a:cubicBezTo>
                    <a:pt x="30" y="90"/>
                    <a:pt x="22" y="91"/>
                    <a:pt x="21" y="92"/>
                  </a:cubicBezTo>
                  <a:cubicBezTo>
                    <a:pt x="19" y="93"/>
                    <a:pt x="16" y="92"/>
                    <a:pt x="16" y="92"/>
                  </a:cubicBezTo>
                  <a:cubicBezTo>
                    <a:pt x="15" y="92"/>
                    <a:pt x="13" y="94"/>
                    <a:pt x="12" y="94"/>
                  </a:cubicBezTo>
                  <a:cubicBezTo>
                    <a:pt x="11" y="95"/>
                    <a:pt x="10" y="98"/>
                    <a:pt x="9" y="102"/>
                  </a:cubicBezTo>
                  <a:cubicBezTo>
                    <a:pt x="9" y="102"/>
                    <a:pt x="9" y="102"/>
                    <a:pt x="8" y="104"/>
                  </a:cubicBezTo>
                  <a:cubicBezTo>
                    <a:pt x="7" y="106"/>
                    <a:pt x="7" y="106"/>
                    <a:pt x="7" y="106"/>
                  </a:cubicBezTo>
                  <a:cubicBezTo>
                    <a:pt x="5" y="108"/>
                    <a:pt x="2" y="114"/>
                    <a:pt x="1" y="115"/>
                  </a:cubicBezTo>
                  <a:cubicBezTo>
                    <a:pt x="1" y="116"/>
                    <a:pt x="0" y="125"/>
                    <a:pt x="0" y="128"/>
                  </a:cubicBezTo>
                  <a:cubicBezTo>
                    <a:pt x="0" y="130"/>
                    <a:pt x="3" y="137"/>
                    <a:pt x="3" y="138"/>
                  </a:cubicBezTo>
                  <a:cubicBezTo>
                    <a:pt x="4" y="140"/>
                    <a:pt x="8" y="144"/>
                    <a:pt x="10" y="145"/>
                  </a:cubicBezTo>
                  <a:cubicBezTo>
                    <a:pt x="11" y="145"/>
                    <a:pt x="16" y="146"/>
                    <a:pt x="18" y="146"/>
                  </a:cubicBezTo>
                  <a:cubicBezTo>
                    <a:pt x="19" y="146"/>
                    <a:pt x="21" y="144"/>
                    <a:pt x="22" y="142"/>
                  </a:cubicBezTo>
                  <a:cubicBezTo>
                    <a:pt x="22" y="142"/>
                    <a:pt x="22" y="142"/>
                    <a:pt x="24" y="143"/>
                  </a:cubicBezTo>
                  <a:cubicBezTo>
                    <a:pt x="25" y="143"/>
                    <a:pt x="25" y="143"/>
                    <a:pt x="25" y="143"/>
                  </a:cubicBezTo>
                  <a:cubicBezTo>
                    <a:pt x="25" y="144"/>
                    <a:pt x="28" y="145"/>
                    <a:pt x="29" y="145"/>
                  </a:cubicBezTo>
                  <a:cubicBezTo>
                    <a:pt x="30" y="146"/>
                    <a:pt x="32" y="145"/>
                    <a:pt x="33" y="145"/>
                  </a:cubicBezTo>
                  <a:cubicBezTo>
                    <a:pt x="34" y="145"/>
                    <a:pt x="34" y="151"/>
                    <a:pt x="34" y="153"/>
                  </a:cubicBezTo>
                  <a:cubicBezTo>
                    <a:pt x="33" y="155"/>
                    <a:pt x="35" y="161"/>
                    <a:pt x="35" y="162"/>
                  </a:cubicBezTo>
                  <a:cubicBezTo>
                    <a:pt x="36" y="164"/>
                    <a:pt x="38" y="169"/>
                    <a:pt x="38" y="171"/>
                  </a:cubicBezTo>
                  <a:cubicBezTo>
                    <a:pt x="38" y="173"/>
                    <a:pt x="37" y="179"/>
                    <a:pt x="37" y="181"/>
                  </a:cubicBezTo>
                  <a:cubicBezTo>
                    <a:pt x="37" y="183"/>
                    <a:pt x="39" y="189"/>
                    <a:pt x="40" y="191"/>
                  </a:cubicBezTo>
                  <a:cubicBezTo>
                    <a:pt x="41" y="193"/>
                    <a:pt x="41" y="197"/>
                    <a:pt x="41" y="198"/>
                  </a:cubicBezTo>
                  <a:cubicBezTo>
                    <a:pt x="41" y="199"/>
                    <a:pt x="44" y="205"/>
                    <a:pt x="45" y="207"/>
                  </a:cubicBezTo>
                  <a:cubicBezTo>
                    <a:pt x="46" y="210"/>
                    <a:pt x="54" y="210"/>
                    <a:pt x="56" y="209"/>
                  </a:cubicBezTo>
                  <a:close/>
                </a:path>
              </a:pathLst>
            </a:custGeom>
            <a:solidFill>
              <a:srgbClr val="CDD5D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27" name="îṩľídê"/>
            <p:cNvSpPr/>
            <p:nvPr/>
          </p:nvSpPr>
          <p:spPr bwMode="auto">
            <a:xfrm>
              <a:off x="7170055" y="3555108"/>
              <a:ext cx="85306" cy="69797"/>
            </a:xfrm>
            <a:custGeom>
              <a:avLst/>
              <a:gdLst>
                <a:gd name="T0" fmla="*/ 3 w 9"/>
                <a:gd name="T1" fmla="*/ 8 h 8"/>
                <a:gd name="T2" fmla="*/ 7 w 9"/>
                <a:gd name="T3" fmla="*/ 6 h 8"/>
                <a:gd name="T4" fmla="*/ 8 w 9"/>
                <a:gd name="T5" fmla="*/ 3 h 8"/>
                <a:gd name="T6" fmla="*/ 5 w 9"/>
                <a:gd name="T7" fmla="*/ 0 h 8"/>
                <a:gd name="T8" fmla="*/ 3 w 9"/>
                <a:gd name="T9" fmla="*/ 2 h 8"/>
                <a:gd name="T10" fmla="*/ 0 w 9"/>
                <a:gd name="T11" fmla="*/ 4 h 8"/>
                <a:gd name="T12" fmla="*/ 0 w 9"/>
                <a:gd name="T13" fmla="*/ 5 h 8"/>
                <a:gd name="T14" fmla="*/ 3 w 9"/>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3" y="8"/>
                  </a:moveTo>
                  <a:cubicBezTo>
                    <a:pt x="3" y="8"/>
                    <a:pt x="5" y="7"/>
                    <a:pt x="7" y="6"/>
                  </a:cubicBezTo>
                  <a:cubicBezTo>
                    <a:pt x="8" y="6"/>
                    <a:pt x="9" y="3"/>
                    <a:pt x="8" y="3"/>
                  </a:cubicBezTo>
                  <a:cubicBezTo>
                    <a:pt x="7" y="3"/>
                    <a:pt x="6" y="0"/>
                    <a:pt x="5" y="0"/>
                  </a:cubicBezTo>
                  <a:cubicBezTo>
                    <a:pt x="4" y="0"/>
                    <a:pt x="3" y="1"/>
                    <a:pt x="3" y="2"/>
                  </a:cubicBezTo>
                  <a:cubicBezTo>
                    <a:pt x="3" y="3"/>
                    <a:pt x="1" y="3"/>
                    <a:pt x="0" y="4"/>
                  </a:cubicBezTo>
                  <a:cubicBezTo>
                    <a:pt x="0" y="5"/>
                    <a:pt x="0" y="5"/>
                    <a:pt x="0" y="5"/>
                  </a:cubicBezTo>
                  <a:cubicBezTo>
                    <a:pt x="1" y="5"/>
                    <a:pt x="3" y="7"/>
                    <a:pt x="3" y="8"/>
                  </a:cubicBezTo>
                  <a:close/>
                </a:path>
              </a:pathLst>
            </a:custGeom>
            <a:solidFill>
              <a:srgbClr val="CDD5D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28" name="iṥ1ïḋé"/>
            <p:cNvSpPr/>
            <p:nvPr/>
          </p:nvSpPr>
          <p:spPr bwMode="auto">
            <a:xfrm>
              <a:off x="7131283" y="3741226"/>
              <a:ext cx="54287" cy="77549"/>
            </a:xfrm>
            <a:custGeom>
              <a:avLst/>
              <a:gdLst>
                <a:gd name="T0" fmla="*/ 6 w 6"/>
                <a:gd name="T1" fmla="*/ 4 h 9"/>
                <a:gd name="T2" fmla="*/ 5 w 6"/>
                <a:gd name="T3" fmla="*/ 0 h 9"/>
                <a:gd name="T4" fmla="*/ 1 w 6"/>
                <a:gd name="T5" fmla="*/ 7 h 9"/>
                <a:gd name="T6" fmla="*/ 2 w 6"/>
                <a:gd name="T7" fmla="*/ 8 h 9"/>
                <a:gd name="T8" fmla="*/ 5 w 6"/>
                <a:gd name="T9" fmla="*/ 9 h 9"/>
                <a:gd name="T10" fmla="*/ 5 w 6"/>
                <a:gd name="T11" fmla="*/ 8 h 9"/>
                <a:gd name="T12" fmla="*/ 6 w 6"/>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6" h="9">
                  <a:moveTo>
                    <a:pt x="6" y="4"/>
                  </a:moveTo>
                  <a:cubicBezTo>
                    <a:pt x="6" y="3"/>
                    <a:pt x="6" y="0"/>
                    <a:pt x="5" y="0"/>
                  </a:cubicBezTo>
                  <a:cubicBezTo>
                    <a:pt x="3" y="0"/>
                    <a:pt x="0" y="4"/>
                    <a:pt x="1" y="7"/>
                  </a:cubicBezTo>
                  <a:cubicBezTo>
                    <a:pt x="1" y="9"/>
                    <a:pt x="2" y="9"/>
                    <a:pt x="2" y="8"/>
                  </a:cubicBezTo>
                  <a:cubicBezTo>
                    <a:pt x="3" y="8"/>
                    <a:pt x="5" y="9"/>
                    <a:pt x="5" y="9"/>
                  </a:cubicBezTo>
                  <a:cubicBezTo>
                    <a:pt x="6" y="9"/>
                    <a:pt x="6" y="9"/>
                    <a:pt x="5" y="8"/>
                  </a:cubicBezTo>
                  <a:cubicBezTo>
                    <a:pt x="5" y="7"/>
                    <a:pt x="5" y="4"/>
                    <a:pt x="6" y="4"/>
                  </a:cubicBezTo>
                  <a:close/>
                </a:path>
              </a:pathLst>
            </a:custGeom>
            <a:solidFill>
              <a:srgbClr val="CDD5D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29" name="išlíde"/>
            <p:cNvSpPr/>
            <p:nvPr/>
          </p:nvSpPr>
          <p:spPr bwMode="auto">
            <a:xfrm>
              <a:off x="7014957" y="3663677"/>
              <a:ext cx="116326" cy="162856"/>
            </a:xfrm>
            <a:custGeom>
              <a:avLst/>
              <a:gdLst>
                <a:gd name="T0" fmla="*/ 12 w 13"/>
                <a:gd name="T1" fmla="*/ 9 h 18"/>
                <a:gd name="T2" fmla="*/ 13 w 13"/>
                <a:gd name="T3" fmla="*/ 3 h 18"/>
                <a:gd name="T4" fmla="*/ 10 w 13"/>
                <a:gd name="T5" fmla="*/ 0 h 18"/>
                <a:gd name="T6" fmla="*/ 3 w 13"/>
                <a:gd name="T7" fmla="*/ 8 h 18"/>
                <a:gd name="T8" fmla="*/ 1 w 13"/>
                <a:gd name="T9" fmla="*/ 15 h 18"/>
                <a:gd name="T10" fmla="*/ 7 w 13"/>
                <a:gd name="T11" fmla="*/ 17 h 18"/>
                <a:gd name="T12" fmla="*/ 9 w 13"/>
                <a:gd name="T13" fmla="*/ 17 h 18"/>
                <a:gd name="T14" fmla="*/ 10 w 13"/>
                <a:gd name="T15" fmla="*/ 16 h 18"/>
                <a:gd name="T16" fmla="*/ 12 w 13"/>
                <a:gd name="T17" fmla="*/ 13 h 18"/>
                <a:gd name="T18" fmla="*/ 12 w 13"/>
                <a:gd name="T19"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8">
                  <a:moveTo>
                    <a:pt x="12" y="9"/>
                  </a:moveTo>
                  <a:cubicBezTo>
                    <a:pt x="12" y="8"/>
                    <a:pt x="13" y="4"/>
                    <a:pt x="13" y="3"/>
                  </a:cubicBezTo>
                  <a:cubicBezTo>
                    <a:pt x="13" y="3"/>
                    <a:pt x="11" y="1"/>
                    <a:pt x="10" y="0"/>
                  </a:cubicBezTo>
                  <a:cubicBezTo>
                    <a:pt x="9" y="0"/>
                    <a:pt x="6" y="7"/>
                    <a:pt x="3" y="8"/>
                  </a:cubicBezTo>
                  <a:cubicBezTo>
                    <a:pt x="1" y="10"/>
                    <a:pt x="0" y="14"/>
                    <a:pt x="1" y="15"/>
                  </a:cubicBezTo>
                  <a:cubicBezTo>
                    <a:pt x="1" y="16"/>
                    <a:pt x="6" y="16"/>
                    <a:pt x="7" y="17"/>
                  </a:cubicBezTo>
                  <a:cubicBezTo>
                    <a:pt x="8" y="18"/>
                    <a:pt x="9" y="17"/>
                    <a:pt x="9" y="17"/>
                  </a:cubicBezTo>
                  <a:cubicBezTo>
                    <a:pt x="10" y="17"/>
                    <a:pt x="10" y="17"/>
                    <a:pt x="10" y="16"/>
                  </a:cubicBezTo>
                  <a:cubicBezTo>
                    <a:pt x="9" y="16"/>
                    <a:pt x="11" y="14"/>
                    <a:pt x="12" y="13"/>
                  </a:cubicBezTo>
                  <a:cubicBezTo>
                    <a:pt x="12" y="12"/>
                    <a:pt x="12" y="10"/>
                    <a:pt x="12" y="9"/>
                  </a:cubicBezTo>
                  <a:close/>
                </a:path>
              </a:pathLst>
            </a:custGeom>
            <a:solidFill>
              <a:srgbClr val="CDD5D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30" name="iṣ1ídé"/>
            <p:cNvSpPr/>
            <p:nvPr/>
          </p:nvSpPr>
          <p:spPr bwMode="auto">
            <a:xfrm>
              <a:off x="6968427" y="3842043"/>
              <a:ext cx="116326" cy="46529"/>
            </a:xfrm>
            <a:custGeom>
              <a:avLst/>
              <a:gdLst>
                <a:gd name="T0" fmla="*/ 4 w 13"/>
                <a:gd name="T1" fmla="*/ 0 h 5"/>
                <a:gd name="T2" fmla="*/ 0 w 13"/>
                <a:gd name="T3" fmla="*/ 2 h 5"/>
                <a:gd name="T4" fmla="*/ 9 w 13"/>
                <a:gd name="T5" fmla="*/ 4 h 5"/>
                <a:gd name="T6" fmla="*/ 13 w 13"/>
                <a:gd name="T7" fmla="*/ 5 h 5"/>
                <a:gd name="T8" fmla="*/ 4 w 13"/>
                <a:gd name="T9" fmla="*/ 0 h 5"/>
              </a:gdLst>
              <a:ahLst/>
              <a:cxnLst>
                <a:cxn ang="0">
                  <a:pos x="T0" y="T1"/>
                </a:cxn>
                <a:cxn ang="0">
                  <a:pos x="T2" y="T3"/>
                </a:cxn>
                <a:cxn ang="0">
                  <a:pos x="T4" y="T5"/>
                </a:cxn>
                <a:cxn ang="0">
                  <a:pos x="T6" y="T7"/>
                </a:cxn>
                <a:cxn ang="0">
                  <a:pos x="T8" y="T9"/>
                </a:cxn>
              </a:cxnLst>
              <a:rect l="0" t="0" r="r" b="b"/>
              <a:pathLst>
                <a:path w="13" h="5">
                  <a:moveTo>
                    <a:pt x="4" y="0"/>
                  </a:moveTo>
                  <a:cubicBezTo>
                    <a:pt x="2" y="0"/>
                    <a:pt x="0" y="1"/>
                    <a:pt x="0" y="2"/>
                  </a:cubicBezTo>
                  <a:cubicBezTo>
                    <a:pt x="0" y="2"/>
                    <a:pt x="7" y="3"/>
                    <a:pt x="9" y="4"/>
                  </a:cubicBezTo>
                  <a:cubicBezTo>
                    <a:pt x="12" y="5"/>
                    <a:pt x="13" y="5"/>
                    <a:pt x="13" y="5"/>
                  </a:cubicBezTo>
                  <a:cubicBezTo>
                    <a:pt x="12" y="4"/>
                    <a:pt x="6" y="1"/>
                    <a:pt x="4" y="0"/>
                  </a:cubicBezTo>
                  <a:close/>
                </a:path>
              </a:pathLst>
            </a:custGeom>
            <a:solidFill>
              <a:srgbClr val="CDD5D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31" name="îśľiḍè"/>
            <p:cNvSpPr/>
            <p:nvPr/>
          </p:nvSpPr>
          <p:spPr bwMode="auto">
            <a:xfrm>
              <a:off x="7108015" y="3392258"/>
              <a:ext cx="31020" cy="46529"/>
            </a:xfrm>
            <a:custGeom>
              <a:avLst/>
              <a:gdLst>
                <a:gd name="T0" fmla="*/ 3 w 3"/>
                <a:gd name="T1" fmla="*/ 4 h 5"/>
                <a:gd name="T2" fmla="*/ 1 w 3"/>
                <a:gd name="T3" fmla="*/ 1 h 5"/>
                <a:gd name="T4" fmla="*/ 1 w 3"/>
                <a:gd name="T5" fmla="*/ 4 h 5"/>
                <a:gd name="T6" fmla="*/ 3 w 3"/>
                <a:gd name="T7" fmla="*/ 4 h 5"/>
              </a:gdLst>
              <a:ahLst/>
              <a:cxnLst>
                <a:cxn ang="0">
                  <a:pos x="T0" y="T1"/>
                </a:cxn>
                <a:cxn ang="0">
                  <a:pos x="T2" y="T3"/>
                </a:cxn>
                <a:cxn ang="0">
                  <a:pos x="T4" y="T5"/>
                </a:cxn>
                <a:cxn ang="0">
                  <a:pos x="T6" y="T7"/>
                </a:cxn>
              </a:cxnLst>
              <a:rect l="0" t="0" r="r" b="b"/>
              <a:pathLst>
                <a:path w="3" h="5">
                  <a:moveTo>
                    <a:pt x="3" y="4"/>
                  </a:moveTo>
                  <a:cubicBezTo>
                    <a:pt x="3" y="4"/>
                    <a:pt x="2" y="0"/>
                    <a:pt x="1" y="1"/>
                  </a:cubicBezTo>
                  <a:cubicBezTo>
                    <a:pt x="0" y="1"/>
                    <a:pt x="1" y="4"/>
                    <a:pt x="1" y="4"/>
                  </a:cubicBezTo>
                  <a:cubicBezTo>
                    <a:pt x="1" y="5"/>
                    <a:pt x="2" y="5"/>
                    <a:pt x="3" y="4"/>
                  </a:cubicBezTo>
                  <a:close/>
                </a:path>
              </a:pathLst>
            </a:custGeom>
            <a:solidFill>
              <a:srgbClr val="CDD5D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32" name="î$ḻidé"/>
            <p:cNvSpPr/>
            <p:nvPr/>
          </p:nvSpPr>
          <p:spPr bwMode="auto">
            <a:xfrm>
              <a:off x="7139035" y="3485317"/>
              <a:ext cx="31020" cy="46529"/>
            </a:xfrm>
            <a:custGeom>
              <a:avLst/>
              <a:gdLst>
                <a:gd name="T0" fmla="*/ 4 w 4"/>
                <a:gd name="T1" fmla="*/ 2 h 6"/>
                <a:gd name="T2" fmla="*/ 2 w 4"/>
                <a:gd name="T3" fmla="*/ 0 h 6"/>
                <a:gd name="T4" fmla="*/ 1 w 4"/>
                <a:gd name="T5" fmla="*/ 5 h 6"/>
                <a:gd name="T6" fmla="*/ 4 w 4"/>
                <a:gd name="T7" fmla="*/ 2 h 6"/>
              </a:gdLst>
              <a:ahLst/>
              <a:cxnLst>
                <a:cxn ang="0">
                  <a:pos x="T0" y="T1"/>
                </a:cxn>
                <a:cxn ang="0">
                  <a:pos x="T2" y="T3"/>
                </a:cxn>
                <a:cxn ang="0">
                  <a:pos x="T4" y="T5"/>
                </a:cxn>
                <a:cxn ang="0">
                  <a:pos x="T6" y="T7"/>
                </a:cxn>
              </a:cxnLst>
              <a:rect l="0" t="0" r="r" b="b"/>
              <a:pathLst>
                <a:path w="4" h="6">
                  <a:moveTo>
                    <a:pt x="4" y="2"/>
                  </a:moveTo>
                  <a:cubicBezTo>
                    <a:pt x="4" y="1"/>
                    <a:pt x="4" y="0"/>
                    <a:pt x="2" y="0"/>
                  </a:cubicBezTo>
                  <a:cubicBezTo>
                    <a:pt x="0" y="0"/>
                    <a:pt x="1" y="4"/>
                    <a:pt x="1" y="5"/>
                  </a:cubicBezTo>
                  <a:cubicBezTo>
                    <a:pt x="2" y="6"/>
                    <a:pt x="4" y="3"/>
                    <a:pt x="4" y="2"/>
                  </a:cubicBezTo>
                  <a:close/>
                </a:path>
              </a:pathLst>
            </a:custGeom>
            <a:solidFill>
              <a:srgbClr val="CDD5D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33" name="isļïďe"/>
            <p:cNvSpPr/>
            <p:nvPr/>
          </p:nvSpPr>
          <p:spPr bwMode="auto">
            <a:xfrm>
              <a:off x="7247604" y="3741226"/>
              <a:ext cx="46529" cy="31020"/>
            </a:xfrm>
            <a:custGeom>
              <a:avLst/>
              <a:gdLst>
                <a:gd name="T0" fmla="*/ 0 w 6"/>
                <a:gd name="T1" fmla="*/ 3 h 4"/>
                <a:gd name="T2" fmla="*/ 6 w 6"/>
                <a:gd name="T3" fmla="*/ 1 h 4"/>
                <a:gd name="T4" fmla="*/ 0 w 6"/>
                <a:gd name="T5" fmla="*/ 3 h 4"/>
              </a:gdLst>
              <a:ahLst/>
              <a:cxnLst>
                <a:cxn ang="0">
                  <a:pos x="T0" y="T1"/>
                </a:cxn>
                <a:cxn ang="0">
                  <a:pos x="T2" y="T3"/>
                </a:cxn>
                <a:cxn ang="0">
                  <a:pos x="T4" y="T5"/>
                </a:cxn>
              </a:cxnLst>
              <a:rect l="0" t="0" r="r" b="b"/>
              <a:pathLst>
                <a:path w="6" h="4">
                  <a:moveTo>
                    <a:pt x="0" y="3"/>
                  </a:moveTo>
                  <a:cubicBezTo>
                    <a:pt x="2" y="4"/>
                    <a:pt x="6" y="3"/>
                    <a:pt x="6" y="1"/>
                  </a:cubicBezTo>
                  <a:cubicBezTo>
                    <a:pt x="5" y="0"/>
                    <a:pt x="0" y="0"/>
                    <a:pt x="0" y="3"/>
                  </a:cubicBezTo>
                  <a:close/>
                </a:path>
              </a:pathLst>
            </a:custGeom>
            <a:solidFill>
              <a:srgbClr val="CDD5D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34" name="ïṧlïḑê"/>
            <p:cNvSpPr/>
            <p:nvPr/>
          </p:nvSpPr>
          <p:spPr bwMode="auto">
            <a:xfrm>
              <a:off x="7216584" y="3206140"/>
              <a:ext cx="100816" cy="100816"/>
            </a:xfrm>
            <a:custGeom>
              <a:avLst/>
              <a:gdLst>
                <a:gd name="T0" fmla="*/ 2 w 11"/>
                <a:gd name="T1" fmla="*/ 5 h 11"/>
                <a:gd name="T2" fmla="*/ 1 w 11"/>
                <a:gd name="T3" fmla="*/ 7 h 11"/>
                <a:gd name="T4" fmla="*/ 1 w 11"/>
                <a:gd name="T5" fmla="*/ 7 h 11"/>
                <a:gd name="T6" fmla="*/ 1 w 11"/>
                <a:gd name="T7" fmla="*/ 10 h 11"/>
                <a:gd name="T8" fmla="*/ 4 w 11"/>
                <a:gd name="T9" fmla="*/ 8 h 11"/>
                <a:gd name="T10" fmla="*/ 7 w 11"/>
                <a:gd name="T11" fmla="*/ 7 h 11"/>
                <a:gd name="T12" fmla="*/ 10 w 11"/>
                <a:gd name="T13" fmla="*/ 6 h 11"/>
                <a:gd name="T14" fmla="*/ 11 w 11"/>
                <a:gd name="T15" fmla="*/ 5 h 11"/>
                <a:gd name="T16" fmla="*/ 10 w 11"/>
                <a:gd name="T17" fmla="*/ 0 h 11"/>
                <a:gd name="T18" fmla="*/ 8 w 11"/>
                <a:gd name="T19" fmla="*/ 1 h 11"/>
                <a:gd name="T20" fmla="*/ 2 w 11"/>
                <a:gd name="T21" fmla="*/ 5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1">
                  <a:moveTo>
                    <a:pt x="2" y="5"/>
                  </a:moveTo>
                  <a:cubicBezTo>
                    <a:pt x="1" y="5"/>
                    <a:pt x="1" y="7"/>
                    <a:pt x="1" y="7"/>
                  </a:cubicBezTo>
                  <a:cubicBezTo>
                    <a:pt x="1" y="7"/>
                    <a:pt x="1" y="7"/>
                    <a:pt x="1" y="7"/>
                  </a:cubicBezTo>
                  <a:cubicBezTo>
                    <a:pt x="0" y="7"/>
                    <a:pt x="0" y="10"/>
                    <a:pt x="1" y="10"/>
                  </a:cubicBezTo>
                  <a:cubicBezTo>
                    <a:pt x="2" y="11"/>
                    <a:pt x="3" y="8"/>
                    <a:pt x="4" y="8"/>
                  </a:cubicBezTo>
                  <a:cubicBezTo>
                    <a:pt x="5" y="7"/>
                    <a:pt x="6" y="7"/>
                    <a:pt x="7" y="7"/>
                  </a:cubicBezTo>
                  <a:cubicBezTo>
                    <a:pt x="7" y="7"/>
                    <a:pt x="8" y="7"/>
                    <a:pt x="10" y="6"/>
                  </a:cubicBezTo>
                  <a:cubicBezTo>
                    <a:pt x="10" y="6"/>
                    <a:pt x="10" y="6"/>
                    <a:pt x="11" y="5"/>
                  </a:cubicBezTo>
                  <a:cubicBezTo>
                    <a:pt x="10" y="3"/>
                    <a:pt x="10" y="1"/>
                    <a:pt x="10" y="0"/>
                  </a:cubicBezTo>
                  <a:cubicBezTo>
                    <a:pt x="9" y="0"/>
                    <a:pt x="8" y="1"/>
                    <a:pt x="8" y="1"/>
                  </a:cubicBezTo>
                  <a:cubicBezTo>
                    <a:pt x="7" y="2"/>
                    <a:pt x="3" y="4"/>
                    <a:pt x="2" y="5"/>
                  </a:cubicBezTo>
                  <a:close/>
                </a:path>
              </a:pathLst>
            </a:custGeom>
            <a:solidFill>
              <a:srgbClr val="CDD5D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35" name="ï$lïde"/>
            <p:cNvSpPr/>
            <p:nvPr/>
          </p:nvSpPr>
          <p:spPr bwMode="auto">
            <a:xfrm>
              <a:off x="6852106" y="369469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CDD5D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36" name="ï$ľïḓê"/>
            <p:cNvSpPr/>
            <p:nvPr/>
          </p:nvSpPr>
          <p:spPr bwMode="auto">
            <a:xfrm>
              <a:off x="6852106" y="3679187"/>
              <a:ext cx="116326" cy="147346"/>
            </a:xfrm>
            <a:custGeom>
              <a:avLst/>
              <a:gdLst>
                <a:gd name="T0" fmla="*/ 12 w 13"/>
                <a:gd name="T1" fmla="*/ 12 h 17"/>
                <a:gd name="T2" fmla="*/ 7 w 13"/>
                <a:gd name="T3" fmla="*/ 7 h 17"/>
                <a:gd name="T4" fmla="*/ 6 w 13"/>
                <a:gd name="T5" fmla="*/ 5 h 17"/>
                <a:gd name="T6" fmla="*/ 5 w 13"/>
                <a:gd name="T7" fmla="*/ 4 h 17"/>
                <a:gd name="T8" fmla="*/ 2 w 13"/>
                <a:gd name="T9" fmla="*/ 1 h 17"/>
                <a:gd name="T10" fmla="*/ 0 w 13"/>
                <a:gd name="T11" fmla="*/ 2 h 17"/>
                <a:gd name="T12" fmla="*/ 3 w 13"/>
                <a:gd name="T13" fmla="*/ 3 h 17"/>
                <a:gd name="T14" fmla="*/ 10 w 13"/>
                <a:gd name="T15" fmla="*/ 16 h 17"/>
                <a:gd name="T16" fmla="*/ 12 w 13"/>
                <a:gd name="T17"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7">
                  <a:moveTo>
                    <a:pt x="12" y="12"/>
                  </a:moveTo>
                  <a:cubicBezTo>
                    <a:pt x="11" y="11"/>
                    <a:pt x="9" y="8"/>
                    <a:pt x="7" y="7"/>
                  </a:cubicBezTo>
                  <a:cubicBezTo>
                    <a:pt x="7" y="7"/>
                    <a:pt x="7" y="7"/>
                    <a:pt x="6" y="5"/>
                  </a:cubicBezTo>
                  <a:cubicBezTo>
                    <a:pt x="5" y="4"/>
                    <a:pt x="5" y="4"/>
                    <a:pt x="5" y="4"/>
                  </a:cubicBezTo>
                  <a:cubicBezTo>
                    <a:pt x="5" y="2"/>
                    <a:pt x="2" y="1"/>
                    <a:pt x="2" y="1"/>
                  </a:cubicBezTo>
                  <a:cubicBezTo>
                    <a:pt x="2" y="0"/>
                    <a:pt x="1" y="2"/>
                    <a:pt x="0" y="2"/>
                  </a:cubicBezTo>
                  <a:cubicBezTo>
                    <a:pt x="1" y="2"/>
                    <a:pt x="2" y="3"/>
                    <a:pt x="3" y="3"/>
                  </a:cubicBezTo>
                  <a:cubicBezTo>
                    <a:pt x="5" y="5"/>
                    <a:pt x="9" y="15"/>
                    <a:pt x="10" y="16"/>
                  </a:cubicBezTo>
                  <a:cubicBezTo>
                    <a:pt x="11" y="17"/>
                    <a:pt x="13" y="14"/>
                    <a:pt x="12" y="12"/>
                  </a:cubicBezTo>
                  <a:close/>
                </a:path>
              </a:pathLst>
            </a:custGeom>
            <a:solidFill>
              <a:srgbClr val="CDD5D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37" name="íş1îḋe"/>
            <p:cNvSpPr/>
            <p:nvPr/>
          </p:nvSpPr>
          <p:spPr bwMode="auto">
            <a:xfrm>
              <a:off x="6658230" y="3624905"/>
              <a:ext cx="38777" cy="38777"/>
            </a:xfrm>
            <a:custGeom>
              <a:avLst/>
              <a:gdLst>
                <a:gd name="T0" fmla="*/ 1 w 4"/>
                <a:gd name="T1" fmla="*/ 1 h 5"/>
                <a:gd name="T2" fmla="*/ 4 w 4"/>
                <a:gd name="T3" fmla="*/ 5 h 5"/>
                <a:gd name="T4" fmla="*/ 3 w 4"/>
                <a:gd name="T5" fmla="*/ 0 h 5"/>
                <a:gd name="T6" fmla="*/ 1 w 4"/>
                <a:gd name="T7" fmla="*/ 1 h 5"/>
              </a:gdLst>
              <a:ahLst/>
              <a:cxnLst>
                <a:cxn ang="0">
                  <a:pos x="T0" y="T1"/>
                </a:cxn>
                <a:cxn ang="0">
                  <a:pos x="T2" y="T3"/>
                </a:cxn>
                <a:cxn ang="0">
                  <a:pos x="T4" y="T5"/>
                </a:cxn>
                <a:cxn ang="0">
                  <a:pos x="T6" y="T7"/>
                </a:cxn>
              </a:cxnLst>
              <a:rect l="0" t="0" r="r" b="b"/>
              <a:pathLst>
                <a:path w="4" h="5">
                  <a:moveTo>
                    <a:pt x="1" y="1"/>
                  </a:moveTo>
                  <a:cubicBezTo>
                    <a:pt x="0" y="3"/>
                    <a:pt x="4" y="5"/>
                    <a:pt x="4" y="5"/>
                  </a:cubicBezTo>
                  <a:cubicBezTo>
                    <a:pt x="4" y="4"/>
                    <a:pt x="3" y="1"/>
                    <a:pt x="3" y="0"/>
                  </a:cubicBezTo>
                  <a:cubicBezTo>
                    <a:pt x="2" y="0"/>
                    <a:pt x="1" y="0"/>
                    <a:pt x="1" y="1"/>
                  </a:cubicBezTo>
                  <a:close/>
                </a:path>
              </a:pathLst>
            </a:custGeom>
            <a:solidFill>
              <a:srgbClr val="CDD5D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38" name="îşḷïḋê"/>
            <p:cNvSpPr/>
            <p:nvPr/>
          </p:nvSpPr>
          <p:spPr bwMode="auto">
            <a:xfrm>
              <a:off x="6216203" y="3935102"/>
              <a:ext cx="100816" cy="217138"/>
            </a:xfrm>
            <a:custGeom>
              <a:avLst/>
              <a:gdLst>
                <a:gd name="T0" fmla="*/ 2 w 11"/>
                <a:gd name="T1" fmla="*/ 23 h 25"/>
                <a:gd name="T2" fmla="*/ 5 w 11"/>
                <a:gd name="T3" fmla="*/ 25 h 25"/>
                <a:gd name="T4" fmla="*/ 8 w 11"/>
                <a:gd name="T5" fmla="*/ 20 h 25"/>
                <a:gd name="T6" fmla="*/ 9 w 11"/>
                <a:gd name="T7" fmla="*/ 16 h 25"/>
                <a:gd name="T8" fmla="*/ 9 w 11"/>
                <a:gd name="T9" fmla="*/ 14 h 25"/>
                <a:gd name="T10" fmla="*/ 10 w 11"/>
                <a:gd name="T11" fmla="*/ 11 h 25"/>
                <a:gd name="T12" fmla="*/ 9 w 11"/>
                <a:gd name="T13" fmla="*/ 2 h 25"/>
                <a:gd name="T14" fmla="*/ 7 w 11"/>
                <a:gd name="T15" fmla="*/ 3 h 25"/>
                <a:gd name="T16" fmla="*/ 3 w 11"/>
                <a:gd name="T17" fmla="*/ 8 h 25"/>
                <a:gd name="T18" fmla="*/ 1 w 11"/>
                <a:gd name="T19" fmla="*/ 13 h 25"/>
                <a:gd name="T20" fmla="*/ 1 w 11"/>
                <a:gd name="T21" fmla="*/ 17 h 25"/>
                <a:gd name="T22" fmla="*/ 2 w 11"/>
                <a:gd name="T23"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25">
                  <a:moveTo>
                    <a:pt x="2" y="23"/>
                  </a:moveTo>
                  <a:cubicBezTo>
                    <a:pt x="2" y="24"/>
                    <a:pt x="4" y="25"/>
                    <a:pt x="5" y="25"/>
                  </a:cubicBezTo>
                  <a:cubicBezTo>
                    <a:pt x="6" y="25"/>
                    <a:pt x="8" y="21"/>
                    <a:pt x="8" y="20"/>
                  </a:cubicBezTo>
                  <a:cubicBezTo>
                    <a:pt x="8" y="19"/>
                    <a:pt x="9" y="16"/>
                    <a:pt x="9" y="16"/>
                  </a:cubicBezTo>
                  <a:cubicBezTo>
                    <a:pt x="9" y="15"/>
                    <a:pt x="9" y="14"/>
                    <a:pt x="9" y="14"/>
                  </a:cubicBezTo>
                  <a:cubicBezTo>
                    <a:pt x="10" y="14"/>
                    <a:pt x="10" y="12"/>
                    <a:pt x="10" y="11"/>
                  </a:cubicBezTo>
                  <a:cubicBezTo>
                    <a:pt x="11" y="9"/>
                    <a:pt x="9" y="3"/>
                    <a:pt x="9" y="2"/>
                  </a:cubicBezTo>
                  <a:cubicBezTo>
                    <a:pt x="9" y="0"/>
                    <a:pt x="7" y="2"/>
                    <a:pt x="7" y="3"/>
                  </a:cubicBezTo>
                  <a:cubicBezTo>
                    <a:pt x="7" y="5"/>
                    <a:pt x="3" y="7"/>
                    <a:pt x="3" y="8"/>
                  </a:cubicBezTo>
                  <a:cubicBezTo>
                    <a:pt x="2" y="9"/>
                    <a:pt x="1" y="12"/>
                    <a:pt x="1" y="13"/>
                  </a:cubicBezTo>
                  <a:cubicBezTo>
                    <a:pt x="2" y="14"/>
                    <a:pt x="1" y="16"/>
                    <a:pt x="1" y="17"/>
                  </a:cubicBezTo>
                  <a:cubicBezTo>
                    <a:pt x="0" y="17"/>
                    <a:pt x="2" y="22"/>
                    <a:pt x="2" y="23"/>
                  </a:cubicBezTo>
                  <a:close/>
                </a:path>
              </a:pathLst>
            </a:custGeom>
            <a:solidFill>
              <a:srgbClr val="CDD5D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39" name="î$ļïḑe"/>
            <p:cNvSpPr/>
            <p:nvPr/>
          </p:nvSpPr>
          <p:spPr bwMode="auto">
            <a:xfrm>
              <a:off x="5169287" y="4516718"/>
              <a:ext cx="31020" cy="23267"/>
            </a:xfrm>
            <a:custGeom>
              <a:avLst/>
              <a:gdLst>
                <a:gd name="T0" fmla="*/ 0 w 3"/>
                <a:gd name="T1" fmla="*/ 3 h 3"/>
                <a:gd name="T2" fmla="*/ 2 w 3"/>
                <a:gd name="T3" fmla="*/ 3 h 3"/>
                <a:gd name="T4" fmla="*/ 0 w 3"/>
                <a:gd name="T5" fmla="*/ 3 h 3"/>
              </a:gdLst>
              <a:ahLst/>
              <a:cxnLst>
                <a:cxn ang="0">
                  <a:pos x="T0" y="T1"/>
                </a:cxn>
                <a:cxn ang="0">
                  <a:pos x="T2" y="T3"/>
                </a:cxn>
                <a:cxn ang="0">
                  <a:pos x="T4" y="T5"/>
                </a:cxn>
              </a:cxnLst>
              <a:rect l="0" t="0" r="r" b="b"/>
              <a:pathLst>
                <a:path w="3" h="3">
                  <a:moveTo>
                    <a:pt x="0" y="3"/>
                  </a:moveTo>
                  <a:cubicBezTo>
                    <a:pt x="1" y="3"/>
                    <a:pt x="2" y="3"/>
                    <a:pt x="2" y="3"/>
                  </a:cubicBezTo>
                  <a:cubicBezTo>
                    <a:pt x="3" y="0"/>
                    <a:pt x="0" y="1"/>
                    <a:pt x="0" y="3"/>
                  </a:cubicBezTo>
                  <a:close/>
                </a:path>
              </a:pathLst>
            </a:custGeom>
            <a:solidFill>
              <a:srgbClr val="CDD5D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40" name="íŝḷîḋe"/>
            <p:cNvSpPr/>
            <p:nvPr/>
          </p:nvSpPr>
          <p:spPr bwMode="auto">
            <a:xfrm>
              <a:off x="5099495" y="2260041"/>
              <a:ext cx="604883" cy="550601"/>
            </a:xfrm>
            <a:custGeom>
              <a:avLst/>
              <a:gdLst>
                <a:gd name="T0" fmla="*/ 68 w 68"/>
                <a:gd name="T1" fmla="*/ 7 h 62"/>
                <a:gd name="T2" fmla="*/ 64 w 68"/>
                <a:gd name="T3" fmla="*/ 6 h 62"/>
                <a:gd name="T4" fmla="*/ 59 w 68"/>
                <a:gd name="T5" fmla="*/ 6 h 62"/>
                <a:gd name="T6" fmla="*/ 60 w 68"/>
                <a:gd name="T7" fmla="*/ 3 h 62"/>
                <a:gd name="T8" fmla="*/ 59 w 68"/>
                <a:gd name="T9" fmla="*/ 1 h 62"/>
                <a:gd name="T10" fmla="*/ 52 w 68"/>
                <a:gd name="T11" fmla="*/ 0 h 62"/>
                <a:gd name="T12" fmla="*/ 49 w 68"/>
                <a:gd name="T13" fmla="*/ 0 h 62"/>
                <a:gd name="T14" fmla="*/ 42 w 68"/>
                <a:gd name="T15" fmla="*/ 1 h 62"/>
                <a:gd name="T16" fmla="*/ 33 w 68"/>
                <a:gd name="T17" fmla="*/ 1 h 62"/>
                <a:gd name="T18" fmla="*/ 31 w 68"/>
                <a:gd name="T19" fmla="*/ 5 h 62"/>
                <a:gd name="T20" fmla="*/ 24 w 68"/>
                <a:gd name="T21" fmla="*/ 5 h 62"/>
                <a:gd name="T22" fmla="*/ 11 w 68"/>
                <a:gd name="T23" fmla="*/ 9 h 62"/>
                <a:gd name="T24" fmla="*/ 8 w 68"/>
                <a:gd name="T25" fmla="*/ 13 h 62"/>
                <a:gd name="T26" fmla="*/ 5 w 68"/>
                <a:gd name="T27" fmla="*/ 16 h 62"/>
                <a:gd name="T28" fmla="*/ 0 w 68"/>
                <a:gd name="T29" fmla="*/ 17 h 62"/>
                <a:gd name="T30" fmla="*/ 1 w 68"/>
                <a:gd name="T31" fmla="*/ 19 h 62"/>
                <a:gd name="T32" fmla="*/ 3 w 68"/>
                <a:gd name="T33" fmla="*/ 19 h 62"/>
                <a:gd name="T34" fmla="*/ 7 w 68"/>
                <a:gd name="T35" fmla="*/ 20 h 62"/>
                <a:gd name="T36" fmla="*/ 4 w 68"/>
                <a:gd name="T37" fmla="*/ 21 h 62"/>
                <a:gd name="T38" fmla="*/ 4 w 68"/>
                <a:gd name="T39" fmla="*/ 24 h 62"/>
                <a:gd name="T40" fmla="*/ 8 w 68"/>
                <a:gd name="T41" fmla="*/ 24 h 62"/>
                <a:gd name="T42" fmla="*/ 13 w 68"/>
                <a:gd name="T43" fmla="*/ 25 h 62"/>
                <a:gd name="T44" fmla="*/ 16 w 68"/>
                <a:gd name="T45" fmla="*/ 29 h 62"/>
                <a:gd name="T46" fmla="*/ 16 w 68"/>
                <a:gd name="T47" fmla="*/ 33 h 62"/>
                <a:gd name="T48" fmla="*/ 19 w 68"/>
                <a:gd name="T49" fmla="*/ 35 h 62"/>
                <a:gd name="T50" fmla="*/ 19 w 68"/>
                <a:gd name="T51" fmla="*/ 36 h 62"/>
                <a:gd name="T52" fmla="*/ 19 w 68"/>
                <a:gd name="T53" fmla="*/ 39 h 62"/>
                <a:gd name="T54" fmla="*/ 19 w 68"/>
                <a:gd name="T55" fmla="*/ 42 h 62"/>
                <a:gd name="T56" fmla="*/ 18 w 68"/>
                <a:gd name="T57" fmla="*/ 45 h 62"/>
                <a:gd name="T58" fmla="*/ 21 w 68"/>
                <a:gd name="T59" fmla="*/ 55 h 62"/>
                <a:gd name="T60" fmla="*/ 23 w 68"/>
                <a:gd name="T61" fmla="*/ 60 h 62"/>
                <a:gd name="T62" fmla="*/ 27 w 68"/>
                <a:gd name="T63" fmla="*/ 62 h 62"/>
                <a:gd name="T64" fmla="*/ 29 w 68"/>
                <a:gd name="T65" fmla="*/ 61 h 62"/>
                <a:gd name="T66" fmla="*/ 31 w 68"/>
                <a:gd name="T67" fmla="*/ 57 h 62"/>
                <a:gd name="T68" fmla="*/ 34 w 68"/>
                <a:gd name="T69" fmla="*/ 49 h 62"/>
                <a:gd name="T70" fmla="*/ 38 w 68"/>
                <a:gd name="T71" fmla="*/ 49 h 62"/>
                <a:gd name="T72" fmla="*/ 41 w 68"/>
                <a:gd name="T73" fmla="*/ 46 h 62"/>
                <a:gd name="T74" fmla="*/ 46 w 68"/>
                <a:gd name="T75" fmla="*/ 43 h 62"/>
                <a:gd name="T76" fmla="*/ 50 w 68"/>
                <a:gd name="T77" fmla="*/ 38 h 62"/>
                <a:gd name="T78" fmla="*/ 49 w 68"/>
                <a:gd name="T79" fmla="*/ 37 h 62"/>
                <a:gd name="T80" fmla="*/ 48 w 68"/>
                <a:gd name="T81" fmla="*/ 35 h 62"/>
                <a:gd name="T82" fmla="*/ 53 w 68"/>
                <a:gd name="T83" fmla="*/ 36 h 62"/>
                <a:gd name="T84" fmla="*/ 56 w 68"/>
                <a:gd name="T85" fmla="*/ 35 h 62"/>
                <a:gd name="T86" fmla="*/ 56 w 68"/>
                <a:gd name="T87" fmla="*/ 34 h 62"/>
                <a:gd name="T88" fmla="*/ 56 w 68"/>
                <a:gd name="T89" fmla="*/ 32 h 62"/>
                <a:gd name="T90" fmla="*/ 59 w 68"/>
                <a:gd name="T91" fmla="*/ 26 h 62"/>
                <a:gd name="T92" fmla="*/ 61 w 68"/>
                <a:gd name="T93" fmla="*/ 21 h 62"/>
                <a:gd name="T94" fmla="*/ 60 w 68"/>
                <a:gd name="T95" fmla="*/ 18 h 62"/>
                <a:gd name="T96" fmla="*/ 61 w 68"/>
                <a:gd name="T97" fmla="*/ 17 h 62"/>
                <a:gd name="T98" fmla="*/ 61 w 68"/>
                <a:gd name="T99" fmla="*/ 13 h 62"/>
                <a:gd name="T100" fmla="*/ 64 w 68"/>
                <a:gd name="T101" fmla="*/ 11 h 62"/>
                <a:gd name="T102" fmla="*/ 67 w 68"/>
                <a:gd name="T103" fmla="*/ 10 h 62"/>
                <a:gd name="T104" fmla="*/ 68 w 68"/>
                <a:gd name="T105" fmla="*/ 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 h="62">
                  <a:moveTo>
                    <a:pt x="68" y="7"/>
                  </a:moveTo>
                  <a:cubicBezTo>
                    <a:pt x="67" y="7"/>
                    <a:pt x="64" y="7"/>
                    <a:pt x="64" y="6"/>
                  </a:cubicBezTo>
                  <a:cubicBezTo>
                    <a:pt x="63" y="6"/>
                    <a:pt x="60" y="6"/>
                    <a:pt x="59" y="6"/>
                  </a:cubicBezTo>
                  <a:cubicBezTo>
                    <a:pt x="58" y="6"/>
                    <a:pt x="58" y="3"/>
                    <a:pt x="60" y="3"/>
                  </a:cubicBezTo>
                  <a:cubicBezTo>
                    <a:pt x="61" y="3"/>
                    <a:pt x="60" y="1"/>
                    <a:pt x="59" y="1"/>
                  </a:cubicBezTo>
                  <a:cubicBezTo>
                    <a:pt x="57" y="1"/>
                    <a:pt x="53" y="0"/>
                    <a:pt x="52" y="0"/>
                  </a:cubicBezTo>
                  <a:cubicBezTo>
                    <a:pt x="51" y="1"/>
                    <a:pt x="50" y="0"/>
                    <a:pt x="49" y="0"/>
                  </a:cubicBezTo>
                  <a:cubicBezTo>
                    <a:pt x="48" y="0"/>
                    <a:pt x="44" y="1"/>
                    <a:pt x="42" y="1"/>
                  </a:cubicBezTo>
                  <a:cubicBezTo>
                    <a:pt x="39" y="1"/>
                    <a:pt x="34" y="1"/>
                    <a:pt x="33" y="1"/>
                  </a:cubicBezTo>
                  <a:cubicBezTo>
                    <a:pt x="32" y="2"/>
                    <a:pt x="31" y="4"/>
                    <a:pt x="31" y="5"/>
                  </a:cubicBezTo>
                  <a:cubicBezTo>
                    <a:pt x="31" y="5"/>
                    <a:pt x="26" y="5"/>
                    <a:pt x="24" y="5"/>
                  </a:cubicBezTo>
                  <a:cubicBezTo>
                    <a:pt x="23" y="6"/>
                    <a:pt x="14" y="7"/>
                    <a:pt x="11" y="9"/>
                  </a:cubicBezTo>
                  <a:cubicBezTo>
                    <a:pt x="9" y="10"/>
                    <a:pt x="7" y="13"/>
                    <a:pt x="8" y="13"/>
                  </a:cubicBezTo>
                  <a:cubicBezTo>
                    <a:pt x="9" y="13"/>
                    <a:pt x="7" y="15"/>
                    <a:pt x="5" y="16"/>
                  </a:cubicBezTo>
                  <a:cubicBezTo>
                    <a:pt x="4" y="16"/>
                    <a:pt x="1" y="16"/>
                    <a:pt x="0" y="17"/>
                  </a:cubicBezTo>
                  <a:cubicBezTo>
                    <a:pt x="0" y="18"/>
                    <a:pt x="1" y="18"/>
                    <a:pt x="1" y="19"/>
                  </a:cubicBezTo>
                  <a:cubicBezTo>
                    <a:pt x="2" y="19"/>
                    <a:pt x="3" y="18"/>
                    <a:pt x="3" y="19"/>
                  </a:cubicBezTo>
                  <a:cubicBezTo>
                    <a:pt x="4" y="19"/>
                    <a:pt x="7" y="19"/>
                    <a:pt x="7" y="20"/>
                  </a:cubicBezTo>
                  <a:cubicBezTo>
                    <a:pt x="8" y="20"/>
                    <a:pt x="5" y="20"/>
                    <a:pt x="4" y="21"/>
                  </a:cubicBezTo>
                  <a:cubicBezTo>
                    <a:pt x="2" y="21"/>
                    <a:pt x="3" y="23"/>
                    <a:pt x="4" y="24"/>
                  </a:cubicBezTo>
                  <a:cubicBezTo>
                    <a:pt x="5" y="24"/>
                    <a:pt x="8" y="24"/>
                    <a:pt x="8" y="24"/>
                  </a:cubicBezTo>
                  <a:cubicBezTo>
                    <a:pt x="8" y="24"/>
                    <a:pt x="12" y="25"/>
                    <a:pt x="13" y="25"/>
                  </a:cubicBezTo>
                  <a:cubicBezTo>
                    <a:pt x="14" y="25"/>
                    <a:pt x="15" y="28"/>
                    <a:pt x="16" y="29"/>
                  </a:cubicBezTo>
                  <a:cubicBezTo>
                    <a:pt x="16" y="30"/>
                    <a:pt x="16" y="33"/>
                    <a:pt x="16" y="33"/>
                  </a:cubicBezTo>
                  <a:cubicBezTo>
                    <a:pt x="16" y="34"/>
                    <a:pt x="19" y="35"/>
                    <a:pt x="19" y="35"/>
                  </a:cubicBezTo>
                  <a:cubicBezTo>
                    <a:pt x="20" y="35"/>
                    <a:pt x="20" y="36"/>
                    <a:pt x="19" y="36"/>
                  </a:cubicBezTo>
                  <a:cubicBezTo>
                    <a:pt x="17" y="36"/>
                    <a:pt x="18" y="39"/>
                    <a:pt x="19" y="39"/>
                  </a:cubicBezTo>
                  <a:cubicBezTo>
                    <a:pt x="21" y="40"/>
                    <a:pt x="20" y="42"/>
                    <a:pt x="19" y="42"/>
                  </a:cubicBezTo>
                  <a:cubicBezTo>
                    <a:pt x="18" y="43"/>
                    <a:pt x="19" y="45"/>
                    <a:pt x="18" y="45"/>
                  </a:cubicBezTo>
                  <a:cubicBezTo>
                    <a:pt x="17" y="46"/>
                    <a:pt x="21" y="52"/>
                    <a:pt x="21" y="55"/>
                  </a:cubicBezTo>
                  <a:cubicBezTo>
                    <a:pt x="21" y="58"/>
                    <a:pt x="23" y="60"/>
                    <a:pt x="23" y="60"/>
                  </a:cubicBezTo>
                  <a:cubicBezTo>
                    <a:pt x="24" y="60"/>
                    <a:pt x="26" y="61"/>
                    <a:pt x="27" y="62"/>
                  </a:cubicBezTo>
                  <a:cubicBezTo>
                    <a:pt x="27" y="62"/>
                    <a:pt x="28" y="61"/>
                    <a:pt x="29" y="61"/>
                  </a:cubicBezTo>
                  <a:cubicBezTo>
                    <a:pt x="29" y="60"/>
                    <a:pt x="30" y="59"/>
                    <a:pt x="31" y="57"/>
                  </a:cubicBezTo>
                  <a:cubicBezTo>
                    <a:pt x="32" y="56"/>
                    <a:pt x="34" y="50"/>
                    <a:pt x="34" y="49"/>
                  </a:cubicBezTo>
                  <a:cubicBezTo>
                    <a:pt x="34" y="49"/>
                    <a:pt x="37" y="49"/>
                    <a:pt x="38" y="49"/>
                  </a:cubicBezTo>
                  <a:cubicBezTo>
                    <a:pt x="38" y="48"/>
                    <a:pt x="40" y="47"/>
                    <a:pt x="41" y="46"/>
                  </a:cubicBezTo>
                  <a:cubicBezTo>
                    <a:pt x="41" y="46"/>
                    <a:pt x="45" y="44"/>
                    <a:pt x="46" y="43"/>
                  </a:cubicBezTo>
                  <a:cubicBezTo>
                    <a:pt x="47" y="43"/>
                    <a:pt x="49" y="39"/>
                    <a:pt x="50" y="38"/>
                  </a:cubicBezTo>
                  <a:cubicBezTo>
                    <a:pt x="51" y="38"/>
                    <a:pt x="50" y="38"/>
                    <a:pt x="49" y="37"/>
                  </a:cubicBezTo>
                  <a:cubicBezTo>
                    <a:pt x="48" y="37"/>
                    <a:pt x="48" y="36"/>
                    <a:pt x="48" y="35"/>
                  </a:cubicBezTo>
                  <a:cubicBezTo>
                    <a:pt x="49" y="35"/>
                    <a:pt x="52" y="36"/>
                    <a:pt x="53" y="36"/>
                  </a:cubicBezTo>
                  <a:cubicBezTo>
                    <a:pt x="54" y="37"/>
                    <a:pt x="56" y="35"/>
                    <a:pt x="56" y="35"/>
                  </a:cubicBezTo>
                  <a:cubicBezTo>
                    <a:pt x="55" y="34"/>
                    <a:pt x="55" y="34"/>
                    <a:pt x="56" y="34"/>
                  </a:cubicBezTo>
                  <a:cubicBezTo>
                    <a:pt x="56" y="35"/>
                    <a:pt x="56" y="32"/>
                    <a:pt x="56" y="32"/>
                  </a:cubicBezTo>
                  <a:cubicBezTo>
                    <a:pt x="56" y="31"/>
                    <a:pt x="59" y="29"/>
                    <a:pt x="59" y="26"/>
                  </a:cubicBezTo>
                  <a:cubicBezTo>
                    <a:pt x="58" y="23"/>
                    <a:pt x="60" y="21"/>
                    <a:pt x="61" y="21"/>
                  </a:cubicBezTo>
                  <a:cubicBezTo>
                    <a:pt x="62" y="21"/>
                    <a:pt x="61" y="18"/>
                    <a:pt x="60" y="18"/>
                  </a:cubicBezTo>
                  <a:cubicBezTo>
                    <a:pt x="59" y="17"/>
                    <a:pt x="60" y="17"/>
                    <a:pt x="61" y="17"/>
                  </a:cubicBezTo>
                  <a:cubicBezTo>
                    <a:pt x="61" y="16"/>
                    <a:pt x="62" y="14"/>
                    <a:pt x="61" y="13"/>
                  </a:cubicBezTo>
                  <a:cubicBezTo>
                    <a:pt x="61" y="13"/>
                    <a:pt x="63" y="12"/>
                    <a:pt x="64" y="11"/>
                  </a:cubicBezTo>
                  <a:cubicBezTo>
                    <a:pt x="64" y="11"/>
                    <a:pt x="66" y="10"/>
                    <a:pt x="67" y="10"/>
                  </a:cubicBezTo>
                  <a:cubicBezTo>
                    <a:pt x="68" y="9"/>
                    <a:pt x="68" y="7"/>
                    <a:pt x="68" y="7"/>
                  </a:cubicBezTo>
                  <a:close/>
                </a:path>
              </a:pathLst>
            </a:custGeom>
            <a:solidFill>
              <a:srgbClr val="CDD5D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41" name="iṣ1îḋê"/>
            <p:cNvSpPr/>
            <p:nvPr/>
          </p:nvSpPr>
          <p:spPr bwMode="auto">
            <a:xfrm>
              <a:off x="5812947" y="2337590"/>
              <a:ext cx="155098" cy="139588"/>
            </a:xfrm>
            <a:custGeom>
              <a:avLst/>
              <a:gdLst>
                <a:gd name="T0" fmla="*/ 9 w 18"/>
                <a:gd name="T1" fmla="*/ 0 h 15"/>
                <a:gd name="T2" fmla="*/ 5 w 18"/>
                <a:gd name="T3" fmla="*/ 2 h 15"/>
                <a:gd name="T4" fmla="*/ 2 w 18"/>
                <a:gd name="T5" fmla="*/ 2 h 15"/>
                <a:gd name="T6" fmla="*/ 1 w 18"/>
                <a:gd name="T7" fmla="*/ 6 h 15"/>
                <a:gd name="T8" fmla="*/ 2 w 18"/>
                <a:gd name="T9" fmla="*/ 9 h 15"/>
                <a:gd name="T10" fmla="*/ 6 w 18"/>
                <a:gd name="T11" fmla="*/ 8 h 15"/>
                <a:gd name="T12" fmla="*/ 6 w 18"/>
                <a:gd name="T13" fmla="*/ 11 h 15"/>
                <a:gd name="T14" fmla="*/ 7 w 18"/>
                <a:gd name="T15" fmla="*/ 13 h 15"/>
                <a:gd name="T16" fmla="*/ 10 w 18"/>
                <a:gd name="T17" fmla="*/ 15 h 15"/>
                <a:gd name="T18" fmla="*/ 12 w 18"/>
                <a:gd name="T19" fmla="*/ 11 h 15"/>
                <a:gd name="T20" fmla="*/ 17 w 18"/>
                <a:gd name="T21" fmla="*/ 11 h 15"/>
                <a:gd name="T22" fmla="*/ 17 w 18"/>
                <a:gd name="T23" fmla="*/ 6 h 15"/>
                <a:gd name="T24" fmla="*/ 13 w 18"/>
                <a:gd name="T25" fmla="*/ 5 h 15"/>
                <a:gd name="T26" fmla="*/ 11 w 18"/>
                <a:gd name="T27" fmla="*/ 4 h 15"/>
                <a:gd name="T28" fmla="*/ 9 w 18"/>
                <a:gd name="T2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15">
                  <a:moveTo>
                    <a:pt x="9" y="0"/>
                  </a:moveTo>
                  <a:cubicBezTo>
                    <a:pt x="8" y="0"/>
                    <a:pt x="5" y="1"/>
                    <a:pt x="5" y="2"/>
                  </a:cubicBezTo>
                  <a:cubicBezTo>
                    <a:pt x="6" y="3"/>
                    <a:pt x="4" y="1"/>
                    <a:pt x="2" y="2"/>
                  </a:cubicBezTo>
                  <a:cubicBezTo>
                    <a:pt x="0" y="3"/>
                    <a:pt x="0" y="5"/>
                    <a:pt x="1" y="6"/>
                  </a:cubicBezTo>
                  <a:cubicBezTo>
                    <a:pt x="1" y="6"/>
                    <a:pt x="2" y="8"/>
                    <a:pt x="2" y="9"/>
                  </a:cubicBezTo>
                  <a:cubicBezTo>
                    <a:pt x="2" y="9"/>
                    <a:pt x="5" y="9"/>
                    <a:pt x="6" y="8"/>
                  </a:cubicBezTo>
                  <a:cubicBezTo>
                    <a:pt x="7" y="7"/>
                    <a:pt x="6" y="10"/>
                    <a:pt x="6" y="11"/>
                  </a:cubicBezTo>
                  <a:cubicBezTo>
                    <a:pt x="5" y="12"/>
                    <a:pt x="6" y="13"/>
                    <a:pt x="7" y="13"/>
                  </a:cubicBezTo>
                  <a:cubicBezTo>
                    <a:pt x="8" y="13"/>
                    <a:pt x="9" y="15"/>
                    <a:pt x="10" y="15"/>
                  </a:cubicBezTo>
                  <a:cubicBezTo>
                    <a:pt x="10" y="15"/>
                    <a:pt x="12" y="12"/>
                    <a:pt x="12" y="11"/>
                  </a:cubicBezTo>
                  <a:cubicBezTo>
                    <a:pt x="13" y="10"/>
                    <a:pt x="15" y="11"/>
                    <a:pt x="17" y="11"/>
                  </a:cubicBezTo>
                  <a:cubicBezTo>
                    <a:pt x="18" y="11"/>
                    <a:pt x="18" y="7"/>
                    <a:pt x="17" y="6"/>
                  </a:cubicBezTo>
                  <a:cubicBezTo>
                    <a:pt x="16" y="5"/>
                    <a:pt x="14" y="5"/>
                    <a:pt x="13" y="5"/>
                  </a:cubicBezTo>
                  <a:cubicBezTo>
                    <a:pt x="13" y="4"/>
                    <a:pt x="12" y="4"/>
                    <a:pt x="11" y="4"/>
                  </a:cubicBezTo>
                  <a:cubicBezTo>
                    <a:pt x="10" y="4"/>
                    <a:pt x="10" y="1"/>
                    <a:pt x="9" y="0"/>
                  </a:cubicBezTo>
                  <a:close/>
                </a:path>
              </a:pathLst>
            </a:custGeom>
            <a:solidFill>
              <a:srgbClr val="CDD5D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42" name="i$lîḑe"/>
            <p:cNvSpPr/>
            <p:nvPr/>
          </p:nvSpPr>
          <p:spPr bwMode="auto">
            <a:xfrm>
              <a:off x="5913759" y="2322080"/>
              <a:ext cx="124079" cy="46529"/>
            </a:xfrm>
            <a:custGeom>
              <a:avLst/>
              <a:gdLst>
                <a:gd name="T0" fmla="*/ 8 w 14"/>
                <a:gd name="T1" fmla="*/ 5 h 5"/>
                <a:gd name="T2" fmla="*/ 13 w 14"/>
                <a:gd name="T3" fmla="*/ 3 h 5"/>
                <a:gd name="T4" fmla="*/ 4 w 14"/>
                <a:gd name="T5" fmla="*/ 1 h 5"/>
                <a:gd name="T6" fmla="*/ 0 w 14"/>
                <a:gd name="T7" fmla="*/ 1 h 5"/>
                <a:gd name="T8" fmla="*/ 8 w 14"/>
                <a:gd name="T9" fmla="*/ 5 h 5"/>
              </a:gdLst>
              <a:ahLst/>
              <a:cxnLst>
                <a:cxn ang="0">
                  <a:pos x="T0" y="T1"/>
                </a:cxn>
                <a:cxn ang="0">
                  <a:pos x="T2" y="T3"/>
                </a:cxn>
                <a:cxn ang="0">
                  <a:pos x="T4" y="T5"/>
                </a:cxn>
                <a:cxn ang="0">
                  <a:pos x="T6" y="T7"/>
                </a:cxn>
                <a:cxn ang="0">
                  <a:pos x="T8" y="T9"/>
                </a:cxn>
              </a:cxnLst>
              <a:rect l="0" t="0" r="r" b="b"/>
              <a:pathLst>
                <a:path w="14" h="5">
                  <a:moveTo>
                    <a:pt x="8" y="5"/>
                  </a:moveTo>
                  <a:cubicBezTo>
                    <a:pt x="10" y="5"/>
                    <a:pt x="13" y="3"/>
                    <a:pt x="13" y="3"/>
                  </a:cubicBezTo>
                  <a:cubicBezTo>
                    <a:pt x="14" y="2"/>
                    <a:pt x="7" y="1"/>
                    <a:pt x="4" y="1"/>
                  </a:cubicBezTo>
                  <a:cubicBezTo>
                    <a:pt x="2" y="0"/>
                    <a:pt x="0" y="1"/>
                    <a:pt x="0" y="1"/>
                  </a:cubicBezTo>
                  <a:cubicBezTo>
                    <a:pt x="0" y="2"/>
                    <a:pt x="6" y="4"/>
                    <a:pt x="8" y="5"/>
                  </a:cubicBezTo>
                  <a:close/>
                </a:path>
              </a:pathLst>
            </a:custGeom>
            <a:solidFill>
              <a:srgbClr val="CDD5D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43" name="isļidé"/>
            <p:cNvSpPr/>
            <p:nvPr/>
          </p:nvSpPr>
          <p:spPr bwMode="auto">
            <a:xfrm>
              <a:off x="5603562" y="2888186"/>
              <a:ext cx="46529" cy="54287"/>
            </a:xfrm>
            <a:custGeom>
              <a:avLst/>
              <a:gdLst>
                <a:gd name="T0" fmla="*/ 1 w 5"/>
                <a:gd name="T1" fmla="*/ 2 h 6"/>
                <a:gd name="T2" fmla="*/ 0 w 5"/>
                <a:gd name="T3" fmla="*/ 5 h 6"/>
                <a:gd name="T4" fmla="*/ 4 w 5"/>
                <a:gd name="T5" fmla="*/ 6 h 6"/>
                <a:gd name="T6" fmla="*/ 5 w 5"/>
                <a:gd name="T7" fmla="*/ 4 h 6"/>
                <a:gd name="T8" fmla="*/ 3 w 5"/>
                <a:gd name="T9" fmla="*/ 0 h 6"/>
                <a:gd name="T10" fmla="*/ 1 w 5"/>
                <a:gd name="T11" fmla="*/ 2 h 6"/>
              </a:gdLst>
              <a:ahLst/>
              <a:cxnLst>
                <a:cxn ang="0">
                  <a:pos x="T0" y="T1"/>
                </a:cxn>
                <a:cxn ang="0">
                  <a:pos x="T2" y="T3"/>
                </a:cxn>
                <a:cxn ang="0">
                  <a:pos x="T4" y="T5"/>
                </a:cxn>
                <a:cxn ang="0">
                  <a:pos x="T6" y="T7"/>
                </a:cxn>
                <a:cxn ang="0">
                  <a:pos x="T8" y="T9"/>
                </a:cxn>
                <a:cxn ang="0">
                  <a:pos x="T10" y="T11"/>
                </a:cxn>
              </a:cxnLst>
              <a:rect l="0" t="0" r="r" b="b"/>
              <a:pathLst>
                <a:path w="5" h="6">
                  <a:moveTo>
                    <a:pt x="1" y="2"/>
                  </a:moveTo>
                  <a:cubicBezTo>
                    <a:pt x="1" y="2"/>
                    <a:pt x="0" y="4"/>
                    <a:pt x="0" y="5"/>
                  </a:cubicBezTo>
                  <a:cubicBezTo>
                    <a:pt x="1" y="6"/>
                    <a:pt x="3" y="6"/>
                    <a:pt x="4" y="6"/>
                  </a:cubicBezTo>
                  <a:cubicBezTo>
                    <a:pt x="5" y="6"/>
                    <a:pt x="5" y="5"/>
                    <a:pt x="5" y="4"/>
                  </a:cubicBezTo>
                  <a:cubicBezTo>
                    <a:pt x="5" y="4"/>
                    <a:pt x="4" y="0"/>
                    <a:pt x="3" y="0"/>
                  </a:cubicBezTo>
                  <a:cubicBezTo>
                    <a:pt x="3" y="0"/>
                    <a:pt x="2" y="3"/>
                    <a:pt x="1" y="2"/>
                  </a:cubicBezTo>
                  <a:close/>
                </a:path>
              </a:pathLst>
            </a:custGeom>
            <a:solidFill>
              <a:srgbClr val="CDD5D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44" name="ïsḻíḋê"/>
            <p:cNvSpPr/>
            <p:nvPr/>
          </p:nvSpPr>
          <p:spPr bwMode="auto">
            <a:xfrm>
              <a:off x="5580300" y="2647786"/>
              <a:ext cx="108569" cy="85306"/>
            </a:xfrm>
            <a:custGeom>
              <a:avLst/>
              <a:gdLst>
                <a:gd name="T0" fmla="*/ 11 w 12"/>
                <a:gd name="T1" fmla="*/ 3 h 9"/>
                <a:gd name="T2" fmla="*/ 6 w 12"/>
                <a:gd name="T3" fmla="*/ 2 h 9"/>
                <a:gd name="T4" fmla="*/ 2 w 12"/>
                <a:gd name="T5" fmla="*/ 1 h 9"/>
                <a:gd name="T6" fmla="*/ 0 w 12"/>
                <a:gd name="T7" fmla="*/ 3 h 9"/>
                <a:gd name="T8" fmla="*/ 1 w 12"/>
                <a:gd name="T9" fmla="*/ 4 h 9"/>
                <a:gd name="T10" fmla="*/ 1 w 12"/>
                <a:gd name="T11" fmla="*/ 6 h 9"/>
                <a:gd name="T12" fmla="*/ 3 w 12"/>
                <a:gd name="T13" fmla="*/ 8 h 9"/>
                <a:gd name="T14" fmla="*/ 6 w 12"/>
                <a:gd name="T15" fmla="*/ 9 h 9"/>
                <a:gd name="T16" fmla="*/ 10 w 12"/>
                <a:gd name="T17" fmla="*/ 8 h 9"/>
                <a:gd name="T18" fmla="*/ 11 w 12"/>
                <a:gd name="T1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9">
                  <a:moveTo>
                    <a:pt x="11" y="3"/>
                  </a:moveTo>
                  <a:cubicBezTo>
                    <a:pt x="11" y="2"/>
                    <a:pt x="7" y="2"/>
                    <a:pt x="6" y="2"/>
                  </a:cubicBezTo>
                  <a:cubicBezTo>
                    <a:pt x="5" y="2"/>
                    <a:pt x="3" y="1"/>
                    <a:pt x="2" y="1"/>
                  </a:cubicBezTo>
                  <a:cubicBezTo>
                    <a:pt x="2" y="0"/>
                    <a:pt x="1" y="3"/>
                    <a:pt x="0" y="3"/>
                  </a:cubicBezTo>
                  <a:cubicBezTo>
                    <a:pt x="0" y="4"/>
                    <a:pt x="1" y="4"/>
                    <a:pt x="1" y="4"/>
                  </a:cubicBezTo>
                  <a:cubicBezTo>
                    <a:pt x="1" y="4"/>
                    <a:pt x="1" y="5"/>
                    <a:pt x="1" y="6"/>
                  </a:cubicBezTo>
                  <a:cubicBezTo>
                    <a:pt x="0" y="7"/>
                    <a:pt x="3" y="7"/>
                    <a:pt x="3" y="8"/>
                  </a:cubicBezTo>
                  <a:cubicBezTo>
                    <a:pt x="4" y="9"/>
                    <a:pt x="5" y="9"/>
                    <a:pt x="6" y="9"/>
                  </a:cubicBezTo>
                  <a:cubicBezTo>
                    <a:pt x="7" y="9"/>
                    <a:pt x="9" y="8"/>
                    <a:pt x="10" y="8"/>
                  </a:cubicBezTo>
                  <a:cubicBezTo>
                    <a:pt x="11" y="8"/>
                    <a:pt x="12" y="4"/>
                    <a:pt x="11" y="3"/>
                  </a:cubicBezTo>
                  <a:close/>
                </a:path>
              </a:pathLst>
            </a:custGeom>
            <a:solidFill>
              <a:srgbClr val="CDD5D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45" name="íSḷiḓe"/>
            <p:cNvSpPr/>
            <p:nvPr/>
          </p:nvSpPr>
          <p:spPr bwMode="auto">
            <a:xfrm>
              <a:off x="6254975" y="2438401"/>
              <a:ext cx="155098" cy="162856"/>
            </a:xfrm>
            <a:custGeom>
              <a:avLst/>
              <a:gdLst>
                <a:gd name="T0" fmla="*/ 10 w 18"/>
                <a:gd name="T1" fmla="*/ 7 h 18"/>
                <a:gd name="T2" fmla="*/ 17 w 18"/>
                <a:gd name="T3" fmla="*/ 2 h 18"/>
                <a:gd name="T4" fmla="*/ 16 w 18"/>
                <a:gd name="T5" fmla="*/ 0 h 18"/>
                <a:gd name="T6" fmla="*/ 15 w 18"/>
                <a:gd name="T7" fmla="*/ 1 h 18"/>
                <a:gd name="T8" fmla="*/ 7 w 18"/>
                <a:gd name="T9" fmla="*/ 3 h 18"/>
                <a:gd name="T10" fmla="*/ 3 w 18"/>
                <a:gd name="T11" fmla="*/ 6 h 18"/>
                <a:gd name="T12" fmla="*/ 0 w 18"/>
                <a:gd name="T13" fmla="*/ 14 h 18"/>
                <a:gd name="T14" fmla="*/ 3 w 18"/>
                <a:gd name="T15" fmla="*/ 17 h 18"/>
                <a:gd name="T16" fmla="*/ 6 w 18"/>
                <a:gd name="T17" fmla="*/ 17 h 18"/>
                <a:gd name="T18" fmla="*/ 5 w 18"/>
                <a:gd name="T19" fmla="*/ 12 h 18"/>
                <a:gd name="T20" fmla="*/ 10 w 18"/>
                <a:gd name="T21" fmla="*/ 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8">
                  <a:moveTo>
                    <a:pt x="10" y="7"/>
                  </a:moveTo>
                  <a:cubicBezTo>
                    <a:pt x="12" y="5"/>
                    <a:pt x="17" y="4"/>
                    <a:pt x="17" y="2"/>
                  </a:cubicBezTo>
                  <a:cubicBezTo>
                    <a:pt x="18" y="1"/>
                    <a:pt x="17" y="0"/>
                    <a:pt x="16" y="0"/>
                  </a:cubicBezTo>
                  <a:cubicBezTo>
                    <a:pt x="16" y="0"/>
                    <a:pt x="15" y="1"/>
                    <a:pt x="15" y="1"/>
                  </a:cubicBezTo>
                  <a:cubicBezTo>
                    <a:pt x="15" y="1"/>
                    <a:pt x="9" y="3"/>
                    <a:pt x="7" y="3"/>
                  </a:cubicBezTo>
                  <a:cubicBezTo>
                    <a:pt x="6" y="4"/>
                    <a:pt x="4" y="6"/>
                    <a:pt x="3" y="6"/>
                  </a:cubicBezTo>
                  <a:cubicBezTo>
                    <a:pt x="2" y="7"/>
                    <a:pt x="1" y="13"/>
                    <a:pt x="0" y="14"/>
                  </a:cubicBezTo>
                  <a:cubicBezTo>
                    <a:pt x="0" y="14"/>
                    <a:pt x="2" y="17"/>
                    <a:pt x="3" y="17"/>
                  </a:cubicBezTo>
                  <a:cubicBezTo>
                    <a:pt x="4" y="18"/>
                    <a:pt x="6" y="17"/>
                    <a:pt x="6" y="17"/>
                  </a:cubicBezTo>
                  <a:cubicBezTo>
                    <a:pt x="7" y="17"/>
                    <a:pt x="6" y="13"/>
                    <a:pt x="5" y="12"/>
                  </a:cubicBezTo>
                  <a:cubicBezTo>
                    <a:pt x="5" y="10"/>
                    <a:pt x="9" y="8"/>
                    <a:pt x="10" y="7"/>
                  </a:cubicBezTo>
                  <a:close/>
                </a:path>
              </a:pathLst>
            </a:custGeom>
            <a:solidFill>
              <a:srgbClr val="CDD5D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46" name="iŝḷïḍé"/>
            <p:cNvSpPr/>
            <p:nvPr/>
          </p:nvSpPr>
          <p:spPr bwMode="auto">
            <a:xfrm>
              <a:off x="6285995" y="2322080"/>
              <a:ext cx="46529" cy="54287"/>
            </a:xfrm>
            <a:custGeom>
              <a:avLst/>
              <a:gdLst>
                <a:gd name="T0" fmla="*/ 0 w 5"/>
                <a:gd name="T1" fmla="*/ 5 h 6"/>
                <a:gd name="T2" fmla="*/ 5 w 5"/>
                <a:gd name="T3" fmla="*/ 4 h 6"/>
                <a:gd name="T4" fmla="*/ 0 w 5"/>
                <a:gd name="T5" fmla="*/ 5 h 6"/>
              </a:gdLst>
              <a:ahLst/>
              <a:cxnLst>
                <a:cxn ang="0">
                  <a:pos x="T0" y="T1"/>
                </a:cxn>
                <a:cxn ang="0">
                  <a:pos x="T2" y="T3"/>
                </a:cxn>
                <a:cxn ang="0">
                  <a:pos x="T4" y="T5"/>
                </a:cxn>
              </a:cxnLst>
              <a:rect l="0" t="0" r="r" b="b"/>
              <a:pathLst>
                <a:path w="5" h="6">
                  <a:moveTo>
                    <a:pt x="0" y="5"/>
                  </a:moveTo>
                  <a:cubicBezTo>
                    <a:pt x="2" y="6"/>
                    <a:pt x="3" y="4"/>
                    <a:pt x="5" y="4"/>
                  </a:cubicBezTo>
                  <a:cubicBezTo>
                    <a:pt x="5" y="0"/>
                    <a:pt x="0" y="1"/>
                    <a:pt x="0" y="5"/>
                  </a:cubicBezTo>
                  <a:close/>
                </a:path>
              </a:pathLst>
            </a:custGeom>
            <a:solidFill>
              <a:srgbClr val="CDD5D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47" name="iSļiḓe"/>
            <p:cNvSpPr/>
            <p:nvPr/>
          </p:nvSpPr>
          <p:spPr bwMode="auto">
            <a:xfrm>
              <a:off x="6611701" y="2360852"/>
              <a:ext cx="85306" cy="23267"/>
            </a:xfrm>
            <a:custGeom>
              <a:avLst/>
              <a:gdLst>
                <a:gd name="T0" fmla="*/ 0 w 9"/>
                <a:gd name="T1" fmla="*/ 1 h 3"/>
                <a:gd name="T2" fmla="*/ 7 w 9"/>
                <a:gd name="T3" fmla="*/ 2 h 3"/>
                <a:gd name="T4" fmla="*/ 5 w 9"/>
                <a:gd name="T5" fmla="*/ 0 h 3"/>
                <a:gd name="T6" fmla="*/ 0 w 9"/>
                <a:gd name="T7" fmla="*/ 1 h 3"/>
              </a:gdLst>
              <a:ahLst/>
              <a:cxnLst>
                <a:cxn ang="0">
                  <a:pos x="T0" y="T1"/>
                </a:cxn>
                <a:cxn ang="0">
                  <a:pos x="T2" y="T3"/>
                </a:cxn>
                <a:cxn ang="0">
                  <a:pos x="T4" y="T5"/>
                </a:cxn>
                <a:cxn ang="0">
                  <a:pos x="T6" y="T7"/>
                </a:cxn>
              </a:cxnLst>
              <a:rect l="0" t="0" r="r" b="b"/>
              <a:pathLst>
                <a:path w="9" h="3">
                  <a:moveTo>
                    <a:pt x="0" y="1"/>
                  </a:moveTo>
                  <a:cubicBezTo>
                    <a:pt x="0" y="2"/>
                    <a:pt x="6" y="3"/>
                    <a:pt x="7" y="2"/>
                  </a:cubicBezTo>
                  <a:cubicBezTo>
                    <a:pt x="9" y="2"/>
                    <a:pt x="7" y="0"/>
                    <a:pt x="5" y="0"/>
                  </a:cubicBezTo>
                  <a:cubicBezTo>
                    <a:pt x="2" y="0"/>
                    <a:pt x="0" y="1"/>
                    <a:pt x="0" y="1"/>
                  </a:cubicBezTo>
                  <a:close/>
                </a:path>
              </a:pathLst>
            </a:custGeom>
            <a:solidFill>
              <a:srgbClr val="CDD5D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48" name="îṧļîḓè"/>
            <p:cNvSpPr/>
            <p:nvPr/>
          </p:nvSpPr>
          <p:spPr bwMode="auto">
            <a:xfrm>
              <a:off x="4897868" y="2702068"/>
              <a:ext cx="69797" cy="46529"/>
            </a:xfrm>
            <a:custGeom>
              <a:avLst/>
              <a:gdLst>
                <a:gd name="T0" fmla="*/ 1 w 8"/>
                <a:gd name="T1" fmla="*/ 2 h 5"/>
                <a:gd name="T2" fmla="*/ 2 w 8"/>
                <a:gd name="T3" fmla="*/ 5 h 5"/>
                <a:gd name="T4" fmla="*/ 6 w 8"/>
                <a:gd name="T5" fmla="*/ 2 h 5"/>
                <a:gd name="T6" fmla="*/ 8 w 8"/>
                <a:gd name="T7" fmla="*/ 3 h 5"/>
                <a:gd name="T8" fmla="*/ 3 w 8"/>
                <a:gd name="T9" fmla="*/ 0 h 5"/>
                <a:gd name="T10" fmla="*/ 1 w 8"/>
                <a:gd name="T11" fmla="*/ 2 h 5"/>
              </a:gdLst>
              <a:ahLst/>
              <a:cxnLst>
                <a:cxn ang="0">
                  <a:pos x="T0" y="T1"/>
                </a:cxn>
                <a:cxn ang="0">
                  <a:pos x="T2" y="T3"/>
                </a:cxn>
                <a:cxn ang="0">
                  <a:pos x="T4" y="T5"/>
                </a:cxn>
                <a:cxn ang="0">
                  <a:pos x="T6" y="T7"/>
                </a:cxn>
                <a:cxn ang="0">
                  <a:pos x="T8" y="T9"/>
                </a:cxn>
                <a:cxn ang="0">
                  <a:pos x="T10" y="T11"/>
                </a:cxn>
              </a:cxnLst>
              <a:rect l="0" t="0" r="r" b="b"/>
              <a:pathLst>
                <a:path w="8" h="5">
                  <a:moveTo>
                    <a:pt x="1" y="2"/>
                  </a:moveTo>
                  <a:cubicBezTo>
                    <a:pt x="0" y="3"/>
                    <a:pt x="0" y="5"/>
                    <a:pt x="2" y="5"/>
                  </a:cubicBezTo>
                  <a:cubicBezTo>
                    <a:pt x="3" y="5"/>
                    <a:pt x="4" y="1"/>
                    <a:pt x="6" y="2"/>
                  </a:cubicBezTo>
                  <a:cubicBezTo>
                    <a:pt x="7" y="3"/>
                    <a:pt x="8" y="3"/>
                    <a:pt x="8" y="3"/>
                  </a:cubicBezTo>
                  <a:cubicBezTo>
                    <a:pt x="7" y="2"/>
                    <a:pt x="4" y="1"/>
                    <a:pt x="3" y="0"/>
                  </a:cubicBezTo>
                  <a:cubicBezTo>
                    <a:pt x="3" y="0"/>
                    <a:pt x="1" y="2"/>
                    <a:pt x="1" y="2"/>
                  </a:cubicBezTo>
                  <a:close/>
                </a:path>
              </a:pathLst>
            </a:custGeom>
            <a:solidFill>
              <a:srgbClr val="CDD5D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49" name="îsļiḓe"/>
            <p:cNvSpPr/>
            <p:nvPr/>
          </p:nvSpPr>
          <p:spPr bwMode="auto">
            <a:xfrm>
              <a:off x="5021946" y="3493069"/>
              <a:ext cx="23267" cy="15510"/>
            </a:xfrm>
            <a:custGeom>
              <a:avLst/>
              <a:gdLst>
                <a:gd name="T0" fmla="*/ 0 w 3"/>
                <a:gd name="T1" fmla="*/ 2 h 2"/>
                <a:gd name="T2" fmla="*/ 3 w 3"/>
                <a:gd name="T3" fmla="*/ 2 h 2"/>
                <a:gd name="T4" fmla="*/ 2 w 3"/>
                <a:gd name="T5" fmla="*/ 0 h 2"/>
                <a:gd name="T6" fmla="*/ 0 w 3"/>
                <a:gd name="T7" fmla="*/ 2 h 2"/>
              </a:gdLst>
              <a:ahLst/>
              <a:cxnLst>
                <a:cxn ang="0">
                  <a:pos x="T0" y="T1"/>
                </a:cxn>
                <a:cxn ang="0">
                  <a:pos x="T2" y="T3"/>
                </a:cxn>
                <a:cxn ang="0">
                  <a:pos x="T4" y="T5"/>
                </a:cxn>
                <a:cxn ang="0">
                  <a:pos x="T6" y="T7"/>
                </a:cxn>
              </a:cxnLst>
              <a:rect l="0" t="0" r="r" b="b"/>
              <a:pathLst>
                <a:path w="3" h="2">
                  <a:moveTo>
                    <a:pt x="0" y="2"/>
                  </a:moveTo>
                  <a:cubicBezTo>
                    <a:pt x="0" y="2"/>
                    <a:pt x="3" y="2"/>
                    <a:pt x="3" y="2"/>
                  </a:cubicBezTo>
                  <a:cubicBezTo>
                    <a:pt x="3" y="1"/>
                    <a:pt x="3" y="0"/>
                    <a:pt x="2" y="0"/>
                  </a:cubicBezTo>
                  <a:cubicBezTo>
                    <a:pt x="2" y="0"/>
                    <a:pt x="0" y="1"/>
                    <a:pt x="0" y="2"/>
                  </a:cubicBezTo>
                  <a:close/>
                </a:path>
              </a:pathLst>
            </a:custGeom>
            <a:solidFill>
              <a:srgbClr val="CDD5D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50" name="íšľiḋè"/>
            <p:cNvSpPr/>
            <p:nvPr/>
          </p:nvSpPr>
          <p:spPr bwMode="auto">
            <a:xfrm>
              <a:off x="4828071" y="3431030"/>
              <a:ext cx="178365" cy="77549"/>
            </a:xfrm>
            <a:custGeom>
              <a:avLst/>
              <a:gdLst>
                <a:gd name="T0" fmla="*/ 12 w 20"/>
                <a:gd name="T1" fmla="*/ 5 h 9"/>
                <a:gd name="T2" fmla="*/ 13 w 20"/>
                <a:gd name="T3" fmla="*/ 7 h 9"/>
                <a:gd name="T4" fmla="*/ 16 w 20"/>
                <a:gd name="T5" fmla="*/ 9 h 9"/>
                <a:gd name="T6" fmla="*/ 19 w 20"/>
                <a:gd name="T7" fmla="*/ 8 h 9"/>
                <a:gd name="T8" fmla="*/ 17 w 20"/>
                <a:gd name="T9" fmla="*/ 5 h 9"/>
                <a:gd name="T10" fmla="*/ 13 w 20"/>
                <a:gd name="T11" fmla="*/ 3 h 9"/>
                <a:gd name="T12" fmla="*/ 10 w 20"/>
                <a:gd name="T13" fmla="*/ 1 h 9"/>
                <a:gd name="T14" fmla="*/ 4 w 20"/>
                <a:gd name="T15" fmla="*/ 0 h 9"/>
                <a:gd name="T16" fmla="*/ 0 w 20"/>
                <a:gd name="T17" fmla="*/ 2 h 9"/>
                <a:gd name="T18" fmla="*/ 3 w 20"/>
                <a:gd name="T19" fmla="*/ 3 h 9"/>
                <a:gd name="T20" fmla="*/ 8 w 20"/>
                <a:gd name="T21" fmla="*/ 4 h 9"/>
                <a:gd name="T22" fmla="*/ 12 w 20"/>
                <a:gd name="T23"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9">
                  <a:moveTo>
                    <a:pt x="12" y="5"/>
                  </a:moveTo>
                  <a:cubicBezTo>
                    <a:pt x="13" y="5"/>
                    <a:pt x="12" y="7"/>
                    <a:pt x="13" y="7"/>
                  </a:cubicBezTo>
                  <a:cubicBezTo>
                    <a:pt x="13" y="8"/>
                    <a:pt x="16" y="8"/>
                    <a:pt x="16" y="9"/>
                  </a:cubicBezTo>
                  <a:cubicBezTo>
                    <a:pt x="17" y="9"/>
                    <a:pt x="18" y="8"/>
                    <a:pt x="19" y="8"/>
                  </a:cubicBezTo>
                  <a:cubicBezTo>
                    <a:pt x="20" y="8"/>
                    <a:pt x="19" y="5"/>
                    <a:pt x="17" y="5"/>
                  </a:cubicBezTo>
                  <a:cubicBezTo>
                    <a:pt x="15" y="5"/>
                    <a:pt x="14" y="3"/>
                    <a:pt x="13" y="3"/>
                  </a:cubicBezTo>
                  <a:cubicBezTo>
                    <a:pt x="13" y="3"/>
                    <a:pt x="11" y="1"/>
                    <a:pt x="10" y="1"/>
                  </a:cubicBezTo>
                  <a:cubicBezTo>
                    <a:pt x="10" y="0"/>
                    <a:pt x="5" y="0"/>
                    <a:pt x="4" y="0"/>
                  </a:cubicBezTo>
                  <a:cubicBezTo>
                    <a:pt x="2" y="0"/>
                    <a:pt x="0" y="2"/>
                    <a:pt x="0" y="2"/>
                  </a:cubicBezTo>
                  <a:cubicBezTo>
                    <a:pt x="0" y="3"/>
                    <a:pt x="2" y="3"/>
                    <a:pt x="3" y="3"/>
                  </a:cubicBezTo>
                  <a:cubicBezTo>
                    <a:pt x="4" y="2"/>
                    <a:pt x="8" y="3"/>
                    <a:pt x="8" y="4"/>
                  </a:cubicBezTo>
                  <a:cubicBezTo>
                    <a:pt x="9" y="5"/>
                    <a:pt x="11" y="5"/>
                    <a:pt x="12" y="5"/>
                  </a:cubicBezTo>
                  <a:close/>
                </a:path>
              </a:pathLst>
            </a:custGeom>
            <a:solidFill>
              <a:srgbClr val="CDD5D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51" name="iṧļíḓê"/>
            <p:cNvSpPr/>
            <p:nvPr/>
          </p:nvSpPr>
          <p:spPr bwMode="auto">
            <a:xfrm>
              <a:off x="4890110" y="3500826"/>
              <a:ext cx="23267" cy="7757"/>
            </a:xfrm>
            <a:custGeom>
              <a:avLst/>
              <a:gdLst>
                <a:gd name="T0" fmla="*/ 0 w 3"/>
                <a:gd name="T1" fmla="*/ 1 h 1"/>
                <a:gd name="T2" fmla="*/ 3 w 3"/>
                <a:gd name="T3" fmla="*/ 1 h 1"/>
                <a:gd name="T4" fmla="*/ 3 w 3"/>
                <a:gd name="T5" fmla="*/ 0 h 1"/>
                <a:gd name="T6" fmla="*/ 0 w 3"/>
                <a:gd name="T7" fmla="*/ 1 h 1"/>
              </a:gdLst>
              <a:ahLst/>
              <a:cxnLst>
                <a:cxn ang="0">
                  <a:pos x="T0" y="T1"/>
                </a:cxn>
                <a:cxn ang="0">
                  <a:pos x="T2" y="T3"/>
                </a:cxn>
                <a:cxn ang="0">
                  <a:pos x="T4" y="T5"/>
                </a:cxn>
                <a:cxn ang="0">
                  <a:pos x="T6" y="T7"/>
                </a:cxn>
              </a:cxnLst>
              <a:rect l="0" t="0" r="r" b="b"/>
              <a:pathLst>
                <a:path w="3" h="1">
                  <a:moveTo>
                    <a:pt x="0" y="1"/>
                  </a:moveTo>
                  <a:cubicBezTo>
                    <a:pt x="0" y="1"/>
                    <a:pt x="2" y="1"/>
                    <a:pt x="3" y="1"/>
                  </a:cubicBezTo>
                  <a:cubicBezTo>
                    <a:pt x="3" y="1"/>
                    <a:pt x="3" y="1"/>
                    <a:pt x="3" y="0"/>
                  </a:cubicBezTo>
                  <a:cubicBezTo>
                    <a:pt x="2" y="0"/>
                    <a:pt x="0" y="0"/>
                    <a:pt x="0" y="1"/>
                  </a:cubicBezTo>
                  <a:close/>
                </a:path>
              </a:pathLst>
            </a:custGeom>
            <a:solidFill>
              <a:srgbClr val="CDD5D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52" name="íśļide"/>
            <p:cNvSpPr/>
            <p:nvPr/>
          </p:nvSpPr>
          <p:spPr bwMode="auto">
            <a:xfrm>
              <a:off x="4890110" y="3400010"/>
              <a:ext cx="15510" cy="23267"/>
            </a:xfrm>
            <a:custGeom>
              <a:avLst/>
              <a:gdLst>
                <a:gd name="T0" fmla="*/ 2 w 2"/>
                <a:gd name="T1" fmla="*/ 0 h 2"/>
                <a:gd name="T2" fmla="*/ 0 w 2"/>
                <a:gd name="T3" fmla="*/ 1 h 2"/>
                <a:gd name="T4" fmla="*/ 1 w 2"/>
                <a:gd name="T5" fmla="*/ 2 h 2"/>
                <a:gd name="T6" fmla="*/ 2 w 2"/>
                <a:gd name="T7" fmla="*/ 0 h 2"/>
              </a:gdLst>
              <a:ahLst/>
              <a:cxnLst>
                <a:cxn ang="0">
                  <a:pos x="T0" y="T1"/>
                </a:cxn>
                <a:cxn ang="0">
                  <a:pos x="T2" y="T3"/>
                </a:cxn>
                <a:cxn ang="0">
                  <a:pos x="T4" y="T5"/>
                </a:cxn>
                <a:cxn ang="0">
                  <a:pos x="T6" y="T7"/>
                </a:cxn>
              </a:cxnLst>
              <a:rect l="0" t="0" r="r" b="b"/>
              <a:pathLst>
                <a:path w="2" h="2">
                  <a:moveTo>
                    <a:pt x="2" y="0"/>
                  </a:moveTo>
                  <a:cubicBezTo>
                    <a:pt x="1" y="0"/>
                    <a:pt x="0" y="0"/>
                    <a:pt x="0" y="1"/>
                  </a:cubicBezTo>
                  <a:cubicBezTo>
                    <a:pt x="0" y="1"/>
                    <a:pt x="1" y="2"/>
                    <a:pt x="1" y="2"/>
                  </a:cubicBezTo>
                  <a:cubicBezTo>
                    <a:pt x="2" y="2"/>
                    <a:pt x="2" y="0"/>
                    <a:pt x="2" y="0"/>
                  </a:cubicBezTo>
                  <a:close/>
                </a:path>
              </a:pathLst>
            </a:custGeom>
            <a:solidFill>
              <a:srgbClr val="CDD5D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53" name="işľïḓè"/>
            <p:cNvSpPr/>
            <p:nvPr/>
          </p:nvSpPr>
          <p:spPr bwMode="auto">
            <a:xfrm>
              <a:off x="4921130" y="3392258"/>
              <a:ext cx="31020" cy="31020"/>
            </a:xfrm>
            <a:custGeom>
              <a:avLst/>
              <a:gdLst>
                <a:gd name="T0" fmla="*/ 3 w 3"/>
                <a:gd name="T1" fmla="*/ 1 h 3"/>
                <a:gd name="T2" fmla="*/ 1 w 3"/>
                <a:gd name="T3" fmla="*/ 0 h 3"/>
                <a:gd name="T4" fmla="*/ 1 w 3"/>
                <a:gd name="T5" fmla="*/ 2 h 3"/>
                <a:gd name="T6" fmla="*/ 3 w 3"/>
                <a:gd name="T7" fmla="*/ 1 h 3"/>
              </a:gdLst>
              <a:ahLst/>
              <a:cxnLst>
                <a:cxn ang="0">
                  <a:pos x="T0" y="T1"/>
                </a:cxn>
                <a:cxn ang="0">
                  <a:pos x="T2" y="T3"/>
                </a:cxn>
                <a:cxn ang="0">
                  <a:pos x="T4" y="T5"/>
                </a:cxn>
                <a:cxn ang="0">
                  <a:pos x="T6" y="T7"/>
                </a:cxn>
              </a:cxnLst>
              <a:rect l="0" t="0" r="r" b="b"/>
              <a:pathLst>
                <a:path w="3" h="3">
                  <a:moveTo>
                    <a:pt x="3" y="1"/>
                  </a:moveTo>
                  <a:cubicBezTo>
                    <a:pt x="2" y="1"/>
                    <a:pt x="1" y="0"/>
                    <a:pt x="1" y="0"/>
                  </a:cubicBezTo>
                  <a:cubicBezTo>
                    <a:pt x="1" y="0"/>
                    <a:pt x="0" y="1"/>
                    <a:pt x="1" y="2"/>
                  </a:cubicBezTo>
                  <a:cubicBezTo>
                    <a:pt x="1" y="3"/>
                    <a:pt x="3" y="2"/>
                    <a:pt x="3" y="1"/>
                  </a:cubicBezTo>
                  <a:close/>
                </a:path>
              </a:pathLst>
            </a:custGeom>
            <a:solidFill>
              <a:srgbClr val="CDD5D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54" name="íšliḑé"/>
            <p:cNvSpPr/>
            <p:nvPr/>
          </p:nvSpPr>
          <p:spPr bwMode="auto">
            <a:xfrm>
              <a:off x="4952150" y="3423277"/>
              <a:ext cx="31020" cy="31020"/>
            </a:xfrm>
            <a:custGeom>
              <a:avLst/>
              <a:gdLst>
                <a:gd name="T0" fmla="*/ 3 w 4"/>
                <a:gd name="T1" fmla="*/ 4 h 4"/>
                <a:gd name="T2" fmla="*/ 4 w 4"/>
                <a:gd name="T3" fmla="*/ 2 h 4"/>
                <a:gd name="T4" fmla="*/ 1 w 4"/>
                <a:gd name="T5" fmla="*/ 0 h 4"/>
                <a:gd name="T6" fmla="*/ 0 w 4"/>
                <a:gd name="T7" fmla="*/ 2 h 4"/>
                <a:gd name="T8" fmla="*/ 1 w 4"/>
                <a:gd name="T9" fmla="*/ 3 h 4"/>
                <a:gd name="T10" fmla="*/ 3 w 4"/>
                <a:gd name="T11" fmla="*/ 4 h 4"/>
              </a:gdLst>
              <a:ahLst/>
              <a:cxnLst>
                <a:cxn ang="0">
                  <a:pos x="T0" y="T1"/>
                </a:cxn>
                <a:cxn ang="0">
                  <a:pos x="T2" y="T3"/>
                </a:cxn>
                <a:cxn ang="0">
                  <a:pos x="T4" y="T5"/>
                </a:cxn>
                <a:cxn ang="0">
                  <a:pos x="T6" y="T7"/>
                </a:cxn>
                <a:cxn ang="0">
                  <a:pos x="T8" y="T9"/>
                </a:cxn>
                <a:cxn ang="0">
                  <a:pos x="T10" y="T11"/>
                </a:cxn>
              </a:cxnLst>
              <a:rect l="0" t="0" r="r" b="b"/>
              <a:pathLst>
                <a:path w="4" h="4">
                  <a:moveTo>
                    <a:pt x="3" y="4"/>
                  </a:moveTo>
                  <a:cubicBezTo>
                    <a:pt x="4" y="3"/>
                    <a:pt x="4" y="2"/>
                    <a:pt x="4" y="2"/>
                  </a:cubicBezTo>
                  <a:cubicBezTo>
                    <a:pt x="3" y="2"/>
                    <a:pt x="2" y="0"/>
                    <a:pt x="1" y="0"/>
                  </a:cubicBezTo>
                  <a:cubicBezTo>
                    <a:pt x="1" y="0"/>
                    <a:pt x="0" y="1"/>
                    <a:pt x="0" y="2"/>
                  </a:cubicBezTo>
                  <a:cubicBezTo>
                    <a:pt x="0" y="2"/>
                    <a:pt x="1" y="3"/>
                    <a:pt x="1" y="3"/>
                  </a:cubicBezTo>
                  <a:cubicBezTo>
                    <a:pt x="1" y="2"/>
                    <a:pt x="2" y="4"/>
                    <a:pt x="3" y="4"/>
                  </a:cubicBezTo>
                  <a:close/>
                </a:path>
              </a:pathLst>
            </a:custGeom>
            <a:solidFill>
              <a:srgbClr val="CDD5D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55" name="íSḻîḑé"/>
            <p:cNvSpPr/>
            <p:nvPr/>
          </p:nvSpPr>
          <p:spPr bwMode="auto">
            <a:xfrm>
              <a:off x="7263114" y="3772246"/>
              <a:ext cx="62039" cy="46529"/>
            </a:xfrm>
            <a:custGeom>
              <a:avLst/>
              <a:gdLst>
                <a:gd name="T0" fmla="*/ 5 w 7"/>
                <a:gd name="T1" fmla="*/ 1 h 5"/>
                <a:gd name="T2" fmla="*/ 2 w 7"/>
                <a:gd name="T3" fmla="*/ 1 h 5"/>
                <a:gd name="T4" fmla="*/ 1 w 7"/>
                <a:gd name="T5" fmla="*/ 2 h 5"/>
                <a:gd name="T6" fmla="*/ 1 w 7"/>
                <a:gd name="T7" fmla="*/ 3 h 5"/>
                <a:gd name="T8" fmla="*/ 6 w 7"/>
                <a:gd name="T9" fmla="*/ 5 h 5"/>
                <a:gd name="T10" fmla="*/ 7 w 7"/>
                <a:gd name="T11" fmla="*/ 0 h 5"/>
                <a:gd name="T12" fmla="*/ 5 w 7"/>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7" h="5">
                  <a:moveTo>
                    <a:pt x="5" y="1"/>
                  </a:moveTo>
                  <a:cubicBezTo>
                    <a:pt x="5" y="1"/>
                    <a:pt x="2" y="1"/>
                    <a:pt x="2" y="1"/>
                  </a:cubicBezTo>
                  <a:cubicBezTo>
                    <a:pt x="2" y="0"/>
                    <a:pt x="1" y="2"/>
                    <a:pt x="1" y="2"/>
                  </a:cubicBezTo>
                  <a:cubicBezTo>
                    <a:pt x="0" y="2"/>
                    <a:pt x="1" y="3"/>
                    <a:pt x="1" y="3"/>
                  </a:cubicBezTo>
                  <a:cubicBezTo>
                    <a:pt x="2" y="3"/>
                    <a:pt x="4" y="4"/>
                    <a:pt x="6" y="5"/>
                  </a:cubicBezTo>
                  <a:cubicBezTo>
                    <a:pt x="6" y="3"/>
                    <a:pt x="7" y="1"/>
                    <a:pt x="7" y="0"/>
                  </a:cubicBezTo>
                  <a:cubicBezTo>
                    <a:pt x="6" y="0"/>
                    <a:pt x="6" y="0"/>
                    <a:pt x="5" y="1"/>
                  </a:cubicBezTo>
                  <a:close/>
                </a:path>
              </a:pathLst>
            </a:custGeom>
            <a:solidFill>
              <a:srgbClr val="CDD5D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56" name="iSḷíďê"/>
            <p:cNvSpPr/>
            <p:nvPr/>
          </p:nvSpPr>
          <p:spPr bwMode="auto">
            <a:xfrm>
              <a:off x="4479102" y="2508198"/>
              <a:ext cx="922837" cy="2117093"/>
            </a:xfrm>
            <a:custGeom>
              <a:avLst/>
              <a:gdLst>
                <a:gd name="T0" fmla="*/ 56 w 104"/>
                <a:gd name="T1" fmla="*/ 176 h 239"/>
                <a:gd name="T2" fmla="*/ 56 w 104"/>
                <a:gd name="T3" fmla="*/ 191 h 239"/>
                <a:gd name="T4" fmla="*/ 56 w 104"/>
                <a:gd name="T5" fmla="*/ 212 h 239"/>
                <a:gd name="T6" fmla="*/ 56 w 104"/>
                <a:gd name="T7" fmla="*/ 226 h 239"/>
                <a:gd name="T8" fmla="*/ 60 w 104"/>
                <a:gd name="T9" fmla="*/ 238 h 239"/>
                <a:gd name="T10" fmla="*/ 67 w 104"/>
                <a:gd name="T11" fmla="*/ 237 h 239"/>
                <a:gd name="T12" fmla="*/ 68 w 104"/>
                <a:gd name="T13" fmla="*/ 226 h 239"/>
                <a:gd name="T14" fmla="*/ 71 w 104"/>
                <a:gd name="T15" fmla="*/ 211 h 239"/>
                <a:gd name="T16" fmla="*/ 79 w 104"/>
                <a:gd name="T17" fmla="*/ 200 h 239"/>
                <a:gd name="T18" fmla="*/ 86 w 104"/>
                <a:gd name="T19" fmla="*/ 192 h 239"/>
                <a:gd name="T20" fmla="*/ 95 w 104"/>
                <a:gd name="T21" fmla="*/ 181 h 239"/>
                <a:gd name="T22" fmla="*/ 99 w 104"/>
                <a:gd name="T23" fmla="*/ 166 h 239"/>
                <a:gd name="T24" fmla="*/ 104 w 104"/>
                <a:gd name="T25" fmla="*/ 155 h 239"/>
                <a:gd name="T26" fmla="*/ 101 w 104"/>
                <a:gd name="T27" fmla="*/ 148 h 239"/>
                <a:gd name="T28" fmla="*/ 88 w 104"/>
                <a:gd name="T29" fmla="*/ 143 h 239"/>
                <a:gd name="T30" fmla="*/ 73 w 104"/>
                <a:gd name="T31" fmla="*/ 130 h 239"/>
                <a:gd name="T32" fmla="*/ 61 w 104"/>
                <a:gd name="T33" fmla="*/ 122 h 239"/>
                <a:gd name="T34" fmla="*/ 52 w 104"/>
                <a:gd name="T35" fmla="*/ 121 h 239"/>
                <a:gd name="T36" fmla="*/ 42 w 104"/>
                <a:gd name="T37" fmla="*/ 126 h 239"/>
                <a:gd name="T38" fmla="*/ 35 w 104"/>
                <a:gd name="T39" fmla="*/ 109 h 239"/>
                <a:gd name="T40" fmla="*/ 21 w 104"/>
                <a:gd name="T41" fmla="*/ 104 h 239"/>
                <a:gd name="T42" fmla="*/ 35 w 104"/>
                <a:gd name="T43" fmla="*/ 94 h 239"/>
                <a:gd name="T44" fmla="*/ 46 w 104"/>
                <a:gd name="T45" fmla="*/ 96 h 239"/>
                <a:gd name="T46" fmla="*/ 52 w 104"/>
                <a:gd name="T47" fmla="*/ 82 h 239"/>
                <a:gd name="T48" fmla="*/ 59 w 104"/>
                <a:gd name="T49" fmla="*/ 72 h 239"/>
                <a:gd name="T50" fmla="*/ 68 w 104"/>
                <a:gd name="T51" fmla="*/ 66 h 239"/>
                <a:gd name="T52" fmla="*/ 71 w 104"/>
                <a:gd name="T53" fmla="*/ 58 h 239"/>
                <a:gd name="T54" fmla="*/ 77 w 104"/>
                <a:gd name="T55" fmla="*/ 58 h 239"/>
                <a:gd name="T56" fmla="*/ 82 w 104"/>
                <a:gd name="T57" fmla="*/ 62 h 239"/>
                <a:gd name="T58" fmla="*/ 81 w 104"/>
                <a:gd name="T59" fmla="*/ 49 h 239"/>
                <a:gd name="T60" fmla="*/ 75 w 104"/>
                <a:gd name="T61" fmla="*/ 40 h 239"/>
                <a:gd name="T62" fmla="*/ 68 w 104"/>
                <a:gd name="T63" fmla="*/ 35 h 239"/>
                <a:gd name="T64" fmla="*/ 59 w 104"/>
                <a:gd name="T65" fmla="*/ 28 h 239"/>
                <a:gd name="T66" fmla="*/ 53 w 104"/>
                <a:gd name="T67" fmla="*/ 41 h 239"/>
                <a:gd name="T68" fmla="*/ 49 w 104"/>
                <a:gd name="T69" fmla="*/ 45 h 239"/>
                <a:gd name="T70" fmla="*/ 40 w 104"/>
                <a:gd name="T71" fmla="*/ 40 h 239"/>
                <a:gd name="T72" fmla="*/ 41 w 104"/>
                <a:gd name="T73" fmla="*/ 30 h 239"/>
                <a:gd name="T74" fmla="*/ 53 w 104"/>
                <a:gd name="T75" fmla="*/ 19 h 239"/>
                <a:gd name="T76" fmla="*/ 56 w 104"/>
                <a:gd name="T77" fmla="*/ 11 h 239"/>
                <a:gd name="T78" fmla="*/ 65 w 104"/>
                <a:gd name="T79" fmla="*/ 16 h 239"/>
                <a:gd name="T80" fmla="*/ 69 w 104"/>
                <a:gd name="T81" fmla="*/ 28 h 239"/>
                <a:gd name="T82" fmla="*/ 75 w 104"/>
                <a:gd name="T83" fmla="*/ 21 h 239"/>
                <a:gd name="T84" fmla="*/ 77 w 104"/>
                <a:gd name="T85" fmla="*/ 16 h 239"/>
                <a:gd name="T86" fmla="*/ 72 w 104"/>
                <a:gd name="T87" fmla="*/ 8 h 239"/>
                <a:gd name="T88" fmla="*/ 60 w 104"/>
                <a:gd name="T89" fmla="*/ 3 h 239"/>
                <a:gd name="T90" fmla="*/ 48 w 104"/>
                <a:gd name="T91" fmla="*/ 6 h 239"/>
                <a:gd name="T92" fmla="*/ 48 w 104"/>
                <a:gd name="T93" fmla="*/ 13 h 239"/>
                <a:gd name="T94" fmla="*/ 40 w 104"/>
                <a:gd name="T95" fmla="*/ 9 h 239"/>
                <a:gd name="T96" fmla="*/ 37 w 104"/>
                <a:gd name="T97" fmla="*/ 13 h 239"/>
                <a:gd name="T98" fmla="*/ 30 w 104"/>
                <a:gd name="T99" fmla="*/ 21 h 239"/>
                <a:gd name="T100" fmla="*/ 23 w 104"/>
                <a:gd name="T101" fmla="*/ 32 h 239"/>
                <a:gd name="T102" fmla="*/ 18 w 104"/>
                <a:gd name="T103" fmla="*/ 41 h 239"/>
                <a:gd name="T104" fmla="*/ 12 w 104"/>
                <a:gd name="T105" fmla="*/ 52 h 239"/>
                <a:gd name="T106" fmla="*/ 8 w 104"/>
                <a:gd name="T107" fmla="*/ 63 h 239"/>
                <a:gd name="T108" fmla="*/ 3 w 104"/>
                <a:gd name="T109" fmla="*/ 80 h 239"/>
                <a:gd name="T110" fmla="*/ 2 w 104"/>
                <a:gd name="T111" fmla="*/ 100 h 239"/>
                <a:gd name="T112" fmla="*/ 6 w 104"/>
                <a:gd name="T113" fmla="*/ 99 h 239"/>
                <a:gd name="T114" fmla="*/ 22 w 104"/>
                <a:gd name="T115" fmla="*/ 116 h 239"/>
                <a:gd name="T116" fmla="*/ 35 w 104"/>
                <a:gd name="T117" fmla="*/ 124 h 239"/>
                <a:gd name="T118" fmla="*/ 44 w 104"/>
                <a:gd name="T119" fmla="*/ 129 h 239"/>
                <a:gd name="T120" fmla="*/ 44 w 104"/>
                <a:gd name="T121" fmla="*/ 141 h 239"/>
                <a:gd name="T122" fmla="*/ 45 w 104"/>
                <a:gd name="T123" fmla="*/ 154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239">
                  <a:moveTo>
                    <a:pt x="49" y="165"/>
                  </a:moveTo>
                  <a:cubicBezTo>
                    <a:pt x="48" y="165"/>
                    <a:pt x="51" y="168"/>
                    <a:pt x="52" y="169"/>
                  </a:cubicBezTo>
                  <a:cubicBezTo>
                    <a:pt x="53" y="170"/>
                    <a:pt x="56" y="175"/>
                    <a:pt x="56" y="176"/>
                  </a:cubicBezTo>
                  <a:cubicBezTo>
                    <a:pt x="57" y="178"/>
                    <a:pt x="57" y="181"/>
                    <a:pt x="56" y="181"/>
                  </a:cubicBezTo>
                  <a:cubicBezTo>
                    <a:pt x="56" y="182"/>
                    <a:pt x="57" y="183"/>
                    <a:pt x="57" y="184"/>
                  </a:cubicBezTo>
                  <a:cubicBezTo>
                    <a:pt x="57" y="184"/>
                    <a:pt x="56" y="189"/>
                    <a:pt x="56" y="191"/>
                  </a:cubicBezTo>
                  <a:cubicBezTo>
                    <a:pt x="57" y="193"/>
                    <a:pt x="54" y="199"/>
                    <a:pt x="54" y="202"/>
                  </a:cubicBezTo>
                  <a:cubicBezTo>
                    <a:pt x="54" y="205"/>
                    <a:pt x="56" y="209"/>
                    <a:pt x="56" y="208"/>
                  </a:cubicBezTo>
                  <a:cubicBezTo>
                    <a:pt x="57" y="208"/>
                    <a:pt x="57" y="211"/>
                    <a:pt x="56" y="212"/>
                  </a:cubicBezTo>
                  <a:cubicBezTo>
                    <a:pt x="55" y="212"/>
                    <a:pt x="54" y="214"/>
                    <a:pt x="55" y="214"/>
                  </a:cubicBezTo>
                  <a:cubicBezTo>
                    <a:pt x="55" y="215"/>
                    <a:pt x="55" y="217"/>
                    <a:pt x="55" y="218"/>
                  </a:cubicBezTo>
                  <a:cubicBezTo>
                    <a:pt x="55" y="219"/>
                    <a:pt x="56" y="225"/>
                    <a:pt x="56" y="226"/>
                  </a:cubicBezTo>
                  <a:cubicBezTo>
                    <a:pt x="56" y="228"/>
                    <a:pt x="58" y="232"/>
                    <a:pt x="59" y="233"/>
                  </a:cubicBezTo>
                  <a:cubicBezTo>
                    <a:pt x="59" y="234"/>
                    <a:pt x="60" y="237"/>
                    <a:pt x="60" y="237"/>
                  </a:cubicBezTo>
                  <a:cubicBezTo>
                    <a:pt x="60" y="237"/>
                    <a:pt x="60" y="238"/>
                    <a:pt x="60" y="238"/>
                  </a:cubicBezTo>
                  <a:cubicBezTo>
                    <a:pt x="60" y="238"/>
                    <a:pt x="62" y="238"/>
                    <a:pt x="63" y="239"/>
                  </a:cubicBezTo>
                  <a:cubicBezTo>
                    <a:pt x="63" y="239"/>
                    <a:pt x="66" y="239"/>
                    <a:pt x="68" y="239"/>
                  </a:cubicBezTo>
                  <a:cubicBezTo>
                    <a:pt x="69" y="239"/>
                    <a:pt x="68" y="237"/>
                    <a:pt x="67" y="237"/>
                  </a:cubicBezTo>
                  <a:cubicBezTo>
                    <a:pt x="67" y="236"/>
                    <a:pt x="66" y="234"/>
                    <a:pt x="66" y="233"/>
                  </a:cubicBezTo>
                  <a:cubicBezTo>
                    <a:pt x="65" y="233"/>
                    <a:pt x="65" y="230"/>
                    <a:pt x="65" y="229"/>
                  </a:cubicBezTo>
                  <a:cubicBezTo>
                    <a:pt x="66" y="228"/>
                    <a:pt x="68" y="227"/>
                    <a:pt x="68" y="226"/>
                  </a:cubicBezTo>
                  <a:cubicBezTo>
                    <a:pt x="68" y="225"/>
                    <a:pt x="68" y="222"/>
                    <a:pt x="68" y="222"/>
                  </a:cubicBezTo>
                  <a:cubicBezTo>
                    <a:pt x="67" y="222"/>
                    <a:pt x="68" y="218"/>
                    <a:pt x="68" y="216"/>
                  </a:cubicBezTo>
                  <a:cubicBezTo>
                    <a:pt x="67" y="214"/>
                    <a:pt x="71" y="213"/>
                    <a:pt x="71" y="211"/>
                  </a:cubicBezTo>
                  <a:cubicBezTo>
                    <a:pt x="71" y="210"/>
                    <a:pt x="75" y="208"/>
                    <a:pt x="76" y="207"/>
                  </a:cubicBezTo>
                  <a:cubicBezTo>
                    <a:pt x="77" y="207"/>
                    <a:pt x="78" y="203"/>
                    <a:pt x="77" y="202"/>
                  </a:cubicBezTo>
                  <a:cubicBezTo>
                    <a:pt x="77" y="201"/>
                    <a:pt x="79" y="200"/>
                    <a:pt x="79" y="200"/>
                  </a:cubicBezTo>
                  <a:cubicBezTo>
                    <a:pt x="80" y="200"/>
                    <a:pt x="81" y="199"/>
                    <a:pt x="82" y="199"/>
                  </a:cubicBezTo>
                  <a:cubicBezTo>
                    <a:pt x="82" y="199"/>
                    <a:pt x="83" y="198"/>
                    <a:pt x="83" y="197"/>
                  </a:cubicBezTo>
                  <a:cubicBezTo>
                    <a:pt x="84" y="197"/>
                    <a:pt x="85" y="192"/>
                    <a:pt x="86" y="192"/>
                  </a:cubicBezTo>
                  <a:cubicBezTo>
                    <a:pt x="87" y="191"/>
                    <a:pt x="88" y="188"/>
                    <a:pt x="88" y="187"/>
                  </a:cubicBezTo>
                  <a:cubicBezTo>
                    <a:pt x="88" y="187"/>
                    <a:pt x="89" y="184"/>
                    <a:pt x="90" y="184"/>
                  </a:cubicBezTo>
                  <a:cubicBezTo>
                    <a:pt x="90" y="183"/>
                    <a:pt x="94" y="181"/>
                    <a:pt x="95" y="181"/>
                  </a:cubicBezTo>
                  <a:cubicBezTo>
                    <a:pt x="95" y="181"/>
                    <a:pt x="96" y="175"/>
                    <a:pt x="96" y="173"/>
                  </a:cubicBezTo>
                  <a:cubicBezTo>
                    <a:pt x="97" y="171"/>
                    <a:pt x="98" y="168"/>
                    <a:pt x="98" y="167"/>
                  </a:cubicBezTo>
                  <a:cubicBezTo>
                    <a:pt x="98" y="167"/>
                    <a:pt x="99" y="166"/>
                    <a:pt x="99" y="166"/>
                  </a:cubicBezTo>
                  <a:cubicBezTo>
                    <a:pt x="100" y="166"/>
                    <a:pt x="100" y="163"/>
                    <a:pt x="101" y="162"/>
                  </a:cubicBezTo>
                  <a:cubicBezTo>
                    <a:pt x="101" y="162"/>
                    <a:pt x="103" y="159"/>
                    <a:pt x="104" y="159"/>
                  </a:cubicBezTo>
                  <a:cubicBezTo>
                    <a:pt x="104" y="158"/>
                    <a:pt x="104" y="156"/>
                    <a:pt x="104" y="155"/>
                  </a:cubicBezTo>
                  <a:cubicBezTo>
                    <a:pt x="104" y="155"/>
                    <a:pt x="104" y="155"/>
                    <a:pt x="104" y="154"/>
                  </a:cubicBezTo>
                  <a:cubicBezTo>
                    <a:pt x="104" y="152"/>
                    <a:pt x="104" y="152"/>
                    <a:pt x="104" y="152"/>
                  </a:cubicBezTo>
                  <a:cubicBezTo>
                    <a:pt x="104" y="150"/>
                    <a:pt x="102" y="148"/>
                    <a:pt x="101" y="148"/>
                  </a:cubicBezTo>
                  <a:cubicBezTo>
                    <a:pt x="101" y="149"/>
                    <a:pt x="98" y="147"/>
                    <a:pt x="97" y="146"/>
                  </a:cubicBezTo>
                  <a:cubicBezTo>
                    <a:pt x="96" y="146"/>
                    <a:pt x="93" y="145"/>
                    <a:pt x="93" y="145"/>
                  </a:cubicBezTo>
                  <a:cubicBezTo>
                    <a:pt x="92" y="145"/>
                    <a:pt x="89" y="143"/>
                    <a:pt x="88" y="143"/>
                  </a:cubicBezTo>
                  <a:cubicBezTo>
                    <a:pt x="87" y="143"/>
                    <a:pt x="84" y="142"/>
                    <a:pt x="84" y="142"/>
                  </a:cubicBezTo>
                  <a:cubicBezTo>
                    <a:pt x="83" y="141"/>
                    <a:pt x="82" y="137"/>
                    <a:pt x="80" y="136"/>
                  </a:cubicBezTo>
                  <a:cubicBezTo>
                    <a:pt x="78" y="134"/>
                    <a:pt x="74" y="131"/>
                    <a:pt x="73" y="130"/>
                  </a:cubicBezTo>
                  <a:cubicBezTo>
                    <a:pt x="73" y="129"/>
                    <a:pt x="68" y="126"/>
                    <a:pt x="67" y="125"/>
                  </a:cubicBezTo>
                  <a:cubicBezTo>
                    <a:pt x="66" y="125"/>
                    <a:pt x="64" y="124"/>
                    <a:pt x="63" y="125"/>
                  </a:cubicBezTo>
                  <a:cubicBezTo>
                    <a:pt x="63" y="125"/>
                    <a:pt x="61" y="122"/>
                    <a:pt x="61" y="122"/>
                  </a:cubicBezTo>
                  <a:cubicBezTo>
                    <a:pt x="60" y="121"/>
                    <a:pt x="57" y="120"/>
                    <a:pt x="57" y="121"/>
                  </a:cubicBezTo>
                  <a:cubicBezTo>
                    <a:pt x="57" y="122"/>
                    <a:pt x="55" y="121"/>
                    <a:pt x="55" y="121"/>
                  </a:cubicBezTo>
                  <a:cubicBezTo>
                    <a:pt x="54" y="120"/>
                    <a:pt x="53" y="121"/>
                    <a:pt x="52" y="121"/>
                  </a:cubicBezTo>
                  <a:cubicBezTo>
                    <a:pt x="52" y="121"/>
                    <a:pt x="49" y="125"/>
                    <a:pt x="48" y="126"/>
                  </a:cubicBezTo>
                  <a:cubicBezTo>
                    <a:pt x="47" y="126"/>
                    <a:pt x="46" y="125"/>
                    <a:pt x="45" y="125"/>
                  </a:cubicBezTo>
                  <a:cubicBezTo>
                    <a:pt x="45" y="124"/>
                    <a:pt x="42" y="125"/>
                    <a:pt x="42" y="126"/>
                  </a:cubicBezTo>
                  <a:cubicBezTo>
                    <a:pt x="41" y="126"/>
                    <a:pt x="39" y="122"/>
                    <a:pt x="40" y="120"/>
                  </a:cubicBezTo>
                  <a:cubicBezTo>
                    <a:pt x="40" y="118"/>
                    <a:pt x="38" y="115"/>
                    <a:pt x="36" y="114"/>
                  </a:cubicBezTo>
                  <a:cubicBezTo>
                    <a:pt x="35" y="114"/>
                    <a:pt x="34" y="110"/>
                    <a:pt x="35" y="109"/>
                  </a:cubicBezTo>
                  <a:cubicBezTo>
                    <a:pt x="35" y="108"/>
                    <a:pt x="32" y="107"/>
                    <a:pt x="31" y="107"/>
                  </a:cubicBezTo>
                  <a:cubicBezTo>
                    <a:pt x="30" y="106"/>
                    <a:pt x="28" y="109"/>
                    <a:pt x="28" y="109"/>
                  </a:cubicBezTo>
                  <a:cubicBezTo>
                    <a:pt x="28" y="110"/>
                    <a:pt x="20" y="108"/>
                    <a:pt x="21" y="104"/>
                  </a:cubicBezTo>
                  <a:cubicBezTo>
                    <a:pt x="22" y="100"/>
                    <a:pt x="25" y="95"/>
                    <a:pt x="26" y="95"/>
                  </a:cubicBezTo>
                  <a:cubicBezTo>
                    <a:pt x="27" y="94"/>
                    <a:pt x="32" y="94"/>
                    <a:pt x="33" y="94"/>
                  </a:cubicBezTo>
                  <a:cubicBezTo>
                    <a:pt x="34" y="95"/>
                    <a:pt x="35" y="94"/>
                    <a:pt x="35" y="94"/>
                  </a:cubicBezTo>
                  <a:cubicBezTo>
                    <a:pt x="35" y="94"/>
                    <a:pt x="39" y="94"/>
                    <a:pt x="40" y="95"/>
                  </a:cubicBezTo>
                  <a:cubicBezTo>
                    <a:pt x="41" y="95"/>
                    <a:pt x="43" y="99"/>
                    <a:pt x="44" y="100"/>
                  </a:cubicBezTo>
                  <a:cubicBezTo>
                    <a:pt x="45" y="101"/>
                    <a:pt x="45" y="97"/>
                    <a:pt x="46" y="96"/>
                  </a:cubicBezTo>
                  <a:cubicBezTo>
                    <a:pt x="46" y="96"/>
                    <a:pt x="45" y="93"/>
                    <a:pt x="45" y="93"/>
                  </a:cubicBezTo>
                  <a:cubicBezTo>
                    <a:pt x="44" y="92"/>
                    <a:pt x="47" y="87"/>
                    <a:pt x="48" y="86"/>
                  </a:cubicBezTo>
                  <a:cubicBezTo>
                    <a:pt x="50" y="85"/>
                    <a:pt x="52" y="82"/>
                    <a:pt x="52" y="82"/>
                  </a:cubicBezTo>
                  <a:cubicBezTo>
                    <a:pt x="52" y="81"/>
                    <a:pt x="53" y="81"/>
                    <a:pt x="54" y="81"/>
                  </a:cubicBezTo>
                  <a:cubicBezTo>
                    <a:pt x="54" y="80"/>
                    <a:pt x="54" y="76"/>
                    <a:pt x="54" y="75"/>
                  </a:cubicBezTo>
                  <a:cubicBezTo>
                    <a:pt x="55" y="74"/>
                    <a:pt x="58" y="72"/>
                    <a:pt x="59" y="72"/>
                  </a:cubicBezTo>
                  <a:cubicBezTo>
                    <a:pt x="60" y="72"/>
                    <a:pt x="61" y="69"/>
                    <a:pt x="61" y="68"/>
                  </a:cubicBezTo>
                  <a:cubicBezTo>
                    <a:pt x="60" y="68"/>
                    <a:pt x="63" y="65"/>
                    <a:pt x="65" y="65"/>
                  </a:cubicBezTo>
                  <a:cubicBezTo>
                    <a:pt x="67" y="64"/>
                    <a:pt x="68" y="66"/>
                    <a:pt x="68" y="66"/>
                  </a:cubicBezTo>
                  <a:cubicBezTo>
                    <a:pt x="68" y="66"/>
                    <a:pt x="70" y="65"/>
                    <a:pt x="71" y="64"/>
                  </a:cubicBezTo>
                  <a:cubicBezTo>
                    <a:pt x="72" y="63"/>
                    <a:pt x="71" y="61"/>
                    <a:pt x="70" y="61"/>
                  </a:cubicBezTo>
                  <a:cubicBezTo>
                    <a:pt x="70" y="60"/>
                    <a:pt x="70" y="58"/>
                    <a:pt x="71" y="58"/>
                  </a:cubicBezTo>
                  <a:cubicBezTo>
                    <a:pt x="72" y="57"/>
                    <a:pt x="73" y="55"/>
                    <a:pt x="72" y="55"/>
                  </a:cubicBezTo>
                  <a:cubicBezTo>
                    <a:pt x="72" y="54"/>
                    <a:pt x="76" y="55"/>
                    <a:pt x="77" y="54"/>
                  </a:cubicBezTo>
                  <a:cubicBezTo>
                    <a:pt x="79" y="53"/>
                    <a:pt x="78" y="57"/>
                    <a:pt x="77" y="58"/>
                  </a:cubicBezTo>
                  <a:cubicBezTo>
                    <a:pt x="76" y="60"/>
                    <a:pt x="77" y="61"/>
                    <a:pt x="78" y="61"/>
                  </a:cubicBezTo>
                  <a:cubicBezTo>
                    <a:pt x="79" y="60"/>
                    <a:pt x="79" y="61"/>
                    <a:pt x="80" y="62"/>
                  </a:cubicBezTo>
                  <a:cubicBezTo>
                    <a:pt x="80" y="62"/>
                    <a:pt x="81" y="61"/>
                    <a:pt x="82" y="62"/>
                  </a:cubicBezTo>
                  <a:cubicBezTo>
                    <a:pt x="83" y="62"/>
                    <a:pt x="84" y="61"/>
                    <a:pt x="84" y="60"/>
                  </a:cubicBezTo>
                  <a:cubicBezTo>
                    <a:pt x="84" y="59"/>
                    <a:pt x="81" y="57"/>
                    <a:pt x="81" y="56"/>
                  </a:cubicBezTo>
                  <a:cubicBezTo>
                    <a:pt x="81" y="56"/>
                    <a:pt x="81" y="50"/>
                    <a:pt x="81" y="49"/>
                  </a:cubicBezTo>
                  <a:cubicBezTo>
                    <a:pt x="80" y="48"/>
                    <a:pt x="79" y="46"/>
                    <a:pt x="78" y="46"/>
                  </a:cubicBezTo>
                  <a:cubicBezTo>
                    <a:pt x="78" y="47"/>
                    <a:pt x="77" y="43"/>
                    <a:pt x="76" y="43"/>
                  </a:cubicBezTo>
                  <a:cubicBezTo>
                    <a:pt x="75" y="42"/>
                    <a:pt x="75" y="40"/>
                    <a:pt x="75" y="40"/>
                  </a:cubicBezTo>
                  <a:cubicBezTo>
                    <a:pt x="75" y="39"/>
                    <a:pt x="73" y="37"/>
                    <a:pt x="72" y="35"/>
                  </a:cubicBezTo>
                  <a:cubicBezTo>
                    <a:pt x="71" y="34"/>
                    <a:pt x="70" y="34"/>
                    <a:pt x="70" y="35"/>
                  </a:cubicBezTo>
                  <a:cubicBezTo>
                    <a:pt x="70" y="35"/>
                    <a:pt x="68" y="35"/>
                    <a:pt x="68" y="35"/>
                  </a:cubicBezTo>
                  <a:cubicBezTo>
                    <a:pt x="67" y="35"/>
                    <a:pt x="66" y="32"/>
                    <a:pt x="66" y="31"/>
                  </a:cubicBezTo>
                  <a:cubicBezTo>
                    <a:pt x="66" y="30"/>
                    <a:pt x="63" y="30"/>
                    <a:pt x="62" y="29"/>
                  </a:cubicBezTo>
                  <a:cubicBezTo>
                    <a:pt x="62" y="28"/>
                    <a:pt x="59" y="29"/>
                    <a:pt x="59" y="28"/>
                  </a:cubicBezTo>
                  <a:cubicBezTo>
                    <a:pt x="59" y="27"/>
                    <a:pt x="57" y="27"/>
                    <a:pt x="56" y="27"/>
                  </a:cubicBezTo>
                  <a:cubicBezTo>
                    <a:pt x="56" y="27"/>
                    <a:pt x="56" y="35"/>
                    <a:pt x="56" y="37"/>
                  </a:cubicBezTo>
                  <a:cubicBezTo>
                    <a:pt x="55" y="40"/>
                    <a:pt x="53" y="41"/>
                    <a:pt x="53" y="41"/>
                  </a:cubicBezTo>
                  <a:cubicBezTo>
                    <a:pt x="52" y="41"/>
                    <a:pt x="53" y="43"/>
                    <a:pt x="53" y="43"/>
                  </a:cubicBezTo>
                  <a:cubicBezTo>
                    <a:pt x="53" y="43"/>
                    <a:pt x="52" y="45"/>
                    <a:pt x="51" y="47"/>
                  </a:cubicBezTo>
                  <a:cubicBezTo>
                    <a:pt x="51" y="49"/>
                    <a:pt x="50" y="47"/>
                    <a:pt x="49" y="45"/>
                  </a:cubicBezTo>
                  <a:cubicBezTo>
                    <a:pt x="49" y="44"/>
                    <a:pt x="47" y="42"/>
                    <a:pt x="47" y="42"/>
                  </a:cubicBezTo>
                  <a:cubicBezTo>
                    <a:pt x="47" y="43"/>
                    <a:pt x="46" y="42"/>
                    <a:pt x="45" y="42"/>
                  </a:cubicBezTo>
                  <a:cubicBezTo>
                    <a:pt x="45" y="42"/>
                    <a:pt x="42" y="40"/>
                    <a:pt x="40" y="40"/>
                  </a:cubicBezTo>
                  <a:cubicBezTo>
                    <a:pt x="39" y="39"/>
                    <a:pt x="38" y="35"/>
                    <a:pt x="38" y="35"/>
                  </a:cubicBezTo>
                  <a:cubicBezTo>
                    <a:pt x="37" y="34"/>
                    <a:pt x="38" y="34"/>
                    <a:pt x="37" y="33"/>
                  </a:cubicBezTo>
                  <a:cubicBezTo>
                    <a:pt x="37" y="33"/>
                    <a:pt x="40" y="30"/>
                    <a:pt x="41" y="30"/>
                  </a:cubicBezTo>
                  <a:cubicBezTo>
                    <a:pt x="41" y="29"/>
                    <a:pt x="44" y="25"/>
                    <a:pt x="45" y="24"/>
                  </a:cubicBezTo>
                  <a:cubicBezTo>
                    <a:pt x="46" y="24"/>
                    <a:pt x="47" y="22"/>
                    <a:pt x="47" y="21"/>
                  </a:cubicBezTo>
                  <a:cubicBezTo>
                    <a:pt x="47" y="21"/>
                    <a:pt x="51" y="20"/>
                    <a:pt x="53" y="19"/>
                  </a:cubicBezTo>
                  <a:cubicBezTo>
                    <a:pt x="54" y="19"/>
                    <a:pt x="55" y="15"/>
                    <a:pt x="55" y="14"/>
                  </a:cubicBezTo>
                  <a:cubicBezTo>
                    <a:pt x="55" y="13"/>
                    <a:pt x="54" y="11"/>
                    <a:pt x="54" y="11"/>
                  </a:cubicBezTo>
                  <a:cubicBezTo>
                    <a:pt x="53" y="11"/>
                    <a:pt x="56" y="10"/>
                    <a:pt x="56" y="11"/>
                  </a:cubicBezTo>
                  <a:cubicBezTo>
                    <a:pt x="57" y="11"/>
                    <a:pt x="60" y="10"/>
                    <a:pt x="61" y="11"/>
                  </a:cubicBezTo>
                  <a:cubicBezTo>
                    <a:pt x="62" y="11"/>
                    <a:pt x="63" y="12"/>
                    <a:pt x="65" y="13"/>
                  </a:cubicBezTo>
                  <a:cubicBezTo>
                    <a:pt x="65" y="13"/>
                    <a:pt x="65" y="13"/>
                    <a:pt x="65" y="16"/>
                  </a:cubicBezTo>
                  <a:cubicBezTo>
                    <a:pt x="64" y="20"/>
                    <a:pt x="64" y="20"/>
                    <a:pt x="64" y="20"/>
                  </a:cubicBezTo>
                  <a:cubicBezTo>
                    <a:pt x="60" y="22"/>
                    <a:pt x="59" y="24"/>
                    <a:pt x="61" y="24"/>
                  </a:cubicBezTo>
                  <a:cubicBezTo>
                    <a:pt x="62" y="24"/>
                    <a:pt x="68" y="27"/>
                    <a:pt x="69" y="28"/>
                  </a:cubicBezTo>
                  <a:cubicBezTo>
                    <a:pt x="71" y="29"/>
                    <a:pt x="72" y="26"/>
                    <a:pt x="72" y="25"/>
                  </a:cubicBezTo>
                  <a:cubicBezTo>
                    <a:pt x="73" y="25"/>
                    <a:pt x="73" y="22"/>
                    <a:pt x="72" y="21"/>
                  </a:cubicBezTo>
                  <a:cubicBezTo>
                    <a:pt x="72" y="21"/>
                    <a:pt x="74" y="21"/>
                    <a:pt x="75" y="21"/>
                  </a:cubicBezTo>
                  <a:cubicBezTo>
                    <a:pt x="75" y="22"/>
                    <a:pt x="76" y="21"/>
                    <a:pt x="77" y="20"/>
                  </a:cubicBezTo>
                  <a:cubicBezTo>
                    <a:pt x="77" y="20"/>
                    <a:pt x="77" y="18"/>
                    <a:pt x="78" y="17"/>
                  </a:cubicBezTo>
                  <a:cubicBezTo>
                    <a:pt x="78" y="17"/>
                    <a:pt x="77" y="16"/>
                    <a:pt x="77" y="16"/>
                  </a:cubicBezTo>
                  <a:cubicBezTo>
                    <a:pt x="76" y="15"/>
                    <a:pt x="74" y="14"/>
                    <a:pt x="73" y="14"/>
                  </a:cubicBezTo>
                  <a:cubicBezTo>
                    <a:pt x="72" y="13"/>
                    <a:pt x="72" y="11"/>
                    <a:pt x="72" y="11"/>
                  </a:cubicBezTo>
                  <a:cubicBezTo>
                    <a:pt x="73" y="11"/>
                    <a:pt x="72" y="8"/>
                    <a:pt x="72" y="8"/>
                  </a:cubicBezTo>
                  <a:cubicBezTo>
                    <a:pt x="71" y="7"/>
                    <a:pt x="68" y="6"/>
                    <a:pt x="67" y="6"/>
                  </a:cubicBezTo>
                  <a:cubicBezTo>
                    <a:pt x="67" y="6"/>
                    <a:pt x="66" y="4"/>
                    <a:pt x="65" y="4"/>
                  </a:cubicBezTo>
                  <a:cubicBezTo>
                    <a:pt x="64" y="3"/>
                    <a:pt x="61" y="3"/>
                    <a:pt x="60" y="3"/>
                  </a:cubicBezTo>
                  <a:cubicBezTo>
                    <a:pt x="59" y="3"/>
                    <a:pt x="57" y="1"/>
                    <a:pt x="56" y="1"/>
                  </a:cubicBezTo>
                  <a:cubicBezTo>
                    <a:pt x="54" y="2"/>
                    <a:pt x="53" y="0"/>
                    <a:pt x="52" y="0"/>
                  </a:cubicBezTo>
                  <a:cubicBezTo>
                    <a:pt x="52" y="0"/>
                    <a:pt x="48" y="4"/>
                    <a:pt x="48" y="6"/>
                  </a:cubicBezTo>
                  <a:cubicBezTo>
                    <a:pt x="48" y="9"/>
                    <a:pt x="49" y="11"/>
                    <a:pt x="50" y="11"/>
                  </a:cubicBezTo>
                  <a:cubicBezTo>
                    <a:pt x="51" y="12"/>
                    <a:pt x="50" y="14"/>
                    <a:pt x="49" y="15"/>
                  </a:cubicBezTo>
                  <a:cubicBezTo>
                    <a:pt x="49" y="15"/>
                    <a:pt x="47" y="14"/>
                    <a:pt x="48" y="13"/>
                  </a:cubicBezTo>
                  <a:cubicBezTo>
                    <a:pt x="48" y="13"/>
                    <a:pt x="46" y="10"/>
                    <a:pt x="46" y="9"/>
                  </a:cubicBezTo>
                  <a:cubicBezTo>
                    <a:pt x="45" y="8"/>
                    <a:pt x="43" y="7"/>
                    <a:pt x="42" y="7"/>
                  </a:cubicBezTo>
                  <a:cubicBezTo>
                    <a:pt x="41" y="8"/>
                    <a:pt x="41" y="8"/>
                    <a:pt x="40" y="9"/>
                  </a:cubicBezTo>
                  <a:cubicBezTo>
                    <a:pt x="40" y="10"/>
                    <a:pt x="40" y="11"/>
                    <a:pt x="40" y="12"/>
                  </a:cubicBezTo>
                  <a:cubicBezTo>
                    <a:pt x="40" y="14"/>
                    <a:pt x="38" y="14"/>
                    <a:pt x="38" y="13"/>
                  </a:cubicBezTo>
                  <a:cubicBezTo>
                    <a:pt x="38" y="13"/>
                    <a:pt x="37" y="13"/>
                    <a:pt x="37" y="13"/>
                  </a:cubicBezTo>
                  <a:cubicBezTo>
                    <a:pt x="36" y="14"/>
                    <a:pt x="35" y="15"/>
                    <a:pt x="34" y="15"/>
                  </a:cubicBezTo>
                  <a:cubicBezTo>
                    <a:pt x="34" y="16"/>
                    <a:pt x="33" y="17"/>
                    <a:pt x="32" y="18"/>
                  </a:cubicBezTo>
                  <a:cubicBezTo>
                    <a:pt x="32" y="19"/>
                    <a:pt x="31" y="20"/>
                    <a:pt x="30" y="21"/>
                  </a:cubicBezTo>
                  <a:cubicBezTo>
                    <a:pt x="30" y="22"/>
                    <a:pt x="29" y="23"/>
                    <a:pt x="28" y="24"/>
                  </a:cubicBezTo>
                  <a:cubicBezTo>
                    <a:pt x="27" y="25"/>
                    <a:pt x="27" y="26"/>
                    <a:pt x="26" y="28"/>
                  </a:cubicBezTo>
                  <a:cubicBezTo>
                    <a:pt x="25" y="29"/>
                    <a:pt x="24" y="30"/>
                    <a:pt x="23" y="32"/>
                  </a:cubicBezTo>
                  <a:cubicBezTo>
                    <a:pt x="22" y="33"/>
                    <a:pt x="22" y="34"/>
                    <a:pt x="21" y="35"/>
                  </a:cubicBezTo>
                  <a:cubicBezTo>
                    <a:pt x="21" y="36"/>
                    <a:pt x="20" y="37"/>
                    <a:pt x="20" y="37"/>
                  </a:cubicBezTo>
                  <a:cubicBezTo>
                    <a:pt x="19" y="39"/>
                    <a:pt x="18" y="40"/>
                    <a:pt x="18" y="41"/>
                  </a:cubicBezTo>
                  <a:cubicBezTo>
                    <a:pt x="17" y="42"/>
                    <a:pt x="17" y="42"/>
                    <a:pt x="17" y="43"/>
                  </a:cubicBezTo>
                  <a:cubicBezTo>
                    <a:pt x="15" y="46"/>
                    <a:pt x="14" y="49"/>
                    <a:pt x="13" y="52"/>
                  </a:cubicBezTo>
                  <a:cubicBezTo>
                    <a:pt x="12" y="52"/>
                    <a:pt x="12" y="52"/>
                    <a:pt x="12" y="52"/>
                  </a:cubicBezTo>
                  <a:cubicBezTo>
                    <a:pt x="12" y="53"/>
                    <a:pt x="11" y="55"/>
                    <a:pt x="11" y="56"/>
                  </a:cubicBezTo>
                  <a:cubicBezTo>
                    <a:pt x="10" y="57"/>
                    <a:pt x="10" y="58"/>
                    <a:pt x="10" y="58"/>
                  </a:cubicBezTo>
                  <a:cubicBezTo>
                    <a:pt x="9" y="60"/>
                    <a:pt x="9" y="61"/>
                    <a:pt x="8" y="63"/>
                  </a:cubicBezTo>
                  <a:cubicBezTo>
                    <a:pt x="8" y="63"/>
                    <a:pt x="8" y="63"/>
                    <a:pt x="8" y="63"/>
                  </a:cubicBezTo>
                  <a:cubicBezTo>
                    <a:pt x="6" y="69"/>
                    <a:pt x="5" y="74"/>
                    <a:pt x="3" y="79"/>
                  </a:cubicBezTo>
                  <a:cubicBezTo>
                    <a:pt x="3" y="80"/>
                    <a:pt x="3" y="80"/>
                    <a:pt x="3" y="80"/>
                  </a:cubicBezTo>
                  <a:cubicBezTo>
                    <a:pt x="2" y="86"/>
                    <a:pt x="1" y="92"/>
                    <a:pt x="0" y="97"/>
                  </a:cubicBezTo>
                  <a:cubicBezTo>
                    <a:pt x="0" y="97"/>
                    <a:pt x="0" y="97"/>
                    <a:pt x="0" y="97"/>
                  </a:cubicBezTo>
                  <a:cubicBezTo>
                    <a:pt x="1" y="98"/>
                    <a:pt x="2" y="99"/>
                    <a:pt x="2" y="100"/>
                  </a:cubicBezTo>
                  <a:cubicBezTo>
                    <a:pt x="3" y="102"/>
                    <a:pt x="5" y="103"/>
                    <a:pt x="5" y="103"/>
                  </a:cubicBezTo>
                  <a:cubicBezTo>
                    <a:pt x="6" y="103"/>
                    <a:pt x="6" y="100"/>
                    <a:pt x="6" y="99"/>
                  </a:cubicBezTo>
                  <a:cubicBezTo>
                    <a:pt x="5" y="99"/>
                    <a:pt x="6" y="98"/>
                    <a:pt x="6" y="99"/>
                  </a:cubicBezTo>
                  <a:cubicBezTo>
                    <a:pt x="6" y="99"/>
                    <a:pt x="9" y="102"/>
                    <a:pt x="9" y="103"/>
                  </a:cubicBezTo>
                  <a:cubicBezTo>
                    <a:pt x="10" y="104"/>
                    <a:pt x="11" y="110"/>
                    <a:pt x="12" y="111"/>
                  </a:cubicBezTo>
                  <a:cubicBezTo>
                    <a:pt x="13" y="113"/>
                    <a:pt x="20" y="115"/>
                    <a:pt x="22" y="116"/>
                  </a:cubicBezTo>
                  <a:cubicBezTo>
                    <a:pt x="24" y="116"/>
                    <a:pt x="27" y="119"/>
                    <a:pt x="28" y="120"/>
                  </a:cubicBezTo>
                  <a:cubicBezTo>
                    <a:pt x="28" y="120"/>
                    <a:pt x="31" y="121"/>
                    <a:pt x="32" y="121"/>
                  </a:cubicBezTo>
                  <a:cubicBezTo>
                    <a:pt x="32" y="121"/>
                    <a:pt x="34" y="123"/>
                    <a:pt x="35" y="124"/>
                  </a:cubicBezTo>
                  <a:cubicBezTo>
                    <a:pt x="35" y="124"/>
                    <a:pt x="36" y="126"/>
                    <a:pt x="36" y="126"/>
                  </a:cubicBezTo>
                  <a:cubicBezTo>
                    <a:pt x="36" y="126"/>
                    <a:pt x="40" y="128"/>
                    <a:pt x="41" y="129"/>
                  </a:cubicBezTo>
                  <a:cubicBezTo>
                    <a:pt x="42" y="130"/>
                    <a:pt x="43" y="130"/>
                    <a:pt x="44" y="129"/>
                  </a:cubicBezTo>
                  <a:cubicBezTo>
                    <a:pt x="44" y="129"/>
                    <a:pt x="45" y="131"/>
                    <a:pt x="45" y="132"/>
                  </a:cubicBezTo>
                  <a:cubicBezTo>
                    <a:pt x="46" y="133"/>
                    <a:pt x="46" y="135"/>
                    <a:pt x="45" y="136"/>
                  </a:cubicBezTo>
                  <a:cubicBezTo>
                    <a:pt x="45" y="136"/>
                    <a:pt x="44" y="140"/>
                    <a:pt x="44" y="141"/>
                  </a:cubicBezTo>
                  <a:cubicBezTo>
                    <a:pt x="43" y="142"/>
                    <a:pt x="42" y="147"/>
                    <a:pt x="42" y="149"/>
                  </a:cubicBezTo>
                  <a:cubicBezTo>
                    <a:pt x="42" y="150"/>
                    <a:pt x="44" y="152"/>
                    <a:pt x="45" y="153"/>
                  </a:cubicBezTo>
                  <a:cubicBezTo>
                    <a:pt x="46" y="153"/>
                    <a:pt x="45" y="154"/>
                    <a:pt x="45" y="154"/>
                  </a:cubicBezTo>
                  <a:cubicBezTo>
                    <a:pt x="44" y="154"/>
                    <a:pt x="44" y="160"/>
                    <a:pt x="46" y="161"/>
                  </a:cubicBezTo>
                  <a:cubicBezTo>
                    <a:pt x="48" y="162"/>
                    <a:pt x="49" y="164"/>
                    <a:pt x="49" y="165"/>
                  </a:cubicBezTo>
                  <a:close/>
                </a:path>
              </a:pathLst>
            </a:custGeom>
            <a:solidFill>
              <a:srgbClr val="DCE4E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57" name="íś1ïḍè"/>
            <p:cNvSpPr/>
            <p:nvPr/>
          </p:nvSpPr>
          <p:spPr bwMode="auto">
            <a:xfrm>
              <a:off x="5083986" y="3089814"/>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58" name="ïṣ1îdé"/>
            <p:cNvSpPr/>
            <p:nvPr/>
          </p:nvSpPr>
          <p:spPr bwMode="auto">
            <a:xfrm>
              <a:off x="5083986" y="3089814"/>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59" name="îṥlïḓè"/>
            <p:cNvSpPr/>
            <p:nvPr/>
          </p:nvSpPr>
          <p:spPr bwMode="auto">
            <a:xfrm>
              <a:off x="4921130" y="2291060"/>
              <a:ext cx="302444" cy="201628"/>
            </a:xfrm>
            <a:custGeom>
              <a:avLst/>
              <a:gdLst>
                <a:gd name="T0" fmla="*/ 7 w 34"/>
                <a:gd name="T1" fmla="*/ 23 h 23"/>
                <a:gd name="T2" fmla="*/ 12 w 34"/>
                <a:gd name="T3" fmla="*/ 21 h 23"/>
                <a:gd name="T4" fmla="*/ 12 w 34"/>
                <a:gd name="T5" fmla="*/ 19 h 23"/>
                <a:gd name="T6" fmla="*/ 13 w 34"/>
                <a:gd name="T7" fmla="*/ 19 h 23"/>
                <a:gd name="T8" fmla="*/ 15 w 34"/>
                <a:gd name="T9" fmla="*/ 14 h 23"/>
                <a:gd name="T10" fmla="*/ 22 w 34"/>
                <a:gd name="T11" fmla="*/ 11 h 23"/>
                <a:gd name="T12" fmla="*/ 26 w 34"/>
                <a:gd name="T13" fmla="*/ 8 h 23"/>
                <a:gd name="T14" fmla="*/ 28 w 34"/>
                <a:gd name="T15" fmla="*/ 5 h 23"/>
                <a:gd name="T16" fmla="*/ 32 w 34"/>
                <a:gd name="T17" fmla="*/ 2 h 23"/>
                <a:gd name="T18" fmla="*/ 34 w 34"/>
                <a:gd name="T19" fmla="*/ 0 h 23"/>
                <a:gd name="T20" fmla="*/ 20 w 34"/>
                <a:gd name="T21" fmla="*/ 7 h 23"/>
                <a:gd name="T22" fmla="*/ 20 w 34"/>
                <a:gd name="T23" fmla="*/ 7 h 23"/>
                <a:gd name="T24" fmla="*/ 15 w 34"/>
                <a:gd name="T25" fmla="*/ 11 h 23"/>
                <a:gd name="T26" fmla="*/ 11 w 34"/>
                <a:gd name="T27" fmla="*/ 14 h 23"/>
                <a:gd name="T28" fmla="*/ 10 w 34"/>
                <a:gd name="T29" fmla="*/ 15 h 23"/>
                <a:gd name="T30" fmla="*/ 6 w 34"/>
                <a:gd name="T31" fmla="*/ 19 h 23"/>
                <a:gd name="T32" fmla="*/ 5 w 34"/>
                <a:gd name="T33" fmla="*/ 19 h 23"/>
                <a:gd name="T34" fmla="*/ 0 w 34"/>
                <a:gd name="T35" fmla="*/ 23 h 23"/>
                <a:gd name="T36" fmla="*/ 7 w 34"/>
                <a:gd name="T3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 h="23">
                  <a:moveTo>
                    <a:pt x="7" y="23"/>
                  </a:moveTo>
                  <a:cubicBezTo>
                    <a:pt x="9" y="22"/>
                    <a:pt x="12" y="22"/>
                    <a:pt x="12" y="21"/>
                  </a:cubicBezTo>
                  <a:cubicBezTo>
                    <a:pt x="12" y="21"/>
                    <a:pt x="12" y="19"/>
                    <a:pt x="12" y="19"/>
                  </a:cubicBezTo>
                  <a:cubicBezTo>
                    <a:pt x="13" y="19"/>
                    <a:pt x="13" y="19"/>
                    <a:pt x="13" y="19"/>
                  </a:cubicBezTo>
                  <a:cubicBezTo>
                    <a:pt x="13" y="19"/>
                    <a:pt x="15" y="15"/>
                    <a:pt x="15" y="14"/>
                  </a:cubicBezTo>
                  <a:cubicBezTo>
                    <a:pt x="16" y="13"/>
                    <a:pt x="21" y="12"/>
                    <a:pt x="22" y="11"/>
                  </a:cubicBezTo>
                  <a:cubicBezTo>
                    <a:pt x="23" y="10"/>
                    <a:pt x="25" y="8"/>
                    <a:pt x="26" y="8"/>
                  </a:cubicBezTo>
                  <a:cubicBezTo>
                    <a:pt x="27" y="8"/>
                    <a:pt x="28" y="6"/>
                    <a:pt x="28" y="5"/>
                  </a:cubicBezTo>
                  <a:cubicBezTo>
                    <a:pt x="28" y="5"/>
                    <a:pt x="31" y="3"/>
                    <a:pt x="32" y="2"/>
                  </a:cubicBezTo>
                  <a:cubicBezTo>
                    <a:pt x="33" y="2"/>
                    <a:pt x="34" y="0"/>
                    <a:pt x="34" y="0"/>
                  </a:cubicBezTo>
                  <a:cubicBezTo>
                    <a:pt x="33" y="0"/>
                    <a:pt x="26" y="4"/>
                    <a:pt x="20" y="7"/>
                  </a:cubicBezTo>
                  <a:cubicBezTo>
                    <a:pt x="20" y="7"/>
                    <a:pt x="20" y="7"/>
                    <a:pt x="20" y="7"/>
                  </a:cubicBezTo>
                  <a:cubicBezTo>
                    <a:pt x="18" y="9"/>
                    <a:pt x="17" y="10"/>
                    <a:pt x="15" y="11"/>
                  </a:cubicBezTo>
                  <a:cubicBezTo>
                    <a:pt x="14" y="12"/>
                    <a:pt x="13" y="13"/>
                    <a:pt x="11" y="14"/>
                  </a:cubicBezTo>
                  <a:cubicBezTo>
                    <a:pt x="11" y="14"/>
                    <a:pt x="10" y="15"/>
                    <a:pt x="10" y="15"/>
                  </a:cubicBezTo>
                  <a:cubicBezTo>
                    <a:pt x="8" y="16"/>
                    <a:pt x="7" y="17"/>
                    <a:pt x="6" y="19"/>
                  </a:cubicBezTo>
                  <a:cubicBezTo>
                    <a:pt x="5" y="19"/>
                    <a:pt x="5" y="19"/>
                    <a:pt x="5" y="19"/>
                  </a:cubicBezTo>
                  <a:cubicBezTo>
                    <a:pt x="3" y="21"/>
                    <a:pt x="2" y="22"/>
                    <a:pt x="0" y="23"/>
                  </a:cubicBezTo>
                  <a:cubicBezTo>
                    <a:pt x="2" y="23"/>
                    <a:pt x="5" y="23"/>
                    <a:pt x="7" y="23"/>
                  </a:cubicBezTo>
                  <a:close/>
                </a:path>
              </a:pathLst>
            </a:custGeom>
            <a:solidFill>
              <a:srgbClr val="DCE4E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60" name="išliďé"/>
            <p:cNvSpPr/>
            <p:nvPr/>
          </p:nvSpPr>
          <p:spPr bwMode="auto">
            <a:xfrm>
              <a:off x="5611320" y="2616766"/>
              <a:ext cx="294687" cy="604883"/>
            </a:xfrm>
            <a:custGeom>
              <a:avLst/>
              <a:gdLst>
                <a:gd name="T0" fmla="*/ 31 w 33"/>
                <a:gd name="T1" fmla="*/ 65 h 69"/>
                <a:gd name="T2" fmla="*/ 31 w 33"/>
                <a:gd name="T3" fmla="*/ 67 h 69"/>
                <a:gd name="T4" fmla="*/ 33 w 33"/>
                <a:gd name="T5" fmla="*/ 65 h 69"/>
                <a:gd name="T6" fmla="*/ 33 w 33"/>
                <a:gd name="T7" fmla="*/ 56 h 69"/>
                <a:gd name="T8" fmla="*/ 33 w 33"/>
                <a:gd name="T9" fmla="*/ 56 h 69"/>
                <a:gd name="T10" fmla="*/ 33 w 33"/>
                <a:gd name="T11" fmla="*/ 55 h 69"/>
                <a:gd name="T12" fmla="*/ 33 w 33"/>
                <a:gd name="T13" fmla="*/ 0 h 69"/>
                <a:gd name="T14" fmla="*/ 31 w 33"/>
                <a:gd name="T15" fmla="*/ 2 h 69"/>
                <a:gd name="T16" fmla="*/ 27 w 33"/>
                <a:gd name="T17" fmla="*/ 9 h 69"/>
                <a:gd name="T18" fmla="*/ 24 w 33"/>
                <a:gd name="T19" fmla="*/ 10 h 69"/>
                <a:gd name="T20" fmla="*/ 23 w 33"/>
                <a:gd name="T21" fmla="*/ 12 h 69"/>
                <a:gd name="T22" fmla="*/ 19 w 33"/>
                <a:gd name="T23" fmla="*/ 16 h 69"/>
                <a:gd name="T24" fmla="*/ 20 w 33"/>
                <a:gd name="T25" fmla="*/ 23 h 69"/>
                <a:gd name="T26" fmla="*/ 22 w 33"/>
                <a:gd name="T27" fmla="*/ 27 h 69"/>
                <a:gd name="T28" fmla="*/ 22 w 33"/>
                <a:gd name="T29" fmla="*/ 31 h 69"/>
                <a:gd name="T30" fmla="*/ 23 w 33"/>
                <a:gd name="T31" fmla="*/ 33 h 69"/>
                <a:gd name="T32" fmla="*/ 19 w 33"/>
                <a:gd name="T33" fmla="*/ 34 h 69"/>
                <a:gd name="T34" fmla="*/ 17 w 33"/>
                <a:gd name="T35" fmla="*/ 37 h 69"/>
                <a:gd name="T36" fmla="*/ 13 w 33"/>
                <a:gd name="T37" fmla="*/ 39 h 69"/>
                <a:gd name="T38" fmla="*/ 14 w 33"/>
                <a:gd name="T39" fmla="*/ 37 h 69"/>
                <a:gd name="T40" fmla="*/ 14 w 33"/>
                <a:gd name="T41" fmla="*/ 34 h 69"/>
                <a:gd name="T42" fmla="*/ 12 w 33"/>
                <a:gd name="T43" fmla="*/ 28 h 69"/>
                <a:gd name="T44" fmla="*/ 10 w 33"/>
                <a:gd name="T45" fmla="*/ 25 h 69"/>
                <a:gd name="T46" fmla="*/ 10 w 33"/>
                <a:gd name="T47" fmla="*/ 23 h 69"/>
                <a:gd name="T48" fmla="*/ 7 w 33"/>
                <a:gd name="T49" fmla="*/ 23 h 69"/>
                <a:gd name="T50" fmla="*/ 6 w 33"/>
                <a:gd name="T51" fmla="*/ 29 h 69"/>
                <a:gd name="T52" fmla="*/ 7 w 33"/>
                <a:gd name="T53" fmla="*/ 32 h 69"/>
                <a:gd name="T54" fmla="*/ 7 w 33"/>
                <a:gd name="T55" fmla="*/ 35 h 69"/>
                <a:gd name="T56" fmla="*/ 6 w 33"/>
                <a:gd name="T57" fmla="*/ 39 h 69"/>
                <a:gd name="T58" fmla="*/ 5 w 33"/>
                <a:gd name="T59" fmla="*/ 42 h 69"/>
                <a:gd name="T60" fmla="*/ 10 w 33"/>
                <a:gd name="T61" fmla="*/ 42 h 69"/>
                <a:gd name="T62" fmla="*/ 12 w 33"/>
                <a:gd name="T63" fmla="*/ 42 h 69"/>
                <a:gd name="T64" fmla="*/ 9 w 33"/>
                <a:gd name="T65" fmla="*/ 44 h 69"/>
                <a:gd name="T66" fmla="*/ 6 w 33"/>
                <a:gd name="T67" fmla="*/ 47 h 69"/>
                <a:gd name="T68" fmla="*/ 7 w 33"/>
                <a:gd name="T69" fmla="*/ 48 h 69"/>
                <a:gd name="T70" fmla="*/ 10 w 33"/>
                <a:gd name="T71" fmla="*/ 52 h 69"/>
                <a:gd name="T72" fmla="*/ 10 w 33"/>
                <a:gd name="T73" fmla="*/ 55 h 69"/>
                <a:gd name="T74" fmla="*/ 4 w 33"/>
                <a:gd name="T75" fmla="*/ 55 h 69"/>
                <a:gd name="T76" fmla="*/ 0 w 33"/>
                <a:gd name="T77" fmla="*/ 60 h 69"/>
                <a:gd name="T78" fmla="*/ 0 w 33"/>
                <a:gd name="T79" fmla="*/ 66 h 69"/>
                <a:gd name="T80" fmla="*/ 5 w 33"/>
                <a:gd name="T81" fmla="*/ 68 h 69"/>
                <a:gd name="T82" fmla="*/ 9 w 33"/>
                <a:gd name="T83" fmla="*/ 68 h 69"/>
                <a:gd name="T84" fmla="*/ 13 w 33"/>
                <a:gd name="T85" fmla="*/ 63 h 69"/>
                <a:gd name="T86" fmla="*/ 17 w 33"/>
                <a:gd name="T87" fmla="*/ 58 h 69"/>
                <a:gd name="T88" fmla="*/ 22 w 33"/>
                <a:gd name="T89" fmla="*/ 56 h 69"/>
                <a:gd name="T90" fmla="*/ 23 w 33"/>
                <a:gd name="T91" fmla="*/ 61 h 69"/>
                <a:gd name="T92" fmla="*/ 27 w 33"/>
                <a:gd name="T93" fmla="*/ 61 h 69"/>
                <a:gd name="T94" fmla="*/ 27 w 33"/>
                <a:gd name="T95" fmla="*/ 59 h 69"/>
                <a:gd name="T96" fmla="*/ 31 w 33"/>
                <a:gd name="T97" fmla="*/ 62 h 69"/>
                <a:gd name="T98" fmla="*/ 31 w 33"/>
                <a:gd name="T99" fmla="*/ 6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 h="69">
                  <a:moveTo>
                    <a:pt x="31" y="65"/>
                  </a:moveTo>
                  <a:cubicBezTo>
                    <a:pt x="30" y="65"/>
                    <a:pt x="30" y="67"/>
                    <a:pt x="31" y="67"/>
                  </a:cubicBezTo>
                  <a:cubicBezTo>
                    <a:pt x="32" y="67"/>
                    <a:pt x="32" y="66"/>
                    <a:pt x="33" y="65"/>
                  </a:cubicBezTo>
                  <a:cubicBezTo>
                    <a:pt x="33" y="56"/>
                    <a:pt x="33" y="56"/>
                    <a:pt x="33" y="56"/>
                  </a:cubicBezTo>
                  <a:cubicBezTo>
                    <a:pt x="33" y="56"/>
                    <a:pt x="33" y="56"/>
                    <a:pt x="33" y="56"/>
                  </a:cubicBezTo>
                  <a:cubicBezTo>
                    <a:pt x="32" y="55"/>
                    <a:pt x="32" y="55"/>
                    <a:pt x="33" y="55"/>
                  </a:cubicBezTo>
                  <a:cubicBezTo>
                    <a:pt x="33" y="0"/>
                    <a:pt x="33" y="0"/>
                    <a:pt x="33" y="0"/>
                  </a:cubicBezTo>
                  <a:cubicBezTo>
                    <a:pt x="32" y="1"/>
                    <a:pt x="31" y="2"/>
                    <a:pt x="31" y="2"/>
                  </a:cubicBezTo>
                  <a:cubicBezTo>
                    <a:pt x="30" y="3"/>
                    <a:pt x="27" y="7"/>
                    <a:pt x="27" y="9"/>
                  </a:cubicBezTo>
                  <a:cubicBezTo>
                    <a:pt x="26" y="10"/>
                    <a:pt x="25" y="10"/>
                    <a:pt x="24" y="10"/>
                  </a:cubicBezTo>
                  <a:cubicBezTo>
                    <a:pt x="24" y="10"/>
                    <a:pt x="23" y="11"/>
                    <a:pt x="23" y="12"/>
                  </a:cubicBezTo>
                  <a:cubicBezTo>
                    <a:pt x="23" y="12"/>
                    <a:pt x="20" y="14"/>
                    <a:pt x="19" y="16"/>
                  </a:cubicBezTo>
                  <a:cubicBezTo>
                    <a:pt x="19" y="18"/>
                    <a:pt x="20" y="22"/>
                    <a:pt x="20" y="23"/>
                  </a:cubicBezTo>
                  <a:cubicBezTo>
                    <a:pt x="20" y="25"/>
                    <a:pt x="21" y="27"/>
                    <a:pt x="22" y="27"/>
                  </a:cubicBezTo>
                  <a:cubicBezTo>
                    <a:pt x="23" y="27"/>
                    <a:pt x="23" y="30"/>
                    <a:pt x="22" y="31"/>
                  </a:cubicBezTo>
                  <a:cubicBezTo>
                    <a:pt x="22" y="31"/>
                    <a:pt x="23" y="32"/>
                    <a:pt x="23" y="33"/>
                  </a:cubicBezTo>
                  <a:cubicBezTo>
                    <a:pt x="23" y="33"/>
                    <a:pt x="20" y="34"/>
                    <a:pt x="19" y="34"/>
                  </a:cubicBezTo>
                  <a:cubicBezTo>
                    <a:pt x="19" y="35"/>
                    <a:pt x="17" y="36"/>
                    <a:pt x="17" y="37"/>
                  </a:cubicBezTo>
                  <a:cubicBezTo>
                    <a:pt x="17" y="38"/>
                    <a:pt x="14" y="38"/>
                    <a:pt x="13" y="39"/>
                  </a:cubicBezTo>
                  <a:cubicBezTo>
                    <a:pt x="14" y="38"/>
                    <a:pt x="14" y="38"/>
                    <a:pt x="14" y="37"/>
                  </a:cubicBezTo>
                  <a:cubicBezTo>
                    <a:pt x="15" y="36"/>
                    <a:pt x="14" y="35"/>
                    <a:pt x="14" y="34"/>
                  </a:cubicBezTo>
                  <a:cubicBezTo>
                    <a:pt x="13" y="34"/>
                    <a:pt x="13" y="29"/>
                    <a:pt x="12" y="28"/>
                  </a:cubicBezTo>
                  <a:cubicBezTo>
                    <a:pt x="12" y="27"/>
                    <a:pt x="10" y="25"/>
                    <a:pt x="10" y="25"/>
                  </a:cubicBezTo>
                  <a:cubicBezTo>
                    <a:pt x="9" y="25"/>
                    <a:pt x="10" y="24"/>
                    <a:pt x="10" y="23"/>
                  </a:cubicBezTo>
                  <a:cubicBezTo>
                    <a:pt x="10" y="22"/>
                    <a:pt x="8" y="22"/>
                    <a:pt x="7" y="23"/>
                  </a:cubicBezTo>
                  <a:cubicBezTo>
                    <a:pt x="7" y="23"/>
                    <a:pt x="6" y="28"/>
                    <a:pt x="6" y="29"/>
                  </a:cubicBezTo>
                  <a:cubicBezTo>
                    <a:pt x="6" y="30"/>
                    <a:pt x="7" y="32"/>
                    <a:pt x="7" y="32"/>
                  </a:cubicBezTo>
                  <a:cubicBezTo>
                    <a:pt x="8" y="32"/>
                    <a:pt x="8" y="35"/>
                    <a:pt x="7" y="35"/>
                  </a:cubicBezTo>
                  <a:cubicBezTo>
                    <a:pt x="6" y="35"/>
                    <a:pt x="5" y="38"/>
                    <a:pt x="6" y="39"/>
                  </a:cubicBezTo>
                  <a:cubicBezTo>
                    <a:pt x="6" y="40"/>
                    <a:pt x="5" y="41"/>
                    <a:pt x="5" y="42"/>
                  </a:cubicBezTo>
                  <a:cubicBezTo>
                    <a:pt x="4" y="42"/>
                    <a:pt x="8" y="42"/>
                    <a:pt x="10" y="42"/>
                  </a:cubicBezTo>
                  <a:cubicBezTo>
                    <a:pt x="11" y="42"/>
                    <a:pt x="13" y="42"/>
                    <a:pt x="12" y="42"/>
                  </a:cubicBezTo>
                  <a:cubicBezTo>
                    <a:pt x="12" y="43"/>
                    <a:pt x="9" y="43"/>
                    <a:pt x="9" y="44"/>
                  </a:cubicBezTo>
                  <a:cubicBezTo>
                    <a:pt x="8" y="45"/>
                    <a:pt x="6" y="46"/>
                    <a:pt x="6" y="47"/>
                  </a:cubicBezTo>
                  <a:cubicBezTo>
                    <a:pt x="5" y="47"/>
                    <a:pt x="6" y="48"/>
                    <a:pt x="7" y="48"/>
                  </a:cubicBezTo>
                  <a:cubicBezTo>
                    <a:pt x="8" y="48"/>
                    <a:pt x="9" y="51"/>
                    <a:pt x="10" y="52"/>
                  </a:cubicBezTo>
                  <a:cubicBezTo>
                    <a:pt x="10" y="53"/>
                    <a:pt x="10" y="54"/>
                    <a:pt x="10" y="55"/>
                  </a:cubicBezTo>
                  <a:cubicBezTo>
                    <a:pt x="10" y="55"/>
                    <a:pt x="5" y="54"/>
                    <a:pt x="4" y="55"/>
                  </a:cubicBezTo>
                  <a:cubicBezTo>
                    <a:pt x="2" y="55"/>
                    <a:pt x="0" y="59"/>
                    <a:pt x="0" y="60"/>
                  </a:cubicBezTo>
                  <a:cubicBezTo>
                    <a:pt x="0" y="61"/>
                    <a:pt x="0" y="65"/>
                    <a:pt x="0" y="66"/>
                  </a:cubicBezTo>
                  <a:cubicBezTo>
                    <a:pt x="1" y="67"/>
                    <a:pt x="4" y="67"/>
                    <a:pt x="5" y="68"/>
                  </a:cubicBezTo>
                  <a:cubicBezTo>
                    <a:pt x="5" y="68"/>
                    <a:pt x="9" y="68"/>
                    <a:pt x="9" y="68"/>
                  </a:cubicBezTo>
                  <a:cubicBezTo>
                    <a:pt x="10" y="69"/>
                    <a:pt x="12" y="65"/>
                    <a:pt x="13" y="63"/>
                  </a:cubicBezTo>
                  <a:cubicBezTo>
                    <a:pt x="13" y="62"/>
                    <a:pt x="16" y="59"/>
                    <a:pt x="17" y="58"/>
                  </a:cubicBezTo>
                  <a:cubicBezTo>
                    <a:pt x="18" y="56"/>
                    <a:pt x="21" y="57"/>
                    <a:pt x="22" y="56"/>
                  </a:cubicBezTo>
                  <a:cubicBezTo>
                    <a:pt x="23" y="55"/>
                    <a:pt x="23" y="59"/>
                    <a:pt x="23" y="61"/>
                  </a:cubicBezTo>
                  <a:cubicBezTo>
                    <a:pt x="24" y="62"/>
                    <a:pt x="27" y="62"/>
                    <a:pt x="27" y="61"/>
                  </a:cubicBezTo>
                  <a:cubicBezTo>
                    <a:pt x="26" y="59"/>
                    <a:pt x="27" y="58"/>
                    <a:pt x="27" y="59"/>
                  </a:cubicBezTo>
                  <a:cubicBezTo>
                    <a:pt x="27" y="59"/>
                    <a:pt x="31" y="61"/>
                    <a:pt x="31" y="62"/>
                  </a:cubicBezTo>
                  <a:cubicBezTo>
                    <a:pt x="32" y="63"/>
                    <a:pt x="32" y="65"/>
                    <a:pt x="31" y="65"/>
                  </a:cubicBezTo>
                  <a:close/>
                </a:path>
              </a:pathLst>
            </a:custGeom>
            <a:solidFill>
              <a:srgbClr val="DCE4E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61" name="ïṣḷiďe"/>
            <p:cNvSpPr/>
            <p:nvPr/>
          </p:nvSpPr>
          <p:spPr bwMode="auto">
            <a:xfrm>
              <a:off x="5526013" y="3206140"/>
              <a:ext cx="379993" cy="1000386"/>
            </a:xfrm>
            <a:custGeom>
              <a:avLst/>
              <a:gdLst>
                <a:gd name="T0" fmla="*/ 43 w 43"/>
                <a:gd name="T1" fmla="*/ 9 h 113"/>
                <a:gd name="T2" fmla="*/ 41 w 43"/>
                <a:gd name="T3" fmla="*/ 8 h 113"/>
                <a:gd name="T4" fmla="*/ 37 w 43"/>
                <a:gd name="T5" fmla="*/ 3 h 113"/>
                <a:gd name="T6" fmla="*/ 37 w 43"/>
                <a:gd name="T7" fmla="*/ 1 h 113"/>
                <a:gd name="T8" fmla="*/ 31 w 43"/>
                <a:gd name="T9" fmla="*/ 1 h 113"/>
                <a:gd name="T10" fmla="*/ 21 w 43"/>
                <a:gd name="T11" fmla="*/ 3 h 113"/>
                <a:gd name="T12" fmla="*/ 16 w 43"/>
                <a:gd name="T13" fmla="*/ 3 h 113"/>
                <a:gd name="T14" fmla="*/ 12 w 43"/>
                <a:gd name="T15" fmla="*/ 5 h 113"/>
                <a:gd name="T16" fmla="*/ 9 w 43"/>
                <a:gd name="T17" fmla="*/ 13 h 113"/>
                <a:gd name="T18" fmla="*/ 8 w 43"/>
                <a:gd name="T19" fmla="*/ 15 h 113"/>
                <a:gd name="T20" fmla="*/ 7 w 43"/>
                <a:gd name="T21" fmla="*/ 17 h 113"/>
                <a:gd name="T22" fmla="*/ 1 w 43"/>
                <a:gd name="T23" fmla="*/ 26 h 113"/>
                <a:gd name="T24" fmla="*/ 0 w 43"/>
                <a:gd name="T25" fmla="*/ 39 h 113"/>
                <a:gd name="T26" fmla="*/ 3 w 43"/>
                <a:gd name="T27" fmla="*/ 49 h 113"/>
                <a:gd name="T28" fmla="*/ 10 w 43"/>
                <a:gd name="T29" fmla="*/ 56 h 113"/>
                <a:gd name="T30" fmla="*/ 18 w 43"/>
                <a:gd name="T31" fmla="*/ 57 h 113"/>
                <a:gd name="T32" fmla="*/ 22 w 43"/>
                <a:gd name="T33" fmla="*/ 53 h 113"/>
                <a:gd name="T34" fmla="*/ 24 w 43"/>
                <a:gd name="T35" fmla="*/ 54 h 113"/>
                <a:gd name="T36" fmla="*/ 25 w 43"/>
                <a:gd name="T37" fmla="*/ 54 h 113"/>
                <a:gd name="T38" fmla="*/ 29 w 43"/>
                <a:gd name="T39" fmla="*/ 56 h 113"/>
                <a:gd name="T40" fmla="*/ 33 w 43"/>
                <a:gd name="T41" fmla="*/ 56 h 113"/>
                <a:gd name="T42" fmla="*/ 34 w 43"/>
                <a:gd name="T43" fmla="*/ 64 h 113"/>
                <a:gd name="T44" fmla="*/ 35 w 43"/>
                <a:gd name="T45" fmla="*/ 73 h 113"/>
                <a:gd name="T46" fmla="*/ 38 w 43"/>
                <a:gd name="T47" fmla="*/ 82 h 113"/>
                <a:gd name="T48" fmla="*/ 37 w 43"/>
                <a:gd name="T49" fmla="*/ 92 h 113"/>
                <a:gd name="T50" fmla="*/ 40 w 43"/>
                <a:gd name="T51" fmla="*/ 102 h 113"/>
                <a:gd name="T52" fmla="*/ 41 w 43"/>
                <a:gd name="T53" fmla="*/ 109 h 113"/>
                <a:gd name="T54" fmla="*/ 43 w 43"/>
                <a:gd name="T55" fmla="*/ 113 h 113"/>
                <a:gd name="T56" fmla="*/ 43 w 43"/>
                <a:gd name="T57" fmla="*/ 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 h="113">
                  <a:moveTo>
                    <a:pt x="43" y="9"/>
                  </a:moveTo>
                  <a:cubicBezTo>
                    <a:pt x="42" y="8"/>
                    <a:pt x="42" y="8"/>
                    <a:pt x="41" y="8"/>
                  </a:cubicBezTo>
                  <a:cubicBezTo>
                    <a:pt x="39" y="7"/>
                    <a:pt x="38" y="4"/>
                    <a:pt x="37" y="3"/>
                  </a:cubicBezTo>
                  <a:cubicBezTo>
                    <a:pt x="37" y="3"/>
                    <a:pt x="37" y="2"/>
                    <a:pt x="37" y="1"/>
                  </a:cubicBezTo>
                  <a:cubicBezTo>
                    <a:pt x="37" y="1"/>
                    <a:pt x="32" y="0"/>
                    <a:pt x="31" y="1"/>
                  </a:cubicBezTo>
                  <a:cubicBezTo>
                    <a:pt x="30" y="1"/>
                    <a:pt x="22" y="2"/>
                    <a:pt x="21" y="3"/>
                  </a:cubicBezTo>
                  <a:cubicBezTo>
                    <a:pt x="19" y="4"/>
                    <a:pt x="16" y="3"/>
                    <a:pt x="16" y="3"/>
                  </a:cubicBezTo>
                  <a:cubicBezTo>
                    <a:pt x="15" y="3"/>
                    <a:pt x="13" y="5"/>
                    <a:pt x="12" y="5"/>
                  </a:cubicBezTo>
                  <a:cubicBezTo>
                    <a:pt x="11" y="6"/>
                    <a:pt x="10" y="9"/>
                    <a:pt x="9" y="13"/>
                  </a:cubicBezTo>
                  <a:cubicBezTo>
                    <a:pt x="9" y="13"/>
                    <a:pt x="9" y="13"/>
                    <a:pt x="8" y="15"/>
                  </a:cubicBezTo>
                  <a:cubicBezTo>
                    <a:pt x="7" y="17"/>
                    <a:pt x="7" y="17"/>
                    <a:pt x="7" y="17"/>
                  </a:cubicBezTo>
                  <a:cubicBezTo>
                    <a:pt x="5" y="19"/>
                    <a:pt x="2" y="25"/>
                    <a:pt x="1" y="26"/>
                  </a:cubicBezTo>
                  <a:cubicBezTo>
                    <a:pt x="1" y="27"/>
                    <a:pt x="0" y="36"/>
                    <a:pt x="0" y="39"/>
                  </a:cubicBezTo>
                  <a:cubicBezTo>
                    <a:pt x="0" y="41"/>
                    <a:pt x="3" y="48"/>
                    <a:pt x="3" y="49"/>
                  </a:cubicBezTo>
                  <a:cubicBezTo>
                    <a:pt x="4" y="51"/>
                    <a:pt x="8" y="55"/>
                    <a:pt x="10" y="56"/>
                  </a:cubicBezTo>
                  <a:cubicBezTo>
                    <a:pt x="11" y="56"/>
                    <a:pt x="16" y="57"/>
                    <a:pt x="18" y="57"/>
                  </a:cubicBezTo>
                  <a:cubicBezTo>
                    <a:pt x="19" y="57"/>
                    <a:pt x="21" y="55"/>
                    <a:pt x="22" y="53"/>
                  </a:cubicBezTo>
                  <a:cubicBezTo>
                    <a:pt x="22" y="53"/>
                    <a:pt x="22" y="53"/>
                    <a:pt x="24" y="54"/>
                  </a:cubicBezTo>
                  <a:cubicBezTo>
                    <a:pt x="25" y="54"/>
                    <a:pt x="25" y="54"/>
                    <a:pt x="25" y="54"/>
                  </a:cubicBezTo>
                  <a:cubicBezTo>
                    <a:pt x="25" y="55"/>
                    <a:pt x="28" y="56"/>
                    <a:pt x="29" y="56"/>
                  </a:cubicBezTo>
                  <a:cubicBezTo>
                    <a:pt x="30" y="57"/>
                    <a:pt x="32" y="56"/>
                    <a:pt x="33" y="56"/>
                  </a:cubicBezTo>
                  <a:cubicBezTo>
                    <a:pt x="34" y="56"/>
                    <a:pt x="34" y="62"/>
                    <a:pt x="34" y="64"/>
                  </a:cubicBezTo>
                  <a:cubicBezTo>
                    <a:pt x="33" y="66"/>
                    <a:pt x="35" y="72"/>
                    <a:pt x="35" y="73"/>
                  </a:cubicBezTo>
                  <a:cubicBezTo>
                    <a:pt x="36" y="75"/>
                    <a:pt x="38" y="80"/>
                    <a:pt x="38" y="82"/>
                  </a:cubicBezTo>
                  <a:cubicBezTo>
                    <a:pt x="38" y="84"/>
                    <a:pt x="37" y="90"/>
                    <a:pt x="37" y="92"/>
                  </a:cubicBezTo>
                  <a:cubicBezTo>
                    <a:pt x="37" y="94"/>
                    <a:pt x="39" y="100"/>
                    <a:pt x="40" y="102"/>
                  </a:cubicBezTo>
                  <a:cubicBezTo>
                    <a:pt x="41" y="104"/>
                    <a:pt x="41" y="108"/>
                    <a:pt x="41" y="109"/>
                  </a:cubicBezTo>
                  <a:cubicBezTo>
                    <a:pt x="41" y="109"/>
                    <a:pt x="42" y="111"/>
                    <a:pt x="43" y="113"/>
                  </a:cubicBezTo>
                  <a:lnTo>
                    <a:pt x="43" y="9"/>
                  </a:lnTo>
                  <a:close/>
                </a:path>
              </a:pathLst>
            </a:custGeom>
            <a:solidFill>
              <a:srgbClr val="DCE4E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62" name="iṣ1îḍè"/>
            <p:cNvSpPr/>
            <p:nvPr/>
          </p:nvSpPr>
          <p:spPr bwMode="auto">
            <a:xfrm>
              <a:off x="5169287" y="4516718"/>
              <a:ext cx="31020" cy="23267"/>
            </a:xfrm>
            <a:custGeom>
              <a:avLst/>
              <a:gdLst>
                <a:gd name="T0" fmla="*/ 0 w 3"/>
                <a:gd name="T1" fmla="*/ 3 h 3"/>
                <a:gd name="T2" fmla="*/ 2 w 3"/>
                <a:gd name="T3" fmla="*/ 3 h 3"/>
                <a:gd name="T4" fmla="*/ 0 w 3"/>
                <a:gd name="T5" fmla="*/ 3 h 3"/>
              </a:gdLst>
              <a:ahLst/>
              <a:cxnLst>
                <a:cxn ang="0">
                  <a:pos x="T0" y="T1"/>
                </a:cxn>
                <a:cxn ang="0">
                  <a:pos x="T2" y="T3"/>
                </a:cxn>
                <a:cxn ang="0">
                  <a:pos x="T4" y="T5"/>
                </a:cxn>
              </a:cxnLst>
              <a:rect l="0" t="0" r="r" b="b"/>
              <a:pathLst>
                <a:path w="3" h="3">
                  <a:moveTo>
                    <a:pt x="0" y="3"/>
                  </a:moveTo>
                  <a:cubicBezTo>
                    <a:pt x="1" y="3"/>
                    <a:pt x="2" y="3"/>
                    <a:pt x="2" y="3"/>
                  </a:cubicBezTo>
                  <a:cubicBezTo>
                    <a:pt x="3" y="0"/>
                    <a:pt x="0" y="1"/>
                    <a:pt x="0" y="3"/>
                  </a:cubicBezTo>
                  <a:close/>
                </a:path>
              </a:pathLst>
            </a:custGeom>
            <a:solidFill>
              <a:srgbClr val="DCE4E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63" name="íṥľïḍê"/>
            <p:cNvSpPr/>
            <p:nvPr/>
          </p:nvSpPr>
          <p:spPr bwMode="auto">
            <a:xfrm>
              <a:off x="5099495" y="2260041"/>
              <a:ext cx="604883" cy="550601"/>
            </a:xfrm>
            <a:custGeom>
              <a:avLst/>
              <a:gdLst>
                <a:gd name="T0" fmla="*/ 53 w 68"/>
                <a:gd name="T1" fmla="*/ 36 h 62"/>
                <a:gd name="T2" fmla="*/ 56 w 68"/>
                <a:gd name="T3" fmla="*/ 35 h 62"/>
                <a:gd name="T4" fmla="*/ 56 w 68"/>
                <a:gd name="T5" fmla="*/ 34 h 62"/>
                <a:gd name="T6" fmla="*/ 56 w 68"/>
                <a:gd name="T7" fmla="*/ 32 h 62"/>
                <a:gd name="T8" fmla="*/ 59 w 68"/>
                <a:gd name="T9" fmla="*/ 26 h 62"/>
                <a:gd name="T10" fmla="*/ 61 w 68"/>
                <a:gd name="T11" fmla="*/ 21 h 62"/>
                <a:gd name="T12" fmla="*/ 60 w 68"/>
                <a:gd name="T13" fmla="*/ 18 h 62"/>
                <a:gd name="T14" fmla="*/ 61 w 68"/>
                <a:gd name="T15" fmla="*/ 17 h 62"/>
                <a:gd name="T16" fmla="*/ 61 w 68"/>
                <a:gd name="T17" fmla="*/ 13 h 62"/>
                <a:gd name="T18" fmla="*/ 64 w 68"/>
                <a:gd name="T19" fmla="*/ 11 h 62"/>
                <a:gd name="T20" fmla="*/ 67 w 68"/>
                <a:gd name="T21" fmla="*/ 10 h 62"/>
                <a:gd name="T22" fmla="*/ 68 w 68"/>
                <a:gd name="T23" fmla="*/ 7 h 62"/>
                <a:gd name="T24" fmla="*/ 64 w 68"/>
                <a:gd name="T25" fmla="*/ 6 h 62"/>
                <a:gd name="T26" fmla="*/ 59 w 68"/>
                <a:gd name="T27" fmla="*/ 6 h 62"/>
                <a:gd name="T28" fmla="*/ 60 w 68"/>
                <a:gd name="T29" fmla="*/ 3 h 62"/>
                <a:gd name="T30" fmla="*/ 59 w 68"/>
                <a:gd name="T31" fmla="*/ 1 h 62"/>
                <a:gd name="T32" fmla="*/ 52 w 68"/>
                <a:gd name="T33" fmla="*/ 0 h 62"/>
                <a:gd name="T34" fmla="*/ 49 w 68"/>
                <a:gd name="T35" fmla="*/ 0 h 62"/>
                <a:gd name="T36" fmla="*/ 42 w 68"/>
                <a:gd name="T37" fmla="*/ 1 h 62"/>
                <a:gd name="T38" fmla="*/ 33 w 68"/>
                <a:gd name="T39" fmla="*/ 1 h 62"/>
                <a:gd name="T40" fmla="*/ 31 w 68"/>
                <a:gd name="T41" fmla="*/ 5 h 62"/>
                <a:gd name="T42" fmla="*/ 24 w 68"/>
                <a:gd name="T43" fmla="*/ 5 h 62"/>
                <a:gd name="T44" fmla="*/ 11 w 68"/>
                <a:gd name="T45" fmla="*/ 9 h 62"/>
                <a:gd name="T46" fmla="*/ 8 w 68"/>
                <a:gd name="T47" fmla="*/ 13 h 62"/>
                <a:gd name="T48" fmla="*/ 5 w 68"/>
                <a:gd name="T49" fmla="*/ 16 h 62"/>
                <a:gd name="T50" fmla="*/ 0 w 68"/>
                <a:gd name="T51" fmla="*/ 17 h 62"/>
                <a:gd name="T52" fmla="*/ 1 w 68"/>
                <a:gd name="T53" fmla="*/ 19 h 62"/>
                <a:gd name="T54" fmla="*/ 3 w 68"/>
                <a:gd name="T55" fmla="*/ 19 h 62"/>
                <a:gd name="T56" fmla="*/ 7 w 68"/>
                <a:gd name="T57" fmla="*/ 20 h 62"/>
                <a:gd name="T58" fmla="*/ 4 w 68"/>
                <a:gd name="T59" fmla="*/ 21 h 62"/>
                <a:gd name="T60" fmla="*/ 4 w 68"/>
                <a:gd name="T61" fmla="*/ 24 h 62"/>
                <a:gd name="T62" fmla="*/ 8 w 68"/>
                <a:gd name="T63" fmla="*/ 24 h 62"/>
                <a:gd name="T64" fmla="*/ 13 w 68"/>
                <a:gd name="T65" fmla="*/ 25 h 62"/>
                <a:gd name="T66" fmla="*/ 16 w 68"/>
                <a:gd name="T67" fmla="*/ 29 h 62"/>
                <a:gd name="T68" fmla="*/ 16 w 68"/>
                <a:gd name="T69" fmla="*/ 33 h 62"/>
                <a:gd name="T70" fmla="*/ 19 w 68"/>
                <a:gd name="T71" fmla="*/ 35 h 62"/>
                <a:gd name="T72" fmla="*/ 19 w 68"/>
                <a:gd name="T73" fmla="*/ 36 h 62"/>
                <a:gd name="T74" fmla="*/ 19 w 68"/>
                <a:gd name="T75" fmla="*/ 39 h 62"/>
                <a:gd name="T76" fmla="*/ 19 w 68"/>
                <a:gd name="T77" fmla="*/ 42 h 62"/>
                <a:gd name="T78" fmla="*/ 18 w 68"/>
                <a:gd name="T79" fmla="*/ 45 h 62"/>
                <a:gd name="T80" fmla="*/ 21 w 68"/>
                <a:gd name="T81" fmla="*/ 55 h 62"/>
                <a:gd name="T82" fmla="*/ 23 w 68"/>
                <a:gd name="T83" fmla="*/ 60 h 62"/>
                <a:gd name="T84" fmla="*/ 27 w 68"/>
                <a:gd name="T85" fmla="*/ 62 h 62"/>
                <a:gd name="T86" fmla="*/ 29 w 68"/>
                <a:gd name="T87" fmla="*/ 61 h 62"/>
                <a:gd name="T88" fmla="*/ 31 w 68"/>
                <a:gd name="T89" fmla="*/ 57 h 62"/>
                <a:gd name="T90" fmla="*/ 34 w 68"/>
                <a:gd name="T91" fmla="*/ 49 h 62"/>
                <a:gd name="T92" fmla="*/ 38 w 68"/>
                <a:gd name="T93" fmla="*/ 49 h 62"/>
                <a:gd name="T94" fmla="*/ 41 w 68"/>
                <a:gd name="T95" fmla="*/ 46 h 62"/>
                <a:gd name="T96" fmla="*/ 46 w 68"/>
                <a:gd name="T97" fmla="*/ 43 h 62"/>
                <a:gd name="T98" fmla="*/ 50 w 68"/>
                <a:gd name="T99" fmla="*/ 38 h 62"/>
                <a:gd name="T100" fmla="*/ 49 w 68"/>
                <a:gd name="T101" fmla="*/ 37 h 62"/>
                <a:gd name="T102" fmla="*/ 48 w 68"/>
                <a:gd name="T103" fmla="*/ 35 h 62"/>
                <a:gd name="T104" fmla="*/ 53 w 68"/>
                <a:gd name="T105" fmla="*/ 3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 h="62">
                  <a:moveTo>
                    <a:pt x="53" y="36"/>
                  </a:moveTo>
                  <a:cubicBezTo>
                    <a:pt x="54" y="37"/>
                    <a:pt x="56" y="35"/>
                    <a:pt x="56" y="35"/>
                  </a:cubicBezTo>
                  <a:cubicBezTo>
                    <a:pt x="55" y="34"/>
                    <a:pt x="55" y="34"/>
                    <a:pt x="56" y="34"/>
                  </a:cubicBezTo>
                  <a:cubicBezTo>
                    <a:pt x="56" y="35"/>
                    <a:pt x="56" y="32"/>
                    <a:pt x="56" y="32"/>
                  </a:cubicBezTo>
                  <a:cubicBezTo>
                    <a:pt x="56" y="31"/>
                    <a:pt x="59" y="29"/>
                    <a:pt x="59" y="26"/>
                  </a:cubicBezTo>
                  <a:cubicBezTo>
                    <a:pt x="58" y="23"/>
                    <a:pt x="60" y="21"/>
                    <a:pt x="61" y="21"/>
                  </a:cubicBezTo>
                  <a:cubicBezTo>
                    <a:pt x="62" y="21"/>
                    <a:pt x="61" y="18"/>
                    <a:pt x="60" y="18"/>
                  </a:cubicBezTo>
                  <a:cubicBezTo>
                    <a:pt x="59" y="17"/>
                    <a:pt x="60" y="17"/>
                    <a:pt x="61" y="17"/>
                  </a:cubicBezTo>
                  <a:cubicBezTo>
                    <a:pt x="61" y="16"/>
                    <a:pt x="62" y="14"/>
                    <a:pt x="61" y="13"/>
                  </a:cubicBezTo>
                  <a:cubicBezTo>
                    <a:pt x="61" y="13"/>
                    <a:pt x="63" y="12"/>
                    <a:pt x="64" y="11"/>
                  </a:cubicBezTo>
                  <a:cubicBezTo>
                    <a:pt x="64" y="11"/>
                    <a:pt x="66" y="10"/>
                    <a:pt x="67" y="10"/>
                  </a:cubicBezTo>
                  <a:cubicBezTo>
                    <a:pt x="68" y="9"/>
                    <a:pt x="68" y="7"/>
                    <a:pt x="68" y="7"/>
                  </a:cubicBezTo>
                  <a:cubicBezTo>
                    <a:pt x="67" y="7"/>
                    <a:pt x="64" y="7"/>
                    <a:pt x="64" y="6"/>
                  </a:cubicBezTo>
                  <a:cubicBezTo>
                    <a:pt x="63" y="6"/>
                    <a:pt x="60" y="6"/>
                    <a:pt x="59" y="6"/>
                  </a:cubicBezTo>
                  <a:cubicBezTo>
                    <a:pt x="58" y="6"/>
                    <a:pt x="58" y="3"/>
                    <a:pt x="60" y="3"/>
                  </a:cubicBezTo>
                  <a:cubicBezTo>
                    <a:pt x="61" y="3"/>
                    <a:pt x="60" y="1"/>
                    <a:pt x="59" y="1"/>
                  </a:cubicBezTo>
                  <a:cubicBezTo>
                    <a:pt x="57" y="1"/>
                    <a:pt x="53" y="0"/>
                    <a:pt x="52" y="0"/>
                  </a:cubicBezTo>
                  <a:cubicBezTo>
                    <a:pt x="51" y="1"/>
                    <a:pt x="50" y="0"/>
                    <a:pt x="49" y="0"/>
                  </a:cubicBezTo>
                  <a:cubicBezTo>
                    <a:pt x="48" y="0"/>
                    <a:pt x="44" y="1"/>
                    <a:pt x="42" y="1"/>
                  </a:cubicBezTo>
                  <a:cubicBezTo>
                    <a:pt x="39" y="1"/>
                    <a:pt x="34" y="1"/>
                    <a:pt x="33" y="1"/>
                  </a:cubicBezTo>
                  <a:cubicBezTo>
                    <a:pt x="32" y="2"/>
                    <a:pt x="31" y="4"/>
                    <a:pt x="31" y="5"/>
                  </a:cubicBezTo>
                  <a:cubicBezTo>
                    <a:pt x="31" y="5"/>
                    <a:pt x="26" y="5"/>
                    <a:pt x="24" y="5"/>
                  </a:cubicBezTo>
                  <a:cubicBezTo>
                    <a:pt x="23" y="6"/>
                    <a:pt x="14" y="7"/>
                    <a:pt x="11" y="9"/>
                  </a:cubicBezTo>
                  <a:cubicBezTo>
                    <a:pt x="9" y="10"/>
                    <a:pt x="7" y="13"/>
                    <a:pt x="8" y="13"/>
                  </a:cubicBezTo>
                  <a:cubicBezTo>
                    <a:pt x="9" y="13"/>
                    <a:pt x="7" y="15"/>
                    <a:pt x="5" y="16"/>
                  </a:cubicBezTo>
                  <a:cubicBezTo>
                    <a:pt x="4" y="16"/>
                    <a:pt x="1" y="16"/>
                    <a:pt x="0" y="17"/>
                  </a:cubicBezTo>
                  <a:cubicBezTo>
                    <a:pt x="0" y="18"/>
                    <a:pt x="1" y="18"/>
                    <a:pt x="1" y="19"/>
                  </a:cubicBezTo>
                  <a:cubicBezTo>
                    <a:pt x="2" y="19"/>
                    <a:pt x="3" y="18"/>
                    <a:pt x="3" y="19"/>
                  </a:cubicBezTo>
                  <a:cubicBezTo>
                    <a:pt x="4" y="19"/>
                    <a:pt x="7" y="19"/>
                    <a:pt x="7" y="20"/>
                  </a:cubicBezTo>
                  <a:cubicBezTo>
                    <a:pt x="8" y="20"/>
                    <a:pt x="5" y="20"/>
                    <a:pt x="4" y="21"/>
                  </a:cubicBezTo>
                  <a:cubicBezTo>
                    <a:pt x="2" y="21"/>
                    <a:pt x="3" y="23"/>
                    <a:pt x="4" y="24"/>
                  </a:cubicBezTo>
                  <a:cubicBezTo>
                    <a:pt x="5" y="24"/>
                    <a:pt x="8" y="24"/>
                    <a:pt x="8" y="24"/>
                  </a:cubicBezTo>
                  <a:cubicBezTo>
                    <a:pt x="8" y="24"/>
                    <a:pt x="12" y="25"/>
                    <a:pt x="13" y="25"/>
                  </a:cubicBezTo>
                  <a:cubicBezTo>
                    <a:pt x="14" y="25"/>
                    <a:pt x="15" y="28"/>
                    <a:pt x="16" y="29"/>
                  </a:cubicBezTo>
                  <a:cubicBezTo>
                    <a:pt x="16" y="30"/>
                    <a:pt x="16" y="33"/>
                    <a:pt x="16" y="33"/>
                  </a:cubicBezTo>
                  <a:cubicBezTo>
                    <a:pt x="16" y="34"/>
                    <a:pt x="19" y="35"/>
                    <a:pt x="19" y="35"/>
                  </a:cubicBezTo>
                  <a:cubicBezTo>
                    <a:pt x="20" y="35"/>
                    <a:pt x="20" y="36"/>
                    <a:pt x="19" y="36"/>
                  </a:cubicBezTo>
                  <a:cubicBezTo>
                    <a:pt x="17" y="36"/>
                    <a:pt x="18" y="39"/>
                    <a:pt x="19" y="39"/>
                  </a:cubicBezTo>
                  <a:cubicBezTo>
                    <a:pt x="21" y="40"/>
                    <a:pt x="20" y="42"/>
                    <a:pt x="19" y="42"/>
                  </a:cubicBezTo>
                  <a:cubicBezTo>
                    <a:pt x="18" y="43"/>
                    <a:pt x="19" y="45"/>
                    <a:pt x="18" y="45"/>
                  </a:cubicBezTo>
                  <a:cubicBezTo>
                    <a:pt x="17" y="46"/>
                    <a:pt x="21" y="52"/>
                    <a:pt x="21" y="55"/>
                  </a:cubicBezTo>
                  <a:cubicBezTo>
                    <a:pt x="21" y="58"/>
                    <a:pt x="23" y="60"/>
                    <a:pt x="23" y="60"/>
                  </a:cubicBezTo>
                  <a:cubicBezTo>
                    <a:pt x="24" y="60"/>
                    <a:pt x="26" y="61"/>
                    <a:pt x="27" y="62"/>
                  </a:cubicBezTo>
                  <a:cubicBezTo>
                    <a:pt x="27" y="62"/>
                    <a:pt x="28" y="61"/>
                    <a:pt x="29" y="61"/>
                  </a:cubicBezTo>
                  <a:cubicBezTo>
                    <a:pt x="29" y="60"/>
                    <a:pt x="30" y="59"/>
                    <a:pt x="31" y="57"/>
                  </a:cubicBezTo>
                  <a:cubicBezTo>
                    <a:pt x="32" y="56"/>
                    <a:pt x="34" y="50"/>
                    <a:pt x="34" y="49"/>
                  </a:cubicBezTo>
                  <a:cubicBezTo>
                    <a:pt x="34" y="49"/>
                    <a:pt x="37" y="49"/>
                    <a:pt x="38" y="49"/>
                  </a:cubicBezTo>
                  <a:cubicBezTo>
                    <a:pt x="38" y="48"/>
                    <a:pt x="40" y="47"/>
                    <a:pt x="41" y="46"/>
                  </a:cubicBezTo>
                  <a:cubicBezTo>
                    <a:pt x="41" y="46"/>
                    <a:pt x="45" y="44"/>
                    <a:pt x="46" y="43"/>
                  </a:cubicBezTo>
                  <a:cubicBezTo>
                    <a:pt x="47" y="43"/>
                    <a:pt x="49" y="39"/>
                    <a:pt x="50" y="38"/>
                  </a:cubicBezTo>
                  <a:cubicBezTo>
                    <a:pt x="51" y="38"/>
                    <a:pt x="50" y="38"/>
                    <a:pt x="49" y="37"/>
                  </a:cubicBezTo>
                  <a:cubicBezTo>
                    <a:pt x="48" y="37"/>
                    <a:pt x="48" y="36"/>
                    <a:pt x="48" y="35"/>
                  </a:cubicBezTo>
                  <a:cubicBezTo>
                    <a:pt x="49" y="35"/>
                    <a:pt x="52" y="36"/>
                    <a:pt x="53" y="36"/>
                  </a:cubicBezTo>
                  <a:close/>
                </a:path>
              </a:pathLst>
            </a:custGeom>
            <a:solidFill>
              <a:srgbClr val="DCE4E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64" name="íṧḻiďe"/>
            <p:cNvSpPr/>
            <p:nvPr/>
          </p:nvSpPr>
          <p:spPr bwMode="auto">
            <a:xfrm>
              <a:off x="5812947" y="2337590"/>
              <a:ext cx="93059" cy="139588"/>
            </a:xfrm>
            <a:custGeom>
              <a:avLst/>
              <a:gdLst>
                <a:gd name="T0" fmla="*/ 9 w 11"/>
                <a:gd name="T1" fmla="*/ 0 h 15"/>
                <a:gd name="T2" fmla="*/ 5 w 11"/>
                <a:gd name="T3" fmla="*/ 2 h 15"/>
                <a:gd name="T4" fmla="*/ 2 w 11"/>
                <a:gd name="T5" fmla="*/ 2 h 15"/>
                <a:gd name="T6" fmla="*/ 1 w 11"/>
                <a:gd name="T7" fmla="*/ 6 h 15"/>
                <a:gd name="T8" fmla="*/ 2 w 11"/>
                <a:gd name="T9" fmla="*/ 9 h 15"/>
                <a:gd name="T10" fmla="*/ 6 w 11"/>
                <a:gd name="T11" fmla="*/ 8 h 15"/>
                <a:gd name="T12" fmla="*/ 6 w 11"/>
                <a:gd name="T13" fmla="*/ 11 h 15"/>
                <a:gd name="T14" fmla="*/ 7 w 11"/>
                <a:gd name="T15" fmla="*/ 13 h 15"/>
                <a:gd name="T16" fmla="*/ 10 w 11"/>
                <a:gd name="T17" fmla="*/ 15 h 15"/>
                <a:gd name="T18" fmla="*/ 11 w 11"/>
                <a:gd name="T19" fmla="*/ 14 h 15"/>
                <a:gd name="T20" fmla="*/ 11 w 11"/>
                <a:gd name="T21" fmla="*/ 4 h 15"/>
                <a:gd name="T22" fmla="*/ 11 w 11"/>
                <a:gd name="T23" fmla="*/ 4 h 15"/>
                <a:gd name="T24" fmla="*/ 9 w 1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5">
                  <a:moveTo>
                    <a:pt x="9" y="0"/>
                  </a:moveTo>
                  <a:cubicBezTo>
                    <a:pt x="8" y="0"/>
                    <a:pt x="5" y="1"/>
                    <a:pt x="5" y="2"/>
                  </a:cubicBezTo>
                  <a:cubicBezTo>
                    <a:pt x="6" y="3"/>
                    <a:pt x="4" y="1"/>
                    <a:pt x="2" y="2"/>
                  </a:cubicBezTo>
                  <a:cubicBezTo>
                    <a:pt x="0" y="3"/>
                    <a:pt x="0" y="5"/>
                    <a:pt x="1" y="6"/>
                  </a:cubicBezTo>
                  <a:cubicBezTo>
                    <a:pt x="1" y="6"/>
                    <a:pt x="2" y="8"/>
                    <a:pt x="2" y="9"/>
                  </a:cubicBezTo>
                  <a:cubicBezTo>
                    <a:pt x="2" y="9"/>
                    <a:pt x="5" y="9"/>
                    <a:pt x="6" y="8"/>
                  </a:cubicBezTo>
                  <a:cubicBezTo>
                    <a:pt x="7" y="7"/>
                    <a:pt x="6" y="10"/>
                    <a:pt x="6" y="11"/>
                  </a:cubicBezTo>
                  <a:cubicBezTo>
                    <a:pt x="5" y="12"/>
                    <a:pt x="6" y="13"/>
                    <a:pt x="7" y="13"/>
                  </a:cubicBezTo>
                  <a:cubicBezTo>
                    <a:pt x="8" y="13"/>
                    <a:pt x="9" y="15"/>
                    <a:pt x="10" y="15"/>
                  </a:cubicBezTo>
                  <a:cubicBezTo>
                    <a:pt x="10" y="15"/>
                    <a:pt x="11" y="15"/>
                    <a:pt x="11" y="14"/>
                  </a:cubicBezTo>
                  <a:cubicBezTo>
                    <a:pt x="11" y="4"/>
                    <a:pt x="11" y="4"/>
                    <a:pt x="11" y="4"/>
                  </a:cubicBezTo>
                  <a:cubicBezTo>
                    <a:pt x="11" y="4"/>
                    <a:pt x="11" y="4"/>
                    <a:pt x="11" y="4"/>
                  </a:cubicBezTo>
                  <a:cubicBezTo>
                    <a:pt x="10" y="4"/>
                    <a:pt x="10" y="1"/>
                    <a:pt x="9" y="0"/>
                  </a:cubicBezTo>
                  <a:close/>
                </a:path>
              </a:pathLst>
            </a:custGeom>
            <a:solidFill>
              <a:srgbClr val="DCE4E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65" name="íślíḍe"/>
            <p:cNvSpPr/>
            <p:nvPr/>
          </p:nvSpPr>
          <p:spPr bwMode="auto">
            <a:xfrm>
              <a:off x="5603562" y="2888186"/>
              <a:ext cx="46529" cy="54287"/>
            </a:xfrm>
            <a:custGeom>
              <a:avLst/>
              <a:gdLst>
                <a:gd name="T0" fmla="*/ 4 w 5"/>
                <a:gd name="T1" fmla="*/ 6 h 6"/>
                <a:gd name="T2" fmla="*/ 5 w 5"/>
                <a:gd name="T3" fmla="*/ 4 h 6"/>
                <a:gd name="T4" fmla="*/ 3 w 5"/>
                <a:gd name="T5" fmla="*/ 0 h 6"/>
                <a:gd name="T6" fmla="*/ 1 w 5"/>
                <a:gd name="T7" fmla="*/ 2 h 6"/>
                <a:gd name="T8" fmla="*/ 0 w 5"/>
                <a:gd name="T9" fmla="*/ 5 h 6"/>
                <a:gd name="T10" fmla="*/ 4 w 5"/>
                <a:gd name="T11" fmla="*/ 6 h 6"/>
              </a:gdLst>
              <a:ahLst/>
              <a:cxnLst>
                <a:cxn ang="0">
                  <a:pos x="T0" y="T1"/>
                </a:cxn>
                <a:cxn ang="0">
                  <a:pos x="T2" y="T3"/>
                </a:cxn>
                <a:cxn ang="0">
                  <a:pos x="T4" y="T5"/>
                </a:cxn>
                <a:cxn ang="0">
                  <a:pos x="T6" y="T7"/>
                </a:cxn>
                <a:cxn ang="0">
                  <a:pos x="T8" y="T9"/>
                </a:cxn>
                <a:cxn ang="0">
                  <a:pos x="T10" y="T11"/>
                </a:cxn>
              </a:cxnLst>
              <a:rect l="0" t="0" r="r" b="b"/>
              <a:pathLst>
                <a:path w="5" h="6">
                  <a:moveTo>
                    <a:pt x="4" y="6"/>
                  </a:moveTo>
                  <a:cubicBezTo>
                    <a:pt x="5" y="6"/>
                    <a:pt x="5" y="5"/>
                    <a:pt x="5" y="4"/>
                  </a:cubicBezTo>
                  <a:cubicBezTo>
                    <a:pt x="5" y="4"/>
                    <a:pt x="4" y="0"/>
                    <a:pt x="3" y="0"/>
                  </a:cubicBezTo>
                  <a:cubicBezTo>
                    <a:pt x="3" y="0"/>
                    <a:pt x="2" y="3"/>
                    <a:pt x="1" y="2"/>
                  </a:cubicBezTo>
                  <a:cubicBezTo>
                    <a:pt x="1" y="2"/>
                    <a:pt x="0" y="4"/>
                    <a:pt x="0" y="5"/>
                  </a:cubicBezTo>
                  <a:cubicBezTo>
                    <a:pt x="1" y="6"/>
                    <a:pt x="3" y="6"/>
                    <a:pt x="4" y="6"/>
                  </a:cubicBezTo>
                  <a:close/>
                </a:path>
              </a:pathLst>
            </a:custGeom>
            <a:solidFill>
              <a:srgbClr val="DCE4E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66" name="îṩľîďê"/>
            <p:cNvSpPr/>
            <p:nvPr/>
          </p:nvSpPr>
          <p:spPr bwMode="auto">
            <a:xfrm>
              <a:off x="5580300" y="2647786"/>
              <a:ext cx="108569" cy="85306"/>
            </a:xfrm>
            <a:custGeom>
              <a:avLst/>
              <a:gdLst>
                <a:gd name="T0" fmla="*/ 3 w 12"/>
                <a:gd name="T1" fmla="*/ 8 h 9"/>
                <a:gd name="T2" fmla="*/ 6 w 12"/>
                <a:gd name="T3" fmla="*/ 9 h 9"/>
                <a:gd name="T4" fmla="*/ 10 w 12"/>
                <a:gd name="T5" fmla="*/ 8 h 9"/>
                <a:gd name="T6" fmla="*/ 11 w 12"/>
                <a:gd name="T7" fmla="*/ 3 h 9"/>
                <a:gd name="T8" fmla="*/ 6 w 12"/>
                <a:gd name="T9" fmla="*/ 2 h 9"/>
                <a:gd name="T10" fmla="*/ 2 w 12"/>
                <a:gd name="T11" fmla="*/ 1 h 9"/>
                <a:gd name="T12" fmla="*/ 0 w 12"/>
                <a:gd name="T13" fmla="*/ 3 h 9"/>
                <a:gd name="T14" fmla="*/ 1 w 12"/>
                <a:gd name="T15" fmla="*/ 4 h 9"/>
                <a:gd name="T16" fmla="*/ 1 w 12"/>
                <a:gd name="T17" fmla="*/ 6 h 9"/>
                <a:gd name="T18" fmla="*/ 3 w 12"/>
                <a:gd name="T1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9">
                  <a:moveTo>
                    <a:pt x="3" y="8"/>
                  </a:moveTo>
                  <a:cubicBezTo>
                    <a:pt x="4" y="9"/>
                    <a:pt x="5" y="9"/>
                    <a:pt x="6" y="9"/>
                  </a:cubicBezTo>
                  <a:cubicBezTo>
                    <a:pt x="7" y="9"/>
                    <a:pt x="9" y="8"/>
                    <a:pt x="10" y="8"/>
                  </a:cubicBezTo>
                  <a:cubicBezTo>
                    <a:pt x="11" y="8"/>
                    <a:pt x="12" y="4"/>
                    <a:pt x="11" y="3"/>
                  </a:cubicBezTo>
                  <a:cubicBezTo>
                    <a:pt x="11" y="2"/>
                    <a:pt x="7" y="2"/>
                    <a:pt x="6" y="2"/>
                  </a:cubicBezTo>
                  <a:cubicBezTo>
                    <a:pt x="5" y="2"/>
                    <a:pt x="3" y="1"/>
                    <a:pt x="2" y="1"/>
                  </a:cubicBezTo>
                  <a:cubicBezTo>
                    <a:pt x="2" y="0"/>
                    <a:pt x="1" y="3"/>
                    <a:pt x="0" y="3"/>
                  </a:cubicBezTo>
                  <a:cubicBezTo>
                    <a:pt x="0" y="4"/>
                    <a:pt x="1" y="4"/>
                    <a:pt x="1" y="4"/>
                  </a:cubicBezTo>
                  <a:cubicBezTo>
                    <a:pt x="1" y="4"/>
                    <a:pt x="1" y="5"/>
                    <a:pt x="1" y="6"/>
                  </a:cubicBezTo>
                  <a:cubicBezTo>
                    <a:pt x="0" y="7"/>
                    <a:pt x="3" y="7"/>
                    <a:pt x="3" y="8"/>
                  </a:cubicBezTo>
                  <a:close/>
                </a:path>
              </a:pathLst>
            </a:custGeom>
            <a:solidFill>
              <a:srgbClr val="DCE4E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67" name="îŝḷiḍè"/>
            <p:cNvSpPr/>
            <p:nvPr/>
          </p:nvSpPr>
          <p:spPr bwMode="auto">
            <a:xfrm>
              <a:off x="4897868" y="2702068"/>
              <a:ext cx="69797" cy="46529"/>
            </a:xfrm>
            <a:custGeom>
              <a:avLst/>
              <a:gdLst>
                <a:gd name="T0" fmla="*/ 1 w 8"/>
                <a:gd name="T1" fmla="*/ 2 h 5"/>
                <a:gd name="T2" fmla="*/ 2 w 8"/>
                <a:gd name="T3" fmla="*/ 5 h 5"/>
                <a:gd name="T4" fmla="*/ 6 w 8"/>
                <a:gd name="T5" fmla="*/ 2 h 5"/>
                <a:gd name="T6" fmla="*/ 8 w 8"/>
                <a:gd name="T7" fmla="*/ 3 h 5"/>
                <a:gd name="T8" fmla="*/ 3 w 8"/>
                <a:gd name="T9" fmla="*/ 0 h 5"/>
                <a:gd name="T10" fmla="*/ 1 w 8"/>
                <a:gd name="T11" fmla="*/ 2 h 5"/>
              </a:gdLst>
              <a:ahLst/>
              <a:cxnLst>
                <a:cxn ang="0">
                  <a:pos x="T0" y="T1"/>
                </a:cxn>
                <a:cxn ang="0">
                  <a:pos x="T2" y="T3"/>
                </a:cxn>
                <a:cxn ang="0">
                  <a:pos x="T4" y="T5"/>
                </a:cxn>
                <a:cxn ang="0">
                  <a:pos x="T6" y="T7"/>
                </a:cxn>
                <a:cxn ang="0">
                  <a:pos x="T8" y="T9"/>
                </a:cxn>
                <a:cxn ang="0">
                  <a:pos x="T10" y="T11"/>
                </a:cxn>
              </a:cxnLst>
              <a:rect l="0" t="0" r="r" b="b"/>
              <a:pathLst>
                <a:path w="8" h="5">
                  <a:moveTo>
                    <a:pt x="1" y="2"/>
                  </a:moveTo>
                  <a:cubicBezTo>
                    <a:pt x="0" y="3"/>
                    <a:pt x="0" y="5"/>
                    <a:pt x="2" y="5"/>
                  </a:cubicBezTo>
                  <a:cubicBezTo>
                    <a:pt x="3" y="5"/>
                    <a:pt x="4" y="1"/>
                    <a:pt x="6" y="2"/>
                  </a:cubicBezTo>
                  <a:cubicBezTo>
                    <a:pt x="7" y="3"/>
                    <a:pt x="8" y="3"/>
                    <a:pt x="8" y="3"/>
                  </a:cubicBezTo>
                  <a:cubicBezTo>
                    <a:pt x="7" y="2"/>
                    <a:pt x="4" y="1"/>
                    <a:pt x="3" y="0"/>
                  </a:cubicBezTo>
                  <a:cubicBezTo>
                    <a:pt x="3" y="0"/>
                    <a:pt x="1" y="2"/>
                    <a:pt x="1" y="2"/>
                  </a:cubicBezTo>
                  <a:close/>
                </a:path>
              </a:pathLst>
            </a:custGeom>
            <a:solidFill>
              <a:srgbClr val="DCE4E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68" name="îs1ïḑe"/>
            <p:cNvSpPr/>
            <p:nvPr/>
          </p:nvSpPr>
          <p:spPr bwMode="auto">
            <a:xfrm>
              <a:off x="5021946" y="3493069"/>
              <a:ext cx="23267" cy="15510"/>
            </a:xfrm>
            <a:custGeom>
              <a:avLst/>
              <a:gdLst>
                <a:gd name="T0" fmla="*/ 0 w 3"/>
                <a:gd name="T1" fmla="*/ 2 h 2"/>
                <a:gd name="T2" fmla="*/ 3 w 3"/>
                <a:gd name="T3" fmla="*/ 2 h 2"/>
                <a:gd name="T4" fmla="*/ 2 w 3"/>
                <a:gd name="T5" fmla="*/ 0 h 2"/>
                <a:gd name="T6" fmla="*/ 0 w 3"/>
                <a:gd name="T7" fmla="*/ 2 h 2"/>
              </a:gdLst>
              <a:ahLst/>
              <a:cxnLst>
                <a:cxn ang="0">
                  <a:pos x="T0" y="T1"/>
                </a:cxn>
                <a:cxn ang="0">
                  <a:pos x="T2" y="T3"/>
                </a:cxn>
                <a:cxn ang="0">
                  <a:pos x="T4" y="T5"/>
                </a:cxn>
                <a:cxn ang="0">
                  <a:pos x="T6" y="T7"/>
                </a:cxn>
              </a:cxnLst>
              <a:rect l="0" t="0" r="r" b="b"/>
              <a:pathLst>
                <a:path w="3" h="2">
                  <a:moveTo>
                    <a:pt x="0" y="2"/>
                  </a:moveTo>
                  <a:cubicBezTo>
                    <a:pt x="0" y="2"/>
                    <a:pt x="3" y="2"/>
                    <a:pt x="3" y="2"/>
                  </a:cubicBezTo>
                  <a:cubicBezTo>
                    <a:pt x="3" y="1"/>
                    <a:pt x="3" y="0"/>
                    <a:pt x="2" y="0"/>
                  </a:cubicBezTo>
                  <a:cubicBezTo>
                    <a:pt x="2" y="0"/>
                    <a:pt x="0" y="1"/>
                    <a:pt x="0" y="2"/>
                  </a:cubicBezTo>
                  <a:close/>
                </a:path>
              </a:pathLst>
            </a:custGeom>
            <a:solidFill>
              <a:srgbClr val="DCE4E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69" name="ï$ľíḑe"/>
            <p:cNvSpPr/>
            <p:nvPr/>
          </p:nvSpPr>
          <p:spPr bwMode="auto">
            <a:xfrm>
              <a:off x="4828071" y="3431030"/>
              <a:ext cx="178365" cy="77549"/>
            </a:xfrm>
            <a:custGeom>
              <a:avLst/>
              <a:gdLst>
                <a:gd name="T0" fmla="*/ 12 w 20"/>
                <a:gd name="T1" fmla="*/ 5 h 9"/>
                <a:gd name="T2" fmla="*/ 13 w 20"/>
                <a:gd name="T3" fmla="*/ 7 h 9"/>
                <a:gd name="T4" fmla="*/ 16 w 20"/>
                <a:gd name="T5" fmla="*/ 9 h 9"/>
                <a:gd name="T6" fmla="*/ 19 w 20"/>
                <a:gd name="T7" fmla="*/ 8 h 9"/>
                <a:gd name="T8" fmla="*/ 17 w 20"/>
                <a:gd name="T9" fmla="*/ 5 h 9"/>
                <a:gd name="T10" fmla="*/ 13 w 20"/>
                <a:gd name="T11" fmla="*/ 3 h 9"/>
                <a:gd name="T12" fmla="*/ 10 w 20"/>
                <a:gd name="T13" fmla="*/ 1 h 9"/>
                <a:gd name="T14" fmla="*/ 4 w 20"/>
                <a:gd name="T15" fmla="*/ 0 h 9"/>
                <a:gd name="T16" fmla="*/ 0 w 20"/>
                <a:gd name="T17" fmla="*/ 2 h 9"/>
                <a:gd name="T18" fmla="*/ 3 w 20"/>
                <a:gd name="T19" fmla="*/ 3 h 9"/>
                <a:gd name="T20" fmla="*/ 8 w 20"/>
                <a:gd name="T21" fmla="*/ 4 h 9"/>
                <a:gd name="T22" fmla="*/ 12 w 20"/>
                <a:gd name="T23"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9">
                  <a:moveTo>
                    <a:pt x="12" y="5"/>
                  </a:moveTo>
                  <a:cubicBezTo>
                    <a:pt x="13" y="5"/>
                    <a:pt x="12" y="7"/>
                    <a:pt x="13" y="7"/>
                  </a:cubicBezTo>
                  <a:cubicBezTo>
                    <a:pt x="13" y="8"/>
                    <a:pt x="16" y="8"/>
                    <a:pt x="16" y="9"/>
                  </a:cubicBezTo>
                  <a:cubicBezTo>
                    <a:pt x="17" y="9"/>
                    <a:pt x="18" y="8"/>
                    <a:pt x="19" y="8"/>
                  </a:cubicBezTo>
                  <a:cubicBezTo>
                    <a:pt x="20" y="8"/>
                    <a:pt x="19" y="5"/>
                    <a:pt x="17" y="5"/>
                  </a:cubicBezTo>
                  <a:cubicBezTo>
                    <a:pt x="15" y="5"/>
                    <a:pt x="14" y="3"/>
                    <a:pt x="13" y="3"/>
                  </a:cubicBezTo>
                  <a:cubicBezTo>
                    <a:pt x="13" y="3"/>
                    <a:pt x="11" y="1"/>
                    <a:pt x="10" y="1"/>
                  </a:cubicBezTo>
                  <a:cubicBezTo>
                    <a:pt x="10" y="0"/>
                    <a:pt x="5" y="0"/>
                    <a:pt x="4" y="0"/>
                  </a:cubicBezTo>
                  <a:cubicBezTo>
                    <a:pt x="2" y="0"/>
                    <a:pt x="0" y="2"/>
                    <a:pt x="0" y="2"/>
                  </a:cubicBezTo>
                  <a:cubicBezTo>
                    <a:pt x="0" y="3"/>
                    <a:pt x="2" y="3"/>
                    <a:pt x="3" y="3"/>
                  </a:cubicBezTo>
                  <a:cubicBezTo>
                    <a:pt x="4" y="2"/>
                    <a:pt x="8" y="3"/>
                    <a:pt x="8" y="4"/>
                  </a:cubicBezTo>
                  <a:cubicBezTo>
                    <a:pt x="9" y="5"/>
                    <a:pt x="11" y="5"/>
                    <a:pt x="12" y="5"/>
                  </a:cubicBezTo>
                  <a:close/>
                </a:path>
              </a:pathLst>
            </a:custGeom>
            <a:solidFill>
              <a:srgbClr val="DCE4E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70" name="îŝḷïḓé"/>
            <p:cNvSpPr/>
            <p:nvPr/>
          </p:nvSpPr>
          <p:spPr bwMode="auto">
            <a:xfrm>
              <a:off x="4890110" y="3500826"/>
              <a:ext cx="23267" cy="7757"/>
            </a:xfrm>
            <a:custGeom>
              <a:avLst/>
              <a:gdLst>
                <a:gd name="T0" fmla="*/ 0 w 3"/>
                <a:gd name="T1" fmla="*/ 1 h 1"/>
                <a:gd name="T2" fmla="*/ 3 w 3"/>
                <a:gd name="T3" fmla="*/ 1 h 1"/>
                <a:gd name="T4" fmla="*/ 3 w 3"/>
                <a:gd name="T5" fmla="*/ 0 h 1"/>
                <a:gd name="T6" fmla="*/ 0 w 3"/>
                <a:gd name="T7" fmla="*/ 1 h 1"/>
              </a:gdLst>
              <a:ahLst/>
              <a:cxnLst>
                <a:cxn ang="0">
                  <a:pos x="T0" y="T1"/>
                </a:cxn>
                <a:cxn ang="0">
                  <a:pos x="T2" y="T3"/>
                </a:cxn>
                <a:cxn ang="0">
                  <a:pos x="T4" y="T5"/>
                </a:cxn>
                <a:cxn ang="0">
                  <a:pos x="T6" y="T7"/>
                </a:cxn>
              </a:cxnLst>
              <a:rect l="0" t="0" r="r" b="b"/>
              <a:pathLst>
                <a:path w="3" h="1">
                  <a:moveTo>
                    <a:pt x="0" y="1"/>
                  </a:moveTo>
                  <a:cubicBezTo>
                    <a:pt x="0" y="1"/>
                    <a:pt x="2" y="1"/>
                    <a:pt x="3" y="1"/>
                  </a:cubicBezTo>
                  <a:cubicBezTo>
                    <a:pt x="3" y="1"/>
                    <a:pt x="3" y="1"/>
                    <a:pt x="3" y="0"/>
                  </a:cubicBezTo>
                  <a:cubicBezTo>
                    <a:pt x="2" y="0"/>
                    <a:pt x="0" y="0"/>
                    <a:pt x="0" y="1"/>
                  </a:cubicBezTo>
                  <a:close/>
                </a:path>
              </a:pathLst>
            </a:custGeom>
            <a:solidFill>
              <a:srgbClr val="DCE4E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71" name="ïṧliďê"/>
            <p:cNvSpPr/>
            <p:nvPr/>
          </p:nvSpPr>
          <p:spPr bwMode="auto">
            <a:xfrm>
              <a:off x="4890110" y="3400010"/>
              <a:ext cx="15510" cy="23267"/>
            </a:xfrm>
            <a:custGeom>
              <a:avLst/>
              <a:gdLst>
                <a:gd name="T0" fmla="*/ 2 w 2"/>
                <a:gd name="T1" fmla="*/ 0 h 2"/>
                <a:gd name="T2" fmla="*/ 0 w 2"/>
                <a:gd name="T3" fmla="*/ 1 h 2"/>
                <a:gd name="T4" fmla="*/ 1 w 2"/>
                <a:gd name="T5" fmla="*/ 2 h 2"/>
                <a:gd name="T6" fmla="*/ 2 w 2"/>
                <a:gd name="T7" fmla="*/ 0 h 2"/>
              </a:gdLst>
              <a:ahLst/>
              <a:cxnLst>
                <a:cxn ang="0">
                  <a:pos x="T0" y="T1"/>
                </a:cxn>
                <a:cxn ang="0">
                  <a:pos x="T2" y="T3"/>
                </a:cxn>
                <a:cxn ang="0">
                  <a:pos x="T4" y="T5"/>
                </a:cxn>
                <a:cxn ang="0">
                  <a:pos x="T6" y="T7"/>
                </a:cxn>
              </a:cxnLst>
              <a:rect l="0" t="0" r="r" b="b"/>
              <a:pathLst>
                <a:path w="2" h="2">
                  <a:moveTo>
                    <a:pt x="2" y="0"/>
                  </a:moveTo>
                  <a:cubicBezTo>
                    <a:pt x="1" y="0"/>
                    <a:pt x="0" y="0"/>
                    <a:pt x="0" y="1"/>
                  </a:cubicBezTo>
                  <a:cubicBezTo>
                    <a:pt x="0" y="1"/>
                    <a:pt x="1" y="2"/>
                    <a:pt x="1" y="2"/>
                  </a:cubicBezTo>
                  <a:cubicBezTo>
                    <a:pt x="2" y="2"/>
                    <a:pt x="2" y="0"/>
                    <a:pt x="2" y="0"/>
                  </a:cubicBezTo>
                  <a:close/>
                </a:path>
              </a:pathLst>
            </a:custGeom>
            <a:solidFill>
              <a:srgbClr val="DCE4E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72" name="ïṧḷîdê"/>
            <p:cNvSpPr/>
            <p:nvPr/>
          </p:nvSpPr>
          <p:spPr bwMode="auto">
            <a:xfrm>
              <a:off x="4921130" y="3392258"/>
              <a:ext cx="31020" cy="31020"/>
            </a:xfrm>
            <a:custGeom>
              <a:avLst/>
              <a:gdLst>
                <a:gd name="T0" fmla="*/ 3 w 3"/>
                <a:gd name="T1" fmla="*/ 1 h 3"/>
                <a:gd name="T2" fmla="*/ 1 w 3"/>
                <a:gd name="T3" fmla="*/ 0 h 3"/>
                <a:gd name="T4" fmla="*/ 1 w 3"/>
                <a:gd name="T5" fmla="*/ 2 h 3"/>
                <a:gd name="T6" fmla="*/ 3 w 3"/>
                <a:gd name="T7" fmla="*/ 1 h 3"/>
              </a:gdLst>
              <a:ahLst/>
              <a:cxnLst>
                <a:cxn ang="0">
                  <a:pos x="T0" y="T1"/>
                </a:cxn>
                <a:cxn ang="0">
                  <a:pos x="T2" y="T3"/>
                </a:cxn>
                <a:cxn ang="0">
                  <a:pos x="T4" y="T5"/>
                </a:cxn>
                <a:cxn ang="0">
                  <a:pos x="T6" y="T7"/>
                </a:cxn>
              </a:cxnLst>
              <a:rect l="0" t="0" r="r" b="b"/>
              <a:pathLst>
                <a:path w="3" h="3">
                  <a:moveTo>
                    <a:pt x="3" y="1"/>
                  </a:moveTo>
                  <a:cubicBezTo>
                    <a:pt x="2" y="1"/>
                    <a:pt x="1" y="0"/>
                    <a:pt x="1" y="0"/>
                  </a:cubicBezTo>
                  <a:cubicBezTo>
                    <a:pt x="1" y="0"/>
                    <a:pt x="0" y="1"/>
                    <a:pt x="1" y="2"/>
                  </a:cubicBezTo>
                  <a:cubicBezTo>
                    <a:pt x="1" y="3"/>
                    <a:pt x="3" y="2"/>
                    <a:pt x="3" y="1"/>
                  </a:cubicBezTo>
                  <a:close/>
                </a:path>
              </a:pathLst>
            </a:custGeom>
            <a:solidFill>
              <a:srgbClr val="DCE4E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73" name="iśľîḑê"/>
            <p:cNvSpPr/>
            <p:nvPr/>
          </p:nvSpPr>
          <p:spPr bwMode="auto">
            <a:xfrm>
              <a:off x="4952150" y="3423277"/>
              <a:ext cx="31020" cy="31020"/>
            </a:xfrm>
            <a:custGeom>
              <a:avLst/>
              <a:gdLst>
                <a:gd name="T0" fmla="*/ 3 w 4"/>
                <a:gd name="T1" fmla="*/ 4 h 4"/>
                <a:gd name="T2" fmla="*/ 4 w 4"/>
                <a:gd name="T3" fmla="*/ 2 h 4"/>
                <a:gd name="T4" fmla="*/ 1 w 4"/>
                <a:gd name="T5" fmla="*/ 0 h 4"/>
                <a:gd name="T6" fmla="*/ 0 w 4"/>
                <a:gd name="T7" fmla="*/ 2 h 4"/>
                <a:gd name="T8" fmla="*/ 1 w 4"/>
                <a:gd name="T9" fmla="*/ 3 h 4"/>
                <a:gd name="T10" fmla="*/ 3 w 4"/>
                <a:gd name="T11" fmla="*/ 4 h 4"/>
              </a:gdLst>
              <a:ahLst/>
              <a:cxnLst>
                <a:cxn ang="0">
                  <a:pos x="T0" y="T1"/>
                </a:cxn>
                <a:cxn ang="0">
                  <a:pos x="T2" y="T3"/>
                </a:cxn>
                <a:cxn ang="0">
                  <a:pos x="T4" y="T5"/>
                </a:cxn>
                <a:cxn ang="0">
                  <a:pos x="T6" y="T7"/>
                </a:cxn>
                <a:cxn ang="0">
                  <a:pos x="T8" y="T9"/>
                </a:cxn>
                <a:cxn ang="0">
                  <a:pos x="T10" y="T11"/>
                </a:cxn>
              </a:cxnLst>
              <a:rect l="0" t="0" r="r" b="b"/>
              <a:pathLst>
                <a:path w="4" h="4">
                  <a:moveTo>
                    <a:pt x="3" y="4"/>
                  </a:moveTo>
                  <a:cubicBezTo>
                    <a:pt x="4" y="3"/>
                    <a:pt x="4" y="2"/>
                    <a:pt x="4" y="2"/>
                  </a:cubicBezTo>
                  <a:cubicBezTo>
                    <a:pt x="3" y="2"/>
                    <a:pt x="2" y="0"/>
                    <a:pt x="1" y="0"/>
                  </a:cubicBezTo>
                  <a:cubicBezTo>
                    <a:pt x="1" y="0"/>
                    <a:pt x="0" y="1"/>
                    <a:pt x="0" y="2"/>
                  </a:cubicBezTo>
                  <a:cubicBezTo>
                    <a:pt x="0" y="2"/>
                    <a:pt x="1" y="3"/>
                    <a:pt x="1" y="3"/>
                  </a:cubicBezTo>
                  <a:cubicBezTo>
                    <a:pt x="1" y="2"/>
                    <a:pt x="2" y="4"/>
                    <a:pt x="3" y="4"/>
                  </a:cubicBezTo>
                  <a:close/>
                </a:path>
              </a:pathLst>
            </a:custGeom>
            <a:solidFill>
              <a:srgbClr val="DCE4E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74" name="ïṥḷiḑe"/>
            <p:cNvSpPr/>
            <p:nvPr/>
          </p:nvSpPr>
          <p:spPr bwMode="auto">
            <a:xfrm>
              <a:off x="5021946" y="2453911"/>
              <a:ext cx="7757" cy="7757"/>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ADE2D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75" name="îṡḷíḓe"/>
            <p:cNvSpPr/>
            <p:nvPr/>
          </p:nvSpPr>
          <p:spPr bwMode="auto">
            <a:xfrm>
              <a:off x="5177044" y="2934715"/>
              <a:ext cx="15510"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DE2D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76" name="işḻiḍé"/>
            <p:cNvSpPr/>
            <p:nvPr/>
          </p:nvSpPr>
          <p:spPr bwMode="auto">
            <a:xfrm>
              <a:off x="4013808" y="2446158"/>
              <a:ext cx="3714606" cy="2566878"/>
            </a:xfrm>
            <a:custGeom>
              <a:avLst/>
              <a:gdLst>
                <a:gd name="T0" fmla="*/ 62 w 420"/>
                <a:gd name="T1" fmla="*/ 270 h 290"/>
                <a:gd name="T2" fmla="*/ 19 w 420"/>
                <a:gd name="T3" fmla="*/ 253 h 290"/>
                <a:gd name="T4" fmla="*/ 50 w 420"/>
                <a:gd name="T5" fmla="*/ 131 h 290"/>
                <a:gd name="T6" fmla="*/ 52 w 420"/>
                <a:gd name="T7" fmla="*/ 131 h 290"/>
                <a:gd name="T8" fmla="*/ 53 w 420"/>
                <a:gd name="T9" fmla="*/ 133 h 290"/>
                <a:gd name="T10" fmla="*/ 21 w 420"/>
                <a:gd name="T11" fmla="*/ 252 h 290"/>
                <a:gd name="T12" fmla="*/ 259 w 420"/>
                <a:gd name="T13" fmla="*/ 174 h 290"/>
                <a:gd name="T14" fmla="*/ 416 w 420"/>
                <a:gd name="T15" fmla="*/ 1 h 290"/>
                <a:gd name="T16" fmla="*/ 419 w 420"/>
                <a:gd name="T17" fmla="*/ 0 h 290"/>
                <a:gd name="T18" fmla="*/ 419 w 420"/>
                <a:gd name="T19" fmla="*/ 3 h 290"/>
                <a:gd name="T20" fmla="*/ 261 w 420"/>
                <a:gd name="T21" fmla="*/ 177 h 290"/>
                <a:gd name="T22" fmla="*/ 62 w 420"/>
                <a:gd name="T23" fmla="*/ 27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290">
                  <a:moveTo>
                    <a:pt x="62" y="270"/>
                  </a:moveTo>
                  <a:cubicBezTo>
                    <a:pt x="43" y="270"/>
                    <a:pt x="28" y="265"/>
                    <a:pt x="19" y="253"/>
                  </a:cubicBezTo>
                  <a:cubicBezTo>
                    <a:pt x="0" y="230"/>
                    <a:pt x="12" y="184"/>
                    <a:pt x="50" y="131"/>
                  </a:cubicBezTo>
                  <a:cubicBezTo>
                    <a:pt x="51" y="131"/>
                    <a:pt x="52" y="131"/>
                    <a:pt x="52" y="131"/>
                  </a:cubicBezTo>
                  <a:cubicBezTo>
                    <a:pt x="53" y="132"/>
                    <a:pt x="53" y="133"/>
                    <a:pt x="53" y="133"/>
                  </a:cubicBezTo>
                  <a:cubicBezTo>
                    <a:pt x="15" y="185"/>
                    <a:pt x="3" y="229"/>
                    <a:pt x="21" y="252"/>
                  </a:cubicBezTo>
                  <a:cubicBezTo>
                    <a:pt x="52" y="290"/>
                    <a:pt x="159" y="255"/>
                    <a:pt x="259" y="174"/>
                  </a:cubicBezTo>
                  <a:cubicBezTo>
                    <a:pt x="338" y="110"/>
                    <a:pt x="388" y="45"/>
                    <a:pt x="416" y="1"/>
                  </a:cubicBezTo>
                  <a:cubicBezTo>
                    <a:pt x="417" y="0"/>
                    <a:pt x="418" y="0"/>
                    <a:pt x="419" y="0"/>
                  </a:cubicBezTo>
                  <a:cubicBezTo>
                    <a:pt x="419" y="1"/>
                    <a:pt x="420" y="2"/>
                    <a:pt x="419" y="3"/>
                  </a:cubicBezTo>
                  <a:cubicBezTo>
                    <a:pt x="391" y="47"/>
                    <a:pt x="341" y="113"/>
                    <a:pt x="261" y="177"/>
                  </a:cubicBezTo>
                  <a:cubicBezTo>
                    <a:pt x="188" y="235"/>
                    <a:pt x="111" y="270"/>
                    <a:pt x="62" y="270"/>
                  </a:cubicBezTo>
                  <a:close/>
                </a:path>
              </a:pathLst>
            </a:custGeom>
            <a:solidFill>
              <a:srgbClr val="DCE4E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77" name="iṣliďé"/>
            <p:cNvSpPr/>
            <p:nvPr/>
          </p:nvSpPr>
          <p:spPr bwMode="auto">
            <a:xfrm>
              <a:off x="4145639" y="2360852"/>
              <a:ext cx="3350123" cy="2466062"/>
            </a:xfrm>
            <a:custGeom>
              <a:avLst/>
              <a:gdLst>
                <a:gd name="T0" fmla="*/ 48 w 378"/>
                <a:gd name="T1" fmla="*/ 261 h 279"/>
                <a:gd name="T2" fmla="*/ 15 w 378"/>
                <a:gd name="T3" fmla="*/ 249 h 279"/>
                <a:gd name="T4" fmla="*/ 36 w 378"/>
                <a:gd name="T5" fmla="*/ 150 h 279"/>
                <a:gd name="T6" fmla="*/ 38 w 378"/>
                <a:gd name="T7" fmla="*/ 150 h 279"/>
                <a:gd name="T8" fmla="*/ 38 w 378"/>
                <a:gd name="T9" fmla="*/ 152 h 279"/>
                <a:gd name="T10" fmla="*/ 18 w 378"/>
                <a:gd name="T11" fmla="*/ 247 h 279"/>
                <a:gd name="T12" fmla="*/ 237 w 378"/>
                <a:gd name="T13" fmla="*/ 159 h 279"/>
                <a:gd name="T14" fmla="*/ 375 w 378"/>
                <a:gd name="T15" fmla="*/ 0 h 279"/>
                <a:gd name="T16" fmla="*/ 377 w 378"/>
                <a:gd name="T17" fmla="*/ 0 h 279"/>
                <a:gd name="T18" fmla="*/ 378 w 378"/>
                <a:gd name="T19" fmla="*/ 2 h 279"/>
                <a:gd name="T20" fmla="*/ 238 w 378"/>
                <a:gd name="T21" fmla="*/ 161 h 279"/>
                <a:gd name="T22" fmla="*/ 48 w 378"/>
                <a:gd name="T23" fmla="*/ 261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8" h="279">
                  <a:moveTo>
                    <a:pt x="48" y="261"/>
                  </a:moveTo>
                  <a:cubicBezTo>
                    <a:pt x="34" y="261"/>
                    <a:pt x="22" y="257"/>
                    <a:pt x="15" y="249"/>
                  </a:cubicBezTo>
                  <a:cubicBezTo>
                    <a:pt x="0" y="232"/>
                    <a:pt x="8" y="196"/>
                    <a:pt x="36" y="150"/>
                  </a:cubicBezTo>
                  <a:cubicBezTo>
                    <a:pt x="36" y="149"/>
                    <a:pt x="37" y="149"/>
                    <a:pt x="38" y="150"/>
                  </a:cubicBezTo>
                  <a:cubicBezTo>
                    <a:pt x="38" y="150"/>
                    <a:pt x="39" y="151"/>
                    <a:pt x="38" y="152"/>
                  </a:cubicBezTo>
                  <a:cubicBezTo>
                    <a:pt x="11" y="195"/>
                    <a:pt x="4" y="231"/>
                    <a:pt x="18" y="247"/>
                  </a:cubicBezTo>
                  <a:cubicBezTo>
                    <a:pt x="46" y="279"/>
                    <a:pt x="144" y="240"/>
                    <a:pt x="237" y="159"/>
                  </a:cubicBezTo>
                  <a:cubicBezTo>
                    <a:pt x="305" y="99"/>
                    <a:pt x="350" y="40"/>
                    <a:pt x="375" y="0"/>
                  </a:cubicBezTo>
                  <a:cubicBezTo>
                    <a:pt x="376" y="0"/>
                    <a:pt x="377" y="0"/>
                    <a:pt x="377" y="0"/>
                  </a:cubicBezTo>
                  <a:cubicBezTo>
                    <a:pt x="378" y="0"/>
                    <a:pt x="378" y="1"/>
                    <a:pt x="378" y="2"/>
                  </a:cubicBezTo>
                  <a:cubicBezTo>
                    <a:pt x="352" y="41"/>
                    <a:pt x="307" y="101"/>
                    <a:pt x="238" y="161"/>
                  </a:cubicBezTo>
                  <a:cubicBezTo>
                    <a:pt x="167" y="223"/>
                    <a:pt x="92" y="261"/>
                    <a:pt x="48" y="261"/>
                  </a:cubicBezTo>
                  <a:close/>
                </a:path>
              </a:pathLst>
            </a:custGeom>
            <a:solidFill>
              <a:srgbClr val="DCE4E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78" name="í$1îdè"/>
            <p:cNvSpPr/>
            <p:nvPr/>
          </p:nvSpPr>
          <p:spPr bwMode="auto">
            <a:xfrm>
              <a:off x="7208832" y="1864538"/>
              <a:ext cx="922837" cy="853040"/>
            </a:xfrm>
            <a:custGeom>
              <a:avLst/>
              <a:gdLst>
                <a:gd name="T0" fmla="*/ 55 w 104"/>
                <a:gd name="T1" fmla="*/ 45 h 97"/>
                <a:gd name="T2" fmla="*/ 75 w 104"/>
                <a:gd name="T3" fmla="*/ 97 h 97"/>
                <a:gd name="T4" fmla="*/ 88 w 104"/>
                <a:gd name="T5" fmla="*/ 84 h 97"/>
                <a:gd name="T6" fmla="*/ 76 w 104"/>
                <a:gd name="T7" fmla="*/ 16 h 97"/>
                <a:gd name="T8" fmla="*/ 8 w 104"/>
                <a:gd name="T9" fmla="*/ 27 h 97"/>
                <a:gd name="T10" fmla="*/ 0 w 104"/>
                <a:gd name="T11" fmla="*/ 44 h 97"/>
                <a:gd name="T12" fmla="*/ 55 w 104"/>
                <a:gd name="T13" fmla="*/ 45 h 97"/>
              </a:gdLst>
              <a:ahLst/>
              <a:cxnLst>
                <a:cxn ang="0">
                  <a:pos x="T0" y="T1"/>
                </a:cxn>
                <a:cxn ang="0">
                  <a:pos x="T2" y="T3"/>
                </a:cxn>
                <a:cxn ang="0">
                  <a:pos x="T4" y="T5"/>
                </a:cxn>
                <a:cxn ang="0">
                  <a:pos x="T6" y="T7"/>
                </a:cxn>
                <a:cxn ang="0">
                  <a:pos x="T8" y="T9"/>
                </a:cxn>
                <a:cxn ang="0">
                  <a:pos x="T10" y="T11"/>
                </a:cxn>
                <a:cxn ang="0">
                  <a:pos x="T12" y="T13"/>
                </a:cxn>
              </a:cxnLst>
              <a:rect l="0" t="0" r="r" b="b"/>
              <a:pathLst>
                <a:path w="104" h="97">
                  <a:moveTo>
                    <a:pt x="55" y="45"/>
                  </a:moveTo>
                  <a:cubicBezTo>
                    <a:pt x="72" y="57"/>
                    <a:pt x="79" y="78"/>
                    <a:pt x="75" y="97"/>
                  </a:cubicBezTo>
                  <a:cubicBezTo>
                    <a:pt x="80" y="94"/>
                    <a:pt x="84" y="89"/>
                    <a:pt x="88" y="84"/>
                  </a:cubicBezTo>
                  <a:cubicBezTo>
                    <a:pt x="104" y="62"/>
                    <a:pt x="98" y="31"/>
                    <a:pt x="76" y="16"/>
                  </a:cubicBezTo>
                  <a:cubicBezTo>
                    <a:pt x="54" y="0"/>
                    <a:pt x="23" y="5"/>
                    <a:pt x="8" y="27"/>
                  </a:cubicBezTo>
                  <a:cubicBezTo>
                    <a:pt x="4" y="32"/>
                    <a:pt x="1" y="38"/>
                    <a:pt x="0" y="44"/>
                  </a:cubicBezTo>
                  <a:cubicBezTo>
                    <a:pt x="16" y="33"/>
                    <a:pt x="38" y="33"/>
                    <a:pt x="55" y="45"/>
                  </a:cubicBezTo>
                  <a:close/>
                </a:path>
              </a:pathLst>
            </a:custGeom>
            <a:solidFill>
              <a:srgbClr val="DCE4E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79" name="îs1ïďè"/>
            <p:cNvSpPr/>
            <p:nvPr/>
          </p:nvSpPr>
          <p:spPr bwMode="auto">
            <a:xfrm>
              <a:off x="7782695" y="2073923"/>
              <a:ext cx="317954" cy="643660"/>
            </a:xfrm>
            <a:custGeom>
              <a:avLst/>
              <a:gdLst>
                <a:gd name="T0" fmla="*/ 20 w 36"/>
                <a:gd name="T1" fmla="*/ 0 h 73"/>
                <a:gd name="T2" fmla="*/ 0 w 36"/>
                <a:gd name="T3" fmla="*/ 29 h 73"/>
                <a:gd name="T4" fmla="*/ 10 w 36"/>
                <a:gd name="T5" fmla="*/ 73 h 73"/>
                <a:gd name="T6" fmla="*/ 23 w 36"/>
                <a:gd name="T7" fmla="*/ 60 h 73"/>
                <a:gd name="T8" fmla="*/ 20 w 36"/>
                <a:gd name="T9" fmla="*/ 0 h 73"/>
              </a:gdLst>
              <a:ahLst/>
              <a:cxnLst>
                <a:cxn ang="0">
                  <a:pos x="T0" y="T1"/>
                </a:cxn>
                <a:cxn ang="0">
                  <a:pos x="T2" y="T3"/>
                </a:cxn>
                <a:cxn ang="0">
                  <a:pos x="T4" y="T5"/>
                </a:cxn>
                <a:cxn ang="0">
                  <a:pos x="T6" y="T7"/>
                </a:cxn>
                <a:cxn ang="0">
                  <a:pos x="T8" y="T9"/>
                </a:cxn>
              </a:cxnLst>
              <a:rect l="0" t="0" r="r" b="b"/>
              <a:pathLst>
                <a:path w="36" h="73">
                  <a:moveTo>
                    <a:pt x="20" y="0"/>
                  </a:moveTo>
                  <a:cubicBezTo>
                    <a:pt x="0" y="29"/>
                    <a:pt x="0" y="29"/>
                    <a:pt x="0" y="29"/>
                  </a:cubicBezTo>
                  <a:cubicBezTo>
                    <a:pt x="10" y="42"/>
                    <a:pt x="13" y="58"/>
                    <a:pt x="10" y="73"/>
                  </a:cubicBezTo>
                  <a:cubicBezTo>
                    <a:pt x="15" y="70"/>
                    <a:pt x="19" y="65"/>
                    <a:pt x="23" y="60"/>
                  </a:cubicBezTo>
                  <a:cubicBezTo>
                    <a:pt x="36" y="42"/>
                    <a:pt x="34" y="17"/>
                    <a:pt x="20" y="0"/>
                  </a:cubicBezTo>
                  <a:close/>
                </a:path>
              </a:pathLst>
            </a:custGeom>
            <a:solidFill>
              <a:srgbClr val="CDD5D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80" name="ïŝliḍè"/>
            <p:cNvSpPr/>
            <p:nvPr/>
          </p:nvSpPr>
          <p:spPr bwMode="auto">
            <a:xfrm>
              <a:off x="7526781" y="1282922"/>
              <a:ext cx="922837" cy="1132217"/>
            </a:xfrm>
            <a:custGeom>
              <a:avLst/>
              <a:gdLst>
                <a:gd name="T0" fmla="*/ 16 w 104"/>
                <a:gd name="T1" fmla="*/ 116 h 128"/>
                <a:gd name="T2" fmla="*/ 28 w 104"/>
                <a:gd name="T3" fmla="*/ 128 h 128"/>
                <a:gd name="T4" fmla="*/ 74 w 104"/>
                <a:gd name="T5" fmla="*/ 86 h 128"/>
                <a:gd name="T6" fmla="*/ 98 w 104"/>
                <a:gd name="T7" fmla="*/ 0 h 128"/>
                <a:gd name="T8" fmla="*/ 25 w 104"/>
                <a:gd name="T9" fmla="*/ 51 h 128"/>
                <a:gd name="T10" fmla="*/ 0 w 104"/>
                <a:gd name="T11" fmla="*/ 108 h 128"/>
                <a:gd name="T12" fmla="*/ 16 w 104"/>
                <a:gd name="T13" fmla="*/ 116 h 128"/>
              </a:gdLst>
              <a:ahLst/>
              <a:cxnLst>
                <a:cxn ang="0">
                  <a:pos x="T0" y="T1"/>
                </a:cxn>
                <a:cxn ang="0">
                  <a:pos x="T2" y="T3"/>
                </a:cxn>
                <a:cxn ang="0">
                  <a:pos x="T4" y="T5"/>
                </a:cxn>
                <a:cxn ang="0">
                  <a:pos x="T6" y="T7"/>
                </a:cxn>
                <a:cxn ang="0">
                  <a:pos x="T8" y="T9"/>
                </a:cxn>
                <a:cxn ang="0">
                  <a:pos x="T10" y="T11"/>
                </a:cxn>
                <a:cxn ang="0">
                  <a:pos x="T12" y="T13"/>
                </a:cxn>
              </a:cxnLst>
              <a:rect l="0" t="0" r="r" b="b"/>
              <a:pathLst>
                <a:path w="104" h="128">
                  <a:moveTo>
                    <a:pt x="16" y="116"/>
                  </a:moveTo>
                  <a:cubicBezTo>
                    <a:pt x="21" y="120"/>
                    <a:pt x="25" y="124"/>
                    <a:pt x="28" y="128"/>
                  </a:cubicBezTo>
                  <a:cubicBezTo>
                    <a:pt x="45" y="120"/>
                    <a:pt x="61" y="105"/>
                    <a:pt x="74" y="86"/>
                  </a:cubicBezTo>
                  <a:cubicBezTo>
                    <a:pt x="96" y="56"/>
                    <a:pt x="104" y="23"/>
                    <a:pt x="98" y="0"/>
                  </a:cubicBezTo>
                  <a:cubicBezTo>
                    <a:pt x="75" y="2"/>
                    <a:pt x="46" y="21"/>
                    <a:pt x="25" y="51"/>
                  </a:cubicBezTo>
                  <a:cubicBezTo>
                    <a:pt x="11" y="70"/>
                    <a:pt x="3" y="90"/>
                    <a:pt x="0" y="108"/>
                  </a:cubicBezTo>
                  <a:cubicBezTo>
                    <a:pt x="6" y="110"/>
                    <a:pt x="11" y="113"/>
                    <a:pt x="16" y="116"/>
                  </a:cubicBezTo>
                  <a:close/>
                </a:path>
              </a:pathLst>
            </a:custGeom>
            <a:solidFill>
              <a:srgbClr val="4DBF9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81" name="iṥ1îḑe"/>
            <p:cNvSpPr/>
            <p:nvPr/>
          </p:nvSpPr>
          <p:spPr bwMode="auto">
            <a:xfrm>
              <a:off x="7666369" y="1282922"/>
              <a:ext cx="783249" cy="1132217"/>
            </a:xfrm>
            <a:custGeom>
              <a:avLst/>
              <a:gdLst>
                <a:gd name="T0" fmla="*/ 82 w 88"/>
                <a:gd name="T1" fmla="*/ 0 h 128"/>
                <a:gd name="T2" fmla="*/ 82 w 88"/>
                <a:gd name="T3" fmla="*/ 0 h 128"/>
                <a:gd name="T4" fmla="*/ 0 w 88"/>
                <a:gd name="T5" fmla="*/ 116 h 128"/>
                <a:gd name="T6" fmla="*/ 0 w 88"/>
                <a:gd name="T7" fmla="*/ 116 h 128"/>
                <a:gd name="T8" fmla="*/ 12 w 88"/>
                <a:gd name="T9" fmla="*/ 128 h 128"/>
                <a:gd name="T10" fmla="*/ 58 w 88"/>
                <a:gd name="T11" fmla="*/ 86 h 128"/>
                <a:gd name="T12" fmla="*/ 82 w 88"/>
                <a:gd name="T13" fmla="*/ 0 h 128"/>
              </a:gdLst>
              <a:ahLst/>
              <a:cxnLst>
                <a:cxn ang="0">
                  <a:pos x="T0" y="T1"/>
                </a:cxn>
                <a:cxn ang="0">
                  <a:pos x="T2" y="T3"/>
                </a:cxn>
                <a:cxn ang="0">
                  <a:pos x="T4" y="T5"/>
                </a:cxn>
                <a:cxn ang="0">
                  <a:pos x="T6" y="T7"/>
                </a:cxn>
                <a:cxn ang="0">
                  <a:pos x="T8" y="T9"/>
                </a:cxn>
                <a:cxn ang="0">
                  <a:pos x="T10" y="T11"/>
                </a:cxn>
                <a:cxn ang="0">
                  <a:pos x="T12" y="T13"/>
                </a:cxn>
              </a:cxnLst>
              <a:rect l="0" t="0" r="r" b="b"/>
              <a:pathLst>
                <a:path w="88" h="128">
                  <a:moveTo>
                    <a:pt x="82" y="0"/>
                  </a:moveTo>
                  <a:cubicBezTo>
                    <a:pt x="82" y="0"/>
                    <a:pt x="82" y="0"/>
                    <a:pt x="82" y="0"/>
                  </a:cubicBezTo>
                  <a:cubicBezTo>
                    <a:pt x="0" y="116"/>
                    <a:pt x="0" y="116"/>
                    <a:pt x="0" y="116"/>
                  </a:cubicBezTo>
                  <a:cubicBezTo>
                    <a:pt x="0" y="116"/>
                    <a:pt x="0" y="116"/>
                    <a:pt x="0" y="116"/>
                  </a:cubicBezTo>
                  <a:cubicBezTo>
                    <a:pt x="5" y="120"/>
                    <a:pt x="9" y="124"/>
                    <a:pt x="12" y="128"/>
                  </a:cubicBezTo>
                  <a:cubicBezTo>
                    <a:pt x="29" y="120"/>
                    <a:pt x="45" y="105"/>
                    <a:pt x="58" y="86"/>
                  </a:cubicBezTo>
                  <a:cubicBezTo>
                    <a:pt x="80" y="56"/>
                    <a:pt x="88" y="23"/>
                    <a:pt x="82" y="0"/>
                  </a:cubicBezTo>
                  <a:close/>
                </a:path>
              </a:pathLst>
            </a:custGeom>
            <a:solidFill>
              <a:srgbClr val="4DBF9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82" name="ïşḻïḍê"/>
            <p:cNvSpPr/>
            <p:nvPr/>
          </p:nvSpPr>
          <p:spPr bwMode="auto">
            <a:xfrm>
              <a:off x="8046362" y="1282922"/>
              <a:ext cx="372236" cy="372236"/>
            </a:xfrm>
            <a:custGeom>
              <a:avLst/>
              <a:gdLst>
                <a:gd name="T0" fmla="*/ 19 w 42"/>
                <a:gd name="T1" fmla="*/ 28 h 42"/>
                <a:gd name="T2" fmla="*/ 37 w 42"/>
                <a:gd name="T3" fmla="*/ 42 h 42"/>
                <a:gd name="T4" fmla="*/ 39 w 42"/>
                <a:gd name="T5" fmla="*/ 0 h 42"/>
                <a:gd name="T6" fmla="*/ 0 w 42"/>
                <a:gd name="T7" fmla="*/ 16 h 42"/>
                <a:gd name="T8" fmla="*/ 19 w 42"/>
                <a:gd name="T9" fmla="*/ 28 h 42"/>
              </a:gdLst>
              <a:ahLst/>
              <a:cxnLst>
                <a:cxn ang="0">
                  <a:pos x="T0" y="T1"/>
                </a:cxn>
                <a:cxn ang="0">
                  <a:pos x="T2" y="T3"/>
                </a:cxn>
                <a:cxn ang="0">
                  <a:pos x="T4" y="T5"/>
                </a:cxn>
                <a:cxn ang="0">
                  <a:pos x="T6" y="T7"/>
                </a:cxn>
                <a:cxn ang="0">
                  <a:pos x="T8" y="T9"/>
                </a:cxn>
              </a:cxnLst>
              <a:rect l="0" t="0" r="r" b="b"/>
              <a:pathLst>
                <a:path w="42" h="42">
                  <a:moveTo>
                    <a:pt x="19" y="28"/>
                  </a:moveTo>
                  <a:cubicBezTo>
                    <a:pt x="25" y="33"/>
                    <a:pt x="31" y="37"/>
                    <a:pt x="37" y="42"/>
                  </a:cubicBezTo>
                  <a:cubicBezTo>
                    <a:pt x="41" y="26"/>
                    <a:pt x="42" y="12"/>
                    <a:pt x="39" y="0"/>
                  </a:cubicBezTo>
                  <a:cubicBezTo>
                    <a:pt x="27" y="1"/>
                    <a:pt x="14" y="7"/>
                    <a:pt x="0" y="16"/>
                  </a:cubicBezTo>
                  <a:cubicBezTo>
                    <a:pt x="7" y="20"/>
                    <a:pt x="13" y="24"/>
                    <a:pt x="19" y="28"/>
                  </a:cubicBezTo>
                  <a:close/>
                </a:path>
              </a:pathLst>
            </a:custGeom>
            <a:solidFill>
              <a:srgbClr val="DCE4E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83" name="îṣļiḑè"/>
            <p:cNvSpPr/>
            <p:nvPr/>
          </p:nvSpPr>
          <p:spPr bwMode="auto">
            <a:xfrm>
              <a:off x="8216971" y="1282922"/>
              <a:ext cx="201628" cy="372236"/>
            </a:xfrm>
            <a:custGeom>
              <a:avLst/>
              <a:gdLst>
                <a:gd name="T0" fmla="*/ 20 w 23"/>
                <a:gd name="T1" fmla="*/ 0 h 42"/>
                <a:gd name="T2" fmla="*/ 0 w 23"/>
                <a:gd name="T3" fmla="*/ 28 h 42"/>
                <a:gd name="T4" fmla="*/ 0 w 23"/>
                <a:gd name="T5" fmla="*/ 28 h 42"/>
                <a:gd name="T6" fmla="*/ 18 w 23"/>
                <a:gd name="T7" fmla="*/ 42 h 42"/>
                <a:gd name="T8" fmla="*/ 20 w 23"/>
                <a:gd name="T9" fmla="*/ 0 h 42"/>
              </a:gdLst>
              <a:ahLst/>
              <a:cxnLst>
                <a:cxn ang="0">
                  <a:pos x="T0" y="T1"/>
                </a:cxn>
                <a:cxn ang="0">
                  <a:pos x="T2" y="T3"/>
                </a:cxn>
                <a:cxn ang="0">
                  <a:pos x="T4" y="T5"/>
                </a:cxn>
                <a:cxn ang="0">
                  <a:pos x="T6" y="T7"/>
                </a:cxn>
                <a:cxn ang="0">
                  <a:pos x="T8" y="T9"/>
                </a:cxn>
              </a:cxnLst>
              <a:rect l="0" t="0" r="r" b="b"/>
              <a:pathLst>
                <a:path w="23" h="42">
                  <a:moveTo>
                    <a:pt x="20" y="0"/>
                  </a:moveTo>
                  <a:cubicBezTo>
                    <a:pt x="0" y="28"/>
                    <a:pt x="0" y="28"/>
                    <a:pt x="0" y="28"/>
                  </a:cubicBezTo>
                  <a:cubicBezTo>
                    <a:pt x="0" y="28"/>
                    <a:pt x="0" y="28"/>
                    <a:pt x="0" y="28"/>
                  </a:cubicBezTo>
                  <a:cubicBezTo>
                    <a:pt x="6" y="33"/>
                    <a:pt x="12" y="37"/>
                    <a:pt x="18" y="42"/>
                  </a:cubicBezTo>
                  <a:cubicBezTo>
                    <a:pt x="22" y="26"/>
                    <a:pt x="23" y="12"/>
                    <a:pt x="20" y="0"/>
                  </a:cubicBezTo>
                  <a:close/>
                </a:path>
              </a:pathLst>
            </a:custGeom>
            <a:solidFill>
              <a:srgbClr val="CDD5D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84" name="ïšlíḓé"/>
            <p:cNvSpPr/>
            <p:nvPr/>
          </p:nvSpPr>
          <p:spPr bwMode="auto">
            <a:xfrm>
              <a:off x="7534538" y="1980864"/>
              <a:ext cx="364483" cy="504072"/>
            </a:xfrm>
            <a:custGeom>
              <a:avLst/>
              <a:gdLst>
                <a:gd name="T0" fmla="*/ 41 w 41"/>
                <a:gd name="T1" fmla="*/ 0 h 57"/>
                <a:gd name="T2" fmla="*/ 15 w 41"/>
                <a:gd name="T3" fmla="*/ 25 h 57"/>
                <a:gd name="T4" fmla="*/ 0 w 41"/>
                <a:gd name="T5" fmla="*/ 57 h 57"/>
                <a:gd name="T6" fmla="*/ 26 w 41"/>
                <a:gd name="T7" fmla="*/ 33 h 57"/>
                <a:gd name="T8" fmla="*/ 41 w 41"/>
                <a:gd name="T9" fmla="*/ 0 h 57"/>
              </a:gdLst>
              <a:ahLst/>
              <a:cxnLst>
                <a:cxn ang="0">
                  <a:pos x="T0" y="T1"/>
                </a:cxn>
                <a:cxn ang="0">
                  <a:pos x="T2" y="T3"/>
                </a:cxn>
                <a:cxn ang="0">
                  <a:pos x="T4" y="T5"/>
                </a:cxn>
                <a:cxn ang="0">
                  <a:pos x="T6" y="T7"/>
                </a:cxn>
                <a:cxn ang="0">
                  <a:pos x="T8" y="T9"/>
                </a:cxn>
              </a:cxnLst>
              <a:rect l="0" t="0" r="r" b="b"/>
              <a:pathLst>
                <a:path w="41" h="57">
                  <a:moveTo>
                    <a:pt x="41" y="0"/>
                  </a:moveTo>
                  <a:cubicBezTo>
                    <a:pt x="34" y="3"/>
                    <a:pt x="24" y="13"/>
                    <a:pt x="15" y="25"/>
                  </a:cubicBezTo>
                  <a:cubicBezTo>
                    <a:pt x="6" y="38"/>
                    <a:pt x="1" y="50"/>
                    <a:pt x="0" y="57"/>
                  </a:cubicBezTo>
                  <a:cubicBezTo>
                    <a:pt x="7" y="54"/>
                    <a:pt x="17" y="45"/>
                    <a:pt x="26" y="33"/>
                  </a:cubicBezTo>
                  <a:cubicBezTo>
                    <a:pt x="35" y="20"/>
                    <a:pt x="40" y="8"/>
                    <a:pt x="41" y="0"/>
                  </a:cubicBezTo>
                  <a:close/>
                </a:path>
              </a:pathLst>
            </a:custGeom>
            <a:solidFill>
              <a:srgbClr val="DCE4E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85" name="iś1îḍé"/>
            <p:cNvSpPr/>
            <p:nvPr/>
          </p:nvSpPr>
          <p:spPr bwMode="auto">
            <a:xfrm>
              <a:off x="7534538" y="1980864"/>
              <a:ext cx="364483" cy="504072"/>
            </a:xfrm>
            <a:custGeom>
              <a:avLst/>
              <a:gdLst>
                <a:gd name="T0" fmla="*/ 41 w 41"/>
                <a:gd name="T1" fmla="*/ 0 h 57"/>
                <a:gd name="T2" fmla="*/ 0 w 41"/>
                <a:gd name="T3" fmla="*/ 57 h 57"/>
                <a:gd name="T4" fmla="*/ 0 w 41"/>
                <a:gd name="T5" fmla="*/ 57 h 57"/>
                <a:gd name="T6" fmla="*/ 26 w 41"/>
                <a:gd name="T7" fmla="*/ 33 h 57"/>
                <a:gd name="T8" fmla="*/ 41 w 41"/>
                <a:gd name="T9" fmla="*/ 0 h 57"/>
              </a:gdLst>
              <a:ahLst/>
              <a:cxnLst>
                <a:cxn ang="0">
                  <a:pos x="T0" y="T1"/>
                </a:cxn>
                <a:cxn ang="0">
                  <a:pos x="T2" y="T3"/>
                </a:cxn>
                <a:cxn ang="0">
                  <a:pos x="T4" y="T5"/>
                </a:cxn>
                <a:cxn ang="0">
                  <a:pos x="T6" y="T7"/>
                </a:cxn>
                <a:cxn ang="0">
                  <a:pos x="T8" y="T9"/>
                </a:cxn>
              </a:cxnLst>
              <a:rect l="0" t="0" r="r" b="b"/>
              <a:pathLst>
                <a:path w="41" h="57">
                  <a:moveTo>
                    <a:pt x="41" y="0"/>
                  </a:moveTo>
                  <a:cubicBezTo>
                    <a:pt x="0" y="57"/>
                    <a:pt x="0" y="57"/>
                    <a:pt x="0" y="57"/>
                  </a:cubicBezTo>
                  <a:cubicBezTo>
                    <a:pt x="0" y="57"/>
                    <a:pt x="0" y="57"/>
                    <a:pt x="0" y="57"/>
                  </a:cubicBezTo>
                  <a:cubicBezTo>
                    <a:pt x="7" y="54"/>
                    <a:pt x="17" y="45"/>
                    <a:pt x="26" y="33"/>
                  </a:cubicBezTo>
                  <a:cubicBezTo>
                    <a:pt x="35" y="20"/>
                    <a:pt x="40" y="8"/>
                    <a:pt x="41" y="0"/>
                  </a:cubicBezTo>
                  <a:close/>
                </a:path>
              </a:pathLst>
            </a:custGeom>
            <a:solidFill>
              <a:srgbClr val="CDD5D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86" name="íş1îdè"/>
            <p:cNvSpPr/>
            <p:nvPr/>
          </p:nvSpPr>
          <p:spPr bwMode="auto">
            <a:xfrm>
              <a:off x="7883507" y="1593118"/>
              <a:ext cx="341216" cy="341216"/>
            </a:xfrm>
            <a:custGeom>
              <a:avLst/>
              <a:gdLst>
                <a:gd name="T0" fmla="*/ 9 w 39"/>
                <a:gd name="T1" fmla="*/ 34 h 39"/>
                <a:gd name="T2" fmla="*/ 5 w 39"/>
                <a:gd name="T3" fmla="*/ 10 h 39"/>
                <a:gd name="T4" fmla="*/ 29 w 39"/>
                <a:gd name="T5" fmla="*/ 6 h 39"/>
                <a:gd name="T6" fmla="*/ 33 w 39"/>
                <a:gd name="T7" fmla="*/ 30 h 39"/>
                <a:gd name="T8" fmla="*/ 9 w 39"/>
                <a:gd name="T9" fmla="*/ 34 h 39"/>
              </a:gdLst>
              <a:ahLst/>
              <a:cxnLst>
                <a:cxn ang="0">
                  <a:pos x="T0" y="T1"/>
                </a:cxn>
                <a:cxn ang="0">
                  <a:pos x="T2" y="T3"/>
                </a:cxn>
                <a:cxn ang="0">
                  <a:pos x="T4" y="T5"/>
                </a:cxn>
                <a:cxn ang="0">
                  <a:pos x="T6" y="T7"/>
                </a:cxn>
                <a:cxn ang="0">
                  <a:pos x="T8" y="T9"/>
                </a:cxn>
              </a:cxnLst>
              <a:rect l="0" t="0" r="r" b="b"/>
              <a:pathLst>
                <a:path w="39" h="39">
                  <a:moveTo>
                    <a:pt x="9" y="34"/>
                  </a:moveTo>
                  <a:cubicBezTo>
                    <a:pt x="2" y="28"/>
                    <a:pt x="0" y="18"/>
                    <a:pt x="5" y="10"/>
                  </a:cubicBezTo>
                  <a:cubicBezTo>
                    <a:pt x="11" y="2"/>
                    <a:pt x="22" y="0"/>
                    <a:pt x="29" y="6"/>
                  </a:cubicBezTo>
                  <a:cubicBezTo>
                    <a:pt x="37" y="11"/>
                    <a:pt x="39" y="22"/>
                    <a:pt x="33" y="30"/>
                  </a:cubicBezTo>
                  <a:cubicBezTo>
                    <a:pt x="28" y="37"/>
                    <a:pt x="17" y="39"/>
                    <a:pt x="9" y="34"/>
                  </a:cubicBezTo>
                  <a:close/>
                </a:path>
              </a:pathLst>
            </a:custGeom>
            <a:solidFill>
              <a:srgbClr val="DCE4E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87" name="îşļiḓe"/>
            <p:cNvSpPr/>
            <p:nvPr/>
          </p:nvSpPr>
          <p:spPr bwMode="auto">
            <a:xfrm>
              <a:off x="7937794" y="1639648"/>
              <a:ext cx="232647" cy="240405"/>
            </a:xfrm>
            <a:custGeom>
              <a:avLst/>
              <a:gdLst>
                <a:gd name="T0" fmla="*/ 20 w 27"/>
                <a:gd name="T1" fmla="*/ 4 h 27"/>
                <a:gd name="T2" fmla="*/ 4 w 27"/>
                <a:gd name="T3" fmla="*/ 7 h 27"/>
                <a:gd name="T4" fmla="*/ 6 w 27"/>
                <a:gd name="T5" fmla="*/ 23 h 27"/>
                <a:gd name="T6" fmla="*/ 23 w 27"/>
                <a:gd name="T7" fmla="*/ 21 h 27"/>
                <a:gd name="T8" fmla="*/ 20 w 27"/>
                <a:gd name="T9" fmla="*/ 4 h 27"/>
              </a:gdLst>
              <a:ahLst/>
              <a:cxnLst>
                <a:cxn ang="0">
                  <a:pos x="T0" y="T1"/>
                </a:cxn>
                <a:cxn ang="0">
                  <a:pos x="T2" y="T3"/>
                </a:cxn>
                <a:cxn ang="0">
                  <a:pos x="T4" y="T5"/>
                </a:cxn>
                <a:cxn ang="0">
                  <a:pos x="T6" y="T7"/>
                </a:cxn>
                <a:cxn ang="0">
                  <a:pos x="T8" y="T9"/>
                </a:cxn>
              </a:cxnLst>
              <a:rect l="0" t="0" r="r" b="b"/>
              <a:pathLst>
                <a:path w="27" h="27">
                  <a:moveTo>
                    <a:pt x="20" y="4"/>
                  </a:moveTo>
                  <a:cubicBezTo>
                    <a:pt x="15" y="0"/>
                    <a:pt x="7" y="2"/>
                    <a:pt x="4" y="7"/>
                  </a:cubicBezTo>
                  <a:cubicBezTo>
                    <a:pt x="0" y="12"/>
                    <a:pt x="1" y="20"/>
                    <a:pt x="6" y="23"/>
                  </a:cubicBezTo>
                  <a:cubicBezTo>
                    <a:pt x="12" y="27"/>
                    <a:pt x="19" y="26"/>
                    <a:pt x="23" y="21"/>
                  </a:cubicBezTo>
                  <a:cubicBezTo>
                    <a:pt x="27" y="15"/>
                    <a:pt x="26" y="8"/>
                    <a:pt x="20" y="4"/>
                  </a:cubicBezTo>
                  <a:close/>
                </a:path>
              </a:pathLst>
            </a:custGeom>
            <a:solidFill>
              <a:srgbClr val="596273"/>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88" name="íŝḷiḋè"/>
            <p:cNvSpPr/>
            <p:nvPr/>
          </p:nvSpPr>
          <p:spPr bwMode="auto">
            <a:xfrm>
              <a:off x="7961056" y="1639648"/>
              <a:ext cx="263667" cy="294687"/>
            </a:xfrm>
            <a:custGeom>
              <a:avLst/>
              <a:gdLst>
                <a:gd name="T0" fmla="*/ 20 w 30"/>
                <a:gd name="T1" fmla="*/ 0 h 33"/>
                <a:gd name="T2" fmla="*/ 20 w 30"/>
                <a:gd name="T3" fmla="*/ 0 h 33"/>
                <a:gd name="T4" fmla="*/ 17 w 30"/>
                <a:gd name="T5" fmla="*/ 4 h 33"/>
                <a:gd name="T6" fmla="*/ 17 w 30"/>
                <a:gd name="T7" fmla="*/ 4 h 33"/>
                <a:gd name="T8" fmla="*/ 20 w 30"/>
                <a:gd name="T9" fmla="*/ 21 h 33"/>
                <a:gd name="T10" fmla="*/ 3 w 30"/>
                <a:gd name="T11" fmla="*/ 23 h 33"/>
                <a:gd name="T12" fmla="*/ 3 w 30"/>
                <a:gd name="T13" fmla="*/ 23 h 33"/>
                <a:gd name="T14" fmla="*/ 0 w 30"/>
                <a:gd name="T15" fmla="*/ 28 h 33"/>
                <a:gd name="T16" fmla="*/ 0 w 30"/>
                <a:gd name="T17" fmla="*/ 28 h 33"/>
                <a:gd name="T18" fmla="*/ 24 w 30"/>
                <a:gd name="T19" fmla="*/ 24 h 33"/>
                <a:gd name="T20" fmla="*/ 20 w 30"/>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3">
                  <a:moveTo>
                    <a:pt x="20" y="0"/>
                  </a:moveTo>
                  <a:cubicBezTo>
                    <a:pt x="20" y="0"/>
                    <a:pt x="20" y="0"/>
                    <a:pt x="20" y="0"/>
                  </a:cubicBezTo>
                  <a:cubicBezTo>
                    <a:pt x="17" y="4"/>
                    <a:pt x="17" y="4"/>
                    <a:pt x="17" y="4"/>
                  </a:cubicBezTo>
                  <a:cubicBezTo>
                    <a:pt x="17" y="4"/>
                    <a:pt x="17" y="4"/>
                    <a:pt x="17" y="4"/>
                  </a:cubicBezTo>
                  <a:cubicBezTo>
                    <a:pt x="23" y="8"/>
                    <a:pt x="24" y="15"/>
                    <a:pt x="20" y="21"/>
                  </a:cubicBezTo>
                  <a:cubicBezTo>
                    <a:pt x="16" y="26"/>
                    <a:pt x="9" y="27"/>
                    <a:pt x="3" y="23"/>
                  </a:cubicBezTo>
                  <a:cubicBezTo>
                    <a:pt x="3" y="23"/>
                    <a:pt x="3" y="23"/>
                    <a:pt x="3" y="23"/>
                  </a:cubicBezTo>
                  <a:cubicBezTo>
                    <a:pt x="0" y="28"/>
                    <a:pt x="0" y="28"/>
                    <a:pt x="0" y="28"/>
                  </a:cubicBezTo>
                  <a:cubicBezTo>
                    <a:pt x="0" y="28"/>
                    <a:pt x="0" y="28"/>
                    <a:pt x="0" y="28"/>
                  </a:cubicBezTo>
                  <a:cubicBezTo>
                    <a:pt x="8" y="33"/>
                    <a:pt x="19" y="31"/>
                    <a:pt x="24" y="24"/>
                  </a:cubicBezTo>
                  <a:cubicBezTo>
                    <a:pt x="30" y="16"/>
                    <a:pt x="28" y="5"/>
                    <a:pt x="20" y="0"/>
                  </a:cubicBezTo>
                  <a:close/>
                </a:path>
              </a:pathLst>
            </a:custGeom>
            <a:solidFill>
              <a:srgbClr val="CDD5D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89" name="îṧlïḋé"/>
            <p:cNvSpPr/>
            <p:nvPr/>
          </p:nvSpPr>
          <p:spPr bwMode="auto">
            <a:xfrm>
              <a:off x="7984323" y="1678420"/>
              <a:ext cx="186118" cy="201628"/>
            </a:xfrm>
            <a:custGeom>
              <a:avLst/>
              <a:gdLst>
                <a:gd name="T0" fmla="*/ 17 w 21"/>
                <a:gd name="T1" fmla="*/ 17 h 23"/>
                <a:gd name="T2" fmla="*/ 14 w 21"/>
                <a:gd name="T3" fmla="*/ 0 h 23"/>
                <a:gd name="T4" fmla="*/ 14 w 21"/>
                <a:gd name="T5" fmla="*/ 0 h 23"/>
                <a:gd name="T6" fmla="*/ 0 w 21"/>
                <a:gd name="T7" fmla="*/ 19 h 23"/>
                <a:gd name="T8" fmla="*/ 0 w 21"/>
                <a:gd name="T9" fmla="*/ 19 h 23"/>
                <a:gd name="T10" fmla="*/ 17 w 21"/>
                <a:gd name="T11" fmla="*/ 17 h 23"/>
              </a:gdLst>
              <a:ahLst/>
              <a:cxnLst>
                <a:cxn ang="0">
                  <a:pos x="T0" y="T1"/>
                </a:cxn>
                <a:cxn ang="0">
                  <a:pos x="T2" y="T3"/>
                </a:cxn>
                <a:cxn ang="0">
                  <a:pos x="T4" y="T5"/>
                </a:cxn>
                <a:cxn ang="0">
                  <a:pos x="T6" y="T7"/>
                </a:cxn>
                <a:cxn ang="0">
                  <a:pos x="T8" y="T9"/>
                </a:cxn>
                <a:cxn ang="0">
                  <a:pos x="T10" y="T11"/>
                </a:cxn>
              </a:cxnLst>
              <a:rect l="0" t="0" r="r" b="b"/>
              <a:pathLst>
                <a:path w="21" h="23">
                  <a:moveTo>
                    <a:pt x="17" y="17"/>
                  </a:moveTo>
                  <a:cubicBezTo>
                    <a:pt x="21" y="11"/>
                    <a:pt x="20" y="4"/>
                    <a:pt x="14" y="0"/>
                  </a:cubicBezTo>
                  <a:cubicBezTo>
                    <a:pt x="14" y="0"/>
                    <a:pt x="14" y="0"/>
                    <a:pt x="14" y="0"/>
                  </a:cubicBezTo>
                  <a:cubicBezTo>
                    <a:pt x="0" y="19"/>
                    <a:pt x="0" y="19"/>
                    <a:pt x="0" y="19"/>
                  </a:cubicBezTo>
                  <a:cubicBezTo>
                    <a:pt x="0" y="19"/>
                    <a:pt x="0" y="19"/>
                    <a:pt x="0" y="19"/>
                  </a:cubicBezTo>
                  <a:cubicBezTo>
                    <a:pt x="6" y="23"/>
                    <a:pt x="13" y="22"/>
                    <a:pt x="17" y="17"/>
                  </a:cubicBezTo>
                  <a:close/>
                </a:path>
              </a:pathLst>
            </a:custGeom>
            <a:solidFill>
              <a:srgbClr val="474F5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90" name="iṧḷíḑè"/>
            <p:cNvSpPr/>
            <p:nvPr/>
          </p:nvSpPr>
          <p:spPr bwMode="auto">
            <a:xfrm>
              <a:off x="6425583" y="1476792"/>
              <a:ext cx="263667" cy="263667"/>
            </a:xfrm>
            <a:custGeom>
              <a:avLst/>
              <a:gdLst>
                <a:gd name="T0" fmla="*/ 18 w 34"/>
                <a:gd name="T1" fmla="*/ 0 h 34"/>
                <a:gd name="T2" fmla="*/ 15 w 34"/>
                <a:gd name="T3" fmla="*/ 15 h 34"/>
                <a:gd name="T4" fmla="*/ 0 w 34"/>
                <a:gd name="T5" fmla="*/ 17 h 34"/>
                <a:gd name="T6" fmla="*/ 15 w 34"/>
                <a:gd name="T7" fmla="*/ 19 h 34"/>
                <a:gd name="T8" fmla="*/ 18 w 34"/>
                <a:gd name="T9" fmla="*/ 34 h 34"/>
                <a:gd name="T10" fmla="*/ 20 w 34"/>
                <a:gd name="T11" fmla="*/ 19 h 34"/>
                <a:gd name="T12" fmla="*/ 34 w 34"/>
                <a:gd name="T13" fmla="*/ 17 h 34"/>
                <a:gd name="T14" fmla="*/ 20 w 34"/>
                <a:gd name="T15" fmla="*/ 15 h 34"/>
                <a:gd name="T16" fmla="*/ 18 w 34"/>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34">
                  <a:moveTo>
                    <a:pt x="18" y="0"/>
                  </a:moveTo>
                  <a:lnTo>
                    <a:pt x="15" y="15"/>
                  </a:lnTo>
                  <a:lnTo>
                    <a:pt x="0" y="17"/>
                  </a:lnTo>
                  <a:lnTo>
                    <a:pt x="15" y="19"/>
                  </a:lnTo>
                  <a:lnTo>
                    <a:pt x="18" y="34"/>
                  </a:lnTo>
                  <a:lnTo>
                    <a:pt x="20" y="19"/>
                  </a:lnTo>
                  <a:lnTo>
                    <a:pt x="34" y="17"/>
                  </a:lnTo>
                  <a:lnTo>
                    <a:pt x="20" y="15"/>
                  </a:lnTo>
                  <a:lnTo>
                    <a:pt x="18" y="0"/>
                  </a:lnTo>
                  <a:close/>
                </a:path>
              </a:pathLst>
            </a:custGeom>
            <a:solidFill>
              <a:srgbClr val="CCCCC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91" name="i$ľíḑé"/>
            <p:cNvSpPr/>
            <p:nvPr/>
          </p:nvSpPr>
          <p:spPr bwMode="auto">
            <a:xfrm>
              <a:off x="4199925" y="2252283"/>
              <a:ext cx="255915" cy="255915"/>
            </a:xfrm>
            <a:custGeom>
              <a:avLst/>
              <a:gdLst>
                <a:gd name="T0" fmla="*/ 16 w 33"/>
                <a:gd name="T1" fmla="*/ 0 h 33"/>
                <a:gd name="T2" fmla="*/ 13 w 33"/>
                <a:gd name="T3" fmla="*/ 15 h 33"/>
                <a:gd name="T4" fmla="*/ 0 w 33"/>
                <a:gd name="T5" fmla="*/ 17 h 33"/>
                <a:gd name="T6" fmla="*/ 13 w 33"/>
                <a:gd name="T7" fmla="*/ 19 h 33"/>
                <a:gd name="T8" fmla="*/ 16 w 33"/>
                <a:gd name="T9" fmla="*/ 33 h 33"/>
                <a:gd name="T10" fmla="*/ 18 w 33"/>
                <a:gd name="T11" fmla="*/ 19 h 33"/>
                <a:gd name="T12" fmla="*/ 33 w 33"/>
                <a:gd name="T13" fmla="*/ 17 h 33"/>
                <a:gd name="T14" fmla="*/ 18 w 33"/>
                <a:gd name="T15" fmla="*/ 15 h 33"/>
                <a:gd name="T16" fmla="*/ 16 w 33"/>
                <a:gd name="T1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3">
                  <a:moveTo>
                    <a:pt x="16" y="0"/>
                  </a:moveTo>
                  <a:lnTo>
                    <a:pt x="13" y="15"/>
                  </a:lnTo>
                  <a:lnTo>
                    <a:pt x="0" y="17"/>
                  </a:lnTo>
                  <a:lnTo>
                    <a:pt x="13" y="19"/>
                  </a:lnTo>
                  <a:lnTo>
                    <a:pt x="16" y="33"/>
                  </a:lnTo>
                  <a:lnTo>
                    <a:pt x="18" y="19"/>
                  </a:lnTo>
                  <a:lnTo>
                    <a:pt x="33" y="17"/>
                  </a:lnTo>
                  <a:lnTo>
                    <a:pt x="18" y="15"/>
                  </a:lnTo>
                  <a:lnTo>
                    <a:pt x="16" y="0"/>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92" name="ïšļíḋé"/>
            <p:cNvSpPr/>
            <p:nvPr/>
          </p:nvSpPr>
          <p:spPr bwMode="auto">
            <a:xfrm>
              <a:off x="6976184" y="1492302"/>
              <a:ext cx="131836" cy="131836"/>
            </a:xfrm>
            <a:custGeom>
              <a:avLst/>
              <a:gdLst>
                <a:gd name="T0" fmla="*/ 9 w 17"/>
                <a:gd name="T1" fmla="*/ 0 h 17"/>
                <a:gd name="T2" fmla="*/ 7 w 17"/>
                <a:gd name="T3" fmla="*/ 7 h 17"/>
                <a:gd name="T4" fmla="*/ 0 w 17"/>
                <a:gd name="T5" fmla="*/ 8 h 17"/>
                <a:gd name="T6" fmla="*/ 7 w 17"/>
                <a:gd name="T7" fmla="*/ 9 h 17"/>
                <a:gd name="T8" fmla="*/ 9 w 17"/>
                <a:gd name="T9" fmla="*/ 17 h 17"/>
                <a:gd name="T10" fmla="*/ 11 w 17"/>
                <a:gd name="T11" fmla="*/ 9 h 17"/>
                <a:gd name="T12" fmla="*/ 17 w 17"/>
                <a:gd name="T13" fmla="*/ 8 h 17"/>
                <a:gd name="T14" fmla="*/ 11 w 17"/>
                <a:gd name="T15" fmla="*/ 7 h 17"/>
                <a:gd name="T16" fmla="*/ 9 w 17"/>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7">
                  <a:moveTo>
                    <a:pt x="9" y="0"/>
                  </a:moveTo>
                  <a:lnTo>
                    <a:pt x="7" y="7"/>
                  </a:lnTo>
                  <a:lnTo>
                    <a:pt x="0" y="8"/>
                  </a:lnTo>
                  <a:lnTo>
                    <a:pt x="7" y="9"/>
                  </a:lnTo>
                  <a:lnTo>
                    <a:pt x="9" y="17"/>
                  </a:lnTo>
                  <a:lnTo>
                    <a:pt x="11" y="9"/>
                  </a:lnTo>
                  <a:lnTo>
                    <a:pt x="17" y="8"/>
                  </a:lnTo>
                  <a:lnTo>
                    <a:pt x="11" y="7"/>
                  </a:lnTo>
                  <a:lnTo>
                    <a:pt x="9" y="0"/>
                  </a:lnTo>
                  <a:close/>
                </a:path>
              </a:pathLst>
            </a:custGeom>
            <a:solidFill>
              <a:srgbClr val="CCCCC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93" name="ïš1iďe"/>
            <p:cNvSpPr/>
            <p:nvPr/>
          </p:nvSpPr>
          <p:spPr bwMode="auto">
            <a:xfrm>
              <a:off x="8030853" y="3213892"/>
              <a:ext cx="255915" cy="255915"/>
            </a:xfrm>
            <a:custGeom>
              <a:avLst/>
              <a:gdLst>
                <a:gd name="T0" fmla="*/ 17 w 33"/>
                <a:gd name="T1" fmla="*/ 0 h 33"/>
                <a:gd name="T2" fmla="*/ 14 w 33"/>
                <a:gd name="T3" fmla="*/ 14 h 33"/>
                <a:gd name="T4" fmla="*/ 0 w 33"/>
                <a:gd name="T5" fmla="*/ 16 h 33"/>
                <a:gd name="T6" fmla="*/ 14 w 33"/>
                <a:gd name="T7" fmla="*/ 19 h 33"/>
                <a:gd name="T8" fmla="*/ 17 w 33"/>
                <a:gd name="T9" fmla="*/ 33 h 33"/>
                <a:gd name="T10" fmla="*/ 20 w 33"/>
                <a:gd name="T11" fmla="*/ 19 h 33"/>
                <a:gd name="T12" fmla="*/ 33 w 33"/>
                <a:gd name="T13" fmla="*/ 16 h 33"/>
                <a:gd name="T14" fmla="*/ 20 w 33"/>
                <a:gd name="T15" fmla="*/ 14 h 33"/>
                <a:gd name="T16" fmla="*/ 17 w 33"/>
                <a:gd name="T1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3">
                  <a:moveTo>
                    <a:pt x="17" y="0"/>
                  </a:moveTo>
                  <a:lnTo>
                    <a:pt x="14" y="14"/>
                  </a:lnTo>
                  <a:lnTo>
                    <a:pt x="0" y="16"/>
                  </a:lnTo>
                  <a:lnTo>
                    <a:pt x="14" y="19"/>
                  </a:lnTo>
                  <a:lnTo>
                    <a:pt x="17" y="33"/>
                  </a:lnTo>
                  <a:lnTo>
                    <a:pt x="20" y="19"/>
                  </a:lnTo>
                  <a:lnTo>
                    <a:pt x="33" y="16"/>
                  </a:lnTo>
                  <a:lnTo>
                    <a:pt x="20" y="14"/>
                  </a:lnTo>
                  <a:lnTo>
                    <a:pt x="17" y="0"/>
                  </a:lnTo>
                  <a:close/>
                </a:path>
              </a:pathLst>
            </a:custGeom>
            <a:solidFill>
              <a:srgbClr val="CCCCC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94" name="ïṧ1ïdé"/>
            <p:cNvSpPr/>
            <p:nvPr/>
          </p:nvSpPr>
          <p:spPr bwMode="auto">
            <a:xfrm>
              <a:off x="7472499" y="3904082"/>
              <a:ext cx="131836" cy="131836"/>
            </a:xfrm>
            <a:custGeom>
              <a:avLst/>
              <a:gdLst>
                <a:gd name="T0" fmla="*/ 8 w 17"/>
                <a:gd name="T1" fmla="*/ 0 h 17"/>
                <a:gd name="T2" fmla="*/ 7 w 17"/>
                <a:gd name="T3" fmla="*/ 7 h 17"/>
                <a:gd name="T4" fmla="*/ 0 w 17"/>
                <a:gd name="T5" fmla="*/ 8 h 17"/>
                <a:gd name="T6" fmla="*/ 7 w 17"/>
                <a:gd name="T7" fmla="*/ 9 h 17"/>
                <a:gd name="T8" fmla="*/ 8 w 17"/>
                <a:gd name="T9" fmla="*/ 17 h 17"/>
                <a:gd name="T10" fmla="*/ 9 w 17"/>
                <a:gd name="T11" fmla="*/ 9 h 17"/>
                <a:gd name="T12" fmla="*/ 17 w 17"/>
                <a:gd name="T13" fmla="*/ 8 h 17"/>
                <a:gd name="T14" fmla="*/ 9 w 17"/>
                <a:gd name="T15" fmla="*/ 7 h 17"/>
                <a:gd name="T16" fmla="*/ 8 w 17"/>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7">
                  <a:moveTo>
                    <a:pt x="8" y="0"/>
                  </a:moveTo>
                  <a:lnTo>
                    <a:pt x="7" y="7"/>
                  </a:lnTo>
                  <a:lnTo>
                    <a:pt x="0" y="8"/>
                  </a:lnTo>
                  <a:lnTo>
                    <a:pt x="7" y="9"/>
                  </a:lnTo>
                  <a:lnTo>
                    <a:pt x="8" y="17"/>
                  </a:lnTo>
                  <a:lnTo>
                    <a:pt x="9" y="9"/>
                  </a:lnTo>
                  <a:lnTo>
                    <a:pt x="17" y="8"/>
                  </a:lnTo>
                  <a:lnTo>
                    <a:pt x="9" y="7"/>
                  </a:lnTo>
                  <a:lnTo>
                    <a:pt x="8" y="0"/>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95" name="íṡḷîḑè"/>
            <p:cNvSpPr/>
            <p:nvPr/>
          </p:nvSpPr>
          <p:spPr bwMode="auto">
            <a:xfrm>
              <a:off x="3866462" y="3082061"/>
              <a:ext cx="139588" cy="131836"/>
            </a:xfrm>
            <a:custGeom>
              <a:avLst/>
              <a:gdLst>
                <a:gd name="T0" fmla="*/ 10 w 18"/>
                <a:gd name="T1" fmla="*/ 0 h 17"/>
                <a:gd name="T2" fmla="*/ 8 w 18"/>
                <a:gd name="T3" fmla="*/ 8 h 17"/>
                <a:gd name="T4" fmla="*/ 0 w 18"/>
                <a:gd name="T5" fmla="*/ 9 h 17"/>
                <a:gd name="T6" fmla="*/ 8 w 18"/>
                <a:gd name="T7" fmla="*/ 10 h 17"/>
                <a:gd name="T8" fmla="*/ 10 w 18"/>
                <a:gd name="T9" fmla="*/ 17 h 17"/>
                <a:gd name="T10" fmla="*/ 11 w 18"/>
                <a:gd name="T11" fmla="*/ 10 h 17"/>
                <a:gd name="T12" fmla="*/ 18 w 18"/>
                <a:gd name="T13" fmla="*/ 9 h 17"/>
                <a:gd name="T14" fmla="*/ 11 w 18"/>
                <a:gd name="T15" fmla="*/ 8 h 17"/>
                <a:gd name="T16" fmla="*/ 10 w 18"/>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7">
                  <a:moveTo>
                    <a:pt x="10" y="0"/>
                  </a:moveTo>
                  <a:lnTo>
                    <a:pt x="8" y="8"/>
                  </a:lnTo>
                  <a:lnTo>
                    <a:pt x="0" y="9"/>
                  </a:lnTo>
                  <a:lnTo>
                    <a:pt x="8" y="10"/>
                  </a:lnTo>
                  <a:lnTo>
                    <a:pt x="10" y="17"/>
                  </a:lnTo>
                  <a:lnTo>
                    <a:pt x="11" y="10"/>
                  </a:lnTo>
                  <a:lnTo>
                    <a:pt x="18" y="9"/>
                  </a:lnTo>
                  <a:lnTo>
                    <a:pt x="11" y="8"/>
                  </a:lnTo>
                  <a:lnTo>
                    <a:pt x="10" y="0"/>
                  </a:lnTo>
                  <a:close/>
                </a:path>
              </a:pathLst>
            </a:custGeom>
            <a:solidFill>
              <a:srgbClr val="CCCCC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96" name="îṡľiďé"/>
            <p:cNvSpPr/>
            <p:nvPr/>
          </p:nvSpPr>
          <p:spPr bwMode="auto">
            <a:xfrm>
              <a:off x="7681879" y="4749365"/>
              <a:ext cx="263667" cy="255915"/>
            </a:xfrm>
            <a:custGeom>
              <a:avLst/>
              <a:gdLst>
                <a:gd name="T0" fmla="*/ 17 w 34"/>
                <a:gd name="T1" fmla="*/ 0 h 33"/>
                <a:gd name="T2" fmla="*/ 14 w 34"/>
                <a:gd name="T3" fmla="*/ 14 h 33"/>
                <a:gd name="T4" fmla="*/ 0 w 34"/>
                <a:gd name="T5" fmla="*/ 17 h 33"/>
                <a:gd name="T6" fmla="*/ 14 w 34"/>
                <a:gd name="T7" fmla="*/ 19 h 33"/>
                <a:gd name="T8" fmla="*/ 17 w 34"/>
                <a:gd name="T9" fmla="*/ 33 h 33"/>
                <a:gd name="T10" fmla="*/ 19 w 34"/>
                <a:gd name="T11" fmla="*/ 19 h 33"/>
                <a:gd name="T12" fmla="*/ 34 w 34"/>
                <a:gd name="T13" fmla="*/ 17 h 33"/>
                <a:gd name="T14" fmla="*/ 19 w 34"/>
                <a:gd name="T15" fmla="*/ 14 h 33"/>
                <a:gd name="T16" fmla="*/ 17 w 34"/>
                <a:gd name="T1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33">
                  <a:moveTo>
                    <a:pt x="17" y="0"/>
                  </a:moveTo>
                  <a:lnTo>
                    <a:pt x="14" y="14"/>
                  </a:lnTo>
                  <a:lnTo>
                    <a:pt x="0" y="17"/>
                  </a:lnTo>
                  <a:lnTo>
                    <a:pt x="14" y="19"/>
                  </a:lnTo>
                  <a:lnTo>
                    <a:pt x="17" y="33"/>
                  </a:lnTo>
                  <a:lnTo>
                    <a:pt x="19" y="19"/>
                  </a:lnTo>
                  <a:lnTo>
                    <a:pt x="34" y="17"/>
                  </a:lnTo>
                  <a:lnTo>
                    <a:pt x="19" y="14"/>
                  </a:lnTo>
                  <a:lnTo>
                    <a:pt x="17" y="0"/>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97" name="îs1iḍè"/>
            <p:cNvSpPr/>
            <p:nvPr/>
          </p:nvSpPr>
          <p:spPr bwMode="auto">
            <a:xfrm>
              <a:off x="4649710" y="1158843"/>
              <a:ext cx="255915" cy="255915"/>
            </a:xfrm>
            <a:custGeom>
              <a:avLst/>
              <a:gdLst>
                <a:gd name="T0" fmla="*/ 16 w 33"/>
                <a:gd name="T1" fmla="*/ 0 h 33"/>
                <a:gd name="T2" fmla="*/ 14 w 33"/>
                <a:gd name="T3" fmla="*/ 13 h 33"/>
                <a:gd name="T4" fmla="*/ 0 w 33"/>
                <a:gd name="T5" fmla="*/ 17 h 33"/>
                <a:gd name="T6" fmla="*/ 14 w 33"/>
                <a:gd name="T7" fmla="*/ 19 h 33"/>
                <a:gd name="T8" fmla="*/ 16 w 33"/>
                <a:gd name="T9" fmla="*/ 33 h 33"/>
                <a:gd name="T10" fmla="*/ 18 w 33"/>
                <a:gd name="T11" fmla="*/ 19 h 33"/>
                <a:gd name="T12" fmla="*/ 33 w 33"/>
                <a:gd name="T13" fmla="*/ 17 h 33"/>
                <a:gd name="T14" fmla="*/ 18 w 33"/>
                <a:gd name="T15" fmla="*/ 13 h 33"/>
                <a:gd name="T16" fmla="*/ 16 w 33"/>
                <a:gd name="T1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3">
                  <a:moveTo>
                    <a:pt x="16" y="0"/>
                  </a:moveTo>
                  <a:lnTo>
                    <a:pt x="14" y="13"/>
                  </a:lnTo>
                  <a:lnTo>
                    <a:pt x="0" y="17"/>
                  </a:lnTo>
                  <a:lnTo>
                    <a:pt x="14" y="19"/>
                  </a:lnTo>
                  <a:lnTo>
                    <a:pt x="16" y="33"/>
                  </a:lnTo>
                  <a:lnTo>
                    <a:pt x="18" y="19"/>
                  </a:lnTo>
                  <a:lnTo>
                    <a:pt x="33" y="17"/>
                  </a:lnTo>
                  <a:lnTo>
                    <a:pt x="18" y="13"/>
                  </a:lnTo>
                  <a:lnTo>
                    <a:pt x="16" y="0"/>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98" name="ïṡļîḋè"/>
            <p:cNvSpPr/>
            <p:nvPr/>
          </p:nvSpPr>
          <p:spPr bwMode="auto">
            <a:xfrm>
              <a:off x="5215817" y="1662910"/>
              <a:ext cx="131836" cy="131836"/>
            </a:xfrm>
            <a:custGeom>
              <a:avLst/>
              <a:gdLst>
                <a:gd name="T0" fmla="*/ 8 w 17"/>
                <a:gd name="T1" fmla="*/ 0 h 17"/>
                <a:gd name="T2" fmla="*/ 7 w 17"/>
                <a:gd name="T3" fmla="*/ 7 h 17"/>
                <a:gd name="T4" fmla="*/ 0 w 17"/>
                <a:gd name="T5" fmla="*/ 9 h 17"/>
                <a:gd name="T6" fmla="*/ 7 w 17"/>
                <a:gd name="T7" fmla="*/ 10 h 17"/>
                <a:gd name="T8" fmla="*/ 8 w 17"/>
                <a:gd name="T9" fmla="*/ 17 h 17"/>
                <a:gd name="T10" fmla="*/ 9 w 17"/>
                <a:gd name="T11" fmla="*/ 10 h 17"/>
                <a:gd name="T12" fmla="*/ 17 w 17"/>
                <a:gd name="T13" fmla="*/ 9 h 17"/>
                <a:gd name="T14" fmla="*/ 9 w 17"/>
                <a:gd name="T15" fmla="*/ 7 h 17"/>
                <a:gd name="T16" fmla="*/ 8 w 17"/>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7">
                  <a:moveTo>
                    <a:pt x="8" y="0"/>
                  </a:moveTo>
                  <a:lnTo>
                    <a:pt x="7" y="7"/>
                  </a:lnTo>
                  <a:lnTo>
                    <a:pt x="0" y="9"/>
                  </a:lnTo>
                  <a:lnTo>
                    <a:pt x="7" y="10"/>
                  </a:lnTo>
                  <a:lnTo>
                    <a:pt x="8" y="17"/>
                  </a:lnTo>
                  <a:lnTo>
                    <a:pt x="9" y="10"/>
                  </a:lnTo>
                  <a:lnTo>
                    <a:pt x="17" y="9"/>
                  </a:lnTo>
                  <a:lnTo>
                    <a:pt x="9" y="7"/>
                  </a:lnTo>
                  <a:lnTo>
                    <a:pt x="8" y="0"/>
                  </a:lnTo>
                  <a:close/>
                </a:path>
              </a:pathLst>
            </a:custGeom>
            <a:solidFill>
              <a:srgbClr val="CCCCC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grpSp>
      <p:sp>
        <p:nvSpPr>
          <p:cNvPr id="100" name="矩形 15"/>
          <p:cNvSpPr/>
          <p:nvPr/>
        </p:nvSpPr>
        <p:spPr bwMode="auto">
          <a:xfrm>
            <a:off x="330209" y="211380"/>
            <a:ext cx="1808538" cy="582613"/>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800" b="1" dirty="0">
                <a:solidFill>
                  <a:schemeClr val="tx1"/>
                </a:solidFill>
                <a:latin typeface="Times New Roman"/>
                <a:ea typeface="標楷體" panose="03000509000000000000" pitchFamily="65" charset="-120"/>
                <a:cs typeface="Times New Roman"/>
              </a:rPr>
              <a:t>Reference </a:t>
            </a:r>
            <a:endParaRPr lang="zh-CN" altLang="en-US" sz="2800" b="1" dirty="0">
              <a:solidFill>
                <a:schemeClr val="tx1"/>
              </a:solidFill>
              <a:latin typeface="Times New Roman"/>
              <a:ea typeface="標楷體" panose="03000509000000000000" pitchFamily="65" charset="-120"/>
              <a:cs typeface="Times New Roman"/>
            </a:endParaRPr>
          </a:p>
        </p:txBody>
      </p:sp>
      <p:pic>
        <p:nvPicPr>
          <p:cNvPr id="99" name="圖片 98"/>
          <p:cNvPicPr/>
          <p:nvPr/>
        </p:nvPicPr>
        <p:blipFill rotWithShape="1">
          <a:blip r:embed="rId4"/>
          <a:srcRect l="14809" t="11559" r="55935" b="81217"/>
          <a:stretch/>
        </p:blipFill>
        <p:spPr bwMode="auto">
          <a:xfrm>
            <a:off x="330209" y="5140884"/>
            <a:ext cx="2957924" cy="638977"/>
          </a:xfrm>
          <a:prstGeom prst="rect">
            <a:avLst/>
          </a:prstGeom>
          <a:ln>
            <a:noFill/>
          </a:ln>
          <a:extLst>
            <a:ext uri="{53640926-AAD7-44D8-BBD7-CCE9431645EC}">
              <a14:shadowObscured xmlns:a14="http://schemas.microsoft.com/office/drawing/2010/main"/>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01091" y="957127"/>
            <a:ext cx="7944194" cy="5138201"/>
          </a:xfrm>
          <a:prstGeom prst="rect">
            <a:avLst/>
          </a:prstGeom>
          <a:noFill/>
          <a:ln w="28575">
            <a:solidFill>
              <a:srgbClr val="FF0000"/>
            </a:solidFill>
          </a:ln>
        </p:spPr>
        <p:txBody>
          <a:bodyPr wrap="square" rtlCol="0">
            <a:spAutoFit/>
          </a:bodyPr>
          <a:lstStyle/>
          <a:p>
            <a:pPr marL="285750" indent="-285750" algn="just">
              <a:lnSpc>
                <a:spcPct val="125000"/>
              </a:lnSpc>
              <a:spcBef>
                <a:spcPts val="600"/>
              </a:spcBef>
              <a:buFont typeface="Arial" panose="020B0604020202020204" pitchFamily="34" charset="0"/>
              <a:buChar char="•"/>
            </a:pPr>
            <a:r>
              <a:rPr lang="en-US" altLang="zh-CN" b="1"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Trade in goods: </a:t>
            </a: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Trade in goods has been fully </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liberalized. </a:t>
            </a: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All Hong Kong products that comply with the CEPA rules of origin can enjoy zero-tariff </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treatment upon importation into </a:t>
            </a: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the Mainland.</a:t>
            </a:r>
            <a:endParaRPr lang="zh-CN"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a:lnSpc>
                <a:spcPct val="125000"/>
              </a:lnSpc>
              <a:spcBef>
                <a:spcPts val="600"/>
              </a:spcBef>
              <a:buFont typeface="Arial" panose="020B0604020202020204" pitchFamily="34" charset="0"/>
              <a:buChar char="•"/>
            </a:pPr>
            <a:r>
              <a:rPr lang="en-US" altLang="zh-CN" b="1"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Trade in services: </a:t>
            </a: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The Mainland and Hong Kong have basically </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achieved the </a:t>
            </a: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liberalization of trade in services. </a:t>
            </a:r>
            <a:r>
              <a:rPr lang="zh-CN"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Enterprises and individuals engaged in the service industry in Hong Kong can </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carry out and </a:t>
            </a:r>
            <a:r>
              <a:rPr lang="zh-CN"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expand </a:t>
            </a:r>
            <a:r>
              <a:rPr lang="zh-CN"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their business </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in most sectors </a:t>
            </a:r>
            <a:r>
              <a:rPr lang="zh-CN"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in </a:t>
            </a:r>
            <a:r>
              <a:rPr lang="zh-CN"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the Mainland with preferential </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arrangements</a:t>
            </a:r>
            <a:r>
              <a:rPr lang="zh-CN"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a:t>
            </a:r>
            <a:endPar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a:lnSpc>
                <a:spcPct val="125000"/>
              </a:lnSpc>
              <a:spcBef>
                <a:spcPts val="600"/>
              </a:spcBef>
              <a:buFont typeface="Arial" panose="020B0604020202020204" pitchFamily="34" charset="0"/>
              <a:buChar char="•"/>
            </a:pPr>
            <a:r>
              <a:rPr lang="en-US" altLang="zh-CN" b="1"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Investment: </a:t>
            </a: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Hong Kong investments and investors </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enjoy </a:t>
            </a: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investment protection and </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facilitation in </a:t>
            </a: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the Mainland.</a:t>
            </a:r>
            <a:endParaRPr lang="zh-CN"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a:lnSpc>
                <a:spcPct val="125000"/>
              </a:lnSpc>
              <a:spcBef>
                <a:spcPts val="600"/>
              </a:spcBef>
              <a:buFont typeface="Arial" panose="020B0604020202020204" pitchFamily="34" charset="0"/>
              <a:buChar char="•"/>
            </a:pPr>
            <a:r>
              <a:rPr lang="en-US" altLang="zh-CN" b="1"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Economic and </a:t>
            </a:r>
            <a:r>
              <a:rPr lang="en-US" altLang="zh-CN" b="1"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technical </a:t>
            </a:r>
            <a:r>
              <a:rPr lang="en-US" altLang="zh-CN" b="1"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c</a:t>
            </a:r>
            <a:r>
              <a:rPr lang="en-US" altLang="zh-CN" b="1"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ooperation</a:t>
            </a:r>
            <a:r>
              <a:rPr lang="en-US" altLang="zh-CN" b="1"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The two sides </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have agreed </a:t>
            </a: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to strengthen economic and </a:t>
            </a:r>
            <a:r>
              <a:rPr lang="en-US"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technical </a:t>
            </a:r>
            <a:r>
              <a:rPr lang="en-US"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cooperation </a:t>
            </a: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in various </a:t>
            </a:r>
            <a:r>
              <a:rPr lang="en-US"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areas, with a view to catering for and supporting the development between the </a:t>
            </a:r>
            <a:r>
              <a:rPr lang="en-US"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two places</a:t>
            </a:r>
            <a:r>
              <a:rPr lang="en-US"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 as well as promoting the cooperation in the economic and trade areas of </a:t>
            </a:r>
            <a:r>
              <a:rPr lang="en-US"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the “</a:t>
            </a:r>
            <a:r>
              <a:rPr lang="en-US"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Belt and Road” Initiative and Sub-regional Cooperation</a:t>
            </a:r>
            <a:r>
              <a:rPr lang="en-US" altLang="zh-CN" sz="16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 </a:t>
            </a:r>
            <a:endParaRPr lang="zh-CN" altLang="zh-CN" sz="1600" strike="sngStrike"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文本框 3"/>
          <p:cNvSpPr txBox="1"/>
          <p:nvPr/>
        </p:nvSpPr>
        <p:spPr>
          <a:xfrm>
            <a:off x="3184632" y="153739"/>
            <a:ext cx="5260653" cy="742511"/>
          </a:xfrm>
          <a:prstGeom prst="rect">
            <a:avLst/>
          </a:prstGeom>
          <a:noFill/>
        </p:spPr>
        <p:txBody>
          <a:bodyPr wrap="square">
            <a:spAutoFit/>
          </a:bodyPr>
          <a:lstStyle/>
          <a:p>
            <a:pPr indent="228600" algn="ctr">
              <a:lnSpc>
                <a:spcPct val="150000"/>
              </a:lnSpc>
            </a:pPr>
            <a:r>
              <a:rPr lang="en-US" altLang="zh-CN" sz="3200" b="1" kern="100" dirty="0">
                <a:effectLst/>
                <a:latin typeface="Times New Roman" panose="02020603050405020304" pitchFamily="18" charset="0"/>
                <a:ea typeface="宋体" panose="02010600030101010101" pitchFamily="2" charset="-122"/>
                <a:cs typeface="Times New Roman" panose="02020603050405020304" pitchFamily="18" charset="0"/>
              </a:rPr>
              <a:t>The Main Content of CEPA</a:t>
            </a:r>
            <a:endParaRPr lang="zh-CN" altLang="zh-CN" sz="32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 name="Picture 1">
            <a:hlinkClick r:id="rId2"/>
          </p:cNvPr>
          <p:cNvPicPr>
            <a:picLocks noChangeAspect="1"/>
          </p:cNvPicPr>
          <p:nvPr/>
        </p:nvPicPr>
        <p:blipFill>
          <a:blip r:embed="rId3"/>
          <a:stretch>
            <a:fillRect/>
          </a:stretch>
        </p:blipFill>
        <p:spPr>
          <a:xfrm>
            <a:off x="9144636" y="922450"/>
            <a:ext cx="2097670" cy="2677708"/>
          </a:xfrm>
          <a:prstGeom prst="rect">
            <a:avLst/>
          </a:prstGeom>
        </p:spPr>
      </p:pic>
      <p:sp>
        <p:nvSpPr>
          <p:cNvPr id="6" name="Rectangle 5"/>
          <p:cNvSpPr/>
          <p:nvPr/>
        </p:nvSpPr>
        <p:spPr>
          <a:xfrm>
            <a:off x="5682457" y="6271512"/>
            <a:ext cx="3321324" cy="458011"/>
          </a:xfrm>
          <a:prstGeom prst="rect">
            <a:avLst/>
          </a:prstGeom>
          <a:ln w="19050">
            <a:solidFill>
              <a:srgbClr val="7030A0"/>
            </a:solidFill>
          </a:ln>
        </p:spPr>
        <p:txBody>
          <a:bodyPr wrap="square">
            <a:spAutoFit/>
          </a:bodyPr>
          <a:lstStyle/>
          <a:p>
            <a:pPr indent="228600" algn="just">
              <a:lnSpc>
                <a:spcPct val="150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Click on the images for details</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Right Arrow 7"/>
          <p:cNvSpPr/>
          <p:nvPr/>
        </p:nvSpPr>
        <p:spPr>
          <a:xfrm>
            <a:off x="8499745" y="3536230"/>
            <a:ext cx="644891" cy="45402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88749" y="6267858"/>
            <a:ext cx="6096000" cy="461665"/>
          </a:xfrm>
          <a:prstGeom prst="rect">
            <a:avLst/>
          </a:prstGeom>
        </p:spPr>
        <p:txBody>
          <a:bodyPr>
            <a:spAutoFit/>
          </a:bodyPr>
          <a:lstStyle/>
          <a:p>
            <a:r>
              <a:rPr lang="en-US" altLang="zh-TW" sz="1200" dirty="0">
                <a:solidFill>
                  <a:schemeClr val="tx1">
                    <a:lumMod val="95000"/>
                    <a:lumOff val="5000"/>
                  </a:schemeClr>
                </a:solidFill>
                <a:latin typeface="Times New Roman" panose="02020603050405020304" pitchFamily="18" charset="0"/>
                <a:cs typeface="Times New Roman" panose="02020603050405020304" pitchFamily="18" charset="0"/>
              </a:rPr>
              <a:t>Source: </a:t>
            </a:r>
            <a:r>
              <a:rPr lang="en-US" altLang="zh-CN" sz="1200" dirty="0">
                <a:solidFill>
                  <a:schemeClr val="tx1">
                    <a:lumMod val="95000"/>
                    <a:lumOff val="5000"/>
                  </a:schemeClr>
                </a:solidFill>
                <a:latin typeface="Times New Roman" panose="02020603050405020304" pitchFamily="18" charset="0"/>
                <a:cs typeface="Times New Roman" panose="02020603050405020304" pitchFamily="18" charset="0"/>
              </a:rPr>
              <a:t>Trade and Industry Department</a:t>
            </a:r>
            <a:endParaRPr lang="zh-CN" altLang="zh-CN" sz="1200" dirty="0">
              <a:solidFill>
                <a:schemeClr val="tx1">
                  <a:lumMod val="95000"/>
                  <a:lumOff val="5000"/>
                </a:schemeClr>
              </a:solidFill>
              <a:latin typeface="Times New Roman" panose="02020603050405020304" pitchFamily="18" charset="0"/>
              <a:cs typeface="Times New Roman" panose="02020603050405020304" pitchFamily="18" charset="0"/>
            </a:endParaRPr>
          </a:p>
          <a:p>
            <a:r>
              <a:rPr lang="en-US" altLang="zh-TW" sz="1200" dirty="0" smtClean="0">
                <a:solidFill>
                  <a:schemeClr val="tx1">
                    <a:lumMod val="95000"/>
                    <a:lumOff val="5000"/>
                  </a:schemeClr>
                </a:solidFill>
                <a:latin typeface="Times New Roman" panose="02020603050405020304" pitchFamily="18" charset="0"/>
                <a:cs typeface="Times New Roman" panose="02020603050405020304" pitchFamily="18" charset="0"/>
              </a:rPr>
              <a:t>(</a:t>
            </a:r>
            <a:r>
              <a:rPr lang="en-US" altLang="zh-TW" sz="1200" dirty="0">
                <a:solidFill>
                  <a:schemeClr val="tx1">
                    <a:lumMod val="95000"/>
                    <a:lumOff val="5000"/>
                  </a:schemeClr>
                </a:solidFill>
                <a:latin typeface="Times New Roman" panose="02020603050405020304" pitchFamily="18" charset="0"/>
                <a:cs typeface="Times New Roman" panose="02020603050405020304" pitchFamily="18" charset="0"/>
              </a:rPr>
              <a:t>https://www.tid.gov.hk/english/cepa/press/files/CEPA_leaflet.pdf)</a:t>
            </a:r>
            <a:endParaRPr lang="en-US" sz="12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9" name="圖片 8">
            <a:hlinkClick r:id="rId4"/>
          </p:cNvPr>
          <p:cNvPicPr/>
          <p:nvPr/>
        </p:nvPicPr>
        <p:blipFill rotWithShape="1">
          <a:blip r:embed="rId5"/>
          <a:srcRect l="46051" t="17915" r="26499" b="19668"/>
          <a:stretch/>
        </p:blipFill>
        <p:spPr bwMode="auto">
          <a:xfrm>
            <a:off x="9161154" y="3727042"/>
            <a:ext cx="2190018" cy="2613446"/>
          </a:xfrm>
          <a:prstGeom prst="rect">
            <a:avLst/>
          </a:prstGeom>
          <a:ln>
            <a:noFill/>
          </a:ln>
          <a:extLst>
            <a:ext uri="{53640926-AAD7-44D8-BBD7-CCE9431645EC}">
              <a14:shadowObscured xmlns:a14="http://schemas.microsoft.com/office/drawing/2010/main"/>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4838" y="1300090"/>
            <a:ext cx="5917996" cy="4524315"/>
          </a:xfrm>
          <a:prstGeom prst="rect">
            <a:avLst/>
          </a:prstGeom>
        </p:spPr>
        <p:txBody>
          <a:bodyPr wrap="square">
            <a:spAutoFit/>
          </a:bodyPr>
          <a:lstStyle/>
          <a:p>
            <a:pPr marL="285750" indent="-285750" algn="just">
              <a:buFont typeface="Arial" panose="020B0604020202020204" pitchFamily="34" charset="0"/>
              <a:buChar char="•"/>
            </a:pPr>
            <a:r>
              <a:rPr lang="en-US" altLang="zh-TW" sz="2000" dirty="0">
                <a:solidFill>
                  <a:schemeClr val="tx1">
                    <a:lumMod val="95000"/>
                    <a:lumOff val="5000"/>
                  </a:schemeClr>
                </a:solidFill>
                <a:latin typeface="Times New Roman"/>
                <a:ea typeface="標楷體" panose="03000509000000000000" pitchFamily="65" charset="-120"/>
                <a:cs typeface="Times New Roman"/>
              </a:rPr>
              <a:t>The </a:t>
            </a:r>
            <a:r>
              <a:rPr lang="en-US" altLang="zh-CN" sz="2000" dirty="0">
                <a:solidFill>
                  <a:schemeClr val="tx1">
                    <a:lumMod val="95000"/>
                    <a:lumOff val="5000"/>
                  </a:schemeClr>
                </a:solidFill>
                <a:latin typeface="Times New Roman"/>
                <a:ea typeface="標楷體" panose="03000509000000000000" pitchFamily="65" charset="-120"/>
                <a:cs typeface="Times New Roman"/>
              </a:rPr>
              <a:t>Development</a:t>
            </a:r>
            <a:r>
              <a:rPr lang="en-US" altLang="zh-TW" sz="2000" dirty="0">
                <a:solidFill>
                  <a:schemeClr val="tx1">
                    <a:lumMod val="95000"/>
                    <a:lumOff val="5000"/>
                  </a:schemeClr>
                </a:solidFill>
                <a:latin typeface="Times New Roman"/>
                <a:ea typeface="標楷體" panose="03000509000000000000" pitchFamily="65" charset="-120"/>
                <a:cs typeface="Times New Roman"/>
              </a:rPr>
              <a:t> of the </a:t>
            </a:r>
            <a:r>
              <a:rPr lang="en-US" altLang="zh-CN" sz="2000" dirty="0" smtClean="0">
                <a:solidFill>
                  <a:schemeClr val="tx1">
                    <a:lumMod val="95000"/>
                    <a:lumOff val="5000"/>
                  </a:schemeClr>
                </a:solidFill>
                <a:latin typeface="Times New Roman"/>
                <a:ea typeface="標楷體" panose="03000509000000000000" pitchFamily="65" charset="-120"/>
                <a:cs typeface="Times New Roman"/>
              </a:rPr>
              <a:t>Greater </a:t>
            </a:r>
            <a:r>
              <a:rPr lang="en-US" altLang="zh-CN" sz="2000" dirty="0">
                <a:solidFill>
                  <a:schemeClr val="tx1">
                    <a:lumMod val="95000"/>
                    <a:lumOff val="5000"/>
                  </a:schemeClr>
                </a:solidFill>
                <a:latin typeface="Times New Roman"/>
                <a:ea typeface="標楷體" panose="03000509000000000000" pitchFamily="65" charset="-120"/>
                <a:cs typeface="Times New Roman"/>
              </a:rPr>
              <a:t>Bay Area is part of the Six National Regional Strategy</a:t>
            </a:r>
            <a:r>
              <a:rPr lang="zh-TW" altLang="en-US" sz="2000" dirty="0">
                <a:solidFill>
                  <a:schemeClr val="tx1">
                    <a:lumMod val="95000"/>
                    <a:lumOff val="5000"/>
                  </a:schemeClr>
                </a:solidFill>
                <a:latin typeface="Times New Roman"/>
                <a:ea typeface="標楷體" panose="03000509000000000000" pitchFamily="65" charset="-120"/>
                <a:cs typeface="Times New Roman"/>
              </a:rPr>
              <a:t>「</a:t>
            </a:r>
            <a:r>
              <a:rPr lang="en-US" altLang="zh-TW" sz="2000" dirty="0">
                <a:solidFill>
                  <a:schemeClr val="tx1">
                    <a:lumMod val="95000"/>
                    <a:lumOff val="5000"/>
                  </a:schemeClr>
                </a:solidFill>
                <a:latin typeface="Times New Roman"/>
                <a:ea typeface="標楷體" panose="03000509000000000000" pitchFamily="65" charset="-120"/>
                <a:cs typeface="Times New Roman"/>
              </a:rPr>
              <a:t>3+2+1</a:t>
            </a:r>
            <a:r>
              <a:rPr lang="zh-TW" altLang="en-US" sz="2000" dirty="0">
                <a:solidFill>
                  <a:schemeClr val="tx1">
                    <a:lumMod val="95000"/>
                    <a:lumOff val="5000"/>
                  </a:schemeClr>
                </a:solidFill>
                <a:latin typeface="Times New Roman"/>
                <a:ea typeface="標楷體" panose="03000509000000000000" pitchFamily="65" charset="-120"/>
                <a:cs typeface="Times New Roman"/>
              </a:rPr>
              <a:t>」</a:t>
            </a:r>
            <a:r>
              <a:rPr lang="en-US" altLang="zh-TW" sz="2000" dirty="0">
                <a:solidFill>
                  <a:schemeClr val="tx1">
                    <a:lumMod val="95000"/>
                    <a:lumOff val="5000"/>
                  </a:schemeClr>
                </a:solidFill>
                <a:latin typeface="Times New Roman"/>
                <a:ea typeface="標楷體" panose="03000509000000000000" pitchFamily="65" charset="-120"/>
                <a:cs typeface="Times New Roman"/>
              </a:rPr>
              <a:t>.</a:t>
            </a:r>
          </a:p>
          <a:p>
            <a:pPr algn="just"/>
            <a:endParaRPr lang="en-US" altLang="zh-TW" sz="2800" dirty="0">
              <a:solidFill>
                <a:schemeClr val="tx1">
                  <a:lumMod val="95000"/>
                  <a:lumOff val="5000"/>
                </a:schemeClr>
              </a:solidFill>
              <a:latin typeface="Times New Roman"/>
              <a:ea typeface="標楷體" panose="03000509000000000000" pitchFamily="65" charset="-120"/>
              <a:cs typeface="Times New Roman"/>
            </a:endParaRPr>
          </a:p>
          <a:p>
            <a:pPr algn="just"/>
            <a:r>
              <a:rPr lang="zh-TW" altLang="en-US" sz="2000" dirty="0">
                <a:latin typeface="Times New Roman"/>
                <a:ea typeface="標楷體" panose="03000509000000000000" pitchFamily="65" charset="-120"/>
                <a:cs typeface="Times New Roman"/>
              </a:rPr>
              <a:t>「</a:t>
            </a:r>
            <a:r>
              <a:rPr lang="en-US" altLang="zh-TW" sz="2000" dirty="0">
                <a:latin typeface="Times New Roman"/>
                <a:ea typeface="標楷體" panose="03000509000000000000" pitchFamily="65" charset="-120"/>
                <a:cs typeface="Times New Roman"/>
              </a:rPr>
              <a:t>3+2+1</a:t>
            </a:r>
            <a:r>
              <a:rPr lang="zh-TW" altLang="en-US" sz="2000" dirty="0">
                <a:latin typeface="Times New Roman"/>
                <a:ea typeface="標楷體" panose="03000509000000000000" pitchFamily="65" charset="-120"/>
                <a:cs typeface="Times New Roman"/>
              </a:rPr>
              <a:t>」</a:t>
            </a:r>
            <a:r>
              <a:rPr lang="en-US" altLang="zh-CN" sz="2000" dirty="0">
                <a:latin typeface="Times New Roman"/>
                <a:ea typeface="標楷體" panose="03000509000000000000" pitchFamily="65" charset="-120"/>
                <a:cs typeface="Times New Roman"/>
              </a:rPr>
              <a:t>regional key strategy refers to:</a:t>
            </a:r>
            <a:endParaRPr lang="en-US" altLang="zh-TW" sz="2000" dirty="0">
              <a:latin typeface="Times New Roman"/>
              <a:ea typeface="標楷體" panose="03000509000000000000" pitchFamily="65" charset="-120"/>
              <a:cs typeface="Times New Roman"/>
            </a:endParaRPr>
          </a:p>
          <a:p>
            <a:pPr marL="514350" indent="-514350" algn="just">
              <a:buFont typeface="+mj-lt"/>
              <a:buAutoNum type="arabicPeriod"/>
            </a:pPr>
            <a:r>
              <a:rPr lang="en-US" altLang="zh-CN" sz="2000" dirty="0" smtClean="0">
                <a:latin typeface="Times New Roman"/>
                <a:ea typeface="標楷體" panose="03000509000000000000" pitchFamily="65" charset="-120"/>
                <a:cs typeface="Times New Roman"/>
              </a:rPr>
              <a:t>The </a:t>
            </a:r>
            <a:r>
              <a:rPr lang="en-US" altLang="zh-CN" sz="2000" dirty="0">
                <a:latin typeface="Times New Roman"/>
                <a:ea typeface="標楷體" panose="03000509000000000000" pitchFamily="65" charset="-120"/>
                <a:cs typeface="Times New Roman"/>
              </a:rPr>
              <a:t>Coordinated Development of Beijing-Tianjin-Hebei Region</a:t>
            </a:r>
            <a:endParaRPr lang="en-US" altLang="zh-TW" sz="2000" dirty="0">
              <a:latin typeface="Times New Roman"/>
              <a:ea typeface="標楷體" panose="03000509000000000000" pitchFamily="65" charset="-120"/>
              <a:cs typeface="Times New Roman"/>
            </a:endParaRPr>
          </a:p>
          <a:p>
            <a:pPr marL="514350" indent="-514350" algn="just">
              <a:buFont typeface="+mj-lt"/>
              <a:buAutoNum type="arabicPeriod"/>
            </a:pPr>
            <a:r>
              <a:rPr lang="en-US" altLang="zh-TW" sz="2000" dirty="0">
                <a:latin typeface="Times New Roman"/>
                <a:ea typeface="標楷體" panose="03000509000000000000" pitchFamily="65" charset="-120"/>
                <a:cs typeface="Times New Roman"/>
              </a:rPr>
              <a:t>The </a:t>
            </a:r>
            <a:r>
              <a:rPr lang="en-US" altLang="zh-CN" sz="2000" dirty="0">
                <a:latin typeface="Times New Roman"/>
                <a:ea typeface="標楷體" panose="03000509000000000000" pitchFamily="65" charset="-120"/>
                <a:cs typeface="Times New Roman"/>
              </a:rPr>
              <a:t>Development</a:t>
            </a:r>
            <a:r>
              <a:rPr lang="en-US" altLang="zh-TW" sz="2000" dirty="0">
                <a:latin typeface="Times New Roman"/>
                <a:ea typeface="標楷體" panose="03000509000000000000" pitchFamily="65" charset="-120"/>
                <a:cs typeface="Times New Roman"/>
              </a:rPr>
              <a:t> of the </a:t>
            </a:r>
            <a:r>
              <a:rPr lang="en-US" altLang="zh-CN" sz="2000" dirty="0">
                <a:latin typeface="Times New Roman"/>
                <a:ea typeface="標楷體" panose="03000509000000000000" pitchFamily="65" charset="-120"/>
                <a:cs typeface="Times New Roman"/>
              </a:rPr>
              <a:t>Greater Bay Area </a:t>
            </a:r>
            <a:endParaRPr lang="en-US" altLang="zh-TW" sz="2000" dirty="0">
              <a:latin typeface="Times New Roman"/>
              <a:ea typeface="標楷體" panose="03000509000000000000" pitchFamily="65" charset="-120"/>
              <a:cs typeface="Times New Roman"/>
            </a:endParaRPr>
          </a:p>
          <a:p>
            <a:pPr marL="514350" indent="-514350" algn="just">
              <a:buFont typeface="+mj-lt"/>
              <a:buAutoNum type="arabicPeriod"/>
            </a:pPr>
            <a:r>
              <a:rPr lang="en-US" altLang="zh-CN" sz="2000" dirty="0">
                <a:latin typeface="Times New Roman"/>
                <a:ea typeface="標楷體" panose="03000509000000000000" pitchFamily="65" charset="-120"/>
                <a:cs typeface="Times New Roman"/>
              </a:rPr>
              <a:t>The Integrated Development of the Yangtze River Delta</a:t>
            </a:r>
            <a:endParaRPr lang="en-US" altLang="zh-TW" sz="2000" dirty="0">
              <a:latin typeface="Times New Roman"/>
              <a:ea typeface="標楷體" panose="03000509000000000000" pitchFamily="65" charset="-120"/>
              <a:cs typeface="Times New Roman"/>
            </a:endParaRPr>
          </a:p>
          <a:p>
            <a:pPr marL="514350" indent="-514350" algn="just">
              <a:buFont typeface="+mj-lt"/>
              <a:buAutoNum type="arabicPeriod"/>
            </a:pPr>
            <a:r>
              <a:rPr lang="zh-CN" altLang="zh-CN" sz="2000" dirty="0">
                <a:latin typeface="Times New Roman"/>
                <a:ea typeface="標楷體" panose="03000509000000000000" pitchFamily="65" charset="-120"/>
                <a:cs typeface="Times New Roman"/>
              </a:rPr>
              <a:t>T</a:t>
            </a:r>
            <a:r>
              <a:rPr lang="en-US" altLang="zh-CN" sz="2000" dirty="0">
                <a:latin typeface="Times New Roman"/>
                <a:ea typeface="標楷體" panose="03000509000000000000" pitchFamily="65" charset="-120"/>
                <a:cs typeface="Times New Roman"/>
              </a:rPr>
              <a:t>he Yangtze River Economic Belt Development</a:t>
            </a:r>
            <a:endParaRPr lang="en-US" altLang="zh-TW" sz="2000" dirty="0">
              <a:latin typeface="Times New Roman"/>
              <a:ea typeface="標楷體" panose="03000509000000000000" pitchFamily="65" charset="-120"/>
              <a:cs typeface="Times New Roman"/>
            </a:endParaRPr>
          </a:p>
          <a:p>
            <a:pPr marL="514350" indent="-514350" algn="just">
              <a:buFont typeface="+mj-lt"/>
              <a:buAutoNum type="arabicPeriod"/>
            </a:pPr>
            <a:r>
              <a:rPr lang="en-US" altLang="zh-CN" sz="2000" dirty="0">
                <a:latin typeface="Times New Roman"/>
                <a:ea typeface="標楷體" panose="03000509000000000000" pitchFamily="65" charset="-120"/>
                <a:cs typeface="Times New Roman"/>
              </a:rPr>
              <a:t>The Ecological Protection and High-quality Development of the Yellow River Basin</a:t>
            </a:r>
          </a:p>
          <a:p>
            <a:pPr marL="514350" indent="-514350" algn="just">
              <a:buFont typeface="+mj-lt"/>
              <a:buAutoNum type="arabicPeriod"/>
            </a:pPr>
            <a:r>
              <a:rPr lang="en-US" altLang="zh-TW" sz="2000" dirty="0" smtClean="0">
                <a:latin typeface="Times New Roman"/>
                <a:ea typeface="標楷體" panose="03000509000000000000" pitchFamily="65" charset="-120"/>
                <a:cs typeface="Times New Roman"/>
              </a:rPr>
              <a:t>Deepening </a:t>
            </a:r>
            <a:r>
              <a:rPr lang="en-US" altLang="zh-TW" sz="2000" dirty="0">
                <a:latin typeface="Times New Roman"/>
                <a:ea typeface="標楷體" panose="03000509000000000000" pitchFamily="65" charset="-120"/>
                <a:cs typeface="Times New Roman"/>
              </a:rPr>
              <a:t>A</a:t>
            </a:r>
            <a:r>
              <a:rPr lang="en-US" altLang="zh-CN" sz="2000" dirty="0">
                <a:latin typeface="Times New Roman"/>
                <a:ea typeface="標楷體" panose="03000509000000000000" pitchFamily="65" charset="-120"/>
                <a:cs typeface="Times New Roman"/>
              </a:rPr>
              <a:t>ll-round Reform and Opening up in Hainan </a:t>
            </a:r>
            <a:endParaRPr lang="en-US" altLang="zh-TW" sz="2000" dirty="0">
              <a:latin typeface="Times New Roman"/>
              <a:ea typeface="標楷體" panose="03000509000000000000" pitchFamily="65" charset="-120"/>
              <a:cs typeface="Times New Roman"/>
            </a:endParaRPr>
          </a:p>
        </p:txBody>
      </p:sp>
      <p:pic>
        <p:nvPicPr>
          <p:cNvPr id="3" name="Picture 2" descr="https://www.ndrc.gov.cn/xxgk/jd/wsdwhfz/202105/W020210507579508494391_r75.jp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1979" y="1388225"/>
            <a:ext cx="4773136" cy="3170641"/>
          </a:xfrm>
          <a:prstGeom prst="rect">
            <a:avLst/>
          </a:prstGeom>
          <a:noFill/>
          <a:ln>
            <a:noFill/>
          </a:ln>
        </p:spPr>
      </p:pic>
      <p:sp>
        <p:nvSpPr>
          <p:cNvPr id="4" name="Rectangle 3"/>
          <p:cNvSpPr/>
          <p:nvPr/>
        </p:nvSpPr>
        <p:spPr>
          <a:xfrm>
            <a:off x="7419659" y="5252843"/>
            <a:ext cx="4017776" cy="646331"/>
          </a:xfrm>
          <a:prstGeom prst="rect">
            <a:avLst/>
          </a:prstGeom>
        </p:spPr>
        <p:txBody>
          <a:bodyPr wrap="square">
            <a:spAutoFit/>
          </a:bodyPr>
          <a:lstStyle/>
          <a:p>
            <a:r>
              <a:rPr lang="en-US" altLang="zh-TW" sz="1200" dirty="0">
                <a:latin typeface="Times New Roman"/>
                <a:ea typeface="標楷體" panose="03000509000000000000" pitchFamily="65" charset="-120"/>
                <a:cs typeface="Times New Roman"/>
              </a:rPr>
              <a:t>Source:</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 </a:t>
            </a:r>
            <a:r>
              <a:rPr lang="en-US" sz="1200" dirty="0">
                <a:latin typeface="Times New Roman" panose="02020603050405020304" pitchFamily="18" charset="0"/>
                <a:ea typeface="標楷體" panose="03000509000000000000" pitchFamily="65" charset="-120"/>
                <a:cs typeface="Times New Roman" panose="02020603050405020304" pitchFamily="18" charset="0"/>
              </a:rPr>
              <a:t>https://www.ndrc.gov.cn/xxgk/jd/wsdwhfz/202105/t20210507_1279334.html?code=&amp;state=123</a:t>
            </a:r>
          </a:p>
        </p:txBody>
      </p:sp>
      <p:pic>
        <p:nvPicPr>
          <p:cNvPr id="5" name="Picture 4">
            <a:hlinkClick r:id="rId3"/>
          </p:cNvPr>
          <p:cNvPicPr>
            <a:picLocks noChangeAspect="1"/>
          </p:cNvPicPr>
          <p:nvPr/>
        </p:nvPicPr>
        <p:blipFill>
          <a:blip r:embed="rId5"/>
          <a:stretch>
            <a:fillRect/>
          </a:stretch>
        </p:blipFill>
        <p:spPr>
          <a:xfrm>
            <a:off x="7419659" y="4727799"/>
            <a:ext cx="4017776" cy="536317"/>
          </a:xfrm>
          <a:prstGeom prst="rect">
            <a:avLst/>
          </a:prstGeom>
        </p:spPr>
      </p:pic>
      <p:sp>
        <p:nvSpPr>
          <p:cNvPr id="6" name="Rectangle 5"/>
          <p:cNvSpPr/>
          <p:nvPr/>
        </p:nvSpPr>
        <p:spPr>
          <a:xfrm>
            <a:off x="7793014" y="5958093"/>
            <a:ext cx="3205989" cy="369332"/>
          </a:xfrm>
          <a:prstGeom prst="rect">
            <a:avLst/>
          </a:prstGeom>
          <a:ln w="28575">
            <a:solidFill>
              <a:srgbClr val="7030A0"/>
            </a:solidFill>
          </a:ln>
        </p:spPr>
        <p:txBody>
          <a:bodyPr wrap="square">
            <a:spAutoFit/>
          </a:bodyPr>
          <a:lstStyle/>
          <a:p>
            <a:pPr algn="ctr"/>
            <a:r>
              <a:rPr lang="en-US" altLang="zh-CN" dirty="0">
                <a:solidFill>
                  <a:schemeClr val="tx1">
                    <a:lumMod val="95000"/>
                    <a:lumOff val="5000"/>
                  </a:schemeClr>
                </a:solidFill>
                <a:latin typeface="Times New Roman"/>
                <a:ea typeface="DFKai-SB" panose="03000509000000000000" pitchFamily="65" charset="-120"/>
                <a:cs typeface="Times New Roman"/>
              </a:rPr>
              <a:t>C</a:t>
            </a:r>
            <a:r>
              <a:rPr lang="zh-CN" altLang="zh-CN" dirty="0">
                <a:solidFill>
                  <a:schemeClr val="tx1">
                    <a:lumMod val="95000"/>
                    <a:lumOff val="5000"/>
                  </a:schemeClr>
                </a:solidFill>
                <a:latin typeface="Times New Roman"/>
                <a:ea typeface="DFKai-SB" panose="03000509000000000000" pitchFamily="65" charset="-120"/>
                <a:cs typeface="Times New Roman"/>
              </a:rPr>
              <a:t>l</a:t>
            </a:r>
            <a:r>
              <a:rPr lang="en-US" altLang="zh-CN" dirty="0">
                <a:solidFill>
                  <a:schemeClr val="tx1">
                    <a:lumMod val="95000"/>
                    <a:lumOff val="5000"/>
                  </a:schemeClr>
                </a:solidFill>
                <a:latin typeface="Times New Roman"/>
                <a:ea typeface="DFKai-SB" panose="03000509000000000000" pitchFamily="65" charset="-120"/>
                <a:cs typeface="Times New Roman"/>
              </a:rPr>
              <a:t>ick </a:t>
            </a:r>
            <a:r>
              <a:rPr lang="en-US" altLang="zh-CN" dirty="0" smtClean="0">
                <a:solidFill>
                  <a:schemeClr val="tx1">
                    <a:lumMod val="95000"/>
                    <a:lumOff val="5000"/>
                  </a:schemeClr>
                </a:solidFill>
                <a:latin typeface="Times New Roman"/>
                <a:ea typeface="DFKai-SB" panose="03000509000000000000" pitchFamily="65" charset="-120"/>
                <a:cs typeface="Times New Roman"/>
              </a:rPr>
              <a:t>on the </a:t>
            </a:r>
            <a:r>
              <a:rPr lang="en-US" altLang="zh-CN" dirty="0">
                <a:solidFill>
                  <a:schemeClr val="tx1">
                    <a:lumMod val="95000"/>
                    <a:lumOff val="5000"/>
                  </a:schemeClr>
                </a:solidFill>
                <a:latin typeface="Times New Roman"/>
                <a:ea typeface="DFKai-SB" panose="03000509000000000000" pitchFamily="65" charset="-120"/>
                <a:cs typeface="Times New Roman"/>
              </a:rPr>
              <a:t>image for details</a:t>
            </a:r>
            <a:endParaRPr lang="en-US" dirty="0">
              <a:solidFill>
                <a:schemeClr val="tx1">
                  <a:lumMod val="95000"/>
                  <a:lumOff val="5000"/>
                </a:schemeClr>
              </a:solidFill>
              <a:latin typeface="Times New Roman"/>
              <a:ea typeface="DFKai-SB" panose="03000509000000000000" pitchFamily="65" charset="-120"/>
              <a:cs typeface="Times New Roman"/>
            </a:endParaRPr>
          </a:p>
        </p:txBody>
      </p:sp>
      <p:sp>
        <p:nvSpPr>
          <p:cNvPr id="7" name="Rectangle 6"/>
          <p:cNvSpPr/>
          <p:nvPr/>
        </p:nvSpPr>
        <p:spPr>
          <a:xfrm>
            <a:off x="2766905" y="430794"/>
            <a:ext cx="6661642" cy="523220"/>
          </a:xfrm>
          <a:prstGeom prst="rect">
            <a:avLst/>
          </a:prstGeom>
        </p:spPr>
        <p:txBody>
          <a:bodyPr wrap="square">
            <a:spAutoFit/>
          </a:bodyPr>
          <a:lstStyle/>
          <a:p>
            <a:pPr algn="ctr"/>
            <a:r>
              <a:rPr lang="en-US" altLang="zh-CN" sz="2800" b="1" dirty="0">
                <a:latin typeface="Times New Roman"/>
                <a:ea typeface="標楷體" panose="03000509000000000000" pitchFamily="65" charset="-120"/>
                <a:cs typeface="Times New Roman"/>
              </a:rPr>
              <a:t>National Regional Development Plan</a:t>
            </a:r>
            <a:endParaRPr lang="en-US" sz="2800" b="1" dirty="0">
              <a:latin typeface="Times New Roman"/>
              <a:ea typeface="標楷體" panose="03000509000000000000" pitchFamily="65" charset="-120"/>
              <a:cs typeface="Times New Roman"/>
            </a:endParaRPr>
          </a:p>
        </p:txBody>
      </p:sp>
      <p:sp>
        <p:nvSpPr>
          <p:cNvPr id="9" name="矩形 15"/>
          <p:cNvSpPr/>
          <p:nvPr/>
        </p:nvSpPr>
        <p:spPr bwMode="auto">
          <a:xfrm>
            <a:off x="229416" y="50751"/>
            <a:ext cx="1808538" cy="582613"/>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800" b="1" dirty="0">
                <a:solidFill>
                  <a:schemeClr val="tx1"/>
                </a:solidFill>
                <a:latin typeface="Times New Roman"/>
                <a:ea typeface="標楷體" panose="03000509000000000000" pitchFamily="65" charset="-120"/>
                <a:cs typeface="Times New Roman"/>
              </a:rPr>
              <a:t>Reference </a:t>
            </a:r>
            <a:endParaRPr lang="zh-CN" altLang="en-US" sz="2800" b="1" dirty="0">
              <a:solidFill>
                <a:schemeClr val="tx1"/>
              </a:solidFill>
              <a:latin typeface="Times New Roman"/>
              <a:ea typeface="標楷體" panose="03000509000000000000" pitchFamily="65" charset="-120"/>
              <a:cs typeface="Times New Roman"/>
            </a:endParaRPr>
          </a:p>
        </p:txBody>
      </p:sp>
    </p:spTree>
    <p:extLst>
      <p:ext uri="{BB962C8B-B14F-4D97-AF65-F5344CB8AC3E}">
        <p14:creationId xmlns:p14="http://schemas.microsoft.com/office/powerpoint/2010/main" val="100992624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0" y="1314549"/>
            <a:ext cx="5351389" cy="3175228"/>
          </a:xfrm>
          <a:ln w="28575">
            <a:solidFill>
              <a:srgbClr val="FF0000"/>
            </a:solidFill>
          </a:ln>
        </p:spPr>
        <p:txBody>
          <a:bodyPr wrap="square">
            <a:spAutoFit/>
          </a:bodyPr>
          <a:lstStyle/>
          <a:p>
            <a:pPr marL="514350" indent="-285750" algn="just">
              <a:lnSpc>
                <a:spcPct val="150000"/>
              </a:lnSpc>
            </a:pPr>
            <a:r>
              <a:rPr lang="en-US"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Since </a:t>
            </a:r>
            <a:r>
              <a:rPr lang="en-US" altLang="zh-CN" sz="1600" kern="100" dirty="0" smtClean="0">
                <a:latin typeface="Times New Roman" panose="02020603050405020304" pitchFamily="18" charset="0"/>
                <a:ea typeface="宋体" panose="02010600030101010101" pitchFamily="2" charset="-122"/>
                <a:cs typeface="Times New Roman" panose="02020603050405020304" pitchFamily="18" charset="0"/>
              </a:rPr>
              <a:t>1 January</a:t>
            </a:r>
            <a:r>
              <a:rPr lang="en-US" altLang="zh-CN" sz="16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2004, the Mainland has implemented zero tariffs on many products from Hong Kong, and trade in goods has been fully opened up.</a:t>
            </a:r>
            <a:endParaRPr lang="zh-CN" alt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marL="514350" indent="-285750" algn="just">
              <a:lnSpc>
                <a:spcPct val="150000"/>
              </a:lnSpc>
            </a:pPr>
            <a:r>
              <a:rPr lang="en-US"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Non-tariff measures (import quotas, licenses) and tariff quotas on Hong Kong products were abolished with effect from 1 January 2004. </a:t>
            </a:r>
            <a:r>
              <a:rPr lang="en-US" altLang="zh-CN" sz="1600" kern="100" dirty="0" smtClean="0">
                <a:effectLst/>
                <a:latin typeface="Times New Roman" panose="02020603050405020304" pitchFamily="18" charset="0"/>
                <a:ea typeface="宋体" panose="02010600030101010101" pitchFamily="2" charset="-122"/>
                <a:cs typeface="Times New Roman" panose="02020603050405020304" pitchFamily="18" charset="0"/>
              </a:rPr>
              <a:t> On </a:t>
            </a:r>
            <a:r>
              <a:rPr lang="en-US" altLang="zh-CN" sz="1600" kern="100" dirty="0" smtClean="0">
                <a:latin typeface="Times New Roman" panose="02020603050405020304" pitchFamily="18" charset="0"/>
                <a:ea typeface="宋体" panose="02010600030101010101" pitchFamily="2" charset="-122"/>
                <a:cs typeface="Times New Roman" panose="02020603050405020304" pitchFamily="18" charset="0"/>
              </a:rPr>
              <a:t>1 January</a:t>
            </a:r>
            <a:r>
              <a:rPr lang="en-US" altLang="zh-CN" sz="16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2006, the Mainland implemented zero tariffs on all products originating in Hong Kong and Macao.</a:t>
            </a:r>
            <a:endParaRPr lang="zh-CN" alt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 name="图片 1" descr="&amp;pky8296400913&amp;2&amp;"/>
          <p:cNvPicPr>
            <a:picLocks noChangeAspect="1"/>
          </p:cNvPicPr>
          <p:nvPr/>
        </p:nvPicPr>
        <p:blipFill>
          <a:blip r:embed="rId3"/>
          <a:stretch>
            <a:fillRect/>
          </a:stretch>
        </p:blipFill>
        <p:spPr>
          <a:xfrm>
            <a:off x="1100514" y="4889823"/>
            <a:ext cx="2773117" cy="1768876"/>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sp>
        <p:nvSpPr>
          <p:cNvPr id="6" name="标题 1"/>
          <p:cNvSpPr txBox="1">
            <a:spLocks noChangeArrowheads="1"/>
          </p:cNvSpPr>
          <p:nvPr/>
        </p:nvSpPr>
        <p:spPr bwMode="auto">
          <a:xfrm>
            <a:off x="3548839" y="-65395"/>
            <a:ext cx="4830051" cy="84462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28600" algn="just">
              <a:lnSpc>
                <a:spcPct val="150000"/>
              </a:lnSpc>
            </a:pPr>
            <a:r>
              <a:rPr lang="en-US" altLang="zh-CN" sz="2800" b="1" kern="100" dirty="0">
                <a:effectLst/>
                <a:latin typeface="Times New Roman" panose="02020603050405020304" pitchFamily="18" charset="0"/>
                <a:ea typeface="宋体" panose="02010600030101010101" pitchFamily="2" charset="-122"/>
                <a:cs typeface="Times New Roman" panose="02020603050405020304" pitchFamily="18" charset="0"/>
              </a:rPr>
              <a:t>Scope of CEPA</a:t>
            </a:r>
            <a:endParaRPr lang="zh-CN" altLang="zh-CN" sz="28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内容占位符 2"/>
          <p:cNvSpPr>
            <a:spLocks noGrp="1"/>
          </p:cNvSpPr>
          <p:nvPr/>
        </p:nvSpPr>
        <p:spPr>
          <a:xfrm>
            <a:off x="719587" y="745048"/>
            <a:ext cx="3719465" cy="374015"/>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just">
              <a:lnSpc>
                <a:spcPct val="150000"/>
              </a:lnSpc>
              <a:buNone/>
            </a:pP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a. Trade in Goods</a:t>
            </a:r>
            <a:endParaRPr lang="zh-CN" altLang="zh-CN" sz="20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7" name="内容占位符 2"/>
          <p:cNvSpPr>
            <a:spLocks noGrp="1"/>
          </p:cNvSpPr>
          <p:nvPr/>
        </p:nvSpPr>
        <p:spPr>
          <a:xfrm>
            <a:off x="7139997" y="678942"/>
            <a:ext cx="3817905" cy="374015"/>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just">
              <a:lnSpc>
                <a:spcPct val="150000"/>
              </a:lnSpc>
              <a:buNone/>
            </a:pP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b. Trade in Services</a:t>
            </a:r>
            <a:endParaRPr lang="zh-CN" altLang="zh-CN" sz="20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 name="文本框 32"/>
          <p:cNvSpPr txBox="1"/>
          <p:nvPr/>
        </p:nvSpPr>
        <p:spPr>
          <a:xfrm>
            <a:off x="5505062" y="2546031"/>
            <a:ext cx="6593632" cy="3371136"/>
          </a:xfrm>
          <a:prstGeom prst="round2DiagRect">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just">
              <a:lnSpc>
                <a:spcPct val="100000"/>
              </a:lnSpc>
            </a:pPr>
            <a:r>
              <a:rPr lang="en-US" altLang="zh-CN" sz="1600" b="0" kern="100" dirty="0">
                <a:effectLst/>
                <a:latin typeface="Times New Roman" panose="02020603050405020304" pitchFamily="18" charset="0"/>
                <a:ea typeface="宋体" panose="02010600030101010101" pitchFamily="2" charset="-122"/>
                <a:cs typeface="Times New Roman" panose="02020603050405020304" pitchFamily="18" charset="0"/>
              </a:rPr>
              <a:t>The following opening-up measures will be adopted for some industries:</a:t>
            </a:r>
            <a:endParaRPr lang="en-US" altLang="zh-CN" sz="1600" b="0" kern="100" dirty="0">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a:lnSpc>
                <a:spcPct val="100000"/>
              </a:lnSpc>
              <a:buFont typeface="Arial" panose="020B0604020202020204" pitchFamily="34" charset="0"/>
              <a:buChar char="•"/>
            </a:pPr>
            <a:r>
              <a:rPr lang="en-US" altLang="zh-CN" sz="1600" b="0" kern="100" dirty="0">
                <a:latin typeface="Times New Roman" panose="02020603050405020304" pitchFamily="18" charset="0"/>
                <a:ea typeface="宋体" panose="02010600030101010101" pitchFamily="2" charset="-122"/>
                <a:cs typeface="Times New Roman" panose="02020603050405020304" pitchFamily="18" charset="0"/>
              </a:rPr>
              <a:t>To implement China’s </a:t>
            </a:r>
            <a:r>
              <a:rPr lang="en-US" altLang="zh-CN" sz="1600" b="0" kern="100" dirty="0">
                <a:effectLst/>
                <a:latin typeface="Times New Roman" panose="02020603050405020304" pitchFamily="18" charset="0"/>
                <a:ea typeface="宋体" panose="02010600030101010101" pitchFamily="2" charset="-122"/>
                <a:cs typeface="Times New Roman" panose="02020603050405020304" pitchFamily="18" charset="0"/>
              </a:rPr>
              <a:t>commitments on opening up to WTO members ahead of schedule.</a:t>
            </a:r>
            <a:endParaRPr lang="en-US" altLang="zh-CN" sz="1600" b="0" kern="100" dirty="0">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a:lnSpc>
                <a:spcPct val="100000"/>
              </a:lnSpc>
              <a:buFont typeface="Arial" panose="020B0604020202020204" pitchFamily="34" charset="0"/>
              <a:buChar char="•"/>
            </a:pPr>
            <a:r>
              <a:rPr lang="en-US" altLang="zh-CN" sz="1600" b="0" kern="100" dirty="0">
                <a:effectLst/>
                <a:latin typeface="Times New Roman" panose="02020603050405020304" pitchFamily="18" charset="0"/>
                <a:ea typeface="宋体" panose="02010600030101010101" pitchFamily="2" charset="-122"/>
                <a:cs typeface="Times New Roman" panose="02020603050405020304" pitchFamily="18" charset="0"/>
              </a:rPr>
              <a:t>To abolish equity restriction on investment and allow sole proprietorship.</a:t>
            </a:r>
            <a:endParaRPr lang="en-US" altLang="zh-CN" sz="1600" b="0" kern="100" dirty="0">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a:lnSpc>
                <a:spcPct val="100000"/>
              </a:lnSpc>
              <a:buFont typeface="Arial" panose="020B0604020202020204" pitchFamily="34" charset="0"/>
              <a:buChar char="•"/>
            </a:pPr>
            <a:r>
              <a:rPr lang="en-US" altLang="zh-CN" sz="1600" b="0" kern="100" dirty="0">
                <a:latin typeface="Times New Roman" panose="02020603050405020304" pitchFamily="18" charset="0"/>
                <a:ea typeface="宋体" panose="02010600030101010101" pitchFamily="2" charset="-122"/>
                <a:cs typeface="Times New Roman" panose="02020603050405020304" pitchFamily="18" charset="0"/>
              </a:rPr>
              <a:t>To relax r</a:t>
            </a:r>
            <a:r>
              <a:rPr lang="en-US" altLang="zh-CN" sz="1600" b="0" kern="100" dirty="0">
                <a:effectLst/>
                <a:latin typeface="Times New Roman" panose="02020603050405020304" pitchFamily="18" charset="0"/>
                <a:ea typeface="宋体" panose="02010600030101010101" pitchFamily="2" charset="-122"/>
                <a:cs typeface="Times New Roman" panose="02020603050405020304" pitchFamily="18" charset="0"/>
              </a:rPr>
              <a:t>estrictions on geographic and business scope.</a:t>
            </a:r>
            <a:endParaRPr lang="en-US" altLang="zh-CN" sz="1600" b="0" kern="100" dirty="0">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a:lnSpc>
                <a:spcPct val="100000"/>
              </a:lnSpc>
              <a:buFont typeface="Arial" panose="020B0604020202020204" pitchFamily="34" charset="0"/>
              <a:buChar char="•"/>
            </a:pPr>
            <a:r>
              <a:rPr lang="en-US" altLang="zh-CN" sz="1600" b="0" kern="100" dirty="0">
                <a:latin typeface="Times New Roman" panose="02020603050405020304" pitchFamily="18" charset="0"/>
                <a:ea typeface="宋体" panose="02010600030101010101" pitchFamily="2" charset="-122"/>
                <a:cs typeface="Times New Roman" panose="02020603050405020304" pitchFamily="18" charset="0"/>
              </a:rPr>
              <a:t>To lower the m</a:t>
            </a:r>
            <a:r>
              <a:rPr lang="en-US" altLang="zh-CN" sz="1600" b="0" kern="100" dirty="0">
                <a:effectLst/>
                <a:latin typeface="Times New Roman" panose="02020603050405020304" pitchFamily="18" charset="0"/>
                <a:ea typeface="宋体" panose="02010600030101010101" pitchFamily="2" charset="-122"/>
                <a:cs typeface="Times New Roman" panose="02020603050405020304" pitchFamily="18" charset="0"/>
              </a:rPr>
              <a:t>inimum registered capital and qualification requirements.</a:t>
            </a:r>
            <a:endParaRPr lang="en-US" altLang="zh-CN" sz="1600" b="0" kern="100" dirty="0">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a:lnSpc>
                <a:spcPct val="100000"/>
              </a:lnSpc>
              <a:buFont typeface="Arial" panose="020B0604020202020204" pitchFamily="34" charset="0"/>
              <a:buChar char="•"/>
            </a:pPr>
            <a:r>
              <a:rPr lang="en-US" altLang="zh-CN" sz="1600" b="0" kern="100" dirty="0">
                <a:effectLst/>
                <a:latin typeface="Times New Roman" panose="02020603050405020304" pitchFamily="18" charset="0"/>
                <a:ea typeface="宋体" panose="02010600030101010101" pitchFamily="2" charset="-122"/>
                <a:cs typeface="Times New Roman" panose="02020603050405020304" pitchFamily="18" charset="0"/>
              </a:rPr>
              <a:t>To allow Hong Kong accountants, lawyers, doctors and other professionals to take professional examinations in the Mainland to obtain professional qualifications.</a:t>
            </a:r>
            <a:endParaRPr lang="zh-CN" altLang="zh-CN" sz="1600" b="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 name="Rectangle 11"/>
          <p:cNvSpPr/>
          <p:nvPr/>
        </p:nvSpPr>
        <p:spPr>
          <a:xfrm>
            <a:off x="5656810" y="5917167"/>
            <a:ext cx="5727469" cy="646331"/>
          </a:xfrm>
          <a:prstGeom prst="rect">
            <a:avLst/>
          </a:prstGeom>
        </p:spPr>
        <p:txBody>
          <a:bodyPr wrap="square">
            <a:spAutoFit/>
          </a:bodyPr>
          <a:lstStyle/>
          <a:p>
            <a:r>
              <a:rPr lang="en-US" altLang="zh-CN" sz="1200" kern="100" dirty="0">
                <a:effectLst/>
                <a:latin typeface="Times New Roman" panose="02020603050405020304" pitchFamily="18" charset="0"/>
                <a:ea typeface="宋体" panose="02010600030101010101" pitchFamily="2" charset="-122"/>
              </a:rPr>
              <a:t>Source: Ministry of Commerce of the People’s Republic of China </a:t>
            </a:r>
            <a:r>
              <a:rPr lang="en-US" sz="1200" dirty="0">
                <a:latin typeface="Times New Roman" panose="02020603050405020304" pitchFamily="18" charset="0"/>
                <a:cs typeface="Times New Roman" panose="02020603050405020304" pitchFamily="18" charset="0"/>
              </a:rPr>
              <a:t>http://www.gov.cn/zwhd/2006-06/26/content_319846.htm</a:t>
            </a:r>
            <a:endParaRPr lang="en-US" altLang="zh-TW"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http://tga.mofcom.gov.cn/article/zt_cepa/subjectii/200606/20060602454549.shtml</a:t>
            </a:r>
          </a:p>
        </p:txBody>
      </p:sp>
      <p:sp>
        <p:nvSpPr>
          <p:cNvPr id="4" name="Rectangle 3"/>
          <p:cNvSpPr/>
          <p:nvPr/>
        </p:nvSpPr>
        <p:spPr>
          <a:xfrm>
            <a:off x="5770615" y="1234258"/>
            <a:ext cx="6176357" cy="1200329"/>
          </a:xfrm>
          <a:prstGeom prst="rect">
            <a:avLst/>
          </a:prstGeom>
          <a:ln w="28575">
            <a:solidFill>
              <a:srgbClr val="FF0000"/>
            </a:solidFill>
          </a:ln>
        </p:spPr>
        <p:txBody>
          <a:bodyPr wrap="square">
            <a:spAutoFit/>
          </a:bodyPr>
          <a:lstStyle/>
          <a:p>
            <a:pPr algn="just"/>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Since 1 January 2004, the Mainland has opened wider to Hong Kong and Macao in 27 service sectors, including logistics, distribution, audiovisual services, tourism, telecommunications, banking and insurance.</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3" name="矩形 15"/>
          <p:cNvSpPr/>
          <p:nvPr/>
        </p:nvSpPr>
        <p:spPr bwMode="auto">
          <a:xfrm>
            <a:off x="166329" y="211381"/>
            <a:ext cx="1808538" cy="582613"/>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800" b="1" dirty="0">
                <a:solidFill>
                  <a:schemeClr val="tx1"/>
                </a:solidFill>
                <a:latin typeface="Times New Roman"/>
                <a:ea typeface="標楷體" panose="03000509000000000000" pitchFamily="65" charset="-120"/>
                <a:cs typeface="Times New Roman"/>
              </a:rPr>
              <a:t>Reference </a:t>
            </a:r>
            <a:endParaRPr lang="zh-CN" altLang="en-US" sz="2800" b="1" dirty="0">
              <a:solidFill>
                <a:schemeClr val="tx1"/>
              </a:solidFill>
              <a:latin typeface="Times New Roman"/>
              <a:ea typeface="標楷體" panose="03000509000000000000" pitchFamily="65" charset="-120"/>
              <a:cs typeface="Times New Roman"/>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2"/>
          <p:cNvSpPr>
            <a:spLocks noGrp="1"/>
          </p:cNvSpPr>
          <p:nvPr/>
        </p:nvSpPr>
        <p:spPr>
          <a:xfrm>
            <a:off x="662305" y="2232660"/>
            <a:ext cx="10695940" cy="1531620"/>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zh-CN" altLang="en-US" dirty="0">
              <a:latin typeface="DFKai-SB" panose="03000509000000000000" pitchFamily="65" charset="-120"/>
              <a:ea typeface="DFKai-SB" panose="03000509000000000000" pitchFamily="65" charset="-120"/>
              <a:sym typeface="+mn-ea"/>
            </a:endParaRPr>
          </a:p>
        </p:txBody>
      </p:sp>
      <p:sp>
        <p:nvSpPr>
          <p:cNvPr id="5" name="内容占位符 2"/>
          <p:cNvSpPr>
            <a:spLocks noGrp="1"/>
          </p:cNvSpPr>
          <p:nvPr/>
        </p:nvSpPr>
        <p:spPr>
          <a:xfrm>
            <a:off x="118793" y="1403586"/>
            <a:ext cx="6345402" cy="4193564"/>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just">
              <a:lnSpc>
                <a:spcPct val="150000"/>
              </a:lnSpc>
              <a:buNone/>
            </a:pPr>
            <a:r>
              <a:rPr lang="en-US" altLang="zh-CN" sz="17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The Mainland and Hong Kong have reached agreements in </a:t>
            </a:r>
            <a:r>
              <a:rPr lang="en-US" altLang="zh-CN" sz="17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10 areas </a:t>
            </a:r>
            <a:r>
              <a:rPr lang="en-US" altLang="zh-CN" sz="17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(trade and investment promotion, customs clearance facilitation, </a:t>
            </a:r>
            <a:r>
              <a:rPr lang="en-US" altLang="zh-CN" sz="17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cooperation </a:t>
            </a:r>
            <a:r>
              <a:rPr lang="en-US" altLang="zh-CN" sz="17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of small </a:t>
            </a:r>
            <a:r>
              <a:rPr lang="en-US" altLang="zh-CN" sz="17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and </a:t>
            </a:r>
            <a:r>
              <a:rPr lang="en-US" altLang="zh-CN" sz="17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medium </a:t>
            </a:r>
            <a:r>
              <a:rPr lang="en-US" altLang="zh-CN" sz="17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enterprises, cooperation </a:t>
            </a:r>
            <a:r>
              <a:rPr lang="en-US" altLang="zh-CN" sz="17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in traditional Chinese medicine industry</a:t>
            </a:r>
            <a:r>
              <a:rPr lang="en-US" altLang="zh-CN" sz="17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7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electronic business</a:t>
            </a:r>
            <a:r>
              <a:rPr lang="en-US" altLang="zh-CN" sz="17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7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transparency </a:t>
            </a:r>
            <a:r>
              <a:rPr lang="en-US" altLang="zh-CN" sz="17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in </a:t>
            </a:r>
            <a:r>
              <a:rPr lang="en-US" altLang="zh-CN" sz="17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laws </a:t>
            </a:r>
            <a:r>
              <a:rPr lang="en-US" altLang="zh-CN" sz="17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and regulations, commodity inspection and quarantine, food </a:t>
            </a:r>
            <a:r>
              <a:rPr lang="en-US" altLang="zh-CN" sz="17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safety, quality and standard</a:t>
            </a:r>
            <a:r>
              <a:rPr lang="en-US" altLang="zh-CN" sz="17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ization, </a:t>
            </a:r>
            <a:r>
              <a:rPr lang="en-US" altLang="zh-CN" sz="17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cooperation </a:t>
            </a:r>
            <a:r>
              <a:rPr lang="en-US" altLang="zh-CN" sz="17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in </a:t>
            </a:r>
            <a:r>
              <a:rPr lang="en-US" altLang="zh-CN" sz="17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industries</a:t>
            </a:r>
            <a:r>
              <a:rPr lang="en-US" altLang="zh-CN" sz="17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7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cooperation </a:t>
            </a:r>
            <a:r>
              <a:rPr lang="en-US" altLang="zh-CN" sz="17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on </a:t>
            </a:r>
            <a:r>
              <a:rPr lang="en-US" altLang="zh-CN" sz="17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branding </a:t>
            </a:r>
            <a:r>
              <a:rPr lang="en-US" altLang="zh-CN" sz="17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and </a:t>
            </a:r>
            <a:r>
              <a:rPr lang="en-US" altLang="zh-CN" sz="17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cooperation </a:t>
            </a:r>
            <a:r>
              <a:rPr lang="en-US" altLang="zh-CN" sz="17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on </a:t>
            </a:r>
            <a:r>
              <a:rPr lang="en-US" altLang="zh-CN" sz="17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education</a:t>
            </a:r>
            <a:r>
              <a:rPr lang="en-US" altLang="zh-CN" sz="17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7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At the same time, the contents of cooperation in the fields of finance and tourism have been determined, and the qualifications of professionals have been mutually recognized</a:t>
            </a:r>
            <a:r>
              <a:rPr lang="en-US" altLang="zh-CN" sz="17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7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 </a:t>
            </a:r>
            <a:endParaRPr lang="zh-CN" altLang="zh-CN" sz="17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内容占位符 2"/>
          <p:cNvSpPr>
            <a:spLocks noGrp="1"/>
          </p:cNvSpPr>
          <p:nvPr/>
        </p:nvSpPr>
        <p:spPr>
          <a:xfrm>
            <a:off x="1381514" y="879517"/>
            <a:ext cx="3751893" cy="374015"/>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just">
              <a:lnSpc>
                <a:spcPct val="150000"/>
              </a:lnSpc>
              <a:buNone/>
            </a:pP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c. Trade and Investment</a:t>
            </a:r>
            <a:endParaRPr lang="zh-CN" altLang="zh-CN" sz="20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349026" y="5605796"/>
            <a:ext cx="1032488" cy="1053559"/>
          </a:xfrm>
          <a:prstGeom prst="rect">
            <a:avLst/>
          </a:prstGeom>
        </p:spPr>
      </p:pic>
      <p:sp>
        <p:nvSpPr>
          <p:cNvPr id="2" name="Rectangle 1"/>
          <p:cNvSpPr/>
          <p:nvPr/>
        </p:nvSpPr>
        <p:spPr>
          <a:xfrm>
            <a:off x="1453232" y="5570832"/>
            <a:ext cx="4811396" cy="1169551"/>
          </a:xfrm>
          <a:prstGeom prst="rect">
            <a:avLst/>
          </a:prstGeom>
        </p:spPr>
        <p:txBody>
          <a:bodyPr wrap="square">
            <a:spAutoFit/>
          </a:bodyPr>
          <a:lstStyle/>
          <a:p>
            <a:r>
              <a:rPr lang="en-US" altLang="zh-CN" sz="1400" kern="100" dirty="0">
                <a:effectLst/>
                <a:latin typeface="Times New Roman" panose="02020603050405020304" pitchFamily="18" charset="0"/>
                <a:ea typeface="宋体" panose="02010600030101010101" pitchFamily="2" charset="-122"/>
                <a:cs typeface="Times New Roman" panose="02020603050405020304" pitchFamily="18" charset="0"/>
              </a:rPr>
              <a:t>Source: China News Network</a:t>
            </a:r>
            <a:endParaRPr lang="zh-CN" altLang="zh-CN" sz="1400" kern="1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rPr>
              <a:t>https://news.sina.com.cn/c/2003-06-29/1741288711s.shtml</a:t>
            </a:r>
            <a:r>
              <a:rPr lang="en-US" altLang="zh-TW" sz="1400" dirty="0" smtClean="0">
                <a:latin typeface="Times New Roman" panose="02020603050405020304" pitchFamily="18" charset="0"/>
                <a:cs typeface="Times New Roman" panose="02020603050405020304" pitchFamily="18" charset="0"/>
              </a:rPr>
              <a:t>)</a:t>
            </a:r>
          </a:p>
          <a:p>
            <a:r>
              <a:rPr lang="en-US" sz="1400" dirty="0" smtClean="0">
                <a:solidFill>
                  <a:schemeClr val="tx1">
                    <a:lumMod val="95000"/>
                    <a:lumOff val="5000"/>
                  </a:schemeClr>
                </a:solidFill>
                <a:latin typeface="Times New Roman" panose="02020603050405020304" pitchFamily="18" charset="0"/>
                <a:cs typeface="Times New Roman" panose="02020603050405020304" pitchFamily="18" charset="0"/>
              </a:rPr>
              <a:t>Trade and Industry Department</a:t>
            </a:r>
          </a:p>
          <a:p>
            <a:r>
              <a:rPr lang="en-US" sz="1400" dirty="0" smtClean="0">
                <a:solidFill>
                  <a:schemeClr val="tx1">
                    <a:lumMod val="95000"/>
                    <a:lumOff val="5000"/>
                  </a:schemeClr>
                </a:solidFill>
                <a:latin typeface="Times New Roman" panose="02020603050405020304" pitchFamily="18" charset="0"/>
                <a:cs typeface="Times New Roman" panose="02020603050405020304" pitchFamily="18" charset="0"/>
              </a:rPr>
              <a:t>(https</a:t>
            </a:r>
            <a:r>
              <a:rPr lang="en-US" sz="1400" dirty="0">
                <a:solidFill>
                  <a:schemeClr val="tx1">
                    <a:lumMod val="95000"/>
                    <a:lumOff val="5000"/>
                  </a:schemeClr>
                </a:solidFill>
                <a:latin typeface="Times New Roman" panose="02020603050405020304" pitchFamily="18" charset="0"/>
                <a:cs typeface="Times New Roman" panose="02020603050405020304" pitchFamily="18" charset="0"/>
              </a:rPr>
              <a:t>://</a:t>
            </a:r>
            <a:r>
              <a:rPr lang="en-US" sz="1400" dirty="0" smtClean="0">
                <a:solidFill>
                  <a:schemeClr val="tx1">
                    <a:lumMod val="95000"/>
                    <a:lumOff val="5000"/>
                  </a:schemeClr>
                </a:solidFill>
                <a:latin typeface="Times New Roman" panose="02020603050405020304" pitchFamily="18" charset="0"/>
                <a:cs typeface="Times New Roman" panose="02020603050405020304" pitchFamily="18" charset="0"/>
              </a:rPr>
              <a:t>www.tid.gov.hk/english/cepa/facilitation/summary_invest.html)</a:t>
            </a:r>
            <a:endParaRPr lang="en-US" sz="1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4" name="内容占位符 2"/>
          <p:cNvSpPr>
            <a:spLocks noGrp="1"/>
          </p:cNvSpPr>
          <p:nvPr/>
        </p:nvSpPr>
        <p:spPr>
          <a:xfrm>
            <a:off x="6464195" y="1367481"/>
            <a:ext cx="5255053" cy="4607290"/>
          </a:xfrm>
          <a:ln w="28575">
            <a:solidFill>
              <a:srgbClr val="FF0000"/>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just">
              <a:lnSpc>
                <a:spcPct val="150000"/>
              </a:lnSpc>
              <a:buNone/>
            </a:pP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The two sides will strengthen economic </a:t>
            </a:r>
            <a:r>
              <a:rPr lang="en-US" altLang="zh-CN" sz="18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and technical cooperation </a:t>
            </a: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in many fields, coordinate and support the development of industries in the two places.</a:t>
            </a:r>
            <a:endParaRPr lang="zh-CN"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 name="内容占位符 2"/>
          <p:cNvSpPr>
            <a:spLocks noGrp="1"/>
          </p:cNvSpPr>
          <p:nvPr/>
        </p:nvSpPr>
        <p:spPr>
          <a:xfrm>
            <a:off x="6435755" y="838545"/>
            <a:ext cx="5044480" cy="374015"/>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just">
              <a:lnSpc>
                <a:spcPct val="150000"/>
              </a:lnSpc>
              <a:buNone/>
            </a:pP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d. Economic and Technical Cooperation</a:t>
            </a:r>
            <a:endParaRPr lang="zh-CN" altLang="zh-CN" sz="20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8" name="文本框 99"/>
          <p:cNvSpPr txBox="1"/>
          <p:nvPr/>
        </p:nvSpPr>
        <p:spPr>
          <a:xfrm>
            <a:off x="6543147" y="3094931"/>
            <a:ext cx="5353682" cy="738664"/>
          </a:xfrm>
          <a:prstGeom prst="rect">
            <a:avLst/>
          </a:prstGeom>
          <a:noFill/>
          <a:ln w="9525">
            <a:noFill/>
          </a:ln>
        </p:spPr>
        <p:txBody>
          <a:bodyPr wrap="square">
            <a:spAutoFit/>
          </a:bodyPr>
          <a:lstStyle/>
          <a:p>
            <a:pPr indent="228600" algn="ctr"/>
            <a:r>
              <a:rPr lang="en-US" altLang="zh-CN" sz="1400" b="1"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Economic and </a:t>
            </a:r>
            <a:r>
              <a:rPr lang="en-US" altLang="zh-CN" sz="1400" b="1"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technical cooperation </a:t>
            </a:r>
            <a:r>
              <a:rPr lang="en-US" altLang="zh-CN" sz="1400" b="1"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between Mainland </a:t>
            </a:r>
            <a:r>
              <a:rPr lang="en-US" altLang="zh-CN" sz="1400" b="1"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and Hong Kong in 22 fields</a:t>
            </a:r>
          </a:p>
          <a:p>
            <a:pPr indent="228600" algn="ctr"/>
            <a:r>
              <a:rPr lang="en-US" altLang="zh-CN" sz="1400" b="1" kern="1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zh-CN" altLang="zh-CN" sz="14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9" name="Rectangle 18"/>
          <p:cNvSpPr/>
          <p:nvPr/>
        </p:nvSpPr>
        <p:spPr>
          <a:xfrm>
            <a:off x="6435755" y="6155608"/>
            <a:ext cx="4937087" cy="523220"/>
          </a:xfrm>
          <a:prstGeom prst="rect">
            <a:avLst/>
          </a:prstGeom>
        </p:spPr>
        <p:txBody>
          <a:bodyPr wrap="square">
            <a:spAutoFit/>
          </a:bodyPr>
          <a:lstStyle/>
          <a:p>
            <a:r>
              <a:rPr lang="en-US" altLang="zh-TW" sz="1400" dirty="0">
                <a:latin typeface="Times New Roman" panose="02020603050405020304" pitchFamily="18" charset="0"/>
                <a:cs typeface="Times New Roman" panose="02020603050405020304" pitchFamily="18" charset="0"/>
              </a:rPr>
              <a:t>Source: </a:t>
            </a:r>
            <a:r>
              <a:rPr lang="en-US" altLang="zh-CN" sz="1400" dirty="0">
                <a:latin typeface="Times New Roman" panose="02020603050405020304" pitchFamily="18" charset="0"/>
                <a:cs typeface="Times New Roman" panose="02020603050405020304" pitchFamily="18" charset="0"/>
              </a:rPr>
              <a:t>Trade and Industry Department</a:t>
            </a:r>
            <a:endParaRPr lang="zh-CN" altLang="zh-CN" sz="1400" dirty="0">
              <a:latin typeface="Times New Roman" panose="02020603050405020304" pitchFamily="18" charset="0"/>
              <a:cs typeface="Times New Roman" panose="02020603050405020304" pitchFamily="18" charset="0"/>
            </a:endParaRPr>
          </a:p>
          <a:p>
            <a:r>
              <a:rPr lang="en-US" altLang="zh-TW" sz="1400" dirty="0" smtClean="0">
                <a:solidFill>
                  <a:schemeClr val="tx1">
                    <a:lumMod val="95000"/>
                    <a:lumOff val="5000"/>
                  </a:schemeClr>
                </a:solidFill>
                <a:latin typeface="Times New Roman" panose="02020603050405020304" pitchFamily="18" charset="0"/>
                <a:cs typeface="Times New Roman" panose="02020603050405020304" pitchFamily="18" charset="0"/>
              </a:rPr>
              <a:t>(</a:t>
            </a:r>
            <a:r>
              <a:rPr lang="en-US" altLang="zh-TW" sz="1400" dirty="0">
                <a:solidFill>
                  <a:schemeClr val="tx1">
                    <a:lumMod val="95000"/>
                    <a:lumOff val="5000"/>
                  </a:schemeClr>
                </a:solidFill>
                <a:latin typeface="Times New Roman" panose="02020603050405020304" pitchFamily="18" charset="0"/>
                <a:cs typeface="Times New Roman" panose="02020603050405020304" pitchFamily="18" charset="0"/>
              </a:rPr>
              <a:t>https://www.tid.gov.hk/english/cepa/press/files/CEPA_leaflet.pdf)</a:t>
            </a:r>
            <a:endParaRPr lang="en-US" sz="1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6" name="矩形 15"/>
          <p:cNvSpPr/>
          <p:nvPr/>
        </p:nvSpPr>
        <p:spPr bwMode="auto">
          <a:xfrm>
            <a:off x="302895" y="279653"/>
            <a:ext cx="1808538" cy="582613"/>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800" b="1" dirty="0">
                <a:solidFill>
                  <a:schemeClr val="tx1"/>
                </a:solidFill>
                <a:latin typeface="Times New Roman"/>
                <a:ea typeface="標楷體" panose="03000509000000000000" pitchFamily="65" charset="-120"/>
                <a:cs typeface="Times New Roman"/>
              </a:rPr>
              <a:t>Reference </a:t>
            </a:r>
            <a:endParaRPr lang="zh-CN" altLang="en-US" sz="2800" b="1" dirty="0">
              <a:solidFill>
                <a:schemeClr val="tx1"/>
              </a:solidFill>
              <a:latin typeface="Times New Roman"/>
              <a:ea typeface="標楷體" panose="03000509000000000000" pitchFamily="65" charset="-120"/>
              <a:cs typeface="Times New Roman"/>
            </a:endParaRPr>
          </a:p>
        </p:txBody>
      </p:sp>
      <p:sp>
        <p:nvSpPr>
          <p:cNvPr id="8" name="标题 1">
            <a:extLst>
              <a:ext uri="{FF2B5EF4-FFF2-40B4-BE49-F238E27FC236}">
                <a16:creationId xmlns:a16="http://schemas.microsoft.com/office/drawing/2014/main" id="{D502F427-141F-CA4C-0756-0D3DDE931763}"/>
              </a:ext>
            </a:extLst>
          </p:cNvPr>
          <p:cNvSpPr txBox="1">
            <a:spLocks noChangeArrowheads="1"/>
          </p:cNvSpPr>
          <p:nvPr/>
        </p:nvSpPr>
        <p:spPr bwMode="auto">
          <a:xfrm>
            <a:off x="4389937" y="29461"/>
            <a:ext cx="4830051" cy="844628"/>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28600" algn="just">
              <a:lnSpc>
                <a:spcPct val="150000"/>
              </a:lnSpc>
            </a:pPr>
            <a:r>
              <a:rPr lang="en-US" altLang="zh-CN" sz="2800" b="1" kern="100" dirty="0">
                <a:effectLst/>
                <a:latin typeface="Times New Roman" panose="02020603050405020304" pitchFamily="18" charset="0"/>
                <a:ea typeface="宋体" panose="02010600030101010101" pitchFamily="2" charset="-122"/>
                <a:cs typeface="Times New Roman" panose="02020603050405020304" pitchFamily="18" charset="0"/>
              </a:rPr>
              <a:t>Scope of CEPA</a:t>
            </a:r>
            <a:endParaRPr lang="zh-CN" altLang="zh-CN" sz="28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0" name="圖片 19"/>
          <p:cNvPicPr/>
          <p:nvPr/>
        </p:nvPicPr>
        <p:blipFill rotWithShape="1">
          <a:blip r:embed="rId3"/>
          <a:srcRect l="59444" t="56516" r="10669" b="9244"/>
          <a:stretch/>
        </p:blipFill>
        <p:spPr bwMode="auto">
          <a:xfrm>
            <a:off x="7100185" y="3600136"/>
            <a:ext cx="4156393" cy="2555472"/>
          </a:xfrm>
          <a:prstGeom prst="rect">
            <a:avLst/>
          </a:prstGeom>
          <a:ln>
            <a:noFill/>
          </a:ln>
          <a:extLst>
            <a:ext uri="{53640926-AAD7-44D8-BBD7-CCE9431645EC}">
              <a14:shadowObscured xmlns:a14="http://schemas.microsoft.com/office/drawing/2010/main"/>
            </a:ext>
          </a:ex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606" y="469406"/>
            <a:ext cx="10872787" cy="6240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内容占位符 2"/>
          <p:cNvSpPr>
            <a:spLocks noGrp="1"/>
          </p:cNvSpPr>
          <p:nvPr>
            <p:ph idx="4294967295"/>
          </p:nvPr>
        </p:nvSpPr>
        <p:spPr>
          <a:xfrm>
            <a:off x="1238250" y="1542359"/>
            <a:ext cx="9715500" cy="2471292"/>
          </a:xfrm>
        </p:spPr>
        <p:txBody>
          <a:bodyPr>
            <a:normAutofit fontScale="85000" lnSpcReduction="20000"/>
          </a:bodyPr>
          <a:lstStyle/>
          <a:p>
            <a:pPr marL="0" indent="0" algn="just">
              <a:lnSpc>
                <a:spcPct val="150000"/>
              </a:lnSpc>
              <a:spcBef>
                <a:spcPts val="0"/>
              </a:spcBef>
              <a:buClrTx/>
              <a:buSzTx/>
              <a:buNone/>
            </a:pPr>
            <a:r>
              <a:rPr lang="en-US" altLang="zh-CN" sz="18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The </a:t>
            </a:r>
            <a:r>
              <a:rPr lang="en-US" altLang="zh-CN" sz="24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Agreement </a:t>
            </a:r>
            <a:r>
              <a:rPr lang="en-US" altLang="zh-CN" sz="24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Concerning Amendment </a:t>
            </a:r>
            <a:r>
              <a:rPr lang="en-US" altLang="zh-CN" sz="24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to the CEPA Agreement on Trade in </a:t>
            </a:r>
            <a:r>
              <a:rPr lang="en-US" altLang="zh-CN" sz="24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Services </a:t>
            </a:r>
            <a:r>
              <a:rPr lang="en-US" altLang="zh-CN" sz="24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was signed in 2019.  New liberalization </a:t>
            </a:r>
            <a:r>
              <a:rPr lang="en-US" altLang="zh-CN" sz="24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measures </a:t>
            </a:r>
            <a:r>
              <a:rPr lang="en-US" altLang="zh-CN" sz="24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were introduced in </a:t>
            </a:r>
            <a:r>
              <a:rPr lang="en-US" altLang="zh-CN" sz="24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many fields, such as </a:t>
            </a:r>
            <a:r>
              <a:rPr lang="en-US" altLang="zh-CN" sz="24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financial services, legal services, </a:t>
            </a:r>
            <a:r>
              <a:rPr lang="en-US" altLang="zh-CN" sz="24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television</a:t>
            </a:r>
            <a:r>
              <a:rPr lang="en-US" altLang="zh-CN" sz="24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motion </a:t>
            </a:r>
            <a:r>
              <a:rPr lang="en-US" altLang="zh-CN" sz="24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pictures</a:t>
            </a:r>
            <a:r>
              <a:rPr lang="en-US" altLang="zh-CN" sz="24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tourism </a:t>
            </a:r>
            <a:r>
              <a:rPr lang="en-US" altLang="zh-CN" sz="24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services</a:t>
            </a:r>
            <a:r>
              <a:rPr lang="en-US" altLang="zh-CN" sz="24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etc. </a:t>
            </a:r>
            <a:r>
              <a:rPr lang="en-US" altLang="zh-CN" sz="24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sz="24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In </a:t>
            </a:r>
            <a:r>
              <a:rPr lang="zh-CN" altLang="zh-CN" sz="24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order for Hong Kong enterprises to expand their business in the Mainland, Hong Kong residents can directly obtain </a:t>
            </a:r>
            <a:r>
              <a:rPr lang="zh-CN" altLang="zh-CN" sz="24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practi</a:t>
            </a:r>
            <a:r>
              <a:rPr lang="en-US" altLang="zh-CN" sz="24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s</a:t>
            </a:r>
            <a:r>
              <a:rPr lang="zh-CN" altLang="zh-CN" sz="24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ing qualification</a:t>
            </a:r>
            <a:r>
              <a:rPr lang="en-US" altLang="zh-CN" sz="24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s</a:t>
            </a:r>
            <a:r>
              <a:rPr lang="zh-CN" altLang="zh-CN" sz="24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sz="24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in the Mainland, and more services can be provided to the Mainland market. </a:t>
            </a:r>
            <a:endParaRPr lang="zh-CN" altLang="en-US" sz="2400" dirty="0">
              <a:solidFill>
                <a:schemeClr val="tx1">
                  <a:lumMod val="95000"/>
                  <a:lumOff val="5000"/>
                </a:schemeClr>
              </a:solidFill>
              <a:latin typeface="DFKai-SB" panose="03000509000000000000" pitchFamily="65" charset="-120"/>
              <a:ea typeface="DFKai-SB" panose="03000509000000000000" pitchFamily="65" charset="-120"/>
            </a:endParaRPr>
          </a:p>
        </p:txBody>
      </p:sp>
      <p:pic>
        <p:nvPicPr>
          <p:cNvPr id="5" name="图片占位符 2"/>
          <p:cNvPicPr>
            <a:picLocks noGrp="1" noChangeAspect="1"/>
          </p:cNvPicPr>
          <p:nvPr/>
        </p:nvPicPr>
        <p:blipFill rotWithShape="1">
          <a:blip r:embed="rId3" cstate="print">
            <a:extLst>
              <a:ext uri="{28A0092B-C50C-407E-A947-70E740481C1C}">
                <a14:useLocalDpi xmlns:a14="http://schemas.microsoft.com/office/drawing/2010/main" val="0"/>
              </a:ext>
            </a:extLst>
          </a:blip>
          <a:srcRect b="-2020"/>
          <a:stretch>
            <a:fillRect/>
          </a:stretch>
        </p:blipFill>
        <p:spPr>
          <a:xfrm>
            <a:off x="3857558" y="4013651"/>
            <a:ext cx="4081335" cy="1451352"/>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sp>
        <p:nvSpPr>
          <p:cNvPr id="2" name="文本框 1"/>
          <p:cNvSpPr txBox="1"/>
          <p:nvPr/>
        </p:nvSpPr>
        <p:spPr>
          <a:xfrm>
            <a:off x="1238250" y="5735419"/>
            <a:ext cx="9517380" cy="738664"/>
          </a:xfrm>
          <a:prstGeom prst="rect">
            <a:avLst/>
          </a:prstGeom>
          <a:noFill/>
        </p:spPr>
        <p:txBody>
          <a:bodyPr wrap="square" rtlCol="0">
            <a:spAutoFit/>
          </a:bodyPr>
          <a:lstStyle/>
          <a:p>
            <a:pPr algn="ctr"/>
            <a:r>
              <a:rPr lang="en-US" altLang="zh-TW" sz="1400" dirty="0">
                <a:solidFill>
                  <a:schemeClr val="tx1">
                    <a:lumMod val="95000"/>
                    <a:lumOff val="5000"/>
                  </a:schemeClr>
                </a:solidFill>
                <a:latin typeface="Times New Roman" panose="02020603050405020304" pitchFamily="18" charset="0"/>
                <a:cs typeface="Times New Roman" panose="02020603050405020304" pitchFamily="18" charset="0"/>
              </a:rPr>
              <a:t>Source: </a:t>
            </a:r>
            <a:r>
              <a:rPr lang="en-US" altLang="zh-CN" sz="14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Trade and Industry Department of the Hong Kong SAR</a:t>
            </a:r>
            <a:endParaRPr lang="zh-CN" altLang="zh-CN" sz="14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ctr"/>
            <a:r>
              <a:rPr lang="en-US" altLang="zh-TW" sz="1400" dirty="0" smtClean="0">
                <a:solidFill>
                  <a:schemeClr val="tx1">
                    <a:lumMod val="95000"/>
                    <a:lumOff val="5000"/>
                  </a:schemeClr>
                </a:solidFill>
                <a:latin typeface="Times New Roman" panose="02020603050405020304" pitchFamily="18" charset="0"/>
                <a:cs typeface="Times New Roman" panose="02020603050405020304" pitchFamily="18" charset="0"/>
              </a:rPr>
              <a:t>(</a:t>
            </a:r>
            <a:r>
              <a:rPr lang="en-US" altLang="zh-TW" sz="1400" dirty="0">
                <a:solidFill>
                  <a:schemeClr val="tx1">
                    <a:lumMod val="95000"/>
                    <a:lumOff val="5000"/>
                  </a:schemeClr>
                </a:solidFill>
                <a:latin typeface="Times New Roman" panose="02020603050405020304" pitchFamily="18" charset="0"/>
                <a:cs typeface="Times New Roman" panose="02020603050405020304" pitchFamily="18" charset="0"/>
              </a:rPr>
              <a:t>https://www.tid.gov.hk/english/cepa/press/files/CEPA_leaflet.pdf)</a:t>
            </a:r>
          </a:p>
          <a:p>
            <a:pPr algn="ctr"/>
            <a:endParaRPr lang="zh-CN" altLang="en-US" sz="14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Rectangle 3"/>
          <p:cNvSpPr/>
          <p:nvPr/>
        </p:nvSpPr>
        <p:spPr>
          <a:xfrm>
            <a:off x="4788607" y="1019139"/>
            <a:ext cx="3464410" cy="523220"/>
          </a:xfrm>
          <a:prstGeom prst="rect">
            <a:avLst/>
          </a:prstGeom>
        </p:spPr>
        <p:txBody>
          <a:bodyPr wrap="none">
            <a:spAutoFit/>
          </a:bodyPr>
          <a:lstStyle/>
          <a:p>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Expanding opening-up</a:t>
            </a:r>
            <a:endParaRPr lang="en-US" sz="28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 name="矩形 15"/>
          <p:cNvSpPr/>
          <p:nvPr/>
        </p:nvSpPr>
        <p:spPr bwMode="auto">
          <a:xfrm>
            <a:off x="152672" y="375235"/>
            <a:ext cx="1808538" cy="582613"/>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800" b="1" dirty="0">
                <a:solidFill>
                  <a:schemeClr val="tx1"/>
                </a:solidFill>
                <a:latin typeface="Times New Roman"/>
                <a:ea typeface="標楷體" panose="03000509000000000000" pitchFamily="65" charset="-120"/>
                <a:cs typeface="Times New Roman"/>
              </a:rPr>
              <a:t>Reference </a:t>
            </a:r>
            <a:endParaRPr lang="zh-CN" altLang="en-US" sz="2800" b="1" dirty="0">
              <a:solidFill>
                <a:schemeClr val="tx1"/>
              </a:solidFill>
              <a:latin typeface="Times New Roman"/>
              <a:ea typeface="標楷體" panose="03000509000000000000" pitchFamily="65" charset="-120"/>
              <a:cs typeface="Times New Roman"/>
            </a:endParaRPr>
          </a:p>
        </p:txBody>
      </p:sp>
      <p:sp>
        <p:nvSpPr>
          <p:cNvPr id="7" name="标题 1">
            <a:extLst>
              <a:ext uri="{FF2B5EF4-FFF2-40B4-BE49-F238E27FC236}">
                <a16:creationId xmlns:a16="http://schemas.microsoft.com/office/drawing/2014/main" id="{AC49A9F5-BD3B-761B-3558-C2ECAAAD4445}"/>
              </a:ext>
            </a:extLst>
          </p:cNvPr>
          <p:cNvSpPr txBox="1">
            <a:spLocks noChangeArrowheads="1"/>
          </p:cNvSpPr>
          <p:nvPr/>
        </p:nvSpPr>
        <p:spPr bwMode="auto">
          <a:xfrm>
            <a:off x="3742121" y="372433"/>
            <a:ext cx="4830051" cy="524449"/>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28600" algn="ctr">
              <a:lnSpc>
                <a:spcPct val="150000"/>
              </a:lnSpc>
            </a:pPr>
            <a:r>
              <a:rPr lang="en-US" altLang="zh-CN" sz="2800" b="1" kern="100" dirty="0">
                <a:effectLst/>
                <a:latin typeface="Times New Roman" panose="02020603050405020304" pitchFamily="18" charset="0"/>
                <a:ea typeface="宋体" panose="02010600030101010101" pitchFamily="2" charset="-122"/>
                <a:cs typeface="Times New Roman" panose="02020603050405020304" pitchFamily="18" charset="0"/>
              </a:rPr>
              <a:t>Scope of CEPA</a:t>
            </a:r>
            <a:endParaRPr lang="zh-CN" altLang="zh-CN" sz="28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874965" y="1015961"/>
            <a:ext cx="6334488" cy="793804"/>
          </a:xfrm>
          <a:solidFill>
            <a:schemeClr val="accent6">
              <a:lumMod val="20000"/>
              <a:lumOff val="80000"/>
            </a:schemeClr>
          </a:solidFill>
        </p:spPr>
        <p:txBody>
          <a:bodyPr>
            <a:normAutofit fontScale="85000" lnSpcReduction="10000"/>
          </a:bodyPr>
          <a:lstStyle/>
          <a:p>
            <a:pPr indent="0" algn="just">
              <a:lnSpc>
                <a:spcPct val="150000"/>
              </a:lnSpc>
              <a:buNone/>
            </a:pP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Watch the video: </a:t>
            </a:r>
            <a:r>
              <a:rPr lang="en-US" altLang="zh-CN" sz="18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Supplement to CEPA signed </a:t>
            </a: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in Hong Kong to promote closer economic partnership between the Mainland and Hong Kong.</a:t>
            </a:r>
            <a:endParaRPr lang="zh-CN"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indent="0">
              <a:lnSpc>
                <a:spcPct val="150000"/>
              </a:lnSpc>
              <a:spcAft>
                <a:spcPts val="0"/>
              </a:spcAft>
              <a:buNone/>
            </a:pPr>
            <a:endParaRPr lang="en-US" altLang="zh-CN" sz="1600" dirty="0">
              <a:latin typeface="DFKai-SB" panose="03000509000000000000" pitchFamily="65" charset="-120"/>
              <a:ea typeface="DFKai-SB" panose="03000509000000000000" pitchFamily="65" charset="-120"/>
              <a:sym typeface="+mn-ea"/>
            </a:endParaRPr>
          </a:p>
          <a:p>
            <a:pPr marL="0" indent="0">
              <a:lnSpc>
                <a:spcPct val="150000"/>
              </a:lnSpc>
              <a:spcAft>
                <a:spcPts val="0"/>
              </a:spcAft>
              <a:buNone/>
            </a:pPr>
            <a:endParaRPr lang="en-US" altLang="zh-CN" sz="1600" dirty="0">
              <a:latin typeface="DFKai-SB" panose="03000509000000000000" pitchFamily="65" charset="-120"/>
              <a:ea typeface="DFKai-SB" panose="03000509000000000000" pitchFamily="65" charset="-120"/>
              <a:sym typeface="+mn-ea"/>
            </a:endParaRPr>
          </a:p>
          <a:p>
            <a:pPr marL="0" indent="0">
              <a:lnSpc>
                <a:spcPct val="150000"/>
              </a:lnSpc>
              <a:spcAft>
                <a:spcPts val="0"/>
              </a:spcAft>
              <a:buNone/>
            </a:pPr>
            <a:endParaRPr lang="en-US" altLang="zh-CN" sz="1600" dirty="0">
              <a:latin typeface="DFKai-SB" panose="03000509000000000000" pitchFamily="65" charset="-120"/>
              <a:ea typeface="DFKai-SB" panose="03000509000000000000" pitchFamily="65" charset="-120"/>
              <a:sym typeface="+mn-ea"/>
            </a:endParaRPr>
          </a:p>
        </p:txBody>
      </p:sp>
      <p:grpSp>
        <p:nvGrpSpPr>
          <p:cNvPr id="8" name="组合 7"/>
          <p:cNvGrpSpPr/>
          <p:nvPr/>
        </p:nvGrpSpPr>
        <p:grpSpPr>
          <a:xfrm>
            <a:off x="4122794" y="2127"/>
            <a:ext cx="3157168" cy="674687"/>
            <a:chOff x="977900" y="557213"/>
            <a:chExt cx="3157168" cy="674687"/>
          </a:xfrm>
        </p:grpSpPr>
        <p:sp>
          <p:nvSpPr>
            <p:cNvPr id="9" name="矩形 8"/>
            <p:cNvSpPr/>
            <p:nvPr/>
          </p:nvSpPr>
          <p:spPr>
            <a:xfrm>
              <a:off x="977900" y="806450"/>
              <a:ext cx="363538"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矩形 9"/>
            <p:cNvSpPr/>
            <p:nvPr/>
          </p:nvSpPr>
          <p:spPr>
            <a:xfrm>
              <a:off x="1101725" y="941388"/>
              <a:ext cx="303213"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文本框 13"/>
            <p:cNvSpPr txBox="1">
              <a:spLocks noChangeArrowheads="1"/>
            </p:cNvSpPr>
            <p:nvPr/>
          </p:nvSpPr>
          <p:spPr bwMode="auto">
            <a:xfrm>
              <a:off x="1341437" y="557213"/>
              <a:ext cx="27936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3600" b="1" dirty="0">
                  <a:latin typeface="Times New Roman" panose="02020603050405020304" pitchFamily="18" charset="0"/>
                  <a:ea typeface="標楷體" panose="03000509000000000000" pitchFamily="65" charset="-120"/>
                  <a:cs typeface="Times New Roman" panose="02020603050405020304" pitchFamily="18" charset="0"/>
                </a:rPr>
                <a:t>Questions</a:t>
              </a:r>
              <a:endParaRPr lang="zh-CN" altLang="en-US" sz="3600" b="1" dirty="0">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12" name="直接连接符 11"/>
            <p:cNvCxnSpPr/>
            <p:nvPr/>
          </p:nvCxnSpPr>
          <p:spPr>
            <a:xfrm>
              <a:off x="1404938" y="1204913"/>
              <a:ext cx="193675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3" name="文本框 12"/>
          <p:cNvSpPr txBox="1"/>
          <p:nvPr/>
        </p:nvSpPr>
        <p:spPr>
          <a:xfrm>
            <a:off x="874965" y="2039584"/>
            <a:ext cx="6135718" cy="786754"/>
          </a:xfrm>
          <a:prstGeom prst="rect">
            <a:avLst/>
          </a:prstGeom>
          <a:solidFill>
            <a:schemeClr val="accent2">
              <a:lumMod val="20000"/>
              <a:lumOff val="80000"/>
            </a:schemeClr>
          </a:solidFill>
        </p:spPr>
        <p:txBody>
          <a:bodyPr wrap="square" rtlCol="0">
            <a:spAutoFit/>
          </a:bodyPr>
          <a:lstStyle/>
          <a:p>
            <a:pPr algn="just">
              <a:lnSpc>
                <a:spcPct val="150000"/>
              </a:lnSpc>
            </a:pPr>
            <a:r>
              <a:rPr lang="en-US" altLang="zh-CN" sz="16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According to the video, what are the positive effects of </a:t>
            </a:r>
            <a:r>
              <a:rPr lang="en-US" altLang="zh-CN" sz="16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signing and implementation of CEPA </a:t>
            </a:r>
            <a:r>
              <a:rPr lang="en-US" altLang="zh-CN" sz="16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and  </a:t>
            </a:r>
            <a:r>
              <a:rPr lang="en-US" altLang="zh-CN" sz="16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its supplements </a:t>
            </a:r>
            <a:r>
              <a:rPr lang="en-US" altLang="zh-CN" sz="16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on your daily life?</a:t>
            </a:r>
            <a:endParaRPr lang="zh-CN" altLang="zh-CN" sz="16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14" name="组合 13"/>
          <p:cNvGrpSpPr>
            <a:grpSpLocks noChangeAspect="1"/>
          </p:cNvGrpSpPr>
          <p:nvPr/>
        </p:nvGrpSpPr>
        <p:grpSpPr>
          <a:xfrm flipH="1">
            <a:off x="290171" y="2152787"/>
            <a:ext cx="540000" cy="540000"/>
            <a:chOff x="5195979" y="428797"/>
            <a:chExt cx="927463" cy="927463"/>
          </a:xfrm>
        </p:grpSpPr>
        <p:sp>
          <p:nvSpPr>
            <p:cNvPr id="15" name="椭圆 14"/>
            <p:cNvSpPr/>
            <p:nvPr/>
          </p:nvSpPr>
          <p:spPr>
            <a:xfrm>
              <a:off x="5195979" y="428797"/>
              <a:ext cx="927463" cy="927463"/>
            </a:xfrm>
            <a:prstGeom prst="ellipse">
              <a:avLst/>
            </a:prstGeom>
            <a:solidFill>
              <a:srgbClr val="C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6" name="组合 15"/>
            <p:cNvGrpSpPr/>
            <p:nvPr/>
          </p:nvGrpSpPr>
          <p:grpSpPr>
            <a:xfrm>
              <a:off x="5235042" y="460898"/>
              <a:ext cx="876427" cy="882962"/>
              <a:chOff x="6130069" y="1975983"/>
              <a:chExt cx="876427" cy="882962"/>
            </a:xfrm>
          </p:grpSpPr>
          <p:sp>
            <p:nvSpPr>
              <p:cNvPr id="19" name="Freeform 16"/>
              <p:cNvSpPr/>
              <p:nvPr/>
            </p:nvSpPr>
            <p:spPr bwMode="auto">
              <a:xfrm>
                <a:off x="6138783" y="1991232"/>
                <a:ext cx="867713" cy="867713"/>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826118"/>
              </a:solidFill>
              <a:ln w="15875" cap="flat">
                <a:noFill/>
                <a:prstDash val="solid"/>
                <a:round/>
              </a:ln>
            </p:spPr>
            <p:txBody>
              <a:bodyPr vert="horz" wrap="square" lIns="91440" tIns="45720" rIns="91440" bIns="45720" numCol="1" anchor="t" anchorCtr="0" compatLnSpc="1"/>
              <a:lstStyle/>
              <a:p>
                <a:endParaRPr lang="zh-CN" altLang="en-US" dirty="0"/>
              </a:p>
            </p:txBody>
          </p:sp>
          <p:sp>
            <p:nvSpPr>
              <p:cNvPr id="20" name="Freeform 16"/>
              <p:cNvSpPr/>
              <p:nvPr/>
            </p:nvSpPr>
            <p:spPr bwMode="auto">
              <a:xfrm>
                <a:off x="6130069" y="1975983"/>
                <a:ext cx="867712" cy="867711"/>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FF0000"/>
              </a:solidFill>
              <a:ln w="15875" cap="flat">
                <a:noFill/>
                <a:prstDash val="solid"/>
                <a:round/>
              </a:ln>
            </p:spPr>
            <p:txBody>
              <a:bodyPr vert="horz" wrap="square" lIns="91440" tIns="45720" rIns="91440" bIns="45720" numCol="1" anchor="t" anchorCtr="0" compatLnSpc="1"/>
              <a:lstStyle/>
              <a:p>
                <a:endParaRPr lang="zh-CN" altLang="en-US"/>
              </a:p>
            </p:txBody>
          </p:sp>
        </p:grpSp>
        <p:sp>
          <p:nvSpPr>
            <p:cNvPr id="17" name="Freeform 39"/>
            <p:cNvSpPr/>
            <p:nvPr/>
          </p:nvSpPr>
          <p:spPr bwMode="auto">
            <a:xfrm flipH="1">
              <a:off x="5533821" y="626452"/>
              <a:ext cx="276775" cy="369453"/>
            </a:xfrm>
            <a:custGeom>
              <a:avLst/>
              <a:gdLst>
                <a:gd name="T0" fmla="*/ 12 w 24"/>
                <a:gd name="T1" fmla="*/ 32 h 32"/>
                <a:gd name="T2" fmla="*/ 12 w 24"/>
                <a:gd name="T3" fmla="*/ 24 h 32"/>
                <a:gd name="T4" fmla="*/ 24 w 24"/>
                <a:gd name="T5" fmla="*/ 12 h 32"/>
                <a:gd name="T6" fmla="*/ 12 w 24"/>
                <a:gd name="T7" fmla="*/ 0 h 32"/>
                <a:gd name="T8" fmla="*/ 0 w 24"/>
                <a:gd name="T9" fmla="*/ 12 h 32"/>
              </a:gdLst>
              <a:ahLst/>
              <a:cxnLst>
                <a:cxn ang="0">
                  <a:pos x="T0" y="T1"/>
                </a:cxn>
                <a:cxn ang="0">
                  <a:pos x="T2" y="T3"/>
                </a:cxn>
                <a:cxn ang="0">
                  <a:pos x="T4" y="T5"/>
                </a:cxn>
                <a:cxn ang="0">
                  <a:pos x="T6" y="T7"/>
                </a:cxn>
                <a:cxn ang="0">
                  <a:pos x="T8" y="T9"/>
                </a:cxn>
              </a:cxnLst>
              <a:rect l="0" t="0" r="r" b="b"/>
              <a:pathLst>
                <a:path w="24" h="32">
                  <a:moveTo>
                    <a:pt x="12" y="32"/>
                  </a:moveTo>
                  <a:cubicBezTo>
                    <a:pt x="12" y="24"/>
                    <a:pt x="12" y="24"/>
                    <a:pt x="12" y="24"/>
                  </a:cubicBezTo>
                  <a:cubicBezTo>
                    <a:pt x="19" y="24"/>
                    <a:pt x="24" y="19"/>
                    <a:pt x="24" y="12"/>
                  </a:cubicBezTo>
                  <a:cubicBezTo>
                    <a:pt x="24" y="6"/>
                    <a:pt x="19" y="0"/>
                    <a:pt x="12" y="0"/>
                  </a:cubicBezTo>
                  <a:cubicBezTo>
                    <a:pt x="5" y="0"/>
                    <a:pt x="0" y="6"/>
                    <a:pt x="0" y="12"/>
                  </a:cubicBezTo>
                </a:path>
              </a:pathLst>
            </a:custGeom>
            <a:noFill/>
            <a:ln w="58738" cap="rnd">
              <a:solidFill>
                <a:schemeClr val="bg1"/>
              </a:solidFill>
              <a:prstDash val="solid"/>
              <a:rou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8" name="Oval 40"/>
            <p:cNvSpPr>
              <a:spLocks noChangeArrowheads="1"/>
            </p:cNvSpPr>
            <p:nvPr/>
          </p:nvSpPr>
          <p:spPr bwMode="auto">
            <a:xfrm>
              <a:off x="5618795" y="1102644"/>
              <a:ext cx="116471" cy="115219"/>
            </a:xfrm>
            <a:prstGeom prst="ellipse">
              <a:avLst/>
            </a:prstGeom>
            <a:solidFill>
              <a:schemeClr val="bg1"/>
            </a:solidFill>
            <a:ln w="9525">
              <a:solidFill>
                <a:schemeClr val="bg1"/>
              </a:solidFill>
              <a:round/>
            </a:ln>
          </p:spPr>
          <p:txBody>
            <a:bodyPr vert="horz" wrap="square" lIns="91440" tIns="45720" rIns="91440" bIns="45720" numCol="1" anchor="t" anchorCtr="0" compatLnSpc="1"/>
            <a:lstStyle/>
            <a:p>
              <a:endParaRPr lang="zh-CN" altLang="en-US"/>
            </a:p>
          </p:txBody>
        </p:sp>
      </p:grpSp>
      <p:grpSp>
        <p:nvGrpSpPr>
          <p:cNvPr id="21" name="组合 20"/>
          <p:cNvGrpSpPr/>
          <p:nvPr/>
        </p:nvGrpSpPr>
        <p:grpSpPr>
          <a:xfrm>
            <a:off x="232834" y="927787"/>
            <a:ext cx="611572" cy="600552"/>
            <a:chOff x="8956942" y="3371688"/>
            <a:chExt cx="783725" cy="769603"/>
          </a:xfrm>
        </p:grpSpPr>
        <p:grpSp>
          <p:nvGrpSpPr>
            <p:cNvPr id="22" name="组合 21"/>
            <p:cNvGrpSpPr/>
            <p:nvPr/>
          </p:nvGrpSpPr>
          <p:grpSpPr>
            <a:xfrm>
              <a:off x="8956942" y="3371688"/>
              <a:ext cx="783725" cy="769603"/>
              <a:chOff x="8575498" y="2572853"/>
              <a:chExt cx="718729" cy="905135"/>
            </a:xfrm>
          </p:grpSpPr>
          <p:sp>
            <p:nvSpPr>
              <p:cNvPr id="29" name="Freeform 217"/>
              <p:cNvSpPr/>
              <p:nvPr/>
            </p:nvSpPr>
            <p:spPr bwMode="auto">
              <a:xfrm>
                <a:off x="8575498" y="2572853"/>
                <a:ext cx="627063" cy="822325"/>
              </a:xfrm>
              <a:custGeom>
                <a:avLst/>
                <a:gdLst>
                  <a:gd name="T0" fmla="*/ 309 w 395"/>
                  <a:gd name="T1" fmla="*/ 0 h 518"/>
                  <a:gd name="T2" fmla="*/ 0 w 395"/>
                  <a:gd name="T3" fmla="*/ 0 h 518"/>
                  <a:gd name="T4" fmla="*/ 0 w 395"/>
                  <a:gd name="T5" fmla="*/ 518 h 518"/>
                  <a:gd name="T6" fmla="*/ 395 w 395"/>
                  <a:gd name="T7" fmla="*/ 518 h 518"/>
                  <a:gd name="T8" fmla="*/ 395 w 395"/>
                  <a:gd name="T9" fmla="*/ 86 h 518"/>
                  <a:gd name="T10" fmla="*/ 309 w 395"/>
                  <a:gd name="T11" fmla="*/ 0 h 518"/>
                </a:gdLst>
                <a:ahLst/>
                <a:cxnLst>
                  <a:cxn ang="0">
                    <a:pos x="T0" y="T1"/>
                  </a:cxn>
                  <a:cxn ang="0">
                    <a:pos x="T2" y="T3"/>
                  </a:cxn>
                  <a:cxn ang="0">
                    <a:pos x="T4" y="T5"/>
                  </a:cxn>
                  <a:cxn ang="0">
                    <a:pos x="T6" y="T7"/>
                  </a:cxn>
                  <a:cxn ang="0">
                    <a:pos x="T8" y="T9"/>
                  </a:cxn>
                  <a:cxn ang="0">
                    <a:pos x="T10" y="T11"/>
                  </a:cxn>
                </a:cxnLst>
                <a:rect l="0" t="0" r="r" b="b"/>
                <a:pathLst>
                  <a:path w="395" h="518">
                    <a:moveTo>
                      <a:pt x="309" y="0"/>
                    </a:moveTo>
                    <a:lnTo>
                      <a:pt x="0" y="0"/>
                    </a:lnTo>
                    <a:lnTo>
                      <a:pt x="0" y="518"/>
                    </a:lnTo>
                    <a:lnTo>
                      <a:pt x="395" y="518"/>
                    </a:lnTo>
                    <a:lnTo>
                      <a:pt x="395" y="86"/>
                    </a:lnTo>
                    <a:lnTo>
                      <a:pt x="309" y="0"/>
                    </a:lnTo>
                    <a:close/>
                  </a:path>
                </a:pathLst>
              </a:custGeom>
              <a:solidFill>
                <a:srgbClr val="FFC000">
                  <a:alpha val="13000"/>
                </a:srgbClr>
              </a:solidFill>
              <a:ln>
                <a:noFill/>
              </a:ln>
            </p:spPr>
            <p:txBody>
              <a:bodyPr vert="horz" wrap="square" lIns="91440" tIns="45720" rIns="91440" bIns="45720" numCol="1" anchor="t" anchorCtr="0" compatLnSpc="1"/>
              <a:lstStyle/>
              <a:p>
                <a:endParaRPr lang="zh-CN" altLang="en-US" dirty="0"/>
              </a:p>
            </p:txBody>
          </p:sp>
          <p:sp>
            <p:nvSpPr>
              <p:cNvPr id="30" name="Freeform 217"/>
              <p:cNvSpPr/>
              <p:nvPr/>
            </p:nvSpPr>
            <p:spPr bwMode="auto">
              <a:xfrm>
                <a:off x="8667164" y="2655663"/>
                <a:ext cx="627063" cy="822325"/>
              </a:xfrm>
              <a:custGeom>
                <a:avLst/>
                <a:gdLst>
                  <a:gd name="T0" fmla="*/ 309 w 395"/>
                  <a:gd name="T1" fmla="*/ 0 h 518"/>
                  <a:gd name="T2" fmla="*/ 0 w 395"/>
                  <a:gd name="T3" fmla="*/ 0 h 518"/>
                  <a:gd name="T4" fmla="*/ 0 w 395"/>
                  <a:gd name="T5" fmla="*/ 518 h 518"/>
                  <a:gd name="T6" fmla="*/ 395 w 395"/>
                  <a:gd name="T7" fmla="*/ 518 h 518"/>
                  <a:gd name="T8" fmla="*/ 395 w 395"/>
                  <a:gd name="T9" fmla="*/ 86 h 518"/>
                  <a:gd name="T10" fmla="*/ 309 w 395"/>
                  <a:gd name="T11" fmla="*/ 0 h 518"/>
                </a:gdLst>
                <a:ahLst/>
                <a:cxnLst>
                  <a:cxn ang="0">
                    <a:pos x="T0" y="T1"/>
                  </a:cxn>
                  <a:cxn ang="0">
                    <a:pos x="T2" y="T3"/>
                  </a:cxn>
                  <a:cxn ang="0">
                    <a:pos x="T4" y="T5"/>
                  </a:cxn>
                  <a:cxn ang="0">
                    <a:pos x="T6" y="T7"/>
                  </a:cxn>
                  <a:cxn ang="0">
                    <a:pos x="T8" y="T9"/>
                  </a:cxn>
                  <a:cxn ang="0">
                    <a:pos x="T10" y="T11"/>
                  </a:cxn>
                </a:cxnLst>
                <a:rect l="0" t="0" r="r" b="b"/>
                <a:pathLst>
                  <a:path w="395" h="518">
                    <a:moveTo>
                      <a:pt x="309" y="0"/>
                    </a:moveTo>
                    <a:lnTo>
                      <a:pt x="0" y="0"/>
                    </a:lnTo>
                    <a:lnTo>
                      <a:pt x="0" y="518"/>
                    </a:lnTo>
                    <a:lnTo>
                      <a:pt x="395" y="518"/>
                    </a:lnTo>
                    <a:lnTo>
                      <a:pt x="395" y="86"/>
                    </a:lnTo>
                    <a:lnTo>
                      <a:pt x="309" y="0"/>
                    </a:lnTo>
                    <a:close/>
                  </a:path>
                </a:pathLst>
              </a:custGeom>
              <a:solidFill>
                <a:srgbClr val="351C5A"/>
              </a:solidFill>
              <a:ln>
                <a:noFill/>
              </a:ln>
            </p:spPr>
            <p:txBody>
              <a:bodyPr vert="horz" wrap="square" lIns="91440" tIns="45720" rIns="91440" bIns="45720" numCol="1" anchor="t" anchorCtr="0" compatLnSpc="1"/>
              <a:lstStyle/>
              <a:p>
                <a:endParaRPr lang="zh-CN" altLang="en-US"/>
              </a:p>
            </p:txBody>
          </p:sp>
          <p:sp>
            <p:nvSpPr>
              <p:cNvPr id="31" name="Freeform 217"/>
              <p:cNvSpPr/>
              <p:nvPr/>
            </p:nvSpPr>
            <p:spPr bwMode="auto">
              <a:xfrm>
                <a:off x="8639459" y="2627958"/>
                <a:ext cx="627063" cy="822325"/>
              </a:xfrm>
              <a:custGeom>
                <a:avLst/>
                <a:gdLst>
                  <a:gd name="T0" fmla="*/ 309 w 395"/>
                  <a:gd name="T1" fmla="*/ 0 h 518"/>
                  <a:gd name="T2" fmla="*/ 0 w 395"/>
                  <a:gd name="T3" fmla="*/ 0 h 518"/>
                  <a:gd name="T4" fmla="*/ 0 w 395"/>
                  <a:gd name="T5" fmla="*/ 518 h 518"/>
                  <a:gd name="T6" fmla="*/ 395 w 395"/>
                  <a:gd name="T7" fmla="*/ 518 h 518"/>
                  <a:gd name="T8" fmla="*/ 395 w 395"/>
                  <a:gd name="T9" fmla="*/ 86 h 518"/>
                  <a:gd name="T10" fmla="*/ 309 w 395"/>
                  <a:gd name="T11" fmla="*/ 0 h 518"/>
                </a:gdLst>
                <a:ahLst/>
                <a:cxnLst>
                  <a:cxn ang="0">
                    <a:pos x="T0" y="T1"/>
                  </a:cxn>
                  <a:cxn ang="0">
                    <a:pos x="T2" y="T3"/>
                  </a:cxn>
                  <a:cxn ang="0">
                    <a:pos x="T4" y="T5"/>
                  </a:cxn>
                  <a:cxn ang="0">
                    <a:pos x="T6" y="T7"/>
                  </a:cxn>
                  <a:cxn ang="0">
                    <a:pos x="T8" y="T9"/>
                  </a:cxn>
                  <a:cxn ang="0">
                    <a:pos x="T10" y="T11"/>
                  </a:cxn>
                </a:cxnLst>
                <a:rect l="0" t="0" r="r" b="b"/>
                <a:pathLst>
                  <a:path w="395" h="518">
                    <a:moveTo>
                      <a:pt x="309" y="0"/>
                    </a:moveTo>
                    <a:lnTo>
                      <a:pt x="0" y="0"/>
                    </a:lnTo>
                    <a:lnTo>
                      <a:pt x="0" y="518"/>
                    </a:lnTo>
                    <a:lnTo>
                      <a:pt x="395" y="518"/>
                    </a:lnTo>
                    <a:lnTo>
                      <a:pt x="395" y="86"/>
                    </a:lnTo>
                    <a:lnTo>
                      <a:pt x="309" y="0"/>
                    </a:lnTo>
                    <a:close/>
                  </a:path>
                </a:pathLst>
              </a:custGeom>
              <a:solidFill>
                <a:srgbClr val="FFC000"/>
              </a:solidFill>
              <a:ln>
                <a:noFill/>
              </a:ln>
            </p:spPr>
            <p:txBody>
              <a:bodyPr vert="horz" wrap="square" lIns="91440" tIns="45720" rIns="91440" bIns="45720" numCol="1" anchor="t" anchorCtr="0" compatLnSpc="1"/>
              <a:lstStyle/>
              <a:p>
                <a:endParaRPr lang="zh-CN" altLang="en-US"/>
              </a:p>
            </p:txBody>
          </p:sp>
          <p:sp>
            <p:nvSpPr>
              <p:cNvPr id="32" name="Freeform 218"/>
              <p:cNvSpPr/>
              <p:nvPr/>
            </p:nvSpPr>
            <p:spPr bwMode="auto">
              <a:xfrm>
                <a:off x="9088721" y="2607320"/>
                <a:ext cx="195263" cy="196850"/>
              </a:xfrm>
              <a:custGeom>
                <a:avLst/>
                <a:gdLst>
                  <a:gd name="T0" fmla="*/ 0 w 123"/>
                  <a:gd name="T1" fmla="*/ 0 h 124"/>
                  <a:gd name="T2" fmla="*/ 0 w 123"/>
                  <a:gd name="T3" fmla="*/ 124 h 124"/>
                  <a:gd name="T4" fmla="*/ 123 w 123"/>
                  <a:gd name="T5" fmla="*/ 124 h 124"/>
                  <a:gd name="T6" fmla="*/ 0 w 123"/>
                  <a:gd name="T7" fmla="*/ 0 h 124"/>
                </a:gdLst>
                <a:ahLst/>
                <a:cxnLst>
                  <a:cxn ang="0">
                    <a:pos x="T0" y="T1"/>
                  </a:cxn>
                  <a:cxn ang="0">
                    <a:pos x="T2" y="T3"/>
                  </a:cxn>
                  <a:cxn ang="0">
                    <a:pos x="T4" y="T5"/>
                  </a:cxn>
                  <a:cxn ang="0">
                    <a:pos x="T6" y="T7"/>
                  </a:cxn>
                </a:cxnLst>
                <a:rect l="0" t="0" r="r" b="b"/>
                <a:pathLst>
                  <a:path w="123" h="124">
                    <a:moveTo>
                      <a:pt x="0" y="0"/>
                    </a:moveTo>
                    <a:lnTo>
                      <a:pt x="0" y="124"/>
                    </a:lnTo>
                    <a:lnTo>
                      <a:pt x="123" y="124"/>
                    </a:lnTo>
                    <a:lnTo>
                      <a:pt x="0" y="0"/>
                    </a:lnTo>
                    <a:close/>
                  </a:path>
                </a:pathLst>
              </a:custGeom>
              <a:solidFill>
                <a:srgbClr val="FD7F00"/>
              </a:solidFill>
              <a:ln>
                <a:noFill/>
              </a:ln>
            </p:spPr>
            <p:txBody>
              <a:bodyPr vert="horz" wrap="square" lIns="91440" tIns="45720" rIns="91440" bIns="45720" numCol="1" anchor="t" anchorCtr="0" compatLnSpc="1"/>
              <a:lstStyle/>
              <a:p>
                <a:endParaRPr lang="zh-CN" altLang="en-US"/>
              </a:p>
            </p:txBody>
          </p:sp>
        </p:grpSp>
        <p:grpSp>
          <p:nvGrpSpPr>
            <p:cNvPr id="23" name="组合 22"/>
            <p:cNvGrpSpPr/>
            <p:nvPr/>
          </p:nvGrpSpPr>
          <p:grpSpPr>
            <a:xfrm>
              <a:off x="9163801" y="3580795"/>
              <a:ext cx="417426" cy="417425"/>
              <a:chOff x="8440738" y="3594100"/>
              <a:chExt cx="554038" cy="554037"/>
            </a:xfrm>
          </p:grpSpPr>
          <p:sp>
            <p:nvSpPr>
              <p:cNvPr id="24" name="Freeform 5"/>
              <p:cNvSpPr/>
              <p:nvPr/>
            </p:nvSpPr>
            <p:spPr bwMode="auto">
              <a:xfrm>
                <a:off x="8440738" y="3594100"/>
                <a:ext cx="554038" cy="554037"/>
              </a:xfrm>
              <a:custGeom>
                <a:avLst/>
                <a:gdLst>
                  <a:gd name="T0" fmla="*/ 132 w 144"/>
                  <a:gd name="T1" fmla="*/ 0 h 144"/>
                  <a:gd name="T2" fmla="*/ 12 w 144"/>
                  <a:gd name="T3" fmla="*/ 0 h 144"/>
                  <a:gd name="T4" fmla="*/ 0 w 144"/>
                  <a:gd name="T5" fmla="*/ 12 h 144"/>
                  <a:gd name="T6" fmla="*/ 0 w 144"/>
                  <a:gd name="T7" fmla="*/ 132 h 144"/>
                  <a:gd name="T8" fmla="*/ 12 w 144"/>
                  <a:gd name="T9" fmla="*/ 144 h 144"/>
                  <a:gd name="T10" fmla="*/ 132 w 144"/>
                  <a:gd name="T11" fmla="*/ 144 h 144"/>
                  <a:gd name="T12" fmla="*/ 144 w 144"/>
                  <a:gd name="T13" fmla="*/ 132 h 144"/>
                  <a:gd name="T14" fmla="*/ 144 w 144"/>
                  <a:gd name="T15" fmla="*/ 12 h 144"/>
                  <a:gd name="T16" fmla="*/ 132 w 144"/>
                  <a:gd name="T17"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4">
                    <a:moveTo>
                      <a:pt x="132" y="0"/>
                    </a:moveTo>
                    <a:cubicBezTo>
                      <a:pt x="12" y="0"/>
                      <a:pt x="12" y="0"/>
                      <a:pt x="12" y="0"/>
                    </a:cubicBezTo>
                    <a:cubicBezTo>
                      <a:pt x="5" y="0"/>
                      <a:pt x="0" y="5"/>
                      <a:pt x="0" y="12"/>
                    </a:cubicBezTo>
                    <a:cubicBezTo>
                      <a:pt x="0" y="132"/>
                      <a:pt x="0" y="132"/>
                      <a:pt x="0" y="132"/>
                    </a:cubicBezTo>
                    <a:cubicBezTo>
                      <a:pt x="0" y="139"/>
                      <a:pt x="5" y="144"/>
                      <a:pt x="12" y="144"/>
                    </a:cubicBezTo>
                    <a:cubicBezTo>
                      <a:pt x="132" y="144"/>
                      <a:pt x="132" y="144"/>
                      <a:pt x="132" y="144"/>
                    </a:cubicBezTo>
                    <a:cubicBezTo>
                      <a:pt x="139" y="144"/>
                      <a:pt x="144" y="139"/>
                      <a:pt x="144" y="132"/>
                    </a:cubicBezTo>
                    <a:cubicBezTo>
                      <a:pt x="144" y="12"/>
                      <a:pt x="144" y="12"/>
                      <a:pt x="144" y="12"/>
                    </a:cubicBezTo>
                    <a:cubicBezTo>
                      <a:pt x="144" y="5"/>
                      <a:pt x="139" y="0"/>
                      <a:pt x="132" y="0"/>
                    </a:cubicBezTo>
                    <a:close/>
                  </a:path>
                </a:pathLst>
              </a:custGeom>
              <a:noFill/>
              <a:ln w="31750" cap="rnd">
                <a:solidFill>
                  <a:schemeClr val="bg1"/>
                </a:solidFill>
                <a:prstDash val="solid"/>
                <a:rou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5" name="Freeform 6"/>
              <p:cNvSpPr/>
              <p:nvPr/>
            </p:nvSpPr>
            <p:spPr bwMode="auto">
              <a:xfrm>
                <a:off x="8641699" y="3807141"/>
                <a:ext cx="204980" cy="235421"/>
              </a:xfrm>
              <a:custGeom>
                <a:avLst/>
                <a:gdLst>
                  <a:gd name="T0" fmla="*/ 0 w 101"/>
                  <a:gd name="T1" fmla="*/ 58 h 116"/>
                  <a:gd name="T2" fmla="*/ 0 w 101"/>
                  <a:gd name="T3" fmla="*/ 0 h 116"/>
                  <a:gd name="T4" fmla="*/ 50 w 101"/>
                  <a:gd name="T5" fmla="*/ 29 h 116"/>
                  <a:gd name="T6" fmla="*/ 101 w 101"/>
                  <a:gd name="T7" fmla="*/ 58 h 116"/>
                  <a:gd name="T8" fmla="*/ 50 w 101"/>
                  <a:gd name="T9" fmla="*/ 87 h 116"/>
                  <a:gd name="T10" fmla="*/ 0 w 101"/>
                  <a:gd name="T11" fmla="*/ 116 h 116"/>
                  <a:gd name="T12" fmla="*/ 0 w 101"/>
                  <a:gd name="T13" fmla="*/ 58 h 116"/>
                </a:gdLst>
                <a:ahLst/>
                <a:cxnLst>
                  <a:cxn ang="0">
                    <a:pos x="T0" y="T1"/>
                  </a:cxn>
                  <a:cxn ang="0">
                    <a:pos x="T2" y="T3"/>
                  </a:cxn>
                  <a:cxn ang="0">
                    <a:pos x="T4" y="T5"/>
                  </a:cxn>
                  <a:cxn ang="0">
                    <a:pos x="T6" y="T7"/>
                  </a:cxn>
                  <a:cxn ang="0">
                    <a:pos x="T8" y="T9"/>
                  </a:cxn>
                  <a:cxn ang="0">
                    <a:pos x="T10" y="T11"/>
                  </a:cxn>
                  <a:cxn ang="0">
                    <a:pos x="T12" y="T13"/>
                  </a:cxn>
                </a:cxnLst>
                <a:rect l="0" t="0" r="r" b="b"/>
                <a:pathLst>
                  <a:path w="101" h="116">
                    <a:moveTo>
                      <a:pt x="0" y="58"/>
                    </a:moveTo>
                    <a:lnTo>
                      <a:pt x="0" y="0"/>
                    </a:lnTo>
                    <a:lnTo>
                      <a:pt x="50" y="29"/>
                    </a:lnTo>
                    <a:lnTo>
                      <a:pt x="101" y="58"/>
                    </a:lnTo>
                    <a:lnTo>
                      <a:pt x="50" y="87"/>
                    </a:lnTo>
                    <a:lnTo>
                      <a:pt x="0" y="116"/>
                    </a:lnTo>
                    <a:lnTo>
                      <a:pt x="0" y="58"/>
                    </a:lnTo>
                    <a:close/>
                  </a:path>
                </a:pathLst>
              </a:custGeom>
              <a:solidFill>
                <a:schemeClr val="bg1"/>
              </a:solidFill>
              <a:ln w="31750" cap="rnd">
                <a:noFill/>
                <a:prstDash val="solid"/>
                <a:round/>
              </a:ln>
            </p:spPr>
            <p:txBody>
              <a:bodyPr vert="horz" wrap="square" lIns="91440" tIns="45720" rIns="91440" bIns="45720" numCol="1" anchor="t" anchorCtr="0" compatLnSpc="1"/>
              <a:lstStyle/>
              <a:p>
                <a:endParaRPr lang="zh-CN" altLang="en-US"/>
              </a:p>
            </p:txBody>
          </p:sp>
          <p:sp>
            <p:nvSpPr>
              <p:cNvPr id="26" name="Line 7"/>
              <p:cNvSpPr>
                <a:spLocks noChangeShapeType="1"/>
              </p:cNvSpPr>
              <p:nvPr/>
            </p:nvSpPr>
            <p:spPr bwMode="auto">
              <a:xfrm>
                <a:off x="8440738" y="3732213"/>
                <a:ext cx="554038" cy="0"/>
              </a:xfrm>
              <a:prstGeom prst="line">
                <a:avLst/>
              </a:prstGeom>
              <a:noFill/>
              <a:ln w="31750" cap="rnd">
                <a:solidFill>
                  <a:schemeClr val="bg1"/>
                </a:solidFill>
                <a:prstDash val="solid"/>
                <a:rou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7" name="Line 8"/>
              <p:cNvSpPr>
                <a:spLocks noChangeShapeType="1"/>
              </p:cNvSpPr>
              <p:nvPr/>
            </p:nvSpPr>
            <p:spPr bwMode="auto">
              <a:xfrm flipH="1">
                <a:off x="8764588" y="3594100"/>
                <a:ext cx="92075" cy="138112"/>
              </a:xfrm>
              <a:prstGeom prst="line">
                <a:avLst/>
              </a:prstGeom>
              <a:noFill/>
              <a:ln w="31750" cap="rnd">
                <a:solidFill>
                  <a:schemeClr val="bg1"/>
                </a:solidFill>
                <a:prstDash val="solid"/>
                <a:rou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8" name="Line 9"/>
              <p:cNvSpPr>
                <a:spLocks noChangeShapeType="1"/>
              </p:cNvSpPr>
              <p:nvPr/>
            </p:nvSpPr>
            <p:spPr bwMode="auto">
              <a:xfrm flipH="1">
                <a:off x="8578850" y="3594100"/>
                <a:ext cx="93663" cy="138112"/>
              </a:xfrm>
              <a:prstGeom prst="line">
                <a:avLst/>
              </a:prstGeom>
              <a:noFill/>
              <a:ln w="31750" cap="rnd">
                <a:solidFill>
                  <a:schemeClr val="bg1"/>
                </a:solidFill>
                <a:prstDash val="solid"/>
                <a:rou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pic>
        <p:nvPicPr>
          <p:cNvPr id="2" name="Picture 1">
            <a:hlinkClick r:id="rId2"/>
          </p:cNvPr>
          <p:cNvPicPr>
            <a:picLocks noChangeAspect="1"/>
          </p:cNvPicPr>
          <p:nvPr/>
        </p:nvPicPr>
        <p:blipFill>
          <a:blip r:embed="rId3"/>
          <a:stretch>
            <a:fillRect/>
          </a:stretch>
        </p:blipFill>
        <p:spPr>
          <a:xfrm>
            <a:off x="7585132" y="569107"/>
            <a:ext cx="3130654" cy="2315914"/>
          </a:xfrm>
          <a:prstGeom prst="rect">
            <a:avLst/>
          </a:prstGeom>
        </p:spPr>
      </p:pic>
      <p:sp>
        <p:nvSpPr>
          <p:cNvPr id="33" name="Rectangle 32"/>
          <p:cNvSpPr/>
          <p:nvPr/>
        </p:nvSpPr>
        <p:spPr>
          <a:xfrm>
            <a:off x="7569186" y="2924145"/>
            <a:ext cx="3130654" cy="307777"/>
          </a:xfrm>
          <a:prstGeom prst="rect">
            <a:avLst/>
          </a:prstGeom>
          <a:ln w="19050">
            <a:solidFill>
              <a:srgbClr val="7030A0"/>
            </a:solidFill>
          </a:ln>
        </p:spPr>
        <p:txBody>
          <a:bodyPr wrap="square">
            <a:spAutoFit/>
          </a:bodyPr>
          <a:lstStyle/>
          <a:p>
            <a:pPr algn="ctr"/>
            <a:r>
              <a:rPr lang="en-US" altLang="zh-CN" sz="1400" b="0" i="0" dirty="0">
                <a:solidFill>
                  <a:srgbClr val="000000"/>
                </a:solidFill>
                <a:effectLst/>
                <a:latin typeface="Times New Roman" panose="02020603050405020304" pitchFamily="18" charset="0"/>
                <a:cs typeface="Times New Roman" panose="02020603050405020304" pitchFamily="18" charset="0"/>
              </a:rPr>
              <a:t>Click on the image to watch the video</a:t>
            </a:r>
            <a:endParaRPr lang="en-US" sz="14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Rectangle 3"/>
          <p:cNvSpPr/>
          <p:nvPr/>
        </p:nvSpPr>
        <p:spPr>
          <a:xfrm>
            <a:off x="7569186" y="3265495"/>
            <a:ext cx="4434392" cy="430887"/>
          </a:xfrm>
          <a:prstGeom prst="rect">
            <a:avLst/>
          </a:prstGeom>
        </p:spPr>
        <p:txBody>
          <a:bodyPr wrap="square">
            <a:spAutoFit/>
          </a:bodyPr>
          <a:lstStyle/>
          <a:p>
            <a:r>
              <a:rPr lang="en-US" altLang="zh-CN" sz="1200" kern="100" dirty="0">
                <a:effectLst/>
                <a:latin typeface="Times New Roman" panose="02020603050405020304" pitchFamily="18" charset="0"/>
                <a:ea typeface="宋体" panose="02010600030101010101" pitchFamily="2" charset="-122"/>
                <a:cs typeface="Times New Roman" panose="02020603050405020304" pitchFamily="18" charset="0"/>
              </a:rPr>
              <a:t>Source: CCTV</a:t>
            </a:r>
            <a:endParaRPr lang="zh-CN" alt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1000" dirty="0">
                <a:latin typeface="Times New Roman" panose="02020603050405020304" pitchFamily="18" charset="0"/>
                <a:ea typeface="DFKai-SB" panose="03000509000000000000" pitchFamily="65" charset="-120"/>
                <a:cs typeface="Times New Roman" panose="02020603050405020304" pitchFamily="18" charset="0"/>
                <a:sym typeface="+mn-ea"/>
              </a:rPr>
              <a:t>http://tv.cctv.com/2017/06/29/VIDEcoZRJdWhjSOh8DNhnU0X170629.shtml</a:t>
            </a:r>
          </a:p>
        </p:txBody>
      </p:sp>
      <p:pic>
        <p:nvPicPr>
          <p:cNvPr id="5" name="Picture 4"/>
          <p:cNvPicPr>
            <a:picLocks noChangeAspect="1"/>
          </p:cNvPicPr>
          <p:nvPr/>
        </p:nvPicPr>
        <p:blipFill>
          <a:blip r:embed="rId4"/>
          <a:stretch>
            <a:fillRect/>
          </a:stretch>
        </p:blipFill>
        <p:spPr>
          <a:xfrm>
            <a:off x="10817506" y="2914647"/>
            <a:ext cx="1374494" cy="259627"/>
          </a:xfrm>
          <a:prstGeom prst="rect">
            <a:avLst/>
          </a:prstGeom>
        </p:spPr>
      </p:pic>
      <p:sp>
        <p:nvSpPr>
          <p:cNvPr id="34" name="文本框 3"/>
          <p:cNvSpPr txBox="1"/>
          <p:nvPr/>
        </p:nvSpPr>
        <p:spPr>
          <a:xfrm>
            <a:off x="889175" y="3090925"/>
            <a:ext cx="6088309" cy="3139321"/>
          </a:xfrm>
          <a:prstGeom prst="rect">
            <a:avLst/>
          </a:prstGeom>
          <a:solidFill>
            <a:schemeClr val="accent5">
              <a:lumMod val="20000"/>
              <a:lumOff val="80000"/>
            </a:schemeClr>
          </a:solidFill>
        </p:spPr>
        <p:txBody>
          <a:bodyPr wrap="square" rtlCol="0">
            <a:spAutoFit/>
          </a:bodyPr>
          <a:lstStyle/>
          <a:p>
            <a:pPr indent="228600" algn="just"/>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Reference answers: </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a:buFont typeface="Arial" panose="020B0604020202020204" pitchFamily="34" charset="0"/>
              <a:buChar char="•"/>
            </a:pP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With the increasing development of transportation, it is more convenient to travel </a:t>
            </a:r>
            <a:r>
              <a:rPr lang="en-US" altLang="zh-CN" sz="18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in </a:t>
            </a: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the Mainland;</a:t>
            </a:r>
            <a:endParaRPr lang="zh-CN"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a:buFont typeface="Arial" panose="020B0604020202020204" pitchFamily="34" charset="0"/>
              <a:buChar char="•"/>
            </a:pP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The increasingly close economic and trade exchanges between the Mainland and Hong Kong will drive and create some jobs; </a:t>
            </a:r>
            <a:endParaRPr lang="zh-CN"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a:buFont typeface="Arial" panose="020B0604020202020204" pitchFamily="34" charset="0"/>
              <a:buChar char="•"/>
            </a:pP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After </a:t>
            </a:r>
            <a:r>
              <a:rPr lang="en-US" altLang="zh-CN" sz="18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launching of</a:t>
            </a:r>
            <a:r>
              <a:rPr lang="en-US"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the Individual Visit Scheme </a:t>
            </a:r>
            <a:r>
              <a:rPr lang="en-US"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in the </a:t>
            </a: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Mainland, the income of the relevant tourism industry in Hong Kong has increased; </a:t>
            </a:r>
            <a:endParaRPr lang="en-US"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a:buFont typeface="Arial" panose="020B0604020202020204" pitchFamily="34" charset="0"/>
              <a:buChar char="•"/>
            </a:pP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Films and other cultural products are increasingly diversified, enriching cultural life. A</a:t>
            </a:r>
            <a:r>
              <a:rPr lang="zh-CN"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nd </a:t>
            </a:r>
            <a:r>
              <a:rPr lang="en-US" altLang="zh-CN" sz="18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so on </a:t>
            </a:r>
            <a:r>
              <a:rPr lang="zh-CN" altLang="zh-CN" sz="18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a:t>
            </a:r>
            <a:endParaRPr lang="zh-CN" altLang="zh-CN" sz="2400" kern="100" spc="0" dirty="0">
              <a:solidFill>
                <a:schemeClr val="tx1">
                  <a:lumMod val="95000"/>
                  <a:lumOff val="5000"/>
                </a:schemeClr>
              </a:solidFill>
              <a:latin typeface="DFKai-SB" panose="03000509000000000000" pitchFamily="65" charset="-120"/>
              <a:ea typeface="DFKai-SB" panose="03000509000000000000" pitchFamily="65" charset="-120"/>
              <a:cs typeface="Times New Roman" panose="02020603050405020304" charset="0"/>
              <a:sym typeface="+mn-ea"/>
            </a:endParaRPr>
          </a:p>
        </p:txBody>
      </p:sp>
      <p:grpSp>
        <p:nvGrpSpPr>
          <p:cNvPr id="35" name="组合 4"/>
          <p:cNvGrpSpPr>
            <a:grpSpLocks noChangeAspect="1"/>
          </p:cNvGrpSpPr>
          <p:nvPr/>
        </p:nvGrpSpPr>
        <p:grpSpPr>
          <a:xfrm>
            <a:off x="324141" y="3169854"/>
            <a:ext cx="493472" cy="540000"/>
            <a:chOff x="6523756" y="488141"/>
            <a:chExt cx="883270" cy="966551"/>
          </a:xfrm>
        </p:grpSpPr>
        <p:sp>
          <p:nvSpPr>
            <p:cNvPr id="36" name="流程图: 离页连接符 5"/>
            <p:cNvSpPr/>
            <p:nvPr/>
          </p:nvSpPr>
          <p:spPr>
            <a:xfrm>
              <a:off x="6523756" y="488141"/>
              <a:ext cx="826517" cy="891903"/>
            </a:xfrm>
            <a:prstGeom prst="flowChartOffpageConnector">
              <a:avLst/>
            </a:prstGeom>
            <a:solidFill>
              <a:srgbClr val="21D0C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流程图: 离页连接符 7"/>
            <p:cNvSpPr/>
            <p:nvPr/>
          </p:nvSpPr>
          <p:spPr>
            <a:xfrm>
              <a:off x="6580509" y="562789"/>
              <a:ext cx="826517" cy="891903"/>
            </a:xfrm>
            <a:prstGeom prst="flowChartOffpage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流程图: 离页连接符 8"/>
            <p:cNvSpPr/>
            <p:nvPr/>
          </p:nvSpPr>
          <p:spPr>
            <a:xfrm>
              <a:off x="6560792" y="529167"/>
              <a:ext cx="826517" cy="891903"/>
            </a:xfrm>
            <a:prstGeom prst="flowChartOffpageConnector">
              <a:avLst/>
            </a:prstGeom>
            <a:solidFill>
              <a:srgbClr val="21D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9" name="组合 9"/>
            <p:cNvGrpSpPr/>
            <p:nvPr/>
          </p:nvGrpSpPr>
          <p:grpSpPr>
            <a:xfrm>
              <a:off x="6676279" y="647264"/>
              <a:ext cx="600075" cy="568325"/>
              <a:chOff x="5991226" y="2949576"/>
              <a:chExt cx="600075" cy="568325"/>
            </a:xfrm>
          </p:grpSpPr>
          <p:sp>
            <p:nvSpPr>
              <p:cNvPr id="40" name="Freeform 46"/>
              <p:cNvSpPr/>
              <p:nvPr/>
            </p:nvSpPr>
            <p:spPr bwMode="auto">
              <a:xfrm>
                <a:off x="5991226" y="3168651"/>
                <a:ext cx="349250" cy="349250"/>
              </a:xfrm>
              <a:custGeom>
                <a:avLst/>
                <a:gdLst>
                  <a:gd name="T0" fmla="*/ 36 w 43"/>
                  <a:gd name="T1" fmla="*/ 8 h 43"/>
                  <a:gd name="T2" fmla="*/ 41 w 43"/>
                  <a:gd name="T3" fmla="*/ 27 h 43"/>
                  <a:gd name="T4" fmla="*/ 27 w 43"/>
                  <a:gd name="T5" fmla="*/ 41 h 43"/>
                  <a:gd name="T6" fmla="*/ 8 w 43"/>
                  <a:gd name="T7" fmla="*/ 36 h 43"/>
                  <a:gd name="T8" fmla="*/ 8 w 43"/>
                  <a:gd name="T9" fmla="*/ 8 h 43"/>
                  <a:gd name="T10" fmla="*/ 36 w 43"/>
                  <a:gd name="T11" fmla="*/ 8 h 43"/>
                </a:gdLst>
                <a:ahLst/>
                <a:cxnLst>
                  <a:cxn ang="0">
                    <a:pos x="T0" y="T1"/>
                  </a:cxn>
                  <a:cxn ang="0">
                    <a:pos x="T2" y="T3"/>
                  </a:cxn>
                  <a:cxn ang="0">
                    <a:pos x="T4" y="T5"/>
                  </a:cxn>
                  <a:cxn ang="0">
                    <a:pos x="T6" y="T7"/>
                  </a:cxn>
                  <a:cxn ang="0">
                    <a:pos x="T8" y="T9"/>
                  </a:cxn>
                  <a:cxn ang="0">
                    <a:pos x="T10" y="T11"/>
                  </a:cxn>
                </a:cxnLst>
                <a:rect l="0" t="0" r="r" b="b"/>
                <a:pathLst>
                  <a:path w="43" h="43">
                    <a:moveTo>
                      <a:pt x="36" y="8"/>
                    </a:moveTo>
                    <a:cubicBezTo>
                      <a:pt x="41" y="13"/>
                      <a:pt x="43" y="20"/>
                      <a:pt x="41" y="27"/>
                    </a:cubicBezTo>
                    <a:cubicBezTo>
                      <a:pt x="39" y="34"/>
                      <a:pt x="34" y="39"/>
                      <a:pt x="27" y="41"/>
                    </a:cubicBezTo>
                    <a:cubicBezTo>
                      <a:pt x="20" y="43"/>
                      <a:pt x="13" y="41"/>
                      <a:pt x="8" y="36"/>
                    </a:cubicBezTo>
                    <a:cubicBezTo>
                      <a:pt x="0" y="28"/>
                      <a:pt x="0" y="15"/>
                      <a:pt x="8" y="8"/>
                    </a:cubicBezTo>
                    <a:cubicBezTo>
                      <a:pt x="16" y="0"/>
                      <a:pt x="28" y="0"/>
                      <a:pt x="36" y="8"/>
                    </a:cubicBezTo>
                    <a:close/>
                  </a:path>
                </a:pathLst>
              </a:custGeom>
              <a:noFill/>
              <a:ln w="38100" cap="flat">
                <a:solidFill>
                  <a:schemeClr val="bg1"/>
                </a:solidFill>
                <a:prstDash val="solid"/>
                <a:rou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1" name="Line 47"/>
              <p:cNvSpPr>
                <a:spLocks noChangeShapeType="1"/>
              </p:cNvSpPr>
              <p:nvPr/>
            </p:nvSpPr>
            <p:spPr bwMode="auto">
              <a:xfrm flipV="1">
                <a:off x="6283326" y="2949576"/>
                <a:ext cx="274638" cy="276225"/>
              </a:xfrm>
              <a:prstGeom prst="line">
                <a:avLst/>
              </a:prstGeom>
              <a:noFill/>
              <a:ln w="38100" cap="rnd">
                <a:solidFill>
                  <a:schemeClr val="bg1"/>
                </a:solidFill>
                <a:prstDash val="solid"/>
                <a:rou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42" name="Freeform 48"/>
              <p:cNvSpPr/>
              <p:nvPr/>
            </p:nvSpPr>
            <p:spPr bwMode="auto">
              <a:xfrm>
                <a:off x="6403976" y="3006726"/>
                <a:ext cx="187325" cy="195263"/>
              </a:xfrm>
              <a:custGeom>
                <a:avLst/>
                <a:gdLst>
                  <a:gd name="T0" fmla="*/ 0 w 118"/>
                  <a:gd name="T1" fmla="*/ 67 h 123"/>
                  <a:gd name="T2" fmla="*/ 51 w 118"/>
                  <a:gd name="T3" fmla="*/ 123 h 123"/>
                  <a:gd name="T4" fmla="*/ 118 w 118"/>
                  <a:gd name="T5" fmla="*/ 56 h 123"/>
                  <a:gd name="T6" fmla="*/ 62 w 118"/>
                  <a:gd name="T7" fmla="*/ 0 h 123"/>
                  <a:gd name="T8" fmla="*/ 0 w 118"/>
                  <a:gd name="T9" fmla="*/ 67 h 123"/>
                </a:gdLst>
                <a:ahLst/>
                <a:cxnLst>
                  <a:cxn ang="0">
                    <a:pos x="T0" y="T1"/>
                  </a:cxn>
                  <a:cxn ang="0">
                    <a:pos x="T2" y="T3"/>
                  </a:cxn>
                  <a:cxn ang="0">
                    <a:pos x="T4" y="T5"/>
                  </a:cxn>
                  <a:cxn ang="0">
                    <a:pos x="T6" y="T7"/>
                  </a:cxn>
                  <a:cxn ang="0">
                    <a:pos x="T8" y="T9"/>
                  </a:cxn>
                </a:cxnLst>
                <a:rect l="0" t="0" r="r" b="b"/>
                <a:pathLst>
                  <a:path w="118" h="123">
                    <a:moveTo>
                      <a:pt x="0" y="67"/>
                    </a:moveTo>
                    <a:lnTo>
                      <a:pt x="51" y="123"/>
                    </a:lnTo>
                    <a:lnTo>
                      <a:pt x="118" y="56"/>
                    </a:lnTo>
                    <a:lnTo>
                      <a:pt x="62" y="0"/>
                    </a:lnTo>
                    <a:lnTo>
                      <a:pt x="0" y="67"/>
                    </a:lnTo>
                    <a:close/>
                  </a:path>
                </a:pathLst>
              </a:custGeom>
              <a:noFill/>
              <a:ln w="38100" cap="flat">
                <a:solidFill>
                  <a:schemeClr val="bg1"/>
                </a:solidFill>
                <a:prstDash val="solid"/>
                <a:rou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sp>
        <p:nvSpPr>
          <p:cNvPr id="43" name="Rectangle 42"/>
          <p:cNvSpPr/>
          <p:nvPr/>
        </p:nvSpPr>
        <p:spPr>
          <a:xfrm>
            <a:off x="7209453" y="3763528"/>
            <a:ext cx="4880827" cy="1384995"/>
          </a:xfrm>
          <a:prstGeom prst="rect">
            <a:avLst/>
          </a:prstGeom>
          <a:ln w="19050">
            <a:solidFill>
              <a:schemeClr val="tx1"/>
            </a:solidFill>
          </a:ln>
        </p:spPr>
        <p:txBody>
          <a:bodyPr wrap="square">
            <a:spAutoFit/>
          </a:bodyPr>
          <a:lstStyle/>
          <a:p>
            <a:pPr algn="just">
              <a:lnSpc>
                <a:spcPct val="150000"/>
              </a:lnSpc>
            </a:pPr>
            <a:r>
              <a:rPr lang="en-US" altLang="zh-CN" sz="1400" kern="100" dirty="0">
                <a:effectLst/>
                <a:latin typeface="Times New Roman" panose="02020603050405020304" pitchFamily="18" charset="0"/>
                <a:ea typeface="宋体" panose="02010600030101010101" pitchFamily="2" charset="-122"/>
                <a:cs typeface="Times New Roman" panose="02020603050405020304" pitchFamily="18" charset="0"/>
              </a:rPr>
              <a:t>For how CEPA promotes economic growth, please refer to the data released by the Ministry of Commerce of the People’s Republic of China on </a:t>
            </a:r>
            <a:r>
              <a:rPr lang="en-US" altLang="zh-CN" sz="1400" kern="100" dirty="0" smtClean="0">
                <a:latin typeface="Times New Roman" panose="02020603050405020304" pitchFamily="18" charset="0"/>
                <a:ea typeface="宋体" panose="02010600030101010101" pitchFamily="2" charset="-122"/>
                <a:cs typeface="Times New Roman" panose="02020603050405020304" pitchFamily="18" charset="0"/>
              </a:rPr>
              <a:t>28 February</a:t>
            </a:r>
            <a:r>
              <a:rPr lang="en-US" altLang="zh-CN" sz="1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1400" kern="100" dirty="0">
                <a:effectLst/>
                <a:latin typeface="Times New Roman" panose="02020603050405020304" pitchFamily="18" charset="0"/>
                <a:ea typeface="宋体" panose="02010600030101010101" pitchFamily="2" charset="-122"/>
                <a:cs typeface="Times New Roman" panose="02020603050405020304" pitchFamily="18" charset="0"/>
              </a:rPr>
              <a:t>2019</a:t>
            </a:r>
            <a:r>
              <a:rPr lang="zh-CN" altLang="zh-CN" sz="14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1400"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(Teachers are advised to pay attention to the latest data announcement)</a:t>
            </a:r>
            <a:endParaRPr lang="zh-CN" altLang="zh-CN" sz="14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4" name="Picture 43">
            <a:hlinkClick r:id="rId5"/>
          </p:cNvPr>
          <p:cNvPicPr>
            <a:picLocks noChangeAspect="1"/>
          </p:cNvPicPr>
          <p:nvPr/>
        </p:nvPicPr>
        <p:blipFill>
          <a:blip r:embed="rId6"/>
          <a:stretch>
            <a:fillRect/>
          </a:stretch>
        </p:blipFill>
        <p:spPr>
          <a:xfrm>
            <a:off x="8346544" y="5397044"/>
            <a:ext cx="2797772" cy="544934"/>
          </a:xfrm>
          <a:prstGeom prst="rect">
            <a:avLst/>
          </a:prstGeom>
        </p:spPr>
      </p:pic>
      <p:sp>
        <p:nvSpPr>
          <p:cNvPr id="45" name="Rectangle 44"/>
          <p:cNvSpPr/>
          <p:nvPr/>
        </p:nvSpPr>
        <p:spPr>
          <a:xfrm>
            <a:off x="7315200" y="5941978"/>
            <a:ext cx="4876800" cy="516167"/>
          </a:xfrm>
          <a:prstGeom prst="rect">
            <a:avLst/>
          </a:prstGeom>
        </p:spPr>
        <p:txBody>
          <a:bodyPr wrap="square">
            <a:spAutoFit/>
          </a:bodyPr>
          <a:lstStyle/>
          <a:p>
            <a:pPr>
              <a:lnSpc>
                <a:spcPct val="120000"/>
              </a:lnSpc>
            </a:pPr>
            <a:r>
              <a:rPr lang="en-US" altLang="zh-CN" sz="1200" kern="100" dirty="0">
                <a:effectLst/>
                <a:latin typeface="Times New Roman" panose="02020603050405020304" pitchFamily="18" charset="0"/>
                <a:ea typeface="宋体" panose="02010600030101010101" pitchFamily="2" charset="-122"/>
              </a:rPr>
              <a:t>Source: Ministry of Commerce of the People’s Republic of China </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(http://tga.mofcom.gov.cn/article/sjzl/cepa/201903/20190302844200.shtml)</a:t>
            </a:r>
            <a:endParaRPr lang="zh-CN"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Down Arrow 5"/>
          <p:cNvSpPr/>
          <p:nvPr/>
        </p:nvSpPr>
        <p:spPr>
          <a:xfrm>
            <a:off x="9593451" y="5081161"/>
            <a:ext cx="385862" cy="3158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nvSpPr>
        <p:spPr>
          <a:xfrm>
            <a:off x="1027478" y="6299595"/>
            <a:ext cx="7618581" cy="609398"/>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altLang="zh-TW"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Source: </a:t>
            </a:r>
            <a:r>
              <a:rPr lang="en-US" altLang="zh-CN" sz="14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Trade and Industry Department </a:t>
            </a:r>
            <a:r>
              <a:rPr lang="en-US" altLang="zh-CN" sz="14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of the Hong Kong SAR </a:t>
            </a:r>
            <a:r>
              <a:rPr lang="en-US" altLang="zh-TW" sz="14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4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Updated </a:t>
            </a:r>
            <a:r>
              <a:rPr lang="en-US" altLang="zh-CN" sz="14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Nov 2022</a:t>
            </a:r>
            <a:r>
              <a:rPr lang="en-US" altLang="zh-TW" sz="14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https://www.tid.gov.hk/english/aboutus/publications/factsheet/china.html)</a:t>
            </a:r>
            <a:endParaRPr sz="1400" b="1"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Rectangle 2"/>
          <p:cNvSpPr/>
          <p:nvPr/>
        </p:nvSpPr>
        <p:spPr>
          <a:xfrm>
            <a:off x="528254" y="1603629"/>
            <a:ext cx="10581395" cy="4676537"/>
          </a:xfrm>
          <a:prstGeom prst="rect">
            <a:avLst/>
          </a:prstGeom>
          <a:ln w="28575">
            <a:solidFill>
              <a:srgbClr val="FF0000"/>
            </a:solidFill>
          </a:ln>
        </p:spPr>
        <p:txBody>
          <a:bodyPr wrap="square">
            <a:spAutoFit/>
          </a:bodyPr>
          <a:lstStyle/>
          <a:p>
            <a:pPr marL="285750" indent="-285750" algn="just">
              <a:lnSpc>
                <a:spcPct val="125000"/>
              </a:lnSpc>
              <a:spcBef>
                <a:spcPts val="600"/>
              </a:spcBef>
              <a:spcAft>
                <a:spcPts val="600"/>
              </a:spcAft>
              <a:buFont typeface="Arial" panose="020B0604020202020204" pitchFamily="34" charset="0"/>
              <a:buChar char="•"/>
            </a:pPr>
            <a:r>
              <a:rPr lang="en-US"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Signed by Hong Kong and the </a:t>
            </a:r>
            <a:r>
              <a:rPr lang="en-US"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Mainland </a:t>
            </a:r>
            <a:r>
              <a:rPr lang="en-US"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in June 2003, the </a:t>
            </a:r>
            <a:r>
              <a:rPr lang="en-US" altLang="zh-CN" i="1"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Mainland and Hong Kong Closer Economic Partnership Arrangement </a:t>
            </a:r>
            <a:r>
              <a:rPr lang="en-US"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(CEPA) </a:t>
            </a:r>
            <a:r>
              <a:rPr lang="en-US"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provides </a:t>
            </a:r>
            <a:r>
              <a:rPr lang="en-US"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tariff free treatment to all Hong Kong-origin goods meeting the CEPA rules of origin, thus furthering the development potential of the trade between the two </a:t>
            </a:r>
            <a:r>
              <a:rPr lang="en-US"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places</a:t>
            </a:r>
            <a:r>
              <a:rPr lang="zh-CN"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a:t>
            </a:r>
            <a:endParaRPr lang="en-US"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a:lnSpc>
                <a:spcPct val="125000"/>
              </a:lnSpc>
              <a:spcBef>
                <a:spcPts val="600"/>
              </a:spcBef>
              <a:spcAft>
                <a:spcPts val="600"/>
              </a:spcAft>
              <a:buFont typeface="Arial" panose="020B0604020202020204" pitchFamily="34" charset="0"/>
              <a:buChar char="•"/>
            </a:pP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In </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2021, </a:t>
            </a: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Hong Kong was the fourth largest trading partner of the </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Mainland </a:t>
            </a: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(after the United States, Japan and South Korea), and </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the </a:t>
            </a: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trade volume between the two places accounted for 6.0% of the total trade </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of </a:t>
            </a: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the </a:t>
            </a:r>
            <a:r>
              <a:rPr lang="en-US"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M</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ainland</a:t>
            </a: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a:t>
            </a:r>
            <a:endParaRPr lang="en-US"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a:lnSpc>
                <a:spcPct val="125000"/>
              </a:lnSpc>
              <a:spcBef>
                <a:spcPts val="600"/>
              </a:spcBef>
              <a:spcAft>
                <a:spcPts val="600"/>
              </a:spcAft>
              <a:buFont typeface="Arial" panose="020B0604020202020204" pitchFamily="34" charset="0"/>
              <a:buChar char="•"/>
            </a:pP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As of the end of </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2020, </a:t>
            </a: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Hong Kong was the mainland’s largest source of </a:t>
            </a:r>
            <a:r>
              <a:rPr lang="en-US" altLang="zh-CN" kern="100" dirty="0" err="1"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realised</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foreign </a:t>
            </a: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direct investment, accounting for </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53.3% </a:t>
            </a: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of the </a:t>
            </a:r>
            <a:r>
              <a:rPr lang="en-US"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national total</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with a cumulative total of </a:t>
            </a:r>
            <a:r>
              <a:rPr lang="en-US"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HK$10,094.2 </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billion </a:t>
            </a: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US$1,301.3 </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billion</a:t>
            </a: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a:t>
            </a:r>
            <a:endParaRPr lang="en-US"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a:lnSpc>
                <a:spcPct val="125000"/>
              </a:lnSpc>
              <a:spcBef>
                <a:spcPts val="600"/>
              </a:spcBef>
              <a:spcAft>
                <a:spcPts val="600"/>
              </a:spcAft>
              <a:buFont typeface="Arial" panose="020B0604020202020204" pitchFamily="34" charset="0"/>
              <a:buChar char="•"/>
            </a:pP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Most of Hong Kong’s investment in the Mainland is concentrated in </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the Guangdong </a:t>
            </a:r>
            <a:r>
              <a:rPr lang="en-US"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Province. </a:t>
            </a:r>
            <a:r>
              <a:rPr lang="zh-CN"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In </a:t>
            </a:r>
            <a:r>
              <a:rPr lang="zh-CN"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202</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1</a:t>
            </a:r>
            <a:r>
              <a:rPr lang="zh-CN"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Guangdong </a:t>
            </a:r>
            <a:r>
              <a:rPr lang="en-US"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Province's </a:t>
            </a:r>
            <a:r>
              <a:rPr lang="en-US" altLang="zh-CN" kern="100" dirty="0" err="1"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realised</a:t>
            </a:r>
            <a:r>
              <a:rPr lang="en-US"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 </a:t>
            </a:r>
            <a:r>
              <a:rPr lang="zh-CN"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direct </a:t>
            </a:r>
            <a:r>
              <a:rPr lang="zh-CN"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investment </a:t>
            </a:r>
            <a:r>
              <a:rPr lang="en-US"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from </a:t>
            </a:r>
            <a:r>
              <a:rPr lang="zh-CN"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Hong Kong</a:t>
            </a:r>
            <a:r>
              <a:rPr lang="en-US"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 </a:t>
            </a:r>
            <a:r>
              <a:rPr lang="zh-CN"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reach</a:t>
            </a:r>
            <a:r>
              <a:rPr lang="en-US" altLang="zh-CN" kern="100" dirty="0" err="1"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ed</a:t>
            </a:r>
            <a:r>
              <a:rPr lang="zh-CN"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RMB </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143.2</a:t>
            </a:r>
            <a:r>
              <a:rPr lang="zh-CN"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billion, </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representing </a:t>
            </a:r>
            <a:r>
              <a:rPr lang="zh-CN"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an </a:t>
            </a:r>
            <a:r>
              <a:rPr lang="zh-CN"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increase of </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20.4</a:t>
            </a:r>
            <a:r>
              <a:rPr lang="zh-CN"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a:t>
            </a:r>
            <a:endParaRPr lang="zh-TW" altLang="en-US" sz="2400" b="0" i="0" dirty="0">
              <a:solidFill>
                <a:schemeClr val="tx1">
                  <a:lumMod val="95000"/>
                  <a:lumOff val="5000"/>
                </a:schemeClr>
              </a:solidFill>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Rectangle 4"/>
          <p:cNvSpPr/>
          <p:nvPr/>
        </p:nvSpPr>
        <p:spPr>
          <a:xfrm>
            <a:off x="100362" y="730057"/>
            <a:ext cx="11293276" cy="873572"/>
          </a:xfrm>
          <a:prstGeom prst="rect">
            <a:avLst/>
          </a:prstGeom>
        </p:spPr>
        <p:txBody>
          <a:bodyPr wrap="square">
            <a:spAutoFit/>
          </a:bodyPr>
          <a:lstStyle/>
          <a:p>
            <a:pPr indent="228600" algn="ctr">
              <a:lnSpc>
                <a:spcPct val="150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Based on data provided by the Hong Kong Trade and Industry Department on Hong Kong’s trade with the Mainland, some highlights are as follows:</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Rectangle 5"/>
          <p:cNvSpPr/>
          <p:nvPr/>
        </p:nvSpPr>
        <p:spPr>
          <a:xfrm>
            <a:off x="1991219" y="146961"/>
            <a:ext cx="8156913" cy="661207"/>
          </a:xfrm>
          <a:prstGeom prst="rect">
            <a:avLst/>
          </a:prstGeom>
        </p:spPr>
        <p:txBody>
          <a:bodyPr wrap="none">
            <a:spAutoFit/>
          </a:bodyPr>
          <a:lstStyle/>
          <a:p>
            <a:pPr indent="228600" algn="just">
              <a:lnSpc>
                <a:spcPct val="150000"/>
              </a:lnSpc>
            </a:pPr>
            <a:r>
              <a:rPr lang="en-US" altLang="zh-CN" sz="2800" b="1" kern="100" dirty="0">
                <a:effectLst/>
                <a:latin typeface="Times New Roman" panose="02020603050405020304" pitchFamily="18" charset="0"/>
                <a:ea typeface="宋体" panose="02010600030101010101" pitchFamily="2" charset="-122"/>
                <a:cs typeface="Times New Roman" panose="02020603050405020304" pitchFamily="18" charset="0"/>
              </a:rPr>
              <a:t>The Mainland and Hong Kong benefit from CEPA</a:t>
            </a:r>
            <a:endParaRPr lang="zh-CN" altLang="zh-CN" sz="28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32207096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2892721" y="277608"/>
            <a:ext cx="6891981" cy="995363"/>
          </a:xfrm>
        </p:spPr>
        <p:txBody>
          <a:bodyPr>
            <a:noAutofit/>
          </a:bodyPr>
          <a:lstStyle/>
          <a:p>
            <a:pPr indent="228600" algn="just">
              <a:lnSpc>
                <a:spcPct val="150000"/>
              </a:lnSpc>
            </a:pPr>
            <a:r>
              <a:rPr lang="en-US" altLang="zh-CN" sz="2800" b="1" kern="100" dirty="0">
                <a:effectLst/>
                <a:latin typeface="Times New Roman" panose="02020603050405020304" pitchFamily="18" charset="0"/>
                <a:ea typeface="宋体" panose="02010600030101010101" pitchFamily="2" charset="-122"/>
                <a:cs typeface="Times New Roman" panose="02020603050405020304" pitchFamily="18" charset="0"/>
              </a:rPr>
              <a:t>How does Hong Kong benefit from CEPA?</a:t>
            </a:r>
            <a:endParaRPr lang="zh-CN" altLang="zh-CN" sz="28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3" name="文本框 2"/>
          <p:cNvSpPr txBox="1"/>
          <p:nvPr/>
        </p:nvSpPr>
        <p:spPr>
          <a:xfrm>
            <a:off x="488248" y="1272971"/>
            <a:ext cx="11118296" cy="4616648"/>
          </a:xfrm>
          <a:prstGeom prst="rect">
            <a:avLst/>
          </a:prstGeom>
          <a:noFill/>
        </p:spPr>
        <p:txBody>
          <a:bodyPr wrap="square" rtlCol="0">
            <a:spAutoFit/>
          </a:bodyPr>
          <a:lstStyle/>
          <a:p>
            <a:pPr marL="285750" indent="-285750" algn="just">
              <a:lnSpc>
                <a:spcPct val="120000"/>
              </a:lnSpc>
              <a:spcBef>
                <a:spcPts val="600"/>
              </a:spcBef>
              <a:spcAft>
                <a:spcPts val="600"/>
              </a:spcAft>
              <a:buFont typeface="Arial" panose="020B0604020202020204" pitchFamily="34" charset="0"/>
              <a:buChar char="•"/>
            </a:pPr>
            <a:r>
              <a:rPr lang="en-US" altLang="zh-CN" sz="2000" b="1"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Manufacturers in Hong Kong: </a:t>
            </a:r>
            <a:r>
              <a:rPr lang="en-US"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All goods </a:t>
            </a:r>
            <a:r>
              <a:rPr lang="en-US"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manufactured in </a:t>
            </a:r>
            <a:r>
              <a:rPr lang="en-US"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Hong Kong </a:t>
            </a:r>
            <a:r>
              <a:rPr lang="en-US"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that meet the </a:t>
            </a:r>
            <a:r>
              <a:rPr lang="en-US"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CEPA rules of origin can enjoy zero-tariff </a:t>
            </a:r>
            <a:r>
              <a:rPr lang="en-US" altLang="zh-CN" sz="20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benefit upon </a:t>
            </a:r>
            <a:r>
              <a:rPr lang="en-US" altLang="zh-CN" sz="20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importation </a:t>
            </a:r>
            <a:r>
              <a:rPr lang="en-US"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into </a:t>
            </a:r>
            <a:r>
              <a:rPr lang="en-US"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the Mainland.</a:t>
            </a:r>
            <a:endParaRPr lang="zh-CN"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a:lnSpc>
                <a:spcPct val="120000"/>
              </a:lnSpc>
              <a:spcBef>
                <a:spcPts val="600"/>
              </a:spcBef>
              <a:spcAft>
                <a:spcPts val="600"/>
              </a:spcAft>
              <a:buFont typeface="Arial" panose="020B0604020202020204" pitchFamily="34" charset="0"/>
              <a:buChar char="•"/>
            </a:pPr>
            <a:r>
              <a:rPr lang="en-US" altLang="zh-CN" sz="2000" b="1"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Service suppliers </a:t>
            </a:r>
            <a:r>
              <a:rPr lang="en-US" altLang="zh-CN" sz="2000" b="1"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in Hong </a:t>
            </a:r>
            <a:r>
              <a:rPr lang="en-US" altLang="zh-CN" sz="2000" b="1"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Kong </a:t>
            </a:r>
            <a:r>
              <a:rPr lang="en-US" altLang="zh-CN" sz="2000" b="1"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2000" b="1"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enterprises and individuals): </a:t>
            </a:r>
            <a:r>
              <a:rPr lang="en-US"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They can </a:t>
            </a:r>
            <a:r>
              <a:rPr lang="en-US" altLang="zh-CN" sz="20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make use </a:t>
            </a:r>
            <a:r>
              <a:rPr lang="en-US"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of </a:t>
            </a:r>
            <a:r>
              <a:rPr lang="en-US" altLang="zh-CN" sz="2000" kern="100" dirty="0" err="1">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liberalisation</a:t>
            </a:r>
            <a:r>
              <a:rPr lang="en-US"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and facilitation measures to provide services </a:t>
            </a:r>
            <a:r>
              <a:rPr lang="en-US"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in most sectors in </a:t>
            </a:r>
            <a:r>
              <a:rPr lang="en-US"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the </a:t>
            </a:r>
            <a:r>
              <a:rPr lang="en-US"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Mainland. </a:t>
            </a:r>
            <a:endParaRPr lang="zh-CN"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a:lnSpc>
                <a:spcPct val="120000"/>
              </a:lnSpc>
              <a:spcBef>
                <a:spcPts val="600"/>
              </a:spcBef>
              <a:spcAft>
                <a:spcPts val="600"/>
              </a:spcAft>
              <a:buFont typeface="Arial" panose="020B0604020202020204" pitchFamily="34" charset="0"/>
              <a:buChar char="•"/>
            </a:pPr>
            <a:r>
              <a:rPr lang="en-US" altLang="zh-CN" sz="2000" b="1"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Professionals in Hong Kong: </a:t>
            </a:r>
            <a:r>
              <a:rPr lang="en-US"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They </a:t>
            </a:r>
            <a:r>
              <a:rPr lang="en-US" altLang="zh-CN" sz="20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may make use </a:t>
            </a:r>
            <a:r>
              <a:rPr lang="en-US"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of the measures under CEPA such as the opening-up of the Mainland professional qualification examinations, mutual recognition of professional qualifications between the two places, and facilitation of registration and practice, etc. to enter the Mainland market. </a:t>
            </a:r>
            <a:endParaRPr lang="en-US" altLang="zh-CN" sz="20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a:lnSpc>
                <a:spcPct val="120000"/>
              </a:lnSpc>
              <a:spcBef>
                <a:spcPts val="600"/>
              </a:spcBef>
              <a:spcAft>
                <a:spcPts val="600"/>
              </a:spcAft>
              <a:buFont typeface="Arial" panose="020B0604020202020204" pitchFamily="34" charset="0"/>
              <a:buChar char="•"/>
            </a:pPr>
            <a:r>
              <a:rPr lang="en-US" altLang="zh-CN" sz="2000" b="1"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Investors </a:t>
            </a:r>
            <a:r>
              <a:rPr lang="en-US" altLang="zh-CN" sz="2000" b="1"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from Hong Kong: </a:t>
            </a:r>
            <a:r>
              <a:rPr lang="en-US"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Hong Kong investors can enjoy facilitation measures </a:t>
            </a:r>
            <a:r>
              <a:rPr lang="en-US"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in investing </a:t>
            </a:r>
            <a:r>
              <a:rPr lang="en-US"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in the Mainland, and their investments </a:t>
            </a:r>
            <a:r>
              <a:rPr lang="en-US"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are better </a:t>
            </a:r>
            <a:r>
              <a:rPr lang="en-US"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protected, including the </a:t>
            </a:r>
            <a:r>
              <a:rPr lang="en-US" altLang="zh-CN" sz="20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availability </a:t>
            </a:r>
            <a:r>
              <a:rPr lang="en-US" altLang="zh-CN" sz="20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of a specific </a:t>
            </a:r>
            <a:r>
              <a:rPr lang="en-US" altLang="zh-CN" sz="20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mechanism for settlement </a:t>
            </a:r>
            <a:r>
              <a:rPr lang="en-US"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of investment </a:t>
            </a:r>
            <a:r>
              <a:rPr lang="en-US"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disputes.</a:t>
            </a:r>
            <a:endParaRPr lang="zh-CN"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文本框 3"/>
          <p:cNvSpPr txBox="1"/>
          <p:nvPr/>
        </p:nvSpPr>
        <p:spPr>
          <a:xfrm>
            <a:off x="799513" y="6115842"/>
            <a:ext cx="10064645" cy="523220"/>
          </a:xfrm>
          <a:prstGeom prst="rect">
            <a:avLst/>
          </a:prstGeom>
          <a:noFill/>
        </p:spPr>
        <p:txBody>
          <a:bodyPr wrap="square" rtlCol="0">
            <a:spAutoFit/>
          </a:bodyPr>
          <a:lstStyle/>
          <a:p>
            <a:r>
              <a:rPr lang="en-US" altLang="zh-TW"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Source: </a:t>
            </a:r>
            <a:r>
              <a:rPr lang="en-US" altLang="zh-CN" sz="14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Trade and Industry Department </a:t>
            </a:r>
            <a:r>
              <a:rPr lang="en-US" altLang="zh-CN" sz="14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of the Hong Kong </a:t>
            </a:r>
            <a:r>
              <a:rPr lang="en-US" altLang="zh-CN" sz="14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SAR    </a:t>
            </a:r>
            <a:r>
              <a:rPr lang="en-US" altLang="zh-TW" sz="1400" dirty="0" smtClean="0">
                <a:solidFill>
                  <a:schemeClr val="tx1">
                    <a:lumMod val="95000"/>
                    <a:lumOff val="5000"/>
                  </a:schemeClr>
                </a:solidFill>
                <a:latin typeface="Times New Roman" panose="02020603050405020304" pitchFamily="18" charset="0"/>
                <a:cs typeface="Times New Roman" panose="02020603050405020304" pitchFamily="18" charset="0"/>
              </a:rPr>
              <a:t>https</a:t>
            </a:r>
            <a:r>
              <a:rPr lang="en-US" altLang="zh-TW" sz="1400" dirty="0">
                <a:solidFill>
                  <a:schemeClr val="tx1">
                    <a:lumMod val="95000"/>
                    <a:lumOff val="5000"/>
                  </a:schemeClr>
                </a:solidFill>
                <a:latin typeface="Times New Roman" panose="02020603050405020304" pitchFamily="18" charset="0"/>
                <a:cs typeface="Times New Roman" panose="02020603050405020304" pitchFamily="18" charset="0"/>
              </a:rPr>
              <a:t>://www.tid.gov.hk/english/cepa/press/files/CEPA_leaflet.pdf</a:t>
            </a:r>
          </a:p>
          <a:p>
            <a:endParaRPr lang="zh-CN" altLang="en-US" sz="1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2430" y="1118490"/>
            <a:ext cx="10812966" cy="4862870"/>
          </a:xfrm>
          <a:prstGeom prst="rect">
            <a:avLst/>
          </a:prstGeom>
        </p:spPr>
        <p:txBody>
          <a:bodyPr wrap="square">
            <a:spAutoFit/>
          </a:bodyPr>
          <a:lstStyle/>
          <a:p>
            <a:pPr marL="342900" indent="-342900" algn="just">
              <a:lnSpc>
                <a:spcPct val="125000"/>
              </a:lnSpc>
              <a:spcBef>
                <a:spcPts val="600"/>
              </a:spcBef>
              <a:spcAft>
                <a:spcPts val="600"/>
              </a:spcAft>
              <a:buFont typeface="Arial" panose="020B0604020202020204" pitchFamily="34" charset="0"/>
              <a:buChar char="•"/>
            </a:pPr>
            <a:r>
              <a:rPr lang="en-US" altLang="zh-CN" sz="2000" b="1"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Investors from outside Hong Kong: </a:t>
            </a:r>
            <a:r>
              <a:rPr lang="en-US"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CEPA does not </a:t>
            </a:r>
            <a:r>
              <a:rPr lang="en-US"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impose restriction over the source of capital beneficiaries</a:t>
            </a:r>
            <a:r>
              <a:rPr lang="en-US"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For </a:t>
            </a:r>
            <a:r>
              <a:rPr lang="zh-CN"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trade </a:t>
            </a:r>
            <a:r>
              <a:rPr lang="zh-CN"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in goods, </a:t>
            </a:r>
            <a:r>
              <a:rPr lang="en-US" altLang="zh-CN" sz="20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investors from outside </a:t>
            </a:r>
            <a:r>
              <a:rPr lang="en-US" altLang="zh-CN" sz="20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Hong Kong </a:t>
            </a:r>
            <a:r>
              <a:rPr lang="en-US" altLang="zh-CN" sz="20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can </a:t>
            </a:r>
            <a:r>
              <a:rPr lang="zh-CN"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set </a:t>
            </a:r>
            <a:r>
              <a:rPr lang="zh-CN"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up production lines in Hong Kong </a:t>
            </a:r>
            <a:r>
              <a:rPr lang="en-US"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to produce </a:t>
            </a:r>
            <a:r>
              <a:rPr lang="zh-CN"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goods </a:t>
            </a:r>
            <a:r>
              <a:rPr lang="en-US"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that meet </a:t>
            </a:r>
            <a:r>
              <a:rPr lang="zh-CN"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the </a:t>
            </a:r>
            <a:r>
              <a:rPr lang="zh-CN"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CEPA rules of </a:t>
            </a:r>
            <a:r>
              <a:rPr lang="zh-CN"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origin</a:t>
            </a:r>
            <a:r>
              <a:rPr lang="en-US"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so as to enjoy </a:t>
            </a:r>
            <a:r>
              <a:rPr lang="zh-CN"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zero tariff</a:t>
            </a:r>
            <a:r>
              <a:rPr lang="zh-CN" altLang="zh-CN" sz="2000" strike="sngStrike"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s</a:t>
            </a:r>
            <a:r>
              <a:rPr lang="en-US" altLang="zh-CN" sz="20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benefit on </a:t>
            </a:r>
            <a:r>
              <a:rPr lang="en-US" altLang="zh-CN" sz="20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importation into the Mainland</a:t>
            </a:r>
            <a:r>
              <a:rPr lang="zh-CN"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For </a:t>
            </a:r>
            <a:r>
              <a:rPr lang="zh-CN"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trade </a:t>
            </a:r>
            <a:r>
              <a:rPr lang="zh-CN"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in services, </a:t>
            </a:r>
            <a:r>
              <a:rPr lang="en-US"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the </a:t>
            </a:r>
            <a:r>
              <a:rPr lang="zh-CN"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companies </a:t>
            </a:r>
            <a:r>
              <a:rPr lang="zh-CN"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incorporated </a:t>
            </a:r>
            <a:r>
              <a:rPr lang="en-US"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and set up </a:t>
            </a:r>
            <a:r>
              <a:rPr lang="zh-CN"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in </a:t>
            </a:r>
            <a:r>
              <a:rPr lang="zh-CN"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Hong Kong by </a:t>
            </a:r>
            <a:r>
              <a:rPr lang="zh-CN"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investors</a:t>
            </a:r>
            <a:r>
              <a:rPr lang="en-US"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from </a:t>
            </a:r>
            <a:r>
              <a:rPr lang="en-US" altLang="zh-CN" sz="20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outside </a:t>
            </a:r>
            <a:r>
              <a:rPr lang="en-US" altLang="zh-CN" sz="20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Hong </a:t>
            </a:r>
            <a:r>
              <a:rPr lang="en-US" altLang="zh-CN" sz="20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Kong can </a:t>
            </a:r>
            <a:r>
              <a:rPr lang="en-US" altLang="zh-CN" sz="20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make use of the CEPA measures to </a:t>
            </a:r>
            <a:r>
              <a:rPr lang="en-US" altLang="zh-CN" sz="20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start business </a:t>
            </a:r>
            <a:r>
              <a:rPr lang="en-US" altLang="zh-CN" sz="20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in the Mainland, provided that they satisfy the eligibility criteria of </a:t>
            </a:r>
            <a:r>
              <a:rPr lang="en-US" altLang="zh-CN" sz="20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Hong Kong </a:t>
            </a:r>
            <a:r>
              <a:rPr lang="en-US" altLang="zh-CN" sz="20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Service Supplier stipulated under </a:t>
            </a:r>
            <a:r>
              <a:rPr lang="en-US" altLang="zh-CN" sz="20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CEPA. </a:t>
            </a:r>
          </a:p>
          <a:p>
            <a:pPr marL="342900" indent="-342900" algn="just">
              <a:lnSpc>
                <a:spcPct val="125000"/>
              </a:lnSpc>
              <a:spcBef>
                <a:spcPts val="600"/>
              </a:spcBef>
              <a:spcAft>
                <a:spcPts val="600"/>
              </a:spcAft>
              <a:buFont typeface="Arial" panose="020B0604020202020204" pitchFamily="34" charset="0"/>
              <a:buChar char="•"/>
            </a:pPr>
            <a:r>
              <a:rPr lang="en-US" altLang="zh-CN" sz="2000" b="1"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The </a:t>
            </a:r>
            <a:r>
              <a:rPr lang="en-US" altLang="zh-CN" sz="2000" b="1"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business community </a:t>
            </a:r>
            <a:r>
              <a:rPr lang="en-US" altLang="zh-CN" sz="2000" b="1"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of Hong </a:t>
            </a:r>
            <a:r>
              <a:rPr lang="en-US" altLang="zh-CN" sz="2000" b="1"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Kong: </a:t>
            </a:r>
            <a:r>
              <a:rPr lang="en-US"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The Mainland and Hong Kong have </a:t>
            </a:r>
            <a:r>
              <a:rPr lang="en-US" altLang="zh-CN" sz="20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been strengthening cooperation in various trade and investment facilitation </a:t>
            </a:r>
            <a:r>
              <a:rPr lang="en-US" altLang="zh-CN" sz="20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areas to </a:t>
            </a:r>
            <a:r>
              <a:rPr lang="en-US" altLang="zh-CN" sz="20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enhance the competitiveness of the two places. </a:t>
            </a:r>
            <a:r>
              <a:rPr lang="en-US" altLang="zh-CN" sz="20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 Cooperation </a:t>
            </a:r>
            <a:r>
              <a:rPr lang="en-US" altLang="zh-CN" sz="20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in the </a:t>
            </a:r>
            <a:r>
              <a:rPr lang="en-US" altLang="zh-CN" sz="20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economic and </a:t>
            </a:r>
            <a:r>
              <a:rPr lang="en-US" altLang="zh-CN" sz="20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trade aspects of the “Belt and Road” Initiative and Sub-regional </a:t>
            </a:r>
            <a:r>
              <a:rPr lang="en-US" altLang="zh-CN" sz="20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Cooperation also </a:t>
            </a:r>
            <a:r>
              <a:rPr lang="en-US" altLang="zh-CN" sz="20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provide Hong Kong businesses with good opportunities for </a:t>
            </a:r>
            <a:r>
              <a:rPr lang="en-US" altLang="zh-CN" sz="20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participation </a:t>
            </a:r>
            <a:r>
              <a:rPr lang="zh-CN" altLang="zh-CN" sz="20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in </a:t>
            </a:r>
            <a:r>
              <a:rPr lang="zh-CN" altLang="zh-CN" sz="20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national development strategies. </a:t>
            </a:r>
            <a:endParaRPr lang="zh-CN" altLang="en-US" sz="2000" spc="15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 name="标题 1"/>
          <p:cNvSpPr txBox="1">
            <a:spLocks/>
          </p:cNvSpPr>
          <p:nvPr/>
        </p:nvSpPr>
        <p:spPr>
          <a:xfrm>
            <a:off x="1723052" y="208853"/>
            <a:ext cx="8571723" cy="9953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kern="100" dirty="0">
                <a:effectLst/>
                <a:latin typeface="Times New Roman" panose="02020603050405020304" pitchFamily="18" charset="0"/>
                <a:ea typeface="宋体" panose="02010600030101010101" pitchFamily="2" charset="-122"/>
                <a:cs typeface="Times New Roman" panose="02020603050405020304" pitchFamily="18" charset="0"/>
              </a:rPr>
              <a:t>How does Hong Kong benefit from CEPA?</a:t>
            </a:r>
            <a:endParaRPr lang="zh-CN" altLang="en-US" sz="3600" dirty="0">
              <a:latin typeface="Times New Roman" panose="02020603050405020304" pitchFamily="18" charset="0"/>
              <a:cs typeface="Times New Roman" panose="02020603050405020304" pitchFamily="18" charset="0"/>
            </a:endParaRPr>
          </a:p>
        </p:txBody>
      </p:sp>
      <p:sp>
        <p:nvSpPr>
          <p:cNvPr id="4" name="文本框 3"/>
          <p:cNvSpPr txBox="1"/>
          <p:nvPr/>
        </p:nvSpPr>
        <p:spPr>
          <a:xfrm>
            <a:off x="1064397" y="6060603"/>
            <a:ext cx="9704669" cy="738664"/>
          </a:xfrm>
          <a:prstGeom prst="rect">
            <a:avLst/>
          </a:prstGeom>
          <a:noFill/>
        </p:spPr>
        <p:txBody>
          <a:bodyPr wrap="square" rtlCol="0">
            <a:spAutoFit/>
          </a:bodyPr>
          <a:lstStyle/>
          <a:p>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Source: </a:t>
            </a:r>
            <a:r>
              <a:rPr lang="en-US" altLang="zh-CN" sz="1400" kern="100" dirty="0">
                <a:effectLst/>
                <a:latin typeface="Times New Roman" panose="02020603050405020304" pitchFamily="18" charset="0"/>
                <a:ea typeface="宋体" panose="02010600030101010101" pitchFamily="2" charset="-122"/>
                <a:cs typeface="Times New Roman" panose="02020603050405020304" pitchFamily="18" charset="0"/>
              </a:rPr>
              <a:t>Trade and </a:t>
            </a:r>
            <a:r>
              <a:rPr lang="en-US" altLang="zh-CN" sz="14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Industry Department </a:t>
            </a:r>
            <a:r>
              <a:rPr lang="en-US" altLang="zh-CN" sz="14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of the Hong Kong SAR </a:t>
            </a:r>
            <a:r>
              <a:rPr lang="en-US" altLang="zh-CN" sz="14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TW" sz="1400" dirty="0" smtClean="0">
                <a:solidFill>
                  <a:schemeClr val="tx1">
                    <a:lumMod val="95000"/>
                    <a:lumOff val="5000"/>
                  </a:schemeClr>
                </a:solidFill>
                <a:latin typeface="Times New Roman" panose="02020603050405020304" pitchFamily="18" charset="0"/>
                <a:cs typeface="Times New Roman" panose="02020603050405020304" pitchFamily="18" charset="0"/>
              </a:rPr>
              <a:t>https</a:t>
            </a:r>
            <a:r>
              <a:rPr lang="en-US" altLang="zh-TW" sz="1400" dirty="0">
                <a:solidFill>
                  <a:schemeClr val="tx1">
                    <a:lumMod val="95000"/>
                    <a:lumOff val="5000"/>
                  </a:schemeClr>
                </a:solidFill>
                <a:latin typeface="Times New Roman" panose="02020603050405020304" pitchFamily="18" charset="0"/>
                <a:cs typeface="Times New Roman" panose="02020603050405020304" pitchFamily="18" charset="0"/>
              </a:rPr>
              <a:t>://www.tid.gov.hk/english/cepa/press/files/CEPA_leaflet.pdf</a:t>
            </a:r>
          </a:p>
          <a:p>
            <a:endParaRPr lang="zh-CN" altLang="en-US" sz="1400" dirty="0">
              <a:solidFill>
                <a:schemeClr val="tx1">
                  <a:lumMod val="95000"/>
                  <a:lumOff val="5000"/>
                </a:schemeClr>
              </a:solidFill>
              <a:latin typeface="Times New Roman" panose="02020603050405020304" pitchFamily="18" charset="0"/>
              <a:cs typeface="Times New Roman" panose="02020603050405020304" pitchFamily="18" charset="0"/>
            </a:endParaRPr>
          </a:p>
          <a:p>
            <a:endParaRPr lang="zh-CN" alt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018971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64258" y="5979041"/>
            <a:ext cx="7653505" cy="523220"/>
          </a:xfrm>
          <a:prstGeom prst="rect">
            <a:avLst/>
          </a:prstGeom>
        </p:spPr>
        <p:txBody>
          <a:bodyPr wrap="square">
            <a:spAutoFit/>
          </a:bodyPr>
          <a:lstStyle/>
          <a:p>
            <a:r>
              <a:rPr lang="en-US" altLang="zh-TW"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Source: </a:t>
            </a:r>
            <a:r>
              <a:rPr lang="en-US" altLang="zh-CN" sz="14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Trade and Industry Department </a:t>
            </a:r>
            <a:r>
              <a:rPr lang="en-US" altLang="zh-CN" sz="14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of the Hong Kong SAR </a:t>
            </a:r>
            <a:r>
              <a:rPr lang="en-US" altLang="zh-TW" sz="1400" dirty="0" smtClean="0">
                <a:solidFill>
                  <a:schemeClr val="tx1">
                    <a:lumMod val="95000"/>
                    <a:lumOff val="5000"/>
                  </a:schemeClr>
                </a:solidFill>
                <a:latin typeface="Times New Roman" panose="02020603050405020304" pitchFamily="18" charset="0"/>
                <a:cs typeface="Times New Roman" panose="02020603050405020304" pitchFamily="18" charset="0"/>
              </a:rPr>
              <a:t>(</a:t>
            </a:r>
            <a:r>
              <a:rPr lang="en-US" altLang="zh-TW" sz="1400" dirty="0">
                <a:solidFill>
                  <a:schemeClr val="tx1">
                    <a:lumMod val="95000"/>
                    <a:lumOff val="5000"/>
                  </a:schemeClr>
                </a:solidFill>
                <a:latin typeface="Times New Roman" panose="02020603050405020304" pitchFamily="18" charset="0"/>
                <a:cs typeface="Times New Roman" panose="02020603050405020304" pitchFamily="18" charset="0"/>
              </a:rPr>
              <a:t>https://www.tid.gov.hk/english/cepa/press/files/CEPA_success.pdf)</a:t>
            </a:r>
            <a:endParaRPr lang="en-US" sz="1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nvGrpSpPr>
          <p:cNvPr id="6" name="组合 7"/>
          <p:cNvGrpSpPr/>
          <p:nvPr/>
        </p:nvGrpSpPr>
        <p:grpSpPr>
          <a:xfrm>
            <a:off x="919711" y="487099"/>
            <a:ext cx="2674938" cy="646331"/>
            <a:chOff x="977900" y="618222"/>
            <a:chExt cx="2674938" cy="646331"/>
          </a:xfrm>
        </p:grpSpPr>
        <p:sp>
          <p:nvSpPr>
            <p:cNvPr id="7" name="矩形 8"/>
            <p:cNvSpPr/>
            <p:nvPr/>
          </p:nvSpPr>
          <p:spPr>
            <a:xfrm>
              <a:off x="977900" y="806450"/>
              <a:ext cx="363538"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 name="矩形 9"/>
            <p:cNvSpPr/>
            <p:nvPr/>
          </p:nvSpPr>
          <p:spPr>
            <a:xfrm>
              <a:off x="1101725" y="941388"/>
              <a:ext cx="303213"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文本框 13"/>
            <p:cNvSpPr txBox="1">
              <a:spLocks noChangeArrowheads="1"/>
            </p:cNvSpPr>
            <p:nvPr/>
          </p:nvSpPr>
          <p:spPr bwMode="auto">
            <a:xfrm>
              <a:off x="1341438" y="618222"/>
              <a:ext cx="23114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3600" b="1" dirty="0">
                  <a:latin typeface="Times New Roman" panose="02020603050405020304" pitchFamily="18" charset="0"/>
                  <a:ea typeface="標楷體" panose="03000509000000000000" pitchFamily="65" charset="-120"/>
                  <a:cs typeface="Times New Roman" panose="02020603050405020304" pitchFamily="18" charset="0"/>
                </a:rPr>
                <a:t>Activity</a:t>
              </a:r>
              <a:endParaRPr lang="zh-CN" altLang="en-US" sz="3600" b="1" dirty="0">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10" name="直接连接符 11"/>
            <p:cNvCxnSpPr/>
            <p:nvPr/>
          </p:nvCxnSpPr>
          <p:spPr>
            <a:xfrm>
              <a:off x="1404938" y="1204913"/>
              <a:ext cx="193675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6" name="Content Placeholder 2"/>
          <p:cNvSpPr txBox="1">
            <a:spLocks/>
          </p:cNvSpPr>
          <p:nvPr/>
        </p:nvSpPr>
        <p:spPr>
          <a:xfrm>
            <a:off x="6232849" y="1272481"/>
            <a:ext cx="5627191" cy="44535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285750" algn="just">
              <a:lnSpc>
                <a:spcPct val="150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Read the successful stories and think about how </a:t>
            </a:r>
            <a:r>
              <a:rPr lang="en-US" altLang="zh-CN" sz="1800" kern="100" dirty="0">
                <a:latin typeface="Times New Roman" panose="02020603050405020304" pitchFamily="18" charset="0"/>
                <a:ea typeface="宋体" panose="02010600030101010101" pitchFamily="2" charset="-122"/>
                <a:cs typeface="Times New Roman" panose="02020603050405020304" pitchFamily="18" charset="0"/>
              </a:rPr>
              <a:t>does CEPA achieve </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mutual benefits between the Mainland and Hong Kong? </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indent="0" algn="just">
              <a:lnSpc>
                <a:spcPct val="150000"/>
              </a:lnSpc>
              <a:buNone/>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Tips: </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marL="514350" indent="-285750" algn="just">
              <a:lnSpc>
                <a:spcPct val="150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How can Hong Kong businessmen and professionals gain more development opportunities through CEPA? </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marL="514350" indent="-285750" algn="just">
              <a:lnSpc>
                <a:spcPct val="150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How does CEPA expand the business opportunities brought about by the development of the Greater Bay Area?</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marL="0" indent="0">
              <a:lnSpc>
                <a:spcPct val="150000"/>
              </a:lnSpc>
              <a:buFont typeface="Arial" panose="020B0604020202020204" pitchFamily="34" charset="0"/>
              <a:buNone/>
            </a:pPr>
            <a:endParaRPr lang="en-US" altLang="zh-CN" sz="1600" dirty="0">
              <a:latin typeface="DFKai-SB" panose="03000509000000000000" pitchFamily="65" charset="-120"/>
              <a:ea typeface="DFKai-SB" panose="03000509000000000000" pitchFamily="65" charset="-120"/>
              <a:sym typeface="+mn-ea"/>
            </a:endParaRPr>
          </a:p>
          <a:p>
            <a:pPr marL="0" indent="0">
              <a:lnSpc>
                <a:spcPct val="150000"/>
              </a:lnSpc>
              <a:buFont typeface="Arial" panose="020B0604020202020204" pitchFamily="34" charset="0"/>
              <a:buNone/>
            </a:pPr>
            <a:endParaRPr lang="en-US" altLang="zh-CN" sz="1600" dirty="0">
              <a:latin typeface="DFKai-SB" panose="03000509000000000000" pitchFamily="65" charset="-120"/>
              <a:ea typeface="DFKai-SB" panose="03000509000000000000" pitchFamily="65" charset="-120"/>
              <a:sym typeface="+mn-ea"/>
            </a:endParaRPr>
          </a:p>
          <a:p>
            <a:pPr marL="0" indent="0">
              <a:lnSpc>
                <a:spcPct val="150000"/>
              </a:lnSpc>
              <a:buFont typeface="Arial" panose="020B0604020202020204" pitchFamily="34" charset="0"/>
              <a:buNone/>
            </a:pPr>
            <a:endParaRPr lang="en-US" altLang="zh-CN" sz="1600" dirty="0">
              <a:latin typeface="DFKai-SB" panose="03000509000000000000" pitchFamily="65" charset="-120"/>
              <a:ea typeface="DFKai-SB" panose="03000509000000000000" pitchFamily="65" charset="-120"/>
              <a:sym typeface="+mn-ea"/>
            </a:endParaRPr>
          </a:p>
          <a:p>
            <a:pPr marL="0" indent="0">
              <a:lnSpc>
                <a:spcPct val="150000"/>
              </a:lnSpc>
              <a:buFont typeface="Arial" panose="020B0604020202020204" pitchFamily="34" charset="0"/>
              <a:buNone/>
            </a:pPr>
            <a:endParaRPr lang="en-US" altLang="zh-CN" sz="1600" dirty="0">
              <a:latin typeface="DFKai-SB" panose="03000509000000000000" pitchFamily="65" charset="-120"/>
              <a:ea typeface="DFKai-SB" panose="03000509000000000000" pitchFamily="65" charset="-120"/>
              <a:sym typeface="+mn-ea"/>
            </a:endParaRPr>
          </a:p>
        </p:txBody>
      </p:sp>
      <p:sp>
        <p:nvSpPr>
          <p:cNvPr id="17" name="Rectangle 16"/>
          <p:cNvSpPr/>
          <p:nvPr/>
        </p:nvSpPr>
        <p:spPr>
          <a:xfrm>
            <a:off x="539566" y="4851815"/>
            <a:ext cx="5388726" cy="507831"/>
          </a:xfrm>
          <a:prstGeom prst="rect">
            <a:avLst/>
          </a:prstGeom>
          <a:ln w="19050">
            <a:solidFill>
              <a:srgbClr val="7030A0"/>
            </a:solidFill>
          </a:ln>
        </p:spPr>
        <p:txBody>
          <a:bodyPr wrap="square">
            <a:spAutoFit/>
          </a:bodyPr>
          <a:lstStyle/>
          <a:p>
            <a:pPr algn="just">
              <a:lnSpc>
                <a:spcPct val="150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Click on the image to read the CEPA successful stories</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 name="Rectangle 10"/>
          <p:cNvSpPr/>
          <p:nvPr/>
        </p:nvSpPr>
        <p:spPr>
          <a:xfrm>
            <a:off x="2903553" y="348790"/>
            <a:ext cx="6741526" cy="742511"/>
          </a:xfrm>
          <a:prstGeom prst="rect">
            <a:avLst/>
          </a:prstGeom>
        </p:spPr>
        <p:txBody>
          <a:bodyPr wrap="none">
            <a:spAutoFit/>
          </a:bodyPr>
          <a:lstStyle/>
          <a:p>
            <a:pPr indent="228600" algn="just">
              <a:lnSpc>
                <a:spcPct val="150000"/>
              </a:lnSpc>
            </a:pPr>
            <a:r>
              <a:rPr lang="en-US" altLang="zh-CN" sz="3200" b="1" kern="100" dirty="0">
                <a:effectLst/>
                <a:latin typeface="Times New Roman" panose="02020603050405020304" pitchFamily="18" charset="0"/>
                <a:ea typeface="宋体" panose="02010600030101010101" pitchFamily="2" charset="-122"/>
                <a:cs typeface="Times New Roman" panose="02020603050405020304" pitchFamily="18" charset="0"/>
              </a:rPr>
              <a:t>Read successful </a:t>
            </a:r>
            <a:r>
              <a:rPr lang="en-US" altLang="zh-CN" sz="3200" b="1" kern="100" dirty="0">
                <a:latin typeface="Times New Roman" panose="02020603050405020304" pitchFamily="18" charset="0"/>
                <a:ea typeface="宋体" panose="02010600030101010101" pitchFamily="2" charset="-122"/>
                <a:cs typeface="Times New Roman" panose="02020603050405020304" pitchFamily="18" charset="0"/>
              </a:rPr>
              <a:t>stories under CEPA</a:t>
            </a:r>
            <a:endParaRPr lang="zh-CN" altLang="zh-CN" sz="32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4" name="圖片 13"/>
          <p:cNvPicPr/>
          <p:nvPr/>
        </p:nvPicPr>
        <p:blipFill rotWithShape="1">
          <a:blip r:embed="rId2"/>
          <a:srcRect l="14809" t="11559" r="55935" b="81217"/>
          <a:stretch/>
        </p:blipFill>
        <p:spPr bwMode="auto">
          <a:xfrm>
            <a:off x="106334" y="6021170"/>
            <a:ext cx="2957924" cy="638977"/>
          </a:xfrm>
          <a:prstGeom prst="rect">
            <a:avLst/>
          </a:prstGeom>
          <a:ln>
            <a:noFill/>
          </a:ln>
          <a:extLst>
            <a:ext uri="{53640926-AAD7-44D8-BBD7-CCE9431645EC}">
              <a14:shadowObscured xmlns:a14="http://schemas.microsoft.com/office/drawing/2010/main"/>
            </a:ext>
          </a:extLst>
        </p:spPr>
      </p:pic>
      <p:pic>
        <p:nvPicPr>
          <p:cNvPr id="15" name="圖片 14">
            <a:hlinkClick r:id="rId3"/>
          </p:cNvPr>
          <p:cNvPicPr/>
          <p:nvPr/>
        </p:nvPicPr>
        <p:blipFill rotWithShape="1">
          <a:blip r:embed="rId4"/>
          <a:srcRect l="21310" t="19071" r="2299" b="4642"/>
          <a:stretch/>
        </p:blipFill>
        <p:spPr bwMode="auto">
          <a:xfrm>
            <a:off x="424411" y="1396954"/>
            <a:ext cx="5619037" cy="330116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4002841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73959" y="3460943"/>
            <a:ext cx="7484159" cy="1823576"/>
          </a:xfrm>
          <a:prstGeom prst="rect">
            <a:avLst/>
          </a:prstGeom>
          <a:ln w="28575">
            <a:solidFill>
              <a:srgbClr val="FF0000"/>
            </a:solidFill>
          </a:ln>
        </p:spPr>
        <p:txBody>
          <a:bodyPr wrap="square">
            <a:spAutoFit/>
          </a:bodyPr>
          <a:lstStyle/>
          <a:p>
            <a:pPr algn="just">
              <a:lnSpc>
                <a:spcPct val="125000"/>
              </a:lnSpc>
            </a:pP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In the past, when Hong Kong films were imported, the producer could only earn about 15% of the box office revenue. According to the CEPA regulations, there </a:t>
            </a:r>
            <a:r>
              <a:rPr lang="en-US" altLang="zh-CN" sz="18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is no </a:t>
            </a: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longer </a:t>
            </a:r>
            <a:r>
              <a:rPr lang="en-US" altLang="zh-CN" sz="18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an </a:t>
            </a: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upper limit on the number of Hong Kong films shown in the Mainland, and the producer’s share </a:t>
            </a:r>
            <a:r>
              <a:rPr lang="en-US"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ha</a:t>
            </a:r>
            <a:r>
              <a:rPr lang="en-US" altLang="zh-CN" sz="18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s increased </a:t>
            </a:r>
            <a:r>
              <a:rPr lang="en-US"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to about 35%. This has greatly stimulated the creative enthusiasm of the Hong Kong film industry.</a:t>
            </a:r>
            <a:endParaRPr lang="zh-CN" altLang="zh-CN" sz="18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Rectangle 1"/>
          <p:cNvSpPr/>
          <p:nvPr/>
        </p:nvSpPr>
        <p:spPr>
          <a:xfrm>
            <a:off x="185935" y="5838570"/>
            <a:ext cx="9846905" cy="954107"/>
          </a:xfrm>
          <a:prstGeom prst="rect">
            <a:avLst/>
          </a:prstGeom>
        </p:spPr>
        <p:txBody>
          <a:bodyPr wrap="square">
            <a:spAutoFit/>
          </a:bodyPr>
          <a:lstStyle/>
          <a:p>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Source: </a:t>
            </a:r>
          </a:p>
          <a:p>
            <a:pPr marL="285750" indent="-285750">
              <a:buFont typeface="Arial" panose="020B0604020202020204" pitchFamily="34" charset="0"/>
              <a:buChar char="•"/>
            </a:pPr>
            <a:r>
              <a:rPr lang="en-US" altLang="zh-CN" sz="1400" dirty="0">
                <a:latin typeface="Times New Roman" panose="02020603050405020304" pitchFamily="18" charset="0"/>
                <a:ea typeface="標楷體" panose="03000509000000000000" pitchFamily="65" charset="-120"/>
                <a:cs typeface="Times New Roman" panose="02020603050405020304" pitchFamily="18" charset="0"/>
              </a:rPr>
              <a:t>People’s Network</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sz="1400" dirty="0">
                <a:latin typeface="Times New Roman" panose="02020603050405020304" pitchFamily="18" charset="0"/>
                <a:ea typeface="標楷體" panose="03000509000000000000" pitchFamily="65" charset="-120"/>
                <a:cs typeface="Times New Roman" panose="02020603050405020304" pitchFamily="18" charset="0"/>
              </a:rPr>
              <a:t>http://culture.people.com.cn/n1/2017/0622/c1013-29354692.html</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p>
          <a:p>
            <a:pPr marL="285750" indent="-285750">
              <a:buFont typeface="Arial" panose="020B0604020202020204" pitchFamily="34" charset="0"/>
              <a:buChar char="•"/>
            </a:pPr>
            <a:r>
              <a:rPr lang="en-US" altLang="zh-CN"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Hong Kong Trade and Industry Department CEPA success </a:t>
            </a:r>
            <a:r>
              <a:rPr lang="en-US" altLang="zh-CN" sz="14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stories </a:t>
            </a:r>
            <a:r>
              <a:rPr lang="en-US" altLang="zh-TW" sz="14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dirty="0">
                <a:solidFill>
                  <a:schemeClr val="tx1">
                    <a:lumMod val="95000"/>
                    <a:lumOff val="5000"/>
                  </a:schemeClr>
                </a:solidFill>
                <a:latin typeface="Times New Roman" panose="02020603050405020304" pitchFamily="18" charset="0"/>
                <a:cs typeface="Times New Roman" panose="02020603050405020304" pitchFamily="18" charset="0"/>
              </a:rPr>
              <a:t>https://www.tid.gov.hk/english/cepa/press/files/CEPA_success.pdf)</a:t>
            </a:r>
            <a:endParaRPr lang="en-US"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Rectangle 2"/>
          <p:cNvSpPr/>
          <p:nvPr/>
        </p:nvSpPr>
        <p:spPr>
          <a:xfrm>
            <a:off x="673959" y="960701"/>
            <a:ext cx="7484159" cy="2169825"/>
          </a:xfrm>
          <a:prstGeom prst="rect">
            <a:avLst/>
          </a:prstGeom>
          <a:ln w="28575">
            <a:solidFill>
              <a:srgbClr val="FF0000"/>
            </a:solidFill>
          </a:ln>
        </p:spPr>
        <p:txBody>
          <a:bodyPr wrap="square">
            <a:spAutoFit/>
          </a:bodyPr>
          <a:lstStyle/>
          <a:p>
            <a:pPr algn="just">
              <a:lnSpc>
                <a:spcPct val="125000"/>
              </a:lnSpc>
            </a:pPr>
            <a:r>
              <a:rPr lang="en-US"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With the signing of CEPA in 2003, the </a:t>
            </a:r>
            <a:r>
              <a:rPr lang="en-US"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filmmaking </a:t>
            </a:r>
            <a:r>
              <a:rPr lang="en-US"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industry was among the first </a:t>
            </a:r>
            <a:r>
              <a:rPr lang="en-US"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to </a:t>
            </a:r>
            <a:r>
              <a:rPr lang="en-US"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be </a:t>
            </a:r>
            <a:r>
              <a:rPr lang="en-US"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liberalized.</a:t>
            </a:r>
            <a:r>
              <a:rPr lang="en-US"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 CEPA removed quota </a:t>
            </a:r>
            <a:r>
              <a:rPr lang="en-US"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restriction </a:t>
            </a:r>
            <a:r>
              <a:rPr lang="en-US"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on Hong Kong films and </a:t>
            </a:r>
            <a:r>
              <a:rPr lang="en-US"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also </a:t>
            </a:r>
            <a:r>
              <a:rPr lang="en-US"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relaxed the rules governing </a:t>
            </a:r>
            <a:r>
              <a:rPr lang="en-US"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joint-production </a:t>
            </a:r>
            <a:r>
              <a:rPr lang="en-US"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films. Since then, it </a:t>
            </a:r>
            <a:r>
              <a:rPr lang="en-US"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opened </a:t>
            </a:r>
            <a:r>
              <a:rPr lang="en-US"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the door of an enormous market to all </a:t>
            </a:r>
            <a:r>
              <a:rPr lang="en-US"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the Hong </a:t>
            </a:r>
            <a:r>
              <a:rPr lang="en-US"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Kong professional filmmakers. </a:t>
            </a:r>
            <a:r>
              <a:rPr lang="zh-CN"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When </a:t>
            </a:r>
            <a:r>
              <a:rPr lang="zh-CN"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CEPA was first implemented, </a:t>
            </a:r>
            <a:r>
              <a:rPr lang="en-US"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the number of </a:t>
            </a:r>
            <a:r>
              <a:rPr lang="en-US"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joint-productions increased </a:t>
            </a:r>
            <a:r>
              <a:rPr lang="en-US"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from around only </a:t>
            </a:r>
            <a:r>
              <a:rPr lang="en-US" altLang="zh-CN"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10 </a:t>
            </a:r>
            <a:r>
              <a:rPr lang="en-US" altLang="zh-CN"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movies each year  </a:t>
            </a:r>
            <a:r>
              <a:rPr lang="zh-CN"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to </a:t>
            </a:r>
            <a:r>
              <a:rPr lang="zh-CN" altLang="zh-CN"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more than 50 films </a:t>
            </a:r>
            <a:r>
              <a:rPr lang="en-US"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in 2016</a:t>
            </a:r>
            <a:r>
              <a:rPr lang="zh-CN" altLang="zh-CN"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en-US"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Rectangle 10"/>
          <p:cNvSpPr/>
          <p:nvPr/>
        </p:nvSpPr>
        <p:spPr>
          <a:xfrm>
            <a:off x="8944643" y="4412241"/>
            <a:ext cx="2645209" cy="1138773"/>
          </a:xfrm>
          <a:prstGeom prst="rect">
            <a:avLst/>
          </a:prstGeom>
        </p:spPr>
        <p:txBody>
          <a:bodyPr wrap="square">
            <a:spAutoFit/>
          </a:bodyPr>
          <a:lstStyle/>
          <a:p>
            <a:r>
              <a:rPr lang="en-US" altLang="zh-TW"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Source: </a:t>
            </a:r>
            <a:r>
              <a:rPr lang="en-US" altLang="zh-CN" sz="12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Trade and Industry Department of the Hong Kong SAR</a:t>
            </a:r>
            <a:endParaRPr lang="zh-CN" altLang="zh-CN" sz="12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TW" sz="14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dirty="0">
                <a:solidFill>
                  <a:schemeClr val="tx1">
                    <a:lumMod val="95000"/>
                    <a:lumOff val="5000"/>
                  </a:schemeClr>
                </a:solidFill>
                <a:latin typeface="Times New Roman" panose="02020603050405020304" pitchFamily="18" charset="0"/>
                <a:cs typeface="Times New Roman" panose="02020603050405020304" pitchFamily="18" charset="0"/>
              </a:rPr>
              <a:t>https://www.tid.gov.hk/english/cepa/press/files/CEPA_success.pdf)</a:t>
            </a:r>
            <a:endParaRPr lang="en-US" altLang="zh-TW"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endParaRPr>
          </a:p>
          <a:p>
            <a:endParaRPr lang="en-US" sz="1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3" name="矩形 15"/>
          <p:cNvSpPr/>
          <p:nvPr/>
        </p:nvSpPr>
        <p:spPr bwMode="auto">
          <a:xfrm>
            <a:off x="185935" y="280766"/>
            <a:ext cx="1213657" cy="467395"/>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文本框 42"/>
          <p:cNvSpPr txBox="1">
            <a:spLocks noChangeArrowheads="1"/>
          </p:cNvSpPr>
          <p:nvPr/>
        </p:nvSpPr>
        <p:spPr bwMode="auto">
          <a:xfrm>
            <a:off x="-42704" y="307013"/>
            <a:ext cx="173358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TW" sz="2000" dirty="0">
                <a:latin typeface="Times New Roman"/>
                <a:ea typeface="DFKai-SB" panose="03000509000000000000" pitchFamily="65" charset="-120"/>
                <a:cs typeface="Times New Roman"/>
              </a:rPr>
              <a:t>Reference</a:t>
            </a:r>
            <a:endParaRPr lang="zh-CN" altLang="en-US" sz="2000" strike="sngStrike" dirty="0">
              <a:latin typeface="Times New Roman"/>
              <a:ea typeface="DFKai-SB" panose="03000509000000000000" pitchFamily="65" charset="-120"/>
              <a:cs typeface="Times New Roman"/>
            </a:endParaRPr>
          </a:p>
        </p:txBody>
      </p:sp>
      <p:sp>
        <p:nvSpPr>
          <p:cNvPr id="6" name="Rectangle 10">
            <a:extLst>
              <a:ext uri="{FF2B5EF4-FFF2-40B4-BE49-F238E27FC236}">
                <a16:creationId xmlns:a16="http://schemas.microsoft.com/office/drawing/2014/main" id="{B56BFD87-CD01-D7B3-ABF0-D48D7D395ED7}"/>
              </a:ext>
            </a:extLst>
          </p:cNvPr>
          <p:cNvSpPr/>
          <p:nvPr/>
        </p:nvSpPr>
        <p:spPr>
          <a:xfrm>
            <a:off x="1151127" y="176595"/>
            <a:ext cx="10704790" cy="579967"/>
          </a:xfrm>
          <a:prstGeom prst="rect">
            <a:avLst/>
          </a:prstGeom>
        </p:spPr>
        <p:txBody>
          <a:bodyPr wrap="none">
            <a:spAutoFit/>
          </a:bodyPr>
          <a:lstStyle/>
          <a:p>
            <a:pPr indent="228600" algn="just">
              <a:lnSpc>
                <a:spcPct val="150000"/>
              </a:lnSpc>
            </a:pPr>
            <a:r>
              <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Real in-depth cooperation in the film industry began with the signing of CEPA</a:t>
            </a:r>
            <a:endParaRPr lang="zh-CN" altLang="zh-CN" sz="24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 name="Picture 3">
            <a:extLst>
              <a:ext uri="{FF2B5EF4-FFF2-40B4-BE49-F238E27FC236}">
                <a16:creationId xmlns:a16="http://schemas.microsoft.com/office/drawing/2014/main" id="{1EF2C24D-C5C5-EE42-A85C-E387C99E7114}"/>
              </a:ext>
            </a:extLst>
          </p:cNvPr>
          <p:cNvPicPr>
            <a:picLocks noChangeAspect="1"/>
          </p:cNvPicPr>
          <p:nvPr/>
        </p:nvPicPr>
        <p:blipFill rotWithShape="1">
          <a:blip r:embed="rId3"/>
          <a:srcRect t="50316"/>
          <a:stretch/>
        </p:blipFill>
        <p:spPr>
          <a:xfrm>
            <a:off x="8481035" y="1421961"/>
            <a:ext cx="3572426" cy="2702724"/>
          </a:xfrm>
          <a:prstGeom prst="rect">
            <a:avLst/>
          </a:prstGeom>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955808" y="287099"/>
            <a:ext cx="7040880" cy="661207"/>
          </a:xfrm>
          <a:prstGeom prst="rect">
            <a:avLst/>
          </a:prstGeom>
          <a:noFill/>
        </p:spPr>
        <p:txBody>
          <a:bodyPr wrap="square" rtlCol="0">
            <a:spAutoFit/>
          </a:bodyPr>
          <a:lstStyle/>
          <a:p>
            <a:pPr indent="228600" algn="ctr">
              <a:lnSpc>
                <a:spcPct val="150000"/>
              </a:lnSpc>
            </a:pPr>
            <a:r>
              <a:rPr lang="en-US" altLang="zh-CN" sz="2800" b="1" kern="100" dirty="0">
                <a:effectLst/>
                <a:latin typeface="Times New Roman" panose="02020603050405020304" pitchFamily="18" charset="0"/>
                <a:ea typeface="宋体" panose="02010600030101010101" pitchFamily="2" charset="-122"/>
                <a:cs typeface="Times New Roman" panose="02020603050405020304" pitchFamily="18" charset="0"/>
              </a:rPr>
              <a:t>Positive Effects of CEPA</a:t>
            </a:r>
            <a:endParaRPr lang="zh-CN" altLang="zh-CN" sz="28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内容占位符 2"/>
          <p:cNvSpPr txBox="1">
            <a:spLocks/>
          </p:cNvSpPr>
          <p:nvPr/>
        </p:nvSpPr>
        <p:spPr>
          <a:xfrm>
            <a:off x="692603" y="1149688"/>
            <a:ext cx="10280197" cy="45570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285750" algn="just">
              <a:lnSpc>
                <a:spcPct val="120000"/>
              </a:lnSpc>
              <a:spcBef>
                <a:spcPts val="600"/>
              </a:spcBef>
              <a:spcAft>
                <a:spcPts val="600"/>
              </a:spcAft>
            </a:pPr>
            <a:r>
              <a:rPr lang="en-US"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CEPA is a free trade agreement signed between the </a:t>
            </a:r>
            <a:r>
              <a:rPr lang="en-US"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our nation and Hong Kong as a separate </a:t>
            </a:r>
            <a:r>
              <a:rPr lang="en-US"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customs </a:t>
            </a:r>
            <a:r>
              <a:rPr lang="en-US"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territory.  It </a:t>
            </a:r>
            <a:r>
              <a:rPr lang="en-US"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is also the first free trade agreement fully implemented in the </a:t>
            </a:r>
            <a:r>
              <a:rPr lang="en-US"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Mainland</a:t>
            </a:r>
            <a:r>
              <a:rPr lang="en-US"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It is a new path of institutional cooperation between Hong Kong and the </a:t>
            </a:r>
            <a:r>
              <a:rPr lang="en-US"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Mainland</a:t>
            </a:r>
            <a:r>
              <a:rPr lang="en-US"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 a milestone of economic and trade exchange and cooperation between Hong Kong and </a:t>
            </a:r>
            <a:r>
              <a:rPr lang="en-US" altLang="zh-CN" sz="20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the </a:t>
            </a:r>
            <a:r>
              <a:rPr lang="en-US" altLang="zh-CN" sz="20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Mainland</a:t>
            </a:r>
            <a:r>
              <a:rPr lang="en-US" altLang="zh-CN" sz="20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and a successful practice of the “One Country, Two Systems” principle.</a:t>
            </a:r>
            <a:endPar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marL="514350" indent="-285750" algn="just">
              <a:lnSpc>
                <a:spcPct val="120000"/>
              </a:lnSpc>
              <a:spcBef>
                <a:spcPts val="600"/>
              </a:spcBef>
              <a:spcAft>
                <a:spcPts val="600"/>
              </a:spcAft>
            </a:pPr>
            <a:r>
              <a:rPr lang="en-US" altLang="zh-CN" sz="2000"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The economic and trade cooperation in the </a:t>
            </a:r>
            <a:r>
              <a:rPr lang="en-US" altLang="zh-CN" sz="20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Belt </a:t>
            </a:r>
            <a:r>
              <a:rPr lang="en-US"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and </a:t>
            </a:r>
            <a:r>
              <a:rPr lang="en-US"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Road” </a:t>
            </a:r>
            <a:r>
              <a:rPr lang="en-US"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Initiative, </a:t>
            </a:r>
            <a:r>
              <a:rPr lang="en-US" altLang="zh-CN" sz="2000" kern="100" dirty="0" smtClean="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Guangdong-Hong Kong-Macao Greater </a:t>
            </a:r>
            <a:r>
              <a:rPr lang="en-US"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Bay Area, </a:t>
            </a:r>
            <a:r>
              <a:rPr lang="en-US"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Pan-Pearl </a:t>
            </a:r>
            <a:r>
              <a:rPr lang="en-US"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River Delta region, and the Mainland Free Trade Pilot Zone are brought under the framework of CEPA, providing Hong </a:t>
            </a:r>
            <a:r>
              <a:rPr lang="en-US"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Kong</a:t>
            </a:r>
            <a:r>
              <a:rPr lang="en-US" altLang="zh-CN" sz="2000" strike="sngStrike" kern="100" dirty="0">
                <a:solidFill>
                  <a:schemeClr val="tx1">
                    <a:lumMod val="95000"/>
                    <a:lumOff val="5000"/>
                  </a:schemeClr>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businesses with good opportunities </a:t>
            </a:r>
            <a:r>
              <a:rPr lang="en-US"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to participate in </a:t>
            </a:r>
            <a:r>
              <a:rPr lang="en-US" altLang="zh-CN" sz="2000" kern="100" dirty="0" smtClean="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the national </a:t>
            </a:r>
            <a:r>
              <a:rPr lang="en-US"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development strategies</a:t>
            </a:r>
            <a:r>
              <a:rPr lang="zh-CN"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en-US" altLang="zh-CN"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a:p>
            <a:pPr marL="514350" indent="-285750" algn="just">
              <a:lnSpc>
                <a:spcPct val="120000"/>
              </a:lnSpc>
              <a:spcBef>
                <a:spcPts val="600"/>
              </a:spcBef>
              <a:spcAft>
                <a:spcPts val="600"/>
              </a:spcAft>
            </a:pPr>
            <a:r>
              <a:rPr lang="en-US"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rPr>
              <a:t>In order to maintain long-term prosperity and stability, and to consolidate and enhance its international competitiveness, Hong Kong must seize the new opportunities of national strategic development and actively integrate into the national development process in the new era.</a:t>
            </a:r>
            <a:endParaRPr lang="zh-CN" altLang="zh-CN" sz="2000" kern="100" dirty="0">
              <a:solidFill>
                <a:schemeClr val="tx1">
                  <a:lumMod val="95000"/>
                  <a:lumOff val="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indent="0">
              <a:lnSpc>
                <a:spcPct val="120000"/>
              </a:lnSpc>
              <a:spcBef>
                <a:spcPts val="600"/>
              </a:spcBef>
              <a:spcAft>
                <a:spcPts val="600"/>
              </a:spcAft>
              <a:buNone/>
            </a:pPr>
            <a:r>
              <a:rPr lang="zh-TW" altLang="en-US" sz="32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 </a:t>
            </a:r>
            <a:endParaRPr lang="zh-TW" altLang="en-US"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stretch>
            <a:fillRect/>
          </a:stretch>
        </p:blipFill>
        <p:spPr>
          <a:xfrm>
            <a:off x="6505081" y="2501152"/>
            <a:ext cx="3739987" cy="2906936"/>
          </a:xfrm>
          <a:prstGeom prst="rect">
            <a:avLst/>
          </a:prstGeom>
        </p:spPr>
      </p:pic>
      <p:pic>
        <p:nvPicPr>
          <p:cNvPr id="3" name="Picture 2">
            <a:hlinkClick r:id="rId4"/>
          </p:cNvPr>
          <p:cNvPicPr>
            <a:picLocks noChangeAspect="1"/>
          </p:cNvPicPr>
          <p:nvPr/>
        </p:nvPicPr>
        <p:blipFill>
          <a:blip r:embed="rId5"/>
          <a:stretch>
            <a:fillRect/>
          </a:stretch>
        </p:blipFill>
        <p:spPr>
          <a:xfrm>
            <a:off x="561695" y="2622380"/>
            <a:ext cx="5099086" cy="2626379"/>
          </a:xfrm>
          <a:prstGeom prst="rect">
            <a:avLst/>
          </a:prstGeom>
        </p:spPr>
      </p:pic>
      <p:sp>
        <p:nvSpPr>
          <p:cNvPr id="4" name="Rectangle 3"/>
          <p:cNvSpPr/>
          <p:nvPr/>
        </p:nvSpPr>
        <p:spPr>
          <a:xfrm>
            <a:off x="610582" y="1337050"/>
            <a:ext cx="5099086" cy="1323439"/>
          </a:xfrm>
          <a:prstGeom prst="rect">
            <a:avLst/>
          </a:prstGeom>
        </p:spPr>
        <p:txBody>
          <a:bodyPr wrap="square">
            <a:spAutoFit/>
          </a:bodyPr>
          <a:lstStyle/>
          <a:p>
            <a:pPr algn="just"/>
            <a:r>
              <a:rPr lang="en-US" altLang="zh-TW" sz="2000" i="1"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Framework </a:t>
            </a:r>
            <a:r>
              <a:rPr lang="en-US" altLang="zh-TW" sz="2000" i="1"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Agreement on Deepening Guangdong-Hong Kong-Macao Cooperation in the Development of the Greater Bay Area</a:t>
            </a:r>
            <a:r>
              <a:rPr lang="en-US" altLang="zh-TW" sz="20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(1 </a:t>
            </a:r>
            <a:r>
              <a:rPr lang="en-US" altLang="zh-TW" sz="20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July </a:t>
            </a:r>
            <a:r>
              <a:rPr lang="en-US" altLang="zh-TW" sz="2000" dirty="0" smtClean="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2017)</a:t>
            </a:r>
            <a:endParaRPr lang="en-US" sz="2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6396049" y="1342342"/>
            <a:ext cx="4542950" cy="1323439"/>
          </a:xfrm>
          <a:prstGeom prst="rect">
            <a:avLst/>
          </a:prstGeom>
        </p:spPr>
        <p:txBody>
          <a:bodyPr wrap="square">
            <a:spAutoFit/>
          </a:bodyPr>
          <a:lstStyle/>
          <a:p>
            <a:pPr algn="just"/>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On 18 February 2019, the State Council issued </a:t>
            </a:r>
            <a:r>
              <a:rPr lang="en-US" altLang="zh-TW" sz="2000" i="1" dirty="0">
                <a:latin typeface="Times New Roman" panose="02020603050405020304" pitchFamily="18" charset="0"/>
                <a:ea typeface="標楷體" panose="03000509000000000000" pitchFamily="65" charset="-120"/>
                <a:cs typeface="Times New Roman" panose="02020603050405020304" pitchFamily="18" charset="0"/>
              </a:rPr>
              <a:t>Outline Development Plan for the Guangdong-Hong Kong-Macao Greater Bay Area</a:t>
            </a:r>
            <a:endParaRPr lang="en-US" sz="2000" dirty="0">
              <a:latin typeface="Times New Roman" panose="02020603050405020304" pitchFamily="18" charset="0"/>
              <a:cs typeface="Times New Roman" panose="02020603050405020304" pitchFamily="18" charset="0"/>
            </a:endParaRPr>
          </a:p>
        </p:txBody>
      </p:sp>
      <p:sp>
        <p:nvSpPr>
          <p:cNvPr id="6" name="Rectangle 5"/>
          <p:cNvSpPr/>
          <p:nvPr/>
        </p:nvSpPr>
        <p:spPr>
          <a:xfrm>
            <a:off x="2336810" y="5598029"/>
            <a:ext cx="6488214" cy="400110"/>
          </a:xfrm>
          <a:prstGeom prst="rect">
            <a:avLst/>
          </a:prstGeom>
          <a:ln w="28575">
            <a:solidFill>
              <a:srgbClr val="7030A0"/>
            </a:solidFill>
          </a:ln>
        </p:spPr>
        <p:txBody>
          <a:bodyPr wrap="square">
            <a:spAutoFit/>
          </a:bodyPr>
          <a:lstStyle/>
          <a:p>
            <a:r>
              <a:rPr lang="en-US" altLang="zh-TW" sz="20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Click </a:t>
            </a:r>
            <a:r>
              <a:rPr lang="en-US" altLang="zh-TW" sz="2000" b="1" dirty="0" smtClean="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on the </a:t>
            </a:r>
            <a:r>
              <a:rPr lang="en-US" altLang="zh-TW" sz="2000" b="1"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rPr>
              <a:t>images and read relevant policy documents</a:t>
            </a:r>
            <a:endParaRPr lang="en-US" sz="2000" dirty="0">
              <a:solidFill>
                <a:schemeClr val="tx1">
                  <a:lumMod val="95000"/>
                  <a:lumOff val="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Rectangle 6"/>
          <p:cNvSpPr/>
          <p:nvPr/>
        </p:nvSpPr>
        <p:spPr>
          <a:xfrm>
            <a:off x="229725" y="363585"/>
            <a:ext cx="11856131" cy="584776"/>
          </a:xfrm>
          <a:prstGeom prst="rect">
            <a:avLst/>
          </a:prstGeom>
        </p:spPr>
        <p:txBody>
          <a:bodyPr wrap="none">
            <a:spAutoFit/>
          </a:bodyPr>
          <a:lstStyle/>
          <a:p>
            <a:r>
              <a:rPr lang="en-US" altLang="zh-TW" sz="3200" b="1" dirty="0">
                <a:latin typeface="Times New Roman"/>
                <a:ea typeface="標楷體" panose="03000509000000000000" pitchFamily="65" charset="-120"/>
                <a:cs typeface="Times New Roman"/>
              </a:rPr>
              <a:t>Policy documents of the development plan of the Greater Bay Area</a:t>
            </a:r>
            <a:endParaRPr lang="zh-TW" altLang="en-US" sz="3200" b="1" i="0" dirty="0">
              <a:effectLst/>
              <a:latin typeface="Times New Roman"/>
              <a:ea typeface="標楷體" panose="03000509000000000000" pitchFamily="65" charset="-120"/>
              <a:cs typeface="Times New Roman"/>
            </a:endParaRPr>
          </a:p>
        </p:txBody>
      </p:sp>
      <p:pic>
        <p:nvPicPr>
          <p:cNvPr id="8" name="Picture 7"/>
          <p:cNvPicPr>
            <a:picLocks noChangeAspect="1"/>
          </p:cNvPicPr>
          <p:nvPr/>
        </p:nvPicPr>
        <p:blipFill>
          <a:blip r:embed="rId6"/>
          <a:stretch>
            <a:fillRect/>
          </a:stretch>
        </p:blipFill>
        <p:spPr>
          <a:xfrm>
            <a:off x="1138178" y="6123163"/>
            <a:ext cx="1811560" cy="546344"/>
          </a:xfrm>
          <a:prstGeom prst="rect">
            <a:avLst/>
          </a:prstGeom>
        </p:spPr>
      </p:pic>
      <p:sp>
        <p:nvSpPr>
          <p:cNvPr id="10" name="Rectangle 9"/>
          <p:cNvSpPr/>
          <p:nvPr/>
        </p:nvSpPr>
        <p:spPr>
          <a:xfrm>
            <a:off x="2949738" y="6211669"/>
            <a:ext cx="8863289" cy="369332"/>
          </a:xfrm>
          <a:prstGeom prst="rect">
            <a:avLst/>
          </a:prstGeom>
        </p:spPr>
        <p:txBody>
          <a:bodyPr wrap="square">
            <a:spAutoFit/>
          </a:bodyPr>
          <a:lstStyle/>
          <a:p>
            <a:r>
              <a:rPr lang="en-US" altLang="zh-TW" dirty="0">
                <a:latin typeface="Times New Roman"/>
                <a:ea typeface="標楷體" panose="03000509000000000000" pitchFamily="65" charset="-120"/>
                <a:cs typeface="Times New Roman"/>
              </a:rPr>
              <a:t>Source: Website of the Greater Bay Area</a:t>
            </a:r>
            <a:r>
              <a:rPr lang="zh-TW" altLang="en-US" dirty="0">
                <a:latin typeface="Times New Roman"/>
                <a:ea typeface="標楷體" panose="03000509000000000000" pitchFamily="65" charset="-120"/>
                <a:cs typeface="Times New Roman"/>
              </a:rPr>
              <a:t> </a:t>
            </a:r>
            <a:r>
              <a:rPr lang="en-US" altLang="zh-TW" dirty="0">
                <a:latin typeface="Times New Roman"/>
                <a:ea typeface="標楷體" panose="03000509000000000000" pitchFamily="65" charset="-120"/>
                <a:cs typeface="Times New Roman"/>
              </a:rPr>
              <a:t>(</a:t>
            </a:r>
            <a:r>
              <a:rPr lang="en-US" altLang="zh-TW" dirty="0">
                <a:latin typeface="Times" panose="02020603050405020304" pitchFamily="18" charset="0"/>
                <a:ea typeface="標楷體" panose="03000509000000000000" pitchFamily="65" charset="-120"/>
              </a:rPr>
              <a:t>https://www.bayarea.gov.hk/en/outline/plan.html)</a:t>
            </a:r>
          </a:p>
        </p:txBody>
      </p:sp>
    </p:spTree>
    <p:extLst>
      <p:ext uri="{BB962C8B-B14F-4D97-AF65-F5344CB8AC3E}">
        <p14:creationId xmlns:p14="http://schemas.microsoft.com/office/powerpoint/2010/main" val="287201894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10">
            <a:extLst>
              <a:ext uri="{FF2B5EF4-FFF2-40B4-BE49-F238E27FC236}">
                <a16:creationId xmlns:a16="http://schemas.microsoft.com/office/drawing/2014/main" id="{8E3EE96F-2378-4BA4-8202-5DCCE573319E}"/>
              </a:ext>
            </a:extLst>
          </p:cNvPr>
          <p:cNvSpPr txBox="1"/>
          <p:nvPr/>
        </p:nvSpPr>
        <p:spPr>
          <a:xfrm>
            <a:off x="3215681" y="117693"/>
            <a:ext cx="5760640" cy="646331"/>
          </a:xfrm>
          <a:prstGeom prst="rect">
            <a:avLst/>
          </a:prstGeom>
          <a:noFill/>
        </p:spPr>
        <p:txBody>
          <a:bodyPr wrap="square" rtlCol="0">
            <a:spAutoFit/>
          </a:bodyPr>
          <a:lstStyle/>
          <a:p>
            <a:pPr algn="ctr" eaLnBrk="1" fontAlgn="auto" hangingPunct="1">
              <a:spcBef>
                <a:spcPts val="0"/>
              </a:spcBef>
              <a:spcAft>
                <a:spcPts val="0"/>
              </a:spcAft>
            </a:pPr>
            <a:r>
              <a:rPr lang="en-US" altLang="zh-CN" sz="3600" b="1" dirty="0">
                <a:solidFill>
                  <a:schemeClr val="accent6">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User Guide </a:t>
            </a:r>
            <a:endParaRPr lang="zh-CN" altLang="en-US" sz="3600" b="1" dirty="0">
              <a:solidFill>
                <a:schemeClr val="accent6">
                  <a:lumMod val="50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3" name="文本框 10">
            <a:extLst>
              <a:ext uri="{FF2B5EF4-FFF2-40B4-BE49-F238E27FC236}">
                <a16:creationId xmlns:a16="http://schemas.microsoft.com/office/drawing/2014/main" id="{8E3EE96F-2378-4BA4-8202-5DCCE573319E}"/>
              </a:ext>
            </a:extLst>
          </p:cNvPr>
          <p:cNvSpPr txBox="1"/>
          <p:nvPr/>
        </p:nvSpPr>
        <p:spPr>
          <a:xfrm>
            <a:off x="537882" y="764024"/>
            <a:ext cx="11106565" cy="6109365"/>
          </a:xfrm>
          <a:prstGeom prst="rect">
            <a:avLst/>
          </a:prstGeom>
          <a:noFill/>
        </p:spPr>
        <p:txBody>
          <a:bodyPr wrap="square" rtlCol="0">
            <a:spAutoFit/>
          </a:bodyPr>
          <a:lstStyle/>
          <a:p>
            <a:pPr marL="285750" indent="-285750" algn="just">
              <a:spcBef>
                <a:spcPts val="600"/>
              </a:spcBef>
              <a:buFont typeface="Arial" panose="020B0604020202020204" pitchFamily="34" charset="0"/>
              <a:buChar char="•"/>
            </a:pPr>
            <a:r>
              <a:rPr lang="en-US" altLang="zh-CN" sz="1700" b="1" dirty="0">
                <a:solidFill>
                  <a:schemeClr val="accent6">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The primary users of this resource are teachers. It aims to provide teachers with content knowledge relevant to the topic to enable teachers to have a deeper understanding of teaching content when preparing for their lessons. </a:t>
            </a:r>
          </a:p>
          <a:p>
            <a:pPr marL="285750" indent="-285750" algn="just">
              <a:spcBef>
                <a:spcPts val="600"/>
              </a:spcBef>
              <a:buFont typeface="Arial" panose="020B0604020202020204" pitchFamily="34" charset="0"/>
              <a:buChar char="•"/>
            </a:pPr>
            <a:r>
              <a:rPr lang="en-US" altLang="zh-TW" sz="1700" b="1" dirty="0">
                <a:solidFill>
                  <a:schemeClr val="accent6">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All data, videos, photos, pictures, questions and suggested answers can be used for multiple purposes, such as teachers’ teaching materials, references for curriculum planning and learning and teaching, and student assignments, etc. To align with Citizenship and Social Development Curriculum and Assessment Guide (Secondary 4-6) (2021) (C&amp;A Guide), this resource should be adapted to cater for students’ learning diversity and the needs of classroom teaching, etc.  </a:t>
            </a:r>
          </a:p>
          <a:p>
            <a:pPr marL="285750" indent="-285750" algn="just">
              <a:spcBef>
                <a:spcPts val="600"/>
              </a:spcBef>
              <a:buFont typeface="Arial" panose="020B0604020202020204" pitchFamily="34" charset="0"/>
              <a:buChar char="•"/>
            </a:pPr>
            <a:r>
              <a:rPr lang="en-US" altLang="zh-CN" sz="1700" b="1" dirty="0">
                <a:solidFill>
                  <a:schemeClr val="accent6">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Teachers may provide appropriate supplementary notes/ explanations to enrich this resource in order to enhance students’ understanding of the topic and information provided. </a:t>
            </a:r>
          </a:p>
          <a:p>
            <a:pPr marL="285750" indent="-285750" algn="just">
              <a:spcBef>
                <a:spcPts val="600"/>
              </a:spcBef>
              <a:buFont typeface="Arial" panose="020B0604020202020204" pitchFamily="34" charset="0"/>
              <a:buChar char="•"/>
            </a:pPr>
            <a:r>
              <a:rPr lang="en-US" altLang="zh-TW" sz="1700" b="1" dirty="0">
                <a:solidFill>
                  <a:schemeClr val="accent6">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In accordance with the curriculum rationale and aims, teachers may select other learning and teaching resources which are correct, reliable, objective and impartial to help students build up a solid knowledge base, develop positive values and attitudes as well as enhance critical thinking and problem solving skills, and various generic skills. </a:t>
            </a:r>
          </a:p>
          <a:p>
            <a:pPr marL="285750" indent="-285750" algn="just">
              <a:spcBef>
                <a:spcPts val="600"/>
              </a:spcBef>
              <a:buFont typeface="Arial" panose="020B0604020202020204" pitchFamily="34" charset="0"/>
              <a:buChar char="•"/>
            </a:pPr>
            <a:r>
              <a:rPr lang="en-US" altLang="zh-CN" sz="1700" b="1" dirty="0">
                <a:solidFill>
                  <a:schemeClr val="accent6">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If some information cannot be provided in this resource due to copyright issue, teachers may visit relevant websites provided. </a:t>
            </a:r>
          </a:p>
          <a:p>
            <a:pPr marL="285750" indent="-285750" algn="just">
              <a:spcBef>
                <a:spcPts val="600"/>
              </a:spcBef>
              <a:buFont typeface="Arial" panose="020B0604020202020204" pitchFamily="34" charset="0"/>
              <a:buChar char="•"/>
            </a:pPr>
            <a:r>
              <a:rPr lang="en-US" altLang="zh-CN" sz="1700" b="1" dirty="0" smtClean="0">
                <a:solidFill>
                  <a:schemeClr val="accent6">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Some information may have been updated when being used by teachers, teachers may visit the corresponding websites to obtain the up-to-date information.</a:t>
            </a:r>
          </a:p>
          <a:p>
            <a:pPr marL="285750" indent="-285750" algn="just">
              <a:spcBef>
                <a:spcPts val="600"/>
              </a:spcBef>
              <a:buFont typeface="Arial" panose="020B0604020202020204" pitchFamily="34" charset="0"/>
              <a:buChar char="•"/>
            </a:pPr>
            <a:r>
              <a:rPr lang="en-US" altLang="zh-TW" sz="1700" b="1" dirty="0" smtClean="0">
                <a:solidFill>
                  <a:schemeClr val="accent6">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Please </a:t>
            </a:r>
            <a:r>
              <a:rPr lang="en-US" altLang="zh-TW" sz="1700" b="1" dirty="0">
                <a:solidFill>
                  <a:schemeClr val="accent6">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also refer to the C&amp;A Guide to understand the requirements and arrangements of the learning and teaching of the curriculum. </a:t>
            </a:r>
            <a:r>
              <a:rPr lang="en-US" altLang="zh-CN" sz="1700" b="1" dirty="0">
                <a:solidFill>
                  <a:schemeClr val="accent6">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Teachers are welcome to point out the areas need improvement, and welcome to provide updated information to enrich the content for all teachers’ reference.</a:t>
            </a:r>
          </a:p>
          <a:p>
            <a:pPr marL="285750" indent="-285750" algn="just">
              <a:spcBef>
                <a:spcPts val="600"/>
              </a:spcBef>
              <a:buFont typeface="Arial" panose="020B0604020202020204" pitchFamily="34" charset="0"/>
              <a:buChar char="•"/>
            </a:pPr>
            <a:endParaRPr lang="en-US" altLang="zh-CN" sz="1700" dirty="0">
              <a:solidFill>
                <a:schemeClr val="accent6">
                  <a:lumMod val="7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8557776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文本框 10"/>
          <p:cNvSpPr txBox="1">
            <a:spLocks noChangeArrowheads="1"/>
          </p:cNvSpPr>
          <p:nvPr/>
        </p:nvSpPr>
        <p:spPr bwMode="auto">
          <a:xfrm>
            <a:off x="1576874" y="1542111"/>
            <a:ext cx="8625957" cy="16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9pPr>
          </a:lstStyle>
          <a:p>
            <a:pPr algn="just">
              <a:spcBef>
                <a:spcPts val="450"/>
              </a:spcBef>
            </a:pPr>
            <a:r>
              <a:rPr lang="en-US" altLang="zh-CN" sz="2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Some sources were not translated into English as the official English version is not available.</a:t>
            </a:r>
          </a:p>
          <a:p>
            <a:pPr algn="just">
              <a:spcBef>
                <a:spcPts val="450"/>
              </a:spcBef>
            </a:pPr>
            <a:r>
              <a:rPr lang="en-US" altLang="zh-CN" sz="24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In case of any discrepancy between the Chinese and English versions, the Chinese version shall prevail.</a:t>
            </a:r>
            <a:endParaRPr lang="en-US" altLang="zh-CN" sz="2400" b="1" dirty="0">
              <a:solidFill>
                <a:schemeClr val="tx1">
                  <a:lumMod val="95000"/>
                  <a:lumOff val="5000"/>
                </a:schemeClr>
              </a:solidFill>
              <a:latin typeface="標楷體" panose="03000509000000000000" pitchFamily="65" charset="-120"/>
              <a:ea typeface="標楷體" panose="03000509000000000000" pitchFamily="65" charset="-120"/>
              <a:cs typeface="Times New Roman" panose="02020603050405020304" pitchFamily="18" charset="0"/>
            </a:endParaRPr>
          </a:p>
        </p:txBody>
      </p:sp>
      <p:sp>
        <p:nvSpPr>
          <p:cNvPr id="91139" name="Rectangle 3"/>
          <p:cNvSpPr>
            <a:spLocks noChangeArrowheads="1"/>
          </p:cNvSpPr>
          <p:nvPr/>
        </p:nvSpPr>
        <p:spPr bwMode="auto">
          <a:xfrm>
            <a:off x="4164468" y="631017"/>
            <a:ext cx="3779837" cy="466725"/>
          </a:xfrm>
          <a:prstGeom prst="rect">
            <a:avLst/>
          </a:prstGeom>
          <a:noFill/>
          <a:ln>
            <a:noFill/>
          </a:ln>
          <a:effectLst/>
          <a:extLst/>
        </p:spPr>
        <p:txBody>
          <a:bodyPr wrap="none" lIns="0" tIns="-12696" rIns="0" bIns="-12696"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9pPr>
          </a:lstStyle>
          <a:p>
            <a:pPr algn="ctr">
              <a:spcBef>
                <a:spcPct val="0"/>
              </a:spcBef>
              <a:buFontTx/>
              <a:buNone/>
            </a:pPr>
            <a:r>
              <a:rPr lang="en-US" altLang="en-US" dirty="0">
                <a:solidFill>
                  <a:schemeClr val="tx1">
                    <a:lumMod val="95000"/>
                    <a:lumOff val="5000"/>
                  </a:schemeClr>
                </a:solidFill>
                <a:latin typeface="Times New Roman" panose="02020603050405020304" pitchFamily="18" charset="0"/>
                <a:cs typeface="Times New Roman" panose="02020603050405020304" pitchFamily="18" charset="0"/>
              </a:rPr>
              <a:t>Notice and Disclaimer</a:t>
            </a:r>
            <a:r>
              <a:rPr lang="en-US" altLang="en-US" sz="2400" dirty="0">
                <a:solidFill>
                  <a:schemeClr val="tx1">
                    <a:lumMod val="95000"/>
                    <a:lumOff val="5000"/>
                  </a:schemeClr>
                </a:solidFill>
                <a:latin typeface="Arial" panose="020B0604020202020204" pitchFamily="34" charset="0"/>
                <a:cs typeface="Times New Roman" panose="02020603050405020304" pitchFamily="18" charset="0"/>
              </a:rPr>
              <a:t> </a:t>
            </a:r>
          </a:p>
        </p:txBody>
      </p:sp>
    </p:spTree>
    <p:extLst>
      <p:ext uri="{BB962C8B-B14F-4D97-AF65-F5344CB8AC3E}">
        <p14:creationId xmlns:p14="http://schemas.microsoft.com/office/powerpoint/2010/main" val="64600557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8089"/>
  <p:tag name="KSO_WM_UNIT_TYPE" val="n_h_h_i"/>
  <p:tag name="KSO_WM_UNIT_INDEX" val="1_2_2_1"/>
  <p:tag name="KSO_WM_UNIT_ID" val="diagram20188089_1*n_h_h_i*1_2_2_1"/>
  <p:tag name="KSO_WM_UNIT_LAYERLEVEL" val="1_1_1_1"/>
  <p:tag name="KSO_WM_BEAUTIFY_FLAG" val="#wm#"/>
  <p:tag name="KSO_WM_TAG_VERSION" val="1.0"/>
  <p:tag name="KSO_WM_DIAGRAM_GROUP_CODE" val="n1-1"/>
  <p:tag name="KSO_WM_UNIT_HIGHLIGHT" val="0"/>
  <p:tag name="KSO_WM_UNIT_COMPATIBLE" val="0"/>
  <p:tag name="KSO_WM_UNIT_DIAGRAM_ISNUMVISUAL" val="0"/>
  <p:tag name="KSO_WM_UNIT_DIAGRAM_ISREFERUNIT" val="0"/>
  <p:tag name="KSO_WM_UNIT_FILL_FORE_SCHEMECOLOR_INDEX" val="14"/>
  <p:tag name="KSO_WM_UNIT_FILL_TYPE" val="1"/>
  <p:tag name="KSO_WM_UNIT_TEXT_FILL_FORE_SCHEMECOLOR_INDEX" val="13"/>
  <p:tag name="KSO_WM_UNIT_TEXT_FILL_TYPE" val="1"/>
</p:tagLst>
</file>

<file path=ppt/tags/tag1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8089"/>
  <p:tag name="KSO_WM_UNIT_TYPE" val="n_h_h_i"/>
  <p:tag name="KSO_WM_UNIT_INDEX" val="1_2_1_2"/>
  <p:tag name="KSO_WM_UNIT_ID" val="diagram20188089_1*n_h_h_i*1_2_1_2"/>
  <p:tag name="KSO_WM_UNIT_LAYERLEVEL" val="1_1_1_1"/>
  <p:tag name="KSO_WM_BEAUTIFY_FLAG" val="#wm#"/>
  <p:tag name="KSO_WM_TAG_VERSION" val="1.0"/>
  <p:tag name="KSO_WM_DIAGRAM_GROUP_CODE" val="n1-1"/>
  <p:tag name="KSO_WM_UNIT_HIGHLIGHT" val="0"/>
  <p:tag name="KSO_WM_UNIT_COMPATIBLE" val="0"/>
  <p:tag name="KSO_WM_UNIT_DIAGRAM_ISNUMVISUAL" val="0"/>
  <p:tag name="KSO_WM_UNIT_DIAGRAM_ISREFERUNIT" val="0"/>
  <p:tag name="KSO_WM_UNIT_FILL_FORE_SCHEMECOLOR_INDEX" val="5"/>
  <p:tag name="KSO_WM_UNIT_FILL_TYPE" val="1"/>
  <p:tag name="KSO_WM_UNIT_LINE_FORE_SCHEMECOLOR_INDEX" val="14"/>
  <p:tag name="KSO_WM_UNIT_LINE_FILL_TYPE" val="2"/>
  <p:tag name="KSO_WM_UNIT_TEXT_FILL_FORE_SCHEMECOLOR_INDEX" val="2"/>
  <p:tag name="KSO_WM_UNIT_TEXT_FILL_TYPE" val="1"/>
</p:tagLst>
</file>

<file path=ppt/tags/tag1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8089"/>
  <p:tag name="KSO_WM_UNIT_TYPE" val="n_h_h_i"/>
  <p:tag name="KSO_WM_UNIT_INDEX" val="1_2_1_1"/>
  <p:tag name="KSO_WM_UNIT_ID" val="diagram20188089_1*n_h_h_i*1_2_1_1"/>
  <p:tag name="KSO_WM_UNIT_LAYERLEVEL" val="1_1_1_1"/>
  <p:tag name="KSO_WM_BEAUTIFY_FLAG" val="#wm#"/>
  <p:tag name="KSO_WM_TAG_VERSION" val="1.0"/>
  <p:tag name="KSO_WM_DIAGRAM_GROUP_CODE" val="n1-1"/>
  <p:tag name="KSO_WM_UNIT_HIGHLIGHT" val="0"/>
  <p:tag name="KSO_WM_UNIT_COMPATIBLE" val="0"/>
  <p:tag name="KSO_WM_UNIT_DIAGRAM_ISNUMVISUAL" val="0"/>
  <p:tag name="KSO_WM_UNIT_DIAGRAM_ISREFERUNIT" val="0"/>
  <p:tag name="KSO_WM_UNIT_FILL_FORE_SCHEMECOLOR_INDEX" val="14"/>
  <p:tag name="KSO_WM_UNIT_FILL_TYPE" val="1"/>
  <p:tag name="KSO_WM_UNIT_TEXT_FILL_FORE_SCHEMECOLOR_INDEX" val="13"/>
  <p:tag name="KSO_WM_UNIT_TEXT_FILL_TYPE" val="1"/>
</p:tagLst>
</file>

<file path=ppt/tags/tag1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8089"/>
  <p:tag name="KSO_WM_UNIT_TYPE" val="n_h_a"/>
  <p:tag name="KSO_WM_UNIT_INDEX" val="1_1_1"/>
  <p:tag name="KSO_WM_UNIT_ID" val="diagram20188089_1*n_h_a*1_1_1"/>
  <p:tag name="KSO_WM_UNIT_LAYERLEVEL" val="1_1_1"/>
  <p:tag name="KSO_WM_UNIT_VALUE" val="11"/>
  <p:tag name="KSO_WM_UNIT_HIGHLIGHT" val="0"/>
  <p:tag name="KSO_WM_UNIT_COMPATIBLE" val="0"/>
  <p:tag name="KSO_WM_BEAUTIFY_FLAG" val="#wm#"/>
  <p:tag name="KSO_WM_TAG_VERSION" val="1.0"/>
  <p:tag name="KSO_WM_DIAGRAM_GROUP_CODE" val="n1-1"/>
  <p:tag name="KSO_WM_UNIT_PRESET_TEXT" val="单击此处添加标题"/>
  <p:tag name="KSO_WM_UNIT_ISCONTENTSTITLE" val="0"/>
  <p:tag name="KSO_WM_UNIT_DIAGRAM_ISNUMVISUAL" val="0"/>
  <p:tag name="KSO_WM_UNIT_DIAGRAM_ISREFERUNIT" val="0"/>
  <p:tag name="KSO_WM_UNIT_NOCLEAR" val="0"/>
  <p:tag name="KSO_WM_UNIT_TEXT_FILL_FORE_SCHEMECOLOR_INDEX" val="14"/>
  <p:tag name="KSO_WM_UNIT_TEXT_FILL_TYPE" val="1"/>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047.87874015748,&quot;width&quot;:7522.91811023622}"/>
</p:tagLst>
</file>

<file path=ppt/tags/tag1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6337"/>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07647"/>
  <p:tag name="KSO_WM_SLIDE_LAYOUT_INFO" val="{&quot;id&quot;:&quot;2021-04-01T14:58:35&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1-04-01T14:58:35&quot;,&quot;margin&quot;:{&quot;bottom&quot;:0.42300000786781311,&quot;left&quot;:1.2699999809265137,&quot;right&quot;:1.2699999809265137,&quot;top&quot;:0.42300000786781311},&quot;type&quot;:0},{&quot;id&quot;:&quot;2021-04-01T14:58:35&quot;,&quot;margin&quot;:{&quot;bottom&quot;:1.6929999589920044,&quot;left&quot;:1.6929999589920044,&quot;right&quot;:1.6929999589920044,&quot;top&quot;:0.84700000286102295},&quot;type&quot;:0}],&quot;type&quot;:0}"/>
  <p:tag name="KSO_WM_SLIDE_CAN_ADD_NAVIGATION" val="1"/>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ID" val="diagram20207647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68"/>
  <p:tag name="KSO_WM_SLIDE_POSITION" val="0*0"/>
  <p:tag name="KSO_WM_TAG_VERSION" val="1.0"/>
  <p:tag name="KSO_WM_SLIDE_LAYOUT" val="a_d"/>
  <p:tag name="KSO_WM_SLIDE_LAYOUT_CNT" val="1_1"/>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features&quot;:[&quot;collage&quot;,&quot;carousel&quot;],&quot;support_big_font&quot;:false,&quot;picture_toward&quot;:0,&quot;picture_dockside&quot;:[],&quot;fill_id&quot;:&quot;537f454074a24564a7dd15a2992bf40d&quot;,&quot;fill_align&quot;:&quot;cm&quot;,&quot;chip_types&quot;:[&quot;picture&quot;,&quot;diagram&quot;,&quot;pictext&quot;,&quot;table&quot;,&quot;chart&quot;,&quot;video&quot;,&quot;text&quot;]}]]"/>
  <p:tag name="KSO_WM_CHIP_XID" val="5eeaeb09008addf29f4264c3"/>
  <p:tag name="KSO_WM_CHIP_DECFILLPROP" val="[]"/>
  <p:tag name="KSO_WM_CHIP_GROUPID" val="5eeaeb09008addf29f4264c2"/>
  <p:tag name="KSO_WM_SLIDE_BK_DARK_LIGHT" val="2"/>
  <p:tag name="KSO_WM_SLIDE_BACKGROUND_TYPE" val="navigation"/>
  <p:tag name="KSO_WM_SLIDE_SUPPORT_FEATURE_TYPE" val="3"/>
  <p:tag name="KSO_WM_TEMPLATE_ASSEMBLE_XID" val="60656e6f4054ed1e2fb7f89f"/>
  <p:tag name="KSO_WM_TEMPLATE_ASSEMBLE_GROUPID" val="60656e6f4054ed1e2fb7f89f"/>
  <p:tag name="KSO_WM_UNIT_FLASH_PICTURE_TYPE" val="1"/>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9.xml><?xml version="1.0" encoding="utf-8"?>
<p:tagLst xmlns:a="http://schemas.openxmlformats.org/drawingml/2006/main" xmlns:r="http://schemas.openxmlformats.org/officeDocument/2006/relationships" xmlns:p="http://schemas.openxmlformats.org/presentationml/2006/main">
  <p:tag name="KSO_WM_UNIT_TEXT_SUBTYPE" val="a"/>
  <p:tag name="KSO_WM_UNIT_PRESET_TEXT" val="单击此处添加正文，文字是您思想的提炼，为了演示发布的良好效果，请言简意赅的阐述您的观点。您的内容已经简明扼要，字字珠玑。"/>
  <p:tag name="KSO_WM_UNIT_NOCLEAR" val="0"/>
  <p:tag name="KSO_WM_UNIT_HIGHLIGHT" val="0"/>
  <p:tag name="KSO_WM_UNIT_COMPATIBLE" val="0"/>
  <p:tag name="KSO_WM_UNIT_DIAGRAM_ISNUMVISUAL" val="0"/>
  <p:tag name="KSO_WM_UNIT_DIAGRAM_ISREFERUNIT" val="0"/>
  <p:tag name="KSO_WM_UNIT_TYPE" val="h_f"/>
  <p:tag name="KSO_WM_UNIT_INDEX" val="2_1"/>
  <p:tag name="KSO_WM_UNIT_ID" val="diagram20208898_1*h_f*2_1"/>
  <p:tag name="KSO_WM_TEMPLATE_CATEGORY" val="diagram"/>
  <p:tag name="KSO_WM_TEMPLATE_INDEX" val="20208898"/>
  <p:tag name="KSO_WM_UNIT_LAYERLEVEL" val="1_1"/>
  <p:tag name="KSO_WM_TAG_VERSION" val="1.0"/>
  <p:tag name="KSO_WM_BEAUTIFY_FLAG" val="#wm#"/>
  <p:tag name="KSO_WM_UNIT_SUBTYPE" val="a"/>
  <p:tag name="KSO_WM_UNIT_DEFAULT_FONT" val="14;20;2"/>
  <p:tag name="KSO_WM_UNIT_BLOCK" val="0"/>
  <p:tag name="KSO_WM_UNIT_VALUE" val="91"/>
  <p:tag name="KSO_WM_UNIT_SHOW_EDIT_AREA_INDICATION" val="1"/>
  <p:tag name="KSO_WM_CHIP_GROUPID" val="5e6b05b36848fb12bee65ad8"/>
  <p:tag name="KSO_WM_CHIP_XID" val="5e6b05b36848fb12bee65ada"/>
  <p:tag name="KSO_WM_UNIT_DEC_AREA_ID" val="e2c97ca0435b4588a3007691cb4d4bbe"/>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d7c9f2f429dd426fa6165a5644c8f2b6"/>
  <p:tag name="KSO_WM_UNIT_TEXT_FILL_FORE_SCHEMECOLOR_INDEX_BRIGHTNESS" val="0.25"/>
  <p:tag name="KSO_WM_UNIT_TEXT_FILL_FORE_SCHEMECOLOR_INDEX" val="13"/>
  <p:tag name="KSO_WM_UNIT_TEXT_FILL_TYPE" val="1"/>
  <p:tag name="KSO_WM_TEMPLATE_ASSEMBLE_XID" val="60656e824054ed1e2fb7fa29"/>
  <p:tag name="KSO_WM_TEMPLATE_ASSEMBLE_GROUPID" val="60656e824054ed1e2fb7fa29"/>
</p:tagLst>
</file>

<file path=ppt/tags/tag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0.xml><?xml version="1.0" encoding="utf-8"?>
<p:tagLst xmlns:a="http://schemas.openxmlformats.org/drawingml/2006/main" xmlns:r="http://schemas.openxmlformats.org/officeDocument/2006/relationships" xmlns:p="http://schemas.openxmlformats.org/presentationml/2006/main">
  <p:tag name="KSO_WM_UNIT_TEXT_SUBTYPE" val="a"/>
  <p:tag name="KSO_WM_UNIT_PRESET_TEXT" val="单击此处添加正文，文字是您思想的提炼，为了演示发布的良好效果，请言简意赅的阐述您的观点。您的内容已经简明扼要，字字珠玑。"/>
  <p:tag name="KSO_WM_UNIT_NOCLEAR" val="0"/>
  <p:tag name="KSO_WM_UNIT_HIGHLIGHT" val="0"/>
  <p:tag name="KSO_WM_UNIT_COMPATIBLE" val="0"/>
  <p:tag name="KSO_WM_UNIT_DIAGRAM_ISNUMVISUAL" val="0"/>
  <p:tag name="KSO_WM_UNIT_DIAGRAM_ISREFERUNIT" val="0"/>
  <p:tag name="KSO_WM_UNIT_TYPE" val="h_f"/>
  <p:tag name="KSO_WM_UNIT_INDEX" val="2_1"/>
  <p:tag name="KSO_WM_UNIT_ID" val="diagram20208898_1*h_f*2_1"/>
  <p:tag name="KSO_WM_TEMPLATE_CATEGORY" val="diagram"/>
  <p:tag name="KSO_WM_TEMPLATE_INDEX" val="20208898"/>
  <p:tag name="KSO_WM_UNIT_LAYERLEVEL" val="1_1"/>
  <p:tag name="KSO_WM_TAG_VERSION" val="1.0"/>
  <p:tag name="KSO_WM_BEAUTIFY_FLAG" val="#wm#"/>
  <p:tag name="KSO_WM_UNIT_SUBTYPE" val="a"/>
  <p:tag name="KSO_WM_UNIT_DEFAULT_FONT" val="14;20;2"/>
  <p:tag name="KSO_WM_UNIT_BLOCK" val="0"/>
  <p:tag name="KSO_WM_UNIT_VALUE" val="91"/>
  <p:tag name="KSO_WM_UNIT_SHOW_EDIT_AREA_INDICATION" val="1"/>
  <p:tag name="KSO_WM_CHIP_GROUPID" val="5e6b05b36848fb12bee65ad8"/>
  <p:tag name="KSO_WM_CHIP_XID" val="5e6b05b36848fb12bee65ada"/>
  <p:tag name="KSO_WM_UNIT_DEC_AREA_ID" val="e2c97ca0435b4588a3007691cb4d4bbe"/>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d7c9f2f429dd426fa6165a5644c8f2b6"/>
  <p:tag name="KSO_WM_UNIT_TEXT_FILL_FORE_SCHEMECOLOR_INDEX_BRIGHTNESS" val="0.25"/>
  <p:tag name="KSO_WM_UNIT_TEXT_FILL_FORE_SCHEMECOLOR_INDEX" val="13"/>
  <p:tag name="KSO_WM_UNIT_TEXT_FILL_TYPE" val="1"/>
  <p:tag name="KSO_WM_TEMPLATE_ASSEMBLE_XID" val="60656e824054ed1e2fb7fa29"/>
  <p:tag name="KSO_WM_TEMPLATE_ASSEMBLE_GROUPID" val="60656e824054ed1e2fb7fa29"/>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6.xml><?xml version="1.0" encoding="utf-8"?>
<p:tagLst xmlns:a="http://schemas.openxmlformats.org/drawingml/2006/main" xmlns:r="http://schemas.openxmlformats.org/officeDocument/2006/relationships" xmlns:p="http://schemas.openxmlformats.org/presentationml/2006/main">
  <p:tag name="MH" val="20160131131118"/>
  <p:tag name="MH_LIBRARY" val="GRAPHIC"/>
  <p:tag name="MH_TYPE" val="SubTitle"/>
  <p:tag name="MH_ORDER" val="3"/>
</p:tagLst>
</file>

<file path=ppt/tags/tag27.xml><?xml version="1.0" encoding="utf-8"?>
<p:tagLst xmlns:a="http://schemas.openxmlformats.org/drawingml/2006/main" xmlns:r="http://schemas.openxmlformats.org/officeDocument/2006/relationships" xmlns:p="http://schemas.openxmlformats.org/presentationml/2006/main">
  <p:tag name="MH" val="20160131131118"/>
  <p:tag name="MH_LIBRARY" val="GRAPHIC"/>
  <p:tag name="MH_TYPE" val="Other"/>
  <p:tag name="MH_ORDER" val="6"/>
</p:tagLst>
</file>

<file path=ppt/tags/tag28.xml><?xml version="1.0" encoding="utf-8"?>
<p:tagLst xmlns:a="http://schemas.openxmlformats.org/drawingml/2006/main" xmlns:r="http://schemas.openxmlformats.org/officeDocument/2006/relationships" xmlns:p="http://schemas.openxmlformats.org/presentationml/2006/main">
  <p:tag name="MH" val="20160131131118"/>
  <p:tag name="MH_LIBRARY" val="GRAPHIC"/>
  <p:tag name="MH_TYPE" val="SubTitle"/>
  <p:tag name="MH_ORDER" val="3"/>
</p:tagLst>
</file>

<file path=ppt/tags/tag29.xml><?xml version="1.0" encoding="utf-8"?>
<p:tagLst xmlns:a="http://schemas.openxmlformats.org/drawingml/2006/main" xmlns:r="http://schemas.openxmlformats.org/officeDocument/2006/relationships" xmlns:p="http://schemas.openxmlformats.org/presentationml/2006/main">
  <p:tag name="MH" val="20160131131118"/>
  <p:tag name="MH_LIBRARY" val="GRAPHIC"/>
  <p:tag name="MH_TYPE" val="Other"/>
  <p:tag name="MH_ORDER" val="6"/>
</p:tagLst>
</file>

<file path=ppt/tags/tag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0.xml><?xml version="1.0" encoding="utf-8"?>
<p:tagLst xmlns:a="http://schemas.openxmlformats.org/drawingml/2006/main" xmlns:r="http://schemas.openxmlformats.org/officeDocument/2006/relationships" xmlns:p="http://schemas.openxmlformats.org/presentationml/2006/main">
  <p:tag name="MH" val="20160131131118"/>
  <p:tag name="MH_LIBRARY" val="GRAPHIC"/>
  <p:tag name="MH_TYPE" val="SubTitle"/>
  <p:tag name="MH_ORDER" val="3"/>
</p:tagLst>
</file>

<file path=ppt/tags/tag31.xml><?xml version="1.0" encoding="utf-8"?>
<p:tagLst xmlns:a="http://schemas.openxmlformats.org/drawingml/2006/main" xmlns:r="http://schemas.openxmlformats.org/officeDocument/2006/relationships" xmlns:p="http://schemas.openxmlformats.org/presentationml/2006/main">
  <p:tag name="MH" val="20160131131118"/>
  <p:tag name="MH_LIBRARY" val="GRAPHIC"/>
  <p:tag name="MH_TYPE" val="Other"/>
  <p:tag name="MH_ORDER" val="6"/>
</p:tagLst>
</file>

<file path=ppt/tags/tag32.xml><?xml version="1.0" encoding="utf-8"?>
<p:tagLst xmlns:a="http://schemas.openxmlformats.org/drawingml/2006/main" xmlns:r="http://schemas.openxmlformats.org/officeDocument/2006/relationships" xmlns:p="http://schemas.openxmlformats.org/presentationml/2006/main">
  <p:tag name="MH" val="20160131131118"/>
  <p:tag name="MH_LIBRARY" val="GRAPHIC"/>
  <p:tag name="MH_TYPE" val="SubTitle"/>
  <p:tag name="MH_ORDER" val="3"/>
</p:tagLst>
</file>

<file path=ppt/tags/tag33.xml><?xml version="1.0" encoding="utf-8"?>
<p:tagLst xmlns:a="http://schemas.openxmlformats.org/drawingml/2006/main" xmlns:r="http://schemas.openxmlformats.org/officeDocument/2006/relationships" xmlns:p="http://schemas.openxmlformats.org/presentationml/2006/main">
  <p:tag name="MH" val="20160131131118"/>
  <p:tag name="MH_LIBRARY" val="GRAPHIC"/>
  <p:tag name="MH_TYPE" val="Other"/>
  <p:tag name="MH_ORDER" val="6"/>
</p:tagLst>
</file>

<file path=ppt/tags/tag3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ISLIDE.VECTOR" val="d34a4151-5a2c-4f89-8550-5e196f8469c4"/>
</p:tagLst>
</file>

<file path=ppt/tags/tag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8089"/>
  <p:tag name="KSO_WM_UNIT_TYPE" val="n_h_h_a"/>
  <p:tag name="KSO_WM_UNIT_INDEX" val="1_2_1_1"/>
  <p:tag name="KSO_WM_UNIT_ID" val="diagram20188089_1*n_h_h_a*1_2_1_1"/>
  <p:tag name="KSO_WM_UNIT_LAYERLEVEL" val="1_1_1_1"/>
  <p:tag name="KSO_WM_UNIT_VALUE" val="51"/>
  <p:tag name="KSO_WM_UNIT_HIGHLIGHT" val="0"/>
  <p:tag name="KSO_WM_UNIT_COMPATIBLE" val="0"/>
  <p:tag name="KSO_WM_BEAUTIFY_FLAG" val="#wm#"/>
  <p:tag name="KSO_WM_TAG_VERSION" val="1.0"/>
  <p:tag name="KSO_WM_DIAGRAM_GROUP_CODE" val="n1-1"/>
  <p:tag name="KSO_WM_UNIT_PRESET_TEXT" val="单击此处添加标题"/>
  <p:tag name="KSO_WM_UNIT_ISCONTENTSTITLE" val="0"/>
  <p:tag name="KSO_WM_UNIT_DIAGRAM_ISNUMVISUAL" val="0"/>
  <p:tag name="KSO_WM_UNIT_DIAGRAM_ISREFERUNIT" val="0"/>
  <p:tag name="KSO_WM_UNIT_NOCLEAR" val="0"/>
  <p:tag name="KSO_WM_UNIT_TEXT_FILL_FORE_SCHEMECOLOR_INDEX" val="5"/>
  <p:tag name="KSO_WM_UNIT_TEXT_FILL_TYPE" val="1"/>
</p:tagLst>
</file>

<file path=ppt/tags/tag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8089"/>
  <p:tag name="KSO_WM_UNIT_TYPE" val="n_h_i"/>
  <p:tag name="KSO_WM_UNIT_INDEX" val="1_1_2"/>
  <p:tag name="KSO_WM_UNIT_ID" val="diagram20188089_1*n_h_i*1_1_2"/>
  <p:tag name="KSO_WM_UNIT_LAYERLEVEL" val="1_1_1"/>
  <p:tag name="KSO_WM_BEAUTIFY_FLAG" val="#wm#"/>
  <p:tag name="KSO_WM_TAG_VERSION" val="1.0"/>
  <p:tag name="KSO_WM_DIAGRAM_GROUP_CODE" val="n1-1"/>
  <p:tag name="KSO_WM_UNIT_HIGHLIGHT" val="0"/>
  <p:tag name="KSO_WM_UNIT_COMPATIBLE" val="0"/>
  <p:tag name="KSO_WM_UNIT_DIAGRAM_ISNUMVISUAL" val="0"/>
  <p:tag name="KSO_WM_UNIT_DIAGRAM_ISREFERUNIT" val="0"/>
  <p:tag name="KSO_WM_UNIT_FILL_FORE_SCHEMECOLOR_INDEX" val="5"/>
  <p:tag name="KSO_WM_UNIT_FILL_TYPE" val="1"/>
  <p:tag name="KSO_WM_UNIT_LINE_FORE_SCHEMECOLOR_INDEX" val="14"/>
  <p:tag name="KSO_WM_UNIT_LINE_FILL_TYPE" val="2"/>
  <p:tag name="KSO_WM_UNIT_TEXT_FILL_FORE_SCHEMECOLOR_INDEX" val="2"/>
  <p:tag name="KSO_WM_UNIT_TEXT_FILL_TYPE" val="1"/>
</p:tagLst>
</file>

<file path=ppt/tags/tag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8089"/>
  <p:tag name="KSO_WM_UNIT_TYPE" val="n_h_i"/>
  <p:tag name="KSO_WM_UNIT_INDEX" val="1_2_1"/>
  <p:tag name="KSO_WM_UNIT_ID" val="diagram20188089_1*n_h_i*1_2_1"/>
  <p:tag name="KSO_WM_UNIT_LAYERLEVEL" val="1_1_1"/>
  <p:tag name="KSO_WM_BEAUTIFY_FLAG" val="#wm#"/>
  <p:tag name="KSO_WM_TAG_VERSION" val="1.0"/>
  <p:tag name="KSO_WM_DIAGRAM_GROUP_CODE" val="n1-1"/>
  <p:tag name="KSO_WM_UNIT_HIGHLIGHT" val="0"/>
  <p:tag name="KSO_WM_UNIT_COMPATIBLE" val="0"/>
  <p:tag name="KSO_WM_UNIT_DIAGRAM_ISNUMVISUAL" val="0"/>
  <p:tag name="KSO_WM_UNIT_DIAGRAM_ISREFERUNIT" val="0"/>
  <p:tag name="KSO_WM_UNIT_LINE_FORE_SCHEMECOLOR_INDEX" val="13"/>
  <p:tag name="KSO_WM_UNIT_LINE_FILL_TYPE" val="2"/>
  <p:tag name="KSO_WM_UNIT_TEXT_FILL_FORE_SCHEMECOLOR_INDEX" val="13"/>
  <p:tag name="KSO_WM_UNIT_TEXT_FILL_TYPE" val="1"/>
</p:tagLst>
</file>

<file path=ppt/tags/tag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8089"/>
  <p:tag name="KSO_WM_UNIT_TYPE" val="n_h_h_i"/>
  <p:tag name="KSO_WM_UNIT_INDEX" val="1_2_2_2"/>
  <p:tag name="KSO_WM_UNIT_ID" val="diagram20188089_1*n_h_h_i*1_2_2_2"/>
  <p:tag name="KSO_WM_UNIT_LAYERLEVEL" val="1_1_1_1"/>
  <p:tag name="KSO_WM_BEAUTIFY_FLAG" val="#wm#"/>
  <p:tag name="KSO_WM_TAG_VERSION" val="1.0"/>
  <p:tag name="KSO_WM_DIAGRAM_GROUP_CODE" val="n1-1"/>
  <p:tag name="KSO_WM_UNIT_HIGHLIGHT" val="0"/>
  <p:tag name="KSO_WM_UNIT_COMPATIBLE" val="0"/>
  <p:tag name="KSO_WM_UNIT_DIAGRAM_ISNUMVISUAL" val="0"/>
  <p:tag name="KSO_WM_UNIT_DIAGRAM_ISREFERUNIT" val="0"/>
  <p:tag name="KSO_WM_UNIT_FILL_FORE_SCHEMECOLOR_INDEX" val="6"/>
  <p:tag name="KSO_WM_UNIT_FILL_TYPE" val="1"/>
  <p:tag name="KSO_WM_UNIT_LINE_FORE_SCHEMECOLOR_INDEX" val="14"/>
  <p:tag name="KSO_WM_UNIT_LINE_FILL_TYPE" val="2"/>
  <p:tag name="KSO_WM_UNIT_TEXT_FILL_FORE_SCHEMECOLOR_INDEX" val="2"/>
  <p:tag name="KSO_WM_UNIT_TEXT_FILL_TYPE"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15910</Words>
  <Application>Microsoft Office PowerPoint</Application>
  <PresentationFormat>Widescreen</PresentationFormat>
  <Paragraphs>813</Paragraphs>
  <Slides>91</Slides>
  <Notes>17</Notes>
  <HiddenSlides>0</HiddenSlides>
  <MMClips>0</MMClips>
  <ScaleCrop>false</ScaleCrop>
  <HeadingPairs>
    <vt:vector size="6" baseType="variant">
      <vt:variant>
        <vt:lpstr>Fonts Used</vt:lpstr>
      </vt:variant>
      <vt:variant>
        <vt:i4>25</vt:i4>
      </vt:variant>
      <vt:variant>
        <vt:lpstr>Theme</vt:lpstr>
      </vt:variant>
      <vt:variant>
        <vt:i4>1</vt:i4>
      </vt:variant>
      <vt:variant>
        <vt:lpstr>Slide Titles</vt:lpstr>
      </vt:variant>
      <vt:variant>
        <vt:i4>91</vt:i4>
      </vt:variant>
    </vt:vector>
  </HeadingPairs>
  <TitlesOfParts>
    <vt:vector size="117" baseType="lpstr">
      <vt:lpstr>Avant GardeBook</vt:lpstr>
      <vt:lpstr>等线</vt:lpstr>
      <vt:lpstr>等线 Light</vt:lpstr>
      <vt:lpstr>微软雅黑</vt:lpstr>
      <vt:lpstr>MS PGothic</vt:lpstr>
      <vt:lpstr>Roboto</vt:lpstr>
      <vt:lpstr>黑体</vt:lpstr>
      <vt:lpstr>宋体</vt:lpstr>
      <vt:lpstr>华文中宋</vt:lpstr>
      <vt:lpstr>微軟正黑體</vt:lpstr>
      <vt:lpstr>微軟正黑體</vt:lpstr>
      <vt:lpstr>新細明體</vt:lpstr>
      <vt:lpstr>DFKai-SB</vt:lpstr>
      <vt:lpstr>DFKai-SB</vt:lpstr>
      <vt:lpstr>Agency FB</vt:lpstr>
      <vt:lpstr>Arial</vt:lpstr>
      <vt:lpstr>Calibri</vt:lpstr>
      <vt:lpstr>Calibri Light</vt:lpstr>
      <vt:lpstr>Helvetica</vt:lpstr>
      <vt:lpstr>Impact</vt:lpstr>
      <vt:lpstr>Segoe UI</vt:lpstr>
      <vt:lpstr>Times</vt:lpstr>
      <vt:lpstr>Times New Roman</vt:lpstr>
      <vt:lpstr>Trebuchet MS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 an international financial center, it is a super-connector between China and foreign countries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does Hong Kong benefit from CEPA?</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2021-11-04T03:12:58Z</dcterms:created>
  <dcterms:modified xsi:type="dcterms:W3CDTF">2023-02-24T08:57:36Z</dcterms:modified>
</cp:coreProperties>
</file>