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64"/>
  </p:notesMasterIdLst>
  <p:handoutMasterIdLst>
    <p:handoutMasterId r:id="rId65"/>
  </p:handoutMasterIdLst>
  <p:sldIdLst>
    <p:sldId id="441" r:id="rId2"/>
    <p:sldId id="397" r:id="rId3"/>
    <p:sldId id="2543" r:id="rId4"/>
    <p:sldId id="2717" r:id="rId5"/>
    <p:sldId id="2549" r:id="rId6"/>
    <p:sldId id="2546" r:id="rId7"/>
    <p:sldId id="405" r:id="rId8"/>
    <p:sldId id="406" r:id="rId9"/>
    <p:sldId id="2693" r:id="rId10"/>
    <p:sldId id="730" r:id="rId11"/>
    <p:sldId id="2695" r:id="rId12"/>
    <p:sldId id="2610" r:id="rId13"/>
    <p:sldId id="2694" r:id="rId14"/>
    <p:sldId id="2548" r:id="rId15"/>
    <p:sldId id="2680" r:id="rId16"/>
    <p:sldId id="2551" r:id="rId17"/>
    <p:sldId id="2562" r:id="rId18"/>
    <p:sldId id="2552" r:id="rId19"/>
    <p:sldId id="2563" r:id="rId20"/>
    <p:sldId id="2568" r:id="rId21"/>
    <p:sldId id="2690" r:id="rId22"/>
    <p:sldId id="752" r:id="rId23"/>
    <p:sldId id="754" r:id="rId24"/>
    <p:sldId id="756" r:id="rId25"/>
    <p:sldId id="2734" r:id="rId26"/>
    <p:sldId id="2589" r:id="rId27"/>
    <p:sldId id="2597" r:id="rId28"/>
    <p:sldId id="2600" r:id="rId29"/>
    <p:sldId id="2716" r:id="rId30"/>
    <p:sldId id="2606" r:id="rId31"/>
    <p:sldId id="2715" r:id="rId32"/>
    <p:sldId id="2735" r:id="rId33"/>
    <p:sldId id="1364" r:id="rId34"/>
    <p:sldId id="1434" r:id="rId35"/>
    <p:sldId id="2710" r:id="rId36"/>
    <p:sldId id="2711" r:id="rId37"/>
    <p:sldId id="2712" r:id="rId38"/>
    <p:sldId id="2698" r:id="rId39"/>
    <p:sldId id="2696" r:id="rId40"/>
    <p:sldId id="2625" r:id="rId41"/>
    <p:sldId id="2629" r:id="rId42"/>
    <p:sldId id="2615" r:id="rId43"/>
    <p:sldId id="2612" r:id="rId44"/>
    <p:sldId id="2697" r:id="rId45"/>
    <p:sldId id="2699" r:id="rId46"/>
    <p:sldId id="2700" r:id="rId47"/>
    <p:sldId id="2718" r:id="rId48"/>
    <p:sldId id="2722" r:id="rId49"/>
    <p:sldId id="2723" r:id="rId50"/>
    <p:sldId id="2724" r:id="rId51"/>
    <p:sldId id="2725" r:id="rId52"/>
    <p:sldId id="2726" r:id="rId53"/>
    <p:sldId id="2727" r:id="rId54"/>
    <p:sldId id="2728" r:id="rId55"/>
    <p:sldId id="2729" r:id="rId56"/>
    <p:sldId id="2730" r:id="rId57"/>
    <p:sldId id="2731" r:id="rId58"/>
    <p:sldId id="2732" r:id="rId59"/>
    <p:sldId id="2733" r:id="rId60"/>
    <p:sldId id="2719" r:id="rId61"/>
    <p:sldId id="2720" r:id="rId62"/>
    <p:sldId id="2721" r:id="rId63"/>
  </p:sldIdLst>
  <p:sldSz cx="12192000" cy="6858000"/>
  <p:notesSz cx="9926638" cy="6797675"/>
  <p:custDataLst>
    <p:tags r:id="rId66"/>
  </p:custDataLst>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0" name="作者" initials="A" lastIdx="0"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3593AD"/>
    <a:srgbClr val="FF5050"/>
    <a:srgbClr val="448F92"/>
    <a:srgbClr val="BDD392"/>
    <a:srgbClr val="ED7D31"/>
    <a:srgbClr val="FFC000"/>
    <a:srgbClr val="2E335B"/>
    <a:srgbClr val="FF911A"/>
    <a:srgbClr val="B27E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89" autoAdjust="0"/>
    <p:restoredTop sz="96395" autoAdjust="0"/>
  </p:normalViewPr>
  <p:slideViewPr>
    <p:cSldViewPr snapToGrid="0">
      <p:cViewPr varScale="1">
        <p:scale>
          <a:sx n="113" d="100"/>
          <a:sy n="113" d="100"/>
        </p:scale>
        <p:origin x="720" y="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sz="quarter" idx="1"/>
          </p:nvPr>
        </p:nvSpPr>
        <p:spPr>
          <a:xfrm>
            <a:off x="5622799" y="0"/>
            <a:ext cx="4301543" cy="341064"/>
          </a:xfrm>
          <a:prstGeom prst="rect">
            <a:avLst/>
          </a:prstGeom>
        </p:spPr>
        <p:txBody>
          <a:bodyPr vert="horz" lIns="91440" tIns="45720" rIns="91440" bIns="45720" rtlCol="0"/>
          <a:lstStyle>
            <a:lvl1pPr algn="r">
              <a:defRPr sz="1200"/>
            </a:lvl1pPr>
          </a:lstStyle>
          <a:p>
            <a:fld id="{4566CB79-C7DF-486D-8450-06BC9B54B3F2}" type="datetimeFigureOut">
              <a:rPr lang="zh-HK" altLang="en-US" smtClean="0"/>
              <a:t>24/2/2023</a:t>
            </a:fld>
            <a:endParaRPr lang="zh-HK" altLang="en-US" dirty="0"/>
          </a:p>
        </p:txBody>
      </p:sp>
      <p:sp>
        <p:nvSpPr>
          <p:cNvPr id="4" name="Footer Placeholder 3"/>
          <p:cNvSpPr>
            <a:spLocks noGrp="1"/>
          </p:cNvSpPr>
          <p:nvPr>
            <p:ph type="ftr" sz="quarter" idx="2"/>
          </p:nvPr>
        </p:nvSpPr>
        <p:spPr>
          <a:xfrm>
            <a:off x="1" y="6456612"/>
            <a:ext cx="4301543" cy="341064"/>
          </a:xfrm>
          <a:prstGeom prst="rect">
            <a:avLst/>
          </a:prstGeom>
        </p:spPr>
        <p:txBody>
          <a:bodyPr vert="horz" lIns="91440" tIns="45720" rIns="91440" bIns="45720" rtlCol="0" anchor="b"/>
          <a:lstStyle>
            <a:lvl1pPr algn="l">
              <a:defRPr sz="1200"/>
            </a:lvl1pPr>
          </a:lstStyle>
          <a:p>
            <a:endParaRPr lang="zh-HK" altLang="en-US"/>
          </a:p>
        </p:txBody>
      </p:sp>
      <p:sp>
        <p:nvSpPr>
          <p:cNvPr id="5" name="Slide Number Placeholder 4"/>
          <p:cNvSpPr>
            <a:spLocks noGrp="1"/>
          </p:cNvSpPr>
          <p:nvPr>
            <p:ph type="sldNum" sz="quarter" idx="3"/>
          </p:nvPr>
        </p:nvSpPr>
        <p:spPr>
          <a:xfrm>
            <a:off x="5622799" y="6456612"/>
            <a:ext cx="4301543" cy="341064"/>
          </a:xfrm>
          <a:prstGeom prst="rect">
            <a:avLst/>
          </a:prstGeom>
        </p:spPr>
        <p:txBody>
          <a:bodyPr vert="horz" lIns="91440" tIns="45720" rIns="91440" bIns="45720" rtlCol="0" anchor="b"/>
          <a:lstStyle>
            <a:lvl1pPr algn="r">
              <a:defRPr sz="1200"/>
            </a:lvl1pPr>
          </a:lstStyle>
          <a:p>
            <a:fld id="{37513AD2-EAD5-4A67-B221-86147EC2D87C}" type="slidenum">
              <a:rPr lang="zh-HK" altLang="en-US" smtClean="0"/>
              <a:t>‹#›</a:t>
            </a:fld>
            <a:endParaRPr lang="zh-HK"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2925" y="0"/>
            <a:ext cx="4302125" cy="341313"/>
          </a:xfrm>
          <a:prstGeom prst="rect">
            <a:avLst/>
          </a:prstGeom>
        </p:spPr>
        <p:txBody>
          <a:bodyPr vert="horz" lIns="91440" tIns="45720" rIns="91440" bIns="45720" rtlCol="0"/>
          <a:lstStyle>
            <a:lvl1pPr algn="r">
              <a:defRPr sz="1200"/>
            </a:lvl1pPr>
          </a:lstStyle>
          <a:p>
            <a:fld id="{70F583FC-107E-47C3-9CF6-1BD50188739D}" type="datetimeFigureOut">
              <a:rPr lang="zh-CN" altLang="en-US" smtClean="0"/>
              <a:t>2023/2/24</a:t>
            </a:fld>
            <a:endParaRPr lang="zh-CN" altLang="en-US" dirty="0"/>
          </a:p>
        </p:txBody>
      </p:sp>
      <p:sp>
        <p:nvSpPr>
          <p:cNvPr id="4" name="幻灯片图像占位符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188" y="3271838"/>
            <a:ext cx="7942262" cy="267652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2925" y="6456363"/>
            <a:ext cx="4302125" cy="341312"/>
          </a:xfrm>
          <a:prstGeom prst="rect">
            <a:avLst/>
          </a:prstGeom>
        </p:spPr>
        <p:txBody>
          <a:bodyPr vert="horz" lIns="91440" tIns="45720" rIns="91440" bIns="45720" rtlCol="0" anchor="b"/>
          <a:lstStyle>
            <a:lvl1pPr algn="r">
              <a:defRPr sz="1200"/>
            </a:lvl1pPr>
          </a:lstStyle>
          <a:p>
            <a:fld id="{17ECEAAE-709B-46F6-B345-F48568817C36}"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17ECEAAE-709B-46F6-B345-F48568817C36}" type="slidenum">
              <a:rPr lang="zh-CN" altLang="en-US" smtClean="0"/>
              <a:t>1</a:t>
            </a:fld>
            <a:endParaRPr lang="zh-CN" altLang="en-US" dirty="0"/>
          </a:p>
        </p:txBody>
      </p:sp>
    </p:spTree>
    <p:extLst>
      <p:ext uri="{BB962C8B-B14F-4D97-AF65-F5344CB8AC3E}">
        <p14:creationId xmlns:p14="http://schemas.microsoft.com/office/powerpoint/2010/main" val="2468161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7ECEAAE-709B-46F6-B345-F48568817C36}" type="slidenum">
              <a:rPr lang="zh-CN" altLang="en-US" smtClean="0"/>
              <a:t>20</a:t>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幻灯片图像占位符 1"/>
          <p:cNvSpPr>
            <a:spLocks noGrp="1" noRot="1" noChangeAspect="1" noChangeArrowheads="1" noTextEdit="1"/>
          </p:cNvSpPr>
          <p:nvPr>
            <p:ph type="sldImg"/>
          </p:nvPr>
        </p:nvSpPr>
        <p:spPr/>
      </p:sp>
      <p:sp>
        <p:nvSpPr>
          <p:cNvPr id="111618"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11161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2A4290E-D14D-994F-B35F-302EEDD5FBBC}" type="slidenum">
              <a:rPr lang="zh-CN" altLang="en-US"/>
              <a:t>22</a:t>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幻灯片图像占位符 1"/>
          <p:cNvSpPr>
            <a:spLocks noGrp="1" noRot="1" noChangeAspect="1" noChangeArrowheads="1" noTextEdit="1"/>
          </p:cNvSpPr>
          <p:nvPr>
            <p:ph type="sldImg"/>
          </p:nvPr>
        </p:nvSpPr>
        <p:spPr/>
      </p:sp>
      <p:sp>
        <p:nvSpPr>
          <p:cNvPr id="115714"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1157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56C5054-8876-8140-9723-AE36BE3F96F2}" type="slidenum">
              <a:rPr lang="zh-CN" altLang="en-US"/>
              <a:t>23</a:t>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幻灯片图像占位符 1"/>
          <p:cNvSpPr>
            <a:spLocks noGrp="1" noRot="1" noChangeAspect="1" noChangeArrowheads="1" noTextEdit="1"/>
          </p:cNvSpPr>
          <p:nvPr>
            <p:ph type="sldImg"/>
          </p:nvPr>
        </p:nvSpPr>
        <p:spPr/>
      </p:sp>
      <p:sp>
        <p:nvSpPr>
          <p:cNvPr id="119810"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11981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3CACC32-76C1-6841-8FE9-47708813DA99}" type="slidenum">
              <a:rPr lang="zh-CN" altLang="en-US"/>
              <a:t>24</a:t>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幻灯片图像占位符 1"/>
          <p:cNvSpPr>
            <a:spLocks noGrp="1" noRot="1" noChangeAspect="1" noChangeArrowheads="1" noTextEdit="1"/>
          </p:cNvSpPr>
          <p:nvPr>
            <p:ph type="sldImg"/>
          </p:nvPr>
        </p:nvSpPr>
        <p:spPr/>
      </p:sp>
      <p:sp>
        <p:nvSpPr>
          <p:cNvPr id="128002"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12800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20CC92A-AB98-8C49-A1A4-1E158BADB3CF}" type="slidenum">
              <a:rPr lang="en-US" altLang="en-US"/>
              <a:t>25</a:t>
            </a:fld>
            <a:endParaRPr lang="en-US" altLang="en-US" dirty="0"/>
          </a:p>
        </p:txBody>
      </p:sp>
    </p:spTree>
    <p:extLst>
      <p:ext uri="{BB962C8B-B14F-4D97-AF65-F5344CB8AC3E}">
        <p14:creationId xmlns:p14="http://schemas.microsoft.com/office/powerpoint/2010/main" val="4257559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7ECEAAE-709B-46F6-B345-F48568817C36}" type="slidenum">
              <a:rPr lang="zh-CN" altLang="en-US" smtClean="0"/>
              <a:t>26</a:t>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7ECEAAE-709B-46F6-B345-F48568817C36}" type="slidenum">
              <a:rPr lang="zh-CN" altLang="en-US" smtClean="0"/>
              <a:t>27</a:t>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7ECEAAE-709B-46F6-B345-F48568817C36}" type="slidenum">
              <a:rPr lang="zh-CN" altLang="en-US" smtClean="0"/>
              <a:t>32</a:t>
            </a:fld>
            <a:endParaRPr lang="zh-CN" altLang="en-US" dirty="0"/>
          </a:p>
        </p:txBody>
      </p:sp>
    </p:spTree>
    <p:extLst>
      <p:ext uri="{BB962C8B-B14F-4D97-AF65-F5344CB8AC3E}">
        <p14:creationId xmlns:p14="http://schemas.microsoft.com/office/powerpoint/2010/main" val="870629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17ECEAAE-709B-46F6-B345-F48568817C36}" type="slidenum">
              <a:rPr lang="zh-CN" altLang="en-US" smtClean="0"/>
              <a:t>40</a:t>
            </a:fld>
            <a:endParaRPr lang="zh-CN" altLang="en-US" dirty="0"/>
          </a:p>
        </p:txBody>
      </p:sp>
    </p:spTree>
    <p:extLst>
      <p:ext uri="{BB962C8B-B14F-4D97-AF65-F5344CB8AC3E}">
        <p14:creationId xmlns:p14="http://schemas.microsoft.com/office/powerpoint/2010/main" val="3099484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幻灯片图像占位符 1"/>
          <p:cNvSpPr>
            <a:spLocks noGrp="1" noRot="1" noChangeAspect="1" noChangeArrowheads="1" noTextEdit="1"/>
          </p:cNvSpPr>
          <p:nvPr>
            <p:ph type="sldImg"/>
          </p:nvPr>
        </p:nvSpPr>
        <p:spPr/>
      </p:sp>
      <p:sp>
        <p:nvSpPr>
          <p:cNvPr id="197634"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19763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E8B64B6-A8D9-EE4A-9B8B-85E426EFF42C}" type="slidenum">
              <a:rPr lang="zh-CN" altLang="en-US"/>
              <a:t>41</a:t>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noChangeArrowheads="1" noTextEdit="1"/>
          </p:cNvSpPr>
          <p:nvPr>
            <p:ph type="sldImg"/>
          </p:nvPr>
        </p:nvSpPr>
        <p:spPr/>
      </p:sp>
      <p:sp>
        <p:nvSpPr>
          <p:cNvPr id="31746"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sz="2800" dirty="0">
              <a:solidFill>
                <a:srgbClr val="808080"/>
              </a:solidFill>
              <a:latin typeface="����"/>
            </a:endParaRPr>
          </a:p>
        </p:txBody>
      </p:sp>
      <p:sp>
        <p:nvSpPr>
          <p:cNvPr id="317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58AD9E3-6717-4E41-B3B2-71BD86D8FD39}" type="slidenum">
              <a:rPr lang="zh-CN" altLang="en-US"/>
              <a:t>6</a:t>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ECEAAE-709B-46F6-B345-F48568817C36}" type="slidenum">
              <a:rPr lang="zh-CN" altLang="en-US" smtClean="0"/>
              <a:t>42</a:t>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ECEAAE-709B-46F6-B345-F48568817C36}" type="slidenum">
              <a:rPr lang="zh-CN" altLang="en-US" smtClean="0"/>
              <a:t>10</a:t>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17ECEAAE-709B-46F6-B345-F48568817C36}" type="slidenum">
              <a:rPr lang="zh-CN" altLang="en-US" smtClean="0"/>
              <a:t>12</a:t>
            </a:fld>
            <a:endParaRPr lang="zh-CN" altLang="en-US" dirty="0"/>
          </a:p>
        </p:txBody>
      </p:sp>
    </p:spTree>
    <p:extLst>
      <p:ext uri="{BB962C8B-B14F-4D97-AF65-F5344CB8AC3E}">
        <p14:creationId xmlns:p14="http://schemas.microsoft.com/office/powerpoint/2010/main" val="3004995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17ECEAAE-709B-46F6-B345-F48568817C36}" type="slidenum">
              <a:rPr lang="zh-CN" altLang="en-US" smtClean="0"/>
              <a:t>14</a:t>
            </a:fld>
            <a:endParaRPr lang="zh-CN" altLang="en-US" dirty="0"/>
          </a:p>
        </p:txBody>
      </p:sp>
    </p:spTree>
    <p:extLst>
      <p:ext uri="{BB962C8B-B14F-4D97-AF65-F5344CB8AC3E}">
        <p14:creationId xmlns:p14="http://schemas.microsoft.com/office/powerpoint/2010/main" val="1795416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7ECEAAE-709B-46F6-B345-F48568817C36}" type="slidenum">
              <a:rPr lang="zh-CN" altLang="en-US" smtClean="0"/>
              <a:t>15</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17ECEAAE-709B-46F6-B345-F48568817C36}" type="slidenum">
              <a:rPr lang="zh-CN" altLang="en-US" smtClean="0"/>
              <a:t>16</a:t>
            </a:fld>
            <a:endParaRPr lang="zh-CN" altLang="en-US" dirty="0"/>
          </a:p>
        </p:txBody>
      </p:sp>
    </p:spTree>
    <p:extLst>
      <p:ext uri="{BB962C8B-B14F-4D97-AF65-F5344CB8AC3E}">
        <p14:creationId xmlns:p14="http://schemas.microsoft.com/office/powerpoint/2010/main" val="363591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noChangeArrowheads="1" noTextEdit="1"/>
          </p:cNvSpPr>
          <p:nvPr>
            <p:ph type="sldImg"/>
          </p:nvPr>
        </p:nvSpPr>
        <p:spPr/>
      </p:sp>
      <p:sp>
        <p:nvSpPr>
          <p:cNvPr id="63490"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6349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73C44F8-D2C6-194E-A4B2-AA57D034A2FF}" type="slidenum">
              <a:rPr lang="zh-CN" altLang="en-US"/>
              <a:t>17</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p:cNvSpPr>
            <a:spLocks noGrp="1" noRot="1" noChangeAspect="1" noChangeArrowheads="1" noTextEdit="1"/>
          </p:cNvSpPr>
          <p:nvPr>
            <p:ph type="sldImg"/>
          </p:nvPr>
        </p:nvSpPr>
        <p:spPr/>
      </p:sp>
      <p:sp>
        <p:nvSpPr>
          <p:cNvPr id="70658"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p>
        </p:txBody>
      </p:sp>
      <p:sp>
        <p:nvSpPr>
          <p:cNvPr id="7065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1611684-D977-7B4F-9ADB-58F0AE354B92}" type="slidenum">
              <a:rPr lang="zh-CN" altLang="en-US"/>
              <a:t>19</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HK"/>
              <a:t>Click to edit Master title style</a:t>
            </a:r>
            <a:endParaRPr lang="zh-HK"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HK"/>
              <a:t>Click to edit Master subtitle style</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0F0E4F5-FCBA-904B-A102-2544F975A1A4}" type="datetimeFigureOut">
              <a:rPr lang="zh-CN" altLang="en-US"/>
              <a:t>2023/2/24</a:t>
            </a:fld>
            <a:endParaRPr lang="zh-CN" altLang="en-US" dirty="0"/>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smtClean="0"/>
            </a:lvl1pPr>
          </a:lstStyle>
          <a:p>
            <a:pPr>
              <a:defRPr/>
            </a:pPr>
            <a:fld id="{5E2D855D-C5D7-934F-A091-F12E5E716DDA}" type="slidenum">
              <a:rPr lang="zh-CN" altLang="en-US"/>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idx="1"/>
          </p:nvPr>
        </p:nvSpPr>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HK"/>
              <a:t>Click to edit Master title style</a:t>
            </a:r>
            <a:endParaRPr lang="zh-HK"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HK"/>
              <a:t>Click to edit Master title style</a:t>
            </a:r>
            <a:endParaRPr lang="zh-HK"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7" name="Date Placeholder 6"/>
          <p:cNvSpPr>
            <a:spLocks noGrp="1"/>
          </p:cNvSpPr>
          <p:nvPr>
            <p:ph type="dt" sz="half" idx="10"/>
          </p:nvPr>
        </p:nvSpPr>
        <p:spPr/>
        <p:txBody>
          <a:bodyPr/>
          <a:lstStyle/>
          <a:p>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Date Placeholder 2"/>
          <p:cNvSpPr>
            <a:spLocks noGrp="1"/>
          </p:cNvSpPr>
          <p:nvPr>
            <p:ph type="dt" sz="half" idx="10"/>
          </p:nvPr>
        </p:nvSpPr>
        <p:spPr/>
        <p:txBody>
          <a:bodyPr/>
          <a:lstStyle/>
          <a:p>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HK"/>
              <a:t>Click to edit Master title style</a:t>
            </a:r>
            <a:endParaRPr lang="zh-HK"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HK"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61004-B791-4E74-9F12-3DDC1644C5D2}" type="slidenum">
              <a:rPr lang="zh-HK" altLang="en-US" smtClean="0"/>
              <a:t>‹#›</a:t>
            </a:fld>
            <a:endParaRPr lang="zh-HK" altLang="en-US" dirty="0"/>
          </a:p>
        </p:txBody>
      </p:sp>
      <p:sp>
        <p:nvSpPr>
          <p:cNvPr id="7" name="矩形 6"/>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2"/>
          <p:cNvSpPr txBox="1"/>
          <p:nvPr userDrawn="1"/>
        </p:nvSpPr>
        <p:spPr>
          <a:xfrm>
            <a:off x="9118800" y="6382800"/>
            <a:ext cx="2743200" cy="365125"/>
          </a:xfrm>
          <a:prstGeom prst="rect">
            <a:avLst/>
          </a:prstGeom>
        </p:spPr>
        <p:txBody>
          <a:bodyPr vert="horz" lIns="91440" tIns="45720" rIns="91440" bIns="45720" rtlCol="0" anchor="ctr"/>
          <a:lstStyle>
            <a:defPPr>
              <a:defRPr lang="zh-CN"/>
            </a:defPPr>
            <a:lvl1pPr marL="0" algn="r" defTabSz="914400" rtl="0" eaLnBrk="0" fontAlgn="base" latinLnBrk="0" hangingPunct="0">
              <a:spcBef>
                <a:spcPct val="0"/>
              </a:spcBef>
              <a:spcAft>
                <a:spcPct val="0"/>
              </a:spcAft>
              <a:defRPr sz="1200" kern="1200">
                <a:solidFill>
                  <a:schemeClr val="tx1">
                    <a:tint val="75000"/>
                  </a:schemeClr>
                </a:solidFill>
                <a:latin typeface="Arial" panose="020B0604020202020204" pitchFamily="34" charset="0"/>
                <a:ea typeface="宋体" panose="02010600030101010101" pitchFamily="2" charset="-122"/>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9pPr>
          </a:lstStyle>
          <a:p>
            <a:pPr>
              <a:defRPr/>
            </a:pPr>
            <a:fld id="{C6F83518-E373-4996-BE94-47308CC4F57E}" type="slidenum">
              <a:rPr lang="en-US" altLang="en-US" smtClean="0"/>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xinhuanet.com/fortune/2021-03/13/c_1127205564.ht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gov.cn/xinwen/2020-11/03/content_5556997.ht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gov.cn/xinwen/2020-11/03/content_5556997.ht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s://en.ndrc.gov.cn/policies/202203/P020220315511411039433.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n.ndrc.gov.cn/policies/202203/P020220315511411039433.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n.ndrc.gov.cn/policies/202203/P020220315511411039433.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hinacurrent.com/story/20415/prof-lawrence-lau-china-ec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chinacurrent.com/hk/story/21143/infrastructure-development-plan-for-Tibet"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chinacurrent.com/hk/story/21189/sanxingdui-archeology-revolution-in-technology"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hyperlink" Target="https://www.cmab.gov.hk/tc/issues/12th_5yrsplan_q_a.ht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hinacurrent.com/hk/story/22722/china-national-parks"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chinacurrent.com/hk/story/22722/china-national-park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brandhk.gov.hk/docs/default-source/factsheets/hong-kong-themes/2021-10-05/hong-kongs-role-in-the-national-14th-five-year-plan-c.pdf"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ndrc.gov.cn/xxgk/zcfb/ghwb/202103/t20210323_1270124.html?code=&amp;state=123"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ndrc.gov.cn/xxgk/zcfb/ghwb/202103/t20210323_1270124.html?code=&amp;state=123" TargetMode="Externa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hyperlink" Target="https://www.ndrc.gov.cn/xxgk/zcfb/ghwb/202103/t20210323_1270124.html?code=&amp;state=123" TargetMode="Externa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info.gov.hk/gia/general/202103/11/P2021031100460.ht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cmab.gov.hk/tc/issues/talk-14th-5year-plan.htm"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hyperlink" Target="https://www.cmab.gov.hk/tc/issues/5yrsplan.ht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7.xml.rels><?xml version="1.0" encoding="UTF-8" standalone="yes"?>
<Relationships xmlns="http://schemas.openxmlformats.org/package/2006/relationships"><Relationship Id="rId8" Type="http://schemas.openxmlformats.org/officeDocument/2006/relationships/hyperlink" Target="http://www.gov.cn/xinwen/2022-01/01/content_5666055.htm" TargetMode="External"/><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hyperlink" Target="https://news.cctv.com/2022/01/01/ARTIoLAsbUDt8M6IH27koieU220101.shtml" TargetMode="Externa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hyperlink" Target="http://fta.mofcom.gov.cn/rcep/rcep_new.shtml" TargetMode="External"/><Relationship Id="rId9"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go-gba.com/tc/" TargetMode="Externa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rthk.hk/radio/pth/programme/greaterchina2018" TargetMode="Externa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p:nvPr/>
        </p:nvSpPr>
        <p:spPr>
          <a:xfrm>
            <a:off x="121653" y="134096"/>
            <a:ext cx="12070347" cy="1569660"/>
          </a:xfrm>
          <a:prstGeom prst="rect">
            <a:avLst/>
          </a:prstGeom>
        </p:spPr>
        <p:txBody>
          <a:bodyPr wrap="square">
            <a:spAutoFit/>
          </a:bodyPr>
          <a:lstStyle/>
          <a:p>
            <a:pPr>
              <a:spcBef>
                <a:spcPct val="0"/>
              </a:spcBef>
              <a:buFontTx/>
              <a:buNone/>
            </a:pPr>
            <a:r>
              <a:rPr lang="en-US" sz="2400" dirty="0" smtClean="0">
                <a:latin typeface="Times New Roman" panose="02020603050405020304" pitchFamily="18" charset="0"/>
                <a:ea typeface="標楷體" panose="02010601000101010101" pitchFamily="2" charset="-120"/>
                <a:cs typeface="Times New Roman" panose="02020603050405020304" pitchFamily="18" charset="0"/>
              </a:rPr>
              <a:t>Citizenship </a:t>
            </a:r>
            <a:r>
              <a:rPr lang="en-US" sz="2400" dirty="0">
                <a:latin typeface="Times New Roman" panose="02020603050405020304" pitchFamily="18" charset="0"/>
                <a:ea typeface="標楷體" panose="02010601000101010101" pitchFamily="2" charset="-120"/>
                <a:cs typeface="Times New Roman" panose="02020603050405020304" pitchFamily="18" charset="0"/>
              </a:rPr>
              <a:t>and Social Development:</a:t>
            </a:r>
          </a:p>
          <a:p>
            <a:pPr>
              <a:spcBef>
                <a:spcPct val="0"/>
              </a:spcBef>
              <a:buFontTx/>
              <a:buNone/>
            </a:pPr>
            <a:r>
              <a:rPr lang="en-US" sz="2400" dirty="0" smtClean="0">
                <a:latin typeface="Times New Roman" panose="02020603050405020304" pitchFamily="18" charset="0"/>
                <a:ea typeface="標楷體" panose="02010601000101010101" pitchFamily="2" charset="-120"/>
                <a:cs typeface="Times New Roman" panose="02020603050405020304" pitchFamily="18" charset="0"/>
              </a:rPr>
              <a:t>Theme </a:t>
            </a:r>
            <a:r>
              <a:rPr lang="en-US" sz="2400" dirty="0">
                <a:latin typeface="Times New Roman" panose="02020603050405020304" pitchFamily="18" charset="0"/>
                <a:ea typeface="標楷體" panose="02010601000101010101" pitchFamily="2" charset="-120"/>
                <a:cs typeface="Times New Roman" panose="02020603050405020304" pitchFamily="18" charset="0"/>
              </a:rPr>
              <a:t>2: </a:t>
            </a:r>
            <a:r>
              <a:rPr lang="en-US" sz="2400" dirty="0" smtClean="0">
                <a:latin typeface="Times New Roman" panose="02020603050405020304" pitchFamily="18" charset="0"/>
                <a:ea typeface="標楷體" panose="02010601000101010101" pitchFamily="2" charset="-120"/>
                <a:cs typeface="Times New Roman" panose="02020603050405020304" pitchFamily="18" charset="0"/>
              </a:rPr>
              <a:t>Our Country </a:t>
            </a:r>
            <a:r>
              <a:rPr lang="en-US" sz="2400" dirty="0">
                <a:latin typeface="Times New Roman" panose="02020603050405020304" pitchFamily="18" charset="0"/>
                <a:ea typeface="標楷體" panose="02010601000101010101" pitchFamily="2" charset="-120"/>
                <a:cs typeface="Times New Roman" panose="02020603050405020304" pitchFamily="18" charset="0"/>
              </a:rPr>
              <a:t>since </a:t>
            </a:r>
            <a:r>
              <a:rPr lang="en-US" sz="2400" dirty="0" smtClean="0">
                <a:latin typeface="Times New Roman" panose="02020603050405020304" pitchFamily="18" charset="0"/>
                <a:ea typeface="標楷體" panose="02010601000101010101" pitchFamily="2" charset="-120"/>
                <a:cs typeface="Times New Roman" panose="02020603050405020304" pitchFamily="18" charset="0"/>
              </a:rPr>
              <a:t>Reform </a:t>
            </a:r>
            <a:r>
              <a:rPr lang="en-US" sz="2400" dirty="0">
                <a:latin typeface="Times New Roman" panose="02020603050405020304" pitchFamily="18" charset="0"/>
                <a:ea typeface="標楷體" panose="02010601000101010101" pitchFamily="2" charset="-120"/>
                <a:cs typeface="Times New Roman" panose="02020603050405020304" pitchFamily="18" charset="0"/>
              </a:rPr>
              <a:t>and </a:t>
            </a:r>
            <a:r>
              <a:rPr lang="en-US" sz="2400" dirty="0" smtClean="0">
                <a:latin typeface="Times New Roman" panose="02020603050405020304" pitchFamily="18" charset="0"/>
                <a:ea typeface="標楷體" panose="02010601000101010101" pitchFamily="2" charset="-120"/>
                <a:cs typeface="Times New Roman" panose="02020603050405020304" pitchFamily="18" charset="0"/>
              </a:rPr>
              <a:t>Opening-up</a:t>
            </a:r>
            <a:endParaRPr lang="en-US" sz="2400" dirty="0">
              <a:latin typeface="Times New Roman" panose="02020603050405020304" pitchFamily="18" charset="0"/>
              <a:ea typeface="標楷體" panose="02010601000101010101" pitchFamily="2" charset="-120"/>
              <a:cs typeface="Times New Roman" panose="02020603050405020304" pitchFamily="18" charset="0"/>
            </a:endParaRPr>
          </a:p>
          <a:p>
            <a:pPr marL="1258888" indent="-1258888">
              <a:spcBef>
                <a:spcPct val="0"/>
              </a:spcBef>
              <a:buFontTx/>
              <a:buNone/>
            </a:pPr>
            <a:r>
              <a:rPr lang="en-US" sz="2400" dirty="0">
                <a:latin typeface="Times New Roman" panose="02020603050405020304" pitchFamily="18" charset="0"/>
                <a:ea typeface="標楷體" panose="02010601000101010101" pitchFamily="2" charset="-120"/>
                <a:cs typeface="Times New Roman" panose="02020603050405020304" pitchFamily="18" charset="0"/>
              </a:rPr>
              <a:t>Topic 2: </a:t>
            </a:r>
            <a:r>
              <a:rPr lang="en-US" sz="2400" dirty="0" smtClean="0">
                <a:latin typeface="Times New Roman" panose="02020603050405020304" pitchFamily="18" charset="0"/>
                <a:ea typeface="標楷體" panose="02010601000101010101" pitchFamily="2" charset="-120"/>
                <a:cs typeface="Times New Roman" panose="02020603050405020304" pitchFamily="18" charset="0"/>
              </a:rPr>
              <a:t>  The development of our country and the </a:t>
            </a:r>
            <a:r>
              <a:rPr lang="en-US" sz="2400" dirty="0">
                <a:latin typeface="Times New Roman" panose="02020603050405020304" pitchFamily="18" charset="0"/>
                <a:ea typeface="標楷體" panose="02010601000101010101" pitchFamily="2" charset="-120"/>
                <a:cs typeface="Times New Roman" panose="02020603050405020304" pitchFamily="18" charset="0"/>
              </a:rPr>
              <a:t>integration </a:t>
            </a:r>
            <a:r>
              <a:rPr lang="en-US" sz="2400" dirty="0" smtClean="0">
                <a:latin typeface="Times New Roman" panose="02020603050405020304" pitchFamily="18" charset="0"/>
                <a:ea typeface="標楷體" panose="02010601000101010101" pitchFamily="2" charset="-120"/>
                <a:cs typeface="Times New Roman" panose="02020603050405020304" pitchFamily="18" charset="0"/>
              </a:rPr>
              <a:t>of Hong Kong into </a:t>
            </a:r>
            <a:r>
              <a:rPr lang="en-US" sz="2400" dirty="0">
                <a:latin typeface="Times New Roman" panose="02020603050405020304" pitchFamily="18" charset="0"/>
                <a:ea typeface="標楷體" panose="02010601000101010101" pitchFamily="2" charset="-120"/>
                <a:cs typeface="Times New Roman" panose="02020603050405020304" pitchFamily="18" charset="0"/>
              </a:rPr>
              <a:t>the overall national development</a:t>
            </a:r>
          </a:p>
        </p:txBody>
      </p:sp>
      <p:sp>
        <p:nvSpPr>
          <p:cNvPr id="6" name="Content Placeholder 2"/>
          <p:cNvSpPr txBox="1">
            <a:spLocks noChangeArrowheads="1"/>
          </p:cNvSpPr>
          <p:nvPr/>
        </p:nvSpPr>
        <p:spPr bwMode="auto">
          <a:xfrm>
            <a:off x="1053452" y="2535807"/>
            <a:ext cx="9683551" cy="297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Arial" panose="020B0604020202020204" pitchFamily="34" charset="0"/>
              <a:buNone/>
            </a:pPr>
            <a:r>
              <a:rPr lang="en-US" sz="28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Learning Focus：</a:t>
            </a:r>
            <a:endParaRPr lang="en-US"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endParaRPr>
          </a:p>
          <a:p>
            <a:pPr marL="0" indent="0" algn="just" eaLnBrk="1" hangingPunct="1">
              <a:lnSpc>
                <a:spcPct val="130000"/>
              </a:lnSpc>
              <a:buFont typeface="Arial" panose="020B0604020202020204" pitchFamily="34" charset="0"/>
              <a:buNone/>
            </a:pPr>
            <a:r>
              <a:rPr lang="en-US" sz="2800" dirty="0" smtClean="0">
                <a:latin typeface="Times New Roman" panose="02020603050405020304" pitchFamily="18" charset="0"/>
                <a:ea typeface="DFKai-SB" panose="03000509000000000000" pitchFamily="65" charset="-120"/>
                <a:cs typeface="Times New Roman" panose="02020603050405020304" pitchFamily="18" charset="0"/>
              </a:rPr>
              <a:t>The focuses and policies of the recent </a:t>
            </a:r>
            <a:r>
              <a:rPr lang="en-US" sz="2800" dirty="0">
                <a:latin typeface="Times New Roman" panose="02020603050405020304" pitchFamily="18" charset="0"/>
                <a:ea typeface="DFKai-SB" panose="03000509000000000000" pitchFamily="65" charset="-120"/>
                <a:cs typeface="Times New Roman" panose="02020603050405020304" pitchFamily="18" charset="0"/>
              </a:rPr>
              <a:t>Five-Year Development </a:t>
            </a:r>
            <a:r>
              <a:rPr lang="en-US" sz="2800" dirty="0" smtClean="0">
                <a:latin typeface="Times New Roman" panose="02020603050405020304" pitchFamily="18" charset="0"/>
                <a:ea typeface="DFKai-SB" panose="03000509000000000000" pitchFamily="65" charset="-120"/>
                <a:cs typeface="Times New Roman" panose="02020603050405020304" pitchFamily="18" charset="0"/>
              </a:rPr>
              <a:t>Plans of our country, and the connection of these focuses and policies with the promotion of </a:t>
            </a:r>
            <a:r>
              <a:rPr lang="en-US" sz="2800" dirty="0">
                <a:latin typeface="Times New Roman" panose="02020603050405020304" pitchFamily="18" charset="0"/>
                <a:ea typeface="DFKai-SB" panose="03000509000000000000" pitchFamily="65" charset="-120"/>
                <a:cs typeface="Times New Roman" panose="02020603050405020304" pitchFamily="18" charset="0"/>
              </a:rPr>
              <a:t>the development of </a:t>
            </a:r>
            <a:r>
              <a:rPr lang="en-US" sz="2800" dirty="0" smtClean="0">
                <a:latin typeface="Times New Roman" panose="02020603050405020304" pitchFamily="18" charset="0"/>
                <a:ea typeface="DFKai-SB" panose="03000509000000000000" pitchFamily="65" charset="-120"/>
                <a:cs typeface="Times New Roman" panose="02020603050405020304" pitchFamily="18" charset="0"/>
              </a:rPr>
              <a:t>our </a:t>
            </a:r>
            <a:r>
              <a:rPr lang="en-US" sz="2800" dirty="0">
                <a:latin typeface="Times New Roman" panose="02020603050405020304" pitchFamily="18" charset="0"/>
                <a:ea typeface="DFKai-SB" panose="03000509000000000000" pitchFamily="65" charset="-120"/>
                <a:cs typeface="Times New Roman" panose="02020603050405020304" pitchFamily="18" charset="0"/>
              </a:rPr>
              <a:t>country and Hong Kong</a:t>
            </a:r>
          </a:p>
        </p:txBody>
      </p:sp>
      <p:sp>
        <p:nvSpPr>
          <p:cNvPr id="4" name="Rectangle 3"/>
          <p:cNvSpPr/>
          <p:nvPr/>
        </p:nvSpPr>
        <p:spPr>
          <a:xfrm>
            <a:off x="4595742" y="5746970"/>
            <a:ext cx="3122168" cy="1200329"/>
          </a:xfrm>
          <a:prstGeom prst="rect">
            <a:avLst/>
          </a:prstGeom>
        </p:spPr>
        <p:txBody>
          <a:bodyPr wrap="square">
            <a:spAutoFit/>
          </a:bodyPr>
          <a:lstStyle/>
          <a:p>
            <a:pPr algn="ctr"/>
            <a:r>
              <a:rPr lang="en-US" sz="2400"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February 2023</a:t>
            </a:r>
          </a:p>
          <a:p>
            <a:pPr algn="ctr"/>
            <a:r>
              <a:rPr lang="en-US" altLang="zh-HK" sz="24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HK" sz="2400"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Translated version)</a:t>
            </a:r>
            <a:endParaRPr lang="en-US" altLang="zh-HK" sz="24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a:p>
            <a:pPr algn="ctr"/>
            <a:endParaRPr lang="en-US" sz="24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副标题 2"/>
          <p:cNvSpPr>
            <a:spLocks noGrp="1" noChangeArrowheads="1"/>
          </p:cNvSpPr>
          <p:nvPr>
            <p:ph type="subTitle" idx="1"/>
          </p:nvPr>
        </p:nvSpPr>
        <p:spPr>
          <a:xfrm>
            <a:off x="815693" y="1324689"/>
            <a:ext cx="10736225" cy="1938992"/>
          </a:xfrm>
        </p:spPr>
        <p:txBody>
          <a:bodyPr wrap="square">
            <a:spAutoFit/>
          </a:bodyPr>
          <a:lstStyle/>
          <a:p>
            <a:pPr algn="just">
              <a:lnSpc>
                <a:spcPct val="120000"/>
              </a:lnSpc>
              <a:spcBef>
                <a:spcPts val="0"/>
              </a:spcBef>
            </a:pPr>
            <a:r>
              <a:rPr lang="en-US" altLang="zh-CN" sz="2000" i="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Outline </a:t>
            </a:r>
            <a:r>
              <a:rPr lang="en-US" altLang="zh-CN" sz="2000" i="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 the </a:t>
            </a:r>
            <a:r>
              <a:rPr lang="en-US" altLang="zh-CN" sz="2000" i="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14th </a:t>
            </a:r>
            <a:r>
              <a:rPr lang="en-US" altLang="zh-CN" sz="2000" i="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Five-Year Plan for the National Economic and Social Development and the Long-Range Objectives Through the Year </a:t>
            </a:r>
            <a:r>
              <a:rPr lang="en-US" altLang="zh-CN" sz="2000" i="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2035 </a:t>
            </a:r>
            <a:r>
              <a:rPr lang="en-US" altLang="zh-HK" sz="2000" i="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(2021-2025)</a:t>
            </a:r>
            <a:r>
              <a:rPr lang="en-US" altLang="zh-CN" sz="2000" i="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is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referred to as the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14</a:t>
            </a:r>
            <a:r>
              <a:rPr lang="en-US" sz="2000" baseline="30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Five-Year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Plan. The Central Government has also released </a:t>
            </a:r>
            <a:r>
              <a:rPr lang="en-US" sz="2000" dirty="0">
                <a:latin typeface="Times New Roman" panose="02020603050405020304" pitchFamily="18" charset="0"/>
                <a:ea typeface="DFKai-SB" panose="03000509000000000000" pitchFamily="65" charset="-120"/>
                <a:cs typeface="Times New Roman" panose="02020603050405020304" pitchFamily="18" charset="0"/>
              </a:rPr>
              <a:t>a vision for the longer-term goal of basically achieving socialist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modernization </a:t>
            </a:r>
            <a:r>
              <a:rPr lang="en-US" sz="2000" dirty="0">
                <a:latin typeface="Times New Roman" panose="02020603050405020304" pitchFamily="18" charset="0"/>
                <a:ea typeface="DFKai-SB" panose="03000509000000000000" pitchFamily="65" charset="-120"/>
                <a:cs typeface="Times New Roman" panose="02020603050405020304" pitchFamily="18" charset="0"/>
              </a:rPr>
              <a:t>by 2035, 15 years earlier than its original goal of achieving it by the middle of the century.</a:t>
            </a:r>
          </a:p>
        </p:txBody>
      </p:sp>
      <p:sp>
        <p:nvSpPr>
          <p:cNvPr id="5" name="文本框 2"/>
          <p:cNvSpPr txBox="1">
            <a:spLocks noChangeArrowheads="1"/>
          </p:cNvSpPr>
          <p:nvPr/>
        </p:nvSpPr>
        <p:spPr bwMode="auto">
          <a:xfrm>
            <a:off x="589287" y="518864"/>
            <a:ext cx="111890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pP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Background of the implementation of the </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14</a:t>
            </a:r>
            <a:r>
              <a:rPr lang="en-US" sz="2800" b="1" baseline="30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Five-Year </a:t>
            </a: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Plan</a:t>
            </a:r>
          </a:p>
        </p:txBody>
      </p:sp>
      <p:sp>
        <p:nvSpPr>
          <p:cNvPr id="8" name="Rectangle 7"/>
          <p:cNvSpPr/>
          <p:nvPr/>
        </p:nvSpPr>
        <p:spPr>
          <a:xfrm>
            <a:off x="728747" y="3521650"/>
            <a:ext cx="10823171" cy="2614930"/>
          </a:xfrm>
          <a:prstGeom prst="rect">
            <a:avLst/>
          </a:prstGeom>
          <a:ln w="28575">
            <a:solidFill>
              <a:srgbClr val="FF5050"/>
            </a:solidFill>
          </a:ln>
        </p:spPr>
        <p:txBody>
          <a:bodyPr wrap="square">
            <a:spAutoFit/>
          </a:bodyPr>
          <a:lstStyle/>
          <a:p>
            <a:pPr algn="ctr"/>
            <a:r>
              <a:rPr lang="en-US" sz="2400" dirty="0">
                <a:latin typeface="Times New Roman" panose="02020603050405020304" pitchFamily="18" charset="0"/>
                <a:ea typeface="標楷體" panose="02010601000101010101" pitchFamily="2" charset="-120"/>
                <a:cs typeface="Times New Roman" panose="02020603050405020304" pitchFamily="18" charset="0"/>
              </a:rPr>
              <a:t>The full text of the </a:t>
            </a:r>
            <a:r>
              <a:rPr lang="en-US" sz="2400" dirty="0" smtClean="0">
                <a:latin typeface="Times New Roman" panose="02020603050405020304" pitchFamily="18" charset="0"/>
                <a:ea typeface="標楷體" panose="02010601000101010101" pitchFamily="2" charset="-120"/>
                <a:cs typeface="Times New Roman" panose="02020603050405020304" pitchFamily="18" charset="0"/>
              </a:rPr>
              <a:t>14</a:t>
            </a:r>
            <a:r>
              <a:rPr lang="en-US" sz="2400" baseline="30000" dirty="0" smtClean="0">
                <a:latin typeface="Times New Roman" panose="02020603050405020304" pitchFamily="18" charset="0"/>
                <a:ea typeface="標楷體" panose="02010601000101010101" pitchFamily="2" charset="-120"/>
                <a:cs typeface="Times New Roman" panose="02020603050405020304" pitchFamily="18" charset="0"/>
              </a:rPr>
              <a:t>th</a:t>
            </a:r>
            <a:r>
              <a:rPr lang="en-US" sz="2400" dirty="0" smtClean="0">
                <a:latin typeface="Times New Roman" panose="02020603050405020304" pitchFamily="18" charset="0"/>
                <a:ea typeface="標楷體" panose="02010601000101010101" pitchFamily="2" charset="-120"/>
                <a:cs typeface="Times New Roman" panose="02020603050405020304" pitchFamily="18" charset="0"/>
              </a:rPr>
              <a:t> Five-Year </a:t>
            </a:r>
            <a:r>
              <a:rPr lang="en-US" sz="2400" dirty="0">
                <a:latin typeface="Times New Roman" panose="02020603050405020304" pitchFamily="18" charset="0"/>
                <a:ea typeface="標楷體" panose="02010601000101010101" pitchFamily="2" charset="-120"/>
                <a:cs typeface="Times New Roman" panose="02020603050405020304" pitchFamily="18" charset="0"/>
              </a:rPr>
              <a:t>Plan</a:t>
            </a:r>
          </a:p>
          <a:p>
            <a:pPr algn="ctr"/>
            <a:endParaRPr lang="en-US" altLang="zh-TW" sz="2800" dirty="0">
              <a:latin typeface="Times New Roman" panose="02020603050405020304" pitchFamily="18" charset="0"/>
              <a:ea typeface="標楷體" panose="02010601000101010101" pitchFamily="2" charset="-120"/>
              <a:cs typeface="Times New Roman" panose="02020603050405020304" pitchFamily="18" charset="0"/>
            </a:endParaRPr>
          </a:p>
          <a:p>
            <a:pPr algn="ctr"/>
            <a:endParaRPr lang="en-US" altLang="zh-TW" sz="2800" dirty="0">
              <a:latin typeface="Times New Roman" panose="02020603050405020304" pitchFamily="18" charset="0"/>
              <a:ea typeface="標楷體" panose="02010601000101010101" pitchFamily="2" charset="-120"/>
              <a:cs typeface="Times New Roman" panose="02020603050405020304" pitchFamily="18" charset="0"/>
            </a:endParaRPr>
          </a:p>
          <a:p>
            <a:pPr algn="ctr"/>
            <a:endParaRPr lang="en-US" altLang="zh-TW" sz="2800" dirty="0">
              <a:latin typeface="Times New Roman" panose="02020603050405020304" pitchFamily="18" charset="0"/>
              <a:ea typeface="標楷體" panose="02010601000101010101" pitchFamily="2" charset="-120"/>
              <a:cs typeface="Times New Roman" panose="02020603050405020304" pitchFamily="18" charset="0"/>
            </a:endParaRPr>
          </a:p>
          <a:p>
            <a:pPr algn="ctr"/>
            <a:endParaRPr lang="en-US" altLang="zh-TW" sz="2800" dirty="0">
              <a:latin typeface="Times New Roman" panose="02020603050405020304" pitchFamily="18" charset="0"/>
              <a:ea typeface="標楷體" panose="02010601000101010101" pitchFamily="2" charset="-120"/>
              <a:cs typeface="Times New Roman" panose="02020603050405020304" pitchFamily="18" charset="0"/>
            </a:endParaRPr>
          </a:p>
          <a:p>
            <a:endParaRPr lang="en-US" altLang="zh-TW" sz="1600" dirty="0">
              <a:latin typeface="Times New Roman" panose="02020603050405020304" pitchFamily="18" charset="0"/>
              <a:ea typeface="標楷體" panose="02010601000101010101" pitchFamily="2" charset="-120"/>
              <a:cs typeface="Times New Roman" panose="02020603050405020304" pitchFamily="18" charset="0"/>
            </a:endParaRPr>
          </a:p>
          <a:p>
            <a:pPr algn="ctr"/>
            <a:r>
              <a:rPr lang="en-US" sz="1200" dirty="0">
                <a:latin typeface="Times New Roman" panose="02020603050405020304" pitchFamily="18" charset="0"/>
                <a:ea typeface="標楷體" panose="02010601000101010101" pitchFamily="2" charset="-120"/>
                <a:cs typeface="Times New Roman" panose="02020603050405020304" pitchFamily="18" charset="0"/>
              </a:rPr>
              <a:t>Source: </a:t>
            </a:r>
            <a:r>
              <a:rPr lang="en-US" sz="1200" dirty="0">
                <a:latin typeface="Times New Roman" panose="02020603050405020304" pitchFamily="18" charset="0"/>
                <a:cs typeface="Times New Roman" panose="02020603050405020304" pitchFamily="18" charset="0"/>
              </a:rPr>
              <a:t>Xinhua Net (http://www.xinhuanet.com/fortune/2021-03/13/c_1127205564.htm)</a:t>
            </a:r>
          </a:p>
        </p:txBody>
      </p:sp>
      <p:pic>
        <p:nvPicPr>
          <p:cNvPr id="9" name="Picture 8">
            <a:hlinkClick r:id="rId3"/>
          </p:cNvPr>
          <p:cNvPicPr>
            <a:picLocks noChangeAspect="1"/>
          </p:cNvPicPr>
          <p:nvPr/>
        </p:nvPicPr>
        <p:blipFill>
          <a:blip r:embed="rId4"/>
          <a:stretch>
            <a:fillRect/>
          </a:stretch>
        </p:blipFill>
        <p:spPr>
          <a:xfrm>
            <a:off x="4081145" y="4086860"/>
            <a:ext cx="4029075" cy="1715770"/>
          </a:xfrm>
          <a:prstGeom prst="rect">
            <a:avLst/>
          </a:prstGeom>
        </p:spPr>
      </p:pic>
      <p:sp>
        <p:nvSpPr>
          <p:cNvPr id="11" name="Rectangle 10"/>
          <p:cNvSpPr/>
          <p:nvPr/>
        </p:nvSpPr>
        <p:spPr>
          <a:xfrm>
            <a:off x="8612394" y="6369222"/>
            <a:ext cx="2685702" cy="307777"/>
          </a:xfrm>
          <a:prstGeom prst="rect">
            <a:avLst/>
          </a:prstGeom>
          <a:ln w="28575">
            <a:solidFill>
              <a:srgbClr val="7030A0"/>
            </a:solidFill>
          </a:ln>
        </p:spPr>
        <p:txBody>
          <a:bodyPr wrap="square">
            <a:spAutoFit/>
          </a:bodyPr>
          <a:lstStyle/>
          <a:p>
            <a:pPr algn="ctr"/>
            <a:r>
              <a:rPr lang="en-US" sz="14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Click  </a:t>
            </a:r>
            <a:r>
              <a:rPr lang="en-US" sz="14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 the </a:t>
            </a:r>
            <a:r>
              <a:rPr lang="en-US" sz="1400" b="1" dirty="0">
                <a:latin typeface="Times New Roman" panose="02020603050405020304" pitchFamily="18" charset="0"/>
                <a:ea typeface="DFKai-SB" panose="03000509000000000000" pitchFamily="65" charset="-120"/>
                <a:cs typeface="Times New Roman" panose="02020603050405020304" pitchFamily="18" charset="0"/>
              </a:rPr>
              <a:t>image for details.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1090673" y="522779"/>
            <a:ext cx="101428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pP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Background of the implementation of the </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14</a:t>
            </a:r>
            <a:r>
              <a:rPr lang="en-US" sz="2800" b="1" baseline="30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Five-Year </a:t>
            </a: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Plan</a:t>
            </a: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293763" y="3407034"/>
            <a:ext cx="1597987" cy="1597987"/>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
        <p:nvSpPr>
          <p:cNvPr id="6" name="对话气泡: 圆角矩形 1"/>
          <p:cNvSpPr/>
          <p:nvPr/>
        </p:nvSpPr>
        <p:spPr>
          <a:xfrm>
            <a:off x="919200" y="1270702"/>
            <a:ext cx="7657872" cy="5248970"/>
          </a:xfrm>
          <a:prstGeom prst="wedgeRoundRectCallout">
            <a:avLst>
              <a:gd name="adj1" fmla="val 60247"/>
              <a:gd name="adj2" fmla="val -8042"/>
              <a:gd name="adj3" fmla="val 16667"/>
            </a:avLst>
          </a:prstGeom>
          <a:solidFill>
            <a:srgbClr val="0070C0">
              <a:alpha val="18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lnSpc>
                <a:spcPct val="120000"/>
              </a:lnSpc>
              <a:buNone/>
            </a:pP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During the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13</a:t>
            </a:r>
            <a:r>
              <a:rPr lang="en-US" sz="2000" baseline="30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Five-Year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Plan period, China’s economic, scientific and technological, and comprehensive national strength have jumped to a new stage</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In 2020, our GDP exceeded RMB 100 trillion </a:t>
            </a:r>
            <a:r>
              <a:rPr lang="en-US" sz="2000" i="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yuan</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and 55.75 million rural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residents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were lifted out of poverty. The annual grain output has remained stable for five consecutive years,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over 1.3 trillion catty.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More than 60 million urban jobs have been created, more than 1.3 billion people have been covered by basic medical insurance, and nearly 1 billion people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participated in the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basic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old-age insurance</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Significant achievements have been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made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in the prevention and control of the  COVID-19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pandemic</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The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achievements in the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13</a:t>
            </a:r>
            <a:r>
              <a:rPr lang="en-US" sz="2000" baseline="30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Five-Year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Plan have laid a solid foundation for the implementation of the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14</a:t>
            </a:r>
            <a:r>
              <a:rPr lang="en-US" sz="2000" baseline="30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Five-Year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Plan.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14153" y="1422261"/>
            <a:ext cx="10444175" cy="3496342"/>
          </a:xfrm>
          <a:prstGeom prst="rect">
            <a:avLst/>
          </a:prstGeom>
          <a:noFill/>
        </p:spPr>
        <p:txBody>
          <a:bodyPr wrap="square" rtlCol="0">
            <a:spAutoFit/>
          </a:bodyPr>
          <a:lstStyle/>
          <a:p>
            <a:pPr algn="just">
              <a:lnSpc>
                <a:spcPct val="120000"/>
              </a:lnSpc>
              <a:spcBef>
                <a:spcPts val="600"/>
              </a:spcBef>
              <a:spcAft>
                <a:spcPts val="600"/>
              </a:spcAft>
            </a:pPr>
            <a:r>
              <a:rPr lang="en-US" sz="2200" dirty="0">
                <a:latin typeface="Times New Roman" panose="02020603050405020304" pitchFamily="18" charset="0"/>
                <a:ea typeface="DFKai-SB" panose="03000509000000000000" pitchFamily="65" charset="-120"/>
                <a:cs typeface="Times New Roman" panose="02020603050405020304" pitchFamily="18" charset="0"/>
              </a:rPr>
              <a:t>     With the completion of the goals and tasks of the </a:t>
            </a:r>
            <a:r>
              <a:rPr lang="en-US" sz="2200" dirty="0" smtClean="0">
                <a:latin typeface="Times New Roman" panose="02020603050405020304" pitchFamily="18" charset="0"/>
                <a:ea typeface="DFKai-SB" panose="03000509000000000000" pitchFamily="65" charset="-120"/>
                <a:cs typeface="Times New Roman" panose="02020603050405020304" pitchFamily="18" charset="0"/>
              </a:rPr>
              <a:t>13</a:t>
            </a:r>
            <a:r>
              <a:rPr lang="en-US" sz="2200"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sz="2200"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sz="2200" dirty="0">
                <a:latin typeface="Times New Roman" panose="02020603050405020304" pitchFamily="18" charset="0"/>
                <a:ea typeface="DFKai-SB" panose="03000509000000000000" pitchFamily="65" charset="-120"/>
                <a:cs typeface="Times New Roman" panose="02020603050405020304" pitchFamily="18" charset="0"/>
              </a:rPr>
              <a:t>Plan, China has succeeded in building a moderately prosperous society in </a:t>
            </a:r>
            <a:r>
              <a:rPr lang="en-US" sz="2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all</a:t>
            </a:r>
            <a:r>
              <a:rPr lang="en-US" sz="2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2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respect, </a:t>
            </a:r>
            <a:r>
              <a:rPr lang="en-US" sz="2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which </a:t>
            </a:r>
            <a:r>
              <a:rPr lang="en-US" sz="2200" dirty="0" smtClean="0">
                <a:latin typeface="Times New Roman" panose="02020603050405020304" pitchFamily="18" charset="0"/>
                <a:ea typeface="DFKai-SB" panose="03000509000000000000" pitchFamily="65" charset="-120"/>
                <a:cs typeface="Times New Roman" panose="02020603050405020304" pitchFamily="18" charset="0"/>
              </a:rPr>
              <a:t>signifies </a:t>
            </a:r>
            <a:r>
              <a:rPr lang="en-US" sz="2200" dirty="0">
                <a:latin typeface="Times New Roman" panose="02020603050405020304" pitchFamily="18" charset="0"/>
                <a:ea typeface="DFKai-SB" panose="03000509000000000000" pitchFamily="65" charset="-120"/>
                <a:cs typeface="Times New Roman" panose="02020603050405020304" pitchFamily="18" charset="0"/>
              </a:rPr>
              <a:t>that </a:t>
            </a:r>
            <a:r>
              <a:rPr lang="en-US" sz="2200" dirty="0" smtClean="0">
                <a:latin typeface="Times New Roman" panose="02020603050405020304" pitchFamily="18" charset="0"/>
                <a:ea typeface="DFKai-SB" panose="03000509000000000000" pitchFamily="65" charset="-120"/>
                <a:cs typeface="Times New Roman" panose="02020603050405020304" pitchFamily="18" charset="0"/>
              </a:rPr>
              <a:t>China </a:t>
            </a:r>
            <a:r>
              <a:rPr lang="en-US" sz="2200" dirty="0">
                <a:latin typeface="Times New Roman" panose="02020603050405020304" pitchFamily="18" charset="0"/>
                <a:ea typeface="DFKai-SB" panose="03000509000000000000" pitchFamily="65" charset="-120"/>
                <a:cs typeface="Times New Roman" panose="02020603050405020304" pitchFamily="18" charset="0"/>
              </a:rPr>
              <a:t>has achieved the first </a:t>
            </a:r>
            <a:r>
              <a:rPr lang="en-US" sz="2200" dirty="0" smtClean="0">
                <a:latin typeface="Times New Roman" panose="02020603050405020304" pitchFamily="18" charset="0"/>
                <a:ea typeface="DFKai-SB" panose="03000509000000000000" pitchFamily="65" charset="-120"/>
                <a:cs typeface="Times New Roman" panose="02020603050405020304" pitchFamily="18" charset="0"/>
              </a:rPr>
              <a:t>centenary goal of </a:t>
            </a:r>
            <a:r>
              <a:rPr lang="en-US" sz="2200" dirty="0">
                <a:latin typeface="Times New Roman" panose="02020603050405020304" pitchFamily="18" charset="0"/>
                <a:ea typeface="DFKai-SB" panose="03000509000000000000" pitchFamily="65" charset="-120"/>
                <a:cs typeface="Times New Roman" panose="02020603050405020304" pitchFamily="18" charset="0"/>
              </a:rPr>
              <a:t>the “two centenary goals”. </a:t>
            </a:r>
            <a:r>
              <a:rPr lang="en-US" sz="2200" dirty="0" smtClean="0">
                <a:latin typeface="Times New Roman" panose="02020603050405020304" pitchFamily="18" charset="0"/>
                <a:ea typeface="DFKai-SB" panose="03000509000000000000" pitchFamily="65" charset="-120"/>
                <a:cs typeface="Times New Roman" panose="02020603050405020304" pitchFamily="18" charset="0"/>
              </a:rPr>
              <a:t> We </a:t>
            </a:r>
            <a:r>
              <a:rPr lang="en-US" sz="2200" dirty="0">
                <a:latin typeface="Times New Roman" panose="02020603050405020304" pitchFamily="18" charset="0"/>
                <a:ea typeface="DFKai-SB" panose="03000509000000000000" pitchFamily="65" charset="-120"/>
                <a:cs typeface="Times New Roman" panose="02020603050405020304" pitchFamily="18" charset="0"/>
              </a:rPr>
              <a:t>are standing at a new starting point, having started a new journey towards comprehensively building a modern socialist country, and moving toward the second centenary goal.    </a:t>
            </a:r>
          </a:p>
          <a:p>
            <a:pPr algn="just">
              <a:lnSpc>
                <a:spcPct val="120000"/>
              </a:lnSpc>
              <a:spcBef>
                <a:spcPts val="600"/>
              </a:spcBef>
              <a:spcAft>
                <a:spcPts val="600"/>
              </a:spcAft>
            </a:pPr>
            <a:r>
              <a:rPr lang="en-US" sz="2200" dirty="0">
                <a:latin typeface="Times New Roman" panose="02020603050405020304" pitchFamily="18" charset="0"/>
                <a:ea typeface="DFKai-SB" panose="03000509000000000000" pitchFamily="65" charset="-120"/>
                <a:cs typeface="Times New Roman" panose="02020603050405020304" pitchFamily="18" charset="0"/>
              </a:rPr>
              <a:t>   The </a:t>
            </a:r>
            <a:r>
              <a:rPr lang="en-US" sz="2200" dirty="0" smtClean="0">
                <a:latin typeface="Times New Roman" panose="02020603050405020304" pitchFamily="18" charset="0"/>
                <a:ea typeface="DFKai-SB" panose="03000509000000000000" pitchFamily="65" charset="-120"/>
                <a:cs typeface="Times New Roman" panose="02020603050405020304" pitchFamily="18" charset="0"/>
              </a:rPr>
              <a:t>14</a:t>
            </a:r>
            <a:r>
              <a:rPr lang="en-US" sz="2200"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sz="2200"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sz="2200" dirty="0">
                <a:latin typeface="Times New Roman" panose="02020603050405020304" pitchFamily="18" charset="0"/>
                <a:ea typeface="DFKai-SB" panose="03000509000000000000" pitchFamily="65" charset="-120"/>
                <a:cs typeface="Times New Roman" panose="02020603050405020304" pitchFamily="18" charset="0"/>
              </a:rPr>
              <a:t>Plan is a blueprint for national development</a:t>
            </a:r>
            <a:r>
              <a:rPr lang="en-US" sz="22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sz="2200" dirty="0">
                <a:latin typeface="Times New Roman" panose="02020603050405020304" pitchFamily="18" charset="0"/>
                <a:ea typeface="DFKai-SB" panose="03000509000000000000" pitchFamily="65" charset="-120"/>
                <a:cs typeface="Times New Roman" panose="02020603050405020304" pitchFamily="18" charset="0"/>
              </a:rPr>
              <a:t>It defines the </a:t>
            </a:r>
            <a:r>
              <a:rPr lang="en-US" sz="2200" dirty="0" smtClean="0">
                <a:latin typeface="Times New Roman" panose="02020603050405020304" pitchFamily="18" charset="0"/>
                <a:ea typeface="DFKai-SB" panose="03000509000000000000" pitchFamily="65" charset="-120"/>
                <a:cs typeface="Times New Roman" panose="02020603050405020304" pitchFamily="18" charset="0"/>
              </a:rPr>
              <a:t>focuses </a:t>
            </a:r>
            <a:r>
              <a:rPr lang="en-US" sz="2200" dirty="0">
                <a:latin typeface="Times New Roman" panose="02020603050405020304" pitchFamily="18" charset="0"/>
                <a:ea typeface="DFKai-SB" panose="03000509000000000000" pitchFamily="65" charset="-120"/>
                <a:cs typeface="Times New Roman" panose="02020603050405020304" pitchFamily="18" charset="0"/>
              </a:rPr>
              <a:t>of the government’s work, guides and regulates the behavior of market entities, </a:t>
            </a:r>
            <a:r>
              <a:rPr lang="en-US" sz="2200" dirty="0" smtClean="0">
                <a:latin typeface="Times New Roman" panose="02020603050405020304" pitchFamily="18" charset="0"/>
                <a:ea typeface="DFKai-SB" panose="03000509000000000000" pitchFamily="65" charset="-120"/>
                <a:cs typeface="Times New Roman" panose="02020603050405020304" pitchFamily="18" charset="0"/>
              </a:rPr>
              <a:t>and </a:t>
            </a:r>
            <a:r>
              <a:rPr lang="en-US" sz="2200" dirty="0">
                <a:latin typeface="Times New Roman" panose="02020603050405020304" pitchFamily="18" charset="0"/>
                <a:ea typeface="DFKai-SB" panose="03000509000000000000" pitchFamily="65" charset="-120"/>
                <a:cs typeface="Times New Roman" panose="02020603050405020304" pitchFamily="18" charset="0"/>
              </a:rPr>
              <a:t>pool together all efforts </a:t>
            </a:r>
            <a:r>
              <a:rPr lang="en-US" sz="2200" dirty="0" smtClean="0">
                <a:latin typeface="Times New Roman" panose="02020603050405020304" pitchFamily="18" charset="0"/>
                <a:ea typeface="DFKai-SB" panose="03000509000000000000" pitchFamily="65" charset="-120"/>
                <a:cs typeface="Times New Roman" panose="02020603050405020304" pitchFamily="18" charset="0"/>
              </a:rPr>
              <a:t>of the </a:t>
            </a:r>
            <a:r>
              <a:rPr lang="en-US" sz="2200" dirty="0">
                <a:latin typeface="Times New Roman" panose="02020603050405020304" pitchFamily="18" charset="0"/>
                <a:ea typeface="DFKai-SB" panose="03000509000000000000" pitchFamily="65" charset="-120"/>
                <a:cs typeface="Times New Roman" panose="02020603050405020304" pitchFamily="18" charset="0"/>
              </a:rPr>
              <a:t>society.</a:t>
            </a:r>
          </a:p>
        </p:txBody>
      </p:sp>
      <p:sp>
        <p:nvSpPr>
          <p:cNvPr id="6" name="标题 3073"/>
          <p:cNvSpPr txBox="1">
            <a:spLocks noChangeArrowheads="1"/>
          </p:cNvSpPr>
          <p:nvPr/>
        </p:nvSpPr>
        <p:spPr bwMode="auto">
          <a:xfrm>
            <a:off x="1280622" y="696190"/>
            <a:ext cx="9799781"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ct val="0"/>
              </a:spcBef>
              <a:buNone/>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Background of the implementation of the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14</a:t>
            </a:r>
            <a:r>
              <a:rPr lang="en-US" altLang="zh-CN" sz="2800" b="1" baseline="30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Five-Year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Plan</a:t>
            </a:r>
          </a:p>
        </p:txBody>
      </p:sp>
      <p:sp>
        <p:nvSpPr>
          <p:cNvPr id="2" name="Rectangle 1"/>
          <p:cNvSpPr/>
          <p:nvPr/>
        </p:nvSpPr>
        <p:spPr>
          <a:xfrm>
            <a:off x="1014152" y="4883048"/>
            <a:ext cx="10332720" cy="738664"/>
          </a:xfrm>
          <a:prstGeom prst="rect">
            <a:avLst/>
          </a:prstGeom>
        </p:spPr>
        <p:txBody>
          <a:bodyPr wrap="square">
            <a:spAutoFit/>
          </a:bodyPr>
          <a:lstStyle/>
          <a:p>
            <a:r>
              <a:rPr lang="en-US" sz="1000" dirty="0">
                <a:latin typeface="Times New Roman" panose="02020603050405020304" pitchFamily="18" charset="0"/>
                <a:ea typeface="標楷體" panose="02010601000101010101" pitchFamily="2" charset="-120"/>
                <a:cs typeface="Times New Roman" panose="02020603050405020304" pitchFamily="18" charset="0"/>
              </a:rPr>
              <a:t>References: </a:t>
            </a:r>
          </a:p>
          <a:p>
            <a:r>
              <a:rPr lang="en-US" sz="1000" dirty="0">
                <a:latin typeface="Times New Roman" panose="02020603050405020304" pitchFamily="18" charset="0"/>
                <a:cs typeface="Times New Roman" panose="02020603050405020304" pitchFamily="18" charset="0"/>
              </a:rPr>
              <a:t>Explanation on the </a:t>
            </a:r>
            <a:r>
              <a:rPr lang="en-US" altLang="zh-CN" sz="1100" i="1" dirty="0" smtClean="0">
                <a:latin typeface="Times New Roman" panose="02020603050405020304" pitchFamily="18" charset="0"/>
                <a:ea typeface="DFKai-SB" panose="03000509000000000000" pitchFamily="65" charset="-120"/>
                <a:cs typeface="Times New Roman" panose="02020603050405020304" pitchFamily="18" charset="0"/>
              </a:rPr>
              <a:t>Recommendations </a:t>
            </a:r>
            <a:r>
              <a:rPr lang="en-US" altLang="zh-CN" sz="1100" i="1" dirty="0">
                <a:latin typeface="Times New Roman" panose="02020603050405020304" pitchFamily="18" charset="0"/>
                <a:ea typeface="DFKai-SB" panose="03000509000000000000" pitchFamily="65" charset="-120"/>
                <a:cs typeface="Times New Roman" panose="02020603050405020304" pitchFamily="18" charset="0"/>
              </a:rPr>
              <a:t>of </a:t>
            </a:r>
            <a:r>
              <a:rPr lang="en-US" altLang="zh-CN" sz="1100" i="1" dirty="0" smtClean="0">
                <a:latin typeface="Times New Roman" panose="02020603050405020304" pitchFamily="18" charset="0"/>
                <a:ea typeface="DFKai-SB" panose="03000509000000000000" pitchFamily="65" charset="-120"/>
                <a:cs typeface="Times New Roman" panose="02020603050405020304" pitchFamily="18" charset="0"/>
              </a:rPr>
              <a:t>the Central </a:t>
            </a:r>
            <a:r>
              <a:rPr lang="en-US" altLang="zh-CN" sz="1100" i="1" dirty="0">
                <a:latin typeface="Times New Roman" panose="02020603050405020304" pitchFamily="18" charset="0"/>
                <a:ea typeface="DFKai-SB" panose="03000509000000000000" pitchFamily="65" charset="-120"/>
                <a:cs typeface="Times New Roman" panose="02020603050405020304" pitchFamily="18" charset="0"/>
              </a:rPr>
              <a:t>Committee of the Communist Party of China for Formulating the </a:t>
            </a:r>
            <a:r>
              <a:rPr lang="en-US" altLang="zh-CN" sz="1100" i="1" dirty="0" smtClean="0">
                <a:latin typeface="Times New Roman" panose="02020603050405020304" pitchFamily="18" charset="0"/>
                <a:ea typeface="DFKai-SB" panose="03000509000000000000" pitchFamily="65" charset="-120"/>
                <a:cs typeface="Times New Roman" panose="02020603050405020304" pitchFamily="18" charset="0"/>
              </a:rPr>
              <a:t>14</a:t>
            </a:r>
            <a:r>
              <a:rPr lang="en-US" altLang="zh-CN" sz="1100" i="1"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altLang="zh-CN" sz="1100" i="1"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altLang="zh-CN" sz="1100" i="1" dirty="0">
                <a:latin typeface="Times New Roman" panose="02020603050405020304" pitchFamily="18" charset="0"/>
                <a:ea typeface="DFKai-SB" panose="03000509000000000000" pitchFamily="65" charset="-120"/>
                <a:cs typeface="Times New Roman" panose="02020603050405020304" pitchFamily="18" charset="0"/>
              </a:rPr>
              <a:t>Plan for Economic and Social Development and Long-Range Objectives through the Year 2035 </a:t>
            </a:r>
            <a:endParaRPr lang="en-US" sz="1000" i="1"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ea typeface="標楷體" panose="02010601000101010101" pitchFamily="2" charset="-120"/>
                <a:cs typeface="Times New Roman" panose="02020603050405020304" pitchFamily="18" charset="0"/>
              </a:rPr>
              <a:t>(http://www.gov.cn/xinwen/2020-11/03/content_5556997.htm)</a:t>
            </a:r>
          </a:p>
        </p:txBody>
      </p:sp>
      <p:pic>
        <p:nvPicPr>
          <p:cNvPr id="4" name="Picture 3">
            <a:hlinkClick r:id="rId3"/>
          </p:cNvPr>
          <p:cNvPicPr>
            <a:picLocks noChangeAspect="1"/>
          </p:cNvPicPr>
          <p:nvPr/>
        </p:nvPicPr>
        <p:blipFill>
          <a:blip r:embed="rId4"/>
          <a:stretch>
            <a:fillRect/>
          </a:stretch>
        </p:blipFill>
        <p:spPr>
          <a:xfrm>
            <a:off x="1014153" y="5876736"/>
            <a:ext cx="3624355" cy="59641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p:cNvSpPr txBox="1">
            <a:spLocks noGrp="1"/>
          </p:cNvSpPr>
          <p:nvPr>
            <p:ph idx="1"/>
          </p:nvPr>
        </p:nvSpPr>
        <p:spPr>
          <a:xfrm>
            <a:off x="688571" y="1651057"/>
            <a:ext cx="10807929" cy="3944670"/>
          </a:xfrm>
          <a:prstGeom prst="rect">
            <a:avLst/>
          </a:prstGeom>
          <a:noFill/>
        </p:spPr>
        <p:txBody>
          <a:bodyPr wrap="square" rtlCol="0">
            <a:spAutoFit/>
          </a:bodyPr>
          <a:lstStyle/>
          <a:p>
            <a:pPr marL="0" indent="0">
              <a:lnSpc>
                <a:spcPct val="130000"/>
              </a:lnSpc>
              <a:buNone/>
            </a:pPr>
            <a:r>
              <a:rPr lang="en-US"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sz="20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preparation for the Five-Year </a:t>
            </a:r>
            <a:r>
              <a:rPr lang="en-US"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Plan was a brainstorming decision-making process.</a:t>
            </a:r>
          </a:p>
          <a:p>
            <a:pPr algn="just">
              <a:lnSpc>
                <a:spcPct val="120000"/>
              </a:lnSpc>
            </a:pP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As far as the 14th Five-Year Plan is concerned, based on the assessment of the 13th Five-Year Plan interim report, the National Development and Reform Commission (NDRC)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came up with the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basic ideas of ​​a new plan through preliminary research.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The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Political Bureau of the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Community Party of China (CPC) Central Committee established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 document drafting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committee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headed by Xi Jinping, General Secretary of the CPC Central Committee, and drafted proposals under the leadership of the Standing Committee of the CPC Political Bureau.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The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proposals were adopted and announced to the public at the Fifth Plenary Meeting of the 19th Central Committee of the CPC on October 29, 2020. After the proposals were passed, the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NDRC</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started to prepare a draft outline according to the proposals.</a:t>
            </a:r>
          </a:p>
        </p:txBody>
      </p:sp>
      <p:sp>
        <p:nvSpPr>
          <p:cNvPr id="5" name="文本框 2"/>
          <p:cNvSpPr txBox="1">
            <a:spLocks noChangeArrowheads="1"/>
          </p:cNvSpPr>
          <p:nvPr/>
        </p:nvSpPr>
        <p:spPr bwMode="auto">
          <a:xfrm>
            <a:off x="2094864" y="691767"/>
            <a:ext cx="799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pPr>
            <a:r>
              <a:rPr lang="en-US"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Preparation for the 14th Five-Year </a:t>
            </a:r>
            <a:r>
              <a:rPr lang="en-US"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Plan</a:t>
            </a:r>
          </a:p>
        </p:txBody>
      </p:sp>
      <p:sp>
        <p:nvSpPr>
          <p:cNvPr id="7" name="Google Shape;172;p24"/>
          <p:cNvSpPr txBox="1"/>
          <p:nvPr/>
        </p:nvSpPr>
        <p:spPr>
          <a:xfrm>
            <a:off x="382474" y="291698"/>
            <a:ext cx="1319717" cy="400069"/>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000000"/>
                </a:solidFill>
                <a:sym typeface="Arial"/>
              </a:rPr>
              <a:t>Reference</a:t>
            </a:r>
            <a:endParaRPr sz="20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990314" y="2632584"/>
            <a:ext cx="9725957" cy="3104824"/>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dirty="0"/>
          </a:p>
        </p:txBody>
      </p:sp>
      <p:sp>
        <p:nvSpPr>
          <p:cNvPr id="7" name="文本框 3"/>
          <p:cNvSpPr txBox="1">
            <a:spLocks noChangeArrowheads="1"/>
          </p:cNvSpPr>
          <p:nvPr/>
        </p:nvSpPr>
        <p:spPr bwMode="auto">
          <a:xfrm>
            <a:off x="2472884" y="2755252"/>
            <a:ext cx="68831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kumimoji="1" lang="en-US" sz="1600" b="1" dirty="0">
                <a:latin typeface="Times New Roman" panose="02020603050405020304" pitchFamily="18" charset="0"/>
                <a:ea typeface="DFKai-SB" panose="03000509000000000000" pitchFamily="65" charset="-120"/>
                <a:cs typeface="Times New Roman" panose="02020603050405020304" pitchFamily="18" charset="0"/>
              </a:rPr>
              <a:t>The basic </a:t>
            </a:r>
            <a:r>
              <a:rPr kumimoji="1" lang="en-US" sz="16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process of formulation of </a:t>
            </a:r>
            <a:r>
              <a:rPr kumimoji="1" lang="en-US" sz="16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kumimoji="1" lang="en-US" sz="1600" b="1" dirty="0">
                <a:latin typeface="Times New Roman" panose="02020603050405020304" pitchFamily="18" charset="0"/>
                <a:ea typeface="DFKai-SB" panose="03000509000000000000" pitchFamily="65" charset="-120"/>
                <a:cs typeface="Times New Roman" panose="02020603050405020304" pitchFamily="18" charset="0"/>
              </a:rPr>
              <a:t>14th Five-Year Plan</a:t>
            </a:r>
          </a:p>
        </p:txBody>
      </p:sp>
      <p:grpSp>
        <p:nvGrpSpPr>
          <p:cNvPr id="25" name="组合 24"/>
          <p:cNvGrpSpPr/>
          <p:nvPr/>
        </p:nvGrpSpPr>
        <p:grpSpPr>
          <a:xfrm>
            <a:off x="1273521" y="3121806"/>
            <a:ext cx="9159539" cy="2649228"/>
            <a:chOff x="1545631" y="1789218"/>
            <a:chExt cx="8588876" cy="2494227"/>
          </a:xfrm>
        </p:grpSpPr>
        <p:sp>
          <p:nvSpPr>
            <p:cNvPr id="26" name="AutoShape 5"/>
            <p:cNvSpPr>
              <a:spLocks noChangeArrowheads="1"/>
            </p:cNvSpPr>
            <p:nvPr/>
          </p:nvSpPr>
          <p:spPr bwMode="auto">
            <a:xfrm>
              <a:off x="5863255" y="1879827"/>
              <a:ext cx="1009965" cy="2168525"/>
            </a:xfrm>
            <a:prstGeom prst="chevron">
              <a:avLst>
                <a:gd name="adj" fmla="val 11468"/>
              </a:avLst>
            </a:prstGeom>
            <a:solidFill>
              <a:srgbClr val="FFC000"/>
            </a:solidFill>
            <a:ln w="19050">
              <a:noFill/>
              <a:miter lim="800000"/>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400"/>
            </a:p>
          </p:txBody>
        </p:sp>
        <p:sp>
          <p:nvSpPr>
            <p:cNvPr id="27" name="AutoShape 7"/>
            <p:cNvSpPr>
              <a:spLocks noChangeArrowheads="1"/>
            </p:cNvSpPr>
            <p:nvPr/>
          </p:nvSpPr>
          <p:spPr bwMode="auto">
            <a:xfrm>
              <a:off x="6950349" y="1879827"/>
              <a:ext cx="1009966" cy="2168525"/>
            </a:xfrm>
            <a:prstGeom prst="chevron">
              <a:avLst>
                <a:gd name="adj" fmla="val 11468"/>
              </a:avLst>
            </a:prstGeom>
            <a:solidFill>
              <a:srgbClr val="FFC000"/>
            </a:solidFill>
            <a:ln w="19050">
              <a:noFill/>
              <a:miter lim="800000"/>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400"/>
            </a:p>
          </p:txBody>
        </p:sp>
        <p:sp>
          <p:nvSpPr>
            <p:cNvPr id="28" name="AutoShape 9"/>
            <p:cNvSpPr>
              <a:spLocks noChangeArrowheads="1"/>
            </p:cNvSpPr>
            <p:nvPr/>
          </p:nvSpPr>
          <p:spPr bwMode="auto">
            <a:xfrm>
              <a:off x="8037444" y="1879827"/>
              <a:ext cx="1009966" cy="2168525"/>
            </a:xfrm>
            <a:prstGeom prst="chevron">
              <a:avLst>
                <a:gd name="adj" fmla="val 11468"/>
              </a:avLst>
            </a:prstGeom>
            <a:solidFill>
              <a:srgbClr val="FFC000"/>
            </a:solidFill>
            <a:ln w="19050">
              <a:noFill/>
              <a:miter lim="800000"/>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400"/>
            </a:p>
          </p:txBody>
        </p:sp>
        <p:sp>
          <p:nvSpPr>
            <p:cNvPr id="29" name="AutoShape 11"/>
            <p:cNvSpPr>
              <a:spLocks noChangeArrowheads="1"/>
            </p:cNvSpPr>
            <p:nvPr/>
          </p:nvSpPr>
          <p:spPr bwMode="auto">
            <a:xfrm>
              <a:off x="9124542" y="1879827"/>
              <a:ext cx="1009965" cy="2168525"/>
            </a:xfrm>
            <a:prstGeom prst="chevron">
              <a:avLst>
                <a:gd name="adj" fmla="val 11468"/>
              </a:avLst>
            </a:prstGeom>
            <a:solidFill>
              <a:srgbClr val="92D050"/>
            </a:solidFill>
            <a:ln w="19050">
              <a:noFill/>
              <a:miter lim="800000"/>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400"/>
            </a:p>
          </p:txBody>
        </p:sp>
        <p:sp>
          <p:nvSpPr>
            <p:cNvPr id="30" name="Text Box 12"/>
            <p:cNvSpPr txBox="1">
              <a:spLocks noChangeArrowheads="1"/>
            </p:cNvSpPr>
            <p:nvPr/>
          </p:nvSpPr>
          <p:spPr bwMode="auto">
            <a:xfrm>
              <a:off x="9564589" y="1921522"/>
              <a:ext cx="129870" cy="208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dist">
                <a:spcBef>
                  <a:spcPct val="0"/>
                </a:spcBef>
                <a:buFontTx/>
                <a:buNone/>
              </a:pPr>
              <a:r>
                <a:rPr kumimoji="1" lang="en-US" sz="9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Passed by the National People's Congress</a:t>
              </a:r>
            </a:p>
          </p:txBody>
        </p:sp>
        <p:sp>
          <p:nvSpPr>
            <p:cNvPr id="31" name="AutoShape 14"/>
            <p:cNvSpPr>
              <a:spLocks noChangeArrowheads="1"/>
            </p:cNvSpPr>
            <p:nvPr/>
          </p:nvSpPr>
          <p:spPr bwMode="auto">
            <a:xfrm>
              <a:off x="1545631" y="1877852"/>
              <a:ext cx="1009965" cy="2168525"/>
            </a:xfrm>
            <a:prstGeom prst="homePlate">
              <a:avLst>
                <a:gd name="adj" fmla="val 11796"/>
              </a:avLst>
            </a:prstGeom>
            <a:solidFill>
              <a:srgbClr val="ED7D31"/>
            </a:solidFill>
            <a:ln w="6350">
              <a:noFill/>
              <a:miter lim="800000"/>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400"/>
            </a:p>
          </p:txBody>
        </p:sp>
        <p:sp>
          <p:nvSpPr>
            <p:cNvPr id="32" name="AutoShape 5"/>
            <p:cNvSpPr>
              <a:spLocks noChangeArrowheads="1"/>
            </p:cNvSpPr>
            <p:nvPr/>
          </p:nvSpPr>
          <p:spPr bwMode="auto">
            <a:xfrm>
              <a:off x="4776161" y="1879827"/>
              <a:ext cx="1009965" cy="2168525"/>
            </a:xfrm>
            <a:prstGeom prst="chevron">
              <a:avLst>
                <a:gd name="adj" fmla="val 11468"/>
              </a:avLst>
            </a:prstGeom>
            <a:solidFill>
              <a:srgbClr val="FFC000"/>
            </a:solidFill>
            <a:ln w="19050">
              <a:noFill/>
              <a:miter lim="800000"/>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400"/>
            </a:p>
          </p:txBody>
        </p:sp>
        <p:sp>
          <p:nvSpPr>
            <p:cNvPr id="33" name="Text Box 12"/>
            <p:cNvSpPr txBox="1">
              <a:spLocks noChangeArrowheads="1"/>
            </p:cNvSpPr>
            <p:nvPr/>
          </p:nvSpPr>
          <p:spPr bwMode="auto">
            <a:xfrm>
              <a:off x="8441268" y="1921522"/>
              <a:ext cx="144300" cy="2082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spcBef>
                  <a:spcPct val="0"/>
                </a:spcBef>
                <a:buFontTx/>
                <a:buNone/>
              </a:pPr>
              <a:r>
                <a:rPr kumimoji="1" lang="en-US" sz="10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Consulted widely</a:t>
              </a:r>
            </a:p>
          </p:txBody>
        </p:sp>
        <p:sp>
          <p:nvSpPr>
            <p:cNvPr id="34" name="Text Box 12"/>
            <p:cNvSpPr txBox="1">
              <a:spLocks noChangeArrowheads="1"/>
            </p:cNvSpPr>
            <p:nvPr/>
          </p:nvSpPr>
          <p:spPr bwMode="auto">
            <a:xfrm>
              <a:off x="7395407" y="1921749"/>
              <a:ext cx="202021" cy="208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dist">
                <a:spcBef>
                  <a:spcPct val="0"/>
                </a:spcBef>
                <a:buFontTx/>
                <a:buNone/>
              </a:pPr>
              <a:r>
                <a:rPr kumimoji="1" lang="en-US" sz="14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Drafting the outline of the plan</a:t>
              </a:r>
            </a:p>
          </p:txBody>
        </p:sp>
        <p:sp>
          <p:nvSpPr>
            <p:cNvPr id="35" name="Text Box 12"/>
            <p:cNvSpPr txBox="1">
              <a:spLocks noChangeArrowheads="1"/>
            </p:cNvSpPr>
            <p:nvPr/>
          </p:nvSpPr>
          <p:spPr bwMode="auto">
            <a:xfrm>
              <a:off x="6227844" y="1921749"/>
              <a:ext cx="404042" cy="208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spcBef>
                  <a:spcPct val="0"/>
                </a:spcBef>
                <a:buFontTx/>
                <a:buNone/>
              </a:pPr>
              <a:r>
                <a:rPr kumimoji="1" lang="en-US" sz="14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Proposals from the CPC Central Committee</a:t>
              </a:r>
            </a:p>
          </p:txBody>
        </p:sp>
        <p:sp>
          <p:nvSpPr>
            <p:cNvPr id="36" name="Text Box 12"/>
            <p:cNvSpPr txBox="1">
              <a:spLocks noChangeArrowheads="1"/>
            </p:cNvSpPr>
            <p:nvPr/>
          </p:nvSpPr>
          <p:spPr bwMode="auto">
            <a:xfrm>
              <a:off x="5107983" y="1921522"/>
              <a:ext cx="346322" cy="2361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spcBef>
                  <a:spcPct val="0"/>
                </a:spcBef>
                <a:buFontTx/>
                <a:buNone/>
              </a:pPr>
              <a:r>
                <a:rPr kumimoji="1" lang="en-US" sz="12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The proposal drafted by the CPC Central Committee</a:t>
              </a:r>
              <a:endParaRPr kumimoji="1" lang="en-US" sz="8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7" name="AutoShape 5"/>
            <p:cNvSpPr>
              <a:spLocks noChangeArrowheads="1"/>
            </p:cNvSpPr>
            <p:nvPr/>
          </p:nvSpPr>
          <p:spPr bwMode="auto">
            <a:xfrm>
              <a:off x="3744921" y="1789218"/>
              <a:ext cx="1009965" cy="2328025"/>
            </a:xfrm>
            <a:prstGeom prst="chevron">
              <a:avLst>
                <a:gd name="adj" fmla="val 11468"/>
              </a:avLst>
            </a:prstGeom>
            <a:solidFill>
              <a:srgbClr val="FFC000"/>
            </a:solidFill>
            <a:ln w="19050">
              <a:noFill/>
              <a:miter lim="800000"/>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400" dirty="0">
                <a:highlight>
                  <a:srgbClr val="008080"/>
                </a:highlight>
              </a:endParaRPr>
            </a:p>
          </p:txBody>
        </p:sp>
        <p:sp>
          <p:nvSpPr>
            <p:cNvPr id="38" name="Text Box 12"/>
            <p:cNvSpPr txBox="1">
              <a:spLocks noChangeArrowheads="1"/>
            </p:cNvSpPr>
            <p:nvPr/>
          </p:nvSpPr>
          <p:spPr bwMode="auto">
            <a:xfrm>
              <a:off x="4158540" y="1921522"/>
              <a:ext cx="158731" cy="208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spcBef>
                  <a:spcPct val="0"/>
                </a:spcBef>
                <a:buFontTx/>
                <a:buNone/>
              </a:pPr>
              <a:r>
                <a:rPr kumimoji="1" lang="en-US" sz="11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Forming basic ideas</a:t>
              </a:r>
            </a:p>
          </p:txBody>
        </p:sp>
        <p:sp>
          <p:nvSpPr>
            <p:cNvPr id="39" name="AutoShape 5"/>
            <p:cNvSpPr>
              <a:spLocks noChangeArrowheads="1"/>
            </p:cNvSpPr>
            <p:nvPr/>
          </p:nvSpPr>
          <p:spPr bwMode="auto">
            <a:xfrm>
              <a:off x="2601973" y="1877852"/>
              <a:ext cx="1009965" cy="2168525"/>
            </a:xfrm>
            <a:prstGeom prst="chevron">
              <a:avLst>
                <a:gd name="adj" fmla="val 11468"/>
              </a:avLst>
            </a:prstGeom>
            <a:solidFill>
              <a:srgbClr val="FFC000"/>
            </a:solidFill>
            <a:ln w="19050">
              <a:noFill/>
              <a:miter lim="800000"/>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1400"/>
            </a:p>
          </p:txBody>
        </p:sp>
        <p:sp>
          <p:nvSpPr>
            <p:cNvPr id="40" name="Text Box 12"/>
            <p:cNvSpPr txBox="1">
              <a:spLocks noChangeArrowheads="1"/>
            </p:cNvSpPr>
            <p:nvPr/>
          </p:nvSpPr>
          <p:spPr bwMode="auto">
            <a:xfrm>
              <a:off x="3005945" y="1921522"/>
              <a:ext cx="202021" cy="208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dist">
                <a:spcBef>
                  <a:spcPct val="0"/>
                </a:spcBef>
                <a:buFontTx/>
                <a:buNone/>
              </a:pPr>
              <a:r>
                <a:rPr kumimoji="1" lang="en-US" sz="14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early stage of the study</a:t>
              </a:r>
            </a:p>
          </p:txBody>
        </p:sp>
        <p:sp>
          <p:nvSpPr>
            <p:cNvPr id="41" name="Text Box 12"/>
            <p:cNvSpPr txBox="1">
              <a:spLocks noChangeArrowheads="1"/>
            </p:cNvSpPr>
            <p:nvPr/>
          </p:nvSpPr>
          <p:spPr bwMode="auto">
            <a:xfrm>
              <a:off x="1842015" y="1951369"/>
              <a:ext cx="288602" cy="208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just">
                <a:buFontTx/>
                <a:buNone/>
              </a:pPr>
              <a:r>
                <a:rPr kumimoji="1" lang="en-US" sz="10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Mid-term assessment of the 13th Five-Year Plan</a:t>
              </a:r>
            </a:p>
          </p:txBody>
        </p:sp>
      </p:grpSp>
      <p:sp>
        <p:nvSpPr>
          <p:cNvPr id="3" name="Rectangle 2"/>
          <p:cNvSpPr/>
          <p:nvPr/>
        </p:nvSpPr>
        <p:spPr>
          <a:xfrm>
            <a:off x="730089" y="892253"/>
            <a:ext cx="10924355" cy="1725344"/>
          </a:xfrm>
          <a:prstGeom prst="rect">
            <a:avLst/>
          </a:prstGeom>
        </p:spPr>
        <p:txBody>
          <a:bodyPr wrap="square">
            <a:spAutoFit/>
          </a:bodyPr>
          <a:lstStyle/>
          <a:p>
            <a:pPr algn="just">
              <a:lnSpc>
                <a:spcPct val="120000"/>
              </a:lnSpc>
            </a:pPr>
            <a:r>
              <a:rPr lang="en-US" dirty="0">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Standing Committee of the CPC Political Bureau </a:t>
            </a:r>
            <a:r>
              <a:rPr lang="en-US" dirty="0">
                <a:latin typeface="Times New Roman" panose="02020603050405020304" pitchFamily="18" charset="0"/>
                <a:ea typeface="DFKai-SB" panose="03000509000000000000" pitchFamily="65" charset="-120"/>
                <a:cs typeface="Times New Roman" panose="02020603050405020304" pitchFamily="18" charset="0"/>
              </a:rPr>
              <a:t>approved the draft in principle, and the Fifth Plenary Session of the State Council deliberated the draft before issuing it for comments from local governments, departments and experts. On Feb 26, 2021,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Standing </a:t>
            </a:r>
            <a:r>
              <a:rPr lang="en-US" altLang="zh-CN"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Committee of </a:t>
            </a:r>
            <a:r>
              <a:rPr lang="en-US" altLang="zh-CN"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the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CPC Political Bureau </a:t>
            </a:r>
            <a:r>
              <a:rPr lang="en-US" dirty="0">
                <a:latin typeface="Times New Roman" panose="02020603050405020304" pitchFamily="18" charset="0"/>
                <a:ea typeface="DFKai-SB" panose="03000509000000000000" pitchFamily="65" charset="-120"/>
                <a:cs typeface="Times New Roman" panose="02020603050405020304" pitchFamily="18" charset="0"/>
              </a:rPr>
              <a:t>held a meeting to discuss the draft that the State Council was going to submit to the National People’s Congress for review. On March 5, 2021, the National People’s Congress reviewed the draft and proposed amendments, and passed the draft on March 11.</a:t>
            </a:r>
          </a:p>
        </p:txBody>
      </p:sp>
      <p:sp>
        <p:nvSpPr>
          <p:cNvPr id="24" name="文本框 2"/>
          <p:cNvSpPr txBox="1">
            <a:spLocks noChangeArrowheads="1"/>
          </p:cNvSpPr>
          <p:nvPr/>
        </p:nvSpPr>
        <p:spPr bwMode="auto">
          <a:xfrm>
            <a:off x="2286697" y="226539"/>
            <a:ext cx="79602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pPr>
            <a:r>
              <a:rPr lang="en-US"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Preparation </a:t>
            </a:r>
            <a:r>
              <a:rPr lang="en-US"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for </a:t>
            </a:r>
            <a:r>
              <a:rPr lang="en-US" b="1"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the </a:t>
            </a:r>
            <a:r>
              <a:rPr lang="en-US"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14th Five-Year Plan</a:t>
            </a:r>
          </a:p>
        </p:txBody>
      </p:sp>
      <p:sp>
        <p:nvSpPr>
          <p:cNvPr id="42" name="Rectangle 41"/>
          <p:cNvSpPr/>
          <p:nvPr/>
        </p:nvSpPr>
        <p:spPr>
          <a:xfrm>
            <a:off x="3901578" y="5791797"/>
            <a:ext cx="6814693" cy="645160"/>
          </a:xfrm>
          <a:prstGeom prst="rect">
            <a:avLst/>
          </a:prstGeom>
        </p:spPr>
        <p:txBody>
          <a:bodyPr wrap="square">
            <a:spAutoFit/>
          </a:bodyPr>
          <a:lstStyle/>
          <a:p>
            <a:r>
              <a:rPr lang="en-US" sz="900" dirty="0">
                <a:latin typeface="Times New Roman" panose="02020603050405020304" pitchFamily="18" charset="0"/>
                <a:ea typeface="標楷體" panose="02010601000101010101" pitchFamily="2" charset="-120"/>
                <a:cs typeface="Times New Roman" panose="02020603050405020304" pitchFamily="18" charset="0"/>
              </a:rPr>
              <a:t>Source: </a:t>
            </a:r>
          </a:p>
          <a:p>
            <a:pPr marL="285750" indent="-285750">
              <a:buFont typeface="Arial" panose="020B0604020202020204" pitchFamily="34" charset="0"/>
              <a:buChar char="•"/>
            </a:pPr>
            <a:r>
              <a:rPr lang="en-US" sz="900" dirty="0">
                <a:latin typeface="Times New Roman" panose="02020603050405020304" pitchFamily="18" charset="0"/>
                <a:cs typeface="Times New Roman" panose="02020603050405020304" pitchFamily="18" charset="0"/>
              </a:rPr>
              <a:t>China Government Network (http://www.gov.cn/xinwen/2020-11/03/content_5556997.htm)</a:t>
            </a:r>
          </a:p>
          <a:p>
            <a:pPr marL="285750" indent="-285750">
              <a:buFont typeface="Arial" panose="020B0604020202020204" pitchFamily="34" charset="0"/>
              <a:buChar char="•"/>
            </a:pPr>
            <a:r>
              <a:rPr lang="en-US" sz="900" dirty="0">
                <a:latin typeface="Times New Roman" panose="02020603050405020304" pitchFamily="18" charset="0"/>
                <a:ea typeface="標楷體" panose="02010601000101010101" pitchFamily="2" charset="-120"/>
                <a:cs typeface="Times New Roman" panose="02020603050405020304" pitchFamily="18" charset="0"/>
              </a:rPr>
              <a:t>Legislative Council of Hong Kong (https://www.legco.gov.hk/research-publications/english/2021fs06-national-14th-five-year-plan-20210610-e.pdf)</a:t>
            </a:r>
          </a:p>
        </p:txBody>
      </p:sp>
      <p:pic>
        <p:nvPicPr>
          <p:cNvPr id="43" name="Picture 42">
            <a:hlinkClick r:id="rId3"/>
          </p:cNvPr>
          <p:cNvPicPr>
            <a:picLocks noChangeAspect="1"/>
          </p:cNvPicPr>
          <p:nvPr/>
        </p:nvPicPr>
        <p:blipFill>
          <a:blip r:embed="rId4"/>
          <a:stretch>
            <a:fillRect/>
          </a:stretch>
        </p:blipFill>
        <p:spPr>
          <a:xfrm>
            <a:off x="764050" y="5937078"/>
            <a:ext cx="2959337" cy="486980"/>
          </a:xfrm>
          <a:prstGeom prst="rect">
            <a:avLst/>
          </a:prstGeom>
        </p:spPr>
      </p:pic>
      <p:sp>
        <p:nvSpPr>
          <p:cNvPr id="44" name="Google Shape;172;p24"/>
          <p:cNvSpPr txBox="1"/>
          <p:nvPr/>
        </p:nvSpPr>
        <p:spPr>
          <a:xfrm>
            <a:off x="382474" y="291698"/>
            <a:ext cx="1319717" cy="400069"/>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000000"/>
                </a:solidFill>
                <a:sym typeface="Arial"/>
              </a:rPr>
              <a:t>Reference</a:t>
            </a:r>
            <a:endParaRPr sz="20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4171" y="1878521"/>
            <a:ext cx="10796492" cy="1392945"/>
          </a:xfrm>
          <a:prstGeom prst="rect">
            <a:avLst/>
          </a:prstGeom>
          <a:noFill/>
        </p:spPr>
        <p:txBody>
          <a:bodyPr wrap="square" rtlCol="0">
            <a:spAutoFit/>
          </a:bodyPr>
          <a:lstStyle/>
          <a:p>
            <a:pPr algn="just">
              <a:lnSpc>
                <a:spcPct val="120000"/>
              </a:lnSpc>
            </a:pPr>
            <a:r>
              <a:rPr lang="en-US" dirty="0">
                <a:latin typeface="Times New Roman" panose="02020603050405020304" pitchFamily="18" charset="0"/>
                <a:ea typeface="DFKai-SB" panose="03000509000000000000" pitchFamily="65" charset="-120"/>
                <a:cs typeface="Times New Roman" panose="02020603050405020304" pitchFamily="18" charset="0"/>
              </a:rPr>
              <a:t>Based on the achievements of the 13th Five-Year Plan, more achievements during the 14th Five-Year Plan period will be made. The </a:t>
            </a:r>
            <a:r>
              <a:rPr lang="en-US" dirty="0" smtClean="0">
                <a:latin typeface="Times New Roman" panose="02020603050405020304" pitchFamily="18" charset="0"/>
                <a:ea typeface="DFKai-SB" panose="03000509000000000000" pitchFamily="65" charset="-120"/>
                <a:cs typeface="Times New Roman" panose="02020603050405020304" pitchFamily="18" charset="0"/>
              </a:rPr>
              <a:t>target </a:t>
            </a:r>
            <a:r>
              <a:rPr lang="en-US" dirty="0">
                <a:latin typeface="Times New Roman" panose="02020603050405020304" pitchFamily="18" charset="0"/>
                <a:ea typeface="DFKai-SB" panose="03000509000000000000" pitchFamily="65" charset="-120"/>
                <a:cs typeface="Times New Roman" panose="02020603050405020304" pitchFamily="18" charset="0"/>
              </a:rPr>
              <a:t>is to consolidate the achievements of building a moderately prosperous society in </a:t>
            </a:r>
            <a:r>
              <a:rPr lang="en-US" dirty="0" smtClean="0">
                <a:latin typeface="Times New Roman" panose="02020603050405020304" pitchFamily="18" charset="0"/>
                <a:ea typeface="DFKai-SB" panose="03000509000000000000" pitchFamily="65" charset="-120"/>
                <a:cs typeface="Times New Roman" panose="02020603050405020304" pitchFamily="18" charset="0"/>
              </a:rPr>
              <a:t>all aspects, </a:t>
            </a:r>
            <a:r>
              <a:rPr lang="en-US" dirty="0">
                <a:latin typeface="Times New Roman" panose="02020603050405020304" pitchFamily="18" charset="0"/>
                <a:ea typeface="DFKai-SB" panose="03000509000000000000" pitchFamily="65" charset="-120"/>
                <a:cs typeface="Times New Roman" panose="02020603050405020304" pitchFamily="18" charset="0"/>
              </a:rPr>
              <a:t>ensure </a:t>
            </a:r>
            <a:r>
              <a:rPr lang="en-US" dirty="0" smtClean="0">
                <a:latin typeface="Times New Roman" panose="02020603050405020304" pitchFamily="18" charset="0"/>
                <a:ea typeface="DFKai-SB" panose="03000509000000000000" pitchFamily="65" charset="-120"/>
                <a:cs typeface="Times New Roman" panose="02020603050405020304" pitchFamily="18" charset="0"/>
              </a:rPr>
              <a:t>high-quality development of our country, </a:t>
            </a:r>
            <a:r>
              <a:rPr lang="en-US" dirty="0">
                <a:latin typeface="Times New Roman" panose="02020603050405020304" pitchFamily="18" charset="0"/>
                <a:ea typeface="DFKai-SB" panose="03000509000000000000" pitchFamily="65" charset="-120"/>
                <a:cs typeface="Times New Roman" panose="02020603050405020304" pitchFamily="18" charset="0"/>
              </a:rPr>
              <a:t>and develop </a:t>
            </a:r>
            <a:r>
              <a:rPr lang="en-US" dirty="0" smtClean="0">
                <a:latin typeface="Times New Roman" panose="02020603050405020304" pitchFamily="18" charset="0"/>
                <a:ea typeface="DFKai-SB" panose="03000509000000000000" pitchFamily="65" charset="-120"/>
                <a:cs typeface="Times New Roman" panose="02020603050405020304" pitchFamily="18" charset="0"/>
              </a:rPr>
              <a:t>from </a:t>
            </a:r>
            <a:r>
              <a:rPr lang="en-US" dirty="0">
                <a:latin typeface="Times New Roman" panose="02020603050405020304" pitchFamily="18" charset="0"/>
                <a:ea typeface="DFKai-SB" panose="03000509000000000000" pitchFamily="65" charset="-120"/>
                <a:cs typeface="Times New Roman" panose="02020603050405020304" pitchFamily="18" charset="0"/>
              </a:rPr>
              <a:t>a middle-income country into a high-income country.</a:t>
            </a:r>
          </a:p>
        </p:txBody>
      </p:sp>
      <p:sp>
        <p:nvSpPr>
          <p:cNvPr id="6" name="任意多边形: 形状 5"/>
          <p:cNvSpPr/>
          <p:nvPr/>
        </p:nvSpPr>
        <p:spPr>
          <a:xfrm>
            <a:off x="544170" y="1382854"/>
            <a:ext cx="9251471" cy="3410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en-US" sz="20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1. </a:t>
            </a:r>
            <a:r>
              <a:rPr lang="en-US" sz="2000" b="1"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To consolidate </a:t>
            </a:r>
            <a:r>
              <a:rPr lang="en-US" sz="20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the building of a moderately prosperous society in </a:t>
            </a:r>
            <a:r>
              <a:rPr lang="en-US" sz="20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all aspects</a:t>
            </a:r>
            <a:endParaRPr lang="en-US" sz="20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3"/>
          <p:cNvSpPr txBox="1"/>
          <p:nvPr/>
        </p:nvSpPr>
        <p:spPr>
          <a:xfrm>
            <a:off x="574086" y="3795444"/>
            <a:ext cx="10766577" cy="728148"/>
          </a:xfrm>
          <a:prstGeom prst="rect">
            <a:avLst/>
          </a:prstGeom>
          <a:noFill/>
        </p:spPr>
        <p:txBody>
          <a:bodyPr wrap="square" rtlCol="0">
            <a:spAutoFit/>
          </a:bodyPr>
          <a:lstStyle/>
          <a:p>
            <a:pPr algn="just">
              <a:lnSpc>
                <a:spcPct val="120000"/>
              </a:lnSpc>
            </a:pPr>
            <a:r>
              <a:rPr lang="en-US"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dirty="0">
                <a:latin typeface="Times New Roman" panose="02020603050405020304" pitchFamily="18" charset="0"/>
                <a:ea typeface="DFKai-SB" panose="03000509000000000000" pitchFamily="65" charset="-120"/>
                <a:cs typeface="Times New Roman" panose="02020603050405020304" pitchFamily="18" charset="0"/>
              </a:rPr>
              <a:t>14th Five-Year Plan marks the beginning of a new journey toward building a modern socialist country in </a:t>
            </a:r>
            <a:r>
              <a:rPr lang="en-US" dirty="0" smtClean="0">
                <a:latin typeface="Times New Roman" panose="02020603050405020304" pitchFamily="18" charset="0"/>
                <a:ea typeface="DFKai-SB" panose="03000509000000000000" pitchFamily="65" charset="-120"/>
                <a:cs typeface="Times New Roman" panose="02020603050405020304" pitchFamily="18" charset="0"/>
              </a:rPr>
              <a:t>all aspects. </a:t>
            </a:r>
            <a:r>
              <a:rPr lang="en-US" dirty="0">
                <a:latin typeface="Times New Roman" panose="02020603050405020304" pitchFamily="18" charset="0"/>
                <a:ea typeface="DFKai-SB" panose="03000509000000000000" pitchFamily="65" charset="-120"/>
                <a:cs typeface="Times New Roman" panose="02020603050405020304" pitchFamily="18" charset="0"/>
              </a:rPr>
              <a:t>We are heading for the second centenary goal and striving for the rejuvenation of the Chinese nation.</a:t>
            </a:r>
          </a:p>
        </p:txBody>
      </p:sp>
      <p:sp>
        <p:nvSpPr>
          <p:cNvPr id="11" name="任意多边形: 形状 5"/>
          <p:cNvSpPr/>
          <p:nvPr/>
        </p:nvSpPr>
        <p:spPr>
          <a:xfrm>
            <a:off x="574086" y="3266635"/>
            <a:ext cx="7406131" cy="3410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en-US" sz="20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2</a:t>
            </a:r>
            <a:r>
              <a:rPr 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a:t>
            </a:r>
            <a:r>
              <a:rPr lang="en-US" sz="2000" b="1"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To start </a:t>
            </a:r>
            <a:r>
              <a:rPr lang="en-US" sz="20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a new journey of building a </a:t>
            </a:r>
            <a:r>
              <a:rPr lang="en-US" sz="20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modernized </a:t>
            </a:r>
            <a:r>
              <a:rPr lang="en-US" sz="20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country</a:t>
            </a:r>
          </a:p>
        </p:txBody>
      </p:sp>
      <p:sp>
        <p:nvSpPr>
          <p:cNvPr id="13" name="文本框 1"/>
          <p:cNvSpPr txBox="1"/>
          <p:nvPr/>
        </p:nvSpPr>
        <p:spPr>
          <a:xfrm>
            <a:off x="544170" y="5239691"/>
            <a:ext cx="10691389" cy="1060547"/>
          </a:xfrm>
          <a:prstGeom prst="rect">
            <a:avLst/>
          </a:prstGeom>
          <a:noFill/>
        </p:spPr>
        <p:txBody>
          <a:bodyPr wrap="square" rtlCol="0">
            <a:spAutoFit/>
          </a:bodyPr>
          <a:lstStyle/>
          <a:p>
            <a:pPr algn="just">
              <a:lnSpc>
                <a:spcPct val="120000"/>
              </a:lnSpc>
            </a:pPr>
            <a:r>
              <a:rPr kumimoji="1" lang="en-US" dirty="0">
                <a:latin typeface="Times New Roman" panose="02020603050405020304" pitchFamily="18" charset="0"/>
                <a:ea typeface="DFKai-SB" panose="03000509000000000000" pitchFamily="65" charset="-120"/>
                <a:cs typeface="Times New Roman" panose="02020603050405020304" pitchFamily="18" charset="0"/>
              </a:rPr>
              <a:t>The Chinese dream stands for the rejuvenation of the Chinese nation. </a:t>
            </a:r>
            <a:r>
              <a:rPr lang="en-US" dirty="0">
                <a:latin typeface="Times New Roman" panose="02020603050405020304" pitchFamily="18" charset="0"/>
                <a:ea typeface="DFKai-SB" panose="03000509000000000000" pitchFamily="65" charset="-120"/>
                <a:cs typeface="Times New Roman" panose="02020603050405020304" pitchFamily="18" charset="0"/>
              </a:rPr>
              <a:t>Hong Kong should continue to play an irreplaceable role in the new era of the 14th Five-Year Plan and ensure the steady and long-term implementation of “one country, two systems”.</a:t>
            </a:r>
          </a:p>
        </p:txBody>
      </p:sp>
      <p:sp>
        <p:nvSpPr>
          <p:cNvPr id="14" name="任意多边形: 形状 4"/>
          <p:cNvSpPr/>
          <p:nvPr/>
        </p:nvSpPr>
        <p:spPr>
          <a:xfrm>
            <a:off x="544170" y="4670221"/>
            <a:ext cx="10401198" cy="3410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en-US" sz="20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3</a:t>
            </a:r>
            <a:r>
              <a:rPr 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a:t>
            </a:r>
            <a:r>
              <a:rPr lang="en-US" sz="2000" b="1"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To </a:t>
            </a:r>
            <a:r>
              <a:rPr lang="en-US" sz="2000" b="1" dirty="0" err="1"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realise</a:t>
            </a:r>
            <a:r>
              <a:rPr lang="en-US" sz="2000" b="1"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a:t>
            </a:r>
            <a:r>
              <a:rPr 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the </a:t>
            </a:r>
            <a:r>
              <a:rPr lang="en-US" sz="20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Chinese Dream and share the great rejuvenation of the Chinese nation</a:t>
            </a:r>
          </a:p>
        </p:txBody>
      </p:sp>
      <p:sp>
        <p:nvSpPr>
          <p:cNvPr id="15" name="标题 3073"/>
          <p:cNvSpPr txBox="1">
            <a:spLocks noChangeArrowheads="1"/>
          </p:cNvSpPr>
          <p:nvPr/>
        </p:nvSpPr>
        <p:spPr bwMode="auto">
          <a:xfrm>
            <a:off x="1708272" y="417128"/>
            <a:ext cx="8643955"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latin typeface="Times New Roman" panose="02020603050405020304" pitchFamily="18" charset="0"/>
                <a:ea typeface="DFKai-SB" panose="03000509000000000000" pitchFamily="65" charset="-120"/>
                <a:cs typeface="Times New Roman" panose="02020603050405020304" pitchFamily="18" charset="0"/>
              </a:rPr>
              <a:t>14th Five-Year Plan and national development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文本框 3"/>
          <p:cNvSpPr txBox="1">
            <a:spLocks noChangeArrowheads="1"/>
          </p:cNvSpPr>
          <p:nvPr/>
        </p:nvSpPr>
        <p:spPr bwMode="auto">
          <a:xfrm>
            <a:off x="1113548" y="1111626"/>
            <a:ext cx="1002064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lnSpc>
                <a:spcPct val="120000"/>
              </a:lnSpc>
              <a:spcBef>
                <a:spcPct val="0"/>
              </a:spcBef>
              <a:buFontTx/>
              <a:buNone/>
            </a:pP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In the 40 years of reform and opening up, our country’s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overall national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strength has been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enhancing.  The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living standards of the Chinese people have been greatly improved, and we have started a new journey of development, the foundation of which has become more solid</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The development conditions have undergone new changes, and we are facing new opportunities and challenges.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To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enter a new stage of national development, we need to have new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philosophy of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development and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construct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 new development pattern.</a:t>
            </a:r>
          </a:p>
        </p:txBody>
      </p:sp>
      <p:sp>
        <p:nvSpPr>
          <p:cNvPr id="2" name="Rectangle 1"/>
          <p:cNvSpPr/>
          <p:nvPr/>
        </p:nvSpPr>
        <p:spPr>
          <a:xfrm>
            <a:off x="1113548" y="430250"/>
            <a:ext cx="10237097" cy="535531"/>
          </a:xfrm>
          <a:prstGeom prst="rect">
            <a:avLst/>
          </a:prstGeom>
        </p:spPr>
        <p:txBody>
          <a:bodyPr wrap="none">
            <a:spAutoFit/>
          </a:bodyPr>
          <a:lstStyle/>
          <a:p>
            <a:pPr algn="ctr">
              <a:lnSpc>
                <a:spcPct val="90000"/>
              </a:lnSpc>
              <a:spcAft>
                <a:spcPct val="35000"/>
              </a:spcAft>
              <a:defRPr/>
            </a:pPr>
            <a:r>
              <a:rPr lang="en-US" sz="3200" b="1" dirty="0">
                <a:latin typeface="Times New Roman" panose="02020603050405020304" pitchFamily="18" charset="0"/>
                <a:ea typeface="DFKai-SB" panose="03000509000000000000" pitchFamily="65" charset="-120"/>
                <a:cs typeface="Times New Roman" panose="02020603050405020304" pitchFamily="18" charset="0"/>
              </a:rPr>
              <a:t>14th Five-Year Plan </a:t>
            </a:r>
            <a:r>
              <a:rPr lang="en-US"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the new development </a:t>
            </a:r>
            <a:r>
              <a:rPr lang="en-US"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philosophy</a:t>
            </a:r>
            <a:endParaRPr lang="en-US" sz="3200" b="1"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卷形: 水平 3"/>
          <p:cNvSpPr/>
          <p:nvPr/>
        </p:nvSpPr>
        <p:spPr>
          <a:xfrm>
            <a:off x="1384051" y="3334385"/>
            <a:ext cx="8584641" cy="3096172"/>
          </a:xfrm>
          <a:prstGeom prst="horizontalScroll">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dirty="0">
              <a:latin typeface="Times New Roman" panose="02020603050405020304" pitchFamily="18" charset="0"/>
              <a:cs typeface="Times New Roman" panose="02020603050405020304" pitchFamily="18" charset="0"/>
            </a:endParaRPr>
          </a:p>
        </p:txBody>
      </p:sp>
      <p:sp>
        <p:nvSpPr>
          <p:cNvPr id="5" name="副标题 2"/>
          <p:cNvSpPr txBox="1">
            <a:spLocks noChangeArrowheads="1"/>
          </p:cNvSpPr>
          <p:nvPr/>
        </p:nvSpPr>
        <p:spPr>
          <a:xfrm>
            <a:off x="1791046" y="3715998"/>
            <a:ext cx="8177646" cy="2092881"/>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ct val="0"/>
              </a:spcBef>
              <a:buFontTx/>
              <a:buNone/>
              <a:defRPr/>
            </a:pPr>
            <a:r>
              <a:rPr lang="en-US"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new development </a:t>
            </a:r>
            <a:r>
              <a:rPr lang="en-US" sz="20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philosophy is </a:t>
            </a:r>
            <a:r>
              <a:rPr lang="en-US"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written into </a:t>
            </a:r>
            <a:endParaRPr lang="en-US" sz="20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nSpc>
                <a:spcPct val="130000"/>
              </a:lnSpc>
              <a:spcBef>
                <a:spcPct val="0"/>
              </a:spcBef>
              <a:buFontTx/>
              <a:buNone/>
              <a:defRPr/>
            </a:pPr>
            <a:r>
              <a:rPr lang="en-US" sz="20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preamble of the Constitution</a:t>
            </a:r>
          </a:p>
          <a:p>
            <a:pPr algn="l">
              <a:lnSpc>
                <a:spcPct val="130000"/>
              </a:lnSpc>
              <a:spcBef>
                <a:spcPct val="0"/>
              </a:spcBef>
              <a:defRPr/>
            </a:pP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On March 11, 2018, the First Session of the 13th National People’s Congress passed the amendment to the Constitution of the People’s Republic of China, to which </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“apply the </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new development </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philosophy” </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was added</a:t>
            </a:r>
            <a:r>
              <a:rPr lang="en-US" sz="2000" dirty="0">
                <a:latin typeface="Times New Roman" panose="02020603050405020304" pitchFamily="18" charset="0"/>
                <a:cs typeface="Times New Roman" panose="02020603050405020304" pitchFamily="18" charset="0"/>
              </a:rPr>
              <a:t>.</a:t>
            </a:r>
          </a:p>
        </p:txBody>
      </p:sp>
      <p:pic>
        <p:nvPicPr>
          <p:cNvPr id="6" name="图片 19"/>
          <p:cNvPicPr>
            <a:picLocks noChangeAspect="1"/>
          </p:cNvPicPr>
          <p:nvPr/>
        </p:nvPicPr>
        <p:blipFill>
          <a:blip r:embed="rId3"/>
          <a:stretch>
            <a:fillRect/>
          </a:stretch>
        </p:blipFill>
        <p:spPr>
          <a:xfrm>
            <a:off x="10257324" y="4572000"/>
            <a:ext cx="1418387" cy="14769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副标题 2"/>
          <p:cNvSpPr>
            <a:spLocks noGrp="1" noChangeArrowheads="1"/>
          </p:cNvSpPr>
          <p:nvPr>
            <p:ph type="subTitle" idx="1"/>
          </p:nvPr>
        </p:nvSpPr>
        <p:spPr>
          <a:xfrm>
            <a:off x="859906" y="1339656"/>
            <a:ext cx="10250054" cy="3156057"/>
          </a:xfrm>
        </p:spPr>
        <p:txBody>
          <a:bodyPr wrap="square">
            <a:spAutoFit/>
          </a:bodyPr>
          <a:lstStyle/>
          <a:p>
            <a:pPr algn="just">
              <a:lnSpc>
                <a:spcPct val="120000"/>
              </a:lnSpc>
              <a:spcBef>
                <a:spcPts val="0"/>
              </a:spcBef>
            </a:pPr>
            <a:r>
              <a:rPr lang="en-US" sz="1800" dirty="0">
                <a:latin typeface="Times New Roman" panose="02020603050405020304" pitchFamily="18" charset="0"/>
                <a:ea typeface="DFKai-SB" panose="03000509000000000000" pitchFamily="65" charset="-12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new development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philosophy is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formed based on the analysis of the domestic and international development trend,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challenges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risks, taking account into the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domestic and foreign development experiences and lessons.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The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13th Five-Year Plan was formulated in accordance with the new development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philosophy with the vision featuring </a:t>
            </a:r>
            <a:r>
              <a:rPr lang="en-US" u="sng"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innovative</a:t>
            </a:r>
            <a:r>
              <a:rPr lang="en-US" u="sng"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coordinated, green, open and </a:t>
            </a:r>
            <a:r>
              <a:rPr lang="en-US" u="sng"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shared development</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it has also become the guideline for China’s economic and social development during the 14th Five-Year Plan period.</a:t>
            </a:r>
          </a:p>
        </p:txBody>
      </p:sp>
      <p:sp>
        <p:nvSpPr>
          <p:cNvPr id="7" name="Rectangle 6"/>
          <p:cNvSpPr/>
          <p:nvPr/>
        </p:nvSpPr>
        <p:spPr>
          <a:xfrm>
            <a:off x="794574" y="308216"/>
            <a:ext cx="10237098" cy="535531"/>
          </a:xfrm>
          <a:prstGeom prst="rect">
            <a:avLst/>
          </a:prstGeom>
        </p:spPr>
        <p:txBody>
          <a:bodyPr wrap="none">
            <a:spAutoFit/>
          </a:bodyPr>
          <a:lstStyle/>
          <a:p>
            <a:pPr algn="ctr">
              <a:lnSpc>
                <a:spcPct val="90000"/>
              </a:lnSpc>
              <a:spcAft>
                <a:spcPct val="35000"/>
              </a:spcAft>
              <a:defRPr/>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14th Five-Year Plan and </a:t>
            </a: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new development </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philosophy</a:t>
            </a:r>
            <a:endParaRPr lang="en-US"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图片 13"/>
          <p:cNvPicPr>
            <a:picLocks noChangeAspect="1"/>
          </p:cNvPicPr>
          <p:nvPr/>
        </p:nvPicPr>
        <p:blipFill>
          <a:blip r:embed="rId3"/>
          <a:stretch>
            <a:fillRect/>
          </a:stretch>
        </p:blipFill>
        <p:spPr>
          <a:xfrm>
            <a:off x="2541256" y="5123606"/>
            <a:ext cx="1552751" cy="1616856"/>
          </a:xfrm>
          <a:prstGeom prst="rect">
            <a:avLst/>
          </a:prstGeom>
        </p:spPr>
      </p:pic>
      <p:pic>
        <p:nvPicPr>
          <p:cNvPr id="9" name="图片 19"/>
          <p:cNvPicPr>
            <a:picLocks noChangeAspect="1"/>
          </p:cNvPicPr>
          <p:nvPr/>
        </p:nvPicPr>
        <p:blipFill>
          <a:blip r:embed="rId4"/>
          <a:stretch>
            <a:fillRect/>
          </a:stretch>
        </p:blipFill>
        <p:spPr>
          <a:xfrm>
            <a:off x="6565113" y="4764707"/>
            <a:ext cx="1552752" cy="161685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副标题 2"/>
          <p:cNvSpPr>
            <a:spLocks noGrp="1" noChangeArrowheads="1"/>
          </p:cNvSpPr>
          <p:nvPr>
            <p:ph type="subTitle" idx="1"/>
          </p:nvPr>
        </p:nvSpPr>
        <p:spPr>
          <a:xfrm>
            <a:off x="647123" y="1366635"/>
            <a:ext cx="10698471" cy="2677656"/>
          </a:xfrm>
        </p:spPr>
        <p:txBody>
          <a:bodyPr wrap="square">
            <a:spAutoFit/>
          </a:bodyPr>
          <a:lstStyle/>
          <a:p>
            <a:pPr algn="just">
              <a:lnSpc>
                <a:spcPct val="120000"/>
              </a:lnSpc>
            </a:pP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new development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philosophy is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proposed to solve prominent problems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the national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development, such as ecological problems, unbalanced regional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development and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income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disparities.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Its content and requirements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are originated from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continuous thinking and experience, aiming at solving new problems and challenges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arising from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development</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With the improvement of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living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standards, people have higher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requirements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 the quality of life and living environment, and pay more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attention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social equity and justice and their own rights and interests.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The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development of our country must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respond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the new demands of the people.</a:t>
            </a:r>
          </a:p>
        </p:txBody>
      </p:sp>
      <p:pic>
        <p:nvPicPr>
          <p:cNvPr id="4" name="图片 3"/>
          <p:cNvPicPr>
            <a:picLocks noChangeAspect="1"/>
          </p:cNvPicPr>
          <p:nvPr/>
        </p:nvPicPr>
        <p:blipFill>
          <a:blip r:embed="rId2"/>
          <a:stretch>
            <a:fillRect/>
          </a:stretch>
        </p:blipFill>
        <p:spPr>
          <a:xfrm>
            <a:off x="6397814" y="4012039"/>
            <a:ext cx="2965463" cy="2671530"/>
          </a:xfrm>
          <a:prstGeom prst="rect">
            <a:avLst/>
          </a:prstGeom>
        </p:spPr>
      </p:pic>
      <p:pic>
        <p:nvPicPr>
          <p:cNvPr id="8" name="图片 4" descr="&amp;pky8617428275&amp;39&a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3092" y="4261576"/>
            <a:ext cx="2110193" cy="217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94576" y="581485"/>
            <a:ext cx="10237098" cy="535531"/>
          </a:xfrm>
          <a:prstGeom prst="rect">
            <a:avLst/>
          </a:prstGeom>
        </p:spPr>
        <p:txBody>
          <a:bodyPr wrap="none">
            <a:spAutoFit/>
          </a:bodyPr>
          <a:lstStyle/>
          <a:p>
            <a:pPr algn="ctr">
              <a:lnSpc>
                <a:spcPct val="90000"/>
              </a:lnSpc>
              <a:spcAft>
                <a:spcPct val="35000"/>
              </a:spcAft>
              <a:defRPr/>
            </a:pPr>
            <a:r>
              <a:rPr lang="en-US" altLang="zh-CN"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14th Five-Year Plan and the new development </a:t>
            </a:r>
            <a:r>
              <a:rPr lang="en-US" altLang="zh-CN"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philosophy</a:t>
            </a:r>
            <a:endParaRPr lang="en-US" altLang="zh-CN" sz="3200" b="1"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副标题 2"/>
          <p:cNvSpPr>
            <a:spLocks noGrp="1" noChangeArrowheads="1"/>
          </p:cNvSpPr>
          <p:nvPr>
            <p:ph type="subTitle" idx="1"/>
          </p:nvPr>
        </p:nvSpPr>
        <p:spPr>
          <a:xfrm>
            <a:off x="852978" y="1030754"/>
            <a:ext cx="10376824" cy="3322513"/>
          </a:xfrm>
        </p:spPr>
        <p:txBody>
          <a:bodyPr wrap="square">
            <a:spAutoFit/>
          </a:bodyPr>
          <a:lstStyle/>
          <a:p>
            <a:pPr marL="342900" indent="-342900" algn="just">
              <a:lnSpc>
                <a:spcPct val="120000"/>
              </a:lnSpc>
              <a:spcBef>
                <a:spcPts val="600"/>
              </a:spcBef>
              <a:spcAft>
                <a:spcPts val="600"/>
              </a:spcAft>
              <a:buFont typeface="Arial" panose="020B0604020202020204" pitchFamily="34" charset="0"/>
              <a:buChar char="•"/>
            </a:pPr>
            <a:r>
              <a:rPr lang="en-US" sz="2000" dirty="0">
                <a:latin typeface="Times New Roman" panose="02020603050405020304" pitchFamily="18" charset="0"/>
                <a:ea typeface="DFKai-SB" panose="03000509000000000000" pitchFamily="65" charset="-120"/>
                <a:cs typeface="Times New Roman" panose="02020603050405020304" pitchFamily="18" charset="0"/>
              </a:rPr>
              <a:t>As China is becoming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more influential </a:t>
            </a:r>
            <a:r>
              <a:rPr lang="en-US" sz="2000" dirty="0">
                <a:latin typeface="Times New Roman" panose="02020603050405020304" pitchFamily="18" charset="0"/>
                <a:ea typeface="DFKai-SB" panose="03000509000000000000" pitchFamily="65" charset="-120"/>
                <a:cs typeface="Times New Roman" panose="02020603050405020304" pitchFamily="18" charset="0"/>
              </a:rPr>
              <a:t>in the world,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independent </a:t>
            </a:r>
            <a:r>
              <a:rPr lang="en-US" sz="2000" u="sng" dirty="0" smtClean="0">
                <a:latin typeface="Times New Roman" panose="02020603050405020304" pitchFamily="18" charset="0"/>
                <a:ea typeface="DFKai-SB" panose="03000509000000000000" pitchFamily="65" charset="-120"/>
                <a:cs typeface="Times New Roman" panose="02020603050405020304" pitchFamily="18" charset="0"/>
              </a:rPr>
              <a:t>innovation </a:t>
            </a:r>
            <a:r>
              <a:rPr lang="en-US" sz="2000" dirty="0">
                <a:latin typeface="Times New Roman" panose="02020603050405020304" pitchFamily="18" charset="0"/>
                <a:ea typeface="DFKai-SB" panose="03000509000000000000" pitchFamily="65" charset="-120"/>
                <a:cs typeface="Times New Roman" panose="02020603050405020304" pitchFamily="18" charset="0"/>
              </a:rPr>
              <a:t>has become a driving force for its economic and social development.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 China </a:t>
            </a:r>
            <a:r>
              <a:rPr lang="en-US" sz="2000" dirty="0">
                <a:latin typeface="Times New Roman" panose="02020603050405020304" pitchFamily="18" charset="0"/>
                <a:ea typeface="DFKai-SB" panose="03000509000000000000" pitchFamily="65" charset="-120"/>
                <a:cs typeface="Times New Roman" panose="02020603050405020304" pitchFamily="18" charset="0"/>
              </a:rPr>
              <a:t>needs to continuously promote innovation in theory, system, science,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technology</a:t>
            </a:r>
            <a:r>
              <a:rPr lang="en-US" sz="2000" dirty="0">
                <a:latin typeface="Times New Roman" panose="02020603050405020304" pitchFamily="18" charset="0"/>
                <a:ea typeface="DFKai-SB" panose="03000509000000000000" pitchFamily="65" charset="-120"/>
                <a:cs typeface="Times New Roman" panose="02020603050405020304" pitchFamily="18" charset="0"/>
              </a:rPr>
              <a:t>, culture and other aspects.</a:t>
            </a:r>
          </a:p>
          <a:p>
            <a:pPr marL="342900" indent="-342900" algn="just">
              <a:lnSpc>
                <a:spcPct val="120000"/>
              </a:lnSpc>
              <a:spcBef>
                <a:spcPts val="600"/>
              </a:spcBef>
              <a:spcAft>
                <a:spcPts val="600"/>
              </a:spcAft>
              <a:buFont typeface="Arial" panose="020B0604020202020204" pitchFamily="34" charset="0"/>
              <a:buChar char="•"/>
            </a:pPr>
            <a:r>
              <a:rPr lang="en-US" sz="2000" u="sng" dirty="0" smtClean="0">
                <a:latin typeface="Times New Roman" panose="02020603050405020304" pitchFamily="18" charset="0"/>
                <a:ea typeface="DFKai-SB" panose="03000509000000000000" pitchFamily="65" charset="-120"/>
                <a:cs typeface="Times New Roman" panose="02020603050405020304" pitchFamily="18" charset="0"/>
              </a:rPr>
              <a:t>Coordinated development</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sz="2000" dirty="0">
                <a:latin typeface="Times New Roman" panose="02020603050405020304" pitchFamily="18" charset="0"/>
                <a:ea typeface="DFKai-SB" panose="03000509000000000000" pitchFamily="65" charset="-120"/>
                <a:cs typeface="Times New Roman" panose="02020603050405020304" pitchFamily="18" charset="0"/>
              </a:rPr>
              <a:t>refers to the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coordination </a:t>
            </a:r>
            <a:r>
              <a:rPr lang="en-US" sz="2000" dirty="0">
                <a:latin typeface="Times New Roman" panose="02020603050405020304" pitchFamily="18" charset="0"/>
                <a:ea typeface="DFKai-SB" panose="03000509000000000000" pitchFamily="65" charset="-120"/>
                <a:cs typeface="Times New Roman" panose="02020603050405020304" pitchFamily="18" charset="0"/>
              </a:rPr>
              <a:t>of various elements, including economy, politics, culture, society and ecological environment so that the development can be </a:t>
            </a:r>
            <a:r>
              <a:rPr lang="en-US" sz="2000" dirty="0" err="1" smtClean="0">
                <a:latin typeface="Times New Roman" panose="02020603050405020304" pitchFamily="18" charset="0"/>
                <a:ea typeface="DFKai-SB" panose="03000509000000000000" pitchFamily="65" charset="-120"/>
                <a:cs typeface="Times New Roman" panose="02020603050405020304" pitchFamily="18" charset="0"/>
              </a:rPr>
              <a:t>optimised</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sz="2000" dirty="0">
                <a:latin typeface="Times New Roman" panose="02020603050405020304" pitchFamily="18" charset="0"/>
                <a:ea typeface="DFKai-SB" panose="03000509000000000000" pitchFamily="65" charset="-120"/>
                <a:cs typeface="Times New Roman" panose="02020603050405020304" pitchFamily="18" charset="0"/>
              </a:rPr>
              <a:t>and the problem of unbalanced development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can be solved</a:t>
            </a:r>
            <a:r>
              <a:rPr lang="en-US" sz="2000" dirty="0">
                <a:latin typeface="Times New Roman" panose="02020603050405020304" pitchFamily="18" charset="0"/>
                <a:ea typeface="DFKai-SB" panose="03000509000000000000" pitchFamily="65" charset="-120"/>
                <a:cs typeface="Times New Roman" panose="02020603050405020304" pitchFamily="18" charset="0"/>
              </a:rPr>
              <a:t>.</a:t>
            </a:r>
          </a:p>
          <a:p>
            <a:pPr marL="342900" indent="-342900" algn="just">
              <a:lnSpc>
                <a:spcPct val="120000"/>
              </a:lnSpc>
              <a:spcBef>
                <a:spcPts val="600"/>
              </a:spcBef>
              <a:spcAft>
                <a:spcPts val="600"/>
              </a:spcAft>
              <a:buFont typeface="Arial" panose="020B0604020202020204" pitchFamily="34" charset="0"/>
              <a:buChar char="•"/>
            </a:pPr>
            <a:r>
              <a:rPr lang="en-US" sz="2000" u="sng" dirty="0" smtClean="0">
                <a:latin typeface="Times New Roman" panose="02020603050405020304" pitchFamily="18" charset="0"/>
                <a:ea typeface="DFKai-SB" panose="03000509000000000000" pitchFamily="65" charset="-120"/>
                <a:cs typeface="Times New Roman" panose="02020603050405020304" pitchFamily="18" charset="0"/>
              </a:rPr>
              <a:t>Green development</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 refers </a:t>
            </a:r>
            <a:r>
              <a:rPr lang="en-US" sz="2000" dirty="0">
                <a:latin typeface="Times New Roman" panose="02020603050405020304" pitchFamily="18" charset="0"/>
                <a:ea typeface="DFKai-SB" panose="03000509000000000000" pitchFamily="65" charset="-120"/>
                <a:cs typeface="Times New Roman" panose="02020603050405020304" pitchFamily="18" charset="0"/>
              </a:rPr>
              <a:t>to green and low-carbon recycling, resources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saving</a:t>
            </a:r>
            <a:r>
              <a:rPr lang="en-US" sz="2000" dirty="0">
                <a:latin typeface="Times New Roman" panose="02020603050405020304" pitchFamily="18" charset="0"/>
                <a:ea typeface="DFKai-SB" panose="03000509000000000000" pitchFamily="65" charset="-120"/>
                <a:cs typeface="Times New Roman" panose="02020603050405020304" pitchFamily="18" charset="0"/>
              </a:rPr>
              <a:t>, environmental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protection </a:t>
            </a:r>
            <a:r>
              <a:rPr lang="en-US" sz="2000" dirty="0">
                <a:latin typeface="Times New Roman" panose="02020603050405020304" pitchFamily="18" charset="0"/>
                <a:ea typeface="DFKai-SB" panose="03000509000000000000" pitchFamily="65" charset="-120"/>
                <a:cs typeface="Times New Roman" panose="02020603050405020304" pitchFamily="18" charset="0"/>
              </a:rPr>
              <a:t>and sustainable development.</a:t>
            </a:r>
          </a:p>
        </p:txBody>
      </p:sp>
      <p:sp>
        <p:nvSpPr>
          <p:cNvPr id="6" name="标题 1"/>
          <p:cNvSpPr txBox="1">
            <a:spLocks noChangeArrowheads="1"/>
          </p:cNvSpPr>
          <p:nvPr/>
        </p:nvSpPr>
        <p:spPr bwMode="auto">
          <a:xfrm>
            <a:off x="852978" y="345178"/>
            <a:ext cx="10533888" cy="5156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Times New Roman" panose="02020603050405020304" pitchFamily="18" charset="0"/>
                <a:ea typeface="DFKai-SB" panose="03000509000000000000" pitchFamily="65" charset="-120"/>
                <a:cs typeface="Times New Roman" panose="02020603050405020304" pitchFamily="18" charset="0"/>
              </a:rPr>
              <a:t>Significance of the new </a:t>
            </a:r>
            <a:r>
              <a:rPr lang="en-US"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development </a:t>
            </a:r>
            <a:r>
              <a:rPr lang="en-US" sz="3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philosophy </a:t>
            </a:r>
            <a:endParaRPr lang="en-US" sz="3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3" name="图片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6001590" y="4894922"/>
            <a:ext cx="3185229" cy="1710003"/>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4163" y="4888572"/>
            <a:ext cx="2585021" cy="1722539"/>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bwMode="auto">
          <a:xfrm>
            <a:off x="4839074" y="398463"/>
            <a:ext cx="2354263"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en-US" b="1" dirty="0" smtClean="0">
                <a:latin typeface="Times New Roman" panose="02020603050405020304" pitchFamily="18" charset="0"/>
                <a:ea typeface="標楷體" panose="02010601000101010101" pitchFamily="2" charset="-120"/>
                <a:cs typeface="Times New Roman" panose="02020603050405020304" pitchFamily="18" charset="0"/>
              </a:rPr>
              <a:t>Learning Objectives</a:t>
            </a:r>
            <a:endParaRPr lang="en-US" b="1" dirty="0">
              <a:latin typeface="Times New Roman" panose="02020603050405020304" pitchFamily="18" charset="0"/>
              <a:ea typeface="標楷體" panose="02010601000101010101" pitchFamily="2" charset="-120"/>
              <a:cs typeface="Times New Roman" panose="02020603050405020304" pitchFamily="18" charset="0"/>
            </a:endParaRPr>
          </a:p>
        </p:txBody>
      </p:sp>
      <p:sp>
        <p:nvSpPr>
          <p:cNvPr id="5" name="直接连接符 8"/>
          <p:cNvSpPr>
            <a:spLocks noChangeShapeType="1"/>
          </p:cNvSpPr>
          <p:nvPr/>
        </p:nvSpPr>
        <p:spPr bwMode="auto">
          <a:xfrm flipV="1">
            <a:off x="7505326" y="1073150"/>
            <a:ext cx="1485900"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6" name="直接连接符 10"/>
          <p:cNvSpPr>
            <a:spLocks noChangeShapeType="1"/>
          </p:cNvSpPr>
          <p:nvPr/>
        </p:nvSpPr>
        <p:spPr bwMode="auto">
          <a:xfrm flipV="1">
            <a:off x="2735263" y="1073150"/>
            <a:ext cx="1590675"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7" name="椭圆 13"/>
          <p:cNvSpPr>
            <a:spLocks noChangeArrowheads="1"/>
          </p:cNvSpPr>
          <p:nvPr/>
        </p:nvSpPr>
        <p:spPr bwMode="auto">
          <a:xfrm>
            <a:off x="4462463" y="998538"/>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200">
              <a:solidFill>
                <a:srgbClr val="FFFFFF"/>
              </a:solidFill>
              <a:latin typeface="Times New Roman" panose="02020603050405020304" pitchFamily="18" charset="0"/>
              <a:cs typeface="Times New Roman" panose="02020603050405020304" pitchFamily="18" charset="0"/>
              <a:sym typeface="宋体" panose="02010600030101010101" pitchFamily="2" charset="-122"/>
            </a:endParaRPr>
          </a:p>
        </p:txBody>
      </p:sp>
      <p:sp>
        <p:nvSpPr>
          <p:cNvPr id="8" name="椭圆 17"/>
          <p:cNvSpPr>
            <a:spLocks noChangeArrowheads="1"/>
          </p:cNvSpPr>
          <p:nvPr/>
        </p:nvSpPr>
        <p:spPr bwMode="auto">
          <a:xfrm>
            <a:off x="7272338" y="998538"/>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200">
              <a:solidFill>
                <a:srgbClr val="FFFFFF"/>
              </a:solidFill>
              <a:latin typeface="Times New Roman" panose="02020603050405020304" pitchFamily="18" charset="0"/>
              <a:cs typeface="Times New Roman" panose="02020603050405020304" pitchFamily="18" charset="0"/>
              <a:sym typeface="宋体" panose="02010600030101010101" pitchFamily="2" charset="-122"/>
            </a:endParaRPr>
          </a:p>
        </p:txBody>
      </p:sp>
      <p:sp>
        <p:nvSpPr>
          <p:cNvPr id="9" name="内容占位符 2"/>
          <p:cNvSpPr txBox="1">
            <a:spLocks noChangeArrowheads="1"/>
          </p:cNvSpPr>
          <p:nvPr/>
        </p:nvSpPr>
        <p:spPr bwMode="auto">
          <a:xfrm>
            <a:off x="770035" y="1152525"/>
            <a:ext cx="10768030" cy="52292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smtClean="0">
                <a:latin typeface="Times New Roman" panose="02020603050405020304" pitchFamily="18" charset="0"/>
                <a:ea typeface="DFKai-SB" panose="03000509000000000000" pitchFamily="65" charset="-120"/>
                <a:cs typeface="Times New Roman" panose="02020603050405020304" pitchFamily="18" charset="0"/>
              </a:rPr>
              <a:t>Knowledge</a:t>
            </a:r>
            <a:endParaRPr lang="en-US" sz="2400" b="1" dirty="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00000"/>
              </a:lnSpc>
            </a:pPr>
            <a:r>
              <a:rPr lang="en-US" sz="2400" dirty="0">
                <a:latin typeface="Times New Roman" panose="02020603050405020304" pitchFamily="18" charset="0"/>
                <a:cs typeface="Times New Roman" panose="02020603050405020304" pitchFamily="18" charset="0"/>
              </a:rPr>
              <a:t>To understand the country’s new </a:t>
            </a:r>
            <a:r>
              <a:rPr lang="en-US" sz="2400" dirty="0" smtClean="0">
                <a:latin typeface="Times New Roman" panose="02020603050405020304" pitchFamily="18" charset="0"/>
                <a:cs typeface="Times New Roman" panose="02020603050405020304" pitchFamily="18" charset="0"/>
              </a:rPr>
              <a:t>development </a:t>
            </a:r>
            <a:r>
              <a:rPr lang="en-US" sz="2400" dirty="0">
                <a:latin typeface="Times New Roman" panose="02020603050405020304" pitchFamily="18" charset="0"/>
                <a:cs typeface="Times New Roman" panose="02020603050405020304" pitchFamily="18" charset="0"/>
              </a:rPr>
              <a:t>concept, and the </a:t>
            </a:r>
            <a:r>
              <a:rPr lang="en-US" sz="2400" dirty="0" smtClean="0">
                <a:latin typeface="Times New Roman" panose="02020603050405020304" pitchFamily="18" charset="0"/>
                <a:cs typeface="Times New Roman" panose="02020603050405020304" pitchFamily="18" charset="0"/>
              </a:rPr>
              <a:t>focuses and related policies in </a:t>
            </a:r>
            <a:r>
              <a:rPr lang="en-US" sz="2400" dirty="0">
                <a:latin typeface="Times New Roman" panose="02020603050405020304" pitchFamily="18" charset="0"/>
                <a:cs typeface="Times New Roman" panose="02020603050405020304" pitchFamily="18" charset="0"/>
              </a:rPr>
              <a:t>the </a:t>
            </a:r>
            <a:r>
              <a:rPr lang="en-US" sz="2400" dirty="0" smtClean="0">
                <a:latin typeface="Times New Roman" panose="02020603050405020304" pitchFamily="18" charset="0"/>
                <a:cs typeface="Times New Roman" panose="02020603050405020304" pitchFamily="18" charset="0"/>
              </a:rPr>
              <a:t>14th </a:t>
            </a:r>
            <a:r>
              <a:rPr lang="en-US" sz="2400" dirty="0">
                <a:latin typeface="Times New Roman" panose="02020603050405020304" pitchFamily="18" charset="0"/>
                <a:cs typeface="Times New Roman" panose="02020603050405020304" pitchFamily="18" charset="0"/>
              </a:rPr>
              <a:t>Five-Year Plan and the Long-Range Objectives Through the Year </a:t>
            </a:r>
            <a:r>
              <a:rPr lang="en-US" sz="2400" dirty="0" smtClean="0">
                <a:latin typeface="Times New Roman" panose="02020603050405020304" pitchFamily="18" charset="0"/>
                <a:cs typeface="Times New Roman" panose="02020603050405020304" pitchFamily="18" charset="0"/>
              </a:rPr>
              <a:t>2035</a:t>
            </a:r>
            <a:r>
              <a:rPr lang="en-US" altLang="zh-CN"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just">
              <a:lnSpc>
                <a:spcPct val="100000"/>
              </a:lnSpc>
            </a:pPr>
            <a:r>
              <a:rPr 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To understand how national development plans and policies are related to </a:t>
            </a:r>
            <a:r>
              <a:rPr lang="en-US" sz="24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the development of our country and </a:t>
            </a:r>
            <a:r>
              <a:rPr 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Hong </a:t>
            </a:r>
            <a:r>
              <a:rPr lang="en-US" sz="24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Kong.</a:t>
            </a:r>
            <a:endParaRPr 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p>
            <a:pPr marL="0" indent="0" algn="just">
              <a:lnSpc>
                <a:spcPct val="100000"/>
              </a:lnSpc>
              <a:buFont typeface="Arial" panose="020B0604020202020204" pitchFamily="34" charset="0"/>
              <a:buNone/>
            </a:pPr>
            <a:r>
              <a:rPr lang="en-US" sz="2400" b="1" dirty="0" smtClean="0">
                <a:latin typeface="Times New Roman" panose="02020603050405020304" pitchFamily="18" charset="0"/>
                <a:ea typeface="DFKai-SB" panose="03000509000000000000" pitchFamily="65" charset="-120"/>
                <a:cs typeface="Times New Roman" panose="02020603050405020304" pitchFamily="18" charset="0"/>
              </a:rPr>
              <a:t>Skills</a:t>
            </a:r>
            <a:endParaRPr lang="en-US" sz="2400" b="1" dirty="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00000"/>
              </a:lnSpc>
            </a:pPr>
            <a:r>
              <a:rPr lang="en-US" sz="2400" dirty="0" smtClean="0">
                <a:latin typeface="Times New Roman" panose="02020603050405020304" pitchFamily="18" charset="0"/>
                <a:cs typeface="Times New Roman" panose="02020603050405020304" pitchFamily="18" charset="0"/>
              </a:rPr>
              <a:t>Based </a:t>
            </a:r>
            <a:r>
              <a:rPr lang="en-US" sz="2400" dirty="0">
                <a:latin typeface="Times New Roman" panose="02020603050405020304" pitchFamily="18" charset="0"/>
                <a:cs typeface="Times New Roman" panose="02020603050405020304" pitchFamily="18" charset="0"/>
              </a:rPr>
              <a:t>on objective </a:t>
            </a:r>
            <a:r>
              <a:rPr lang="en-US" sz="2400" dirty="0" smtClean="0">
                <a:latin typeface="Times New Roman" panose="02020603050405020304" pitchFamily="18" charset="0"/>
                <a:cs typeface="Times New Roman" panose="02020603050405020304" pitchFamily="18" charset="0"/>
              </a:rPr>
              <a:t>evidence, </a:t>
            </a:r>
            <a:r>
              <a:rPr lang="en-US" sz="2400" dirty="0" err="1" smtClean="0">
                <a:latin typeface="Times New Roman" panose="02020603050405020304" pitchFamily="18" charset="0"/>
                <a:cs typeface="Times New Roman" panose="02020603050405020304" pitchFamily="18" charset="0"/>
              </a:rPr>
              <a:t>analyse</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impact of national development plans on the development of China and Hong </a:t>
            </a:r>
            <a:r>
              <a:rPr lang="en-US" sz="2400" dirty="0" smtClean="0">
                <a:latin typeface="Times New Roman" panose="02020603050405020304" pitchFamily="18" charset="0"/>
                <a:cs typeface="Times New Roman" panose="02020603050405020304" pitchFamily="18" charset="0"/>
              </a:rPr>
              <a:t>Kong.</a:t>
            </a:r>
            <a:endParaRPr lang="en-US" sz="2400" dirty="0">
              <a:latin typeface="Times New Roman" panose="02020603050405020304" pitchFamily="18" charset="0"/>
              <a:cs typeface="Times New Roman" panose="02020603050405020304" pitchFamily="18" charset="0"/>
            </a:endParaRPr>
          </a:p>
          <a:p>
            <a:pPr marL="0" indent="0" algn="just">
              <a:lnSpc>
                <a:spcPct val="100000"/>
              </a:lnSpc>
              <a:buFont typeface="Arial" panose="020B0604020202020204" pitchFamily="34" charset="0"/>
              <a:buNone/>
            </a:pPr>
            <a:r>
              <a:rPr lang="en-US" sz="2400" b="1" dirty="0">
                <a:latin typeface="Times New Roman" panose="02020603050405020304" pitchFamily="18" charset="0"/>
                <a:ea typeface="DFKai-SB" panose="03000509000000000000" pitchFamily="65" charset="-120"/>
                <a:cs typeface="Times New Roman" panose="02020603050405020304" pitchFamily="18" charset="0"/>
              </a:rPr>
              <a:t>Values</a:t>
            </a:r>
          </a:p>
          <a:p>
            <a:pPr algn="just">
              <a:lnSpc>
                <a:spcPct val="100000"/>
              </a:lnSpc>
            </a:pPr>
            <a:r>
              <a:rPr lang="en-US" sz="2400" dirty="0">
                <a:latin typeface="Times New Roman" panose="02020603050405020304" pitchFamily="18" charset="0"/>
                <a:ea typeface="DFKai-SB" panose="03000509000000000000" pitchFamily="65" charset="-120"/>
                <a:cs typeface="Times New Roman" panose="02020603050405020304" pitchFamily="18" charset="0"/>
              </a:rPr>
              <a:t>To enhance young people’s sense of responsibility and commitment so that they will contribute to our country and society.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副标题 2"/>
          <p:cNvSpPr>
            <a:spLocks noGrp="1" noChangeArrowheads="1"/>
          </p:cNvSpPr>
          <p:nvPr>
            <p:ph type="subTitle" idx="1"/>
          </p:nvPr>
        </p:nvSpPr>
        <p:spPr>
          <a:xfrm>
            <a:off x="779026" y="1271746"/>
            <a:ext cx="10604482" cy="2462213"/>
          </a:xfrm>
        </p:spPr>
        <p:txBody>
          <a:bodyPr wrap="square">
            <a:spAutoFit/>
          </a:bodyPr>
          <a:lstStyle/>
          <a:p>
            <a:pPr marL="342900" indent="-342900" algn="just">
              <a:lnSpc>
                <a:spcPct val="120000"/>
              </a:lnSpc>
              <a:spcBef>
                <a:spcPts val="600"/>
              </a:spcBef>
              <a:spcAft>
                <a:spcPts val="600"/>
              </a:spcAft>
              <a:buFont typeface="Arial" panose="020B0604020202020204" pitchFamily="34" charset="0"/>
              <a:buChar char="•"/>
            </a:pPr>
            <a:r>
              <a:rPr lang="en-US" sz="2000" u="sng" dirty="0" smtClean="0">
                <a:latin typeface="Times New Roman" panose="02020603050405020304" pitchFamily="18" charset="0"/>
                <a:ea typeface="DFKai-SB" panose="03000509000000000000" pitchFamily="65" charset="-120"/>
                <a:cs typeface="Times New Roman" panose="02020603050405020304" pitchFamily="18" charset="0"/>
              </a:rPr>
              <a:t>Opening-up</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sz="2000" dirty="0">
                <a:latin typeface="Times New Roman" panose="02020603050405020304" pitchFamily="18" charset="0"/>
                <a:ea typeface="DFKai-SB" panose="03000509000000000000" pitchFamily="65" charset="-120"/>
                <a:cs typeface="Times New Roman" panose="02020603050405020304" pitchFamily="18" charset="0"/>
              </a:rPr>
              <a:t>means that we should further open up, strengthen international exchanges and cooperation, and achieve common prosperity.</a:t>
            </a:r>
          </a:p>
          <a:p>
            <a:pPr marL="342900" indent="-342900" algn="just">
              <a:lnSpc>
                <a:spcPct val="120000"/>
              </a:lnSpc>
              <a:spcBef>
                <a:spcPts val="600"/>
              </a:spcBef>
              <a:spcAft>
                <a:spcPts val="600"/>
              </a:spcAft>
              <a:buFont typeface="Arial" panose="020B0604020202020204" pitchFamily="34" charset="0"/>
              <a:buChar char="•"/>
            </a:pPr>
            <a:r>
              <a:rPr lang="en-US" sz="2000" u="sng" dirty="0">
                <a:latin typeface="Times New Roman" panose="02020603050405020304" pitchFamily="18" charset="0"/>
                <a:ea typeface="DFKai-SB" panose="03000509000000000000" pitchFamily="65" charset="-120"/>
                <a:cs typeface="Times New Roman" panose="02020603050405020304" pitchFamily="18" charset="0"/>
              </a:rPr>
              <a:t>Sharing</a:t>
            </a:r>
            <a:r>
              <a:rPr lang="en-US" sz="2000" dirty="0">
                <a:latin typeface="Times New Roman" panose="02020603050405020304" pitchFamily="18" charset="0"/>
                <a:ea typeface="DFKai-SB" panose="03000509000000000000" pitchFamily="65" charset="-120"/>
                <a:cs typeface="Times New Roman" panose="02020603050405020304" pitchFamily="18" charset="0"/>
              </a:rPr>
              <a:t>. China is trying its best to improve the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basic </a:t>
            </a:r>
            <a:r>
              <a:rPr lang="en-US" sz="2000" dirty="0">
                <a:latin typeface="Times New Roman" panose="02020603050405020304" pitchFamily="18" charset="0"/>
                <a:ea typeface="DFKai-SB" panose="03000509000000000000" pitchFamily="65" charset="-120"/>
                <a:cs typeface="Times New Roman" panose="02020603050405020304" pitchFamily="18" charset="0"/>
              </a:rPr>
              <a:t>public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services system, </a:t>
            </a:r>
            <a:r>
              <a:rPr lang="en-US" sz="2000" dirty="0">
                <a:latin typeface="Times New Roman" panose="02020603050405020304" pitchFamily="18" charset="0"/>
                <a:ea typeface="DFKai-SB" panose="03000509000000000000" pitchFamily="65" charset="-120"/>
                <a:cs typeface="Times New Roman" panose="02020603050405020304" pitchFamily="18" charset="0"/>
              </a:rPr>
              <a:t>and the people’s wellbeing and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sz="2000" dirty="0">
                <a:latin typeface="Times New Roman" panose="02020603050405020304" pitchFamily="18" charset="0"/>
                <a:ea typeface="DFKai-SB" panose="03000509000000000000" pitchFamily="65" charset="-120"/>
                <a:cs typeface="Times New Roman" panose="02020603050405020304" pitchFamily="18" charset="0"/>
              </a:rPr>
              <a:t>social governance system featuring joint efforts and shared governance.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 China has formulated </a:t>
            </a:r>
            <a:r>
              <a:rPr lang="en-US" sz="2000" dirty="0">
                <a:latin typeface="Times New Roman" panose="02020603050405020304" pitchFamily="18" charset="0"/>
                <a:ea typeface="DFKai-SB" panose="03000509000000000000" pitchFamily="65" charset="-120"/>
                <a:cs typeface="Times New Roman" panose="02020603050405020304" pitchFamily="18" charset="0"/>
              </a:rPr>
              <a:t>the outline for our action to achieve common prosperity so as to narrow regional, urban-rural and income gaps and ensure that the fruits of development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benefit all </a:t>
            </a:r>
            <a:r>
              <a:rPr lang="en-US" sz="2000" dirty="0">
                <a:latin typeface="Times New Roman" panose="02020603050405020304" pitchFamily="18" charset="0"/>
                <a:ea typeface="DFKai-SB" panose="03000509000000000000" pitchFamily="65" charset="-120"/>
                <a:cs typeface="Times New Roman" panose="02020603050405020304" pitchFamily="18" charset="0"/>
              </a:rPr>
              <a:t>the people.</a:t>
            </a:r>
          </a:p>
        </p:txBody>
      </p:sp>
      <p:pic>
        <p:nvPicPr>
          <p:cNvPr id="8" name="图片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9" t="2291" r="2593" b="2270"/>
          <a:stretch>
            <a:fillRect/>
          </a:stretch>
        </p:blipFill>
        <p:spPr bwMode="auto">
          <a:xfrm>
            <a:off x="1798320" y="4237990"/>
            <a:ext cx="3072130" cy="2024380"/>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pic>
        <p:nvPicPr>
          <p:cNvPr id="9" name="图片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6740" y="4237990"/>
            <a:ext cx="4203700" cy="2024380"/>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10" name="标题 1"/>
          <p:cNvSpPr txBox="1">
            <a:spLocks noChangeArrowheads="1"/>
          </p:cNvSpPr>
          <p:nvPr/>
        </p:nvSpPr>
        <p:spPr bwMode="auto">
          <a:xfrm>
            <a:off x="1015999" y="471424"/>
            <a:ext cx="10130535" cy="442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Times New Roman" panose="02020603050405020304" pitchFamily="18" charset="0"/>
                <a:ea typeface="DFKai-SB" panose="03000509000000000000" pitchFamily="65" charset="-120"/>
                <a:cs typeface="Times New Roman" panose="02020603050405020304" pitchFamily="18" charset="0"/>
              </a:rPr>
              <a:t>Significance of the new development </a:t>
            </a:r>
            <a:r>
              <a:rPr lang="en-US" sz="3200" b="1" dirty="0" smtClean="0">
                <a:latin typeface="Times New Roman" panose="02020603050405020304" pitchFamily="18" charset="0"/>
                <a:ea typeface="DFKai-SB" panose="03000509000000000000" pitchFamily="65" charset="-120"/>
                <a:cs typeface="Times New Roman" panose="02020603050405020304" pitchFamily="18" charset="0"/>
              </a:rPr>
              <a:t>philosophy</a:t>
            </a:r>
            <a:endParaRPr lang="en-US" sz="3200" b="1"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p:cNvSpPr txBox="1"/>
          <p:nvPr>
            <p:custDataLst>
              <p:tags r:id="rId1"/>
            </p:custDataLst>
          </p:nvPr>
        </p:nvSpPr>
        <p:spPr>
          <a:xfrm>
            <a:off x="2914650" y="5235575"/>
            <a:ext cx="1824038" cy="292100"/>
          </a:xfrm>
          <a:prstGeom prst="rect">
            <a:avLst/>
          </a:prstGeom>
          <a:noFill/>
        </p:spPr>
        <p:txBody>
          <a:bodyPr lIns="67500" tIns="35100" rIns="67500" bIns="35100" anchor="ctr"/>
          <a:lstStyle/>
          <a:p>
            <a:pPr algn="r">
              <a:lnSpc>
                <a:spcPct val="120000"/>
              </a:lnSpc>
              <a:defRPr/>
            </a:pPr>
            <a:endParaRPr lang="zh-CN" altLang="en-US" sz="1200" b="1" dirty="0">
              <a:solidFill>
                <a:srgbClr val="27B1B4"/>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endParaRPr>
          </a:p>
        </p:txBody>
      </p:sp>
      <p:sp>
        <p:nvSpPr>
          <p:cNvPr id="109571" name="Text Box 17"/>
          <p:cNvSpPr txBox="1">
            <a:spLocks noChangeArrowheads="1"/>
          </p:cNvSpPr>
          <p:nvPr/>
        </p:nvSpPr>
        <p:spPr bwMode="auto">
          <a:xfrm>
            <a:off x="4258625" y="1333814"/>
            <a:ext cx="3457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sz="1800" b="1" dirty="0">
                <a:latin typeface="Times New Roman" panose="02020603050405020304" pitchFamily="18" charset="0"/>
                <a:ea typeface="DFKai-SB" panose="03000509000000000000" pitchFamily="65" charset="-120"/>
                <a:cs typeface="Times New Roman" panose="02020603050405020304" pitchFamily="18" charset="0"/>
              </a:rPr>
              <a:t>“Six New” goals</a:t>
            </a:r>
          </a:p>
        </p:txBody>
      </p:sp>
      <p:pic>
        <p:nvPicPr>
          <p:cNvPr id="26" name="图片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016" y="843707"/>
            <a:ext cx="2268000" cy="150343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pic>
        <p:nvPicPr>
          <p:cNvPr id="30" name="图片 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1238" y="2841575"/>
            <a:ext cx="2268000" cy="150343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pic>
        <p:nvPicPr>
          <p:cNvPr id="28" name="图片 2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016" y="4839444"/>
            <a:ext cx="2268000" cy="150343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pic>
        <p:nvPicPr>
          <p:cNvPr id="27" name="图片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7016" y="2841575"/>
            <a:ext cx="2268000" cy="150343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109577" name="文本框 2"/>
          <p:cNvSpPr txBox="1">
            <a:spLocks noChangeArrowheads="1"/>
          </p:cNvSpPr>
          <p:nvPr/>
        </p:nvSpPr>
        <p:spPr bwMode="auto">
          <a:xfrm>
            <a:off x="566928" y="2384855"/>
            <a:ext cx="32186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200" dirty="0">
                <a:latin typeface="Times New Roman" panose="02020603050405020304" pitchFamily="18" charset="0"/>
                <a:ea typeface="DFKai-SB" panose="03000509000000000000" pitchFamily="65" charset="-120"/>
                <a:cs typeface="Times New Roman" panose="02020603050405020304" pitchFamily="18" charset="0"/>
              </a:rPr>
              <a:t>New achievements in economic </a:t>
            </a:r>
            <a:r>
              <a:rPr lang="en-US" sz="1200" dirty="0" smtClean="0">
                <a:latin typeface="Times New Roman" panose="02020603050405020304" pitchFamily="18" charset="0"/>
                <a:ea typeface="DFKai-SB" panose="03000509000000000000" pitchFamily="65" charset="-120"/>
                <a:cs typeface="Times New Roman" panose="02020603050405020304" pitchFamily="18" charset="0"/>
              </a:rPr>
              <a:t>development</a:t>
            </a:r>
            <a:endParaRPr lang="en-US" sz="1200"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9578" name="文本框 3"/>
          <p:cNvSpPr txBox="1">
            <a:spLocks noChangeArrowheads="1"/>
          </p:cNvSpPr>
          <p:nvPr/>
        </p:nvSpPr>
        <p:spPr bwMode="auto">
          <a:xfrm>
            <a:off x="758952" y="4418364"/>
            <a:ext cx="3088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200" dirty="0">
                <a:latin typeface="Times New Roman" panose="02020603050405020304" pitchFamily="18" charset="0"/>
                <a:ea typeface="DFKai-SB" panose="03000509000000000000" pitchFamily="65" charset="-120"/>
                <a:cs typeface="Times New Roman" panose="02020603050405020304" pitchFamily="18" charset="0"/>
              </a:rPr>
              <a:t>New strides in reform and </a:t>
            </a:r>
            <a:r>
              <a:rPr lang="en-US" sz="1200" dirty="0" smtClean="0">
                <a:latin typeface="Times New Roman" panose="02020603050405020304" pitchFamily="18" charset="0"/>
                <a:ea typeface="DFKai-SB" panose="03000509000000000000" pitchFamily="65" charset="-120"/>
                <a:cs typeface="Times New Roman" panose="02020603050405020304" pitchFamily="18" charset="0"/>
              </a:rPr>
              <a:t>opening-up</a:t>
            </a:r>
            <a:endParaRPr lang="en-US" sz="1200"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9579" name="文本框 4"/>
          <p:cNvSpPr txBox="1">
            <a:spLocks noChangeArrowheads="1"/>
          </p:cNvSpPr>
          <p:nvPr/>
        </p:nvSpPr>
        <p:spPr bwMode="auto">
          <a:xfrm>
            <a:off x="758952" y="6396335"/>
            <a:ext cx="38496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200" dirty="0">
                <a:latin typeface="Times New Roman" panose="02020603050405020304" pitchFamily="18" charset="0"/>
                <a:ea typeface="DFKai-SB" panose="03000509000000000000" pitchFamily="65" charset="-120"/>
                <a:cs typeface="Times New Roman" panose="02020603050405020304" pitchFamily="18" charset="0"/>
              </a:rPr>
              <a:t>Advances in ecological </a:t>
            </a:r>
            <a:r>
              <a:rPr lang="en-US" sz="1200" dirty="0" smtClean="0">
                <a:latin typeface="Times New Roman" panose="02020603050405020304" pitchFamily="18" charset="0"/>
                <a:ea typeface="DFKai-SB" panose="03000509000000000000" pitchFamily="65" charset="-120"/>
                <a:cs typeface="Times New Roman" panose="02020603050405020304" pitchFamily="18" charset="0"/>
              </a:rPr>
              <a:t>conservation</a:t>
            </a:r>
          </a:p>
        </p:txBody>
      </p:sp>
      <p:sp>
        <p:nvSpPr>
          <p:cNvPr id="109580" name="文本框 5"/>
          <p:cNvSpPr txBox="1">
            <a:spLocks noChangeArrowheads="1"/>
          </p:cNvSpPr>
          <p:nvPr/>
        </p:nvSpPr>
        <p:spPr bwMode="auto">
          <a:xfrm>
            <a:off x="9214240" y="2377445"/>
            <a:ext cx="28940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200" dirty="0">
                <a:latin typeface="Times New Roman" panose="02020603050405020304" pitchFamily="18" charset="0"/>
                <a:ea typeface="DFKai-SB" panose="03000509000000000000" pitchFamily="65" charset="-120"/>
                <a:cs typeface="Times New Roman" panose="02020603050405020304" pitchFamily="18" charset="0"/>
              </a:rPr>
              <a:t>Improvements in public </a:t>
            </a:r>
            <a:r>
              <a:rPr lang="en-US" sz="1200" dirty="0" smtClean="0">
                <a:latin typeface="Times New Roman" panose="02020603050405020304" pitchFamily="18" charset="0"/>
                <a:ea typeface="DFKai-SB" panose="03000509000000000000" pitchFamily="65" charset="-120"/>
                <a:cs typeface="Times New Roman" panose="02020603050405020304" pitchFamily="18" charset="0"/>
              </a:rPr>
              <a:t>civility </a:t>
            </a:r>
          </a:p>
        </p:txBody>
      </p:sp>
      <p:sp>
        <p:nvSpPr>
          <p:cNvPr id="109581" name="文本框 6"/>
          <p:cNvSpPr txBox="1">
            <a:spLocks noChangeArrowheads="1"/>
          </p:cNvSpPr>
          <p:nvPr/>
        </p:nvSpPr>
        <p:spPr bwMode="auto">
          <a:xfrm>
            <a:off x="9081934" y="4389437"/>
            <a:ext cx="27138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2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Improvements in people’s </a:t>
            </a:r>
            <a:r>
              <a:rPr lang="en-US" sz="12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wellbeing </a:t>
            </a:r>
          </a:p>
        </p:txBody>
      </p:sp>
      <p:sp>
        <p:nvSpPr>
          <p:cNvPr id="109582" name="文本框 7"/>
          <p:cNvSpPr txBox="1">
            <a:spLocks noChangeArrowheads="1"/>
          </p:cNvSpPr>
          <p:nvPr/>
        </p:nvSpPr>
        <p:spPr bwMode="auto">
          <a:xfrm>
            <a:off x="9081934" y="6386812"/>
            <a:ext cx="3173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200" dirty="0">
                <a:latin typeface="Times New Roman" panose="02020603050405020304" pitchFamily="18" charset="0"/>
                <a:ea typeface="DFKai-SB" panose="03000509000000000000" pitchFamily="65" charset="-120"/>
                <a:cs typeface="Times New Roman" panose="02020603050405020304" pitchFamily="18" charset="0"/>
              </a:rPr>
              <a:t>More </a:t>
            </a:r>
            <a:r>
              <a:rPr lang="en-US" sz="1200" dirty="0" smtClean="0">
                <a:latin typeface="Times New Roman" panose="02020603050405020304" pitchFamily="18" charset="0"/>
                <a:ea typeface="DFKai-SB" panose="03000509000000000000" pitchFamily="65" charset="-120"/>
                <a:cs typeface="Times New Roman" panose="02020603050405020304" pitchFamily="18" charset="0"/>
              </a:rPr>
              <a:t>effective </a:t>
            </a:r>
            <a:r>
              <a:rPr lang="en-US" sz="1200" dirty="0">
                <a:latin typeface="Times New Roman" panose="02020603050405020304" pitchFamily="18" charset="0"/>
                <a:ea typeface="DFKai-SB" panose="03000509000000000000" pitchFamily="65" charset="-120"/>
                <a:cs typeface="Times New Roman" panose="02020603050405020304" pitchFamily="18" charset="0"/>
              </a:rPr>
              <a:t>national </a:t>
            </a:r>
            <a:r>
              <a:rPr lang="en-US" sz="1200" dirty="0" smtClean="0">
                <a:latin typeface="Times New Roman" panose="02020603050405020304" pitchFamily="18" charset="0"/>
                <a:ea typeface="DFKai-SB" panose="03000509000000000000" pitchFamily="65" charset="-120"/>
                <a:cs typeface="Times New Roman" panose="02020603050405020304" pitchFamily="18" charset="0"/>
              </a:rPr>
              <a:t>governance</a:t>
            </a:r>
            <a:endParaRPr lang="en-US" sz="1200"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1" name="图片 30" descr="28089a8b8cb24dabb84091a0edf35a1b~tplv-mlhdmxsy5m-q75_0_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41238" y="4839444"/>
            <a:ext cx="2268000" cy="150343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pic>
        <p:nvPicPr>
          <p:cNvPr id="29" name="图片 28" descr="一群人坐在桌子前&#10;&#10;描述已自动生成"/>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41238" y="843707"/>
            <a:ext cx="2268000" cy="150343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cxnSp>
        <p:nvCxnSpPr>
          <p:cNvPr id="5" name="连接符: 曲线 4"/>
          <p:cNvCxnSpPr>
            <a:endCxn id="26" idx="3"/>
          </p:cNvCxnSpPr>
          <p:nvPr/>
        </p:nvCxnSpPr>
        <p:spPr>
          <a:xfrm rot="10800000">
            <a:off x="3145017" y="1595425"/>
            <a:ext cx="986005" cy="2578557"/>
          </a:xfrm>
          <a:prstGeom prst="curvedConnector3">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连接符: 曲线 6"/>
          <p:cNvCxnSpPr>
            <a:endCxn id="27" idx="3"/>
          </p:cNvCxnSpPr>
          <p:nvPr/>
        </p:nvCxnSpPr>
        <p:spPr>
          <a:xfrm rot="10800000">
            <a:off x="3145017" y="3593293"/>
            <a:ext cx="986005" cy="580689"/>
          </a:xfrm>
          <a:prstGeom prst="curvedConnector3">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连接符: 曲线 8"/>
          <p:cNvCxnSpPr/>
          <p:nvPr/>
        </p:nvCxnSpPr>
        <p:spPr>
          <a:xfrm rot="10800000" flipV="1">
            <a:off x="3226861" y="4173981"/>
            <a:ext cx="904160" cy="1570732"/>
          </a:xfrm>
          <a:prstGeom prst="curvedConnector2">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连接符: 曲线 10"/>
          <p:cNvCxnSpPr>
            <a:endCxn id="29" idx="1"/>
          </p:cNvCxnSpPr>
          <p:nvPr/>
        </p:nvCxnSpPr>
        <p:spPr>
          <a:xfrm flipV="1">
            <a:off x="8139458" y="1595424"/>
            <a:ext cx="901780" cy="2578557"/>
          </a:xfrm>
          <a:prstGeom prst="curvedConnector3">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连接符: 曲线 12"/>
          <p:cNvCxnSpPr>
            <a:endCxn id="30" idx="1"/>
          </p:cNvCxnSpPr>
          <p:nvPr/>
        </p:nvCxnSpPr>
        <p:spPr>
          <a:xfrm flipV="1">
            <a:off x="8139458" y="3593292"/>
            <a:ext cx="901780" cy="580689"/>
          </a:xfrm>
          <a:prstGeom prst="curvedConnector3">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连接符: 曲线 14"/>
          <p:cNvCxnSpPr>
            <a:endCxn id="31" idx="1"/>
          </p:cNvCxnSpPr>
          <p:nvPr/>
        </p:nvCxnSpPr>
        <p:spPr>
          <a:xfrm>
            <a:off x="8139458" y="4173981"/>
            <a:ext cx="901780" cy="1417180"/>
          </a:xfrm>
          <a:prstGeom prst="curvedConnector3">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任意多边形: 形状 5"/>
          <p:cNvSpPr/>
          <p:nvPr/>
        </p:nvSpPr>
        <p:spPr>
          <a:xfrm>
            <a:off x="940966" y="84580"/>
            <a:ext cx="10256277" cy="7288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defRPr/>
            </a:pPr>
            <a:r>
              <a:rPr lang="en-US" sz="2400" b="1" dirty="0" smtClean="0">
                <a:latin typeface="Times New Roman" panose="02020603050405020304" pitchFamily="18" charset="0"/>
                <a:cs typeface="Times New Roman" panose="02020603050405020304" pitchFamily="18" charset="0"/>
              </a:rPr>
              <a:t>Major objectives of </a:t>
            </a:r>
            <a:r>
              <a:rPr lang="en-US" sz="2400" b="1" dirty="0">
                <a:latin typeface="Times New Roman" panose="02020603050405020304" pitchFamily="18" charset="0"/>
                <a:cs typeface="Times New Roman" panose="02020603050405020304" pitchFamily="18" charset="0"/>
              </a:rPr>
              <a:t>the 14th Five-Year Plan and </a:t>
            </a:r>
            <a:endParaRPr lang="en-US" sz="2400" b="1" dirty="0" smtClean="0">
              <a:latin typeface="Times New Roman" panose="02020603050405020304" pitchFamily="18" charset="0"/>
              <a:cs typeface="Times New Roman" panose="02020603050405020304" pitchFamily="18" charset="0"/>
            </a:endParaRPr>
          </a:p>
          <a:p>
            <a:pPr algn="ctr">
              <a:lnSpc>
                <a:spcPct val="90000"/>
              </a:lnSpc>
              <a:defRPr/>
            </a:pPr>
            <a:r>
              <a:rPr lang="en-US" sz="2400" b="1" dirty="0" smtClean="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Long-Range Objectives Through the Year </a:t>
            </a:r>
            <a:r>
              <a:rPr lang="en-US" sz="2400" b="1" dirty="0" smtClean="0">
                <a:latin typeface="Times New Roman" panose="02020603050405020304" pitchFamily="18" charset="0"/>
                <a:cs typeface="Times New Roman" panose="02020603050405020304" pitchFamily="18" charset="0"/>
              </a:rPr>
              <a:t>2035</a:t>
            </a:r>
            <a:endParaRPr lang="en-US" sz="2400" b="1" dirty="0">
              <a:latin typeface="Times New Roman" panose="02020603050405020304" pitchFamily="18" charset="0"/>
              <a:cs typeface="Times New Roman" panose="02020603050405020304" pitchFamily="18" charset="0"/>
            </a:endParaRPr>
          </a:p>
        </p:txBody>
      </p:sp>
      <p:sp>
        <p:nvSpPr>
          <p:cNvPr id="25" name="内容占位符 2"/>
          <p:cNvSpPr txBox="1">
            <a:spLocks noChangeArrowheads="1"/>
          </p:cNvSpPr>
          <p:nvPr/>
        </p:nvSpPr>
        <p:spPr>
          <a:xfrm>
            <a:off x="4016968" y="1819596"/>
            <a:ext cx="4082848" cy="107721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00000"/>
              </a:lnSpc>
              <a:buFont typeface="Arial" panose="020B0604020202020204" pitchFamily="34" charset="0"/>
              <a:buNone/>
            </a:pPr>
            <a:r>
              <a:rPr lang="en-US" sz="1600" dirty="0">
                <a:latin typeface="Times New Roman" panose="02020603050405020304" pitchFamily="18" charset="0"/>
                <a:ea typeface="DFKai-SB" panose="03000509000000000000" pitchFamily="65" charset="-120"/>
                <a:cs typeface="Times New Roman" panose="02020603050405020304" pitchFamily="18" charset="0"/>
              </a:rPr>
              <a:t>The 14th Five-Year Plan sets out six “new” major </a:t>
            </a:r>
            <a:r>
              <a:rPr lang="en-US" sz="1600" dirty="0" smtClean="0">
                <a:latin typeface="Times New Roman" panose="02020603050405020304" pitchFamily="18" charset="0"/>
                <a:ea typeface="DFKai-SB" panose="03000509000000000000" pitchFamily="65" charset="-120"/>
                <a:cs typeface="Times New Roman" panose="02020603050405020304" pitchFamily="18" charset="0"/>
              </a:rPr>
              <a:t>objectives for </a:t>
            </a:r>
            <a:r>
              <a:rPr lang="en-US" sz="1600" dirty="0">
                <a:latin typeface="Times New Roman" panose="02020603050405020304" pitchFamily="18" charset="0"/>
                <a:ea typeface="DFKai-SB" panose="03000509000000000000" pitchFamily="65" charset="-120"/>
                <a:cs typeface="Times New Roman" panose="02020603050405020304" pitchFamily="18" charset="0"/>
              </a:rPr>
              <a:t>the country’s economic and social development in the coming five years.</a:t>
            </a:r>
          </a:p>
        </p:txBody>
      </p:sp>
      <p:pic>
        <p:nvPicPr>
          <p:cNvPr id="2" name="Picture 1"/>
          <p:cNvPicPr>
            <a:picLocks noChangeAspect="1"/>
          </p:cNvPicPr>
          <p:nvPr/>
        </p:nvPicPr>
        <p:blipFill>
          <a:blip r:embed="rId9"/>
          <a:stretch>
            <a:fillRect/>
          </a:stretch>
        </p:blipFill>
        <p:spPr>
          <a:xfrm>
            <a:off x="4212865" y="3092843"/>
            <a:ext cx="3886951" cy="214273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内容占位符 2"/>
          <p:cNvSpPr>
            <a:spLocks noGrp="1" noChangeArrowheads="1"/>
          </p:cNvSpPr>
          <p:nvPr>
            <p:ph idx="1"/>
          </p:nvPr>
        </p:nvSpPr>
        <p:spPr>
          <a:xfrm>
            <a:off x="457200" y="1194033"/>
            <a:ext cx="11230495" cy="1856919"/>
          </a:xfrm>
          <a:ln w="38100">
            <a:solidFill>
              <a:srgbClr val="FF0000"/>
            </a:solidFill>
          </a:ln>
        </p:spPr>
        <p:txBody>
          <a:bodyPr wrap="square">
            <a:spAutoFit/>
          </a:bodyPr>
          <a:lstStyle/>
          <a:p>
            <a:pPr marL="0" indent="0" algn="just">
              <a:lnSpc>
                <a:spcPct val="130000"/>
              </a:lnSpc>
              <a:spcBef>
                <a:spcPts val="0"/>
              </a:spcBef>
              <a:buNone/>
            </a:pPr>
            <a:r>
              <a:rPr lang="en-US" sz="1800" b="1" dirty="0">
                <a:latin typeface="Times New Roman" panose="02020603050405020304" pitchFamily="18" charset="0"/>
                <a:ea typeface="DFKai-SB" panose="03000509000000000000" pitchFamily="65" charset="-120"/>
                <a:cs typeface="Times New Roman" panose="02020603050405020304" pitchFamily="18" charset="0"/>
              </a:rPr>
              <a:t>New achievements in economic </a:t>
            </a:r>
            <a:r>
              <a:rPr lang="en-US" sz="1800" b="1" dirty="0" smtClean="0">
                <a:latin typeface="Times New Roman" panose="02020603050405020304" pitchFamily="18" charset="0"/>
                <a:ea typeface="DFKai-SB" panose="03000509000000000000" pitchFamily="65" charset="-120"/>
                <a:cs typeface="Times New Roman" panose="02020603050405020304" pitchFamily="18" charset="0"/>
              </a:rPr>
              <a:t>development</a:t>
            </a:r>
            <a:r>
              <a:rPr lang="en-US" sz="1800" b="1" dirty="0" smtClean="0">
                <a:latin typeface="Times New Roman" panose="02020603050405020304" pitchFamily="18" charset="0"/>
                <a:ea typeface="標楷體" panose="02010601000101010101" pitchFamily="2" charset="-120"/>
                <a:cs typeface="Times New Roman" panose="02020603050405020304" pitchFamily="18" charset="0"/>
                <a:sym typeface="宋体" panose="02010600030101010101" pitchFamily="2" charset="-122"/>
              </a:rPr>
              <a:t>. </a:t>
            </a:r>
            <a:r>
              <a:rPr lang="en-US" sz="1800" dirty="0">
                <a:latin typeface="Times New Roman" panose="02020603050405020304" pitchFamily="18" charset="0"/>
                <a:ea typeface="標楷體" panose="02010601000101010101" pitchFamily="2" charset="-120"/>
                <a:cs typeface="Times New Roman" panose="02020603050405020304" pitchFamily="18" charset="0"/>
                <a:sym typeface="宋体" panose="02010600030101010101" pitchFamily="2" charset="-122"/>
              </a:rPr>
              <a:t>In the coming years we will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sym typeface="宋体" panose="02010600030101010101" pitchFamily="2" charset="-122"/>
              </a:rPr>
              <a:t>achieve sustained </a:t>
            </a:r>
            <a:r>
              <a:rPr lang="en-US" sz="1800" dirty="0">
                <a:latin typeface="Times New Roman" panose="02020603050405020304" pitchFamily="18" charset="0"/>
                <a:ea typeface="標楷體" panose="02010601000101010101" pitchFamily="2" charset="-120"/>
                <a:cs typeface="Times New Roman" panose="02020603050405020304" pitchFamily="18" charset="0"/>
                <a:sym typeface="宋体" panose="02010600030101010101" pitchFamily="2" charset="-122"/>
              </a:rPr>
              <a:t>and healthy economic development based on improvements in quality and efficiency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sym typeface="宋体" panose="02010600030101010101" pitchFamily="2" charset="-122"/>
              </a:rPr>
              <a:t>and </a:t>
            </a:r>
            <a:r>
              <a:rPr lang="en-US" sz="1800" dirty="0">
                <a:latin typeface="Times New Roman" panose="02020603050405020304" pitchFamily="18" charset="0"/>
                <a:ea typeface="標楷體" panose="02010601000101010101" pitchFamily="2" charset="-120"/>
                <a:cs typeface="Times New Roman" panose="02020603050405020304" pitchFamily="18" charset="0"/>
                <a:sym typeface="宋体" panose="02010600030101010101" pitchFamily="2" charset="-122"/>
              </a:rPr>
              <a:t>fully tap the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sym typeface="宋体" panose="02010600030101010101" pitchFamily="2" charset="-122"/>
              </a:rPr>
              <a:t>growth potential.  We will energize the domestic market and improve </a:t>
            </a:r>
            <a:r>
              <a:rPr lang="en-US" sz="1800" dirty="0">
                <a:latin typeface="Times New Roman" panose="02020603050405020304" pitchFamily="18" charset="0"/>
                <a:ea typeface="標楷體" panose="02010601000101010101" pitchFamily="2" charset="-120"/>
                <a:cs typeface="Times New Roman" panose="02020603050405020304" pitchFamily="18" charset="0"/>
                <a:sym typeface="宋体" panose="02010600030101010101" pitchFamily="2" charset="-122"/>
              </a:rPr>
              <a:t>the economic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sym typeface="宋体" panose="02010600030101010101" pitchFamily="2" charset="-122"/>
              </a:rPr>
              <a:t>structure. To achieve improvement in innovation capacity, we </a:t>
            </a:r>
            <a:r>
              <a:rPr lang="en-US" sz="1800" dirty="0">
                <a:latin typeface="Times New Roman" panose="02020603050405020304" pitchFamily="18" charset="0"/>
                <a:ea typeface="標楷體" panose="02010601000101010101" pitchFamily="2" charset="-120"/>
                <a:cs typeface="Times New Roman" panose="02020603050405020304" pitchFamily="18" charset="0"/>
                <a:sym typeface="宋体" panose="02010600030101010101" pitchFamily="2" charset="-122"/>
              </a:rPr>
              <a:t>will build a highly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sym typeface="宋体" panose="02010600030101010101" pitchFamily="2" charset="-122"/>
              </a:rPr>
              <a:t>modernized  industrial chain.  We will further strength the foundation of agriculture, </a:t>
            </a:r>
            <a:r>
              <a:rPr lang="en-US" sz="1800" dirty="0">
                <a:latin typeface="Times New Roman" panose="02020603050405020304" pitchFamily="18" charset="0"/>
                <a:ea typeface="標楷體" panose="02010601000101010101" pitchFamily="2" charset="-120"/>
                <a:cs typeface="Times New Roman" panose="02020603050405020304" pitchFamily="18" charset="0"/>
                <a:sym typeface="宋体" panose="02010600030101010101" pitchFamily="2" charset="-122"/>
              </a:rPr>
              <a:t>coordinate the development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sym typeface="宋体" panose="02010600030101010101" pitchFamily="2" charset="-122"/>
              </a:rPr>
              <a:t>between urban </a:t>
            </a:r>
            <a:r>
              <a:rPr lang="en-US" sz="1800" dirty="0">
                <a:latin typeface="Times New Roman" panose="02020603050405020304" pitchFamily="18" charset="0"/>
                <a:ea typeface="標楷體" panose="02010601000101010101" pitchFamily="2" charset="-120"/>
                <a:cs typeface="Times New Roman" panose="02020603050405020304" pitchFamily="18" charset="0"/>
                <a:sym typeface="宋体" panose="02010600030101010101" pitchFamily="2" charset="-122"/>
              </a:rPr>
              <a:t>and rural areas, and construct a modern socialist economic system.</a:t>
            </a:r>
          </a:p>
        </p:txBody>
      </p:sp>
      <p:sp>
        <p:nvSpPr>
          <p:cNvPr id="9" name="内容占位符 2"/>
          <p:cNvSpPr txBox="1">
            <a:spLocks noChangeArrowheads="1"/>
          </p:cNvSpPr>
          <p:nvPr/>
        </p:nvSpPr>
        <p:spPr>
          <a:xfrm>
            <a:off x="457200" y="3400256"/>
            <a:ext cx="11230495" cy="2217017"/>
          </a:xfrm>
          <a:prstGeom prst="rect">
            <a:avLst/>
          </a:prstGeom>
          <a:ln w="38100">
            <a:solidFill>
              <a:srgbClr val="FF000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0"/>
              </a:spcBef>
              <a:buNone/>
            </a:pPr>
            <a:r>
              <a:rPr lang="en-US" sz="18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New strides in reform and opening </a:t>
            </a:r>
            <a:r>
              <a:rPr lang="en-US" sz="1800" b="1"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up. </a:t>
            </a:r>
            <a:r>
              <a:rPr lang="en-US"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We will improve the </a:t>
            </a:r>
            <a:r>
              <a:rPr lang="en-US" sz="1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socialist market economy and </a:t>
            </a:r>
            <a:r>
              <a:rPr lang="en-US"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basically </a:t>
            </a:r>
            <a:r>
              <a:rPr lang="en-US" sz="1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complete the development of a </a:t>
            </a:r>
            <a:r>
              <a:rPr lang="en-US"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high-standard market </a:t>
            </a:r>
            <a:r>
              <a:rPr lang="en-US" sz="1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system. Market entities will grow </a:t>
            </a:r>
            <a:r>
              <a:rPr lang="en-US"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in </a:t>
            </a:r>
            <a:r>
              <a:rPr lang="en-US" sz="1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dynamism, and major progress will be achieved in the reform of the property rights system and the market allocation of factors of production (</a:t>
            </a:r>
            <a:r>
              <a:rPr lang="en-US"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land, </a:t>
            </a:r>
            <a:r>
              <a:rPr lang="en-US" sz="1800" dirty="0" err="1"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labour</a:t>
            </a:r>
            <a:r>
              <a:rPr lang="en-US"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capital, technology, etc.). </a:t>
            </a:r>
            <a:r>
              <a:rPr lang="en-US" sz="1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Improvements </a:t>
            </a:r>
            <a:r>
              <a:rPr lang="en-US"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will be made to the systems for promoting fair competition. A new and better open economic system </a:t>
            </a:r>
            <a:r>
              <a:rPr lang="en-US" sz="1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will take shape. </a:t>
            </a:r>
            <a:r>
              <a:rPr lang="en-US"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L</a:t>
            </a:r>
            <a:r>
              <a:rPr lang="en-US" sz="1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iberalization </a:t>
            </a:r>
            <a:r>
              <a:rPr lang="en-US"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and </a:t>
            </a:r>
            <a:r>
              <a:rPr lang="en-US" sz="1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facilitation of trade </a:t>
            </a:r>
            <a:r>
              <a:rPr lang="en-US"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and investment </a:t>
            </a:r>
            <a:r>
              <a:rPr lang="en-US" sz="1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will be promoted, and the interconnection of </a:t>
            </a:r>
            <a:r>
              <a:rPr lang="en-US"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domestic and </a:t>
            </a:r>
            <a:r>
              <a:rPr lang="en-US" sz="1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foreign capital markets will be deepened.</a:t>
            </a:r>
            <a:endParaRPr lang="en-US"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p:txBody>
      </p:sp>
      <p:sp>
        <p:nvSpPr>
          <p:cNvPr id="2" name="Rectangle 1"/>
          <p:cNvSpPr/>
          <p:nvPr/>
        </p:nvSpPr>
        <p:spPr>
          <a:xfrm>
            <a:off x="656704" y="5933823"/>
            <a:ext cx="10831484" cy="461665"/>
          </a:xfrm>
          <a:prstGeom prst="rect">
            <a:avLst/>
          </a:prstGeom>
        </p:spPr>
        <p:txBody>
          <a:bodyPr wrap="square">
            <a:spAutoFit/>
          </a:bodyPr>
          <a:lstStyle/>
          <a:p>
            <a:r>
              <a:rPr lang="en-US" sz="1200" dirty="0">
                <a:latin typeface="Times New Roman" panose="02020603050405020304" pitchFamily="18" charset="0"/>
                <a:ea typeface="標楷體" panose="02010601000101010101" pitchFamily="2" charset="-120"/>
                <a:cs typeface="Times New Roman" panose="02020603050405020304" pitchFamily="18" charset="0"/>
              </a:rPr>
              <a:t>Source: The Outline of the 14th Five-Year Plan for Economic and Social Development and Long </a:t>
            </a:r>
            <a:r>
              <a:rPr lang="en-US" sz="1200" dirty="0" smtClean="0">
                <a:latin typeface="Times New Roman" panose="02020603050405020304" pitchFamily="18" charset="0"/>
                <a:ea typeface="標楷體" panose="02010601000101010101" pitchFamily="2" charset="-120"/>
                <a:cs typeface="Times New Roman" panose="02020603050405020304" pitchFamily="18" charset="0"/>
              </a:rPr>
              <a:t>Range </a:t>
            </a:r>
            <a:r>
              <a:rPr lang="en-US" sz="1200" dirty="0">
                <a:latin typeface="Times New Roman" panose="02020603050405020304" pitchFamily="18" charset="0"/>
                <a:ea typeface="標楷體" panose="02010601000101010101" pitchFamily="2" charset="-120"/>
                <a:cs typeface="Times New Roman" panose="02020603050405020304" pitchFamily="18" charset="0"/>
              </a:rPr>
              <a:t>Objectives through the Year 2035 of the People’s Republic of </a:t>
            </a:r>
            <a:r>
              <a:rPr lang="en-US" sz="1200" dirty="0" smtClean="0">
                <a:latin typeface="Times New Roman" panose="02020603050405020304" pitchFamily="18" charset="0"/>
                <a:ea typeface="標楷體" panose="02010601000101010101" pitchFamily="2" charset="-120"/>
                <a:cs typeface="Times New Roman" panose="02020603050405020304" pitchFamily="18" charset="0"/>
              </a:rPr>
              <a:t>China </a:t>
            </a:r>
            <a:r>
              <a:rPr lang="en-US" sz="1200" dirty="0" smtClean="0">
                <a:latin typeface="Times New Roman" panose="02020603050405020304" pitchFamily="18" charset="0"/>
                <a:ea typeface="標楷體" panose="02010601000101010101" pitchFamily="2" charset="-120"/>
                <a:cs typeface="Times New Roman" panose="02020603050405020304" pitchFamily="18" charset="0"/>
                <a:hlinkClick r:id="rId3"/>
              </a:rPr>
              <a:t>https</a:t>
            </a:r>
            <a:r>
              <a:rPr lang="en-US" sz="1200" dirty="0">
                <a:latin typeface="Times New Roman" panose="02020603050405020304" pitchFamily="18" charset="0"/>
                <a:ea typeface="標楷體" panose="02010601000101010101" pitchFamily="2" charset="-120"/>
                <a:cs typeface="Times New Roman" panose="02020603050405020304" pitchFamily="18" charset="0"/>
                <a:hlinkClick r:id="rId3"/>
              </a:rPr>
              <a:t>://</a:t>
            </a:r>
            <a:r>
              <a:rPr lang="en-US" sz="1200" dirty="0" smtClean="0">
                <a:latin typeface="Times New Roman" panose="02020603050405020304" pitchFamily="18" charset="0"/>
                <a:ea typeface="標楷體" panose="02010601000101010101" pitchFamily="2" charset="-120"/>
                <a:cs typeface="Times New Roman" panose="02020603050405020304" pitchFamily="18" charset="0"/>
                <a:hlinkClick r:id="rId3"/>
              </a:rPr>
              <a:t>en.ndrc.gov.cn/policies/202203/P020220315511411039433.pdf</a:t>
            </a:r>
            <a:r>
              <a:rPr lang="en-US" sz="1200" dirty="0" smtClean="0">
                <a:latin typeface="Times New Roman" panose="02020603050405020304" pitchFamily="18" charset="0"/>
                <a:ea typeface="標楷體" panose="02010601000101010101" pitchFamily="2" charset="-120"/>
                <a:cs typeface="Times New Roman" panose="02020603050405020304" pitchFamily="18" charset="0"/>
              </a:rPr>
              <a:t> </a:t>
            </a:r>
            <a:r>
              <a:rPr lang="en-US" sz="1200" strike="sngStrike" dirty="0" smtClean="0">
                <a:latin typeface="Times New Roman" panose="02020603050405020304" pitchFamily="18" charset="0"/>
                <a:cs typeface="Times New Roman" panose="02020603050405020304" pitchFamily="18" charset="0"/>
              </a:rPr>
              <a:t>)</a:t>
            </a:r>
            <a:endParaRPr lang="en-US" sz="1200" strike="sngStrike" dirty="0">
              <a:latin typeface="Times New Roman" panose="02020603050405020304" pitchFamily="18" charset="0"/>
              <a:cs typeface="Times New Roman" panose="02020603050405020304" pitchFamily="18" charset="0"/>
            </a:endParaRPr>
          </a:p>
        </p:txBody>
      </p:sp>
      <p:sp>
        <p:nvSpPr>
          <p:cNvPr id="6" name="任意多边形: 形状 5"/>
          <p:cNvSpPr/>
          <p:nvPr/>
        </p:nvSpPr>
        <p:spPr>
          <a:xfrm>
            <a:off x="944308" y="210261"/>
            <a:ext cx="10256277" cy="858089"/>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sz="2400" b="1" dirty="0" smtClean="0">
                <a:latin typeface="Times New Roman" panose="02020603050405020304" pitchFamily="18" charset="0"/>
                <a:cs typeface="Times New Roman" panose="02020603050405020304" pitchFamily="18" charset="0"/>
              </a:rPr>
              <a:t>Major objectives of </a:t>
            </a:r>
            <a:r>
              <a:rPr lang="en-US" sz="2400" b="1" dirty="0">
                <a:latin typeface="Times New Roman" panose="02020603050405020304" pitchFamily="18" charset="0"/>
                <a:cs typeface="Times New Roman" panose="02020603050405020304" pitchFamily="18" charset="0"/>
              </a:rPr>
              <a:t>the 14th Five-Year Plan and </a:t>
            </a:r>
            <a:endParaRPr lang="en-US" sz="2400" b="1" dirty="0" smtClean="0">
              <a:latin typeface="Times New Roman" panose="02020603050405020304" pitchFamily="18" charset="0"/>
              <a:cs typeface="Times New Roman" panose="02020603050405020304" pitchFamily="18" charset="0"/>
            </a:endParaRPr>
          </a:p>
          <a:p>
            <a:pPr algn="ctr">
              <a:lnSpc>
                <a:spcPct val="90000"/>
              </a:lnSpc>
              <a:spcAft>
                <a:spcPct val="35000"/>
              </a:spcAft>
              <a:defRPr/>
            </a:pPr>
            <a:r>
              <a:rPr lang="en-US" sz="2400" b="1" dirty="0" smtClean="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Long-Range Objectives Through the Year </a:t>
            </a:r>
            <a:r>
              <a:rPr lang="en-US" sz="2400" b="1" dirty="0" smtClean="0">
                <a:latin typeface="Times New Roman" panose="02020603050405020304" pitchFamily="18" charset="0"/>
                <a:cs typeface="Times New Roman" panose="02020603050405020304" pitchFamily="18" charset="0"/>
              </a:rPr>
              <a:t>2035</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内容占位符 2"/>
          <p:cNvSpPr>
            <a:spLocks noGrp="1" noChangeArrowheads="1"/>
          </p:cNvSpPr>
          <p:nvPr>
            <p:ph idx="1"/>
          </p:nvPr>
        </p:nvSpPr>
        <p:spPr>
          <a:xfrm>
            <a:off x="650125" y="1399551"/>
            <a:ext cx="10858500" cy="2092881"/>
          </a:xfrm>
          <a:ln w="38100">
            <a:solidFill>
              <a:srgbClr val="FF0000"/>
            </a:solidFill>
          </a:ln>
        </p:spPr>
        <p:txBody>
          <a:bodyPr wrap="square">
            <a:spAutoFit/>
          </a:bodyPr>
          <a:lstStyle/>
          <a:p>
            <a:pPr marL="0" indent="0" algn="just">
              <a:lnSpc>
                <a:spcPct val="130000"/>
              </a:lnSpc>
              <a:spcBef>
                <a:spcPts val="0"/>
              </a:spcBef>
              <a:buNone/>
            </a:pPr>
            <a:r>
              <a:rPr lang="en-US" sz="2000"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Improvements in public </a:t>
            </a:r>
            <a:r>
              <a:rPr lang="en-US" sz="2000"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civility.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We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will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promote the outstanding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traditional Chinese culture,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raise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people’s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general ethical and moral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standards</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scientific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and cultural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levels, as well as improve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health and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psychological quality.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We will improve the public cultural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services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system and cultural industry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system to</a:t>
            </a:r>
            <a:r>
              <a:rPr lang="en-US" sz="2000" strike="sngStrike"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enrich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people’s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spiritual and cultural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life.  The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influence of Chinese culture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and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cohesion of the Chinese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nation will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be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enhanced.</a:t>
            </a:r>
            <a:endPar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p:txBody>
      </p:sp>
      <p:sp>
        <p:nvSpPr>
          <p:cNvPr id="10" name="内容占位符 2"/>
          <p:cNvSpPr txBox="1">
            <a:spLocks noChangeArrowheads="1"/>
          </p:cNvSpPr>
          <p:nvPr/>
        </p:nvSpPr>
        <p:spPr>
          <a:xfrm>
            <a:off x="650125" y="3940328"/>
            <a:ext cx="10858500" cy="1692771"/>
          </a:xfrm>
          <a:prstGeom prst="rect">
            <a:avLst/>
          </a:prstGeom>
          <a:ln w="38100">
            <a:solidFill>
              <a:srgbClr val="FF000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0"/>
              </a:spcBef>
              <a:buNone/>
            </a:pPr>
            <a:r>
              <a:rPr lang="en-US"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Advances in ecological </a:t>
            </a:r>
            <a:r>
              <a:rPr lang="en-US" sz="20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conservation.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We will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better develop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protect the territorial space, achieve green transformation on production and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lifestyle,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allocate energy and resources more effectively.  We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will reduce the total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emission of pollutants, consistently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improve the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environment with a stronger shields for ecological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security, and improve the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living environment in urban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rural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areas.</a:t>
            </a:r>
            <a:endPar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Rectangle 4"/>
          <p:cNvSpPr/>
          <p:nvPr/>
        </p:nvSpPr>
        <p:spPr>
          <a:xfrm>
            <a:off x="695498" y="6096384"/>
            <a:ext cx="11496502" cy="630942"/>
          </a:xfrm>
          <a:prstGeom prst="rect">
            <a:avLst/>
          </a:prstGeom>
        </p:spPr>
        <p:txBody>
          <a:bodyPr wrap="square">
            <a:spAutoFit/>
          </a:bodyPr>
          <a:lstStyle/>
          <a:p>
            <a:r>
              <a:rPr lang="en-US" sz="12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Source: The Outline of the 14th Five-Year Plan for Economic and Social Development and Long </a:t>
            </a:r>
            <a:r>
              <a:rPr lang="en-US" sz="12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Range </a:t>
            </a:r>
            <a:r>
              <a:rPr lang="en-US" sz="12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Objectives through the Year 2035 of the People’s Republic of China </a:t>
            </a:r>
            <a:r>
              <a:rPr lang="en-US" sz="12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hlinkClick r:id="rId3"/>
              </a:rPr>
              <a:t>https://en.ndrc.gov.cn/policies/202203/P020220315511411039433.pdf</a:t>
            </a:r>
            <a:r>
              <a:rPr lang="en-US" sz="12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p>
          <a:p>
            <a:endParaRPr lang="en-US" sz="1100" strike="sngStrike" dirty="0">
              <a:solidFill>
                <a:srgbClr val="7030A0"/>
              </a:solidFill>
              <a:latin typeface="Times New Roman" panose="02020603050405020304" pitchFamily="18" charset="0"/>
              <a:cs typeface="Times New Roman" panose="02020603050405020304" pitchFamily="18" charset="0"/>
            </a:endParaRPr>
          </a:p>
        </p:txBody>
      </p:sp>
      <p:sp>
        <p:nvSpPr>
          <p:cNvPr id="6" name="任意多边形: 形状 5"/>
          <p:cNvSpPr/>
          <p:nvPr/>
        </p:nvSpPr>
        <p:spPr>
          <a:xfrm>
            <a:off x="867393" y="324747"/>
            <a:ext cx="10256277" cy="858089"/>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sz="2400" b="1" dirty="0" smtClean="0">
                <a:solidFill>
                  <a:schemeClr val="tx1">
                    <a:lumMod val="95000"/>
                    <a:lumOff val="5000"/>
                  </a:schemeClr>
                </a:solidFill>
                <a:latin typeface="Times New Roman" panose="02020603050405020304" pitchFamily="18" charset="0"/>
                <a:cs typeface="Times New Roman" panose="02020603050405020304" pitchFamily="18" charset="0"/>
              </a:rPr>
              <a:t>Major </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objectives </a:t>
            </a:r>
            <a:r>
              <a:rPr lang="en-US" sz="2400" b="1" dirty="0" smtClean="0">
                <a:solidFill>
                  <a:schemeClr val="tx1">
                    <a:lumMod val="95000"/>
                    <a:lumOff val="5000"/>
                  </a:schemeClr>
                </a:solidFill>
                <a:latin typeface="Times New Roman" panose="02020603050405020304" pitchFamily="18" charset="0"/>
                <a:cs typeface="Times New Roman" panose="02020603050405020304" pitchFamily="18" charset="0"/>
              </a:rPr>
              <a:t>of </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the 14th Five-Year Plan and </a:t>
            </a:r>
            <a:endParaRPr lang="en-US" sz="2400"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lnSpc>
                <a:spcPct val="90000"/>
              </a:lnSpc>
              <a:spcAft>
                <a:spcPct val="35000"/>
              </a:spcAft>
              <a:defRPr/>
            </a:pPr>
            <a:r>
              <a:rPr lang="en-US" sz="2400" b="1" dirty="0" smtClean="0">
                <a:solidFill>
                  <a:schemeClr val="tx1">
                    <a:lumMod val="95000"/>
                    <a:lumOff val="5000"/>
                  </a:schemeClr>
                </a:solidFill>
                <a:latin typeface="Times New Roman" panose="02020603050405020304" pitchFamily="18" charset="0"/>
                <a:cs typeface="Times New Roman" panose="02020603050405020304" pitchFamily="18" charset="0"/>
              </a:rPr>
              <a:t>the </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Long-Range Objectives Through the Year </a:t>
            </a:r>
            <a:r>
              <a:rPr lang="en-US" sz="2400" b="1" dirty="0" smtClean="0">
                <a:solidFill>
                  <a:schemeClr val="tx1">
                    <a:lumMod val="95000"/>
                    <a:lumOff val="5000"/>
                  </a:schemeClr>
                </a:solidFill>
                <a:latin typeface="Times New Roman" panose="02020603050405020304" pitchFamily="18" charset="0"/>
                <a:cs typeface="Times New Roman" panose="02020603050405020304" pitchFamily="18" charset="0"/>
              </a:rPr>
              <a:t>2035</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内容占位符 2"/>
          <p:cNvSpPr>
            <a:spLocks noGrp="1" noChangeArrowheads="1"/>
          </p:cNvSpPr>
          <p:nvPr>
            <p:ph idx="1"/>
          </p:nvPr>
        </p:nvSpPr>
        <p:spPr>
          <a:xfrm>
            <a:off x="498763" y="1312011"/>
            <a:ext cx="11330247" cy="2492990"/>
          </a:xfrm>
          <a:ln w="38100">
            <a:solidFill>
              <a:srgbClr val="FF0000"/>
            </a:solidFill>
          </a:ln>
        </p:spPr>
        <p:txBody>
          <a:bodyPr wrap="square">
            <a:spAutoFit/>
          </a:bodyPr>
          <a:lstStyle/>
          <a:p>
            <a:pPr marL="0" indent="0" algn="just">
              <a:lnSpc>
                <a:spcPct val="130000"/>
              </a:lnSpc>
              <a:spcBef>
                <a:spcPts val="0"/>
              </a:spcBef>
              <a:buNone/>
            </a:pPr>
            <a:r>
              <a:rPr lang="en-US" sz="20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Improvements in people’s </a:t>
            </a:r>
            <a:r>
              <a:rPr lang="en-US" sz="2000" b="1"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wellbeing.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We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will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provide more higher-quality employment opportunities,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keep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the income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growth in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line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with economic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growth, and significantly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improve the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income distribution structure. Access to basic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public services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will become more equitable and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the educational level of the population will continue to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rise.  We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will also improve the social security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system and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the health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care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system, consolidate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the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achievements of poverty alleviation and improve the people’s livelihood, and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promote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rural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revitalization on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all fronts</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endPar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p:txBody>
      </p:sp>
      <p:sp>
        <p:nvSpPr>
          <p:cNvPr id="9" name="内容占位符 2"/>
          <p:cNvSpPr txBox="1">
            <a:spLocks noChangeArrowheads="1"/>
          </p:cNvSpPr>
          <p:nvPr/>
        </p:nvSpPr>
        <p:spPr>
          <a:xfrm>
            <a:off x="498761" y="4135787"/>
            <a:ext cx="11330247" cy="1692771"/>
          </a:xfrm>
          <a:prstGeom prst="rect">
            <a:avLst/>
          </a:prstGeom>
          <a:ln w="38100">
            <a:solidFill>
              <a:srgbClr val="FF000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0"/>
              </a:spcBef>
              <a:buNone/>
            </a:pPr>
            <a:r>
              <a:rPr lang="en-US" sz="20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More </a:t>
            </a:r>
            <a:r>
              <a:rPr lang="en-US" sz="2000" b="1"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effective </a:t>
            </a:r>
            <a:r>
              <a:rPr lang="en-US" sz="20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national </a:t>
            </a:r>
            <a:r>
              <a:rPr lang="en-US" sz="2000" b="1"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governance.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We will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strengthen socialist democracy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and the rule of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law.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S</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ocial fairness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and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justice will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be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manifested.  The government will enhance its administrative efficiency and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credibility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which will promote social governance.  We will prevent and mitigate major risks by increasing our ability in guarding against natural disasters.</a:t>
            </a:r>
            <a:endParaRPr 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p:txBody>
      </p:sp>
      <p:sp>
        <p:nvSpPr>
          <p:cNvPr id="5" name="Rectangle 4"/>
          <p:cNvSpPr/>
          <p:nvPr/>
        </p:nvSpPr>
        <p:spPr>
          <a:xfrm>
            <a:off x="498763" y="5992843"/>
            <a:ext cx="11496502" cy="600164"/>
          </a:xfrm>
          <a:prstGeom prst="rect">
            <a:avLst/>
          </a:prstGeom>
        </p:spPr>
        <p:txBody>
          <a:bodyPr wrap="square">
            <a:spAutoFit/>
          </a:bodyPr>
          <a:lstStyle/>
          <a:p>
            <a:r>
              <a:rPr lang="en-US" sz="1100" dirty="0">
                <a:latin typeface="Times New Roman" panose="02020603050405020304" pitchFamily="18" charset="0"/>
                <a:ea typeface="標楷體" panose="02010601000101010101" pitchFamily="2" charset="-120"/>
                <a:cs typeface="Times New Roman" panose="02020603050405020304" pitchFamily="18" charset="0"/>
              </a:rPr>
              <a:t>Source: The Outline of the 14th Five-Year Plan for Economic and Social Development and Long </a:t>
            </a:r>
            <a:r>
              <a:rPr lang="en-US" sz="1100" dirty="0" smtClean="0">
                <a:latin typeface="Times New Roman" panose="02020603050405020304" pitchFamily="18" charset="0"/>
                <a:ea typeface="標楷體" panose="02010601000101010101" pitchFamily="2" charset="-120"/>
                <a:cs typeface="Times New Roman" panose="02020603050405020304" pitchFamily="18" charset="0"/>
              </a:rPr>
              <a:t>Range </a:t>
            </a:r>
            <a:r>
              <a:rPr lang="en-US" sz="1100" dirty="0">
                <a:latin typeface="Times New Roman" panose="02020603050405020304" pitchFamily="18" charset="0"/>
                <a:ea typeface="標楷體" panose="02010601000101010101" pitchFamily="2" charset="-120"/>
                <a:cs typeface="Times New Roman" panose="02020603050405020304" pitchFamily="18" charset="0"/>
              </a:rPr>
              <a:t>Objectives through the Year 2035 of the People’s Republic of China </a:t>
            </a:r>
            <a:r>
              <a:rPr lang="en-US" sz="1100" dirty="0">
                <a:latin typeface="Times New Roman" panose="02020603050405020304" pitchFamily="18" charset="0"/>
                <a:ea typeface="標楷體" panose="02010601000101010101" pitchFamily="2" charset="-120"/>
                <a:cs typeface="Times New Roman" panose="02020603050405020304" pitchFamily="18" charset="0"/>
                <a:hlinkClick r:id="rId3"/>
              </a:rPr>
              <a:t>https://en.ndrc.gov.cn/policies/202203/P020220315511411039433.pdf</a:t>
            </a:r>
            <a:r>
              <a:rPr lang="en-US" sz="1100" dirty="0">
                <a:latin typeface="Times New Roman" panose="02020603050405020304" pitchFamily="18" charset="0"/>
                <a:ea typeface="標楷體" panose="02010601000101010101" pitchFamily="2" charset="-120"/>
                <a:cs typeface="Times New Roman" panose="02020603050405020304" pitchFamily="18" charset="0"/>
              </a:rPr>
              <a:t> </a:t>
            </a:r>
          </a:p>
          <a:p>
            <a:endParaRPr lang="en-US" sz="1100" strike="sngStrike" dirty="0">
              <a:latin typeface="Times New Roman" panose="02020603050405020304" pitchFamily="18" charset="0"/>
              <a:cs typeface="Times New Roman" panose="02020603050405020304" pitchFamily="18" charset="0"/>
            </a:endParaRPr>
          </a:p>
        </p:txBody>
      </p:sp>
      <p:sp>
        <p:nvSpPr>
          <p:cNvPr id="7" name="任意多边形: 形状 5"/>
          <p:cNvSpPr/>
          <p:nvPr/>
        </p:nvSpPr>
        <p:spPr>
          <a:xfrm>
            <a:off x="1035747" y="226495"/>
            <a:ext cx="10256277" cy="858089"/>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sz="2400" b="1" dirty="0">
                <a:latin typeface="Times New Roman" panose="02020603050405020304" pitchFamily="18" charset="0"/>
                <a:cs typeface="Times New Roman" panose="02020603050405020304" pitchFamily="18" charset="0"/>
              </a:rPr>
              <a:t>Main objectives </a:t>
            </a:r>
            <a:r>
              <a:rPr lang="en-US" sz="2400" b="1" dirty="0" smtClean="0">
                <a:latin typeface="Times New Roman" panose="02020603050405020304" pitchFamily="18" charset="0"/>
                <a:cs typeface="Times New Roman" panose="02020603050405020304" pitchFamily="18" charset="0"/>
              </a:rPr>
              <a:t>of </a:t>
            </a:r>
            <a:r>
              <a:rPr lang="en-US" sz="2400" b="1" dirty="0">
                <a:latin typeface="Times New Roman" panose="02020603050405020304" pitchFamily="18" charset="0"/>
                <a:cs typeface="Times New Roman" panose="02020603050405020304" pitchFamily="18" charset="0"/>
              </a:rPr>
              <a:t>the 14th Five-Year Plan and </a:t>
            </a:r>
            <a:endParaRPr lang="en-US" sz="2400" b="1" dirty="0" smtClean="0">
              <a:latin typeface="Times New Roman" panose="02020603050405020304" pitchFamily="18" charset="0"/>
              <a:cs typeface="Times New Roman" panose="02020603050405020304" pitchFamily="18" charset="0"/>
            </a:endParaRPr>
          </a:p>
          <a:p>
            <a:pPr algn="ctr">
              <a:lnSpc>
                <a:spcPct val="90000"/>
              </a:lnSpc>
              <a:spcAft>
                <a:spcPct val="35000"/>
              </a:spcAft>
              <a:defRPr/>
            </a:pPr>
            <a:r>
              <a:rPr lang="en-US" sz="2400" b="1" dirty="0" smtClean="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Long-Range Objectives Through the Year </a:t>
            </a:r>
            <a:r>
              <a:rPr lang="en-US" sz="2400" b="1" dirty="0" smtClean="0">
                <a:latin typeface="Times New Roman" panose="02020603050405020304" pitchFamily="18" charset="0"/>
                <a:cs typeface="Times New Roman" panose="02020603050405020304" pitchFamily="18" charset="0"/>
              </a:rPr>
              <a:t>2035</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4"/>
          <p:cNvGraphicFramePr>
            <a:graphicFrameLocks noGrp="1"/>
          </p:cNvGraphicFramePr>
          <p:nvPr>
            <p:ph idx="1"/>
            <p:custDataLst>
              <p:tags r:id="rId1"/>
            </p:custDataLst>
            <p:extLst>
              <p:ext uri="{D42A27DB-BD31-4B8C-83A1-F6EECF244321}">
                <p14:modId xmlns:p14="http://schemas.microsoft.com/office/powerpoint/2010/main" val="2315743975"/>
              </p:ext>
            </p:extLst>
          </p:nvPr>
        </p:nvGraphicFramePr>
        <p:xfrm>
          <a:off x="245314" y="1280861"/>
          <a:ext cx="11257838" cy="5577139"/>
        </p:xfrm>
        <a:graphic>
          <a:graphicData uri="http://schemas.openxmlformats.org/drawingml/2006/table">
            <a:tbl>
              <a:tblPr/>
              <a:tblGrid>
                <a:gridCol w="336791">
                  <a:extLst>
                    <a:ext uri="{9D8B030D-6E8A-4147-A177-3AD203B41FA5}">
                      <a16:colId xmlns:a16="http://schemas.microsoft.com/office/drawing/2014/main" val="20000"/>
                    </a:ext>
                  </a:extLst>
                </a:gridCol>
                <a:gridCol w="10921047">
                  <a:extLst>
                    <a:ext uri="{9D8B030D-6E8A-4147-A177-3AD203B41FA5}">
                      <a16:colId xmlns:a16="http://schemas.microsoft.com/office/drawing/2014/main" val="20001"/>
                    </a:ext>
                  </a:extLst>
                </a:gridCol>
              </a:tblGrid>
              <a:tr h="572748">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dirty="0">
                          <a:ln>
                            <a:noFill/>
                          </a:ln>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1</a:t>
                      </a: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ts val="600"/>
                        </a:spcBef>
                        <a:spcAft>
                          <a:spcPts val="600"/>
                        </a:spcAft>
                        <a:buClrTx/>
                        <a:buSzTx/>
                        <a:buFontTx/>
                        <a:buNone/>
                      </a:pPr>
                      <a:r>
                        <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China’s </a:t>
                      </a: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economic strength, scientific and technological capacities and overall national </a:t>
                      </a:r>
                      <a:r>
                        <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strength will </a:t>
                      </a: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increase significantly.  The economic aggregate and per capita income of </a:t>
                      </a:r>
                      <a:r>
                        <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urban and rural </a:t>
                      </a: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residents will make new strides.</a:t>
                      </a:r>
                      <a:endPar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6294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a:ln>
                            <a:noFill/>
                          </a:ln>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2</a:t>
                      </a: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ts val="600"/>
                        </a:spcBef>
                        <a:spcAft>
                          <a:spcPts val="600"/>
                        </a:spcAft>
                        <a:buClrTx/>
                        <a:buSzTx/>
                        <a:buFontTx/>
                        <a:buNone/>
                      </a:pPr>
                      <a:r>
                        <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We will </a:t>
                      </a: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basically complete new </a:t>
                      </a:r>
                      <a:r>
                        <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industrialization, </a:t>
                      </a:r>
                      <a:r>
                        <a:rPr kumimoji="0" lang="en-US" sz="1600" b="0" i="0" u="none" strike="noStrike" cap="none" normalizeH="0" baseline="0" dirty="0" err="1"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informatization</a:t>
                      </a: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urbanization </a:t>
                      </a:r>
                      <a:r>
                        <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agricultural </a:t>
                      </a: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modernization, </a:t>
                      </a:r>
                      <a:r>
                        <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a:t>
                      </a: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complete building </a:t>
                      </a:r>
                      <a:r>
                        <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 </a:t>
                      </a: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modernized </a:t>
                      </a:r>
                      <a:r>
                        <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economic system.</a:t>
                      </a: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19488">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a:ln>
                            <a:noFill/>
                          </a:ln>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3</a:t>
                      </a: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ts val="600"/>
                        </a:spcBef>
                        <a:spcAft>
                          <a:spcPts val="600"/>
                        </a:spcAft>
                        <a:buClrTx/>
                        <a:buSzTx/>
                        <a:buFontTx/>
                        <a:buNone/>
                      </a:pP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We will have basically modernized the governance system and capacity, our people will be fully ensured their rights to equal participation and development, and the rule of law for the country, the government, and society will be comprehensively in place. </a:t>
                      </a:r>
                      <a:endPar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97512">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a:ln>
                            <a:noFill/>
                          </a:ln>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4</a:t>
                      </a: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ts val="600"/>
                        </a:spcBef>
                        <a:spcAft>
                          <a:spcPts val="600"/>
                        </a:spcAft>
                        <a:buClrTx/>
                        <a:buSzTx/>
                        <a:buFontTx/>
                        <a:buNone/>
                      </a:pP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Our nation will have a thriving culture, first-class education, a high-caliber workforce, sporting excellence, and high standards of health. We will further improve the well-rounded development of our people and </a:t>
                      </a:r>
                      <a:r>
                        <a:rPr kumimoji="0" lang="en-US" altLang="zh-HK" sz="1600" b="0" i="0" u="none" strike="noStrike" kern="1200"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raise standards of public civility</a:t>
                      </a: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and China’s cultural soft power will be enhanced. </a:t>
                      </a:r>
                      <a:endPar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6294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a:ln>
                            <a:noFill/>
                          </a:ln>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5</a:t>
                      </a: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ts val="600"/>
                        </a:spcBef>
                        <a:spcAft>
                          <a:spcPts val="600"/>
                        </a:spcAft>
                        <a:buClrTx/>
                        <a:buSzTx/>
                        <a:buFontTx/>
                        <a:buNone/>
                      </a:pP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Eco-friendly work practices and lifestyles will be established, and carbon emissions will be reduced.  There will be a fundamental improvement in the ecological environment.</a:t>
                      </a:r>
                      <a:endPar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6294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a:ln>
                            <a:noFill/>
                          </a:ln>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6</a:t>
                      </a: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ts val="600"/>
                        </a:spcBef>
                        <a:spcAft>
                          <a:spcPts val="600"/>
                        </a:spcAft>
                        <a:buClrTx/>
                        <a:buSzTx/>
                        <a:buFontTx/>
                        <a:buNone/>
                      </a:pP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 new pattern of opening up will have taken shape, and our new strengths in international economic cooperation and competition will be significantly enhanced. </a:t>
                      </a:r>
                      <a:endPar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797512">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a:ln>
                            <a:noFill/>
                          </a:ln>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7</a:t>
                      </a: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ts val="600"/>
                        </a:spcBef>
                        <a:spcAft>
                          <a:spcPts val="600"/>
                        </a:spcAft>
                        <a:buClrTx/>
                        <a:buSzTx/>
                        <a:buFontTx/>
                        <a:buNone/>
                        <a:defRPr/>
                      </a:pP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The per capita GDP will reach the level of moderately developed countries and the size of the middle-income group will be significantly expanded. Equitable access to basic public services will be ensured.  Disparities in development between urban and rural areas and between regions, and in living standards will be significantly reduced. </a:t>
                      </a:r>
                      <a:endPar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16369">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a:ln>
                            <a:noFill/>
                          </a:ln>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8</a:t>
                      </a: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ts val="600"/>
                        </a:spcBef>
                        <a:spcAft>
                          <a:spcPts val="600"/>
                        </a:spcAft>
                        <a:buClrTx/>
                        <a:buSzTx/>
                        <a:buFontTx/>
                        <a:buNone/>
                      </a:pP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a:t>
                      </a:r>
                      <a:r>
                        <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modernization of national defense and the </a:t>
                      </a: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armed forces will be basically achieved.</a:t>
                      </a:r>
                      <a:endPar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8348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a:ln>
                            <a:noFill/>
                          </a:ln>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9</a:t>
                      </a: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ts val="600"/>
                        </a:spcBef>
                        <a:spcAft>
                          <a:spcPts val="600"/>
                        </a:spcAft>
                        <a:buClrTx/>
                        <a:buSzTx/>
                        <a:buFontTx/>
                        <a:buNone/>
                      </a:pPr>
                      <a:r>
                        <a:rPr kumimoji="0" lang="en-US" sz="1600" b="0" i="0" u="none" strike="noStrike" cap="none" normalizeH="0" baseline="0" dirty="0" smtClean="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Our people will lead even better lives, with more substantive advances in people’s well-rounded development and common prosperity.  </a:t>
                      </a:r>
                      <a:endParaRPr kumimoji="0" lang="en-US" sz="1600" b="0" i="0" u="none" strike="noStrike" cap="none" normalizeH="0" baseline="0" dirty="0">
                        <a:ln>
                          <a:noFill/>
                        </a:ln>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bl>
          </a:graphicData>
        </a:graphic>
      </p:graphicFrame>
      <p:sp>
        <p:nvSpPr>
          <p:cNvPr id="127012" name="矩形 1"/>
          <p:cNvSpPr>
            <a:spLocks noChangeArrowheads="1"/>
          </p:cNvSpPr>
          <p:nvPr/>
        </p:nvSpPr>
        <p:spPr bwMode="auto">
          <a:xfrm>
            <a:off x="254374" y="800194"/>
            <a:ext cx="10251440" cy="72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lnSpc>
                <a:spcPct val="120000"/>
              </a:lnSpc>
              <a:spcBef>
                <a:spcPct val="0"/>
              </a:spcBef>
              <a:buFontTx/>
              <a:buNone/>
            </a:pPr>
            <a:r>
              <a:rPr lang="en-US" sz="1800" dirty="0">
                <a:latin typeface="Times New Roman" panose="02020603050405020304" pitchFamily="18" charset="0"/>
                <a:cs typeface="Times New Roman" panose="02020603050405020304" pitchFamily="18" charset="0"/>
              </a:rPr>
              <a:t>The 14th Five-Year Plan also outlines a vision to basically achieve socialist </a:t>
            </a:r>
            <a:r>
              <a:rPr lang="en-US" sz="1800" dirty="0" smtClean="0">
                <a:latin typeface="Times New Roman" panose="02020603050405020304" pitchFamily="18" charset="0"/>
                <a:cs typeface="Times New Roman" panose="02020603050405020304" pitchFamily="18" charset="0"/>
              </a:rPr>
              <a:t>modernization </a:t>
            </a:r>
            <a:r>
              <a:rPr lang="en-US" sz="1800" dirty="0">
                <a:latin typeface="Times New Roman" panose="02020603050405020304" pitchFamily="18" charset="0"/>
                <a:cs typeface="Times New Roman" panose="02020603050405020304" pitchFamily="18" charset="0"/>
              </a:rPr>
              <a:t>by 2035</a:t>
            </a:r>
            <a:r>
              <a:rPr lang="en-US" sz="1800" dirty="0" smtClean="0">
                <a:latin typeface="Times New Roman" panose="02020603050405020304" pitchFamily="18" charset="0"/>
                <a:cs typeface="Times New Roman" panose="02020603050405020304" pitchFamily="18" charset="0"/>
              </a:rPr>
              <a:t>.</a:t>
            </a:r>
          </a:p>
          <a:p>
            <a:pPr algn="just">
              <a:lnSpc>
                <a:spcPct val="120000"/>
              </a:lnSpc>
              <a:spcBef>
                <a:spcPct val="0"/>
              </a:spcBef>
              <a:buFontTx/>
              <a:buNone/>
            </a:pPr>
            <a:endParaRPr lang="en-US" sz="1800" dirty="0">
              <a:latin typeface="Times New Roman" panose="02020603050405020304" pitchFamily="18" charset="0"/>
              <a:cs typeface="Times New Roman" panose="02020603050405020304" pitchFamily="18" charset="0"/>
            </a:endParaRPr>
          </a:p>
        </p:txBody>
      </p:sp>
      <p:sp>
        <p:nvSpPr>
          <p:cNvPr id="5" name="标题 1"/>
          <p:cNvSpPr txBox="1">
            <a:spLocks noChangeArrowheads="1"/>
          </p:cNvSpPr>
          <p:nvPr/>
        </p:nvSpPr>
        <p:spPr bwMode="auto">
          <a:xfrm>
            <a:off x="2004223" y="175830"/>
            <a:ext cx="9145256"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Times New Roman" panose="02020603050405020304" pitchFamily="18" charset="0"/>
                <a:ea typeface="DFKai-SB" panose="03000509000000000000" pitchFamily="65" charset="-120"/>
                <a:cs typeface="Times New Roman" panose="02020603050405020304" pitchFamily="18" charset="0"/>
              </a:rPr>
              <a:t>The 14th Five-Year Plan for National Economic and Social Development and </a:t>
            </a:r>
            <a:r>
              <a:rPr lang="en-US" sz="2400" b="1" dirty="0" smtClean="0">
                <a:latin typeface="Times New Roman" panose="02020603050405020304" pitchFamily="18" charset="0"/>
                <a:ea typeface="DFKai-SB" panose="03000509000000000000" pitchFamily="65" charset="-120"/>
                <a:cs typeface="Times New Roman" panose="02020603050405020304" pitchFamily="18" charset="0"/>
              </a:rPr>
              <a:t>the Long-Range Objectives Through the Year 2035</a:t>
            </a:r>
            <a:endParaRPr lang="en-US" sz="2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Google Shape;172;p24"/>
          <p:cNvSpPr txBox="1"/>
          <p:nvPr/>
        </p:nvSpPr>
        <p:spPr>
          <a:xfrm>
            <a:off x="382474" y="291698"/>
            <a:ext cx="1319717" cy="400069"/>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000000"/>
                </a:solidFill>
                <a:latin typeface="Times New Roman" panose="02020603050405020304" pitchFamily="18" charset="0"/>
                <a:cs typeface="Times New Roman" panose="02020603050405020304" pitchFamily="18" charset="0"/>
                <a:sym typeface="Arial"/>
              </a:rPr>
              <a:t>Reference</a:t>
            </a:r>
            <a:endParaRP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201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87808" y="1467027"/>
            <a:ext cx="10633008" cy="2308324"/>
          </a:xfrm>
          <a:prstGeom prst="rect">
            <a:avLst/>
          </a:prstGeom>
          <a:noFill/>
          <a:ln w="28575">
            <a:solidFill>
              <a:srgbClr val="FF0000"/>
            </a:solidFill>
          </a:ln>
        </p:spPr>
        <p:txBody>
          <a:bodyPr wrap="square" rtlCol="0">
            <a:spAutoFit/>
          </a:bodyPr>
          <a:lstStyle/>
          <a:p>
            <a:pPr algn="just">
              <a:lnSpc>
                <a:spcPct val="120000"/>
              </a:lnSpc>
            </a:pP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Innovation-driven development</a:t>
            </a:r>
            <a:r>
              <a:rPr lang="en-US" sz="2000" dirty="0">
                <a:latin typeface="Times New Roman" panose="02020603050405020304" pitchFamily="18" charset="0"/>
                <a:ea typeface="DFKai-SB" panose="03000509000000000000" pitchFamily="65" charset="-120"/>
                <a:cs typeface="Times New Roman" panose="02020603050405020304" pitchFamily="18" charset="0"/>
              </a:rPr>
              <a:t>: During the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13</a:t>
            </a:r>
            <a:r>
              <a:rPr lang="en-US" sz="2000"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sz="2000" dirty="0">
                <a:latin typeface="Times New Roman" panose="02020603050405020304" pitchFamily="18" charset="0"/>
                <a:ea typeface="DFKai-SB" panose="03000509000000000000" pitchFamily="65" charset="-120"/>
                <a:cs typeface="Times New Roman" panose="02020603050405020304" pitchFamily="18" charset="0"/>
              </a:rPr>
              <a:t>Plan period, China has made a series of major technological innovation breakthroughs in key fields on its way to becoming a country strong in science and technology. We must continue to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be innovative, </a:t>
            </a:r>
            <a:r>
              <a:rPr lang="en-US" sz="2000" dirty="0">
                <a:latin typeface="Times New Roman" panose="02020603050405020304" pitchFamily="18" charset="0"/>
                <a:ea typeface="DFKai-SB" panose="03000509000000000000" pitchFamily="65" charset="-120"/>
                <a:cs typeface="Times New Roman" panose="02020603050405020304" pitchFamily="18" charset="0"/>
              </a:rPr>
              <a:t>strengthen the development of core science and technology, and cultivate innovative advantages in core and key technologies and forward-looking projects that meet urgent and long-term needs of the country.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 At </a:t>
            </a:r>
            <a:r>
              <a:rPr lang="en-US" sz="2000" dirty="0">
                <a:latin typeface="Times New Roman" panose="02020603050405020304" pitchFamily="18" charset="0"/>
                <a:ea typeface="DFKai-SB" panose="03000509000000000000" pitchFamily="65" charset="-120"/>
                <a:cs typeface="Times New Roman" panose="02020603050405020304" pitchFamily="18" charset="0"/>
              </a:rPr>
              <a:t>the same time, we should strengthen basic research and original innovation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ability.</a:t>
            </a:r>
            <a:endParaRPr 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任意多边形: 形状 7"/>
          <p:cNvSpPr/>
          <p:nvPr/>
        </p:nvSpPr>
        <p:spPr>
          <a:xfrm>
            <a:off x="478302" y="532271"/>
            <a:ext cx="10942514"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sz="3200" b="1" dirty="0">
                <a:latin typeface="Times New Roman" panose="02020603050405020304" pitchFamily="18" charset="0"/>
                <a:ea typeface="DFKai-SB" panose="03000509000000000000" pitchFamily="65" charset="-120"/>
                <a:cs typeface="Times New Roman" panose="02020603050405020304" pitchFamily="18" charset="0"/>
              </a:rPr>
              <a:t>Strategies for the implementation of the </a:t>
            </a:r>
            <a:r>
              <a:rPr lang="en-US" sz="3200" b="1" dirty="0" smtClean="0">
                <a:latin typeface="Times New Roman" panose="02020603050405020304" pitchFamily="18" charset="0"/>
                <a:ea typeface="DFKai-SB" panose="03000509000000000000" pitchFamily="65" charset="-120"/>
                <a:cs typeface="Times New Roman" panose="02020603050405020304" pitchFamily="18" charset="0"/>
              </a:rPr>
              <a:t>14</a:t>
            </a:r>
            <a:r>
              <a:rPr lang="en-US" sz="3200" b="1"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sz="3200" b="1"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sz="3200" b="1" dirty="0">
                <a:latin typeface="Times New Roman" panose="02020603050405020304" pitchFamily="18" charset="0"/>
                <a:ea typeface="DFKai-SB" panose="03000509000000000000" pitchFamily="65" charset="-120"/>
                <a:cs typeface="Times New Roman" panose="02020603050405020304" pitchFamily="18" charset="0"/>
              </a:rPr>
              <a:t>Plan</a:t>
            </a:r>
          </a:p>
        </p:txBody>
      </p:sp>
      <p:sp>
        <p:nvSpPr>
          <p:cNvPr id="10" name="文本框 1"/>
          <p:cNvSpPr txBox="1"/>
          <p:nvPr/>
        </p:nvSpPr>
        <p:spPr>
          <a:xfrm>
            <a:off x="787808" y="4081332"/>
            <a:ext cx="10633008" cy="1906740"/>
          </a:xfrm>
          <a:prstGeom prst="rect">
            <a:avLst/>
          </a:prstGeom>
          <a:noFill/>
          <a:ln w="28575">
            <a:solidFill>
              <a:srgbClr val="FF0000"/>
            </a:solidFill>
          </a:ln>
        </p:spPr>
        <p:txBody>
          <a:bodyPr wrap="square" rtlCol="0">
            <a:spAutoFit/>
          </a:bodyPr>
          <a:lstStyle/>
          <a:p>
            <a:pPr algn="just">
              <a:lnSpc>
                <a:spcPct val="120000"/>
              </a:lnSpc>
            </a:pP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Development of a </a:t>
            </a:r>
            <a:r>
              <a:rPr lang="en-US" sz="2000" dirty="0">
                <a:latin typeface="Times New Roman" panose="02020603050405020304" pitchFamily="18" charset="0"/>
                <a:ea typeface="DFKai-SB" panose="03000509000000000000" pitchFamily="65" charset="-120"/>
                <a:cs typeface="Times New Roman" panose="02020603050405020304" pitchFamily="18" charset="0"/>
              </a:rPr>
              <a:t>modern industrial system: We will facilitate the deep integration of advanced manufacturing and modern service industries, strengthen infrastructure, build a modern industrial system featuring coordinated development of the real economy, scientific and technological innovation, modern finance and human resources, and promote industrial optimization and upgrading to </a:t>
            </a:r>
            <a:r>
              <a:rPr lang="en-US" sz="2000" dirty="0" smtClean="0">
                <a:latin typeface="Times New Roman" panose="02020603050405020304" pitchFamily="18" charset="0"/>
                <a:ea typeface="DFKai-SB" panose="03000509000000000000" pitchFamily="65" charset="-120"/>
                <a:cs typeface="Times New Roman" panose="02020603050405020304" pitchFamily="18" charset="0"/>
              </a:rPr>
              <a:t>achieve a </a:t>
            </a:r>
            <a:r>
              <a:rPr lang="en-US" sz="2000" dirty="0">
                <a:latin typeface="Times New Roman" panose="02020603050405020304" pitchFamily="18" charset="0"/>
                <a:ea typeface="DFKai-SB" panose="03000509000000000000" pitchFamily="65" charset="-120"/>
                <a:cs typeface="Times New Roman" panose="02020603050405020304" pitchFamily="18" charset="0"/>
              </a:rPr>
              <a:t>high-end, intelligent and green industry.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0088" y="1325583"/>
            <a:ext cx="10246430" cy="2308324"/>
          </a:xfrm>
          <a:prstGeom prst="rect">
            <a:avLst/>
          </a:prstGeom>
          <a:ln w="28575">
            <a:solidFill>
              <a:srgbClr val="FF0000"/>
            </a:solidFill>
          </a:ln>
        </p:spPr>
        <p:txBody>
          <a:bodyPr wrap="square">
            <a:spAutoFit/>
          </a:bodyPr>
          <a:lstStyle/>
          <a:p>
            <a:pPr algn="just">
              <a:lnSpc>
                <a:spcPct val="120000"/>
              </a:lnSpc>
            </a:pP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Creating a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new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pattern of development: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We will  accelerate the creation of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 new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pattern of development that focuses on domestic economic flows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and features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positive interplay between domestic and international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flow.  The industrial structure will be optimized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and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our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innovation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capacity will be enhanced.  We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will release the potential of domestic demand and accelerate the development of a complete domestic demand system.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We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will open up at a high level and improve the efficiency and level of domestic circulation through international circulation.</a:t>
            </a:r>
          </a:p>
        </p:txBody>
      </p:sp>
      <p:sp>
        <p:nvSpPr>
          <p:cNvPr id="9" name="任意多边形: 形状 7"/>
          <p:cNvSpPr/>
          <p:nvPr/>
        </p:nvSpPr>
        <p:spPr>
          <a:xfrm>
            <a:off x="701964" y="645774"/>
            <a:ext cx="10926618"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Strategies for the implementation of the 14th Five-Year Plan</a:t>
            </a:r>
          </a:p>
        </p:txBody>
      </p:sp>
      <p:pic>
        <p:nvPicPr>
          <p:cNvPr id="4" name="Picture 3">
            <a:hlinkClick r:id="rId3"/>
          </p:cNvPr>
          <p:cNvPicPr>
            <a:picLocks noChangeAspect="1"/>
          </p:cNvPicPr>
          <p:nvPr/>
        </p:nvPicPr>
        <p:blipFill>
          <a:blip r:embed="rId4"/>
          <a:stretch>
            <a:fillRect/>
          </a:stretch>
        </p:blipFill>
        <p:spPr>
          <a:xfrm>
            <a:off x="7599408" y="3774242"/>
            <a:ext cx="3477110" cy="2410161"/>
          </a:xfrm>
          <a:prstGeom prst="rect">
            <a:avLst/>
          </a:prstGeom>
        </p:spPr>
      </p:pic>
      <p:sp>
        <p:nvSpPr>
          <p:cNvPr id="5" name="Rectangle 4"/>
          <p:cNvSpPr/>
          <p:nvPr/>
        </p:nvSpPr>
        <p:spPr>
          <a:xfrm>
            <a:off x="797974" y="3862072"/>
            <a:ext cx="6378633" cy="1392945"/>
          </a:xfrm>
          <a:prstGeom prst="rect">
            <a:avLst/>
          </a:prstGeom>
          <a:ln w="28575">
            <a:solidFill>
              <a:srgbClr val="0070C0"/>
            </a:solidFill>
          </a:ln>
        </p:spPr>
        <p:txBody>
          <a:bodyPr wrap="square">
            <a:spAutoFit/>
          </a:bodyPr>
          <a:lstStyle/>
          <a:p>
            <a:pPr algn="just">
              <a:lnSpc>
                <a:spcPct val="120000"/>
              </a:lnSpc>
            </a:pPr>
            <a:r>
              <a:rPr lang="en-US" dirty="0">
                <a:latin typeface="Times New Roman" panose="02020603050405020304" pitchFamily="18" charset="0"/>
                <a:ea typeface="標楷體" panose="02010601000101010101" pitchFamily="2" charset="-120"/>
                <a:cs typeface="Times New Roman" panose="02020603050405020304" pitchFamily="18" charset="0"/>
              </a:rPr>
              <a:t>Prof. Lawrence J. Lau, Ralph and Claire Landau Professor of Economics at CUHK, pointed out the “dual circulation” refers to the “domestic circulation” and the “international circulation”. Circulation means that the supply meets the demand.</a:t>
            </a:r>
          </a:p>
        </p:txBody>
      </p:sp>
      <p:sp>
        <p:nvSpPr>
          <p:cNvPr id="6" name="Right Arrow 5"/>
          <p:cNvSpPr/>
          <p:nvPr/>
        </p:nvSpPr>
        <p:spPr>
          <a:xfrm>
            <a:off x="7242463" y="4320919"/>
            <a:ext cx="325771" cy="2826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11" name="Rectangle 10"/>
          <p:cNvSpPr/>
          <p:nvPr/>
        </p:nvSpPr>
        <p:spPr>
          <a:xfrm>
            <a:off x="7599409" y="6184403"/>
            <a:ext cx="3477110" cy="306705"/>
          </a:xfrm>
          <a:prstGeom prst="rect">
            <a:avLst/>
          </a:prstGeom>
          <a:ln w="28575">
            <a:solidFill>
              <a:srgbClr val="7030A0"/>
            </a:solidFill>
          </a:ln>
        </p:spPr>
        <p:txBody>
          <a:bodyPr wrap="square">
            <a:spAutoFit/>
          </a:bodyPr>
          <a:lstStyle/>
          <a:p>
            <a:pPr algn="ctr"/>
            <a:r>
              <a:rPr lang="en-US" sz="14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Click </a:t>
            </a:r>
            <a:r>
              <a:rPr lang="en-US" sz="14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 the </a:t>
            </a:r>
            <a:r>
              <a:rPr lang="en-US" sz="14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image for details</a:t>
            </a:r>
            <a:r>
              <a:rPr lang="en-US" sz="1400" b="1" dirty="0">
                <a:latin typeface="Times New Roman" panose="02020603050405020304" pitchFamily="18" charset="0"/>
                <a:ea typeface="DFKai-SB" panose="03000509000000000000" pitchFamily="65" charset="-120"/>
                <a:cs typeface="Times New Roman" panose="02020603050405020304" pitchFamily="18" charset="0"/>
              </a:rPr>
              <a:t>.</a:t>
            </a:r>
          </a:p>
        </p:txBody>
      </p:sp>
      <p:pic>
        <p:nvPicPr>
          <p:cNvPr id="7" name="Picture 6"/>
          <p:cNvPicPr>
            <a:picLocks noChangeAspect="1"/>
          </p:cNvPicPr>
          <p:nvPr/>
        </p:nvPicPr>
        <p:blipFill>
          <a:blip r:embed="rId5"/>
          <a:stretch>
            <a:fillRect/>
          </a:stretch>
        </p:blipFill>
        <p:spPr>
          <a:xfrm>
            <a:off x="830088" y="5457465"/>
            <a:ext cx="1293819" cy="555287"/>
          </a:xfrm>
          <a:prstGeom prst="rect">
            <a:avLst/>
          </a:prstGeom>
        </p:spPr>
      </p:pic>
      <p:sp>
        <p:nvSpPr>
          <p:cNvPr id="8" name="Rectangle 7"/>
          <p:cNvSpPr/>
          <p:nvPr/>
        </p:nvSpPr>
        <p:spPr>
          <a:xfrm>
            <a:off x="797974" y="6215200"/>
            <a:ext cx="5282928" cy="245110"/>
          </a:xfrm>
          <a:prstGeom prst="rect">
            <a:avLst/>
          </a:prstGeom>
        </p:spPr>
        <p:txBody>
          <a:bodyPr wrap="square">
            <a:spAutoFit/>
          </a:bodyPr>
          <a:lstStyle/>
          <a:p>
            <a:r>
              <a:rPr lang="en-US" sz="1000" dirty="0">
                <a:latin typeface="Times New Roman" panose="02020603050405020304" pitchFamily="18" charset="0"/>
                <a:ea typeface="標楷體" panose="02010601000101010101" pitchFamily="2" charset="-120"/>
                <a:cs typeface="Times New Roman" panose="02020603050405020304" pitchFamily="18" charset="0"/>
              </a:rPr>
              <a:t>Source: The China Current (https://chinacurrent.com/story/20415/prof-lawrence-lau-china-econ)</a:t>
            </a:r>
          </a:p>
        </p:txBody>
      </p:sp>
      <p:sp>
        <p:nvSpPr>
          <p:cNvPr id="2" name="文字方塊 1"/>
          <p:cNvSpPr txBox="1"/>
          <p:nvPr/>
        </p:nvSpPr>
        <p:spPr>
          <a:xfrm>
            <a:off x="7242463" y="5900564"/>
            <a:ext cx="4386119" cy="276999"/>
          </a:xfrm>
          <a:prstGeom prst="rect">
            <a:avLst/>
          </a:prstGeom>
          <a:solidFill>
            <a:schemeClr val="bg1"/>
          </a:solidFill>
        </p:spPr>
        <p:txBody>
          <a:bodyPr wrap="square" rtlCol="0">
            <a:spAutoFit/>
          </a:bodyPr>
          <a:lstStyle/>
          <a:p>
            <a:r>
              <a:rPr lang="en-US" sz="1200" dirty="0" smtClean="0">
                <a:solidFill>
                  <a:schemeClr val="tx1">
                    <a:lumMod val="95000"/>
                    <a:lumOff val="5000"/>
                  </a:schemeClr>
                </a:solidFill>
                <a:latin typeface="Times New Roman" panose="02020603050405020304" pitchFamily="18" charset="0"/>
                <a:cs typeface="Times New Roman" panose="02020603050405020304" pitchFamily="18" charset="0"/>
              </a:rPr>
              <a:t>Prof. Lawrence J. Lau explained the policy of domestic  circulation</a:t>
            </a:r>
            <a:endParaRPr lang="en-US" sz="1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内容占位符 2"/>
          <p:cNvSpPr>
            <a:spLocks noGrp="1" noChangeArrowheads="1"/>
          </p:cNvSpPr>
          <p:nvPr>
            <p:ph idx="1"/>
          </p:nvPr>
        </p:nvSpPr>
        <p:spPr>
          <a:xfrm>
            <a:off x="619635" y="1362234"/>
            <a:ext cx="10786473" cy="1938992"/>
          </a:xfrm>
          <a:ln w="28575">
            <a:solidFill>
              <a:srgbClr val="FF0000"/>
            </a:solidFill>
          </a:ln>
        </p:spPr>
        <p:txBody>
          <a:bodyPr wrap="square">
            <a:spAutoFit/>
          </a:bodyPr>
          <a:lstStyle/>
          <a:p>
            <a:pPr marL="0" indent="0" algn="just">
              <a:lnSpc>
                <a:spcPct val="120000"/>
              </a:lnSpc>
              <a:buNone/>
            </a:pPr>
            <a:r>
              <a:rPr lang="en-US" sz="20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Optimising</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the spatial distribution of development:  To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solve the problem of unbalanced development between regions, China will promote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coordinated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development among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regions.  Through further development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 the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west, revitalization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 the northeast,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promoting the rise of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central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region, speeding up the development of the east and supporting the development of </a:t>
            </a:r>
            <a:r>
              <a:rPr lang="en-US" altLang="zh-CN" sz="200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remote </a:t>
            </a:r>
            <a:r>
              <a:rPr lang="en-US" altLang="zh-CN" sz="2000" dirty="0">
                <a:solidFill>
                  <a:schemeClr val="tx1">
                    <a:lumMod val="95000"/>
                    <a:lumOff val="5000"/>
                  </a:schemeClr>
                </a:solidFill>
                <a:effectLst/>
                <a:latin typeface="Times New Roman" panose="02020603050405020304" pitchFamily="18" charset="0"/>
                <a:cs typeface="Times New Roman" panose="02020603050405020304" pitchFamily="18" charset="0"/>
              </a:rPr>
              <a:t>areas and </a:t>
            </a:r>
            <a:r>
              <a:rPr lang="en-US" altLang="zh-CN" sz="200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regions of ethnic minorities to strike a relative balance development.</a:t>
            </a:r>
            <a:endPar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任意多边形: 形状 7"/>
          <p:cNvSpPr/>
          <p:nvPr/>
        </p:nvSpPr>
        <p:spPr>
          <a:xfrm>
            <a:off x="685108" y="447723"/>
            <a:ext cx="11075483"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Strategies for the implementation of the 14th Five-Year Plan</a:t>
            </a:r>
          </a:p>
        </p:txBody>
      </p:sp>
      <p:sp>
        <p:nvSpPr>
          <p:cNvPr id="2" name="Rectangle 1"/>
          <p:cNvSpPr/>
          <p:nvPr/>
        </p:nvSpPr>
        <p:spPr>
          <a:xfrm>
            <a:off x="619635" y="3885744"/>
            <a:ext cx="7377209" cy="2086725"/>
          </a:xfrm>
          <a:prstGeom prst="rect">
            <a:avLst/>
          </a:prstGeom>
          <a:ln w="38100">
            <a:solidFill>
              <a:srgbClr val="3593AD"/>
            </a:solidFill>
          </a:ln>
        </p:spPr>
        <p:txBody>
          <a:bodyPr wrap="square">
            <a:spAutoFit/>
          </a:bodyPr>
          <a:lstStyle/>
          <a:p>
            <a:pPr algn="just">
              <a:lnSpc>
                <a:spcPct val="120000"/>
              </a:lnSpc>
            </a:pP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Qinghai-Tibet Railway has greatly improved the quality of life of the Tibetan people.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Its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success has accelerated the construction of the Sichuan-Tibet Railway, which, as the second route to open up the main artery into Tibet, will directly connect Tibet, Sichuan, Chengdu-Chongqing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Economic Circle and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Yangtze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River economic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belt</a:t>
            </a:r>
            <a:r>
              <a:rPr lang="en-US" dirty="0" smtClean="0">
                <a:latin typeface="Times New Roman" panose="02020603050405020304" pitchFamily="18" charset="0"/>
                <a:ea typeface="標楷體" panose="02010601000101010101" pitchFamily="2" charset="-120"/>
                <a:cs typeface="Times New Roman" panose="02020603050405020304" pitchFamily="18" charset="0"/>
              </a:rPr>
              <a:t>.  </a:t>
            </a:r>
            <a:r>
              <a:rPr lang="en-US" altLang="zh-CN" dirty="0" smtClean="0">
                <a:latin typeface="Times New Roman" panose="02020603050405020304" pitchFamily="18" charset="0"/>
                <a:ea typeface="標楷體" panose="02010601000101010101" pitchFamily="2" charset="-120"/>
                <a:cs typeface="Times New Roman" panose="02020603050405020304" pitchFamily="18" charset="0"/>
              </a:rPr>
              <a:t>The </a:t>
            </a:r>
            <a:r>
              <a:rPr lang="en-US" altLang="zh-CN" dirty="0">
                <a:latin typeface="Times New Roman" panose="02020603050405020304" pitchFamily="18" charset="0"/>
                <a:ea typeface="標楷體" panose="02010601000101010101" pitchFamily="2" charset="-120"/>
                <a:cs typeface="Times New Roman" panose="02020603050405020304" pitchFamily="18" charset="0"/>
              </a:rPr>
              <a:t>Sichuan-Tibet Railway will be </a:t>
            </a:r>
            <a:r>
              <a:rPr lang="en-US" dirty="0">
                <a:latin typeface="Times New Roman" panose="02020603050405020304" pitchFamily="18" charset="0"/>
                <a:ea typeface="標楷體" panose="02010601000101010101" pitchFamily="2" charset="-120"/>
                <a:cs typeface="Times New Roman" panose="02020603050405020304" pitchFamily="18" charset="0"/>
              </a:rPr>
              <a:t>even more economically significant than the Qinghai-Tibet Railway.</a:t>
            </a:r>
          </a:p>
        </p:txBody>
      </p:sp>
      <p:pic>
        <p:nvPicPr>
          <p:cNvPr id="3" name="Picture 2">
            <a:hlinkClick r:id="rId2"/>
          </p:cNvPr>
          <p:cNvPicPr>
            <a:picLocks noChangeAspect="1"/>
          </p:cNvPicPr>
          <p:nvPr/>
        </p:nvPicPr>
        <p:blipFill>
          <a:blip r:embed="rId3"/>
          <a:stretch>
            <a:fillRect/>
          </a:stretch>
        </p:blipFill>
        <p:spPr>
          <a:xfrm>
            <a:off x="8366068" y="3885744"/>
            <a:ext cx="2873975" cy="1938992"/>
          </a:xfrm>
          <a:prstGeom prst="rect">
            <a:avLst/>
          </a:prstGeom>
        </p:spPr>
      </p:pic>
      <p:pic>
        <p:nvPicPr>
          <p:cNvPr id="7" name="Picture 6">
            <a:hlinkClick r:id="rId2"/>
          </p:cNvPr>
          <p:cNvPicPr>
            <a:picLocks noChangeAspect="1"/>
          </p:cNvPicPr>
          <p:nvPr/>
        </p:nvPicPr>
        <p:blipFill>
          <a:blip r:embed="rId4"/>
          <a:stretch>
            <a:fillRect/>
          </a:stretch>
        </p:blipFill>
        <p:spPr>
          <a:xfrm>
            <a:off x="685108" y="6087635"/>
            <a:ext cx="1293819" cy="555287"/>
          </a:xfrm>
          <a:prstGeom prst="rect">
            <a:avLst/>
          </a:prstGeom>
        </p:spPr>
      </p:pic>
      <p:sp>
        <p:nvSpPr>
          <p:cNvPr id="8" name="Rectangle 7"/>
          <p:cNvSpPr/>
          <p:nvPr/>
        </p:nvSpPr>
        <p:spPr>
          <a:xfrm>
            <a:off x="8151818" y="5984592"/>
            <a:ext cx="3477110" cy="275590"/>
          </a:xfrm>
          <a:prstGeom prst="rect">
            <a:avLst/>
          </a:prstGeom>
          <a:ln w="28575">
            <a:solidFill>
              <a:srgbClr val="7030A0"/>
            </a:solidFill>
          </a:ln>
        </p:spPr>
        <p:txBody>
          <a:bodyPr wrap="square">
            <a:spAutoFit/>
          </a:bodyPr>
          <a:lstStyle/>
          <a:p>
            <a:pPr algn="ctr"/>
            <a:r>
              <a:rPr lang="en-US" sz="1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Click </a:t>
            </a:r>
            <a:r>
              <a:rPr lang="en-US" sz="12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 the </a:t>
            </a:r>
            <a:r>
              <a:rPr lang="en-US" sz="12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image </a:t>
            </a:r>
            <a:r>
              <a:rPr lang="en-US" sz="1200" b="1" dirty="0">
                <a:latin typeface="Times New Roman" panose="02020603050405020304" pitchFamily="18" charset="0"/>
                <a:ea typeface="DFKai-SB" panose="03000509000000000000" pitchFamily="65" charset="-120"/>
                <a:cs typeface="Times New Roman" panose="02020603050405020304" pitchFamily="18" charset="0"/>
              </a:rPr>
              <a:t>for details.</a:t>
            </a:r>
          </a:p>
        </p:txBody>
      </p:sp>
      <p:sp>
        <p:nvSpPr>
          <p:cNvPr id="11" name="Right Arrow 10"/>
          <p:cNvSpPr/>
          <p:nvPr/>
        </p:nvSpPr>
        <p:spPr>
          <a:xfrm>
            <a:off x="8040297" y="4646813"/>
            <a:ext cx="325771" cy="2826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4" name="Rectangle 3"/>
          <p:cNvSpPr/>
          <p:nvPr/>
        </p:nvSpPr>
        <p:spPr>
          <a:xfrm>
            <a:off x="1978927" y="6235003"/>
            <a:ext cx="7634548" cy="368300"/>
          </a:xfrm>
          <a:prstGeom prst="rect">
            <a:avLst/>
          </a:prstGeom>
        </p:spPr>
        <p:txBody>
          <a:bodyPr wrap="square">
            <a:spAutoFit/>
          </a:bodyPr>
          <a:lstStyle/>
          <a:p>
            <a:r>
              <a:rPr lang="en-US" sz="900" dirty="0">
                <a:latin typeface="Times New Roman" panose="02020603050405020304" pitchFamily="18" charset="0"/>
                <a:ea typeface="標楷體" panose="02010601000101010101" pitchFamily="2" charset="-120"/>
                <a:cs typeface="Times New Roman" panose="02020603050405020304" pitchFamily="18" charset="0"/>
              </a:rPr>
              <a:t>Source:  The China Current </a:t>
            </a:r>
          </a:p>
          <a:p>
            <a:r>
              <a:rPr lang="en-US" sz="900" dirty="0">
                <a:latin typeface="Times New Roman" panose="02020603050405020304" pitchFamily="18" charset="0"/>
                <a:cs typeface="Times New Roman" panose="02020603050405020304" pitchFamily="18" charset="0"/>
              </a:rPr>
              <a:t>(https://chinacurrent.com/hk/story/21143/infrastructure-development-plan-for-Tibet)</a:t>
            </a:r>
          </a:p>
        </p:txBody>
      </p:sp>
      <p:sp>
        <p:nvSpPr>
          <p:cNvPr id="5" name="Rectangle 4"/>
          <p:cNvSpPr/>
          <p:nvPr/>
        </p:nvSpPr>
        <p:spPr>
          <a:xfrm>
            <a:off x="619635" y="3534113"/>
            <a:ext cx="609090" cy="337185"/>
          </a:xfrm>
          <a:prstGeom prst="rect">
            <a:avLst/>
          </a:prstGeom>
          <a:ln w="28575">
            <a:solidFill>
              <a:srgbClr val="3593AD"/>
            </a:solidFill>
          </a:ln>
        </p:spPr>
        <p:txBody>
          <a:bodyPr wrap="square">
            <a:spAutoFit/>
          </a:bodyPr>
          <a:lstStyle/>
          <a:p>
            <a:r>
              <a:rPr lang="en-US" sz="1600" dirty="0">
                <a:latin typeface="Times New Roman" panose="02020603050405020304" pitchFamily="18" charset="0"/>
                <a:ea typeface="標楷體" panose="02010601000101010101" pitchFamily="2" charset="-120"/>
                <a:cs typeface="Times New Roman" panose="02020603050405020304" pitchFamily="18" charset="0"/>
              </a:rPr>
              <a:t>Case</a:t>
            </a:r>
          </a:p>
        </p:txBody>
      </p:sp>
      <p:sp>
        <p:nvSpPr>
          <p:cNvPr id="12" name="文字方塊 11"/>
          <p:cNvSpPr txBox="1"/>
          <p:nvPr/>
        </p:nvSpPr>
        <p:spPr>
          <a:xfrm>
            <a:off x="8203182" y="5645487"/>
            <a:ext cx="3425746" cy="276999"/>
          </a:xfrm>
          <a:prstGeom prst="rect">
            <a:avLst/>
          </a:prstGeom>
          <a:solidFill>
            <a:schemeClr val="bg1"/>
          </a:solidFill>
        </p:spPr>
        <p:txBody>
          <a:bodyPr wrap="square" rtlCol="0">
            <a:spAutoFit/>
          </a:bodyPr>
          <a:lstStyle/>
          <a:p>
            <a:r>
              <a:rPr lang="en-US" sz="1200" dirty="0" smtClean="0">
                <a:solidFill>
                  <a:schemeClr val="tx1">
                    <a:lumMod val="95000"/>
                    <a:lumOff val="5000"/>
                  </a:schemeClr>
                </a:solidFill>
                <a:latin typeface="Times New Roman" panose="02020603050405020304" pitchFamily="18" charset="0"/>
                <a:cs typeface="Times New Roman" panose="02020603050405020304" pitchFamily="18" charset="0"/>
              </a:rPr>
              <a:t>Speeding up the infrastructure development in Tibet</a:t>
            </a:r>
            <a:endParaRPr lang="en-US" sz="1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p:cNvSpPr txBox="1"/>
          <p:nvPr/>
        </p:nvSpPr>
        <p:spPr>
          <a:xfrm>
            <a:off x="702763" y="1294036"/>
            <a:ext cx="10786474" cy="2308324"/>
          </a:xfrm>
          <a:prstGeom prst="rect">
            <a:avLst/>
          </a:prstGeom>
          <a:noFill/>
          <a:ln w="28575">
            <a:solidFill>
              <a:srgbClr val="FF0000"/>
            </a:solidFill>
          </a:ln>
        </p:spPr>
        <p:txBody>
          <a:bodyPr wrap="square" rtlCol="0">
            <a:spAutoFit/>
          </a:bodyPr>
          <a:lstStyle/>
          <a:p>
            <a:pPr algn="just">
              <a:lnSpc>
                <a:spcPct val="120000"/>
              </a:lnSpc>
            </a:pP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Improving the soft power of Chinese culture: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We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will implement </a:t>
            </a:r>
            <a:r>
              <a:rPr lang="en-US" sz="20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programmes</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pursue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inheritance and development of the fine traditions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 Chinese culture,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improve the systematic protection of important cultural and natural heritage and intangible cultural heritage, and promote the creative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transformation and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development of fine traditional Chinese culture to increase the influence of Chinese culture.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We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will improve the modern cultural industry system and accelerate the integrated development of culture and tourism.</a:t>
            </a:r>
          </a:p>
        </p:txBody>
      </p:sp>
      <p:sp>
        <p:nvSpPr>
          <p:cNvPr id="5" name="任意多边形: 形状 7"/>
          <p:cNvSpPr>
            <a:spLocks noGrp="1"/>
          </p:cNvSpPr>
          <p:nvPr>
            <p:ph type="title"/>
          </p:nvPr>
        </p:nvSpPr>
        <p:spPr>
          <a:xfrm>
            <a:off x="478266" y="633842"/>
            <a:ext cx="11235468"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Strategies for the implementation of the </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14</a:t>
            </a:r>
            <a:r>
              <a:rPr lang="en-US" altLang="zh-CN" sz="3200" b="1"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Plan</a:t>
            </a:r>
          </a:p>
        </p:txBody>
      </p:sp>
      <p:sp>
        <p:nvSpPr>
          <p:cNvPr id="6" name="Rectangle 5"/>
          <p:cNvSpPr/>
          <p:nvPr/>
        </p:nvSpPr>
        <p:spPr>
          <a:xfrm>
            <a:off x="702763" y="3690086"/>
            <a:ext cx="912371" cy="368300"/>
          </a:xfrm>
          <a:prstGeom prst="rect">
            <a:avLst/>
          </a:prstGeom>
          <a:ln w="28575">
            <a:solidFill>
              <a:srgbClr val="3593AD"/>
            </a:solidFill>
          </a:ln>
        </p:spPr>
        <p:txBody>
          <a:bodyPr wrap="square">
            <a:spAutoFit/>
          </a:bodyPr>
          <a:lstStyle/>
          <a:p>
            <a:r>
              <a:rPr lang="en-US">
                <a:latin typeface="Times New Roman" panose="02020603050405020304" pitchFamily="18" charset="0"/>
                <a:ea typeface="標楷體" panose="02010601000101010101" pitchFamily="2" charset="-120"/>
                <a:cs typeface="Times New Roman" panose="02020603050405020304" pitchFamily="18" charset="0"/>
              </a:rPr>
              <a:t>Case</a:t>
            </a:r>
          </a:p>
        </p:txBody>
      </p:sp>
      <p:pic>
        <p:nvPicPr>
          <p:cNvPr id="8" name="Picture 7">
            <a:hlinkClick r:id="rId2"/>
          </p:cNvPr>
          <p:cNvPicPr>
            <a:picLocks noChangeAspect="1"/>
          </p:cNvPicPr>
          <p:nvPr/>
        </p:nvPicPr>
        <p:blipFill>
          <a:blip r:embed="rId3"/>
          <a:stretch>
            <a:fillRect/>
          </a:stretch>
        </p:blipFill>
        <p:spPr>
          <a:xfrm>
            <a:off x="7821721" y="4019040"/>
            <a:ext cx="3160440" cy="2164590"/>
          </a:xfrm>
          <a:prstGeom prst="rect">
            <a:avLst/>
          </a:prstGeom>
        </p:spPr>
      </p:pic>
      <p:sp>
        <p:nvSpPr>
          <p:cNvPr id="11" name="Rectangle 10"/>
          <p:cNvSpPr/>
          <p:nvPr/>
        </p:nvSpPr>
        <p:spPr>
          <a:xfrm>
            <a:off x="702763" y="4151751"/>
            <a:ext cx="6827503" cy="1705082"/>
          </a:xfrm>
          <a:prstGeom prst="rect">
            <a:avLst/>
          </a:prstGeom>
          <a:ln w="38100">
            <a:solidFill>
              <a:srgbClr val="3593AD"/>
            </a:solidFill>
          </a:ln>
        </p:spPr>
        <p:txBody>
          <a:bodyPr wrap="square">
            <a:spAutoFit/>
          </a:bodyPr>
          <a:lstStyle/>
          <a:p>
            <a:pPr algn="just">
              <a:lnSpc>
                <a:spcPct val="120000"/>
              </a:lnSpc>
            </a:pPr>
            <a:r>
              <a:rPr lang="en-US" dirty="0">
                <a:latin typeface="Times New Roman" panose="02020603050405020304" pitchFamily="18" charset="0"/>
                <a:ea typeface="標楷體" panose="02010601000101010101" pitchFamily="2" charset="-120"/>
                <a:cs typeface="Times New Roman" panose="02020603050405020304" pitchFamily="18" charset="0"/>
              </a:rPr>
              <a:t>The 14th Five-Year Plan attaches great importance to the protection of archaeological sites, and proposes the construction of </a:t>
            </a:r>
            <a:r>
              <a:rPr lang="en-US" altLang="zh-CN" dirty="0">
                <a:latin typeface="Times New Roman" panose="02020603050405020304" pitchFamily="18" charset="0"/>
                <a:ea typeface="標楷體" panose="02010601000101010101" pitchFamily="2" charset="-120"/>
                <a:cs typeface="Times New Roman" panose="02020603050405020304" pitchFamily="18" charset="0"/>
              </a:rPr>
              <a:t>relic </a:t>
            </a:r>
            <a:r>
              <a:rPr lang="en-US" dirty="0">
                <a:latin typeface="Times New Roman" panose="02020603050405020304" pitchFamily="18" charset="0"/>
                <a:ea typeface="標楷體" panose="02010601000101010101" pitchFamily="2" charset="-120"/>
                <a:cs typeface="Times New Roman" panose="02020603050405020304" pitchFamily="18" charset="0"/>
              </a:rPr>
              <a:t>parks at Sanxingdui and other national archaeological sites.</a:t>
            </a:r>
          </a:p>
          <a:p>
            <a:endParaRPr lang="en-US" altLang="zh-TW" sz="1000" dirty="0">
              <a:latin typeface="Times New Roman" panose="02020603050405020304" pitchFamily="18" charset="0"/>
              <a:ea typeface="標楷體" panose="02010601000101010101" pitchFamily="2" charset="-120"/>
              <a:cs typeface="Times New Roman" panose="02020603050405020304" pitchFamily="18" charset="0"/>
            </a:endParaRPr>
          </a:p>
          <a:p>
            <a:r>
              <a:rPr lang="en-US" sz="1000" dirty="0">
                <a:latin typeface="Times New Roman" panose="02020603050405020304" pitchFamily="18" charset="0"/>
                <a:ea typeface="標楷體" panose="02010601000101010101" pitchFamily="2" charset="-120"/>
                <a:cs typeface="Times New Roman" panose="02020603050405020304" pitchFamily="18" charset="0"/>
              </a:rPr>
              <a:t>Source: The 14th Five-Year Plan, Section 3, Chapter 36, Part X,</a:t>
            </a:r>
          </a:p>
          <a:p>
            <a:r>
              <a:rPr lang="en-US" sz="1000" dirty="0">
                <a:latin typeface="Times New Roman" panose="02020603050405020304" pitchFamily="18" charset="0"/>
                <a:ea typeface="標楷體" panose="02010601000101010101" pitchFamily="2" charset="-120"/>
                <a:cs typeface="Times New Roman" panose="02020603050405020304" pitchFamily="18" charset="0"/>
              </a:rPr>
              <a:t>Xinhua Net </a:t>
            </a:r>
            <a:br>
              <a:rPr lang="en-US" sz="1000" dirty="0">
                <a:latin typeface="Times New Roman" panose="02020603050405020304" pitchFamily="18" charset="0"/>
                <a:ea typeface="標楷體" panose="02010601000101010101" pitchFamily="2" charset="-120"/>
                <a:cs typeface="Times New Roman" panose="02020603050405020304" pitchFamily="18" charset="0"/>
              </a:rPr>
            </a:br>
            <a:r>
              <a:rPr lang="en-US" sz="1000" dirty="0">
                <a:latin typeface="Times New Roman" panose="02020603050405020304" pitchFamily="18" charset="0"/>
                <a:ea typeface="標楷體" panose="02010601000101010101" pitchFamily="2" charset="-120"/>
                <a:cs typeface="Times New Roman" panose="02020603050405020304" pitchFamily="18" charset="0"/>
              </a:rPr>
              <a:t>(http://www.xinhuanet.com/fortune/2021-03/13/c_1127205564.htm)</a:t>
            </a:r>
          </a:p>
        </p:txBody>
      </p:sp>
      <p:pic>
        <p:nvPicPr>
          <p:cNvPr id="12" name="Picture 11">
            <a:hlinkClick r:id="rId2"/>
          </p:cNvPr>
          <p:cNvPicPr>
            <a:picLocks noChangeAspect="1"/>
          </p:cNvPicPr>
          <p:nvPr/>
        </p:nvPicPr>
        <p:blipFill>
          <a:blip r:embed="rId4"/>
          <a:stretch>
            <a:fillRect/>
          </a:stretch>
        </p:blipFill>
        <p:spPr>
          <a:xfrm>
            <a:off x="834554" y="5943714"/>
            <a:ext cx="1352191" cy="557897"/>
          </a:xfrm>
          <a:prstGeom prst="rect">
            <a:avLst/>
          </a:prstGeom>
        </p:spPr>
      </p:pic>
      <p:sp>
        <p:nvSpPr>
          <p:cNvPr id="13" name="Rectangle 12"/>
          <p:cNvSpPr/>
          <p:nvPr/>
        </p:nvSpPr>
        <p:spPr>
          <a:xfrm>
            <a:off x="2250753" y="5984598"/>
            <a:ext cx="4696193" cy="553085"/>
          </a:xfrm>
          <a:prstGeom prst="rect">
            <a:avLst/>
          </a:prstGeom>
        </p:spPr>
        <p:txBody>
          <a:bodyPr wrap="square">
            <a:spAutoFit/>
          </a:bodyPr>
          <a:lstStyle/>
          <a:p>
            <a:r>
              <a:rPr lang="en-US" sz="1000" dirty="0">
                <a:latin typeface="Times New Roman" panose="02020603050405020304" pitchFamily="18" charset="0"/>
                <a:ea typeface="標楷體" panose="02010601000101010101" pitchFamily="2" charset="-120"/>
                <a:cs typeface="Times New Roman" panose="02020603050405020304" pitchFamily="18" charset="0"/>
              </a:rPr>
              <a:t>Source: The China Current </a:t>
            </a:r>
          </a:p>
          <a:p>
            <a:r>
              <a:rPr lang="en-US" sz="1000" dirty="0">
                <a:latin typeface="Times New Roman" panose="02020603050405020304" pitchFamily="18" charset="0"/>
                <a:cs typeface="Times New Roman" panose="02020603050405020304" pitchFamily="18" charset="0"/>
              </a:rPr>
              <a:t>(https://chinacurrent.com/hk/story/21189/sanxingdui-archeology-revolution-in-technology)</a:t>
            </a:r>
          </a:p>
        </p:txBody>
      </p:sp>
      <p:sp>
        <p:nvSpPr>
          <p:cNvPr id="14" name="Rectangle 13"/>
          <p:cNvSpPr/>
          <p:nvPr/>
        </p:nvSpPr>
        <p:spPr>
          <a:xfrm>
            <a:off x="7821721" y="6230978"/>
            <a:ext cx="3160440" cy="306705"/>
          </a:xfrm>
          <a:prstGeom prst="rect">
            <a:avLst/>
          </a:prstGeom>
          <a:ln w="28575">
            <a:solidFill>
              <a:srgbClr val="7030A0"/>
            </a:solidFill>
          </a:ln>
        </p:spPr>
        <p:txBody>
          <a:bodyPr wrap="square">
            <a:spAutoFit/>
          </a:bodyPr>
          <a:lstStyle/>
          <a:p>
            <a:pPr algn="ctr"/>
            <a:r>
              <a:rPr lang="en-US" sz="14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Click </a:t>
            </a:r>
            <a:r>
              <a:rPr lang="en-US" sz="14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 the </a:t>
            </a:r>
            <a:r>
              <a:rPr lang="en-US" sz="14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image for details</a:t>
            </a:r>
            <a:r>
              <a:rPr lang="en-US" sz="1400" b="1" dirty="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15" name="Right Arrow 14"/>
          <p:cNvSpPr/>
          <p:nvPr/>
        </p:nvSpPr>
        <p:spPr>
          <a:xfrm>
            <a:off x="7556415" y="4663544"/>
            <a:ext cx="325771" cy="2826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16" name="文字方塊 15"/>
          <p:cNvSpPr txBox="1"/>
          <p:nvPr/>
        </p:nvSpPr>
        <p:spPr>
          <a:xfrm>
            <a:off x="7821721" y="5873315"/>
            <a:ext cx="3425746" cy="276999"/>
          </a:xfrm>
          <a:prstGeom prst="rect">
            <a:avLst/>
          </a:prstGeom>
          <a:solidFill>
            <a:schemeClr val="bg1"/>
          </a:solidFill>
        </p:spPr>
        <p:txBody>
          <a:bodyPr wrap="square" rtlCol="0">
            <a:spAutoFit/>
          </a:bodyPr>
          <a:lstStyle/>
          <a:p>
            <a:r>
              <a:rPr lang="en-US" sz="1200" dirty="0" smtClean="0">
                <a:solidFill>
                  <a:schemeClr val="tx1">
                    <a:lumMod val="95000"/>
                    <a:lumOff val="5000"/>
                  </a:schemeClr>
                </a:solidFill>
                <a:latin typeface="Times New Roman" panose="02020603050405020304" pitchFamily="18" charset="0"/>
                <a:cs typeface="Times New Roman" panose="02020603050405020304" pitchFamily="18" charset="0"/>
              </a:rPr>
              <a:t>Sanxingdui ruins: archaeological technology</a:t>
            </a:r>
            <a:endParaRPr lang="en-US" sz="1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33116" y="1511568"/>
            <a:ext cx="10423585" cy="4024932"/>
          </a:xfrm>
          <a:prstGeom prst="round2DiagRect">
            <a:avLst/>
          </a:prstGeom>
          <a:solidFill>
            <a:srgbClr val="92D05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342900" indent="-342900" algn="just">
              <a:spcBef>
                <a:spcPts val="600"/>
              </a:spcBef>
              <a:buFont typeface="Arial" panose="020B0604020202020204" pitchFamily="34" charset="0"/>
              <a:buChar char="•"/>
            </a:pPr>
            <a:r>
              <a:rPr lang="en-US" sz="2400" b="0" dirty="0">
                <a:latin typeface="Times New Roman" panose="02020603050405020304" pitchFamily="18" charset="0"/>
                <a:cs typeface="Times New Roman" panose="02020603050405020304" pitchFamily="18" charset="0"/>
              </a:rPr>
              <a:t>China has adopted a five-year planning system since 1953, which formulates the development direction, strategies and indicators for the economic and social development of the country for the next five-year period. </a:t>
            </a:r>
            <a:r>
              <a:rPr lang="en-US" sz="2400" b="0" dirty="0" smtClean="0">
                <a:latin typeface="Times New Roman" panose="02020603050405020304" pitchFamily="18" charset="0"/>
                <a:cs typeface="Times New Roman" panose="02020603050405020304" pitchFamily="18" charset="0"/>
              </a:rPr>
              <a:t> The </a:t>
            </a:r>
            <a:r>
              <a:rPr lang="en-US" sz="2400" b="0" dirty="0">
                <a:latin typeface="Times New Roman" panose="02020603050405020304" pitchFamily="18" charset="0"/>
                <a:cs typeface="Times New Roman" panose="02020603050405020304" pitchFamily="18" charset="0"/>
              </a:rPr>
              <a:t>National Five-Year Plan can be classified at three planning levels: national, provincial/municipal and individual specific projects. </a:t>
            </a:r>
            <a:r>
              <a:rPr lang="en-US" sz="2400" b="0" dirty="0" smtClean="0">
                <a:latin typeface="Times New Roman" panose="02020603050405020304" pitchFamily="18" charset="0"/>
                <a:cs typeface="Times New Roman" panose="02020603050405020304" pitchFamily="18" charset="0"/>
              </a:rPr>
              <a:t> The </a:t>
            </a:r>
            <a:r>
              <a:rPr lang="en-US" sz="2400" b="0" dirty="0">
                <a:latin typeface="Times New Roman" panose="02020603050405020304" pitchFamily="18" charset="0"/>
                <a:cs typeface="Times New Roman" panose="02020603050405020304" pitchFamily="18" charset="0"/>
              </a:rPr>
              <a:t>one at the national level attracts more public discussion</a:t>
            </a:r>
            <a:r>
              <a:rPr lang="en-US" sz="2400" b="0" dirty="0" smtClean="0">
                <a:latin typeface="Times New Roman" panose="02020603050405020304" pitchFamily="18" charset="0"/>
                <a:cs typeface="Times New Roman" panose="02020603050405020304" pitchFamily="18" charset="0"/>
              </a:rPr>
              <a:t>.  </a:t>
            </a:r>
            <a:r>
              <a:rPr lang="en-US" sz="2400" b="0" dirty="0">
                <a:latin typeface="Times New Roman" panose="02020603050405020304" pitchFamily="18" charset="0"/>
                <a:cs typeface="Times New Roman" panose="02020603050405020304" pitchFamily="18" charset="0"/>
              </a:rPr>
              <a:t>It is formally known as </a:t>
            </a:r>
            <a:r>
              <a:rPr lang="en-US" sz="2400" b="0" dirty="0" smtClean="0">
                <a:latin typeface="Times New Roman" panose="02020603050405020304" pitchFamily="18" charset="0"/>
                <a:cs typeface="Times New Roman" panose="02020603050405020304" pitchFamily="18" charset="0"/>
              </a:rPr>
              <a:t>“The </a:t>
            </a:r>
            <a:r>
              <a:rPr lang="en-US" sz="2400" b="0" dirty="0">
                <a:latin typeface="Times New Roman" panose="02020603050405020304" pitchFamily="18" charset="0"/>
                <a:cs typeface="Times New Roman" panose="02020603050405020304" pitchFamily="18" charset="0"/>
              </a:rPr>
              <a:t>Outline of the Five-Year Plan for National Economic and Social Development of the People's Republic of </a:t>
            </a:r>
            <a:r>
              <a:rPr lang="en-US" sz="2400" b="0" dirty="0" smtClean="0">
                <a:latin typeface="Times New Roman" panose="02020603050405020304" pitchFamily="18" charset="0"/>
                <a:cs typeface="Times New Roman" panose="02020603050405020304" pitchFamily="18" charset="0"/>
              </a:rPr>
              <a:t>China” </a:t>
            </a:r>
            <a:r>
              <a:rPr lang="en-US" sz="2400" b="0" dirty="0">
                <a:latin typeface="Times New Roman" panose="02020603050405020304" pitchFamily="18" charset="0"/>
                <a:cs typeface="Times New Roman" panose="02020603050405020304" pitchFamily="18" charset="0"/>
              </a:rPr>
              <a:t>or, in brief, the </a:t>
            </a:r>
            <a:r>
              <a:rPr lang="en-US" sz="2400" b="0" dirty="0" smtClean="0">
                <a:latin typeface="Times New Roman" panose="02020603050405020304" pitchFamily="18" charset="0"/>
                <a:cs typeface="Times New Roman" panose="02020603050405020304" pitchFamily="18" charset="0"/>
              </a:rPr>
              <a:t>“National </a:t>
            </a:r>
            <a:r>
              <a:rPr lang="en-US" sz="2400" b="0" dirty="0">
                <a:latin typeface="Times New Roman" panose="02020603050405020304" pitchFamily="18" charset="0"/>
                <a:cs typeface="Times New Roman" panose="02020603050405020304" pitchFamily="18" charset="0"/>
              </a:rPr>
              <a:t>Five-Year </a:t>
            </a:r>
            <a:r>
              <a:rPr lang="en-US" sz="2400" b="0" dirty="0" smtClean="0">
                <a:latin typeface="Times New Roman" panose="02020603050405020304" pitchFamily="18" charset="0"/>
                <a:cs typeface="Times New Roman" panose="02020603050405020304" pitchFamily="18" charset="0"/>
              </a:rPr>
              <a:t>Plan”.</a:t>
            </a:r>
          </a:p>
        </p:txBody>
      </p:sp>
      <p:pic>
        <p:nvPicPr>
          <p:cNvPr id="8" name="图片 3" descr="u=3466242182,780284824&amp;fm=26&amp;gp=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0523" y="199505"/>
            <a:ext cx="1741979" cy="994223"/>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9" name="标题 3073"/>
          <p:cNvSpPr txBox="1">
            <a:spLocks noChangeArrowheads="1"/>
          </p:cNvSpPr>
          <p:nvPr/>
        </p:nvSpPr>
        <p:spPr bwMode="auto">
          <a:xfrm>
            <a:off x="1665650" y="570401"/>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The Five-Year Plan of China</a:t>
            </a:r>
          </a:p>
        </p:txBody>
      </p:sp>
      <p:sp>
        <p:nvSpPr>
          <p:cNvPr id="2" name="矩形 1"/>
          <p:cNvSpPr/>
          <p:nvPr/>
        </p:nvSpPr>
        <p:spPr>
          <a:xfrm>
            <a:off x="4220690" y="5689193"/>
            <a:ext cx="6566971" cy="461665"/>
          </a:xfrm>
          <a:prstGeom prst="rect">
            <a:avLst/>
          </a:prstGeom>
        </p:spPr>
        <p:txBody>
          <a:bodyPr wrap="square">
            <a:spAutoFit/>
          </a:bodyPr>
          <a:lstStyle/>
          <a:p>
            <a:r>
              <a:rPr lang="en-US" sz="1200" dirty="0">
                <a:latin typeface="Times New Roman" panose="02020603050405020304" pitchFamily="18" charset="0"/>
                <a:ea typeface="標楷體" panose="02010601000101010101" pitchFamily="2" charset="-120"/>
                <a:cs typeface="Times New Roman" panose="02020603050405020304" pitchFamily="18" charset="0"/>
              </a:rPr>
              <a:t>Source: </a:t>
            </a:r>
            <a:r>
              <a:rPr lang="en-US" sz="1200" dirty="0">
                <a:latin typeface="Times New Roman" panose="02020603050405020304" pitchFamily="18" charset="0"/>
                <a:cs typeface="Times New Roman" panose="02020603050405020304" pitchFamily="18" charset="0"/>
              </a:rPr>
              <a:t>Constitutional and Mainland Affairs Bureau, (https://www.cmab.gov.hk/en/issues/12th_5yrsplan_q_a.htm)</a:t>
            </a:r>
          </a:p>
        </p:txBody>
      </p:sp>
      <p:pic>
        <p:nvPicPr>
          <p:cNvPr id="3" name="Picture 2">
            <a:hlinkClick r:id="rId3"/>
          </p:cNvPr>
          <p:cNvPicPr>
            <a:picLocks noChangeAspect="1"/>
          </p:cNvPicPr>
          <p:nvPr/>
        </p:nvPicPr>
        <p:blipFill>
          <a:blip r:embed="rId4"/>
          <a:stretch>
            <a:fillRect/>
          </a:stretch>
        </p:blipFill>
        <p:spPr>
          <a:xfrm>
            <a:off x="1532761" y="5667616"/>
            <a:ext cx="2564897" cy="50482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p:cNvSpPr/>
          <p:nvPr/>
        </p:nvSpPr>
        <p:spPr>
          <a:xfrm flipV="1">
            <a:off x="351048" y="1322290"/>
            <a:ext cx="5528580" cy="2435628"/>
          </a:xfrm>
          <a:prstGeom prst="roundRect">
            <a:avLst>
              <a:gd name="adj" fmla="val 10000"/>
            </a:avLst>
          </a:prstGeom>
          <a:noFill/>
          <a:ln w="28575">
            <a:solidFill>
              <a:srgbClr val="FF0000"/>
            </a:solidFill>
          </a:ln>
        </p:spPr>
        <p:style>
          <a:lnRef idx="2">
            <a:schemeClr val="dk1"/>
          </a:lnRef>
          <a:fillRef idx="1">
            <a:schemeClr val="lt1"/>
          </a:fillRef>
          <a:effectRef idx="0">
            <a:schemeClr val="dk1"/>
          </a:effectRef>
          <a:fontRef idx="minor">
            <a:schemeClr val="dk1"/>
          </a:fontRef>
        </p:style>
      </p:sp>
      <p:sp>
        <p:nvSpPr>
          <p:cNvPr id="2" name="文本框 1"/>
          <p:cNvSpPr txBox="1"/>
          <p:nvPr/>
        </p:nvSpPr>
        <p:spPr>
          <a:xfrm>
            <a:off x="453805" y="1322290"/>
            <a:ext cx="5425823" cy="2419124"/>
          </a:xfrm>
          <a:prstGeom prst="rect">
            <a:avLst/>
          </a:prstGeom>
          <a:noFill/>
        </p:spPr>
        <p:txBody>
          <a:bodyPr wrap="square" rtlCol="0">
            <a:spAutoFit/>
          </a:bodyPr>
          <a:lstStyle/>
          <a:p>
            <a:pPr algn="just">
              <a:lnSpc>
                <a:spcPct val="120000"/>
              </a:lnSpc>
            </a:pP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Promoting the harmonious coexistence between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people and Nature</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We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will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respect Nature, follow Nature’s laws and protect Nature.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We will prioritize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resource conservation</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environmental protection</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and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let nature restore itself, put emphasis on sustainable development,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build an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ecological civilization system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 a beautiful China.</a:t>
            </a:r>
            <a:endPar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任意多边形: 形状 7"/>
          <p:cNvSpPr/>
          <p:nvPr/>
        </p:nvSpPr>
        <p:spPr>
          <a:xfrm>
            <a:off x="624839" y="394618"/>
            <a:ext cx="11177955"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Strategies for the implementation of the </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14</a:t>
            </a:r>
            <a:r>
              <a:rPr lang="en-US" altLang="zh-CN" sz="3200" b="1"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Plan</a:t>
            </a:r>
            <a:endParaRPr 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014328" y="1596044"/>
            <a:ext cx="6067154" cy="4139726"/>
          </a:xfrm>
          <a:prstGeom prst="rect">
            <a:avLst/>
          </a:prstGeom>
        </p:spPr>
      </p:pic>
      <p:sp>
        <p:nvSpPr>
          <p:cNvPr id="4" name="Rectangle 3"/>
          <p:cNvSpPr/>
          <p:nvPr/>
        </p:nvSpPr>
        <p:spPr>
          <a:xfrm>
            <a:off x="5922326" y="5803715"/>
            <a:ext cx="5770169" cy="276999"/>
          </a:xfrm>
          <a:prstGeom prst="rect">
            <a:avLst/>
          </a:prstGeom>
        </p:spPr>
        <p:txBody>
          <a:bodyPr wrap="none">
            <a:spAutoFit/>
          </a:bodyPr>
          <a:lstStyle/>
          <a:p>
            <a:r>
              <a:rPr lang="en-US" sz="1200" dirty="0">
                <a:latin typeface="Times New Roman" panose="02020603050405020304" pitchFamily="18" charset="0"/>
                <a:ea typeface="DFKai-SB" panose="03000509000000000000" pitchFamily="65" charset="-120"/>
                <a:cs typeface="Times New Roman" panose="02020603050405020304" pitchFamily="18" charset="0"/>
              </a:rPr>
              <a:t>Major ecosystem protection and restoration projects during the </a:t>
            </a:r>
            <a:r>
              <a:rPr lang="en-US" sz="1200" dirty="0" smtClean="0">
                <a:latin typeface="Times New Roman" panose="02020603050405020304" pitchFamily="18" charset="0"/>
                <a:ea typeface="DFKai-SB" panose="03000509000000000000" pitchFamily="65" charset="-120"/>
                <a:cs typeface="Times New Roman" panose="02020603050405020304" pitchFamily="18" charset="0"/>
              </a:rPr>
              <a:t>14</a:t>
            </a:r>
            <a:r>
              <a:rPr lang="en-US" sz="1200"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sz="1200"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sz="1200" dirty="0">
                <a:latin typeface="Times New Roman" panose="02020603050405020304" pitchFamily="18" charset="0"/>
                <a:ea typeface="DFKai-SB" panose="03000509000000000000" pitchFamily="65" charset="-120"/>
                <a:cs typeface="Times New Roman" panose="02020603050405020304" pitchFamily="18" charset="0"/>
              </a:rPr>
              <a:t>Plan period</a:t>
            </a:r>
          </a:p>
        </p:txBody>
      </p:sp>
      <p:sp>
        <p:nvSpPr>
          <p:cNvPr id="12" name="文本框 1"/>
          <p:cNvSpPr txBox="1"/>
          <p:nvPr/>
        </p:nvSpPr>
        <p:spPr>
          <a:xfrm>
            <a:off x="453805" y="4026083"/>
            <a:ext cx="5323066" cy="2529923"/>
          </a:xfrm>
          <a:prstGeom prst="rect">
            <a:avLst/>
          </a:prstGeom>
          <a:noFill/>
        </p:spPr>
        <p:txBody>
          <a:bodyPr wrap="square" rtlCol="0">
            <a:spAutoFit/>
          </a:bodyPr>
          <a:lstStyle/>
          <a:p>
            <a:pPr algn="ctr">
              <a:lnSpc>
                <a:spcPct val="120000"/>
              </a:lnSpc>
            </a:pPr>
            <a:r>
              <a:rPr lang="en-US"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Case: </a:t>
            </a:r>
            <a:r>
              <a:rPr lang="en-US" sz="20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a:t>
            </a:r>
            <a:r>
              <a:rPr lang="en-US" sz="2000" b="1" strike="sngStrike"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2000" b="1"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Huanghe</a:t>
            </a:r>
            <a:r>
              <a:rPr lang="en-US" sz="20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Eco-zone</a:t>
            </a:r>
            <a:endParaRPr lang="en-US"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nSpc>
                <a:spcPct val="120000"/>
              </a:lnSpc>
            </a:pPr>
            <a:endPar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pPr>
            <a:r>
              <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sz="16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Huanghe</a:t>
            </a:r>
            <a:r>
              <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Eco-zone covers </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Loess Plateau, </a:t>
            </a:r>
            <a:r>
              <a:rPr lang="en-US" sz="160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Qinling</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Mountains and </a:t>
            </a:r>
            <a:r>
              <a:rPr lang="en-US" sz="160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Helan</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Mountains, </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where </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we will strengthen comprehensive control of soil erosion, protect and restore wetlands such as the </a:t>
            </a:r>
            <a:r>
              <a:rPr lang="en-US" sz="160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Huanghe</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Delta</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and </a:t>
            </a:r>
            <a:r>
              <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restore additional two </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million hectares of </a:t>
            </a:r>
            <a:r>
              <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eroded land and </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800,000 hectares of </a:t>
            </a:r>
            <a:r>
              <a:rPr lang="en-US" sz="160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desertified</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land.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a:stretch>
            <a:fillRect/>
          </a:stretch>
        </p:blipFill>
        <p:spPr>
          <a:xfrm>
            <a:off x="861168" y="3901311"/>
            <a:ext cx="3379807" cy="2376196"/>
          </a:xfrm>
          <a:prstGeom prst="rect">
            <a:avLst/>
          </a:prstGeom>
        </p:spPr>
      </p:pic>
      <p:sp>
        <p:nvSpPr>
          <p:cNvPr id="5" name="Rectangle 4"/>
          <p:cNvSpPr/>
          <p:nvPr/>
        </p:nvSpPr>
        <p:spPr>
          <a:xfrm>
            <a:off x="838200" y="1391430"/>
            <a:ext cx="10515600" cy="2492990"/>
          </a:xfrm>
          <a:prstGeom prst="rect">
            <a:avLst/>
          </a:prstGeom>
        </p:spPr>
        <p:txBody>
          <a:bodyPr wrap="square">
            <a:spAutoFit/>
          </a:bodyPr>
          <a:lstStyle/>
          <a:p>
            <a:pPr algn="just">
              <a:lnSpc>
                <a:spcPct val="120000"/>
              </a:lnSpc>
            </a:pP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14</a:t>
            </a:r>
            <a:r>
              <a:rPr lang="en-US" sz="2000" baseline="30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Five-Year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Plan proposes: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“We have scientifically designated protected areas and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functional zones of nature reserves, accelerate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integration and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optimization of various types of protected areas,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and build a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protected area system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with national parks as the mainstay,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supported by nature reserves,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and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supplemented by nature parks.”</a:t>
            </a:r>
            <a:endPar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endParaRPr lang="en-US" altLang="zh-TW" sz="12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r>
              <a:rPr lang="en-US" sz="12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Source: The 14th Five-Year Plan, Section 2,</a:t>
            </a:r>
            <a:r>
              <a:rPr lang="en-US" altLang="zh-CN" sz="12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Chapter 37,</a:t>
            </a:r>
            <a:r>
              <a:rPr lang="en-US" sz="12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Part XI. </a:t>
            </a:r>
          </a:p>
          <a:p>
            <a:r>
              <a:rPr lang="en-US" sz="1200" dirty="0">
                <a:latin typeface="Times New Roman" panose="02020603050405020304" pitchFamily="18" charset="0"/>
                <a:ea typeface="標楷體" panose="02010601000101010101" pitchFamily="2" charset="-120"/>
                <a:cs typeface="Times New Roman" panose="02020603050405020304" pitchFamily="18" charset="0"/>
              </a:rPr>
              <a:t>Xinhua Net </a:t>
            </a:r>
            <a:br>
              <a:rPr lang="en-US" sz="1200" dirty="0">
                <a:latin typeface="Times New Roman" panose="02020603050405020304" pitchFamily="18" charset="0"/>
                <a:ea typeface="標楷體" panose="02010601000101010101" pitchFamily="2" charset="-120"/>
                <a:cs typeface="Times New Roman" panose="02020603050405020304" pitchFamily="18" charset="0"/>
              </a:rPr>
            </a:br>
            <a:r>
              <a:rPr lang="en-US" sz="1200" dirty="0">
                <a:latin typeface="Times New Roman" panose="02020603050405020304" pitchFamily="18" charset="0"/>
                <a:ea typeface="標楷體" panose="02010601000101010101" pitchFamily="2" charset="-120"/>
                <a:cs typeface="Times New Roman" panose="02020603050405020304" pitchFamily="18" charset="0"/>
              </a:rPr>
              <a:t>(http://www.xinhuanet.com/fortune/2021-03/13/c_1127205564.htm)</a:t>
            </a:r>
          </a:p>
          <a:p>
            <a:endParaRPr lang="en-US" sz="1200" dirty="0">
              <a:latin typeface="Times New Roman" panose="02020603050405020304" pitchFamily="18" charset="0"/>
              <a:ea typeface="標楷體" panose="02010601000101010101" pitchFamily="2" charset="-120"/>
              <a:cs typeface="Times New Roman" panose="02020603050405020304" pitchFamily="18" charset="0"/>
            </a:endParaRPr>
          </a:p>
        </p:txBody>
      </p:sp>
      <p:sp>
        <p:nvSpPr>
          <p:cNvPr id="6" name="任意多边形: 形状 7"/>
          <p:cNvSpPr>
            <a:spLocks noGrp="1"/>
          </p:cNvSpPr>
          <p:nvPr>
            <p:ph type="title"/>
          </p:nvPr>
        </p:nvSpPr>
        <p:spPr>
          <a:xfrm>
            <a:off x="674345" y="787987"/>
            <a:ext cx="10971326"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Strategies for the implementation of the </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14</a:t>
            </a:r>
            <a:r>
              <a:rPr lang="en-US" altLang="zh-CN" sz="3200" b="1"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Plan</a:t>
            </a:r>
            <a:endParaRPr 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6"/>
          <p:cNvSpPr/>
          <p:nvPr/>
        </p:nvSpPr>
        <p:spPr>
          <a:xfrm>
            <a:off x="5232030" y="3391571"/>
            <a:ext cx="6594591" cy="2722412"/>
          </a:xfrm>
          <a:prstGeom prst="rect">
            <a:avLst/>
          </a:prstGeom>
          <a:ln w="28575">
            <a:solidFill>
              <a:srgbClr val="FF0000"/>
            </a:solidFill>
          </a:ln>
        </p:spPr>
        <p:txBody>
          <a:bodyPr wrap="square">
            <a:spAutoFit/>
          </a:bodyPr>
          <a:lstStyle/>
          <a:p>
            <a:pPr algn="just">
              <a:lnSpc>
                <a:spcPct val="120000"/>
              </a:lnSpc>
            </a:pP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To strengthen the protection of biodiversity, China is speeding up the construction of national parks, putting natural ecosystems, unique natural landscapes, natural heritage and areas with the richest biodiversity into the national park system step by step.  It has created its first batch of national parks including the Three-River-Source National Park, the Giant Panda National Park, the Northeast China Tiger and Leopard National Park, the Hainan Tropical Rainforest National Park, and the </a:t>
            </a:r>
            <a:r>
              <a:rPr lang="en-US"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Wuyishan</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National Park.</a:t>
            </a:r>
          </a:p>
        </p:txBody>
      </p:sp>
      <p:sp>
        <p:nvSpPr>
          <p:cNvPr id="8" name="Rectangle 7"/>
          <p:cNvSpPr/>
          <p:nvPr/>
        </p:nvSpPr>
        <p:spPr>
          <a:xfrm>
            <a:off x="861168" y="6277507"/>
            <a:ext cx="3379807" cy="306705"/>
          </a:xfrm>
          <a:prstGeom prst="rect">
            <a:avLst/>
          </a:prstGeom>
          <a:ln w="28575">
            <a:solidFill>
              <a:srgbClr val="7030A0"/>
            </a:solidFill>
          </a:ln>
        </p:spPr>
        <p:txBody>
          <a:bodyPr wrap="square">
            <a:spAutoFit/>
          </a:bodyPr>
          <a:lstStyle/>
          <a:p>
            <a:pPr algn="ctr"/>
            <a:r>
              <a:rPr lang="en-US" sz="14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Click </a:t>
            </a:r>
            <a:r>
              <a:rPr lang="en-US" sz="14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 the </a:t>
            </a:r>
            <a:r>
              <a:rPr lang="en-US" sz="14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image for details</a:t>
            </a:r>
            <a:r>
              <a:rPr lang="en-US" sz="1400" b="1" dirty="0">
                <a:latin typeface="Times New Roman" panose="02020603050405020304" pitchFamily="18" charset="0"/>
                <a:ea typeface="DFKai-SB" panose="03000509000000000000" pitchFamily="65" charset="-120"/>
                <a:cs typeface="Times New Roman" panose="02020603050405020304" pitchFamily="18" charset="0"/>
              </a:rPr>
              <a:t>.</a:t>
            </a:r>
          </a:p>
        </p:txBody>
      </p:sp>
      <p:pic>
        <p:nvPicPr>
          <p:cNvPr id="9" name="Picture 8">
            <a:hlinkClick r:id="rId4" action="ppaction://hlinkfile"/>
          </p:cNvPr>
          <p:cNvPicPr>
            <a:picLocks noChangeAspect="1"/>
          </p:cNvPicPr>
          <p:nvPr/>
        </p:nvPicPr>
        <p:blipFill>
          <a:blip r:embed="rId5"/>
          <a:stretch>
            <a:fillRect/>
          </a:stretch>
        </p:blipFill>
        <p:spPr>
          <a:xfrm>
            <a:off x="4802180" y="6226078"/>
            <a:ext cx="1293819" cy="555287"/>
          </a:xfrm>
          <a:prstGeom prst="rect">
            <a:avLst/>
          </a:prstGeom>
        </p:spPr>
      </p:pic>
      <p:sp>
        <p:nvSpPr>
          <p:cNvPr id="10" name="Rectangle 9"/>
          <p:cNvSpPr/>
          <p:nvPr/>
        </p:nvSpPr>
        <p:spPr>
          <a:xfrm>
            <a:off x="6095999" y="6200028"/>
            <a:ext cx="5485663" cy="461665"/>
          </a:xfrm>
          <a:prstGeom prst="rect">
            <a:avLst/>
          </a:prstGeom>
        </p:spPr>
        <p:txBody>
          <a:bodyPr wrap="square">
            <a:spAutoFit/>
          </a:bodyPr>
          <a:lstStyle/>
          <a:p>
            <a:r>
              <a:rPr lang="en-US" sz="1200" dirty="0">
                <a:latin typeface="Times New Roman" panose="02020603050405020304" pitchFamily="18" charset="0"/>
                <a:ea typeface="標楷體" panose="02010601000101010101" pitchFamily="2" charset="-120"/>
                <a:cs typeface="Times New Roman" panose="02020603050405020304" pitchFamily="18" charset="0"/>
              </a:rPr>
              <a:t>Source: The China Current (https://chinacurrent.com/hk/story/22722/china-national-parks)</a:t>
            </a:r>
          </a:p>
        </p:txBody>
      </p:sp>
      <p:sp>
        <p:nvSpPr>
          <p:cNvPr id="12" name="Google Shape;172;p24"/>
          <p:cNvSpPr txBox="1"/>
          <p:nvPr/>
        </p:nvSpPr>
        <p:spPr>
          <a:xfrm>
            <a:off x="382474" y="291698"/>
            <a:ext cx="1319717" cy="400069"/>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000000"/>
                </a:solidFill>
                <a:latin typeface="Times New Roman" panose="02020603050405020304" pitchFamily="18" charset="0"/>
                <a:cs typeface="Times New Roman" panose="02020603050405020304" pitchFamily="18" charset="0"/>
                <a:sym typeface="Arial"/>
              </a:rPr>
              <a:t>Reference</a:t>
            </a:r>
            <a:endParaRPr sz="2000" b="1" dirty="0">
              <a:latin typeface="Times New Roman" panose="02020603050405020304" pitchFamily="18" charset="0"/>
              <a:cs typeface="Times New Roman" panose="02020603050405020304" pitchFamily="18" charset="0"/>
            </a:endParaRPr>
          </a:p>
        </p:txBody>
      </p:sp>
      <p:sp>
        <p:nvSpPr>
          <p:cNvPr id="11" name="文字方塊 10"/>
          <p:cNvSpPr txBox="1"/>
          <p:nvPr/>
        </p:nvSpPr>
        <p:spPr>
          <a:xfrm>
            <a:off x="861167" y="5966682"/>
            <a:ext cx="3425746" cy="276999"/>
          </a:xfrm>
          <a:prstGeom prst="rect">
            <a:avLst/>
          </a:prstGeom>
          <a:solidFill>
            <a:schemeClr val="bg1"/>
          </a:solidFill>
        </p:spPr>
        <p:txBody>
          <a:bodyPr wrap="square" rtlCol="0">
            <a:spAutoFit/>
          </a:bodyPr>
          <a:lstStyle/>
          <a:p>
            <a:pPr algn="ctr"/>
            <a:r>
              <a:rPr lang="en-US" sz="1200" dirty="0" smtClean="0">
                <a:solidFill>
                  <a:schemeClr val="tx1">
                    <a:lumMod val="95000"/>
                    <a:lumOff val="5000"/>
                  </a:schemeClr>
                </a:solidFill>
                <a:latin typeface="Times New Roman" panose="02020603050405020304" pitchFamily="18" charset="0"/>
                <a:cs typeface="Times New Roman" panose="02020603050405020304" pitchFamily="18" charset="0"/>
              </a:rPr>
              <a:t>Looking for our national parks</a:t>
            </a:r>
            <a:endParaRPr lang="en-US" sz="1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667" y="3040670"/>
            <a:ext cx="6877050" cy="3438525"/>
          </a:xfrm>
          <a:prstGeom prst="rect">
            <a:avLst/>
          </a:prstGeom>
        </p:spPr>
      </p:pic>
      <p:sp>
        <p:nvSpPr>
          <p:cNvPr id="9" name="矩形: 圆角 8"/>
          <p:cNvSpPr/>
          <p:nvPr/>
        </p:nvSpPr>
        <p:spPr>
          <a:xfrm flipV="1">
            <a:off x="818925" y="899483"/>
            <a:ext cx="10602761" cy="1837453"/>
          </a:xfrm>
          <a:prstGeom prst="roundRect">
            <a:avLst>
              <a:gd name="adj" fmla="val 10000"/>
            </a:avLst>
          </a:prstGeom>
          <a:noFill/>
          <a:ln w="28575">
            <a:solidFill>
              <a:srgbClr val="FF000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0" name="文本框 9"/>
          <p:cNvSpPr txBox="1"/>
          <p:nvPr/>
        </p:nvSpPr>
        <p:spPr>
          <a:xfrm>
            <a:off x="1016707" y="1062358"/>
            <a:ext cx="10200074" cy="1537409"/>
          </a:xfrm>
          <a:prstGeom prst="rect">
            <a:avLst/>
          </a:prstGeom>
          <a:noFill/>
        </p:spPr>
        <p:txBody>
          <a:bodyPr wrap="square" rtlCol="0">
            <a:spAutoFit/>
          </a:bodyPr>
          <a:lstStyle/>
          <a:p>
            <a:pPr algn="just">
              <a:lnSpc>
                <a:spcPct val="120000"/>
              </a:lnSpc>
            </a:pPr>
            <a:r>
              <a:rPr lang="en-US" sz="2000" dirty="0">
                <a:latin typeface="Times New Roman" panose="02020603050405020304" pitchFamily="18" charset="0"/>
                <a:ea typeface="DFKai-SB" panose="03000509000000000000" pitchFamily="65" charset="-120"/>
                <a:cs typeface="Times New Roman" panose="02020603050405020304" pitchFamily="18" charset="0"/>
              </a:rPr>
              <a:t>Coordinating development and security: We will implement the national security strategy, safeguard national security, defuse various risks, strengthen the building of the national security system, ensure national economic security, protect the people’s lives, and maintain social stability and security.</a:t>
            </a:r>
          </a:p>
        </p:txBody>
      </p:sp>
      <p:sp>
        <p:nvSpPr>
          <p:cNvPr id="24" name="任意多边形: 形状 7"/>
          <p:cNvSpPr/>
          <p:nvPr/>
        </p:nvSpPr>
        <p:spPr>
          <a:xfrm>
            <a:off x="393895" y="238513"/>
            <a:ext cx="11648049"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Strategies for the implementation of the </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14</a:t>
            </a:r>
            <a:r>
              <a:rPr lang="en-US" altLang="zh-CN" sz="3200" b="1"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Plan</a:t>
            </a:r>
            <a:endParaRPr 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6" name="文字方塊 60"/>
          <p:cNvSpPr txBox="1">
            <a:spLocks noChangeArrowheads="1"/>
          </p:cNvSpPr>
          <p:nvPr/>
        </p:nvSpPr>
        <p:spPr bwMode="auto">
          <a:xfrm>
            <a:off x="2459816" y="2736938"/>
            <a:ext cx="35274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sz="1600" b="1">
                <a:solidFill>
                  <a:srgbClr val="990033"/>
                </a:solidFill>
                <a:latin typeface="Times New Roman" panose="02020603050405020304" pitchFamily="18" charset="0"/>
                <a:ea typeface="DFKai-SB" panose="03000509000000000000" pitchFamily="65" charset="-120"/>
                <a:cs typeface="Times New Roman" panose="02020603050405020304" pitchFamily="18" charset="0"/>
              </a:rPr>
              <a:t>Traditional security</a:t>
            </a:r>
          </a:p>
        </p:txBody>
      </p:sp>
      <p:sp>
        <p:nvSpPr>
          <p:cNvPr id="27" name="圓角矩形 61"/>
          <p:cNvSpPr/>
          <p:nvPr/>
        </p:nvSpPr>
        <p:spPr>
          <a:xfrm>
            <a:off x="2879496" y="3151341"/>
            <a:ext cx="3297181" cy="1108823"/>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幼圆" panose="02010509060101010101" pitchFamily="49" charset="-122"/>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幼圆" panose="02010509060101010101" pitchFamily="49" charset="-122"/>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幼圆" panose="02010509060101010101" pitchFamily="49" charset="-122"/>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9pPr>
          </a:lstStyle>
          <a:p>
            <a:pPr algn="ctr" eaLnBrk="1" fontAlgn="auto" hangingPunct="1">
              <a:spcBef>
                <a:spcPct val="0"/>
              </a:spcBef>
              <a:spcAft>
                <a:spcPts val="0"/>
              </a:spcAft>
              <a:buClrTx/>
              <a:buFontTx/>
              <a:buNone/>
              <a:defRPr/>
            </a:pPr>
            <a:endParaRPr lang="zh-TW" altLang="en-US" sz="1400">
              <a:solidFill>
                <a:srgbClr val="FFFFFF"/>
              </a:solidFill>
              <a:latin typeface="Times New Roman" panose="02020603050405020304" pitchFamily="18" charset="0"/>
              <a:ea typeface="Microsoft JhengHei" panose="020B0604030504040204" pitchFamily="34" charset="-120"/>
              <a:cs typeface="Times New Roman" panose="02020603050405020304" pitchFamily="18" charset="0"/>
            </a:endParaRPr>
          </a:p>
        </p:txBody>
      </p:sp>
      <p:sp>
        <p:nvSpPr>
          <p:cNvPr id="28" name="圓角矩形 63"/>
          <p:cNvSpPr/>
          <p:nvPr/>
        </p:nvSpPr>
        <p:spPr>
          <a:xfrm>
            <a:off x="6226905" y="3151340"/>
            <a:ext cx="3387190" cy="1118175"/>
          </a:xfrm>
          <a:prstGeom prst="round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幼圆" panose="02010509060101010101" pitchFamily="49" charset="-122"/>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幼圆" panose="02010509060101010101" pitchFamily="49" charset="-122"/>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幼圆" panose="02010509060101010101" pitchFamily="49" charset="-122"/>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9pPr>
          </a:lstStyle>
          <a:p>
            <a:pPr algn="ctr" eaLnBrk="1" fontAlgn="auto" hangingPunct="1">
              <a:spcBef>
                <a:spcPct val="0"/>
              </a:spcBef>
              <a:spcAft>
                <a:spcPts val="0"/>
              </a:spcAft>
              <a:buClrTx/>
              <a:buFontTx/>
              <a:buNone/>
              <a:defRPr/>
            </a:pPr>
            <a:endParaRPr lang="zh-TW" altLang="en-US" sz="1400">
              <a:solidFill>
                <a:srgbClr val="FFFFFF"/>
              </a:solidFill>
              <a:latin typeface="Times New Roman" panose="02020603050405020304" pitchFamily="18" charset="0"/>
              <a:ea typeface="Microsoft JhengHei" panose="020B0604030504040204" pitchFamily="34" charset="-120"/>
              <a:cs typeface="Times New Roman" panose="02020603050405020304" pitchFamily="18" charset="0"/>
            </a:endParaRPr>
          </a:p>
        </p:txBody>
      </p:sp>
      <p:sp>
        <p:nvSpPr>
          <p:cNvPr id="29" name="圓角矩形 64"/>
          <p:cNvSpPr/>
          <p:nvPr/>
        </p:nvSpPr>
        <p:spPr>
          <a:xfrm>
            <a:off x="2879496" y="4283868"/>
            <a:ext cx="6734598" cy="1011243"/>
          </a:xfrm>
          <a:prstGeom prst="round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幼圆" panose="02010509060101010101" pitchFamily="49" charset="-122"/>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幼圆" panose="02010509060101010101" pitchFamily="49" charset="-122"/>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幼圆" panose="02010509060101010101" pitchFamily="49" charset="-122"/>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9pPr>
          </a:lstStyle>
          <a:p>
            <a:pPr algn="ctr" eaLnBrk="1" fontAlgn="auto" hangingPunct="1">
              <a:spcBef>
                <a:spcPct val="0"/>
              </a:spcBef>
              <a:spcAft>
                <a:spcPts val="0"/>
              </a:spcAft>
              <a:buClrTx/>
              <a:buFontTx/>
              <a:buNone/>
              <a:defRPr/>
            </a:pPr>
            <a:endParaRPr lang="zh-TW" altLang="en-US" sz="1400">
              <a:solidFill>
                <a:srgbClr val="FFFFFF"/>
              </a:solidFill>
              <a:latin typeface="Times New Roman" panose="02020603050405020304" pitchFamily="18" charset="0"/>
              <a:ea typeface="Microsoft JhengHei" panose="020B0604030504040204" pitchFamily="34" charset="-120"/>
              <a:cs typeface="Times New Roman" panose="02020603050405020304" pitchFamily="18" charset="0"/>
            </a:endParaRPr>
          </a:p>
        </p:txBody>
      </p:sp>
      <p:sp>
        <p:nvSpPr>
          <p:cNvPr id="30" name="圓角矩形 65"/>
          <p:cNvSpPr/>
          <p:nvPr/>
        </p:nvSpPr>
        <p:spPr>
          <a:xfrm>
            <a:off x="2879497" y="5349071"/>
            <a:ext cx="4410766" cy="1068354"/>
          </a:xfrm>
          <a:prstGeom prst="roundRect">
            <a:avLst/>
          </a:prstGeom>
          <a:no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幼圆" panose="02010509060101010101" pitchFamily="49" charset="-122"/>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幼圆" panose="02010509060101010101" pitchFamily="49" charset="-122"/>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幼圆" panose="02010509060101010101" pitchFamily="49" charset="-122"/>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panose="02010509060101010101" pitchFamily="49" charset="-122"/>
              </a:defRPr>
            </a:lvl9pPr>
          </a:lstStyle>
          <a:p>
            <a:pPr algn="ctr" eaLnBrk="1" fontAlgn="auto" hangingPunct="1">
              <a:spcBef>
                <a:spcPct val="0"/>
              </a:spcBef>
              <a:spcAft>
                <a:spcPts val="0"/>
              </a:spcAft>
              <a:buClrTx/>
              <a:buFontTx/>
              <a:buNone/>
              <a:defRPr/>
            </a:pPr>
            <a:endParaRPr lang="zh-TW" altLang="en-US" sz="1400">
              <a:solidFill>
                <a:srgbClr val="FFFFFF"/>
              </a:solidFill>
              <a:latin typeface="Times New Roman" panose="02020603050405020304" pitchFamily="18" charset="0"/>
              <a:ea typeface="Microsoft JhengHei" panose="020B0604030504040204" pitchFamily="34" charset="-120"/>
              <a:cs typeface="Times New Roman" panose="02020603050405020304" pitchFamily="18" charset="0"/>
            </a:endParaRPr>
          </a:p>
        </p:txBody>
      </p:sp>
      <p:sp>
        <p:nvSpPr>
          <p:cNvPr id="31" name="文字方塊 66"/>
          <p:cNvSpPr txBox="1">
            <a:spLocks noChangeArrowheads="1"/>
          </p:cNvSpPr>
          <p:nvPr/>
        </p:nvSpPr>
        <p:spPr bwMode="auto">
          <a:xfrm>
            <a:off x="2709186" y="6387216"/>
            <a:ext cx="4751388"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sz="1600" b="1">
                <a:solidFill>
                  <a:srgbClr val="008000"/>
                </a:solidFill>
                <a:latin typeface="Times New Roman" panose="02020603050405020304" pitchFamily="18" charset="0"/>
                <a:ea typeface="DFKai-SB" panose="03000509000000000000" pitchFamily="65" charset="-120"/>
                <a:cs typeface="Times New Roman" panose="02020603050405020304" pitchFamily="18" charset="0"/>
              </a:rPr>
              <a:t>New domain security</a:t>
            </a:r>
          </a:p>
        </p:txBody>
      </p:sp>
      <p:sp>
        <p:nvSpPr>
          <p:cNvPr id="32" name="文字方塊 62"/>
          <p:cNvSpPr txBox="1">
            <a:spLocks noChangeArrowheads="1"/>
          </p:cNvSpPr>
          <p:nvPr/>
        </p:nvSpPr>
        <p:spPr bwMode="auto">
          <a:xfrm>
            <a:off x="6116744" y="2739438"/>
            <a:ext cx="35274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sz="1600" b="1">
                <a:solidFill>
                  <a:srgbClr val="0000CC"/>
                </a:solidFill>
                <a:latin typeface="Times New Roman" panose="02020603050405020304" pitchFamily="18" charset="0"/>
                <a:ea typeface="DFKai-SB" panose="03000509000000000000" pitchFamily="65" charset="-120"/>
                <a:cs typeface="Times New Roman" panose="02020603050405020304" pitchFamily="18" charset="0"/>
              </a:rPr>
              <a:t>Non-traditional security</a:t>
            </a:r>
          </a:p>
        </p:txBody>
      </p:sp>
      <p:sp>
        <p:nvSpPr>
          <p:cNvPr id="33" name="文字方塊 67"/>
          <p:cNvSpPr txBox="1">
            <a:spLocks noChangeArrowheads="1"/>
          </p:cNvSpPr>
          <p:nvPr/>
        </p:nvSpPr>
        <p:spPr bwMode="auto">
          <a:xfrm>
            <a:off x="7496516" y="5916271"/>
            <a:ext cx="3359326"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sz="1000" dirty="0">
                <a:solidFill>
                  <a:schemeClr val="tx1"/>
                </a:solidFill>
                <a:latin typeface="Times New Roman" panose="02020603050405020304" pitchFamily="18" charset="0"/>
                <a:cs typeface="Times New Roman" panose="02020603050405020304" pitchFamily="18" charset="0"/>
              </a:rPr>
              <a:t>Source: National Security Education Day for All, 2021 https://www.nsed.gov.hk/</a:t>
            </a:r>
          </a:p>
        </p:txBody>
      </p:sp>
    </p:spTree>
    <p:extLst>
      <p:ext uri="{BB962C8B-B14F-4D97-AF65-F5344CB8AC3E}">
        <p14:creationId xmlns:p14="http://schemas.microsoft.com/office/powerpoint/2010/main" val="1836313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文本框 3"/>
          <p:cNvSpPr txBox="1">
            <a:spLocks noChangeArrowheads="1"/>
          </p:cNvSpPr>
          <p:nvPr/>
        </p:nvSpPr>
        <p:spPr bwMode="auto">
          <a:xfrm>
            <a:off x="464959" y="1038604"/>
            <a:ext cx="11111345" cy="375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lnSpc>
                <a:spcPct val="120000"/>
              </a:lnSpc>
              <a:spcBef>
                <a:spcPts val="600"/>
              </a:spcBef>
              <a:spcAft>
                <a:spcPts val="600"/>
              </a:spcAft>
              <a:buFontTx/>
              <a:buNone/>
            </a:pP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Hong Kong’s social and economic development has always been closely linked to that of the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Mainland</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and its stability and prosperity is an important part of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development of our country.  </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The 14th Five-Year Plan underscores a commitment to the “dual circulation” concept for economic development, driven by reform and innovation, led by quality supply and creating new demands, with the domestic market as the mainstay, while enabling domestic and foreign markets to interact positively with each other. </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Hong </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Kong will proactively become a “participant” in domestic circulation and a “facilitator</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of </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international circulation in the “dual circulation” development </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strategy.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inclusion of Hong Kong in the national medium and long-term development plan will help to highlight Hong Kong’s dual positioning advantages and internal and external connection functions,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consistently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enhance its competitiveness, and promote its continuous prosperity. </a:t>
            </a:r>
          </a:p>
        </p:txBody>
      </p:sp>
      <p:sp>
        <p:nvSpPr>
          <p:cNvPr id="5" name="标题 3073"/>
          <p:cNvSpPr txBox="1">
            <a:spLocks noChangeArrowheads="1"/>
          </p:cNvSpPr>
          <p:nvPr/>
        </p:nvSpPr>
        <p:spPr bwMode="auto">
          <a:xfrm>
            <a:off x="1280743" y="325166"/>
            <a:ext cx="9479775"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The </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14</a:t>
            </a:r>
            <a:r>
              <a:rPr lang="en-US" sz="2800" b="1" baseline="30000"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 Five-Year </a:t>
            </a: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Plan and </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the development of Hong Kong</a:t>
            </a:r>
            <a:endPar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endParaRPr>
          </a:p>
        </p:txBody>
      </p:sp>
      <p:sp>
        <p:nvSpPr>
          <p:cNvPr id="2" name="Rectangle 1"/>
          <p:cNvSpPr/>
          <p:nvPr/>
        </p:nvSpPr>
        <p:spPr>
          <a:xfrm>
            <a:off x="399701" y="5007816"/>
            <a:ext cx="11241857" cy="707886"/>
          </a:xfrm>
          <a:prstGeom prst="rect">
            <a:avLst/>
          </a:prstGeom>
          <a:ln w="28575">
            <a:solidFill>
              <a:srgbClr val="FF0000"/>
            </a:solidFill>
          </a:ln>
        </p:spPr>
        <p:txBody>
          <a:bodyPr wrap="square">
            <a:spAutoFit/>
          </a:bodyPr>
          <a:lstStyle/>
          <a:p>
            <a:pPr algn="just"/>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For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role of Hong Kong in the country’s 14th Five-Year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Plan, please refer to the following source for details: </a:t>
            </a:r>
            <a:endPar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r>
              <a:rPr lang="en-US" sz="12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Source: HKSAR Government </a:t>
            </a:r>
          </a:p>
          <a:p>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sz="1200" dirty="0" smtClean="0">
                <a:solidFill>
                  <a:schemeClr val="tx1">
                    <a:lumMod val="95000"/>
                    <a:lumOff val="5000"/>
                  </a:schemeClr>
                </a:solidFill>
                <a:latin typeface="Times New Roman" panose="02020603050405020304" pitchFamily="18" charset="0"/>
                <a:cs typeface="Times New Roman" panose="02020603050405020304" pitchFamily="18" charset="0"/>
              </a:rPr>
              <a:t>www.brandhk.gov.hk/docs/default-source/factsheets-library/hong-kong-themes/2021-10-05/hong-kongs-role-in-the-national-14th-five-year-plan-e.pdf?sfvrsn=544ef8d5_3</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pic>
        <p:nvPicPr>
          <p:cNvPr id="3" name="Picture 2">
            <a:hlinkClick r:id="rId2"/>
          </p:cNvPr>
          <p:cNvPicPr>
            <a:picLocks noChangeAspect="1"/>
          </p:cNvPicPr>
          <p:nvPr/>
        </p:nvPicPr>
        <p:blipFill>
          <a:blip r:embed="rId3"/>
          <a:stretch>
            <a:fillRect/>
          </a:stretch>
        </p:blipFill>
        <p:spPr>
          <a:xfrm>
            <a:off x="4894046" y="5998618"/>
            <a:ext cx="2253165" cy="53558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内容占位符 2"/>
          <p:cNvSpPr>
            <a:spLocks noGrp="1" noChangeArrowheads="1"/>
          </p:cNvSpPr>
          <p:nvPr>
            <p:ph idx="1"/>
          </p:nvPr>
        </p:nvSpPr>
        <p:spPr>
          <a:xfrm>
            <a:off x="1329943" y="1408919"/>
            <a:ext cx="9962714" cy="4893647"/>
          </a:xfrm>
        </p:spPr>
        <p:txBody>
          <a:bodyPr wrap="square">
            <a:spAutoFit/>
          </a:bodyPr>
          <a:lstStyle/>
          <a:p>
            <a:pPr algn="just">
              <a:lnSpc>
                <a:spcPct val="120000"/>
              </a:lnSpc>
              <a:spcBef>
                <a:spcPts val="600"/>
              </a:spcBef>
              <a:spcAft>
                <a:spcPts val="600"/>
              </a:spcAft>
            </a:pPr>
            <a:r>
              <a:rPr 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the world’s second largest economy, is an important engine of the world economy. </a:t>
            </a:r>
            <a:r>
              <a:rPr lang="en-US"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Hong </a:t>
            </a:r>
            <a:r>
              <a:rPr 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Kong has been included in the national planning, so it has got on board the express train of national development, thus gaining wider space for development. </a:t>
            </a:r>
          </a:p>
          <a:p>
            <a:pPr algn="just">
              <a:lnSpc>
                <a:spcPct val="120000"/>
              </a:lnSpc>
              <a:spcBef>
                <a:spcPts val="600"/>
              </a:spcBef>
              <a:spcAft>
                <a:spcPts val="600"/>
              </a:spcAft>
            </a:pPr>
            <a:r>
              <a:rPr 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Hong Kong has positioned itself in the country’s new development landscape, making full use of its advantages as a free economy, driven </a:t>
            </a:r>
            <a:r>
              <a:rPr lang="en-US"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by </a:t>
            </a:r>
            <a:r>
              <a:rPr 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development of the national market economy. </a:t>
            </a:r>
          </a:p>
          <a:p>
            <a:pPr algn="just">
              <a:lnSpc>
                <a:spcPct val="120000"/>
              </a:lnSpc>
              <a:spcBef>
                <a:spcPts val="600"/>
              </a:spcBef>
              <a:spcAft>
                <a:spcPts val="600"/>
              </a:spcAft>
            </a:pPr>
            <a:r>
              <a:rPr lang="en-US"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Our country </a:t>
            </a:r>
            <a:r>
              <a:rPr 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will strive to ensure social stability of Hong Kong, </a:t>
            </a:r>
            <a:r>
              <a:rPr lang="en-US" sz="24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which can </a:t>
            </a:r>
            <a:r>
              <a:rPr lang="en-US"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make full use of its advantages to develop emerging industries and promote its prosperity.</a:t>
            </a:r>
          </a:p>
        </p:txBody>
      </p:sp>
      <p:grpSp>
        <p:nvGrpSpPr>
          <p:cNvPr id="5" name="组合 4"/>
          <p:cNvGrpSpPr>
            <a:grpSpLocks noChangeAspect="1"/>
          </p:cNvGrpSpPr>
          <p:nvPr/>
        </p:nvGrpSpPr>
        <p:grpSpPr>
          <a:xfrm>
            <a:off x="550360" y="1519479"/>
            <a:ext cx="493472" cy="540000"/>
            <a:chOff x="6523756" y="488141"/>
            <a:chExt cx="883270" cy="966551"/>
          </a:xfrm>
        </p:grpSpPr>
        <p:sp>
          <p:nvSpPr>
            <p:cNvPr id="6" name="流程图: 离页连接符 5"/>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流程图: 离页连接符 6"/>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流程图: 离页连接符 7"/>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9" name="组合 8"/>
            <p:cNvGrpSpPr/>
            <p:nvPr/>
          </p:nvGrpSpPr>
          <p:grpSpPr>
            <a:xfrm>
              <a:off x="6676279" y="647264"/>
              <a:ext cx="600075" cy="568325"/>
              <a:chOff x="5991226" y="2949576"/>
              <a:chExt cx="600075" cy="568325"/>
            </a:xfrm>
          </p:grpSpPr>
          <p:sp>
            <p:nvSpPr>
              <p:cNvPr id="10"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60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12"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600">
                  <a:latin typeface="Times New Roman" panose="02020603050405020304" pitchFamily="18" charset="0"/>
                  <a:ea typeface="DFKai-SB" panose="03000509000000000000" pitchFamily="65" charset="-120"/>
                  <a:cs typeface="Times New Roman" panose="02020603050405020304" pitchFamily="18" charset="0"/>
                </a:endParaRPr>
              </a:p>
            </p:txBody>
          </p:sp>
        </p:grpSp>
      </p:grpSp>
      <p:sp>
        <p:nvSpPr>
          <p:cNvPr id="13" name="标题 3073"/>
          <p:cNvSpPr txBox="1">
            <a:spLocks noChangeArrowheads="1"/>
          </p:cNvSpPr>
          <p:nvPr/>
        </p:nvSpPr>
        <p:spPr bwMode="auto">
          <a:xfrm>
            <a:off x="1247647" y="518005"/>
            <a:ext cx="9457867"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The 14th Five-Year Plan and Hong Kong’s development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2336" y="766634"/>
            <a:ext cx="11457432" cy="5078313"/>
          </a:xfrm>
          <a:prstGeom prst="rect">
            <a:avLst/>
          </a:prstGeom>
          <a:ln w="28575">
            <a:solidFill>
              <a:srgbClr val="0070C0"/>
            </a:solidFill>
          </a:ln>
        </p:spPr>
        <p:txBody>
          <a:bodyPr wrap="square">
            <a:spAutoFit/>
          </a:bodyPr>
          <a:lstStyle/>
          <a:p>
            <a:pPr>
              <a:lnSpc>
                <a:spcPct val="120000"/>
              </a:lnSpc>
              <a:spcAft>
                <a:spcPts val="0"/>
              </a:spcAft>
            </a:pP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Chapter 31 Major Regional Development Strategies</a:t>
            </a:r>
          </a:p>
          <a:p>
            <a:pPr>
              <a:lnSpc>
                <a:spcPct val="120000"/>
              </a:lnSpc>
            </a:pP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Section 3 </a:t>
            </a:r>
            <a:r>
              <a:rPr lang="en-US"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Proactively </a:t>
            </a: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and progressively </a:t>
            </a:r>
            <a:r>
              <a:rPr lang="en-US"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taking </a:t>
            </a: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forward the development of </a:t>
            </a:r>
            <a:r>
              <a:rPr lang="en-US"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G</a:t>
            </a:r>
            <a:r>
              <a:rPr lang="en-US" altLang="zh-CN"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uangdong-Hong </a:t>
            </a:r>
            <a:r>
              <a:rPr lang="en-US" altLang="zh-CN"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Kong-Macao Greater Bay </a:t>
            </a:r>
            <a:r>
              <a:rPr lang="en-US" altLang="zh-CN"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Area </a:t>
            </a:r>
            <a:r>
              <a:rPr lang="en-US" altLang="zh-TW"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(GBA)</a:t>
            </a:r>
          </a:p>
          <a:p>
            <a:pPr>
              <a:lnSpc>
                <a:spcPct val="120000"/>
              </a:lnSpc>
            </a:pPr>
            <a:endParaRPr lang="en-US" altLang="zh-CN"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pPr algn="just">
              <a:lnSpc>
                <a:spcPct val="120000"/>
              </a:lnSpc>
              <a:spcAft>
                <a:spcPts val="0"/>
              </a:spcAft>
            </a:pP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Strengthening the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coordinated development of industries, academia and research institutes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Guangdong, Hong Kong, and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Macao.  Improving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"Two Corridors and Two Poles" framework system which comprises the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Guangzhou Shenzhen-Hong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Kong, Guangzhou-Zhuhai-Macao Innovation and Technology Corridors and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Shenzhen-Hong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Kong Loop, Guangdong-Macao-</a:t>
            </a:r>
            <a:r>
              <a:rPr lang="en-US"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Hengqin</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Innovation and Technology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Poles</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Promoting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setting up of an integrated national science </a:t>
            </a:r>
            <a:r>
              <a:rPr lang="en-US"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and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facilitating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cross-boundary exchange of innovative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elements.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Expediting the construction of intercity railways, coordinating planning for the positioning of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ports and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airports, optimizing the allocation of maritime and aviation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resources</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Deepening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customs clearance reforms to facilitate effective and convenient flow of people</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goods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and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vehicles.   Expanding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scope of mutual recognition of professional qualifications between the Mainland</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Hong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Kong and Macao, and further strengthening the regulatory interface and connectivity in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key areas.  Facilitating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young people of Hong Kong and Macao to study, take up employment and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start businesses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 the Mainland cities of GBA and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establishing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 brand of quality exchanges among the youths of Guangdong, Hong Kong and Macao. </a:t>
            </a:r>
            <a:endParaRPr lang="en-US" strike="sngStrike"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p:txBody>
      </p:sp>
      <p:sp>
        <p:nvSpPr>
          <p:cNvPr id="9" name="Rectangle 8"/>
          <p:cNvSpPr/>
          <p:nvPr/>
        </p:nvSpPr>
        <p:spPr>
          <a:xfrm>
            <a:off x="961046" y="153792"/>
            <a:ext cx="10611303" cy="461665"/>
          </a:xfrm>
          <a:prstGeom prst="rect">
            <a:avLst/>
          </a:prstGeom>
        </p:spPr>
        <p:txBody>
          <a:bodyPr wrap="square">
            <a:spAutoFit/>
          </a:bodyPr>
          <a:lstStyle/>
          <a:p>
            <a:r>
              <a:rPr lang="en-US" sz="2400" b="1" dirty="0">
                <a:latin typeface="Times New Roman" panose="02020603050405020304" pitchFamily="18" charset="0"/>
                <a:ea typeface="標楷體" panose="02010601000101010101" pitchFamily="2" charset="-120"/>
                <a:cs typeface="Times New Roman" panose="02020603050405020304" pitchFamily="18" charset="0"/>
              </a:rPr>
              <a:t>Chapters in the 14th Five-Year Plan on Hong Kong and the Greater Bay Area</a:t>
            </a:r>
          </a:p>
        </p:txBody>
      </p:sp>
      <p:pic>
        <p:nvPicPr>
          <p:cNvPr id="5" name="Picture 4">
            <a:hlinkClick r:id="rId2"/>
          </p:cNvPr>
          <p:cNvPicPr>
            <a:picLocks noChangeAspect="1"/>
          </p:cNvPicPr>
          <p:nvPr/>
        </p:nvPicPr>
        <p:blipFill>
          <a:blip r:embed="rId3"/>
          <a:stretch>
            <a:fillRect/>
          </a:stretch>
        </p:blipFill>
        <p:spPr>
          <a:xfrm>
            <a:off x="1085215" y="6065520"/>
            <a:ext cx="3988435" cy="501015"/>
          </a:xfrm>
          <a:prstGeom prst="rect">
            <a:avLst/>
          </a:prstGeom>
        </p:spPr>
      </p:pic>
      <p:sp>
        <p:nvSpPr>
          <p:cNvPr id="6" name="Rectangle 5"/>
          <p:cNvSpPr/>
          <p:nvPr/>
        </p:nvSpPr>
        <p:spPr>
          <a:xfrm>
            <a:off x="5311313" y="6147300"/>
            <a:ext cx="5794490" cy="337185"/>
          </a:xfrm>
          <a:prstGeom prst="rect">
            <a:avLst/>
          </a:prstGeom>
        </p:spPr>
        <p:txBody>
          <a:bodyPr wrap="square">
            <a:spAutoFit/>
          </a:bodyPr>
          <a:lstStyle/>
          <a:p>
            <a:r>
              <a:rPr lang="en-US" sz="800" dirty="0">
                <a:latin typeface="Times New Roman" panose="02020603050405020304" pitchFamily="18" charset="0"/>
                <a:ea typeface="標楷體" panose="02010601000101010101" pitchFamily="2" charset="-120"/>
                <a:cs typeface="Times New Roman" panose="02020603050405020304" pitchFamily="18" charset="0"/>
              </a:rPr>
              <a:t>Source: </a:t>
            </a:r>
            <a:r>
              <a:rPr lang="en-US" sz="800" dirty="0">
                <a:latin typeface="Times New Roman" panose="02020603050405020304" pitchFamily="18" charset="0"/>
                <a:cs typeface="Times New Roman" panose="02020603050405020304" pitchFamily="18" charset="0"/>
              </a:rPr>
              <a:t>The National Development and Reform Commission, </a:t>
            </a:r>
            <a:r>
              <a:rPr lang="en-US" sz="800" dirty="0">
                <a:latin typeface="Times New Roman" panose="02020603050405020304" pitchFamily="18" charset="0"/>
                <a:ea typeface="標楷體" panose="02010601000101010101" pitchFamily="2" charset="-120"/>
                <a:cs typeface="Times New Roman" panose="02020603050405020304" pitchFamily="18" charset="0"/>
              </a:rPr>
              <a:t>https://www.ndrc.gov.cn/xxgk/zcfb/ghwb/202103/t20210323_1270124.html?code=&amp;state=123</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472" y="888183"/>
            <a:ext cx="7178621" cy="5379934"/>
          </a:xfrm>
          <a:prstGeom prst="rect">
            <a:avLst/>
          </a:prstGeom>
          <a:ln w="28575">
            <a:solidFill>
              <a:srgbClr val="0070C0"/>
            </a:solidFill>
          </a:ln>
        </p:spPr>
        <p:txBody>
          <a:bodyPr wrap="square">
            <a:spAutoFit/>
          </a:bodyPr>
          <a:lstStyle/>
          <a:p>
            <a:pPr>
              <a:spcAft>
                <a:spcPts val="0"/>
              </a:spcAft>
            </a:pP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Chapter 61  </a:t>
            </a:r>
            <a:r>
              <a:rPr lang="en-US"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Maintaining </a:t>
            </a: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long-term prosperity and stability of </a:t>
            </a:r>
            <a:r>
              <a:rPr lang="en-US"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Hong </a:t>
            </a: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Kong and </a:t>
            </a:r>
            <a:r>
              <a:rPr lang="en-US"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Macao</a:t>
            </a:r>
          </a:p>
          <a:p>
            <a:pPr>
              <a:spcAft>
                <a:spcPts val="0"/>
              </a:spcAft>
            </a:pPr>
            <a:endParaRPr lang="en-US" altLang="zh-CN"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pPr>
              <a:spcAft>
                <a:spcPts val="0"/>
              </a:spcAft>
            </a:pP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Section 1 : Supporting Hong Kong and Macao to reinforce and </a:t>
            </a:r>
            <a:r>
              <a:rPr lang="en-US"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enhance </a:t>
            </a: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their competitive </a:t>
            </a:r>
            <a:r>
              <a:rPr lang="en-US"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advantages</a:t>
            </a:r>
          </a:p>
          <a:p>
            <a:pPr>
              <a:spcAft>
                <a:spcPts val="0"/>
              </a:spcAft>
            </a:pPr>
            <a:endParaRPr lang="en-US" sz="1600"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pPr algn="just">
              <a:lnSpc>
                <a:spcPct val="120000"/>
              </a:lnSpc>
            </a:pP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Supporting Hong Kong to enhance its status as an international financial, transportation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and trade </a:t>
            </a:r>
            <a:r>
              <a:rPr lang="en-US"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as well as an international aviation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hub.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Strengthening Hong Kong's status as a global offshore </a:t>
            </a:r>
            <a:r>
              <a:rPr lang="en-US"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Renminbi</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business hub, an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international asset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management </a:t>
            </a:r>
            <a:r>
              <a:rPr lang="en-US"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and a risk management </a:t>
            </a:r>
            <a:r>
              <a:rPr lang="en-US" dirty="0" err="1"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Supporting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Hong Kong to develop into an international innovation and technology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hub.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Supporting Hong Kong to promote service industries for high-end and high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value-added development.  Supporting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Hong Kong to establish a </a:t>
            </a:r>
            <a:r>
              <a:rPr lang="en-US"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for international legal and dispute resolution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services in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Asia-Pacific region and a regional intellectual property trading </a:t>
            </a:r>
            <a:r>
              <a:rPr lang="en-US" dirty="0" err="1"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Supporting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Hong Kong to develop into a hub for arts and cultural exchanges between China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and the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rest of the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world. </a:t>
            </a:r>
            <a:endParaRPr lang="en-US" strike="sngStrike"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p:txBody>
      </p:sp>
      <p:pic>
        <p:nvPicPr>
          <p:cNvPr id="6" name="Picture 5">
            <a:hlinkClick r:id="rId2"/>
          </p:cNvPr>
          <p:cNvPicPr>
            <a:picLocks noChangeAspect="1"/>
          </p:cNvPicPr>
          <p:nvPr/>
        </p:nvPicPr>
        <p:blipFill>
          <a:blip r:embed="rId3"/>
          <a:stretch>
            <a:fillRect/>
          </a:stretch>
        </p:blipFill>
        <p:spPr>
          <a:xfrm>
            <a:off x="7771903" y="5623995"/>
            <a:ext cx="3083689" cy="467790"/>
          </a:xfrm>
          <a:prstGeom prst="rect">
            <a:avLst/>
          </a:prstGeom>
        </p:spPr>
      </p:pic>
      <p:sp>
        <p:nvSpPr>
          <p:cNvPr id="7" name="Rectangle 6"/>
          <p:cNvSpPr/>
          <p:nvPr/>
        </p:nvSpPr>
        <p:spPr>
          <a:xfrm>
            <a:off x="6270427" y="6214505"/>
            <a:ext cx="7572895" cy="706755"/>
          </a:xfrm>
          <a:prstGeom prst="rect">
            <a:avLst/>
          </a:prstGeom>
        </p:spPr>
        <p:txBody>
          <a:bodyPr wrap="square">
            <a:spAutoFit/>
          </a:bodyPr>
          <a:lstStyle/>
          <a:p>
            <a:r>
              <a:rPr lang="en-US" sz="1000" dirty="0">
                <a:latin typeface="Times New Roman" panose="02020603050405020304" pitchFamily="18" charset="0"/>
                <a:ea typeface="標楷體" panose="02010601000101010101" pitchFamily="2" charset="-120"/>
                <a:cs typeface="Times New Roman" panose="02020603050405020304" pitchFamily="18" charset="0"/>
              </a:rPr>
              <a:t>Source:</a:t>
            </a:r>
          </a:p>
          <a:p>
            <a:pPr marL="285750" indent="-285750">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National Development and Reform Commission, https://www.ndrc.gov.cn/xxgk/zcfb/ghwb/202103/t20210323_1270124.html?code=&amp;state=123</a:t>
            </a:r>
          </a:p>
          <a:p>
            <a:pPr marL="285750" indent="-285750">
              <a:buFont typeface="Arial" panose="020B0604020202020204" pitchFamily="34" charset="0"/>
              <a:buChar char="•"/>
            </a:pPr>
            <a:r>
              <a:rPr lang="en-US" sz="1000" dirty="0" err="1">
                <a:latin typeface="Times New Roman" panose="02020603050405020304" pitchFamily="18" charset="0"/>
                <a:cs typeface="Times New Roman" panose="02020603050405020304" pitchFamily="18" charset="0"/>
              </a:rPr>
              <a:t>InvestHK</a:t>
            </a:r>
            <a:r>
              <a:rPr lang="en-US" sz="1000" dirty="0">
                <a:latin typeface="Times New Roman" panose="02020603050405020304" pitchFamily="18" charset="0"/>
                <a:cs typeface="Times New Roman" panose="02020603050405020304" pitchFamily="18" charset="0"/>
              </a:rPr>
              <a:t> (https://gba.investhk.gov.hk/en-hk/facilitation-measures/transportation-and-logistics.html)</a:t>
            </a:r>
          </a:p>
        </p:txBody>
      </p:sp>
      <p:sp>
        <p:nvSpPr>
          <p:cNvPr id="9" name="Rectangle 8"/>
          <p:cNvSpPr/>
          <p:nvPr/>
        </p:nvSpPr>
        <p:spPr>
          <a:xfrm>
            <a:off x="1033029" y="272548"/>
            <a:ext cx="10259060" cy="460375"/>
          </a:xfrm>
          <a:prstGeom prst="rect">
            <a:avLst/>
          </a:prstGeom>
        </p:spPr>
        <p:txBody>
          <a:bodyPr wrap="none">
            <a:spAutoFit/>
          </a:bodyPr>
          <a:lstStyle/>
          <a:p>
            <a:r>
              <a:rPr lang="en-US" sz="2400" b="1" dirty="0">
                <a:latin typeface="Times New Roman" panose="02020603050405020304" pitchFamily="18" charset="0"/>
                <a:ea typeface="標楷體" panose="02010601000101010101" pitchFamily="2" charset="-120"/>
                <a:cs typeface="Times New Roman" panose="02020603050405020304" pitchFamily="18" charset="0"/>
              </a:rPr>
              <a:t>Chapters in the 14th Five-Year Plan on Hong Kong and the Greater Bay Area</a:t>
            </a:r>
          </a:p>
        </p:txBody>
      </p:sp>
      <p:pic>
        <p:nvPicPr>
          <p:cNvPr id="5" name="Picture 4"/>
          <p:cNvPicPr>
            <a:picLocks noChangeAspect="1"/>
          </p:cNvPicPr>
          <p:nvPr/>
        </p:nvPicPr>
        <p:blipFill>
          <a:blip r:embed="rId4"/>
          <a:stretch>
            <a:fillRect/>
          </a:stretch>
        </p:blipFill>
        <p:spPr>
          <a:xfrm>
            <a:off x="10855592" y="5643547"/>
            <a:ext cx="1257475" cy="428685"/>
          </a:xfrm>
          <a:prstGeom prst="rect">
            <a:avLst/>
          </a:prstGeom>
        </p:spPr>
      </p:pic>
      <p:pic>
        <p:nvPicPr>
          <p:cNvPr id="4" name="圖片 3"/>
          <p:cNvPicPr>
            <a:picLocks noChangeAspect="1"/>
          </p:cNvPicPr>
          <p:nvPr/>
        </p:nvPicPr>
        <p:blipFill rotWithShape="1">
          <a:blip r:embed="rId5"/>
          <a:srcRect l="24444" t="24340" r="25248" b="6435"/>
          <a:stretch/>
        </p:blipFill>
        <p:spPr>
          <a:xfrm>
            <a:off x="7606335" y="1173593"/>
            <a:ext cx="4585665" cy="3549357"/>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076" y="628602"/>
            <a:ext cx="6461774" cy="6229398"/>
          </a:xfrm>
          <a:prstGeom prst="rect">
            <a:avLst/>
          </a:prstGeom>
          <a:noFill/>
          <a:ln w="28575">
            <a:solidFill>
              <a:srgbClr val="0070C0"/>
            </a:solidFill>
          </a:ln>
        </p:spPr>
        <p:txBody>
          <a:bodyPr wrap="square">
            <a:spAutoFit/>
          </a:bodyPr>
          <a:lstStyle/>
          <a:p>
            <a:pPr algn="just">
              <a:lnSpc>
                <a:spcPct val="120000"/>
              </a:lnSpc>
            </a:pPr>
            <a:r>
              <a:rPr lang="en-US"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Chapter 61 </a:t>
            </a:r>
            <a:r>
              <a:rPr lang="en-US"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Maintaining </a:t>
            </a: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long-term prosperity and stability of </a:t>
            </a:r>
            <a:r>
              <a:rPr lang="en-US"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Hong </a:t>
            </a:r>
            <a:r>
              <a:rPr lang="en-US"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Kong and Macao</a:t>
            </a:r>
          </a:p>
          <a:p>
            <a:pPr algn="just">
              <a:lnSpc>
                <a:spcPct val="120000"/>
              </a:lnSpc>
            </a:pPr>
            <a:r>
              <a:rPr lang="en-US" b="1" dirty="0">
                <a:solidFill>
                  <a:schemeClr val="tx1">
                    <a:lumMod val="95000"/>
                    <a:lumOff val="5000"/>
                  </a:schemeClr>
                </a:solidFill>
                <a:latin typeface="Times New Roman" panose="02020603050405020304" pitchFamily="18" charset="0"/>
                <a:cs typeface="Times New Roman" panose="02020603050405020304" pitchFamily="18" charset="0"/>
              </a:rPr>
              <a:t>Section 2  Supporting Hong Kong and Macao to better integrate into the overall development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of the country :</a:t>
            </a:r>
            <a:endParaRPr lang="en-US" b="1" dirty="0">
              <a:solidFill>
                <a:schemeClr val="tx1">
                  <a:lumMod val="95000"/>
                  <a:lumOff val="5000"/>
                </a:schemeClr>
              </a:solidFill>
              <a:latin typeface="Times New Roman" panose="02020603050405020304" pitchFamily="18" charset="0"/>
              <a:cs typeface="Times New Roman" panose="02020603050405020304" pitchFamily="18" charset="0"/>
            </a:endParaRPr>
          </a:p>
          <a:p>
            <a:pPr marL="342900" indent="-342900" algn="just">
              <a:lnSpc>
                <a:spcPct val="120000"/>
              </a:lnSpc>
              <a:spcBef>
                <a:spcPts val="600"/>
              </a:spcBef>
              <a:buFont typeface="Wingdings" panose="05000000000000000000" pitchFamily="2" charset="2"/>
              <a:buChar char="Ø"/>
            </a:pP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Promoting high-quality development of the Guangdong-Hong Kong-Macao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GBA.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Deepening Guangdong-Hong Kong-Macao cooperation as well as Pan-Pearl River Delta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regional cooperation.  Taking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forward the establishment of major cooperation platforms in the Guangdong-Hong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Kong Macao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GBA, e.g. </a:t>
            </a:r>
            <a:r>
              <a:rPr lang="en-US"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Qianhai</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of Shenzhen, </a:t>
            </a:r>
            <a:r>
              <a:rPr lang="en-US"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Nansha</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of Guangzhou, </a:t>
            </a:r>
            <a:r>
              <a:rPr lang="en-US"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Hengqin</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of Zhuhai, the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Shenzhen Hong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Kong Loop,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etc. </a:t>
            </a:r>
            <a:endParaRPr lang="en-US"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lnSpc>
                <a:spcPct val="120000"/>
              </a:lnSpc>
              <a:spcBef>
                <a:spcPts val="600"/>
              </a:spcBef>
              <a:buFont typeface="Wingdings" panose="05000000000000000000" pitchFamily="2" charset="2"/>
              <a:buChar char="Ø"/>
            </a:pP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Strengthening exchanges and cooperation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among the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Mainland,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Hong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Kong and Macao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 different fronts</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Improving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policy measures to facilitate Hong Kong and Macao residents to develop and live in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Mainland.  Strengthening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education on the Constitution and the Basic Law and national development,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enhancing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national awareness and patriotism among Hong Kong and Macao </a:t>
            </a: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people. </a:t>
            </a:r>
            <a:endParaRPr lang="en-US"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Picture 7">
            <a:hlinkClick r:id="rId3"/>
          </p:cNvPr>
          <p:cNvPicPr>
            <a:picLocks noChangeAspect="1"/>
          </p:cNvPicPr>
          <p:nvPr/>
        </p:nvPicPr>
        <p:blipFill>
          <a:blip r:embed="rId4"/>
          <a:stretch>
            <a:fillRect/>
          </a:stretch>
        </p:blipFill>
        <p:spPr>
          <a:xfrm>
            <a:off x="8566402" y="6298056"/>
            <a:ext cx="2905182" cy="440710"/>
          </a:xfrm>
          <a:prstGeom prst="rect">
            <a:avLst/>
          </a:prstGeom>
        </p:spPr>
      </p:pic>
      <p:sp>
        <p:nvSpPr>
          <p:cNvPr id="9" name="Rectangle 8"/>
          <p:cNvSpPr/>
          <p:nvPr/>
        </p:nvSpPr>
        <p:spPr>
          <a:xfrm>
            <a:off x="6969125" y="5433060"/>
            <a:ext cx="5008880" cy="783590"/>
          </a:xfrm>
          <a:prstGeom prst="rect">
            <a:avLst/>
          </a:prstGeom>
        </p:spPr>
        <p:txBody>
          <a:bodyPr wrap="square">
            <a:spAutoFit/>
          </a:bodyPr>
          <a:lstStyle/>
          <a:p>
            <a:r>
              <a:rPr lang="en-US" sz="900" dirty="0">
                <a:latin typeface="Times New Roman" panose="02020603050405020304" pitchFamily="18" charset="0"/>
                <a:ea typeface="標楷體" panose="02010601000101010101" pitchFamily="2" charset="-120"/>
                <a:cs typeface="Times New Roman" panose="02020603050405020304" pitchFamily="18" charset="0"/>
              </a:rPr>
              <a:t>Source: </a:t>
            </a:r>
          </a:p>
          <a:p>
            <a:pPr marL="285750" indent="-285750">
              <a:buFont typeface="Arial" panose="020B0604020202020204" pitchFamily="34" charset="0"/>
              <a:buChar char="•"/>
            </a:pPr>
            <a:r>
              <a:rPr lang="en-US" sz="900" dirty="0">
                <a:latin typeface="Times New Roman" panose="02020603050405020304" pitchFamily="18" charset="0"/>
                <a:cs typeface="Times New Roman" panose="02020603050405020304" pitchFamily="18" charset="0"/>
              </a:rPr>
              <a:t>National Development and Reform Commission, </a:t>
            </a:r>
            <a:r>
              <a:rPr lang="en-US" sz="900" dirty="0">
                <a:solidFill>
                  <a:schemeClr val="tx1">
                    <a:lumMod val="95000"/>
                    <a:lumOff val="5000"/>
                  </a:schemeClr>
                </a:solidFill>
                <a:latin typeface="Times New Roman" panose="02020603050405020304" pitchFamily="18" charset="0"/>
                <a:cs typeface="Times New Roman" panose="02020603050405020304" pitchFamily="18" charset="0"/>
              </a:rPr>
              <a:t>https://www.ndrc.gov.cn/xxgk/zcfb/ghwb/202103/t20210323_1270124.html?code=&amp;state=123</a:t>
            </a:r>
          </a:p>
          <a:p>
            <a:pPr marL="285750" indent="-285750">
              <a:buFont typeface="Arial" panose="020B0604020202020204" pitchFamily="34" charset="0"/>
              <a:buChar char="•"/>
            </a:pPr>
            <a:r>
              <a:rPr lang="en-US" sz="900" dirty="0">
                <a:solidFill>
                  <a:schemeClr val="tx1">
                    <a:lumMod val="95000"/>
                    <a:lumOff val="5000"/>
                  </a:schemeClr>
                </a:solidFill>
                <a:latin typeface="Times New Roman" panose="02020603050405020304" pitchFamily="18" charset="0"/>
                <a:cs typeface="Times New Roman" panose="02020603050405020304" pitchFamily="18" charset="0"/>
              </a:rPr>
              <a:t>Constitutional and Mainland Affairs Bureau, (https://https://www.gov.hk/en/theme/bf/pdf/46BFACPaper8_21.pdf)</a:t>
            </a:r>
          </a:p>
        </p:txBody>
      </p:sp>
      <p:sp>
        <p:nvSpPr>
          <p:cNvPr id="11" name="Rectangle 10"/>
          <p:cNvSpPr/>
          <p:nvPr/>
        </p:nvSpPr>
        <p:spPr>
          <a:xfrm>
            <a:off x="782009" y="85531"/>
            <a:ext cx="10359246" cy="461665"/>
          </a:xfrm>
          <a:prstGeom prst="rect">
            <a:avLst/>
          </a:prstGeom>
        </p:spPr>
        <p:txBody>
          <a:bodyPr wrap="none">
            <a:spAutoFit/>
          </a:bodyPr>
          <a:lstStyle/>
          <a:p>
            <a:r>
              <a:rPr lang="en-US" sz="2400" b="1" dirty="0">
                <a:latin typeface="Times New Roman" panose="02020603050405020304" pitchFamily="18" charset="0"/>
                <a:ea typeface="標楷體" panose="02010601000101010101" pitchFamily="2" charset="-120"/>
                <a:cs typeface="Times New Roman" panose="02020603050405020304" pitchFamily="18" charset="0"/>
              </a:rPr>
              <a:t>Chapters in the </a:t>
            </a:r>
            <a:r>
              <a:rPr lang="en-US" sz="2400" b="1" dirty="0" smtClean="0">
                <a:latin typeface="Times New Roman" panose="02020603050405020304" pitchFamily="18" charset="0"/>
                <a:ea typeface="標楷體" panose="02010601000101010101" pitchFamily="2" charset="-120"/>
                <a:cs typeface="Times New Roman" panose="02020603050405020304" pitchFamily="18" charset="0"/>
              </a:rPr>
              <a:t>14</a:t>
            </a:r>
            <a:r>
              <a:rPr lang="en-US" sz="2400" b="1" baseline="30000" dirty="0" smtClean="0">
                <a:latin typeface="Times New Roman" panose="02020603050405020304" pitchFamily="18" charset="0"/>
                <a:ea typeface="標楷體" panose="02010601000101010101" pitchFamily="2" charset="-120"/>
                <a:cs typeface="Times New Roman" panose="02020603050405020304" pitchFamily="18" charset="0"/>
              </a:rPr>
              <a:t>th</a:t>
            </a:r>
            <a:r>
              <a:rPr lang="en-US" sz="2400" b="1" dirty="0" smtClean="0">
                <a:latin typeface="Times New Roman" panose="02020603050405020304" pitchFamily="18" charset="0"/>
                <a:ea typeface="標楷體" panose="02010601000101010101" pitchFamily="2" charset="-120"/>
                <a:cs typeface="Times New Roman" panose="02020603050405020304" pitchFamily="18" charset="0"/>
              </a:rPr>
              <a:t> Five-Year </a:t>
            </a:r>
            <a:r>
              <a:rPr lang="en-US" sz="2400" b="1" dirty="0">
                <a:latin typeface="Times New Roman" panose="02020603050405020304" pitchFamily="18" charset="0"/>
                <a:ea typeface="標楷體" panose="02010601000101010101" pitchFamily="2" charset="-120"/>
                <a:cs typeface="Times New Roman" panose="02020603050405020304" pitchFamily="18" charset="0"/>
              </a:rPr>
              <a:t>Plan on Hong Kong and the Greater Bay Area</a:t>
            </a:r>
          </a:p>
        </p:txBody>
      </p:sp>
      <p:pic>
        <p:nvPicPr>
          <p:cNvPr id="6" name="Picture 5"/>
          <p:cNvPicPr>
            <a:picLocks noChangeAspect="1"/>
          </p:cNvPicPr>
          <p:nvPr/>
        </p:nvPicPr>
        <p:blipFill>
          <a:blip r:embed="rId5"/>
          <a:stretch>
            <a:fillRect/>
          </a:stretch>
        </p:blipFill>
        <p:spPr>
          <a:xfrm>
            <a:off x="7082153" y="6298056"/>
            <a:ext cx="1383769" cy="462536"/>
          </a:xfrm>
          <a:prstGeom prst="rect">
            <a:avLst/>
          </a:prstGeom>
        </p:spPr>
      </p:pic>
      <p:pic>
        <p:nvPicPr>
          <p:cNvPr id="4" name="圖片 3"/>
          <p:cNvPicPr>
            <a:picLocks noChangeAspect="1"/>
          </p:cNvPicPr>
          <p:nvPr/>
        </p:nvPicPr>
        <p:blipFill rotWithShape="1">
          <a:blip r:embed="rId6"/>
          <a:srcRect l="28264" t="17823" r="10395" b="21622"/>
          <a:stretch/>
        </p:blipFill>
        <p:spPr>
          <a:xfrm>
            <a:off x="6550090" y="1520254"/>
            <a:ext cx="5574854" cy="3109902"/>
          </a:xfrm>
          <a:prstGeom prst="rect">
            <a:avLst/>
          </a:prstGeom>
        </p:spPr>
      </p:pic>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6236" y="916576"/>
            <a:ext cx="10515600" cy="5165379"/>
          </a:xfrm>
        </p:spPr>
        <p:txBody>
          <a:bodyPr>
            <a:noAutofit/>
          </a:bodyPr>
          <a:lstStyle/>
          <a:p>
            <a:pPr algn="just">
              <a:lnSpc>
                <a:spcPct val="120000"/>
              </a:lnSpc>
            </a:pPr>
            <a:r>
              <a:rPr lang="en-US" sz="2000" dirty="0">
                <a:latin typeface="Times New Roman" panose="02020603050405020304" pitchFamily="18" charset="0"/>
                <a:ea typeface="標楷體" panose="02010601000101010101" pitchFamily="2" charset="-120"/>
                <a:cs typeface="Times New Roman" panose="02020603050405020304" pitchFamily="18" charset="0"/>
              </a:rPr>
              <a:t>“The 14th Five-Year Plan is the blueprint and action agenda for the social and economic development of the country in the next five years. </a:t>
            </a: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 I </a:t>
            </a:r>
            <a:r>
              <a:rPr lang="en-US" sz="2000" dirty="0">
                <a:latin typeface="Times New Roman" panose="02020603050405020304" pitchFamily="18" charset="0"/>
                <a:ea typeface="標楷體" panose="02010601000101010101" pitchFamily="2" charset="-120"/>
                <a:cs typeface="Times New Roman" panose="02020603050405020304" pitchFamily="18" charset="0"/>
              </a:rPr>
              <a:t>am delighted that contents relating to Hong Kong can be found in its chapter 61 on maintaining the long-term prosperity and stability of Hong Kong and Macao, and chapter 31 on proactively and progressively taking forward the development of the Guangdong-Hong Kong-Macao Greater Bay Area (GBA</a:t>
            </a: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  </a:t>
            </a:r>
            <a:r>
              <a:rPr lang="en-US" sz="2000" dirty="0">
                <a:latin typeface="Times New Roman" panose="02020603050405020304" pitchFamily="18" charset="0"/>
                <a:ea typeface="標楷體" panose="02010601000101010101" pitchFamily="2" charset="-120"/>
                <a:cs typeface="Times New Roman" panose="02020603050405020304" pitchFamily="18" charset="0"/>
              </a:rPr>
              <a:t>Indeed, the 14th Five-Year Plan has incorporated many concrete proposals put up by the HKSAR Government after more than a year of study, demonstrating the Central Government's unwavering support for Hong Kong.” </a:t>
            </a:r>
            <a:br>
              <a:rPr lang="en-US" sz="2000" dirty="0">
                <a:latin typeface="Times New Roman" panose="02020603050405020304" pitchFamily="18" charset="0"/>
                <a:ea typeface="標楷體" panose="02010601000101010101" pitchFamily="2" charset="-120"/>
                <a:cs typeface="Times New Roman" panose="02020603050405020304" pitchFamily="18" charset="0"/>
              </a:rPr>
            </a:br>
            <a:r>
              <a:rPr lang="en-US" sz="2000" dirty="0">
                <a:latin typeface="Times New Roman" panose="02020603050405020304" pitchFamily="18" charset="0"/>
                <a:ea typeface="標楷體" panose="02010601000101010101" pitchFamily="2" charset="-120"/>
                <a:cs typeface="Times New Roman" panose="02020603050405020304" pitchFamily="18" charset="0"/>
              </a:rPr>
              <a:t/>
            </a:r>
            <a:br>
              <a:rPr lang="en-US" sz="2000" dirty="0">
                <a:latin typeface="Times New Roman" panose="02020603050405020304" pitchFamily="18" charset="0"/>
                <a:ea typeface="標楷體" panose="02010601000101010101" pitchFamily="2" charset="-120"/>
                <a:cs typeface="Times New Roman" panose="02020603050405020304" pitchFamily="18" charset="0"/>
              </a:rPr>
            </a:br>
            <a:r>
              <a:rPr lang="en-US" sz="2000" dirty="0">
                <a:latin typeface="Times New Roman" panose="02020603050405020304" pitchFamily="18" charset="0"/>
                <a:ea typeface="標楷體" panose="02010601000101010101" pitchFamily="2" charset="-120"/>
                <a:cs typeface="Times New Roman" panose="02020603050405020304" pitchFamily="18" charset="0"/>
              </a:rPr>
              <a:t>For the importance of the </a:t>
            </a:r>
            <a:r>
              <a:rPr lang="en-US" sz="2000" i="1" dirty="0">
                <a:latin typeface="Times New Roman" panose="02020603050405020304" pitchFamily="18" charset="0"/>
                <a:ea typeface="標楷體" panose="02010601000101010101" pitchFamily="2" charset="-120"/>
                <a:cs typeface="Times New Roman" panose="02020603050405020304" pitchFamily="18" charset="0"/>
              </a:rPr>
              <a:t>14th Five-Year Plan Outline</a:t>
            </a:r>
            <a:r>
              <a:rPr lang="en-US" sz="2000" dirty="0">
                <a:latin typeface="Times New Roman" panose="02020603050405020304" pitchFamily="18" charset="0"/>
                <a:ea typeface="標楷體" panose="02010601000101010101" pitchFamily="2" charset="-120"/>
                <a:cs typeface="Times New Roman" panose="02020603050405020304" pitchFamily="18" charset="0"/>
              </a:rPr>
              <a:t> in terms of economic development, high-quality construction of the Guangdong-Hong Kong-Macao Greater Bay Area and social development, please refer to the </a:t>
            </a: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source below:</a:t>
            </a:r>
            <a:endParaRPr lang="en-US" sz="2000" dirty="0">
              <a:latin typeface="Times New Roman" panose="02020603050405020304" pitchFamily="18" charset="0"/>
              <a:ea typeface="標楷體" panose="02010601000101010101" pitchFamily="2" charset="-120"/>
              <a:cs typeface="Times New Roman" panose="02020603050405020304" pitchFamily="18" charset="0"/>
            </a:endParaRPr>
          </a:p>
          <a:p>
            <a:endParaRPr lang="en-US" sz="2000" dirty="0">
              <a:latin typeface="Times New Roman" panose="02020603050405020304" pitchFamily="18" charset="0"/>
              <a:ea typeface="標楷體" panose="02010601000101010101" pitchFamily="2" charset="-120"/>
              <a:cs typeface="Times New Roman" panose="02020603050405020304" pitchFamily="18" charset="0"/>
            </a:endParaRPr>
          </a:p>
        </p:txBody>
      </p:sp>
      <p:sp>
        <p:nvSpPr>
          <p:cNvPr id="4" name="标题 3073"/>
          <p:cNvSpPr txBox="1">
            <a:spLocks noChangeArrowheads="1"/>
          </p:cNvSpPr>
          <p:nvPr/>
        </p:nvSpPr>
        <p:spPr bwMode="auto">
          <a:xfrm>
            <a:off x="1603716" y="297307"/>
            <a:ext cx="9423113"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The </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14</a:t>
            </a:r>
            <a:r>
              <a:rPr lang="en-US" sz="2800" b="1" baseline="30000"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 Five-Year </a:t>
            </a: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Plan and the Development of Hong Kong</a:t>
            </a:r>
          </a:p>
        </p:txBody>
      </p:sp>
      <p:pic>
        <p:nvPicPr>
          <p:cNvPr id="5" name="Picture 4">
            <a:hlinkClick r:id="rId2"/>
          </p:cNvPr>
          <p:cNvPicPr>
            <a:picLocks noChangeAspect="1"/>
          </p:cNvPicPr>
          <p:nvPr/>
        </p:nvPicPr>
        <p:blipFill>
          <a:blip r:embed="rId3"/>
          <a:stretch>
            <a:fillRect/>
          </a:stretch>
        </p:blipFill>
        <p:spPr>
          <a:xfrm>
            <a:off x="1109747" y="5265946"/>
            <a:ext cx="2231777" cy="672590"/>
          </a:xfrm>
          <a:prstGeom prst="rect">
            <a:avLst/>
          </a:prstGeom>
        </p:spPr>
      </p:pic>
      <p:sp>
        <p:nvSpPr>
          <p:cNvPr id="6" name="Rectangle 5"/>
          <p:cNvSpPr/>
          <p:nvPr/>
        </p:nvSpPr>
        <p:spPr>
          <a:xfrm>
            <a:off x="3482839" y="5370779"/>
            <a:ext cx="7543990" cy="523220"/>
          </a:xfrm>
          <a:prstGeom prst="rect">
            <a:avLst/>
          </a:prstGeom>
          <a:ln w="19050">
            <a:solidFill>
              <a:srgbClr val="FF0000"/>
            </a:solidFill>
          </a:ln>
        </p:spPr>
        <p:txBody>
          <a:bodyPr wrap="square">
            <a:spAutoFit/>
          </a:bodyPr>
          <a:lstStyle/>
          <a:p>
            <a:r>
              <a:rPr lang="en-US" sz="14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Source: HKSAR Government welcomes National 14th Five-Year Plan and will proactively integrate Hong Kong into national development.</a:t>
            </a:r>
          </a:p>
        </p:txBody>
      </p:sp>
      <p:sp>
        <p:nvSpPr>
          <p:cNvPr id="7" name="Rectangle 6"/>
          <p:cNvSpPr/>
          <p:nvPr/>
        </p:nvSpPr>
        <p:spPr>
          <a:xfrm>
            <a:off x="1109747" y="5945736"/>
            <a:ext cx="7710141" cy="521970"/>
          </a:xfrm>
          <a:prstGeom prst="rect">
            <a:avLst/>
          </a:prstGeom>
        </p:spPr>
        <p:txBody>
          <a:bodyPr wrap="square">
            <a:spAutoFit/>
          </a:bodyPr>
          <a:lstStyle/>
          <a:p>
            <a:r>
              <a:rPr lang="en-US" sz="1400" dirty="0">
                <a:latin typeface="Times New Roman" panose="02020603050405020304" pitchFamily="18" charset="0"/>
                <a:ea typeface="標楷體" panose="02010601000101010101" pitchFamily="2" charset="-120"/>
                <a:cs typeface="Times New Roman" panose="02020603050405020304" pitchFamily="18" charset="0"/>
              </a:rPr>
              <a:t>Source: The HKSAR Government  Press Release, (https://www.info.gov.hk/gia/general/202103/11/P2021031100464.htm?fontSize=1)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内容占位符 2"/>
          <p:cNvSpPr>
            <a:spLocks noGrp="1" noChangeArrowheads="1"/>
          </p:cNvSpPr>
          <p:nvPr>
            <p:ph idx="1"/>
          </p:nvPr>
        </p:nvSpPr>
        <p:spPr>
          <a:xfrm>
            <a:off x="522890" y="1685595"/>
            <a:ext cx="6539027" cy="2276072"/>
          </a:xfrm>
          <a:ln w="28575">
            <a:solidFill>
              <a:srgbClr val="FF0000"/>
            </a:solidFill>
          </a:ln>
        </p:spPr>
        <p:txBody>
          <a:bodyPr wrap="square">
            <a:spAutoFit/>
          </a:bodyPr>
          <a:lstStyle/>
          <a:p>
            <a:pPr marL="0" indent="0" algn="just">
              <a:lnSpc>
                <a:spcPct val="120000"/>
              </a:lnSpc>
              <a:buNone/>
            </a:pP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country supports Hong Kong in maintaining its original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competitive edge and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fostering its new competitiveness, encourages Hong Kong to consolidate its existing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strengths,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play the role of a bridge of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two-way opening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between China and the world, and to continuously enhance its competitiveness.</a:t>
            </a:r>
          </a:p>
        </p:txBody>
      </p:sp>
      <p:sp>
        <p:nvSpPr>
          <p:cNvPr id="6" name="任意多边形: 形状 5"/>
          <p:cNvSpPr/>
          <p:nvPr/>
        </p:nvSpPr>
        <p:spPr>
          <a:xfrm>
            <a:off x="522890" y="932775"/>
            <a:ext cx="4135358" cy="615950"/>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sz="20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Consolidate and enhance the  competitiveness of Hong Kong</a:t>
            </a:r>
          </a:p>
        </p:txBody>
      </p:sp>
      <p:pic>
        <p:nvPicPr>
          <p:cNvPr id="5"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341" y="1358096"/>
            <a:ext cx="4164168" cy="2143381"/>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7" name="标题 3073"/>
          <p:cNvSpPr txBox="1">
            <a:spLocks noChangeArrowheads="1"/>
          </p:cNvSpPr>
          <p:nvPr/>
        </p:nvSpPr>
        <p:spPr bwMode="auto">
          <a:xfrm>
            <a:off x="1053465" y="242570"/>
            <a:ext cx="10085070" cy="6489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The 14th Five-Year Plan and the Development of Hong Kong</a:t>
            </a:r>
          </a:p>
        </p:txBody>
      </p:sp>
      <p:sp>
        <p:nvSpPr>
          <p:cNvPr id="2" name="Rectangle 1"/>
          <p:cNvSpPr/>
          <p:nvPr/>
        </p:nvSpPr>
        <p:spPr>
          <a:xfrm>
            <a:off x="502363" y="4098537"/>
            <a:ext cx="6559554" cy="1906740"/>
          </a:xfrm>
          <a:prstGeom prst="rect">
            <a:avLst/>
          </a:prstGeom>
          <a:ln w="28575">
            <a:solidFill>
              <a:srgbClr val="0070C0"/>
            </a:solidFill>
          </a:ln>
        </p:spPr>
        <p:txBody>
          <a:bodyPr wrap="square">
            <a:spAutoFit/>
          </a:bodyPr>
          <a:lstStyle/>
          <a:p>
            <a:pPr algn="just">
              <a:lnSpc>
                <a:spcPct val="120000"/>
              </a:lnSpc>
            </a:pPr>
            <a:r>
              <a:rPr lang="en-US" sz="2000" dirty="0">
                <a:latin typeface="Times New Roman" panose="02020603050405020304" pitchFamily="18" charset="0"/>
                <a:ea typeface="標楷體" panose="02010601000101010101" pitchFamily="2" charset="-120"/>
                <a:cs typeface="Times New Roman" panose="02020603050405020304" pitchFamily="18" charset="0"/>
              </a:rPr>
              <a:t>The HKSAR Government (HKSAR) held the talk on National </a:t>
            </a: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14</a:t>
            </a:r>
            <a:r>
              <a:rPr lang="en-US" sz="2000" baseline="30000" dirty="0" smtClean="0">
                <a:latin typeface="Times New Roman" panose="02020603050405020304" pitchFamily="18" charset="0"/>
                <a:ea typeface="標楷體" panose="02010601000101010101" pitchFamily="2" charset="-120"/>
                <a:cs typeface="Times New Roman" panose="02020603050405020304" pitchFamily="18" charset="0"/>
              </a:rPr>
              <a:t>th</a:t>
            </a: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 Five-Year </a:t>
            </a:r>
            <a:r>
              <a:rPr lang="en-US" sz="2000" dirty="0">
                <a:latin typeface="Times New Roman" panose="02020603050405020304" pitchFamily="18" charset="0"/>
                <a:ea typeface="標楷體" panose="02010601000101010101" pitchFamily="2" charset="-120"/>
                <a:cs typeface="Times New Roman" panose="02020603050405020304" pitchFamily="18" charset="0"/>
              </a:rPr>
              <a:t>Plan under the theme of  “Actively Seizing the Opportunities of the National 14th Five-Year Plan, Hong Kong to Proactively Integrate into the Country’s Overall Development”.</a:t>
            </a:r>
          </a:p>
        </p:txBody>
      </p:sp>
      <p:pic>
        <p:nvPicPr>
          <p:cNvPr id="3" name="Picture 2">
            <a:hlinkClick r:id="rId3"/>
          </p:cNvPr>
          <p:cNvPicPr>
            <a:picLocks noChangeAspect="1"/>
          </p:cNvPicPr>
          <p:nvPr/>
        </p:nvPicPr>
        <p:blipFill>
          <a:blip r:embed="rId4"/>
          <a:stretch>
            <a:fillRect/>
          </a:stretch>
        </p:blipFill>
        <p:spPr>
          <a:xfrm>
            <a:off x="7598341" y="3712566"/>
            <a:ext cx="4237002" cy="2387517"/>
          </a:xfrm>
          <a:prstGeom prst="rect">
            <a:avLst/>
          </a:prstGeom>
        </p:spPr>
      </p:pic>
      <p:sp>
        <p:nvSpPr>
          <p:cNvPr id="4" name="Right Arrow 3"/>
          <p:cNvSpPr/>
          <p:nvPr/>
        </p:nvSpPr>
        <p:spPr>
          <a:xfrm>
            <a:off x="7082444" y="4694349"/>
            <a:ext cx="556952" cy="4239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8" name="Rectangle 7"/>
          <p:cNvSpPr/>
          <p:nvPr/>
        </p:nvSpPr>
        <p:spPr>
          <a:xfrm>
            <a:off x="522890" y="6107082"/>
            <a:ext cx="4938572" cy="553085"/>
          </a:xfrm>
          <a:prstGeom prst="rect">
            <a:avLst/>
          </a:prstGeom>
        </p:spPr>
        <p:txBody>
          <a:bodyPr wrap="square">
            <a:spAutoFit/>
          </a:bodyPr>
          <a:lstStyle/>
          <a:p>
            <a:r>
              <a:rPr lang="en-US" sz="1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Source: Constitutional and Mainland Affairs Bureau,</a:t>
            </a:r>
          </a:p>
          <a:p>
            <a:r>
              <a:rPr lang="en-US" sz="1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Hong Kong's role, opportunities and development space in the 14th Five-Year Plan,</a:t>
            </a:r>
          </a:p>
          <a:p>
            <a:r>
              <a:rPr lang="en-US" sz="1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(https://www.cmab.gov.hk/en/issues/talk-14th-5year-plan.htm)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327804" y="1371087"/>
            <a:ext cx="11241200" cy="3047643"/>
          </a:xfrm>
          <a:prstGeom prst="round2DiagRect">
            <a:avLst/>
          </a:prstGeom>
          <a:solidFill>
            <a:srgbClr val="92D05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342900" indent="-342900" algn="just">
              <a:spcBef>
                <a:spcPts val="600"/>
              </a:spcBef>
              <a:buFont typeface="Arial" panose="020B0604020202020204" pitchFamily="34" charset="0"/>
              <a:buChar char="•"/>
            </a:pPr>
            <a:r>
              <a:rPr kumimoji="1" lang="en-US" sz="2000" b="0" dirty="0">
                <a:latin typeface="Times New Roman" panose="02020603050405020304" pitchFamily="18" charset="0"/>
                <a:cs typeface="Times New Roman" panose="02020603050405020304" pitchFamily="18" charset="0"/>
              </a:rPr>
              <a:t>The Five-Year Plan is an important part of China’s national economic plan</a:t>
            </a:r>
            <a:r>
              <a:rPr kumimoji="1" lang="en-US" sz="2000" b="0" dirty="0" smtClean="0">
                <a:latin typeface="Times New Roman" panose="02020603050405020304" pitchFamily="18" charset="0"/>
                <a:cs typeface="Times New Roman" panose="02020603050405020304" pitchFamily="18" charset="0"/>
              </a:rPr>
              <a:t>.  </a:t>
            </a:r>
            <a:r>
              <a:rPr kumimoji="1" lang="en-US" sz="2000" b="0" dirty="0">
                <a:latin typeface="Times New Roman" panose="02020603050405020304" pitchFamily="18" charset="0"/>
                <a:cs typeface="Times New Roman" panose="02020603050405020304" pitchFamily="18" charset="0"/>
              </a:rPr>
              <a:t>It is a plan for major national construction projects, distribution of productive forces and key proportion of the national economy, setting goals and directions for the long-term development of the national economy. </a:t>
            </a:r>
            <a:r>
              <a:rPr kumimoji="1" lang="en-US" sz="2000" b="0" dirty="0" smtClean="0">
                <a:latin typeface="Times New Roman" panose="02020603050405020304" pitchFamily="18" charset="0"/>
                <a:cs typeface="Times New Roman" panose="02020603050405020304" pitchFamily="18" charset="0"/>
              </a:rPr>
              <a:t> It </a:t>
            </a:r>
            <a:r>
              <a:rPr kumimoji="1" lang="en-US" sz="2000" b="0" dirty="0">
                <a:latin typeface="Times New Roman" panose="02020603050405020304" pitchFamily="18" charset="0"/>
                <a:cs typeface="Times New Roman" panose="02020603050405020304" pitchFamily="18" charset="0"/>
              </a:rPr>
              <a:t>is also the most important macroeconomic and social management tool, as well as an important way of governance.</a:t>
            </a:r>
          </a:p>
          <a:p>
            <a:pPr marL="342900" indent="-342900" algn="just">
              <a:spcBef>
                <a:spcPts val="600"/>
              </a:spcBef>
              <a:buFont typeface="Arial" panose="020B0604020202020204" pitchFamily="34" charset="0"/>
              <a:buChar char="•"/>
            </a:pPr>
            <a:r>
              <a:rPr kumimoji="1" lang="en-US" altLang="zh-CN" sz="2000" b="0" dirty="0">
                <a:latin typeface="Times New Roman" panose="02020603050405020304" pitchFamily="18" charset="0"/>
                <a:cs typeface="Times New Roman" panose="02020603050405020304" pitchFamily="18" charset="0"/>
              </a:rPr>
              <a:t>The Five-Year Plan </a:t>
            </a:r>
            <a:r>
              <a:rPr kumimoji="1" lang="en-US" sz="2000" b="0" dirty="0">
                <a:latin typeface="Times New Roman" panose="02020603050405020304" pitchFamily="18" charset="0"/>
                <a:cs typeface="Times New Roman" panose="02020603050405020304" pitchFamily="18" charset="0"/>
              </a:rPr>
              <a:t>is formulated by the Central Government and implemented by local governments and market entities.</a:t>
            </a:r>
          </a:p>
        </p:txBody>
      </p:sp>
      <p:pic>
        <p:nvPicPr>
          <p:cNvPr id="8" name="图片 3" descr="u=3466242182,780284824&amp;fm=26&amp;gp=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7025" y="172467"/>
            <a:ext cx="1741979" cy="994223"/>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9" name="标题 3073"/>
          <p:cNvSpPr txBox="1">
            <a:spLocks noChangeArrowheads="1"/>
          </p:cNvSpPr>
          <p:nvPr/>
        </p:nvSpPr>
        <p:spPr bwMode="auto">
          <a:xfrm>
            <a:off x="2210015" y="368249"/>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The Five-Year Plan of China</a:t>
            </a:r>
          </a:p>
        </p:txBody>
      </p:sp>
      <p:sp>
        <p:nvSpPr>
          <p:cNvPr id="3" name="文字方塊 2"/>
          <p:cNvSpPr txBox="1"/>
          <p:nvPr/>
        </p:nvSpPr>
        <p:spPr>
          <a:xfrm>
            <a:off x="605011" y="4604732"/>
            <a:ext cx="10982408" cy="1691640"/>
          </a:xfrm>
          <a:prstGeom prst="rect">
            <a:avLst/>
          </a:prstGeom>
          <a:noFill/>
          <a:ln w="28575">
            <a:solidFill>
              <a:srgbClr val="FF0000"/>
            </a:solidFill>
          </a:ln>
        </p:spPr>
        <p:txBody>
          <a:bodyPr wrap="square" rtlCol="0">
            <a:spAutoFit/>
          </a:bodyPr>
          <a:lstStyle/>
          <a:p>
            <a:r>
              <a:rPr lang="en-US" dirty="0">
                <a:latin typeface="Times New Roman" panose="02020603050405020304" pitchFamily="18" charset="0"/>
                <a:ea typeface="標楷體" panose="02010601000101010101" pitchFamily="2" charset="-120"/>
                <a:cs typeface="Times New Roman" panose="02020603050405020304" pitchFamily="18" charset="0"/>
              </a:rPr>
              <a:t>Suggested reading for students: Browse the following webpage to learn about the recent three Five-Year Plans and how </a:t>
            </a:r>
            <a:r>
              <a:rPr lang="en-US" dirty="0" smtClean="0">
                <a:latin typeface="Times New Roman" panose="02020603050405020304" pitchFamily="18" charset="0"/>
                <a:ea typeface="標楷體" panose="02010601000101010101" pitchFamily="2" charset="-120"/>
                <a:cs typeface="Times New Roman" panose="02020603050405020304" pitchFamily="18" charset="0"/>
              </a:rPr>
              <a:t>the HKSAR’s work complement the blueprint of the national plan.</a:t>
            </a:r>
            <a:endParaRPr lang="en-US" dirty="0">
              <a:latin typeface="Times New Roman" panose="02020603050405020304" pitchFamily="18" charset="0"/>
              <a:ea typeface="標楷體" panose="02010601000101010101" pitchFamily="2" charset="-120"/>
              <a:cs typeface="Times New Roman" panose="02020603050405020304" pitchFamily="18" charset="0"/>
            </a:endParaRPr>
          </a:p>
          <a:p>
            <a:endParaRPr kumimoji="1" lang="en-US" altLang="zh-HK" dirty="0">
              <a:latin typeface="Times New Roman" panose="02020603050405020304" pitchFamily="18" charset="0"/>
              <a:ea typeface="標楷體" panose="02010601000101010101" pitchFamily="2" charset="-120"/>
              <a:cs typeface="Times New Roman" panose="02020603050405020304" pitchFamily="18" charset="0"/>
            </a:endParaRPr>
          </a:p>
          <a:p>
            <a:r>
              <a:rPr lang="en-US" dirty="0">
                <a:latin typeface="Times New Roman" panose="02020603050405020304" pitchFamily="18" charset="0"/>
                <a:ea typeface="標楷體" panose="02010601000101010101" pitchFamily="2" charset="-120"/>
                <a:cs typeface="Times New Roman" panose="02020603050405020304" pitchFamily="18" charset="0"/>
              </a:rPr>
              <a:t>                                                 </a:t>
            </a:r>
          </a:p>
          <a:p>
            <a:endParaRPr lang="en-US" altLang="zh-TW" dirty="0">
              <a:latin typeface="Times New Roman" panose="02020603050405020304" pitchFamily="18" charset="0"/>
              <a:ea typeface="標楷體" panose="02010601000101010101" pitchFamily="2" charset="-120"/>
              <a:cs typeface="Times New Roman" panose="02020603050405020304" pitchFamily="18" charset="0"/>
            </a:endParaRPr>
          </a:p>
          <a:p>
            <a:pPr algn="ctr"/>
            <a:r>
              <a:rPr lang="en-US" sz="1400" dirty="0">
                <a:latin typeface="Times New Roman" panose="02020603050405020304" pitchFamily="18" charset="0"/>
                <a:ea typeface="標楷體" panose="02010601000101010101" pitchFamily="2" charset="-120"/>
                <a:cs typeface="Times New Roman" panose="02020603050405020304" pitchFamily="18" charset="0"/>
              </a:rPr>
              <a:t>Webpage: </a:t>
            </a:r>
            <a:r>
              <a:rPr lang="en-US" altLang="zh-CN" sz="1400" dirty="0">
                <a:latin typeface="Times New Roman" panose="02020603050405020304" pitchFamily="18" charset="0"/>
                <a:cs typeface="Times New Roman" panose="02020603050405020304" pitchFamily="18" charset="0"/>
              </a:rPr>
              <a:t>Constitutional and Mainland Affairs Bureau, </a:t>
            </a:r>
            <a:r>
              <a:rPr lang="en-US" sz="1400" dirty="0">
                <a:latin typeface="Times New Roman" panose="02020603050405020304" pitchFamily="18" charset="0"/>
                <a:ea typeface="標楷體" panose="02010601000101010101" pitchFamily="2" charset="-120"/>
                <a:cs typeface="Times New Roman" panose="02020603050405020304" pitchFamily="18" charset="0"/>
              </a:rPr>
              <a:t>https://www.cmab.gov.hk/en/issues/5yrsplan.htm</a:t>
            </a:r>
          </a:p>
        </p:txBody>
      </p:sp>
      <p:pic>
        <p:nvPicPr>
          <p:cNvPr id="6" name="Picture 5">
            <a:hlinkClick r:id="rId3"/>
          </p:cNvPr>
          <p:cNvPicPr>
            <a:picLocks noChangeAspect="1"/>
          </p:cNvPicPr>
          <p:nvPr/>
        </p:nvPicPr>
        <p:blipFill>
          <a:blip r:embed="rId4"/>
          <a:stretch>
            <a:fillRect/>
          </a:stretch>
        </p:blipFill>
        <p:spPr>
          <a:xfrm>
            <a:off x="4112369" y="5311833"/>
            <a:ext cx="3443383" cy="67772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内容占位符 2"/>
          <p:cNvSpPr>
            <a:spLocks noGrp="1" noChangeArrowheads="1"/>
          </p:cNvSpPr>
          <p:nvPr>
            <p:ph idx="1"/>
          </p:nvPr>
        </p:nvSpPr>
        <p:spPr>
          <a:xfrm>
            <a:off x="1380920" y="976626"/>
            <a:ext cx="10231846" cy="978729"/>
          </a:xfrm>
        </p:spPr>
        <p:txBody>
          <a:bodyPr wrap="square">
            <a:spAutoFit/>
          </a:bodyPr>
          <a:lstStyle/>
          <a:p>
            <a:pPr marL="0" indent="0" algn="just">
              <a:lnSpc>
                <a:spcPct val="120000"/>
              </a:lnSpc>
              <a:buNone/>
            </a:pPr>
            <a:r>
              <a:rPr lang="en-US" sz="2400" dirty="0">
                <a:latin typeface="Times New Roman" panose="02020603050405020304" pitchFamily="18" charset="0"/>
                <a:ea typeface="DFKai-SB" panose="03000509000000000000" pitchFamily="65" charset="-120"/>
                <a:cs typeface="Times New Roman" panose="02020603050405020304" pitchFamily="18" charset="0"/>
              </a:rPr>
              <a:t>The </a:t>
            </a:r>
            <a:r>
              <a:rPr lang="en-US" sz="2400" dirty="0" smtClean="0">
                <a:latin typeface="Times New Roman" panose="02020603050405020304" pitchFamily="18" charset="0"/>
                <a:ea typeface="DFKai-SB" panose="03000509000000000000" pitchFamily="65" charset="-120"/>
                <a:cs typeface="Times New Roman" panose="02020603050405020304" pitchFamily="18" charset="0"/>
              </a:rPr>
              <a:t>14</a:t>
            </a:r>
            <a:r>
              <a:rPr lang="en-US" sz="2400"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sz="2400"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sz="2400" dirty="0">
                <a:latin typeface="Times New Roman" panose="02020603050405020304" pitchFamily="18" charset="0"/>
                <a:ea typeface="DFKai-SB" panose="03000509000000000000" pitchFamily="65" charset="-120"/>
                <a:cs typeface="Times New Roman" panose="02020603050405020304" pitchFamily="18" charset="0"/>
              </a:rPr>
              <a:t>Plan has added the following contents regarding Hong Kong and Macao.</a:t>
            </a:r>
          </a:p>
        </p:txBody>
      </p:sp>
      <p:graphicFrame>
        <p:nvGraphicFramePr>
          <p:cNvPr id="2" name="表格 2"/>
          <p:cNvGraphicFramePr>
            <a:graphicFrameLocks noGrp="1"/>
          </p:cNvGraphicFramePr>
          <p:nvPr>
            <p:extLst>
              <p:ext uri="{D42A27DB-BD31-4B8C-83A1-F6EECF244321}">
                <p14:modId xmlns:p14="http://schemas.microsoft.com/office/powerpoint/2010/main" val="3639059755"/>
              </p:ext>
            </p:extLst>
          </p:nvPr>
        </p:nvGraphicFramePr>
        <p:xfrm>
          <a:off x="1380920" y="2014845"/>
          <a:ext cx="9439208" cy="2939483"/>
        </p:xfrm>
        <a:graphic>
          <a:graphicData uri="http://schemas.openxmlformats.org/drawingml/2006/table">
            <a:tbl>
              <a:tblPr/>
              <a:tblGrid>
                <a:gridCol w="2934701">
                  <a:extLst>
                    <a:ext uri="{9D8B030D-6E8A-4147-A177-3AD203B41FA5}">
                      <a16:colId xmlns:a16="http://schemas.microsoft.com/office/drawing/2014/main" val="20000"/>
                    </a:ext>
                  </a:extLst>
                </a:gridCol>
                <a:gridCol w="6504507">
                  <a:extLst>
                    <a:ext uri="{9D8B030D-6E8A-4147-A177-3AD203B41FA5}">
                      <a16:colId xmlns:a16="http://schemas.microsoft.com/office/drawing/2014/main" val="20001"/>
                    </a:ext>
                  </a:extLst>
                </a:gridCol>
              </a:tblGrid>
              <a:tr h="441007">
                <a:tc gridSpan="2">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dirty="0">
                          <a:ln>
                            <a:noFill/>
                          </a:ln>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What’s New in the 14th Five-Year Plan</a:t>
                      </a:r>
                    </a:p>
                  </a:txBody>
                  <a:tcPr marL="91441" marR="91441"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593AD"/>
                    </a:solidFill>
                  </a:tcPr>
                </a:tc>
                <a:tc hMerge="1">
                  <a:txBody>
                    <a:bodyPr/>
                    <a:lstStyle/>
                    <a:p>
                      <a:endParaRPr lang="zh-CN"/>
                    </a:p>
                  </a:txBody>
                  <a:tcPr/>
                </a:tc>
                <a:extLst>
                  <a:ext uri="{0D108BD9-81ED-4DB2-BD59-A6C34878D82A}">
                    <a16:rowId xmlns:a16="http://schemas.microsoft.com/office/drawing/2014/main" val="10000"/>
                  </a:ext>
                </a:extLst>
              </a:tr>
              <a:tr h="496451">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a:ln>
                            <a:noFill/>
                          </a:ln>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 hub</a:t>
                      </a:r>
                    </a:p>
                  </a:txBody>
                  <a:tcPr marL="91441" marR="91441" marT="45734" marB="45734" horzOverflow="overflow">
                    <a:lnL w="12700" cap="flat" cmpd="sng" algn="ctr">
                      <a:solidFill>
                        <a:schemeClr val="tx1"/>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000" b="0" i="0" u="none" strike="noStrike" cap="none" normalizeH="0" baseline="0" dirty="0">
                          <a:ln>
                            <a:noFill/>
                          </a:ln>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an international aviation hub</a:t>
                      </a:r>
                    </a:p>
                  </a:txBody>
                  <a:tcPr marL="91441" marR="91441" marT="45734" marB="45734"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496451">
                <a:tc rowSpan="4">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2400" b="0" i="0" u="none" strike="noStrike" cap="none" normalizeH="0" baseline="0" dirty="0">
                        <a:ln>
                          <a:noFill/>
                        </a:ln>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2400" b="0" i="0" u="none" strike="noStrike" cap="none" normalizeH="0" baseline="0" dirty="0">
                        <a:ln>
                          <a:noFill/>
                        </a:ln>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dirty="0">
                          <a:ln>
                            <a:noFill/>
                          </a:ln>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Four </a:t>
                      </a:r>
                      <a:r>
                        <a:rPr kumimoji="0" lang="en-US" sz="2400" b="0" i="0" u="none" strike="noStrike" cap="none" normalizeH="0" baseline="0" dirty="0" err="1" smtClean="0">
                          <a:ln>
                            <a:noFill/>
                          </a:ln>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Centres</a:t>
                      </a:r>
                      <a:endParaRPr kumimoji="0" lang="en-US" sz="2400" b="0" i="0" u="none" strike="noStrike" cap="none" normalizeH="0" baseline="0" dirty="0">
                        <a:ln>
                          <a:noFill/>
                        </a:ln>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txBody>
                  <a:tcPr marL="91441" marR="91441" marT="45734" marB="45734" horzOverflow="overflow">
                    <a:lnL w="12700" cap="flat" cmpd="sng" algn="ctr">
                      <a:solidFill>
                        <a:schemeClr val="tx1"/>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lang="en-US" altLang="zh-CN" sz="2000" dirty="0">
                          <a:latin typeface="Times New Roman" panose="02020603050405020304" pitchFamily="18" charset="0"/>
                          <a:ea typeface="標楷體" panose="02010601000101010101" pitchFamily="2" charset="-120"/>
                          <a:cs typeface="Times New Roman" panose="02020603050405020304" pitchFamily="18" charset="0"/>
                        </a:rPr>
                        <a:t>an international </a:t>
                      </a:r>
                      <a:r>
                        <a:rPr lang="en-US" altLang="zh-CN" sz="2000" dirty="0" smtClean="0">
                          <a:latin typeface="Times New Roman" panose="02020603050405020304" pitchFamily="18" charset="0"/>
                          <a:ea typeface="標楷體" panose="02010601000101010101" pitchFamily="2" charset="-120"/>
                          <a:cs typeface="Times New Roman" panose="02020603050405020304" pitchFamily="18" charset="0"/>
                        </a:rPr>
                        <a:t>risk </a:t>
                      </a:r>
                      <a:r>
                        <a:rPr lang="en-US" altLang="zh-CN" sz="2000" dirty="0">
                          <a:latin typeface="Times New Roman" panose="02020603050405020304" pitchFamily="18" charset="0"/>
                          <a:ea typeface="標楷體" panose="02010601000101010101" pitchFamily="2" charset="-120"/>
                          <a:cs typeface="Times New Roman" panose="02020603050405020304" pitchFamily="18" charset="0"/>
                        </a:rPr>
                        <a:t>management </a:t>
                      </a:r>
                      <a:r>
                        <a:rPr lang="en-US" altLang="zh-CN" sz="2000" dirty="0" err="1" smtClean="0">
                          <a:latin typeface="Times New Roman" panose="02020603050405020304" pitchFamily="18" charset="0"/>
                          <a:ea typeface="標楷體" panose="02010601000101010101" pitchFamily="2" charset="-120"/>
                          <a:cs typeface="Times New Roman" panose="02020603050405020304" pitchFamily="18" charset="0"/>
                        </a:rPr>
                        <a:t>centre</a:t>
                      </a:r>
                      <a:r>
                        <a:rPr lang="en-US" altLang="zh-CN" sz="2000" dirty="0" smtClean="0">
                          <a:latin typeface="Times New Roman" panose="02020603050405020304" pitchFamily="18" charset="0"/>
                          <a:ea typeface="標楷體" panose="02010601000101010101" pitchFamily="2" charset="-120"/>
                          <a:cs typeface="Times New Roman" panose="02020603050405020304" pitchFamily="18" charset="0"/>
                        </a:rPr>
                        <a:t> </a:t>
                      </a:r>
                      <a:endParaRPr kumimoji="0" lang="en-US" sz="2000" b="0" i="0" u="none" strike="noStrike" cap="none" normalizeH="0" baseline="0" dirty="0">
                        <a:ln>
                          <a:noFill/>
                        </a:ln>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txBody>
                  <a:tcPr marL="91441" marR="91441" marT="45734" marB="45734"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496451">
                <a:tc vMerge="1">
                  <a:txBody>
                    <a:bodyPr/>
                    <a:lstStyle/>
                    <a:p>
                      <a:endParaRPr lang="zh-CN"/>
                    </a:p>
                  </a:txBody>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lang="en-US" altLang="zh-CN" sz="2000" dirty="0">
                          <a:latin typeface="Times New Roman" panose="02020603050405020304" pitchFamily="18" charset="0"/>
                          <a:ea typeface="標楷體" panose="02010601000101010101" pitchFamily="2" charset="-120"/>
                          <a:cs typeface="Times New Roman" panose="02020603050405020304" pitchFamily="18" charset="0"/>
                        </a:rPr>
                        <a:t>an international </a:t>
                      </a:r>
                      <a:r>
                        <a:rPr lang="en-US" altLang="zh-CN" sz="2000" dirty="0" smtClean="0">
                          <a:latin typeface="Times New Roman" panose="02020603050405020304" pitchFamily="18" charset="0"/>
                          <a:ea typeface="標楷體" panose="02010601000101010101" pitchFamily="2" charset="-120"/>
                          <a:cs typeface="Times New Roman" panose="02020603050405020304" pitchFamily="18" charset="0"/>
                        </a:rPr>
                        <a:t>innovation </a:t>
                      </a:r>
                      <a:r>
                        <a:rPr lang="en-US" altLang="zh-CN" sz="2000" dirty="0">
                          <a:latin typeface="Times New Roman" panose="02020603050405020304" pitchFamily="18" charset="0"/>
                          <a:ea typeface="標楷體" panose="02010601000101010101" pitchFamily="2" charset="-120"/>
                          <a:cs typeface="Times New Roman" panose="02020603050405020304" pitchFamily="18" charset="0"/>
                        </a:rPr>
                        <a:t>and </a:t>
                      </a:r>
                      <a:r>
                        <a:rPr lang="en-US" altLang="zh-CN" sz="2000" dirty="0" smtClean="0">
                          <a:latin typeface="Times New Roman" panose="02020603050405020304" pitchFamily="18" charset="0"/>
                          <a:ea typeface="標楷體" panose="02010601000101010101" pitchFamily="2" charset="-120"/>
                          <a:cs typeface="Times New Roman" panose="02020603050405020304" pitchFamily="18" charset="0"/>
                        </a:rPr>
                        <a:t>technology </a:t>
                      </a:r>
                      <a:r>
                        <a:rPr lang="en-US" altLang="zh-CN" sz="2000" dirty="0" err="1" smtClean="0">
                          <a:latin typeface="Times New Roman" panose="02020603050405020304" pitchFamily="18" charset="0"/>
                          <a:ea typeface="標楷體" panose="02010601000101010101" pitchFamily="2" charset="-120"/>
                          <a:cs typeface="Times New Roman" panose="02020603050405020304" pitchFamily="18" charset="0"/>
                        </a:rPr>
                        <a:t>centre</a:t>
                      </a:r>
                      <a:endParaRPr kumimoji="0" lang="en-US" sz="2000" b="0" i="0" u="none" strike="noStrike" cap="none" normalizeH="0" baseline="0" dirty="0">
                        <a:ln>
                          <a:noFill/>
                        </a:ln>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txBody>
                  <a:tcPr marL="91441" marR="91441" marT="45734" marB="45734"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496451">
                <a:tc vMerge="1">
                  <a:txBody>
                    <a:bodyPr/>
                    <a:lstStyle/>
                    <a:p>
                      <a:endParaRPr lang="zh-CN"/>
                    </a:p>
                  </a:txBody>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lang="en-US" altLang="zh-CN"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 regional </a:t>
                      </a:r>
                      <a:r>
                        <a:rPr lang="en-US" altLang="zh-CN"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intellectual </a:t>
                      </a:r>
                      <a:r>
                        <a:rPr lang="en-US" altLang="zh-CN"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property </a:t>
                      </a:r>
                      <a:r>
                        <a:rPr lang="en-US" altLang="zh-CN"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trading</a:t>
                      </a:r>
                      <a:r>
                        <a:rPr lang="en-US" altLang="zh-CN" sz="20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altLang="zh-CN" sz="2000" baseline="0" dirty="0" err="1"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endParaRPr kumimoji="0" lang="en-US" sz="2000" b="0" i="0" u="none" strike="noStrike" cap="none" normalizeH="0" baseline="0" dirty="0">
                        <a:ln>
                          <a:noFill/>
                        </a:ln>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txBody>
                  <a:tcPr marL="91441" marR="91441" marT="45734" marB="45734"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496451">
                <a:tc vMerge="1">
                  <a:txBody>
                    <a:bodyPr/>
                    <a:lstStyle/>
                    <a:p>
                      <a:endParaRPr lang="zh-CN"/>
                    </a:p>
                  </a:txBody>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pPr>
                      <a:r>
                        <a:rPr lang="en-US" altLang="zh-CN"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East-meets-West </a:t>
                      </a:r>
                      <a:r>
                        <a:rPr lang="en-US" altLang="zh-CN" sz="1800" dirty="0" err="1"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r>
                        <a:rPr lang="en-US" altLang="zh-CN"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for international cultural exchange</a:t>
                      </a:r>
                      <a:endParaRPr kumimoji="0" lang="en-US" sz="1800" b="0" i="0" u="none" strike="sngStrike" cap="none" normalizeH="0" baseline="0" dirty="0">
                        <a:ln>
                          <a:noFill/>
                        </a:ln>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txBody>
                  <a:tcPr marL="91441" marR="91441" marT="45734" marB="45734"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bl>
          </a:graphicData>
        </a:graphic>
      </p:graphicFrame>
      <p:grpSp>
        <p:nvGrpSpPr>
          <p:cNvPr id="6" name="组合 5"/>
          <p:cNvGrpSpPr>
            <a:grpSpLocks noChangeAspect="1"/>
          </p:cNvGrpSpPr>
          <p:nvPr/>
        </p:nvGrpSpPr>
        <p:grpSpPr>
          <a:xfrm>
            <a:off x="615632" y="1095036"/>
            <a:ext cx="493472" cy="540000"/>
            <a:chOff x="6523756" y="488141"/>
            <a:chExt cx="883270" cy="966551"/>
          </a:xfrm>
        </p:grpSpPr>
        <p:sp>
          <p:nvSpPr>
            <p:cNvPr id="7" name="流程图: 离页连接符 6"/>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流程图: 离页连接符 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流程图: 离页连接符 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0" name="组合 9"/>
            <p:cNvGrpSpPr/>
            <p:nvPr/>
          </p:nvGrpSpPr>
          <p:grpSpPr>
            <a:xfrm>
              <a:off x="6676279" y="647264"/>
              <a:ext cx="600075" cy="568325"/>
              <a:chOff x="5991226" y="2949576"/>
              <a:chExt cx="600075" cy="568325"/>
            </a:xfrm>
          </p:grpSpPr>
          <p:sp>
            <p:nvSpPr>
              <p:cNvPr id="11"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60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13"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600">
                  <a:latin typeface="Times New Roman" panose="02020603050405020304" pitchFamily="18" charset="0"/>
                  <a:ea typeface="DFKai-SB" panose="03000509000000000000" pitchFamily="65" charset="-120"/>
                  <a:cs typeface="Times New Roman" panose="02020603050405020304" pitchFamily="18" charset="0"/>
                </a:endParaRPr>
              </a:p>
            </p:txBody>
          </p:sp>
        </p:grpSp>
      </p:grpSp>
      <p:sp>
        <p:nvSpPr>
          <p:cNvPr id="14" name="标题 3073"/>
          <p:cNvSpPr txBox="1">
            <a:spLocks noChangeArrowheads="1"/>
          </p:cNvSpPr>
          <p:nvPr/>
        </p:nvSpPr>
        <p:spPr bwMode="auto">
          <a:xfrm>
            <a:off x="746488" y="284313"/>
            <a:ext cx="10889672"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The </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14</a:t>
            </a:r>
            <a:r>
              <a:rPr lang="en-US" sz="2800" b="1" baseline="30000"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 Five-Year </a:t>
            </a: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Plan and the Development of Hong Kong</a:t>
            </a:r>
          </a:p>
        </p:txBody>
      </p:sp>
      <p:sp>
        <p:nvSpPr>
          <p:cNvPr id="16" name="内容占位符 2"/>
          <p:cNvSpPr txBox="1">
            <a:spLocks noChangeArrowheads="1"/>
          </p:cNvSpPr>
          <p:nvPr/>
        </p:nvSpPr>
        <p:spPr>
          <a:xfrm>
            <a:off x="1380920" y="5202773"/>
            <a:ext cx="9469478" cy="1248419"/>
          </a:xfrm>
          <a:prstGeom prst="rect">
            <a:avLst/>
          </a:prstGeom>
          <a:ln w="28575">
            <a:solidFill>
              <a:srgbClr val="FF000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en-US" altLang="zh-CN"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 </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more details, please refer to the next learning focus – </a:t>
            </a:r>
            <a:r>
              <a:rPr lang="en-US" altLang="zh-CN"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PowerPoint </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presentation files on “The development plans and policies related to Hong Kong (the development of the Greater Bay Area, The Mainland and </a:t>
            </a:r>
            <a:r>
              <a:rPr lang="en-US" altLang="zh-CN"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Hong </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Kong Closer Economic Partnership Arrangement (CEPA)) and the relationship with the promotion of the development of Hong Kong”.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内容占位符 2"/>
          <p:cNvSpPr>
            <a:spLocks noGrp="1" noChangeArrowheads="1"/>
          </p:cNvSpPr>
          <p:nvPr>
            <p:ph idx="1"/>
          </p:nvPr>
        </p:nvSpPr>
        <p:spPr>
          <a:xfrm>
            <a:off x="391519" y="1117088"/>
            <a:ext cx="8275839" cy="3719736"/>
          </a:xfrm>
          <a:ln w="28575">
            <a:solidFill>
              <a:srgbClr val="FF0000"/>
            </a:solidFill>
          </a:ln>
        </p:spPr>
        <p:txBody>
          <a:bodyPr wrap="square">
            <a:spAutoFit/>
          </a:bodyPr>
          <a:lstStyle/>
          <a:p>
            <a:pPr marL="0" indent="0" algn="just">
              <a:lnSpc>
                <a:spcPct val="120000"/>
              </a:lnSpc>
              <a:buNone/>
            </a:pPr>
            <a:r>
              <a:rPr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will consolidate the original </a:t>
            </a:r>
            <a:r>
              <a:rPr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competitive edge of </a:t>
            </a:r>
            <a:r>
              <a:rPr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Hong Kong by including it in the national development plan, </a:t>
            </a:r>
            <a:r>
              <a:rPr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support </a:t>
            </a:r>
            <a:r>
              <a:rPr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Hong Kong in enhancing its status as an international financial, shipping, and trade </a:t>
            </a:r>
            <a:r>
              <a:rPr lang="en-US" sz="18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centre</a:t>
            </a:r>
            <a:r>
              <a:rPr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an international aviation hub, and strengthen its functions as a global offshore RMB business hub and an international </a:t>
            </a:r>
            <a:r>
              <a:rPr lang="en-US" sz="18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centre</a:t>
            </a:r>
            <a:r>
              <a:rPr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 asset management and risk management. </a:t>
            </a:r>
            <a:r>
              <a:rPr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Hong </a:t>
            </a:r>
            <a:r>
              <a:rPr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Kong can make full use of its financial advantages, research and develop more RMB trading products, and promote more cross-border investment and financing activities of RMB funding. </a:t>
            </a:r>
            <a:r>
              <a:rPr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The </a:t>
            </a:r>
            <a:r>
              <a:rPr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country will support competitive enterprises in listing in Hong Kong, encourage the development of green finance there, and support </a:t>
            </a:r>
            <a:r>
              <a:rPr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mutual access between the Mainland and Hong Kong financial </a:t>
            </a:r>
            <a:r>
              <a:rPr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market </a:t>
            </a:r>
            <a:r>
              <a:rPr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such </a:t>
            </a:r>
            <a:r>
              <a:rPr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as </a:t>
            </a:r>
            <a:r>
              <a:rPr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Cross-boundary </a:t>
            </a:r>
            <a:r>
              <a:rPr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Wealth Management Connect Scheme in the Guangdong-Hong Kong-Macao Greater Bay Area.</a:t>
            </a:r>
          </a:p>
        </p:txBody>
      </p:sp>
      <p:sp>
        <p:nvSpPr>
          <p:cNvPr id="2" name="文本框 1"/>
          <p:cNvSpPr txBox="1"/>
          <p:nvPr/>
        </p:nvSpPr>
        <p:spPr>
          <a:xfrm>
            <a:off x="1230385" y="615998"/>
            <a:ext cx="10210800" cy="368300"/>
          </a:xfrm>
          <a:prstGeom prst="rect">
            <a:avLst/>
          </a:prstGeom>
          <a:noFill/>
        </p:spPr>
        <p:txBody>
          <a:bodyPr wrap="square" rtlCol="0">
            <a:spAutoFit/>
          </a:bodyPr>
          <a:lstStyle/>
          <a:p>
            <a:pPr algn="ctr"/>
            <a:r>
              <a:rPr lang="en-US" b="1" dirty="0">
                <a:latin typeface="Times New Roman" panose="02020603050405020304" pitchFamily="18" charset="0"/>
                <a:ea typeface="DFKai-SB" panose="03000509000000000000" pitchFamily="65" charset="-120"/>
                <a:cs typeface="Times New Roman" panose="02020603050405020304" pitchFamily="18" charset="0"/>
              </a:rPr>
              <a:t>Consolidate Hong Kong’s status as an international financial, trade </a:t>
            </a:r>
            <a:r>
              <a:rPr lang="en-US"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t>
            </a:r>
            <a:r>
              <a:rPr lang="en-US"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maritime </a:t>
            </a:r>
            <a:r>
              <a:rPr lang="en-US" b="1"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centre</a:t>
            </a:r>
            <a:endParaRPr lang="en-US"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标题 3073"/>
          <p:cNvSpPr txBox="1">
            <a:spLocks noChangeArrowheads="1"/>
          </p:cNvSpPr>
          <p:nvPr/>
        </p:nvSpPr>
        <p:spPr bwMode="auto">
          <a:xfrm>
            <a:off x="1489845" y="99985"/>
            <a:ext cx="9775178"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The </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14</a:t>
            </a:r>
            <a:r>
              <a:rPr lang="en-US" sz="2800" b="1" baseline="30000"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  Five-Year </a:t>
            </a: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Plan and the Development of Hong Kong</a:t>
            </a:r>
          </a:p>
        </p:txBody>
      </p:sp>
      <p:pic>
        <p:nvPicPr>
          <p:cNvPr id="3" name="Picture 2"/>
          <p:cNvPicPr>
            <a:picLocks noChangeAspect="1"/>
          </p:cNvPicPr>
          <p:nvPr/>
        </p:nvPicPr>
        <p:blipFill>
          <a:blip r:embed="rId3"/>
          <a:stretch>
            <a:fillRect/>
          </a:stretch>
        </p:blipFill>
        <p:spPr>
          <a:xfrm>
            <a:off x="552864" y="4885286"/>
            <a:ext cx="4410511" cy="1412486"/>
          </a:xfrm>
          <a:prstGeom prst="rect">
            <a:avLst/>
          </a:prstGeom>
        </p:spPr>
      </p:pic>
      <p:pic>
        <p:nvPicPr>
          <p:cNvPr id="5" name="Picture 4"/>
          <p:cNvPicPr>
            <a:picLocks noChangeAspect="1"/>
          </p:cNvPicPr>
          <p:nvPr/>
        </p:nvPicPr>
        <p:blipFill>
          <a:blip r:embed="rId4"/>
          <a:stretch>
            <a:fillRect/>
          </a:stretch>
        </p:blipFill>
        <p:spPr>
          <a:xfrm>
            <a:off x="8916666" y="1474128"/>
            <a:ext cx="3017812" cy="1918466"/>
          </a:xfrm>
          <a:prstGeom prst="rect">
            <a:avLst/>
          </a:prstGeom>
        </p:spPr>
      </p:pic>
      <p:sp>
        <p:nvSpPr>
          <p:cNvPr id="6" name="Rectangle 5"/>
          <p:cNvSpPr/>
          <p:nvPr/>
        </p:nvSpPr>
        <p:spPr>
          <a:xfrm>
            <a:off x="9794630" y="3423522"/>
            <a:ext cx="1646555" cy="229870"/>
          </a:xfrm>
          <a:prstGeom prst="rect">
            <a:avLst/>
          </a:prstGeom>
        </p:spPr>
        <p:txBody>
          <a:bodyPr wrap="none">
            <a:spAutoFit/>
          </a:bodyPr>
          <a:lstStyle/>
          <a:p>
            <a:r>
              <a:rPr lang="en-US" sz="900" dirty="0">
                <a:latin typeface="Times New Roman" panose="02020603050405020304" pitchFamily="18" charset="0"/>
                <a:ea typeface="標楷體" panose="02010601000101010101" pitchFamily="2" charset="-120"/>
                <a:cs typeface="Times New Roman" panose="02020603050405020304" pitchFamily="18" charset="0"/>
              </a:rPr>
              <a:t>Kwai Tsing Container Terminal</a:t>
            </a:r>
          </a:p>
        </p:txBody>
      </p:sp>
      <p:sp>
        <p:nvSpPr>
          <p:cNvPr id="7" name="Rectangle 6"/>
          <p:cNvSpPr/>
          <p:nvPr/>
        </p:nvSpPr>
        <p:spPr>
          <a:xfrm>
            <a:off x="1664698" y="6297772"/>
            <a:ext cx="1867535" cy="245110"/>
          </a:xfrm>
          <a:prstGeom prst="rect">
            <a:avLst/>
          </a:prstGeom>
        </p:spPr>
        <p:txBody>
          <a:bodyPr wrap="none">
            <a:spAutoFit/>
          </a:bodyPr>
          <a:lstStyle/>
          <a:p>
            <a:r>
              <a:rPr lang="en-US" sz="1000">
                <a:latin typeface="Times New Roman" panose="02020603050405020304" pitchFamily="18" charset="0"/>
                <a:ea typeface="標楷體" panose="02010601000101010101" pitchFamily="2" charset="-120"/>
                <a:cs typeface="Times New Roman" panose="02020603050405020304" pitchFamily="18" charset="0"/>
              </a:rPr>
              <a:t>Hong Kong International Airport</a:t>
            </a:r>
          </a:p>
        </p:txBody>
      </p:sp>
      <p:pic>
        <p:nvPicPr>
          <p:cNvPr id="8" name="Picture 7"/>
          <p:cNvPicPr>
            <a:picLocks noChangeAspect="1"/>
          </p:cNvPicPr>
          <p:nvPr/>
        </p:nvPicPr>
        <p:blipFill>
          <a:blip r:embed="rId5"/>
          <a:stretch>
            <a:fillRect/>
          </a:stretch>
        </p:blipFill>
        <p:spPr>
          <a:xfrm>
            <a:off x="4995270" y="4894059"/>
            <a:ext cx="2764328" cy="1469442"/>
          </a:xfrm>
          <a:prstGeom prst="rect">
            <a:avLst/>
          </a:prstGeom>
        </p:spPr>
      </p:pic>
      <p:sp>
        <p:nvSpPr>
          <p:cNvPr id="9" name="Rectangle 8"/>
          <p:cNvSpPr/>
          <p:nvPr/>
        </p:nvSpPr>
        <p:spPr>
          <a:xfrm>
            <a:off x="4423426" y="6355007"/>
            <a:ext cx="3852337" cy="246221"/>
          </a:xfrm>
          <a:prstGeom prst="rect">
            <a:avLst/>
          </a:prstGeom>
        </p:spPr>
        <p:txBody>
          <a:bodyPr wrap="none">
            <a:spAutoFit/>
          </a:bodyPr>
          <a:lstStyle/>
          <a:p>
            <a:r>
              <a:rPr lang="en-US" sz="1000" dirty="0">
                <a:latin typeface="Times New Roman" panose="02020603050405020304" pitchFamily="18" charset="0"/>
                <a:ea typeface="標楷體" panose="02010601000101010101" pitchFamily="2" charset="-120"/>
                <a:cs typeface="Times New Roman" panose="02020603050405020304" pitchFamily="18" charset="0"/>
              </a:rPr>
              <a:t>Hong Kong Station of Guangzhou-Shenzhen-Hong Kong Express Rail </a:t>
            </a:r>
          </a:p>
        </p:txBody>
      </p:sp>
      <p:pic>
        <p:nvPicPr>
          <p:cNvPr id="10" name="Picture 9"/>
          <p:cNvPicPr>
            <a:picLocks noChangeAspect="1"/>
          </p:cNvPicPr>
          <p:nvPr/>
        </p:nvPicPr>
        <p:blipFill>
          <a:blip r:embed="rId6"/>
          <a:stretch>
            <a:fillRect/>
          </a:stretch>
        </p:blipFill>
        <p:spPr>
          <a:xfrm>
            <a:off x="8875254" y="3817494"/>
            <a:ext cx="3100635" cy="1802513"/>
          </a:xfrm>
          <a:prstGeom prst="rect">
            <a:avLst/>
          </a:prstGeom>
        </p:spPr>
      </p:pic>
      <p:sp>
        <p:nvSpPr>
          <p:cNvPr id="11" name="Rectangle 10"/>
          <p:cNvSpPr/>
          <p:nvPr/>
        </p:nvSpPr>
        <p:spPr>
          <a:xfrm>
            <a:off x="9959016" y="5706353"/>
            <a:ext cx="1947545" cy="245110"/>
          </a:xfrm>
          <a:prstGeom prst="rect">
            <a:avLst/>
          </a:prstGeom>
        </p:spPr>
        <p:txBody>
          <a:bodyPr wrap="none">
            <a:spAutoFit/>
          </a:bodyPr>
          <a:lstStyle/>
          <a:p>
            <a:r>
              <a:rPr lang="en-US" sz="1000" dirty="0">
                <a:latin typeface="Times New Roman" panose="02020603050405020304" pitchFamily="18" charset="0"/>
                <a:ea typeface="標楷體" panose="02010601000101010101" pitchFamily="2" charset="-120"/>
                <a:cs typeface="Times New Roman" panose="02020603050405020304" pitchFamily="18" charset="0"/>
              </a:rPr>
              <a:t>Hong Kong-Zhuhai-Macao Bridge</a:t>
            </a:r>
          </a:p>
        </p:txBody>
      </p:sp>
      <p:sp>
        <p:nvSpPr>
          <p:cNvPr id="12" name="Rectangle 11"/>
          <p:cNvSpPr/>
          <p:nvPr/>
        </p:nvSpPr>
        <p:spPr>
          <a:xfrm>
            <a:off x="8268408" y="6131253"/>
            <a:ext cx="3068285" cy="337185"/>
          </a:xfrm>
          <a:prstGeom prst="rect">
            <a:avLst/>
          </a:prstGeom>
        </p:spPr>
        <p:txBody>
          <a:bodyPr wrap="square">
            <a:spAutoFit/>
          </a:bodyPr>
          <a:lstStyle/>
          <a:p>
            <a:r>
              <a:rPr lang="en-US" sz="800" dirty="0">
                <a:latin typeface="Times New Roman" panose="02020603050405020304" pitchFamily="18" charset="0"/>
                <a:ea typeface="標楷體" panose="02010601000101010101" pitchFamily="2" charset="-120"/>
                <a:cs typeface="Times New Roman" panose="02020603050405020304" pitchFamily="18" charset="0"/>
              </a:rPr>
              <a:t>Source: </a:t>
            </a:r>
            <a:r>
              <a:rPr lang="en-US" sz="800" dirty="0" err="1">
                <a:latin typeface="Times New Roman" panose="02020603050405020304" pitchFamily="18" charset="0"/>
                <a:ea typeface="標楷體" panose="02010601000101010101" pitchFamily="2" charset="-120"/>
                <a:cs typeface="Times New Roman" panose="02020603050405020304" pitchFamily="18" charset="0"/>
              </a:rPr>
              <a:t>InvestHK</a:t>
            </a:r>
            <a:r>
              <a:rPr lang="en-US" sz="800" dirty="0">
                <a:latin typeface="Times New Roman" panose="02020603050405020304" pitchFamily="18" charset="0"/>
                <a:ea typeface="標楷體" panose="02010601000101010101" pitchFamily="2" charset="-120"/>
                <a:cs typeface="Times New Roman" panose="02020603050405020304" pitchFamily="18" charset="0"/>
              </a:rPr>
              <a:t> (https://gba.investhk.gov.hk/en-hk/facilitation-measures/transportation-and-logistics.html)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标题 1"/>
          <p:cNvSpPr>
            <a:spLocks noGrp="1" noChangeArrowheads="1"/>
          </p:cNvSpPr>
          <p:nvPr>
            <p:ph type="title"/>
          </p:nvPr>
        </p:nvSpPr>
        <p:spPr>
          <a:xfrm>
            <a:off x="182880" y="883488"/>
            <a:ext cx="3782060" cy="369332"/>
          </a:xfrm>
          <a:noFill/>
        </p:spPr>
        <p:txBody>
          <a:bodyPr wrap="square" rtlCol="0">
            <a:spAutoFit/>
          </a:bodyPr>
          <a:lstStyle/>
          <a:p>
            <a:pPr algn="l"/>
            <a:r>
              <a:rPr lang="en-US" sz="2000" b="1" dirty="0">
                <a:latin typeface="Times New Roman" panose="02020603050405020304" pitchFamily="18" charset="0"/>
                <a:ea typeface="DFKai-SB" panose="03000509000000000000" pitchFamily="65" charset="-120"/>
                <a:cs typeface="Times New Roman" panose="02020603050405020304" pitchFamily="18" charset="0"/>
              </a:rPr>
              <a:t>An international aviation hub</a:t>
            </a:r>
          </a:p>
        </p:txBody>
      </p:sp>
      <p:sp>
        <p:nvSpPr>
          <p:cNvPr id="208898" name="内容占位符 2"/>
          <p:cNvSpPr>
            <a:spLocks noGrp="1" noChangeArrowheads="1"/>
          </p:cNvSpPr>
          <p:nvPr>
            <p:ph idx="1"/>
          </p:nvPr>
        </p:nvSpPr>
        <p:spPr>
          <a:xfrm>
            <a:off x="182881" y="1257537"/>
            <a:ext cx="8046718" cy="1569660"/>
          </a:xfrm>
          <a:ln w="38100">
            <a:solidFill>
              <a:srgbClr val="FF0000"/>
            </a:solidFill>
          </a:ln>
        </p:spPr>
        <p:txBody>
          <a:bodyPr wrap="square">
            <a:spAutoFit/>
          </a:bodyPr>
          <a:lstStyle/>
          <a:p>
            <a:pPr marL="0" indent="0" algn="just">
              <a:lnSpc>
                <a:spcPct val="120000"/>
              </a:lnSpc>
              <a:buNone/>
            </a:pP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supports the construction of </a:t>
            </a:r>
            <a:r>
              <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third runway, </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 </a:t>
            </a:r>
            <a:r>
              <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premium logistic </a:t>
            </a:r>
            <a:r>
              <a:rPr lang="en-US" sz="16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centre</a:t>
            </a:r>
            <a:r>
              <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and SKYCITY in </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Hong Kong Airport. It supports Hong Kong’s investment in Zhuhai Airport, optimizes airspace management in the </a:t>
            </a:r>
            <a:r>
              <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Pearl </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River Delta, supports the development of aviation finance and aircraft leasing, strengthens Hong Kong’s functions of an aviation management training </a:t>
            </a:r>
            <a:r>
              <a:rPr lang="en-US" sz="16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centre</a:t>
            </a:r>
            <a:r>
              <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makes Hong  Kong an international aviation hub</a:t>
            </a:r>
            <a:r>
              <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标题 3073"/>
          <p:cNvSpPr txBox="1">
            <a:spLocks noChangeArrowheads="1"/>
          </p:cNvSpPr>
          <p:nvPr/>
        </p:nvSpPr>
        <p:spPr bwMode="auto">
          <a:xfrm>
            <a:off x="741757" y="152721"/>
            <a:ext cx="10399855"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The </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14</a:t>
            </a:r>
            <a:r>
              <a:rPr lang="en-US" sz="2800" b="1" baseline="30000"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 Five-Year </a:t>
            </a: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Plan and the Development of Hong Kong</a:t>
            </a:r>
          </a:p>
        </p:txBody>
      </p:sp>
      <p:sp>
        <p:nvSpPr>
          <p:cNvPr id="10" name="标题 1"/>
          <p:cNvSpPr txBox="1">
            <a:spLocks noChangeArrowheads="1"/>
          </p:cNvSpPr>
          <p:nvPr/>
        </p:nvSpPr>
        <p:spPr>
          <a:xfrm>
            <a:off x="182880" y="3022002"/>
            <a:ext cx="7520178" cy="6186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International </a:t>
            </a:r>
            <a:r>
              <a:rPr lang="en-US" altLang="zh-CN" sz="20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cultural </a:t>
            </a:r>
            <a:r>
              <a:rPr lang="en-US" altLang="zh-CN"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art </a:t>
            </a:r>
            <a:r>
              <a:rPr lang="en-US" altLang="zh-CN" sz="20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exchange </a:t>
            </a:r>
            <a:r>
              <a:rPr lang="en-US" altLang="zh-CN" sz="2000" b="1"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centre</a:t>
            </a:r>
            <a:endParaRPr lang="en-US" altLang="zh-CN" sz="2000" b="1"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lgn="l"/>
            <a:endParaRPr lang="en-US" sz="1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内容占位符 2"/>
          <p:cNvSpPr txBox="1">
            <a:spLocks noChangeArrowheads="1"/>
          </p:cNvSpPr>
          <p:nvPr/>
        </p:nvSpPr>
        <p:spPr>
          <a:xfrm>
            <a:off x="182880" y="3477328"/>
            <a:ext cx="8046719" cy="2456057"/>
          </a:xfrm>
          <a:prstGeom prst="rect">
            <a:avLst/>
          </a:prstGeom>
          <a:ln w="38100">
            <a:solidFill>
              <a:srgbClr val="FF000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China supports Hong Kong in developing itself into </a:t>
            </a:r>
            <a:r>
              <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 East-meets-West </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Centre for International Cultural </a:t>
            </a:r>
            <a:r>
              <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Exchange. </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Diverse cultures </a:t>
            </a:r>
            <a:r>
              <a:rPr lang="en-US" sz="1600"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exist in Hong Kong, with a free, open and active cultural atmosphere, so it has the conditions for developing itself into an East-meets-West Centre for International Cultural </a:t>
            </a:r>
            <a:r>
              <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Exchange. </a:t>
            </a:r>
            <a:r>
              <a:rPr lang="en-US" sz="1600" dirty="0">
                <a:solidFill>
                  <a:schemeClr val="tx1">
                    <a:lumMod val="95000"/>
                    <a:lumOff val="5000"/>
                  </a:schemeClr>
                </a:solidFill>
                <a:latin typeface="Times New Roman" panose="02020603050405020304" pitchFamily="18" charset="0"/>
                <a:cs typeface="Times New Roman" panose="02020603050405020304" pitchFamily="18" charset="0"/>
              </a:rPr>
              <a:t>It is estimated that there are more than 5,000 art groups in Hong Kong, which is conducive to cultural and art exchanges between China and foreign countries. </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With the completion of the Hong Kong Palace Museum and the West Kowloon Cultural District, Hong Kong cultural venues and other </a:t>
            </a:r>
            <a:r>
              <a:rPr lang="en-US"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infrastructures have </a:t>
            </a:r>
            <a:r>
              <a:rPr 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been gradually improved, and it will become an international hub for cultural and art exchanges.</a:t>
            </a:r>
          </a:p>
        </p:txBody>
      </p:sp>
      <p:sp>
        <p:nvSpPr>
          <p:cNvPr id="2" name="Rectangle 1"/>
          <p:cNvSpPr/>
          <p:nvPr/>
        </p:nvSpPr>
        <p:spPr>
          <a:xfrm>
            <a:off x="8467986" y="2650983"/>
            <a:ext cx="3408709" cy="306705"/>
          </a:xfrm>
          <a:prstGeom prst="rect">
            <a:avLst/>
          </a:prstGeom>
        </p:spPr>
        <p:txBody>
          <a:bodyPr wrap="square">
            <a:spAutoFit/>
          </a:bodyPr>
          <a:lstStyle/>
          <a:p>
            <a:r>
              <a:rPr lang="en-US" sz="7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The Hong Kong Palace Museum regularly hosts special exhibitions of Chinese culture and art, as well as art from all over the world.</a:t>
            </a:r>
          </a:p>
        </p:txBody>
      </p:sp>
      <p:pic>
        <p:nvPicPr>
          <p:cNvPr id="3" name="Picture 2"/>
          <p:cNvPicPr>
            <a:picLocks noChangeAspect="1"/>
          </p:cNvPicPr>
          <p:nvPr/>
        </p:nvPicPr>
        <p:blipFill>
          <a:blip r:embed="rId3"/>
          <a:stretch>
            <a:fillRect/>
          </a:stretch>
        </p:blipFill>
        <p:spPr>
          <a:xfrm>
            <a:off x="8502653" y="1118456"/>
            <a:ext cx="2853949" cy="1567898"/>
          </a:xfrm>
          <a:prstGeom prst="rect">
            <a:avLst/>
          </a:prstGeom>
        </p:spPr>
      </p:pic>
      <p:sp>
        <p:nvSpPr>
          <p:cNvPr id="12" name="Rectangle 11"/>
          <p:cNvSpPr/>
          <p:nvPr/>
        </p:nvSpPr>
        <p:spPr>
          <a:xfrm>
            <a:off x="151892" y="5919281"/>
            <a:ext cx="8264563" cy="938719"/>
          </a:xfrm>
          <a:prstGeom prst="rect">
            <a:avLst/>
          </a:prstGeom>
        </p:spPr>
        <p:txBody>
          <a:bodyPr wrap="square">
            <a:spAutoFit/>
          </a:bodyPr>
          <a:lstStyle/>
          <a:p>
            <a:r>
              <a:rPr lang="en-US" sz="1100" dirty="0">
                <a:latin typeface="Times New Roman" panose="02020603050405020304" pitchFamily="18" charset="0"/>
                <a:ea typeface="標楷體" panose="02010601000101010101" pitchFamily="2" charset="-120"/>
                <a:cs typeface="Times New Roman" panose="02020603050405020304" pitchFamily="18" charset="0"/>
              </a:rPr>
              <a:t>Source: </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National Development and Reform </a:t>
            </a:r>
            <a:r>
              <a:rPr lang="en-US" sz="1100" dirty="0" smtClean="0">
                <a:latin typeface="Times New Roman" panose="02020603050405020304" pitchFamily="18" charset="0"/>
                <a:cs typeface="Times New Roman" panose="02020603050405020304" pitchFamily="18" charset="0"/>
              </a:rPr>
              <a:t>Commission (https</a:t>
            </a:r>
            <a:r>
              <a:rPr lang="en-US" sz="1100" dirty="0">
                <a:latin typeface="Times New Roman" panose="02020603050405020304" pitchFamily="18" charset="0"/>
                <a:cs typeface="Times New Roman" panose="02020603050405020304" pitchFamily="18" charset="0"/>
              </a:rPr>
              <a:t>://www.ndrc.gov.cn/xxgk/zcfb/ghwb/202103/t20210323_1270124.html?code=&amp;</a:t>
            </a:r>
            <a:r>
              <a:rPr lang="en-US" sz="1100" dirty="0" smtClean="0">
                <a:latin typeface="Times New Roman" panose="02020603050405020304" pitchFamily="18" charset="0"/>
                <a:cs typeface="Times New Roman" panose="02020603050405020304" pitchFamily="18" charset="0"/>
              </a:rPr>
              <a:t>state=123)</a:t>
            </a:r>
            <a:endParaRPr lang="en-US" sz="11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Hong Kong Palace Museum (https://www.westkowloon.hk/en/hong-kong-palace-museum-exhibitions#overview)</a:t>
            </a:r>
          </a:p>
          <a:p>
            <a:pPr marL="285750" indent="-285750">
              <a:buFont typeface="Arial" panose="020B0604020202020204" pitchFamily="34" charset="0"/>
              <a:buChar char="•"/>
            </a:pPr>
            <a:r>
              <a:rPr lang="en-US" sz="1100" dirty="0" err="1">
                <a:latin typeface="Times New Roman" panose="02020603050405020304" pitchFamily="18" charset="0"/>
                <a:cs typeface="Times New Roman" panose="02020603050405020304" pitchFamily="18" charset="0"/>
              </a:rPr>
              <a:t>InvestHK</a:t>
            </a:r>
            <a:r>
              <a:rPr lang="en-US" sz="11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ea typeface="標楷體" panose="02010601000101010101" pitchFamily="2" charset="-120"/>
                <a:cs typeface="Times New Roman" panose="02020603050405020304" pitchFamily="18" charset="0"/>
              </a:rPr>
              <a:t>(https://gba.investhk.gov.hk/en/facilitation-measures/transportation-and-logistics.html)</a:t>
            </a:r>
          </a:p>
        </p:txBody>
      </p:sp>
      <p:pic>
        <p:nvPicPr>
          <p:cNvPr id="13" name="圖片 12"/>
          <p:cNvPicPr/>
          <p:nvPr/>
        </p:nvPicPr>
        <p:blipFill rotWithShape="1">
          <a:blip r:embed="rId4"/>
          <a:srcRect l="29577" t="23161" r="29926" b="9435"/>
          <a:stretch/>
        </p:blipFill>
        <p:spPr bwMode="auto">
          <a:xfrm>
            <a:off x="8301484" y="2989390"/>
            <a:ext cx="3890516" cy="3855198"/>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内容占位符 2"/>
          <p:cNvSpPr>
            <a:spLocks noGrp="1" noChangeArrowheads="1"/>
          </p:cNvSpPr>
          <p:nvPr>
            <p:ph idx="1"/>
          </p:nvPr>
        </p:nvSpPr>
        <p:spPr>
          <a:xfrm>
            <a:off x="500274" y="1699847"/>
            <a:ext cx="11191441" cy="3515578"/>
          </a:xfrm>
        </p:spPr>
        <p:txBody>
          <a:bodyPr wrap="square">
            <a:spAutoFit/>
          </a:bodyPr>
          <a:lstStyle/>
          <a:p>
            <a:pPr algn="just">
              <a:lnSpc>
                <a:spcPct val="120000"/>
              </a:lnSpc>
            </a:pPr>
            <a:r>
              <a:rPr kumimoji="1"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During the “</a:t>
            </a:r>
            <a:r>
              <a:rPr kumimoji="1"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14</a:t>
            </a:r>
            <a:r>
              <a:rPr kumimoji="1" lang="en-US" sz="1800" baseline="30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a:t>
            </a:r>
            <a:r>
              <a:rPr kumimoji="1"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Five-Year </a:t>
            </a:r>
            <a:r>
              <a:rPr kumimoji="1"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Plan” period, Hong Kong can further consolidate its status as the </a:t>
            </a:r>
            <a:r>
              <a:rPr kumimoji="1"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prime platform </a:t>
            </a:r>
            <a:r>
              <a:rPr kumimoji="1"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a:t>
            </a:r>
            <a:r>
              <a:rPr kumimoji="1"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key link of </a:t>
            </a:r>
            <a:r>
              <a:rPr kumimoji="1"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“Belt and Road”, and </a:t>
            </a:r>
            <a:r>
              <a:rPr kumimoji="1"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can make </a:t>
            </a:r>
            <a:r>
              <a:rPr kumimoji="1"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good use of its international experience and professional advantages to help the country “go global”. </a:t>
            </a:r>
            <a:r>
              <a:rPr kumimoji="1"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It </a:t>
            </a:r>
            <a:r>
              <a:rPr kumimoji="1"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can also carry out the </a:t>
            </a:r>
            <a:r>
              <a:rPr lang="en-US" altLang="zh-CN"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Mainland Enterprises Partnership Exchange and Interface </a:t>
            </a:r>
            <a:r>
              <a:rPr lang="en-US" altLang="zh-CN" sz="1800"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Programme</a:t>
            </a:r>
            <a:r>
              <a:rPr lang="en-US" altLang="zh-CN"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kumimoji="1"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arrange exchanges between </a:t>
            </a:r>
            <a:r>
              <a:rPr kumimoji="1"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Mainland </a:t>
            </a:r>
            <a:r>
              <a:rPr kumimoji="1"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enterprises and professional service </a:t>
            </a:r>
            <a:r>
              <a:rPr kumimoji="1"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sectors </a:t>
            </a:r>
            <a:r>
              <a:rPr kumimoji="1"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Hong Kong </a:t>
            </a:r>
            <a:r>
              <a:rPr kumimoji="1"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a:t>
            </a:r>
            <a:r>
              <a:rPr kumimoji="1"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promote cooperation, deepen the capacity-building of both parties, and enhance the internationalization, marketization and professionalization of projects.</a:t>
            </a:r>
          </a:p>
          <a:p>
            <a:pPr algn="just">
              <a:lnSpc>
                <a:spcPct val="120000"/>
              </a:lnSpc>
            </a:pPr>
            <a:r>
              <a:rPr kumimoji="1"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construction of the Guangdong-Hong Kong-Macao Greater Bay Area is a major initiative to enrich the practice of “one country, two systems” and a powerful measure to further deepen reform and </a:t>
            </a:r>
            <a:r>
              <a:rPr kumimoji="1"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opening-up</a:t>
            </a:r>
            <a:r>
              <a:rPr kumimoji="1"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kumimoji="1"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It </a:t>
            </a:r>
            <a:r>
              <a:rPr kumimoji="1"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is aimed to support and promote Hong Kong’s better integration into the </a:t>
            </a:r>
            <a:r>
              <a:rPr kumimoji="1"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national development.  Hong </a:t>
            </a:r>
            <a:r>
              <a:rPr kumimoji="1"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Kong should seize the great opportunity of development and actively participate in the construction.</a:t>
            </a:r>
          </a:p>
        </p:txBody>
      </p:sp>
      <p:sp>
        <p:nvSpPr>
          <p:cNvPr id="5" name="任意多边形: 形状 4"/>
          <p:cNvSpPr/>
          <p:nvPr/>
        </p:nvSpPr>
        <p:spPr>
          <a:xfrm>
            <a:off x="612980" y="1205329"/>
            <a:ext cx="6857668" cy="3410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sz="20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Better integration into the overall national development</a:t>
            </a:r>
          </a:p>
        </p:txBody>
      </p:sp>
      <p:sp>
        <p:nvSpPr>
          <p:cNvPr id="4" name="标题 3073"/>
          <p:cNvSpPr txBox="1">
            <a:spLocks noChangeArrowheads="1"/>
          </p:cNvSpPr>
          <p:nvPr/>
        </p:nvSpPr>
        <p:spPr bwMode="auto">
          <a:xfrm>
            <a:off x="1367961" y="403601"/>
            <a:ext cx="9456075" cy="6489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The </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14</a:t>
            </a:r>
            <a:r>
              <a:rPr lang="en-US" sz="2800" b="1" baseline="30000"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th</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 Five-Year </a:t>
            </a:r>
            <a:r>
              <a:rPr lang="en-US"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Plan and the Development of Hong Kong</a:t>
            </a:r>
          </a:p>
        </p:txBody>
      </p:sp>
      <p:sp>
        <p:nvSpPr>
          <p:cNvPr id="7" name="内容占位符 2"/>
          <p:cNvSpPr txBox="1">
            <a:spLocks noChangeArrowheads="1"/>
          </p:cNvSpPr>
          <p:nvPr/>
        </p:nvSpPr>
        <p:spPr>
          <a:xfrm>
            <a:off x="612980" y="5447138"/>
            <a:ext cx="10762211" cy="952953"/>
          </a:xfrm>
          <a:prstGeom prst="rect">
            <a:avLst/>
          </a:prstGeom>
          <a:ln w="28575">
            <a:solidFill>
              <a:srgbClr val="FF000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For more details, please refer to the next learning focus </a:t>
            </a:r>
            <a:r>
              <a:rPr lang="en-US" altLang="zh-CN"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PowerPoint presentation files </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 </a:t>
            </a:r>
            <a:r>
              <a:rPr lang="en-US" altLang="zh-CN" sz="16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development plans and policies related to Hong Kong (the development of the Greater Bay Area, The Mainland and Hong Kong Closer Economic Partnership Arrangement (CEPA)) and the relationship with the promotion of the development of Hong Kong”.</a:t>
            </a:r>
            <a:endPar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704" y="772329"/>
            <a:ext cx="11409480" cy="1020445"/>
          </a:xfrm>
        </p:spPr>
        <p:txBody>
          <a:bodyPr>
            <a:normAutofit/>
          </a:bodyPr>
          <a:lstStyle/>
          <a:p>
            <a:pPr marL="0" indent="0" algn="l">
              <a:buNone/>
            </a:pPr>
            <a:r>
              <a:rPr lang="en-US" sz="1800" dirty="0">
                <a:latin typeface="Times New Roman" panose="02020603050405020304" pitchFamily="18" charset="0"/>
                <a:ea typeface="標楷體" panose="02010601000101010101" pitchFamily="2" charset="-120"/>
                <a:cs typeface="Times New Roman" panose="02020603050405020304" pitchFamily="18" charset="0"/>
              </a:rPr>
              <a:t>The HKSAR Government has been actively cooperating with the national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14</a:t>
            </a:r>
            <a:r>
              <a:rPr lang="en-US" sz="1800" baseline="30000" dirty="0" smtClean="0">
                <a:latin typeface="Times New Roman" panose="02020603050405020304" pitchFamily="18" charset="0"/>
                <a:ea typeface="標楷體" panose="02010601000101010101" pitchFamily="2" charset="-120"/>
                <a:cs typeface="Times New Roman" panose="02020603050405020304" pitchFamily="18" charset="0"/>
              </a:rPr>
              <a:t>th</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 Five-Year </a:t>
            </a:r>
            <a:r>
              <a:rPr lang="en-US" sz="1800" dirty="0">
                <a:latin typeface="Times New Roman" panose="02020603050405020304" pitchFamily="18" charset="0"/>
                <a:ea typeface="標楷體" panose="02010601000101010101" pitchFamily="2" charset="-120"/>
                <a:cs typeface="Times New Roman" panose="02020603050405020304" pitchFamily="18" charset="0"/>
              </a:rPr>
              <a:t>Plan” to seize the opportunities brought by national development to consolidate and enhance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the competitiveness of Hong Kong.</a:t>
            </a:r>
            <a:endParaRPr lang="en-US" sz="1800" dirty="0">
              <a:latin typeface="Times New Roman" panose="02020603050405020304" pitchFamily="18" charset="0"/>
              <a:ea typeface="標楷體" panose="02010601000101010101" pitchFamily="2" charset="-120"/>
              <a:cs typeface="Times New Roman" panose="02020603050405020304" pitchFamily="18" charset="0"/>
            </a:endParaRPr>
          </a:p>
        </p:txBody>
      </p:sp>
      <p:sp>
        <p:nvSpPr>
          <p:cNvPr id="4" name="标题 3073"/>
          <p:cNvSpPr txBox="1">
            <a:spLocks noGrp="1" noChangeArrowheads="1"/>
          </p:cNvSpPr>
          <p:nvPr>
            <p:ph type="title"/>
          </p:nvPr>
        </p:nvSpPr>
        <p:spPr bwMode="auto">
          <a:xfrm>
            <a:off x="301841" y="-51696"/>
            <a:ext cx="11630385" cy="9261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400" b="1" dirty="0">
                <a:latin typeface="Times New Roman" panose="02020603050405020304" pitchFamily="18" charset="0"/>
                <a:ea typeface="DFKai-SB" panose="03000509000000000000" pitchFamily="65" charset="-120"/>
                <a:cs typeface="Times New Roman" panose="02020603050405020304" pitchFamily="18" charset="0"/>
              </a:rPr>
              <a:t>Examples of the HKSAR Government’s work </a:t>
            </a:r>
            <a:r>
              <a:rPr lang="en-US" sz="2400" b="1" dirty="0" smtClean="0">
                <a:latin typeface="Times New Roman" panose="02020603050405020304" pitchFamily="18" charset="0"/>
                <a:ea typeface="DFKai-SB" panose="03000509000000000000" pitchFamily="65" charset="-120"/>
                <a:cs typeface="Times New Roman" panose="02020603050405020304" pitchFamily="18" charset="0"/>
              </a:rPr>
              <a:t/>
            </a:r>
            <a:br>
              <a:rPr lang="en-US" sz="2400" b="1" dirty="0" smtClean="0">
                <a:latin typeface="Times New Roman" panose="02020603050405020304" pitchFamily="18" charset="0"/>
                <a:ea typeface="DFKai-SB" panose="03000509000000000000" pitchFamily="65" charset="-120"/>
                <a:cs typeface="Times New Roman" panose="02020603050405020304" pitchFamily="18" charset="0"/>
              </a:rPr>
            </a:br>
            <a:r>
              <a:rPr lang="en-US" sz="2400" b="1"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sz="2400" b="1" dirty="0">
                <a:latin typeface="Times New Roman" panose="02020603050405020304" pitchFamily="18" charset="0"/>
                <a:ea typeface="DFKai-SB" panose="03000509000000000000" pitchFamily="65" charset="-120"/>
                <a:cs typeface="Times New Roman" panose="02020603050405020304" pitchFamily="18" charset="0"/>
              </a:rPr>
              <a:t>response to the </a:t>
            </a:r>
            <a:r>
              <a:rPr lang="en-US" sz="2400" b="1" dirty="0" smtClean="0">
                <a:latin typeface="Times New Roman" panose="02020603050405020304" pitchFamily="18" charset="0"/>
                <a:ea typeface="DFKai-SB" panose="03000509000000000000" pitchFamily="65" charset="-120"/>
                <a:cs typeface="Times New Roman" panose="02020603050405020304" pitchFamily="18" charset="0"/>
              </a:rPr>
              <a:t>14</a:t>
            </a:r>
            <a:r>
              <a:rPr lang="en-US" sz="2400" b="1"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sz="2400" b="1"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sz="2400" b="1" dirty="0">
                <a:latin typeface="Times New Roman" panose="02020603050405020304" pitchFamily="18" charset="0"/>
                <a:ea typeface="DFKai-SB" panose="03000509000000000000" pitchFamily="65" charset="-120"/>
                <a:cs typeface="Times New Roman" panose="02020603050405020304" pitchFamily="18" charset="0"/>
              </a:rPr>
              <a:t>Plan</a:t>
            </a:r>
          </a:p>
        </p:txBody>
      </p:sp>
      <p:graphicFrame>
        <p:nvGraphicFramePr>
          <p:cNvPr id="5" name="Table 4"/>
          <p:cNvGraphicFramePr>
            <a:graphicFrameLocks noGrp="1"/>
          </p:cNvGraphicFramePr>
          <p:nvPr>
            <p:extLst>
              <p:ext uri="{D42A27DB-BD31-4B8C-83A1-F6EECF244321}">
                <p14:modId xmlns:p14="http://schemas.microsoft.com/office/powerpoint/2010/main" val="460257436"/>
              </p:ext>
            </p:extLst>
          </p:nvPr>
        </p:nvGraphicFramePr>
        <p:xfrm>
          <a:off x="301841" y="1503767"/>
          <a:ext cx="9557054" cy="4922520"/>
        </p:xfrm>
        <a:graphic>
          <a:graphicData uri="http://schemas.openxmlformats.org/drawingml/2006/table">
            <a:tbl>
              <a:tblPr firstRow="1" bandRow="1">
                <a:tableStyleId>{5C22544A-7EE6-4342-B048-85BDC9FD1C3A}</a:tableStyleId>
              </a:tblPr>
              <a:tblGrid>
                <a:gridCol w="2611511">
                  <a:extLst>
                    <a:ext uri="{9D8B030D-6E8A-4147-A177-3AD203B41FA5}">
                      <a16:colId xmlns:a16="http://schemas.microsoft.com/office/drawing/2014/main" val="20000"/>
                    </a:ext>
                  </a:extLst>
                </a:gridCol>
                <a:gridCol w="6945543">
                  <a:extLst>
                    <a:ext uri="{9D8B030D-6E8A-4147-A177-3AD203B41FA5}">
                      <a16:colId xmlns:a16="http://schemas.microsoft.com/office/drawing/2014/main" val="20001"/>
                    </a:ext>
                  </a:extLst>
                </a:gridCol>
              </a:tblGrid>
              <a:tr h="370840">
                <a:tc>
                  <a:txBody>
                    <a:bodyPr/>
                    <a:lstStyle/>
                    <a:p>
                      <a:pPr algn="ctr"/>
                      <a:r>
                        <a:rPr lang="en-US" sz="1800" dirty="0">
                          <a:latin typeface="Times New Roman" panose="02020603050405020304" pitchFamily="18" charset="0"/>
                          <a:ea typeface="標楷體" panose="02010601000101010101" pitchFamily="2" charset="-120"/>
                          <a:cs typeface="Times New Roman" panose="02020603050405020304" pitchFamily="18" charset="0"/>
                        </a:rPr>
                        <a:t>Statement in the </a:t>
                      </a:r>
                      <a:endParaRPr lang="en-US" sz="1800" dirty="0" smtClean="0">
                        <a:latin typeface="Times New Roman" panose="02020603050405020304" pitchFamily="18" charset="0"/>
                        <a:ea typeface="標楷體" panose="02010601000101010101" pitchFamily="2" charset="-12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1800" dirty="0" smtClean="0">
                          <a:latin typeface="Times New Roman" panose="02020603050405020304" pitchFamily="18" charset="0"/>
                          <a:ea typeface="標楷體" panose="02010601000101010101" pitchFamily="2" charset="-120"/>
                          <a:cs typeface="Times New Roman" panose="02020603050405020304" pitchFamily="18" charset="0"/>
                        </a:rPr>
                        <a:t>Plan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Outline</a:t>
                      </a:r>
                      <a:endParaRPr lang="en-US" sz="1800" dirty="0">
                        <a:latin typeface="Times New Roman" panose="02020603050405020304" pitchFamily="18" charset="0"/>
                        <a:ea typeface="標楷體" panose="02010601000101010101" pitchFamily="2" charset="-120"/>
                        <a:cs typeface="Times New Roman" panose="02020603050405020304" pitchFamily="18" charset="0"/>
                      </a:endParaRPr>
                    </a:p>
                  </a:txBody>
                  <a:tcPr/>
                </a:tc>
                <a:tc>
                  <a:txBody>
                    <a:bodyPr/>
                    <a:lstStyle/>
                    <a:p>
                      <a:pPr algn="ctr"/>
                      <a:r>
                        <a:rPr lang="en-US" sz="1800" dirty="0">
                          <a:latin typeface="Times New Roman" panose="02020603050405020304" pitchFamily="18" charset="0"/>
                          <a:ea typeface="標楷體" panose="02010601000101010101" pitchFamily="2" charset="-120"/>
                          <a:cs typeface="Times New Roman" panose="02020603050405020304" pitchFamily="18" charset="0"/>
                        </a:rPr>
                        <a:t>The latest work progress of the HKSAR government (example)</a:t>
                      </a:r>
                    </a:p>
                  </a:txBody>
                  <a:tcPr/>
                </a:tc>
                <a:extLst>
                  <a:ext uri="{0D108BD9-81ED-4DB2-BD59-A6C34878D82A}">
                    <a16:rowId xmlns:a16="http://schemas.microsoft.com/office/drawing/2014/main" val="10000"/>
                  </a:ext>
                </a:extLst>
              </a:tr>
              <a:tr h="370840">
                <a:tc>
                  <a:txBody>
                    <a:bodyPr/>
                    <a:lstStyle/>
                    <a:p>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Section 1 </a:t>
                      </a:r>
                      <a:endPar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endPar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pPr algn="just"/>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Support Hong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Kong</a:t>
                      </a:r>
                      <a:r>
                        <a:rPr lang="en-US" sz="1800" strike="sngStrike"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1800" strike="noStrike"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 reinforcing</a:t>
                      </a:r>
                      <a:r>
                        <a:rPr lang="en-US" sz="1800" strike="noStrike"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and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enhancing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its competitive advantages and </a:t>
                      </a:r>
                      <a:r>
                        <a:rPr lang="en-US" sz="1800" strike="noStrike"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enhancing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its status as an international financial </a:t>
                      </a:r>
                      <a:r>
                        <a:rPr lang="en-US" sz="1800" dirty="0" err="1"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endPar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txBody>
                  <a:tcPr/>
                </a:tc>
                <a:tc>
                  <a:txBody>
                    <a:bodyPr/>
                    <a:lstStyle/>
                    <a:p>
                      <a:pPr marL="285750" indent="-285750" algn="just">
                        <a:spcBef>
                          <a:spcPts val="600"/>
                        </a:spcBef>
                        <a:buFont typeface="Arial" panose="020B0604020202020204" pitchFamily="34" charset="0"/>
                        <a:buChar char="•"/>
                      </a:pP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HKSAR government continues to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implement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various measures to promote cross-border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application of Fintech in Hong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Kong and the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Mainland</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and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 concert with the financial regulators, actively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encourage the industry to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explore</a:t>
                      </a:r>
                      <a:r>
                        <a:rPr lang="en-US" sz="18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and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test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various Fintech solutions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and products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with cross-boundary applications involving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Greater Bay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Area.</a:t>
                      </a:r>
                      <a:endPar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pPr marL="285750" indent="-285750" algn="just">
                        <a:spcBef>
                          <a:spcPts val="600"/>
                        </a:spcBef>
                        <a:buFont typeface="Arial" panose="020B0604020202020204" pitchFamily="34" charset="0"/>
                        <a:buChar char="•"/>
                      </a:pP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Hong Kong will further consolidate</a:t>
                      </a:r>
                      <a:r>
                        <a:rPr lang="en-US" sz="18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and develop its</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position as a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green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and sustainable financial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hub in the region</a:t>
                      </a:r>
                      <a:r>
                        <a:rPr lang="en-US" sz="18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Hong Kong will promote</a:t>
                      </a:r>
                      <a:r>
                        <a:rPr lang="en-US" sz="1800" strike="sngStrike"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more GBA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entities to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make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use of Hong Kong’s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capital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market for green investment, financing and certification, thereby supporting green enterprises</a:t>
                      </a:r>
                      <a:r>
                        <a:rPr lang="en-US" sz="18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and projects in the Greater Bay Area.  We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have</a:t>
                      </a:r>
                      <a:r>
                        <a:rPr lang="en-US" sz="18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expanded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scale of the Government Green Bond </a:t>
                      </a:r>
                      <a:r>
                        <a:rPr lang="en-US" sz="1800" dirty="0" err="1"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Programme</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and issued</a:t>
                      </a:r>
                      <a:r>
                        <a:rPr lang="en-US" sz="18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retail green bonds, and have launched a new Green and Sustainable Finance Great Scheme to provide impetus to the green and sustainable finance market development</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t>
                      </a:r>
                      <a:endPar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6" name="Rectangle 5"/>
          <p:cNvSpPr/>
          <p:nvPr/>
        </p:nvSpPr>
        <p:spPr>
          <a:xfrm>
            <a:off x="349704" y="6457890"/>
            <a:ext cx="10988856" cy="400110"/>
          </a:xfrm>
          <a:prstGeom prst="rect">
            <a:avLst/>
          </a:prstGeom>
          <a:ln w="28575">
            <a:solidFill>
              <a:srgbClr val="FF0000"/>
            </a:solidFill>
          </a:ln>
        </p:spPr>
        <p:txBody>
          <a:bodyPr wrap="square">
            <a:spAutoFit/>
          </a:bodyPr>
          <a:lstStyle/>
          <a:p>
            <a:r>
              <a:rPr lang="en-US" sz="10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Source: The Legislative Council Panel on Commerce and Industry: </a:t>
            </a:r>
            <a:r>
              <a:rPr lang="en-US" sz="1000" dirty="0" smtClean="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Hong Kong Special Administrative Region’s positioning and supporting measures under the National 14</a:t>
            </a:r>
            <a:r>
              <a:rPr lang="en-US" sz="1000" baseline="30000" dirty="0" smtClean="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th</a:t>
            </a:r>
            <a:r>
              <a:rPr lang="en-US" sz="1000" dirty="0" smtClean="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 Five-Year Plan, 15 </a:t>
            </a:r>
            <a:r>
              <a:rPr lang="en-US" sz="10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June </a:t>
            </a:r>
            <a:r>
              <a:rPr lang="en-US" sz="1000" dirty="0" smtClean="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2021 </a:t>
            </a:r>
          </a:p>
          <a:p>
            <a:r>
              <a:rPr lang="en-US" sz="1000" dirty="0" smtClean="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(https</a:t>
            </a:r>
            <a:r>
              <a:rPr lang="en-US" sz="10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://www.legco.gov.hk/yr20-21/english/panels/ci/papers/ci20210615cb1-987-3-e.pdf) .Teachers should also pay attention to the latest </a:t>
            </a:r>
            <a:r>
              <a:rPr lang="en-US" sz="1000" dirty="0" smtClean="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information released by the HKSAR Government.</a:t>
            </a:r>
            <a:endParaRPr lang="en-US" sz="10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9918986" y="1650893"/>
            <a:ext cx="2124769" cy="1381377"/>
          </a:xfrm>
          <a:prstGeom prst="rect">
            <a:avLst/>
          </a:prstGeom>
        </p:spPr>
      </p:pic>
      <p:sp>
        <p:nvSpPr>
          <p:cNvPr id="7" name="Rectangle 6"/>
          <p:cNvSpPr/>
          <p:nvPr/>
        </p:nvSpPr>
        <p:spPr>
          <a:xfrm>
            <a:off x="9930479" y="4698120"/>
            <a:ext cx="2124769" cy="506730"/>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r>
              <a:rPr lang="en-US" sz="9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The green retail bond was issued on 22 March 2022 and listed on the Hong Kong Stock Exchange on 23 March 2022</a:t>
            </a:r>
          </a:p>
        </p:txBody>
      </p:sp>
      <p:pic>
        <p:nvPicPr>
          <p:cNvPr id="8" name="Picture 7"/>
          <p:cNvPicPr>
            <a:picLocks noChangeAspect="1"/>
          </p:cNvPicPr>
          <p:nvPr/>
        </p:nvPicPr>
        <p:blipFill>
          <a:blip r:embed="rId3"/>
          <a:stretch>
            <a:fillRect/>
          </a:stretch>
        </p:blipFill>
        <p:spPr>
          <a:xfrm>
            <a:off x="9918986" y="3105514"/>
            <a:ext cx="2136997" cy="1519271"/>
          </a:xfrm>
          <a:prstGeom prst="rect">
            <a:avLst/>
          </a:prstGeom>
        </p:spPr>
      </p:pic>
      <p:sp>
        <p:nvSpPr>
          <p:cNvPr id="9" name="Rectangle 8"/>
          <p:cNvSpPr/>
          <p:nvPr/>
        </p:nvSpPr>
        <p:spPr>
          <a:xfrm>
            <a:off x="10018286" y="5573191"/>
            <a:ext cx="1913940" cy="646331"/>
          </a:xfrm>
          <a:prstGeom prst="rect">
            <a:avLst/>
          </a:prstGeom>
        </p:spPr>
        <p:txBody>
          <a:bodyPr wrap="square">
            <a:spAutoFit/>
          </a:bodyPr>
          <a:lstStyle/>
          <a:p>
            <a:r>
              <a:rPr lang="en-US" sz="900" dirty="0">
                <a:latin typeface="Times New Roman" panose="02020603050405020304" pitchFamily="18" charset="0"/>
                <a:ea typeface="標楷體" panose="02010601000101010101" pitchFamily="2" charset="-120"/>
                <a:cs typeface="Times New Roman" panose="02020603050405020304" pitchFamily="18" charset="0"/>
              </a:rPr>
              <a:t>Source: HKSAR </a:t>
            </a:r>
            <a:r>
              <a:rPr lang="en-US" sz="900" dirty="0">
                <a:latin typeface="Times New Roman" panose="02020603050405020304" pitchFamily="18" charset="0"/>
                <a:cs typeface="Times New Roman" panose="02020603050405020304" pitchFamily="18" charset="0"/>
              </a:rPr>
              <a:t>Government Press Release, https://www.info.gov.hk/gia/general/202202/15/P2022021500299.htm</a:t>
            </a:r>
          </a:p>
        </p:txBody>
      </p:sp>
      <p:sp>
        <p:nvSpPr>
          <p:cNvPr id="10" name="Down Arrow 9"/>
          <p:cNvSpPr/>
          <p:nvPr/>
        </p:nvSpPr>
        <p:spPr>
          <a:xfrm>
            <a:off x="10850324" y="5278185"/>
            <a:ext cx="274320" cy="2216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073"/>
          <p:cNvSpPr txBox="1">
            <a:spLocks noGrp="1" noChangeArrowheads="1"/>
          </p:cNvSpPr>
          <p:nvPr>
            <p:ph type="title"/>
          </p:nvPr>
        </p:nvSpPr>
        <p:spPr bwMode="auto">
          <a:xfrm>
            <a:off x="623869" y="0"/>
            <a:ext cx="111430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Examples of the HKSAR Government’s work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
            </a:r>
            <a:b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b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response to the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14</a:t>
            </a:r>
            <a:r>
              <a:rPr lang="en-US" altLang="zh-CN" sz="2800" b="1"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Plan</a:t>
            </a:r>
            <a:endParaRPr 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graphicFrame>
        <p:nvGraphicFramePr>
          <p:cNvPr id="5" name="Table 4"/>
          <p:cNvGraphicFramePr>
            <a:graphicFrameLocks noGrp="1"/>
          </p:cNvGraphicFramePr>
          <p:nvPr>
            <p:custDataLst>
              <p:tags r:id="rId1"/>
            </p:custDataLst>
            <p:extLst>
              <p:ext uri="{D42A27DB-BD31-4B8C-83A1-F6EECF244321}">
                <p14:modId xmlns:p14="http://schemas.microsoft.com/office/powerpoint/2010/main" val="937300859"/>
              </p:ext>
            </p:extLst>
          </p:nvPr>
        </p:nvGraphicFramePr>
        <p:xfrm>
          <a:off x="623869" y="1325563"/>
          <a:ext cx="10816244" cy="4319179"/>
        </p:xfrm>
        <a:graphic>
          <a:graphicData uri="http://schemas.openxmlformats.org/drawingml/2006/table">
            <a:tbl>
              <a:tblPr firstRow="1" bandRow="1">
                <a:tableStyleId>{5C22544A-7EE6-4342-B048-85BDC9FD1C3A}</a:tableStyleId>
              </a:tblPr>
              <a:tblGrid>
                <a:gridCol w="2833455">
                  <a:extLst>
                    <a:ext uri="{9D8B030D-6E8A-4147-A177-3AD203B41FA5}">
                      <a16:colId xmlns:a16="http://schemas.microsoft.com/office/drawing/2014/main" val="20000"/>
                    </a:ext>
                  </a:extLst>
                </a:gridCol>
                <a:gridCol w="7982789">
                  <a:extLst>
                    <a:ext uri="{9D8B030D-6E8A-4147-A177-3AD203B41FA5}">
                      <a16:colId xmlns:a16="http://schemas.microsoft.com/office/drawing/2014/main" val="20001"/>
                    </a:ext>
                  </a:extLst>
                </a:gridCol>
              </a:tblGrid>
              <a:tr h="541031">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Statement in the </a:t>
                      </a:r>
                      <a:endParaRPr lang="en-US" sz="2000" dirty="0" smtClean="0">
                        <a:latin typeface="Times New Roman" panose="02020603050405020304" pitchFamily="18" charset="0"/>
                        <a:ea typeface="標楷體" panose="02010601000101010101" pitchFamily="2" charset="-120"/>
                        <a:cs typeface="Times New Roman" panose="02020603050405020304" pitchFamily="18" charset="0"/>
                      </a:endParaRPr>
                    </a:p>
                    <a:p>
                      <a:pPr algn="ct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Plan </a:t>
                      </a:r>
                      <a:r>
                        <a:rPr lang="en-US" sz="2000" dirty="0">
                          <a:latin typeface="Times New Roman" panose="02020603050405020304" pitchFamily="18" charset="0"/>
                          <a:ea typeface="標楷體" panose="02010601000101010101" pitchFamily="2" charset="-120"/>
                          <a:cs typeface="Times New Roman" panose="02020603050405020304" pitchFamily="18" charset="0"/>
                        </a:rPr>
                        <a:t>Outline</a:t>
                      </a:r>
                    </a:p>
                  </a:txBody>
                  <a:tcPr/>
                </a:tc>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The latest work progress of the HKSAR government (example)</a:t>
                      </a:r>
                    </a:p>
                  </a:txBody>
                  <a:tcPr/>
                </a:tc>
                <a:extLst>
                  <a:ext uri="{0D108BD9-81ED-4DB2-BD59-A6C34878D82A}">
                    <a16:rowId xmlns:a16="http://schemas.microsoft.com/office/drawing/2014/main" val="10000"/>
                  </a:ext>
                </a:extLst>
              </a:tr>
              <a:tr h="3618139">
                <a:tc>
                  <a:txBody>
                    <a:bodyPr/>
                    <a:lstStyle/>
                    <a:p>
                      <a:pPr algn="just">
                        <a:lnSpc>
                          <a:spcPct val="120000"/>
                        </a:lnSpc>
                      </a:pP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Support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Hong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Kong in enhancing its status as an international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maritime </a:t>
                      </a:r>
                      <a:r>
                        <a:rPr lang="en-US" sz="1800" dirty="0" err="1"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endPar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txBody>
                  <a:tcPr/>
                </a:tc>
                <a:tc>
                  <a:txBody>
                    <a:bodyPr/>
                    <a:lstStyle/>
                    <a:p>
                      <a:pPr marL="285750" indent="-285750" algn="just">
                        <a:lnSpc>
                          <a:spcPct val="120000"/>
                        </a:lnSpc>
                        <a:spcBef>
                          <a:spcPts val="600"/>
                        </a:spcBef>
                        <a:buFont typeface="Arial" panose="020B0604020202020204" pitchFamily="34" charset="0"/>
                        <a:buChar char="•"/>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Legislative amendments have been </a:t>
                      </a:r>
                      <a:r>
                        <a:rPr lang="en-US" sz="1800" dirty="0" smtClean="0">
                          <a:solidFill>
                            <a:schemeClr val="tx1">
                              <a:lumMod val="95000"/>
                              <a:lumOff val="5000"/>
                            </a:schemeClr>
                          </a:solidFill>
                          <a:latin typeface="Times New Roman" panose="02020603050405020304" pitchFamily="18" charset="0"/>
                          <a:cs typeface="Times New Roman" panose="02020603050405020304" pitchFamily="18" charset="0"/>
                        </a:rPr>
                        <a:t>enacted </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in mid-2020 to provide </a:t>
                      </a:r>
                      <a:r>
                        <a:rPr lang="en-US" altLang="zh-HK" sz="1800" dirty="0" smtClean="0">
                          <a:solidFill>
                            <a:schemeClr val="tx1">
                              <a:lumMod val="95000"/>
                              <a:lumOff val="5000"/>
                            </a:schemeClr>
                          </a:solidFill>
                          <a:latin typeface="Times New Roman" panose="02020603050405020304" pitchFamily="18" charset="0"/>
                          <a:cs typeface="Times New Roman" panose="02020603050405020304" pitchFamily="18" charset="0"/>
                        </a:rPr>
                        <a:t>tax</a:t>
                      </a:r>
                      <a:r>
                        <a:rPr lang="en-US" altLang="zh-HK" sz="1800"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HK" sz="1800" dirty="0" smtClean="0">
                          <a:solidFill>
                            <a:schemeClr val="tx1">
                              <a:lumMod val="95000"/>
                              <a:lumOff val="5000"/>
                            </a:schemeClr>
                          </a:solidFill>
                          <a:latin typeface="Times New Roman" panose="02020603050405020304" pitchFamily="18" charset="0"/>
                          <a:cs typeface="Times New Roman" panose="02020603050405020304" pitchFamily="18" charset="0"/>
                        </a:rPr>
                        <a:t>concessions to the ship leasing and marine insurance business.</a:t>
                      </a:r>
                    </a:p>
                    <a:p>
                      <a:pPr marL="285750" indent="-285750" algn="just">
                        <a:lnSpc>
                          <a:spcPct val="120000"/>
                        </a:lnSpc>
                        <a:spcBef>
                          <a:spcPts val="600"/>
                        </a:spcBef>
                        <a:buFont typeface="Arial" panose="020B0604020202020204" pitchFamily="34" charset="0"/>
                        <a:buChar char="•"/>
                      </a:pP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Enhancement and broadening of the service coverage of Hong Kong Shipping Register has been commenced in phases.</a:t>
                      </a:r>
                      <a:endPar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International Chamber of Shipping established its first overseas office in Hong Kong, and the Baltic and International Maritime Council included Hong Kong as the fourth named arbitration venue in its maritime contract.</a:t>
                      </a:r>
                    </a:p>
                    <a:p>
                      <a:pPr marL="285750" indent="-285750" algn="just">
                        <a:lnSpc>
                          <a:spcPct val="120000"/>
                        </a:lnSpc>
                        <a:spcBef>
                          <a:spcPts val="600"/>
                        </a:spcBef>
                        <a:buFont typeface="Arial" panose="020B0604020202020204" pitchFamily="34" charset="0"/>
                        <a:buChar char="•"/>
                      </a:pP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Tax concession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measures are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provided to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attract more shipping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commercial principals (such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as ship managers, agents and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brokers)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to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Hong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Kong</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endPar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6" name="Rectangle 5"/>
          <p:cNvSpPr/>
          <p:nvPr/>
        </p:nvSpPr>
        <p:spPr>
          <a:xfrm>
            <a:off x="584245" y="5898987"/>
            <a:ext cx="10816243" cy="830997"/>
          </a:xfrm>
          <a:prstGeom prst="rect">
            <a:avLst/>
          </a:prstGeom>
          <a:ln w="28575">
            <a:solidFill>
              <a:srgbClr val="FF0000"/>
            </a:solidFill>
          </a:ln>
        </p:spPr>
        <p:txBody>
          <a:bodyPr wrap="square">
            <a:spAutoFit/>
          </a:bodyPr>
          <a:lstStyle/>
          <a:p>
            <a:pPr algn="just"/>
            <a:r>
              <a:rPr lang="en-US" sz="12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Source: The Legislative Council Panel on Commerce and Industry: Hong Kong Special Administrative Region’s positioning and supporting measures under the National 14th Five-Year Plan, 15 June 2021 </a:t>
            </a:r>
          </a:p>
          <a:p>
            <a:pPr algn="just"/>
            <a:r>
              <a:rPr lang="en-US" sz="12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(https://www.legco.gov.hk/yr20-21/english/panels/ci/papers/ci20210615cb1-987-3-e.pdf) .Teachers should also pay attention to the latest </a:t>
            </a:r>
            <a:r>
              <a:rPr lang="en-US" sz="1200" dirty="0" smtClean="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information</a:t>
            </a:r>
            <a:r>
              <a:rPr lang="en-US" altLang="zh-HK" sz="12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 released by the HKSAR Government</a:t>
            </a:r>
            <a:r>
              <a:rPr lang="en-US" sz="1200" dirty="0" smtClean="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a:t>
            </a:r>
            <a:endParaRPr lang="en-US" sz="12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custDataLst>
              <p:tags r:id="rId1"/>
            </p:custDataLst>
            <p:extLst>
              <p:ext uri="{D42A27DB-BD31-4B8C-83A1-F6EECF244321}">
                <p14:modId xmlns:p14="http://schemas.microsoft.com/office/powerpoint/2010/main" val="335852729"/>
              </p:ext>
            </p:extLst>
          </p:nvPr>
        </p:nvGraphicFramePr>
        <p:xfrm>
          <a:off x="633150" y="1220412"/>
          <a:ext cx="10816244" cy="2477038"/>
        </p:xfrm>
        <a:graphic>
          <a:graphicData uri="http://schemas.openxmlformats.org/drawingml/2006/table">
            <a:tbl>
              <a:tblPr firstRow="1" bandRow="1">
                <a:tableStyleId>{5C22544A-7EE6-4342-B048-85BDC9FD1C3A}</a:tableStyleId>
              </a:tblPr>
              <a:tblGrid>
                <a:gridCol w="2833455">
                  <a:extLst>
                    <a:ext uri="{9D8B030D-6E8A-4147-A177-3AD203B41FA5}">
                      <a16:colId xmlns:a16="http://schemas.microsoft.com/office/drawing/2014/main" val="20000"/>
                    </a:ext>
                  </a:extLst>
                </a:gridCol>
                <a:gridCol w="7982789">
                  <a:extLst>
                    <a:ext uri="{9D8B030D-6E8A-4147-A177-3AD203B41FA5}">
                      <a16:colId xmlns:a16="http://schemas.microsoft.com/office/drawing/2014/main" val="20001"/>
                    </a:ext>
                  </a:extLst>
                </a:gridCol>
              </a:tblGrid>
              <a:tr h="540282">
                <a:tc>
                  <a:txBody>
                    <a:bodyPr/>
                    <a:lstStyle/>
                    <a:p>
                      <a:pPr algn="ctr"/>
                      <a:r>
                        <a:rPr lang="en-US" sz="1800" dirty="0">
                          <a:latin typeface="Times New Roman" panose="02020603050405020304" pitchFamily="18" charset="0"/>
                          <a:ea typeface="標楷體" panose="02010601000101010101" pitchFamily="2" charset="-120"/>
                          <a:cs typeface="Times New Roman" panose="02020603050405020304" pitchFamily="18" charset="0"/>
                        </a:rPr>
                        <a:t>Statement in the </a:t>
                      </a:r>
                      <a:endParaRPr lang="en-US" sz="1800" dirty="0" smtClean="0">
                        <a:latin typeface="Times New Roman" panose="02020603050405020304" pitchFamily="18" charset="0"/>
                        <a:ea typeface="標楷體" panose="02010601000101010101" pitchFamily="2" charset="-120"/>
                        <a:cs typeface="Times New Roman" panose="02020603050405020304" pitchFamily="18" charset="0"/>
                      </a:endParaRPr>
                    </a:p>
                    <a:p>
                      <a:pPr algn="ct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Plan </a:t>
                      </a:r>
                      <a:r>
                        <a:rPr lang="en-US" sz="1800" dirty="0">
                          <a:latin typeface="Times New Roman" panose="02020603050405020304" pitchFamily="18" charset="0"/>
                          <a:ea typeface="標楷體" panose="02010601000101010101" pitchFamily="2" charset="-120"/>
                          <a:cs typeface="Times New Roman" panose="02020603050405020304" pitchFamily="18" charset="0"/>
                        </a:rPr>
                        <a:t>Outline</a:t>
                      </a:r>
                    </a:p>
                  </a:txBody>
                  <a:tcPr/>
                </a:tc>
                <a:tc>
                  <a:txBody>
                    <a:bodyPr/>
                    <a:lstStyle/>
                    <a:p>
                      <a:pPr algn="ctr"/>
                      <a:r>
                        <a:rPr lang="en-US" sz="1800" dirty="0">
                          <a:latin typeface="Times New Roman" panose="02020603050405020304" pitchFamily="18" charset="0"/>
                          <a:ea typeface="標楷體" panose="02010601000101010101" pitchFamily="2" charset="-120"/>
                          <a:cs typeface="Times New Roman" panose="02020603050405020304" pitchFamily="18" charset="0"/>
                        </a:rPr>
                        <a:t>The latest work progress of the HKSAR government (example)</a:t>
                      </a:r>
                    </a:p>
                  </a:txBody>
                  <a:tcPr/>
                </a:tc>
                <a:extLst>
                  <a:ext uri="{0D108BD9-81ED-4DB2-BD59-A6C34878D82A}">
                    <a16:rowId xmlns:a16="http://schemas.microsoft.com/office/drawing/2014/main" val="10000"/>
                  </a:ext>
                </a:extLst>
              </a:tr>
              <a:tr h="1836958">
                <a:tc>
                  <a:txBody>
                    <a:bodyPr/>
                    <a:lstStyle/>
                    <a:p>
                      <a:pPr algn="just"/>
                      <a:r>
                        <a:rPr lang="en-US" sz="2000" dirty="0">
                          <a:latin typeface="Times New Roman" panose="02020603050405020304" pitchFamily="18" charset="0"/>
                          <a:ea typeface="標楷體" panose="02010601000101010101" pitchFamily="2" charset="-120"/>
                          <a:cs typeface="Times New Roman" panose="02020603050405020304" pitchFamily="18" charset="0"/>
                        </a:rPr>
                        <a:t>Support </a:t>
                      </a: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Hong </a:t>
                      </a:r>
                      <a:r>
                        <a:rPr lang="en-US" sz="2000" dirty="0">
                          <a:latin typeface="Times New Roman" panose="02020603050405020304" pitchFamily="18" charset="0"/>
                          <a:ea typeface="標楷體" panose="02010601000101010101" pitchFamily="2" charset="-120"/>
                          <a:cs typeface="Times New Roman" panose="02020603050405020304" pitchFamily="18" charset="0"/>
                        </a:rPr>
                        <a:t>Kong in enhancing its status as an international trade </a:t>
                      </a:r>
                      <a:r>
                        <a:rPr lang="en-US" sz="2000" dirty="0" err="1" smtClean="0">
                          <a:latin typeface="Times New Roman" panose="02020603050405020304" pitchFamily="18" charset="0"/>
                          <a:ea typeface="標楷體" panose="02010601000101010101" pitchFamily="2" charset="-120"/>
                          <a:cs typeface="Times New Roman" panose="02020603050405020304" pitchFamily="18" charset="0"/>
                        </a:rPr>
                        <a:t>centre</a:t>
                      </a:r>
                      <a:endParaRPr lang="en-US" sz="2000" dirty="0">
                        <a:latin typeface="Times New Roman" panose="02020603050405020304" pitchFamily="18" charset="0"/>
                        <a:ea typeface="標楷體" panose="02010601000101010101" pitchFamily="2" charset="-120"/>
                        <a:cs typeface="Times New Roman" panose="02020603050405020304" pitchFamily="18" charset="0"/>
                      </a:endParaRPr>
                    </a:p>
                  </a:txBody>
                  <a:tcPr/>
                </a:tc>
                <a:tc>
                  <a:txBody>
                    <a:bodyPr/>
                    <a:lstStyle/>
                    <a:p>
                      <a:pPr marL="285750" indent="-285750" algn="just">
                        <a:buFont typeface="Arial" panose="020B0604020202020204" pitchFamily="34" charset="0"/>
                        <a:buChar char="•"/>
                      </a:pP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The HKSAR government has signed eight free trade agreements with 20 economies and 22 investment agreements with 31 overseas economies.</a:t>
                      </a:r>
                    </a:p>
                    <a:p>
                      <a:pPr marL="285750" indent="-285750" algn="just">
                        <a:spcBef>
                          <a:spcPts val="600"/>
                        </a:spcBef>
                        <a:buFont typeface="Arial" panose="020B0604020202020204" pitchFamily="34" charset="0"/>
                        <a:buChar char="•"/>
                      </a:pP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Hong Kong has started proceedings to join the Regional Comprehensive Economic Partnership (RCEP) in 2022. </a:t>
                      </a:r>
                      <a:r>
                        <a:rPr lang="en-US" sz="12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t>
                      </a:r>
                      <a:r>
                        <a:rPr lang="en-US" sz="12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Note)</a:t>
                      </a:r>
                    </a:p>
                  </a:txBody>
                  <a:tcPr/>
                </a:tc>
                <a:extLst>
                  <a:ext uri="{0D108BD9-81ED-4DB2-BD59-A6C34878D82A}">
                    <a16:rowId xmlns:a16="http://schemas.microsoft.com/office/drawing/2014/main" val="10001"/>
                  </a:ext>
                </a:extLst>
              </a:tr>
            </a:tbl>
          </a:graphicData>
        </a:graphic>
      </p:graphicFrame>
      <p:sp>
        <p:nvSpPr>
          <p:cNvPr id="5" name="标题 3073"/>
          <p:cNvSpPr txBox="1">
            <a:spLocks noGrp="1" noChangeArrowheads="1"/>
          </p:cNvSpPr>
          <p:nvPr>
            <p:ph type="title"/>
          </p:nvPr>
        </p:nvSpPr>
        <p:spPr bwMode="auto">
          <a:xfrm>
            <a:off x="432367" y="0"/>
            <a:ext cx="112178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rPr>
              <a:t>Examples of the HKSAR Government’s work </a:t>
            </a:r>
            <a:r>
              <a:rPr lang="en-US" altLang="zh-CN" sz="2400" b="1" dirty="0" smtClean="0">
                <a:latin typeface="Times New Roman" panose="02020603050405020304" pitchFamily="18" charset="0"/>
                <a:ea typeface="DFKai-SB" panose="03000509000000000000" pitchFamily="65" charset="-120"/>
                <a:cs typeface="Times New Roman" panose="02020603050405020304" pitchFamily="18" charset="0"/>
              </a:rPr>
              <a:t/>
            </a:r>
            <a:br>
              <a:rPr lang="en-US" altLang="zh-CN" sz="2400" b="1" dirty="0" smtClean="0">
                <a:latin typeface="Times New Roman" panose="02020603050405020304" pitchFamily="18" charset="0"/>
                <a:ea typeface="DFKai-SB" panose="03000509000000000000" pitchFamily="65" charset="-120"/>
                <a:cs typeface="Times New Roman" panose="02020603050405020304" pitchFamily="18" charset="0"/>
              </a:rPr>
            </a:br>
            <a:r>
              <a:rPr lang="en-US" altLang="zh-CN" sz="2400" b="1"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rPr>
              <a:t>response to the </a:t>
            </a:r>
            <a:r>
              <a:rPr lang="en-US" altLang="zh-CN" sz="2400" b="1" dirty="0" smtClean="0">
                <a:latin typeface="Times New Roman" panose="02020603050405020304" pitchFamily="18" charset="0"/>
                <a:ea typeface="DFKai-SB" panose="03000509000000000000" pitchFamily="65" charset="-120"/>
                <a:cs typeface="Times New Roman" panose="02020603050405020304" pitchFamily="18" charset="0"/>
              </a:rPr>
              <a:t>14</a:t>
            </a:r>
            <a:r>
              <a:rPr lang="en-US" altLang="zh-CN" sz="2400" b="1"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altLang="zh-CN" sz="2400" b="1"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rPr>
              <a:t>Plan</a:t>
            </a:r>
            <a:endParaRPr lang="en-US" sz="2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633151" y="3697450"/>
            <a:ext cx="10625051" cy="2185214"/>
          </a:xfrm>
          <a:prstGeom prst="rect">
            <a:avLst/>
          </a:prstGeom>
        </p:spPr>
        <p:txBody>
          <a:bodyPr wrap="square">
            <a:spAutoFit/>
          </a:bodyPr>
          <a:lstStyle/>
          <a:p>
            <a:r>
              <a:rPr lang="en-US" sz="14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(Note)</a:t>
            </a:r>
          </a:p>
          <a:p>
            <a:pPr marL="342900" indent="-342900" algn="just">
              <a:buFont typeface="Arial" panose="020B0604020202020204" pitchFamily="34" charset="0"/>
              <a:buChar char="•"/>
            </a:pPr>
            <a:r>
              <a:rPr lang="en-US" sz="1400" i="1" dirty="0">
                <a:solidFill>
                  <a:srgbClr val="000000"/>
                </a:solidFill>
                <a:latin typeface="Times New Roman" panose="02020603050405020304" pitchFamily="18" charset="0"/>
                <a:cs typeface="Times New Roman" panose="02020603050405020304" pitchFamily="18" charset="0"/>
              </a:rPr>
              <a:t>The Regional Comprehensive Economic Partnership </a:t>
            </a:r>
            <a:r>
              <a:rPr lang="en-US" sz="1400" dirty="0">
                <a:solidFill>
                  <a:srgbClr val="000000"/>
                </a:solidFill>
                <a:latin typeface="Times New Roman" panose="02020603050405020304" pitchFamily="18" charset="0"/>
                <a:cs typeface="Times New Roman" panose="02020603050405020304" pitchFamily="18" charset="0"/>
              </a:rPr>
              <a:t>(RCEP) is an agreement initiated by the ten countries of the Association of Southeast Asian Nations.</a:t>
            </a:r>
            <a:r>
              <a:rPr lang="en-US" sz="14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  </a:t>
            </a:r>
          </a:p>
          <a:p>
            <a:pPr marL="342900" indent="-342900" algn="just">
              <a:buFont typeface="Arial" panose="020B0604020202020204" pitchFamily="34" charset="0"/>
              <a:buChar char="•"/>
            </a:pPr>
            <a:r>
              <a:rPr lang="en-US" sz="1400" dirty="0">
                <a:solidFill>
                  <a:srgbClr val="000000"/>
                </a:solidFill>
                <a:latin typeface="Times New Roman" panose="02020603050405020304" pitchFamily="18" charset="0"/>
                <a:cs typeface="Times New Roman" panose="02020603050405020304" pitchFamily="18" charset="0"/>
              </a:rPr>
              <a:t>The agreement was signed in November 2020 by 15 economies including China, the ten countries of the Association of Southeast Asian Nations (ASEAN), Australia, Japan, Republic of Korea and New Zealand. It is currently the world’s largest free trade agreement, covering about 30% of the world’s total population. The combined gross domestic product accounts for one-third of the world’s GDP. </a:t>
            </a:r>
            <a:r>
              <a:rPr lang="en-US" sz="14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The successful signing and implementation of RCEP has become an important milestone in regional economic integration, which will promote free and open trade and increase investment </a:t>
            </a:r>
            <a:r>
              <a:rPr lang="en-US" altLang="zh-CN" sz="14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in the region</a:t>
            </a:r>
            <a:r>
              <a:rPr lang="en-US" sz="14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 and foster regional economic cooperation</a:t>
            </a:r>
            <a:r>
              <a:rPr lang="en-US" sz="1400" dirty="0" smtClean="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a:t>
            </a:r>
          </a:p>
          <a:p>
            <a:pPr marL="342900" indent="-342900">
              <a:buFont typeface="Arial" panose="020B0604020202020204" pitchFamily="34" charset="0"/>
              <a:buChar char="•"/>
            </a:pPr>
            <a:endParaRPr lang="en-US" sz="14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endParaRPr>
          </a:p>
          <a:p>
            <a:r>
              <a:rPr lang="en-US" sz="10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Source: HKSAR </a:t>
            </a:r>
            <a:r>
              <a:rPr lang="en-US" sz="1000" dirty="0">
                <a:solidFill>
                  <a:srgbClr val="000000"/>
                </a:solidFill>
                <a:latin typeface="Times New Roman" panose="02020603050405020304" pitchFamily="18" charset="0"/>
                <a:cs typeface="Times New Roman" panose="02020603050405020304" pitchFamily="18" charset="0"/>
              </a:rPr>
              <a:t>Government Press Release (https://www.info.gov.hk/gia/general/202105/12/P2021051200280.htm)</a:t>
            </a:r>
          </a:p>
        </p:txBody>
      </p:sp>
      <p:sp>
        <p:nvSpPr>
          <p:cNvPr id="7" name="Rectangle 6"/>
          <p:cNvSpPr/>
          <p:nvPr/>
        </p:nvSpPr>
        <p:spPr>
          <a:xfrm>
            <a:off x="633151" y="5980361"/>
            <a:ext cx="10816243" cy="415498"/>
          </a:xfrm>
          <a:prstGeom prst="rect">
            <a:avLst/>
          </a:prstGeom>
          <a:ln w="28575">
            <a:solidFill>
              <a:srgbClr val="FF0000"/>
            </a:solidFill>
          </a:ln>
        </p:spPr>
        <p:txBody>
          <a:bodyPr wrap="square">
            <a:spAutoFit/>
          </a:bodyPr>
          <a:lstStyle/>
          <a:p>
            <a:r>
              <a:rPr lang="en-US" sz="105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Source: The Legislative Council Panel on Commerce and Industry: Hong Kong Special Administrative Region’s positioning and supporting measures under the National 14th Five-Year Plan, 15 June 2021 </a:t>
            </a:r>
            <a:r>
              <a:rPr lang="en-US" sz="1050" dirty="0" smtClean="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a:t>
            </a:r>
            <a:r>
              <a:rPr lang="en-US" sz="105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https://www.legco.gov.hk/yr20-21/english/panels/ci/papers/ci20210615cb1-987-3-e.pdf) .Teachers should also pay attention to the latest </a:t>
            </a:r>
            <a:r>
              <a:rPr lang="en-US" sz="1050" dirty="0" smtClean="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information</a:t>
            </a:r>
            <a:r>
              <a:rPr lang="en-US" altLang="zh-HK" sz="105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 released by the HKSAR Government</a:t>
            </a:r>
            <a:r>
              <a:rPr lang="en-US" sz="1050" dirty="0" smtClean="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a:t>
            </a:r>
            <a:endParaRPr lang="en-US" sz="105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8810" y="429463"/>
            <a:ext cx="9277985" cy="958850"/>
          </a:xfrm>
        </p:spPr>
        <p:txBody>
          <a:bodyPr>
            <a:normAutofit/>
          </a:bodyPr>
          <a:lstStyle/>
          <a:p>
            <a:pPr algn="ctr"/>
            <a:r>
              <a:rPr lang="en-US" sz="2800" dirty="0">
                <a:latin typeface="Times New Roman" panose="02020603050405020304" pitchFamily="18" charset="0"/>
                <a:cs typeface="Times New Roman" panose="02020603050405020304" pitchFamily="18" charset="0"/>
              </a:rPr>
              <a:t>Regional Comprehensive Economic Partnership (RCEP)</a:t>
            </a:r>
          </a:p>
        </p:txBody>
      </p:sp>
      <p:sp>
        <p:nvSpPr>
          <p:cNvPr id="3" name="Content Placeholder 2"/>
          <p:cNvSpPr>
            <a:spLocks noGrp="1"/>
          </p:cNvSpPr>
          <p:nvPr>
            <p:ph idx="1"/>
          </p:nvPr>
        </p:nvSpPr>
        <p:spPr>
          <a:xfrm>
            <a:off x="650433" y="1331874"/>
            <a:ext cx="10515600" cy="4351338"/>
          </a:xfrm>
        </p:spPr>
        <p:txBody>
          <a:bodyPr/>
          <a:lstStyle/>
          <a:p>
            <a:pPr algn="just">
              <a:lnSpc>
                <a:spcPct val="120000"/>
              </a:lnSpc>
            </a:pP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RCEP came into effect on January 1, 2022, and China has begun to fully implement all its commitments and obligations. Click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on the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images below to see RCEP content and </a:t>
            </a:r>
            <a:r>
              <a:rPr lang="en-US" sz="2000" dirty="0">
                <a:latin typeface="Times New Roman" panose="02020603050405020304" pitchFamily="18" charset="0"/>
                <a:ea typeface="標楷體" panose="02010601000101010101" pitchFamily="2" charset="-120"/>
                <a:cs typeface="Times New Roman" panose="02020603050405020304" pitchFamily="18" charset="0"/>
              </a:rPr>
              <a:t>related reports.</a:t>
            </a:r>
          </a:p>
        </p:txBody>
      </p:sp>
      <p:pic>
        <p:nvPicPr>
          <p:cNvPr id="5" name="Picture 4">
            <a:hlinkClick r:id="rId2"/>
          </p:cNvPr>
          <p:cNvPicPr>
            <a:picLocks noChangeAspect="1"/>
          </p:cNvPicPr>
          <p:nvPr/>
        </p:nvPicPr>
        <p:blipFill>
          <a:blip r:embed="rId3"/>
          <a:stretch>
            <a:fillRect/>
          </a:stretch>
        </p:blipFill>
        <p:spPr>
          <a:xfrm>
            <a:off x="7787161" y="2643448"/>
            <a:ext cx="4218085" cy="2118867"/>
          </a:xfrm>
          <a:prstGeom prst="rect">
            <a:avLst/>
          </a:prstGeom>
        </p:spPr>
      </p:pic>
      <p:pic>
        <p:nvPicPr>
          <p:cNvPr id="6" name="Picture 5">
            <a:hlinkClick r:id="rId4"/>
          </p:cNvPr>
          <p:cNvPicPr>
            <a:picLocks noChangeAspect="1"/>
          </p:cNvPicPr>
          <p:nvPr/>
        </p:nvPicPr>
        <p:blipFill>
          <a:blip r:embed="rId5"/>
          <a:stretch>
            <a:fillRect/>
          </a:stretch>
        </p:blipFill>
        <p:spPr>
          <a:xfrm>
            <a:off x="4652034" y="2480694"/>
            <a:ext cx="3013276" cy="903982"/>
          </a:xfrm>
          <a:prstGeom prst="rect">
            <a:avLst/>
          </a:prstGeom>
        </p:spPr>
      </p:pic>
      <p:pic>
        <p:nvPicPr>
          <p:cNvPr id="7" name="Picture 6">
            <a:hlinkClick r:id="rId4"/>
          </p:cNvPr>
          <p:cNvPicPr>
            <a:picLocks noChangeAspect="1"/>
          </p:cNvPicPr>
          <p:nvPr/>
        </p:nvPicPr>
        <p:blipFill>
          <a:blip r:embed="rId6"/>
          <a:stretch>
            <a:fillRect/>
          </a:stretch>
        </p:blipFill>
        <p:spPr>
          <a:xfrm>
            <a:off x="4652034" y="3384676"/>
            <a:ext cx="3010151" cy="1629068"/>
          </a:xfrm>
          <a:prstGeom prst="rect">
            <a:avLst/>
          </a:prstGeom>
        </p:spPr>
      </p:pic>
      <p:pic>
        <p:nvPicPr>
          <p:cNvPr id="8" name="Picture 7">
            <a:hlinkClick r:id="rId2"/>
          </p:cNvPr>
          <p:cNvPicPr>
            <a:picLocks noChangeAspect="1"/>
          </p:cNvPicPr>
          <p:nvPr/>
        </p:nvPicPr>
        <p:blipFill>
          <a:blip r:embed="rId7"/>
          <a:stretch>
            <a:fillRect/>
          </a:stretch>
        </p:blipFill>
        <p:spPr>
          <a:xfrm>
            <a:off x="7784036" y="4007341"/>
            <a:ext cx="1266972" cy="512420"/>
          </a:xfrm>
          <a:prstGeom prst="rect">
            <a:avLst/>
          </a:prstGeom>
        </p:spPr>
      </p:pic>
      <p:sp>
        <p:nvSpPr>
          <p:cNvPr id="9" name="Rectangle 8"/>
          <p:cNvSpPr/>
          <p:nvPr/>
        </p:nvSpPr>
        <p:spPr>
          <a:xfrm>
            <a:off x="2285282" y="5382775"/>
            <a:ext cx="7645042" cy="769441"/>
          </a:xfrm>
          <a:prstGeom prst="rect">
            <a:avLst/>
          </a:prstGeom>
        </p:spPr>
        <p:txBody>
          <a:bodyPr wrap="none">
            <a:spAutoFit/>
          </a:bodyPr>
          <a:lstStyle/>
          <a:p>
            <a:r>
              <a:rPr lang="en-US" sz="1100" dirty="0">
                <a:latin typeface="Times New Roman" panose="02020603050405020304" pitchFamily="18" charset="0"/>
                <a:ea typeface="標楷體" panose="02010601000101010101" pitchFamily="2" charset="-120"/>
                <a:cs typeface="Times New Roman" panose="02020603050405020304" pitchFamily="18" charset="0"/>
              </a:rPr>
              <a:t>Source: </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Central People's Government of the People's Republic of China (http://www.gov.cn/xinwen/2022-01/01/content_5666055.htm)</a:t>
            </a:r>
          </a:p>
          <a:p>
            <a:pPr marL="285750" indent="-285750">
              <a:buFont typeface="Arial" panose="020B0604020202020204" pitchFamily="34" charset="0"/>
              <a:buChar char="•"/>
            </a:pPr>
            <a:r>
              <a:rPr lang="en-US" sz="1100" dirty="0">
                <a:latin typeface="Times New Roman" panose="02020603050405020304" pitchFamily="18" charset="0"/>
                <a:ea typeface="標楷體" panose="02010601000101010101" pitchFamily="2" charset="-120"/>
                <a:cs typeface="Times New Roman" panose="02020603050405020304" pitchFamily="18" charset="0"/>
              </a:rPr>
              <a:t>Ministry of Commerce of the People's Republic of China (http://fta.mofcom.gov.cn/rcep/rcep_new.shtml)</a:t>
            </a:r>
          </a:p>
          <a:p>
            <a:pPr marL="285750" indent="-285750">
              <a:buFont typeface="Arial" panose="020B0604020202020204" pitchFamily="34" charset="0"/>
              <a:buChar char="•"/>
            </a:pPr>
            <a:r>
              <a:rPr lang="en-US" sz="1100" dirty="0">
                <a:latin typeface="Times New Roman" panose="02020603050405020304" pitchFamily="18" charset="0"/>
                <a:ea typeface="標楷體" panose="02010601000101010101" pitchFamily="2" charset="-120"/>
                <a:cs typeface="Times New Roman" panose="02020603050405020304" pitchFamily="18" charset="0"/>
              </a:rPr>
              <a:t>CCTV Net (https://news.cctv.com/2022/01/01/ARTIoLAsbUDt8M6IH27koieU220101.shtml)</a:t>
            </a:r>
          </a:p>
        </p:txBody>
      </p:sp>
      <p:pic>
        <p:nvPicPr>
          <p:cNvPr id="10" name="Picture 9">
            <a:hlinkClick r:id="rId8"/>
          </p:cNvPr>
          <p:cNvPicPr>
            <a:picLocks noChangeAspect="1"/>
          </p:cNvPicPr>
          <p:nvPr/>
        </p:nvPicPr>
        <p:blipFill>
          <a:blip r:embed="rId9"/>
          <a:stretch>
            <a:fillRect/>
          </a:stretch>
        </p:blipFill>
        <p:spPr>
          <a:xfrm>
            <a:off x="764710" y="2568399"/>
            <a:ext cx="3565968" cy="523486"/>
          </a:xfrm>
          <a:prstGeom prst="rect">
            <a:avLst/>
          </a:prstGeom>
        </p:spPr>
      </p:pic>
      <p:pic>
        <p:nvPicPr>
          <p:cNvPr id="11" name="Picture 10">
            <a:hlinkClick r:id="rId8"/>
          </p:cNvPr>
          <p:cNvPicPr>
            <a:picLocks noChangeAspect="1"/>
          </p:cNvPicPr>
          <p:nvPr/>
        </p:nvPicPr>
        <p:blipFill>
          <a:blip r:embed="rId10"/>
          <a:stretch>
            <a:fillRect/>
          </a:stretch>
        </p:blipFill>
        <p:spPr>
          <a:xfrm>
            <a:off x="764710" y="3112593"/>
            <a:ext cx="3565968" cy="1929130"/>
          </a:xfrm>
          <a:prstGeom prst="rect">
            <a:avLst/>
          </a:prstGeom>
        </p:spPr>
      </p:pic>
      <p:sp>
        <p:nvSpPr>
          <p:cNvPr id="13" name="Google Shape;172;p24"/>
          <p:cNvSpPr txBox="1"/>
          <p:nvPr/>
        </p:nvSpPr>
        <p:spPr>
          <a:xfrm>
            <a:off x="382474" y="291698"/>
            <a:ext cx="1319717" cy="400069"/>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000000"/>
                </a:solidFill>
                <a:sym typeface="Arial"/>
              </a:rPr>
              <a:t>Reference</a:t>
            </a:r>
            <a:endParaRPr sz="20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2793396"/>
              </p:ext>
            </p:extLst>
          </p:nvPr>
        </p:nvGraphicFramePr>
        <p:xfrm>
          <a:off x="300090" y="1599309"/>
          <a:ext cx="8732253" cy="3907536"/>
        </p:xfrm>
        <a:graphic>
          <a:graphicData uri="http://schemas.openxmlformats.org/drawingml/2006/table">
            <a:tbl>
              <a:tblPr firstRow="1" bandRow="1">
                <a:tableStyleId>{5C22544A-7EE6-4342-B048-85BDC9FD1C3A}</a:tableStyleId>
              </a:tblPr>
              <a:tblGrid>
                <a:gridCol w="2419700">
                  <a:extLst>
                    <a:ext uri="{9D8B030D-6E8A-4147-A177-3AD203B41FA5}">
                      <a16:colId xmlns:a16="http://schemas.microsoft.com/office/drawing/2014/main" val="20000"/>
                    </a:ext>
                  </a:extLst>
                </a:gridCol>
                <a:gridCol w="6312553">
                  <a:extLst>
                    <a:ext uri="{9D8B030D-6E8A-4147-A177-3AD203B41FA5}">
                      <a16:colId xmlns:a16="http://schemas.microsoft.com/office/drawing/2014/main" val="20001"/>
                    </a:ext>
                  </a:extLst>
                </a:gridCol>
              </a:tblGrid>
              <a:tr h="653637">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Statement in the Plan Outline</a:t>
                      </a:r>
                    </a:p>
                  </a:txBody>
                  <a:tcPr/>
                </a:tc>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The latest work progress of the HKSAR government (example)</a:t>
                      </a:r>
                    </a:p>
                  </a:txBody>
                  <a:tcPr/>
                </a:tc>
                <a:extLst>
                  <a:ext uri="{0D108BD9-81ED-4DB2-BD59-A6C34878D82A}">
                    <a16:rowId xmlns:a16="http://schemas.microsoft.com/office/drawing/2014/main" val="10000"/>
                  </a:ext>
                </a:extLst>
              </a:tr>
              <a:tr h="2222367">
                <a:tc>
                  <a:txBody>
                    <a:bodyPr/>
                    <a:lstStyle/>
                    <a:p>
                      <a:pPr algn="just">
                        <a:lnSpc>
                          <a:spcPct val="120000"/>
                        </a:lnSpc>
                      </a:pPr>
                      <a:r>
                        <a:rPr lang="en-US" sz="1800" dirty="0">
                          <a:latin typeface="Times New Roman" panose="02020603050405020304" pitchFamily="18" charset="0"/>
                          <a:ea typeface="標楷體" panose="02010601000101010101" pitchFamily="2" charset="-120"/>
                          <a:cs typeface="Times New Roman" panose="02020603050405020304" pitchFamily="18" charset="0"/>
                        </a:rPr>
                        <a:t>Support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Hong </a:t>
                      </a:r>
                      <a:r>
                        <a:rPr lang="en-US" sz="1800" dirty="0">
                          <a:latin typeface="Times New Roman" panose="02020603050405020304" pitchFamily="18" charset="0"/>
                          <a:ea typeface="標楷體" panose="02010601000101010101" pitchFamily="2" charset="-120"/>
                          <a:cs typeface="Times New Roman" panose="02020603050405020304" pitchFamily="18" charset="0"/>
                        </a:rPr>
                        <a:t>Kong in enhancing its status as an international aviation hub</a:t>
                      </a:r>
                    </a:p>
                  </a:txBody>
                  <a:tcPr/>
                </a:tc>
                <a:tc>
                  <a:txBody>
                    <a:bodyPr/>
                    <a:lstStyle/>
                    <a:p>
                      <a:pPr marL="285750" indent="-285750" algn="just">
                        <a:lnSpc>
                          <a:spcPct val="120000"/>
                        </a:lnSpc>
                        <a:spcBef>
                          <a:spcPts val="600"/>
                        </a:spcBef>
                        <a:spcAft>
                          <a:spcPts val="600"/>
                        </a:spcAft>
                        <a:buFont typeface="Arial" panose="020B0604020202020204" pitchFamily="34" charset="0"/>
                        <a:buChar char="•"/>
                      </a:pP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Airport Authority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is taking forward various developments</a:t>
                      </a:r>
                      <a:r>
                        <a:rPr lang="en-US" sz="18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under the Airport City vision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an orderly manner, including the development of automated car parks and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Airport City Link on the Hong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Kong-Zhuhai-Macao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Bridge’s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Hong Kong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Boundary</a:t>
                      </a:r>
                      <a:r>
                        <a:rPr lang="en-US" sz="18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Control Facility Island</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t>
                      </a:r>
                      <a:endPar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pPr marL="285750" indent="-285750" algn="just">
                        <a:lnSpc>
                          <a:spcPct val="120000"/>
                        </a:lnSpc>
                        <a:spcBef>
                          <a:spcPts val="600"/>
                        </a:spcBef>
                        <a:spcAft>
                          <a:spcPts val="600"/>
                        </a:spcAft>
                        <a:buFont typeface="Arial" panose="020B0604020202020204" pitchFamily="34" charset="0"/>
                        <a:buChar char="•"/>
                      </a:pP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Airport Authority and the Zhuhai Municipal Government signed a memorandum of understanding in November 2022, marking the deepening of co-operation between the airports of both cities for mutual development and prosperity. </a:t>
                      </a:r>
                      <a:endParaRPr lang="en-US" sz="1800" strike="sngStrike"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5" name="标题 3073"/>
          <p:cNvSpPr txBox="1">
            <a:spLocks noGrp="1" noChangeArrowheads="1"/>
          </p:cNvSpPr>
          <p:nvPr>
            <p:ph type="title"/>
          </p:nvPr>
        </p:nvSpPr>
        <p:spPr bwMode="auto">
          <a:xfrm>
            <a:off x="730081" y="1944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Examples of the HKSAR Government’s work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
            </a:r>
            <a:b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b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response to the 14th Five-Year Plan</a:t>
            </a:r>
            <a:endParaRPr 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6"/>
          <p:cNvSpPr/>
          <p:nvPr/>
        </p:nvSpPr>
        <p:spPr>
          <a:xfrm>
            <a:off x="481531" y="5960673"/>
            <a:ext cx="10764150" cy="600164"/>
          </a:xfrm>
          <a:prstGeom prst="rect">
            <a:avLst/>
          </a:prstGeom>
          <a:ln w="28575">
            <a:solidFill>
              <a:srgbClr val="FF0000"/>
            </a:solidFill>
          </a:ln>
        </p:spPr>
        <p:txBody>
          <a:bodyPr wrap="square">
            <a:spAutoFit/>
          </a:bodyPr>
          <a:lstStyle/>
          <a:p>
            <a:r>
              <a:rPr lang="en-US" sz="11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Source: The Legislative Council Panel on Commerce and Industry: Hong Kong Special Administrative Region’s positioning and supporting measures under the National 14th Five-Year Plan, 15 June 2021 (https://www.legco.gov.hk/yr20-21/english/panels/ci/papers/ci20210615cb1-987-3-e.pdf) .Teachers should also pay attention to the latest </a:t>
            </a:r>
            <a:r>
              <a:rPr lang="en-US" sz="1100" dirty="0" smtClean="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information released </a:t>
            </a:r>
            <a:r>
              <a:rPr lang="en-US" sz="11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by the HKSAR Government.</a:t>
            </a:r>
          </a:p>
        </p:txBody>
      </p:sp>
      <p:pic>
        <p:nvPicPr>
          <p:cNvPr id="2" name="Picture 1"/>
          <p:cNvPicPr>
            <a:picLocks noChangeAspect="1"/>
          </p:cNvPicPr>
          <p:nvPr/>
        </p:nvPicPr>
        <p:blipFill>
          <a:blip r:embed="rId2"/>
          <a:stretch>
            <a:fillRect/>
          </a:stretch>
        </p:blipFill>
        <p:spPr>
          <a:xfrm>
            <a:off x="9032343" y="1850256"/>
            <a:ext cx="3081109" cy="2357610"/>
          </a:xfrm>
          <a:prstGeom prst="rect">
            <a:avLst/>
          </a:prstGeom>
        </p:spPr>
      </p:pic>
      <p:sp>
        <p:nvSpPr>
          <p:cNvPr id="3" name="Rectangle 2"/>
          <p:cNvSpPr/>
          <p:nvPr/>
        </p:nvSpPr>
        <p:spPr>
          <a:xfrm>
            <a:off x="9408021" y="4547417"/>
            <a:ext cx="2201739" cy="738664"/>
          </a:xfrm>
          <a:prstGeom prst="rect">
            <a:avLst/>
          </a:prstGeom>
        </p:spPr>
        <p:txBody>
          <a:bodyPr wrap="square">
            <a:spAutoFit/>
          </a:bodyPr>
          <a:lstStyle/>
          <a:p>
            <a:r>
              <a:rPr lang="en-US" sz="1050" dirty="0">
                <a:latin typeface="Times New Roman" panose="02020603050405020304" pitchFamily="18" charset="0"/>
                <a:ea typeface="標楷體" panose="02010601000101010101" pitchFamily="2" charset="-120"/>
                <a:cs typeface="Times New Roman" panose="02020603050405020304" pitchFamily="18" charset="0"/>
              </a:rPr>
              <a:t>Source: </a:t>
            </a:r>
            <a:r>
              <a:rPr lang="en-US" sz="1050" dirty="0">
                <a:latin typeface="Times New Roman" panose="02020603050405020304" pitchFamily="18" charset="0"/>
                <a:cs typeface="Times New Roman" panose="02020603050405020304" pitchFamily="18" charset="0"/>
              </a:rPr>
              <a:t>Legislative Council Papers (https://</a:t>
            </a:r>
            <a:r>
              <a:rPr lang="en-US" sz="1050" dirty="0" smtClean="0">
                <a:latin typeface="Times New Roman" panose="02020603050405020304" pitchFamily="18" charset="0"/>
                <a:cs typeface="Times New Roman" panose="02020603050405020304" pitchFamily="18" charset="0"/>
              </a:rPr>
              <a:t>www.legco.gov.hk/yr20-21/english/panels/tp/papers/tp20210115cb4-359-3-e.pdf</a:t>
            </a:r>
            <a:r>
              <a:rPr lang="en-US" sz="1050" dirty="0">
                <a:latin typeface="Times New Roman" panose="02020603050405020304" pitchFamily="18" charset="0"/>
                <a:cs typeface="Times New Roman" panose="02020603050405020304" pitchFamily="18" charset="0"/>
              </a:rPr>
              <a:t>)</a:t>
            </a:r>
          </a:p>
        </p:txBody>
      </p:sp>
      <p:pic>
        <p:nvPicPr>
          <p:cNvPr id="6" name="圖片 5"/>
          <p:cNvPicPr>
            <a:picLocks noChangeAspect="1"/>
          </p:cNvPicPr>
          <p:nvPr/>
        </p:nvPicPr>
        <p:blipFill>
          <a:blip r:embed="rId3"/>
          <a:stretch>
            <a:fillRect/>
          </a:stretch>
        </p:blipFill>
        <p:spPr>
          <a:xfrm>
            <a:off x="9228510" y="3900761"/>
            <a:ext cx="2381250" cy="309360"/>
          </a:xfrm>
          <a:prstGeom prst="rect">
            <a:avLst/>
          </a:prstGeom>
        </p:spPr>
      </p:pic>
    </p:spTree>
    <p:extLst>
      <p:ext uri="{BB962C8B-B14F-4D97-AF65-F5344CB8AC3E}">
        <p14:creationId xmlns:p14="http://schemas.microsoft.com/office/powerpoint/2010/main" val="42233770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16413497"/>
              </p:ext>
            </p:extLst>
          </p:nvPr>
        </p:nvGraphicFramePr>
        <p:xfrm>
          <a:off x="356062" y="895205"/>
          <a:ext cx="9062258" cy="4936077"/>
        </p:xfrm>
        <a:graphic>
          <a:graphicData uri="http://schemas.openxmlformats.org/drawingml/2006/table">
            <a:tbl>
              <a:tblPr firstRow="1" bandRow="1">
                <a:tableStyleId>{5C22544A-7EE6-4342-B048-85BDC9FD1C3A}</a:tableStyleId>
              </a:tblPr>
              <a:tblGrid>
                <a:gridCol w="2373975">
                  <a:extLst>
                    <a:ext uri="{9D8B030D-6E8A-4147-A177-3AD203B41FA5}">
                      <a16:colId xmlns:a16="http://schemas.microsoft.com/office/drawing/2014/main" val="20000"/>
                    </a:ext>
                  </a:extLst>
                </a:gridCol>
                <a:gridCol w="6688283">
                  <a:extLst>
                    <a:ext uri="{9D8B030D-6E8A-4147-A177-3AD203B41FA5}">
                      <a16:colId xmlns:a16="http://schemas.microsoft.com/office/drawing/2014/main" val="20001"/>
                    </a:ext>
                  </a:extLst>
                </a:gridCol>
              </a:tblGrid>
              <a:tr h="653637">
                <a:tc>
                  <a:txBody>
                    <a:bodyPr/>
                    <a:lstStyle/>
                    <a:p>
                      <a:pPr algn="ctr"/>
                      <a:r>
                        <a:rPr lang="en-US" sz="1800" dirty="0">
                          <a:latin typeface="Times New Roman" panose="02020603050405020304" pitchFamily="18" charset="0"/>
                          <a:ea typeface="標楷體" panose="02010601000101010101" pitchFamily="2" charset="-120"/>
                          <a:cs typeface="Times New Roman" panose="02020603050405020304" pitchFamily="18" charset="0"/>
                        </a:rPr>
                        <a:t>Statement in the </a:t>
                      </a:r>
                      <a:endParaRPr lang="en-US" sz="1800" dirty="0" smtClean="0">
                        <a:latin typeface="Times New Roman" panose="02020603050405020304" pitchFamily="18" charset="0"/>
                        <a:ea typeface="標楷體" panose="02010601000101010101" pitchFamily="2" charset="-120"/>
                        <a:cs typeface="Times New Roman" panose="02020603050405020304" pitchFamily="18" charset="0"/>
                      </a:endParaRPr>
                    </a:p>
                    <a:p>
                      <a:pPr algn="ct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Plan </a:t>
                      </a:r>
                      <a:r>
                        <a:rPr lang="en-US" sz="1800" dirty="0">
                          <a:latin typeface="Times New Roman" panose="02020603050405020304" pitchFamily="18" charset="0"/>
                          <a:ea typeface="標楷體" panose="02010601000101010101" pitchFamily="2" charset="-120"/>
                          <a:cs typeface="Times New Roman" panose="02020603050405020304" pitchFamily="18" charset="0"/>
                        </a:rPr>
                        <a:t>Outline</a:t>
                      </a:r>
                    </a:p>
                  </a:txBody>
                  <a:tcPr/>
                </a:tc>
                <a:tc>
                  <a:txBody>
                    <a:bodyPr/>
                    <a:lstStyle/>
                    <a:p>
                      <a:pPr algn="ctr"/>
                      <a:r>
                        <a:rPr lang="en-US" sz="1800" dirty="0">
                          <a:latin typeface="Times New Roman" panose="02020603050405020304" pitchFamily="18" charset="0"/>
                          <a:ea typeface="標楷體" panose="02010601000101010101" pitchFamily="2" charset="-120"/>
                          <a:cs typeface="Times New Roman" panose="02020603050405020304" pitchFamily="18" charset="0"/>
                        </a:rPr>
                        <a:t>The latest work progress of the HKSAR government (example)</a:t>
                      </a:r>
                    </a:p>
                  </a:txBody>
                  <a:tcPr/>
                </a:tc>
                <a:extLst>
                  <a:ext uri="{0D108BD9-81ED-4DB2-BD59-A6C34878D82A}">
                    <a16:rowId xmlns:a16="http://schemas.microsoft.com/office/drawing/2014/main" val="10000"/>
                  </a:ext>
                </a:extLst>
              </a:tr>
              <a:tr h="2222367">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1800" b="0" i="0" u="none" strike="noStrike" baseline="0" dirty="0">
                          <a:solidFill>
                            <a:schemeClr val="dk1"/>
                          </a:solidFill>
                          <a:latin typeface="Times New Roman" panose="02020603050405020304" pitchFamily="18" charset="0"/>
                          <a:ea typeface="標楷體" panose="02010601000101010101" pitchFamily="2" charset="-120"/>
                          <a:cs typeface="Times New Roman" panose="02020603050405020304" pitchFamily="18" charset="0"/>
                        </a:rPr>
                        <a:t>Support </a:t>
                      </a:r>
                      <a:r>
                        <a:rPr lang="en-US" altLang="zh-CN" sz="1800" b="0" i="0" u="none" strike="noStrike" baseline="0" dirty="0" smtClean="0">
                          <a:solidFill>
                            <a:schemeClr val="dk1"/>
                          </a:solidFill>
                          <a:latin typeface="Times New Roman" panose="02020603050405020304" pitchFamily="18" charset="0"/>
                          <a:ea typeface="標楷體" panose="02010601000101010101" pitchFamily="2" charset="-120"/>
                          <a:cs typeface="Times New Roman" panose="02020603050405020304" pitchFamily="18" charset="0"/>
                        </a:rPr>
                        <a:t>Hong </a:t>
                      </a:r>
                      <a:r>
                        <a:rPr lang="en-US" altLang="zh-CN" sz="1800" b="0" i="0" u="none" strike="noStrike" baseline="0" dirty="0">
                          <a:solidFill>
                            <a:schemeClr val="dk1"/>
                          </a:solidFill>
                          <a:latin typeface="Times New Roman" panose="02020603050405020304" pitchFamily="18" charset="0"/>
                          <a:ea typeface="標楷體" panose="02010601000101010101" pitchFamily="2" charset="-120"/>
                          <a:cs typeface="Times New Roman" panose="02020603050405020304" pitchFamily="18" charset="0"/>
                        </a:rPr>
                        <a:t>Kong in</a:t>
                      </a:r>
                      <a:r>
                        <a:rPr lang="en-US" sz="1800" b="0" i="0" u="none" strike="noStrike" baseline="0" dirty="0">
                          <a:solidFill>
                            <a:schemeClr val="dk1"/>
                          </a:solidFill>
                          <a:latin typeface="Times New Roman" panose="02020603050405020304" pitchFamily="18" charset="0"/>
                          <a:ea typeface="標楷體" panose="02010601000101010101" pitchFamily="2" charset="-120"/>
                          <a:cs typeface="Times New Roman" panose="02020603050405020304" pitchFamily="18" charset="0"/>
                        </a:rPr>
                        <a:t> strengthening its functions as a global offshore </a:t>
                      </a:r>
                      <a:r>
                        <a:rPr lang="en-US" sz="1800" b="0" i="0" u="none" strike="noStrike" baseline="0" dirty="0" err="1" smtClean="0">
                          <a:solidFill>
                            <a:schemeClr val="dk1"/>
                          </a:solidFill>
                          <a:latin typeface="Times New Roman" panose="02020603050405020304" pitchFamily="18" charset="0"/>
                          <a:ea typeface="標楷體" panose="02010601000101010101" pitchFamily="2" charset="-120"/>
                          <a:cs typeface="Times New Roman" panose="02020603050405020304" pitchFamily="18" charset="0"/>
                        </a:rPr>
                        <a:t>Renminbi</a:t>
                      </a:r>
                      <a:r>
                        <a:rPr lang="en-US" sz="1800" b="0" i="0" u="none" strike="noStrike" baseline="0" dirty="0" smtClean="0">
                          <a:solidFill>
                            <a:schemeClr val="dk1"/>
                          </a:solidFill>
                          <a:latin typeface="Times New Roman" panose="02020603050405020304" pitchFamily="18" charset="0"/>
                          <a:ea typeface="標楷體" panose="02010601000101010101" pitchFamily="2" charset="-120"/>
                          <a:cs typeface="Times New Roman" panose="02020603050405020304" pitchFamily="18" charset="0"/>
                        </a:rPr>
                        <a:t> business hub, an </a:t>
                      </a:r>
                      <a:r>
                        <a:rPr lang="en-US" sz="1800" b="0" i="0" u="none" strike="noStrike" baseline="0" dirty="0">
                          <a:solidFill>
                            <a:schemeClr val="dk1"/>
                          </a:solidFill>
                          <a:latin typeface="Times New Roman" panose="02020603050405020304" pitchFamily="18" charset="0"/>
                          <a:ea typeface="標楷體" panose="02010601000101010101" pitchFamily="2" charset="-120"/>
                          <a:cs typeface="Times New Roman" panose="02020603050405020304" pitchFamily="18" charset="0"/>
                        </a:rPr>
                        <a:t>international </a:t>
                      </a:r>
                      <a:r>
                        <a:rPr lang="en-US" sz="1800" b="0" i="0" u="none" strike="noStrike" baseline="0" dirty="0" smtClean="0">
                          <a:solidFill>
                            <a:schemeClr val="dk1"/>
                          </a:solidFill>
                          <a:latin typeface="Times New Roman" panose="02020603050405020304" pitchFamily="18" charset="0"/>
                          <a:ea typeface="標楷體" panose="02010601000101010101" pitchFamily="2" charset="-120"/>
                          <a:cs typeface="Times New Roman" panose="02020603050405020304" pitchFamily="18" charset="0"/>
                        </a:rPr>
                        <a:t>asset management </a:t>
                      </a:r>
                      <a:r>
                        <a:rPr lang="en-US" sz="1800" b="0" i="0" u="none" strike="noStrike" baseline="0" dirty="0" err="1" smtClean="0">
                          <a:solidFill>
                            <a:schemeClr val="dk1"/>
                          </a:solidFill>
                          <a:latin typeface="Times New Roman" panose="02020603050405020304" pitchFamily="18" charset="0"/>
                          <a:ea typeface="標楷體" panose="02010601000101010101" pitchFamily="2" charset="-120"/>
                          <a:cs typeface="Times New Roman" panose="02020603050405020304" pitchFamily="18" charset="0"/>
                        </a:rPr>
                        <a:t>centre</a:t>
                      </a:r>
                      <a:r>
                        <a:rPr lang="en-US" sz="1800" b="0" i="0" u="none" strike="noStrike" baseline="0" dirty="0" smtClean="0">
                          <a:solidFill>
                            <a:schemeClr val="dk1"/>
                          </a:solidFill>
                          <a:latin typeface="Times New Roman" panose="02020603050405020304" pitchFamily="18" charset="0"/>
                          <a:ea typeface="標楷體" panose="02010601000101010101" pitchFamily="2" charset="-120"/>
                          <a:cs typeface="Times New Roman" panose="02020603050405020304" pitchFamily="18" charset="0"/>
                        </a:rPr>
                        <a:t> and a risk management </a:t>
                      </a:r>
                      <a:r>
                        <a:rPr lang="en-US" sz="1800" b="0" i="0" u="none" strike="noStrike" baseline="0" dirty="0" err="1" smtClean="0">
                          <a:solidFill>
                            <a:schemeClr val="dk1"/>
                          </a:solidFill>
                          <a:latin typeface="Times New Roman" panose="02020603050405020304" pitchFamily="18" charset="0"/>
                          <a:ea typeface="標楷體" panose="02010601000101010101" pitchFamily="2" charset="-120"/>
                          <a:cs typeface="Times New Roman" panose="02020603050405020304" pitchFamily="18" charset="0"/>
                        </a:rPr>
                        <a:t>centre</a:t>
                      </a:r>
                      <a:r>
                        <a:rPr lang="en-US" sz="1800" b="0" i="0" u="none" strike="noStrike" baseline="0" dirty="0">
                          <a:solidFill>
                            <a:schemeClr val="dk1"/>
                          </a:solidFill>
                          <a:latin typeface="Times New Roman" panose="02020603050405020304" pitchFamily="18" charset="0"/>
                          <a:ea typeface="標楷體" panose="02010601000101010101" pitchFamily="2" charset="-120"/>
                          <a:cs typeface="Times New Roman" panose="02020603050405020304" pitchFamily="18" charset="0"/>
                        </a:rPr>
                        <a:t>	</a:t>
                      </a:r>
                    </a:p>
                    <a:p>
                      <a:endParaRPr lang="en-US" sz="1800" b="0" i="0" u="none" strike="noStrike" baseline="0" dirty="0">
                        <a:solidFill>
                          <a:schemeClr val="dk1"/>
                        </a:solidFill>
                        <a:latin typeface="Times New Roman" panose="02020603050405020304" pitchFamily="18" charset="0"/>
                        <a:ea typeface="標楷體" panose="02010601000101010101" pitchFamily="2" charset="-120"/>
                        <a:cs typeface="Times New Roman" panose="02020603050405020304" pitchFamily="18" charset="0"/>
                      </a:endParaRPr>
                    </a:p>
                  </a:txBody>
                  <a:tcPr/>
                </a:tc>
                <a:tc>
                  <a:txBody>
                    <a:bodyPr/>
                    <a:lstStyle/>
                    <a:p>
                      <a:pPr marL="285750" indent="-285750" algn="just">
                        <a:spcBef>
                          <a:spcPts val="600"/>
                        </a:spcBef>
                        <a:buFont typeface="Arial" panose="020B0604020202020204" pitchFamily="34" charset="0"/>
                        <a:buChar char="•"/>
                      </a:pPr>
                      <a:r>
                        <a:rPr lang="en-US" sz="1800" dirty="0">
                          <a:latin typeface="Times New Roman" panose="02020603050405020304" pitchFamily="18" charset="0"/>
                          <a:ea typeface="標楷體" panose="02010601000101010101" pitchFamily="2" charset="-120"/>
                          <a:cs typeface="Times New Roman" panose="02020603050405020304" pitchFamily="18" charset="0"/>
                        </a:rPr>
                        <a:t>To strengthen Hong Kong’s role as an international asset management </a:t>
                      </a:r>
                      <a:r>
                        <a:rPr lang="en-US" sz="1800" dirty="0" err="1" smtClean="0">
                          <a:latin typeface="Times New Roman" panose="02020603050405020304" pitchFamily="18" charset="0"/>
                          <a:ea typeface="標楷體" panose="02010601000101010101" pitchFamily="2" charset="-120"/>
                          <a:cs typeface="Times New Roman" panose="02020603050405020304" pitchFamily="18" charset="0"/>
                        </a:rPr>
                        <a:t>centre</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 </a:t>
                      </a:r>
                      <a:r>
                        <a:rPr lang="en-US" sz="1800" dirty="0">
                          <a:latin typeface="Times New Roman" panose="02020603050405020304" pitchFamily="18" charset="0"/>
                          <a:ea typeface="標楷體" panose="02010601000101010101" pitchFamily="2" charset="-120"/>
                          <a:cs typeface="Times New Roman" panose="02020603050405020304" pitchFamily="18" charset="0"/>
                        </a:rPr>
                        <a:t>the HKSAR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government</a:t>
                      </a:r>
                      <a:r>
                        <a:rPr lang="en-US" sz="1800" baseline="0" dirty="0" smtClean="0">
                          <a:latin typeface="Times New Roman" panose="02020603050405020304" pitchFamily="18" charset="0"/>
                          <a:ea typeface="標楷體" panose="02010601000101010101" pitchFamily="2" charset="-120"/>
                          <a:cs typeface="Times New Roman" panose="02020603050405020304" pitchFamily="18" charset="0"/>
                        </a:rPr>
                        <a:t> strives to diversify the</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 </a:t>
                      </a:r>
                      <a:r>
                        <a:rPr lang="en-US" sz="1800" dirty="0">
                          <a:latin typeface="Times New Roman" panose="02020603050405020304" pitchFamily="18" charset="0"/>
                          <a:ea typeface="標楷體" panose="02010601000101010101" pitchFamily="2" charset="-120"/>
                          <a:cs typeface="Times New Roman" panose="02020603050405020304" pitchFamily="18" charset="0"/>
                        </a:rPr>
                        <a:t>fund structures, including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introducing the open-ended </a:t>
                      </a:r>
                      <a:r>
                        <a:rPr lang="en-US" sz="1800" dirty="0">
                          <a:latin typeface="Times New Roman" panose="02020603050405020304" pitchFamily="18" charset="0"/>
                          <a:ea typeface="標楷體" panose="02010601000101010101" pitchFamily="2" charset="-120"/>
                          <a:cs typeface="Times New Roman" panose="02020603050405020304" pitchFamily="18" charset="0"/>
                        </a:rPr>
                        <a:t>fund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company </a:t>
                      </a:r>
                      <a:r>
                        <a:rPr lang="en-US" sz="1800" dirty="0">
                          <a:latin typeface="Times New Roman" panose="02020603050405020304" pitchFamily="18" charset="0"/>
                          <a:ea typeface="標楷體" panose="02010601000101010101" pitchFamily="2" charset="-120"/>
                          <a:cs typeface="Times New Roman" panose="02020603050405020304" pitchFamily="18" charset="0"/>
                        </a:rPr>
                        <a:t>and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limited </a:t>
                      </a:r>
                      <a:r>
                        <a:rPr lang="en-US" sz="1800" dirty="0">
                          <a:latin typeface="Times New Roman" panose="02020603050405020304" pitchFamily="18" charset="0"/>
                          <a:ea typeface="標楷體" panose="02010601000101010101" pitchFamily="2" charset="-120"/>
                          <a:cs typeface="Times New Roman" panose="02020603050405020304" pitchFamily="18" charset="0"/>
                        </a:rPr>
                        <a:t>partnership fund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regimes tailored to private </a:t>
                      </a:r>
                      <a:r>
                        <a:rPr lang="en-US" sz="1800" dirty="0">
                          <a:latin typeface="Times New Roman" panose="02020603050405020304" pitchFamily="18" charset="0"/>
                          <a:ea typeface="標楷體" panose="02010601000101010101" pitchFamily="2" charset="-120"/>
                          <a:cs typeface="Times New Roman" panose="02020603050405020304" pitchFamily="18" charset="0"/>
                        </a:rPr>
                        <a:t>equity funds. In addition, we provide tax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concession </a:t>
                      </a:r>
                      <a:r>
                        <a:rPr lang="en-US" sz="1800" dirty="0">
                          <a:latin typeface="Times New Roman" panose="02020603050405020304" pitchFamily="18" charset="0"/>
                          <a:ea typeface="標楷體" panose="02010601000101010101" pitchFamily="2" charset="-120"/>
                          <a:cs typeface="Times New Roman" panose="02020603050405020304" pitchFamily="18" charset="0"/>
                        </a:rPr>
                        <a:t>for carried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interest </a:t>
                      </a:r>
                      <a:r>
                        <a:rPr lang="en-US" sz="1800" dirty="0">
                          <a:latin typeface="Times New Roman" panose="02020603050405020304" pitchFamily="18" charset="0"/>
                          <a:ea typeface="標楷體" panose="02010601000101010101" pitchFamily="2" charset="-120"/>
                          <a:cs typeface="Times New Roman" panose="02020603050405020304" pitchFamily="18" charset="0"/>
                        </a:rPr>
                        <a:t>distributed by private equity funds operating in Hong Kong,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establish </a:t>
                      </a:r>
                      <a:r>
                        <a:rPr lang="en-US" sz="1800" dirty="0">
                          <a:latin typeface="Times New Roman" panose="02020603050405020304" pitchFamily="18" charset="0"/>
                          <a:ea typeface="標楷體" panose="02010601000101010101" pitchFamily="2" charset="-120"/>
                          <a:cs typeface="Times New Roman" panose="02020603050405020304" pitchFamily="18" charset="0"/>
                        </a:rPr>
                        <a:t>a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mechanism</a:t>
                      </a:r>
                      <a:r>
                        <a:rPr lang="en-US" sz="1800" baseline="0" dirty="0" smtClean="0">
                          <a:latin typeface="Times New Roman" panose="02020603050405020304" pitchFamily="18" charset="0"/>
                          <a:ea typeface="標楷體" panose="02010601000101010101" pitchFamily="2" charset="-120"/>
                          <a:cs typeface="Times New Roman" panose="02020603050405020304" pitchFamily="18" charset="0"/>
                        </a:rPr>
                        <a:t>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to </a:t>
                      </a:r>
                      <a:r>
                        <a:rPr lang="en-US" sz="1800" dirty="0">
                          <a:latin typeface="Times New Roman" panose="02020603050405020304" pitchFamily="18" charset="0"/>
                          <a:ea typeface="標楷體" panose="02010601000101010101" pitchFamily="2" charset="-120"/>
                          <a:cs typeface="Times New Roman" panose="02020603050405020304" pitchFamily="18" charset="0"/>
                        </a:rPr>
                        <a:t>attract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existing foreign funds </a:t>
                      </a:r>
                      <a:r>
                        <a:rPr lang="en-US" sz="1800" dirty="0">
                          <a:latin typeface="Times New Roman" panose="02020603050405020304" pitchFamily="18" charset="0"/>
                          <a:ea typeface="標楷體" panose="02010601000101010101" pitchFamily="2" charset="-120"/>
                          <a:cs typeface="Times New Roman" panose="02020603050405020304" pitchFamily="18" charset="0"/>
                        </a:rPr>
                        <a:t>to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re-domicile to </a:t>
                      </a:r>
                      <a:r>
                        <a:rPr lang="en-US" sz="1800" dirty="0">
                          <a:latin typeface="Times New Roman" panose="02020603050405020304" pitchFamily="18" charset="0"/>
                          <a:ea typeface="標楷體" panose="02010601000101010101" pitchFamily="2" charset="-120"/>
                          <a:cs typeface="Times New Roman" panose="02020603050405020304" pitchFamily="18" charset="0"/>
                        </a:rPr>
                        <a:t>Hong Kong.</a:t>
                      </a:r>
                    </a:p>
                    <a:p>
                      <a:pPr marL="285750" indent="-285750" algn="just">
                        <a:spcBef>
                          <a:spcPts val="600"/>
                        </a:spcBef>
                        <a:buFont typeface="Arial" panose="020B0604020202020204" pitchFamily="34" charset="0"/>
                        <a:buChar char="•"/>
                      </a:pP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To facilitate mutual access for the insurance market, we are</a:t>
                      </a:r>
                      <a:r>
                        <a:rPr lang="en-US" sz="1800" baseline="0" dirty="0" smtClean="0">
                          <a:latin typeface="Times New Roman" panose="02020603050405020304" pitchFamily="18" charset="0"/>
                          <a:ea typeface="標楷體" panose="02010601000101010101" pitchFamily="2" charset="-120"/>
                          <a:cs typeface="Times New Roman" panose="02020603050405020304" pitchFamily="18" charset="0"/>
                        </a:rPr>
                        <a:t>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striving for establishment of after-sales service </a:t>
                      </a:r>
                      <a:r>
                        <a:rPr lang="en-US" sz="1800" dirty="0" err="1" smtClean="0">
                          <a:latin typeface="Times New Roman" panose="02020603050405020304" pitchFamily="18" charset="0"/>
                          <a:ea typeface="標楷體" panose="02010601000101010101" pitchFamily="2" charset="-120"/>
                          <a:cs typeface="Times New Roman" panose="02020603050405020304" pitchFamily="18" charset="0"/>
                        </a:rPr>
                        <a:t>centres</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 by the Hong Kong insurance industry in the Mainland cities of the Greater Bay Area, with a view to providing Hong Kong, Macao and Mainland residents who are holders of Hong Kong policies with comprehensive support in different areas including enquiries, claims and renewal of policies. </a:t>
                      </a:r>
                      <a:endParaRPr lang="en-US" sz="1800" dirty="0">
                        <a:latin typeface="Times New Roman" panose="02020603050405020304" pitchFamily="18" charset="0"/>
                        <a:ea typeface="標楷體" panose="02010601000101010101" pitchFamily="2" charset="-12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5" name="标题 3073"/>
          <p:cNvSpPr txBox="1">
            <a:spLocks noGrp="1" noChangeArrowheads="1"/>
          </p:cNvSpPr>
          <p:nvPr>
            <p:ph type="title"/>
          </p:nvPr>
        </p:nvSpPr>
        <p:spPr bwMode="auto">
          <a:xfrm>
            <a:off x="671946" y="232122"/>
            <a:ext cx="10515600" cy="607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Examples of the HKSAR Government’s work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
            </a:r>
            <a:b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b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response to the 14th Five-Year Plan</a:t>
            </a:r>
            <a:endParaRPr 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356062" y="5982547"/>
            <a:ext cx="9062258" cy="600164"/>
          </a:xfrm>
          <a:prstGeom prst="rect">
            <a:avLst/>
          </a:prstGeom>
          <a:ln w="28575">
            <a:solidFill>
              <a:srgbClr val="FF0000"/>
            </a:solidFill>
          </a:ln>
        </p:spPr>
        <p:txBody>
          <a:bodyPr wrap="square">
            <a:spAutoFit/>
          </a:bodyPr>
          <a:lstStyle/>
          <a:p>
            <a:r>
              <a:rPr lang="en-US" sz="11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Source: The Legislative Council Panel on Commerce and Industry: Hong Kong Special Administrative Region’s positioning and supporting measures under the National 14th Five-Year Plan, 15 June 2021 (https://www.legco.gov.hk/yr20-21/english/panels/ci/papers/ci20210615cb1-987-3-e.pdf) .Teachers should also pay attention to the latest </a:t>
            </a:r>
            <a:r>
              <a:rPr lang="en-US" sz="1100" dirty="0" smtClean="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information released </a:t>
            </a:r>
            <a:r>
              <a:rPr lang="en-US" sz="11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by the HKSAR Government.</a:t>
            </a:r>
          </a:p>
        </p:txBody>
      </p:sp>
      <p:sp>
        <p:nvSpPr>
          <p:cNvPr id="9" name="Rectangle 8"/>
          <p:cNvSpPr/>
          <p:nvPr/>
        </p:nvSpPr>
        <p:spPr>
          <a:xfrm>
            <a:off x="9945058" y="5982547"/>
            <a:ext cx="1945178" cy="707886"/>
          </a:xfrm>
          <a:prstGeom prst="rect">
            <a:avLst/>
          </a:prstGeom>
        </p:spPr>
        <p:txBody>
          <a:bodyPr wrap="square">
            <a:spAutoFit/>
          </a:bodyPr>
          <a:lstStyle/>
          <a:p>
            <a:r>
              <a:rPr lang="en-US" sz="1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Source: </a:t>
            </a:r>
            <a:r>
              <a:rPr lang="en-US" sz="1000" dirty="0" err="1">
                <a:solidFill>
                  <a:schemeClr val="tx1">
                    <a:lumMod val="95000"/>
                    <a:lumOff val="5000"/>
                  </a:schemeClr>
                </a:solidFill>
                <a:latin typeface="Times New Roman" panose="02020603050405020304" pitchFamily="18" charset="0"/>
                <a:cs typeface="Times New Roman" panose="02020603050405020304" pitchFamily="18" charset="0"/>
              </a:rPr>
              <a:t>InvestHK</a:t>
            </a:r>
            <a:r>
              <a:rPr lang="en-US" sz="1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(https://gba.investhk.gov.hk/en/facilitation-measures/financial-services.html)</a:t>
            </a:r>
          </a:p>
        </p:txBody>
      </p:sp>
      <p:pic>
        <p:nvPicPr>
          <p:cNvPr id="10" name="圖片 9"/>
          <p:cNvPicPr/>
          <p:nvPr/>
        </p:nvPicPr>
        <p:blipFill rotWithShape="1">
          <a:blip r:embed="rId2"/>
          <a:srcRect l="29148" t="40751" r="54275" b="23064"/>
          <a:stretch/>
        </p:blipFill>
        <p:spPr bwMode="auto">
          <a:xfrm>
            <a:off x="9526937" y="868059"/>
            <a:ext cx="1251691" cy="1527920"/>
          </a:xfrm>
          <a:prstGeom prst="rect">
            <a:avLst/>
          </a:prstGeom>
          <a:ln>
            <a:noFill/>
          </a:ln>
          <a:extLst>
            <a:ext uri="{53640926-AAD7-44D8-BBD7-CCE9431645EC}">
              <a14:shadowObscured xmlns:a14="http://schemas.microsoft.com/office/drawing/2010/main"/>
            </a:ext>
          </a:extLst>
        </p:spPr>
      </p:pic>
      <p:pic>
        <p:nvPicPr>
          <p:cNvPr id="11" name="圖片 10"/>
          <p:cNvPicPr/>
          <p:nvPr/>
        </p:nvPicPr>
        <p:blipFill rotWithShape="1">
          <a:blip r:embed="rId3"/>
          <a:srcRect l="23005" t="41106" r="60441" b="29674"/>
          <a:stretch/>
        </p:blipFill>
        <p:spPr bwMode="auto">
          <a:xfrm>
            <a:off x="9940145" y="2487740"/>
            <a:ext cx="1676966" cy="1441699"/>
          </a:xfrm>
          <a:prstGeom prst="rect">
            <a:avLst/>
          </a:prstGeom>
          <a:ln>
            <a:noFill/>
          </a:ln>
          <a:extLst>
            <a:ext uri="{53640926-AAD7-44D8-BBD7-CCE9431645EC}">
              <a14:shadowObscured xmlns:a14="http://schemas.microsoft.com/office/drawing/2010/main"/>
            </a:ext>
          </a:extLst>
        </p:spPr>
      </p:pic>
      <p:pic>
        <p:nvPicPr>
          <p:cNvPr id="12" name="圖片 11"/>
          <p:cNvPicPr/>
          <p:nvPr/>
        </p:nvPicPr>
        <p:blipFill rotWithShape="1">
          <a:blip r:embed="rId3"/>
          <a:srcRect l="61396" t="55925" r="22061" b="7769"/>
          <a:stretch/>
        </p:blipFill>
        <p:spPr bwMode="auto">
          <a:xfrm>
            <a:off x="9913614" y="4093953"/>
            <a:ext cx="1730029" cy="1851893"/>
          </a:xfrm>
          <a:prstGeom prst="rect">
            <a:avLst/>
          </a:prstGeom>
          <a:ln>
            <a:noFill/>
          </a:ln>
          <a:extLst>
            <a:ext uri="{53640926-AAD7-44D8-BBD7-CCE9431645EC}">
              <a14:shadowObscured xmlns:a14="http://schemas.microsoft.com/office/drawing/2010/main"/>
            </a:ext>
          </a:extLst>
        </p:spPr>
      </p:pic>
      <p:pic>
        <p:nvPicPr>
          <p:cNvPr id="13" name="圖片 12"/>
          <p:cNvPicPr/>
          <p:nvPr/>
        </p:nvPicPr>
        <p:blipFill rotWithShape="1">
          <a:blip r:embed="rId2"/>
          <a:srcRect l="52568" t="45531" r="29898" b="21323"/>
          <a:stretch/>
        </p:blipFill>
        <p:spPr bwMode="auto">
          <a:xfrm>
            <a:off x="10943843" y="868059"/>
            <a:ext cx="1234441" cy="15279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2392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235306" y="1653173"/>
            <a:ext cx="9360131" cy="4959836"/>
            <a:chOff x="1589443" y="587619"/>
            <a:chExt cx="6062721" cy="4959836"/>
          </a:xfrm>
        </p:grpSpPr>
        <p:sp>
          <p:nvSpPr>
            <p:cNvPr id="13" name="任意多边形: 形状 12"/>
            <p:cNvSpPr/>
            <p:nvPr/>
          </p:nvSpPr>
          <p:spPr>
            <a:xfrm>
              <a:off x="1589443" y="1484986"/>
              <a:ext cx="1655059" cy="886508"/>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92D050"/>
            </a:solid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a:spcBef>
                  <a:spcPct val="0"/>
                </a:spcBef>
                <a:buFontTx/>
                <a:buNone/>
              </a:pPr>
              <a:r>
                <a:rPr kumimoji="1" 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Nature of the plan</a:t>
              </a:r>
            </a:p>
          </p:txBody>
        </p:sp>
        <p:sp>
          <p:nvSpPr>
            <p:cNvPr id="14" name="任意多边形: 形状 13"/>
            <p:cNvSpPr/>
            <p:nvPr/>
          </p:nvSpPr>
          <p:spPr>
            <a:xfrm>
              <a:off x="4125914" y="587619"/>
              <a:ext cx="3526250" cy="804851"/>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just">
                <a:spcBef>
                  <a:spcPct val="0"/>
                </a:spcBef>
                <a:buFontTx/>
                <a:buNone/>
              </a:pPr>
              <a:r>
                <a:rPr kumimoji="1" 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Guiding economic and social development as </a:t>
              </a:r>
              <a:r>
                <a:rPr kumimoji="1" lang="en-US"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 important way </a:t>
              </a:r>
              <a:r>
                <a:rPr kumimoji="1" 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national governance</a:t>
              </a:r>
            </a:p>
          </p:txBody>
        </p:sp>
        <p:sp>
          <p:nvSpPr>
            <p:cNvPr id="15" name="任意多边形: 形状 14"/>
            <p:cNvSpPr/>
            <p:nvPr/>
          </p:nvSpPr>
          <p:spPr>
            <a:xfrm>
              <a:off x="1589443" y="3906994"/>
              <a:ext cx="1655058" cy="859964"/>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92D050"/>
            </a:solid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a:spcBef>
                  <a:spcPct val="0"/>
                </a:spcBef>
                <a:buFontTx/>
                <a:buNone/>
              </a:pPr>
              <a:r>
                <a:rPr kumimoji="1" 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Functions of the plan </a:t>
              </a:r>
            </a:p>
          </p:txBody>
        </p:sp>
        <p:sp>
          <p:nvSpPr>
            <p:cNvPr id="16" name="任意多边形: 形状 15"/>
            <p:cNvSpPr/>
            <p:nvPr/>
          </p:nvSpPr>
          <p:spPr>
            <a:xfrm>
              <a:off x="4125914" y="1541589"/>
              <a:ext cx="3526250" cy="528512"/>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spcBef>
                  <a:spcPct val="0"/>
                </a:spcBef>
                <a:buFontTx/>
                <a:buNone/>
              </a:pPr>
              <a:r>
                <a:rPr kumimoji="1" 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Building national consensus</a:t>
              </a:r>
            </a:p>
          </p:txBody>
        </p:sp>
        <p:sp>
          <p:nvSpPr>
            <p:cNvPr id="17" name="任意多边形: 形状 16"/>
            <p:cNvSpPr/>
            <p:nvPr/>
          </p:nvSpPr>
          <p:spPr>
            <a:xfrm>
              <a:off x="4125914" y="2371493"/>
              <a:ext cx="3526250" cy="669639"/>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just">
                <a:spcBef>
                  <a:spcPct val="0"/>
                </a:spcBef>
                <a:buFontTx/>
                <a:buNone/>
              </a:pPr>
              <a:r>
                <a:rPr kumimoji="1"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a:t>
              </a:r>
              <a:r>
                <a:rPr kumimoji="1" lang="en-US" sz="2000" dirty="0" err="1"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ordinating</a:t>
              </a:r>
              <a:r>
                <a:rPr kumimoji="1"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kumimoji="1"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actions of </a:t>
              </a:r>
              <a:r>
                <a:rPr kumimoji="1"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all stakeholders </a:t>
              </a:r>
              <a:r>
                <a:rPr kumimoji="1"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a:t>
              </a:r>
              <a:r>
                <a:rPr kumimoji="1"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society</a:t>
              </a:r>
              <a:endParaRPr kumimoji="1"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任意多边形: 形状 17"/>
            <p:cNvSpPr/>
            <p:nvPr/>
          </p:nvSpPr>
          <p:spPr>
            <a:xfrm>
              <a:off x="4125914" y="3412394"/>
              <a:ext cx="3526250" cy="528512"/>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spcBef>
                  <a:spcPct val="0"/>
                </a:spcBef>
                <a:buFontTx/>
                <a:buNone/>
              </a:pPr>
              <a:r>
                <a:rPr kumimoji="1" 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Guiding the </a:t>
              </a:r>
              <a:r>
                <a:rPr kumimoji="1" lang="en-US"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direction of development</a:t>
              </a:r>
              <a:endParaRPr kumimoji="1" 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0" name="任意多边形: 形状 19"/>
            <p:cNvSpPr/>
            <p:nvPr/>
          </p:nvSpPr>
          <p:spPr>
            <a:xfrm>
              <a:off x="4125914" y="4214082"/>
              <a:ext cx="3526250" cy="528512"/>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spcBef>
                  <a:spcPct val="0"/>
                </a:spcBef>
                <a:buFontTx/>
                <a:buNone/>
              </a:pPr>
              <a:r>
                <a:rPr kumimoji="1" lang="en-US"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Guiding the allocation of resources</a:t>
              </a:r>
              <a:endParaRPr kumimoji="1" 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任意多边形: 形状 20"/>
            <p:cNvSpPr/>
            <p:nvPr/>
          </p:nvSpPr>
          <p:spPr>
            <a:xfrm>
              <a:off x="4125914" y="5018943"/>
              <a:ext cx="3526250" cy="528512"/>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spcBef>
                  <a:spcPct val="0"/>
                </a:spcBef>
                <a:buFontTx/>
                <a:buNone/>
              </a:pPr>
              <a:r>
                <a:rPr kumimoji="1" 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Providing public services</a:t>
              </a:r>
            </a:p>
          </p:txBody>
        </p:sp>
        <p:cxnSp>
          <p:nvCxnSpPr>
            <p:cNvPr id="3" name="直接连接符 2"/>
            <p:cNvCxnSpPr/>
            <p:nvPr/>
          </p:nvCxnSpPr>
          <p:spPr>
            <a:xfrm flipV="1">
              <a:off x="3244501" y="951720"/>
              <a:ext cx="881413" cy="858416"/>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244501" y="1839057"/>
              <a:ext cx="881413" cy="736192"/>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244501" y="1828798"/>
              <a:ext cx="881413" cy="0"/>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3244501" y="3600045"/>
              <a:ext cx="881413" cy="717805"/>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244501" y="4337440"/>
              <a:ext cx="881413" cy="977142"/>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3244501" y="4336512"/>
              <a:ext cx="881413" cy="123519"/>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932699" y="810918"/>
            <a:ext cx="10684866" cy="498663"/>
          </a:xfrm>
          <a:prstGeom prst="rect">
            <a:avLst/>
          </a:prstGeom>
          <a:noFill/>
        </p:spPr>
        <p:txBody>
          <a:bodyPr wrap="square" rtlCol="0">
            <a:spAutoFit/>
          </a:bodyPr>
          <a:lstStyle/>
          <a:p>
            <a:pPr>
              <a:lnSpc>
                <a:spcPct val="150000"/>
              </a:lnSpc>
            </a:pPr>
            <a:r>
              <a:rPr lang="en-US" dirty="0">
                <a:latin typeface="Times New Roman" panose="02020603050405020304" pitchFamily="18" charset="0"/>
                <a:ea typeface="DFKai-SB" panose="03000509000000000000" pitchFamily="65" charset="-120"/>
                <a:cs typeface="Times New Roman" panose="02020603050405020304" pitchFamily="18" charset="0"/>
              </a:rPr>
              <a:t>    </a:t>
            </a:r>
            <a:r>
              <a:rPr lang="en-US" sz="2000" dirty="0">
                <a:latin typeface="Times New Roman" panose="02020603050405020304" pitchFamily="18" charset="0"/>
                <a:ea typeface="DFKai-SB" panose="03000509000000000000" pitchFamily="65" charset="-120"/>
                <a:cs typeface="Times New Roman" panose="02020603050405020304" pitchFamily="18" charset="0"/>
              </a:rPr>
              <a:t>The Five-Year Plan has its clear positioning, role and function.</a:t>
            </a:r>
          </a:p>
        </p:txBody>
      </p:sp>
      <p:sp>
        <p:nvSpPr>
          <p:cNvPr id="19" name="标题 1"/>
          <p:cNvSpPr txBox="1">
            <a:spLocks noChangeArrowheads="1"/>
          </p:cNvSpPr>
          <p:nvPr/>
        </p:nvSpPr>
        <p:spPr bwMode="auto">
          <a:xfrm>
            <a:off x="2779164" y="284723"/>
            <a:ext cx="683996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Times New Roman" panose="02020603050405020304" pitchFamily="18" charset="0"/>
                <a:ea typeface="DFKai-SB" panose="03000509000000000000" pitchFamily="65" charset="-120"/>
                <a:cs typeface="Times New Roman" panose="02020603050405020304" pitchFamily="18" charset="0"/>
              </a:rPr>
              <a:t>Characteristics of the Five-Year Plan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30172105"/>
              </p:ext>
            </p:extLst>
          </p:nvPr>
        </p:nvGraphicFramePr>
        <p:xfrm>
          <a:off x="491605" y="1154915"/>
          <a:ext cx="11060545" cy="4787682"/>
        </p:xfrm>
        <a:graphic>
          <a:graphicData uri="http://schemas.openxmlformats.org/drawingml/2006/table">
            <a:tbl>
              <a:tblPr firstRow="1" bandRow="1">
                <a:tableStyleId>{5C22544A-7EE6-4342-B048-85BDC9FD1C3A}</a:tableStyleId>
              </a:tblPr>
              <a:tblGrid>
                <a:gridCol w="2801893">
                  <a:extLst>
                    <a:ext uri="{9D8B030D-6E8A-4147-A177-3AD203B41FA5}">
                      <a16:colId xmlns:a16="http://schemas.microsoft.com/office/drawing/2014/main" val="20000"/>
                    </a:ext>
                  </a:extLst>
                </a:gridCol>
                <a:gridCol w="8258652">
                  <a:extLst>
                    <a:ext uri="{9D8B030D-6E8A-4147-A177-3AD203B41FA5}">
                      <a16:colId xmlns:a16="http://schemas.microsoft.com/office/drawing/2014/main" val="20001"/>
                    </a:ext>
                  </a:extLst>
                </a:gridCol>
              </a:tblGrid>
              <a:tr h="764322">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Statement in </a:t>
                      </a: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the</a:t>
                      </a:r>
                    </a:p>
                    <a:p>
                      <a:pPr algn="ct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 </a:t>
                      </a:r>
                      <a:r>
                        <a:rPr lang="en-US" sz="2000" dirty="0">
                          <a:latin typeface="Times New Roman" panose="02020603050405020304" pitchFamily="18" charset="0"/>
                          <a:ea typeface="標楷體" panose="02010601000101010101" pitchFamily="2" charset="-120"/>
                          <a:cs typeface="Times New Roman" panose="02020603050405020304" pitchFamily="18" charset="0"/>
                        </a:rPr>
                        <a:t>Plan Outline</a:t>
                      </a:r>
                    </a:p>
                  </a:txBody>
                  <a:tcPr/>
                </a:tc>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The latest work progress of the HKSAR government (example)</a:t>
                      </a:r>
                    </a:p>
                  </a:txBody>
                  <a:tcPr/>
                </a:tc>
                <a:extLst>
                  <a:ext uri="{0D108BD9-81ED-4DB2-BD59-A6C34878D82A}">
                    <a16:rowId xmlns:a16="http://schemas.microsoft.com/office/drawing/2014/main" val="10000"/>
                  </a:ext>
                </a:extLst>
              </a:tr>
              <a:tr h="3879721">
                <a:tc>
                  <a:txBody>
                    <a:bodyPr/>
                    <a:lstStyle/>
                    <a:p>
                      <a:pPr algn="just"/>
                      <a:r>
                        <a:rPr lang="en-US" altLang="zh-CN" sz="1800" kern="1200" dirty="0">
                          <a:solidFill>
                            <a:schemeClr val="dk1"/>
                          </a:solidFill>
                          <a:effectLst/>
                          <a:latin typeface="Times New Roman" panose="02020603050405020304" pitchFamily="18" charset="0"/>
                          <a:ea typeface="+mn-ea"/>
                          <a:cs typeface="Times New Roman" panose="02020603050405020304" pitchFamily="18" charset="0"/>
                        </a:rPr>
                        <a:t>Support </a:t>
                      </a:r>
                      <a:r>
                        <a:rPr lang="en-US" altLang="zh-CN" sz="1800" kern="1200" dirty="0" smtClean="0">
                          <a:solidFill>
                            <a:schemeClr val="dk1"/>
                          </a:solidFill>
                          <a:effectLst/>
                          <a:latin typeface="Times New Roman" panose="02020603050405020304" pitchFamily="18" charset="0"/>
                          <a:ea typeface="+mn-ea"/>
                          <a:cs typeface="Times New Roman" panose="02020603050405020304" pitchFamily="18" charset="0"/>
                        </a:rPr>
                        <a:t>Hong </a:t>
                      </a:r>
                      <a:r>
                        <a:rPr lang="en-US" altLang="zh-CN" sz="1800" kern="1200" dirty="0">
                          <a:solidFill>
                            <a:schemeClr val="dk1"/>
                          </a:solidFill>
                          <a:effectLst/>
                          <a:latin typeface="Times New Roman" panose="02020603050405020304" pitchFamily="18" charset="0"/>
                          <a:ea typeface="+mn-ea"/>
                          <a:cs typeface="Times New Roman" panose="02020603050405020304" pitchFamily="18" charset="0"/>
                        </a:rPr>
                        <a:t>Kong in </a:t>
                      </a:r>
                      <a:r>
                        <a:rPr lang="en-US" altLang="zh-CN" sz="1800" kern="1200" dirty="0" smtClean="0">
                          <a:solidFill>
                            <a:schemeClr val="dk1"/>
                          </a:solidFill>
                          <a:effectLst/>
                          <a:latin typeface="Times New Roman" panose="02020603050405020304" pitchFamily="18" charset="0"/>
                          <a:ea typeface="+mn-ea"/>
                          <a:cs typeface="Times New Roman" panose="02020603050405020304" pitchFamily="18" charset="0"/>
                        </a:rPr>
                        <a:t>developing</a:t>
                      </a:r>
                      <a:r>
                        <a:rPr lang="en-US" altLang="zh-CN" sz="1800" kern="1200" baseline="0" dirty="0" smtClean="0">
                          <a:solidFill>
                            <a:schemeClr val="dk1"/>
                          </a:solidFill>
                          <a:effectLst/>
                          <a:latin typeface="Times New Roman" panose="02020603050405020304" pitchFamily="18" charset="0"/>
                          <a:ea typeface="+mn-ea"/>
                          <a:cs typeface="Times New Roman" panose="02020603050405020304" pitchFamily="18" charset="0"/>
                        </a:rPr>
                        <a:t> into an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international innovation </a:t>
                      </a:r>
                      <a:r>
                        <a:rPr lang="en-US" sz="1800" dirty="0">
                          <a:latin typeface="Times New Roman" panose="02020603050405020304" pitchFamily="18" charset="0"/>
                          <a:ea typeface="標楷體" panose="02010601000101010101" pitchFamily="2" charset="-120"/>
                          <a:cs typeface="Times New Roman" panose="02020603050405020304" pitchFamily="18" charset="0"/>
                        </a:rPr>
                        <a:t>and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technology hub</a:t>
                      </a:r>
                      <a:endParaRPr lang="en-US" sz="1800" dirty="0">
                        <a:latin typeface="Times New Roman" panose="02020603050405020304" pitchFamily="18" charset="0"/>
                        <a:ea typeface="標楷體" panose="02010601000101010101" pitchFamily="2" charset="-120"/>
                        <a:cs typeface="Times New Roman" panose="02020603050405020304" pitchFamily="18" charset="0"/>
                      </a:endParaRPr>
                    </a:p>
                  </a:txBody>
                  <a:tcPr/>
                </a:tc>
                <a:tc>
                  <a:txBody>
                    <a:bodyPr/>
                    <a:lstStyle/>
                    <a:p>
                      <a:pPr marL="285750" indent="-285750" algn="just">
                        <a:lnSpc>
                          <a:spcPct val="120000"/>
                        </a:lnSpc>
                        <a:buFont typeface="Arial" panose="020B0604020202020204" pitchFamily="34" charset="0"/>
                        <a:buChar char="•"/>
                      </a:pPr>
                      <a:r>
                        <a:rPr lang="en-US" sz="1800" dirty="0" err="1"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InnoHK</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research clusters is the HKSAR Government’s flagship project, with a view to developing Hong Kong as the hub for global research collaboration.  The first two clusters focus on healthcare technologies and artificial intelligence and robotics technologies respectively.   28 research laboratories involving collaboration between over 30 institutions from 11 economies, and seven local universities and research institutions, and pooling around 2 000 researchers locally and from all over the world have commenced operation. </a:t>
                      </a:r>
                      <a:endParaRPr lang="en-US" sz="1800" strike="sngStrike"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pPr marL="0" indent="0" algn="l" rtl="0">
                        <a:lnSpc>
                          <a:spcPct val="120000"/>
                        </a:lnSpc>
                        <a:buFont typeface="Arial" panose="020B0604020202020204" pitchFamily="34" charset="0"/>
                        <a:buNone/>
                      </a:pPr>
                      <a:endParaRPr lang="en-US" altLang="zh-TW" sz="1400" dirty="0">
                        <a:latin typeface="Times New Roman" panose="02020603050405020304" pitchFamily="18" charset="0"/>
                        <a:ea typeface="標楷體" panose="02010601000101010101" pitchFamily="2" charset="-120"/>
                        <a:cs typeface="Times New Roman" panose="02020603050405020304" pitchFamily="18" charset="0"/>
                      </a:endParaRPr>
                    </a:p>
                    <a:p>
                      <a:pPr marL="0" indent="0" algn="l" rtl="0">
                        <a:buFont typeface="Arial" panose="020B0604020202020204" pitchFamily="34" charset="0"/>
                        <a:buNone/>
                      </a:pPr>
                      <a:endParaRPr lang="en-US" altLang="zh-TW" sz="1400" dirty="0">
                        <a:latin typeface="Times New Roman" panose="02020603050405020304" pitchFamily="18" charset="0"/>
                        <a:ea typeface="標楷體" panose="02010601000101010101" pitchFamily="2" charset="-120"/>
                        <a:cs typeface="Times New Roman" panose="02020603050405020304" pitchFamily="18" charset="0"/>
                      </a:endParaRPr>
                    </a:p>
                    <a:p>
                      <a:pPr marL="0" indent="0" algn="l" rtl="0">
                        <a:buFont typeface="Arial" panose="020B0604020202020204" pitchFamily="34" charset="0"/>
                        <a:buNone/>
                      </a:pPr>
                      <a:endParaRPr lang="en-US" altLang="zh-TW" sz="1400" dirty="0" smtClean="0">
                        <a:latin typeface="Times New Roman" panose="02020603050405020304" pitchFamily="18" charset="0"/>
                        <a:ea typeface="標楷體" panose="02010601000101010101" pitchFamily="2" charset="-120"/>
                        <a:cs typeface="Times New Roman" panose="02020603050405020304" pitchFamily="18" charset="0"/>
                      </a:endParaRPr>
                    </a:p>
                    <a:p>
                      <a:pPr marL="0" indent="0" algn="l" rtl="0">
                        <a:buFont typeface="Arial" panose="020B0604020202020204" pitchFamily="34" charset="0"/>
                        <a:buNone/>
                      </a:pPr>
                      <a:endParaRPr lang="en-US" altLang="zh-TW" sz="1400" dirty="0" smtClean="0">
                        <a:latin typeface="Times New Roman" panose="02020603050405020304" pitchFamily="18" charset="0"/>
                        <a:ea typeface="標楷體" panose="02010601000101010101" pitchFamily="2" charset="-120"/>
                        <a:cs typeface="Times New Roman" panose="02020603050405020304" pitchFamily="18" charset="0"/>
                      </a:endParaRPr>
                    </a:p>
                    <a:p>
                      <a:pPr marL="0" indent="0" algn="l" rtl="0">
                        <a:buFont typeface="Arial" panose="020B0604020202020204" pitchFamily="34" charset="0"/>
                        <a:buNone/>
                      </a:pPr>
                      <a:endParaRPr lang="en-US" altLang="zh-TW" sz="1400" dirty="0">
                        <a:latin typeface="Times New Roman" panose="02020603050405020304" pitchFamily="18" charset="0"/>
                        <a:ea typeface="標楷體" panose="02010601000101010101" pitchFamily="2" charset="-120"/>
                        <a:cs typeface="Times New Roman" panose="02020603050405020304" pitchFamily="18" charset="0"/>
                      </a:endParaRPr>
                    </a:p>
                    <a:p>
                      <a:pPr marL="0" indent="0">
                        <a:buFont typeface="Arial" panose="020B0604020202020204" pitchFamily="34" charset="0"/>
                        <a:buNone/>
                      </a:pPr>
                      <a:r>
                        <a:rPr lang="en-US" sz="1200" dirty="0" smtClean="0">
                          <a:latin typeface="Times New Roman" panose="02020603050405020304" pitchFamily="18" charset="0"/>
                          <a:ea typeface="標楷體" panose="02010601000101010101" pitchFamily="2" charset="-120"/>
                          <a:cs typeface="Times New Roman" panose="02020603050405020304" pitchFamily="18" charset="0"/>
                        </a:rPr>
                        <a:t>      </a:t>
                      </a:r>
                      <a:endParaRPr lang="en-US" sz="1200" dirty="0">
                        <a:latin typeface="Times New Roman" panose="02020603050405020304" pitchFamily="18" charset="0"/>
                        <a:ea typeface="標楷體" panose="02010601000101010101" pitchFamily="2" charset="-120"/>
                        <a:cs typeface="Times New Roman" panose="02020603050405020304" pitchFamily="18" charset="0"/>
                      </a:endParaRPr>
                    </a:p>
                    <a:p>
                      <a:pPr marL="0" indent="0">
                        <a:buFont typeface="Arial" panose="020B0604020202020204" pitchFamily="34" charset="0"/>
                        <a:buNone/>
                      </a:pPr>
                      <a:r>
                        <a:rPr lang="en-US" sz="1200" dirty="0">
                          <a:latin typeface="Times New Roman" panose="02020603050405020304" pitchFamily="18" charset="0"/>
                          <a:ea typeface="標楷體" panose="02010601000101010101" pitchFamily="2" charset="-120"/>
                          <a:cs typeface="Times New Roman" panose="02020603050405020304" pitchFamily="18" charset="0"/>
                        </a:rPr>
                        <a:t>The picture shows the Chief Executive visiting the R&amp;D Centre of </a:t>
                      </a:r>
                      <a:r>
                        <a:rPr lang="en-US" sz="1200" dirty="0" err="1">
                          <a:latin typeface="Times New Roman" panose="02020603050405020304" pitchFamily="18" charset="0"/>
                          <a:ea typeface="標楷體" panose="02010601000101010101" pitchFamily="2" charset="-120"/>
                          <a:cs typeface="Times New Roman" panose="02020603050405020304" pitchFamily="18" charset="0"/>
                        </a:rPr>
                        <a:t>InnoHK</a:t>
                      </a:r>
                      <a:r>
                        <a:rPr lang="en-US" sz="1200" dirty="0">
                          <a:latin typeface="Times New Roman" panose="02020603050405020304" pitchFamily="18" charset="0"/>
                          <a:ea typeface="標楷體" panose="02010601000101010101" pitchFamily="2" charset="-120"/>
                          <a:cs typeface="Times New Roman" panose="02020603050405020304" pitchFamily="18" charset="0"/>
                        </a:rPr>
                        <a:t> R&amp;D Platforms in Hong Kong.</a:t>
                      </a:r>
                    </a:p>
                    <a:p>
                      <a:pPr marL="0" indent="0">
                        <a:buFont typeface="Arial" panose="020B0604020202020204" pitchFamily="34" charset="0"/>
                        <a:buNone/>
                      </a:pPr>
                      <a:r>
                        <a:rPr lang="en-US" sz="1000" dirty="0">
                          <a:latin typeface="Times New Roman" panose="02020603050405020304" pitchFamily="18" charset="0"/>
                          <a:ea typeface="標楷體" panose="02010601000101010101" pitchFamily="2" charset="-120"/>
                          <a:cs typeface="Times New Roman" panose="02020603050405020304" pitchFamily="18" charset="0"/>
                        </a:rPr>
                        <a:t>Source: HKSAR Government Press Release (https://www.info.gov.hk/gia/general/202108/26/P2021082600742.htm)</a:t>
                      </a:r>
                    </a:p>
                  </a:txBody>
                  <a:tcPr/>
                </a:tc>
                <a:extLst>
                  <a:ext uri="{0D108BD9-81ED-4DB2-BD59-A6C34878D82A}">
                    <a16:rowId xmlns:a16="http://schemas.microsoft.com/office/drawing/2014/main" val="10001"/>
                  </a:ext>
                </a:extLst>
              </a:tr>
            </a:tbl>
          </a:graphicData>
        </a:graphic>
      </p:graphicFrame>
      <p:sp>
        <p:nvSpPr>
          <p:cNvPr id="5" name="标题 3073"/>
          <p:cNvSpPr txBox="1">
            <a:spLocks noGrp="1" noChangeArrowheads="1"/>
          </p:cNvSpPr>
          <p:nvPr>
            <p:ph type="title"/>
          </p:nvPr>
        </p:nvSpPr>
        <p:spPr bwMode="auto">
          <a:xfrm>
            <a:off x="76407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Examples of the HKSAR Government’s work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
            </a:r>
            <a:b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b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response to the 14th Five-Year Plan</a:t>
            </a:r>
            <a:endParaRPr 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82296" y="6088382"/>
            <a:ext cx="11469853" cy="430887"/>
          </a:xfrm>
          <a:prstGeom prst="rect">
            <a:avLst/>
          </a:prstGeom>
          <a:ln w="28575">
            <a:solidFill>
              <a:srgbClr val="FF0000"/>
            </a:solidFill>
          </a:ln>
        </p:spPr>
        <p:txBody>
          <a:bodyPr wrap="square">
            <a:spAutoFit/>
          </a:bodyPr>
          <a:lstStyle/>
          <a:p>
            <a:r>
              <a:rPr lang="en-US" sz="11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Source: The Legislative Council Panel on Commerce and Industry: Hong Kong Special Administrative Region’s positioning and supporting measures under the National 14th Five-Year Plan, 15 June 2021 (https://www.legco.gov.hk/yr20-21/english/panels/ci/papers/ci20210615cb1-987-3-e.pdf) .Teachers should also pay attention to the latest information released by the HKSAR Government</a:t>
            </a:r>
            <a:r>
              <a:rPr lang="en-US" sz="11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t>
            </a:r>
            <a:endParaRPr lang="en-US" sz="11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990937" y="4131709"/>
            <a:ext cx="2057591" cy="1360927"/>
          </a:xfrm>
          <a:prstGeom prst="rect">
            <a:avLst/>
          </a:prstGeom>
        </p:spPr>
      </p:pic>
      <p:pic>
        <p:nvPicPr>
          <p:cNvPr id="3" name="Picture 2"/>
          <p:cNvPicPr>
            <a:picLocks noChangeAspect="1"/>
          </p:cNvPicPr>
          <p:nvPr/>
        </p:nvPicPr>
        <p:blipFill>
          <a:blip r:embed="rId3"/>
          <a:stretch>
            <a:fillRect/>
          </a:stretch>
        </p:blipFill>
        <p:spPr>
          <a:xfrm>
            <a:off x="9283716" y="4149390"/>
            <a:ext cx="1995962" cy="1325563"/>
          </a:xfrm>
          <a:prstGeom prst="rect">
            <a:avLst/>
          </a:prstGeom>
        </p:spPr>
      </p:pic>
    </p:spTree>
    <p:extLst>
      <p:ext uri="{BB962C8B-B14F-4D97-AF65-F5344CB8AC3E}">
        <p14:creationId xmlns:p14="http://schemas.microsoft.com/office/powerpoint/2010/main" val="2590113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4323180"/>
              </p:ext>
            </p:extLst>
          </p:nvPr>
        </p:nvGraphicFramePr>
        <p:xfrm>
          <a:off x="687878" y="1122218"/>
          <a:ext cx="10816244" cy="4895088"/>
        </p:xfrm>
        <a:graphic>
          <a:graphicData uri="http://schemas.openxmlformats.org/drawingml/2006/table">
            <a:tbl>
              <a:tblPr firstRow="1" bandRow="1">
                <a:tableStyleId>{5C22544A-7EE6-4342-B048-85BDC9FD1C3A}</a:tableStyleId>
              </a:tblPr>
              <a:tblGrid>
                <a:gridCol w="2833455">
                  <a:extLst>
                    <a:ext uri="{9D8B030D-6E8A-4147-A177-3AD203B41FA5}">
                      <a16:colId xmlns:a16="http://schemas.microsoft.com/office/drawing/2014/main" val="20000"/>
                    </a:ext>
                  </a:extLst>
                </a:gridCol>
                <a:gridCol w="7982789">
                  <a:extLst>
                    <a:ext uri="{9D8B030D-6E8A-4147-A177-3AD203B41FA5}">
                      <a16:colId xmlns:a16="http://schemas.microsoft.com/office/drawing/2014/main" val="20001"/>
                    </a:ext>
                  </a:extLst>
                </a:gridCol>
              </a:tblGrid>
              <a:tr h="615278">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Statement in the Plan Outline</a:t>
                      </a:r>
                    </a:p>
                  </a:txBody>
                  <a:tcPr/>
                </a:tc>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The latest work progress of </a:t>
                      </a: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the </a:t>
                      </a:r>
                      <a:r>
                        <a:rPr lang="en-US" sz="2000" dirty="0">
                          <a:latin typeface="Times New Roman" panose="02020603050405020304" pitchFamily="18" charset="0"/>
                          <a:ea typeface="標楷體" panose="02010601000101010101" pitchFamily="2" charset="-120"/>
                          <a:cs typeface="Times New Roman" panose="02020603050405020304" pitchFamily="18" charset="0"/>
                        </a:rPr>
                        <a:t>HKSAR government (example)</a:t>
                      </a:r>
                    </a:p>
                  </a:txBody>
                  <a:tcPr/>
                </a:tc>
                <a:extLst>
                  <a:ext uri="{0D108BD9-81ED-4DB2-BD59-A6C34878D82A}">
                    <a16:rowId xmlns:a16="http://schemas.microsoft.com/office/drawing/2014/main" val="10000"/>
                  </a:ext>
                </a:extLst>
              </a:tr>
              <a:tr h="2222367">
                <a:tc>
                  <a:txBody>
                    <a:bodyPr/>
                    <a:lstStyle/>
                    <a:p>
                      <a:pPr algn="just">
                        <a:lnSpc>
                          <a:spcPct val="120000"/>
                        </a:lnSpc>
                      </a:pPr>
                      <a:r>
                        <a:rPr lang="en-US" sz="1800" dirty="0">
                          <a:latin typeface="Times New Roman" panose="02020603050405020304" pitchFamily="18" charset="0"/>
                          <a:ea typeface="標楷體" panose="02010601000101010101" pitchFamily="2" charset="-120"/>
                          <a:cs typeface="Times New Roman" panose="02020603050405020304" pitchFamily="18" charset="0"/>
                        </a:rPr>
                        <a:t>Support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Hong </a:t>
                      </a:r>
                      <a:r>
                        <a:rPr lang="en-US" sz="1800" dirty="0">
                          <a:latin typeface="Times New Roman" panose="02020603050405020304" pitchFamily="18" charset="0"/>
                          <a:ea typeface="標楷體" panose="02010601000101010101" pitchFamily="2" charset="-120"/>
                          <a:cs typeface="Times New Roman" panose="02020603050405020304" pitchFamily="18" charset="0"/>
                        </a:rPr>
                        <a:t>Kong in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developing</a:t>
                      </a:r>
                      <a:r>
                        <a:rPr lang="en-US" sz="1800" baseline="0" dirty="0" smtClean="0">
                          <a:latin typeface="Times New Roman" panose="02020603050405020304" pitchFamily="18" charset="0"/>
                          <a:ea typeface="標楷體" panose="02010601000101010101" pitchFamily="2" charset="-120"/>
                          <a:cs typeface="Times New Roman" panose="02020603050405020304" pitchFamily="18" charset="0"/>
                        </a:rPr>
                        <a:t> into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a </a:t>
                      </a:r>
                      <a:r>
                        <a:rPr lang="en-US" sz="1800" dirty="0" err="1" smtClean="0">
                          <a:latin typeface="Times New Roman" panose="02020603050405020304" pitchFamily="18" charset="0"/>
                          <a:ea typeface="標楷體" panose="02010601000101010101" pitchFamily="2" charset="-120"/>
                          <a:cs typeface="Times New Roman" panose="02020603050405020304" pitchFamily="18" charset="0"/>
                        </a:rPr>
                        <a:t>centre</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 </a:t>
                      </a:r>
                      <a:r>
                        <a:rPr lang="en-US" altLang="zh-HK" sz="1800" dirty="0" smtClean="0">
                          <a:latin typeface="Times New Roman" panose="02020603050405020304" pitchFamily="18" charset="0"/>
                          <a:ea typeface="標楷體" panose="02010601000101010101" pitchFamily="2" charset="-120"/>
                          <a:cs typeface="Times New Roman" panose="02020603050405020304" pitchFamily="18" charset="0"/>
                        </a:rPr>
                        <a:t>for international legal and dispute resolution services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in </a:t>
                      </a:r>
                      <a:r>
                        <a:rPr lang="en-US" sz="1800" dirty="0">
                          <a:latin typeface="Times New Roman" panose="02020603050405020304" pitchFamily="18" charset="0"/>
                          <a:ea typeface="標楷體" panose="02010601000101010101" pitchFamily="2" charset="-120"/>
                          <a:cs typeface="Times New Roman" panose="02020603050405020304" pitchFamily="18" charset="0"/>
                        </a:rPr>
                        <a:t>the Asia-Pacific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region</a:t>
                      </a:r>
                      <a:endParaRPr lang="en-US" sz="1800" dirty="0">
                        <a:latin typeface="Times New Roman" panose="02020603050405020304" pitchFamily="18" charset="0"/>
                        <a:ea typeface="標楷體" panose="02010601000101010101" pitchFamily="2" charset="-120"/>
                        <a:cs typeface="Times New Roman" panose="02020603050405020304" pitchFamily="18" charset="0"/>
                      </a:endParaRPr>
                    </a:p>
                  </a:txBody>
                  <a:tcPr/>
                </a:tc>
                <a:tc>
                  <a:txBody>
                    <a:bodyPr/>
                    <a:lstStyle/>
                    <a:p>
                      <a:pPr marL="285750" indent="-285750" algn="just">
                        <a:lnSpc>
                          <a:spcPct val="120000"/>
                        </a:lnSpc>
                        <a:spcBef>
                          <a:spcPts val="600"/>
                        </a:spcBef>
                        <a:buFont typeface="Arial" panose="020B0604020202020204" pitchFamily="34" charset="0"/>
                        <a:buChar char="•"/>
                      </a:pP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Department of Justice of Guangdong Province, the Secretariat for Administration and Justice of the Macao Special Administrative Region and </a:t>
                      </a:r>
                      <a:r>
                        <a:rPr lang="en-US" sz="1800" dirty="0" err="1"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DoJ</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established the Guangdong-Hong Kong-Macao Bay Area Legal Departments</a:t>
                      </a:r>
                      <a:r>
                        <a:rPr lang="en-US" sz="18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Joint Conference (“Joint Conference”) in September 2019.  The Joint Conference has so far held four meetings</a:t>
                      </a:r>
                      <a:r>
                        <a:rPr lang="en-US" sz="1800" strike="noStrike"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The Joint Conference held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 December 2020 endorsed the establishment of a mediation platform.</a:t>
                      </a:r>
                      <a:endPar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 2020, </a:t>
                      </a:r>
                      <a:r>
                        <a:rPr lang="en-US" sz="1800" i="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Pilot </a:t>
                      </a:r>
                      <a:r>
                        <a:rPr lang="en-US" sz="1800" i="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Scheme on Facilitation for Persons Participating in Arbitral Proceedings in Hong Kong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was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launched</a:t>
                      </a:r>
                      <a:r>
                        <a:rPr lang="en-US" sz="18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to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provide facilitation for eligible non-Hong Kong residents participating in arbitral proceedings in Hong Kong on a short-term basis.</a:t>
                      </a:r>
                    </a:p>
                    <a:p>
                      <a:pPr marL="285750" indent="-285750" algn="just">
                        <a:lnSpc>
                          <a:spcPct val="120000"/>
                        </a:lnSpc>
                        <a:spcBef>
                          <a:spcPts val="600"/>
                        </a:spcBef>
                        <a:buFont typeface="Arial" panose="020B0604020202020204" pitchFamily="34" charset="0"/>
                        <a:buChar char="•"/>
                      </a:pP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 2020, the Hong Kong Legal Hub was established and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over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20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reputable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local, regional and international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law-related </a:t>
                      </a:r>
                      <a:r>
                        <a:rPr lang="en-US" sz="1800" dirty="0" err="1"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organisations</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have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set</a:t>
                      </a:r>
                      <a:r>
                        <a:rPr lang="en-US" sz="18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up offices</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t>
                      </a:r>
                      <a:endPar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5" name="标题 3073"/>
          <p:cNvSpPr txBox="1">
            <a:spLocks noGrp="1" noChangeArrowheads="1"/>
          </p:cNvSpPr>
          <p:nvPr>
            <p:ph type="title"/>
          </p:nvPr>
        </p:nvSpPr>
        <p:spPr bwMode="auto">
          <a:xfrm>
            <a:off x="838200" y="709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Examples of the HKSAR Government’s work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
            </a:r>
            <a:b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b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response to the 14th Five-Year Plan</a:t>
            </a:r>
            <a:endParaRPr 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687879" y="6132960"/>
            <a:ext cx="10816243" cy="600164"/>
          </a:xfrm>
          <a:prstGeom prst="rect">
            <a:avLst/>
          </a:prstGeom>
          <a:ln w="28575">
            <a:solidFill>
              <a:srgbClr val="FF0000"/>
            </a:solidFill>
          </a:ln>
        </p:spPr>
        <p:txBody>
          <a:bodyPr wrap="square">
            <a:spAutoFit/>
          </a:bodyPr>
          <a:lstStyle/>
          <a:p>
            <a:pPr algn="just"/>
            <a:r>
              <a:rPr lang="en-US" sz="11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Source: The Legislative Council Panel on Commerce and Industry: Hong Kong Special Administrative Region’s positioning and supporting measures under the National 14th Five-Year Plan, 15 June 2021 (https://www.legco.gov.hk/yr20-21/english/panels/ci/papers/ci20210615cb1-987-3-e.pdf) .Teachers should also pay attention to the latest information released by the HKSAR Government.</a:t>
            </a:r>
          </a:p>
        </p:txBody>
      </p:sp>
    </p:spTree>
    <p:extLst>
      <p:ext uri="{BB962C8B-B14F-4D97-AF65-F5344CB8AC3E}">
        <p14:creationId xmlns:p14="http://schemas.microsoft.com/office/powerpoint/2010/main" val="761336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custDataLst>
              <p:tags r:id="rId1"/>
            </p:custDataLst>
            <p:extLst>
              <p:ext uri="{D42A27DB-BD31-4B8C-83A1-F6EECF244321}">
                <p14:modId xmlns:p14="http://schemas.microsoft.com/office/powerpoint/2010/main" val="542150895"/>
              </p:ext>
            </p:extLst>
          </p:nvPr>
        </p:nvGraphicFramePr>
        <p:xfrm>
          <a:off x="175549" y="1343520"/>
          <a:ext cx="11570045" cy="4532376"/>
        </p:xfrm>
        <a:graphic>
          <a:graphicData uri="http://schemas.openxmlformats.org/drawingml/2006/table">
            <a:tbl>
              <a:tblPr firstRow="1" bandRow="1">
                <a:tableStyleId>{5C22544A-7EE6-4342-B048-85BDC9FD1C3A}</a:tableStyleId>
              </a:tblPr>
              <a:tblGrid>
                <a:gridCol w="3190385">
                  <a:extLst>
                    <a:ext uri="{9D8B030D-6E8A-4147-A177-3AD203B41FA5}">
                      <a16:colId xmlns:a16="http://schemas.microsoft.com/office/drawing/2014/main" val="20000"/>
                    </a:ext>
                  </a:extLst>
                </a:gridCol>
                <a:gridCol w="8379660">
                  <a:extLst>
                    <a:ext uri="{9D8B030D-6E8A-4147-A177-3AD203B41FA5}">
                      <a16:colId xmlns:a16="http://schemas.microsoft.com/office/drawing/2014/main" val="20001"/>
                    </a:ext>
                  </a:extLst>
                </a:gridCol>
              </a:tblGrid>
              <a:tr h="615278">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Statement in the </a:t>
                      </a:r>
                      <a:endParaRPr lang="en-US" sz="2000" dirty="0" smtClean="0">
                        <a:latin typeface="Times New Roman" panose="02020603050405020304" pitchFamily="18" charset="0"/>
                        <a:ea typeface="標楷體" panose="02010601000101010101" pitchFamily="2" charset="-120"/>
                        <a:cs typeface="Times New Roman" panose="02020603050405020304" pitchFamily="18" charset="0"/>
                      </a:endParaRPr>
                    </a:p>
                    <a:p>
                      <a:pPr algn="ct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Plan </a:t>
                      </a:r>
                      <a:r>
                        <a:rPr lang="en-US" sz="2000" dirty="0">
                          <a:latin typeface="Times New Roman" panose="02020603050405020304" pitchFamily="18" charset="0"/>
                          <a:ea typeface="標楷體" panose="02010601000101010101" pitchFamily="2" charset="-120"/>
                          <a:cs typeface="Times New Roman" panose="02020603050405020304" pitchFamily="18" charset="0"/>
                        </a:rPr>
                        <a:t>Outline</a:t>
                      </a:r>
                    </a:p>
                  </a:txBody>
                  <a:tcPr/>
                </a:tc>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The latest work progress of The HKSAR government (example)</a:t>
                      </a:r>
                    </a:p>
                  </a:txBody>
                  <a:tcPr/>
                </a:tc>
                <a:extLst>
                  <a:ext uri="{0D108BD9-81ED-4DB2-BD59-A6C34878D82A}">
                    <a16:rowId xmlns:a16="http://schemas.microsoft.com/office/drawing/2014/main" val="10000"/>
                  </a:ext>
                </a:extLst>
              </a:tr>
              <a:tr h="2222367">
                <a:tc>
                  <a:txBody>
                    <a:bodyPr/>
                    <a:lstStyle/>
                    <a:p>
                      <a:pPr algn="just">
                        <a:lnSpc>
                          <a:spcPct val="120000"/>
                        </a:lnSpc>
                      </a:pPr>
                      <a:r>
                        <a:rPr lang="en-US" sz="1600" dirty="0">
                          <a:latin typeface="Times New Roman" panose="02020603050405020304" pitchFamily="18" charset="0"/>
                          <a:ea typeface="標楷體" panose="02010601000101010101" pitchFamily="2" charset="-120"/>
                          <a:cs typeface="Times New Roman" panose="02020603050405020304" pitchFamily="18" charset="0"/>
                        </a:rPr>
                        <a:t>Support </a:t>
                      </a:r>
                      <a:r>
                        <a:rPr lang="en-US" sz="1600" dirty="0" smtClean="0">
                          <a:latin typeface="Times New Roman" panose="02020603050405020304" pitchFamily="18" charset="0"/>
                          <a:ea typeface="標楷體" panose="02010601000101010101" pitchFamily="2" charset="-120"/>
                          <a:cs typeface="Times New Roman" panose="02020603050405020304" pitchFamily="18" charset="0"/>
                        </a:rPr>
                        <a:t>Hong </a:t>
                      </a:r>
                      <a:r>
                        <a:rPr lang="en-US" sz="1600" dirty="0">
                          <a:latin typeface="Times New Roman" panose="02020603050405020304" pitchFamily="18" charset="0"/>
                          <a:ea typeface="標楷體" panose="02010601000101010101" pitchFamily="2" charset="-120"/>
                          <a:cs typeface="Times New Roman" panose="02020603050405020304" pitchFamily="18" charset="0"/>
                        </a:rPr>
                        <a:t>Kong in </a:t>
                      </a:r>
                      <a:r>
                        <a:rPr lang="en-US" sz="1600" dirty="0" smtClean="0">
                          <a:latin typeface="Times New Roman" panose="02020603050405020304" pitchFamily="18" charset="0"/>
                          <a:ea typeface="標楷體" panose="02010601000101010101" pitchFamily="2" charset="-120"/>
                          <a:cs typeface="Times New Roman" panose="02020603050405020304" pitchFamily="18" charset="0"/>
                        </a:rPr>
                        <a:t>promoting </a:t>
                      </a:r>
                      <a:r>
                        <a:rPr lang="en-US" sz="1600" dirty="0">
                          <a:latin typeface="Times New Roman" panose="02020603050405020304" pitchFamily="18" charset="0"/>
                          <a:ea typeface="標楷體" panose="02010601000101010101" pitchFamily="2" charset="-120"/>
                          <a:cs typeface="Times New Roman" panose="02020603050405020304" pitchFamily="18" charset="0"/>
                        </a:rPr>
                        <a:t>its service </a:t>
                      </a:r>
                      <a:r>
                        <a:rPr lang="en-US" sz="1600" dirty="0" smtClean="0">
                          <a:latin typeface="Times New Roman" panose="02020603050405020304" pitchFamily="18" charset="0"/>
                          <a:ea typeface="標楷體" panose="02010601000101010101" pitchFamily="2" charset="-120"/>
                          <a:cs typeface="Times New Roman" panose="02020603050405020304" pitchFamily="18" charset="0"/>
                        </a:rPr>
                        <a:t>industries for high-end and high value-added development</a:t>
                      </a:r>
                      <a:endParaRPr lang="en-US" sz="1600" dirty="0">
                        <a:latin typeface="Times New Roman" panose="02020603050405020304" pitchFamily="18" charset="0"/>
                        <a:ea typeface="標楷體" panose="02010601000101010101" pitchFamily="2" charset="-120"/>
                        <a:cs typeface="Times New Roman" panose="02020603050405020304" pitchFamily="18" charset="0"/>
                      </a:endParaRPr>
                    </a:p>
                  </a:txBody>
                  <a:tcPr/>
                </a:tc>
                <a:tc>
                  <a:txBody>
                    <a:bodyPr/>
                    <a:lstStyle/>
                    <a:p>
                      <a:pPr marL="285750" indent="-285750" algn="just">
                        <a:lnSpc>
                          <a:spcPct val="120000"/>
                        </a:lnSpc>
                        <a:spcBef>
                          <a:spcPts val="600"/>
                        </a:spcBef>
                        <a:buFont typeface="Arial" panose="020B0604020202020204" pitchFamily="34" charset="0"/>
                        <a:buChar char="•"/>
                      </a:pP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HKSAR government encourages the public and private sectors to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deploy 5G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technology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early so that 5G can be widely adopted as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soon as possible.</a:t>
                      </a:r>
                    </a:p>
                    <a:p>
                      <a:pPr marL="285750" indent="-285750" algn="just">
                        <a:lnSpc>
                          <a:spcPct val="120000"/>
                        </a:lnSpc>
                        <a:spcBef>
                          <a:spcPts val="600"/>
                        </a:spcBef>
                        <a:buFont typeface="Arial" panose="020B0604020202020204" pitchFamily="34" charset="0"/>
                        <a:buChar char="•"/>
                      </a:pPr>
                      <a:r>
                        <a:rPr lang="en-US" altLang="zh-CN"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HKSAR government s</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upports the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creative industries in meeting the challenges brought by the global changes in the sectors’ value chain and business environment, e.g. the use of online/ offline activities and platforms,</a:t>
                      </a:r>
                      <a:r>
                        <a:rPr lang="en-US" sz="16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encourage cross-media and cross-sector co-operations etc., thereby promoting the development of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high-end, high-value-added creative products and services, both in terms</a:t>
                      </a:r>
                      <a:r>
                        <a:rPr lang="en-US" sz="16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of quality and diversity</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t>
                      </a:r>
                      <a:endPar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Travel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Industry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Authority,</a:t>
                      </a:r>
                      <a:r>
                        <a:rPr lang="en-US" sz="16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which was</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established in 2020,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handles</a:t>
                      </a:r>
                      <a:r>
                        <a:rPr lang="en-US" sz="16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various duties such as the</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licensing and regulation of the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tourism industry.</a:t>
                      </a:r>
                      <a:endPar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HKSAR government </a:t>
                      </a:r>
                      <a:r>
                        <a:rPr lang="en-US" altLang="zh-CN"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ontinues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to deepen tourism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co-operation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with the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Mainland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and encourages the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trade to launch Greater Bay Area multi-destination tourism products by leveraging</a:t>
                      </a:r>
                      <a:r>
                        <a:rPr lang="en-US" sz="16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on Hong Kong’s cross-border infrastructure and rich tourism resources</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t>
                      </a:r>
                      <a:endPar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5" name="标题 3073"/>
          <p:cNvSpPr txBox="1">
            <a:spLocks noGrp="1" noChangeArrowheads="1"/>
          </p:cNvSpPr>
          <p:nvPr>
            <p:ph type="title"/>
          </p:nvPr>
        </p:nvSpPr>
        <p:spPr bwMode="auto">
          <a:xfrm>
            <a:off x="833928" y="162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Examples of the HKSAR Government’s work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
            </a:r>
            <a:b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b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response to the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14</a:t>
            </a:r>
            <a:r>
              <a:rPr lang="en-US" altLang="zh-CN" sz="2800" b="1"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Plan</a:t>
            </a:r>
            <a:endParaRPr 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306705" y="6027955"/>
            <a:ext cx="11124852" cy="600164"/>
          </a:xfrm>
          <a:prstGeom prst="rect">
            <a:avLst/>
          </a:prstGeom>
          <a:ln w="28575">
            <a:solidFill>
              <a:srgbClr val="FF0000"/>
            </a:solidFill>
          </a:ln>
        </p:spPr>
        <p:txBody>
          <a:bodyPr wrap="square">
            <a:spAutoFit/>
          </a:bodyPr>
          <a:lstStyle/>
          <a:p>
            <a:r>
              <a:rPr lang="en-US" sz="11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Source: The Legislative Council Panel on Commerce and Industry: Hong Kong Special Administrative Region’s positioning and supporting measures under the National 14th Five-Year Plan, 15 June 2021 (https://www.legco.gov.hk/yr20-21/english/panels/ci/papers/ci20210615cb1-987-3-e.pdf) .Teachers should also pay attention to the latest information released by the HKSAR Government.</a:t>
            </a:r>
          </a:p>
        </p:txBody>
      </p:sp>
      <p:pic>
        <p:nvPicPr>
          <p:cNvPr id="2" name="Picture 1"/>
          <p:cNvPicPr>
            <a:picLocks noChangeAspect="1"/>
          </p:cNvPicPr>
          <p:nvPr/>
        </p:nvPicPr>
        <p:blipFill>
          <a:blip r:embed="rId3"/>
          <a:stretch>
            <a:fillRect/>
          </a:stretch>
        </p:blipFill>
        <p:spPr>
          <a:xfrm>
            <a:off x="529302" y="3282662"/>
            <a:ext cx="2431228" cy="2268201"/>
          </a:xfrm>
          <a:prstGeom prst="rect">
            <a:avLst/>
          </a:prstGeom>
        </p:spPr>
      </p:pic>
    </p:spTree>
    <p:extLst>
      <p:ext uri="{BB962C8B-B14F-4D97-AF65-F5344CB8AC3E}">
        <p14:creationId xmlns:p14="http://schemas.microsoft.com/office/powerpoint/2010/main" val="16571423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67180962"/>
              </p:ext>
            </p:extLst>
          </p:nvPr>
        </p:nvGraphicFramePr>
        <p:xfrm>
          <a:off x="288867" y="1086709"/>
          <a:ext cx="8871759" cy="5041392"/>
        </p:xfrm>
        <a:graphic>
          <a:graphicData uri="http://schemas.openxmlformats.org/drawingml/2006/table">
            <a:tbl>
              <a:tblPr firstRow="1" bandRow="1">
                <a:tableStyleId>{5C22544A-7EE6-4342-B048-85BDC9FD1C3A}</a:tableStyleId>
              </a:tblPr>
              <a:tblGrid>
                <a:gridCol w="2745278">
                  <a:extLst>
                    <a:ext uri="{9D8B030D-6E8A-4147-A177-3AD203B41FA5}">
                      <a16:colId xmlns:a16="http://schemas.microsoft.com/office/drawing/2014/main" val="20000"/>
                    </a:ext>
                  </a:extLst>
                </a:gridCol>
                <a:gridCol w="6126481">
                  <a:extLst>
                    <a:ext uri="{9D8B030D-6E8A-4147-A177-3AD203B41FA5}">
                      <a16:colId xmlns:a16="http://schemas.microsoft.com/office/drawing/2014/main" val="20001"/>
                    </a:ext>
                  </a:extLst>
                </a:gridCol>
              </a:tblGrid>
              <a:tr h="615278">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Statement in the </a:t>
                      </a:r>
                      <a:endParaRPr lang="en-US" sz="2000" dirty="0" smtClean="0">
                        <a:latin typeface="Times New Roman" panose="02020603050405020304" pitchFamily="18" charset="0"/>
                        <a:ea typeface="標楷體" panose="02010601000101010101" pitchFamily="2" charset="-120"/>
                        <a:cs typeface="Times New Roman" panose="02020603050405020304" pitchFamily="18" charset="0"/>
                      </a:endParaRPr>
                    </a:p>
                    <a:p>
                      <a:pPr algn="ct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Plan </a:t>
                      </a:r>
                      <a:r>
                        <a:rPr lang="en-US" sz="2000" dirty="0">
                          <a:latin typeface="Times New Roman" panose="02020603050405020304" pitchFamily="18" charset="0"/>
                          <a:ea typeface="標楷體" panose="02010601000101010101" pitchFamily="2" charset="-120"/>
                          <a:cs typeface="Times New Roman" panose="02020603050405020304" pitchFamily="18" charset="0"/>
                        </a:rPr>
                        <a:t>Outline</a:t>
                      </a:r>
                    </a:p>
                  </a:txBody>
                  <a:tcPr/>
                </a:tc>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The latest work progress of The HKSAR government (example)</a:t>
                      </a:r>
                    </a:p>
                  </a:txBody>
                  <a:tcPr/>
                </a:tc>
                <a:extLst>
                  <a:ext uri="{0D108BD9-81ED-4DB2-BD59-A6C34878D82A}">
                    <a16:rowId xmlns:a16="http://schemas.microsoft.com/office/drawing/2014/main" val="10000"/>
                  </a:ext>
                </a:extLst>
              </a:tr>
              <a:tr h="2222367">
                <a:tc>
                  <a:txBody>
                    <a:bodyPr/>
                    <a:lstStyle/>
                    <a:p>
                      <a:pPr algn="just">
                        <a:lnSpc>
                          <a:spcPct val="120000"/>
                        </a:lnSpc>
                      </a:pPr>
                      <a:r>
                        <a:rPr lang="en-US" sz="1600" dirty="0">
                          <a:latin typeface="Times New Roman" panose="02020603050405020304" pitchFamily="18" charset="0"/>
                          <a:ea typeface="標楷體" panose="02010601000101010101" pitchFamily="2" charset="-120"/>
                          <a:cs typeface="Times New Roman" panose="02020603050405020304" pitchFamily="18" charset="0"/>
                        </a:rPr>
                        <a:t>Support </a:t>
                      </a:r>
                      <a:r>
                        <a:rPr lang="en-US" sz="1600" dirty="0" smtClean="0">
                          <a:latin typeface="Times New Roman" panose="02020603050405020304" pitchFamily="18" charset="0"/>
                          <a:ea typeface="標楷體" panose="02010601000101010101" pitchFamily="2" charset="-120"/>
                          <a:cs typeface="Times New Roman" panose="02020603050405020304" pitchFamily="18" charset="0"/>
                        </a:rPr>
                        <a:t>Hong </a:t>
                      </a:r>
                      <a:r>
                        <a:rPr lang="en-US" sz="1600" dirty="0">
                          <a:latin typeface="Times New Roman" panose="02020603050405020304" pitchFamily="18" charset="0"/>
                          <a:ea typeface="標楷體" panose="02010601000101010101" pitchFamily="2" charset="-120"/>
                          <a:cs typeface="Times New Roman" panose="02020603050405020304" pitchFamily="18" charset="0"/>
                        </a:rPr>
                        <a:t>Kong in developing </a:t>
                      </a:r>
                      <a:r>
                        <a:rPr lang="en-US" sz="1600" dirty="0" smtClean="0">
                          <a:latin typeface="Times New Roman" panose="02020603050405020304" pitchFamily="18" charset="0"/>
                          <a:ea typeface="標楷體" panose="02010601000101010101" pitchFamily="2" charset="-120"/>
                          <a:cs typeface="Times New Roman" panose="02020603050405020304" pitchFamily="18" charset="0"/>
                        </a:rPr>
                        <a:t>into </a:t>
                      </a:r>
                      <a:r>
                        <a:rPr lang="en-US" sz="1600" dirty="0">
                          <a:latin typeface="Times New Roman" panose="02020603050405020304" pitchFamily="18" charset="0"/>
                          <a:ea typeface="標楷體" panose="02010601000101010101" pitchFamily="2" charset="-120"/>
                          <a:cs typeface="Times New Roman" panose="02020603050405020304" pitchFamily="18" charset="0"/>
                        </a:rPr>
                        <a:t>a </a:t>
                      </a:r>
                      <a:r>
                        <a:rPr lang="en-US" sz="1600" dirty="0" smtClean="0">
                          <a:latin typeface="Times New Roman" panose="02020603050405020304" pitchFamily="18" charset="0"/>
                          <a:ea typeface="標楷體" panose="02010601000101010101" pitchFamily="2" charset="-120"/>
                          <a:cs typeface="Times New Roman" panose="02020603050405020304" pitchFamily="18" charset="0"/>
                        </a:rPr>
                        <a:t>hub for arts and cultural</a:t>
                      </a:r>
                      <a:r>
                        <a:rPr lang="en-US" sz="1600" baseline="0" dirty="0" smtClean="0">
                          <a:latin typeface="Times New Roman" panose="02020603050405020304" pitchFamily="18" charset="0"/>
                          <a:ea typeface="標楷體" panose="02010601000101010101" pitchFamily="2" charset="-120"/>
                          <a:cs typeface="Times New Roman" panose="02020603050405020304" pitchFamily="18" charset="0"/>
                        </a:rPr>
                        <a:t> </a:t>
                      </a:r>
                      <a:r>
                        <a:rPr lang="en-US" sz="1600" dirty="0" smtClean="0">
                          <a:latin typeface="Times New Roman" panose="02020603050405020304" pitchFamily="18" charset="0"/>
                          <a:ea typeface="標楷體" panose="02010601000101010101" pitchFamily="2" charset="-120"/>
                          <a:cs typeface="Times New Roman" panose="02020603050405020304" pitchFamily="18" charset="0"/>
                        </a:rPr>
                        <a:t>exchanges between China and the rest of the world</a:t>
                      </a:r>
                      <a:endParaRPr lang="en-US" sz="1600" dirty="0">
                        <a:latin typeface="Times New Roman" panose="02020603050405020304" pitchFamily="18" charset="0"/>
                        <a:ea typeface="標楷體" panose="02010601000101010101" pitchFamily="2" charset="-120"/>
                        <a:cs typeface="Times New Roman" panose="02020603050405020304" pitchFamily="18" charset="0"/>
                      </a:endParaRPr>
                    </a:p>
                  </a:txBody>
                  <a:tcPr/>
                </a:tc>
                <a:tc>
                  <a:txBody>
                    <a:bodyPr/>
                    <a:lstStyle/>
                    <a:p>
                      <a:pPr marL="285750" indent="-285750" algn="just">
                        <a:lnSpc>
                          <a:spcPct val="120000"/>
                        </a:lnSpc>
                        <a:spcBef>
                          <a:spcPts val="600"/>
                        </a:spcBef>
                        <a:buFont typeface="Arial" panose="020B0604020202020204" pitchFamily="34" charset="0"/>
                        <a:buChar char="•"/>
                      </a:pP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HKSAR government continues to promote cultural exchanges between Hong Kong and </a:t>
                      </a:r>
                      <a:r>
                        <a:rPr lang="en-US" altLang="zh-CN"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a:t>
                      </a:r>
                      <a:r>
                        <a:rPr lang="en-US" altLang="zh-CN"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Mainland </a:t>
                      </a:r>
                      <a:r>
                        <a:rPr lang="en-US" altLang="zh-CN"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(including the Greater Bay Area) and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world and thus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showcase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soft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powers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of Chinese culture to the world.</a:t>
                      </a:r>
                    </a:p>
                    <a:p>
                      <a:pPr marL="285750" indent="-285750" algn="just">
                        <a:lnSpc>
                          <a:spcPct val="120000"/>
                        </a:lnSpc>
                        <a:spcBef>
                          <a:spcPts val="600"/>
                        </a:spcBef>
                        <a:buFont typeface="Arial" panose="020B0604020202020204" pitchFamily="34" charset="0"/>
                        <a:buChar char="•"/>
                      </a:pP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Culture, Sports and Tourism Bureau </a:t>
                      </a:r>
                      <a:r>
                        <a:rPr lang="en-US" sz="1600" dirty="0" err="1"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organised</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12</a:t>
                      </a:r>
                      <a:r>
                        <a:rPr lang="en-US" sz="1600" baseline="30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Asian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Cultural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Co-operation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Forum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 December 2022</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t>
                      </a:r>
                    </a:p>
                    <a:p>
                      <a:pPr marL="285750" indent="-285750" algn="just">
                        <a:lnSpc>
                          <a:spcPct val="120000"/>
                        </a:lnSpc>
                        <a:spcBef>
                          <a:spcPts val="600"/>
                        </a:spcBef>
                        <a:buFont typeface="Arial" panose="020B0604020202020204" pitchFamily="34" charset="0"/>
                        <a:buChar char="•"/>
                      </a:pPr>
                      <a:r>
                        <a:rPr lang="en-US" altLang="zh-CN"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HKSAR government continues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to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take forward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construction and improvement works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at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West Kowloon Cultural District (WKCD) and other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venues, as well</a:t>
                      </a:r>
                      <a:r>
                        <a:rPr lang="en-US" sz="16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as promote</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arts and</a:t>
                      </a:r>
                      <a:r>
                        <a:rPr lang="en-US" sz="16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cultural exchanges</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The M+ Museum and the Hong Kong Palace Museum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are scheduled for opening in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2021 and 2022 respectively.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Lyric Theatre Complex of WKCD is scheduled for completion in 2024 </a:t>
                      </a:r>
                      <a:r>
                        <a:rPr lang="en-US" sz="1600" dirty="0" smtClean="0">
                          <a:latin typeface="Times New Roman" panose="02020603050405020304" pitchFamily="18" charset="0"/>
                          <a:ea typeface="標楷體" panose="02010601000101010101" pitchFamily="2" charset="-120"/>
                          <a:cs typeface="Times New Roman" panose="02020603050405020304" pitchFamily="18" charset="0"/>
                        </a:rPr>
                        <a:t>and will become a </a:t>
                      </a:r>
                      <a:r>
                        <a:rPr lang="en-US" sz="1600" dirty="0" err="1" smtClean="0">
                          <a:latin typeface="Times New Roman" panose="02020603050405020304" pitchFamily="18" charset="0"/>
                          <a:ea typeface="標楷體" panose="02010601000101010101" pitchFamily="2" charset="-120"/>
                          <a:cs typeface="Times New Roman" panose="02020603050405020304" pitchFamily="18" charset="0"/>
                        </a:rPr>
                        <a:t>centre</a:t>
                      </a:r>
                      <a:r>
                        <a:rPr lang="en-US" sz="1600" dirty="0" smtClean="0">
                          <a:latin typeface="Times New Roman" panose="02020603050405020304" pitchFamily="18" charset="0"/>
                          <a:ea typeface="標楷體" panose="02010601000101010101" pitchFamily="2" charset="-120"/>
                          <a:cs typeface="Times New Roman" panose="02020603050405020304" pitchFamily="18" charset="0"/>
                        </a:rPr>
                        <a:t> of excellence showcasing the best of Hong Kong and international dance and theatre.</a:t>
                      </a:r>
                      <a:endParaRPr lang="en-US" sz="1600" dirty="0">
                        <a:latin typeface="Times New Roman" panose="02020603050405020304" pitchFamily="18" charset="0"/>
                        <a:ea typeface="標楷體" panose="02010601000101010101" pitchFamily="2" charset="-12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5" name="标题 3073"/>
          <p:cNvSpPr txBox="1">
            <a:spLocks noGrp="1" noChangeArrowheads="1"/>
          </p:cNvSpPr>
          <p:nvPr>
            <p:ph type="title"/>
          </p:nvPr>
        </p:nvSpPr>
        <p:spPr bwMode="auto">
          <a:xfrm>
            <a:off x="788323" y="193271"/>
            <a:ext cx="10766367" cy="735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Examples of the HKSAR Government’s work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
            </a:r>
            <a:b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b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response to the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14</a:t>
            </a:r>
            <a:r>
              <a:rPr lang="en-US" altLang="zh-CN" sz="2800" b="1"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Five-Year Plan</a:t>
            </a:r>
            <a:endParaRPr 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288866" y="6195800"/>
            <a:ext cx="8871760" cy="600164"/>
          </a:xfrm>
          <a:prstGeom prst="rect">
            <a:avLst/>
          </a:prstGeom>
          <a:ln w="28575">
            <a:solidFill>
              <a:srgbClr val="FF0000"/>
            </a:solidFill>
          </a:ln>
        </p:spPr>
        <p:txBody>
          <a:bodyPr wrap="square">
            <a:spAutoFit/>
          </a:bodyPr>
          <a:lstStyle/>
          <a:p>
            <a:pPr algn="just"/>
            <a:r>
              <a:rPr lang="en-US" sz="11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Source: The Legislative Council Panel on Commerce and Industry: Hong Kong Special Administrative Region’s positioning and supporting measures under the National 14th Five-Year Plan, 15 June 2021 (https://www.legco.gov.hk/yr20-21/english/panels/ci/papers/ci20210615cb1-987-3-e.pdf) .Teachers should also pay attention to the latest information released by the HKSAR Government.</a:t>
            </a:r>
          </a:p>
        </p:txBody>
      </p:sp>
      <p:pic>
        <p:nvPicPr>
          <p:cNvPr id="2" name="Picture 1"/>
          <p:cNvPicPr>
            <a:picLocks noChangeAspect="1"/>
          </p:cNvPicPr>
          <p:nvPr/>
        </p:nvPicPr>
        <p:blipFill>
          <a:blip r:embed="rId2"/>
          <a:stretch>
            <a:fillRect/>
          </a:stretch>
        </p:blipFill>
        <p:spPr>
          <a:xfrm>
            <a:off x="9295156" y="2759884"/>
            <a:ext cx="2755295" cy="1850229"/>
          </a:xfrm>
          <a:prstGeom prst="rect">
            <a:avLst/>
          </a:prstGeom>
        </p:spPr>
      </p:pic>
      <p:sp>
        <p:nvSpPr>
          <p:cNvPr id="3" name="Rectangle 2"/>
          <p:cNvSpPr/>
          <p:nvPr/>
        </p:nvSpPr>
        <p:spPr>
          <a:xfrm>
            <a:off x="9295156" y="4858817"/>
            <a:ext cx="2752753" cy="1338828"/>
          </a:xfrm>
          <a:prstGeom prst="rect">
            <a:avLst/>
          </a:prstGeom>
        </p:spPr>
        <p:txBody>
          <a:bodyPr wrap="square">
            <a:spAutoFit/>
          </a:bodyPr>
          <a:lstStyle/>
          <a:p>
            <a:pPr algn="just"/>
            <a:r>
              <a:rPr lang="en-US" altLang="zh-CN" sz="900" dirty="0">
                <a:latin typeface="Times New Roman" panose="02020603050405020304" pitchFamily="18" charset="0"/>
                <a:ea typeface="標楷體" panose="02010601000101010101" pitchFamily="2" charset="-120"/>
                <a:cs typeface="Times New Roman" panose="02020603050405020304" pitchFamily="18" charset="0"/>
              </a:rPr>
              <a:t>The </a:t>
            </a:r>
            <a:r>
              <a:rPr lang="en-US" altLang="zh-CN" sz="900" dirty="0" err="1" smtClean="0">
                <a:latin typeface="Times New Roman" panose="02020603050405020304" pitchFamily="18" charset="0"/>
                <a:ea typeface="標楷體" panose="02010601000101010101" pitchFamily="2" charset="-120"/>
                <a:cs typeface="Times New Roman" panose="02020603050405020304" pitchFamily="18" charset="0"/>
              </a:rPr>
              <a:t>Xiqu</a:t>
            </a:r>
            <a:r>
              <a:rPr lang="en-US" altLang="zh-CN" sz="900" dirty="0" smtClean="0">
                <a:latin typeface="Times New Roman" panose="02020603050405020304" pitchFamily="18" charset="0"/>
                <a:ea typeface="標楷體" panose="02010601000101010101" pitchFamily="2" charset="-120"/>
                <a:cs typeface="Times New Roman" panose="02020603050405020304" pitchFamily="18" charset="0"/>
              </a:rPr>
              <a:t> Centre in </a:t>
            </a:r>
            <a:r>
              <a:rPr lang="en-US" altLang="zh-CN" sz="900" dirty="0">
                <a:latin typeface="Times New Roman" panose="02020603050405020304" pitchFamily="18" charset="0"/>
                <a:ea typeface="標楷體" panose="02010601000101010101" pitchFamily="2" charset="-120"/>
                <a:cs typeface="Times New Roman" panose="02020603050405020304" pitchFamily="18" charset="0"/>
              </a:rPr>
              <a:t>the WKCD</a:t>
            </a:r>
            <a:r>
              <a:rPr lang="en-US" sz="900" dirty="0">
                <a:latin typeface="Times New Roman" panose="02020603050405020304" pitchFamily="18" charset="0"/>
                <a:ea typeface="標楷體" panose="02010601000101010101" pitchFamily="2" charset="-120"/>
                <a:cs typeface="Times New Roman" panose="02020603050405020304" pitchFamily="18" charset="0"/>
              </a:rPr>
              <a:t>, a performing arts venue in the West Kowloon Cultural District, was opened on </a:t>
            </a:r>
            <a:r>
              <a:rPr lang="en-US" sz="9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20 January 2019. It will focus </a:t>
            </a:r>
            <a:r>
              <a:rPr lang="en-US" sz="9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to present quality </a:t>
            </a:r>
            <a:r>
              <a:rPr lang="en-US" sz="900" dirty="0" err="1"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programmes</a:t>
            </a:r>
            <a:r>
              <a:rPr lang="en-US" sz="9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promote </a:t>
            </a:r>
            <a:r>
              <a:rPr lang="en-US" sz="9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development of new repertory, </a:t>
            </a:r>
            <a:r>
              <a:rPr lang="en-US" sz="9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research, </a:t>
            </a:r>
            <a:r>
              <a:rPr lang="en-US" sz="9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education, training and </a:t>
            </a:r>
            <a:r>
              <a:rPr lang="en-US" sz="9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exchanges.</a:t>
            </a:r>
            <a:endParaRPr lang="en-US" sz="9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pPr algn="just"/>
            <a:r>
              <a:rPr lang="en-US" sz="9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Source: The West Kowloon Cultural District </a:t>
            </a:r>
            <a:r>
              <a:rPr lang="en-US" sz="9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Authority</a:t>
            </a:r>
            <a:r>
              <a:rPr lang="en-US" sz="900" strike="sngStrike"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r>
            <a:br>
              <a:rPr lang="en-US" sz="900" strike="sngStrike"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br>
            <a:r>
              <a:rPr lang="en-US" sz="9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https://www.westkowloon.hk/en/press-release/the-first-landmark-venue-at-west-kowloon-the-xiqu-centre-opens-its-doors-in-january-2019</a:t>
            </a:r>
          </a:p>
        </p:txBody>
      </p:sp>
      <p:pic>
        <p:nvPicPr>
          <p:cNvPr id="7" name="Picture 6"/>
          <p:cNvPicPr>
            <a:picLocks noChangeAspect="1"/>
          </p:cNvPicPr>
          <p:nvPr/>
        </p:nvPicPr>
        <p:blipFill>
          <a:blip r:embed="rId3"/>
          <a:stretch>
            <a:fillRect/>
          </a:stretch>
        </p:blipFill>
        <p:spPr>
          <a:xfrm>
            <a:off x="9295156" y="1086709"/>
            <a:ext cx="2752753" cy="1598207"/>
          </a:xfrm>
          <a:prstGeom prst="rect">
            <a:avLst/>
          </a:prstGeom>
        </p:spPr>
      </p:pic>
    </p:spTree>
    <p:extLst>
      <p:ext uri="{BB962C8B-B14F-4D97-AF65-F5344CB8AC3E}">
        <p14:creationId xmlns:p14="http://schemas.microsoft.com/office/powerpoint/2010/main" val="31310409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custDataLst>
              <p:tags r:id="rId1"/>
            </p:custDataLst>
            <p:extLst>
              <p:ext uri="{D42A27DB-BD31-4B8C-83A1-F6EECF244321}">
                <p14:modId xmlns:p14="http://schemas.microsoft.com/office/powerpoint/2010/main" val="11232481"/>
              </p:ext>
            </p:extLst>
          </p:nvPr>
        </p:nvGraphicFramePr>
        <p:xfrm>
          <a:off x="526034" y="995647"/>
          <a:ext cx="11041380" cy="5343222"/>
        </p:xfrm>
        <a:graphic>
          <a:graphicData uri="http://schemas.openxmlformats.org/drawingml/2006/table">
            <a:tbl>
              <a:tblPr firstRow="1" bandRow="1">
                <a:tableStyleId>{5C22544A-7EE6-4342-B048-85BDC9FD1C3A}</a:tableStyleId>
              </a:tblPr>
              <a:tblGrid>
                <a:gridCol w="2892425">
                  <a:extLst>
                    <a:ext uri="{9D8B030D-6E8A-4147-A177-3AD203B41FA5}">
                      <a16:colId xmlns:a16="http://schemas.microsoft.com/office/drawing/2014/main" val="20000"/>
                    </a:ext>
                  </a:extLst>
                </a:gridCol>
                <a:gridCol w="8148955">
                  <a:extLst>
                    <a:ext uri="{9D8B030D-6E8A-4147-A177-3AD203B41FA5}">
                      <a16:colId xmlns:a16="http://schemas.microsoft.com/office/drawing/2014/main" val="20001"/>
                    </a:ext>
                  </a:extLst>
                </a:gridCol>
              </a:tblGrid>
              <a:tr h="789510">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Statement in the </a:t>
                      </a:r>
                      <a:endParaRPr lang="en-US" sz="2000" dirty="0" smtClean="0">
                        <a:latin typeface="Times New Roman" panose="02020603050405020304" pitchFamily="18" charset="0"/>
                        <a:ea typeface="標楷體" panose="02010601000101010101" pitchFamily="2" charset="-120"/>
                        <a:cs typeface="Times New Roman" panose="02020603050405020304" pitchFamily="18" charset="0"/>
                      </a:endParaRPr>
                    </a:p>
                    <a:p>
                      <a:pPr algn="ct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Plan </a:t>
                      </a:r>
                      <a:r>
                        <a:rPr lang="en-US" sz="2000" dirty="0">
                          <a:latin typeface="Times New Roman" panose="02020603050405020304" pitchFamily="18" charset="0"/>
                          <a:ea typeface="標楷體" panose="02010601000101010101" pitchFamily="2" charset="-120"/>
                          <a:cs typeface="Times New Roman" panose="02020603050405020304" pitchFamily="18" charset="0"/>
                        </a:rPr>
                        <a:t>Outline</a:t>
                      </a:r>
                    </a:p>
                  </a:txBody>
                  <a:tcPr/>
                </a:tc>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The latest work progress of The HKSAR government (example)</a:t>
                      </a:r>
                    </a:p>
                  </a:txBody>
                  <a:tcPr/>
                </a:tc>
                <a:extLst>
                  <a:ext uri="{0D108BD9-81ED-4DB2-BD59-A6C34878D82A}">
                    <a16:rowId xmlns:a16="http://schemas.microsoft.com/office/drawing/2014/main" val="10000"/>
                  </a:ext>
                </a:extLst>
              </a:tr>
              <a:tr h="4526433">
                <a:tc>
                  <a:txBody>
                    <a:bodyPr/>
                    <a:lstStyle/>
                    <a:p>
                      <a:pPr algn="just">
                        <a:lnSpc>
                          <a:spcPct val="120000"/>
                        </a:lnSpc>
                      </a:pP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Support </a:t>
                      </a:r>
                      <a:r>
                        <a:rPr lang="en-US" sz="1800" dirty="0">
                          <a:latin typeface="Times New Roman" panose="02020603050405020304" pitchFamily="18" charset="0"/>
                          <a:ea typeface="標楷體" panose="02010601000101010101" pitchFamily="2" charset="-120"/>
                          <a:cs typeface="Times New Roman" panose="02020603050405020304" pitchFamily="18" charset="0"/>
                        </a:rPr>
                        <a:t>Hong Kong in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participating </a:t>
                      </a:r>
                      <a:r>
                        <a:rPr lang="en-US" sz="1800" dirty="0">
                          <a:latin typeface="Times New Roman" panose="02020603050405020304" pitchFamily="18" charset="0"/>
                          <a:ea typeface="標楷體" panose="02010601000101010101" pitchFamily="2" charset="-120"/>
                          <a:cs typeface="Times New Roman" panose="02020603050405020304" pitchFamily="18" charset="0"/>
                        </a:rPr>
                        <a:t>and </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assisting in the country’s all-round opening up and development into a modern economy, and in jointly establishing a functional platform for the Belt </a:t>
                      </a:r>
                      <a:r>
                        <a:rPr lang="en-US" sz="1800" dirty="0">
                          <a:latin typeface="Times New Roman" panose="02020603050405020304" pitchFamily="18" charset="0"/>
                          <a:ea typeface="標楷體" panose="02010601000101010101" pitchFamily="2" charset="-120"/>
                          <a:cs typeface="Times New Roman" panose="02020603050405020304" pitchFamily="18" charset="0"/>
                        </a:rPr>
                        <a:t>and Road Initiative</a:t>
                      </a:r>
                    </a:p>
                  </a:txBody>
                  <a:tcPr/>
                </a:tc>
                <a:tc>
                  <a:txBody>
                    <a:bodyPr/>
                    <a:lstStyle/>
                    <a:p>
                      <a:pPr marL="285750" indent="-285750" algn="just">
                        <a:lnSpc>
                          <a:spcPct val="120000"/>
                        </a:lnSpc>
                        <a:buFont typeface="Arial" panose="020B0604020202020204" pitchFamily="34" charset="0"/>
                        <a:buChar char="•"/>
                      </a:pPr>
                      <a:r>
                        <a:rPr lang="en-US" sz="1800" dirty="0" err="1" smtClean="0">
                          <a:latin typeface="Times New Roman" panose="02020603050405020304" pitchFamily="18" charset="0"/>
                          <a:ea typeface="標楷體" panose="02010601000101010101" pitchFamily="2" charset="-120"/>
                          <a:cs typeface="Times New Roman" panose="02020603050405020304" pitchFamily="18" charset="0"/>
                        </a:rPr>
                        <a:t>Organised</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 a high-level roundtable in conjunction with the State-owned Assets Supervision and Administration Commission of the State Council in January 2021 to promote exchanges and co-operation between state-owned enterprises and Hong Kong’s business and professional services sector.  In addition, the Mainland Enterprises Partnership Exchange and Interface </a:t>
                      </a:r>
                      <a:r>
                        <a:rPr lang="en-US" sz="1800" dirty="0" err="1" smtClean="0">
                          <a:latin typeface="Times New Roman" panose="02020603050405020304" pitchFamily="18" charset="0"/>
                          <a:ea typeface="標楷體" panose="02010601000101010101" pitchFamily="2" charset="-120"/>
                          <a:cs typeface="Times New Roman" panose="02020603050405020304" pitchFamily="18" charset="0"/>
                        </a:rPr>
                        <a:t>Programme</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 was launched in May 2021, and the first sharing session under the </a:t>
                      </a:r>
                      <a:r>
                        <a:rPr lang="en-US" sz="1800" dirty="0" err="1" smtClean="0">
                          <a:latin typeface="Times New Roman" panose="02020603050405020304" pitchFamily="18" charset="0"/>
                          <a:ea typeface="標楷體" panose="02010601000101010101" pitchFamily="2" charset="-120"/>
                          <a:cs typeface="Times New Roman" panose="02020603050405020304" pitchFamily="18" charset="0"/>
                        </a:rPr>
                        <a:t>Programme</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 was </a:t>
                      </a:r>
                      <a:r>
                        <a:rPr lang="en-US" sz="1800" dirty="0" err="1" smtClean="0">
                          <a:latin typeface="Times New Roman" panose="02020603050405020304" pitchFamily="18" charset="0"/>
                          <a:ea typeface="標楷體" panose="02010601000101010101" pitchFamily="2" charset="-120"/>
                          <a:cs typeface="Times New Roman" panose="02020603050405020304" pitchFamily="18" charset="0"/>
                        </a:rPr>
                        <a:t>organised</a:t>
                      </a:r>
                      <a:r>
                        <a:rPr lang="en-US" sz="1800" dirty="0" smtClean="0">
                          <a:latin typeface="Times New Roman" panose="02020603050405020304" pitchFamily="18" charset="0"/>
                          <a:ea typeface="標楷體" panose="02010601000101010101" pitchFamily="2" charset="-120"/>
                          <a:cs typeface="Times New Roman" panose="02020603050405020304" pitchFamily="18" charset="0"/>
                        </a:rPr>
                        <a:t> to foster exchanges and ties between Mainland enterprises and Hong Kong’s professional services sector.</a:t>
                      </a:r>
                      <a:endParaRPr lang="en-US" altLang="zh-TW" sz="1800" dirty="0">
                        <a:latin typeface="Times New Roman" panose="02020603050405020304" pitchFamily="18" charset="0"/>
                        <a:ea typeface="標楷體" panose="02010601000101010101" pitchFamily="2" charset="-120"/>
                        <a:cs typeface="Times New Roman" panose="02020603050405020304" pitchFamily="18" charset="0"/>
                      </a:endParaRPr>
                    </a:p>
                    <a:p>
                      <a:pPr marL="285750" indent="-285750" algn="l" rtl="0">
                        <a:buFont typeface="Arial" panose="020B0604020202020204" pitchFamily="34" charset="0"/>
                        <a:buChar char="•"/>
                      </a:pPr>
                      <a:endParaRPr lang="en-US" altLang="zh-TW" sz="2000" dirty="0">
                        <a:latin typeface="Times New Roman" panose="02020603050405020304" pitchFamily="18" charset="0"/>
                        <a:ea typeface="標楷體" panose="02010601000101010101" pitchFamily="2" charset="-120"/>
                        <a:cs typeface="Times New Roman" panose="02020603050405020304" pitchFamily="18" charset="0"/>
                      </a:endParaRPr>
                    </a:p>
                    <a:p>
                      <a:pPr marL="285750" indent="-285750" algn="l" rtl="0">
                        <a:buFont typeface="Arial" panose="020B0604020202020204" pitchFamily="34" charset="0"/>
                        <a:buChar char="•"/>
                      </a:pPr>
                      <a:endParaRPr lang="en-US" altLang="zh-TW" sz="2000" dirty="0">
                        <a:latin typeface="Times New Roman" panose="02020603050405020304" pitchFamily="18" charset="0"/>
                        <a:ea typeface="標楷體" panose="02010601000101010101" pitchFamily="2" charset="-120"/>
                        <a:cs typeface="Times New Roman" panose="02020603050405020304" pitchFamily="18" charset="0"/>
                      </a:endParaRPr>
                    </a:p>
                    <a:p>
                      <a:pPr marL="285750" indent="-285750" algn="l" rtl="0">
                        <a:buFont typeface="Arial" panose="020B0604020202020204" pitchFamily="34" charset="0"/>
                        <a:buChar char="•"/>
                      </a:pPr>
                      <a:endParaRPr lang="en-US" altLang="zh-TW" sz="2000" dirty="0">
                        <a:latin typeface="Times New Roman" panose="02020603050405020304" pitchFamily="18" charset="0"/>
                        <a:ea typeface="標楷體" panose="02010601000101010101" pitchFamily="2" charset="-120"/>
                        <a:cs typeface="Times New Roman" panose="02020603050405020304" pitchFamily="18" charset="0"/>
                      </a:endParaRPr>
                    </a:p>
                    <a:p>
                      <a:pPr marL="0" indent="0" algn="l" rtl="0">
                        <a:buFont typeface="Arial" panose="020B0604020202020204" pitchFamily="34" charset="0"/>
                        <a:buNone/>
                      </a:pPr>
                      <a:endParaRPr lang="en-US" altLang="zh-TW" sz="1200" b="0" i="0" kern="1200" dirty="0">
                        <a:solidFill>
                          <a:schemeClr val="dk1"/>
                        </a:solidFill>
                        <a:effectLst/>
                        <a:latin typeface="Times New Roman" panose="02020603050405020304" pitchFamily="18" charset="0"/>
                        <a:ea typeface="標楷體" panose="02010601000101010101" pitchFamily="2" charset="-120"/>
                        <a:cs typeface="Times New Roman" panose="02020603050405020304" pitchFamily="18" charset="0"/>
                      </a:endParaRPr>
                    </a:p>
                    <a:p>
                      <a:pPr marL="0" indent="0">
                        <a:buFont typeface="Arial" panose="020B0604020202020204" pitchFamily="34" charset="0"/>
                        <a:buNone/>
                      </a:pPr>
                      <a:r>
                        <a:rPr lang="en-US" sz="1200" b="0" i="0" dirty="0">
                          <a:solidFill>
                            <a:schemeClr val="dk1"/>
                          </a:solidFill>
                          <a:latin typeface="Times New Roman" panose="02020603050405020304" pitchFamily="18" charset="0"/>
                          <a:ea typeface="標楷體" panose="02010601000101010101" pitchFamily="2" charset="-120"/>
                          <a:cs typeface="Times New Roman" panose="02020603050405020304" pitchFamily="18" charset="0"/>
                        </a:rPr>
                        <a:t> </a:t>
                      </a:r>
                      <a:endParaRPr lang="en-US" sz="1200" b="0" i="0" dirty="0" smtClean="0">
                        <a:solidFill>
                          <a:schemeClr val="dk1"/>
                        </a:solidFill>
                        <a:latin typeface="Times New Roman" panose="02020603050405020304" pitchFamily="18" charset="0"/>
                        <a:ea typeface="標楷體" panose="02010601000101010101" pitchFamily="2" charset="-120"/>
                        <a:cs typeface="Times New Roman" panose="02020603050405020304" pitchFamily="18" charset="0"/>
                      </a:endParaRPr>
                    </a:p>
                    <a:p>
                      <a:pPr marL="0" indent="0">
                        <a:buFont typeface="Arial" panose="020B0604020202020204" pitchFamily="34" charset="0"/>
                        <a:buNone/>
                      </a:pPr>
                      <a:endParaRPr lang="en-US" sz="1200" b="0" i="0" dirty="0" smtClean="0">
                        <a:solidFill>
                          <a:schemeClr val="dk1"/>
                        </a:solidFill>
                        <a:latin typeface="Times New Roman" panose="02020603050405020304" pitchFamily="18" charset="0"/>
                        <a:ea typeface="標楷體" panose="02010601000101010101" pitchFamily="2" charset="-120"/>
                        <a:cs typeface="Times New Roman" panose="02020603050405020304" pitchFamily="18" charset="0"/>
                      </a:endParaRPr>
                    </a:p>
                    <a:p>
                      <a:pPr marL="0" indent="0">
                        <a:buFont typeface="Arial" panose="020B0604020202020204" pitchFamily="34" charset="0"/>
                        <a:buNone/>
                      </a:pPr>
                      <a:r>
                        <a:rPr lang="en-US" altLang="zh-CN" sz="1200" dirty="0" smtClean="0">
                          <a:effectLst/>
                          <a:latin typeface="Times New Roman" panose="02020603050405020304" pitchFamily="18" charset="0"/>
                          <a:cs typeface="Times New Roman" panose="02020603050405020304" pitchFamily="18" charset="0"/>
                        </a:rPr>
                        <a:t>“</a:t>
                      </a:r>
                      <a:r>
                        <a:rPr lang="en-US" altLang="zh-CN" sz="1200" dirty="0">
                          <a:effectLst/>
                          <a:latin typeface="Times New Roman" panose="02020603050405020304" pitchFamily="18" charset="0"/>
                          <a:cs typeface="Times New Roman" panose="02020603050405020304" pitchFamily="18" charset="0"/>
                        </a:rPr>
                        <a:t>Belt and Road: Hong Kong-IN”: Mainland Enterprises Partnership Exchange and Interface </a:t>
                      </a:r>
                      <a:r>
                        <a:rPr lang="en-US" altLang="zh-CN" sz="1200" dirty="0" err="1">
                          <a:effectLst/>
                          <a:latin typeface="Times New Roman" panose="02020603050405020304" pitchFamily="18" charset="0"/>
                          <a:cs typeface="Times New Roman" panose="02020603050405020304" pitchFamily="18" charset="0"/>
                        </a:rPr>
                        <a:t>Programme</a:t>
                      </a:r>
                      <a:r>
                        <a:rPr lang="en-US" altLang="zh-CN" sz="1200" dirty="0">
                          <a:effectLst/>
                          <a:latin typeface="Times New Roman" panose="02020603050405020304" pitchFamily="18" charset="0"/>
                          <a:cs typeface="Times New Roman" panose="02020603050405020304" pitchFamily="18" charset="0"/>
                        </a:rPr>
                        <a:t> Sharing Session held on 14 May, 2021”.  </a:t>
                      </a:r>
                      <a:r>
                        <a:rPr lang="en-US" sz="1200" b="0" i="0" dirty="0">
                          <a:solidFill>
                            <a:schemeClr val="dk1"/>
                          </a:solidFill>
                          <a:latin typeface="Times New Roman" panose="02020603050405020304" pitchFamily="18" charset="0"/>
                          <a:ea typeface="標楷體" panose="02010601000101010101" pitchFamily="2" charset="-120"/>
                          <a:cs typeface="Times New Roman" panose="02020603050405020304" pitchFamily="18" charset="0"/>
                        </a:rPr>
                        <a:t>Source: Government Press Release (https://www.info.gov.hk/gia/general/202105/14/P2021051400323.htm)</a:t>
                      </a:r>
                    </a:p>
                  </a:txBody>
                  <a:tcPr/>
                </a:tc>
                <a:extLst>
                  <a:ext uri="{0D108BD9-81ED-4DB2-BD59-A6C34878D82A}">
                    <a16:rowId xmlns:a16="http://schemas.microsoft.com/office/drawing/2014/main" val="10001"/>
                  </a:ext>
                </a:extLst>
              </a:tr>
            </a:tbl>
          </a:graphicData>
        </a:graphic>
      </p:graphicFrame>
      <p:sp>
        <p:nvSpPr>
          <p:cNvPr id="5" name="标题 3073"/>
          <p:cNvSpPr txBox="1">
            <a:spLocks noGrp="1" noChangeArrowheads="1"/>
          </p:cNvSpPr>
          <p:nvPr>
            <p:ph type="title"/>
          </p:nvPr>
        </p:nvSpPr>
        <p:spPr bwMode="auto">
          <a:xfrm>
            <a:off x="779780" y="-844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Examples of the HKSAR Government’s work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
            </a:r>
            <a:b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b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response to the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14</a:t>
            </a:r>
            <a:r>
              <a:rPr lang="en-US" altLang="zh-CN" sz="2800" b="1"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 Five-Year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Plan</a:t>
            </a:r>
            <a:endParaRPr 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92686" y="6420812"/>
            <a:ext cx="11474728" cy="430887"/>
          </a:xfrm>
          <a:prstGeom prst="rect">
            <a:avLst/>
          </a:prstGeom>
          <a:ln w="28575">
            <a:solidFill>
              <a:srgbClr val="FF0000"/>
            </a:solidFill>
          </a:ln>
        </p:spPr>
        <p:txBody>
          <a:bodyPr wrap="square">
            <a:spAutoFit/>
          </a:bodyPr>
          <a:lstStyle/>
          <a:p>
            <a:pPr algn="just"/>
            <a:r>
              <a:rPr lang="en-US" sz="11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Source: The Legislative Council Panel on Commerce and Industry: Hong Kong Special Administrative Region’s positioning and supporting measures under the National 14th Five-Year Plan, 15 June 2021 (https://www.legco.gov.hk/yr20-21/english/panels/ci/papers/ci20210615cb1-987-3-e.pdf) .Teachers should also pay attention to the latest information released by the HKSAR Government.</a:t>
            </a:r>
          </a:p>
        </p:txBody>
      </p:sp>
      <p:pic>
        <p:nvPicPr>
          <p:cNvPr id="2" name="Picture 1"/>
          <p:cNvPicPr>
            <a:picLocks noChangeAspect="1"/>
          </p:cNvPicPr>
          <p:nvPr/>
        </p:nvPicPr>
        <p:blipFill>
          <a:blip r:embed="rId3"/>
          <a:stretch>
            <a:fillRect/>
          </a:stretch>
        </p:blipFill>
        <p:spPr>
          <a:xfrm>
            <a:off x="3986088" y="4541493"/>
            <a:ext cx="2424430" cy="1299845"/>
          </a:xfrm>
          <a:prstGeom prst="rect">
            <a:avLst/>
          </a:prstGeom>
        </p:spPr>
      </p:pic>
      <p:pic>
        <p:nvPicPr>
          <p:cNvPr id="3" name="Picture 2"/>
          <p:cNvPicPr>
            <a:picLocks noChangeAspect="1"/>
          </p:cNvPicPr>
          <p:nvPr/>
        </p:nvPicPr>
        <p:blipFill>
          <a:blip r:embed="rId4"/>
          <a:stretch>
            <a:fillRect/>
          </a:stretch>
        </p:blipFill>
        <p:spPr>
          <a:xfrm>
            <a:off x="7103629" y="4488066"/>
            <a:ext cx="2348865" cy="1256030"/>
          </a:xfrm>
          <a:prstGeom prst="rect">
            <a:avLst/>
          </a:prstGeom>
        </p:spPr>
      </p:pic>
    </p:spTree>
    <p:extLst>
      <p:ext uri="{BB962C8B-B14F-4D97-AF65-F5344CB8AC3E}">
        <p14:creationId xmlns:p14="http://schemas.microsoft.com/office/powerpoint/2010/main" val="42324784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97544407"/>
              </p:ext>
            </p:extLst>
          </p:nvPr>
        </p:nvGraphicFramePr>
        <p:xfrm>
          <a:off x="637250" y="990600"/>
          <a:ext cx="11078210" cy="2883479"/>
        </p:xfrm>
        <a:graphic>
          <a:graphicData uri="http://schemas.openxmlformats.org/drawingml/2006/table">
            <a:tbl>
              <a:tblPr firstRow="1" bandRow="1">
                <a:tableStyleId>{5C22544A-7EE6-4342-B048-85BDC9FD1C3A}</a:tableStyleId>
              </a:tblPr>
              <a:tblGrid>
                <a:gridCol w="2525808">
                  <a:extLst>
                    <a:ext uri="{9D8B030D-6E8A-4147-A177-3AD203B41FA5}">
                      <a16:colId xmlns:a16="http://schemas.microsoft.com/office/drawing/2014/main" val="20000"/>
                    </a:ext>
                  </a:extLst>
                </a:gridCol>
                <a:gridCol w="8552402">
                  <a:extLst>
                    <a:ext uri="{9D8B030D-6E8A-4147-A177-3AD203B41FA5}">
                      <a16:colId xmlns:a16="http://schemas.microsoft.com/office/drawing/2014/main" val="20001"/>
                    </a:ext>
                  </a:extLst>
                </a:gridCol>
              </a:tblGrid>
              <a:tr h="740735">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Statement in the </a:t>
                      </a:r>
                      <a:endParaRPr lang="en-US" sz="2000" dirty="0" smtClean="0">
                        <a:latin typeface="Times New Roman" panose="02020603050405020304" pitchFamily="18" charset="0"/>
                        <a:ea typeface="標楷體" panose="02010601000101010101" pitchFamily="2" charset="-120"/>
                        <a:cs typeface="Times New Roman" panose="02020603050405020304" pitchFamily="18" charset="0"/>
                      </a:endParaRPr>
                    </a:p>
                    <a:p>
                      <a:pPr algn="ct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Plan </a:t>
                      </a:r>
                      <a:r>
                        <a:rPr lang="en-US" sz="2000" dirty="0">
                          <a:latin typeface="Times New Roman" panose="02020603050405020304" pitchFamily="18" charset="0"/>
                          <a:ea typeface="標楷體" panose="02010601000101010101" pitchFamily="2" charset="-120"/>
                          <a:cs typeface="Times New Roman" panose="02020603050405020304" pitchFamily="18" charset="0"/>
                        </a:rPr>
                        <a:t>Outline</a:t>
                      </a:r>
                    </a:p>
                  </a:txBody>
                  <a:tcPr/>
                </a:tc>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The latest work progress of The HKSAR government (example)</a:t>
                      </a:r>
                    </a:p>
                  </a:txBody>
                  <a:tcPr/>
                </a:tc>
                <a:extLst>
                  <a:ext uri="{0D108BD9-81ED-4DB2-BD59-A6C34878D82A}">
                    <a16:rowId xmlns:a16="http://schemas.microsoft.com/office/drawing/2014/main" val="10000"/>
                  </a:ext>
                </a:extLst>
              </a:tr>
              <a:tr h="1997235">
                <a:tc>
                  <a:txBody>
                    <a:bodyPr/>
                    <a:lstStyle/>
                    <a:p>
                      <a:pPr algn="just"/>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Deepen the Mainland’s co-operation with Hong Kong in commerce and</a:t>
                      </a:r>
                      <a:r>
                        <a:rPr lang="en-US" sz="18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trade</a:t>
                      </a:r>
                      <a:endPar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txBody>
                  <a:tcPr/>
                </a:tc>
                <a:tc>
                  <a:txBody>
                    <a:bodyPr/>
                    <a:lstStyle/>
                    <a:p>
                      <a:pPr marL="285750" indent="-285750" algn="just">
                        <a:lnSpc>
                          <a:spcPct val="120000"/>
                        </a:lnSpc>
                        <a:spcBef>
                          <a:spcPts val="600"/>
                        </a:spcBef>
                        <a:buFont typeface="Arial" panose="020B0604020202020204" pitchFamily="34" charset="0"/>
                        <a:buChar char="•"/>
                      </a:pP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Hong Kong Trade Development Council (HKTDC) launched a one-stop </a:t>
                      </a:r>
                      <a:r>
                        <a:rPr lang="en-US" sz="1800"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GoGBA</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platform in June 2021 to provide </a:t>
                      </a:r>
                      <a:r>
                        <a:rPr lang="en-US" altLang="zh-CN"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market information on the Greater Bay Area and related government policies, enquiry service and training, as well as business promotion, development and matching services. </a:t>
                      </a:r>
                    </a:p>
                    <a:p>
                      <a:pPr marL="285750" indent="-285750" algn="just">
                        <a:lnSpc>
                          <a:spcPct val="120000"/>
                        </a:lnSpc>
                        <a:spcBef>
                          <a:spcPts val="600"/>
                        </a:spcBef>
                        <a:buFont typeface="Arial" panose="020B0604020202020204" pitchFamily="34" charset="0"/>
                        <a:buChar char="•"/>
                      </a:pP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HKSAR Government continues to liaise with the Ministry of Commerce to explore new </a:t>
                      </a:r>
                      <a:r>
                        <a:rPr lang="en-US" sz="1800" dirty="0" err="1"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liberalisation</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measures and new subjects for co-operation under CEPA.  </a:t>
                      </a:r>
                      <a:endParaRPr lang="en-US" sz="1800" strike="sngStrike"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5" name="标题 3073"/>
          <p:cNvSpPr txBox="1">
            <a:spLocks noGrp="1" noChangeArrowheads="1"/>
          </p:cNvSpPr>
          <p:nvPr>
            <p:ph type="title"/>
          </p:nvPr>
        </p:nvSpPr>
        <p:spPr bwMode="auto">
          <a:xfrm>
            <a:off x="761538" y="-703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Examples of the HKSAR Government’s work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
            </a:r>
            <a:b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b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response to the 14th Five-Year Plan</a:t>
            </a:r>
            <a:endParaRPr 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 name="Picture 6">
            <a:hlinkClick r:id="rId2"/>
          </p:cNvPr>
          <p:cNvPicPr>
            <a:picLocks noChangeAspect="1"/>
          </p:cNvPicPr>
          <p:nvPr/>
        </p:nvPicPr>
        <p:blipFill>
          <a:blip r:embed="rId3"/>
          <a:stretch>
            <a:fillRect/>
          </a:stretch>
        </p:blipFill>
        <p:spPr>
          <a:xfrm>
            <a:off x="655665" y="4868278"/>
            <a:ext cx="1964667" cy="1255430"/>
          </a:xfrm>
          <a:prstGeom prst="rect">
            <a:avLst/>
          </a:prstGeom>
        </p:spPr>
      </p:pic>
      <p:sp>
        <p:nvSpPr>
          <p:cNvPr id="8" name="Rectangle 7"/>
          <p:cNvSpPr/>
          <p:nvPr/>
        </p:nvSpPr>
        <p:spPr>
          <a:xfrm>
            <a:off x="8410690" y="4871845"/>
            <a:ext cx="3267941" cy="1815882"/>
          </a:xfrm>
          <a:prstGeom prst="rect">
            <a:avLst/>
          </a:prstGeom>
          <a:ln w="28575">
            <a:solidFill>
              <a:srgbClr val="FF0000"/>
            </a:solidFill>
          </a:ln>
        </p:spPr>
        <p:txBody>
          <a:bodyPr wrap="square">
            <a:spAutoFit/>
          </a:bodyPr>
          <a:lstStyle/>
          <a:p>
            <a:pPr algn="just"/>
            <a:r>
              <a:rPr lang="en-US" sz="1600" dirty="0">
                <a:latin typeface="Times New Roman" panose="02020603050405020304" pitchFamily="18" charset="0"/>
                <a:cs typeface="Times New Roman" panose="02020603050405020304" pitchFamily="18" charset="0"/>
              </a:rPr>
              <a:t>The Hong Kong Trade Development Council (HKTDC) has launched </a:t>
            </a:r>
            <a:r>
              <a:rPr lang="en-US" sz="1600" dirty="0" err="1">
                <a:latin typeface="Times New Roman" panose="02020603050405020304" pitchFamily="18" charset="0"/>
                <a:cs typeface="Times New Roman" panose="02020603050405020304" pitchFamily="18" charset="0"/>
              </a:rPr>
              <a:t>GoGBA</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which provides business information through its website and WeChat apps for companies </a:t>
            </a:r>
            <a:r>
              <a:rPr lang="en-US" sz="1600" dirty="0" smtClean="0">
                <a:latin typeface="Times New Roman" panose="02020603050405020304" pitchFamily="18" charset="0"/>
                <a:cs typeface="Times New Roman" panose="02020603050405020304" pitchFamily="18" charset="0"/>
              </a:rPr>
              <a:t>wish </a:t>
            </a:r>
            <a:r>
              <a:rPr lang="en-US" sz="1600" dirty="0">
                <a:latin typeface="Times New Roman" panose="02020603050405020304" pitchFamily="18" charset="0"/>
                <a:cs typeface="Times New Roman" panose="02020603050405020304" pitchFamily="18" charset="0"/>
              </a:rPr>
              <a:t>to expand their market in the Greater Bay Area.</a:t>
            </a:r>
          </a:p>
        </p:txBody>
      </p:sp>
      <p:pic>
        <p:nvPicPr>
          <p:cNvPr id="9" name="Picture 8">
            <a:hlinkClick r:id="rId2"/>
          </p:cNvPr>
          <p:cNvPicPr>
            <a:picLocks noChangeAspect="1"/>
          </p:cNvPicPr>
          <p:nvPr/>
        </p:nvPicPr>
        <p:blipFill>
          <a:blip r:embed="rId4"/>
          <a:stretch>
            <a:fillRect/>
          </a:stretch>
        </p:blipFill>
        <p:spPr>
          <a:xfrm>
            <a:off x="2613956" y="4868278"/>
            <a:ext cx="1785922" cy="1255430"/>
          </a:xfrm>
          <a:prstGeom prst="rect">
            <a:avLst/>
          </a:prstGeom>
        </p:spPr>
      </p:pic>
      <p:sp>
        <p:nvSpPr>
          <p:cNvPr id="10" name="Rectangle 9"/>
          <p:cNvSpPr/>
          <p:nvPr/>
        </p:nvSpPr>
        <p:spPr>
          <a:xfrm>
            <a:off x="492181" y="6123708"/>
            <a:ext cx="3239990" cy="461665"/>
          </a:xfrm>
          <a:prstGeom prst="rect">
            <a:avLst/>
          </a:prstGeom>
        </p:spPr>
        <p:txBody>
          <a:bodyPr wrap="none">
            <a:spAutoFit/>
          </a:bodyPr>
          <a:lstStyle/>
          <a:p>
            <a:r>
              <a:rPr lang="en-US" sz="1200" dirty="0">
                <a:latin typeface="Times New Roman" panose="02020603050405020304" pitchFamily="18" charset="0"/>
                <a:ea typeface="標楷體" panose="02010601000101010101" pitchFamily="2" charset="-120"/>
                <a:cs typeface="Times New Roman" panose="02020603050405020304" pitchFamily="18" charset="0"/>
              </a:rPr>
              <a:t>Click the image to watch the video to learn more.</a:t>
            </a:r>
          </a:p>
          <a:p>
            <a:r>
              <a:rPr lang="en-US" sz="1200" dirty="0">
                <a:latin typeface="Times New Roman" panose="02020603050405020304" pitchFamily="18" charset="0"/>
                <a:ea typeface="標楷體" panose="02010601000101010101" pitchFamily="2" charset="-120"/>
                <a:cs typeface="Times New Roman" panose="02020603050405020304" pitchFamily="18" charset="0"/>
              </a:rPr>
              <a:t>Source: HKTDC (https://</a:t>
            </a:r>
            <a:r>
              <a:rPr lang="en-US" sz="1200" dirty="0" smtClean="0">
                <a:latin typeface="Times New Roman" panose="02020603050405020304" pitchFamily="18" charset="0"/>
                <a:ea typeface="標楷體" panose="02010601000101010101" pitchFamily="2" charset="-120"/>
                <a:cs typeface="Times New Roman" panose="02020603050405020304" pitchFamily="18" charset="0"/>
              </a:rPr>
              <a:t>www.go-gba.com/</a:t>
            </a:r>
            <a:r>
              <a:rPr lang="en-US" sz="1200" dirty="0" smtClean="0">
                <a:solidFill>
                  <a:srgbClr val="7030A0"/>
                </a:solidFill>
                <a:latin typeface="Times New Roman" panose="02020603050405020304" pitchFamily="18" charset="0"/>
                <a:ea typeface="標楷體" panose="02010601000101010101" pitchFamily="2" charset="-120"/>
                <a:cs typeface="Times New Roman" panose="02020603050405020304" pitchFamily="18" charset="0"/>
              </a:rPr>
              <a:t>en</a:t>
            </a:r>
            <a:r>
              <a:rPr lang="en-US" sz="1200" dirty="0" smtClean="0">
                <a:latin typeface="Times New Roman" panose="02020603050405020304" pitchFamily="18" charset="0"/>
                <a:ea typeface="標楷體" panose="02010601000101010101" pitchFamily="2" charset="-120"/>
                <a:cs typeface="Times New Roman" panose="02020603050405020304" pitchFamily="18" charset="0"/>
              </a:rPr>
              <a:t>/)</a:t>
            </a:r>
            <a:endParaRPr lang="en-US" sz="1200" dirty="0">
              <a:latin typeface="Times New Roman" panose="02020603050405020304" pitchFamily="18" charset="0"/>
              <a:ea typeface="標楷體" panose="02010601000101010101" pitchFamily="2" charset="-120"/>
              <a:cs typeface="Times New Roman" panose="02020603050405020304" pitchFamily="18" charset="0"/>
            </a:endParaRPr>
          </a:p>
        </p:txBody>
      </p:sp>
      <p:pic>
        <p:nvPicPr>
          <p:cNvPr id="3" name="Picture 2">
            <a:hlinkClick r:id="rId2"/>
          </p:cNvPr>
          <p:cNvPicPr>
            <a:picLocks noChangeAspect="1"/>
          </p:cNvPicPr>
          <p:nvPr/>
        </p:nvPicPr>
        <p:blipFill>
          <a:blip r:embed="rId5"/>
          <a:stretch>
            <a:fillRect/>
          </a:stretch>
        </p:blipFill>
        <p:spPr>
          <a:xfrm>
            <a:off x="5495291" y="4868278"/>
            <a:ext cx="2801601" cy="1255430"/>
          </a:xfrm>
          <a:prstGeom prst="rect">
            <a:avLst/>
          </a:prstGeom>
        </p:spPr>
      </p:pic>
      <p:pic>
        <p:nvPicPr>
          <p:cNvPr id="11" name="Picture 10">
            <a:hlinkClick r:id="rId2"/>
          </p:cNvPr>
          <p:cNvPicPr>
            <a:picLocks noChangeAspect="1"/>
          </p:cNvPicPr>
          <p:nvPr/>
        </p:nvPicPr>
        <p:blipFill>
          <a:blip r:embed="rId6"/>
          <a:stretch>
            <a:fillRect/>
          </a:stretch>
        </p:blipFill>
        <p:spPr>
          <a:xfrm>
            <a:off x="4384273" y="4868279"/>
            <a:ext cx="1111018" cy="1255429"/>
          </a:xfrm>
          <a:prstGeom prst="rect">
            <a:avLst/>
          </a:prstGeom>
        </p:spPr>
      </p:pic>
      <p:sp>
        <p:nvSpPr>
          <p:cNvPr id="12" name="Rectangle 5"/>
          <p:cNvSpPr/>
          <p:nvPr/>
        </p:nvSpPr>
        <p:spPr>
          <a:xfrm>
            <a:off x="637250" y="3991224"/>
            <a:ext cx="11041381" cy="646331"/>
          </a:xfrm>
          <a:prstGeom prst="rect">
            <a:avLst/>
          </a:prstGeom>
          <a:ln w="28575">
            <a:solidFill>
              <a:srgbClr val="FF0000"/>
            </a:solidFill>
          </a:ln>
        </p:spPr>
        <p:txBody>
          <a:bodyPr wrap="square">
            <a:spAutoFit/>
          </a:bodyPr>
          <a:lstStyle/>
          <a:p>
            <a:pPr algn="just"/>
            <a:r>
              <a:rPr lang="en-US" sz="12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Source: The Legislative Council Panel on Commerce and Industry: Hong Kong Special Administrative Region’s positioning and supporting measures under the National 14th Five-Year Plan, 15 June 2021 (https://www.legco.gov.hk/yr20-21/english/panels/ci/papers/ci20210615cb1-987-3-e.pdf) .Teachers should also pay attention to the latest information released by the HKSAR Government.</a:t>
            </a:r>
          </a:p>
        </p:txBody>
      </p:sp>
    </p:spTree>
    <p:extLst>
      <p:ext uri="{BB962C8B-B14F-4D97-AF65-F5344CB8AC3E}">
        <p14:creationId xmlns:p14="http://schemas.microsoft.com/office/powerpoint/2010/main" val="7895585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6882981"/>
              </p:ext>
            </p:extLst>
          </p:nvPr>
        </p:nvGraphicFramePr>
        <p:xfrm>
          <a:off x="387927" y="1823184"/>
          <a:ext cx="11228763" cy="2923407"/>
        </p:xfrm>
        <a:graphic>
          <a:graphicData uri="http://schemas.openxmlformats.org/drawingml/2006/table">
            <a:tbl>
              <a:tblPr firstRow="1" bandRow="1">
                <a:tableStyleId>{5C22544A-7EE6-4342-B048-85BDC9FD1C3A}</a:tableStyleId>
              </a:tblPr>
              <a:tblGrid>
                <a:gridCol w="2752104">
                  <a:extLst>
                    <a:ext uri="{9D8B030D-6E8A-4147-A177-3AD203B41FA5}">
                      <a16:colId xmlns:a16="http://schemas.microsoft.com/office/drawing/2014/main" val="20000"/>
                    </a:ext>
                  </a:extLst>
                </a:gridCol>
                <a:gridCol w="8476659">
                  <a:extLst>
                    <a:ext uri="{9D8B030D-6E8A-4147-A177-3AD203B41FA5}">
                      <a16:colId xmlns:a16="http://schemas.microsoft.com/office/drawing/2014/main" val="20001"/>
                    </a:ext>
                  </a:extLst>
                </a:gridCol>
              </a:tblGrid>
              <a:tr h="615278">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Statement in the </a:t>
                      </a:r>
                      <a:endParaRPr lang="en-US" sz="2000" dirty="0" smtClean="0">
                        <a:latin typeface="Times New Roman" panose="02020603050405020304" pitchFamily="18" charset="0"/>
                        <a:ea typeface="標楷體" panose="02010601000101010101" pitchFamily="2" charset="-120"/>
                        <a:cs typeface="Times New Roman" panose="02020603050405020304" pitchFamily="18" charset="0"/>
                      </a:endParaRPr>
                    </a:p>
                    <a:p>
                      <a:pPr algn="ct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Plan </a:t>
                      </a:r>
                      <a:r>
                        <a:rPr lang="en-US" sz="2000" dirty="0">
                          <a:latin typeface="Times New Roman" panose="02020603050405020304" pitchFamily="18" charset="0"/>
                          <a:ea typeface="標楷體" panose="02010601000101010101" pitchFamily="2" charset="-120"/>
                          <a:cs typeface="Times New Roman" panose="02020603050405020304" pitchFamily="18" charset="0"/>
                        </a:rPr>
                        <a:t>Outline</a:t>
                      </a:r>
                    </a:p>
                  </a:txBody>
                  <a:tcPr/>
                </a:tc>
                <a:tc>
                  <a:txBody>
                    <a:bodyPr/>
                    <a:lstStyle/>
                    <a:p>
                      <a:pPr algn="ctr"/>
                      <a:r>
                        <a:rPr lang="en-US" sz="2000" dirty="0">
                          <a:latin typeface="Times New Roman" panose="02020603050405020304" pitchFamily="18" charset="0"/>
                          <a:ea typeface="標楷體" panose="02010601000101010101" pitchFamily="2" charset="-120"/>
                          <a:cs typeface="Times New Roman" panose="02020603050405020304" pitchFamily="18" charset="0"/>
                        </a:rPr>
                        <a:t>The latest work progress of The HKSAR government (example)</a:t>
                      </a:r>
                    </a:p>
                  </a:txBody>
                  <a:tcPr/>
                </a:tc>
                <a:extLst>
                  <a:ext uri="{0D108BD9-81ED-4DB2-BD59-A6C34878D82A}">
                    <a16:rowId xmlns:a16="http://schemas.microsoft.com/office/drawing/2014/main" val="10000"/>
                  </a:ext>
                </a:extLst>
              </a:tr>
              <a:tr h="2222367">
                <a:tc>
                  <a:txBody>
                    <a:bodyPr/>
                    <a:lstStyle/>
                    <a:p>
                      <a:pPr algn="just">
                        <a:lnSpc>
                          <a:spcPct val="120000"/>
                        </a:lnSpc>
                      </a:pP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Deepen and widen the mutual access between the financial markets of the Mainland and Hong Kong </a:t>
                      </a:r>
                      <a:endPar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txBody>
                  <a:tcPr/>
                </a:tc>
                <a:tc>
                  <a:txBody>
                    <a:bodyPr/>
                    <a:lstStyle/>
                    <a:p>
                      <a:pPr marL="285750" indent="-285750" algn="just">
                        <a:lnSpc>
                          <a:spcPct val="120000"/>
                        </a:lnSpc>
                        <a:buFont typeface="Arial" panose="020B0604020202020204" pitchFamily="34" charset="0"/>
                        <a:buChar char="•"/>
                      </a:pP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We</a:t>
                      </a:r>
                      <a:r>
                        <a:rPr lang="en-US" sz="18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have implemented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expansion of the </a:t>
                      </a:r>
                      <a:r>
                        <a:rPr lang="en-US" sz="18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scope of eligible </a:t>
                      </a:r>
                      <a:r>
                        <a:rPr lang="en-US" sz="18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securities under the Southbound</a:t>
                      </a:r>
                      <a:r>
                        <a:rPr lang="en-US" sz="1800"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Trading of Stock Connect from end of December 2021 to cover pre-revenue/pre-profit biotechnology companies listed in Hong Kong under the new listing regime and the inclusion of eligible A-shares listed on the Mainland’s STAR Market into Stock Connect from February 2021. </a:t>
                      </a:r>
                      <a:endParaRPr lang="en-US" sz="1800" strike="sngStrike" baseline="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5" name="标题 3073"/>
          <p:cNvSpPr txBox="1">
            <a:spLocks noGrp="1" noChangeArrowheads="1"/>
          </p:cNvSpPr>
          <p:nvPr>
            <p:ph type="title"/>
          </p:nvPr>
        </p:nvSpPr>
        <p:spPr bwMode="auto">
          <a:xfrm>
            <a:off x="838200" y="345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Examples of the HKSAR Government’s work </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
            </a:r>
            <a:b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b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response to the 14th Five-Year Plan</a:t>
            </a:r>
            <a:endParaRPr 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5"/>
          <p:cNvSpPr/>
          <p:nvPr/>
        </p:nvSpPr>
        <p:spPr>
          <a:xfrm>
            <a:off x="387927" y="5382584"/>
            <a:ext cx="11228763" cy="646331"/>
          </a:xfrm>
          <a:prstGeom prst="rect">
            <a:avLst/>
          </a:prstGeom>
          <a:ln w="28575">
            <a:solidFill>
              <a:srgbClr val="FF0000"/>
            </a:solidFill>
          </a:ln>
        </p:spPr>
        <p:txBody>
          <a:bodyPr wrap="square">
            <a:spAutoFit/>
          </a:bodyPr>
          <a:lstStyle/>
          <a:p>
            <a:pPr algn="just"/>
            <a:r>
              <a:rPr lang="en-US" sz="1200" dirty="0">
                <a:solidFill>
                  <a:srgbClr val="000000"/>
                </a:solidFill>
                <a:latin typeface="Times New Roman" panose="02020603050405020304" pitchFamily="18" charset="0"/>
                <a:ea typeface="標楷體" panose="02010601000101010101" pitchFamily="2" charset="-120"/>
                <a:cs typeface="Times New Roman" panose="02020603050405020304" pitchFamily="18" charset="0"/>
              </a:rPr>
              <a:t>Source: The Legislative Council Panel on Commerce and Industry: Hong Kong Special Administrative Region’s positioning and supporting measures under the National 14th Five-Year Plan, 15 June 2021 (https://www.legco.gov.hk/yr20-21/english/panels/ci/papers/ci20210615cb1-987-3-e.pdf) .Teachers should also pay attention to the latest information released by the HKSAR Government.</a:t>
            </a:r>
          </a:p>
        </p:txBody>
      </p:sp>
    </p:spTree>
    <p:extLst>
      <p:ext uri="{BB962C8B-B14F-4D97-AF65-F5344CB8AC3E}">
        <p14:creationId xmlns:p14="http://schemas.microsoft.com/office/powerpoint/2010/main" val="2832433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430"/>
            <a:ext cx="10515600" cy="1325563"/>
          </a:xfrm>
        </p:spPr>
        <p:txBody>
          <a:bodyPr/>
          <a:lstStyle/>
          <a:p>
            <a:pPr algn="ctr"/>
            <a:r>
              <a:rPr lang="en-US" sz="3600" dirty="0">
                <a:latin typeface="Times New Roman" panose="02020603050405020304" pitchFamily="18" charset="0"/>
                <a:ea typeface="標楷體" panose="02010601000101010101" pitchFamily="2" charset="-120"/>
                <a:cs typeface="Times New Roman" panose="02020603050405020304" pitchFamily="18" charset="0"/>
              </a:rPr>
              <a:t>More references for the </a:t>
            </a:r>
            <a:r>
              <a:rPr lang="en-US" sz="3600" dirty="0" smtClean="0">
                <a:latin typeface="Times New Roman" panose="02020603050405020304" pitchFamily="18" charset="0"/>
                <a:ea typeface="標楷體" panose="02010601000101010101" pitchFamily="2" charset="-120"/>
                <a:cs typeface="Times New Roman" panose="02020603050405020304" pitchFamily="18" charset="0"/>
              </a:rPr>
              <a:t>14</a:t>
            </a:r>
            <a:r>
              <a:rPr lang="en-US" sz="3600" baseline="30000" dirty="0" smtClean="0">
                <a:latin typeface="Times New Roman" panose="02020603050405020304" pitchFamily="18" charset="0"/>
                <a:ea typeface="標楷體" panose="02010601000101010101" pitchFamily="2" charset="-120"/>
                <a:cs typeface="Times New Roman" panose="02020603050405020304" pitchFamily="18" charset="0"/>
              </a:rPr>
              <a:t>th</a:t>
            </a:r>
            <a:r>
              <a:rPr lang="zh-TW" altLang="en-US" sz="3600" baseline="30000" dirty="0" smtClean="0">
                <a:latin typeface="Times New Roman" panose="02020603050405020304" pitchFamily="18" charset="0"/>
                <a:ea typeface="標楷體" panose="02010601000101010101" pitchFamily="2" charset="-120"/>
                <a:cs typeface="Times New Roman" panose="02020603050405020304" pitchFamily="18" charset="0"/>
              </a:rPr>
              <a:t> </a:t>
            </a:r>
            <a:r>
              <a:rPr lang="en-US" sz="3600" dirty="0" smtClean="0">
                <a:latin typeface="Times New Roman" panose="02020603050405020304" pitchFamily="18" charset="0"/>
                <a:ea typeface="標楷體" panose="02010601000101010101" pitchFamily="2" charset="-120"/>
                <a:cs typeface="Times New Roman" panose="02020603050405020304" pitchFamily="18" charset="0"/>
              </a:rPr>
              <a:t>Five-Year </a:t>
            </a:r>
            <a:r>
              <a:rPr lang="en-US" sz="3600" dirty="0">
                <a:latin typeface="Times New Roman" panose="02020603050405020304" pitchFamily="18" charset="0"/>
                <a:ea typeface="標楷體" panose="02010601000101010101" pitchFamily="2" charset="-120"/>
                <a:cs typeface="Times New Roman" panose="02020603050405020304" pitchFamily="18" charset="0"/>
              </a:rPr>
              <a:t>Plan</a:t>
            </a:r>
          </a:p>
        </p:txBody>
      </p:sp>
      <p:sp>
        <p:nvSpPr>
          <p:cNvPr id="9" name="Rectangle 8"/>
          <p:cNvSpPr/>
          <p:nvPr/>
        </p:nvSpPr>
        <p:spPr>
          <a:xfrm>
            <a:off x="3215919" y="3853450"/>
            <a:ext cx="5205977" cy="307777"/>
          </a:xfrm>
          <a:prstGeom prst="rect">
            <a:avLst/>
          </a:prstGeom>
        </p:spPr>
        <p:txBody>
          <a:bodyPr wrap="none">
            <a:spAutoFit/>
          </a:bodyPr>
          <a:lstStyle/>
          <a:p>
            <a:r>
              <a:rPr lang="en-US" sz="1400" dirty="0">
                <a:latin typeface="Times New Roman" panose="02020603050405020304" pitchFamily="18" charset="0"/>
                <a:ea typeface="標楷體" panose="02010601000101010101" pitchFamily="2" charset="-120"/>
                <a:cs typeface="Times New Roman" panose="02020603050405020304" pitchFamily="18" charset="0"/>
              </a:rPr>
              <a:t>Source: </a:t>
            </a:r>
            <a:r>
              <a:rPr lang="en-US" sz="1400" dirty="0">
                <a:latin typeface="Times New Roman" panose="02020603050405020304" pitchFamily="18" charset="0"/>
                <a:cs typeface="Times New Roman" panose="02020603050405020304" pitchFamily="18" charset="0"/>
              </a:rPr>
              <a:t>https://www.cmab.gov.hk/en/issues/14th_5yrsplan_index.htm</a:t>
            </a:r>
          </a:p>
        </p:txBody>
      </p:sp>
      <p:pic>
        <p:nvPicPr>
          <p:cNvPr id="11" name="Picture 10">
            <a:hlinkClick r:id="rId2"/>
          </p:cNvPr>
          <p:cNvPicPr>
            <a:picLocks noChangeAspect="1"/>
          </p:cNvPicPr>
          <p:nvPr/>
        </p:nvPicPr>
        <p:blipFill>
          <a:blip r:embed="rId3"/>
          <a:stretch>
            <a:fillRect/>
          </a:stretch>
        </p:blipFill>
        <p:spPr>
          <a:xfrm>
            <a:off x="5818908" y="4577778"/>
            <a:ext cx="1401772" cy="1202872"/>
          </a:xfrm>
          <a:prstGeom prst="rect">
            <a:avLst/>
          </a:prstGeom>
        </p:spPr>
      </p:pic>
      <p:pic>
        <p:nvPicPr>
          <p:cNvPr id="12" name="Picture 11">
            <a:hlinkClick r:id="rId2"/>
          </p:cNvPr>
          <p:cNvPicPr>
            <a:picLocks noChangeAspect="1"/>
          </p:cNvPicPr>
          <p:nvPr/>
        </p:nvPicPr>
        <p:blipFill>
          <a:blip r:embed="rId4"/>
          <a:stretch>
            <a:fillRect/>
          </a:stretch>
        </p:blipFill>
        <p:spPr>
          <a:xfrm>
            <a:off x="3575089" y="4577777"/>
            <a:ext cx="2243819" cy="1202872"/>
          </a:xfrm>
          <a:prstGeom prst="rect">
            <a:avLst/>
          </a:prstGeom>
        </p:spPr>
      </p:pic>
      <p:sp>
        <p:nvSpPr>
          <p:cNvPr id="13" name="Rectangle 12"/>
          <p:cNvSpPr/>
          <p:nvPr/>
        </p:nvSpPr>
        <p:spPr>
          <a:xfrm>
            <a:off x="3215919" y="5890494"/>
            <a:ext cx="5033645" cy="306705"/>
          </a:xfrm>
          <a:prstGeom prst="rect">
            <a:avLst/>
          </a:prstGeom>
        </p:spPr>
        <p:txBody>
          <a:bodyPr wrap="none">
            <a:spAutoFit/>
          </a:bodyPr>
          <a:lstStyle/>
          <a:p>
            <a:r>
              <a:rPr lang="en-US" sz="1400" dirty="0">
                <a:latin typeface="Times New Roman" panose="02020603050405020304" pitchFamily="18" charset="0"/>
                <a:ea typeface="標楷體" panose="02010601000101010101" pitchFamily="2" charset="-120"/>
                <a:cs typeface="Times New Roman" panose="02020603050405020304" pitchFamily="18" charset="0"/>
              </a:rPr>
              <a:t>Source: https://www.rthk.hk/radio/pth/programme/greaterchina2018</a:t>
            </a:r>
          </a:p>
        </p:txBody>
      </p:sp>
      <p:pic>
        <p:nvPicPr>
          <p:cNvPr id="5" name="圖片 4"/>
          <p:cNvPicPr>
            <a:picLocks noChangeAspect="1"/>
          </p:cNvPicPr>
          <p:nvPr/>
        </p:nvPicPr>
        <p:blipFill>
          <a:blip r:embed="rId5"/>
          <a:stretch>
            <a:fillRect/>
          </a:stretch>
        </p:blipFill>
        <p:spPr>
          <a:xfrm>
            <a:off x="2950708" y="1295034"/>
            <a:ext cx="6296514" cy="1452407"/>
          </a:xfrm>
          <a:prstGeom prst="rect">
            <a:avLst/>
          </a:prstGeom>
        </p:spPr>
      </p:pic>
      <p:pic>
        <p:nvPicPr>
          <p:cNvPr id="6" name="圖片 5"/>
          <p:cNvPicPr>
            <a:picLocks noChangeAspect="1"/>
          </p:cNvPicPr>
          <p:nvPr/>
        </p:nvPicPr>
        <p:blipFill>
          <a:blip r:embed="rId6"/>
          <a:stretch>
            <a:fillRect/>
          </a:stretch>
        </p:blipFill>
        <p:spPr>
          <a:xfrm>
            <a:off x="2950707" y="2747441"/>
            <a:ext cx="6296515" cy="927756"/>
          </a:xfrm>
          <a:prstGeom prst="rect">
            <a:avLst/>
          </a:prstGeom>
        </p:spPr>
      </p:pic>
    </p:spTree>
    <p:extLst>
      <p:ext uri="{BB962C8B-B14F-4D97-AF65-F5344CB8AC3E}">
        <p14:creationId xmlns:p14="http://schemas.microsoft.com/office/powerpoint/2010/main" val="877202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048" y="1267622"/>
            <a:ext cx="10645278" cy="4436432"/>
          </a:xfrm>
        </p:spPr>
        <p:txBody>
          <a:bodyPr>
            <a:noAutofit/>
          </a:bodyPr>
          <a:lstStyle/>
          <a:p>
            <a:pPr marL="0" indent="0" algn="just">
              <a:lnSpc>
                <a:spcPct val="150000"/>
              </a:lnSpc>
              <a:buNone/>
            </a:pPr>
            <a:r>
              <a:rPr lang="en-US" sz="1600" dirty="0">
                <a:latin typeface="Times New Roman" panose="02020603050405020304" pitchFamily="18" charset="0"/>
                <a:ea typeface="標楷體" panose="02010601000101010101" pitchFamily="2" charset="-120"/>
                <a:cs typeface="Times New Roman" panose="02020603050405020304" pitchFamily="18" charset="0"/>
              </a:rPr>
              <a:t>Radio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Television Hong Kong(RTHK) produces many </a:t>
            </a:r>
            <a:r>
              <a:rPr lang="en-US" sz="1600" dirty="0" err="1"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programmes</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on the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14</a:t>
            </a:r>
            <a:r>
              <a:rPr lang="en-US" sz="1600" baseline="30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Five-Year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Plan, covering different fields. Teachers can arrange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students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to visit the RTHK website to listen/watch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a:t>
            </a:r>
            <a:r>
              <a:rPr lang="en-US" sz="1600" dirty="0" err="1"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programmes</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to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learn more according to their needs.</a:t>
            </a:r>
          </a:p>
          <a:p>
            <a:pPr marL="0" indent="0">
              <a:lnSpc>
                <a:spcPct val="100000"/>
              </a:lnSpc>
              <a:buNone/>
            </a:pPr>
            <a:endParaRPr lang="en-US" altLang="zh-TW" sz="14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pPr>
              <a:lnSpc>
                <a:spcPct val="150000"/>
              </a:lnSpc>
              <a:spcBef>
                <a:spcPts val="0"/>
              </a:spcBef>
            </a:pPr>
            <a:r>
              <a:rPr lang="en-US" sz="1600" dirty="0">
                <a:latin typeface="Times New Roman" panose="02020603050405020304" pitchFamily="18" charset="0"/>
                <a:ea typeface="標楷體" panose="02010601000101010101" pitchFamily="2" charset="-120"/>
                <a:cs typeface="Times New Roman" panose="02020603050405020304" pitchFamily="18" charset="0"/>
              </a:rPr>
              <a:t>Seminar on Strategic Planning of the 14th Five-Year Plan and the Opportunities for Hong Kong, https://www.rthk.hk/radio/pth/programme/2021fourteenth</a:t>
            </a:r>
          </a:p>
          <a:p>
            <a:pPr>
              <a:lnSpc>
                <a:spcPct val="150000"/>
              </a:lnSpc>
              <a:spcBef>
                <a:spcPts val="0"/>
              </a:spcBef>
            </a:pPr>
            <a:r>
              <a:rPr lang="en-US" sz="1600" dirty="0" smtClean="0">
                <a:latin typeface="Times New Roman" panose="02020603050405020304" pitchFamily="18" charset="0"/>
                <a:ea typeface="標楷體" panose="02010601000101010101" pitchFamily="2" charset="-120"/>
                <a:cs typeface="Times New Roman" panose="02020603050405020304" pitchFamily="18" charset="0"/>
              </a:rPr>
              <a:t>Talk </a:t>
            </a:r>
            <a:r>
              <a:rPr lang="en-US" sz="1600" dirty="0">
                <a:latin typeface="Times New Roman" panose="02020603050405020304" pitchFamily="18" charset="0"/>
                <a:ea typeface="標楷體" panose="02010601000101010101" pitchFamily="2" charset="-120"/>
                <a:cs typeface="Times New Roman" panose="02020603050405020304" pitchFamily="18" charset="0"/>
              </a:rPr>
              <a:t>on 14th Five-Year Plan: Seize the New Opportunities Offered by the 14th Five-Year Plan and Integrate into the New Dual Circulation Pattern, https://www.rthk.hk/tv/dtt31/programme/national14_5yearplan_legco</a:t>
            </a:r>
          </a:p>
          <a:p>
            <a:pPr>
              <a:lnSpc>
                <a:spcPct val="150000"/>
              </a:lnSpc>
              <a:spcBef>
                <a:spcPts val="0"/>
              </a:spcBef>
            </a:pPr>
            <a:r>
              <a:rPr lang="en-US" sz="1600" dirty="0">
                <a:latin typeface="Times New Roman" panose="02020603050405020304" pitchFamily="18" charset="0"/>
                <a:ea typeface="標楷體" panose="02010601000101010101" pitchFamily="2" charset="-120"/>
                <a:cs typeface="Times New Roman" panose="02020603050405020304" pitchFamily="18" charset="0"/>
              </a:rPr>
              <a:t>On </a:t>
            </a:r>
            <a:r>
              <a:rPr lang="en-US" sz="1600" i="1" dirty="0">
                <a:latin typeface="Times New Roman" panose="02020603050405020304" pitchFamily="18" charset="0"/>
                <a:ea typeface="標楷體" panose="02010601000101010101" pitchFamily="2" charset="-120"/>
                <a:cs typeface="Times New Roman" panose="02020603050405020304" pitchFamily="18" charset="0"/>
              </a:rPr>
              <a:t>Overall Plan for the Guangdong-Macao In-depth Cooperation Zone in </a:t>
            </a:r>
            <a:r>
              <a:rPr lang="en-US" sz="1600" i="1" dirty="0" err="1">
                <a:latin typeface="Times New Roman" panose="02020603050405020304" pitchFamily="18" charset="0"/>
                <a:ea typeface="標楷體" panose="02010601000101010101" pitchFamily="2" charset="-120"/>
                <a:cs typeface="Times New Roman" panose="02020603050405020304" pitchFamily="18" charset="0"/>
              </a:rPr>
              <a:t>Hengqin</a:t>
            </a:r>
            <a:r>
              <a:rPr lang="en-US" sz="1600" i="1" dirty="0">
                <a:latin typeface="Times New Roman" panose="02020603050405020304" pitchFamily="18" charset="0"/>
                <a:ea typeface="標楷體" panose="02010601000101010101" pitchFamily="2" charset="-120"/>
                <a:cs typeface="Times New Roman" panose="02020603050405020304" pitchFamily="18" charset="0"/>
              </a:rPr>
              <a:t> </a:t>
            </a:r>
            <a:r>
              <a:rPr lang="en-US" sz="1600" dirty="0">
                <a:latin typeface="Times New Roman" panose="02020603050405020304" pitchFamily="18" charset="0"/>
                <a:ea typeface="標楷體" panose="02010601000101010101" pitchFamily="2" charset="-120"/>
                <a:cs typeface="Times New Roman" panose="02020603050405020304" pitchFamily="18" charset="0"/>
              </a:rPr>
              <a:t>and </a:t>
            </a:r>
            <a:r>
              <a:rPr lang="en-US" sz="1600" i="1" dirty="0">
                <a:latin typeface="Times New Roman" panose="02020603050405020304" pitchFamily="18" charset="0"/>
                <a:ea typeface="標楷體" panose="02010601000101010101" pitchFamily="2" charset="-120"/>
                <a:cs typeface="Times New Roman" panose="02020603050405020304" pitchFamily="18" charset="0"/>
              </a:rPr>
              <a:t>Plan for Comprehensively Deepening Reform and Opening up of Qianhai Shenzhen-Hong Kong Modern Service Industry Cooperation Zone” ,</a:t>
            </a:r>
            <a:r>
              <a:rPr lang="en-US" sz="1600" dirty="0">
                <a:latin typeface="Times New Roman" panose="02020603050405020304" pitchFamily="18" charset="0"/>
                <a:ea typeface="標楷體" panose="02010601000101010101" pitchFamily="2" charset="-120"/>
                <a:cs typeface="Times New Roman" panose="02020603050405020304" pitchFamily="18" charset="0"/>
              </a:rPr>
              <a:t/>
            </a:r>
            <a:br>
              <a:rPr lang="en-US" sz="1600" dirty="0">
                <a:latin typeface="Times New Roman" panose="02020603050405020304" pitchFamily="18" charset="0"/>
                <a:ea typeface="標楷體" panose="02010601000101010101" pitchFamily="2" charset="-120"/>
                <a:cs typeface="Times New Roman" panose="02020603050405020304" pitchFamily="18" charset="0"/>
              </a:rPr>
            </a:br>
            <a:r>
              <a:rPr lang="en-US" sz="1600" dirty="0">
                <a:latin typeface="Times New Roman" panose="02020603050405020304" pitchFamily="18" charset="0"/>
                <a:ea typeface="標楷體" panose="02010601000101010101" pitchFamily="2" charset="-120"/>
                <a:cs typeface="Times New Roman" panose="02020603050405020304" pitchFamily="18" charset="0"/>
              </a:rPr>
              <a:t>https://app7.rthk.hk/elearning/gba/related_forum.php</a:t>
            </a:r>
          </a:p>
          <a:p>
            <a:pPr marL="0" indent="0">
              <a:lnSpc>
                <a:spcPct val="150000"/>
              </a:lnSpc>
              <a:spcBef>
                <a:spcPts val="0"/>
              </a:spcBef>
              <a:buNone/>
            </a:pPr>
            <a:r>
              <a:rPr lang="en-US" sz="1400" dirty="0">
                <a:latin typeface="Times New Roman" panose="02020603050405020304" pitchFamily="18" charset="0"/>
                <a:ea typeface="標楷體" panose="02010601000101010101" pitchFamily="2" charset="-120"/>
                <a:cs typeface="Times New Roman" panose="02020603050405020304" pitchFamily="18" charset="0"/>
              </a:rPr>
              <a:t>                                                                                                                                                                                                          </a:t>
            </a:r>
          </a:p>
          <a:p>
            <a:pPr marL="0" indent="0" algn="r">
              <a:lnSpc>
                <a:spcPct val="120000"/>
              </a:lnSpc>
              <a:spcBef>
                <a:spcPts val="0"/>
              </a:spcBef>
              <a:buNone/>
            </a:pPr>
            <a:r>
              <a:rPr lang="en-US" sz="1400" dirty="0">
                <a:latin typeface="Times New Roman" panose="02020603050405020304" pitchFamily="18" charset="0"/>
                <a:ea typeface="標楷體" panose="02010601000101010101" pitchFamily="2" charset="-120"/>
                <a:cs typeface="Times New Roman" panose="02020603050405020304" pitchFamily="18" charset="0"/>
              </a:rPr>
              <a:t>   (</a:t>
            </a:r>
            <a:r>
              <a:rPr lang="en-US" sz="14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Continue on the </a:t>
            </a:r>
            <a:r>
              <a:rPr lang="en-US" sz="14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next </a:t>
            </a:r>
            <a:r>
              <a:rPr lang="en-US" sz="14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slide</a:t>
            </a:r>
            <a:r>
              <a:rPr lang="en-US" sz="1400" dirty="0">
                <a:latin typeface="Times New Roman" panose="02020603050405020304" pitchFamily="18" charset="0"/>
                <a:ea typeface="標楷體" panose="02010601000101010101" pitchFamily="2" charset="-120"/>
                <a:cs typeface="Times New Roman" panose="02020603050405020304" pitchFamily="18" charset="0"/>
              </a:rPr>
              <a:t>.)</a:t>
            </a:r>
          </a:p>
        </p:txBody>
      </p:sp>
      <p:pic>
        <p:nvPicPr>
          <p:cNvPr id="2" name="Picture 1"/>
          <p:cNvPicPr>
            <a:picLocks noChangeAspect="1"/>
          </p:cNvPicPr>
          <p:nvPr/>
        </p:nvPicPr>
        <p:blipFill>
          <a:blip r:embed="rId2"/>
          <a:stretch>
            <a:fillRect/>
          </a:stretch>
        </p:blipFill>
        <p:spPr>
          <a:xfrm>
            <a:off x="1585992" y="5804638"/>
            <a:ext cx="1637756" cy="902437"/>
          </a:xfrm>
          <a:prstGeom prst="rect">
            <a:avLst/>
          </a:prstGeom>
        </p:spPr>
      </p:pic>
      <p:pic>
        <p:nvPicPr>
          <p:cNvPr id="5" name="Picture 4"/>
          <p:cNvPicPr>
            <a:picLocks noChangeAspect="1"/>
          </p:cNvPicPr>
          <p:nvPr/>
        </p:nvPicPr>
        <p:blipFill>
          <a:blip r:embed="rId3"/>
          <a:stretch>
            <a:fillRect/>
          </a:stretch>
        </p:blipFill>
        <p:spPr>
          <a:xfrm>
            <a:off x="3223748" y="6240285"/>
            <a:ext cx="6658904" cy="466790"/>
          </a:xfrm>
          <a:prstGeom prst="rect">
            <a:avLst/>
          </a:prstGeom>
        </p:spPr>
      </p:pic>
      <p:sp>
        <p:nvSpPr>
          <p:cNvPr id="7" name="Title 1"/>
          <p:cNvSpPr>
            <a:spLocks noGrp="1"/>
          </p:cNvSpPr>
          <p:nvPr>
            <p:ph type="title"/>
          </p:nvPr>
        </p:nvSpPr>
        <p:spPr>
          <a:xfrm>
            <a:off x="829887" y="325253"/>
            <a:ext cx="10515600" cy="698905"/>
          </a:xfrm>
        </p:spPr>
        <p:txBody>
          <a:bodyPr>
            <a:noAutofit/>
          </a:bodyPr>
          <a:lstStyle/>
          <a:p>
            <a:pPr algn="ctr"/>
            <a:r>
              <a:rPr lang="en-US" sz="3200" dirty="0">
                <a:latin typeface="Times New Roman" panose="02020603050405020304" pitchFamily="18" charset="0"/>
                <a:ea typeface="標楷體" panose="02010601000101010101" pitchFamily="2" charset="-120"/>
                <a:cs typeface="Times New Roman" panose="02020603050405020304" pitchFamily="18" charset="0"/>
              </a:rPr>
              <a:t>More references for the 14th Five-Year Plan</a:t>
            </a:r>
          </a:p>
        </p:txBody>
      </p:sp>
    </p:spTree>
    <p:extLst>
      <p:ext uri="{BB962C8B-B14F-4D97-AF65-F5344CB8AC3E}">
        <p14:creationId xmlns:p14="http://schemas.microsoft.com/office/powerpoint/2010/main" val="1772654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324" y="1446414"/>
            <a:ext cx="11596254" cy="4086037"/>
          </a:xfrm>
        </p:spPr>
        <p:txBody>
          <a:bodyPr>
            <a:noAutofit/>
          </a:bodyPr>
          <a:lstStyle/>
          <a:p>
            <a:pPr>
              <a:lnSpc>
                <a:spcPct val="150000"/>
              </a:lnSpc>
              <a:spcBef>
                <a:spcPts val="0"/>
              </a:spcBef>
            </a:pPr>
            <a:r>
              <a:rPr lang="en-US" sz="1800" dirty="0">
                <a:latin typeface="Times New Roman" panose="02020603050405020304" pitchFamily="18" charset="0"/>
                <a:ea typeface="標楷體" panose="02010601000101010101" pitchFamily="2" charset="-120"/>
                <a:cs typeface="Times New Roman" panose="02020603050405020304" pitchFamily="18" charset="0"/>
              </a:rPr>
              <a:t>On Planning and Election,</a:t>
            </a:r>
            <a:br>
              <a:rPr lang="en-US" sz="1800" dirty="0">
                <a:latin typeface="Times New Roman" panose="02020603050405020304" pitchFamily="18" charset="0"/>
                <a:ea typeface="標楷體" panose="02010601000101010101" pitchFamily="2" charset="-120"/>
                <a:cs typeface="Times New Roman" panose="02020603050405020304" pitchFamily="18" charset="0"/>
              </a:rPr>
            </a:br>
            <a:r>
              <a:rPr lang="en-US" sz="1800" dirty="0">
                <a:latin typeface="Times New Roman" panose="02020603050405020304" pitchFamily="18" charset="0"/>
                <a:ea typeface="標楷體" panose="02010601000101010101" pitchFamily="2" charset="-120"/>
                <a:cs typeface="Times New Roman" panose="02020603050405020304" pitchFamily="18" charset="0"/>
              </a:rPr>
              <a:t>https://www.rthk.hk/tv/dtt31/programme/planningandelection</a:t>
            </a:r>
          </a:p>
          <a:p>
            <a:pPr>
              <a:lnSpc>
                <a:spcPct val="150000"/>
              </a:lnSpc>
              <a:spcBef>
                <a:spcPts val="0"/>
              </a:spcBef>
            </a:pPr>
            <a:r>
              <a:rPr lang="en-US" sz="1800" dirty="0" err="1">
                <a:latin typeface="Times New Roman" panose="02020603050405020304" pitchFamily="18" charset="0"/>
                <a:ea typeface="標楷體" panose="02010601000101010101" pitchFamily="2" charset="-120"/>
                <a:cs typeface="Times New Roman" panose="02020603050405020304" pitchFamily="18" charset="0"/>
              </a:rPr>
              <a:t>Huangtingshijie</a:t>
            </a:r>
            <a:r>
              <a:rPr lang="en-US" sz="1800" dirty="0">
                <a:latin typeface="Times New Roman" panose="02020603050405020304" pitchFamily="18" charset="0"/>
                <a:ea typeface="標楷體" panose="02010601000101010101" pitchFamily="2" charset="-120"/>
                <a:cs typeface="Times New Roman" panose="02020603050405020304" pitchFamily="18" charset="0"/>
              </a:rPr>
              <a:t>: As the 14th Five-Year Plan Action Plan for Plastic Pollution Control Has Been Released, Can We Say Goodbye to White Pollution? https://www.rthk.hk/radio/pth/programme/huantingshijie/episode/773033?lang=en</a:t>
            </a:r>
          </a:p>
          <a:p>
            <a:pPr>
              <a:lnSpc>
                <a:spcPct val="150000"/>
              </a:lnSpc>
              <a:spcBef>
                <a:spcPts val="0"/>
              </a:spcBef>
            </a:pPr>
            <a:r>
              <a:rPr lang="en-US" sz="1800" dirty="0">
                <a:latin typeface="Times New Roman" panose="02020603050405020304" pitchFamily="18" charset="0"/>
                <a:ea typeface="標楷體" panose="02010601000101010101" pitchFamily="2" charset="-120"/>
                <a:cs typeface="Times New Roman" panose="02020603050405020304" pitchFamily="18" charset="0"/>
              </a:rPr>
              <a:t>Talk on Central Government’s Polices for Hong Kong Youth, https://www.rthk.hk/tv/dtt31/programme/talkonyouthpolicytohk</a:t>
            </a:r>
          </a:p>
          <a:p>
            <a:pPr>
              <a:lnSpc>
                <a:spcPct val="150000"/>
              </a:lnSpc>
              <a:spcBef>
                <a:spcPts val="0"/>
              </a:spcBef>
            </a:pPr>
            <a:r>
              <a:rPr lang="en-US" sz="1800" dirty="0">
                <a:latin typeface="Times New Roman" panose="02020603050405020304" pitchFamily="18" charset="0"/>
                <a:ea typeface="標楷體" panose="02010601000101010101" pitchFamily="2" charset="-120"/>
                <a:cs typeface="Times New Roman" panose="02020603050405020304" pitchFamily="18" charset="0"/>
              </a:rPr>
              <a:t>Seminar on the  14th Five-Year Plan: Summit Seminar on Embracing 14th Five-Year Plan and Integrating into </a:t>
            </a:r>
            <a:r>
              <a:rPr lang="en-US" altLang="zh-CN" sz="1800" dirty="0">
                <a:latin typeface="Times New Roman" panose="02020603050405020304" pitchFamily="18" charset="0"/>
                <a:ea typeface="標楷體" panose="02010601000101010101" pitchFamily="2" charset="-120"/>
                <a:cs typeface="Times New Roman" panose="02020603050405020304" pitchFamily="18" charset="0"/>
              </a:rPr>
              <a:t>Dual Circulation, </a:t>
            </a:r>
            <a:r>
              <a:rPr lang="en-US" sz="1800" dirty="0">
                <a:latin typeface="Times New Roman" panose="02020603050405020304" pitchFamily="18" charset="0"/>
                <a:ea typeface="標楷體" panose="02010601000101010101" pitchFamily="2" charset="-120"/>
                <a:cs typeface="Times New Roman" panose="02020603050405020304" pitchFamily="18" charset="0"/>
              </a:rPr>
              <a:t>https://www.rthk.hk/tv/dtt31/programme/national14_5yearplan_hkcec</a:t>
            </a:r>
          </a:p>
          <a:p>
            <a:pPr>
              <a:lnSpc>
                <a:spcPct val="150000"/>
              </a:lnSpc>
              <a:spcBef>
                <a:spcPts val="0"/>
              </a:spcBef>
            </a:pPr>
            <a:r>
              <a:rPr lang="en-US" sz="1800" dirty="0">
                <a:latin typeface="Times New Roman" panose="02020603050405020304" pitchFamily="18" charset="0"/>
                <a:ea typeface="標楷體" panose="02010601000101010101" pitchFamily="2" charset="-120"/>
                <a:cs typeface="Times New Roman" panose="02020603050405020304" pitchFamily="18" charset="0"/>
              </a:rPr>
              <a:t>We must retain a high spirit of bravely changing the course, https://www.rthk.hk/tv/dtt31/programme/makinganewchina</a:t>
            </a:r>
          </a:p>
        </p:txBody>
      </p:sp>
      <p:pic>
        <p:nvPicPr>
          <p:cNvPr id="5" name="Picture 4"/>
          <p:cNvPicPr>
            <a:picLocks noChangeAspect="1"/>
          </p:cNvPicPr>
          <p:nvPr/>
        </p:nvPicPr>
        <p:blipFill>
          <a:blip r:embed="rId2"/>
          <a:stretch>
            <a:fillRect/>
          </a:stretch>
        </p:blipFill>
        <p:spPr>
          <a:xfrm>
            <a:off x="1388113" y="5710845"/>
            <a:ext cx="1860573" cy="1025214"/>
          </a:xfrm>
          <a:prstGeom prst="rect">
            <a:avLst/>
          </a:prstGeom>
        </p:spPr>
      </p:pic>
      <p:pic>
        <p:nvPicPr>
          <p:cNvPr id="6" name="Picture 5"/>
          <p:cNvPicPr>
            <a:picLocks noChangeAspect="1"/>
          </p:cNvPicPr>
          <p:nvPr/>
        </p:nvPicPr>
        <p:blipFill>
          <a:blip r:embed="rId3"/>
          <a:stretch>
            <a:fillRect/>
          </a:stretch>
        </p:blipFill>
        <p:spPr>
          <a:xfrm>
            <a:off x="3248686" y="6136264"/>
            <a:ext cx="6658904" cy="466790"/>
          </a:xfrm>
          <a:prstGeom prst="rect">
            <a:avLst/>
          </a:prstGeom>
        </p:spPr>
      </p:pic>
      <p:sp>
        <p:nvSpPr>
          <p:cNvPr id="7" name="Title 1"/>
          <p:cNvSpPr>
            <a:spLocks noGrp="1"/>
          </p:cNvSpPr>
          <p:nvPr>
            <p:ph type="title"/>
          </p:nvPr>
        </p:nvSpPr>
        <p:spPr>
          <a:xfrm>
            <a:off x="838200" y="107430"/>
            <a:ext cx="10515600" cy="1325563"/>
          </a:xfrm>
        </p:spPr>
        <p:txBody>
          <a:bodyPr>
            <a:normAutofit/>
          </a:bodyPr>
          <a:lstStyle/>
          <a:p>
            <a:pPr algn="ctr"/>
            <a:r>
              <a:rPr lang="en-US" sz="3200" dirty="0">
                <a:latin typeface="Times New Roman" panose="02020603050405020304" pitchFamily="18" charset="0"/>
                <a:ea typeface="標楷體" panose="02010601000101010101" pitchFamily="2" charset="-120"/>
                <a:cs typeface="Times New Roman" panose="02020603050405020304" pitchFamily="18" charset="0"/>
              </a:rPr>
              <a:t>More references for the </a:t>
            </a:r>
            <a:r>
              <a:rPr lang="en-US" sz="3200" dirty="0" smtClean="0">
                <a:latin typeface="Times New Roman" panose="02020603050405020304" pitchFamily="18" charset="0"/>
                <a:ea typeface="標楷體" panose="02010601000101010101" pitchFamily="2" charset="-120"/>
                <a:cs typeface="Times New Roman" panose="02020603050405020304" pitchFamily="18" charset="0"/>
              </a:rPr>
              <a:t>14</a:t>
            </a:r>
            <a:r>
              <a:rPr lang="en-US" sz="3200" baseline="30000" dirty="0" smtClean="0">
                <a:latin typeface="Times New Roman" panose="02020603050405020304" pitchFamily="18" charset="0"/>
                <a:ea typeface="標楷體" panose="02010601000101010101" pitchFamily="2" charset="-120"/>
                <a:cs typeface="Times New Roman" panose="02020603050405020304" pitchFamily="18" charset="0"/>
              </a:rPr>
              <a:t>th</a:t>
            </a:r>
            <a:r>
              <a:rPr lang="en-US" sz="3200" dirty="0" smtClean="0">
                <a:latin typeface="Times New Roman" panose="02020603050405020304" pitchFamily="18" charset="0"/>
                <a:ea typeface="標楷體" panose="02010601000101010101" pitchFamily="2" charset="-120"/>
                <a:cs typeface="Times New Roman" panose="02020603050405020304" pitchFamily="18" charset="0"/>
              </a:rPr>
              <a:t> Five-Year </a:t>
            </a:r>
            <a:r>
              <a:rPr lang="en-US" sz="3200" dirty="0">
                <a:latin typeface="Times New Roman" panose="02020603050405020304" pitchFamily="18" charset="0"/>
                <a:ea typeface="標楷體" panose="02010601000101010101" pitchFamily="2" charset="-120"/>
                <a:cs typeface="Times New Roman" panose="02020603050405020304" pitchFamily="18" charset="0"/>
              </a:rPr>
              <a:t>Plan</a:t>
            </a:r>
          </a:p>
        </p:txBody>
      </p:sp>
    </p:spTree>
    <p:extLst>
      <p:ext uri="{BB962C8B-B14F-4D97-AF65-F5344CB8AC3E}">
        <p14:creationId xmlns:p14="http://schemas.microsoft.com/office/powerpoint/2010/main" val="137378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副标题 2"/>
          <p:cNvSpPr>
            <a:spLocks noGrp="1" noChangeArrowheads="1"/>
          </p:cNvSpPr>
          <p:nvPr>
            <p:ph type="subTitle" idx="1"/>
          </p:nvPr>
        </p:nvSpPr>
        <p:spPr>
          <a:xfrm>
            <a:off x="1011003" y="2601728"/>
            <a:ext cx="6478481" cy="1938992"/>
          </a:xfrm>
        </p:spPr>
        <p:txBody>
          <a:bodyPr wrap="square">
            <a:spAutoFit/>
          </a:bodyPr>
          <a:lstStyle/>
          <a:p>
            <a:pPr algn="just">
              <a:lnSpc>
                <a:spcPct val="120000"/>
              </a:lnSpc>
            </a:pP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In </a:t>
            </a:r>
            <a:r>
              <a:rPr lang="en-US" sz="2000" dirty="0">
                <a:latin typeface="Times New Roman" panose="02020603050405020304" pitchFamily="18" charset="0"/>
                <a:ea typeface="標楷體" panose="02010601000101010101" pitchFamily="2" charset="-120"/>
                <a:cs typeface="Times New Roman" panose="02020603050405020304" pitchFamily="18" charset="0"/>
              </a:rPr>
              <a:t>1951, China began to formulate the First Five-Year Plan, which was put into implementation in 1953. </a:t>
            </a: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 In </a:t>
            </a:r>
            <a:r>
              <a:rPr lang="en-US" sz="2000" dirty="0">
                <a:latin typeface="Times New Roman" panose="02020603050405020304" pitchFamily="18" charset="0"/>
                <a:ea typeface="標楷體" panose="02010601000101010101" pitchFamily="2" charset="-120"/>
                <a:cs typeface="Times New Roman" panose="02020603050405020304" pitchFamily="18" charset="0"/>
              </a:rPr>
              <a:t>1958, the implementation of the Second Five-Year Plan began. </a:t>
            </a:r>
            <a:r>
              <a:rPr lang="en-US" sz="2000" dirty="0" smtClean="0">
                <a:latin typeface="Times New Roman" panose="02020603050405020304" pitchFamily="18" charset="0"/>
                <a:ea typeface="標楷體" panose="02010601000101010101" pitchFamily="2" charset="-120"/>
                <a:cs typeface="Times New Roman" panose="02020603050405020304" pitchFamily="18" charset="0"/>
              </a:rPr>
              <a:t> The </a:t>
            </a:r>
            <a:r>
              <a:rPr lang="en-US" sz="2000" dirty="0">
                <a:latin typeface="Times New Roman" panose="02020603050405020304" pitchFamily="18" charset="0"/>
                <a:ea typeface="標楷體" panose="02010601000101010101" pitchFamily="2" charset="-120"/>
                <a:cs typeface="Times New Roman" panose="02020603050405020304" pitchFamily="18" charset="0"/>
              </a:rPr>
              <a:t>Five-Year Plans have been implemented ever since, with every five years </a:t>
            </a:r>
            <a:r>
              <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as a </a:t>
            </a:r>
            <a:r>
              <a:rPr lang="en-US" sz="20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phrase.</a:t>
            </a:r>
            <a:endParaRPr lang="en-US" sz="20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p:txBody>
      </p:sp>
      <p:sp>
        <p:nvSpPr>
          <p:cNvPr id="30724" name="Rectangle 2"/>
          <p:cNvSpPr>
            <a:spLocks noChangeArrowheads="1"/>
          </p:cNvSpPr>
          <p:nvPr/>
        </p:nvSpPr>
        <p:spPr bwMode="auto">
          <a:xfrm>
            <a:off x="7683519" y="5850868"/>
            <a:ext cx="348623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spcBef>
                <a:spcPct val="0"/>
              </a:spcBef>
              <a:buFontTx/>
              <a:buNone/>
            </a:pPr>
            <a:r>
              <a:rPr 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Illustration of the First Five-Year Plan of </a:t>
            </a:r>
            <a:r>
              <a:rPr lang="en-US" sz="1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the </a:t>
            </a:r>
            <a:r>
              <a:rPr lang="en-US" sz="1400" dirty="0" smtClean="0">
                <a:latin typeface="Times New Roman" panose="02020603050405020304" pitchFamily="18" charset="0"/>
                <a:ea typeface="DFKai-SB" panose="03000509000000000000" pitchFamily="65" charset="-120"/>
                <a:cs typeface="Times New Roman" panose="02020603050405020304" pitchFamily="18" charset="0"/>
              </a:rPr>
              <a:t>People’s </a:t>
            </a:r>
            <a:r>
              <a:rPr lang="en-US" sz="1400" dirty="0">
                <a:latin typeface="Times New Roman" panose="02020603050405020304" pitchFamily="18" charset="0"/>
                <a:ea typeface="DFKai-SB" panose="03000509000000000000" pitchFamily="65" charset="-120"/>
                <a:cs typeface="Times New Roman" panose="02020603050405020304" pitchFamily="18" charset="0"/>
              </a:rPr>
              <a:t>Republic of China for the Development of the National Economy (1953-1957)</a:t>
            </a:r>
          </a:p>
        </p:txBody>
      </p:sp>
      <p:sp>
        <p:nvSpPr>
          <p:cNvPr id="6" name="标题 1"/>
          <p:cNvSpPr txBox="1">
            <a:spLocks noChangeArrowheads="1"/>
          </p:cNvSpPr>
          <p:nvPr/>
        </p:nvSpPr>
        <p:spPr bwMode="auto">
          <a:xfrm>
            <a:off x="580636" y="1080223"/>
            <a:ext cx="10832124" cy="7057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latin typeface="Times New Roman" panose="02020603050405020304" pitchFamily="18" charset="0"/>
                <a:ea typeface="DFKai-SB" panose="03000509000000000000" pitchFamily="65" charset="-120"/>
                <a:cs typeface="Times New Roman" panose="02020603050405020304" pitchFamily="18" charset="0"/>
              </a:rPr>
              <a:t>The birth </a:t>
            </a:r>
            <a:r>
              <a:rPr lang="en-US" sz="2800" b="1" dirty="0">
                <a:latin typeface="Times New Roman" panose="02020603050405020304" pitchFamily="18" charset="0"/>
                <a:ea typeface="DFKai-SB" panose="03000509000000000000" pitchFamily="65" charset="-120"/>
                <a:cs typeface="Times New Roman" panose="02020603050405020304" pitchFamily="18" charset="0"/>
              </a:rPr>
              <a:t>and early development of the Five-Year Plan</a:t>
            </a:r>
            <a:br>
              <a:rPr lang="en-US" sz="2800" b="1" dirty="0">
                <a:latin typeface="Times New Roman" panose="02020603050405020304" pitchFamily="18" charset="0"/>
                <a:ea typeface="DFKai-SB" panose="03000509000000000000" pitchFamily="65" charset="-120"/>
                <a:cs typeface="Times New Roman" panose="02020603050405020304" pitchFamily="18" charset="0"/>
              </a:rPr>
            </a:br>
            <a:endParaRPr 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图片 4" descr="QR 代码&#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9850" y="1785940"/>
            <a:ext cx="2852866" cy="3842962"/>
          </a:xfrm>
          <a:prstGeom prst="rect">
            <a:avLst/>
          </a:prstGeom>
        </p:spPr>
      </p:pic>
      <p:sp>
        <p:nvSpPr>
          <p:cNvPr id="7" name="Google Shape;172;p24"/>
          <p:cNvSpPr txBox="1"/>
          <p:nvPr/>
        </p:nvSpPr>
        <p:spPr>
          <a:xfrm>
            <a:off x="382474" y="291698"/>
            <a:ext cx="1319717" cy="400069"/>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000000"/>
                </a:solidFill>
                <a:sym typeface="Arial"/>
              </a:rPr>
              <a:t>Reference</a:t>
            </a:r>
            <a:endParaRPr sz="2000"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70137"/>
            <a:ext cx="10515600" cy="4351338"/>
          </a:xfrm>
        </p:spPr>
        <p:txBody>
          <a:bodyPr>
            <a:normAutofit/>
          </a:bodyPr>
          <a:lstStyle/>
          <a:p>
            <a:pPr marL="0" indent="0" algn="ctr">
              <a:buNone/>
            </a:pPr>
            <a:r>
              <a:rPr lang="en-US" sz="8800" dirty="0">
                <a:latin typeface="Times New Roman" panose="02020603050405020304" pitchFamily="18" charset="0"/>
                <a:ea typeface="DFKai-SB" panose="03000509000000000000" pitchFamily="65" charset="-120"/>
                <a:cs typeface="Times New Roman" panose="02020603050405020304" pitchFamily="18" charset="0"/>
              </a:rPr>
              <a:t>The End</a:t>
            </a:r>
          </a:p>
        </p:txBody>
      </p:sp>
      <p:sp>
        <p:nvSpPr>
          <p:cNvPr id="6"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60</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4143505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3957204" y="257695"/>
            <a:ext cx="40020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User guide</a:t>
            </a:r>
            <a:endParaRPr kumimoji="0" lang="zh-CN" alt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本框 10"/>
          <p:cNvSpPr txBox="1">
            <a:spLocks noChangeArrowheads="1"/>
          </p:cNvSpPr>
          <p:nvPr/>
        </p:nvSpPr>
        <p:spPr bwMode="auto">
          <a:xfrm>
            <a:off x="650631" y="1242528"/>
            <a:ext cx="10884877" cy="552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2425" indent="-35242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The primary users of this resource are teachers. It aims to provide teachers with content knowledge relevant to the topic to enable teachers to have a deeper understanding of teaching content when preparing for their lessons.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TW"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Teachers may provide appropriate supplementary notes/ explanations to enrich this resource in order to enhance students’ understanding of the topic and information provided.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TW"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If some information cannot be provided in this resource due to copyright issue, teachers may visit relevant websites provided.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Some information may have been updated when being used by teachers, teachers may visit the corresponding websites to obtain the up-to-date information.</a:t>
            </a:r>
          </a:p>
          <a:p>
            <a:pPr lvl="0" algn="just">
              <a:spcBef>
                <a:spcPts val="600"/>
              </a:spcBef>
              <a:defRPr/>
            </a:pPr>
            <a:r>
              <a:rPr kumimoji="0" lang="en-US" altLang="zh-TW"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Please also </a:t>
            </a:r>
            <a:r>
              <a:rPr lang="en-US" altLang="zh-TW" sz="1600" b="1"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refer to the C&amp;A Guide to understand the requirements and arrangements of the learning and teaching of the curriculum. Teachers are welcome to point out the areas need improvement, and welcome to provide updated information to enrich the content for all teachers’ reference.</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altLang="zh-CN" sz="1400" b="0"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61</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489315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本框 10"/>
          <p:cNvSpPr txBox="1">
            <a:spLocks noChangeArrowheads="1"/>
          </p:cNvSpPr>
          <p:nvPr/>
        </p:nvSpPr>
        <p:spPr bwMode="auto">
          <a:xfrm>
            <a:off x="1941513" y="1420814"/>
            <a:ext cx="833596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Some sources were not translated into English as the official English version is not available.</a:t>
            </a: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In case of any discrepancy between the Chinese and English versions, the Chinese version shall prevail.</a:t>
            </a:r>
            <a:endParaRPr kumimoji="0" lang="en-US" altLang="zh-CN" sz="2400" b="1" i="0" u="none" strike="noStrike" kern="1200" cap="none" spc="0" normalizeH="0" baseline="0" noProof="0" dirty="0">
              <a:ln>
                <a:noFill/>
              </a:ln>
              <a:solidFill>
                <a:srgbClr val="77933C"/>
              </a:solidFill>
              <a:effectLst/>
              <a:uLnTx/>
              <a:uFillTx/>
              <a:latin typeface="標楷體" panose="03000509000000000000" pitchFamily="65" charset="-120"/>
              <a:ea typeface="標楷體" panose="03000509000000000000" pitchFamily="65" charset="-120"/>
              <a:cs typeface="Times New Roman" panose="02020603050405020304" pitchFamily="18" charset="0"/>
            </a:endParaRPr>
          </a:p>
        </p:txBody>
      </p:sp>
      <p:sp>
        <p:nvSpPr>
          <p:cNvPr id="91139" name="Rectangle 3"/>
          <p:cNvSpPr>
            <a:spLocks noChangeArrowheads="1"/>
          </p:cNvSpPr>
          <p:nvPr/>
        </p:nvSpPr>
        <p:spPr bwMode="auto">
          <a:xfrm>
            <a:off x="4491039" y="668339"/>
            <a:ext cx="3779837" cy="4667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Notice and Disclaimer</a:t>
            </a: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rPr>
              <a:t> </a:t>
            </a:r>
          </a:p>
        </p:txBody>
      </p:sp>
      <p:sp>
        <p:nvSpPr>
          <p:cNvPr id="911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1EE5F26-7D6E-4458-B389-7BE70DA8A9ED}" type="slidenum">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rPr>
              <a:pPr marL="0" marR="0" lvl="0" indent="0" algn="r" defTabSz="914400" rtl="0" eaLnBrk="1" fontAlgn="auto" latinLnBrk="0" hangingPunct="1">
                <a:lnSpc>
                  <a:spcPct val="100000"/>
                </a:lnSpc>
                <a:spcBef>
                  <a:spcPct val="0"/>
                </a:spcBef>
                <a:spcAft>
                  <a:spcPts val="0"/>
                </a:spcAft>
                <a:buClrTx/>
                <a:buSzTx/>
                <a:buFontTx/>
                <a:buNone/>
                <a:tabLst/>
                <a:defRPr/>
              </a:pPr>
              <a:t>62</a:t>
            </a:fld>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920531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p:cNvSpPr/>
          <p:nvPr/>
        </p:nvSpPr>
        <p:spPr>
          <a:xfrm>
            <a:off x="2181506" y="54928"/>
            <a:ext cx="8433912" cy="523220"/>
          </a:xfrm>
          <a:prstGeom prst="rect">
            <a:avLst/>
          </a:prstGeom>
        </p:spPr>
        <p:txBody>
          <a:bodyPr wrap="none">
            <a:spAutoFit/>
          </a:bodyPr>
          <a:lstStyle/>
          <a:p>
            <a:r>
              <a:rPr lang="en-US" sz="2800" b="1" dirty="0">
                <a:latin typeface="Times New Roman" panose="02020603050405020304" pitchFamily="18" charset="0"/>
                <a:ea typeface="DFKai-SB" panose="03000509000000000000" pitchFamily="65" charset="-120"/>
                <a:cs typeface="Times New Roman" panose="02020603050405020304" pitchFamily="18" charset="0"/>
              </a:rPr>
              <a:t>An o</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rPr>
              <a:t>verview </a:t>
            </a:r>
            <a:r>
              <a:rPr lang="en-US" sz="2800" b="1" dirty="0">
                <a:latin typeface="Times New Roman" panose="02020603050405020304" pitchFamily="18" charset="0"/>
                <a:ea typeface="DFKai-SB" panose="03000509000000000000" pitchFamily="65" charset="-120"/>
                <a:cs typeface="Times New Roman" panose="02020603050405020304" pitchFamily="18" charset="0"/>
              </a:rPr>
              <a:t>of the </a:t>
            </a:r>
            <a:r>
              <a:rPr lang="en-US" sz="28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early five </a:t>
            </a:r>
            <a:r>
              <a:rPr lang="en-US" sz="28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national Five-Year </a:t>
            </a:r>
            <a:r>
              <a:rPr lang="en-US" sz="2800" b="1" dirty="0">
                <a:latin typeface="Times New Roman" panose="02020603050405020304" pitchFamily="18" charset="0"/>
                <a:ea typeface="DFKai-SB" panose="03000509000000000000" pitchFamily="65" charset="-120"/>
                <a:cs typeface="Times New Roman" panose="02020603050405020304" pitchFamily="18" charset="0"/>
              </a:rPr>
              <a:t>Plans</a:t>
            </a:r>
          </a:p>
        </p:txBody>
      </p:sp>
      <p:graphicFrame>
        <p:nvGraphicFramePr>
          <p:cNvPr id="3" name="表格 15"/>
          <p:cNvGraphicFramePr>
            <a:graphicFrameLocks noGrp="1"/>
          </p:cNvGraphicFramePr>
          <p:nvPr>
            <p:extLst>
              <p:ext uri="{D42A27DB-BD31-4B8C-83A1-F6EECF244321}">
                <p14:modId xmlns:p14="http://schemas.microsoft.com/office/powerpoint/2010/main" val="3662224836"/>
              </p:ext>
            </p:extLst>
          </p:nvPr>
        </p:nvGraphicFramePr>
        <p:xfrm>
          <a:off x="382474" y="617994"/>
          <a:ext cx="11474117" cy="5935103"/>
        </p:xfrm>
        <a:graphic>
          <a:graphicData uri="http://schemas.openxmlformats.org/drawingml/2006/table">
            <a:tbl>
              <a:tblPr firstRow="1" bandRow="1">
                <a:tableStyleId>{5C22544A-7EE6-4342-B048-85BDC9FD1C3A}</a:tableStyleId>
              </a:tblPr>
              <a:tblGrid>
                <a:gridCol w="1918862">
                  <a:extLst>
                    <a:ext uri="{9D8B030D-6E8A-4147-A177-3AD203B41FA5}">
                      <a16:colId xmlns:a16="http://schemas.microsoft.com/office/drawing/2014/main" val="20000"/>
                    </a:ext>
                  </a:extLst>
                </a:gridCol>
                <a:gridCol w="5606221">
                  <a:extLst>
                    <a:ext uri="{9D8B030D-6E8A-4147-A177-3AD203B41FA5}">
                      <a16:colId xmlns:a16="http://schemas.microsoft.com/office/drawing/2014/main" val="20001"/>
                    </a:ext>
                  </a:extLst>
                </a:gridCol>
                <a:gridCol w="3949034">
                  <a:extLst>
                    <a:ext uri="{9D8B030D-6E8A-4147-A177-3AD203B41FA5}">
                      <a16:colId xmlns:a16="http://schemas.microsoft.com/office/drawing/2014/main" val="20002"/>
                    </a:ext>
                  </a:extLst>
                </a:gridCol>
              </a:tblGrid>
              <a:tr h="404784">
                <a:tc>
                  <a:txBody>
                    <a:bodyPr/>
                    <a:lstStyle/>
                    <a:p>
                      <a:pPr marL="0" marR="36195" indent="0" algn="ctr" defTabSz="914400" rtl="0" eaLnBrk="1" latinLnBrk="0" hangingPunct="1">
                        <a:lnSpc>
                          <a:spcPct val="100000"/>
                        </a:lnSpc>
                        <a:spcAft>
                          <a:spcPts val="0"/>
                        </a:spcAft>
                      </a:pPr>
                      <a:r>
                        <a:rPr 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tc>
                  <a:txBody>
                    <a:bodyPr/>
                    <a:lstStyle/>
                    <a:p>
                      <a:pPr marL="0" marR="36195" indent="0" algn="l" defTabSz="914400" rtl="0" eaLnBrk="1" latinLnBrk="0" hangingPunct="1">
                        <a:lnSpc>
                          <a:spcPts val="1200"/>
                        </a:lnSpc>
                        <a:spcAft>
                          <a:spcPts val="0"/>
                        </a:spcAft>
                      </a:pPr>
                      <a:endParaRPr lang="en-US" altLang="zh-CN" sz="2000" b="1" kern="1200" dirty="0">
                        <a:solidFill>
                          <a:schemeClr val="bg1"/>
                        </a:solidFill>
                        <a:effectLst/>
                        <a:latin typeface="Times New Roman" panose="02020603050405020304" pitchFamily="18" charset="0"/>
                        <a:ea typeface="DFKai-SB" panose="03000509000000000000" pitchFamily="65" charset="-120"/>
                        <a:cs typeface="Times New Roman" panose="02020603050405020304" pitchFamily="18" charset="0"/>
                      </a:endParaRPr>
                    </a:p>
                    <a:p>
                      <a:pPr marL="0" marR="36195" indent="0" algn="ctr" defTabSz="914400" rtl="0" eaLnBrk="1" latinLnBrk="0" hangingPunct="1">
                        <a:lnSpc>
                          <a:spcPts val="1200"/>
                        </a:lnSpc>
                        <a:spcAft>
                          <a:spcPts val="0"/>
                        </a:spcAft>
                      </a:pPr>
                      <a:r>
                        <a:rPr 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Full name of the 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tc>
                  <a:txBody>
                    <a:bodyPr/>
                    <a:lstStyle/>
                    <a:p>
                      <a:pPr marL="0" marR="36195" indent="0" algn="l" defTabSz="914400" rtl="0" eaLnBrk="1" latinLnBrk="0" hangingPunct="1">
                        <a:lnSpc>
                          <a:spcPts val="1200"/>
                        </a:lnSpc>
                        <a:spcAft>
                          <a:spcPts val="0"/>
                        </a:spcAft>
                      </a:pPr>
                      <a:endParaRPr lang="en-US" altLang="zh-CN" sz="2000" b="1" kern="1200" dirty="0">
                        <a:solidFill>
                          <a:schemeClr val="bg1"/>
                        </a:solidFill>
                        <a:effectLst/>
                        <a:latin typeface="Times New Roman" panose="02020603050405020304" pitchFamily="18" charset="0"/>
                        <a:ea typeface="DFKai-SB" panose="03000509000000000000" pitchFamily="65" charset="-120"/>
                        <a:cs typeface="Times New Roman" panose="02020603050405020304" pitchFamily="18" charset="0"/>
                      </a:endParaRPr>
                    </a:p>
                    <a:p>
                      <a:pPr marL="0" marR="36195" indent="0" algn="ctr" defTabSz="914400" rtl="0" eaLnBrk="1" latinLnBrk="0" hangingPunct="1">
                        <a:lnSpc>
                          <a:spcPts val="1200"/>
                        </a:lnSpc>
                        <a:spcAft>
                          <a:spcPts val="0"/>
                        </a:spcAft>
                      </a:pPr>
                      <a:r>
                        <a:rPr 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Examples of key tasks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extLst>
                  <a:ext uri="{0D108BD9-81ED-4DB2-BD59-A6C34878D82A}">
                    <a16:rowId xmlns:a16="http://schemas.microsoft.com/office/drawing/2014/main" val="10000"/>
                  </a:ext>
                </a:extLst>
              </a:tr>
              <a:tr h="934116">
                <a:tc>
                  <a:txBody>
                    <a:bodyPr/>
                    <a:lstStyle/>
                    <a:p>
                      <a:pPr marL="0" marR="36195" indent="0" algn="ctr" defTabSz="914400" rtl="0" eaLnBrk="1" latinLnBrk="0" hangingPunct="1">
                        <a:lnSpc>
                          <a:spcPct val="120000"/>
                        </a:lnSpc>
                        <a:spcAft>
                          <a:spcPts val="0"/>
                        </a:spcAft>
                      </a:pP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1953-1957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just">
                        <a:lnSpc>
                          <a:spcPct val="120000"/>
                        </a:lnSpc>
                        <a:spcBef>
                          <a:spcPct val="0"/>
                        </a:spcBef>
                        <a:buFontTx/>
                        <a:buNone/>
                      </a:pPr>
                      <a:r>
                        <a:rPr lang="en-US" altLang="zh-CN" sz="1800" i="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The First Five-Year Plan of the </a:t>
                      </a:r>
                    </a:p>
                    <a:p>
                      <a:pPr algn="just">
                        <a:lnSpc>
                          <a:spcPct val="120000"/>
                        </a:lnSpc>
                        <a:spcBef>
                          <a:spcPct val="0"/>
                        </a:spcBef>
                        <a:buFontTx/>
                        <a:buNone/>
                      </a:pPr>
                      <a:r>
                        <a:rPr lang="en-US" altLang="zh-CN" sz="1800" i="1" dirty="0">
                          <a:latin typeface="Times New Roman" panose="02020603050405020304" pitchFamily="18" charset="0"/>
                          <a:ea typeface="DFKai-SB" panose="03000509000000000000" pitchFamily="65" charset="-120"/>
                          <a:cs typeface="Times New Roman" panose="02020603050405020304" pitchFamily="18" charset="0"/>
                        </a:rPr>
                        <a:t>People’s Republic of China for the Development of the National Economy</a:t>
                      </a:r>
                      <a:endPar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a:t>
                      </a:r>
                      <a:r>
                        <a:rPr lang="en-US" sz="1800"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realise</a:t>
                      </a:r>
                      <a:r>
                        <a:rPr lang="en-US" sz="1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a:t>
                      </a:r>
                      <a:r>
                        <a:rPr lang="en-US" sz="1800"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industrialisation</a:t>
                      </a:r>
                      <a:r>
                        <a:rPr lang="en-US" sz="1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our country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34116">
                <a:tc>
                  <a:txBody>
                    <a:bodyPr/>
                    <a:lstStyle/>
                    <a:p>
                      <a:pPr marL="0" marR="36195" indent="0" algn="ctr" defTabSz="914400" rtl="0" eaLnBrk="1" latinLnBrk="0" hangingPunct="1">
                        <a:lnSpc>
                          <a:spcPct val="120000"/>
                        </a:lnSpc>
                        <a:spcAft>
                          <a:spcPts val="0"/>
                        </a:spcAft>
                      </a:pP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1958-1962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Recommendations of the Eighth National Congress of the Communist Party of China on the Second Five-Year Plan for the Development of the National Economy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develop metallurgy and heavy industry to catch up with and surpass the </a:t>
                      </a:r>
                      <a:r>
                        <a:rPr lang="en-US" sz="1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US</a:t>
                      </a:r>
                      <a:r>
                        <a:rPr lang="en-US" sz="1800" dirty="0" smtClean="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A</a:t>
                      </a:r>
                      <a:r>
                        <a:rPr lang="en-US" sz="1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UK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214351">
                <a:tc>
                  <a:txBody>
                    <a:bodyPr/>
                    <a:lstStyle/>
                    <a:p>
                      <a:pPr marL="0" marR="36195" indent="0" algn="ctr" defTabSz="914400" rtl="0" eaLnBrk="1" latinLnBrk="0" hangingPunct="1">
                        <a:lnSpc>
                          <a:spcPct val="120000"/>
                        </a:lnSpc>
                        <a:spcAft>
                          <a:spcPts val="0"/>
                        </a:spcAft>
                      </a:pPr>
                      <a:r>
                        <a:rPr lang="en-US" sz="18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1966-1970 </a:t>
                      </a:r>
                      <a:r>
                        <a:rPr lang="en-US" sz="14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(Note</a:t>
                      </a:r>
                      <a:r>
                        <a:rPr lang="en-US" sz="14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Outline of the Report on the Arrangements for the Third Five-Year 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make preparations for war and famine, carry out </a:t>
                      </a:r>
                      <a:r>
                        <a:rPr lang="en-US" sz="1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en-US" sz="1800" baseline="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sz="1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Third</a:t>
                      </a:r>
                      <a:r>
                        <a:rPr lang="en-US" sz="1800" baseline="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sz="1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Front </a:t>
                      </a: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Movement, and develop heavy industry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34116">
                <a:tc>
                  <a:txBody>
                    <a:bodyPr/>
                    <a:lstStyle/>
                    <a:p>
                      <a:pPr marL="0" marR="36195" indent="0" algn="ctr" defTabSz="914400" rtl="0" eaLnBrk="1" latinLnBrk="0" hangingPunct="1">
                        <a:lnSpc>
                          <a:spcPct val="120000"/>
                        </a:lnSpc>
                        <a:spcAft>
                          <a:spcPts val="0"/>
                        </a:spcAft>
                      </a:pPr>
                      <a:r>
                        <a:rPr lang="en-US" sz="180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1971-1975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Outline of the Fourth Five-Year National Economic Plan</a:t>
                      </a: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(Draft Amendment)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promote the country’s </a:t>
                      </a:r>
                      <a:r>
                        <a:rPr lang="en-US" sz="1800"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industrialisation</a:t>
                      </a:r>
                      <a:r>
                        <a:rPr lang="en-US" sz="1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through m</a:t>
                      </a:r>
                      <a:r>
                        <a:rPr lang="en-US" altLang="zh-CN"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ilitary industry  </a:t>
                      </a:r>
                      <a:endPar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34116">
                <a:tc>
                  <a:txBody>
                    <a:bodyPr/>
                    <a:lstStyle/>
                    <a:p>
                      <a:pPr marL="0" marR="36195" indent="0" algn="ctr" defTabSz="914400" rtl="0" eaLnBrk="1" latinLnBrk="0" hangingPunct="1">
                        <a:lnSpc>
                          <a:spcPct val="120000"/>
                        </a:lnSpc>
                        <a:spcAft>
                          <a:spcPts val="0"/>
                        </a:spcAft>
                      </a:pPr>
                      <a:r>
                        <a:rPr lang="en-US" sz="180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1976-1980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i="1" dirty="0" smtClean="0">
                          <a:solidFill>
                            <a:schemeClr val="tx1"/>
                          </a:solidFill>
                          <a:latin typeface="Times New Roman" panose="02020603050405020304" pitchFamily="18" charset="0"/>
                          <a:cs typeface="Times New Roman" panose="02020603050405020304" pitchFamily="18" charset="0"/>
                        </a:rPr>
                        <a:t>Outline </a:t>
                      </a:r>
                      <a:r>
                        <a:rPr lang="en-US" sz="1800" i="1" dirty="0">
                          <a:solidFill>
                            <a:schemeClr val="tx1"/>
                          </a:solidFill>
                          <a:latin typeface="Times New Roman" panose="02020603050405020304" pitchFamily="18" charset="0"/>
                          <a:cs typeface="Times New Roman" panose="02020603050405020304" pitchFamily="18" charset="0"/>
                        </a:rPr>
                        <a:t>of the Ten-Year Plan for the Development of the National </a:t>
                      </a:r>
                      <a:r>
                        <a:rPr lang="en-US" sz="1800" i="1" dirty="0" smtClean="0">
                          <a:solidFill>
                            <a:schemeClr val="tx1">
                              <a:lumMod val="95000"/>
                              <a:lumOff val="5000"/>
                            </a:schemeClr>
                          </a:solidFill>
                          <a:latin typeface="Times New Roman" panose="02020603050405020304" pitchFamily="18" charset="0"/>
                          <a:cs typeface="Times New Roman" panose="02020603050405020304" pitchFamily="18" charset="0"/>
                        </a:rPr>
                        <a:t>Economy during</a:t>
                      </a:r>
                      <a:r>
                        <a:rPr lang="en-US" sz="1800" i="1"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i="1" dirty="0" smtClean="0">
                          <a:solidFill>
                            <a:schemeClr val="tx1">
                              <a:lumMod val="95000"/>
                              <a:lumOff val="5000"/>
                            </a:schemeClr>
                          </a:solidFill>
                          <a:latin typeface="Times New Roman" panose="02020603050405020304" pitchFamily="18" charset="0"/>
                          <a:cs typeface="Times New Roman" panose="02020603050405020304" pitchFamily="18" charset="0"/>
                        </a:rPr>
                        <a:t>1976 to 1985 : </a:t>
                      </a:r>
                      <a:r>
                        <a:rPr lang="en-US" sz="1800" i="1" dirty="0">
                          <a:solidFill>
                            <a:schemeClr val="tx1">
                              <a:lumMod val="95000"/>
                              <a:lumOff val="5000"/>
                            </a:schemeClr>
                          </a:solidFill>
                          <a:latin typeface="Times New Roman" panose="02020603050405020304" pitchFamily="18" charset="0"/>
                          <a:cs typeface="Times New Roman" panose="02020603050405020304" pitchFamily="18" charset="0"/>
                        </a:rPr>
                        <a:t>first </a:t>
                      </a:r>
                      <a:r>
                        <a:rPr lang="en-US" sz="1800" i="1" dirty="0">
                          <a:solidFill>
                            <a:schemeClr val="tx1"/>
                          </a:solidFill>
                          <a:latin typeface="Times New Roman" panose="02020603050405020304" pitchFamily="18" charset="0"/>
                          <a:cs typeface="Times New Roman" panose="02020603050405020304" pitchFamily="18" charset="0"/>
                        </a:rPr>
                        <a:t>five-year period </a:t>
                      </a:r>
                      <a:r>
                        <a:rPr lang="en-US" sz="1800" dirty="0" smtClean="0">
                          <a:solidFill>
                            <a:schemeClr val="tx1"/>
                          </a:solidFill>
                          <a:latin typeface="Times New Roman" panose="02020603050405020304" pitchFamily="18" charset="0"/>
                          <a:cs typeface="Times New Roman" panose="02020603050405020304" pitchFamily="18" charset="0"/>
                        </a:rPr>
                        <a:t>(</a:t>
                      </a:r>
                      <a:r>
                        <a:rPr lang="en-US" sz="1800" dirty="0">
                          <a:solidFill>
                            <a:schemeClr val="tx1"/>
                          </a:solidFill>
                          <a:latin typeface="Times New Roman" panose="02020603050405020304" pitchFamily="18" charset="0"/>
                          <a:cs typeface="Times New Roman" panose="02020603050405020304" pitchFamily="18" charset="0"/>
                        </a:rPr>
                        <a:t>Amendment)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establish a relatively </a:t>
                      </a:r>
                      <a:r>
                        <a:rPr lang="en-US" sz="1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comprehensi</a:t>
                      </a:r>
                      <a:r>
                        <a:rPr lang="en-US" sz="1800" dirty="0" smtClean="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v</a:t>
                      </a:r>
                      <a:r>
                        <a:rPr lang="en-US" sz="1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 </a:t>
                      </a: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industrial and national economic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4" name="Rectangle 3"/>
          <p:cNvSpPr/>
          <p:nvPr/>
        </p:nvSpPr>
        <p:spPr>
          <a:xfrm>
            <a:off x="552116" y="6491522"/>
            <a:ext cx="9251187" cy="307777"/>
          </a:xfrm>
          <a:prstGeom prst="rect">
            <a:avLst/>
          </a:prstGeom>
        </p:spPr>
        <p:txBody>
          <a:bodyPr wrap="none">
            <a:spAutoFit/>
          </a:bodyPr>
          <a:lstStyle/>
          <a:p>
            <a:r>
              <a:rPr lang="en-US" sz="1400" dirty="0">
                <a:latin typeface="Times New Roman" panose="02020603050405020304" pitchFamily="18" charset="0"/>
                <a:ea typeface="標楷體" panose="02010601000101010101" pitchFamily="2" charset="-120"/>
                <a:cs typeface="Times New Roman" panose="02020603050405020304" pitchFamily="18" charset="0"/>
              </a:rPr>
              <a:t>Note: </a:t>
            </a:r>
            <a:r>
              <a:rPr lang="en-US" sz="1400" dirty="0">
                <a:latin typeface="Times New Roman" panose="02020603050405020304" pitchFamily="18" charset="0"/>
                <a:cs typeface="Times New Roman" panose="02020603050405020304" pitchFamily="18" charset="0"/>
              </a:rPr>
              <a:t>The period from 1963 to 1965 was the period of national economic adjustment, and no "five-year plan" was formulated.</a:t>
            </a:r>
          </a:p>
        </p:txBody>
      </p:sp>
      <p:sp>
        <p:nvSpPr>
          <p:cNvPr id="7" name="Google Shape;172;p24"/>
          <p:cNvSpPr txBox="1"/>
          <p:nvPr/>
        </p:nvSpPr>
        <p:spPr>
          <a:xfrm>
            <a:off x="382474" y="291698"/>
            <a:ext cx="1319717" cy="400069"/>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000000"/>
                </a:solidFill>
                <a:sym typeface="Arial"/>
              </a:rPr>
              <a:t>Reference</a:t>
            </a:r>
            <a:endParaRPr sz="2000" b="1" dirty="0"/>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15"/>
          <p:cNvGraphicFramePr>
            <a:graphicFrameLocks noGrp="1"/>
          </p:cNvGraphicFramePr>
          <p:nvPr>
            <p:extLst>
              <p:ext uri="{D42A27DB-BD31-4B8C-83A1-F6EECF244321}">
                <p14:modId xmlns:p14="http://schemas.microsoft.com/office/powerpoint/2010/main" val="4229369021"/>
              </p:ext>
            </p:extLst>
          </p:nvPr>
        </p:nvGraphicFramePr>
        <p:xfrm>
          <a:off x="418850" y="1028305"/>
          <a:ext cx="11164818" cy="5214880"/>
        </p:xfrm>
        <a:graphic>
          <a:graphicData uri="http://schemas.openxmlformats.org/drawingml/2006/table">
            <a:tbl>
              <a:tblPr firstRow="1" bandRow="1">
                <a:tableStyleId>{5C22544A-7EE6-4342-B048-85BDC9FD1C3A}</a:tableStyleId>
              </a:tblPr>
              <a:tblGrid>
                <a:gridCol w="1577385">
                  <a:extLst>
                    <a:ext uri="{9D8B030D-6E8A-4147-A177-3AD203B41FA5}">
                      <a16:colId xmlns:a16="http://schemas.microsoft.com/office/drawing/2014/main" val="20000"/>
                    </a:ext>
                  </a:extLst>
                </a:gridCol>
                <a:gridCol w="5300717">
                  <a:extLst>
                    <a:ext uri="{9D8B030D-6E8A-4147-A177-3AD203B41FA5}">
                      <a16:colId xmlns:a16="http://schemas.microsoft.com/office/drawing/2014/main" val="20001"/>
                    </a:ext>
                  </a:extLst>
                </a:gridCol>
                <a:gridCol w="4286716">
                  <a:extLst>
                    <a:ext uri="{9D8B030D-6E8A-4147-A177-3AD203B41FA5}">
                      <a16:colId xmlns:a16="http://schemas.microsoft.com/office/drawing/2014/main" val="20002"/>
                    </a:ext>
                  </a:extLst>
                </a:gridCol>
              </a:tblGrid>
              <a:tr h="569728">
                <a:tc>
                  <a:txBody>
                    <a:bodyPr/>
                    <a:lstStyle/>
                    <a:p>
                      <a:pPr marL="0" marR="36195" indent="0" algn="ctr" defTabSz="914400" rtl="0" eaLnBrk="1" latinLnBrk="0" hangingPunct="1">
                        <a:lnSpc>
                          <a:spcPct val="100000"/>
                        </a:lnSpc>
                        <a:spcAft>
                          <a:spcPts val="0"/>
                        </a:spcAft>
                      </a:pPr>
                      <a:r>
                        <a:rPr 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tc>
                  <a:txBody>
                    <a:bodyPr/>
                    <a:lstStyle/>
                    <a:p>
                      <a:pPr marL="0" marR="36195" indent="0" algn="l" defTabSz="914400" rtl="0" eaLnBrk="1" latinLnBrk="0" hangingPunct="1">
                        <a:lnSpc>
                          <a:spcPts val="1200"/>
                        </a:lnSpc>
                        <a:spcAft>
                          <a:spcPts val="0"/>
                        </a:spcAft>
                      </a:pPr>
                      <a:endParaRPr lang="en-US" altLang="zh-CN" sz="2000" b="1" kern="1200" dirty="0">
                        <a:solidFill>
                          <a:schemeClr val="bg1"/>
                        </a:solidFill>
                        <a:effectLst/>
                        <a:latin typeface="Times New Roman" panose="02020603050405020304" pitchFamily="18" charset="0"/>
                        <a:ea typeface="DFKai-SB" panose="03000509000000000000" pitchFamily="65" charset="-120"/>
                        <a:cs typeface="Times New Roman" panose="02020603050405020304" pitchFamily="18" charset="0"/>
                      </a:endParaRPr>
                    </a:p>
                    <a:p>
                      <a:pPr marL="0" marR="36195" indent="0" algn="ctr" defTabSz="914400" rtl="0" eaLnBrk="1" latinLnBrk="0" hangingPunct="1">
                        <a:lnSpc>
                          <a:spcPts val="1200"/>
                        </a:lnSpc>
                        <a:spcAft>
                          <a:spcPts val="0"/>
                        </a:spcAft>
                      </a:pPr>
                      <a:r>
                        <a:rPr 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Full name of the 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tc>
                  <a:txBody>
                    <a:bodyPr/>
                    <a:lstStyle/>
                    <a:p>
                      <a:pPr marL="0" marR="36195" indent="0" algn="ctr" defTabSz="914400" rtl="0" eaLnBrk="1" latinLnBrk="0" hangingPunct="1">
                        <a:lnSpc>
                          <a:spcPts val="1200"/>
                        </a:lnSpc>
                        <a:spcAft>
                          <a:spcPts val="0"/>
                        </a:spcAft>
                      </a:pPr>
                      <a:r>
                        <a:rPr 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Examples of key tasks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extLst>
                  <a:ext uri="{0D108BD9-81ED-4DB2-BD59-A6C34878D82A}">
                    <a16:rowId xmlns:a16="http://schemas.microsoft.com/office/drawing/2014/main" val="10000"/>
                  </a:ext>
                </a:extLst>
              </a:tr>
              <a:tr h="764080">
                <a:tc>
                  <a:txBody>
                    <a:bodyPr/>
                    <a:lstStyle/>
                    <a:p>
                      <a:pPr marL="0" marR="36195" indent="0" algn="ctr" defTabSz="914400" rtl="0" eaLnBrk="1" latinLnBrk="0" hangingPunct="1">
                        <a:lnSpc>
                          <a:spcPct val="120000"/>
                        </a:lnSpc>
                        <a:spcAft>
                          <a:spcPts val="0"/>
                        </a:spcAft>
                      </a:pPr>
                      <a:r>
                        <a:rPr lang="en-US" sz="1800" b="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1980-1985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altLang="zh-CN" sz="1800" b="0" i="1" dirty="0">
                          <a:latin typeface="Times New Roman" panose="02020603050405020304" pitchFamily="18" charset="0"/>
                          <a:cs typeface="Times New Roman" panose="02020603050405020304" pitchFamily="18" charset="0"/>
                        </a:rPr>
                        <a:t>Outline of the </a:t>
                      </a:r>
                      <a:r>
                        <a:rPr lang="en-US" sz="1800" b="0" i="1" kern="12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Sixth Five-Year Plan for National Economic and Social Development of the People’s Republic of China </a:t>
                      </a:r>
                      <a:r>
                        <a:rPr lang="en-US" sz="1400" b="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(Note)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adjust the national economy, put into effect the household responsibility system, and expand the autonomy of urban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64080">
                <a:tc>
                  <a:txBody>
                    <a:bodyPr/>
                    <a:lstStyle/>
                    <a:p>
                      <a:pPr marL="0" marR="36195" indent="0" algn="ctr" defTabSz="914400" rtl="0" eaLnBrk="1" latinLnBrk="0" hangingPunct="1">
                        <a:lnSpc>
                          <a:spcPct val="120000"/>
                        </a:lnSpc>
                        <a:spcAft>
                          <a:spcPts val="0"/>
                        </a:spcAft>
                      </a:pPr>
                      <a:r>
                        <a:rPr lang="en-US" sz="1800" b="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1986-1990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lvl="0" indent="0" algn="just" defTabSz="914400" rtl="0" eaLnBrk="1" fontAlgn="auto" latinLnBrk="0" hangingPunct="1">
                        <a:lnSpc>
                          <a:spcPct val="120000"/>
                        </a:lnSpc>
                        <a:spcBef>
                          <a:spcPts val="0"/>
                        </a:spcBef>
                        <a:spcAft>
                          <a:spcPts val="0"/>
                        </a:spcAft>
                        <a:buClrTx/>
                        <a:buSzTx/>
                        <a:buFontTx/>
                        <a:buNone/>
                        <a:defRPr/>
                      </a:pPr>
                      <a:r>
                        <a:rPr lang="en-US" altLang="zh-CN" sz="1800" b="0" i="1" dirty="0">
                          <a:latin typeface="Times New Roman" panose="02020603050405020304" pitchFamily="18" charset="0"/>
                          <a:cs typeface="Times New Roman" panose="02020603050405020304" pitchFamily="18" charset="0"/>
                        </a:rPr>
                        <a:t>Outline of the </a:t>
                      </a:r>
                      <a:r>
                        <a:rPr lang="en-US" sz="1800" b="0" i="1"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Seventh Five-Year Plan for National Economic and Social Development of the People’s Republic of China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a:t>
                      </a:r>
                      <a:r>
                        <a:rPr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enhance </a:t>
                      </a:r>
                      <a:r>
                        <a:rPr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economic </a:t>
                      </a:r>
                      <a:r>
                        <a:rPr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benefits, maintain </a:t>
                      </a:r>
                      <a:r>
                        <a:rPr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 balance between total demand and </a:t>
                      </a:r>
                      <a:r>
                        <a:rPr lang="en-US" sz="1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supply</a:t>
                      </a: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and adjust industrial structure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08830">
                <a:tc>
                  <a:txBody>
                    <a:bodyPr/>
                    <a:lstStyle/>
                    <a:p>
                      <a:pPr marL="0" marR="36195" indent="0" algn="ctr" defTabSz="914400" rtl="0" eaLnBrk="1" latinLnBrk="0" hangingPunct="1">
                        <a:lnSpc>
                          <a:spcPct val="120000"/>
                        </a:lnSpc>
                        <a:spcAft>
                          <a:spcPts val="0"/>
                        </a:spcAft>
                      </a:pPr>
                      <a:r>
                        <a:rPr lang="en-US" sz="180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1991-1995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lvl="0" indent="0" algn="just" defTabSz="914400" rtl="0" eaLnBrk="1" fontAlgn="auto" latinLnBrk="0" hangingPunct="1">
                        <a:lnSpc>
                          <a:spcPct val="120000"/>
                        </a:lnSpc>
                        <a:spcBef>
                          <a:spcPts val="0"/>
                        </a:spcBef>
                        <a:spcAft>
                          <a:spcPts val="0"/>
                        </a:spcAft>
                        <a:buClrTx/>
                        <a:buSzTx/>
                        <a:buFontTx/>
                        <a:buNone/>
                        <a:defRPr/>
                      </a:pPr>
                      <a:r>
                        <a:rPr lang="en-US" sz="1800" b="0" i="1"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Outline of the Ten-Year Plan and Eighth Five-Year Plan for National Economic and Social Development of the People’s Republic of China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To maintain the sustained, stable and </a:t>
                      </a:r>
                      <a:r>
                        <a:rPr lang="en-US" sz="1800" dirty="0" err="1" smtClean="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co</a:t>
                      </a:r>
                      <a:r>
                        <a:rPr lang="en-US" sz="1800" dirty="0" err="1" smtClean="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a:t>
                      </a:r>
                      <a:r>
                        <a:rPr lang="en-US" sz="1800" dirty="0" err="1" smtClean="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ordinated</a:t>
                      </a:r>
                      <a:r>
                        <a:rPr lang="en-US" sz="1800" dirty="0" smtClean="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 </a:t>
                      </a:r>
                      <a:r>
                        <a:rPr lang="en-US" sz="18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development of </a:t>
                      </a:r>
                      <a:r>
                        <a:rPr lang="en-US" sz="1800" dirty="0" smtClean="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national </a:t>
                      </a:r>
                      <a:r>
                        <a:rPr lang="en-US" sz="18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economy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08830">
                <a:tc>
                  <a:txBody>
                    <a:bodyPr/>
                    <a:lstStyle/>
                    <a:p>
                      <a:pPr marL="0" marR="36195" indent="0" algn="ctr" defTabSz="914400" rtl="0" eaLnBrk="1" latinLnBrk="0" hangingPunct="1">
                        <a:lnSpc>
                          <a:spcPct val="120000"/>
                        </a:lnSpc>
                        <a:spcAft>
                          <a:spcPts val="0"/>
                        </a:spcAft>
                      </a:pPr>
                      <a:r>
                        <a:rPr lang="en-US" sz="180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1996-2000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altLang="zh-CN" sz="1800" b="0" i="1" dirty="0">
                          <a:latin typeface="Times New Roman" panose="02020603050405020304" pitchFamily="18" charset="0"/>
                          <a:cs typeface="Times New Roman" panose="02020603050405020304" pitchFamily="18" charset="0"/>
                        </a:rPr>
                        <a:t>Outline of the </a:t>
                      </a:r>
                      <a:r>
                        <a:rPr lang="en-US" sz="1800" i="1" dirty="0">
                          <a:latin typeface="Times New Roman" panose="02020603050405020304" pitchFamily="18" charset="0"/>
                          <a:cs typeface="Times New Roman" panose="02020603050405020304" pitchFamily="18" charset="0"/>
                        </a:rPr>
                        <a:t>Ninth Five-Year Plan for the National Economic and Social Development of the People's Republic of China and  Vision 2010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dirty="0">
                          <a:solidFill>
                            <a:srgbClr val="0D0D0D"/>
                          </a:solidFill>
                          <a:latin typeface="Times New Roman" panose="02020603050405020304" pitchFamily="18" charset="0"/>
                          <a:cs typeface="Times New Roman" panose="02020603050405020304" pitchFamily="18" charset="0"/>
                        </a:rPr>
                        <a:t>To </a:t>
                      </a:r>
                      <a:r>
                        <a:rPr lang="en-US" sz="1800" dirty="0" smtClean="0">
                          <a:solidFill>
                            <a:srgbClr val="0D0D0D"/>
                          </a:solidFill>
                          <a:latin typeface="Times New Roman" panose="02020603050405020304" pitchFamily="18" charset="0"/>
                          <a:cs typeface="Times New Roman" panose="02020603050405020304" pitchFamily="18" charset="0"/>
                        </a:rPr>
                        <a:t>q</a:t>
                      </a:r>
                      <a:r>
                        <a:rPr lang="en-US" altLang="zh-CN" sz="1800" strike="noStrike" dirty="0" smtClean="0">
                          <a:solidFill>
                            <a:schemeClr val="tx1"/>
                          </a:solidFill>
                          <a:latin typeface="Times New Roman" panose="02020603050405020304" pitchFamily="18" charset="0"/>
                          <a:cs typeface="Times New Roman" panose="02020603050405020304" pitchFamily="18" charset="0"/>
                        </a:rPr>
                        <a:t>uadruple</a:t>
                      </a:r>
                      <a:r>
                        <a:rPr lang="en-US" altLang="zh-CN" sz="1800" strike="noStrike" dirty="0" smtClean="0">
                          <a:solidFill>
                            <a:srgbClr val="0D0D0D"/>
                          </a:solidFill>
                          <a:latin typeface="Times New Roman" panose="02020603050405020304" pitchFamily="18" charset="0"/>
                          <a:cs typeface="Times New Roman" panose="02020603050405020304" pitchFamily="18" charset="0"/>
                        </a:rPr>
                        <a:t> </a:t>
                      </a:r>
                      <a:r>
                        <a:rPr lang="en-US" sz="1800" dirty="0">
                          <a:solidFill>
                            <a:srgbClr val="0D0D0D"/>
                          </a:solidFill>
                          <a:latin typeface="Times New Roman" panose="02020603050405020304" pitchFamily="18" charset="0"/>
                          <a:cs typeface="Times New Roman" panose="02020603050405020304" pitchFamily="18" charset="0"/>
                        </a:rPr>
                        <a:t>per capita GNP in comparison with that of 1980, and enable the people to have a moderately prosperous life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Rectangle 1"/>
          <p:cNvSpPr/>
          <p:nvPr/>
        </p:nvSpPr>
        <p:spPr>
          <a:xfrm>
            <a:off x="685189" y="6258105"/>
            <a:ext cx="9525612" cy="523220"/>
          </a:xfrm>
          <a:prstGeom prst="rect">
            <a:avLst/>
          </a:prstGeom>
        </p:spPr>
        <p:txBody>
          <a:bodyPr wrap="square">
            <a:spAutoFit/>
          </a:bodyPr>
          <a:lstStyle/>
          <a:p>
            <a:pPr marL="447675" indent="-447675"/>
            <a:r>
              <a:rPr lang="en-US" sz="1400" dirty="0">
                <a:latin typeface="Times New Roman" panose="02020603050405020304" pitchFamily="18" charset="0"/>
                <a:ea typeface="DFKai-SB" panose="03000509000000000000" pitchFamily="65" charset="-120"/>
                <a:cs typeface="Times New Roman" panose="02020603050405020304" pitchFamily="18" charset="0"/>
              </a:rPr>
              <a:t>Note: Different from the previous five-year plans, the subsequent five-year plans have included social development in addition to the national economic development.</a:t>
            </a:r>
          </a:p>
        </p:txBody>
      </p:sp>
      <p:sp>
        <p:nvSpPr>
          <p:cNvPr id="5" name="矩形 1"/>
          <p:cNvSpPr/>
          <p:nvPr/>
        </p:nvSpPr>
        <p:spPr>
          <a:xfrm>
            <a:off x="1697796" y="277368"/>
            <a:ext cx="9430980" cy="523220"/>
          </a:xfrm>
          <a:prstGeom prst="rect">
            <a:avLst/>
          </a:prstGeom>
        </p:spPr>
        <p:txBody>
          <a:bodyPr wrap="none">
            <a:spAutoFit/>
          </a:bodyPr>
          <a:lstStyle/>
          <a:p>
            <a:r>
              <a:rPr lang="en-US" sz="2800" b="1" dirty="0">
                <a:latin typeface="Times New Roman" panose="02020603050405020304" pitchFamily="18" charset="0"/>
                <a:ea typeface="DFKai-SB" panose="03000509000000000000" pitchFamily="65" charset="-120"/>
                <a:cs typeface="Times New Roman" panose="02020603050405020304" pitchFamily="18" charset="0"/>
              </a:rPr>
              <a:t>An o</a:t>
            </a:r>
            <a:r>
              <a:rPr lang="en-US" sz="2800" b="1" dirty="0" smtClean="0">
                <a:latin typeface="Times New Roman" panose="02020603050405020304" pitchFamily="18" charset="0"/>
                <a:ea typeface="DFKai-SB" panose="03000509000000000000" pitchFamily="65" charset="-120"/>
                <a:cs typeface="Times New Roman" panose="02020603050405020304" pitchFamily="18" charset="0"/>
              </a:rPr>
              <a:t>verview </a:t>
            </a:r>
            <a:r>
              <a:rPr lang="en-US" sz="28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of </a:t>
            </a:r>
            <a:r>
              <a:rPr lang="en-US" sz="28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national  6</a:t>
            </a:r>
            <a:r>
              <a:rPr lang="en-US" sz="2800" b="1" baseline="30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a:t>
            </a:r>
            <a:r>
              <a:rPr lang="en-US" sz="28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Five-Year Plan and onwards</a:t>
            </a:r>
            <a:endParaRPr lang="en-US" sz="28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Google Shape;172;p24"/>
          <p:cNvSpPr txBox="1"/>
          <p:nvPr/>
        </p:nvSpPr>
        <p:spPr>
          <a:xfrm>
            <a:off x="283862" y="172802"/>
            <a:ext cx="1319717" cy="400069"/>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000000"/>
                </a:solidFill>
                <a:sym typeface="Arial"/>
              </a:rPr>
              <a:t>Reference</a:t>
            </a:r>
            <a:endParaRPr sz="20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32751393"/>
              </p:ext>
            </p:extLst>
          </p:nvPr>
        </p:nvGraphicFramePr>
        <p:xfrm>
          <a:off x="696878" y="1246166"/>
          <a:ext cx="11165382" cy="4974336"/>
        </p:xfrm>
        <a:graphic>
          <a:graphicData uri="http://schemas.openxmlformats.org/drawingml/2006/table">
            <a:tbl>
              <a:tblPr firstRow="1" bandRow="1">
                <a:tableStyleId>{5C22544A-7EE6-4342-B048-85BDC9FD1C3A}</a:tableStyleId>
              </a:tblPr>
              <a:tblGrid>
                <a:gridCol w="1580157">
                  <a:extLst>
                    <a:ext uri="{9D8B030D-6E8A-4147-A177-3AD203B41FA5}">
                      <a16:colId xmlns:a16="http://schemas.microsoft.com/office/drawing/2014/main" val="20000"/>
                    </a:ext>
                  </a:extLst>
                </a:gridCol>
                <a:gridCol w="4652683">
                  <a:extLst>
                    <a:ext uri="{9D8B030D-6E8A-4147-A177-3AD203B41FA5}">
                      <a16:colId xmlns:a16="http://schemas.microsoft.com/office/drawing/2014/main" val="20001"/>
                    </a:ext>
                  </a:extLst>
                </a:gridCol>
                <a:gridCol w="4932542">
                  <a:extLst>
                    <a:ext uri="{9D8B030D-6E8A-4147-A177-3AD203B41FA5}">
                      <a16:colId xmlns:a16="http://schemas.microsoft.com/office/drawing/2014/main" val="20002"/>
                    </a:ext>
                  </a:extLst>
                </a:gridCol>
              </a:tblGrid>
              <a:tr h="764080">
                <a:tc>
                  <a:txBody>
                    <a:bodyPr/>
                    <a:lstStyle/>
                    <a:p>
                      <a:pPr marL="0" marR="36195" indent="0" algn="ctr" defTabSz="914400" rtl="0" eaLnBrk="1" latinLnBrk="0" hangingPunct="1">
                        <a:lnSpc>
                          <a:spcPct val="120000"/>
                        </a:lnSpc>
                        <a:spcAft>
                          <a:spcPts val="0"/>
                        </a:spcAft>
                      </a:pPr>
                      <a:r>
                        <a:rPr lang="en-US" sz="18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2001-2005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lvl="0" indent="0" algn="just" defTabSz="914400" rtl="0" eaLnBrk="1" fontAlgn="auto" latinLnBrk="0" hangingPunct="1">
                        <a:lnSpc>
                          <a:spcPct val="120000"/>
                        </a:lnSpc>
                        <a:spcBef>
                          <a:spcPts val="600"/>
                        </a:spcBef>
                        <a:spcAft>
                          <a:spcPts val="600"/>
                        </a:spcAft>
                        <a:buClrTx/>
                        <a:buSzTx/>
                        <a:buFontTx/>
                        <a:buNone/>
                        <a:defRPr/>
                      </a:pPr>
                      <a:r>
                        <a:rPr lang="en-US" sz="1800" b="0" i="1" strike="noStrike"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Outline of the Tenth Five-Year Plan for National Economic and Social Development of the People’s Republic of China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To improve the people’s living standards as the fundamental starting point, and </a:t>
                      </a:r>
                      <a:r>
                        <a:rPr lang="en-US" sz="1800" b="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uphold </a:t>
                      </a:r>
                      <a:r>
                        <a:rPr lang="en-US" sz="18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the </a:t>
                      </a:r>
                      <a:r>
                        <a:rPr lang="en-US" sz="1800" b="0"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co</a:t>
                      </a:r>
                      <a:r>
                        <a:rPr lang="en-US" sz="1800" b="0" dirty="0" err="1" smtClean="0">
                          <a:solidFill>
                            <a:srgbClr val="7030A0"/>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en-US" sz="1800" b="0"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ordinated</a:t>
                      </a:r>
                      <a:r>
                        <a:rPr lang="en-US" sz="1800" b="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sz="18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development of economy and society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64080">
                <a:tc>
                  <a:txBody>
                    <a:bodyPr/>
                    <a:lstStyle/>
                    <a:p>
                      <a:pPr marL="0" marR="36195" indent="0" algn="ctr" defTabSz="914400" rtl="0" eaLnBrk="1" latinLnBrk="0" hangingPunct="1">
                        <a:lnSpc>
                          <a:spcPct val="120000"/>
                        </a:lnSpc>
                        <a:spcAft>
                          <a:spcPts val="0"/>
                        </a:spcAft>
                      </a:pPr>
                      <a:r>
                        <a:rPr lang="en-US" sz="1800" b="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2006-2010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lvl="0" indent="0" algn="just" defTabSz="914400" rtl="0" eaLnBrk="1" fontAlgn="auto" latinLnBrk="0" hangingPunct="1">
                        <a:lnSpc>
                          <a:spcPct val="120000"/>
                        </a:lnSpc>
                        <a:spcBef>
                          <a:spcPts val="600"/>
                        </a:spcBef>
                        <a:spcAft>
                          <a:spcPts val="600"/>
                        </a:spcAft>
                        <a:buClrTx/>
                        <a:buSzTx/>
                        <a:buFontTx/>
                        <a:buNone/>
                        <a:defRPr/>
                      </a:pPr>
                      <a:r>
                        <a:rPr lang="en-US" sz="1800" b="0" i="1" strike="noStrike"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Outline of the Eleventh Five-Year Plan for National Economic and Social Development of the People’s Republic of China </a:t>
                      </a:r>
                      <a:r>
                        <a:rPr lang="en-US" sz="1400" b="0" i="1" strike="noStrike"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(Note)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expand domestic demand, </a:t>
                      </a:r>
                      <a:r>
                        <a:rPr lang="en-US" sz="1800"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optimise</a:t>
                      </a:r>
                      <a:r>
                        <a:rPr lang="en-US" sz="1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industrial structure, save resources, innovate independently, and </a:t>
                      </a:r>
                      <a:r>
                        <a:rPr lang="en-US" sz="1800" strike="noStrike"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persevere in </a:t>
                      </a:r>
                      <a:r>
                        <a:rPr lang="en-US" sz="1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‘people-oriented’ spirit.</a:t>
                      </a:r>
                      <a:endParaRPr 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64080">
                <a:tc>
                  <a:txBody>
                    <a:bodyPr/>
                    <a:lstStyle/>
                    <a:p>
                      <a:pPr marL="0" marR="36195" indent="0" algn="ctr" defTabSz="914400" rtl="0" eaLnBrk="1" latinLnBrk="0" hangingPunct="1">
                        <a:lnSpc>
                          <a:spcPct val="120000"/>
                        </a:lnSpc>
                        <a:spcAft>
                          <a:spcPts val="0"/>
                        </a:spcAft>
                      </a:pPr>
                      <a:r>
                        <a:rPr lang="en-US" sz="1800" b="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2011-2015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lvl="0" indent="0" algn="just" defTabSz="914400" rtl="0" eaLnBrk="1" fontAlgn="auto" latinLnBrk="0" hangingPunct="1">
                        <a:lnSpc>
                          <a:spcPct val="120000"/>
                        </a:lnSpc>
                        <a:spcBef>
                          <a:spcPts val="600"/>
                        </a:spcBef>
                        <a:spcAft>
                          <a:spcPts val="600"/>
                        </a:spcAft>
                        <a:buClrTx/>
                        <a:buSzTx/>
                        <a:buFontTx/>
                        <a:buNone/>
                        <a:defRPr/>
                      </a:pPr>
                      <a:r>
                        <a:rPr lang="en-US" sz="1800" b="0" i="1" strike="noStrike"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Outline of the Twelfth Five-Year Plan for National Economic and Social Development of the People’s Republic of China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To pursue development in a scientific way </a:t>
                      </a:r>
                      <a:endParaRPr lang="en-US" sz="18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64080">
                <a:tc>
                  <a:txBody>
                    <a:bodyPr/>
                    <a:lstStyle/>
                    <a:p>
                      <a:pPr marL="0" marR="36195" indent="0" algn="ctr" defTabSz="914400" rtl="0" eaLnBrk="1" latinLnBrk="0" hangingPunct="1">
                        <a:lnSpc>
                          <a:spcPct val="120000"/>
                        </a:lnSpc>
                        <a:spcAft>
                          <a:spcPts val="0"/>
                        </a:spcAft>
                      </a:pPr>
                      <a:r>
                        <a:rPr lang="en-US" sz="1800" b="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2016-2020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lvl="0" indent="0" algn="just" defTabSz="914400" rtl="0" eaLnBrk="1" fontAlgn="auto" latinLnBrk="0" hangingPunct="1">
                        <a:lnSpc>
                          <a:spcPct val="120000"/>
                        </a:lnSpc>
                        <a:spcBef>
                          <a:spcPts val="600"/>
                        </a:spcBef>
                        <a:spcAft>
                          <a:spcPts val="600"/>
                        </a:spcAft>
                        <a:buClrTx/>
                        <a:buSzTx/>
                        <a:buFontTx/>
                        <a:buNone/>
                        <a:defRPr/>
                      </a:pPr>
                      <a:r>
                        <a:rPr lang="en-US" sz="1800" b="0" i="1" strike="noStrike"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Outline of the Thirteenth Five-Year Plan for National Economic and Social Development of the People’s Republic of China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just" defTabSz="914400" rtl="0" eaLnBrk="1" latinLnBrk="0" hangingPunct="1">
                        <a:lnSpc>
                          <a:spcPct val="120000"/>
                        </a:lnSpc>
                        <a:spcAft>
                          <a:spcPts val="0"/>
                        </a:spcAft>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To </a:t>
                      </a:r>
                      <a:r>
                        <a:rPr lang="en-US" sz="1800" dirty="0" smtClean="0">
                          <a:solidFill>
                            <a:schemeClr val="tx1">
                              <a:lumMod val="95000"/>
                              <a:lumOff val="5000"/>
                            </a:schemeClr>
                          </a:solidFill>
                          <a:latin typeface="Times New Roman" panose="02020603050405020304" pitchFamily="18" charset="0"/>
                          <a:cs typeface="Times New Roman" panose="02020603050405020304" pitchFamily="18" charset="0"/>
                        </a:rPr>
                        <a:t>establish a </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moderately prosperous society in </a:t>
                      </a:r>
                      <a:r>
                        <a:rPr lang="en-US" sz="1800" strike="noStrike" dirty="0" smtClean="0">
                          <a:solidFill>
                            <a:schemeClr val="tx1">
                              <a:lumMod val="95000"/>
                              <a:lumOff val="5000"/>
                            </a:schemeClr>
                          </a:solidFill>
                          <a:latin typeface="Times New Roman" panose="02020603050405020304" pitchFamily="18" charset="0"/>
                          <a:cs typeface="Times New Roman" panose="02020603050405020304" pitchFamily="18" charset="0"/>
                        </a:rPr>
                        <a:t>all </a:t>
                      </a:r>
                      <a:r>
                        <a:rPr lang="en-US" sz="1800" dirty="0" smtClean="0">
                          <a:solidFill>
                            <a:schemeClr val="tx1">
                              <a:lumMod val="95000"/>
                              <a:lumOff val="5000"/>
                            </a:schemeClr>
                          </a:solidFill>
                          <a:latin typeface="Times New Roman" panose="02020603050405020304" pitchFamily="18" charset="0"/>
                          <a:cs typeface="Times New Roman" panose="02020603050405020304" pitchFamily="18" charset="0"/>
                        </a:rPr>
                        <a:t>respect, </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adhere to the five concepts of innovation, </a:t>
                      </a:r>
                      <a:r>
                        <a:rPr lang="en-US" sz="1800" dirty="0" smtClean="0">
                          <a:solidFill>
                            <a:schemeClr val="tx1">
                              <a:lumMod val="95000"/>
                              <a:lumOff val="5000"/>
                            </a:schemeClr>
                          </a:solidFill>
                          <a:latin typeface="Times New Roman" panose="02020603050405020304" pitchFamily="18" charset="0"/>
                          <a:cs typeface="Times New Roman" panose="02020603050405020304" pitchFamily="18" charset="0"/>
                        </a:rPr>
                        <a:t>co-ordination</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greenness, openness, and </a:t>
                      </a:r>
                      <a:r>
                        <a:rPr lang="en-US" sz="1800" strike="noStrike" dirty="0" smtClean="0">
                          <a:solidFill>
                            <a:schemeClr val="tx1">
                              <a:lumMod val="95000"/>
                              <a:lumOff val="5000"/>
                            </a:schemeClr>
                          </a:solidFill>
                          <a:latin typeface="Times New Roman" panose="02020603050405020304" pitchFamily="18" charset="0"/>
                          <a:cs typeface="Times New Roman" panose="02020603050405020304" pitchFamily="18" charset="0"/>
                        </a:rPr>
                        <a:t>sharing </a:t>
                      </a:r>
                      <a:r>
                        <a:rPr lang="en-US" sz="1800" dirty="0" smtClean="0">
                          <a:solidFill>
                            <a:schemeClr val="tx1">
                              <a:lumMod val="95000"/>
                              <a:lumOff val="5000"/>
                            </a:schemeClr>
                          </a:solidFill>
                          <a:latin typeface="Times New Roman" panose="02020603050405020304" pitchFamily="18" charset="0"/>
                          <a:cs typeface="Times New Roman" panose="02020603050405020304" pitchFamily="18" charset="0"/>
                        </a:rPr>
                        <a:t>and </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take the supply-side reform as the main guideline for the new normal of the economy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44914155"/>
              </p:ext>
            </p:extLst>
          </p:nvPr>
        </p:nvGraphicFramePr>
        <p:xfrm>
          <a:off x="696877" y="832384"/>
          <a:ext cx="11165383" cy="424120"/>
        </p:xfrm>
        <a:graphic>
          <a:graphicData uri="http://schemas.openxmlformats.org/drawingml/2006/table">
            <a:tbl>
              <a:tblPr firstRow="1" bandRow="1">
                <a:tableStyleId>{5C22544A-7EE6-4342-B048-85BDC9FD1C3A}</a:tableStyleId>
              </a:tblPr>
              <a:tblGrid>
                <a:gridCol w="1562229">
                  <a:extLst>
                    <a:ext uri="{9D8B030D-6E8A-4147-A177-3AD203B41FA5}">
                      <a16:colId xmlns:a16="http://schemas.microsoft.com/office/drawing/2014/main" val="20000"/>
                    </a:ext>
                  </a:extLst>
                </a:gridCol>
                <a:gridCol w="4643718">
                  <a:extLst>
                    <a:ext uri="{9D8B030D-6E8A-4147-A177-3AD203B41FA5}">
                      <a16:colId xmlns:a16="http://schemas.microsoft.com/office/drawing/2014/main" val="20001"/>
                    </a:ext>
                  </a:extLst>
                </a:gridCol>
                <a:gridCol w="4959436">
                  <a:extLst>
                    <a:ext uri="{9D8B030D-6E8A-4147-A177-3AD203B41FA5}">
                      <a16:colId xmlns:a16="http://schemas.microsoft.com/office/drawing/2014/main" val="20002"/>
                    </a:ext>
                  </a:extLst>
                </a:gridCol>
              </a:tblGrid>
              <a:tr h="424120">
                <a:tc>
                  <a:txBody>
                    <a:bodyPr/>
                    <a:lstStyle/>
                    <a:p>
                      <a:pPr marL="0" marR="36195" indent="0" algn="ctr" defTabSz="914400" rtl="0" eaLnBrk="1" latinLnBrk="0" hangingPunct="1">
                        <a:lnSpc>
                          <a:spcPct val="100000"/>
                        </a:lnSpc>
                        <a:spcAft>
                          <a:spcPts val="0"/>
                        </a:spcAft>
                      </a:pPr>
                      <a:r>
                        <a:rPr 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tc>
                  <a:txBody>
                    <a:bodyPr/>
                    <a:lstStyle/>
                    <a:p>
                      <a:pPr marL="0" marR="36195" indent="0" algn="l" defTabSz="914400" rtl="0" eaLnBrk="1" latinLnBrk="0" hangingPunct="1">
                        <a:lnSpc>
                          <a:spcPts val="1200"/>
                        </a:lnSpc>
                        <a:spcAft>
                          <a:spcPts val="0"/>
                        </a:spcAft>
                      </a:pPr>
                      <a:endParaRPr lang="en-US" altLang="zh-CN" sz="2000" b="1" kern="1200" dirty="0">
                        <a:solidFill>
                          <a:schemeClr val="bg1"/>
                        </a:solidFill>
                        <a:effectLst/>
                        <a:latin typeface="Times New Roman" panose="02020603050405020304" pitchFamily="18" charset="0"/>
                        <a:ea typeface="DFKai-SB" panose="03000509000000000000" pitchFamily="65" charset="-120"/>
                        <a:cs typeface="Times New Roman" panose="02020603050405020304" pitchFamily="18" charset="0"/>
                      </a:endParaRPr>
                    </a:p>
                    <a:p>
                      <a:pPr marL="0" marR="36195" indent="0" algn="ctr" defTabSz="914400" rtl="0" eaLnBrk="1" latinLnBrk="0" hangingPunct="1">
                        <a:lnSpc>
                          <a:spcPts val="1200"/>
                        </a:lnSpc>
                        <a:spcAft>
                          <a:spcPts val="0"/>
                        </a:spcAft>
                      </a:pPr>
                      <a:r>
                        <a:rPr 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Full name of the 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tc>
                  <a:txBody>
                    <a:bodyPr/>
                    <a:lstStyle/>
                    <a:p>
                      <a:pPr marL="0" marR="36195" indent="0" algn="l" defTabSz="914400" rtl="0" eaLnBrk="1" latinLnBrk="0" hangingPunct="1">
                        <a:lnSpc>
                          <a:spcPts val="1200"/>
                        </a:lnSpc>
                        <a:spcAft>
                          <a:spcPts val="0"/>
                        </a:spcAft>
                      </a:pPr>
                      <a:endParaRPr lang="en-US" altLang="zh-CN" sz="2000" b="1" kern="1200" dirty="0">
                        <a:solidFill>
                          <a:schemeClr val="bg1"/>
                        </a:solidFill>
                        <a:effectLst/>
                        <a:latin typeface="Times New Roman" panose="02020603050405020304" pitchFamily="18" charset="0"/>
                        <a:ea typeface="DFKai-SB" panose="03000509000000000000" pitchFamily="65" charset="-120"/>
                        <a:cs typeface="Times New Roman" panose="02020603050405020304" pitchFamily="18" charset="0"/>
                      </a:endParaRPr>
                    </a:p>
                    <a:p>
                      <a:pPr marL="0" marR="36195" indent="0" algn="ctr" defTabSz="914400" rtl="0" eaLnBrk="1" latinLnBrk="0" hangingPunct="1">
                        <a:lnSpc>
                          <a:spcPts val="1200"/>
                        </a:lnSpc>
                        <a:spcAft>
                          <a:spcPts val="0"/>
                        </a:spcAft>
                      </a:pPr>
                      <a:r>
                        <a:rPr lang="en-US"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Examples of key tasks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extLst>
                  <a:ext uri="{0D108BD9-81ED-4DB2-BD59-A6C34878D82A}">
                    <a16:rowId xmlns:a16="http://schemas.microsoft.com/office/drawing/2014/main" val="10000"/>
                  </a:ext>
                </a:extLst>
              </a:tr>
            </a:tbl>
          </a:graphicData>
        </a:graphic>
      </p:graphicFrame>
      <p:sp>
        <p:nvSpPr>
          <p:cNvPr id="6" name="矩形 1"/>
          <p:cNvSpPr>
            <a:spLocks noGrp="1"/>
          </p:cNvSpPr>
          <p:nvPr>
            <p:ph type="title"/>
          </p:nvPr>
        </p:nvSpPr>
        <p:spPr>
          <a:xfrm>
            <a:off x="1850332" y="251666"/>
            <a:ext cx="9570440" cy="480131"/>
          </a:xfrm>
          <a:prstGeom prst="rect">
            <a:avLst/>
          </a:prstGeom>
        </p:spPr>
        <p:txBody>
          <a:bodyPr wrap="none">
            <a:spAutoFit/>
          </a:bodyPr>
          <a:lstStyle/>
          <a:p>
            <a:r>
              <a:rPr lang="en-US" sz="2800" b="1" dirty="0">
                <a:latin typeface="Times New Roman" panose="02020603050405020304" pitchFamily="18" charset="0"/>
                <a:ea typeface="DFKai-SB" panose="03000509000000000000" pitchFamily="65" charset="-120"/>
                <a:cs typeface="Times New Roman" panose="02020603050405020304" pitchFamily="18" charset="0"/>
              </a:rPr>
              <a:t>An overview of </a:t>
            </a:r>
            <a:r>
              <a:rPr lang="en-US" sz="28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national  </a:t>
            </a:r>
            <a:r>
              <a:rPr lang="en-US" sz="28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6</a:t>
            </a:r>
            <a:r>
              <a:rPr lang="en-US" sz="2800" b="1" baseline="30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a:t>
            </a:r>
            <a:r>
              <a:rPr lang="en-US" sz="28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sz="28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Five-Year </a:t>
            </a:r>
            <a:r>
              <a:rPr lang="en-US" sz="28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Plan </a:t>
            </a:r>
            <a:r>
              <a:rPr lang="en-US" sz="28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onwards</a:t>
            </a:r>
          </a:p>
        </p:txBody>
      </p:sp>
      <p:sp>
        <p:nvSpPr>
          <p:cNvPr id="8" name="Rectangle 7"/>
          <p:cNvSpPr/>
          <p:nvPr/>
        </p:nvSpPr>
        <p:spPr>
          <a:xfrm>
            <a:off x="696877" y="6492282"/>
            <a:ext cx="10191840" cy="345159"/>
          </a:xfrm>
          <a:prstGeom prst="rect">
            <a:avLst/>
          </a:prstGeom>
        </p:spPr>
        <p:txBody>
          <a:bodyPr wrap="square">
            <a:spAutoFit/>
          </a:bodyPr>
          <a:lstStyle/>
          <a:p>
            <a:pPr>
              <a:lnSpc>
                <a:spcPct val="130000"/>
              </a:lnSpc>
            </a:pPr>
            <a:r>
              <a:rPr lang="en-US" sz="1400" dirty="0">
                <a:latin typeface="Times New Roman" panose="02020603050405020304" pitchFamily="18" charset="0"/>
                <a:cs typeface="Times New Roman" panose="02020603050405020304" pitchFamily="18" charset="0"/>
              </a:rPr>
              <a:t>Note: Since the </a:t>
            </a:r>
            <a:r>
              <a:rPr lang="en-US" sz="1400" dirty="0" smtClean="0">
                <a:latin typeface="Times New Roman" panose="02020603050405020304" pitchFamily="18" charset="0"/>
                <a:cs typeface="Times New Roman" panose="02020603050405020304" pitchFamily="18" charset="0"/>
              </a:rPr>
              <a:t>11</a:t>
            </a:r>
            <a:r>
              <a:rPr lang="en-US" sz="1400" baseline="30000" dirty="0" smtClean="0">
                <a:latin typeface="Times New Roman" panose="02020603050405020304" pitchFamily="18" charset="0"/>
                <a:cs typeface="Times New Roman" panose="02020603050405020304" pitchFamily="18" charset="0"/>
              </a:rPr>
              <a:t>th</a:t>
            </a:r>
            <a:r>
              <a:rPr lang="en-US" sz="1400" dirty="0" smtClean="0">
                <a:latin typeface="Times New Roman" panose="02020603050405020304" pitchFamily="18" charset="0"/>
                <a:cs typeface="Times New Roman" panose="02020603050405020304" pitchFamily="18" charset="0"/>
              </a:rPr>
              <a:t> Five-Year </a:t>
            </a:r>
            <a:r>
              <a:rPr lang="en-US" sz="1400" dirty="0">
                <a:latin typeface="Times New Roman" panose="02020603050405020304" pitchFamily="18" charset="0"/>
                <a:cs typeface="Times New Roman" panose="02020603050405020304" pitchFamily="18" charset="0"/>
              </a:rPr>
              <a:t>Plan in 2006, the Chinese expression for “plan” has been changed from  </a:t>
            </a:r>
            <a:r>
              <a:rPr lang="en-US" sz="1400" i="1" dirty="0" err="1" smtClean="0">
                <a:latin typeface="Times New Roman" panose="02020603050405020304" pitchFamily="18" charset="0"/>
                <a:cs typeface="Times New Roman" panose="02020603050405020304" pitchFamily="18" charset="0"/>
              </a:rPr>
              <a:t>jihua</a:t>
            </a:r>
            <a:r>
              <a:rPr lang="en-US" sz="1400" i="1"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a:t>
            </a:r>
            <a:r>
              <a:rPr lang="zh-TW" altLang="en-US" sz="1400" dirty="0" smtClean="0">
                <a:latin typeface="Times New Roman" panose="02020603050405020304" pitchFamily="18" charset="0"/>
                <a:cs typeface="Times New Roman" panose="02020603050405020304" pitchFamily="18" charset="0"/>
              </a:rPr>
              <a:t>計劃</a:t>
            </a:r>
            <a:r>
              <a:rPr lang="en-US" altLang="zh-CN" sz="1400" dirty="0" smtClean="0">
                <a:latin typeface="Times New Roman" panose="02020603050405020304" pitchFamily="18" charset="0"/>
                <a:cs typeface="Times New Roman" panose="02020603050405020304" pitchFamily="18" charset="0"/>
              </a:rPr>
              <a:t>)</a:t>
            </a:r>
            <a:r>
              <a:rPr lang="zh-CN" alt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to </a:t>
            </a:r>
            <a:r>
              <a:rPr lang="en-US" sz="1400" i="1" dirty="0" err="1" smtClean="0">
                <a:latin typeface="Times New Roman" panose="02020603050405020304" pitchFamily="18" charset="0"/>
                <a:cs typeface="Times New Roman" panose="02020603050405020304" pitchFamily="18" charset="0"/>
              </a:rPr>
              <a:t>guihua</a:t>
            </a:r>
            <a:r>
              <a:rPr lang="en-US" sz="1400" i="1"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a:t>
            </a:r>
            <a:r>
              <a:rPr lang="zh-TW" altLang="en-US" sz="1400" dirty="0" smtClean="0">
                <a:latin typeface="Times New Roman" panose="02020603050405020304" pitchFamily="18" charset="0"/>
                <a:cs typeface="Times New Roman" panose="02020603050405020304" pitchFamily="18" charset="0"/>
              </a:rPr>
              <a:t>規劃</a:t>
            </a:r>
            <a:r>
              <a:rPr lang="en-US" altLang="zh-CN"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9" name="Google Shape;172;p24"/>
          <p:cNvSpPr txBox="1"/>
          <p:nvPr/>
        </p:nvSpPr>
        <p:spPr>
          <a:xfrm>
            <a:off x="382474" y="291698"/>
            <a:ext cx="1319717" cy="400069"/>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000000"/>
                </a:solidFill>
                <a:sym typeface="Arial"/>
              </a:rPr>
              <a:t>Reference</a:t>
            </a:r>
            <a:endParaRPr sz="2000" b="1"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jljZTE1ZGY2NDQwOTA4YWYxNjdmOGY2ZDU5NzZkODEifQ=="/>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334"/>
  <p:tag name="KSO_WM_TAG_VERSION" val="1.0"/>
  <p:tag name="KSO_WM_BEAUTIFY_FLAG" val="#wm#"/>
  <p:tag name="KSO_WM_UNIT_TYPE" val="q_h_a"/>
  <p:tag name="KSO_WM_UNIT_INDEX" val="1_5_1"/>
  <p:tag name="KSO_WM_UNIT_ID" val="diagram160334_5*q_h_a*1_5_1"/>
  <p:tag name="KSO_WM_UNIT_CLEAR" val="1"/>
  <p:tag name="KSO_WM_UNIT_LAYERLEVEL" val="1_1_1"/>
  <p:tag name="KSO_WM_UNIT_VALUE" val="7"/>
  <p:tag name="KSO_WM_UNIT_HIGHLIGHT" val="0"/>
  <p:tag name="KSO_WM_UNIT_COMPATIBLE" val="0"/>
  <p:tag name="KSO_WM_UNIT_PRESET_TEXT_INDEX" val="3"/>
  <p:tag name="KSO_WM_UNIT_PRESET_TEXT_LEN" val="12"/>
  <p:tag name="KSO_WM_DIAGRAM_GROUP_CODE" val="q1-1"/>
  <p:tag name="KSO_WM_UNIT_TEXT_FILL_FORE_SCHEMECOLOR_INDEX" val="5"/>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3ae945c2-74cb-408a-ba77-273828d06b89}"/>
  <p:tag name="TABLE_ENDDRAG_ORIGIN_RECT" val="856*397"/>
  <p:tag name="TABLE_ENDDRAG_RECT" val="50*115*856*397"/>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d994ee8b-b493-4f63-a98c-cc97b117a42f}"/>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9832f423-019f-4a9f-a9b4-e707fb5b18b7}"/>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f9e14965-97a7-4ec7-8134-0eea45f8cf29}"/>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183b8293-b915-42d3-9861-69fd3d0938ff}"/>
  <p:tag name="TABLE_ENDDRAG_ORIGIN_RECT" val="869*373"/>
  <p:tag name="TABLE_ENDDRAG_RECT" val="40*92*869*3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10363</Words>
  <Application>Microsoft Office PowerPoint</Application>
  <PresentationFormat>寬螢幕</PresentationFormat>
  <Paragraphs>528</Paragraphs>
  <Slides>62</Slides>
  <Notes>20</Notes>
  <HiddenSlides>0</HiddenSlides>
  <MMClips>0</MMClips>
  <ScaleCrop>false</ScaleCrop>
  <HeadingPairs>
    <vt:vector size="6" baseType="variant">
      <vt:variant>
        <vt:lpstr>使用字型</vt:lpstr>
      </vt:variant>
      <vt:variant>
        <vt:i4>15</vt:i4>
      </vt:variant>
      <vt:variant>
        <vt:lpstr>佈景主題</vt:lpstr>
      </vt:variant>
      <vt:variant>
        <vt:i4>1</vt:i4>
      </vt:variant>
      <vt:variant>
        <vt:lpstr>投影片標題</vt:lpstr>
      </vt:variant>
      <vt:variant>
        <vt:i4>62</vt:i4>
      </vt:variant>
    </vt:vector>
  </HeadingPairs>
  <TitlesOfParts>
    <vt:vector size="78" baseType="lpstr">
      <vt:lpstr>����</vt:lpstr>
      <vt:lpstr>等线</vt:lpstr>
      <vt:lpstr>微软雅黑</vt:lpstr>
      <vt:lpstr>MS PGothic</vt:lpstr>
      <vt:lpstr>宋体</vt:lpstr>
      <vt:lpstr>宋体</vt:lpstr>
      <vt:lpstr>Microsoft JhengHei</vt:lpstr>
      <vt:lpstr>新細明體</vt:lpstr>
      <vt:lpstr>標楷體</vt:lpstr>
      <vt:lpstr>標楷體</vt:lpstr>
      <vt:lpstr>Arial</vt:lpstr>
      <vt:lpstr>Calibri</vt:lpstr>
      <vt:lpstr>Calibri Light</vt:lpstr>
      <vt:lpstr>Times New Roman</vt:lpstr>
      <vt:lpstr>Wingdings</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An overview of the national  6th Five-Year Plan and onwards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Strategies for the implementation of the 14th Five-Year Plan</vt:lpstr>
      <vt:lpstr>PowerPoint 簡報</vt:lpstr>
      <vt:lpstr>Strategies for the implementation of the 14th Five-Year Plan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An international aviation hub</vt:lpstr>
      <vt:lpstr>PowerPoint 簡報</vt:lpstr>
      <vt:lpstr>Examples of the HKSAR Government’s work  in response to the 14th Five-Year Plan</vt:lpstr>
      <vt:lpstr>Examples of the HKSAR Government’s work  in response to the 14th Five-Year Plan</vt:lpstr>
      <vt:lpstr>Examples of the HKSAR Government’s work  in response to the 14th Five-Year Plan</vt:lpstr>
      <vt:lpstr>Regional Comprehensive Economic Partnership (RCEP)</vt:lpstr>
      <vt:lpstr>Examples of the HKSAR Government’s work  in response to the 14th Five-Year Plan</vt:lpstr>
      <vt:lpstr>Examples of the HKSAR Government’s work  in response to the 14th Five-Year Plan</vt:lpstr>
      <vt:lpstr>Examples of the HKSAR Government’s work  in response to the 14th Five-Year Plan</vt:lpstr>
      <vt:lpstr>Examples of the HKSAR Government’s work  in response to the 14th Five-Year Plan</vt:lpstr>
      <vt:lpstr>Examples of the HKSAR Government’s work  in response to the 14th Five-Year Plan</vt:lpstr>
      <vt:lpstr>Examples of the HKSAR Government’s work  in response to the 14th  Five-Year Plan</vt:lpstr>
      <vt:lpstr>Examples of the HKSAR Government’s work  in response to the 14th Five-Year Plan</vt:lpstr>
      <vt:lpstr>Examples of the HKSAR Government’s work  in response to the 14th Five-Year Plan</vt:lpstr>
      <vt:lpstr>Examples of the HKSAR Government’s work  in response to the 14th Five-Year Plan</vt:lpstr>
      <vt:lpstr>More references for the 14th Five-Year Plan</vt:lpstr>
      <vt:lpstr>More references for the 14th Five-Year Plan</vt:lpstr>
      <vt:lpstr>More references for the 14th Five-Year Plan</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2023-02-24T09:16:40Z</dcterms:created>
  <dcterms:modified xsi:type="dcterms:W3CDTF">2023-02-24T09:16:46Z</dcterms:modified>
</cp:coreProperties>
</file>