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63" r:id="rId1"/>
    <p:sldMasterId id="2147483666" r:id="rId2"/>
  </p:sldMasterIdLst>
  <p:notesMasterIdLst>
    <p:notesMasterId r:id="rId82"/>
  </p:notesMasterIdLst>
  <p:sldIdLst>
    <p:sldId id="333" r:id="rId3"/>
    <p:sldId id="256" r:id="rId4"/>
    <p:sldId id="257" r:id="rId5"/>
    <p:sldId id="258" r:id="rId6"/>
    <p:sldId id="259" r:id="rId7"/>
    <p:sldId id="261" r:id="rId8"/>
    <p:sldId id="262" r:id="rId9"/>
    <p:sldId id="263" r:id="rId10"/>
    <p:sldId id="264" r:id="rId11"/>
    <p:sldId id="265" r:id="rId12"/>
    <p:sldId id="266" r:id="rId13"/>
    <p:sldId id="267" r:id="rId14"/>
    <p:sldId id="334" r:id="rId15"/>
    <p:sldId id="335" r:id="rId16"/>
    <p:sldId id="336" r:id="rId17"/>
    <p:sldId id="337" r:id="rId18"/>
    <p:sldId id="338" r:id="rId19"/>
    <p:sldId id="339" r:id="rId20"/>
    <p:sldId id="340" r:id="rId21"/>
    <p:sldId id="341" r:id="rId22"/>
    <p:sldId id="342" r:id="rId23"/>
    <p:sldId id="343" r:id="rId24"/>
    <p:sldId id="344" r:id="rId25"/>
    <p:sldId id="345" r:id="rId26"/>
    <p:sldId id="346" r:id="rId27"/>
    <p:sldId id="281" r:id="rId28"/>
    <p:sldId id="282" r:id="rId29"/>
    <p:sldId id="283" r:id="rId30"/>
    <p:sldId id="284" r:id="rId31"/>
    <p:sldId id="285" r:id="rId32"/>
    <p:sldId id="286" r:id="rId33"/>
    <p:sldId id="287" r:id="rId34"/>
    <p:sldId id="288" r:id="rId35"/>
    <p:sldId id="347"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54" r:id="rId79"/>
    <p:sldId id="355" r:id="rId80"/>
    <p:sldId id="356" r:id="rId81"/>
  </p:sldIdLst>
  <p:sldSz cx="12192000" cy="6858000"/>
  <p:notesSz cx="6858000" cy="9144000"/>
  <p:embeddedFontLst>
    <p:embeddedFont>
      <p:font typeface="標楷體" panose="03000509000000000000" pitchFamily="65" charset="-120"/>
      <p:regular r:id="rId83"/>
    </p:embeddedFont>
    <p:embeddedFont>
      <p:font typeface="Calibri Light" panose="020F0302020204030204" pitchFamily="34" charset="0"/>
      <p:regular r:id="rId84"/>
      <p:italic r:id="rId85"/>
    </p:embeddedFont>
    <p:embeddedFont>
      <p:font typeface="Teko" panose="02020500000000000000" charset="0"/>
      <p:regular r:id="rId86"/>
      <p:bold r:id="rId87"/>
    </p:embeddedFont>
    <p:embeddedFont>
      <p:font typeface="SimSun" panose="02010600030101010101" pitchFamily="2" charset="-122"/>
      <p:regular r:id="rId88"/>
    </p:embeddedFont>
    <p:embeddedFont>
      <p:font typeface="Microsoft JhengHei" panose="020B0604030504040204" pitchFamily="34" charset="-120"/>
      <p:regular r:id="rId89"/>
      <p:bold r:id="rId90"/>
    </p:embeddedFont>
    <p:embeddedFont>
      <p:font typeface="Calibri" panose="020F0502020204030204" pitchFamily="34" charset="0"/>
      <p:regular r:id="rId91"/>
      <p:bold r:id="rId92"/>
      <p:italic r:id="rId93"/>
      <p:boldItalic r:id="rId94"/>
    </p:embeddedFont>
    <p:embeddedFont>
      <p:font typeface="SimSun" panose="02010600030101010101" pitchFamily="2" charset="-122"/>
      <p:regular r:id="rId88"/>
    </p:embeddedFont>
    <p:embeddedFont>
      <p:font typeface="Roboto" panose="02020500000000000000" charset="0"/>
      <p:regular r:id="rId95"/>
      <p:bold r:id="rId96"/>
      <p:italic r:id="rId97"/>
      <p:boldItalic r:id="rId98"/>
    </p:embeddedFont>
    <p:embeddedFont>
      <p:font typeface="Questrial" panose="02020500000000000000" charset="0"/>
      <p:regular r:id="rId99"/>
    </p:embeddedFont>
    <p:embeddedFont>
      <p:font typeface="標楷體" panose="03000509000000000000" pitchFamily="65" charset="-120"/>
      <p:regular r:id="rId83"/>
    </p:embeddedFont>
    <p:embeddedFont>
      <p:font typeface="MS PGothic" panose="020B0600070205080204" pitchFamily="34" charset="-128"/>
      <p:regular r:id="rId10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pos="7256">
          <p15:clr>
            <a:srgbClr val="A4A3A4"/>
          </p15:clr>
        </p15:guide>
        <p15:guide id="3" orient="horz" pos="648">
          <p15:clr>
            <a:srgbClr val="A4A3A4"/>
          </p15:clr>
        </p15:guide>
        <p15:guide id="4" orient="horz" pos="712">
          <p15:clr>
            <a:srgbClr val="A4A3A4"/>
          </p15:clr>
        </p15:guide>
        <p15:guide id="5" orient="horz" pos="3928">
          <p15:clr>
            <a:srgbClr val="A4A3A4"/>
          </p15:clr>
        </p15:guide>
        <p15:guide id="6" orient="horz" pos="386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作者" initials="A" lastIdx="7"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CA06D0-1096-4873-BE51-B4581EEBBCB9}">
  <a:tblStyle styleId="{07CA06D0-1096-4873-BE51-B4581EEBBCB9}" styleName="Table_0">
    <a:wholeTbl>
      <a:tcTxStyle b="off" i="off">
        <a:font>
          <a:latin typeface="等线"/>
          <a:ea typeface="等线"/>
          <a:cs typeface="等线"/>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等线"/>
          <a:ea typeface="等线"/>
          <a:cs typeface="等线"/>
        </a:font>
        <a:schemeClr val="lt1"/>
      </a:tcTxStyle>
      <a:tcStyle>
        <a:tcBdr/>
        <a:fill>
          <a:solidFill>
            <a:schemeClr val="accent1"/>
          </a:solidFill>
        </a:fill>
      </a:tcStyle>
    </a:lastCol>
    <a:firstCol>
      <a:tcTxStyle b="on" i="off">
        <a:font>
          <a:latin typeface="等线"/>
          <a:ea typeface="等线"/>
          <a:cs typeface="等线"/>
        </a:font>
        <a:schemeClr val="lt1"/>
      </a:tcTxStyle>
      <a:tcStyle>
        <a:tcBdr/>
        <a:fill>
          <a:solidFill>
            <a:schemeClr val="accent1"/>
          </a:solidFill>
        </a:fill>
      </a:tcStyle>
    </a:firstCol>
    <a:lastRow>
      <a:tcTxStyle b="on" i="off">
        <a:font>
          <a:latin typeface="等线"/>
          <a:ea typeface="等线"/>
          <a:cs typeface="等线"/>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等线"/>
          <a:ea typeface="等线"/>
          <a:cs typeface="等线"/>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94C7548A-B8D5-42C3-A03A-A7C98E1B7F8D}" styleName="Table_1">
    <a:wholeTbl>
      <a:tcTxStyle b="off" i="off">
        <a:font>
          <a:latin typeface="等线"/>
          <a:ea typeface="等线"/>
          <a:cs typeface="等线"/>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25400" cap="flat" cmpd="sng">
              <a:solidFill>
                <a:schemeClr val="accent1"/>
              </a:solidFill>
              <a:prstDash val="solid"/>
              <a:round/>
              <a:headEnd type="none" w="sm" len="sm"/>
              <a:tailEnd type="none" w="sm" len="sm"/>
            </a:ln>
          </a:top>
        </a:tcBdr>
        <a:fill>
          <a:solidFill>
            <a:srgbClr val="E8EBF5"/>
          </a:solidFill>
        </a:fill>
      </a:tcStyle>
    </a:lastRow>
    <a:seCell>
      <a:tcTxStyle b="off" i="off"/>
      <a:tcStyle>
        <a:tcBdr/>
      </a:tcStyle>
    </a:seCell>
    <a:swCell>
      <a:tcTxStyle b="off" i="off"/>
      <a:tcStyle>
        <a:tcBdr/>
      </a:tcStyle>
    </a:swCell>
    <a:firstRow>
      <a:tcTxStyle b="on" i="off"/>
      <a:tcStyle>
        <a:tcBdr/>
        <a:fill>
          <a:solidFill>
            <a:srgbClr val="E8EBF5"/>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60"/>
  </p:normalViewPr>
  <p:slideViewPr>
    <p:cSldViewPr snapToGrid="0">
      <p:cViewPr varScale="1">
        <p:scale>
          <a:sx n="105" d="100"/>
          <a:sy n="105" d="100"/>
        </p:scale>
        <p:origin x="462" y="108"/>
      </p:cViewPr>
      <p:guideLst>
        <p:guide pos="3840"/>
        <p:guide pos="7256"/>
        <p:guide orient="horz" pos="648"/>
        <p:guide orient="horz" pos="712"/>
        <p:guide orient="horz" pos="3928"/>
        <p:guide orient="horz" pos="38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2.fntdata"/><Relationship Id="rId89" Type="http://schemas.openxmlformats.org/officeDocument/2006/relationships/font" Target="fonts/font7.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font" Target="fonts/font5.fntdata"/><Relationship Id="rId102"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notesMaster" Target="notesMasters/notesMaster1.xml"/><Relationship Id="rId90" Type="http://schemas.openxmlformats.org/officeDocument/2006/relationships/font" Target="fonts/font8.fntdata"/><Relationship Id="rId95" Type="http://schemas.openxmlformats.org/officeDocument/2006/relationships/font" Target="fonts/font13.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font" Target="fonts/font18.fntdata"/><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font" Target="fonts/font3.fntdata"/><Relationship Id="rId93" Type="http://schemas.openxmlformats.org/officeDocument/2006/relationships/font" Target="fonts/font11.fntdata"/><Relationship Id="rId98" Type="http://schemas.openxmlformats.org/officeDocument/2006/relationships/font" Target="fonts/font1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1.fntdata"/><Relationship Id="rId88" Type="http://schemas.openxmlformats.org/officeDocument/2006/relationships/font" Target="fonts/font6.fntdata"/><Relationship Id="rId91" Type="http://schemas.openxmlformats.org/officeDocument/2006/relationships/font" Target="fonts/font9.fntdata"/><Relationship Id="rId96"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4.fntdata"/><Relationship Id="rId94" Type="http://schemas.openxmlformats.org/officeDocument/2006/relationships/font" Target="fonts/font12.fntdata"/><Relationship Id="rId99" Type="http://schemas.openxmlformats.org/officeDocument/2006/relationships/font" Target="fonts/font17.fntdata"/><Relationship Id="rId10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5.fntdata"/><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8" name="Google Shape;9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0529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2" name="Google Shape;20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 name="Google Shape;21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1" name="Google Shape;22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9" name="Google Shape;22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30297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1416422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 name="Google Shape;24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2944746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1" name="Google Shape;27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6806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9" name="Google Shape;27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3573168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0" name="Google Shape;29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2694061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19" name="Google Shape;31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2344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7" name="Google Shape;32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854633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3" name="Google Shape;33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96430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41" name="Google Shape;34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3241809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61107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2968852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2000" dirty="0"/>
          </a:p>
        </p:txBody>
      </p:sp>
      <p:sp>
        <p:nvSpPr>
          <p:cNvPr id="418" name="Google Shape;41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00781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5" name="Google Shape;42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2" name="Google Shape;43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4" name="Google Shape;45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5" name="Google Shape;46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9" name="Google Shape;10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7" name="Google Shape;47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smtClean="0"/>
          </a:p>
        </p:txBody>
      </p:sp>
      <p:sp>
        <p:nvSpPr>
          <p:cNvPr id="485" name="Google Shape;48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98" name="Google Shape;49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11" name="Google Shape;51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22" name="Google Shape;52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9519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30" name="Google Shape;530;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41" name="Google Shape;54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49" name="Google Shape;54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2" name="Google Shape;56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69" name="Google Shape;56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5" name="Google Shape;13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1" name="Google Shape;58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3" name="Google Shape;59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5" name="Google Shape;605;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7" name="Google Shape;61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29" name="Google Shape;62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4" name="Google Shape;64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0" name="Google Shape;670;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0" name="Google Shape;68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9" name="Google Shape;68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8" name="Google Shape;698;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9" name="Google Shape;709;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8" name="Google Shape;718;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9" name="Google Shape;729;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36" name="Google Shape;736;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48" name="Google Shape;748;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9" name="Google Shape;759;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0" name="Google Shape;760;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0" name="Google Shape;770;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4" name="Google Shape;784;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0" name="Google Shape;800;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9" name="Google Shape;809;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3" name="Google Shape;15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25" name="Google Shape;825;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8" name="Google Shape;838;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51" name="Google Shape;851;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2" name="Google Shape;862;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75" name="Google Shape;875;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5" name="Google Shape;885;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94" name="Google Shape;894;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5" name="Google Shape;905;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2" name="Google Shape;962;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1" name="Google Shape;971;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 name="Google Shape;16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0" name="Google Shape;980;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2" name="Google Shape;992;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3" name="Google Shape;993;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5" name="Google Shape;1005;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4" name="Google Shape;1014;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5" name="Google Shape;1015;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5" name="Google Shape;1025;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5" name="Google Shape;1035;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1" name="Google Shape;1041;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 name="Google Shape;17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9" name="Google Shape;18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标题幻灯片">
  <p:cSld name="1_标题幻灯片">
    <p:spTree>
      <p:nvGrpSpPr>
        <p:cNvPr id="1" name="Shape 11"/>
        <p:cNvGrpSpPr/>
        <p:nvPr/>
      </p:nvGrpSpPr>
      <p:grpSpPr>
        <a:xfrm>
          <a:off x="0" y="0"/>
          <a:ext cx="0" cy="0"/>
          <a:chOff x="0" y="0"/>
          <a:chExt cx="0" cy="0"/>
        </a:xfrm>
      </p:grpSpPr>
      <p:sp>
        <p:nvSpPr>
          <p:cNvPr id="12" name="Google Shape;12;p2"/>
          <p:cNvSpPr/>
          <p:nvPr/>
        </p:nvSpPr>
        <p:spPr>
          <a:xfrm>
            <a:off x="0" y="0"/>
            <a:ext cx="12192000" cy="6858000"/>
          </a:xfrm>
          <a:prstGeom prst="rect">
            <a:avLst/>
          </a:prstGeom>
          <a:solidFill>
            <a:srgbClr val="FFF2CC">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 name="Google Shape;13;p2"/>
          <p:cNvSpPr txBox="1"/>
          <p:nvPr/>
        </p:nvSpPr>
        <p:spPr>
          <a:xfrm>
            <a:off x="9118800" y="638280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888"/>
                </a:solidFill>
                <a:latin typeface="Arial"/>
                <a:ea typeface="Arial"/>
                <a:cs typeface="Arial"/>
                <a:sym typeface="Arial"/>
              </a:rPr>
              <a:t>‹#›</a:t>
            </a:fld>
            <a:endParaRPr sz="12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88CB455-A3A3-40E0-95DE-C8324F911BA2}" type="datetime1">
              <a:rPr lang="zh-HK" altLang="en-US" smtClean="0"/>
              <a:pPr/>
              <a:t>20/10/2022</a:t>
            </a:fld>
            <a:endParaRPr lang="zh-HK" altLang="en-US"/>
          </a:p>
        </p:txBody>
      </p:sp>
      <p:sp>
        <p:nvSpPr>
          <p:cNvPr id="3" name="頁尾版面配置區 2"/>
          <p:cNvSpPr>
            <a:spLocks noGrp="1"/>
          </p:cNvSpPr>
          <p:nvPr>
            <p:ph type="ftr" sz="quarter" idx="11"/>
          </p:nvPr>
        </p:nvSpPr>
        <p:spPr/>
        <p:txBody>
          <a:bodyPr/>
          <a:lstStyle/>
          <a:p>
            <a:r>
              <a:rPr lang="en-HK" altLang="zh-HK"/>
              <a:t>Confidential</a:t>
            </a:r>
            <a:endParaRPr lang="zh-HK" altLang="en-US"/>
          </a:p>
        </p:txBody>
      </p:sp>
      <p:sp>
        <p:nvSpPr>
          <p:cNvPr id="4" name="投影片編號版面配置區 3"/>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1132587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HK"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373E389C-EDC2-43EC-8559-E0F074D41046}" type="datetime1">
              <a:rPr lang="zh-HK" altLang="en-US" smtClean="0"/>
              <a:pPr/>
              <a:t>20/10/2022</a:t>
            </a:fld>
            <a:endParaRPr lang="zh-HK" altLang="en-US"/>
          </a:p>
        </p:txBody>
      </p:sp>
      <p:sp>
        <p:nvSpPr>
          <p:cNvPr id="6" name="頁尾版面配置區 5"/>
          <p:cNvSpPr>
            <a:spLocks noGrp="1"/>
          </p:cNvSpPr>
          <p:nvPr>
            <p:ph type="ftr" sz="quarter" idx="11"/>
          </p:nvPr>
        </p:nvSpPr>
        <p:spPr/>
        <p:txBody>
          <a:bodyPr/>
          <a:lstStyle/>
          <a:p>
            <a:r>
              <a:rPr lang="en-HK" altLang="zh-HK"/>
              <a:t>Confidential</a:t>
            </a:r>
            <a:endParaRPr lang="zh-HK" altLang="en-US"/>
          </a:p>
        </p:txBody>
      </p:sp>
      <p:sp>
        <p:nvSpPr>
          <p:cNvPr id="7" name="投影片編號版面配置區 6"/>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1861341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HK"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D366D1E4-182E-4C2B-9EC4-5968AA5264F2}" type="datetime1">
              <a:rPr lang="zh-HK" altLang="en-US" smtClean="0"/>
              <a:pPr/>
              <a:t>20/10/2022</a:t>
            </a:fld>
            <a:endParaRPr lang="zh-HK" altLang="en-US"/>
          </a:p>
        </p:txBody>
      </p:sp>
      <p:sp>
        <p:nvSpPr>
          <p:cNvPr id="6" name="頁尾版面配置區 5"/>
          <p:cNvSpPr>
            <a:spLocks noGrp="1"/>
          </p:cNvSpPr>
          <p:nvPr>
            <p:ph type="ftr" sz="quarter" idx="11"/>
          </p:nvPr>
        </p:nvSpPr>
        <p:spPr/>
        <p:txBody>
          <a:bodyPr/>
          <a:lstStyle/>
          <a:p>
            <a:r>
              <a:rPr lang="en-HK" altLang="zh-HK"/>
              <a:t>Confidential</a:t>
            </a:r>
            <a:endParaRPr lang="zh-HK" altLang="en-US"/>
          </a:p>
        </p:txBody>
      </p:sp>
      <p:sp>
        <p:nvSpPr>
          <p:cNvPr id="7" name="投影片編號版面配置區 6"/>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2787248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10"/>
          </p:nvPr>
        </p:nvSpPr>
        <p:spPr/>
        <p:txBody>
          <a:bodyPr/>
          <a:lstStyle/>
          <a:p>
            <a:fld id="{058FF238-EFC4-4242-874B-07DBCF6CF3DA}" type="datetime1">
              <a:rPr lang="zh-HK" altLang="en-US" smtClean="0"/>
              <a:pPr/>
              <a:t>20/10/2022</a:t>
            </a:fld>
            <a:endParaRPr lang="zh-HK" altLang="en-US"/>
          </a:p>
        </p:txBody>
      </p:sp>
      <p:sp>
        <p:nvSpPr>
          <p:cNvPr id="5" name="頁尾版面配置區 4"/>
          <p:cNvSpPr>
            <a:spLocks noGrp="1"/>
          </p:cNvSpPr>
          <p:nvPr>
            <p:ph type="ftr" sz="quarter" idx="11"/>
          </p:nvPr>
        </p:nvSpPr>
        <p:spPr/>
        <p:txBody>
          <a:bodyPr/>
          <a:lstStyle/>
          <a:p>
            <a:r>
              <a:rPr lang="en-HK" altLang="zh-HK"/>
              <a:t>Confidential</a:t>
            </a:r>
            <a:endParaRPr lang="zh-HK" altLang="en-US"/>
          </a:p>
        </p:txBody>
      </p:sp>
      <p:sp>
        <p:nvSpPr>
          <p:cNvPr id="6" name="投影片編號版面配置區 5"/>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2825118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zh-HK"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10"/>
          </p:nvPr>
        </p:nvSpPr>
        <p:spPr/>
        <p:txBody>
          <a:bodyPr/>
          <a:lstStyle/>
          <a:p>
            <a:fld id="{44CBA853-9FAB-4C3C-A255-D5FE479E4FBE}" type="datetime1">
              <a:rPr lang="zh-HK" altLang="en-US" smtClean="0"/>
              <a:pPr/>
              <a:t>20/10/2022</a:t>
            </a:fld>
            <a:endParaRPr lang="zh-HK" altLang="en-US"/>
          </a:p>
        </p:txBody>
      </p:sp>
      <p:sp>
        <p:nvSpPr>
          <p:cNvPr id="5" name="頁尾版面配置區 4"/>
          <p:cNvSpPr>
            <a:spLocks noGrp="1"/>
          </p:cNvSpPr>
          <p:nvPr>
            <p:ph type="ftr" sz="quarter" idx="11"/>
          </p:nvPr>
        </p:nvSpPr>
        <p:spPr/>
        <p:txBody>
          <a:bodyPr/>
          <a:lstStyle/>
          <a:p>
            <a:r>
              <a:rPr lang="en-HK" altLang="zh-HK"/>
              <a:t>Confidential</a:t>
            </a:r>
            <a:endParaRPr lang="zh-HK" altLang="en-US"/>
          </a:p>
        </p:txBody>
      </p:sp>
      <p:sp>
        <p:nvSpPr>
          <p:cNvPr id="6" name="投影片編號版面配置區 5"/>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2078571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標題及物件">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6E99D5C0-DB21-479C-8D7A-1AE98E32406E}"/>
              </a:ext>
            </a:extLst>
          </p:cNvPr>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灯片编号占位符 3">
            <a:extLst>
              <a:ext uri="{FF2B5EF4-FFF2-40B4-BE49-F238E27FC236}">
                <a16:creationId xmlns:a16="http://schemas.microsoft.com/office/drawing/2014/main" id="{0010969B-532B-42BF-9BEC-7801319D8EC3}"/>
              </a:ext>
            </a:extLst>
          </p:cNvPr>
          <p:cNvSpPr>
            <a:spLocks noGrp="1"/>
          </p:cNvSpPr>
          <p:nvPr>
            <p:ph type="sldNum" sz="quarter" idx="10"/>
          </p:nvPr>
        </p:nvSpPr>
        <p:spPr>
          <a:xfrm>
            <a:off x="9120188" y="6381750"/>
            <a:ext cx="2743200" cy="365125"/>
          </a:xfrm>
        </p:spPr>
        <p:txBody>
          <a:bodyPr/>
          <a:lstStyle>
            <a:lvl1pPr>
              <a:defRPr/>
            </a:lvl1pPr>
          </a:lstStyle>
          <a:p>
            <a:pPr>
              <a:defRPr/>
            </a:pPr>
            <a:fld id="{CCC39F1E-6A31-493C-9487-6B2C2D0B44A4}" type="slidenum">
              <a:rPr lang="en-US" altLang="en-US"/>
              <a:pPr>
                <a:defRPr/>
              </a:pPr>
              <a:t>‹#›</a:t>
            </a:fld>
            <a:endParaRPr lang="en-US" altLang="en-US"/>
          </a:p>
        </p:txBody>
      </p:sp>
    </p:spTree>
    <p:extLst>
      <p:ext uri="{BB962C8B-B14F-4D97-AF65-F5344CB8AC3E}">
        <p14:creationId xmlns:p14="http://schemas.microsoft.com/office/powerpoint/2010/main" val="182645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標題及物件">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6E99D5C0-DB21-479C-8D7A-1AE98E32406E}"/>
              </a:ext>
            </a:extLst>
          </p:cNvPr>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灯片编号占位符 3">
            <a:extLst>
              <a:ext uri="{FF2B5EF4-FFF2-40B4-BE49-F238E27FC236}">
                <a16:creationId xmlns:a16="http://schemas.microsoft.com/office/drawing/2014/main" id="{0010969B-532B-42BF-9BEC-7801319D8EC3}"/>
              </a:ext>
            </a:extLst>
          </p:cNvPr>
          <p:cNvSpPr>
            <a:spLocks noGrp="1"/>
          </p:cNvSpPr>
          <p:nvPr>
            <p:ph type="sldNum" sz="quarter" idx="10"/>
          </p:nvPr>
        </p:nvSpPr>
        <p:spPr>
          <a:xfrm>
            <a:off x="9120188" y="6381750"/>
            <a:ext cx="2743200" cy="365125"/>
          </a:xfrm>
        </p:spPr>
        <p:txBody>
          <a:bodyPr/>
          <a:lstStyle>
            <a:lvl1pPr>
              <a:defRPr/>
            </a:lvl1pPr>
          </a:lstStyle>
          <a:p>
            <a:pPr>
              <a:defRPr/>
            </a:pPr>
            <a:fld id="{CCC39F1E-6A31-493C-9487-6B2C2D0B44A4}" type="slidenum">
              <a:rPr lang="en-US" altLang="en-US"/>
              <a:pPr>
                <a:defRPr/>
              </a:pPr>
              <a:t>‹#›</a:t>
            </a:fld>
            <a:endParaRPr lang="en-US" altLang="en-US"/>
          </a:p>
        </p:txBody>
      </p:sp>
    </p:spTree>
    <p:extLst>
      <p:ext uri="{BB962C8B-B14F-4D97-AF65-F5344CB8AC3E}">
        <p14:creationId xmlns:p14="http://schemas.microsoft.com/office/powerpoint/2010/main" val="2355718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4"/>
        <p:cNvGrpSpPr/>
        <p:nvPr/>
      </p:nvGrpSpPr>
      <p:grpSpPr>
        <a:xfrm>
          <a:off x="0" y="0"/>
          <a:ext cx="0" cy="0"/>
          <a:chOff x="0" y="0"/>
          <a:chExt cx="0" cy="0"/>
        </a:xfrm>
      </p:grpSpPr>
      <p:sp>
        <p:nvSpPr>
          <p:cNvPr id="15" name="Google Shape;15;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标题和内容">
  <p:cSld name="标题和内容">
    <p:spTree>
      <p:nvGrpSpPr>
        <p:cNvPr id="1" name="Shape 16"/>
        <p:cNvGrpSpPr/>
        <p:nvPr/>
      </p:nvGrpSpPr>
      <p:grpSpPr>
        <a:xfrm>
          <a:off x="0" y="0"/>
          <a:ext cx="0" cy="0"/>
          <a:chOff x="0" y="0"/>
          <a:chExt cx="0" cy="0"/>
        </a:xfrm>
      </p:grpSpPr>
      <p:sp>
        <p:nvSpPr>
          <p:cNvPr id="17" name="Google Shape;17;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zh-HK"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zh-HK" altLang="en-US"/>
          </a:p>
        </p:txBody>
      </p:sp>
      <p:sp>
        <p:nvSpPr>
          <p:cNvPr id="4" name="日期版面配置區 3"/>
          <p:cNvSpPr>
            <a:spLocks noGrp="1"/>
          </p:cNvSpPr>
          <p:nvPr>
            <p:ph type="dt" sz="half" idx="10"/>
          </p:nvPr>
        </p:nvSpPr>
        <p:spPr/>
        <p:txBody>
          <a:bodyPr/>
          <a:lstStyle/>
          <a:p>
            <a:fld id="{26B14271-17FF-4205-98E4-C83FE695953B}" type="datetime1">
              <a:rPr lang="zh-HK" altLang="en-US" smtClean="0"/>
              <a:pPr/>
              <a:t>20/10/2022</a:t>
            </a:fld>
            <a:endParaRPr lang="zh-HK" altLang="en-US"/>
          </a:p>
        </p:txBody>
      </p:sp>
      <p:sp>
        <p:nvSpPr>
          <p:cNvPr id="5" name="頁尾版面配置區 4"/>
          <p:cNvSpPr>
            <a:spLocks noGrp="1"/>
          </p:cNvSpPr>
          <p:nvPr>
            <p:ph type="ftr" sz="quarter" idx="11"/>
          </p:nvPr>
        </p:nvSpPr>
        <p:spPr/>
        <p:txBody>
          <a:bodyPr/>
          <a:lstStyle/>
          <a:p>
            <a:r>
              <a:rPr lang="en-HK" altLang="zh-HK"/>
              <a:t>Confidential</a:t>
            </a:r>
            <a:endParaRPr lang="zh-HK" altLang="en-US"/>
          </a:p>
        </p:txBody>
      </p:sp>
      <p:sp>
        <p:nvSpPr>
          <p:cNvPr id="6" name="投影片編號版面配置區 5"/>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2835113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10"/>
          </p:nvPr>
        </p:nvSpPr>
        <p:spPr/>
        <p:txBody>
          <a:bodyPr/>
          <a:lstStyle/>
          <a:p>
            <a:fld id="{EDC53CE1-21D2-4534-801B-BE23CB94C14F}" type="datetime1">
              <a:rPr lang="zh-HK" altLang="en-US" smtClean="0"/>
              <a:pPr/>
              <a:t>20/10/2022</a:t>
            </a:fld>
            <a:endParaRPr lang="zh-HK" altLang="en-US"/>
          </a:p>
        </p:txBody>
      </p:sp>
      <p:sp>
        <p:nvSpPr>
          <p:cNvPr id="5" name="頁尾版面配置區 4"/>
          <p:cNvSpPr>
            <a:spLocks noGrp="1"/>
          </p:cNvSpPr>
          <p:nvPr>
            <p:ph type="ftr" sz="quarter" idx="11"/>
          </p:nvPr>
        </p:nvSpPr>
        <p:spPr/>
        <p:txBody>
          <a:bodyPr/>
          <a:lstStyle/>
          <a:p>
            <a:r>
              <a:rPr lang="en-HK" altLang="zh-HK"/>
              <a:t>Confidential</a:t>
            </a:r>
            <a:endParaRPr lang="zh-HK" altLang="en-US"/>
          </a:p>
        </p:txBody>
      </p:sp>
      <p:sp>
        <p:nvSpPr>
          <p:cNvPr id="6" name="投影片編號版面配置區 5"/>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3075276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zh-HK"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3BE55D17-22AC-4BAE-BEE4-572498D3C1FE}" type="datetime1">
              <a:rPr lang="zh-HK" altLang="en-US" smtClean="0"/>
              <a:pPr/>
              <a:t>20/10/2022</a:t>
            </a:fld>
            <a:endParaRPr lang="zh-HK" altLang="en-US"/>
          </a:p>
        </p:txBody>
      </p:sp>
      <p:sp>
        <p:nvSpPr>
          <p:cNvPr id="5" name="頁尾版面配置區 4"/>
          <p:cNvSpPr>
            <a:spLocks noGrp="1"/>
          </p:cNvSpPr>
          <p:nvPr>
            <p:ph type="ftr" sz="quarter" idx="11"/>
          </p:nvPr>
        </p:nvSpPr>
        <p:spPr/>
        <p:txBody>
          <a:bodyPr/>
          <a:lstStyle/>
          <a:p>
            <a:r>
              <a:rPr lang="en-HK" altLang="zh-HK"/>
              <a:t>Confidential</a:t>
            </a:r>
            <a:endParaRPr lang="zh-HK" altLang="en-US"/>
          </a:p>
        </p:txBody>
      </p:sp>
      <p:sp>
        <p:nvSpPr>
          <p:cNvPr id="6" name="投影片編號版面配置區 5"/>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3329896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日期版面配置區 4"/>
          <p:cNvSpPr>
            <a:spLocks noGrp="1"/>
          </p:cNvSpPr>
          <p:nvPr>
            <p:ph type="dt" sz="half" idx="10"/>
          </p:nvPr>
        </p:nvSpPr>
        <p:spPr/>
        <p:txBody>
          <a:bodyPr/>
          <a:lstStyle/>
          <a:p>
            <a:fld id="{36E5BA58-52DC-46B1-B251-A6FBED2248A3}" type="datetime1">
              <a:rPr lang="zh-HK" altLang="en-US" smtClean="0"/>
              <a:pPr/>
              <a:t>20/10/2022</a:t>
            </a:fld>
            <a:endParaRPr lang="zh-HK" altLang="en-US"/>
          </a:p>
        </p:txBody>
      </p:sp>
      <p:sp>
        <p:nvSpPr>
          <p:cNvPr id="6" name="頁尾版面配置區 5"/>
          <p:cNvSpPr>
            <a:spLocks noGrp="1"/>
          </p:cNvSpPr>
          <p:nvPr>
            <p:ph type="ftr" sz="quarter" idx="11"/>
          </p:nvPr>
        </p:nvSpPr>
        <p:spPr/>
        <p:txBody>
          <a:bodyPr/>
          <a:lstStyle/>
          <a:p>
            <a:r>
              <a:rPr lang="en-HK" altLang="zh-HK"/>
              <a:t>Confidential</a:t>
            </a:r>
            <a:endParaRPr lang="zh-HK" altLang="en-US"/>
          </a:p>
        </p:txBody>
      </p:sp>
      <p:sp>
        <p:nvSpPr>
          <p:cNvPr id="7" name="投影片編號版面配置區 6"/>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3111497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endParaRPr lang="zh-HK"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7" name="日期版面配置區 6"/>
          <p:cNvSpPr>
            <a:spLocks noGrp="1"/>
          </p:cNvSpPr>
          <p:nvPr>
            <p:ph type="dt" sz="half" idx="10"/>
          </p:nvPr>
        </p:nvSpPr>
        <p:spPr/>
        <p:txBody>
          <a:bodyPr/>
          <a:lstStyle/>
          <a:p>
            <a:fld id="{2DE43E40-7648-407E-AF62-FA859DB64BF1}" type="datetime1">
              <a:rPr lang="zh-HK" altLang="en-US" smtClean="0"/>
              <a:pPr/>
              <a:t>20/10/2022</a:t>
            </a:fld>
            <a:endParaRPr lang="zh-HK" altLang="en-US"/>
          </a:p>
        </p:txBody>
      </p:sp>
      <p:sp>
        <p:nvSpPr>
          <p:cNvPr id="8" name="頁尾版面配置區 7"/>
          <p:cNvSpPr>
            <a:spLocks noGrp="1"/>
          </p:cNvSpPr>
          <p:nvPr>
            <p:ph type="ftr" sz="quarter" idx="11"/>
          </p:nvPr>
        </p:nvSpPr>
        <p:spPr/>
        <p:txBody>
          <a:bodyPr/>
          <a:lstStyle/>
          <a:p>
            <a:r>
              <a:rPr lang="en-HK" altLang="zh-HK"/>
              <a:t>Confidential</a:t>
            </a:r>
            <a:endParaRPr lang="zh-HK" altLang="en-US"/>
          </a:p>
        </p:txBody>
      </p:sp>
      <p:sp>
        <p:nvSpPr>
          <p:cNvPr id="9" name="投影片編號版面配置區 8"/>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3631825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日期版面配置區 2"/>
          <p:cNvSpPr>
            <a:spLocks noGrp="1"/>
          </p:cNvSpPr>
          <p:nvPr>
            <p:ph type="dt" sz="half" idx="10"/>
          </p:nvPr>
        </p:nvSpPr>
        <p:spPr/>
        <p:txBody>
          <a:bodyPr/>
          <a:lstStyle/>
          <a:p>
            <a:fld id="{46A1DD7A-CECF-473E-A222-9112948A9809}" type="datetime1">
              <a:rPr lang="zh-HK" altLang="en-US" smtClean="0"/>
              <a:pPr/>
              <a:t>20/10/2022</a:t>
            </a:fld>
            <a:endParaRPr lang="zh-HK" altLang="en-US"/>
          </a:p>
        </p:txBody>
      </p:sp>
      <p:sp>
        <p:nvSpPr>
          <p:cNvPr id="4" name="頁尾版面配置區 3"/>
          <p:cNvSpPr>
            <a:spLocks noGrp="1"/>
          </p:cNvSpPr>
          <p:nvPr>
            <p:ph type="ftr" sz="quarter" idx="11"/>
          </p:nvPr>
        </p:nvSpPr>
        <p:spPr/>
        <p:txBody>
          <a:bodyPr/>
          <a:lstStyle/>
          <a:p>
            <a:r>
              <a:rPr lang="en-HK" altLang="zh-HK"/>
              <a:t>Confidential</a:t>
            </a:r>
            <a:endParaRPr lang="zh-HK" altLang="en-US"/>
          </a:p>
        </p:txBody>
      </p:sp>
      <p:sp>
        <p:nvSpPr>
          <p:cNvPr id="5" name="投影片編號版面配置區 4"/>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27248821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p:nvPr/>
        </p:nvSpPr>
        <p:spPr>
          <a:xfrm>
            <a:off x="9118800" y="638280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888"/>
                </a:solidFill>
                <a:latin typeface="Arial"/>
                <a:ea typeface="Arial"/>
                <a:cs typeface="Arial"/>
                <a:sym typeface="Arial"/>
              </a:rPr>
              <a:t>‹#›</a:t>
            </a:fld>
            <a:endParaRPr sz="1200" b="0" i="0" u="none" strike="noStrike" cap="none">
              <a:solidFill>
                <a:srgbClr val="888888"/>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30">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zh-HK"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C1553F-35D3-4443-8AB6-EE2CF03A0000}" type="datetime1">
              <a:rPr lang="zh-HK" altLang="en-US" smtClean="0"/>
              <a:pPr/>
              <a:t>20/10/2022</a:t>
            </a:fld>
            <a:endParaRPr lang="zh-HK"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HK" altLang="zh-HK"/>
              <a:t>Confidential</a:t>
            </a:r>
            <a:endParaRPr lang="zh-HK"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269529899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big5.www.gov.cn/gate/big5/www.gov.cn/zhuanti/2017-10/27/content_5234876.htm"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article.xuexi.cn/articles/video/index.html?art_id=1741593575667399928&amp;part_id=1110817797155973026&amp;study_style_id=video_default&amp;showmenu=false&amp;source=share&amp;share_to=wx_single"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cs.edb.edcity.hk/file/redirect/220502.php"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hyperlink" Target="http://tv.cctv.com/2018/12/19/VIDE2v13qkS6A6z26JT2yaoJ181219.shtml"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s://cs.edb.edcity.hk/file/redirect/220503.php"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cs.edb.edcity.hk/file/redirect/220504.php"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hyperlink" Target="https://cs.edb.edcity.hk/file/redirect/220505.php" TargetMode="Externa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www.bilibili.com/video/BV1rt4y1v7DQ/?spm_id_from"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s://cs.edb.edcity.hk/file/redirect/220506.php"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s://article.xuexi.cn/articles/video/index.html?art_id=1892714815530139406&amp;read_id=9aef3fc3-e336-4da8-bbba-8aa90feba70c&amp;ref_read_id=74ec279e-ecd1-4705-8516-ed08cdfdcc9b&amp;reco_id=&amp;mod_id=&amp;cid=&amp;source=share&amp;study_style_id=video_default"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s://article.xuexi.cn/articles/video/index.html?art_id=9624569443852382528&amp;read_id=4f87234b-d481-4ada-beff-ed717193163f&amp;ref_read_id=9aef3fc3-e336-4da8-bbba-8aa90feba70c&amp;reco_id=&amp;mod_id=&amp;cid=&amp;source=share&amp;study_style_id=video_default" TargetMode="External"/><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https://cs.edb.edcity.hk/file/redirect/220507.php" TargetMode="External"/><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hyperlink" Target="https://video.sina.cn/finance/2021-10-04/detail-iktzqtyt9599476.d.html?oid=3820029017659471&amp;vt=4" TargetMode="External"/><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hyperlink" Target="https://chinacurrent.com/education/article/2020/06/21997.html" TargetMode="External"/><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hyperlink" Target="https://chinacurrent.com/education/article/2021/06/22561.html" TargetMode="External"/><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s://chinacurrent.com/education/article/2021/06/22148.html" TargetMode="External"/><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hyperlink" Target="http://ydyl.people.com.cn/BIG5/n1/2017/0425/c411837-29235511.html" TargetMode="External"/><Relationship Id="rId4" Type="http://schemas.openxmlformats.org/officeDocument/2006/relationships/image" Target="../media/image29.jpg"/></Relationships>
</file>

<file path=ppt/slides/_rels/slide7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hyperlink" Target="http://www.npc.gov.cn/npc/wgggkf40nlfcjgs/202108/9235893672c841b4a411dc371be77c75.shtml" TargetMode="External"/><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hyperlink" Target="http://www.xinhuanet.com/politics/ggkf40/http:/www.xinhuanet.com/english/special/Chinareform/index.htm" TargetMode="External"/><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8"/>
          <p:cNvSpPr txBox="1"/>
          <p:nvPr/>
        </p:nvSpPr>
        <p:spPr>
          <a:xfrm>
            <a:off x="1089801" y="2070858"/>
            <a:ext cx="9252064" cy="1083749"/>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chemeClr val="dk1"/>
              </a:buClr>
              <a:buSzPts val="4000"/>
              <a:buFont typeface="DFKai-SB"/>
              <a:buNone/>
            </a:pPr>
            <a:r>
              <a:rPr lang="en-US" altLang="zh-CN" sz="3600" b="1" i="0" u="none" strike="noStrike" cap="none" dirty="0">
                <a:solidFill>
                  <a:schemeClr val="dk1"/>
                </a:solidFill>
                <a:latin typeface="Arial" panose="020B0604020202020204" pitchFamily="34" charset="0"/>
                <a:ea typeface="DFKai-SB"/>
                <a:cs typeface="Arial" panose="020B0604020202020204" pitchFamily="34" charset="0"/>
                <a:sym typeface="DFKai-SB"/>
              </a:rPr>
              <a:t>Learning focus</a:t>
            </a:r>
            <a:r>
              <a:rPr lang="en-US" altLang="zh-CN" sz="3600" b="1" i="0" u="none" strike="noStrike" cap="none" dirty="0" smtClean="0">
                <a:solidFill>
                  <a:schemeClr val="dk1"/>
                </a:solidFill>
                <a:latin typeface="Arial" panose="020B0604020202020204" pitchFamily="34" charset="0"/>
                <a:ea typeface="DFKai-SB"/>
                <a:cs typeface="Arial" panose="020B0604020202020204" pitchFamily="34" charset="0"/>
                <a:sym typeface="DFKai-SB"/>
              </a:rPr>
              <a:t>:</a:t>
            </a:r>
          </a:p>
          <a:p>
            <a:pPr marL="0" marR="0" lvl="0" indent="0" rtl="0">
              <a:lnSpc>
                <a:spcPct val="90000"/>
              </a:lnSpc>
              <a:spcBef>
                <a:spcPts val="0"/>
              </a:spcBef>
              <a:spcAft>
                <a:spcPts val="0"/>
              </a:spcAft>
              <a:buClr>
                <a:schemeClr val="dk1"/>
              </a:buClr>
              <a:buSzPts val="4000"/>
              <a:buFont typeface="DFKai-SB"/>
              <a:buNone/>
            </a:pPr>
            <a:endParaRPr sz="3600" b="1" i="0" u="none" strike="noStrike" cap="none" dirty="0">
              <a:solidFill>
                <a:schemeClr val="dk1"/>
              </a:solidFill>
              <a:latin typeface="Arial" panose="020B0604020202020204" pitchFamily="34" charset="0"/>
              <a:ea typeface="DFKai-SB"/>
              <a:cs typeface="Arial" panose="020B0604020202020204" pitchFamily="34" charset="0"/>
              <a:sym typeface="DFKai-SB"/>
            </a:endParaRPr>
          </a:p>
          <a:p>
            <a:pPr marL="0" marR="0" lvl="0" indent="0" algn="l" rtl="0">
              <a:lnSpc>
                <a:spcPct val="90000"/>
              </a:lnSpc>
              <a:spcBef>
                <a:spcPts val="600"/>
              </a:spcBef>
              <a:spcAft>
                <a:spcPts val="0"/>
              </a:spcAft>
              <a:buClr>
                <a:schemeClr val="dk1"/>
              </a:buClr>
              <a:buSzPts val="4000"/>
              <a:buFont typeface="DFKai-SB"/>
              <a:buNone/>
            </a:pPr>
            <a:r>
              <a:rPr lang="en-US" altLang="zh-CN" sz="3600" dirty="0" smtClean="0">
                <a:solidFill>
                  <a:schemeClr val="dk1"/>
                </a:solidFill>
                <a:latin typeface="Arial" panose="020B0604020202020204" pitchFamily="34" charset="0"/>
                <a:ea typeface="DFKai-SB"/>
                <a:cs typeface="Arial" panose="020B0604020202020204" pitchFamily="34" charset="0"/>
                <a:sym typeface="DFKai-SB"/>
              </a:rPr>
              <a:t>Brief introduction to the development of China’s reform </a:t>
            </a:r>
            <a:r>
              <a:rPr lang="en-US" altLang="zh-CN" sz="3600" dirty="0">
                <a:solidFill>
                  <a:schemeClr val="dk1"/>
                </a:solidFill>
                <a:latin typeface="Arial" panose="020B0604020202020204" pitchFamily="34" charset="0"/>
                <a:ea typeface="DFKai-SB"/>
                <a:cs typeface="Arial" panose="020B0604020202020204" pitchFamily="34" charset="0"/>
                <a:sym typeface="DFKai-SB"/>
              </a:rPr>
              <a:t>and opening-up </a:t>
            </a:r>
            <a:r>
              <a:rPr lang="en-US" altLang="zh-CN" sz="3600" dirty="0" smtClean="0">
                <a:solidFill>
                  <a:schemeClr val="dk1"/>
                </a:solidFill>
                <a:latin typeface="Arial" panose="020B0604020202020204" pitchFamily="34" charset="0"/>
                <a:ea typeface="DFKai-SB"/>
                <a:cs typeface="Arial" panose="020B0604020202020204" pitchFamily="34" charset="0"/>
                <a:sym typeface="DFKai-SB"/>
              </a:rPr>
              <a:t>(key stages) and related </a:t>
            </a:r>
            <a:r>
              <a:rPr lang="en-US" altLang="zh-CN" sz="3600" dirty="0">
                <a:solidFill>
                  <a:schemeClr val="dk1"/>
                </a:solidFill>
                <a:latin typeface="Arial" panose="020B0604020202020204" pitchFamily="34" charset="0"/>
                <a:ea typeface="DFKai-SB"/>
                <a:cs typeface="Arial" panose="020B0604020202020204" pitchFamily="34" charset="0"/>
                <a:sym typeface="DFKai-SB"/>
              </a:rPr>
              <a:t>strategies</a:t>
            </a:r>
            <a:endParaRPr sz="3600" b="0" i="0" u="none" strike="noStrike" cap="none" dirty="0">
              <a:solidFill>
                <a:schemeClr val="dk1"/>
              </a:solidFill>
              <a:latin typeface="Arial" panose="020B0604020202020204" pitchFamily="34" charset="0"/>
              <a:ea typeface="DFKai-SB"/>
              <a:cs typeface="Arial" panose="020B0604020202020204" pitchFamily="34" charset="0"/>
              <a:sym typeface="DFKai-SB"/>
            </a:endParaRPr>
          </a:p>
        </p:txBody>
      </p:sp>
      <p:sp>
        <p:nvSpPr>
          <p:cNvPr id="101" name="Google Shape;101;p18"/>
          <p:cNvSpPr/>
          <p:nvPr/>
        </p:nvSpPr>
        <p:spPr>
          <a:xfrm>
            <a:off x="120342" y="148869"/>
            <a:ext cx="10139226" cy="175432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DFKai-SB"/>
              <a:buNone/>
            </a:pPr>
            <a:r>
              <a:rPr lang="en-US" altLang="zh-CN" sz="2800" b="1" i="0" u="none" strike="noStrike" cap="none" dirty="0">
                <a:solidFill>
                  <a:srgbClr val="000000"/>
                </a:solidFill>
                <a:latin typeface="+mn-lt"/>
                <a:ea typeface="DFKai-SB"/>
                <a:cs typeface="DFKai-SB"/>
                <a:sym typeface="DFKai-SB"/>
              </a:rPr>
              <a:t>Citizenship and Social </a:t>
            </a:r>
            <a:r>
              <a:rPr lang="en-US" altLang="zh-CN" sz="2800" b="1" i="0" u="none" strike="noStrike" cap="none" dirty="0" smtClean="0">
                <a:solidFill>
                  <a:srgbClr val="000000"/>
                </a:solidFill>
                <a:latin typeface="+mn-lt"/>
                <a:ea typeface="DFKai-SB"/>
                <a:cs typeface="DFKai-SB"/>
                <a:sym typeface="DFKai-SB"/>
              </a:rPr>
              <a:t>Development</a:t>
            </a:r>
            <a:endParaRPr lang="en-US" altLang="zh-CN" sz="2800" b="1" i="0" u="none" strike="noStrike" cap="none" dirty="0">
              <a:solidFill>
                <a:srgbClr val="000000"/>
              </a:solidFill>
              <a:latin typeface="+mn-lt"/>
              <a:ea typeface="DFKai-SB"/>
              <a:cs typeface="DFKai-SB"/>
              <a:sym typeface="DFKai-SB"/>
            </a:endParaRPr>
          </a:p>
          <a:p>
            <a:pPr marL="0" marR="0" lvl="0" indent="0" algn="l" rtl="0">
              <a:lnSpc>
                <a:spcPct val="100000"/>
              </a:lnSpc>
              <a:spcBef>
                <a:spcPts val="0"/>
              </a:spcBef>
              <a:spcAft>
                <a:spcPts val="0"/>
              </a:spcAft>
              <a:buClr>
                <a:srgbClr val="000000"/>
              </a:buClr>
              <a:buSzPts val="3600"/>
              <a:buFont typeface="DFKai-SB"/>
              <a:buNone/>
            </a:pPr>
            <a:r>
              <a:rPr lang="en-US" altLang="zh-CN" sz="2800" dirty="0">
                <a:solidFill>
                  <a:schemeClr val="tx1"/>
                </a:solidFill>
                <a:latin typeface="+mn-lt"/>
                <a:ea typeface="DFKai-SB"/>
                <a:cs typeface="DFKai-SB"/>
                <a:sym typeface="DFKai-SB"/>
              </a:rPr>
              <a:t>Theme 2: </a:t>
            </a:r>
            <a:r>
              <a:rPr lang="en-US" altLang="zh-TW" sz="2800" dirty="0" smtClean="0">
                <a:solidFill>
                  <a:schemeClr val="tx1"/>
                </a:solidFill>
                <a:latin typeface="+mn-lt"/>
                <a:ea typeface="DFKai-SB"/>
                <a:cs typeface="DFKai-SB"/>
                <a:sym typeface="DFKai-SB"/>
              </a:rPr>
              <a:t>Our Country since R</a:t>
            </a:r>
            <a:r>
              <a:rPr lang="en-US" altLang="zh-CN" sz="2800" dirty="0" smtClean="0">
                <a:solidFill>
                  <a:schemeClr val="tx1"/>
                </a:solidFill>
                <a:latin typeface="+mn-lt"/>
                <a:ea typeface="DFKai-SB"/>
                <a:cs typeface="DFKai-SB"/>
                <a:sym typeface="DFKai-SB"/>
              </a:rPr>
              <a:t>eform </a:t>
            </a:r>
            <a:r>
              <a:rPr lang="en-US" altLang="zh-CN" sz="2800" dirty="0">
                <a:solidFill>
                  <a:schemeClr val="tx1"/>
                </a:solidFill>
                <a:latin typeface="+mn-lt"/>
                <a:ea typeface="DFKai-SB"/>
                <a:cs typeface="DFKai-SB"/>
                <a:sym typeface="DFKai-SB"/>
              </a:rPr>
              <a:t>and O</a:t>
            </a:r>
            <a:r>
              <a:rPr lang="en-US" altLang="zh-CN" sz="2800" dirty="0" smtClean="0">
                <a:solidFill>
                  <a:schemeClr val="tx1"/>
                </a:solidFill>
                <a:latin typeface="+mn-lt"/>
                <a:ea typeface="DFKai-SB"/>
                <a:cs typeface="DFKai-SB"/>
                <a:sym typeface="DFKai-SB"/>
              </a:rPr>
              <a:t>pening-up </a:t>
            </a:r>
          </a:p>
          <a:p>
            <a:pPr marL="0" marR="0" lvl="0" indent="0" algn="l" rtl="0">
              <a:lnSpc>
                <a:spcPct val="100000"/>
              </a:lnSpc>
              <a:spcBef>
                <a:spcPts val="0"/>
              </a:spcBef>
              <a:spcAft>
                <a:spcPts val="0"/>
              </a:spcAft>
              <a:buClr>
                <a:srgbClr val="000000"/>
              </a:buClr>
              <a:buSzPts val="3600"/>
              <a:buFont typeface="DFKai-SB"/>
              <a:buNone/>
            </a:pPr>
            <a:r>
              <a:rPr lang="en-US" altLang="zh-CN" sz="2800" b="0" i="0" u="none" strike="noStrike" cap="none" dirty="0" smtClean="0">
                <a:solidFill>
                  <a:schemeClr val="tx1"/>
                </a:solidFill>
                <a:latin typeface="+mn-lt"/>
                <a:ea typeface="DFKai-SB"/>
                <a:cs typeface="DFKai-SB"/>
                <a:sym typeface="DFKai-SB"/>
              </a:rPr>
              <a:t>Topic</a:t>
            </a:r>
            <a:r>
              <a:rPr lang="en-US" altLang="zh-CN" sz="2800" b="0" i="0" u="none" strike="noStrike" cap="none" dirty="0">
                <a:solidFill>
                  <a:schemeClr val="tx1"/>
                </a:solidFill>
                <a:latin typeface="+mn-lt"/>
                <a:ea typeface="DFKai-SB"/>
                <a:cs typeface="DFKai-SB"/>
                <a:sym typeface="DFKai-SB"/>
              </a:rPr>
              <a:t>: </a:t>
            </a:r>
            <a:r>
              <a:rPr lang="en-US" altLang="zh-CN" sz="2800" b="0" i="0" u="none" strike="noStrike" cap="none" dirty="0" smtClean="0">
                <a:solidFill>
                  <a:schemeClr val="tx1"/>
                </a:solidFill>
                <a:latin typeface="+mn-lt"/>
                <a:ea typeface="DFKai-SB"/>
                <a:cs typeface="DFKai-SB"/>
                <a:sym typeface="DFKai-SB"/>
              </a:rPr>
              <a:t>Change </a:t>
            </a:r>
            <a:r>
              <a:rPr lang="en-US" altLang="zh-CN" sz="2800" b="0" i="0" u="none" strike="noStrike" cap="none" dirty="0" smtClean="0">
                <a:solidFill>
                  <a:srgbClr val="000000"/>
                </a:solidFill>
                <a:latin typeface="+mn-lt"/>
                <a:ea typeface="DFKai-SB"/>
                <a:cs typeface="DFKai-SB"/>
                <a:sym typeface="DFKai-SB"/>
              </a:rPr>
              <a:t>in people’s life and overall national </a:t>
            </a:r>
            <a:r>
              <a:rPr lang="en-US" altLang="zh-CN" sz="2800" dirty="0" smtClean="0">
                <a:latin typeface="+mn-lt"/>
                <a:ea typeface="DFKai-SB"/>
                <a:cs typeface="DFKai-SB"/>
                <a:sym typeface="DFKai-SB"/>
              </a:rPr>
              <a:t>strength</a:t>
            </a:r>
            <a:endParaRPr sz="2800" b="0" i="0" u="none" strike="noStrike" cap="none" dirty="0">
              <a:solidFill>
                <a:srgbClr val="000000"/>
              </a:solidFill>
              <a:latin typeface="+mn-lt"/>
              <a:ea typeface="DFKai-SB"/>
              <a:cs typeface="DFKai-SB"/>
              <a:sym typeface="DFKai-SB"/>
            </a:endParaRPr>
          </a:p>
        </p:txBody>
      </p:sp>
      <p:sp>
        <p:nvSpPr>
          <p:cNvPr id="102" name="Google Shape;102;p18"/>
          <p:cNvSpPr txBox="1"/>
          <p:nvPr/>
        </p:nvSpPr>
        <p:spPr>
          <a:xfrm>
            <a:off x="3547872" y="5230832"/>
            <a:ext cx="4700015" cy="4762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altLang="zh-CN" sz="3200" dirty="0" smtClean="0">
                <a:solidFill>
                  <a:srgbClr val="FF0000"/>
                </a:solidFill>
                <a:latin typeface="+mj-lt"/>
                <a:ea typeface="Times New Roman"/>
                <a:cs typeface="Times New Roman"/>
                <a:sym typeface="Times New Roman"/>
              </a:rPr>
              <a:t>Translated version</a:t>
            </a:r>
            <a:endParaRPr lang="en-US" altLang="zh-CN" sz="3200" b="0" i="0" u="none" strike="noStrike" cap="none" dirty="0" smtClean="0">
              <a:solidFill>
                <a:srgbClr val="FF0000"/>
              </a:solidFill>
              <a:latin typeface="+mj-lt"/>
              <a:ea typeface="Times New Roman"/>
              <a:cs typeface="Times New Roman"/>
              <a:sym typeface="Times New Roman"/>
            </a:endParaRPr>
          </a:p>
          <a:p>
            <a:pPr marL="0" marR="0" lvl="0" indent="0" algn="ctr" rtl="0">
              <a:spcBef>
                <a:spcPts val="0"/>
              </a:spcBef>
              <a:spcAft>
                <a:spcPts val="0"/>
              </a:spcAft>
              <a:buNone/>
            </a:pPr>
            <a:r>
              <a:rPr lang="en-US" altLang="zh-CN" sz="3200" b="0" i="0" u="none" strike="noStrike" cap="none" dirty="0" smtClean="0">
                <a:solidFill>
                  <a:schemeClr val="dk1"/>
                </a:solidFill>
                <a:latin typeface="+mj-lt"/>
                <a:ea typeface="Times New Roman"/>
                <a:cs typeface="Times New Roman"/>
                <a:sym typeface="Times New Roman"/>
              </a:rPr>
              <a:t>May </a:t>
            </a:r>
            <a:r>
              <a:rPr lang="en-US" altLang="zh-CN" sz="3200" b="0" i="0" u="none" strike="noStrike" cap="none" dirty="0">
                <a:solidFill>
                  <a:schemeClr val="dk1"/>
                </a:solidFill>
                <a:latin typeface="+mj-lt"/>
                <a:ea typeface="Times New Roman"/>
                <a:cs typeface="Times New Roman"/>
                <a:sym typeface="Times New Roman"/>
              </a:rPr>
              <a:t>2022</a:t>
            </a:r>
          </a:p>
          <a:p>
            <a:pPr marL="0" marR="0" lvl="0" indent="0" algn="l" rtl="0">
              <a:spcBef>
                <a:spcPts val="0"/>
              </a:spcBef>
              <a:spcAft>
                <a:spcPts val="0"/>
              </a:spcAft>
              <a:buNone/>
            </a:pPr>
            <a:endParaRPr sz="3600" b="0" i="0" u="none" strike="noStrike" cap="none" dirty="0">
              <a:solidFill>
                <a:schemeClr val="dk1"/>
              </a:solidFill>
              <a:latin typeface="+mj-lt"/>
              <a:ea typeface="Times New Roman"/>
              <a:cs typeface="Times New Roman"/>
              <a:sym typeface="Times New Roman"/>
            </a:endParaRPr>
          </a:p>
        </p:txBody>
      </p:sp>
    </p:spTree>
    <p:extLst>
      <p:ext uri="{BB962C8B-B14F-4D97-AF65-F5344CB8AC3E}">
        <p14:creationId xmlns:p14="http://schemas.microsoft.com/office/powerpoint/2010/main" val="4233301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7"/>
          <p:cNvSpPr txBox="1"/>
          <p:nvPr/>
        </p:nvSpPr>
        <p:spPr>
          <a:xfrm>
            <a:off x="6385485" y="4110215"/>
            <a:ext cx="4928100" cy="1514220"/>
          </a:xfrm>
          <a:prstGeom prst="rect">
            <a:avLst/>
          </a:prstGeom>
          <a:noFill/>
          <a:ln>
            <a:noFill/>
          </a:ln>
        </p:spPr>
        <p:txBody>
          <a:bodyPr spcFirstLastPara="1" wrap="square" lIns="91425" tIns="45700" rIns="91425" bIns="45700" anchor="t" anchorCtr="0">
            <a:spAutoFit/>
          </a:bodyPr>
          <a:lstStyle/>
          <a:p>
            <a:pPr marL="0" marR="0" lvl="0" indent="0" algn="just" rtl="0">
              <a:lnSpc>
                <a:spcPct val="11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In 1978</a:t>
            </a:r>
            <a:r>
              <a:rPr lang="en-US" dirty="0">
                <a:solidFill>
                  <a:schemeClr val="dk1"/>
                </a:solidFill>
              </a:rPr>
              <a:t>, Deng Xiaoping visited Japan.  On 26 October, he and his wife </a:t>
            </a:r>
            <a:r>
              <a:rPr lang="en-US" dirty="0" err="1">
                <a:solidFill>
                  <a:schemeClr val="dk1"/>
                </a:solidFill>
              </a:rPr>
              <a:t>Zhuo</a:t>
            </a:r>
            <a:r>
              <a:rPr lang="en-US" dirty="0">
                <a:solidFill>
                  <a:schemeClr val="dk1"/>
                </a:solidFill>
              </a:rPr>
              <a:t> Lin took the </a:t>
            </a:r>
            <a:r>
              <a:rPr lang="en-US" dirty="0" smtClean="0">
                <a:solidFill>
                  <a:schemeClr val="dk1"/>
                </a:solidFill>
              </a:rPr>
              <a:t>“Light-81” </a:t>
            </a:r>
            <a:r>
              <a:rPr lang="en-US" dirty="0" err="1" smtClean="0">
                <a:solidFill>
                  <a:schemeClr val="dk1"/>
                </a:solidFill>
              </a:rPr>
              <a:t>Shinkansen</a:t>
            </a:r>
            <a:r>
              <a:rPr lang="en-US" dirty="0" smtClean="0">
                <a:solidFill>
                  <a:schemeClr val="dk1"/>
                </a:solidFill>
              </a:rPr>
              <a:t> </a:t>
            </a:r>
            <a:r>
              <a:rPr lang="en-US" dirty="0">
                <a:solidFill>
                  <a:schemeClr val="dk1"/>
                </a:solidFill>
              </a:rPr>
              <a:t>bullet train from Tokyo to Kyoto. He commented that it’s fast, like urging people to run. That was the type of vehicle for </a:t>
            </a:r>
            <a:r>
              <a:rPr lang="en-US" dirty="0" smtClean="0">
                <a:solidFill>
                  <a:schemeClr val="dk1"/>
                </a:solidFill>
              </a:rPr>
              <a:t>them.  </a:t>
            </a:r>
          </a:p>
          <a:p>
            <a:pPr marL="0" marR="0" lvl="0" indent="0" algn="just" rtl="0">
              <a:lnSpc>
                <a:spcPct val="110000"/>
              </a:lnSpc>
              <a:spcBef>
                <a:spcPts val="0"/>
              </a:spcBef>
              <a:spcAft>
                <a:spcPts val="0"/>
              </a:spcAft>
              <a:buClr>
                <a:srgbClr val="000000"/>
              </a:buClr>
              <a:buSzPts val="1400"/>
              <a:buFont typeface="Arial"/>
              <a:buNone/>
            </a:pPr>
            <a:endParaRPr dirty="0">
              <a:solidFill>
                <a:schemeClr val="dk1"/>
              </a:solidFill>
            </a:endParaRPr>
          </a:p>
          <a:p>
            <a:pPr marL="0" marR="0" lvl="0" indent="0" algn="just" rtl="0">
              <a:lnSpc>
                <a:spcPct val="110000"/>
              </a:lnSpc>
              <a:spcBef>
                <a:spcPts val="0"/>
              </a:spcBef>
              <a:spcAft>
                <a:spcPts val="0"/>
              </a:spcAft>
              <a:buClr>
                <a:srgbClr val="000000"/>
              </a:buClr>
              <a:buSzPts val="1400"/>
              <a:buFont typeface="Arial"/>
              <a:buNone/>
            </a:pPr>
            <a:r>
              <a:rPr lang="en-US" dirty="0">
                <a:solidFill>
                  <a:schemeClr val="dk1"/>
                </a:solidFill>
              </a:rPr>
              <a:t>Source: Xinhua News Agency</a:t>
            </a:r>
            <a:endParaRPr dirty="0">
              <a:solidFill>
                <a:schemeClr val="dk1"/>
              </a:solidFill>
            </a:endParaRPr>
          </a:p>
        </p:txBody>
      </p:sp>
      <p:sp>
        <p:nvSpPr>
          <p:cNvPr id="205" name="Google Shape;205;p27"/>
          <p:cNvSpPr/>
          <p:nvPr/>
        </p:nvSpPr>
        <p:spPr>
          <a:xfrm>
            <a:off x="397490" y="1581911"/>
            <a:ext cx="5698500" cy="3474721"/>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30000"/>
              </a:lnSpc>
              <a:spcBef>
                <a:spcPts val="600"/>
              </a:spcBef>
              <a:spcAft>
                <a:spcPts val="0"/>
              </a:spcAft>
              <a:buClr>
                <a:srgbClr val="000000"/>
              </a:buClr>
              <a:buSzPts val="2000"/>
              <a:buFont typeface="Arial"/>
              <a:buNone/>
            </a:pPr>
            <a:r>
              <a:rPr lang="en-US" sz="2000" dirty="0">
                <a:solidFill>
                  <a:schemeClr val="dk1"/>
                </a:solidFill>
              </a:rPr>
              <a:t>Before the reform and opening-up, our country’s economic and technological power was far below the international level. </a:t>
            </a:r>
            <a:r>
              <a:rPr lang="en-US" sz="2000" dirty="0" smtClean="0">
                <a:solidFill>
                  <a:schemeClr val="dk1"/>
                </a:solidFill>
              </a:rPr>
              <a:t> In </a:t>
            </a:r>
            <a:r>
              <a:rPr lang="en-US" sz="2000" dirty="0">
                <a:solidFill>
                  <a:schemeClr val="dk1"/>
                </a:solidFill>
              </a:rPr>
              <a:t>the late 1970s, the </a:t>
            </a:r>
            <a:r>
              <a:rPr lang="en-US" sz="2000" dirty="0" smtClean="0">
                <a:solidFill>
                  <a:schemeClr val="dk1"/>
                </a:solidFill>
              </a:rPr>
              <a:t>state leaders went </a:t>
            </a:r>
            <a:r>
              <a:rPr lang="en-US" sz="2000" dirty="0">
                <a:solidFill>
                  <a:schemeClr val="dk1"/>
                </a:solidFill>
              </a:rPr>
              <a:t>abroad </a:t>
            </a:r>
            <a:r>
              <a:rPr lang="en-US" sz="2000" dirty="0" smtClean="0">
                <a:solidFill>
                  <a:schemeClr val="dk1"/>
                </a:solidFill>
              </a:rPr>
              <a:t>for visits. </a:t>
            </a:r>
            <a:r>
              <a:rPr lang="en-US" sz="2000" dirty="0">
                <a:solidFill>
                  <a:schemeClr val="dk1"/>
                </a:solidFill>
              </a:rPr>
              <a:t>They felt the immense external pressure and gradually reached the consensus that the nation must reform to increase its </a:t>
            </a:r>
            <a:r>
              <a:rPr lang="en-US" sz="2000" dirty="0" smtClean="0">
                <a:solidFill>
                  <a:schemeClr val="dk1"/>
                </a:solidFill>
              </a:rPr>
              <a:t>national strength. </a:t>
            </a:r>
            <a:endParaRPr sz="2000" dirty="0">
              <a:solidFill>
                <a:schemeClr val="dk1"/>
              </a:solidFill>
            </a:endParaRPr>
          </a:p>
          <a:p>
            <a:pPr marL="0" marR="0" lvl="0" indent="0" algn="just" rtl="0">
              <a:lnSpc>
                <a:spcPct val="120000"/>
              </a:lnSpc>
              <a:spcBef>
                <a:spcPts val="0"/>
              </a:spcBef>
              <a:spcAft>
                <a:spcPts val="0"/>
              </a:spcAft>
              <a:buClr>
                <a:srgbClr val="000000"/>
              </a:buClr>
              <a:buSzPts val="2000"/>
              <a:buFont typeface="Arial"/>
              <a:buNone/>
            </a:pPr>
            <a:endParaRPr sz="2000" dirty="0">
              <a:solidFill>
                <a:schemeClr val="dk1"/>
              </a:solidFill>
            </a:endParaRPr>
          </a:p>
        </p:txBody>
      </p:sp>
      <p:sp>
        <p:nvSpPr>
          <p:cNvPr id="206" name="Google Shape;206;p27"/>
          <p:cNvSpPr txBox="1"/>
          <p:nvPr/>
        </p:nvSpPr>
        <p:spPr>
          <a:xfrm>
            <a:off x="646166" y="433692"/>
            <a:ext cx="10899648" cy="48009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chemeClr val="dk1"/>
              </a:buClr>
              <a:buSzPts val="4000"/>
              <a:buFont typeface="Times New Roman"/>
              <a:buNone/>
            </a:pPr>
            <a:r>
              <a:rPr lang="en-US" sz="2800" b="1" i="0" u="none" strike="noStrike" cap="none" dirty="0" smtClean="0">
                <a:solidFill>
                  <a:schemeClr val="dk1"/>
                </a:solidFill>
                <a:latin typeface="Arial"/>
                <a:ea typeface="Arial"/>
                <a:cs typeface="Arial"/>
                <a:sym typeface="Arial"/>
              </a:rPr>
              <a:t>State leaders </a:t>
            </a:r>
            <a:r>
              <a:rPr lang="en-US" sz="2800" b="1" dirty="0" smtClean="0">
                <a:solidFill>
                  <a:schemeClr val="dk1"/>
                </a:solidFill>
              </a:rPr>
              <a:t>determined </a:t>
            </a:r>
            <a:r>
              <a:rPr lang="en-US" sz="2800" b="1" dirty="0">
                <a:solidFill>
                  <a:schemeClr val="dk1"/>
                </a:solidFill>
              </a:rPr>
              <a:t>to increase </a:t>
            </a:r>
            <a:r>
              <a:rPr lang="en-US" sz="2800" b="1" i="0" u="none" strike="noStrike" cap="none" dirty="0" smtClean="0">
                <a:solidFill>
                  <a:schemeClr val="dk1"/>
                </a:solidFill>
                <a:latin typeface="Arial"/>
                <a:ea typeface="Arial"/>
                <a:cs typeface="Arial"/>
                <a:sym typeface="Arial"/>
              </a:rPr>
              <a:t>national strength</a:t>
            </a:r>
            <a:endParaRPr sz="2800" b="1" i="0" u="none" strike="noStrike" cap="none" dirty="0">
              <a:solidFill>
                <a:schemeClr val="dk1"/>
              </a:solidFill>
              <a:latin typeface="Arial"/>
              <a:ea typeface="Arial"/>
              <a:cs typeface="Arial"/>
              <a:sym typeface="Arial"/>
            </a:endParaRPr>
          </a:p>
        </p:txBody>
      </p:sp>
      <p:pic>
        <p:nvPicPr>
          <p:cNvPr id="207" name="Google Shape;207;p27" descr="安倍訪華】鄧小平試搭新幹線40年後中、日鐵路於一帶一路較勁｜香港01｜世界專題"/>
          <p:cNvPicPr preferRelativeResize="0"/>
          <p:nvPr/>
        </p:nvPicPr>
        <p:blipFill rotWithShape="1">
          <a:blip r:embed="rId3">
            <a:alphaModFix/>
          </a:blip>
          <a:srcRect l="-250" b="-502"/>
          <a:stretch/>
        </p:blipFill>
        <p:spPr>
          <a:xfrm>
            <a:off x="6487244" y="1237407"/>
            <a:ext cx="4750431" cy="2872808"/>
          </a:xfrm>
          <a:prstGeom prst="rect">
            <a:avLst/>
          </a:prstGeom>
          <a:noFill/>
          <a:ln w="12700" cap="flat" cmpd="sng">
            <a:solidFill>
              <a:schemeClr val="dk1"/>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8"/>
          <p:cNvSpPr/>
          <p:nvPr/>
        </p:nvSpPr>
        <p:spPr>
          <a:xfrm>
            <a:off x="1809213" y="2586243"/>
            <a:ext cx="8243037" cy="2308325"/>
          </a:xfrm>
          <a:prstGeom prst="roundRect">
            <a:avLst>
              <a:gd name="adj" fmla="val 0"/>
            </a:avLst>
          </a:prstGeom>
          <a:solidFill>
            <a:srgbClr val="4472C4">
              <a:alpha val="1333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3" name="Google Shape;213;p28"/>
          <p:cNvSpPr/>
          <p:nvPr/>
        </p:nvSpPr>
        <p:spPr>
          <a:xfrm>
            <a:off x="369666" y="1299553"/>
            <a:ext cx="11387663" cy="5045443"/>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4" name="Google Shape;214;p28"/>
          <p:cNvSpPr txBox="1"/>
          <p:nvPr/>
        </p:nvSpPr>
        <p:spPr>
          <a:xfrm>
            <a:off x="2321460" y="1437044"/>
            <a:ext cx="8067675" cy="51593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800"/>
              <a:buFont typeface="Arial"/>
              <a:buNone/>
            </a:pPr>
            <a:endParaRPr sz="2800" b="1" i="0" u="none" strike="noStrike" cap="none">
              <a:solidFill>
                <a:schemeClr val="dk1"/>
              </a:solidFill>
              <a:latin typeface="DFKai-SB"/>
              <a:ea typeface="DFKai-SB"/>
              <a:cs typeface="DFKai-SB"/>
              <a:sym typeface="DFKai-SB"/>
            </a:endParaRPr>
          </a:p>
        </p:txBody>
      </p:sp>
      <p:sp>
        <p:nvSpPr>
          <p:cNvPr id="215" name="Google Shape;215;p28"/>
          <p:cNvSpPr/>
          <p:nvPr/>
        </p:nvSpPr>
        <p:spPr>
          <a:xfrm>
            <a:off x="2171701" y="345109"/>
            <a:ext cx="8217434" cy="6457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a:solidFill>
                  <a:srgbClr val="FFFFFF"/>
                </a:solidFill>
                <a:latin typeface="Arial"/>
                <a:ea typeface="Arial"/>
                <a:cs typeface="Arial"/>
                <a:sym typeface="Arial"/>
              </a:rPr>
              <a:t>The beginning of reform and opening-up</a:t>
            </a:r>
            <a:endParaRPr sz="2800" b="1" i="0" u="none" strike="noStrike" cap="none">
              <a:solidFill>
                <a:srgbClr val="FFFFFF"/>
              </a:solidFill>
              <a:latin typeface="Arial"/>
              <a:ea typeface="Arial"/>
              <a:cs typeface="Arial"/>
              <a:sym typeface="Arial"/>
            </a:endParaRPr>
          </a:p>
        </p:txBody>
      </p:sp>
      <p:grpSp>
        <p:nvGrpSpPr>
          <p:cNvPr id="216" name="Google Shape;216;p28"/>
          <p:cNvGrpSpPr/>
          <p:nvPr/>
        </p:nvGrpSpPr>
        <p:grpSpPr>
          <a:xfrm>
            <a:off x="494796" y="1472379"/>
            <a:ext cx="10913434" cy="5181338"/>
            <a:chOff x="547232" y="1560803"/>
            <a:chExt cx="9055020" cy="3202377"/>
          </a:xfrm>
        </p:grpSpPr>
        <p:sp>
          <p:nvSpPr>
            <p:cNvPr id="217" name="Google Shape;217;p28"/>
            <p:cNvSpPr/>
            <p:nvPr/>
          </p:nvSpPr>
          <p:spPr>
            <a:xfrm>
              <a:off x="701501" y="1560803"/>
              <a:ext cx="8746481" cy="39947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dk1"/>
                  </a:solidFill>
                </a:rPr>
                <a:t>Adjustment of </a:t>
              </a:r>
              <a:r>
                <a:rPr lang="en-US" sz="2400" b="1" dirty="0" smtClean="0">
                  <a:solidFill>
                    <a:schemeClr val="dk1"/>
                  </a:solidFill>
                </a:rPr>
                <a:t>develo</a:t>
              </a:r>
              <a:r>
                <a:rPr lang="en-US" sz="2400" b="1" i="0" u="none" strike="noStrike" cap="none" dirty="0" smtClean="0">
                  <a:solidFill>
                    <a:schemeClr val="dk1"/>
                  </a:solidFill>
                  <a:latin typeface="Arial"/>
                  <a:ea typeface="Arial"/>
                  <a:cs typeface="Arial"/>
                  <a:sym typeface="Arial"/>
                </a:rPr>
                <a:t>pment </a:t>
              </a:r>
              <a:r>
                <a:rPr lang="en-US" sz="2400" b="1" i="0" u="none" strike="noStrike" cap="none" dirty="0">
                  <a:solidFill>
                    <a:schemeClr val="dk1"/>
                  </a:solidFill>
                  <a:latin typeface="Arial"/>
                  <a:ea typeface="Arial"/>
                  <a:cs typeface="Arial"/>
                  <a:sym typeface="Arial"/>
                </a:rPr>
                <a:t>strategy </a:t>
              </a:r>
              <a:endParaRPr lang="en-US" sz="2400" b="1" i="0" u="none" strike="noStrike" cap="none" dirty="0" smtClean="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smtClean="0">
                  <a:solidFill>
                    <a:schemeClr val="dk1"/>
                  </a:solidFill>
                  <a:latin typeface="Arial"/>
                  <a:ea typeface="Arial"/>
                  <a:cs typeface="Arial"/>
                  <a:sym typeface="Arial"/>
                </a:rPr>
                <a:t>The </a:t>
              </a:r>
              <a:r>
                <a:rPr lang="en-US" sz="2400" b="1" i="0" u="none" strike="noStrike" cap="none" dirty="0">
                  <a:solidFill>
                    <a:schemeClr val="dk1"/>
                  </a:solidFill>
                  <a:latin typeface="Arial"/>
                  <a:ea typeface="Arial"/>
                  <a:cs typeface="Arial"/>
                  <a:sym typeface="Arial"/>
                </a:rPr>
                <a:t>reform and opening up began</a:t>
              </a:r>
              <a:endParaRPr sz="2400" b="0" i="0" u="none" strike="noStrike" cap="none" dirty="0">
                <a:solidFill>
                  <a:srgbClr val="000000"/>
                </a:solidFill>
                <a:latin typeface="Arial"/>
                <a:ea typeface="Arial"/>
                <a:cs typeface="Arial"/>
                <a:sym typeface="Arial"/>
              </a:endParaRPr>
            </a:p>
          </p:txBody>
        </p:sp>
        <p:sp>
          <p:nvSpPr>
            <p:cNvPr id="218" name="Google Shape;218;p28"/>
            <p:cNvSpPr/>
            <p:nvPr/>
          </p:nvSpPr>
          <p:spPr>
            <a:xfrm>
              <a:off x="547232" y="2332113"/>
              <a:ext cx="9055020" cy="2431067"/>
            </a:xfrm>
            <a:prstGeom prst="rect">
              <a:avLst/>
            </a:prstGeom>
            <a:noFill/>
            <a:ln>
              <a:noFill/>
            </a:ln>
          </p:spPr>
          <p:txBody>
            <a:bodyPr spcFirstLastPara="1" wrap="square" lIns="91425" tIns="45700" rIns="91425" bIns="45700" anchor="t" anchorCtr="0">
              <a:noAutofit/>
            </a:bodyPr>
            <a:lstStyle/>
            <a:p>
              <a:pPr lvl="0" algn="just">
                <a:lnSpc>
                  <a:spcPct val="130000"/>
                </a:lnSpc>
                <a:buSzPts val="2000"/>
              </a:pPr>
              <a:r>
                <a:rPr lang="en-US" sz="2000" b="0" i="0" u="none" strike="noStrike" cap="none" dirty="0">
                  <a:solidFill>
                    <a:schemeClr val="dk1"/>
                  </a:solidFill>
                  <a:latin typeface="Arial"/>
                  <a:ea typeface="Arial"/>
                  <a:cs typeface="Arial"/>
                  <a:sym typeface="Arial"/>
                </a:rPr>
                <a:t>On 18 December </a:t>
              </a:r>
              <a:r>
                <a:rPr lang="en-US" sz="2000" dirty="0">
                  <a:solidFill>
                    <a:schemeClr val="dk1"/>
                  </a:solidFill>
                </a:rPr>
                <a:t>1978, the Communist Party of China (CPC) </a:t>
              </a:r>
              <a:r>
                <a:rPr lang="en-US" sz="2000" dirty="0" smtClean="0">
                  <a:solidFill>
                    <a:schemeClr val="dk1"/>
                  </a:solidFill>
                </a:rPr>
                <a:t>held </a:t>
              </a:r>
              <a:r>
                <a:rPr lang="en-US" sz="2000" dirty="0">
                  <a:solidFill>
                    <a:schemeClr val="dk1"/>
                  </a:solidFill>
                </a:rPr>
                <a:t>the </a:t>
              </a:r>
              <a:r>
                <a:rPr lang="en-US" sz="2000" dirty="0" smtClean="0">
                  <a:solidFill>
                    <a:schemeClr val="dk1"/>
                  </a:solidFill>
                </a:rPr>
                <a:t>third </a:t>
              </a:r>
              <a:r>
                <a:rPr lang="en-US" sz="2000" dirty="0">
                  <a:solidFill>
                    <a:schemeClr val="dk1"/>
                  </a:solidFill>
                </a:rPr>
                <a:t>plenary session of the 11th Central Committee of the CPC which ended “taking class struggle as the key link” and refocused on economic development, resulting in a major shift in China’s development strategy. </a:t>
              </a:r>
              <a:r>
                <a:rPr lang="en-US" sz="2000" dirty="0" smtClean="0">
                  <a:solidFill>
                    <a:schemeClr val="dk1"/>
                  </a:solidFill>
                </a:rPr>
                <a:t> Two </a:t>
              </a:r>
              <a:r>
                <a:rPr lang="en-US" sz="2000" dirty="0">
                  <a:solidFill>
                    <a:schemeClr val="dk1"/>
                  </a:solidFill>
                </a:rPr>
                <a:t>decisions were also made at the session: first, to open China up to the world; second, to promote </a:t>
              </a:r>
              <a:r>
                <a:rPr lang="en-US" sz="2000" dirty="0" err="1">
                  <a:solidFill>
                    <a:schemeClr val="dk1"/>
                  </a:solidFill>
                </a:rPr>
                <a:t>modernisation</a:t>
              </a:r>
              <a:r>
                <a:rPr lang="en-US" sz="2000" dirty="0">
                  <a:solidFill>
                    <a:schemeClr val="dk1"/>
                  </a:solidFill>
                </a:rPr>
                <a:t> of the nation through reforms. </a:t>
              </a:r>
              <a:r>
                <a:rPr lang="en-US" sz="2000" dirty="0" smtClean="0">
                  <a:solidFill>
                    <a:schemeClr val="dk1"/>
                  </a:solidFill>
                </a:rPr>
                <a:t> These </a:t>
              </a:r>
              <a:r>
                <a:rPr lang="en-US" sz="2000" dirty="0">
                  <a:solidFill>
                    <a:schemeClr val="dk1"/>
                  </a:solidFill>
                </a:rPr>
                <a:t>decisions marked the beginning of the reform and opening-up. </a:t>
              </a:r>
              <a:endParaRPr sz="2000" dirty="0">
                <a:solidFill>
                  <a:schemeClr val="dk1"/>
                </a:solidFil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9"/>
          <p:cNvSpPr txBox="1"/>
          <p:nvPr/>
        </p:nvSpPr>
        <p:spPr>
          <a:xfrm>
            <a:off x="595805" y="1384304"/>
            <a:ext cx="10578163" cy="4515042"/>
          </a:xfrm>
          <a:prstGeom prst="rect">
            <a:avLst/>
          </a:prstGeom>
          <a:noFill/>
          <a:ln>
            <a:noFill/>
          </a:ln>
        </p:spPr>
        <p:txBody>
          <a:bodyPr spcFirstLastPara="1" wrap="square" lIns="91425" tIns="45700" rIns="91425" bIns="45700" anchor="t" anchorCtr="0">
            <a:spAutoFit/>
          </a:bodyPr>
          <a:lstStyle/>
          <a:p>
            <a:pPr marL="342900" marR="0" lvl="0" indent="-317500" algn="just" rtl="0">
              <a:lnSpc>
                <a:spcPct val="130000"/>
              </a:lnSpc>
              <a:spcBef>
                <a:spcPts val="600"/>
              </a:spcBef>
              <a:spcAft>
                <a:spcPts val="600"/>
              </a:spcAft>
              <a:buClr>
                <a:schemeClr val="dk1"/>
              </a:buClr>
              <a:buSzPts val="2400"/>
              <a:buFont typeface="Arial"/>
              <a:buChar char="•"/>
            </a:pPr>
            <a:r>
              <a:rPr lang="en-US" sz="1800" b="0" i="0" u="none" strike="noStrike" cap="none" dirty="0">
                <a:solidFill>
                  <a:schemeClr val="dk1"/>
                </a:solidFill>
                <a:sym typeface="Arial"/>
              </a:rPr>
              <a:t>The </a:t>
            </a:r>
            <a:r>
              <a:rPr lang="en-US" sz="1800" dirty="0">
                <a:solidFill>
                  <a:schemeClr val="dk1"/>
                </a:solidFill>
              </a:rPr>
              <a:t>Central Committee elected by the National Congress of the Communist Party of China </a:t>
            </a:r>
            <a:r>
              <a:rPr lang="en-US" sz="1800" dirty="0" smtClean="0">
                <a:solidFill>
                  <a:schemeClr val="dk1"/>
                </a:solidFill>
              </a:rPr>
              <a:t>(CPC) is </a:t>
            </a:r>
            <a:r>
              <a:rPr lang="en-US" sz="1800" dirty="0">
                <a:solidFill>
                  <a:schemeClr val="dk1"/>
                </a:solidFill>
              </a:rPr>
              <a:t>also known as the </a:t>
            </a:r>
            <a:r>
              <a:rPr lang="en-US" sz="1800" dirty="0" smtClean="0">
                <a:solidFill>
                  <a:schemeClr val="dk1"/>
                </a:solidFill>
              </a:rPr>
              <a:t>“CPC central </a:t>
            </a:r>
            <a:r>
              <a:rPr lang="en-US" sz="1800" dirty="0">
                <a:solidFill>
                  <a:schemeClr val="dk1"/>
                </a:solidFill>
              </a:rPr>
              <a:t>g</a:t>
            </a:r>
            <a:r>
              <a:rPr lang="en-US" sz="1800" dirty="0" smtClean="0">
                <a:solidFill>
                  <a:schemeClr val="dk1"/>
                </a:solidFill>
              </a:rPr>
              <a:t>overnment” or “the Party Central Committee”. During the recess of the CPC National Congress, the Central Committee implements the resolutions of the Congress and leads the work of the CPC. </a:t>
            </a:r>
            <a:endParaRPr sz="1800" dirty="0">
              <a:solidFill>
                <a:schemeClr val="dk1"/>
              </a:solidFill>
            </a:endParaRPr>
          </a:p>
          <a:p>
            <a:pPr marL="342900" marR="0" lvl="0" indent="-317500" algn="just" rtl="0">
              <a:lnSpc>
                <a:spcPct val="130000"/>
              </a:lnSpc>
              <a:spcBef>
                <a:spcPts val="600"/>
              </a:spcBef>
              <a:spcAft>
                <a:spcPts val="600"/>
              </a:spcAft>
              <a:buClr>
                <a:schemeClr val="dk1"/>
              </a:buClr>
              <a:buSzPts val="2400"/>
              <a:buFont typeface="Arial"/>
              <a:buChar char="•"/>
            </a:pPr>
            <a:r>
              <a:rPr lang="en-US" sz="1800" dirty="0">
                <a:solidFill>
                  <a:schemeClr val="dk1"/>
                </a:solidFill>
              </a:rPr>
              <a:t>The number of National Congress is the same as the number of Central Committee. The current Central Committee is elected </a:t>
            </a:r>
            <a:r>
              <a:rPr lang="en-US" sz="1800" dirty="0" smtClean="0">
                <a:solidFill>
                  <a:schemeClr val="dk1"/>
                </a:solidFill>
              </a:rPr>
              <a:t>by </a:t>
            </a:r>
            <a:r>
              <a:rPr lang="en-US" sz="1800" dirty="0">
                <a:solidFill>
                  <a:schemeClr val="dk1"/>
                </a:solidFill>
              </a:rPr>
              <a:t>the 19th National Congress, therefore, it is the 19th Central Committee. </a:t>
            </a:r>
            <a:endParaRPr sz="1800" dirty="0">
              <a:solidFill>
                <a:schemeClr val="dk1"/>
              </a:solidFill>
            </a:endParaRPr>
          </a:p>
          <a:p>
            <a:pPr marL="342900" lvl="0" indent="-317500" algn="just">
              <a:lnSpc>
                <a:spcPct val="130000"/>
              </a:lnSpc>
              <a:spcBef>
                <a:spcPts val="600"/>
              </a:spcBef>
              <a:spcAft>
                <a:spcPts val="600"/>
              </a:spcAft>
              <a:buClr>
                <a:schemeClr val="dk1"/>
              </a:buClr>
              <a:buSzPts val="2400"/>
              <a:buFont typeface="Arial"/>
              <a:buChar char="•"/>
            </a:pPr>
            <a:r>
              <a:rPr lang="en-US" altLang="zh-HK" sz="1800" dirty="0" smtClean="0">
                <a:solidFill>
                  <a:schemeClr val="dk1"/>
                </a:solidFill>
              </a:rPr>
              <a:t>The CPC Central </a:t>
            </a:r>
            <a:r>
              <a:rPr lang="en-US" altLang="zh-HK" sz="1800" dirty="0">
                <a:solidFill>
                  <a:schemeClr val="dk1"/>
                </a:solidFill>
              </a:rPr>
              <a:t>Committee generally </a:t>
            </a:r>
            <a:r>
              <a:rPr lang="en-US" altLang="zh-HK" sz="1800" dirty="0" smtClean="0">
                <a:solidFill>
                  <a:schemeClr val="dk1"/>
                </a:solidFill>
              </a:rPr>
              <a:t>holds one </a:t>
            </a:r>
            <a:r>
              <a:rPr lang="en-US" altLang="zh-HK" sz="1800" dirty="0">
                <a:solidFill>
                  <a:schemeClr val="dk1"/>
                </a:solidFill>
              </a:rPr>
              <a:t>plenary session </a:t>
            </a:r>
            <a:r>
              <a:rPr lang="en-US" altLang="zh-HK" sz="1800" dirty="0" smtClean="0">
                <a:solidFill>
                  <a:schemeClr val="dk1"/>
                </a:solidFill>
              </a:rPr>
              <a:t>each </a:t>
            </a:r>
            <a:r>
              <a:rPr lang="en-US" altLang="zh-HK" sz="1800" dirty="0">
                <a:solidFill>
                  <a:schemeClr val="dk1"/>
                </a:solidFill>
              </a:rPr>
              <a:t>year. Each Central Committee </a:t>
            </a:r>
            <a:r>
              <a:rPr lang="en-US" altLang="zh-HK" sz="1800" dirty="0" smtClean="0">
                <a:solidFill>
                  <a:schemeClr val="dk1"/>
                </a:solidFill>
              </a:rPr>
              <a:t>holds </a:t>
            </a:r>
            <a:r>
              <a:rPr lang="en-US" altLang="zh-HK" sz="1800" dirty="0">
                <a:solidFill>
                  <a:schemeClr val="dk1"/>
                </a:solidFill>
              </a:rPr>
              <a:t>several plenary sessions, so they are called the </a:t>
            </a:r>
            <a:r>
              <a:rPr lang="en-US" altLang="zh-HK" sz="1800" dirty="0" smtClean="0">
                <a:solidFill>
                  <a:schemeClr val="dk1"/>
                </a:solidFill>
              </a:rPr>
              <a:t>first </a:t>
            </a:r>
            <a:r>
              <a:rPr lang="en-US" altLang="zh-HK" sz="1800" dirty="0">
                <a:solidFill>
                  <a:schemeClr val="dk1"/>
                </a:solidFill>
              </a:rPr>
              <a:t>plenary session… </a:t>
            </a:r>
            <a:r>
              <a:rPr lang="en-US" altLang="zh-HK" sz="1800" dirty="0" smtClean="0">
                <a:solidFill>
                  <a:schemeClr val="dk1"/>
                </a:solidFill>
              </a:rPr>
              <a:t>the fifth </a:t>
            </a:r>
            <a:r>
              <a:rPr lang="en-US" altLang="zh-HK" sz="1800" dirty="0">
                <a:solidFill>
                  <a:schemeClr val="dk1"/>
                </a:solidFill>
              </a:rPr>
              <a:t>plenary session etc. Therefore, you can see there was the </a:t>
            </a:r>
            <a:r>
              <a:rPr lang="en-US" altLang="zh-HK" sz="1800" dirty="0" smtClean="0">
                <a:solidFill>
                  <a:schemeClr val="dk1"/>
                </a:solidFill>
              </a:rPr>
              <a:t>third </a:t>
            </a:r>
            <a:r>
              <a:rPr lang="en-US" altLang="zh-HK" sz="1800" dirty="0">
                <a:solidFill>
                  <a:schemeClr val="dk1"/>
                </a:solidFill>
              </a:rPr>
              <a:t>plenary session of the 11th Central Committee.</a:t>
            </a:r>
          </a:p>
        </p:txBody>
      </p:sp>
      <p:sp>
        <p:nvSpPr>
          <p:cNvPr id="5" name="Google Shape;172;p24"/>
          <p:cNvSpPr txBox="1"/>
          <p:nvPr/>
        </p:nvSpPr>
        <p:spPr>
          <a:xfrm>
            <a:off x="851837" y="708165"/>
            <a:ext cx="1179286" cy="338514"/>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sym typeface="Arial"/>
              </a:rPr>
              <a:t>Reference</a:t>
            </a:r>
            <a:endParaRPr sz="16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6" name="矩形 5">
            <a:extLst>
              <a:ext uri="{FF2B5EF4-FFF2-40B4-BE49-F238E27FC236}">
                <a16:creationId xmlns:a16="http://schemas.microsoft.com/office/drawing/2014/main" id="{E36EB3FB-0D08-4E37-A666-F76557B995A8}"/>
              </a:ext>
            </a:extLst>
          </p:cNvPr>
          <p:cNvSpPr/>
          <p:nvPr/>
        </p:nvSpPr>
        <p:spPr>
          <a:xfrm>
            <a:off x="1266091" y="1996687"/>
            <a:ext cx="9639058" cy="3644959"/>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Times New Roman" panose="02020603050405020304" pitchFamily="18" charset="0"/>
              <a:cs typeface="Times New Roman" panose="02020603050405020304" pitchFamily="18" charset="0"/>
            </a:endParaRPr>
          </a:p>
        </p:txBody>
      </p:sp>
      <p:sp>
        <p:nvSpPr>
          <p:cNvPr id="231" name="Google Shape;231;p30"/>
          <p:cNvSpPr/>
          <p:nvPr/>
        </p:nvSpPr>
        <p:spPr>
          <a:xfrm>
            <a:off x="573492" y="409293"/>
            <a:ext cx="11248151" cy="852579"/>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120000"/>
              </a:lnSpc>
              <a:spcBef>
                <a:spcPts val="0"/>
              </a:spcBef>
              <a:spcAft>
                <a:spcPts val="0"/>
              </a:spcAft>
              <a:buClr>
                <a:srgbClr val="000000"/>
              </a:buClr>
              <a:buSzPts val="2000"/>
              <a:buFont typeface="Arial"/>
              <a:buNone/>
            </a:pPr>
            <a:r>
              <a:rPr lang="en-US" sz="2000" b="1" i="0" u="none" strike="noStrike" cap="none" dirty="0">
                <a:solidFill>
                  <a:schemeClr val="lt1"/>
                </a:solidFill>
                <a:latin typeface="Arial"/>
                <a:ea typeface="Arial"/>
                <a:cs typeface="Arial"/>
                <a:sym typeface="Arial"/>
              </a:rPr>
              <a:t>Overall </a:t>
            </a:r>
            <a:r>
              <a:rPr lang="en-US" sz="2000" b="1" dirty="0">
                <a:solidFill>
                  <a:schemeClr val="lt1"/>
                </a:solidFill>
              </a:rPr>
              <a:t>development strategy and its adjustment: </a:t>
            </a:r>
            <a:endParaRPr lang="en-US" sz="2000" b="1" dirty="0" smtClean="0">
              <a:solidFill>
                <a:schemeClr val="lt1"/>
              </a:solidFill>
            </a:endParaRPr>
          </a:p>
          <a:p>
            <a:pPr marL="0" marR="0" lvl="0" indent="0" algn="ctr" rtl="0">
              <a:lnSpc>
                <a:spcPct val="120000"/>
              </a:lnSpc>
              <a:spcBef>
                <a:spcPts val="0"/>
              </a:spcBef>
              <a:spcAft>
                <a:spcPts val="0"/>
              </a:spcAft>
              <a:buClr>
                <a:srgbClr val="000000"/>
              </a:buClr>
              <a:buSzPts val="2000"/>
              <a:buFont typeface="Arial"/>
              <a:buNone/>
            </a:pPr>
            <a:r>
              <a:rPr lang="en-US" sz="2000" b="1" dirty="0" smtClean="0">
                <a:solidFill>
                  <a:schemeClr val="lt1"/>
                </a:solidFill>
              </a:rPr>
              <a:t>The </a:t>
            </a:r>
            <a:r>
              <a:rPr lang="en-US" sz="2000" b="1" dirty="0">
                <a:solidFill>
                  <a:schemeClr val="lt1"/>
                </a:solidFill>
              </a:rPr>
              <a:t>strategic objectives of “Three-step Development Strategy”</a:t>
            </a:r>
            <a:endParaRPr sz="2000" b="1" dirty="0">
              <a:solidFill>
                <a:schemeClr val="lt1"/>
              </a:solidFill>
            </a:endParaRPr>
          </a:p>
        </p:txBody>
      </p:sp>
      <p:sp>
        <p:nvSpPr>
          <p:cNvPr id="232" name="Google Shape;232;p30"/>
          <p:cNvSpPr/>
          <p:nvPr/>
        </p:nvSpPr>
        <p:spPr>
          <a:xfrm>
            <a:off x="2192390" y="1346034"/>
            <a:ext cx="7786460"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000000"/>
                </a:solidFill>
                <a:latin typeface="Arial"/>
                <a:ea typeface="Arial"/>
                <a:cs typeface="Arial"/>
                <a:sym typeface="Arial"/>
              </a:rPr>
              <a:t>The Proposal </a:t>
            </a:r>
            <a:r>
              <a:rPr lang="en-US" sz="2000" b="1" dirty="0"/>
              <a:t>of “Three-step Development </a:t>
            </a:r>
            <a:r>
              <a:rPr lang="en-US" sz="2000" b="1" i="0" u="none" strike="noStrike" cap="none" dirty="0" smtClean="0">
                <a:solidFill>
                  <a:srgbClr val="000000"/>
                </a:solidFill>
                <a:latin typeface="Arial"/>
                <a:ea typeface="Arial"/>
                <a:cs typeface="Arial"/>
                <a:sym typeface="Arial"/>
              </a:rPr>
              <a:t>Strategy</a:t>
            </a:r>
            <a:r>
              <a:rPr lang="en-US" sz="2000" b="1" i="0" u="none" strike="noStrike" cap="none" dirty="0" smtClean="0">
                <a:solidFill>
                  <a:srgbClr val="7030A0"/>
                </a:solidFill>
                <a:latin typeface="Arial"/>
                <a:ea typeface="Arial"/>
                <a:cs typeface="Arial"/>
                <a:sym typeface="Arial"/>
              </a:rPr>
              <a:t>”</a:t>
            </a:r>
            <a:r>
              <a:rPr lang="en-US" sz="2000" b="1" i="0" u="none" strike="noStrike" cap="none" dirty="0" smtClean="0">
                <a:solidFill>
                  <a:srgbClr val="000000"/>
                </a:solidFill>
                <a:latin typeface="Arial"/>
                <a:ea typeface="Arial"/>
                <a:cs typeface="Arial"/>
                <a:sym typeface="Arial"/>
              </a:rPr>
              <a:t> </a:t>
            </a:r>
            <a:r>
              <a:rPr lang="en-US" sz="2000" b="1" i="0" u="none" strike="noStrike" cap="none" dirty="0">
                <a:solidFill>
                  <a:srgbClr val="000000"/>
                </a:solidFill>
                <a:latin typeface="Arial"/>
                <a:ea typeface="Arial"/>
                <a:cs typeface="Arial"/>
                <a:sym typeface="Arial"/>
              </a:rPr>
              <a:t>(1987)</a:t>
            </a:r>
            <a:endParaRPr sz="2000" b="1" i="0" u="none" strike="noStrike" cap="none" dirty="0">
              <a:solidFill>
                <a:schemeClr val="dk1"/>
              </a:solidFill>
              <a:latin typeface="Arial"/>
              <a:ea typeface="Arial"/>
              <a:cs typeface="Arial"/>
              <a:sym typeface="Arial"/>
            </a:endParaRPr>
          </a:p>
        </p:txBody>
      </p:sp>
      <p:sp>
        <p:nvSpPr>
          <p:cNvPr id="234" name="Google Shape;234;p30"/>
          <p:cNvSpPr/>
          <p:nvPr/>
        </p:nvSpPr>
        <p:spPr>
          <a:xfrm>
            <a:off x="1742049" y="2195661"/>
            <a:ext cx="8468751" cy="2412273"/>
          </a:xfrm>
          <a:prstGeom prst="rect">
            <a:avLst/>
          </a:prstGeom>
          <a:noFill/>
          <a:ln>
            <a:noFill/>
          </a:ln>
        </p:spPr>
        <p:txBody>
          <a:bodyPr spcFirstLastPara="1" wrap="square" lIns="91425" tIns="45700" rIns="91425" bIns="45700" anchor="t" anchorCtr="0">
            <a:noAutofit/>
          </a:bodyPr>
          <a:lstStyle/>
          <a:p>
            <a:pPr lvl="0" algn="just">
              <a:lnSpc>
                <a:spcPct val="125000"/>
              </a:lnSpc>
              <a:buSzPts val="2000"/>
            </a:pPr>
            <a:r>
              <a:rPr lang="en-US" sz="2400" dirty="0">
                <a:solidFill>
                  <a:schemeClr val="dk1"/>
                </a:solidFill>
              </a:rPr>
              <a:t>Following the start of the reform and opening-up, China made strategic planning to achieve socialist </a:t>
            </a:r>
            <a:r>
              <a:rPr lang="en-US" sz="2400" dirty="0" err="1">
                <a:solidFill>
                  <a:schemeClr val="dk1"/>
                </a:solidFill>
              </a:rPr>
              <a:t>modernisation</a:t>
            </a:r>
            <a:r>
              <a:rPr lang="en-US" sz="2400" dirty="0">
                <a:solidFill>
                  <a:schemeClr val="dk1"/>
                </a:solidFill>
              </a:rPr>
              <a:t>. The “Three-step </a:t>
            </a:r>
            <a:r>
              <a:rPr lang="en-US" sz="2400" dirty="0" smtClean="0">
                <a:solidFill>
                  <a:schemeClr val="dk1"/>
                </a:solidFill>
              </a:rPr>
              <a:t>Development Strategy</a:t>
            </a:r>
            <a:r>
              <a:rPr lang="en-US" sz="2400" dirty="0">
                <a:solidFill>
                  <a:schemeClr val="dk1"/>
                </a:solidFill>
              </a:rPr>
              <a:t>”</a:t>
            </a:r>
            <a:r>
              <a:rPr lang="en-US" sz="2400" dirty="0" smtClean="0">
                <a:solidFill>
                  <a:schemeClr val="dk1"/>
                </a:solidFill>
              </a:rPr>
              <a:t> </a:t>
            </a:r>
            <a:r>
              <a:rPr lang="en-US" sz="2400" dirty="0">
                <a:solidFill>
                  <a:schemeClr val="dk1"/>
                </a:solidFill>
              </a:rPr>
              <a:t>was proposed at the 13th National Congress of the CPC in 1987 to help turn the goal of socialist </a:t>
            </a:r>
            <a:r>
              <a:rPr lang="en-US" sz="2400" dirty="0" err="1">
                <a:solidFill>
                  <a:schemeClr val="dk1"/>
                </a:solidFill>
              </a:rPr>
              <a:t>modernisation</a:t>
            </a:r>
            <a:r>
              <a:rPr lang="en-US" sz="2400" dirty="0">
                <a:solidFill>
                  <a:schemeClr val="dk1"/>
                </a:solidFill>
              </a:rPr>
              <a:t> into feasible steps and to provide a specific development direction. It </a:t>
            </a:r>
            <a:r>
              <a:rPr lang="en-US" sz="2400" dirty="0" smtClean="0">
                <a:solidFill>
                  <a:schemeClr val="dk1"/>
                </a:solidFill>
              </a:rPr>
              <a:t>has became </a:t>
            </a:r>
            <a:r>
              <a:rPr lang="en-US" sz="2400" dirty="0">
                <a:solidFill>
                  <a:schemeClr val="dk1"/>
                </a:solidFill>
              </a:rPr>
              <a:t>the action plan for the entire nation. </a:t>
            </a:r>
            <a:endParaRPr sz="2400" dirty="0">
              <a:solidFill>
                <a:schemeClr val="dk1"/>
              </a:solidFill>
            </a:endParaRPr>
          </a:p>
        </p:txBody>
      </p:sp>
    </p:spTree>
    <p:extLst>
      <p:ext uri="{BB962C8B-B14F-4D97-AF65-F5344CB8AC3E}">
        <p14:creationId xmlns:p14="http://schemas.microsoft.com/office/powerpoint/2010/main" val="3405727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1"/>
          <p:cNvSpPr txBox="1"/>
          <p:nvPr/>
        </p:nvSpPr>
        <p:spPr>
          <a:xfrm>
            <a:off x="1734284" y="810817"/>
            <a:ext cx="8932984"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Arial"/>
                <a:ea typeface="Arial"/>
                <a:cs typeface="Arial"/>
                <a:sym typeface="Arial"/>
              </a:rPr>
              <a:t>The </a:t>
            </a:r>
            <a:r>
              <a:rPr lang="en-US" sz="2400" b="1" i="0" u="none" strike="noStrike" cap="none" dirty="0">
                <a:solidFill>
                  <a:schemeClr val="tx1"/>
                </a:solidFill>
                <a:latin typeface="Arial"/>
                <a:ea typeface="Arial"/>
                <a:cs typeface="Arial"/>
                <a:sym typeface="Arial"/>
              </a:rPr>
              <a:t>formulation of the </a:t>
            </a:r>
            <a:r>
              <a:rPr lang="en-US" sz="2400" b="1" i="0" u="none" strike="noStrike" cap="none" dirty="0" smtClean="0">
                <a:solidFill>
                  <a:schemeClr val="tx1"/>
                </a:solidFill>
                <a:latin typeface="Arial"/>
                <a:ea typeface="Arial"/>
                <a:cs typeface="Arial"/>
                <a:sym typeface="Arial"/>
              </a:rPr>
              <a:t>“Three-step Development Strategy”</a:t>
            </a:r>
            <a:endParaRPr sz="2400" b="0" i="0" u="none" strike="noStrike" cap="none" dirty="0">
              <a:solidFill>
                <a:schemeClr val="tx1"/>
              </a:solidFill>
              <a:latin typeface="Arial"/>
              <a:ea typeface="Arial"/>
              <a:cs typeface="Arial"/>
              <a:sym typeface="Arial"/>
            </a:endParaRPr>
          </a:p>
        </p:txBody>
      </p:sp>
      <p:sp>
        <p:nvSpPr>
          <p:cNvPr id="5" name="矩形 4">
            <a:extLst>
              <a:ext uri="{FF2B5EF4-FFF2-40B4-BE49-F238E27FC236}">
                <a16:creationId xmlns:a16="http://schemas.microsoft.com/office/drawing/2014/main" id="{E36EB3FB-0D08-4E37-A666-F76557B995A8}"/>
              </a:ext>
            </a:extLst>
          </p:cNvPr>
          <p:cNvSpPr/>
          <p:nvPr/>
        </p:nvSpPr>
        <p:spPr>
          <a:xfrm>
            <a:off x="618172" y="1797381"/>
            <a:ext cx="10185216" cy="4484545"/>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Times New Roman" panose="02020603050405020304" pitchFamily="18" charset="0"/>
              <a:cs typeface="Times New Roman" panose="02020603050405020304" pitchFamily="18" charset="0"/>
            </a:endParaRPr>
          </a:p>
        </p:txBody>
      </p:sp>
      <p:sp>
        <p:nvSpPr>
          <p:cNvPr id="241" name="Google Shape;241;p31"/>
          <p:cNvSpPr txBox="1"/>
          <p:nvPr/>
        </p:nvSpPr>
        <p:spPr>
          <a:xfrm>
            <a:off x="754293" y="1912937"/>
            <a:ext cx="9912975" cy="3957966"/>
          </a:xfrm>
          <a:prstGeom prst="rect">
            <a:avLst/>
          </a:prstGeom>
          <a:noFill/>
          <a:ln>
            <a:noFill/>
          </a:ln>
        </p:spPr>
        <p:txBody>
          <a:bodyPr spcFirstLastPara="1" wrap="square" lIns="91425" tIns="45700" rIns="91425" bIns="45700" anchor="t" anchorCtr="0">
            <a:spAutoFit/>
          </a:bodyPr>
          <a:lstStyle/>
          <a:p>
            <a:pPr marL="0" marR="0" lvl="0" indent="0" algn="just" rtl="0">
              <a:lnSpc>
                <a:spcPct val="120000"/>
              </a:lnSpc>
              <a:spcBef>
                <a:spcPts val="600"/>
              </a:spcBef>
              <a:spcAft>
                <a:spcPts val="600"/>
              </a:spcAft>
              <a:buClr>
                <a:srgbClr val="000000"/>
              </a:buClr>
              <a:buSzPts val="2800"/>
              <a:buFont typeface="Times New Roman"/>
              <a:buNone/>
            </a:pPr>
            <a:r>
              <a:rPr lang="en-US" sz="1600" b="0" i="0" u="none" strike="noStrike" cap="none" dirty="0">
                <a:solidFill>
                  <a:schemeClr val="tx1"/>
                </a:solidFill>
                <a:latin typeface="Arial"/>
                <a:ea typeface="Arial"/>
                <a:cs typeface="Arial"/>
                <a:sym typeface="Arial"/>
              </a:rPr>
              <a:t>The </a:t>
            </a:r>
            <a:r>
              <a:rPr lang="en-US" sz="1600" b="0" i="0" u="none" strike="noStrike" cap="none" dirty="0" smtClean="0">
                <a:solidFill>
                  <a:schemeClr val="tx1"/>
                </a:solidFill>
                <a:latin typeface="Arial"/>
                <a:ea typeface="Arial"/>
                <a:cs typeface="Arial"/>
                <a:sym typeface="Arial"/>
              </a:rPr>
              <a:t>“Three-step </a:t>
            </a:r>
            <a:r>
              <a:rPr lang="en-US" sz="1600" b="0" i="0" u="none" strike="noStrike" cap="none" dirty="0">
                <a:solidFill>
                  <a:schemeClr val="tx1"/>
                </a:solidFill>
                <a:latin typeface="Arial"/>
                <a:ea typeface="Arial"/>
                <a:cs typeface="Arial"/>
                <a:sym typeface="Arial"/>
              </a:rPr>
              <a:t>Development </a:t>
            </a:r>
            <a:r>
              <a:rPr lang="en-US" sz="1600" b="0" i="0" u="none" strike="noStrike" cap="none" dirty="0" smtClean="0">
                <a:solidFill>
                  <a:schemeClr val="tx1"/>
                </a:solidFill>
                <a:latin typeface="Arial"/>
                <a:ea typeface="Arial"/>
                <a:cs typeface="Arial"/>
                <a:sym typeface="Arial"/>
              </a:rPr>
              <a:t>Strategy” </a:t>
            </a:r>
            <a:r>
              <a:rPr lang="en-US" sz="1600" dirty="0" smtClean="0">
                <a:solidFill>
                  <a:schemeClr val="tx1"/>
                </a:solidFill>
              </a:rPr>
              <a:t>wa</a:t>
            </a:r>
            <a:r>
              <a:rPr lang="en-US" sz="1600" b="0" i="0" u="none" strike="noStrike" cap="none" dirty="0" smtClean="0">
                <a:solidFill>
                  <a:schemeClr val="tx1"/>
                </a:solidFill>
                <a:latin typeface="Arial"/>
                <a:ea typeface="Arial"/>
                <a:cs typeface="Arial"/>
                <a:sym typeface="Arial"/>
              </a:rPr>
              <a:t>s </a:t>
            </a:r>
            <a:r>
              <a:rPr lang="en-US" sz="1600" b="0" i="0" u="none" strike="noStrike" cap="none" dirty="0">
                <a:solidFill>
                  <a:schemeClr val="tx1"/>
                </a:solidFill>
                <a:latin typeface="Arial"/>
                <a:ea typeface="Arial"/>
                <a:cs typeface="Arial"/>
                <a:sym typeface="Arial"/>
              </a:rPr>
              <a:t>formulated according to the strategic steps to </a:t>
            </a:r>
            <a:r>
              <a:rPr lang="en-US" sz="1600" b="0" i="0" u="none" strike="noStrike" cap="none" dirty="0" err="1">
                <a:solidFill>
                  <a:schemeClr val="tx1"/>
                </a:solidFill>
                <a:latin typeface="Arial"/>
                <a:ea typeface="Arial"/>
                <a:cs typeface="Arial"/>
                <a:sym typeface="Arial"/>
              </a:rPr>
              <a:t>modernisation</a:t>
            </a:r>
            <a:r>
              <a:rPr lang="en-US" sz="1600" b="0" i="0" u="none" strike="noStrike" cap="none" dirty="0">
                <a:solidFill>
                  <a:schemeClr val="tx1"/>
                </a:solidFill>
                <a:latin typeface="Arial"/>
                <a:ea typeface="Arial"/>
                <a:cs typeface="Arial"/>
                <a:sym typeface="Arial"/>
              </a:rPr>
              <a:t> by Deng Xiaoping: </a:t>
            </a:r>
            <a:endParaRPr sz="1600" b="0" i="0" u="none" strike="noStrike" cap="none" dirty="0">
              <a:solidFill>
                <a:schemeClr val="tx1"/>
              </a:solidFill>
              <a:latin typeface="Arial"/>
              <a:ea typeface="Arial"/>
              <a:cs typeface="Arial"/>
              <a:sym typeface="Arial"/>
            </a:endParaRPr>
          </a:p>
          <a:p>
            <a:pPr marL="800100" lvl="1" indent="-304800" algn="just">
              <a:lnSpc>
                <a:spcPct val="120000"/>
              </a:lnSpc>
              <a:spcBef>
                <a:spcPts val="600"/>
              </a:spcBef>
              <a:spcAft>
                <a:spcPts val="600"/>
              </a:spcAft>
              <a:buClr>
                <a:schemeClr val="dk1"/>
              </a:buClr>
              <a:buSzPts val="2200"/>
              <a:buFont typeface="Arial"/>
              <a:buChar char="•"/>
            </a:pPr>
            <a:r>
              <a:rPr lang="en-US" sz="1600" b="0" i="0" u="none" strike="noStrike" cap="none" dirty="0">
                <a:solidFill>
                  <a:schemeClr val="tx1"/>
                </a:solidFill>
                <a:latin typeface="Arial"/>
                <a:ea typeface="Arial"/>
                <a:cs typeface="Arial"/>
                <a:sym typeface="Arial"/>
              </a:rPr>
              <a:t>In December 1979, </a:t>
            </a:r>
            <a:r>
              <a:rPr lang="en-US" sz="1600" dirty="0" smtClean="0">
                <a:solidFill>
                  <a:schemeClr val="tx1"/>
                </a:solidFill>
              </a:rPr>
              <a:t>when meeting Japan’s </a:t>
            </a:r>
            <a:r>
              <a:rPr lang="en-US" sz="1600" dirty="0">
                <a:solidFill>
                  <a:schemeClr val="tx1"/>
                </a:solidFill>
              </a:rPr>
              <a:t>Prime Minister Masayoshi </a:t>
            </a:r>
            <a:r>
              <a:rPr lang="en-US" sz="1600" dirty="0" err="1" smtClean="0">
                <a:solidFill>
                  <a:schemeClr val="tx1"/>
                </a:solidFill>
              </a:rPr>
              <a:t>Ohira</a:t>
            </a:r>
            <a:r>
              <a:rPr lang="en-US" sz="1600" dirty="0" smtClean="0">
                <a:solidFill>
                  <a:schemeClr val="tx1"/>
                </a:solidFill>
              </a:rPr>
              <a:t>, Deng </a:t>
            </a:r>
            <a:r>
              <a:rPr lang="en-US" sz="1600" dirty="0">
                <a:solidFill>
                  <a:schemeClr val="tx1"/>
                </a:solidFill>
              </a:rPr>
              <a:t>Xiaoping </a:t>
            </a:r>
            <a:r>
              <a:rPr lang="en-US" sz="1600" dirty="0" smtClean="0">
                <a:solidFill>
                  <a:schemeClr val="tx1"/>
                </a:solidFill>
              </a:rPr>
              <a:t> </a:t>
            </a:r>
            <a:r>
              <a:rPr lang="en-US" sz="1600" b="0" i="0" u="none" strike="noStrike" cap="none" dirty="0" smtClean="0">
                <a:solidFill>
                  <a:schemeClr val="tx1"/>
                </a:solidFill>
                <a:latin typeface="Arial"/>
                <a:ea typeface="Arial"/>
                <a:cs typeface="Arial"/>
                <a:sym typeface="Arial"/>
              </a:rPr>
              <a:t>pointed </a:t>
            </a:r>
            <a:r>
              <a:rPr lang="en-US" sz="1600" b="0" i="0" u="none" strike="noStrike" cap="none" dirty="0">
                <a:solidFill>
                  <a:schemeClr val="tx1"/>
                </a:solidFill>
                <a:latin typeface="Arial"/>
                <a:ea typeface="Arial"/>
                <a:cs typeface="Arial"/>
                <a:sym typeface="Arial"/>
              </a:rPr>
              <a:t>out </a:t>
            </a:r>
            <a:r>
              <a:rPr lang="en-US" sz="1600" b="0" i="0" u="none" strike="noStrike" cap="none" dirty="0" smtClean="0">
                <a:solidFill>
                  <a:schemeClr val="tx1"/>
                </a:solidFill>
                <a:latin typeface="Arial"/>
                <a:ea typeface="Arial"/>
                <a:cs typeface="Arial"/>
                <a:sym typeface="Arial"/>
              </a:rPr>
              <a:t>“The four </a:t>
            </a:r>
            <a:r>
              <a:rPr lang="en-US" sz="1600" b="0" i="0" u="none" strike="noStrike" cap="none" dirty="0" err="1" smtClean="0">
                <a:solidFill>
                  <a:schemeClr val="tx1"/>
                </a:solidFill>
                <a:latin typeface="Arial"/>
                <a:ea typeface="Arial"/>
                <a:cs typeface="Arial"/>
                <a:sym typeface="Arial"/>
              </a:rPr>
              <a:t>modernisations</a:t>
            </a:r>
            <a:r>
              <a:rPr lang="en-US" sz="1600" b="0" i="0" u="none" strike="noStrike" cap="none" dirty="0" smtClean="0">
                <a:solidFill>
                  <a:schemeClr val="tx1"/>
                </a:solidFill>
                <a:latin typeface="Arial"/>
                <a:ea typeface="Arial"/>
                <a:cs typeface="Arial"/>
                <a:sym typeface="Arial"/>
              </a:rPr>
              <a:t> we are going to realize are in Chinese style. Our concept of four </a:t>
            </a:r>
            <a:r>
              <a:rPr lang="en-US" sz="1600" b="0" i="0" u="none" strike="noStrike" cap="none" dirty="0" err="1" smtClean="0">
                <a:solidFill>
                  <a:schemeClr val="tx1"/>
                </a:solidFill>
                <a:latin typeface="Arial"/>
                <a:ea typeface="Arial"/>
                <a:cs typeface="Arial"/>
                <a:sym typeface="Arial"/>
              </a:rPr>
              <a:t>moderisation</a:t>
            </a:r>
            <a:r>
              <a:rPr lang="en-US" sz="1600" dirty="0" err="1" smtClean="0">
                <a:solidFill>
                  <a:schemeClr val="tx1"/>
                </a:solidFill>
              </a:rPr>
              <a:t>s</a:t>
            </a:r>
            <a:r>
              <a:rPr lang="en-US" sz="1600" dirty="0" smtClean="0">
                <a:solidFill>
                  <a:schemeClr val="tx1"/>
                </a:solidFill>
              </a:rPr>
              <a:t> (</a:t>
            </a:r>
            <a:r>
              <a:rPr lang="en-US" sz="1600" b="0" i="0" u="none" strike="noStrike" cap="none" dirty="0" smtClean="0">
                <a:solidFill>
                  <a:schemeClr val="tx1"/>
                </a:solidFill>
                <a:latin typeface="Arial"/>
                <a:ea typeface="Arial"/>
                <a:cs typeface="Arial"/>
                <a:sym typeface="Arial"/>
              </a:rPr>
              <a:t>agriculture</a:t>
            </a:r>
            <a:r>
              <a:rPr lang="en-US" sz="1600" b="0" i="0" u="none" strike="noStrike" cap="none" dirty="0">
                <a:solidFill>
                  <a:schemeClr val="tx1"/>
                </a:solidFill>
                <a:latin typeface="Arial"/>
                <a:ea typeface="Arial"/>
                <a:cs typeface="Arial"/>
                <a:sym typeface="Arial"/>
              </a:rPr>
              <a:t>, industry, </a:t>
            </a:r>
            <a:r>
              <a:rPr lang="en-US" sz="1600" b="0" i="0" u="none" strike="noStrike" cap="none" dirty="0" smtClean="0">
                <a:solidFill>
                  <a:schemeClr val="tx1"/>
                </a:solidFill>
                <a:latin typeface="Arial"/>
                <a:ea typeface="Arial"/>
                <a:cs typeface="Arial"/>
                <a:sym typeface="Arial"/>
              </a:rPr>
              <a:t>national defense</a:t>
            </a:r>
            <a:r>
              <a:rPr lang="en-US" sz="1600" b="0" i="0" u="none" strike="noStrike" cap="none" dirty="0">
                <a:solidFill>
                  <a:schemeClr val="tx1"/>
                </a:solidFill>
                <a:latin typeface="Arial"/>
                <a:ea typeface="Arial"/>
                <a:cs typeface="Arial"/>
                <a:sym typeface="Arial"/>
              </a:rPr>
              <a:t>, and science and </a:t>
            </a:r>
            <a:r>
              <a:rPr lang="en-US" sz="1600" b="0" i="0" u="none" strike="noStrike" cap="none" dirty="0" smtClean="0">
                <a:solidFill>
                  <a:schemeClr val="tx1"/>
                </a:solidFill>
                <a:latin typeface="Arial"/>
                <a:ea typeface="Arial"/>
                <a:cs typeface="Arial"/>
                <a:sym typeface="Arial"/>
              </a:rPr>
              <a:t>technology) is different from yours.  We </a:t>
            </a:r>
            <a:r>
              <a:rPr lang="en-US" sz="1600" b="0" i="0" u="none" strike="noStrike" cap="none" dirty="0">
                <a:solidFill>
                  <a:schemeClr val="tx1"/>
                </a:solidFill>
                <a:latin typeface="Arial"/>
                <a:ea typeface="Arial"/>
                <a:cs typeface="Arial"/>
                <a:sym typeface="Arial"/>
              </a:rPr>
              <a:t>aim to achieve </a:t>
            </a:r>
            <a:r>
              <a:rPr lang="en-US" sz="1600" b="0" i="0" u="none" strike="noStrike" cap="none" dirty="0" smtClean="0">
                <a:solidFill>
                  <a:schemeClr val="tx1"/>
                </a:solidFill>
                <a:latin typeface="Arial"/>
                <a:ea typeface="Arial"/>
                <a:cs typeface="Arial"/>
                <a:sym typeface="Arial"/>
              </a:rPr>
              <a:t>a ‘moderately </a:t>
            </a:r>
            <a:r>
              <a:rPr lang="en-US" sz="1600" b="0" i="0" u="none" strike="noStrike" cap="none" dirty="0">
                <a:solidFill>
                  <a:schemeClr val="tx1"/>
                </a:solidFill>
                <a:latin typeface="Arial"/>
                <a:ea typeface="Arial"/>
                <a:cs typeface="Arial"/>
                <a:sym typeface="Arial"/>
              </a:rPr>
              <a:t>prosperous society (</a:t>
            </a:r>
            <a:r>
              <a:rPr lang="en-US" sz="1600" b="0" i="1" u="none" strike="noStrike" cap="none" dirty="0" err="1" smtClean="0">
                <a:solidFill>
                  <a:schemeClr val="tx1"/>
                </a:solidFill>
                <a:latin typeface="Arial"/>
                <a:ea typeface="Arial"/>
                <a:cs typeface="Arial"/>
                <a:sym typeface="Arial"/>
              </a:rPr>
              <a:t>xiaokang</a:t>
            </a:r>
            <a:r>
              <a:rPr lang="en-US" sz="1600" b="0" i="1" u="none" strike="noStrike" cap="none" dirty="0" smtClean="0">
                <a:solidFill>
                  <a:schemeClr val="tx1"/>
                </a:solidFill>
                <a:latin typeface="Arial"/>
                <a:ea typeface="Arial"/>
                <a:cs typeface="Arial"/>
                <a:sym typeface="Arial"/>
              </a:rPr>
              <a:t> </a:t>
            </a:r>
            <a:r>
              <a:rPr lang="zh-TW" altLang="en-US" sz="1600" b="0" i="1" u="none" strike="noStrike" cap="none" dirty="0" smtClean="0">
                <a:solidFill>
                  <a:schemeClr val="tx1"/>
                </a:solidFill>
                <a:latin typeface="Arial"/>
                <a:ea typeface="Arial"/>
                <a:cs typeface="Arial"/>
                <a:sym typeface="Arial"/>
              </a:rPr>
              <a:t>小康</a:t>
            </a:r>
            <a:r>
              <a:rPr lang="en-US" sz="1600" b="0" i="0" u="none" strike="noStrike" cap="none" dirty="0" smtClean="0">
                <a:solidFill>
                  <a:schemeClr val="tx1"/>
                </a:solidFill>
                <a:latin typeface="Arial"/>
                <a:ea typeface="Arial"/>
                <a:cs typeface="Arial"/>
                <a:sym typeface="Arial"/>
              </a:rPr>
              <a:t>)’.”</a:t>
            </a:r>
            <a:endParaRPr sz="1600" b="0" i="0" u="none" strike="noStrike" cap="none" dirty="0">
              <a:solidFill>
                <a:schemeClr val="tx1"/>
              </a:solidFill>
              <a:latin typeface="Arial"/>
              <a:ea typeface="Arial"/>
              <a:cs typeface="Arial"/>
              <a:sym typeface="Arial"/>
            </a:endParaRPr>
          </a:p>
          <a:p>
            <a:pPr marL="800100" marR="0" lvl="1" indent="-304800" algn="just" rtl="0">
              <a:lnSpc>
                <a:spcPct val="120000"/>
              </a:lnSpc>
              <a:spcBef>
                <a:spcPts val="600"/>
              </a:spcBef>
              <a:spcAft>
                <a:spcPts val="600"/>
              </a:spcAft>
              <a:buClr>
                <a:schemeClr val="dk1"/>
              </a:buClr>
              <a:buSzPts val="2200"/>
              <a:buFont typeface="Arial"/>
              <a:buChar char="•"/>
            </a:pPr>
            <a:r>
              <a:rPr lang="en-US" sz="1600" b="0" i="0" u="none" strike="noStrike" cap="none" dirty="0">
                <a:solidFill>
                  <a:schemeClr val="tx1"/>
                </a:solidFill>
                <a:latin typeface="Arial"/>
                <a:ea typeface="Arial"/>
                <a:cs typeface="Arial"/>
                <a:sym typeface="Arial"/>
              </a:rPr>
              <a:t>In 1982, the 12</a:t>
            </a:r>
            <a:r>
              <a:rPr lang="en-US" sz="1600" b="0" i="0" u="none" strike="noStrike" cap="none" baseline="30000" dirty="0">
                <a:solidFill>
                  <a:schemeClr val="tx1"/>
                </a:solidFill>
                <a:latin typeface="Arial"/>
                <a:ea typeface="Arial"/>
                <a:cs typeface="Arial"/>
                <a:sym typeface="Arial"/>
              </a:rPr>
              <a:t>th</a:t>
            </a:r>
            <a:r>
              <a:rPr lang="en-US" sz="1600" b="0" i="0" u="none" strike="noStrike" cap="none" dirty="0">
                <a:solidFill>
                  <a:schemeClr val="tx1"/>
                </a:solidFill>
                <a:latin typeface="Arial"/>
                <a:ea typeface="Arial"/>
                <a:cs typeface="Arial"/>
                <a:sym typeface="Arial"/>
              </a:rPr>
              <a:t> National Congress </a:t>
            </a:r>
            <a:r>
              <a:rPr lang="en-US" sz="1600" dirty="0" smtClean="0">
                <a:solidFill>
                  <a:schemeClr val="tx1"/>
                </a:solidFill>
              </a:rPr>
              <a:t>of CPC </a:t>
            </a:r>
            <a:r>
              <a:rPr lang="en-US" sz="1600" b="0" i="0" u="none" strike="noStrike" cap="none" dirty="0" smtClean="0">
                <a:solidFill>
                  <a:schemeClr val="tx1"/>
                </a:solidFill>
                <a:latin typeface="Arial"/>
                <a:ea typeface="Arial"/>
                <a:cs typeface="Arial"/>
                <a:sym typeface="Arial"/>
              </a:rPr>
              <a:t>confirmed </a:t>
            </a:r>
            <a:r>
              <a:rPr lang="en-US" sz="1600" b="0" i="0" u="none" strike="noStrike" cap="none" dirty="0">
                <a:solidFill>
                  <a:schemeClr val="tx1"/>
                </a:solidFill>
                <a:latin typeface="Arial"/>
                <a:ea typeface="Arial"/>
                <a:cs typeface="Arial"/>
                <a:sym typeface="Arial"/>
              </a:rPr>
              <a:t>the two-step strategic goal: from 1980 to 2000, the first decade laid a solid foundation to create </a:t>
            </a:r>
            <a:r>
              <a:rPr lang="en-US" sz="1600" dirty="0" smtClean="0">
                <a:solidFill>
                  <a:schemeClr val="tx1"/>
                </a:solidFill>
              </a:rPr>
              <a:t>an</a:t>
            </a:r>
            <a:r>
              <a:rPr lang="en-US" sz="1600" b="0" i="0" u="none" strike="noStrike" cap="none" dirty="0" smtClean="0">
                <a:solidFill>
                  <a:schemeClr val="tx1"/>
                </a:solidFill>
                <a:latin typeface="Arial"/>
                <a:ea typeface="Arial"/>
                <a:cs typeface="Arial"/>
                <a:sym typeface="Arial"/>
              </a:rPr>
              <a:t> </a:t>
            </a:r>
            <a:r>
              <a:rPr lang="en-US" sz="1600" b="0" i="0" u="none" strike="noStrike" cap="none" dirty="0">
                <a:solidFill>
                  <a:schemeClr val="tx1"/>
                </a:solidFill>
                <a:latin typeface="Arial"/>
                <a:ea typeface="Arial"/>
                <a:cs typeface="Arial"/>
                <a:sym typeface="Arial"/>
              </a:rPr>
              <a:t>ideal environment for </a:t>
            </a:r>
            <a:r>
              <a:rPr lang="en-US" sz="1600" b="0" i="0" u="none" strike="noStrike" cap="none" dirty="0" smtClean="0">
                <a:solidFill>
                  <a:schemeClr val="tx1"/>
                </a:solidFill>
                <a:latin typeface="Arial"/>
                <a:ea typeface="Arial"/>
                <a:cs typeface="Arial"/>
                <a:sym typeface="Arial"/>
              </a:rPr>
              <a:t>achieving economic </a:t>
            </a:r>
            <a:r>
              <a:rPr lang="en-US" sz="1600" b="0" i="0" u="none" strike="noStrike" cap="none" dirty="0">
                <a:solidFill>
                  <a:schemeClr val="tx1"/>
                </a:solidFill>
                <a:latin typeface="Arial"/>
                <a:ea typeface="Arial"/>
                <a:cs typeface="Arial"/>
                <a:sym typeface="Arial"/>
              </a:rPr>
              <a:t>prosperity in the second decade</a:t>
            </a:r>
            <a:r>
              <a:rPr lang="en-US" sz="1600" b="0" i="0" u="none" strike="noStrike" cap="none" dirty="0" smtClean="0">
                <a:solidFill>
                  <a:schemeClr val="tx1"/>
                </a:solidFill>
                <a:latin typeface="Arial"/>
                <a:ea typeface="Arial"/>
                <a:cs typeface="Arial"/>
                <a:sym typeface="Arial"/>
              </a:rPr>
              <a:t>.</a:t>
            </a:r>
            <a:endParaRPr sz="1600" b="0" i="0" u="none" strike="noStrike" cap="none" dirty="0">
              <a:solidFill>
                <a:schemeClr val="tx1"/>
              </a:solidFill>
              <a:latin typeface="Arial"/>
              <a:ea typeface="Arial"/>
              <a:cs typeface="Arial"/>
              <a:sym typeface="Arial"/>
            </a:endParaRPr>
          </a:p>
          <a:p>
            <a:pPr marL="800100" marR="0" lvl="1" indent="-304800" algn="just" rtl="0">
              <a:lnSpc>
                <a:spcPct val="120000"/>
              </a:lnSpc>
              <a:spcBef>
                <a:spcPts val="600"/>
              </a:spcBef>
              <a:spcAft>
                <a:spcPts val="600"/>
              </a:spcAft>
              <a:buClr>
                <a:schemeClr val="dk1"/>
              </a:buClr>
              <a:buSzPts val="2200"/>
              <a:buFont typeface="Arial"/>
              <a:buChar char="•"/>
            </a:pPr>
            <a:r>
              <a:rPr lang="en-US" sz="1600" b="0" i="0" u="none" strike="noStrike" cap="none" dirty="0">
                <a:solidFill>
                  <a:schemeClr val="tx1"/>
                </a:solidFill>
                <a:latin typeface="Arial"/>
                <a:ea typeface="Arial"/>
                <a:cs typeface="Arial"/>
                <a:sym typeface="Arial"/>
              </a:rPr>
              <a:t>In April 1987, Deng Xiaoping </a:t>
            </a:r>
            <a:r>
              <a:rPr lang="en-US" sz="1600" dirty="0" smtClean="0">
                <a:solidFill>
                  <a:schemeClr val="tx1"/>
                </a:solidFill>
              </a:rPr>
              <a:t>clearly stated </a:t>
            </a:r>
            <a:r>
              <a:rPr lang="en-US" sz="1600" b="0" i="0" u="none" strike="noStrike" cap="none" dirty="0" smtClean="0">
                <a:solidFill>
                  <a:schemeClr val="tx1"/>
                </a:solidFill>
                <a:latin typeface="Arial"/>
                <a:ea typeface="Arial"/>
                <a:cs typeface="Arial"/>
                <a:sym typeface="Arial"/>
              </a:rPr>
              <a:t>the “Three-step </a:t>
            </a:r>
            <a:r>
              <a:rPr lang="en-US" sz="1600" b="0" i="0" u="none" strike="noStrike" cap="none" dirty="0">
                <a:solidFill>
                  <a:schemeClr val="tx1"/>
                </a:solidFill>
                <a:latin typeface="Arial"/>
                <a:ea typeface="Arial"/>
                <a:cs typeface="Arial"/>
                <a:sym typeface="Arial"/>
              </a:rPr>
              <a:t>Development </a:t>
            </a:r>
            <a:r>
              <a:rPr lang="en-US" sz="1600" b="0" i="0" u="none" strike="noStrike" cap="none" dirty="0" smtClean="0">
                <a:solidFill>
                  <a:schemeClr val="tx1"/>
                </a:solidFill>
                <a:latin typeface="Arial"/>
                <a:ea typeface="Arial"/>
                <a:cs typeface="Arial"/>
                <a:sym typeface="Arial"/>
              </a:rPr>
              <a:t>Strategy” </a:t>
            </a:r>
            <a:r>
              <a:rPr lang="en-US" sz="1600" b="0" i="0" u="none" strike="noStrike" cap="none" dirty="0">
                <a:solidFill>
                  <a:schemeClr val="tx1"/>
                </a:solidFill>
                <a:latin typeface="Arial"/>
                <a:ea typeface="Arial"/>
                <a:cs typeface="Arial"/>
                <a:sym typeface="Arial"/>
              </a:rPr>
              <a:t>for </a:t>
            </a:r>
            <a:r>
              <a:rPr lang="en-US" sz="1600" b="0" i="0" u="none" strike="noStrike" cap="none" dirty="0" err="1">
                <a:solidFill>
                  <a:schemeClr val="tx1"/>
                </a:solidFill>
                <a:latin typeface="Arial"/>
                <a:ea typeface="Arial"/>
                <a:cs typeface="Arial"/>
                <a:sym typeface="Arial"/>
              </a:rPr>
              <a:t>modernisation</a:t>
            </a:r>
            <a:r>
              <a:rPr lang="en-US" sz="1600" b="0" i="0" u="none" strike="noStrike" cap="none" dirty="0">
                <a:solidFill>
                  <a:schemeClr val="tx1"/>
                </a:solidFill>
                <a:latin typeface="Arial"/>
                <a:ea typeface="Arial"/>
                <a:cs typeface="Arial"/>
                <a:sym typeface="Arial"/>
              </a:rPr>
              <a:t>. This strategy was </a:t>
            </a:r>
            <a:r>
              <a:rPr lang="en-US" sz="1600" dirty="0" smtClean="0">
                <a:solidFill>
                  <a:schemeClr val="tx1"/>
                </a:solidFill>
              </a:rPr>
              <a:t>recognized in</a:t>
            </a:r>
            <a:r>
              <a:rPr lang="en-US" sz="1600" b="0" i="0" u="none" strike="noStrike" cap="none" dirty="0" smtClean="0">
                <a:solidFill>
                  <a:schemeClr val="tx1"/>
                </a:solidFill>
                <a:latin typeface="Arial"/>
                <a:ea typeface="Arial"/>
                <a:cs typeface="Arial"/>
                <a:sym typeface="Arial"/>
              </a:rPr>
              <a:t> </a:t>
            </a:r>
            <a:r>
              <a:rPr lang="en-US" sz="1600" b="0" i="0" u="none" strike="noStrike" cap="none" dirty="0">
                <a:solidFill>
                  <a:schemeClr val="tx1"/>
                </a:solidFill>
                <a:latin typeface="Arial"/>
                <a:ea typeface="Arial"/>
                <a:cs typeface="Arial"/>
                <a:sym typeface="Arial"/>
              </a:rPr>
              <a:t>the 13</a:t>
            </a:r>
            <a:r>
              <a:rPr lang="en-US" sz="1600" b="0" i="0" u="none" strike="noStrike" cap="none" baseline="30000" dirty="0">
                <a:solidFill>
                  <a:schemeClr val="tx1"/>
                </a:solidFill>
                <a:latin typeface="Arial"/>
                <a:ea typeface="Arial"/>
                <a:cs typeface="Arial"/>
                <a:sym typeface="Arial"/>
              </a:rPr>
              <a:t>th</a:t>
            </a:r>
            <a:r>
              <a:rPr lang="en-US" sz="1600" b="0" i="0" u="none" strike="noStrike" cap="none" dirty="0">
                <a:solidFill>
                  <a:schemeClr val="tx1"/>
                </a:solidFill>
                <a:latin typeface="Arial"/>
                <a:ea typeface="Arial"/>
                <a:cs typeface="Arial"/>
                <a:sym typeface="Arial"/>
              </a:rPr>
              <a:t> National </a:t>
            </a:r>
            <a:r>
              <a:rPr lang="en-US" sz="1600" b="0" i="0" u="none" strike="noStrike" cap="none" dirty="0" smtClean="0">
                <a:solidFill>
                  <a:schemeClr val="tx1"/>
                </a:solidFill>
                <a:latin typeface="Arial"/>
                <a:ea typeface="Arial"/>
                <a:cs typeface="Arial"/>
                <a:sym typeface="Arial"/>
              </a:rPr>
              <a:t>Congress </a:t>
            </a:r>
            <a:r>
              <a:rPr lang="en-US" sz="1600" dirty="0" smtClean="0">
                <a:solidFill>
                  <a:schemeClr val="tx1"/>
                </a:solidFill>
              </a:rPr>
              <a:t>of CPC</a:t>
            </a:r>
            <a:r>
              <a:rPr lang="en-US" sz="1600" b="0" i="0" u="none" strike="noStrike" cap="none" dirty="0" smtClean="0">
                <a:solidFill>
                  <a:schemeClr val="tx1"/>
                </a:solidFill>
                <a:latin typeface="Arial"/>
                <a:ea typeface="Arial"/>
                <a:cs typeface="Arial"/>
                <a:sym typeface="Arial"/>
              </a:rPr>
              <a:t>. </a:t>
            </a:r>
            <a:endParaRPr sz="16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1034578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2"/>
          <p:cNvSpPr/>
          <p:nvPr/>
        </p:nvSpPr>
        <p:spPr>
          <a:xfrm>
            <a:off x="2645938" y="426774"/>
            <a:ext cx="7994864" cy="923330"/>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rgbClr val="000000"/>
              </a:buClr>
              <a:buSzPts val="2400"/>
              <a:buFont typeface="Arial"/>
              <a:buNone/>
            </a:pPr>
            <a:r>
              <a:rPr lang="en-US" sz="2400" b="1" i="0" u="none" strike="noStrike" cap="none" dirty="0">
                <a:solidFill>
                  <a:srgbClr val="000000"/>
                </a:solidFill>
                <a:latin typeface="Arial"/>
                <a:ea typeface="Arial"/>
                <a:cs typeface="Arial"/>
                <a:sym typeface="Arial"/>
              </a:rPr>
              <a:t>Content of </a:t>
            </a:r>
            <a:r>
              <a:rPr lang="en-US" sz="2400" b="1" dirty="0"/>
              <a:t>the “</a:t>
            </a:r>
            <a:r>
              <a:rPr lang="en-US" sz="2400" b="1" dirty="0" smtClean="0"/>
              <a:t>Three-step </a:t>
            </a:r>
            <a:r>
              <a:rPr lang="en-US" sz="2400" b="1" dirty="0"/>
              <a:t>Development Strategy”</a:t>
            </a:r>
            <a:endParaRPr sz="2400" b="1" dirty="0"/>
          </a:p>
        </p:txBody>
      </p:sp>
      <p:grpSp>
        <p:nvGrpSpPr>
          <p:cNvPr id="249" name="Google Shape;249;p32"/>
          <p:cNvGrpSpPr/>
          <p:nvPr/>
        </p:nvGrpSpPr>
        <p:grpSpPr>
          <a:xfrm>
            <a:off x="2849552" y="1853822"/>
            <a:ext cx="8223001" cy="3964048"/>
            <a:chOff x="2651929" y="1545730"/>
            <a:chExt cx="8223001" cy="3777880"/>
          </a:xfrm>
        </p:grpSpPr>
        <p:sp>
          <p:nvSpPr>
            <p:cNvPr id="250" name="Google Shape;250;p32"/>
            <p:cNvSpPr/>
            <p:nvPr/>
          </p:nvSpPr>
          <p:spPr>
            <a:xfrm rot="5400000">
              <a:off x="3156312" y="2880523"/>
              <a:ext cx="1519277" cy="2528044"/>
            </a:xfrm>
            <a:prstGeom prst="corner">
              <a:avLst>
                <a:gd name="adj1" fmla="val 16120"/>
                <a:gd name="adj2" fmla="val 16110"/>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32"/>
            <p:cNvSpPr/>
            <p:nvPr/>
          </p:nvSpPr>
          <p:spPr>
            <a:xfrm>
              <a:off x="2902707" y="3635863"/>
              <a:ext cx="2444102" cy="1349010"/>
            </a:xfrm>
            <a:custGeom>
              <a:avLst/>
              <a:gdLst/>
              <a:ahLst/>
              <a:cxnLst/>
              <a:rect l="l" t="t" r="r" b="b"/>
              <a:pathLst>
                <a:path w="2282332" h="2000598" extrusionOk="0">
                  <a:moveTo>
                    <a:pt x="0" y="0"/>
                  </a:moveTo>
                  <a:lnTo>
                    <a:pt x="2282332" y="0"/>
                  </a:lnTo>
                  <a:lnTo>
                    <a:pt x="2282332" y="2000598"/>
                  </a:lnTo>
                  <a:lnTo>
                    <a:pt x="0" y="2000598"/>
                  </a:lnTo>
                  <a:lnTo>
                    <a:pt x="0" y="0"/>
                  </a:lnTo>
                  <a:close/>
                </a:path>
              </a:pathLst>
            </a:custGeom>
            <a:noFill/>
            <a:ln>
              <a:noFill/>
            </a:ln>
          </p:spPr>
          <p:txBody>
            <a:bodyPr spcFirstLastPara="1" wrap="square" lIns="76200" tIns="76200" rIns="76200" bIns="76200" anchor="t" anchorCtr="0">
              <a:noAutofit/>
            </a:bodyPr>
            <a:lstStyle/>
            <a:p>
              <a:pPr lvl="0" algn="just">
                <a:lnSpc>
                  <a:spcPct val="90000"/>
                </a:lnSpc>
                <a:buClr>
                  <a:schemeClr val="dk1"/>
                </a:buClr>
                <a:buSzPts val="2800"/>
              </a:pPr>
              <a:r>
                <a:rPr lang="en-US" sz="2000" dirty="0">
                  <a:solidFill>
                    <a:schemeClr val="dk1"/>
                  </a:solidFill>
                </a:rPr>
                <a:t>By 1990, d</a:t>
              </a:r>
              <a:r>
                <a:rPr lang="en-US" altLang="zh-TW" sz="2000" dirty="0">
                  <a:solidFill>
                    <a:schemeClr val="dk1"/>
                  </a:solidFill>
                </a:rPr>
                <a:t>ouble </a:t>
              </a:r>
              <a:r>
                <a:rPr lang="en-US" sz="2000" dirty="0">
                  <a:solidFill>
                    <a:schemeClr val="dk1"/>
                  </a:solidFill>
                </a:rPr>
                <a:t>the GNP </a:t>
              </a:r>
              <a:r>
                <a:rPr lang="en-US" sz="2000" dirty="0" smtClean="0">
                  <a:solidFill>
                    <a:schemeClr val="dk1"/>
                  </a:solidFill>
                </a:rPr>
                <a:t>of </a:t>
              </a:r>
              <a:r>
                <a:rPr lang="en-US" sz="2000" dirty="0">
                  <a:solidFill>
                    <a:schemeClr val="dk1"/>
                  </a:solidFill>
                </a:rPr>
                <a:t>1980 and </a:t>
              </a:r>
              <a:r>
                <a:rPr lang="en-US" sz="2000" dirty="0" smtClean="0">
                  <a:solidFill>
                    <a:schemeClr val="dk1"/>
                  </a:solidFill>
                </a:rPr>
                <a:t>provide adequate food and clothing. </a:t>
              </a:r>
              <a:endParaRPr lang="en-US" sz="2000" dirty="0">
                <a:solidFill>
                  <a:schemeClr val="dk1"/>
                </a:solidFill>
              </a:endParaRPr>
            </a:p>
            <a:p>
              <a:pPr marL="0" marR="0" lvl="0" indent="0" algn="l" rtl="0">
                <a:lnSpc>
                  <a:spcPct val="90000"/>
                </a:lnSpc>
                <a:spcBef>
                  <a:spcPts val="0"/>
                </a:spcBef>
                <a:spcAft>
                  <a:spcPts val="0"/>
                </a:spcAft>
                <a:buClr>
                  <a:schemeClr val="dk1"/>
                </a:buClr>
                <a:buSzPts val="2800"/>
                <a:buFont typeface="Times New Roman"/>
                <a:buNone/>
              </a:pPr>
              <a:endParaRPr dirty="0"/>
            </a:p>
            <a:p>
              <a:pPr marL="0" marR="0" lvl="0" indent="0" algn="l" rtl="0">
                <a:lnSpc>
                  <a:spcPct val="90000"/>
                </a:lnSpc>
                <a:spcBef>
                  <a:spcPts val="0"/>
                </a:spcBef>
                <a:spcAft>
                  <a:spcPts val="0"/>
                </a:spcAft>
                <a:buClr>
                  <a:schemeClr val="dk1"/>
                </a:buClr>
                <a:buSzPts val="2800"/>
                <a:buFont typeface="Times New Roman"/>
                <a:buNone/>
              </a:pPr>
              <a:endParaRPr sz="2000" b="0" i="0" u="none" strike="noStrike" cap="none" dirty="0">
                <a:solidFill>
                  <a:srgbClr val="000000"/>
                </a:solidFill>
                <a:latin typeface="Arial"/>
                <a:ea typeface="Arial"/>
                <a:cs typeface="Arial"/>
                <a:sym typeface="Arial"/>
              </a:endParaRPr>
            </a:p>
          </p:txBody>
        </p:sp>
        <p:sp>
          <p:nvSpPr>
            <p:cNvPr id="252" name="Google Shape;252;p32"/>
            <p:cNvSpPr/>
            <p:nvPr/>
          </p:nvSpPr>
          <p:spPr>
            <a:xfrm>
              <a:off x="4754410" y="2694405"/>
              <a:ext cx="430628" cy="430628"/>
            </a:xfrm>
            <a:prstGeom prst="triangle">
              <a:avLst>
                <a:gd name="adj" fmla="val 100000"/>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32"/>
            <p:cNvSpPr/>
            <p:nvPr/>
          </p:nvSpPr>
          <p:spPr>
            <a:xfrm rot="5400000">
              <a:off x="5950333" y="2189140"/>
              <a:ext cx="1519277" cy="2528044"/>
            </a:xfrm>
            <a:prstGeom prst="corner">
              <a:avLst>
                <a:gd name="adj1" fmla="val 16120"/>
                <a:gd name="adj2" fmla="val 16110"/>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32"/>
            <p:cNvSpPr/>
            <p:nvPr/>
          </p:nvSpPr>
          <p:spPr>
            <a:xfrm>
              <a:off x="5696726" y="2944480"/>
              <a:ext cx="2376408" cy="2379130"/>
            </a:xfrm>
            <a:custGeom>
              <a:avLst/>
              <a:gdLst/>
              <a:ahLst/>
              <a:cxnLst/>
              <a:rect l="l" t="t" r="r" b="b"/>
              <a:pathLst>
                <a:path w="2282332" h="2000598" extrusionOk="0">
                  <a:moveTo>
                    <a:pt x="0" y="0"/>
                  </a:moveTo>
                  <a:lnTo>
                    <a:pt x="2282332" y="0"/>
                  </a:lnTo>
                  <a:lnTo>
                    <a:pt x="2282332" y="2000598"/>
                  </a:lnTo>
                  <a:lnTo>
                    <a:pt x="0" y="2000598"/>
                  </a:lnTo>
                  <a:lnTo>
                    <a:pt x="0" y="0"/>
                  </a:lnTo>
                  <a:close/>
                </a:path>
              </a:pathLst>
            </a:custGeom>
            <a:noFill/>
            <a:ln>
              <a:noFill/>
            </a:ln>
          </p:spPr>
          <p:txBody>
            <a:bodyPr spcFirstLastPara="1" wrap="square" lIns="76200" tIns="76200" rIns="76200" bIns="76200" anchor="t" anchorCtr="0">
              <a:noAutofit/>
            </a:bodyPr>
            <a:lstStyle/>
            <a:p>
              <a:pPr lvl="0" algn="just">
                <a:lnSpc>
                  <a:spcPct val="90000"/>
                </a:lnSpc>
                <a:buClr>
                  <a:schemeClr val="dk1"/>
                </a:buClr>
                <a:buSzPts val="2800"/>
              </a:pPr>
              <a:r>
                <a:rPr lang="en-US" sz="2000" dirty="0">
                  <a:solidFill>
                    <a:schemeClr val="dk1"/>
                  </a:solidFill>
                </a:rPr>
                <a:t>By the end of the 20th century, double the GNP in 1990 to achieve moderate prosperity. </a:t>
              </a:r>
            </a:p>
            <a:p>
              <a:pPr marL="0" marR="0" lvl="0" indent="0" algn="l" rtl="0">
                <a:lnSpc>
                  <a:spcPct val="90000"/>
                </a:lnSpc>
                <a:spcBef>
                  <a:spcPts val="0"/>
                </a:spcBef>
                <a:spcAft>
                  <a:spcPts val="0"/>
                </a:spcAft>
                <a:buClr>
                  <a:schemeClr val="dk1"/>
                </a:buClr>
                <a:buSzPts val="2800"/>
                <a:buFont typeface="Times New Roman"/>
                <a:buNone/>
              </a:pPr>
              <a:endParaRPr sz="2000" b="0" i="0" u="none" strike="noStrike" cap="none" dirty="0">
                <a:solidFill>
                  <a:schemeClr val="dk1"/>
                </a:solidFill>
                <a:latin typeface="Arial"/>
                <a:ea typeface="Arial"/>
                <a:cs typeface="Arial"/>
                <a:sym typeface="Arial"/>
              </a:endParaRPr>
            </a:p>
          </p:txBody>
        </p:sp>
        <p:sp>
          <p:nvSpPr>
            <p:cNvPr id="255" name="Google Shape;255;p32"/>
            <p:cNvSpPr/>
            <p:nvPr/>
          </p:nvSpPr>
          <p:spPr>
            <a:xfrm>
              <a:off x="7548431" y="2003022"/>
              <a:ext cx="430628" cy="430628"/>
            </a:xfrm>
            <a:prstGeom prst="triangle">
              <a:avLst>
                <a:gd name="adj" fmla="val 100000"/>
              </a:avLst>
            </a:prstGeom>
            <a:solidFill>
              <a:srgbClr val="599BD5"/>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32"/>
            <p:cNvSpPr/>
            <p:nvPr/>
          </p:nvSpPr>
          <p:spPr>
            <a:xfrm rot="5400000">
              <a:off x="8744353" y="1497756"/>
              <a:ext cx="1519277" cy="2528044"/>
            </a:xfrm>
            <a:prstGeom prst="corner">
              <a:avLst>
                <a:gd name="adj1" fmla="val 16120"/>
                <a:gd name="adj2" fmla="val 16110"/>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32"/>
            <p:cNvSpPr/>
            <p:nvPr/>
          </p:nvSpPr>
          <p:spPr>
            <a:xfrm>
              <a:off x="8490748" y="2253097"/>
              <a:ext cx="2384182" cy="2000598"/>
            </a:xfrm>
            <a:custGeom>
              <a:avLst/>
              <a:gdLst/>
              <a:ahLst/>
              <a:cxnLst/>
              <a:rect l="l" t="t" r="r" b="b"/>
              <a:pathLst>
                <a:path w="2282332" h="2000598" extrusionOk="0">
                  <a:moveTo>
                    <a:pt x="0" y="0"/>
                  </a:moveTo>
                  <a:lnTo>
                    <a:pt x="2282332" y="0"/>
                  </a:lnTo>
                  <a:lnTo>
                    <a:pt x="2282332" y="2000598"/>
                  </a:lnTo>
                  <a:lnTo>
                    <a:pt x="0" y="2000598"/>
                  </a:lnTo>
                  <a:lnTo>
                    <a:pt x="0" y="0"/>
                  </a:lnTo>
                  <a:close/>
                </a:path>
              </a:pathLst>
            </a:custGeom>
            <a:noFill/>
            <a:ln>
              <a:noFill/>
            </a:ln>
          </p:spPr>
          <p:txBody>
            <a:bodyPr spcFirstLastPara="1" wrap="square" lIns="76200" tIns="76200" rIns="76200" bIns="76200" anchor="t" anchorCtr="0">
              <a:noAutofit/>
            </a:bodyPr>
            <a:lstStyle/>
            <a:p>
              <a:pPr marL="0" marR="0" lvl="0" indent="0" algn="l" rtl="0">
                <a:lnSpc>
                  <a:spcPct val="90000"/>
                </a:lnSpc>
                <a:spcBef>
                  <a:spcPts val="980"/>
                </a:spcBef>
                <a:spcAft>
                  <a:spcPts val="0"/>
                </a:spcAft>
                <a:buClr>
                  <a:schemeClr val="dk1"/>
                </a:buClr>
                <a:buSzPts val="2000"/>
                <a:buFont typeface="Arial"/>
                <a:buNone/>
              </a:pPr>
              <a:endParaRPr sz="2000" b="0" i="0" u="none" strike="noStrike" cap="none" dirty="0">
                <a:solidFill>
                  <a:schemeClr val="dk1"/>
                </a:solidFill>
                <a:latin typeface="Arial"/>
                <a:ea typeface="Arial"/>
                <a:cs typeface="Arial"/>
                <a:sym typeface="Arial"/>
              </a:endParaRPr>
            </a:p>
          </p:txBody>
        </p:sp>
        <p:sp>
          <p:nvSpPr>
            <p:cNvPr id="258" name="Google Shape;258;p32"/>
            <p:cNvSpPr/>
            <p:nvPr/>
          </p:nvSpPr>
          <p:spPr>
            <a:xfrm>
              <a:off x="3079718" y="2805786"/>
              <a:ext cx="1240317" cy="498963"/>
            </a:xfrm>
            <a:custGeom>
              <a:avLst/>
              <a:gdLst/>
              <a:ahLst/>
              <a:cxnLst/>
              <a:rect l="l" t="t" r="r" b="b"/>
              <a:pathLst>
                <a:path w="2282332" h="2000598" extrusionOk="0">
                  <a:moveTo>
                    <a:pt x="0" y="0"/>
                  </a:moveTo>
                  <a:lnTo>
                    <a:pt x="2282332" y="0"/>
                  </a:lnTo>
                  <a:lnTo>
                    <a:pt x="2282332" y="2000598"/>
                  </a:lnTo>
                  <a:lnTo>
                    <a:pt x="0" y="2000598"/>
                  </a:lnTo>
                  <a:lnTo>
                    <a:pt x="0" y="0"/>
                  </a:lnTo>
                  <a:close/>
                </a:path>
              </a:pathLst>
            </a:cu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chemeClr val="dk1"/>
                </a:buClr>
                <a:buSzPts val="2800"/>
                <a:buFont typeface="Times New Roman"/>
                <a:buNone/>
              </a:pPr>
              <a:r>
                <a:rPr lang="en-US" sz="2000" b="0" i="0" u="none" strike="noStrike" cap="none">
                  <a:solidFill>
                    <a:schemeClr val="dk1"/>
                  </a:solidFill>
                  <a:latin typeface="Arial"/>
                  <a:ea typeface="Arial"/>
                  <a:cs typeface="Arial"/>
                  <a:sym typeface="Arial"/>
                </a:rPr>
                <a:t>First step</a:t>
              </a:r>
              <a:endParaRPr sz="2000" b="0" i="0" u="none" strike="noStrike" cap="none">
                <a:solidFill>
                  <a:schemeClr val="dk1"/>
                </a:solidFill>
                <a:latin typeface="Arial"/>
                <a:ea typeface="Arial"/>
                <a:cs typeface="Arial"/>
                <a:sym typeface="Arial"/>
              </a:endParaRPr>
            </a:p>
          </p:txBody>
        </p:sp>
        <p:sp>
          <p:nvSpPr>
            <p:cNvPr id="259" name="Google Shape;259;p32"/>
            <p:cNvSpPr/>
            <p:nvPr/>
          </p:nvSpPr>
          <p:spPr>
            <a:xfrm>
              <a:off x="5696727" y="2250248"/>
              <a:ext cx="2282332" cy="349451"/>
            </a:xfrm>
            <a:custGeom>
              <a:avLst/>
              <a:gdLst/>
              <a:ahLst/>
              <a:cxnLst/>
              <a:rect l="l" t="t" r="r" b="b"/>
              <a:pathLst>
                <a:path w="2282332" h="2000598" extrusionOk="0">
                  <a:moveTo>
                    <a:pt x="0" y="0"/>
                  </a:moveTo>
                  <a:lnTo>
                    <a:pt x="2282332" y="0"/>
                  </a:lnTo>
                  <a:lnTo>
                    <a:pt x="2282332" y="2000598"/>
                  </a:lnTo>
                  <a:lnTo>
                    <a:pt x="0" y="2000598"/>
                  </a:lnTo>
                  <a:lnTo>
                    <a:pt x="0" y="0"/>
                  </a:lnTo>
                  <a:close/>
                </a:path>
              </a:pathLst>
            </a:cu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chemeClr val="dk1"/>
                </a:buClr>
                <a:buSzPts val="2800"/>
                <a:buFont typeface="Times New Roman"/>
                <a:buNone/>
              </a:pPr>
              <a:r>
                <a:rPr lang="en-US" sz="2000" b="0" i="0" u="none" strike="noStrike" cap="none">
                  <a:solidFill>
                    <a:schemeClr val="dk1"/>
                  </a:solidFill>
                  <a:latin typeface="Arial"/>
                  <a:ea typeface="Arial"/>
                  <a:cs typeface="Arial"/>
                  <a:sym typeface="Arial"/>
                </a:rPr>
                <a:t>Second step</a:t>
              </a:r>
              <a:endParaRPr sz="2000" b="0" i="0" u="none" strike="noStrike" cap="none">
                <a:solidFill>
                  <a:schemeClr val="dk1"/>
                </a:solidFill>
                <a:latin typeface="Arial"/>
                <a:ea typeface="Arial"/>
                <a:cs typeface="Arial"/>
                <a:sym typeface="Arial"/>
              </a:endParaRPr>
            </a:p>
          </p:txBody>
        </p:sp>
        <p:sp>
          <p:nvSpPr>
            <p:cNvPr id="260" name="Google Shape;260;p32"/>
            <p:cNvSpPr/>
            <p:nvPr/>
          </p:nvSpPr>
          <p:spPr>
            <a:xfrm>
              <a:off x="8464328" y="1545730"/>
              <a:ext cx="2282332" cy="349451"/>
            </a:xfrm>
            <a:custGeom>
              <a:avLst/>
              <a:gdLst/>
              <a:ahLst/>
              <a:cxnLst/>
              <a:rect l="l" t="t" r="r" b="b"/>
              <a:pathLst>
                <a:path w="2282332" h="2000598" extrusionOk="0">
                  <a:moveTo>
                    <a:pt x="0" y="0"/>
                  </a:moveTo>
                  <a:lnTo>
                    <a:pt x="2282332" y="0"/>
                  </a:lnTo>
                  <a:lnTo>
                    <a:pt x="2282332" y="2000598"/>
                  </a:lnTo>
                  <a:lnTo>
                    <a:pt x="0" y="2000598"/>
                  </a:lnTo>
                  <a:lnTo>
                    <a:pt x="0" y="0"/>
                  </a:lnTo>
                  <a:close/>
                </a:path>
              </a:pathLst>
            </a:cu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chemeClr val="dk1"/>
                </a:buClr>
                <a:buSzPts val="2800"/>
                <a:buFont typeface="Times New Roman"/>
                <a:buNone/>
              </a:pPr>
              <a:r>
                <a:rPr lang="en-US" sz="2000" b="0" i="0" u="none" strike="noStrike" cap="none">
                  <a:solidFill>
                    <a:schemeClr val="dk1"/>
                  </a:solidFill>
                  <a:latin typeface="Arial"/>
                  <a:ea typeface="Arial"/>
                  <a:cs typeface="Arial"/>
                  <a:sym typeface="Arial"/>
                </a:rPr>
                <a:t>Third step</a:t>
              </a:r>
              <a:endParaRPr sz="2000" b="0" i="0" u="none" strike="noStrike" cap="none">
                <a:solidFill>
                  <a:schemeClr val="dk1"/>
                </a:solidFill>
                <a:latin typeface="Arial"/>
                <a:ea typeface="Arial"/>
                <a:cs typeface="Arial"/>
                <a:sym typeface="Arial"/>
              </a:endParaRPr>
            </a:p>
          </p:txBody>
        </p:sp>
      </p:grpSp>
      <p:grpSp>
        <p:nvGrpSpPr>
          <p:cNvPr id="261" name="Google Shape;261;p32"/>
          <p:cNvGrpSpPr/>
          <p:nvPr/>
        </p:nvGrpSpPr>
        <p:grpSpPr>
          <a:xfrm>
            <a:off x="1047291" y="946539"/>
            <a:ext cx="1509714" cy="5128823"/>
            <a:chOff x="1076318" y="1268446"/>
            <a:chExt cx="1509714" cy="5128823"/>
          </a:xfrm>
        </p:grpSpPr>
        <p:sp>
          <p:nvSpPr>
            <p:cNvPr id="262" name="Google Shape;262;p32"/>
            <p:cNvSpPr/>
            <p:nvPr/>
          </p:nvSpPr>
          <p:spPr>
            <a:xfrm rot="-5400000">
              <a:off x="-733237" y="3078001"/>
              <a:ext cx="5128823" cy="1509713"/>
            </a:xfrm>
            <a:prstGeom prst="rightArrow">
              <a:avLst>
                <a:gd name="adj1" fmla="val 65748"/>
                <a:gd name="adj2" fmla="val 64536"/>
              </a:avLst>
            </a:prstGeom>
            <a:solidFill>
              <a:srgbClr val="FD7F00">
                <a:alpha val="2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32"/>
            <p:cNvSpPr/>
            <p:nvPr/>
          </p:nvSpPr>
          <p:spPr>
            <a:xfrm>
              <a:off x="1376228" y="2231975"/>
              <a:ext cx="1209804" cy="830997"/>
            </a:xfrm>
            <a:prstGeom prst="rect">
              <a:avLst/>
            </a:prstGeom>
            <a:noFill/>
            <a:ln>
              <a:noFill/>
            </a:ln>
          </p:spPr>
          <p:txBody>
            <a:bodyPr spcFirstLastPara="1" wrap="square" lIns="91425" tIns="45700" rIns="91425" bIns="45700" anchor="t" anchorCtr="0">
              <a:noAutofit/>
            </a:bodyPr>
            <a:lstStyle/>
            <a:p>
              <a:pPr lvl="0" algn="just">
                <a:lnSpc>
                  <a:spcPct val="150000"/>
                </a:lnSpc>
                <a:buSzPts val="1400"/>
              </a:pPr>
              <a:r>
                <a:rPr lang="en-US" b="1" dirty="0">
                  <a:solidFill>
                    <a:srgbClr val="262626"/>
                  </a:solidFill>
                </a:rPr>
                <a:t>prosperity </a:t>
              </a:r>
            </a:p>
          </p:txBody>
        </p:sp>
        <p:sp>
          <p:nvSpPr>
            <p:cNvPr id="264" name="Google Shape;264;p32"/>
            <p:cNvSpPr/>
            <p:nvPr/>
          </p:nvSpPr>
          <p:spPr>
            <a:xfrm>
              <a:off x="1364574" y="3544895"/>
              <a:ext cx="1164087" cy="830997"/>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rgbClr val="000000"/>
                </a:buClr>
                <a:buSzPts val="1400"/>
                <a:buFont typeface="Arial"/>
                <a:buNone/>
              </a:pPr>
              <a:r>
                <a:rPr lang="en-US" b="1" dirty="0">
                  <a:solidFill>
                    <a:srgbClr val="262626"/>
                  </a:solidFill>
                </a:rPr>
                <a:t>Moderate prosperity </a:t>
              </a:r>
              <a:endParaRPr b="1" dirty="0">
                <a:solidFill>
                  <a:srgbClr val="262626"/>
                </a:solidFill>
              </a:endParaRPr>
            </a:p>
          </p:txBody>
        </p:sp>
        <p:sp>
          <p:nvSpPr>
            <p:cNvPr id="265" name="Google Shape;265;p32"/>
            <p:cNvSpPr/>
            <p:nvPr/>
          </p:nvSpPr>
          <p:spPr>
            <a:xfrm>
              <a:off x="1362014" y="4858198"/>
              <a:ext cx="1033903" cy="830997"/>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rgbClr val="000000"/>
                </a:buClr>
                <a:buSzPts val="1400"/>
                <a:buFont typeface="Arial"/>
                <a:buNone/>
              </a:pPr>
              <a:r>
                <a:rPr lang="en-US" b="1" dirty="0">
                  <a:solidFill>
                    <a:srgbClr val="262626"/>
                  </a:solidFill>
                </a:rPr>
                <a:t>Meeting the most basic needs of the people</a:t>
              </a:r>
              <a:endParaRPr b="1" dirty="0">
                <a:solidFill>
                  <a:srgbClr val="262626"/>
                </a:solidFill>
              </a:endParaRPr>
            </a:p>
          </p:txBody>
        </p:sp>
      </p:grpSp>
      <p:sp>
        <p:nvSpPr>
          <p:cNvPr id="3" name="矩形 2"/>
          <p:cNvSpPr/>
          <p:nvPr/>
        </p:nvSpPr>
        <p:spPr>
          <a:xfrm>
            <a:off x="8714941" y="2668990"/>
            <a:ext cx="3035099" cy="2554545"/>
          </a:xfrm>
          <a:prstGeom prst="rect">
            <a:avLst/>
          </a:prstGeom>
        </p:spPr>
        <p:txBody>
          <a:bodyPr wrap="square">
            <a:spAutoFit/>
          </a:bodyPr>
          <a:lstStyle/>
          <a:p>
            <a:pPr algn="just"/>
            <a:r>
              <a:rPr lang="en-US" altLang="zh-HK" sz="2000" dirty="0">
                <a:solidFill>
                  <a:schemeClr val="dk1"/>
                </a:solidFill>
              </a:rPr>
              <a:t>By the mid-21st century, increase the per capita GNP level to that of moderately developed </a:t>
            </a:r>
            <a:r>
              <a:rPr lang="en-US" altLang="zh-HK" sz="2000" dirty="0"/>
              <a:t>countries </a:t>
            </a:r>
            <a:r>
              <a:rPr lang="en-US" altLang="zh-HK" sz="2000" dirty="0" smtClean="0"/>
              <a:t>to </a:t>
            </a:r>
            <a:r>
              <a:rPr lang="en-US" altLang="zh-HK" sz="2000" dirty="0"/>
              <a:t>ensure a relatively affluent life for the people and to </a:t>
            </a:r>
            <a:r>
              <a:rPr lang="en-US" altLang="zh-HK" sz="2000" dirty="0" err="1"/>
              <a:t>realise</a:t>
            </a:r>
            <a:r>
              <a:rPr lang="en-US" altLang="zh-HK" sz="2000" dirty="0"/>
              <a:t> basic </a:t>
            </a:r>
            <a:r>
              <a:rPr lang="en-US" altLang="zh-HK" sz="2000" dirty="0" err="1"/>
              <a:t>modernisation</a:t>
            </a:r>
            <a:r>
              <a:rPr lang="en-US" altLang="zh-HK" sz="2000" dirty="0"/>
              <a:t>. </a:t>
            </a:r>
            <a:endParaRPr lang="zh-HK" altLang="en-US" sz="2000" dirty="0"/>
          </a:p>
        </p:txBody>
      </p:sp>
    </p:spTree>
    <p:extLst>
      <p:ext uri="{BB962C8B-B14F-4D97-AF65-F5344CB8AC3E}">
        <p14:creationId xmlns:p14="http://schemas.microsoft.com/office/powerpoint/2010/main" val="181618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3"/>
          <p:cNvSpPr/>
          <p:nvPr/>
        </p:nvSpPr>
        <p:spPr>
          <a:xfrm>
            <a:off x="2507211" y="543764"/>
            <a:ext cx="7956277" cy="923330"/>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rgbClr val="000000"/>
              </a:buClr>
              <a:buSzPts val="2400"/>
              <a:buFont typeface="Arial"/>
              <a:buNone/>
            </a:pPr>
            <a:r>
              <a:rPr lang="en-US" sz="2400" b="1" i="0" u="none" strike="noStrike" cap="none" dirty="0">
                <a:solidFill>
                  <a:schemeClr val="tx1"/>
                </a:solidFill>
                <a:latin typeface="Arial"/>
                <a:ea typeface="Arial"/>
                <a:cs typeface="Arial"/>
                <a:sym typeface="Arial"/>
              </a:rPr>
              <a:t>Content of the </a:t>
            </a:r>
            <a:r>
              <a:rPr lang="en-US" sz="2400" b="1" i="0" u="none" strike="noStrike" cap="none" dirty="0" smtClean="0">
                <a:solidFill>
                  <a:schemeClr val="tx1"/>
                </a:solidFill>
                <a:latin typeface="Arial"/>
                <a:ea typeface="Arial"/>
                <a:cs typeface="Arial"/>
                <a:sym typeface="Arial"/>
              </a:rPr>
              <a:t>“Three-step </a:t>
            </a:r>
            <a:r>
              <a:rPr lang="en-US" sz="2400" b="1" i="0" u="none" strike="noStrike" cap="none" dirty="0">
                <a:solidFill>
                  <a:schemeClr val="tx1"/>
                </a:solidFill>
                <a:latin typeface="Arial"/>
                <a:ea typeface="Arial"/>
                <a:cs typeface="Arial"/>
                <a:sym typeface="Arial"/>
              </a:rPr>
              <a:t>Development </a:t>
            </a:r>
            <a:r>
              <a:rPr lang="en-US" sz="2400" b="1" i="0" u="none" strike="noStrike" cap="none" dirty="0" smtClean="0">
                <a:solidFill>
                  <a:srgbClr val="000000"/>
                </a:solidFill>
                <a:latin typeface="Arial"/>
                <a:ea typeface="Arial"/>
                <a:cs typeface="Arial"/>
                <a:sym typeface="Arial"/>
              </a:rPr>
              <a:t>Strategy</a:t>
            </a:r>
            <a:r>
              <a:rPr lang="en-US" sz="2400" b="1" i="0" u="none" strike="noStrike" cap="none" dirty="0" smtClean="0">
                <a:solidFill>
                  <a:srgbClr val="7030A0"/>
                </a:solidFill>
                <a:latin typeface="Arial"/>
                <a:ea typeface="Arial"/>
                <a:cs typeface="Arial"/>
                <a:sym typeface="Arial"/>
              </a:rPr>
              <a:t>”</a:t>
            </a:r>
            <a:r>
              <a:rPr lang="en-US" sz="2400" b="1" i="0" u="none" strike="noStrike" cap="none" dirty="0" smtClean="0">
                <a:solidFill>
                  <a:srgbClr val="000000"/>
                </a:solidFill>
                <a:latin typeface="Arial"/>
                <a:ea typeface="Arial"/>
                <a:cs typeface="Arial"/>
                <a:sym typeface="Arial"/>
              </a:rPr>
              <a:t> </a:t>
            </a:r>
            <a:endParaRPr sz="2400" b="1" i="0" u="none" strike="noStrike" cap="none" dirty="0">
              <a:solidFill>
                <a:srgbClr val="000000"/>
              </a:solidFill>
              <a:latin typeface="Arial"/>
              <a:ea typeface="Arial"/>
              <a:cs typeface="Arial"/>
              <a:sym typeface="Arial"/>
            </a:endParaRPr>
          </a:p>
        </p:txBody>
      </p:sp>
      <p:sp>
        <p:nvSpPr>
          <p:cNvPr id="275" name="Google Shape;275;p33"/>
          <p:cNvSpPr/>
          <p:nvPr/>
        </p:nvSpPr>
        <p:spPr>
          <a:xfrm>
            <a:off x="1082507" y="1555584"/>
            <a:ext cx="9839602" cy="4776391"/>
          </a:xfrm>
          <a:prstGeom prst="rect">
            <a:avLst/>
          </a:prstGeom>
          <a:solidFill>
            <a:schemeClr val="bg1"/>
          </a:solidFill>
          <a:ln>
            <a:noFill/>
          </a:ln>
        </p:spPr>
        <p:txBody>
          <a:bodyPr spcFirstLastPara="1" wrap="square" lIns="91425" tIns="45700" rIns="91425" bIns="45700" anchor="t" anchorCtr="0">
            <a:noAutofit/>
          </a:bodyPr>
          <a:lstStyle/>
          <a:p>
            <a:pPr marL="457200" marR="0" lvl="0" indent="-317500" algn="just" rtl="0">
              <a:lnSpc>
                <a:spcPct val="120000"/>
              </a:lnSpc>
              <a:spcBef>
                <a:spcPts val="600"/>
              </a:spcBef>
              <a:spcAft>
                <a:spcPts val="600"/>
              </a:spcAft>
              <a:buClr>
                <a:schemeClr val="dk1"/>
              </a:buClr>
              <a:buSzPts val="1400"/>
              <a:buFont typeface="Arial"/>
              <a:buChar char="•"/>
            </a:pPr>
            <a:r>
              <a:rPr lang="en-US" sz="1800" dirty="0">
                <a:solidFill>
                  <a:schemeClr val="tx1"/>
                </a:solidFill>
              </a:rPr>
              <a:t>At </a:t>
            </a:r>
            <a:r>
              <a:rPr lang="en-US" sz="1800" b="0" i="0" u="none" strike="noStrike" cap="none" dirty="0">
                <a:solidFill>
                  <a:schemeClr val="tx1"/>
                </a:solidFill>
                <a:sym typeface="Arial"/>
              </a:rPr>
              <a:t>the 13</a:t>
            </a:r>
            <a:r>
              <a:rPr lang="en-US" sz="1800" b="0" i="0" u="none" strike="noStrike" cap="none" baseline="30000" dirty="0">
                <a:solidFill>
                  <a:schemeClr val="tx1"/>
                </a:solidFill>
                <a:sym typeface="Arial"/>
              </a:rPr>
              <a:t>th</a:t>
            </a:r>
            <a:r>
              <a:rPr lang="en-US" sz="1800" b="0" i="0" u="none" strike="noStrike" cap="none" dirty="0">
                <a:solidFill>
                  <a:schemeClr val="tx1"/>
                </a:solidFill>
                <a:sym typeface="Arial"/>
              </a:rPr>
              <a:t> National </a:t>
            </a:r>
            <a:r>
              <a:rPr lang="en-US" sz="1800" b="0" i="0" u="none" strike="noStrike" cap="none" dirty="0" smtClean="0">
                <a:solidFill>
                  <a:schemeClr val="tx1"/>
                </a:solidFill>
                <a:sym typeface="Arial"/>
              </a:rPr>
              <a:t>Congress of CPC, </a:t>
            </a:r>
            <a:r>
              <a:rPr lang="en-US" sz="1800" b="0" i="0" u="none" strike="noStrike" cap="none" dirty="0">
                <a:solidFill>
                  <a:schemeClr val="tx1"/>
                </a:solidFill>
                <a:sym typeface="Arial"/>
              </a:rPr>
              <a:t>the </a:t>
            </a:r>
            <a:r>
              <a:rPr lang="en-US" sz="1800" b="0" i="0" u="none" strike="noStrike" cap="none" dirty="0" smtClean="0">
                <a:solidFill>
                  <a:schemeClr val="tx1"/>
                </a:solidFill>
                <a:sym typeface="Arial"/>
              </a:rPr>
              <a:t>“Three-step </a:t>
            </a:r>
            <a:r>
              <a:rPr lang="en-US" sz="1800" b="0" i="0" u="none" strike="noStrike" cap="none" dirty="0">
                <a:solidFill>
                  <a:schemeClr val="tx1"/>
                </a:solidFill>
                <a:sym typeface="Arial"/>
              </a:rPr>
              <a:t>Development </a:t>
            </a:r>
            <a:r>
              <a:rPr lang="en-US" sz="1800" b="0" i="0" u="none" strike="noStrike" cap="none" dirty="0" smtClean="0">
                <a:solidFill>
                  <a:schemeClr val="tx1"/>
                </a:solidFill>
                <a:sym typeface="Arial"/>
              </a:rPr>
              <a:t>Strategy” </a:t>
            </a:r>
            <a:r>
              <a:rPr lang="en-US" sz="1800" b="0" i="0" u="none" strike="noStrike" cap="none" dirty="0">
                <a:solidFill>
                  <a:schemeClr val="tx1"/>
                </a:solidFill>
                <a:sym typeface="Arial"/>
              </a:rPr>
              <a:t>was </a:t>
            </a:r>
            <a:r>
              <a:rPr lang="en-US" sz="1800" b="0" i="0" u="none" strike="noStrike" cap="none" dirty="0" smtClean="0">
                <a:solidFill>
                  <a:schemeClr val="tx1"/>
                </a:solidFill>
                <a:sym typeface="Arial"/>
              </a:rPr>
              <a:t>confirmed. </a:t>
            </a:r>
            <a:r>
              <a:rPr lang="en-US" sz="1800" dirty="0" smtClean="0">
                <a:solidFill>
                  <a:schemeClr val="tx1"/>
                </a:solidFill>
              </a:rPr>
              <a:t>The </a:t>
            </a:r>
            <a:r>
              <a:rPr lang="en-US" sz="1800" b="0" i="0" u="none" strike="noStrike" cap="none" dirty="0">
                <a:solidFill>
                  <a:schemeClr val="tx1"/>
                </a:solidFill>
                <a:sym typeface="Arial"/>
              </a:rPr>
              <a:t>first step </a:t>
            </a:r>
            <a:r>
              <a:rPr lang="en-US" sz="1800" b="0" i="0" u="none" strike="noStrike" cap="none" dirty="0" smtClean="0">
                <a:solidFill>
                  <a:schemeClr val="tx1"/>
                </a:solidFill>
                <a:sym typeface="Arial"/>
              </a:rPr>
              <a:t>was meeting the most basic needs of the people</a:t>
            </a:r>
            <a:r>
              <a:rPr lang="en-US" sz="1800" dirty="0" smtClean="0">
                <a:solidFill>
                  <a:schemeClr val="tx1"/>
                </a:solidFill>
              </a:rPr>
              <a:t>, </a:t>
            </a:r>
            <a:r>
              <a:rPr lang="en-US" sz="1800" dirty="0">
                <a:solidFill>
                  <a:schemeClr val="tx1"/>
                </a:solidFill>
              </a:rPr>
              <a:t>the </a:t>
            </a:r>
            <a:r>
              <a:rPr lang="en-US" sz="1800" b="0" i="0" u="none" strike="noStrike" cap="none" dirty="0">
                <a:solidFill>
                  <a:schemeClr val="tx1"/>
                </a:solidFill>
                <a:sym typeface="Arial"/>
              </a:rPr>
              <a:t>second step </a:t>
            </a:r>
            <a:r>
              <a:rPr lang="en-US" sz="1800" b="0" i="0" u="none" strike="noStrike" cap="none" dirty="0" smtClean="0">
                <a:solidFill>
                  <a:schemeClr val="tx1"/>
                </a:solidFill>
                <a:sym typeface="Arial"/>
              </a:rPr>
              <a:t>was </a:t>
            </a:r>
            <a:r>
              <a:rPr lang="en-US" sz="1800" dirty="0" smtClean="0">
                <a:solidFill>
                  <a:schemeClr val="tx1"/>
                </a:solidFill>
              </a:rPr>
              <a:t>achieving</a:t>
            </a:r>
            <a:r>
              <a:rPr lang="en-US" sz="1800" b="0" i="0" u="none" strike="noStrike" cap="none" dirty="0" smtClean="0">
                <a:solidFill>
                  <a:schemeClr val="tx1"/>
                </a:solidFill>
                <a:sym typeface="Arial"/>
              </a:rPr>
              <a:t> </a:t>
            </a:r>
            <a:r>
              <a:rPr lang="en-US" sz="1800" b="0" i="0" u="none" strike="noStrike" cap="none" dirty="0">
                <a:solidFill>
                  <a:schemeClr val="tx1"/>
                </a:solidFill>
                <a:sym typeface="Arial"/>
              </a:rPr>
              <a:t>a moderately prosperous society and the third step </a:t>
            </a:r>
            <a:r>
              <a:rPr lang="en-US" sz="1800" b="0" i="0" u="none" strike="noStrike" cap="none" dirty="0" smtClean="0">
                <a:solidFill>
                  <a:schemeClr val="tx1"/>
                </a:solidFill>
                <a:sym typeface="Arial"/>
              </a:rPr>
              <a:t>was reaching </a:t>
            </a:r>
            <a:r>
              <a:rPr lang="en-US" sz="1800" b="0" i="0" u="none" strike="noStrike" cap="none" dirty="0">
                <a:solidFill>
                  <a:schemeClr val="tx1"/>
                </a:solidFill>
                <a:sym typeface="Arial"/>
              </a:rPr>
              <a:t>the level of moderately developed countries. </a:t>
            </a:r>
            <a:endParaRPr sz="1800" b="0" i="0" u="none" strike="noStrike" cap="none" dirty="0">
              <a:solidFill>
                <a:schemeClr val="tx1"/>
              </a:solidFill>
              <a:sym typeface="Arial"/>
            </a:endParaRPr>
          </a:p>
          <a:p>
            <a:pPr marL="457200" lvl="0" indent="-330200" algn="just">
              <a:lnSpc>
                <a:spcPct val="120000"/>
              </a:lnSpc>
              <a:spcBef>
                <a:spcPts val="600"/>
              </a:spcBef>
              <a:spcAft>
                <a:spcPts val="600"/>
              </a:spcAft>
              <a:buClr>
                <a:schemeClr val="dk1"/>
              </a:buClr>
              <a:buSzPts val="1400"/>
              <a:buFont typeface="Arial"/>
              <a:buChar char="•"/>
            </a:pPr>
            <a:r>
              <a:rPr lang="en-US" sz="1800" dirty="0">
                <a:solidFill>
                  <a:schemeClr val="tx1"/>
                </a:solidFill>
              </a:rPr>
              <a:t>The planning for the first two steps </a:t>
            </a:r>
            <a:r>
              <a:rPr lang="en-US" sz="1800" dirty="0" smtClean="0">
                <a:solidFill>
                  <a:schemeClr val="tx1"/>
                </a:solidFill>
              </a:rPr>
              <a:t>was more </a:t>
            </a:r>
            <a:r>
              <a:rPr lang="en-US" sz="1800" dirty="0">
                <a:solidFill>
                  <a:schemeClr val="tx1"/>
                </a:solidFill>
              </a:rPr>
              <a:t>detailed and specific as they were relatively more short-term goals to be achieved from 1978 to the end of the 20</a:t>
            </a:r>
            <a:r>
              <a:rPr lang="en-US" sz="1800" baseline="30000" dirty="0">
                <a:solidFill>
                  <a:schemeClr val="tx1"/>
                </a:solidFill>
              </a:rPr>
              <a:t>th</a:t>
            </a:r>
            <a:r>
              <a:rPr lang="en-US" sz="1800" dirty="0">
                <a:solidFill>
                  <a:schemeClr val="tx1"/>
                </a:solidFill>
              </a:rPr>
              <a:t> </a:t>
            </a:r>
            <a:r>
              <a:rPr lang="en-US" sz="1800" dirty="0" smtClean="0">
                <a:solidFill>
                  <a:schemeClr val="tx1"/>
                </a:solidFill>
              </a:rPr>
              <a:t>century</a:t>
            </a:r>
            <a:r>
              <a:rPr lang="en-US" sz="1800" dirty="0">
                <a:solidFill>
                  <a:schemeClr val="tx1"/>
                </a:solidFill>
              </a:rPr>
              <a:t>. The third step was a more general long-term goal for the early and middle of the 21</a:t>
            </a:r>
            <a:r>
              <a:rPr lang="en-US" sz="1800" baseline="30000" dirty="0">
                <a:solidFill>
                  <a:schemeClr val="tx1"/>
                </a:solidFill>
              </a:rPr>
              <a:t>st</a:t>
            </a:r>
            <a:r>
              <a:rPr lang="en-US" sz="1800" dirty="0">
                <a:solidFill>
                  <a:schemeClr val="tx1"/>
                </a:solidFill>
              </a:rPr>
              <a:t> </a:t>
            </a:r>
            <a:r>
              <a:rPr lang="en-US" sz="1800" dirty="0" smtClean="0">
                <a:solidFill>
                  <a:schemeClr val="tx1"/>
                </a:solidFill>
              </a:rPr>
              <a:t>century</a:t>
            </a:r>
            <a:r>
              <a:rPr lang="en-US" sz="1800" dirty="0">
                <a:solidFill>
                  <a:schemeClr val="tx1"/>
                </a:solidFill>
              </a:rPr>
              <a:t>. </a:t>
            </a:r>
            <a:r>
              <a:rPr lang="en-US" sz="1800" dirty="0" smtClean="0">
                <a:solidFill>
                  <a:schemeClr val="tx1"/>
                </a:solidFill>
              </a:rPr>
              <a:t> Concrete </a:t>
            </a:r>
            <a:r>
              <a:rPr lang="en-US" sz="1800" dirty="0">
                <a:solidFill>
                  <a:schemeClr val="tx1"/>
                </a:solidFill>
              </a:rPr>
              <a:t>planning was drawn up </a:t>
            </a:r>
            <a:r>
              <a:rPr lang="en-US" sz="1800" dirty="0" smtClean="0">
                <a:solidFill>
                  <a:schemeClr val="tx1"/>
                </a:solidFill>
              </a:rPr>
              <a:t>in </a:t>
            </a:r>
            <a:r>
              <a:rPr lang="en-US" sz="1800" dirty="0">
                <a:solidFill>
                  <a:schemeClr val="tx1"/>
                </a:solidFill>
              </a:rPr>
              <a:t>a later stage. </a:t>
            </a:r>
            <a:endParaRPr sz="1800" b="0" i="0" u="none" strike="noStrike" cap="none" dirty="0">
              <a:solidFill>
                <a:schemeClr val="tx1"/>
              </a:solidFill>
              <a:sym typeface="Arial"/>
            </a:endParaRPr>
          </a:p>
          <a:p>
            <a:pPr marL="457200" marR="0" lvl="0" indent="-330200" algn="just" rtl="0">
              <a:lnSpc>
                <a:spcPct val="120000"/>
              </a:lnSpc>
              <a:spcBef>
                <a:spcPts val="600"/>
              </a:spcBef>
              <a:spcAft>
                <a:spcPts val="600"/>
              </a:spcAft>
              <a:buClr>
                <a:schemeClr val="dk1"/>
              </a:buClr>
              <a:buSzPts val="1400"/>
              <a:buFont typeface="Arial"/>
              <a:buChar char="•"/>
            </a:pPr>
            <a:r>
              <a:rPr lang="en-US" sz="1800" b="0" i="0" u="none" strike="noStrike" cap="none" dirty="0">
                <a:solidFill>
                  <a:schemeClr val="tx1"/>
                </a:solidFill>
                <a:sym typeface="Arial"/>
              </a:rPr>
              <a:t>Building a “moderately prosperous” society was the direction of development </a:t>
            </a:r>
            <a:r>
              <a:rPr lang="en-US" sz="1800" dirty="0">
                <a:solidFill>
                  <a:schemeClr val="tx1"/>
                </a:solidFill>
              </a:rPr>
              <a:t>of the </a:t>
            </a:r>
            <a:r>
              <a:rPr lang="en-US" sz="1800" dirty="0" smtClean="0">
                <a:solidFill>
                  <a:schemeClr val="tx1"/>
                </a:solidFill>
              </a:rPr>
              <a:t>country in the second step</a:t>
            </a:r>
            <a:r>
              <a:rPr lang="en-US" sz="1800" b="0" i="0" u="none" strike="noStrike" cap="none" dirty="0" smtClean="0">
                <a:solidFill>
                  <a:schemeClr val="tx1"/>
                </a:solidFill>
                <a:sym typeface="Arial"/>
              </a:rPr>
              <a:t>. </a:t>
            </a:r>
            <a:r>
              <a:rPr lang="en-US" sz="1800" b="0" i="0" u="none" strike="noStrike" cap="none" dirty="0">
                <a:solidFill>
                  <a:schemeClr val="tx1"/>
                </a:solidFill>
                <a:sym typeface="Arial"/>
              </a:rPr>
              <a:t>It </a:t>
            </a:r>
            <a:r>
              <a:rPr lang="en-US" sz="1800" dirty="0">
                <a:solidFill>
                  <a:schemeClr val="tx1"/>
                </a:solidFill>
              </a:rPr>
              <a:t>aimed </a:t>
            </a:r>
            <a:r>
              <a:rPr lang="en-US" sz="1800" b="0" i="0" u="none" strike="noStrike" cap="none" dirty="0">
                <a:solidFill>
                  <a:schemeClr val="tx1"/>
                </a:solidFill>
                <a:sym typeface="Arial"/>
              </a:rPr>
              <a:t>to increase </a:t>
            </a:r>
            <a:r>
              <a:rPr lang="en-US" sz="1800" b="0" i="0" u="none" strike="noStrike" cap="none" dirty="0" smtClean="0">
                <a:solidFill>
                  <a:schemeClr val="tx1"/>
                </a:solidFill>
                <a:sym typeface="Arial"/>
              </a:rPr>
              <a:t>people’s </a:t>
            </a:r>
            <a:r>
              <a:rPr lang="en-US" sz="1800" b="0" i="0" u="none" strike="noStrike" cap="none" dirty="0">
                <a:solidFill>
                  <a:schemeClr val="tx1"/>
                </a:solidFill>
                <a:sym typeface="Arial"/>
              </a:rPr>
              <a:t>income </a:t>
            </a:r>
            <a:r>
              <a:rPr lang="en-US" sz="1800" dirty="0">
                <a:solidFill>
                  <a:schemeClr val="tx1"/>
                </a:solidFill>
              </a:rPr>
              <a:t>to </a:t>
            </a:r>
            <a:r>
              <a:rPr lang="en-US" sz="1800" dirty="0" smtClean="0">
                <a:solidFill>
                  <a:schemeClr val="tx1"/>
                </a:solidFill>
              </a:rPr>
              <a:t>alleviate </a:t>
            </a:r>
            <a:r>
              <a:rPr lang="en-US" sz="1800" b="0" i="0" u="none" strike="noStrike" cap="none" dirty="0" smtClean="0">
                <a:solidFill>
                  <a:schemeClr val="tx1"/>
                </a:solidFill>
                <a:sym typeface="Arial"/>
              </a:rPr>
              <a:t>poverty</a:t>
            </a:r>
            <a:r>
              <a:rPr lang="en-US" sz="1800" b="0" i="0" u="none" strike="noStrike" cap="none" dirty="0">
                <a:solidFill>
                  <a:schemeClr val="tx1"/>
                </a:solidFill>
                <a:sym typeface="Arial"/>
              </a:rPr>
              <a:t>, </a:t>
            </a:r>
            <a:r>
              <a:rPr lang="en-US" sz="1800" dirty="0" smtClean="0">
                <a:solidFill>
                  <a:schemeClr val="tx1"/>
                </a:solidFill>
              </a:rPr>
              <a:t>to </a:t>
            </a:r>
            <a:r>
              <a:rPr lang="en-US" sz="1800" b="0" i="0" u="none" strike="noStrike" cap="none" dirty="0" smtClean="0">
                <a:solidFill>
                  <a:schemeClr val="tx1"/>
                </a:solidFill>
                <a:sym typeface="Arial"/>
              </a:rPr>
              <a:t>meet the most basic needs of the people </a:t>
            </a:r>
            <a:r>
              <a:rPr lang="en-US" sz="1800" dirty="0" smtClean="0">
                <a:solidFill>
                  <a:schemeClr val="tx1"/>
                </a:solidFill>
              </a:rPr>
              <a:t>and </a:t>
            </a:r>
            <a:r>
              <a:rPr lang="en-US" sz="1800" dirty="0">
                <a:solidFill>
                  <a:schemeClr val="tx1"/>
                </a:solidFill>
              </a:rPr>
              <a:t>to move towards </a:t>
            </a:r>
            <a:r>
              <a:rPr lang="en-US" sz="1800" b="0" i="0" u="none" strike="noStrike" cap="none" dirty="0" smtClean="0">
                <a:solidFill>
                  <a:schemeClr val="tx1"/>
                </a:solidFill>
                <a:sym typeface="Arial"/>
              </a:rPr>
              <a:t>prosperity gradually</a:t>
            </a:r>
            <a:r>
              <a:rPr lang="en-US" sz="1800" dirty="0" smtClean="0">
                <a:solidFill>
                  <a:schemeClr val="tx1"/>
                </a:solidFill>
              </a:rPr>
              <a:t>. </a:t>
            </a:r>
            <a:endParaRPr sz="1800" b="0" i="0" u="none" strike="noStrike" cap="none" dirty="0">
              <a:solidFill>
                <a:schemeClr val="tx1"/>
              </a:solidFill>
              <a:sym typeface="Arial"/>
            </a:endParaRPr>
          </a:p>
        </p:txBody>
      </p:sp>
    </p:spTree>
    <p:extLst>
      <p:ext uri="{BB962C8B-B14F-4D97-AF65-F5344CB8AC3E}">
        <p14:creationId xmlns:p14="http://schemas.microsoft.com/office/powerpoint/2010/main" val="1589420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4"/>
          <p:cNvSpPr/>
          <p:nvPr/>
        </p:nvSpPr>
        <p:spPr>
          <a:xfrm>
            <a:off x="321569" y="275999"/>
            <a:ext cx="11558072" cy="830997"/>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2400"/>
              <a:buFont typeface="Arial"/>
              <a:buNone/>
            </a:pPr>
            <a:r>
              <a:rPr lang="en-US" sz="2400" b="1" dirty="0"/>
              <a:t>Adjustment of the “Three-step Development Strategy”: </a:t>
            </a:r>
          </a:p>
          <a:p>
            <a:pPr marL="0" marR="0" lvl="0" indent="0" algn="ctr" rtl="0">
              <a:lnSpc>
                <a:spcPct val="150000"/>
              </a:lnSpc>
              <a:spcBef>
                <a:spcPts val="0"/>
              </a:spcBef>
              <a:spcAft>
                <a:spcPts val="0"/>
              </a:spcAft>
              <a:buClr>
                <a:srgbClr val="000000"/>
              </a:buClr>
              <a:buSzPts val="2400"/>
              <a:buFont typeface="Arial"/>
              <a:buNone/>
            </a:pPr>
            <a:r>
              <a:rPr lang="en-US" sz="2400" b="1" dirty="0"/>
              <a:t>the New “Three-Step” (1997)</a:t>
            </a:r>
            <a:endParaRPr sz="2400" b="1" dirty="0"/>
          </a:p>
        </p:txBody>
      </p:sp>
      <p:grpSp>
        <p:nvGrpSpPr>
          <p:cNvPr id="282" name="Google Shape;282;p34"/>
          <p:cNvGrpSpPr/>
          <p:nvPr/>
        </p:nvGrpSpPr>
        <p:grpSpPr>
          <a:xfrm>
            <a:off x="1138844" y="1736773"/>
            <a:ext cx="10740797" cy="4886924"/>
            <a:chOff x="1898980" y="2482832"/>
            <a:chExt cx="9619331" cy="2938869"/>
          </a:xfrm>
        </p:grpSpPr>
        <p:sp>
          <p:nvSpPr>
            <p:cNvPr id="283" name="Google Shape;283;p34"/>
            <p:cNvSpPr/>
            <p:nvPr/>
          </p:nvSpPr>
          <p:spPr>
            <a:xfrm>
              <a:off x="1898980" y="2661944"/>
              <a:ext cx="8678898" cy="2580645"/>
            </a:xfrm>
            <a:prstGeom prst="roundRect">
              <a:avLst>
                <a:gd name="adj" fmla="val 0"/>
              </a:avLst>
            </a:prstGeom>
            <a:solidFill>
              <a:srgbClr val="4472C4">
                <a:alpha val="1333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Times New Roman"/>
                <a:ea typeface="Times New Roman"/>
                <a:cs typeface="Times New Roman"/>
                <a:sym typeface="Times New Roman"/>
              </a:endParaRPr>
            </a:p>
          </p:txBody>
        </p:sp>
        <p:sp>
          <p:nvSpPr>
            <p:cNvPr id="284" name="Google Shape;284;p34"/>
            <p:cNvSpPr/>
            <p:nvPr/>
          </p:nvSpPr>
          <p:spPr>
            <a:xfrm>
              <a:off x="2050857" y="2482832"/>
              <a:ext cx="8788894" cy="2938869"/>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Times New Roman"/>
                <a:ea typeface="Times New Roman"/>
                <a:cs typeface="Times New Roman"/>
                <a:sym typeface="Times New Roman"/>
              </a:endParaRPr>
            </a:p>
          </p:txBody>
        </p:sp>
        <p:sp>
          <p:nvSpPr>
            <p:cNvPr id="285" name="Google Shape;285;p34"/>
            <p:cNvSpPr/>
            <p:nvPr/>
          </p:nvSpPr>
          <p:spPr>
            <a:xfrm>
              <a:off x="2160853" y="3169095"/>
              <a:ext cx="8363644" cy="2143329"/>
            </a:xfrm>
            <a:prstGeom prst="rect">
              <a:avLst/>
            </a:prstGeom>
            <a:noFill/>
            <a:ln>
              <a:noFill/>
            </a:ln>
          </p:spPr>
          <p:txBody>
            <a:bodyPr spcFirstLastPara="1" wrap="square" lIns="91425" tIns="45700" rIns="91425" bIns="45700" anchor="t" anchorCtr="0">
              <a:noAutofit/>
            </a:bodyPr>
            <a:lstStyle/>
            <a:p>
              <a:pPr lvl="0" algn="just">
                <a:lnSpc>
                  <a:spcPct val="120000"/>
                </a:lnSpc>
                <a:buSzPts val="2000"/>
              </a:pPr>
              <a:endParaRPr lang="en-US" altLang="zh-HK" sz="1800" dirty="0">
                <a:solidFill>
                  <a:schemeClr val="dk1"/>
                </a:solidFill>
                <a:highlight>
                  <a:srgbClr val="FFC000"/>
                </a:highlight>
              </a:endParaRPr>
            </a:p>
            <a:p>
              <a:pPr algn="just">
                <a:lnSpc>
                  <a:spcPct val="120000"/>
                </a:lnSpc>
                <a:spcBef>
                  <a:spcPts val="600"/>
                </a:spcBef>
                <a:buSzPts val="2000"/>
              </a:pPr>
              <a:r>
                <a:rPr lang="en-US" altLang="zh-HK" sz="2000" dirty="0">
                  <a:solidFill>
                    <a:schemeClr val="dk1"/>
                  </a:solidFill>
                </a:rPr>
                <a:t>Based on the changes of China’s social and economic development, the 15th National Congress of CPC proposed a new “</a:t>
              </a:r>
              <a:r>
                <a:rPr lang="en-US" altLang="zh-HK" sz="2000" dirty="0" smtClean="0">
                  <a:solidFill>
                    <a:schemeClr val="dk1"/>
                  </a:solidFill>
                </a:rPr>
                <a:t>three-step </a:t>
              </a:r>
              <a:r>
                <a:rPr lang="en-US" altLang="zh-HK" sz="2000" dirty="0">
                  <a:solidFill>
                    <a:schemeClr val="dk1"/>
                  </a:solidFill>
                </a:rPr>
                <a:t>development strategy” when the goal of the second step is within reach. It outlined the next stage of the plan in </a:t>
              </a:r>
              <a:r>
                <a:rPr lang="en-US" altLang="zh-HK" sz="2000" dirty="0" err="1">
                  <a:solidFill>
                    <a:schemeClr val="dk1"/>
                  </a:solidFill>
                </a:rPr>
                <a:t>realising</a:t>
              </a:r>
              <a:r>
                <a:rPr lang="en-US" altLang="zh-HK" sz="2000" dirty="0">
                  <a:solidFill>
                    <a:schemeClr val="dk1"/>
                  </a:solidFill>
                </a:rPr>
                <a:t> the third step, by further dividing it into 3 steps. </a:t>
              </a:r>
            </a:p>
            <a:p>
              <a:pPr marL="0" marR="0" lvl="0" indent="0" algn="just" rtl="0">
                <a:lnSpc>
                  <a:spcPct val="120000"/>
                </a:lnSpc>
                <a:spcBef>
                  <a:spcPts val="600"/>
                </a:spcBef>
                <a:spcAft>
                  <a:spcPts val="0"/>
                </a:spcAft>
                <a:buClr>
                  <a:srgbClr val="000000"/>
                </a:buClr>
                <a:buSzPts val="2000"/>
                <a:buFont typeface="Arial"/>
                <a:buNone/>
              </a:pPr>
              <a:endParaRPr sz="2000" dirty="0">
                <a:solidFill>
                  <a:schemeClr val="dk1"/>
                </a:solidFill>
              </a:endParaRPr>
            </a:p>
            <a:p>
              <a:pPr marL="0" marR="0" lvl="0" indent="0" algn="just" rtl="0">
                <a:lnSpc>
                  <a:spcPct val="120000"/>
                </a:lnSpc>
                <a:spcBef>
                  <a:spcPts val="0"/>
                </a:spcBef>
                <a:spcAft>
                  <a:spcPts val="0"/>
                </a:spcAft>
                <a:buClr>
                  <a:srgbClr val="000000"/>
                </a:buClr>
                <a:buSzPts val="2000"/>
                <a:buFont typeface="Arial"/>
                <a:buNone/>
              </a:pPr>
              <a:endParaRPr dirty="0">
                <a:solidFill>
                  <a:schemeClr val="dk1"/>
                </a:solidFill>
                <a:highlight>
                  <a:srgbClr val="FFC000"/>
                </a:highlight>
              </a:endParaRPr>
            </a:p>
          </p:txBody>
        </p:sp>
        <p:sp>
          <p:nvSpPr>
            <p:cNvPr id="286" name="Google Shape;286;p34"/>
            <p:cNvSpPr/>
            <p:nvPr/>
          </p:nvSpPr>
          <p:spPr>
            <a:xfrm>
              <a:off x="2436589" y="2559063"/>
              <a:ext cx="9081722" cy="555267"/>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rgbClr val="000000"/>
                </a:buClr>
                <a:buSzPts val="3600"/>
                <a:buFont typeface="Arial"/>
                <a:buNone/>
              </a:pPr>
              <a:r>
                <a:rPr lang="en-US" sz="3200" b="1" dirty="0"/>
                <a:t>The New “Three-Step Development </a:t>
              </a:r>
              <a:r>
                <a:rPr lang="en-US" sz="3200" b="1" dirty="0">
                  <a:solidFill>
                    <a:schemeClr val="tx1"/>
                  </a:solidFill>
                </a:rPr>
                <a:t>Strategy</a:t>
              </a:r>
              <a:r>
                <a:rPr lang="en-US" sz="3200" b="1" i="0" u="none" strike="noStrike" cap="none" dirty="0" smtClean="0">
                  <a:solidFill>
                    <a:schemeClr val="tx1"/>
                  </a:solidFill>
                  <a:latin typeface="Arial"/>
                  <a:ea typeface="Arial"/>
                  <a:cs typeface="Arial"/>
                  <a:sym typeface="Arial"/>
                </a:rPr>
                <a:t>”</a:t>
              </a:r>
              <a:endParaRPr sz="3200" b="1" i="0" u="none" strike="noStrike" cap="none" dirty="0">
                <a:solidFill>
                  <a:schemeClr val="tx1"/>
                </a:solidFill>
                <a:latin typeface="Arial"/>
                <a:ea typeface="Arial"/>
                <a:cs typeface="Arial"/>
                <a:sym typeface="Arial"/>
              </a:endParaRPr>
            </a:p>
          </p:txBody>
        </p:sp>
      </p:grpSp>
    </p:spTree>
    <p:extLst>
      <p:ext uri="{BB962C8B-B14F-4D97-AF65-F5344CB8AC3E}">
        <p14:creationId xmlns:p14="http://schemas.microsoft.com/office/powerpoint/2010/main" val="1430477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5"/>
          <p:cNvSpPr/>
          <p:nvPr/>
        </p:nvSpPr>
        <p:spPr>
          <a:xfrm>
            <a:off x="2194628" y="88113"/>
            <a:ext cx="8448988" cy="923330"/>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rgbClr val="000000"/>
              </a:buClr>
              <a:buSzPts val="2400"/>
              <a:buFont typeface="Arial"/>
              <a:buNone/>
            </a:pPr>
            <a:r>
              <a:rPr lang="en-US" sz="2400" b="1" i="0" u="none" strike="noStrike" cap="none" dirty="0">
                <a:solidFill>
                  <a:srgbClr val="000000"/>
                </a:solidFill>
                <a:latin typeface="Arial"/>
                <a:ea typeface="Arial"/>
                <a:cs typeface="Arial"/>
                <a:sym typeface="Arial"/>
              </a:rPr>
              <a:t>Content of </a:t>
            </a:r>
            <a:r>
              <a:rPr lang="en-US" sz="2400" b="1" dirty="0"/>
              <a:t>the New “Three-step Development Strategy”</a:t>
            </a:r>
            <a:endParaRPr sz="2400" b="1" dirty="0"/>
          </a:p>
        </p:txBody>
      </p:sp>
      <p:grpSp>
        <p:nvGrpSpPr>
          <p:cNvPr id="293" name="Google Shape;293;p35"/>
          <p:cNvGrpSpPr/>
          <p:nvPr/>
        </p:nvGrpSpPr>
        <p:grpSpPr>
          <a:xfrm>
            <a:off x="435533" y="1011443"/>
            <a:ext cx="10666513" cy="5864084"/>
            <a:chOff x="1055301" y="1860279"/>
            <a:chExt cx="10666513" cy="5864084"/>
          </a:xfrm>
        </p:grpSpPr>
        <p:sp>
          <p:nvSpPr>
            <p:cNvPr id="294" name="Google Shape;294;p35"/>
            <p:cNvSpPr/>
            <p:nvPr/>
          </p:nvSpPr>
          <p:spPr>
            <a:xfrm>
              <a:off x="8899594" y="1890645"/>
              <a:ext cx="2822220" cy="1627042"/>
            </a:xfrm>
            <a:prstGeom prst="rect">
              <a:avLst/>
            </a:prstGeom>
            <a:solidFill>
              <a:schemeClr val="lt1"/>
            </a:solidFill>
            <a:ln w="1905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Times New Roman"/>
                <a:ea typeface="Times New Roman"/>
                <a:cs typeface="Times New Roman"/>
                <a:sym typeface="Times New Roman"/>
              </a:endParaRPr>
            </a:p>
          </p:txBody>
        </p:sp>
        <p:sp>
          <p:nvSpPr>
            <p:cNvPr id="295" name="Google Shape;295;p35"/>
            <p:cNvSpPr/>
            <p:nvPr/>
          </p:nvSpPr>
          <p:spPr>
            <a:xfrm>
              <a:off x="5078928" y="1890645"/>
              <a:ext cx="2244286" cy="1639947"/>
            </a:xfrm>
            <a:prstGeom prst="rect">
              <a:avLst/>
            </a:prstGeom>
            <a:solidFill>
              <a:schemeClr val="lt1"/>
            </a:solidFill>
            <a:ln w="1905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296" name="Google Shape;296;p35"/>
            <p:cNvSpPr/>
            <p:nvPr/>
          </p:nvSpPr>
          <p:spPr>
            <a:xfrm>
              <a:off x="2526656" y="1875618"/>
              <a:ext cx="2320067" cy="1654974"/>
            </a:xfrm>
            <a:prstGeom prst="rect">
              <a:avLst/>
            </a:prstGeom>
            <a:solidFill>
              <a:schemeClr val="lt1"/>
            </a:solidFill>
            <a:ln w="1905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297" name="Google Shape;297;p35"/>
            <p:cNvSpPr/>
            <p:nvPr/>
          </p:nvSpPr>
          <p:spPr>
            <a:xfrm>
              <a:off x="1055301" y="4252648"/>
              <a:ext cx="10577400" cy="901549"/>
            </a:xfrm>
            <a:prstGeom prst="notchedRightArrow">
              <a:avLst>
                <a:gd name="adj1" fmla="val 50000"/>
                <a:gd name="adj2" fmla="val 50000"/>
              </a:avLst>
            </a:prstGeom>
            <a:solidFill>
              <a:srgbClr val="FBE4D4"/>
            </a:solid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imes New Roman"/>
                <a:ea typeface="Times New Roman"/>
                <a:cs typeface="Times New Roman"/>
                <a:sym typeface="Times New Roman"/>
              </a:endParaRPr>
            </a:p>
          </p:txBody>
        </p:sp>
        <p:sp>
          <p:nvSpPr>
            <p:cNvPr id="301" name="Google Shape;301;p35"/>
            <p:cNvSpPr txBox="1"/>
            <p:nvPr/>
          </p:nvSpPr>
          <p:spPr>
            <a:xfrm>
              <a:off x="5359214" y="4938660"/>
              <a:ext cx="1684200"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dirty="0">
                  <a:solidFill>
                    <a:schemeClr val="dk1"/>
                  </a:solidFill>
                </a:rPr>
                <a:t>2021 - 100th anniversary of the </a:t>
              </a:r>
              <a:r>
                <a:rPr lang="en-US" sz="1500" dirty="0" smtClean="0">
                  <a:solidFill>
                    <a:schemeClr val="dk1"/>
                  </a:solidFill>
                </a:rPr>
                <a:t>founding of </a:t>
              </a:r>
              <a:r>
                <a:rPr lang="en-US" sz="1500" dirty="0">
                  <a:solidFill>
                    <a:schemeClr val="dk1"/>
                  </a:solidFill>
                </a:rPr>
                <a:t>the </a:t>
              </a:r>
              <a:r>
                <a:rPr lang="en-US" sz="1500" dirty="0" smtClean="0">
                  <a:solidFill>
                    <a:schemeClr val="dk1"/>
                  </a:solidFill>
                </a:rPr>
                <a:t>CPC</a:t>
              </a:r>
              <a:endParaRPr sz="1500" dirty="0">
                <a:solidFill>
                  <a:schemeClr val="dk1"/>
                </a:solidFill>
              </a:endParaRPr>
            </a:p>
          </p:txBody>
        </p:sp>
        <p:sp>
          <p:nvSpPr>
            <p:cNvPr id="302" name="Google Shape;302;p35"/>
            <p:cNvSpPr txBox="1"/>
            <p:nvPr/>
          </p:nvSpPr>
          <p:spPr>
            <a:xfrm>
              <a:off x="9278754" y="4932339"/>
              <a:ext cx="2079000" cy="12464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dirty="0">
                  <a:solidFill>
                    <a:schemeClr val="dk1"/>
                  </a:solidFill>
                </a:rPr>
                <a:t>2049 - 100th anniversary of the </a:t>
              </a:r>
              <a:r>
                <a:rPr lang="en-US" sz="1500" dirty="0" smtClean="0">
                  <a:solidFill>
                    <a:schemeClr val="dk1"/>
                  </a:solidFill>
                </a:rPr>
                <a:t>founding </a:t>
              </a:r>
              <a:r>
                <a:rPr lang="en-US" sz="1500" dirty="0">
                  <a:solidFill>
                    <a:schemeClr val="dk1"/>
                  </a:solidFill>
                </a:rPr>
                <a:t>of the People’s Republic of China </a:t>
              </a:r>
              <a:endParaRPr sz="1500" dirty="0">
                <a:solidFill>
                  <a:schemeClr val="dk1"/>
                </a:solidFill>
              </a:endParaRPr>
            </a:p>
          </p:txBody>
        </p:sp>
        <p:sp>
          <p:nvSpPr>
            <p:cNvPr id="303" name="Google Shape;303;p35"/>
            <p:cNvSpPr txBox="1"/>
            <p:nvPr/>
          </p:nvSpPr>
          <p:spPr>
            <a:xfrm>
              <a:off x="3695603" y="4932339"/>
              <a:ext cx="106369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1800" b="0" i="0" u="none" strike="noStrike" cap="none" dirty="0">
                  <a:solidFill>
                    <a:schemeClr val="dk1"/>
                  </a:solidFill>
                  <a:latin typeface="Arial"/>
                  <a:ea typeface="Arial"/>
                  <a:cs typeface="Arial"/>
                  <a:sym typeface="Arial"/>
                </a:rPr>
                <a:t>2010</a:t>
              </a:r>
              <a:endParaRPr sz="1100" b="0" i="0" u="none" strike="noStrike" cap="none" dirty="0">
                <a:solidFill>
                  <a:srgbClr val="000000"/>
                </a:solidFill>
                <a:latin typeface="Arial"/>
                <a:ea typeface="Arial"/>
                <a:cs typeface="Arial"/>
                <a:sym typeface="Arial"/>
              </a:endParaRPr>
            </a:p>
          </p:txBody>
        </p:sp>
        <p:sp>
          <p:nvSpPr>
            <p:cNvPr id="304" name="Google Shape;304;p35"/>
            <p:cNvSpPr/>
            <p:nvPr/>
          </p:nvSpPr>
          <p:spPr>
            <a:xfrm>
              <a:off x="2607995" y="1982451"/>
              <a:ext cx="2238728" cy="1446550"/>
            </a:xfrm>
            <a:prstGeom prst="rect">
              <a:avLst/>
            </a:prstGeom>
            <a:noFill/>
            <a:ln>
              <a:noFill/>
            </a:ln>
          </p:spPr>
          <p:txBody>
            <a:bodyPr spcFirstLastPara="1" wrap="square" lIns="91425" tIns="45700" rIns="91425" bIns="45700" anchor="t" anchorCtr="0">
              <a:noAutofit/>
            </a:bodyPr>
            <a:lstStyle/>
            <a:p>
              <a:pPr>
                <a:buSzPts val="1600"/>
              </a:pPr>
              <a:r>
                <a:rPr lang="en-US" altLang="zh-HK" dirty="0">
                  <a:solidFill>
                    <a:schemeClr val="dk1"/>
                  </a:solidFill>
                </a:rPr>
                <a:t>Double the </a:t>
              </a:r>
              <a:r>
                <a:rPr lang="en-US" altLang="zh-HK" dirty="0" smtClean="0">
                  <a:solidFill>
                    <a:schemeClr val="dk1"/>
                  </a:solidFill>
                </a:rPr>
                <a:t>GNP of 2000  </a:t>
              </a:r>
              <a:r>
                <a:rPr lang="en-US" altLang="zh-HK" dirty="0">
                  <a:solidFill>
                    <a:schemeClr val="dk1"/>
                  </a:solidFill>
                </a:rPr>
                <a:t>to make people’s </a:t>
              </a:r>
              <a:r>
                <a:rPr lang="en-US" altLang="zh-HK" dirty="0" err="1" smtClean="0">
                  <a:solidFill>
                    <a:schemeClr val="dk1"/>
                  </a:solidFill>
                </a:rPr>
                <a:t>xiaokang</a:t>
              </a:r>
              <a:r>
                <a:rPr lang="en-US" altLang="zh-HK" dirty="0" smtClean="0">
                  <a:solidFill>
                    <a:schemeClr val="dk1"/>
                  </a:solidFill>
                </a:rPr>
                <a:t> (</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小康</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HK" dirty="0" smtClean="0">
                  <a:solidFill>
                    <a:schemeClr val="dk1"/>
                  </a:solidFill>
                </a:rPr>
                <a:t>life </a:t>
              </a:r>
              <a:r>
                <a:rPr lang="en-US" altLang="zh-HK" dirty="0">
                  <a:solidFill>
                    <a:schemeClr val="dk1"/>
                  </a:solidFill>
                </a:rPr>
                <a:t>even better off</a:t>
              </a:r>
              <a:r>
                <a:rPr lang="en-US" altLang="zh-HK" dirty="0" smtClean="0">
                  <a:solidFill>
                    <a:schemeClr val="dk1"/>
                  </a:solidFill>
                </a:rPr>
                <a:t>.</a:t>
              </a:r>
              <a:endParaRPr lang="en-US" altLang="zh-HK" dirty="0">
                <a:solidFill>
                  <a:schemeClr val="dk1"/>
                </a:solidFill>
              </a:endParaRPr>
            </a:p>
          </p:txBody>
        </p:sp>
        <p:sp>
          <p:nvSpPr>
            <p:cNvPr id="305" name="Google Shape;305;p35"/>
            <p:cNvSpPr/>
            <p:nvPr/>
          </p:nvSpPr>
          <p:spPr>
            <a:xfrm>
              <a:off x="5206312" y="1935547"/>
              <a:ext cx="2009864" cy="1446550"/>
            </a:xfrm>
            <a:prstGeom prst="rect">
              <a:avLst/>
            </a:prstGeom>
            <a:noFill/>
            <a:ln>
              <a:noFill/>
            </a:ln>
          </p:spPr>
          <p:txBody>
            <a:bodyPr spcFirstLastPara="1" wrap="square" lIns="91425" tIns="45700" rIns="91425" bIns="45700" anchor="t" anchorCtr="0">
              <a:noAutofit/>
            </a:bodyPr>
            <a:lstStyle/>
            <a:p>
              <a:pPr lvl="0">
                <a:buSzPts val="1600"/>
              </a:pPr>
              <a:r>
                <a:rPr lang="en-US" dirty="0">
                  <a:solidFill>
                    <a:schemeClr val="dk1"/>
                  </a:solidFill>
                </a:rPr>
                <a:t>Expedite economic development and improve all relevant systems </a:t>
              </a:r>
            </a:p>
            <a:p>
              <a:pPr marL="0" marR="0" lvl="0" indent="0" algn="l" rtl="0">
                <a:lnSpc>
                  <a:spcPct val="100000"/>
                </a:lnSpc>
                <a:spcBef>
                  <a:spcPts val="0"/>
                </a:spcBef>
                <a:spcAft>
                  <a:spcPts val="0"/>
                </a:spcAft>
                <a:buClr>
                  <a:srgbClr val="000000"/>
                </a:buClr>
                <a:buSzPts val="1600"/>
                <a:buFont typeface="Arial"/>
                <a:buNone/>
              </a:pPr>
              <a:endParaRPr sz="1200" dirty="0">
                <a:solidFill>
                  <a:schemeClr val="dk1"/>
                </a:solidFill>
              </a:endParaRPr>
            </a:p>
            <a:p>
              <a:pPr marL="0" marR="0" lvl="0" indent="0" algn="l" rtl="0">
                <a:lnSpc>
                  <a:spcPct val="100000"/>
                </a:lnSpc>
                <a:spcBef>
                  <a:spcPts val="0"/>
                </a:spcBef>
                <a:spcAft>
                  <a:spcPts val="0"/>
                </a:spcAft>
                <a:buClr>
                  <a:srgbClr val="000000"/>
                </a:buClr>
                <a:buSzPts val="1600"/>
                <a:buFont typeface="Arial"/>
                <a:buNone/>
              </a:pPr>
              <a:endParaRPr sz="1100" dirty="0">
                <a:solidFill>
                  <a:schemeClr val="dk1"/>
                </a:solidFill>
              </a:endParaRPr>
            </a:p>
          </p:txBody>
        </p:sp>
        <p:sp>
          <p:nvSpPr>
            <p:cNvPr id="306" name="Google Shape;306;p35"/>
            <p:cNvSpPr/>
            <p:nvPr/>
          </p:nvSpPr>
          <p:spPr>
            <a:xfrm>
              <a:off x="8899593" y="1860279"/>
              <a:ext cx="2733108" cy="1446550"/>
            </a:xfrm>
            <a:prstGeom prst="rect">
              <a:avLst/>
            </a:prstGeom>
            <a:noFill/>
            <a:ln>
              <a:noFill/>
            </a:ln>
          </p:spPr>
          <p:txBody>
            <a:bodyPr spcFirstLastPara="1" wrap="square" lIns="91425" tIns="45700" rIns="91425" bIns="45700" anchor="t" anchorCtr="0">
              <a:noAutofit/>
            </a:bodyPr>
            <a:lstStyle/>
            <a:p>
              <a:pPr lvl="0">
                <a:buSzPts val="1600"/>
              </a:pPr>
              <a:r>
                <a:rPr lang="en-US" dirty="0" err="1">
                  <a:solidFill>
                    <a:schemeClr val="dk1"/>
                  </a:solidFill>
                </a:rPr>
                <a:t>Realise</a:t>
              </a:r>
              <a:r>
                <a:rPr lang="en-US" dirty="0">
                  <a:solidFill>
                    <a:schemeClr val="dk1"/>
                  </a:solidFill>
                </a:rPr>
                <a:t> basic </a:t>
              </a:r>
              <a:r>
                <a:rPr lang="en-US" dirty="0" err="1">
                  <a:solidFill>
                    <a:schemeClr val="dk1"/>
                  </a:solidFill>
                </a:rPr>
                <a:t>modernisation</a:t>
              </a:r>
              <a:r>
                <a:rPr lang="en-US" dirty="0">
                  <a:solidFill>
                    <a:schemeClr val="dk1"/>
                  </a:solidFill>
                </a:rPr>
                <a:t> and develop China into a modern socialist country which is prosperous, strong, democratic and culturally advanced</a:t>
              </a:r>
            </a:p>
          </p:txBody>
        </p:sp>
        <p:sp>
          <p:nvSpPr>
            <p:cNvPr id="307" name="Google Shape;307;p35"/>
            <p:cNvSpPr/>
            <p:nvPr/>
          </p:nvSpPr>
          <p:spPr>
            <a:xfrm>
              <a:off x="1192243" y="6411424"/>
              <a:ext cx="10017656" cy="1312939"/>
            </a:xfrm>
            <a:prstGeom prst="rect">
              <a:avLst/>
            </a:prstGeom>
            <a:noFill/>
            <a:ln>
              <a:noFill/>
            </a:ln>
          </p:spPr>
          <p:txBody>
            <a:bodyPr spcFirstLastPara="1" wrap="square" lIns="91425" tIns="45700" rIns="91425" bIns="45700" anchor="t" anchorCtr="0">
              <a:noAutofit/>
            </a:bodyPr>
            <a:lstStyle/>
            <a:p>
              <a:pPr lvl="0" algn="ctr">
                <a:buSzPts val="2200"/>
              </a:pPr>
              <a:endParaRPr lang="en-US" sz="1600" b="1" dirty="0">
                <a:solidFill>
                  <a:schemeClr val="dk1"/>
                </a:solidFill>
                <a:latin typeface="Times New Roman"/>
                <a:ea typeface="Times New Roman"/>
                <a:cs typeface="Times New Roman"/>
                <a:sym typeface="Times New Roman"/>
              </a:endParaRPr>
            </a:p>
            <a:p>
              <a:pPr lvl="0" algn="ctr">
                <a:buSzPts val="2200"/>
              </a:pPr>
              <a:r>
                <a:rPr lang="en-US" sz="1600" b="1" dirty="0">
                  <a:solidFill>
                    <a:schemeClr val="tx1"/>
                  </a:solidFill>
                  <a:latin typeface="Times New Roman"/>
                  <a:ea typeface="Times New Roman"/>
                  <a:cs typeface="Times New Roman"/>
                  <a:sym typeface="Times New Roman"/>
                </a:rPr>
                <a:t>The new </a:t>
              </a:r>
              <a:r>
                <a:rPr lang="en-US" sz="1600" b="1" dirty="0" smtClean="0">
                  <a:solidFill>
                    <a:schemeClr val="tx1"/>
                  </a:solidFill>
                  <a:latin typeface="Times New Roman"/>
                  <a:ea typeface="Times New Roman"/>
                  <a:cs typeface="Times New Roman"/>
                  <a:sym typeface="Times New Roman"/>
                </a:rPr>
                <a:t>“three-step development strategy” </a:t>
              </a:r>
              <a:r>
                <a:rPr lang="en-US" sz="1600" b="1" dirty="0">
                  <a:solidFill>
                    <a:schemeClr val="tx1"/>
                  </a:solidFill>
                  <a:latin typeface="Times New Roman"/>
                  <a:ea typeface="Times New Roman"/>
                  <a:cs typeface="Times New Roman"/>
                  <a:sym typeface="Times New Roman"/>
                </a:rPr>
                <a:t>was derived from the third step of the </a:t>
              </a:r>
              <a:r>
                <a:rPr lang="en-US" sz="1600" b="1" dirty="0" smtClean="0">
                  <a:solidFill>
                    <a:schemeClr val="tx1"/>
                  </a:solidFill>
                  <a:latin typeface="Times New Roman"/>
                  <a:ea typeface="Times New Roman"/>
                  <a:cs typeface="Times New Roman"/>
                  <a:sym typeface="Times New Roman"/>
                </a:rPr>
                <a:t>original “three-step” plan </a:t>
              </a:r>
              <a:endParaRPr lang="en-US" sz="1600" b="1" dirty="0">
                <a:solidFill>
                  <a:schemeClr val="tx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2200"/>
                <a:buFont typeface="Arial"/>
                <a:buNone/>
              </a:pPr>
              <a:endParaRPr sz="1600" b="1" strike="sngStrike" dirty="0">
                <a:solidFill>
                  <a:schemeClr val="tx1"/>
                </a:solidFill>
                <a:highlight>
                  <a:schemeClr val="accent4"/>
                </a:highlight>
                <a:latin typeface="Times New Roman"/>
                <a:ea typeface="Times New Roman"/>
                <a:cs typeface="Times New Roman"/>
                <a:sym typeface="Times New Roman"/>
              </a:endParaRPr>
            </a:p>
          </p:txBody>
        </p:sp>
        <p:sp>
          <p:nvSpPr>
            <p:cNvPr id="309" name="Google Shape;309;p35"/>
            <p:cNvSpPr txBox="1"/>
            <p:nvPr/>
          </p:nvSpPr>
          <p:spPr>
            <a:xfrm>
              <a:off x="1203386" y="4959359"/>
              <a:ext cx="1552124"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1600" b="0" i="0" u="none" strike="noStrike" cap="none" dirty="0">
                  <a:solidFill>
                    <a:schemeClr val="dk1"/>
                  </a:solidFill>
                  <a:sym typeface="Arial"/>
                </a:rPr>
                <a:t>15th </a:t>
              </a:r>
              <a:r>
                <a:rPr lang="en-US" sz="1600" dirty="0">
                  <a:solidFill>
                    <a:schemeClr val="dk1"/>
                  </a:solidFill>
                </a:rPr>
                <a:t>National Congress of CPC in 1997</a:t>
              </a:r>
              <a:endParaRPr sz="1600" dirty="0">
                <a:solidFill>
                  <a:schemeClr val="dk1"/>
                </a:solidFill>
              </a:endParaRPr>
            </a:p>
          </p:txBody>
        </p:sp>
        <p:sp>
          <p:nvSpPr>
            <p:cNvPr id="310" name="Google Shape;310;p35"/>
            <p:cNvSpPr/>
            <p:nvPr/>
          </p:nvSpPr>
          <p:spPr>
            <a:xfrm rot="-5400000">
              <a:off x="5837808" y="1910838"/>
              <a:ext cx="415994" cy="8680224"/>
            </a:xfrm>
            <a:prstGeom prst="leftBracket">
              <a:avLst>
                <a:gd name="adj" fmla="val 8333"/>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imes New Roman"/>
                <a:ea typeface="Times New Roman"/>
                <a:cs typeface="Times New Roman"/>
                <a:sym typeface="Times New Roman"/>
              </a:endParaRPr>
            </a:p>
          </p:txBody>
        </p:sp>
        <p:sp>
          <p:nvSpPr>
            <p:cNvPr id="311" name="Google Shape;311;p35"/>
            <p:cNvSpPr txBox="1"/>
            <p:nvPr/>
          </p:nvSpPr>
          <p:spPr>
            <a:xfrm>
              <a:off x="2066530" y="4468211"/>
              <a:ext cx="1629073"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New first step</a:t>
              </a:r>
              <a:endParaRPr sz="1800" b="0" i="0" u="none" strike="noStrike" cap="none" dirty="0">
                <a:solidFill>
                  <a:schemeClr val="dk1"/>
                </a:solidFill>
                <a:latin typeface="Arial"/>
                <a:ea typeface="Arial"/>
                <a:cs typeface="Arial"/>
                <a:sym typeface="Arial"/>
              </a:endParaRPr>
            </a:p>
          </p:txBody>
        </p:sp>
        <p:sp>
          <p:nvSpPr>
            <p:cNvPr id="312" name="Google Shape;312;p35"/>
            <p:cNvSpPr txBox="1"/>
            <p:nvPr/>
          </p:nvSpPr>
          <p:spPr>
            <a:xfrm>
              <a:off x="4127119" y="4458905"/>
              <a:ext cx="175596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Arial"/>
                  <a:ea typeface="Arial"/>
                  <a:cs typeface="Arial"/>
                  <a:sym typeface="Arial"/>
                </a:rPr>
                <a:t>New second step</a:t>
              </a:r>
              <a:endParaRPr sz="1600" b="0" i="0" u="none" strike="noStrike" cap="none" dirty="0">
                <a:solidFill>
                  <a:schemeClr val="dk1"/>
                </a:solidFill>
                <a:latin typeface="Arial"/>
                <a:ea typeface="Arial"/>
                <a:cs typeface="Arial"/>
                <a:sym typeface="Arial"/>
              </a:endParaRPr>
            </a:p>
          </p:txBody>
        </p:sp>
        <p:sp>
          <p:nvSpPr>
            <p:cNvPr id="313" name="Google Shape;313;p35"/>
            <p:cNvSpPr txBox="1"/>
            <p:nvPr/>
          </p:nvSpPr>
          <p:spPr>
            <a:xfrm>
              <a:off x="7323214" y="4468210"/>
              <a:ext cx="195553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New third step</a:t>
              </a:r>
              <a:endParaRPr sz="1800" b="0" i="0" u="none" strike="noStrike" cap="none" dirty="0">
                <a:solidFill>
                  <a:schemeClr val="dk1"/>
                </a:solidFill>
                <a:latin typeface="Arial"/>
                <a:ea typeface="Arial"/>
                <a:cs typeface="Arial"/>
                <a:sym typeface="Arial"/>
              </a:endParaRPr>
            </a:p>
          </p:txBody>
        </p:sp>
        <p:cxnSp>
          <p:nvCxnSpPr>
            <p:cNvPr id="314" name="Google Shape;314;p35"/>
            <p:cNvCxnSpPr/>
            <p:nvPr/>
          </p:nvCxnSpPr>
          <p:spPr>
            <a:xfrm>
              <a:off x="4010025" y="3527576"/>
              <a:ext cx="0" cy="901549"/>
            </a:xfrm>
            <a:prstGeom prst="straightConnector1">
              <a:avLst/>
            </a:prstGeom>
            <a:noFill/>
            <a:ln w="28575" cap="flat" cmpd="sng">
              <a:solidFill>
                <a:schemeClr val="dk1"/>
              </a:solidFill>
              <a:prstDash val="solid"/>
              <a:miter lim="800000"/>
              <a:headEnd type="none" w="sm" len="sm"/>
              <a:tailEnd type="none" w="sm" len="sm"/>
            </a:ln>
          </p:spPr>
        </p:cxnSp>
        <p:cxnSp>
          <p:nvCxnSpPr>
            <p:cNvPr id="315" name="Google Shape;315;p35"/>
            <p:cNvCxnSpPr/>
            <p:nvPr/>
          </p:nvCxnSpPr>
          <p:spPr>
            <a:xfrm>
              <a:off x="10371779" y="3577788"/>
              <a:ext cx="0" cy="876232"/>
            </a:xfrm>
            <a:prstGeom prst="straightConnector1">
              <a:avLst/>
            </a:prstGeom>
            <a:noFill/>
            <a:ln w="28575" cap="flat" cmpd="sng">
              <a:solidFill>
                <a:schemeClr val="dk1"/>
              </a:solidFill>
              <a:prstDash val="solid"/>
              <a:miter lim="800000"/>
              <a:headEnd type="none" w="sm" len="sm"/>
              <a:tailEnd type="none" w="sm" len="sm"/>
            </a:ln>
          </p:spPr>
        </p:cxnSp>
        <p:cxnSp>
          <p:nvCxnSpPr>
            <p:cNvPr id="316" name="Google Shape;316;p35"/>
            <p:cNvCxnSpPr/>
            <p:nvPr/>
          </p:nvCxnSpPr>
          <p:spPr>
            <a:xfrm flipH="1">
              <a:off x="5933439" y="3577788"/>
              <a:ext cx="12700" cy="876232"/>
            </a:xfrm>
            <a:prstGeom prst="straightConnector1">
              <a:avLst/>
            </a:prstGeom>
            <a:noFill/>
            <a:ln w="28575" cap="flat" cmpd="sng">
              <a:solidFill>
                <a:schemeClr val="dk1"/>
              </a:solidFill>
              <a:prstDash val="solid"/>
              <a:miter lim="800000"/>
              <a:headEnd type="none" w="sm" len="sm"/>
              <a:tailEnd type="none" w="sm" len="sm"/>
            </a:ln>
          </p:spPr>
        </p:cxnSp>
      </p:grpSp>
      <p:pic>
        <p:nvPicPr>
          <p:cNvPr id="27" name="Google Shape;308;p35"/>
          <p:cNvPicPr preferRelativeResize="0"/>
          <p:nvPr/>
        </p:nvPicPr>
        <p:blipFill rotWithShape="1">
          <a:blip r:embed="rId3">
            <a:alphaModFix/>
          </a:blip>
          <a:srcRect/>
          <a:stretch/>
        </p:blipFill>
        <p:spPr>
          <a:xfrm>
            <a:off x="1236014" y="3723028"/>
            <a:ext cx="318516" cy="318516"/>
          </a:xfrm>
          <a:prstGeom prst="rect">
            <a:avLst/>
          </a:prstGeom>
          <a:noFill/>
          <a:ln>
            <a:noFill/>
          </a:ln>
        </p:spPr>
      </p:pic>
      <p:pic>
        <p:nvPicPr>
          <p:cNvPr id="28" name="Google Shape;308;p35"/>
          <p:cNvPicPr preferRelativeResize="0"/>
          <p:nvPr/>
        </p:nvPicPr>
        <p:blipFill rotWithShape="1">
          <a:blip r:embed="rId3">
            <a:alphaModFix/>
          </a:blip>
          <a:srcRect/>
          <a:stretch/>
        </p:blipFill>
        <p:spPr>
          <a:xfrm>
            <a:off x="3240628" y="3705152"/>
            <a:ext cx="318516" cy="318516"/>
          </a:xfrm>
          <a:prstGeom prst="rect">
            <a:avLst/>
          </a:prstGeom>
          <a:noFill/>
          <a:ln>
            <a:noFill/>
          </a:ln>
        </p:spPr>
      </p:pic>
      <p:pic>
        <p:nvPicPr>
          <p:cNvPr id="29" name="Google Shape;308;p35"/>
          <p:cNvPicPr preferRelativeResize="0"/>
          <p:nvPr/>
        </p:nvPicPr>
        <p:blipFill rotWithShape="1">
          <a:blip r:embed="rId3">
            <a:alphaModFix/>
          </a:blip>
          <a:srcRect/>
          <a:stretch/>
        </p:blipFill>
        <p:spPr>
          <a:xfrm>
            <a:off x="5272960" y="3705152"/>
            <a:ext cx="318516" cy="318516"/>
          </a:xfrm>
          <a:prstGeom prst="rect">
            <a:avLst/>
          </a:prstGeom>
          <a:noFill/>
          <a:ln>
            <a:noFill/>
          </a:ln>
        </p:spPr>
      </p:pic>
      <p:pic>
        <p:nvPicPr>
          <p:cNvPr id="30" name="Google Shape;308;p35"/>
          <p:cNvPicPr preferRelativeResize="0"/>
          <p:nvPr/>
        </p:nvPicPr>
        <p:blipFill rotWithShape="1">
          <a:blip r:embed="rId3">
            <a:alphaModFix/>
          </a:blip>
          <a:srcRect/>
          <a:stretch/>
        </p:blipFill>
        <p:spPr>
          <a:xfrm>
            <a:off x="9180786" y="3685253"/>
            <a:ext cx="318516" cy="318516"/>
          </a:xfrm>
          <a:prstGeom prst="rect">
            <a:avLst/>
          </a:prstGeom>
          <a:noFill/>
          <a:ln>
            <a:noFill/>
          </a:ln>
        </p:spPr>
      </p:pic>
    </p:spTree>
    <p:extLst>
      <p:ext uri="{BB962C8B-B14F-4D97-AF65-F5344CB8AC3E}">
        <p14:creationId xmlns:p14="http://schemas.microsoft.com/office/powerpoint/2010/main" val="1453683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36"/>
          <p:cNvSpPr/>
          <p:nvPr/>
        </p:nvSpPr>
        <p:spPr>
          <a:xfrm>
            <a:off x="1381834" y="544330"/>
            <a:ext cx="9849285"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dirty="0"/>
              <a:t>The significance of the New “Three-step Development Strategy”</a:t>
            </a:r>
            <a:endParaRPr sz="2400" b="1" dirty="0"/>
          </a:p>
        </p:txBody>
      </p:sp>
      <p:sp>
        <p:nvSpPr>
          <p:cNvPr id="322" name="Google Shape;322;p36"/>
          <p:cNvSpPr/>
          <p:nvPr/>
        </p:nvSpPr>
        <p:spPr>
          <a:xfrm>
            <a:off x="904917" y="1610973"/>
            <a:ext cx="10156373" cy="4337543"/>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228600" indent="-127000" algn="just">
              <a:lnSpc>
                <a:spcPct val="110000"/>
              </a:lnSpc>
              <a:buClr>
                <a:schemeClr val="dk1"/>
              </a:buClr>
              <a:buSzPts val="1800"/>
              <a:buFont typeface="Arial"/>
              <a:buChar char="•"/>
            </a:pPr>
            <a:r>
              <a:rPr lang="en-US" altLang="zh-HK" sz="2000" dirty="0">
                <a:latin typeface="+mj-lt"/>
                <a:cs typeface="Times New Roman" panose="02020603050405020304" pitchFamily="18" charset="0"/>
                <a:sym typeface="Times New Roman"/>
              </a:rPr>
              <a:t>After 20 years of reform and opening-up, by the end of the 20th century, our country </a:t>
            </a:r>
            <a:r>
              <a:rPr lang="en-US" altLang="zh-HK" sz="2000" dirty="0" err="1">
                <a:latin typeface="+mj-lt"/>
                <a:cs typeface="Times New Roman" panose="02020603050405020304" pitchFamily="18" charset="0"/>
                <a:sym typeface="Times New Roman"/>
              </a:rPr>
              <a:t>realised</a:t>
            </a:r>
            <a:r>
              <a:rPr lang="en-US" altLang="zh-HK" sz="2000" dirty="0">
                <a:latin typeface="+mj-lt"/>
                <a:cs typeface="Times New Roman" panose="02020603050405020304" pitchFamily="18" charset="0"/>
                <a:sym typeface="Times New Roman"/>
              </a:rPr>
              <a:t> the first and second steps of the </a:t>
            </a:r>
            <a:r>
              <a:rPr lang="en-US" altLang="zh-HK" sz="2000" dirty="0" smtClean="0">
                <a:latin typeface="+mj-lt"/>
                <a:cs typeface="Times New Roman" panose="02020603050405020304" pitchFamily="18" charset="0"/>
                <a:sym typeface="Times New Roman"/>
              </a:rPr>
              <a:t>strategy</a:t>
            </a:r>
            <a:r>
              <a:rPr lang="en-US" altLang="zh-HK" sz="2000" dirty="0">
                <a:latin typeface="+mj-lt"/>
                <a:cs typeface="Times New Roman" panose="02020603050405020304" pitchFamily="18" charset="0"/>
                <a:sym typeface="Times New Roman"/>
              </a:rPr>
              <a:t> </a:t>
            </a:r>
            <a:r>
              <a:rPr lang="en-US" altLang="zh-HK" sz="2000" dirty="0" smtClean="0">
                <a:latin typeface="+mj-lt"/>
                <a:cs typeface="Times New Roman" panose="02020603050405020304" pitchFamily="18" charset="0"/>
                <a:sym typeface="Times New Roman"/>
              </a:rPr>
              <a:t>by </a:t>
            </a:r>
            <a:r>
              <a:rPr lang="en-US" altLang="zh-HK" sz="2000" dirty="0">
                <a:latin typeface="+mj-lt"/>
                <a:cs typeface="Times New Roman" panose="02020603050405020304" pitchFamily="18" charset="0"/>
                <a:sym typeface="Times New Roman"/>
              </a:rPr>
              <a:t>building a moderately prosperous society. </a:t>
            </a:r>
            <a:r>
              <a:rPr lang="en-US" altLang="zh-HK" sz="2000" dirty="0" smtClean="0">
                <a:latin typeface="+mj-lt"/>
                <a:cs typeface="Times New Roman" panose="02020603050405020304" pitchFamily="18" charset="0"/>
                <a:sym typeface="Times New Roman"/>
              </a:rPr>
              <a:t> A </a:t>
            </a:r>
            <a:r>
              <a:rPr lang="en-US" altLang="zh-HK" sz="2000" dirty="0">
                <a:latin typeface="+mj-lt"/>
                <a:cs typeface="Times New Roman" panose="02020603050405020304" pitchFamily="18" charset="0"/>
                <a:sym typeface="Times New Roman"/>
              </a:rPr>
              <a:t>more concrete plan would be needed for the development of the country in the 21st century, which was the original third step. </a:t>
            </a:r>
          </a:p>
          <a:p>
            <a:pPr marL="101600" lvl="0" algn="just" rtl="0">
              <a:lnSpc>
                <a:spcPct val="110000"/>
              </a:lnSpc>
              <a:spcBef>
                <a:spcPts val="0"/>
              </a:spcBef>
              <a:spcAft>
                <a:spcPts val="0"/>
              </a:spcAft>
              <a:buClr>
                <a:schemeClr val="dk1"/>
              </a:buClr>
              <a:buSzPts val="1800"/>
            </a:pPr>
            <a:r>
              <a:rPr lang="en-US" sz="2000" dirty="0">
                <a:latin typeface="+mj-lt"/>
                <a:cs typeface="Times New Roman" panose="02020603050405020304" pitchFamily="18" charset="0"/>
                <a:sym typeface="Times New Roman"/>
              </a:rPr>
              <a:t> </a:t>
            </a:r>
            <a:endParaRPr sz="2000" dirty="0">
              <a:latin typeface="+mj-lt"/>
              <a:cs typeface="Times New Roman" panose="02020603050405020304" pitchFamily="18" charset="0"/>
              <a:sym typeface="Times New Roman"/>
            </a:endParaRPr>
          </a:p>
          <a:p>
            <a:pPr marL="228600" indent="-127000" algn="just">
              <a:lnSpc>
                <a:spcPct val="110000"/>
              </a:lnSpc>
              <a:buClr>
                <a:schemeClr val="dk1"/>
              </a:buClr>
              <a:buSzPts val="1800"/>
              <a:buFont typeface="Arial"/>
              <a:buChar char="•"/>
            </a:pPr>
            <a:r>
              <a:rPr lang="en-US" altLang="zh-HK" sz="2000" dirty="0">
                <a:latin typeface="+mj-lt"/>
                <a:cs typeface="Times New Roman" panose="02020603050405020304" pitchFamily="18" charset="0"/>
                <a:sym typeface="Times New Roman"/>
              </a:rPr>
              <a:t>The evolution of the new “three-step” plan from its original version reflected that concrete planning was made according to the development of the country and in line with the First Centenary Goal set for the 100th anniversary of the </a:t>
            </a:r>
            <a:r>
              <a:rPr lang="en-US" altLang="zh-HK" sz="2000" dirty="0" smtClean="0">
                <a:latin typeface="+mj-lt"/>
                <a:cs typeface="Times New Roman" panose="02020603050405020304" pitchFamily="18" charset="0"/>
                <a:sym typeface="Times New Roman"/>
              </a:rPr>
              <a:t>founding of Communist </a:t>
            </a:r>
            <a:r>
              <a:rPr lang="en-US" altLang="zh-HK" sz="2000" dirty="0">
                <a:latin typeface="+mj-lt"/>
                <a:cs typeface="Times New Roman" panose="02020603050405020304" pitchFamily="18" charset="0"/>
                <a:sym typeface="Times New Roman"/>
              </a:rPr>
              <a:t>Party of China (in 2021) and the People’s Republic of China (in 2049) to enhance the </a:t>
            </a:r>
            <a:r>
              <a:rPr lang="en-US" altLang="zh-HK" sz="2000" dirty="0" smtClean="0">
                <a:latin typeface="+mj-lt"/>
                <a:cs typeface="Times New Roman" panose="02020603050405020304" pitchFamily="18" charset="0"/>
                <a:sym typeface="Times New Roman"/>
              </a:rPr>
              <a:t>national strength </a:t>
            </a:r>
            <a:r>
              <a:rPr lang="en-US" altLang="zh-HK" sz="2000" dirty="0">
                <a:latin typeface="+mj-lt"/>
                <a:cs typeface="Times New Roman" panose="02020603050405020304" pitchFamily="18" charset="0"/>
                <a:sym typeface="Times New Roman"/>
              </a:rPr>
              <a:t>and raise the standard of living. </a:t>
            </a:r>
          </a:p>
        </p:txBody>
      </p:sp>
    </p:spTree>
    <p:extLst>
      <p:ext uri="{BB962C8B-B14F-4D97-AF65-F5344CB8AC3E}">
        <p14:creationId xmlns:p14="http://schemas.microsoft.com/office/powerpoint/2010/main" val="3994154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8"/>
          <p:cNvSpPr/>
          <p:nvPr/>
        </p:nvSpPr>
        <p:spPr>
          <a:xfrm>
            <a:off x="4125964" y="567459"/>
            <a:ext cx="4615132" cy="714300"/>
          </a:xfrm>
          <a:prstGeom prst="roundRect">
            <a:avLst>
              <a:gd name="adj" fmla="val 16667"/>
            </a:avLst>
          </a:prstGeom>
          <a:noFill/>
          <a:ln>
            <a:noFill/>
          </a:ln>
        </p:spPr>
        <p:txBody>
          <a:bodyPr spcFirstLastPara="1" wrap="square" lIns="91425" tIns="45700" rIns="91425" bIns="45700" anchor="t" anchorCtr="0">
            <a:noAutofit/>
          </a:bodyPr>
          <a:lstStyle/>
          <a:p>
            <a:pPr lvl="0" algn="ctr">
              <a:buClr>
                <a:schemeClr val="dk1"/>
              </a:buClr>
              <a:buSzPts val="3600"/>
            </a:pPr>
            <a:r>
              <a:rPr lang="en-US" sz="2800" b="1" i="0" u="none" strike="noStrike" cap="none" dirty="0">
                <a:solidFill>
                  <a:schemeClr val="tx1"/>
                </a:solidFill>
                <a:latin typeface="Arial"/>
                <a:ea typeface="Arial"/>
                <a:cs typeface="Arial"/>
                <a:sym typeface="Arial"/>
              </a:rPr>
              <a:t>Learning </a:t>
            </a:r>
            <a:r>
              <a:rPr lang="en-US" sz="2800" b="1" dirty="0" smtClean="0">
                <a:solidFill>
                  <a:schemeClr val="tx1"/>
                </a:solidFill>
              </a:rPr>
              <a:t>objectives</a:t>
            </a:r>
            <a:endParaRPr sz="2800" b="1" i="0" u="none" strike="noStrike" cap="none" dirty="0">
              <a:solidFill>
                <a:schemeClr val="tx1"/>
              </a:solidFill>
              <a:sym typeface="Arial"/>
            </a:endParaRPr>
          </a:p>
        </p:txBody>
      </p:sp>
      <p:cxnSp>
        <p:nvCxnSpPr>
          <p:cNvPr id="101" name="Google Shape;101;p18"/>
          <p:cNvCxnSpPr/>
          <p:nvPr/>
        </p:nvCxnSpPr>
        <p:spPr>
          <a:xfrm>
            <a:off x="8467288" y="922230"/>
            <a:ext cx="1485900" cy="0"/>
          </a:xfrm>
          <a:prstGeom prst="straightConnector1">
            <a:avLst/>
          </a:prstGeom>
          <a:noFill/>
          <a:ln w="9525" cap="flat" cmpd="sng">
            <a:solidFill>
              <a:srgbClr val="2F2637"/>
            </a:solidFill>
            <a:prstDash val="solid"/>
            <a:miter lim="800000"/>
            <a:headEnd type="none" w="sm" len="sm"/>
            <a:tailEnd type="none" w="sm" len="sm"/>
          </a:ln>
        </p:spPr>
      </p:cxnSp>
      <p:cxnSp>
        <p:nvCxnSpPr>
          <p:cNvPr id="102" name="Google Shape;102;p18"/>
          <p:cNvCxnSpPr/>
          <p:nvPr/>
        </p:nvCxnSpPr>
        <p:spPr>
          <a:xfrm>
            <a:off x="2726386" y="922230"/>
            <a:ext cx="1590675" cy="0"/>
          </a:xfrm>
          <a:prstGeom prst="straightConnector1">
            <a:avLst/>
          </a:prstGeom>
          <a:noFill/>
          <a:ln w="9525" cap="flat" cmpd="sng">
            <a:solidFill>
              <a:srgbClr val="2F2637"/>
            </a:solidFill>
            <a:prstDash val="solid"/>
            <a:miter lim="800000"/>
            <a:headEnd type="none" w="sm" len="sm"/>
            <a:tailEnd type="none" w="sm" len="sm"/>
          </a:ln>
        </p:spPr>
      </p:cxnSp>
      <p:sp>
        <p:nvSpPr>
          <p:cNvPr id="103" name="Google Shape;103;p18"/>
          <p:cNvSpPr/>
          <p:nvPr/>
        </p:nvSpPr>
        <p:spPr>
          <a:xfrm>
            <a:off x="4453586" y="847618"/>
            <a:ext cx="153987" cy="153987"/>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SimSun"/>
              <a:ea typeface="SimSun"/>
              <a:cs typeface="SimSun"/>
              <a:sym typeface="SimSun"/>
            </a:endParaRPr>
          </a:p>
        </p:txBody>
      </p:sp>
      <p:sp>
        <p:nvSpPr>
          <p:cNvPr id="104" name="Google Shape;104;p18"/>
          <p:cNvSpPr/>
          <p:nvPr/>
        </p:nvSpPr>
        <p:spPr>
          <a:xfrm>
            <a:off x="8177861" y="847618"/>
            <a:ext cx="153900" cy="1539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SimSun"/>
              <a:ea typeface="SimSun"/>
              <a:cs typeface="SimSun"/>
              <a:sym typeface="SimSun"/>
            </a:endParaRPr>
          </a:p>
        </p:txBody>
      </p:sp>
      <p:sp>
        <p:nvSpPr>
          <p:cNvPr id="105" name="Google Shape;105;p18"/>
          <p:cNvSpPr txBox="1"/>
          <p:nvPr/>
        </p:nvSpPr>
        <p:spPr>
          <a:xfrm>
            <a:off x="714900" y="1001600"/>
            <a:ext cx="10798200" cy="523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200" b="0" i="0" u="none" strike="noStrike" cap="none" dirty="0">
                <a:solidFill>
                  <a:schemeClr val="dk1"/>
                </a:solidFill>
                <a:latin typeface="Arial"/>
                <a:ea typeface="Arial"/>
                <a:cs typeface="Arial"/>
                <a:sym typeface="Arial"/>
              </a:rPr>
              <a:t>    </a:t>
            </a:r>
            <a:endParaRPr sz="2200" b="0" i="0" u="none" strike="noStrike" cap="none" dirty="0">
              <a:solidFill>
                <a:schemeClr val="dk1"/>
              </a:solidFill>
              <a:latin typeface="Arial"/>
              <a:ea typeface="Arial"/>
              <a:cs typeface="Arial"/>
              <a:sym typeface="Arial"/>
            </a:endParaRPr>
          </a:p>
          <a:p>
            <a:pPr marL="0" marR="0" lvl="0" indent="0" algn="l" rtl="0">
              <a:lnSpc>
                <a:spcPct val="100000"/>
              </a:lnSpc>
              <a:spcBef>
                <a:spcPts val="1000"/>
              </a:spcBef>
              <a:spcAft>
                <a:spcPts val="0"/>
              </a:spcAft>
              <a:buClr>
                <a:schemeClr val="dk1"/>
              </a:buClr>
              <a:buSzPts val="3000"/>
              <a:buFont typeface="Arial"/>
              <a:buNone/>
            </a:pPr>
            <a:r>
              <a:rPr lang="en-US" sz="2200" b="1" i="0" u="none" strike="noStrike" cap="none" dirty="0">
                <a:solidFill>
                  <a:schemeClr val="dk1"/>
                </a:solidFill>
                <a:latin typeface="Arial"/>
                <a:ea typeface="Arial"/>
                <a:cs typeface="Arial"/>
                <a:sym typeface="Arial"/>
              </a:rPr>
              <a:t>Knowledge</a:t>
            </a:r>
            <a:endParaRPr sz="2200" b="1" i="0" u="none" strike="noStrike" cap="none" dirty="0">
              <a:solidFill>
                <a:schemeClr val="dk1"/>
              </a:solidFill>
              <a:latin typeface="Arial"/>
              <a:ea typeface="Arial"/>
              <a:cs typeface="Arial"/>
              <a:sym typeface="Arial"/>
            </a:endParaRPr>
          </a:p>
          <a:p>
            <a:pPr marL="685800" marR="0" lvl="1" indent="-215900" algn="l" rtl="0">
              <a:lnSpc>
                <a:spcPct val="100000"/>
              </a:lnSpc>
              <a:spcBef>
                <a:spcPts val="500"/>
              </a:spcBef>
              <a:spcAft>
                <a:spcPts val="0"/>
              </a:spcAft>
              <a:buClr>
                <a:schemeClr val="dk1"/>
              </a:buClr>
              <a:buSzPts val="2800"/>
              <a:buFont typeface="Arial"/>
              <a:buChar char="•"/>
            </a:pPr>
            <a:r>
              <a:rPr lang="en-US" sz="2200" b="0" i="0" u="none" strike="noStrike" cap="none" dirty="0" smtClean="0">
                <a:solidFill>
                  <a:schemeClr val="tx1"/>
                </a:solidFill>
                <a:latin typeface="Arial"/>
                <a:ea typeface="Arial"/>
                <a:cs typeface="Arial"/>
                <a:sym typeface="Arial"/>
              </a:rPr>
              <a:t>To understand </a:t>
            </a:r>
            <a:r>
              <a:rPr lang="en-US" sz="2200" b="0" i="0" u="none" strike="noStrike" cap="none" dirty="0">
                <a:solidFill>
                  <a:schemeClr val="tx1"/>
                </a:solidFill>
                <a:latin typeface="Arial"/>
                <a:ea typeface="Arial"/>
                <a:cs typeface="Arial"/>
                <a:sym typeface="Arial"/>
              </a:rPr>
              <a:t>the course of development of the reform and opening-up.</a:t>
            </a:r>
            <a:endParaRPr sz="2200" b="0" i="0" u="none" strike="noStrike" cap="none" dirty="0">
              <a:solidFill>
                <a:schemeClr val="tx1"/>
              </a:solidFill>
              <a:latin typeface="Arial"/>
              <a:ea typeface="Arial"/>
              <a:cs typeface="Arial"/>
              <a:sym typeface="Arial"/>
            </a:endParaRPr>
          </a:p>
          <a:p>
            <a:pPr marL="685800" marR="0" lvl="1" indent="-215900" algn="l" rtl="0">
              <a:lnSpc>
                <a:spcPct val="100000"/>
              </a:lnSpc>
              <a:spcBef>
                <a:spcPts val="500"/>
              </a:spcBef>
              <a:spcAft>
                <a:spcPts val="0"/>
              </a:spcAft>
              <a:buClr>
                <a:schemeClr val="dk1"/>
              </a:buClr>
              <a:buSzPts val="2800"/>
              <a:buFont typeface="Arial"/>
              <a:buChar char="•"/>
            </a:pPr>
            <a:r>
              <a:rPr lang="en-US" sz="2200" b="0" i="0" u="none" strike="noStrike" cap="none" dirty="0" smtClean="0">
                <a:solidFill>
                  <a:schemeClr val="tx1"/>
                </a:solidFill>
                <a:latin typeface="Arial"/>
                <a:ea typeface="Arial"/>
                <a:cs typeface="Arial"/>
                <a:sym typeface="Arial"/>
              </a:rPr>
              <a:t>To understand </a:t>
            </a:r>
            <a:r>
              <a:rPr lang="en-US" sz="2200" b="0" i="0" u="none" strike="noStrike" cap="none" dirty="0">
                <a:solidFill>
                  <a:schemeClr val="tx1"/>
                </a:solidFill>
                <a:latin typeface="Arial"/>
                <a:ea typeface="Arial"/>
                <a:cs typeface="Arial"/>
                <a:sym typeface="Arial"/>
              </a:rPr>
              <a:t>the related strategies of each stage of the reform and opening-up</a:t>
            </a:r>
            <a:r>
              <a:rPr lang="en-US" sz="2200" dirty="0">
                <a:solidFill>
                  <a:schemeClr val="tx1"/>
                </a:solidFill>
              </a:rPr>
              <a:t>.</a:t>
            </a:r>
            <a:endParaRPr sz="2200" dirty="0">
              <a:solidFill>
                <a:schemeClr val="tx1"/>
              </a:solidFill>
            </a:endParaRPr>
          </a:p>
          <a:p>
            <a:pPr marL="0" marR="0" lvl="0" indent="0" algn="l" rtl="0">
              <a:lnSpc>
                <a:spcPct val="100000"/>
              </a:lnSpc>
              <a:spcBef>
                <a:spcPts val="1000"/>
              </a:spcBef>
              <a:spcAft>
                <a:spcPts val="0"/>
              </a:spcAft>
              <a:buClr>
                <a:schemeClr val="dk1"/>
              </a:buClr>
              <a:buSzPts val="3000"/>
              <a:buFont typeface="Arial"/>
              <a:buNone/>
            </a:pPr>
            <a:r>
              <a:rPr lang="en-US" sz="2200" b="1" i="0" u="none" strike="noStrike" cap="none" dirty="0">
                <a:solidFill>
                  <a:schemeClr val="dk1"/>
                </a:solidFill>
                <a:latin typeface="Arial"/>
                <a:ea typeface="Arial"/>
                <a:cs typeface="Arial"/>
                <a:sym typeface="Arial"/>
              </a:rPr>
              <a:t>Skills</a:t>
            </a:r>
            <a:endParaRPr sz="2200" b="1" i="0" u="none" strike="noStrike" cap="none" dirty="0">
              <a:solidFill>
                <a:schemeClr val="dk1"/>
              </a:solidFill>
              <a:latin typeface="Arial"/>
              <a:ea typeface="Arial"/>
              <a:cs typeface="Arial"/>
              <a:sym typeface="Arial"/>
            </a:endParaRPr>
          </a:p>
          <a:p>
            <a:pPr marL="685800" marR="0" lvl="1" indent="-215900" algn="l" rtl="0">
              <a:lnSpc>
                <a:spcPct val="100000"/>
              </a:lnSpc>
              <a:spcBef>
                <a:spcPts val="500"/>
              </a:spcBef>
              <a:spcAft>
                <a:spcPts val="0"/>
              </a:spcAft>
              <a:buClr>
                <a:schemeClr val="dk1"/>
              </a:buClr>
              <a:buSzPts val="2800"/>
              <a:buFont typeface="Arial"/>
              <a:buChar char="•"/>
            </a:pPr>
            <a:r>
              <a:rPr lang="en-US" sz="2200" b="0" i="0" u="none" strike="noStrike" cap="none" dirty="0" smtClean="0">
                <a:solidFill>
                  <a:schemeClr val="tx1"/>
                </a:solidFill>
                <a:latin typeface="Arial"/>
                <a:ea typeface="Arial"/>
                <a:cs typeface="Arial"/>
                <a:sym typeface="Arial"/>
              </a:rPr>
              <a:t>To enhance </a:t>
            </a:r>
            <a:r>
              <a:rPr lang="en-US" sz="2200" b="0" i="0" u="none" strike="noStrike" cap="none" dirty="0">
                <a:solidFill>
                  <a:schemeClr val="tx1"/>
                </a:solidFill>
                <a:latin typeface="Arial"/>
                <a:ea typeface="Arial"/>
                <a:cs typeface="Arial"/>
                <a:sym typeface="Arial"/>
              </a:rPr>
              <a:t>the data analysis skill, thinking skill from </a:t>
            </a:r>
            <a:r>
              <a:rPr lang="en-US" sz="2200" b="0" i="0" u="none" strike="noStrike" cap="none" dirty="0" smtClean="0">
                <a:solidFill>
                  <a:schemeClr val="tx1"/>
                </a:solidFill>
                <a:latin typeface="Arial"/>
                <a:ea typeface="Arial"/>
                <a:cs typeface="Arial"/>
                <a:sym typeface="Arial"/>
              </a:rPr>
              <a:t>multiple perspectives, </a:t>
            </a:r>
            <a:r>
              <a:rPr lang="en-US" sz="2200" b="0" i="0" u="none" strike="noStrike" cap="none" dirty="0">
                <a:solidFill>
                  <a:schemeClr val="tx1"/>
                </a:solidFill>
                <a:latin typeface="Arial"/>
                <a:ea typeface="Arial"/>
                <a:cs typeface="Arial"/>
                <a:sym typeface="Arial"/>
              </a:rPr>
              <a:t>and critical thinking skill. </a:t>
            </a:r>
            <a:endParaRPr sz="2200" b="0" i="0" u="none" strike="noStrike" cap="none" dirty="0">
              <a:solidFill>
                <a:schemeClr val="tx1"/>
              </a:solidFill>
              <a:latin typeface="Arial"/>
              <a:ea typeface="Arial"/>
              <a:cs typeface="Arial"/>
              <a:sym typeface="Arial"/>
            </a:endParaRPr>
          </a:p>
          <a:p>
            <a:pPr marL="685800" marR="0" lvl="1" indent="-215900" algn="l" rtl="0">
              <a:lnSpc>
                <a:spcPct val="100000"/>
              </a:lnSpc>
              <a:spcBef>
                <a:spcPts val="500"/>
              </a:spcBef>
              <a:spcAft>
                <a:spcPts val="0"/>
              </a:spcAft>
              <a:buClr>
                <a:schemeClr val="dk1"/>
              </a:buClr>
              <a:buSzPts val="2800"/>
              <a:buFont typeface="Arial"/>
              <a:buChar char="•"/>
            </a:pPr>
            <a:r>
              <a:rPr lang="en-US" sz="2200" b="0" i="0" u="none" strike="noStrike" cap="none" dirty="0" smtClean="0">
                <a:solidFill>
                  <a:schemeClr val="tx1"/>
                </a:solidFill>
                <a:latin typeface="Arial"/>
                <a:ea typeface="Arial"/>
                <a:cs typeface="Arial"/>
                <a:sym typeface="Arial"/>
              </a:rPr>
              <a:t>To learn </a:t>
            </a:r>
            <a:r>
              <a:rPr lang="en-US" sz="2200" b="0" i="0" u="none" strike="noStrike" cap="none" dirty="0">
                <a:solidFill>
                  <a:schemeClr val="tx1"/>
                </a:solidFill>
                <a:latin typeface="Arial"/>
                <a:ea typeface="Arial"/>
                <a:cs typeface="Arial"/>
                <a:sym typeface="Arial"/>
              </a:rPr>
              <a:t>to express one’s own </a:t>
            </a:r>
            <a:r>
              <a:rPr lang="en-US" sz="2200" b="0" i="0" u="none" strike="noStrike" cap="none" dirty="0" smtClean="0">
                <a:solidFill>
                  <a:schemeClr val="tx1"/>
                </a:solidFill>
                <a:latin typeface="Arial"/>
                <a:ea typeface="Arial"/>
                <a:cs typeface="Arial"/>
                <a:sym typeface="Arial"/>
              </a:rPr>
              <a:t>arguments, </a:t>
            </a:r>
            <a:r>
              <a:rPr lang="en-US" sz="2200" b="0" i="0" u="none" strike="noStrike" cap="none" dirty="0">
                <a:solidFill>
                  <a:schemeClr val="tx1"/>
                </a:solidFill>
                <a:latin typeface="Arial"/>
                <a:ea typeface="Arial"/>
                <a:cs typeface="Arial"/>
                <a:sym typeface="Arial"/>
              </a:rPr>
              <a:t>and consider others’ opinions and points of view in an objective and fair manner.</a:t>
            </a:r>
            <a:endParaRPr sz="2200" b="0" i="0" u="none" strike="noStrike" cap="none" dirty="0">
              <a:solidFill>
                <a:schemeClr val="tx1"/>
              </a:solidFill>
              <a:latin typeface="Arial"/>
              <a:ea typeface="Arial"/>
              <a:cs typeface="Arial"/>
              <a:sym typeface="Arial"/>
            </a:endParaRPr>
          </a:p>
          <a:p>
            <a:pPr marL="685800" lvl="1" indent="-215900">
              <a:spcBef>
                <a:spcPts val="500"/>
              </a:spcBef>
              <a:buClr>
                <a:schemeClr val="dk1"/>
              </a:buClr>
              <a:buSzPts val="2800"/>
              <a:buFont typeface="Arial"/>
              <a:buChar char="•"/>
            </a:pPr>
            <a:r>
              <a:rPr lang="en-US" sz="2200" b="0" i="0" u="none" strike="noStrike" cap="none" dirty="0" smtClean="0">
                <a:solidFill>
                  <a:schemeClr val="tx1"/>
                </a:solidFill>
                <a:latin typeface="Arial"/>
                <a:ea typeface="Arial"/>
                <a:cs typeface="Arial"/>
                <a:sym typeface="Arial"/>
              </a:rPr>
              <a:t>To make </a:t>
            </a:r>
            <a:r>
              <a:rPr lang="en-US" sz="2200" b="0" i="0" u="none" strike="noStrike" cap="none" dirty="0">
                <a:solidFill>
                  <a:schemeClr val="tx1"/>
                </a:solidFill>
                <a:latin typeface="Arial"/>
                <a:ea typeface="Arial"/>
                <a:cs typeface="Arial"/>
                <a:sym typeface="Arial"/>
              </a:rPr>
              <a:t>reasonable judgments and </a:t>
            </a:r>
            <a:r>
              <a:rPr lang="en-US" sz="2200" dirty="0">
                <a:solidFill>
                  <a:schemeClr val="tx1"/>
                </a:solidFill>
              </a:rPr>
              <a:t>decisions </a:t>
            </a:r>
            <a:r>
              <a:rPr lang="en-US" sz="2200" dirty="0" smtClean="0">
                <a:solidFill>
                  <a:schemeClr val="tx1"/>
                </a:solidFill>
              </a:rPr>
              <a:t>with facts </a:t>
            </a:r>
            <a:r>
              <a:rPr lang="en-US" sz="2200" dirty="0">
                <a:solidFill>
                  <a:schemeClr val="tx1"/>
                </a:solidFill>
              </a:rPr>
              <a:t>and </a:t>
            </a:r>
            <a:r>
              <a:rPr lang="en-US" sz="2200" dirty="0" smtClean="0">
                <a:solidFill>
                  <a:schemeClr val="tx1"/>
                </a:solidFill>
              </a:rPr>
              <a:t>evidence.</a:t>
            </a:r>
            <a:endParaRPr sz="2200" b="0" i="0" u="none" strike="noStrike" cap="none" dirty="0">
              <a:solidFill>
                <a:schemeClr val="tx1"/>
              </a:solidFill>
              <a:sym typeface="Arial"/>
            </a:endParaRPr>
          </a:p>
          <a:p>
            <a:pPr marL="0" marR="0" lvl="0" indent="0" algn="l" rtl="0">
              <a:lnSpc>
                <a:spcPct val="100000"/>
              </a:lnSpc>
              <a:spcBef>
                <a:spcPts val="1000"/>
              </a:spcBef>
              <a:spcAft>
                <a:spcPts val="0"/>
              </a:spcAft>
              <a:buClr>
                <a:schemeClr val="dk1"/>
              </a:buClr>
              <a:buSzPts val="3000"/>
              <a:buFont typeface="Arial"/>
              <a:buNone/>
            </a:pPr>
            <a:r>
              <a:rPr lang="en-US" sz="2200" b="1" i="0" u="none" strike="noStrike" cap="none" dirty="0" smtClean="0">
                <a:solidFill>
                  <a:schemeClr val="tx1"/>
                </a:solidFill>
                <a:latin typeface="Arial"/>
                <a:ea typeface="Arial"/>
                <a:cs typeface="Arial"/>
                <a:sym typeface="Arial"/>
              </a:rPr>
              <a:t>Values</a:t>
            </a:r>
            <a:endParaRPr sz="2200" b="1" i="0" u="none" strike="noStrike" cap="none" dirty="0">
              <a:solidFill>
                <a:schemeClr val="tx1"/>
              </a:solidFill>
              <a:latin typeface="Arial"/>
              <a:ea typeface="Arial"/>
              <a:cs typeface="Arial"/>
              <a:sym typeface="Arial"/>
            </a:endParaRPr>
          </a:p>
          <a:p>
            <a:pPr marL="685800" marR="0" lvl="1" indent="-215900" algn="l" rtl="0">
              <a:lnSpc>
                <a:spcPct val="100000"/>
              </a:lnSpc>
              <a:spcBef>
                <a:spcPts val="500"/>
              </a:spcBef>
              <a:spcAft>
                <a:spcPts val="0"/>
              </a:spcAft>
              <a:buClr>
                <a:schemeClr val="dk1"/>
              </a:buClr>
              <a:buSzPts val="2800"/>
              <a:buFont typeface="Arial"/>
              <a:buChar char="•"/>
            </a:pPr>
            <a:r>
              <a:rPr lang="en-US" sz="2200" b="0" i="0" u="none" strike="noStrike" cap="none" dirty="0" smtClean="0">
                <a:solidFill>
                  <a:schemeClr val="tx1"/>
                </a:solidFill>
                <a:latin typeface="Arial"/>
                <a:ea typeface="Arial"/>
                <a:cs typeface="Arial"/>
                <a:sym typeface="Arial"/>
              </a:rPr>
              <a:t>To enhance students’ national </a:t>
            </a:r>
            <a:r>
              <a:rPr lang="en-US" sz="2200" b="0" i="0" u="none" strike="noStrike" cap="none" dirty="0">
                <a:solidFill>
                  <a:schemeClr val="tx1"/>
                </a:solidFill>
                <a:latin typeface="Arial"/>
                <a:ea typeface="Arial"/>
                <a:cs typeface="Arial"/>
                <a:sym typeface="Arial"/>
              </a:rPr>
              <a:t>identity and patriotic </a:t>
            </a:r>
            <a:r>
              <a:rPr lang="en-US" sz="2200" b="0" i="0" u="none" strike="noStrike" cap="none" dirty="0">
                <a:solidFill>
                  <a:schemeClr val="dk1"/>
                </a:solidFill>
                <a:latin typeface="Arial"/>
                <a:ea typeface="Arial"/>
                <a:cs typeface="Arial"/>
                <a:sym typeface="Arial"/>
              </a:rPr>
              <a:t>sentiment. </a:t>
            </a:r>
            <a:endParaRPr sz="2200" b="0" i="0" u="none" strike="noStrike" cap="none" dirty="0">
              <a:solidFill>
                <a:schemeClr val="dk1"/>
              </a:solidFill>
              <a:latin typeface="Arial"/>
              <a:ea typeface="Arial"/>
              <a:cs typeface="Arial"/>
              <a:sym typeface="Arial"/>
            </a:endParaRPr>
          </a:p>
        </p:txBody>
      </p:sp>
      <p:sp>
        <p:nvSpPr>
          <p:cNvPr id="106" name="Google Shape;106;p18"/>
          <p:cNvSpPr txBox="1"/>
          <p:nvPr/>
        </p:nvSpPr>
        <p:spPr>
          <a:xfrm>
            <a:off x="6341165" y="8686800"/>
            <a:ext cx="1847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7"/>
          <p:cNvSpPr/>
          <p:nvPr/>
        </p:nvSpPr>
        <p:spPr>
          <a:xfrm>
            <a:off x="878013" y="407185"/>
            <a:ext cx="10027895" cy="1311128"/>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Clr>
                <a:srgbClr val="000000"/>
              </a:buClr>
              <a:buSzPts val="2400"/>
              <a:buFont typeface="Arial"/>
              <a:buNone/>
            </a:pPr>
            <a:r>
              <a:rPr lang="en-US" sz="2400" b="1" i="0" u="none" strike="noStrike" cap="none" dirty="0">
                <a:solidFill>
                  <a:srgbClr val="000000"/>
                </a:solidFill>
                <a:latin typeface="Arial"/>
                <a:ea typeface="Arial"/>
                <a:cs typeface="Arial"/>
                <a:sym typeface="Arial"/>
              </a:rPr>
              <a:t>Adjustment of the New </a:t>
            </a:r>
            <a:r>
              <a:rPr lang="en-US" sz="2400" b="1" i="0" u="none" strike="noStrike" cap="none" dirty="0" smtClean="0">
                <a:solidFill>
                  <a:srgbClr val="000000"/>
                </a:solidFill>
                <a:latin typeface="Arial"/>
                <a:ea typeface="Arial"/>
                <a:cs typeface="Arial"/>
                <a:sym typeface="Arial"/>
              </a:rPr>
              <a:t>“Three-step </a:t>
            </a:r>
            <a:r>
              <a:rPr lang="en-US" sz="2400" b="1" i="0" u="none" strike="noStrike" cap="none" dirty="0">
                <a:solidFill>
                  <a:schemeClr val="tx1"/>
                </a:solidFill>
                <a:latin typeface="Arial"/>
                <a:ea typeface="Arial"/>
                <a:cs typeface="Arial"/>
                <a:sym typeface="Arial"/>
              </a:rPr>
              <a:t>Development </a:t>
            </a:r>
            <a:r>
              <a:rPr lang="en-US" sz="2400" b="1" i="0" u="none" strike="noStrike" cap="none" dirty="0" smtClean="0">
                <a:solidFill>
                  <a:schemeClr val="tx1"/>
                </a:solidFill>
                <a:latin typeface="Arial"/>
                <a:ea typeface="Arial"/>
                <a:cs typeface="Arial"/>
                <a:sym typeface="Arial"/>
              </a:rPr>
              <a:t>Strategy</a:t>
            </a:r>
            <a:r>
              <a:rPr lang="en-US" altLang="zh-TW" sz="2400" b="1" i="0" u="none" strike="noStrike" cap="none" dirty="0" smtClean="0">
                <a:solidFill>
                  <a:schemeClr val="tx1"/>
                </a:solidFill>
                <a:latin typeface="Arial"/>
                <a:ea typeface="Arial"/>
                <a:cs typeface="Arial"/>
                <a:sym typeface="Arial"/>
              </a:rPr>
              <a:t>”</a:t>
            </a:r>
            <a:r>
              <a:rPr lang="en-US" sz="2400" b="1" i="0" u="none" strike="noStrike" cap="none" dirty="0" smtClean="0">
                <a:solidFill>
                  <a:schemeClr val="tx1"/>
                </a:solidFill>
                <a:latin typeface="Arial"/>
                <a:ea typeface="Arial"/>
                <a:cs typeface="Arial"/>
                <a:sym typeface="Arial"/>
              </a:rPr>
              <a:t> </a:t>
            </a:r>
            <a:r>
              <a:rPr lang="en-US" sz="2400" b="1" i="0" u="none" strike="noStrike" cap="none" dirty="0">
                <a:solidFill>
                  <a:schemeClr val="tx1"/>
                </a:solidFill>
                <a:latin typeface="Arial"/>
                <a:ea typeface="Arial"/>
                <a:cs typeface="Arial"/>
                <a:sym typeface="Arial"/>
              </a:rPr>
              <a:t>(2017) </a:t>
            </a:r>
            <a:r>
              <a:rPr lang="en-US" sz="2400" b="1" i="0" u="none" strike="noStrike" cap="none" dirty="0">
                <a:solidFill>
                  <a:srgbClr val="000000"/>
                </a:solidFill>
                <a:latin typeface="Arial"/>
                <a:ea typeface="Arial"/>
                <a:cs typeface="Arial"/>
                <a:sym typeface="Arial"/>
              </a:rPr>
              <a:t>to </a:t>
            </a:r>
            <a:r>
              <a:rPr lang="en-US" sz="2400" b="1" dirty="0"/>
              <a:t>establish </a:t>
            </a:r>
            <a:r>
              <a:rPr lang="en-US" sz="2400" b="1" dirty="0" smtClean="0"/>
              <a:t>the </a:t>
            </a:r>
            <a:r>
              <a:rPr lang="en-US" sz="2400" b="1" dirty="0"/>
              <a:t>modern socialist China through strategic planning</a:t>
            </a:r>
            <a:endParaRPr sz="2400" b="1" dirty="0"/>
          </a:p>
        </p:txBody>
      </p:sp>
      <p:sp>
        <p:nvSpPr>
          <p:cNvPr id="330" name="Google Shape;330;p37"/>
          <p:cNvSpPr/>
          <p:nvPr/>
        </p:nvSpPr>
        <p:spPr>
          <a:xfrm>
            <a:off x="732687" y="1587722"/>
            <a:ext cx="10318546" cy="3910035"/>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algn="just">
              <a:lnSpc>
                <a:spcPct val="110000"/>
              </a:lnSpc>
              <a:buClr>
                <a:schemeClr val="dk1"/>
              </a:buClr>
              <a:buSzPts val="2400"/>
            </a:pPr>
            <a:r>
              <a:rPr lang="en-US" altLang="zh-HK" sz="2400" dirty="0">
                <a:sym typeface="Times New Roman"/>
              </a:rPr>
              <a:t>In 2017, integrated the two centenary goals, the 19th National Congress of CPC made strategic plans and arrangements for securing success in building a moderately prosperous society in all respects and for embarking on a journey to fully build a modern socialist China.  </a:t>
            </a:r>
          </a:p>
          <a:p>
            <a:pPr algn="just">
              <a:lnSpc>
                <a:spcPct val="110000"/>
              </a:lnSpc>
              <a:buClr>
                <a:schemeClr val="dk1"/>
              </a:buClr>
              <a:buSzPts val="2400"/>
            </a:pPr>
            <a:endParaRPr lang="en-US" altLang="zh-HK" sz="2400" dirty="0">
              <a:sym typeface="Times New Roman"/>
            </a:endParaRPr>
          </a:p>
          <a:p>
            <a:pPr algn="just">
              <a:lnSpc>
                <a:spcPct val="110000"/>
              </a:lnSpc>
              <a:buClr>
                <a:schemeClr val="dk1"/>
              </a:buClr>
              <a:buSzPts val="2400"/>
            </a:pPr>
            <a:r>
              <a:rPr lang="en-US" altLang="zh-HK" sz="2400" dirty="0">
                <a:sym typeface="Times New Roman"/>
              </a:rPr>
              <a:t>Since the second step of the new “three-step” plan was almost </a:t>
            </a:r>
            <a:r>
              <a:rPr lang="en-US" altLang="zh-HK" sz="2400" dirty="0" smtClean="0">
                <a:sym typeface="Times New Roman"/>
              </a:rPr>
              <a:t>achieved, </a:t>
            </a:r>
            <a:r>
              <a:rPr lang="en-US" altLang="zh-HK" sz="2400" dirty="0">
                <a:sym typeface="Times New Roman"/>
              </a:rPr>
              <a:t>President Xi Jinping divided the next 30 years (until the mid-21st Century) into two </a:t>
            </a:r>
            <a:r>
              <a:rPr lang="en-US" altLang="zh-HK" sz="2400" dirty="0" smtClean="0">
                <a:sym typeface="Times New Roman"/>
              </a:rPr>
              <a:t>stages of national development. </a:t>
            </a:r>
            <a:endParaRPr lang="en-US" altLang="zh-HK" sz="2400" dirty="0">
              <a:sym typeface="Times New Roman"/>
            </a:endParaRPr>
          </a:p>
          <a:p>
            <a:pPr marL="0" marR="0" lvl="0" indent="0" algn="ctr" rtl="0">
              <a:lnSpc>
                <a:spcPct val="100000"/>
              </a:lnSpc>
              <a:spcBef>
                <a:spcPts val="0"/>
              </a:spcBef>
              <a:spcAft>
                <a:spcPts val="0"/>
              </a:spcAft>
              <a:buClr>
                <a:srgbClr val="000000"/>
              </a:buClr>
              <a:buSzPts val="1800"/>
              <a:buFont typeface="Arial"/>
              <a:buNone/>
            </a:pPr>
            <a:endParaRPr sz="1800" dirty="0">
              <a:solidFill>
                <a:schemeClr val="lt1"/>
              </a:solidFill>
            </a:endParaRPr>
          </a:p>
        </p:txBody>
      </p:sp>
    </p:spTree>
    <p:extLst>
      <p:ext uri="{BB962C8B-B14F-4D97-AF65-F5344CB8AC3E}">
        <p14:creationId xmlns:p14="http://schemas.microsoft.com/office/powerpoint/2010/main" val="3631953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8"/>
          <p:cNvSpPr/>
          <p:nvPr/>
        </p:nvSpPr>
        <p:spPr>
          <a:xfrm>
            <a:off x="741872" y="361964"/>
            <a:ext cx="10611928" cy="1311128"/>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None/>
            </a:pPr>
            <a:r>
              <a:rPr lang="en-US" sz="2400" b="1" i="0" u="none" strike="noStrike" cap="none" dirty="0">
                <a:solidFill>
                  <a:srgbClr val="000000"/>
                </a:solidFill>
                <a:latin typeface="Arial"/>
                <a:ea typeface="Arial"/>
                <a:cs typeface="Arial"/>
                <a:sym typeface="Arial"/>
              </a:rPr>
              <a:t>Adjustment of the New </a:t>
            </a:r>
            <a:r>
              <a:rPr lang="en-US" sz="2400" b="1" i="0" u="none" strike="noStrike" cap="none" dirty="0" smtClean="0">
                <a:solidFill>
                  <a:schemeClr val="tx1"/>
                </a:solidFill>
                <a:latin typeface="Arial"/>
                <a:ea typeface="Arial"/>
                <a:cs typeface="Arial"/>
                <a:sym typeface="Arial"/>
              </a:rPr>
              <a:t>“</a:t>
            </a:r>
            <a:r>
              <a:rPr lang="en-US" sz="2400" b="1" i="0" u="none" strike="noStrike" cap="none" dirty="0" smtClean="0">
                <a:solidFill>
                  <a:srgbClr val="000000"/>
                </a:solidFill>
                <a:latin typeface="Arial"/>
                <a:ea typeface="Arial"/>
                <a:cs typeface="Arial"/>
                <a:sym typeface="Arial"/>
              </a:rPr>
              <a:t>Three-step </a:t>
            </a:r>
            <a:r>
              <a:rPr lang="en-US" sz="2400" b="1" i="0" u="none" strike="noStrike" cap="none" dirty="0">
                <a:solidFill>
                  <a:srgbClr val="000000"/>
                </a:solidFill>
                <a:latin typeface="Arial"/>
                <a:ea typeface="Arial"/>
                <a:cs typeface="Arial"/>
                <a:sym typeface="Arial"/>
              </a:rPr>
              <a:t>Development </a:t>
            </a:r>
            <a:r>
              <a:rPr lang="en-US" sz="2400" b="1" i="0" u="none" strike="noStrike" cap="none" dirty="0" smtClean="0">
                <a:solidFill>
                  <a:srgbClr val="000000"/>
                </a:solidFill>
                <a:latin typeface="Arial"/>
                <a:ea typeface="Arial"/>
                <a:cs typeface="Arial"/>
                <a:sym typeface="Arial"/>
              </a:rPr>
              <a:t>Strategy</a:t>
            </a:r>
            <a:r>
              <a:rPr lang="en-US" sz="2400" b="1" i="0" u="none" strike="noStrike" cap="none" dirty="0" smtClean="0">
                <a:solidFill>
                  <a:schemeClr val="tx1"/>
                </a:solidFill>
                <a:latin typeface="Arial"/>
                <a:ea typeface="Arial"/>
                <a:cs typeface="Arial"/>
                <a:sym typeface="Arial"/>
              </a:rPr>
              <a:t>”</a:t>
            </a:r>
            <a:r>
              <a:rPr lang="en-US" sz="2400" b="1" i="0" u="none" strike="noStrike" cap="none" dirty="0" smtClean="0">
                <a:solidFill>
                  <a:srgbClr val="000000"/>
                </a:solidFill>
                <a:latin typeface="Arial"/>
                <a:ea typeface="Arial"/>
                <a:cs typeface="Arial"/>
                <a:sym typeface="Arial"/>
              </a:rPr>
              <a:t> </a:t>
            </a:r>
            <a:r>
              <a:rPr lang="en-US" sz="2400" b="1" i="0" u="none" strike="noStrike" cap="none" dirty="0">
                <a:solidFill>
                  <a:srgbClr val="000000"/>
                </a:solidFill>
                <a:latin typeface="Arial"/>
                <a:ea typeface="Arial"/>
                <a:cs typeface="Arial"/>
                <a:sym typeface="Arial"/>
              </a:rPr>
              <a:t>(2017) to </a:t>
            </a:r>
            <a:r>
              <a:rPr lang="en-US" sz="2400" b="1" dirty="0"/>
              <a:t>establish the </a:t>
            </a:r>
            <a:r>
              <a:rPr lang="en-US" sz="2400" b="1" dirty="0" smtClean="0"/>
              <a:t>modern socialist China </a:t>
            </a:r>
            <a:r>
              <a:rPr lang="en-US" sz="2400" b="1" dirty="0"/>
              <a:t>through strategic planning</a:t>
            </a:r>
            <a:endParaRPr sz="2400" b="1" dirty="0"/>
          </a:p>
          <a:p>
            <a:pPr marL="0" marR="0" lvl="0" indent="0" algn="ctr" rtl="0">
              <a:lnSpc>
                <a:spcPct val="110000"/>
              </a:lnSpc>
              <a:spcBef>
                <a:spcPts val="0"/>
              </a:spcBef>
              <a:spcAft>
                <a:spcPts val="0"/>
              </a:spcAft>
              <a:buClr>
                <a:srgbClr val="000000"/>
              </a:buClr>
              <a:buSzPts val="2400"/>
              <a:buFont typeface="Arial"/>
              <a:buNone/>
            </a:pPr>
            <a:endParaRPr sz="2400" b="1" i="0" u="none" strike="noStrike" cap="none" dirty="0">
              <a:solidFill>
                <a:srgbClr val="000000"/>
              </a:solidFill>
              <a:latin typeface="DFKai-SB"/>
              <a:ea typeface="DFKai-SB"/>
              <a:cs typeface="DFKai-SB"/>
              <a:sym typeface="DFKai-SB"/>
            </a:endParaRPr>
          </a:p>
        </p:txBody>
      </p:sp>
      <p:sp>
        <p:nvSpPr>
          <p:cNvPr id="336" name="Google Shape;336;p38"/>
          <p:cNvSpPr/>
          <p:nvPr/>
        </p:nvSpPr>
        <p:spPr>
          <a:xfrm>
            <a:off x="839919" y="1599426"/>
            <a:ext cx="10513881" cy="4986431"/>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7" name="Google Shape;337;p38"/>
          <p:cNvSpPr txBox="1"/>
          <p:nvPr/>
        </p:nvSpPr>
        <p:spPr>
          <a:xfrm>
            <a:off x="839919" y="1787854"/>
            <a:ext cx="10045447" cy="4609573"/>
          </a:xfrm>
          <a:prstGeom prst="rect">
            <a:avLst/>
          </a:prstGeom>
          <a:noFill/>
          <a:ln>
            <a:noFill/>
          </a:ln>
        </p:spPr>
        <p:txBody>
          <a:bodyPr spcFirstLastPara="1" wrap="square" lIns="91425" tIns="45700" rIns="91425" bIns="45700" anchor="t" anchorCtr="0">
            <a:normAutofit/>
          </a:bodyPr>
          <a:lstStyle/>
          <a:p>
            <a:pPr marL="228600" marR="0" lvl="0" indent="-127000" algn="just" rtl="0">
              <a:lnSpc>
                <a:spcPct val="125000"/>
              </a:lnSpc>
              <a:spcBef>
                <a:spcPts val="0"/>
              </a:spcBef>
              <a:spcAft>
                <a:spcPts val="600"/>
              </a:spcAft>
              <a:buClr>
                <a:schemeClr val="dk1"/>
              </a:buClr>
              <a:buSzPts val="1600"/>
              <a:buFont typeface="Arial"/>
              <a:buChar char="•"/>
            </a:pPr>
            <a:r>
              <a:rPr lang="en-US" sz="2000" dirty="0"/>
              <a:t>Achieving the country's development goals in two stages (over a total of 30 years) from 2020 to the mid-21st century:</a:t>
            </a:r>
            <a:endParaRPr sz="2000" dirty="0"/>
          </a:p>
          <a:p>
            <a:pPr marL="685800" lvl="2" indent="-139700" algn="just">
              <a:lnSpc>
                <a:spcPct val="125000"/>
              </a:lnSpc>
              <a:spcBef>
                <a:spcPts val="500"/>
              </a:spcBef>
              <a:buClr>
                <a:schemeClr val="dk1"/>
              </a:buClr>
              <a:buSzPts val="1600"/>
              <a:buChar char="•"/>
            </a:pPr>
            <a:r>
              <a:rPr lang="en-US" sz="2000" dirty="0"/>
              <a:t>The first stage (2020 to 2035): On the basis of building a moderately prosperous society in </a:t>
            </a:r>
            <a:r>
              <a:rPr lang="en-US" sz="2000" dirty="0" smtClean="0"/>
              <a:t>all </a:t>
            </a:r>
            <a:r>
              <a:rPr lang="en-US" sz="2000" dirty="0"/>
              <a:t>respects, China would strive for 15 more years to achieve basic socialist </a:t>
            </a:r>
            <a:r>
              <a:rPr lang="en-US" sz="2000" dirty="0" err="1"/>
              <a:t>modernisation</a:t>
            </a:r>
            <a:r>
              <a:rPr lang="en-US" sz="2000" dirty="0"/>
              <a:t> of the country. </a:t>
            </a:r>
            <a:endParaRPr sz="2000" dirty="0"/>
          </a:p>
          <a:p>
            <a:pPr marL="685800" lvl="2" indent="-139700" algn="just">
              <a:lnSpc>
                <a:spcPct val="125000"/>
              </a:lnSpc>
              <a:spcBef>
                <a:spcPts val="500"/>
              </a:spcBef>
              <a:buClr>
                <a:schemeClr val="dk1"/>
              </a:buClr>
              <a:buSzPts val="1600"/>
              <a:buFont typeface="Arial"/>
              <a:buChar char="•"/>
            </a:pPr>
            <a:r>
              <a:rPr lang="en-US" sz="2000" dirty="0"/>
              <a:t>The second stage (2035 to mid-21st century): On the basis of achieving basic socialist </a:t>
            </a:r>
            <a:r>
              <a:rPr lang="en-US" sz="2000" dirty="0" err="1"/>
              <a:t>modernisation</a:t>
            </a:r>
            <a:r>
              <a:rPr lang="en-US" sz="2000" dirty="0"/>
              <a:t>, the nation would strive for another 15 years and develop into a great modern socialist country which is prosperous, strong, democratic, culturally advanced, harmonious and beautiful.  </a:t>
            </a:r>
            <a:endParaRPr sz="2000" dirty="0"/>
          </a:p>
          <a:p>
            <a:pPr marL="457200" marR="0" lvl="1" indent="0" algn="just" rtl="0">
              <a:lnSpc>
                <a:spcPct val="90000"/>
              </a:lnSpc>
              <a:spcBef>
                <a:spcPts val="500"/>
              </a:spcBef>
              <a:spcAft>
                <a:spcPts val="0"/>
              </a:spcAft>
              <a:buClr>
                <a:schemeClr val="dk1"/>
              </a:buClr>
              <a:buSzPts val="2200"/>
              <a:buFont typeface="Arial"/>
              <a:buNone/>
            </a:pPr>
            <a:endParaRPr sz="1600" b="0" i="0" u="none" strike="noStrike" cap="none" dirty="0">
              <a:solidFill>
                <a:schemeClr val="dk1"/>
              </a:solidFill>
              <a:latin typeface="Times New Roman"/>
              <a:ea typeface="Times New Roman"/>
              <a:cs typeface="Times New Roman"/>
              <a:sym typeface="Times New Roman"/>
            </a:endParaRPr>
          </a:p>
          <a:p>
            <a:pPr marL="457200" marR="0" lvl="1" indent="0" algn="just" rtl="0">
              <a:lnSpc>
                <a:spcPct val="90000"/>
              </a:lnSpc>
              <a:spcBef>
                <a:spcPts val="500"/>
              </a:spcBef>
              <a:spcAft>
                <a:spcPts val="0"/>
              </a:spcAft>
              <a:buClr>
                <a:schemeClr val="dk1"/>
              </a:buClr>
              <a:buSzPts val="1600"/>
              <a:buFont typeface="Arial"/>
              <a:buNone/>
            </a:pPr>
            <a:r>
              <a:rPr lang="en-US" sz="1600" b="0" i="0" u="none" strike="noStrike" cap="none" dirty="0">
                <a:solidFill>
                  <a:schemeClr val="dk1"/>
                </a:solidFill>
                <a:latin typeface="+mj-lt"/>
                <a:ea typeface="Times New Roman"/>
                <a:cs typeface="Times New Roman"/>
                <a:sym typeface="Times New Roman"/>
              </a:rPr>
              <a:t>Source: Report of the 19</a:t>
            </a:r>
            <a:r>
              <a:rPr lang="en-US" sz="1600" b="0" i="0" u="none" strike="noStrike" cap="none" baseline="30000" dirty="0">
                <a:solidFill>
                  <a:schemeClr val="dk1"/>
                </a:solidFill>
                <a:latin typeface="+mj-lt"/>
                <a:ea typeface="Times New Roman"/>
                <a:cs typeface="Times New Roman"/>
                <a:sym typeface="Times New Roman"/>
              </a:rPr>
              <a:t>th</a:t>
            </a:r>
            <a:r>
              <a:rPr lang="en-US" sz="1600" b="0" i="0" u="none" strike="noStrike" cap="none" dirty="0">
                <a:solidFill>
                  <a:schemeClr val="dk1"/>
                </a:solidFill>
                <a:latin typeface="+mj-lt"/>
                <a:ea typeface="Times New Roman"/>
                <a:cs typeface="Times New Roman"/>
                <a:sym typeface="Times New Roman"/>
              </a:rPr>
              <a:t> National Congress of the Chinese Communist Party</a:t>
            </a:r>
            <a:endParaRPr sz="1600" b="0" i="0" u="none" strike="noStrike" cap="none" dirty="0">
              <a:solidFill>
                <a:srgbClr val="000000"/>
              </a:solidFill>
              <a:latin typeface="+mj-lt"/>
              <a:sym typeface="Arial"/>
            </a:endParaRPr>
          </a:p>
          <a:p>
            <a:pPr marL="457200" marR="0" lvl="1" indent="0" algn="just" rtl="0">
              <a:lnSpc>
                <a:spcPct val="90000"/>
              </a:lnSpc>
              <a:spcBef>
                <a:spcPts val="500"/>
              </a:spcBef>
              <a:spcAft>
                <a:spcPts val="0"/>
              </a:spcAft>
              <a:buClr>
                <a:schemeClr val="dk1"/>
              </a:buClr>
              <a:buSzPts val="1600"/>
              <a:buFont typeface="Arial"/>
              <a:buNone/>
            </a:pPr>
            <a:r>
              <a:rPr lang="en-US" sz="1600" b="0" i="0" u="sng" strike="noStrike" cap="none" dirty="0">
                <a:solidFill>
                  <a:schemeClr val="hlink"/>
                </a:solidFill>
                <a:latin typeface="+mj-lt"/>
                <a:ea typeface="Times New Roman"/>
                <a:cs typeface="Times New Roman"/>
                <a:sym typeface="Times New Roman"/>
                <a:hlinkClick r:id="rId3"/>
              </a:rPr>
              <a:t>http://big5.www.gov.cn/gate/big5/www.gov.cn/zhuanti/2017-10/27/content_5234876.htm</a:t>
            </a:r>
            <a:r>
              <a:rPr lang="en-US" sz="1600" b="0" i="0" u="none" strike="noStrike" cap="none" dirty="0">
                <a:solidFill>
                  <a:srgbClr val="000000"/>
                </a:solidFill>
                <a:latin typeface="+mj-lt"/>
                <a:ea typeface="Times New Roman"/>
                <a:cs typeface="Times New Roman"/>
                <a:sym typeface="Times New Roman"/>
              </a:rPr>
              <a:t> </a:t>
            </a:r>
            <a:endParaRPr sz="1600" b="0" i="0" u="none" strike="noStrike" cap="none" dirty="0">
              <a:solidFill>
                <a:srgbClr val="000000"/>
              </a:solidFill>
              <a:latin typeface="+mj-lt"/>
              <a:ea typeface="DFKai-SB"/>
              <a:cs typeface="DFKai-SB"/>
              <a:sym typeface="DFKai-SB"/>
            </a:endParaRPr>
          </a:p>
          <a:p>
            <a:pPr marL="457200" marR="0" lvl="1" indent="0" algn="just" rtl="0">
              <a:lnSpc>
                <a:spcPct val="90000"/>
              </a:lnSpc>
              <a:spcBef>
                <a:spcPts val="500"/>
              </a:spcBef>
              <a:spcAft>
                <a:spcPts val="0"/>
              </a:spcAft>
              <a:buClr>
                <a:schemeClr val="dk1"/>
              </a:buClr>
              <a:buSzPts val="3200"/>
              <a:buFont typeface="Arial"/>
              <a:buNone/>
            </a:pPr>
            <a:endParaRPr sz="1600" b="0" i="0" u="none" strike="noStrike" cap="none" dirty="0">
              <a:solidFill>
                <a:schemeClr val="dk1"/>
              </a:solidFill>
              <a:latin typeface="DFKai-SB"/>
              <a:ea typeface="DFKai-SB"/>
              <a:cs typeface="DFKai-SB"/>
              <a:sym typeface="DFKai-SB"/>
            </a:endParaRPr>
          </a:p>
        </p:txBody>
      </p:sp>
    </p:spTree>
    <p:extLst>
      <p:ext uri="{BB962C8B-B14F-4D97-AF65-F5344CB8AC3E}">
        <p14:creationId xmlns:p14="http://schemas.microsoft.com/office/powerpoint/2010/main" val="2737739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9"/>
          <p:cNvSpPr/>
          <p:nvPr/>
        </p:nvSpPr>
        <p:spPr>
          <a:xfrm>
            <a:off x="907528" y="260429"/>
            <a:ext cx="10752622" cy="1311128"/>
          </a:xfrm>
          <a:prstGeom prst="rect">
            <a:avLst/>
          </a:prstGeom>
          <a:noFill/>
          <a:ln>
            <a:noFill/>
          </a:ln>
        </p:spPr>
        <p:txBody>
          <a:bodyPr spcFirstLastPara="1" wrap="square" lIns="91425" tIns="45700" rIns="91425" bIns="45700" anchor="t" anchorCtr="0">
            <a:noAutofit/>
          </a:bodyPr>
          <a:lstStyle/>
          <a:p>
            <a:pPr lvl="0" algn="ctr">
              <a:lnSpc>
                <a:spcPct val="110000"/>
              </a:lnSpc>
            </a:pPr>
            <a:r>
              <a:rPr lang="en-US" sz="2400" b="1" dirty="0"/>
              <a:t>Adjustment of the New “</a:t>
            </a:r>
            <a:r>
              <a:rPr lang="en-US" sz="2400" b="1" dirty="0" smtClean="0"/>
              <a:t>Three-step </a:t>
            </a:r>
            <a:r>
              <a:rPr lang="en-US" sz="2400" b="1" dirty="0"/>
              <a:t>Development </a:t>
            </a:r>
            <a:r>
              <a:rPr lang="en-US" sz="2400" b="1" dirty="0" smtClean="0"/>
              <a:t>strategy</a:t>
            </a:r>
            <a:r>
              <a:rPr lang="en-US" sz="2400" b="1" dirty="0"/>
              <a:t>”</a:t>
            </a:r>
            <a:r>
              <a:rPr lang="en-US" sz="2400" b="1" dirty="0" smtClean="0"/>
              <a:t> </a:t>
            </a:r>
            <a:r>
              <a:rPr lang="en-US" sz="2400" b="1" dirty="0"/>
              <a:t>(2017) to establish the </a:t>
            </a:r>
            <a:r>
              <a:rPr lang="en-US" sz="2400" b="1" dirty="0" smtClean="0"/>
              <a:t>modern socialist China </a:t>
            </a:r>
            <a:r>
              <a:rPr lang="en-US" sz="2400" b="1" dirty="0"/>
              <a:t>through strategic planning</a:t>
            </a:r>
            <a:endParaRPr sz="2400" b="1" dirty="0"/>
          </a:p>
          <a:p>
            <a:pPr marL="0" marR="0" lvl="0" indent="0" algn="ctr" rtl="0">
              <a:lnSpc>
                <a:spcPct val="110000"/>
              </a:lnSpc>
              <a:spcBef>
                <a:spcPts val="0"/>
              </a:spcBef>
              <a:spcAft>
                <a:spcPts val="0"/>
              </a:spcAft>
              <a:buNone/>
            </a:pPr>
            <a:endParaRPr sz="2400" b="1" i="0" u="none" strike="noStrike" cap="none" dirty="0">
              <a:solidFill>
                <a:srgbClr val="000000"/>
              </a:solidFill>
              <a:latin typeface="Arial"/>
              <a:ea typeface="Arial"/>
              <a:cs typeface="Arial"/>
              <a:sym typeface="Arial"/>
            </a:endParaRPr>
          </a:p>
        </p:txBody>
      </p:sp>
      <p:sp>
        <p:nvSpPr>
          <p:cNvPr id="344" name="Google Shape;344;p39"/>
          <p:cNvSpPr/>
          <p:nvPr/>
        </p:nvSpPr>
        <p:spPr>
          <a:xfrm rot="5400000">
            <a:off x="3015158" y="-859388"/>
            <a:ext cx="507841" cy="5450688"/>
          </a:xfrm>
          <a:prstGeom prst="leftBracket">
            <a:avLst>
              <a:gd name="adj" fmla="val 8333"/>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5" name="Google Shape;345;p39"/>
          <p:cNvSpPr txBox="1"/>
          <p:nvPr/>
        </p:nvSpPr>
        <p:spPr>
          <a:xfrm>
            <a:off x="1999797" y="1620849"/>
            <a:ext cx="203639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Completed</a:t>
            </a:r>
            <a:endParaRPr sz="1400" b="0" i="0" u="none" strike="noStrike" cap="none">
              <a:solidFill>
                <a:srgbClr val="000000"/>
              </a:solidFill>
              <a:latin typeface="Arial"/>
              <a:ea typeface="Arial"/>
              <a:cs typeface="Arial"/>
              <a:sym typeface="Arial"/>
            </a:endParaRPr>
          </a:p>
        </p:txBody>
      </p:sp>
      <p:pic>
        <p:nvPicPr>
          <p:cNvPr id="346" name="Google Shape;346;p39"/>
          <p:cNvPicPr preferRelativeResize="0"/>
          <p:nvPr/>
        </p:nvPicPr>
        <p:blipFill rotWithShape="1">
          <a:blip r:embed="rId3">
            <a:alphaModFix/>
          </a:blip>
          <a:srcRect/>
          <a:stretch/>
        </p:blipFill>
        <p:spPr>
          <a:xfrm>
            <a:off x="7885424" y="4405300"/>
            <a:ext cx="318516" cy="318516"/>
          </a:xfrm>
          <a:prstGeom prst="rect">
            <a:avLst/>
          </a:prstGeom>
          <a:noFill/>
          <a:ln>
            <a:noFill/>
          </a:ln>
        </p:spPr>
      </p:pic>
      <p:sp>
        <p:nvSpPr>
          <p:cNvPr id="347" name="Google Shape;347;p39"/>
          <p:cNvSpPr txBox="1"/>
          <p:nvPr/>
        </p:nvSpPr>
        <p:spPr>
          <a:xfrm>
            <a:off x="8209570" y="4336172"/>
            <a:ext cx="1992414"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accent1"/>
                </a:solidFill>
                <a:latin typeface="Arial"/>
                <a:ea typeface="Arial"/>
                <a:cs typeface="Arial"/>
                <a:sym typeface="Arial"/>
              </a:rPr>
              <a:t>Second step</a:t>
            </a:r>
            <a:endParaRPr sz="1400" b="0" i="0" u="none" strike="noStrike" cap="none">
              <a:solidFill>
                <a:srgbClr val="000000"/>
              </a:solidFill>
              <a:latin typeface="Arial"/>
              <a:ea typeface="Arial"/>
              <a:cs typeface="Arial"/>
              <a:sym typeface="Arial"/>
            </a:endParaRPr>
          </a:p>
        </p:txBody>
      </p:sp>
      <p:grpSp>
        <p:nvGrpSpPr>
          <p:cNvPr id="348" name="Google Shape;348;p39"/>
          <p:cNvGrpSpPr/>
          <p:nvPr/>
        </p:nvGrpSpPr>
        <p:grpSpPr>
          <a:xfrm>
            <a:off x="153632" y="2220475"/>
            <a:ext cx="11750100" cy="4462645"/>
            <a:chOff x="221009" y="2008720"/>
            <a:chExt cx="11750100" cy="4462645"/>
          </a:xfrm>
        </p:grpSpPr>
        <p:sp>
          <p:nvSpPr>
            <p:cNvPr id="349" name="Google Shape;349;p39"/>
            <p:cNvSpPr/>
            <p:nvPr/>
          </p:nvSpPr>
          <p:spPr>
            <a:xfrm>
              <a:off x="221009" y="3896032"/>
              <a:ext cx="11750100" cy="913500"/>
            </a:xfrm>
            <a:prstGeom prst="notchedRightArrow">
              <a:avLst>
                <a:gd name="adj1" fmla="val 50000"/>
                <a:gd name="adj2" fmla="val 50000"/>
              </a:avLst>
            </a:prstGeom>
            <a:solidFill>
              <a:srgbClr val="FBE4D4"/>
            </a:solid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DFKai-SB"/>
                  <a:ea typeface="DFKai-SB"/>
                  <a:cs typeface="DFKai-SB"/>
                  <a:sym typeface="DFKai-SB"/>
                </a:rPr>
                <a:t>                                                                  </a:t>
              </a:r>
              <a:endParaRPr sz="1800" b="0" i="0" u="none" strike="noStrike" cap="none">
                <a:solidFill>
                  <a:srgbClr val="1F3864"/>
                </a:solidFill>
                <a:latin typeface="DFKai-SB"/>
                <a:ea typeface="DFKai-SB"/>
                <a:cs typeface="DFKai-SB"/>
                <a:sym typeface="DFKai-SB"/>
              </a:endParaRPr>
            </a:p>
          </p:txBody>
        </p:sp>
        <p:sp>
          <p:nvSpPr>
            <p:cNvPr id="351" name="Google Shape;351;p39"/>
            <p:cNvSpPr txBox="1"/>
            <p:nvPr/>
          </p:nvSpPr>
          <p:spPr>
            <a:xfrm>
              <a:off x="5272817" y="4645169"/>
              <a:ext cx="192766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dirty="0">
                  <a:solidFill>
                    <a:schemeClr val="dk1"/>
                  </a:solidFill>
                  <a:latin typeface="Times New Roman"/>
                  <a:ea typeface="Times New Roman"/>
                  <a:cs typeface="Times New Roman"/>
                </a:rPr>
                <a:t>100th anniversary of the founding of the CPC in 2021 </a:t>
              </a:r>
              <a:endParaRPr sz="1600" dirty="0">
                <a:solidFill>
                  <a:schemeClr val="dk1"/>
                </a:solidFill>
                <a:latin typeface="Times New Roman"/>
                <a:ea typeface="Times New Roman"/>
                <a:cs typeface="Times New Roman"/>
              </a:endParaRPr>
            </a:p>
          </p:txBody>
        </p:sp>
        <p:sp>
          <p:nvSpPr>
            <p:cNvPr id="352" name="Google Shape;352;p39"/>
            <p:cNvSpPr txBox="1"/>
            <p:nvPr/>
          </p:nvSpPr>
          <p:spPr>
            <a:xfrm>
              <a:off x="9651177" y="4583115"/>
              <a:ext cx="1952100"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dirty="0">
                  <a:solidFill>
                    <a:schemeClr val="dk1"/>
                  </a:solidFill>
                  <a:latin typeface="Times New Roman"/>
                  <a:ea typeface="Times New Roman"/>
                  <a:cs typeface="Times New Roman"/>
                </a:rPr>
                <a:t>100th anniversary of the founding of People’s Republic of China in 2049</a:t>
              </a:r>
              <a:endParaRPr sz="1600" dirty="0">
                <a:solidFill>
                  <a:schemeClr val="dk1"/>
                </a:solidFill>
                <a:latin typeface="Times New Roman"/>
                <a:ea typeface="Times New Roman"/>
                <a:cs typeface="Times New Roman"/>
              </a:endParaRPr>
            </a:p>
          </p:txBody>
        </p:sp>
        <p:sp>
          <p:nvSpPr>
            <p:cNvPr id="353" name="Google Shape;353;p39"/>
            <p:cNvSpPr txBox="1"/>
            <p:nvPr/>
          </p:nvSpPr>
          <p:spPr>
            <a:xfrm>
              <a:off x="7741236" y="4568172"/>
              <a:ext cx="10638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Times New Roman"/>
                  <a:ea typeface="Times New Roman"/>
                  <a:cs typeface="Times New Roman"/>
                  <a:sym typeface="Times New Roman"/>
                </a:rPr>
                <a:t>2035</a:t>
              </a:r>
              <a:endParaRPr sz="2200" b="0" i="0" u="none" strike="noStrike" cap="none">
                <a:solidFill>
                  <a:schemeClr val="dk1"/>
                </a:solidFill>
                <a:latin typeface="Times New Roman"/>
                <a:ea typeface="Times New Roman"/>
                <a:cs typeface="Times New Roman"/>
                <a:sym typeface="Times New Roman"/>
              </a:endParaRPr>
            </a:p>
          </p:txBody>
        </p:sp>
        <p:sp>
          <p:nvSpPr>
            <p:cNvPr id="354" name="Google Shape;354;p39"/>
            <p:cNvSpPr txBox="1"/>
            <p:nvPr/>
          </p:nvSpPr>
          <p:spPr>
            <a:xfrm>
              <a:off x="3530426" y="4551506"/>
              <a:ext cx="10638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Times New Roman"/>
                  <a:ea typeface="Times New Roman"/>
                  <a:cs typeface="Times New Roman"/>
                  <a:sym typeface="Times New Roman"/>
                </a:rPr>
                <a:t>2010</a:t>
              </a:r>
              <a:endParaRPr sz="1400" b="0" i="0" u="none" strike="noStrike" cap="none">
                <a:solidFill>
                  <a:srgbClr val="000000"/>
                </a:solidFill>
                <a:latin typeface="Arial"/>
                <a:ea typeface="Arial"/>
                <a:cs typeface="Arial"/>
                <a:sym typeface="Arial"/>
              </a:endParaRPr>
            </a:p>
          </p:txBody>
        </p:sp>
        <p:grpSp>
          <p:nvGrpSpPr>
            <p:cNvPr id="355" name="Google Shape;355;p39"/>
            <p:cNvGrpSpPr/>
            <p:nvPr/>
          </p:nvGrpSpPr>
          <p:grpSpPr>
            <a:xfrm>
              <a:off x="287660" y="2180091"/>
              <a:ext cx="1637100" cy="1914900"/>
              <a:chOff x="540819" y="2576017"/>
              <a:chExt cx="1637100" cy="1914900"/>
            </a:xfrm>
          </p:grpSpPr>
          <p:sp>
            <p:nvSpPr>
              <p:cNvPr id="356" name="Google Shape;356;p39"/>
              <p:cNvSpPr/>
              <p:nvPr/>
            </p:nvSpPr>
            <p:spPr>
              <a:xfrm>
                <a:off x="540819" y="2576017"/>
                <a:ext cx="1637100" cy="1914900"/>
              </a:xfrm>
              <a:prstGeom prst="rect">
                <a:avLst/>
              </a:prstGeom>
              <a:solidFill>
                <a:schemeClr val="lt1"/>
              </a:solidFill>
              <a:ln w="1905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7" name="Google Shape;357;p39"/>
              <p:cNvSpPr/>
              <p:nvPr/>
            </p:nvSpPr>
            <p:spPr>
              <a:xfrm>
                <a:off x="580428" y="2593758"/>
                <a:ext cx="1481400" cy="17850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None/>
                </a:pPr>
                <a:r>
                  <a:rPr lang="en-US" sz="1200" dirty="0"/>
                  <a:t>The first step of meeting the most basic needs of the people and the second step of achieving a moderately prosperous society were achieved. </a:t>
                </a:r>
                <a:endParaRPr sz="1200" dirty="0"/>
              </a:p>
            </p:txBody>
          </p:sp>
        </p:grpSp>
        <p:grpSp>
          <p:nvGrpSpPr>
            <p:cNvPr id="358" name="Google Shape;358;p39"/>
            <p:cNvGrpSpPr/>
            <p:nvPr/>
          </p:nvGrpSpPr>
          <p:grpSpPr>
            <a:xfrm>
              <a:off x="5272817" y="2424459"/>
              <a:ext cx="1571400" cy="1095600"/>
              <a:chOff x="5530506" y="2690892"/>
              <a:chExt cx="1571400" cy="1095600"/>
            </a:xfrm>
          </p:grpSpPr>
          <p:sp>
            <p:nvSpPr>
              <p:cNvPr id="359" name="Google Shape;359;p39"/>
              <p:cNvSpPr/>
              <p:nvPr/>
            </p:nvSpPr>
            <p:spPr>
              <a:xfrm>
                <a:off x="5530506" y="2690892"/>
                <a:ext cx="1571400" cy="1095600"/>
              </a:xfrm>
              <a:prstGeom prst="rect">
                <a:avLst/>
              </a:prstGeom>
              <a:solidFill>
                <a:schemeClr val="lt1"/>
              </a:solidFill>
              <a:ln w="1905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0" name="Google Shape;360;p39"/>
              <p:cNvSpPr/>
              <p:nvPr/>
            </p:nvSpPr>
            <p:spPr>
              <a:xfrm>
                <a:off x="5561741" y="2742903"/>
                <a:ext cx="1466700" cy="845400"/>
              </a:xfrm>
              <a:prstGeom prst="rect">
                <a:avLst/>
              </a:prstGeom>
              <a:noFill/>
              <a:ln>
                <a:noFill/>
              </a:ln>
            </p:spPr>
            <p:txBody>
              <a:bodyPr spcFirstLastPara="1" wrap="square" lIns="91425" tIns="45700" rIns="91425" bIns="45700" anchor="t" anchorCtr="0">
                <a:noAutofit/>
              </a:bodyPr>
              <a:lstStyle/>
              <a:p>
                <a:pPr lvl="0">
                  <a:buClr>
                    <a:schemeClr val="dk1"/>
                  </a:buClr>
                  <a:buSzPts val="1400"/>
                </a:pPr>
                <a:r>
                  <a:rPr lang="en-US" sz="1200" dirty="0"/>
                  <a:t>Build a moderately prosperous </a:t>
                </a:r>
                <a:r>
                  <a:rPr lang="en-US" altLang="zh-TW" sz="1200" dirty="0"/>
                  <a:t>(</a:t>
                </a:r>
                <a:r>
                  <a:rPr lang="zh-TW" altLang="en-US" sz="1200" dirty="0"/>
                  <a:t>小康</a:t>
                </a:r>
                <a:r>
                  <a:rPr lang="en-US" altLang="zh-TW" sz="1200" dirty="0"/>
                  <a:t>) </a:t>
                </a:r>
                <a:r>
                  <a:rPr lang="en-US" sz="1200" dirty="0"/>
                  <a:t>society in all respects. </a:t>
                </a:r>
                <a:endParaRPr sz="1200" dirty="0"/>
              </a:p>
            </p:txBody>
          </p:sp>
        </p:grpSp>
        <p:grpSp>
          <p:nvGrpSpPr>
            <p:cNvPr id="361" name="Google Shape;361;p39"/>
            <p:cNvGrpSpPr/>
            <p:nvPr/>
          </p:nvGrpSpPr>
          <p:grpSpPr>
            <a:xfrm>
              <a:off x="7162077" y="2371515"/>
              <a:ext cx="1973700" cy="1096800"/>
              <a:chOff x="7419318" y="2635335"/>
              <a:chExt cx="1973700" cy="1096800"/>
            </a:xfrm>
          </p:grpSpPr>
          <p:sp>
            <p:nvSpPr>
              <p:cNvPr id="362" name="Google Shape;362;p39"/>
              <p:cNvSpPr/>
              <p:nvPr/>
            </p:nvSpPr>
            <p:spPr>
              <a:xfrm>
                <a:off x="7419318" y="2635335"/>
                <a:ext cx="1791600" cy="1096800"/>
              </a:xfrm>
              <a:prstGeom prst="rect">
                <a:avLst/>
              </a:prstGeom>
              <a:solidFill>
                <a:schemeClr val="lt1"/>
              </a:solidFill>
              <a:ln w="1905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3" name="Google Shape;363;p39"/>
              <p:cNvSpPr/>
              <p:nvPr/>
            </p:nvSpPr>
            <p:spPr>
              <a:xfrm>
                <a:off x="7457718" y="2662566"/>
                <a:ext cx="1935300" cy="91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00"/>
                  </a:spcBef>
                  <a:spcAft>
                    <a:spcPts val="0"/>
                  </a:spcAft>
                  <a:buNone/>
                </a:pPr>
                <a:r>
                  <a:rPr lang="en-US" sz="1200" dirty="0"/>
                  <a:t>Achieve basic socialist </a:t>
                </a:r>
                <a:r>
                  <a:rPr lang="en-US" sz="1200" dirty="0" err="1"/>
                  <a:t>modernisation</a:t>
                </a:r>
                <a:r>
                  <a:rPr lang="en-US" sz="1200" dirty="0"/>
                  <a:t> of the country. </a:t>
                </a:r>
                <a:endParaRPr sz="1200" dirty="0"/>
              </a:p>
            </p:txBody>
          </p:sp>
        </p:grpSp>
        <p:grpSp>
          <p:nvGrpSpPr>
            <p:cNvPr id="364" name="Google Shape;364;p39"/>
            <p:cNvGrpSpPr/>
            <p:nvPr/>
          </p:nvGrpSpPr>
          <p:grpSpPr>
            <a:xfrm>
              <a:off x="9174177" y="2008720"/>
              <a:ext cx="2429100" cy="1487849"/>
              <a:chOff x="9507744" y="2329773"/>
              <a:chExt cx="2429100" cy="1487849"/>
            </a:xfrm>
          </p:grpSpPr>
          <p:sp>
            <p:nvSpPr>
              <p:cNvPr id="365" name="Google Shape;365;p39"/>
              <p:cNvSpPr/>
              <p:nvPr/>
            </p:nvSpPr>
            <p:spPr>
              <a:xfrm>
                <a:off x="9507744" y="2344022"/>
                <a:ext cx="2429100" cy="1473600"/>
              </a:xfrm>
              <a:prstGeom prst="rect">
                <a:avLst/>
              </a:prstGeom>
              <a:solidFill>
                <a:schemeClr val="lt1"/>
              </a:solidFill>
              <a:ln w="1905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6" name="Google Shape;366;p39"/>
              <p:cNvSpPr/>
              <p:nvPr/>
            </p:nvSpPr>
            <p:spPr>
              <a:xfrm>
                <a:off x="9561294" y="2329773"/>
                <a:ext cx="2265000" cy="14466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SzPts val="1600"/>
                  <a:buNone/>
                </a:pPr>
                <a:r>
                  <a:rPr lang="en-US" sz="1200" dirty="0"/>
                  <a:t>Develop China into a great modern socialist country which is prosperous, strong, democratic, culturally advanced, harmonious and beautiful </a:t>
                </a:r>
                <a:endParaRPr sz="1200" dirty="0"/>
              </a:p>
            </p:txBody>
          </p:sp>
        </p:grpSp>
        <p:sp>
          <p:nvSpPr>
            <p:cNvPr id="367" name="Google Shape;367;p39"/>
            <p:cNvSpPr/>
            <p:nvPr/>
          </p:nvSpPr>
          <p:spPr>
            <a:xfrm>
              <a:off x="4897509" y="6009665"/>
              <a:ext cx="3373808"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tx1"/>
                  </a:solidFill>
                  <a:latin typeface="Arial"/>
                  <a:ea typeface="Arial"/>
                  <a:cs typeface="Arial"/>
                  <a:sym typeface="Arial"/>
                </a:rPr>
                <a:t>New </a:t>
              </a:r>
              <a:r>
                <a:rPr lang="en-US" sz="2400" b="1" i="0" u="none" strike="noStrike" cap="none" dirty="0" smtClean="0">
                  <a:solidFill>
                    <a:schemeClr val="tx1"/>
                  </a:solidFill>
                  <a:latin typeface="Arial"/>
                  <a:ea typeface="Arial"/>
                  <a:cs typeface="Arial"/>
                  <a:sym typeface="Arial"/>
                </a:rPr>
                <a:t>“Three-step”</a:t>
              </a:r>
              <a:endParaRPr sz="2400" b="1" i="0" u="none" strike="noStrike" cap="none" dirty="0">
                <a:solidFill>
                  <a:schemeClr val="tx1"/>
                </a:solidFill>
                <a:latin typeface="Arial"/>
                <a:ea typeface="Arial"/>
                <a:cs typeface="Arial"/>
                <a:sym typeface="Arial"/>
              </a:endParaRPr>
            </a:p>
          </p:txBody>
        </p:sp>
        <p:sp>
          <p:nvSpPr>
            <p:cNvPr id="369" name="Google Shape;369;p39"/>
            <p:cNvSpPr txBox="1"/>
            <p:nvPr/>
          </p:nvSpPr>
          <p:spPr>
            <a:xfrm>
              <a:off x="1199294" y="4593226"/>
              <a:ext cx="14886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dirty="0">
                  <a:solidFill>
                    <a:schemeClr val="dk1"/>
                  </a:solidFill>
                  <a:latin typeface="Times New Roman"/>
                  <a:ea typeface="Times New Roman"/>
                  <a:cs typeface="Times New Roman"/>
                  <a:sym typeface="Times New Roman"/>
                </a:rPr>
                <a:t>15th National Congress of CPC, 1997</a:t>
              </a:r>
              <a:endParaRPr sz="1600" dirty="0">
                <a:solidFill>
                  <a:schemeClr val="dk1"/>
                </a:solidFill>
                <a:latin typeface="Times New Roman"/>
                <a:ea typeface="Times New Roman"/>
                <a:cs typeface="Times New Roman"/>
              </a:endParaRPr>
            </a:p>
          </p:txBody>
        </p:sp>
        <p:sp>
          <p:nvSpPr>
            <p:cNvPr id="370" name="Google Shape;370;p39"/>
            <p:cNvSpPr/>
            <p:nvPr/>
          </p:nvSpPr>
          <p:spPr>
            <a:xfrm rot="16200000">
              <a:off x="6040261" y="1811376"/>
              <a:ext cx="384000" cy="8074200"/>
            </a:xfrm>
            <a:prstGeom prst="leftBracket">
              <a:avLst>
                <a:gd name="adj" fmla="val 8333"/>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DFKai-SB"/>
                <a:ea typeface="DFKai-SB"/>
                <a:cs typeface="DFKai-SB"/>
                <a:sym typeface="DFKai-SB"/>
              </a:endParaRPr>
            </a:p>
          </p:txBody>
        </p:sp>
        <p:cxnSp>
          <p:nvCxnSpPr>
            <p:cNvPr id="371" name="Google Shape;371;p39"/>
            <p:cNvCxnSpPr/>
            <p:nvPr/>
          </p:nvCxnSpPr>
          <p:spPr>
            <a:xfrm>
              <a:off x="3940633" y="3513284"/>
              <a:ext cx="0" cy="583800"/>
            </a:xfrm>
            <a:prstGeom prst="straightConnector1">
              <a:avLst/>
            </a:prstGeom>
            <a:noFill/>
            <a:ln w="28575" cap="flat" cmpd="sng">
              <a:solidFill>
                <a:schemeClr val="dk1"/>
              </a:solidFill>
              <a:prstDash val="solid"/>
              <a:miter lim="800000"/>
              <a:headEnd type="none" w="sm" len="sm"/>
              <a:tailEnd type="none" w="sm" len="sm"/>
            </a:ln>
          </p:spPr>
        </p:cxnSp>
        <p:cxnSp>
          <p:nvCxnSpPr>
            <p:cNvPr id="372" name="Google Shape;372;p39"/>
            <p:cNvCxnSpPr/>
            <p:nvPr/>
          </p:nvCxnSpPr>
          <p:spPr>
            <a:xfrm>
              <a:off x="5956419" y="3513284"/>
              <a:ext cx="0" cy="583800"/>
            </a:xfrm>
            <a:prstGeom prst="straightConnector1">
              <a:avLst/>
            </a:prstGeom>
            <a:noFill/>
            <a:ln w="28575" cap="flat" cmpd="sng">
              <a:solidFill>
                <a:schemeClr val="dk1"/>
              </a:solidFill>
              <a:prstDash val="solid"/>
              <a:miter lim="800000"/>
              <a:headEnd type="none" w="sm" len="sm"/>
              <a:tailEnd type="none" w="sm" len="sm"/>
            </a:ln>
          </p:spPr>
        </p:cxnSp>
        <p:cxnSp>
          <p:nvCxnSpPr>
            <p:cNvPr id="373" name="Google Shape;373;p39"/>
            <p:cNvCxnSpPr/>
            <p:nvPr/>
          </p:nvCxnSpPr>
          <p:spPr>
            <a:xfrm>
              <a:off x="8088415" y="3513284"/>
              <a:ext cx="0" cy="583800"/>
            </a:xfrm>
            <a:prstGeom prst="straightConnector1">
              <a:avLst/>
            </a:prstGeom>
            <a:noFill/>
            <a:ln w="28575" cap="flat" cmpd="sng">
              <a:solidFill>
                <a:schemeClr val="dk1"/>
              </a:solidFill>
              <a:prstDash val="solid"/>
              <a:miter lim="800000"/>
              <a:headEnd type="none" w="sm" len="sm"/>
              <a:tailEnd type="none" w="sm" len="sm"/>
            </a:ln>
          </p:spPr>
        </p:cxnSp>
        <p:cxnSp>
          <p:nvCxnSpPr>
            <p:cNvPr id="374" name="Google Shape;374;p39"/>
            <p:cNvCxnSpPr/>
            <p:nvPr/>
          </p:nvCxnSpPr>
          <p:spPr>
            <a:xfrm>
              <a:off x="10413569" y="3513284"/>
              <a:ext cx="0" cy="583800"/>
            </a:xfrm>
            <a:prstGeom prst="straightConnector1">
              <a:avLst/>
            </a:prstGeom>
            <a:noFill/>
            <a:ln w="28575" cap="flat" cmpd="sng">
              <a:solidFill>
                <a:schemeClr val="dk1"/>
              </a:solidFill>
              <a:prstDash val="solid"/>
              <a:miter lim="800000"/>
              <a:headEnd type="none" w="sm" len="sm"/>
              <a:tailEnd type="none" w="sm" len="sm"/>
            </a:ln>
          </p:spPr>
        </p:cxnSp>
        <p:sp>
          <p:nvSpPr>
            <p:cNvPr id="377" name="Google Shape;377;p39"/>
            <p:cNvSpPr txBox="1"/>
            <p:nvPr/>
          </p:nvSpPr>
          <p:spPr>
            <a:xfrm>
              <a:off x="6096001" y="4116559"/>
              <a:ext cx="19923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dirty="0">
                  <a:solidFill>
                    <a:schemeClr val="accent1"/>
                  </a:solidFill>
                  <a:latin typeface="Arial"/>
                  <a:ea typeface="Arial"/>
                  <a:cs typeface="Arial"/>
                  <a:sym typeface="Arial"/>
                </a:rPr>
                <a:t>First </a:t>
              </a:r>
              <a:r>
                <a:rPr lang="en-US" sz="2200" dirty="0">
                  <a:solidFill>
                    <a:schemeClr val="accent1"/>
                  </a:solidFill>
                </a:rPr>
                <a:t>stage</a:t>
              </a:r>
              <a:endParaRPr sz="2200" dirty="0">
                <a:solidFill>
                  <a:schemeClr val="accent1"/>
                </a:solidFill>
              </a:endParaRPr>
            </a:p>
          </p:txBody>
        </p:sp>
        <p:grpSp>
          <p:nvGrpSpPr>
            <p:cNvPr id="378" name="Google Shape;378;p39"/>
            <p:cNvGrpSpPr/>
            <p:nvPr/>
          </p:nvGrpSpPr>
          <p:grpSpPr>
            <a:xfrm>
              <a:off x="2301450" y="2466195"/>
              <a:ext cx="2867027" cy="1036581"/>
              <a:chOff x="2554609" y="2862121"/>
              <a:chExt cx="2867027" cy="1036581"/>
            </a:xfrm>
          </p:grpSpPr>
          <p:sp>
            <p:nvSpPr>
              <p:cNvPr id="379" name="Google Shape;379;p39"/>
              <p:cNvSpPr/>
              <p:nvPr/>
            </p:nvSpPr>
            <p:spPr>
              <a:xfrm>
                <a:off x="2554609" y="2872402"/>
                <a:ext cx="2828700" cy="1026300"/>
              </a:xfrm>
              <a:prstGeom prst="rect">
                <a:avLst/>
              </a:prstGeom>
              <a:solidFill>
                <a:schemeClr val="lt1"/>
              </a:solidFill>
              <a:ln w="1905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380" name="Google Shape;380;p39"/>
              <p:cNvSpPr/>
              <p:nvPr/>
            </p:nvSpPr>
            <p:spPr>
              <a:xfrm>
                <a:off x="2635836" y="2862121"/>
                <a:ext cx="2785800" cy="913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dirty="0"/>
                  <a:t>The GNP in 2000 doubled, making people’s “</a:t>
                </a:r>
                <a:r>
                  <a:rPr lang="en-US" sz="1200" i="1" dirty="0" err="1"/>
                  <a:t>xiaokang</a:t>
                </a:r>
                <a:r>
                  <a:rPr lang="en-US" sz="1200" dirty="0"/>
                  <a:t>” (</a:t>
                </a:r>
                <a:r>
                  <a:rPr lang="zh-TW" altLang="en-US" sz="1200" dirty="0"/>
                  <a:t>小康</a:t>
                </a:r>
                <a:r>
                  <a:rPr lang="en-US" sz="1200" dirty="0"/>
                  <a:t>) life even better off.</a:t>
                </a:r>
                <a:endParaRPr sz="1200" dirty="0"/>
              </a:p>
            </p:txBody>
          </p:sp>
        </p:grpSp>
      </p:grpSp>
      <p:sp>
        <p:nvSpPr>
          <p:cNvPr id="381" name="Google Shape;381;p39"/>
          <p:cNvSpPr txBox="1"/>
          <p:nvPr/>
        </p:nvSpPr>
        <p:spPr>
          <a:xfrm>
            <a:off x="8036124" y="4349152"/>
            <a:ext cx="19923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chemeClr val="accent1"/>
                </a:solidFill>
              </a:rPr>
              <a:t>Second stage</a:t>
            </a:r>
            <a:endParaRPr sz="2200" dirty="0">
              <a:solidFill>
                <a:schemeClr val="accent1"/>
              </a:solidFill>
            </a:endParaRPr>
          </a:p>
        </p:txBody>
      </p:sp>
      <p:pic>
        <p:nvPicPr>
          <p:cNvPr id="41" name="Google Shape;368;p39"/>
          <p:cNvPicPr preferRelativeResize="0"/>
          <p:nvPr/>
        </p:nvPicPr>
        <p:blipFill rotWithShape="1">
          <a:blip r:embed="rId4">
            <a:alphaModFix/>
          </a:blip>
          <a:srcRect/>
          <a:stretch/>
        </p:blipFill>
        <p:spPr>
          <a:xfrm>
            <a:off x="1840539" y="4386065"/>
            <a:ext cx="318515" cy="318515"/>
          </a:xfrm>
          <a:prstGeom prst="rect">
            <a:avLst/>
          </a:prstGeom>
          <a:noFill/>
          <a:ln>
            <a:noFill/>
          </a:ln>
        </p:spPr>
      </p:pic>
      <p:pic>
        <p:nvPicPr>
          <p:cNvPr id="42" name="Google Shape;368;p39"/>
          <p:cNvPicPr preferRelativeResize="0"/>
          <p:nvPr/>
        </p:nvPicPr>
        <p:blipFill rotWithShape="1">
          <a:blip r:embed="rId4">
            <a:alphaModFix/>
          </a:blip>
          <a:srcRect/>
          <a:stretch/>
        </p:blipFill>
        <p:spPr>
          <a:xfrm>
            <a:off x="3717676" y="4405301"/>
            <a:ext cx="318515" cy="318515"/>
          </a:xfrm>
          <a:prstGeom prst="rect">
            <a:avLst/>
          </a:prstGeom>
          <a:noFill/>
          <a:ln>
            <a:noFill/>
          </a:ln>
        </p:spPr>
      </p:pic>
      <p:pic>
        <p:nvPicPr>
          <p:cNvPr id="43" name="Google Shape;368;p39"/>
          <p:cNvPicPr preferRelativeResize="0"/>
          <p:nvPr/>
        </p:nvPicPr>
        <p:blipFill rotWithShape="1">
          <a:blip r:embed="rId4">
            <a:alphaModFix/>
          </a:blip>
          <a:srcRect/>
          <a:stretch/>
        </p:blipFill>
        <p:spPr>
          <a:xfrm>
            <a:off x="5749430" y="4392528"/>
            <a:ext cx="318515" cy="318515"/>
          </a:xfrm>
          <a:prstGeom prst="rect">
            <a:avLst/>
          </a:prstGeom>
          <a:noFill/>
          <a:ln>
            <a:noFill/>
          </a:ln>
        </p:spPr>
      </p:pic>
      <p:pic>
        <p:nvPicPr>
          <p:cNvPr id="44" name="Google Shape;368;p39"/>
          <p:cNvPicPr preferRelativeResize="0"/>
          <p:nvPr/>
        </p:nvPicPr>
        <p:blipFill rotWithShape="1">
          <a:blip r:embed="rId4">
            <a:alphaModFix/>
          </a:blip>
          <a:srcRect/>
          <a:stretch/>
        </p:blipFill>
        <p:spPr>
          <a:xfrm>
            <a:off x="10186934" y="4392528"/>
            <a:ext cx="318515" cy="318515"/>
          </a:xfrm>
          <a:prstGeom prst="rect">
            <a:avLst/>
          </a:prstGeom>
          <a:noFill/>
          <a:ln>
            <a:noFill/>
          </a:ln>
        </p:spPr>
      </p:pic>
    </p:spTree>
    <p:extLst>
      <p:ext uri="{BB962C8B-B14F-4D97-AF65-F5344CB8AC3E}">
        <p14:creationId xmlns:p14="http://schemas.microsoft.com/office/powerpoint/2010/main" val="1841634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0"/>
          <p:cNvSpPr txBox="1">
            <a:spLocks noGrp="1"/>
          </p:cNvSpPr>
          <p:nvPr>
            <p:ph type="title" idx="4294967295"/>
          </p:nvPr>
        </p:nvSpPr>
        <p:spPr>
          <a:xfrm>
            <a:off x="432619" y="396146"/>
            <a:ext cx="11461184" cy="640103"/>
          </a:xfrm>
          <a:prstGeom prst="rect">
            <a:avLst/>
          </a:prstGeom>
          <a:noFill/>
          <a:ln>
            <a:noFill/>
          </a:ln>
        </p:spPr>
        <p:txBody>
          <a:bodyPr spcFirstLastPara="1" wrap="square" lIns="91425" tIns="45700" rIns="91425" bIns="45700" anchor="t" anchorCtr="0">
            <a:noAutofit/>
          </a:bodyPr>
          <a:lstStyle/>
          <a:p>
            <a:pPr lvl="0" algn="ctr">
              <a:lnSpc>
                <a:spcPct val="90000"/>
              </a:lnSpc>
              <a:buSzPts val="4000"/>
            </a:pPr>
            <a:r>
              <a:rPr lang="en-US" sz="2400" b="1" dirty="0"/>
              <a:t>The significance of adjustment of the New “Three-step development strategy”</a:t>
            </a:r>
            <a:br>
              <a:rPr lang="en-US" sz="2400" b="1" dirty="0"/>
            </a:br>
            <a:r>
              <a:rPr lang="en-US" sz="2400" b="1" dirty="0">
                <a:solidFill>
                  <a:srgbClr val="FF0000"/>
                </a:solidFill>
              </a:rPr>
              <a:t> </a:t>
            </a:r>
            <a:endParaRPr sz="2400" b="1" i="0" u="none" strike="noStrike" cap="none" dirty="0">
              <a:solidFill>
                <a:srgbClr val="FF0000"/>
              </a:solidFill>
              <a:latin typeface="Arial"/>
              <a:ea typeface="Arial"/>
              <a:cs typeface="Arial"/>
              <a:sym typeface="Arial"/>
            </a:endParaRPr>
          </a:p>
        </p:txBody>
      </p:sp>
      <p:sp>
        <p:nvSpPr>
          <p:cNvPr id="387" name="Google Shape;387;p40"/>
          <p:cNvSpPr/>
          <p:nvPr/>
        </p:nvSpPr>
        <p:spPr>
          <a:xfrm>
            <a:off x="740677" y="1187450"/>
            <a:ext cx="10406294" cy="4373595"/>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8" name="Google Shape;388;p40"/>
          <p:cNvSpPr txBox="1"/>
          <p:nvPr/>
        </p:nvSpPr>
        <p:spPr>
          <a:xfrm>
            <a:off x="890375" y="1213919"/>
            <a:ext cx="10106898" cy="4498327"/>
          </a:xfrm>
          <a:prstGeom prst="rect">
            <a:avLst/>
          </a:prstGeom>
          <a:noFill/>
          <a:ln>
            <a:noFill/>
          </a:ln>
        </p:spPr>
        <p:txBody>
          <a:bodyPr spcFirstLastPara="1" wrap="square" lIns="91425" tIns="45700" rIns="91425" bIns="45700" anchor="t" anchorCtr="0">
            <a:normAutofit/>
          </a:bodyPr>
          <a:lstStyle/>
          <a:p>
            <a:pPr marL="228600" marR="0" lvl="0" indent="-127000" algn="just" rtl="0">
              <a:lnSpc>
                <a:spcPct val="120000"/>
              </a:lnSpc>
              <a:spcBef>
                <a:spcPts val="600"/>
              </a:spcBef>
              <a:spcAft>
                <a:spcPts val="600"/>
              </a:spcAft>
              <a:buClr>
                <a:schemeClr val="dk1"/>
              </a:buClr>
              <a:buSzPts val="1600"/>
              <a:buChar char="•"/>
            </a:pPr>
            <a:r>
              <a:rPr lang="en-US" sz="2100" dirty="0"/>
              <a:t>Both the original and the new “Three-step” Plans clearly stated the target GNP. However, it is not mentioned in the </a:t>
            </a:r>
            <a:r>
              <a:rPr lang="en-US" sz="2100" dirty="0" smtClean="0"/>
              <a:t>strategic adjustment, </a:t>
            </a:r>
            <a:r>
              <a:rPr lang="en-US" sz="2100" dirty="0"/>
              <a:t>reflecting that that the country no longer focused on fast-growing economic development but high-quality development. </a:t>
            </a:r>
            <a:r>
              <a:rPr lang="en-US" sz="2100" dirty="0" smtClean="0"/>
              <a:t> Through </a:t>
            </a:r>
            <a:r>
              <a:rPr lang="en-US" sz="2100" dirty="0"/>
              <a:t>raising the people's living standards, the country's all-round development is promoted. </a:t>
            </a:r>
            <a:endParaRPr sz="2100" dirty="0"/>
          </a:p>
          <a:p>
            <a:pPr marL="228600" lvl="0" indent="-127000" algn="just">
              <a:lnSpc>
                <a:spcPct val="120000"/>
              </a:lnSpc>
              <a:spcBef>
                <a:spcPts val="600"/>
              </a:spcBef>
              <a:spcAft>
                <a:spcPts val="600"/>
              </a:spcAft>
              <a:buClr>
                <a:schemeClr val="dk1"/>
              </a:buClr>
              <a:buSzPts val="1600"/>
              <a:buFont typeface="Arial"/>
              <a:buChar char="•"/>
            </a:pPr>
            <a:r>
              <a:rPr lang="en-US" sz="2100" dirty="0"/>
              <a:t>From 2035 to mid-21st century, the country is to be developed into a great modern socialist country, which is prosperous, strong, democratic, culturally advanced, harmonious and beautiful. </a:t>
            </a:r>
            <a:r>
              <a:rPr lang="en-US" sz="2100" dirty="0" smtClean="0"/>
              <a:t> The </a:t>
            </a:r>
            <a:r>
              <a:rPr lang="en-US" sz="2100" dirty="0"/>
              <a:t>addition of “beautiful” and “strong” shows that China not only pursues national strength but also values environmental protection. </a:t>
            </a:r>
            <a:endParaRPr sz="2100" dirty="0"/>
          </a:p>
        </p:txBody>
      </p:sp>
    </p:spTree>
    <p:extLst>
      <p:ext uri="{BB962C8B-B14F-4D97-AF65-F5344CB8AC3E}">
        <p14:creationId xmlns:p14="http://schemas.microsoft.com/office/powerpoint/2010/main" val="740670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1"/>
          <p:cNvSpPr txBox="1"/>
          <p:nvPr/>
        </p:nvSpPr>
        <p:spPr>
          <a:xfrm>
            <a:off x="1272467" y="1007601"/>
            <a:ext cx="10175821" cy="2031285"/>
          </a:xfrm>
          <a:prstGeom prst="rect">
            <a:avLst/>
          </a:prstGeom>
          <a:noFill/>
          <a:ln>
            <a:noFill/>
          </a:ln>
        </p:spPr>
        <p:txBody>
          <a:bodyPr spcFirstLastPara="1" wrap="square" lIns="91425" tIns="45700" rIns="91425" bIns="45700" anchor="t" anchorCtr="0">
            <a:spAutoFit/>
          </a:bodyPr>
          <a:lstStyle/>
          <a:p>
            <a:pPr lvl="0">
              <a:lnSpc>
                <a:spcPct val="120000"/>
              </a:lnSpc>
              <a:spcBef>
                <a:spcPts val="600"/>
              </a:spcBef>
              <a:spcAft>
                <a:spcPts val="600"/>
              </a:spcAft>
              <a:buSzPts val="1800"/>
            </a:pPr>
            <a:r>
              <a:rPr lang="en-US" sz="1600" b="0" i="0" u="none" strike="noStrike" cap="none" dirty="0">
                <a:solidFill>
                  <a:schemeClr val="dk1"/>
                </a:solidFill>
                <a:sym typeface="Arial"/>
              </a:rPr>
              <a:t>Compare the </a:t>
            </a:r>
            <a:r>
              <a:rPr lang="en-US" sz="1600" b="0" i="0" u="none" strike="noStrike" cap="none" dirty="0">
                <a:solidFill>
                  <a:schemeClr val="tx1"/>
                </a:solidFill>
                <a:sym typeface="Arial"/>
              </a:rPr>
              <a:t>content of each adjustment of the </a:t>
            </a:r>
            <a:r>
              <a:rPr lang="en-US" sz="1600" b="0" i="0" u="none" strike="noStrike" cap="none" dirty="0" smtClean="0">
                <a:solidFill>
                  <a:schemeClr val="tx1"/>
                </a:solidFill>
                <a:sym typeface="Arial"/>
              </a:rPr>
              <a:t>“</a:t>
            </a:r>
            <a:r>
              <a:rPr lang="en-US" sz="1600" dirty="0">
                <a:solidFill>
                  <a:schemeClr val="tx1"/>
                </a:solidFill>
              </a:rPr>
              <a:t>three-step development strategy” and answer the following </a:t>
            </a:r>
            <a:r>
              <a:rPr lang="en-US" sz="1600" b="0" i="0" u="none" strike="noStrike" cap="none" dirty="0">
                <a:solidFill>
                  <a:schemeClr val="tx1"/>
                </a:solidFill>
                <a:sym typeface="Arial"/>
              </a:rPr>
              <a:t>questions</a:t>
            </a:r>
            <a:r>
              <a:rPr lang="en-US" sz="1600" dirty="0">
                <a:solidFill>
                  <a:schemeClr val="tx1"/>
                </a:solidFill>
              </a:rPr>
              <a:t>. </a:t>
            </a:r>
            <a:endParaRPr sz="1600" b="0" i="0" u="none" strike="noStrike" cap="none" dirty="0">
              <a:solidFill>
                <a:schemeClr val="tx1"/>
              </a:solidFill>
              <a:sym typeface="Arial"/>
            </a:endParaRPr>
          </a:p>
          <a:p>
            <a:pPr marL="0" marR="0" lvl="0" indent="0" algn="l" rtl="0">
              <a:lnSpc>
                <a:spcPct val="120000"/>
              </a:lnSpc>
              <a:spcBef>
                <a:spcPts val="600"/>
              </a:spcBef>
              <a:spcAft>
                <a:spcPts val="600"/>
              </a:spcAft>
              <a:buClr>
                <a:srgbClr val="000000"/>
              </a:buClr>
              <a:buSzPts val="1800"/>
              <a:buFont typeface="Arial"/>
              <a:buNone/>
            </a:pPr>
            <a:r>
              <a:rPr lang="en-US" sz="1600" b="1" i="0" u="none" strike="noStrike" cap="none" dirty="0">
                <a:solidFill>
                  <a:schemeClr val="tx1"/>
                </a:solidFill>
                <a:sym typeface="Arial"/>
              </a:rPr>
              <a:t>Q(1): </a:t>
            </a:r>
            <a:r>
              <a:rPr lang="en-US" sz="1600" b="0" i="0" u="none" strike="noStrike" cap="none" dirty="0">
                <a:solidFill>
                  <a:schemeClr val="tx1"/>
                </a:solidFill>
                <a:sym typeface="Arial"/>
              </a:rPr>
              <a:t>Describe the </a:t>
            </a:r>
            <a:r>
              <a:rPr lang="en-US" sz="1600" dirty="0">
                <a:solidFill>
                  <a:schemeClr val="tx1"/>
                </a:solidFill>
              </a:rPr>
              <a:t>relationship between the country’s </a:t>
            </a:r>
            <a:r>
              <a:rPr lang="en-US" sz="1600" dirty="0" err="1">
                <a:solidFill>
                  <a:schemeClr val="tx1"/>
                </a:solidFill>
              </a:rPr>
              <a:t>modernisation</a:t>
            </a:r>
            <a:r>
              <a:rPr lang="en-US" sz="1600" dirty="0">
                <a:solidFill>
                  <a:schemeClr val="tx1"/>
                </a:solidFill>
              </a:rPr>
              <a:t> and the “th</a:t>
            </a:r>
            <a:r>
              <a:rPr lang="en-US" sz="1600" b="0" i="0" u="none" strike="noStrike" cap="none" dirty="0" smtClean="0">
                <a:solidFill>
                  <a:schemeClr val="tx1"/>
                </a:solidFill>
                <a:sym typeface="Arial"/>
              </a:rPr>
              <a:t>ree-step” </a:t>
            </a:r>
            <a:r>
              <a:rPr lang="en-US" sz="1600" b="0" i="0" u="none" strike="noStrike" cap="none" dirty="0">
                <a:solidFill>
                  <a:schemeClr val="tx1"/>
                </a:solidFill>
                <a:sym typeface="Arial"/>
              </a:rPr>
              <a:t>strategy. </a:t>
            </a:r>
            <a:endParaRPr sz="1600" b="0" i="0" u="none" strike="noStrike" cap="none" dirty="0">
              <a:solidFill>
                <a:schemeClr val="tx1"/>
              </a:solidFill>
              <a:sym typeface="Arial"/>
            </a:endParaRPr>
          </a:p>
          <a:p>
            <a:pPr marL="539750" marR="0" lvl="0" indent="-539750" algn="just" rtl="0">
              <a:lnSpc>
                <a:spcPct val="120000"/>
              </a:lnSpc>
              <a:spcBef>
                <a:spcPts val="600"/>
              </a:spcBef>
              <a:spcAft>
                <a:spcPts val="600"/>
              </a:spcAft>
              <a:buClr>
                <a:srgbClr val="000000"/>
              </a:buClr>
              <a:buSzPts val="1800"/>
              <a:buFont typeface="Arial"/>
              <a:buNone/>
            </a:pPr>
            <a:r>
              <a:rPr lang="en-US" sz="1600" b="1" i="0" u="none" strike="noStrike" cap="none" dirty="0">
                <a:solidFill>
                  <a:schemeClr val="tx1"/>
                </a:solidFill>
                <a:sym typeface="Arial"/>
              </a:rPr>
              <a:t>Q(2): </a:t>
            </a:r>
            <a:r>
              <a:rPr lang="en-US" sz="1600" dirty="0">
                <a:solidFill>
                  <a:schemeClr val="tx1"/>
                </a:solidFill>
              </a:rPr>
              <a:t>Considering the adjustments of the “Three-step Development Strategy”, what are the adjustments </a:t>
            </a:r>
            <a:r>
              <a:rPr lang="en-US" sz="1600" dirty="0" smtClean="0">
                <a:solidFill>
                  <a:schemeClr val="tx1"/>
                </a:solidFill>
              </a:rPr>
              <a:t>in </a:t>
            </a:r>
            <a:r>
              <a:rPr lang="en-US" sz="1600" dirty="0">
                <a:solidFill>
                  <a:schemeClr val="tx1"/>
                </a:solidFill>
              </a:rPr>
              <a:t>the goal of </a:t>
            </a:r>
            <a:r>
              <a:rPr lang="en-US" sz="1600" dirty="0" err="1">
                <a:solidFill>
                  <a:schemeClr val="tx1"/>
                </a:solidFill>
              </a:rPr>
              <a:t>modernisations</a:t>
            </a:r>
            <a:r>
              <a:rPr lang="en-US" sz="1600" dirty="0">
                <a:solidFill>
                  <a:schemeClr val="tx1"/>
                </a:solidFill>
              </a:rPr>
              <a:t>? </a:t>
            </a:r>
            <a:endParaRPr sz="1600" dirty="0">
              <a:solidFill>
                <a:schemeClr val="tx1"/>
              </a:solidFill>
              <a:sym typeface="DFKai-SB"/>
            </a:endParaRPr>
          </a:p>
        </p:txBody>
      </p:sp>
      <p:grpSp>
        <p:nvGrpSpPr>
          <p:cNvPr id="395" name="Google Shape;395;p41"/>
          <p:cNvGrpSpPr/>
          <p:nvPr/>
        </p:nvGrpSpPr>
        <p:grpSpPr>
          <a:xfrm>
            <a:off x="495998" y="225304"/>
            <a:ext cx="3143314" cy="673318"/>
            <a:chOff x="977900" y="558582"/>
            <a:chExt cx="3143314" cy="673318"/>
          </a:xfrm>
        </p:grpSpPr>
        <p:sp>
          <p:nvSpPr>
            <p:cNvPr id="396" name="Google Shape;396;p41"/>
            <p:cNvSpPr/>
            <p:nvPr/>
          </p:nvSpPr>
          <p:spPr>
            <a:xfrm>
              <a:off x="977900" y="806450"/>
              <a:ext cx="363538" cy="363538"/>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7" name="Google Shape;397;p41"/>
            <p:cNvSpPr/>
            <p:nvPr/>
          </p:nvSpPr>
          <p:spPr>
            <a:xfrm>
              <a:off x="1101725" y="941388"/>
              <a:ext cx="303213" cy="290512"/>
            </a:xfrm>
            <a:prstGeom prst="rect">
              <a:avLst/>
            </a:prstGeom>
            <a:solidFill>
              <a:srgbClr val="C804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8" name="Google Shape;398;p41"/>
            <p:cNvSpPr txBox="1"/>
            <p:nvPr/>
          </p:nvSpPr>
          <p:spPr>
            <a:xfrm>
              <a:off x="1341438" y="558582"/>
              <a:ext cx="2779776"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Microsoft JhengHei"/>
                  <a:ea typeface="Microsoft JhengHei"/>
                  <a:cs typeface="Microsoft JhengHei"/>
                  <a:sym typeface="Microsoft JhengHei"/>
                </a:rPr>
                <a:t>Questions</a:t>
              </a:r>
              <a:endParaRPr sz="1400" b="0" i="0" u="none" strike="noStrike" cap="none">
                <a:solidFill>
                  <a:srgbClr val="000000"/>
                </a:solidFill>
                <a:latin typeface="Arial"/>
                <a:ea typeface="Arial"/>
                <a:cs typeface="Arial"/>
                <a:sym typeface="Arial"/>
              </a:endParaRPr>
            </a:p>
          </p:txBody>
        </p:sp>
        <p:cxnSp>
          <p:nvCxnSpPr>
            <p:cNvPr id="399" name="Google Shape;399;p41"/>
            <p:cNvCxnSpPr>
              <a:endCxn id="398" idx="2"/>
            </p:cNvCxnSpPr>
            <p:nvPr/>
          </p:nvCxnSpPr>
          <p:spPr>
            <a:xfrm>
              <a:off x="1404726" y="1204872"/>
              <a:ext cx="1326600" cy="0"/>
            </a:xfrm>
            <a:prstGeom prst="straightConnector1">
              <a:avLst/>
            </a:prstGeom>
            <a:noFill/>
            <a:ln w="57150" cap="flat" cmpd="sng">
              <a:solidFill>
                <a:srgbClr val="C00000"/>
              </a:solidFill>
              <a:prstDash val="solid"/>
              <a:miter lim="800000"/>
              <a:headEnd type="none" w="sm" len="sm"/>
              <a:tailEnd type="none" w="sm" len="sm"/>
            </a:ln>
          </p:spPr>
        </p:cxnSp>
      </p:grpSp>
      <p:grpSp>
        <p:nvGrpSpPr>
          <p:cNvPr id="400" name="Google Shape;400;p41"/>
          <p:cNvGrpSpPr/>
          <p:nvPr/>
        </p:nvGrpSpPr>
        <p:grpSpPr>
          <a:xfrm flipH="1">
            <a:off x="590181" y="1350385"/>
            <a:ext cx="540000" cy="540000"/>
            <a:chOff x="5195979" y="428797"/>
            <a:chExt cx="927463" cy="927463"/>
          </a:xfrm>
        </p:grpSpPr>
        <p:sp>
          <p:nvSpPr>
            <p:cNvPr id="401" name="Google Shape;401;p41"/>
            <p:cNvSpPr/>
            <p:nvPr/>
          </p:nvSpPr>
          <p:spPr>
            <a:xfrm>
              <a:off x="5195979" y="428797"/>
              <a:ext cx="927463" cy="927463"/>
            </a:xfrm>
            <a:prstGeom prst="ellipse">
              <a:avLst/>
            </a:prstGeom>
            <a:solidFill>
              <a:srgbClr val="C00000">
                <a:alpha val="1254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DFKai-SB"/>
                <a:ea typeface="DFKai-SB"/>
                <a:cs typeface="DFKai-SB"/>
                <a:sym typeface="DFKai-SB"/>
              </a:endParaRPr>
            </a:p>
          </p:txBody>
        </p:sp>
        <p:grpSp>
          <p:nvGrpSpPr>
            <p:cNvPr id="402" name="Google Shape;402;p41"/>
            <p:cNvGrpSpPr/>
            <p:nvPr/>
          </p:nvGrpSpPr>
          <p:grpSpPr>
            <a:xfrm>
              <a:off x="5235042" y="460898"/>
              <a:ext cx="876427" cy="882962"/>
              <a:chOff x="6130069" y="1975983"/>
              <a:chExt cx="876427" cy="882962"/>
            </a:xfrm>
          </p:grpSpPr>
          <p:sp>
            <p:nvSpPr>
              <p:cNvPr id="403" name="Google Shape;403;p41"/>
              <p:cNvSpPr/>
              <p:nvPr/>
            </p:nvSpPr>
            <p:spPr>
              <a:xfrm>
                <a:off x="6138783" y="1991232"/>
                <a:ext cx="867713" cy="867713"/>
              </a:xfrm>
              <a:custGeom>
                <a:avLst/>
                <a:gdLst/>
                <a:ahLst/>
                <a:cxnLst/>
                <a:rect l="l" t="t" r="r" b="b"/>
                <a:pathLst>
                  <a:path w="80" h="80" extrusionOk="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DFKai-SB"/>
                  <a:ea typeface="DFKai-SB"/>
                  <a:cs typeface="DFKai-SB"/>
                  <a:sym typeface="DFKai-SB"/>
                </a:endParaRPr>
              </a:p>
            </p:txBody>
          </p:sp>
          <p:sp>
            <p:nvSpPr>
              <p:cNvPr id="404" name="Google Shape;404;p41"/>
              <p:cNvSpPr/>
              <p:nvPr/>
            </p:nvSpPr>
            <p:spPr>
              <a:xfrm>
                <a:off x="6130069" y="1975983"/>
                <a:ext cx="867712" cy="867711"/>
              </a:xfrm>
              <a:custGeom>
                <a:avLst/>
                <a:gdLst/>
                <a:ahLst/>
                <a:cxnLst/>
                <a:rect l="l" t="t" r="r" b="b"/>
                <a:pathLst>
                  <a:path w="80" h="80" extrusionOk="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DFKai-SB"/>
                  <a:ea typeface="DFKai-SB"/>
                  <a:cs typeface="DFKai-SB"/>
                  <a:sym typeface="DFKai-SB"/>
                </a:endParaRPr>
              </a:p>
            </p:txBody>
          </p:sp>
        </p:grpSp>
        <p:sp>
          <p:nvSpPr>
            <p:cNvPr id="405" name="Google Shape;405;p41"/>
            <p:cNvSpPr/>
            <p:nvPr/>
          </p:nvSpPr>
          <p:spPr>
            <a:xfrm flipH="1">
              <a:off x="5533821" y="626452"/>
              <a:ext cx="276775" cy="369453"/>
            </a:xfrm>
            <a:custGeom>
              <a:avLst/>
              <a:gdLst/>
              <a:ahLst/>
              <a:cxnLst/>
              <a:rect l="l" t="t" r="r" b="b"/>
              <a:pathLst>
                <a:path w="24" h="32" extrusionOk="0">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2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DFKai-SB"/>
                <a:ea typeface="DFKai-SB"/>
                <a:cs typeface="DFKai-SB"/>
                <a:sym typeface="DFKai-SB"/>
              </a:endParaRPr>
            </a:p>
          </p:txBody>
        </p:sp>
        <p:sp>
          <p:nvSpPr>
            <p:cNvPr id="406" name="Google Shape;406;p41"/>
            <p:cNvSpPr/>
            <p:nvPr/>
          </p:nvSpPr>
          <p:spPr>
            <a:xfrm>
              <a:off x="5618795" y="1102644"/>
              <a:ext cx="116471" cy="115219"/>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DFKai-SB"/>
                <a:ea typeface="DFKai-SB"/>
                <a:cs typeface="DFKai-SB"/>
                <a:sym typeface="DFKai-SB"/>
              </a:endParaRPr>
            </a:p>
          </p:txBody>
        </p:sp>
      </p:grpSp>
      <p:grpSp>
        <p:nvGrpSpPr>
          <p:cNvPr id="407" name="Google Shape;407;p41"/>
          <p:cNvGrpSpPr/>
          <p:nvPr/>
        </p:nvGrpSpPr>
        <p:grpSpPr>
          <a:xfrm>
            <a:off x="668416" y="2937282"/>
            <a:ext cx="493472" cy="540000"/>
            <a:chOff x="6523756" y="488141"/>
            <a:chExt cx="883270" cy="966551"/>
          </a:xfrm>
        </p:grpSpPr>
        <p:sp>
          <p:nvSpPr>
            <p:cNvPr id="408" name="Google Shape;408;p41"/>
            <p:cNvSpPr/>
            <p:nvPr/>
          </p:nvSpPr>
          <p:spPr>
            <a:xfrm>
              <a:off x="6523756" y="488141"/>
              <a:ext cx="826517" cy="891903"/>
            </a:xfrm>
            <a:prstGeom prst="flowChartOffpageConnector">
              <a:avLst/>
            </a:prstGeom>
            <a:solidFill>
              <a:srgbClr val="21D0C2">
                <a:alpha val="1254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DFKai-SB"/>
                <a:ea typeface="DFKai-SB"/>
                <a:cs typeface="DFKai-SB"/>
                <a:sym typeface="DFKai-SB"/>
              </a:endParaRPr>
            </a:p>
          </p:txBody>
        </p:sp>
        <p:sp>
          <p:nvSpPr>
            <p:cNvPr id="409" name="Google Shape;409;p41"/>
            <p:cNvSpPr/>
            <p:nvPr/>
          </p:nvSpPr>
          <p:spPr>
            <a:xfrm>
              <a:off x="6580509" y="562789"/>
              <a:ext cx="826517" cy="891903"/>
            </a:xfrm>
            <a:prstGeom prst="flowChartOffpageConnector">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DFKai-SB"/>
                <a:ea typeface="DFKai-SB"/>
                <a:cs typeface="DFKai-SB"/>
                <a:sym typeface="DFKai-SB"/>
              </a:endParaRPr>
            </a:p>
          </p:txBody>
        </p:sp>
        <p:sp>
          <p:nvSpPr>
            <p:cNvPr id="410" name="Google Shape;410;p41"/>
            <p:cNvSpPr/>
            <p:nvPr/>
          </p:nvSpPr>
          <p:spPr>
            <a:xfrm>
              <a:off x="6560792" y="529167"/>
              <a:ext cx="826517" cy="891903"/>
            </a:xfrm>
            <a:prstGeom prst="flowChartOffpageConnector">
              <a:avLst/>
            </a:prstGeom>
            <a:solidFill>
              <a:srgbClr val="21D0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DFKai-SB"/>
                <a:ea typeface="DFKai-SB"/>
                <a:cs typeface="DFKai-SB"/>
                <a:sym typeface="DFKai-SB"/>
              </a:endParaRPr>
            </a:p>
          </p:txBody>
        </p:sp>
        <p:grpSp>
          <p:nvGrpSpPr>
            <p:cNvPr id="411" name="Google Shape;411;p41"/>
            <p:cNvGrpSpPr/>
            <p:nvPr/>
          </p:nvGrpSpPr>
          <p:grpSpPr>
            <a:xfrm>
              <a:off x="6676279" y="647264"/>
              <a:ext cx="600075" cy="568325"/>
              <a:chOff x="5991226" y="2949576"/>
              <a:chExt cx="600075" cy="568325"/>
            </a:xfrm>
          </p:grpSpPr>
          <p:sp>
            <p:nvSpPr>
              <p:cNvPr id="412" name="Google Shape;412;p41"/>
              <p:cNvSpPr/>
              <p:nvPr/>
            </p:nvSpPr>
            <p:spPr>
              <a:xfrm>
                <a:off x="5991226" y="3168651"/>
                <a:ext cx="349250" cy="349250"/>
              </a:xfrm>
              <a:custGeom>
                <a:avLst/>
                <a:gdLst/>
                <a:ahLst/>
                <a:cxnLst/>
                <a:rect l="l" t="t" r="r" b="b"/>
                <a:pathLst>
                  <a:path w="43" h="43" extrusionOk="0">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DFKai-SB"/>
                  <a:ea typeface="DFKai-SB"/>
                  <a:cs typeface="DFKai-SB"/>
                  <a:sym typeface="DFKai-SB"/>
                </a:endParaRPr>
              </a:p>
            </p:txBody>
          </p:sp>
          <p:cxnSp>
            <p:nvCxnSpPr>
              <p:cNvPr id="413" name="Google Shape;413;p41"/>
              <p:cNvCxnSpPr/>
              <p:nvPr/>
            </p:nvCxnSpPr>
            <p:spPr>
              <a:xfrm rot="10800000" flipH="1">
                <a:off x="6283326" y="2949576"/>
                <a:ext cx="274638" cy="276225"/>
              </a:xfrm>
              <a:prstGeom prst="straightConnector1">
                <a:avLst/>
              </a:prstGeom>
              <a:noFill/>
              <a:ln w="38100" cap="rnd" cmpd="sng">
                <a:solidFill>
                  <a:schemeClr val="lt1"/>
                </a:solidFill>
                <a:prstDash val="solid"/>
                <a:round/>
                <a:headEnd type="none" w="sm" len="sm"/>
                <a:tailEnd type="none" w="sm" len="sm"/>
              </a:ln>
            </p:spPr>
          </p:cxnSp>
          <p:sp>
            <p:nvSpPr>
              <p:cNvPr id="414" name="Google Shape;414;p41"/>
              <p:cNvSpPr/>
              <p:nvPr/>
            </p:nvSpPr>
            <p:spPr>
              <a:xfrm>
                <a:off x="6403976" y="3006726"/>
                <a:ext cx="187325" cy="195263"/>
              </a:xfrm>
              <a:custGeom>
                <a:avLst/>
                <a:gdLst/>
                <a:ahLst/>
                <a:cxnLst/>
                <a:rect l="l" t="t" r="r" b="b"/>
                <a:pathLst>
                  <a:path w="118" h="123" extrusionOk="0">
                    <a:moveTo>
                      <a:pt x="0" y="67"/>
                    </a:moveTo>
                    <a:lnTo>
                      <a:pt x="51" y="123"/>
                    </a:lnTo>
                    <a:lnTo>
                      <a:pt x="118" y="56"/>
                    </a:lnTo>
                    <a:lnTo>
                      <a:pt x="62" y="0"/>
                    </a:lnTo>
                    <a:lnTo>
                      <a:pt x="0" y="67"/>
                    </a:lnTo>
                    <a:close/>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DFKai-SB"/>
                  <a:ea typeface="DFKai-SB"/>
                  <a:cs typeface="DFKai-SB"/>
                  <a:sym typeface="DFKai-SB"/>
                </a:endParaRPr>
              </a:p>
            </p:txBody>
          </p:sp>
        </p:grpSp>
      </p:grpSp>
      <p:sp>
        <p:nvSpPr>
          <p:cNvPr id="415" name="Google Shape;415;p41"/>
          <p:cNvSpPr txBox="1"/>
          <p:nvPr/>
        </p:nvSpPr>
        <p:spPr>
          <a:xfrm>
            <a:off x="1272467" y="3112656"/>
            <a:ext cx="10163277" cy="3602484"/>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US" b="1" i="0" u="none" strike="noStrike" cap="none" dirty="0">
                <a:solidFill>
                  <a:schemeClr val="dk1"/>
                </a:solidFill>
                <a:latin typeface="Arial"/>
                <a:ea typeface="Arial"/>
                <a:cs typeface="Arial"/>
                <a:sym typeface="Arial"/>
              </a:rPr>
              <a:t>Suggested answers</a:t>
            </a:r>
            <a:endParaRPr b="1" i="0" u="none" strike="noStrike" cap="none" dirty="0">
              <a:solidFill>
                <a:schemeClr val="dk1"/>
              </a:solidFill>
              <a:latin typeface="Arial"/>
              <a:ea typeface="Arial"/>
              <a:cs typeface="Arial"/>
              <a:sym typeface="Arial"/>
            </a:endParaRPr>
          </a:p>
          <a:p>
            <a:pPr lvl="0" algn="just">
              <a:lnSpc>
                <a:spcPct val="120000"/>
              </a:lnSpc>
              <a:spcBef>
                <a:spcPts val="600"/>
              </a:spcBef>
              <a:spcAft>
                <a:spcPts val="600"/>
              </a:spcAft>
            </a:pPr>
            <a:r>
              <a:rPr lang="en-US" sz="1600" dirty="0">
                <a:solidFill>
                  <a:schemeClr val="dk1"/>
                </a:solidFill>
              </a:rPr>
              <a:t>1) </a:t>
            </a:r>
            <a:r>
              <a:rPr lang="en-US" sz="1600" dirty="0" err="1">
                <a:solidFill>
                  <a:schemeClr val="dk1"/>
                </a:solidFill>
              </a:rPr>
              <a:t>Realisation</a:t>
            </a:r>
            <a:r>
              <a:rPr lang="en-US" sz="1600" dirty="0">
                <a:solidFill>
                  <a:schemeClr val="dk1"/>
                </a:solidFill>
              </a:rPr>
              <a:t> of </a:t>
            </a:r>
            <a:r>
              <a:rPr lang="en-US" sz="1600" dirty="0" err="1">
                <a:solidFill>
                  <a:schemeClr val="dk1"/>
                </a:solidFill>
              </a:rPr>
              <a:t>modernisation</a:t>
            </a:r>
            <a:r>
              <a:rPr lang="en-US" sz="1600" dirty="0">
                <a:solidFill>
                  <a:schemeClr val="dk1"/>
                </a:solidFill>
              </a:rPr>
              <a:t> is the long-term strategic goal of the country</a:t>
            </a:r>
            <a:r>
              <a:rPr lang="en-US" sz="1600" dirty="0" smtClean="0">
                <a:solidFill>
                  <a:schemeClr val="dk1"/>
                </a:solidFill>
              </a:rPr>
              <a:t>.  </a:t>
            </a:r>
            <a:r>
              <a:rPr lang="en-US" sz="1600" dirty="0">
                <a:solidFill>
                  <a:schemeClr val="dk1"/>
                </a:solidFill>
              </a:rPr>
              <a:t>The on-going adjustments and improvements of “Three-step Development Strategy” are the concrete, feasible steps to achieve the goal. In the course of reform and </a:t>
            </a:r>
            <a:r>
              <a:rPr lang="en-US" sz="1600" dirty="0" smtClean="0">
                <a:solidFill>
                  <a:schemeClr val="dk1"/>
                </a:solidFill>
              </a:rPr>
              <a:t>opening-up, strategic </a:t>
            </a:r>
            <a:r>
              <a:rPr lang="en-US" sz="1600" dirty="0">
                <a:solidFill>
                  <a:schemeClr val="dk1"/>
                </a:solidFill>
              </a:rPr>
              <a:t>adjustments of the development goal have been made according to the progress of </a:t>
            </a:r>
            <a:r>
              <a:rPr lang="en-US" sz="1600" dirty="0" err="1">
                <a:solidFill>
                  <a:schemeClr val="dk1"/>
                </a:solidFill>
              </a:rPr>
              <a:t>modernisation</a:t>
            </a:r>
            <a:r>
              <a:rPr lang="en-US" sz="1600" dirty="0">
                <a:solidFill>
                  <a:schemeClr val="dk1"/>
                </a:solidFill>
              </a:rPr>
              <a:t>. </a:t>
            </a:r>
            <a:r>
              <a:rPr lang="en-US" sz="1600" dirty="0" smtClean="0">
                <a:solidFill>
                  <a:schemeClr val="dk1"/>
                </a:solidFill>
              </a:rPr>
              <a:t> These </a:t>
            </a:r>
            <a:r>
              <a:rPr lang="en-US" sz="1600" dirty="0">
                <a:solidFill>
                  <a:schemeClr val="dk1"/>
                </a:solidFill>
              </a:rPr>
              <a:t>strategic goals </a:t>
            </a:r>
            <a:r>
              <a:rPr lang="en-US" sz="1600" dirty="0" smtClean="0">
                <a:solidFill>
                  <a:schemeClr val="dk1"/>
                </a:solidFill>
              </a:rPr>
              <a:t>facilitate the smooth implementation of </a:t>
            </a:r>
            <a:r>
              <a:rPr lang="en-US" sz="1600" dirty="0" err="1" smtClean="0">
                <a:solidFill>
                  <a:schemeClr val="dk1"/>
                </a:solidFill>
              </a:rPr>
              <a:t>moderisation</a:t>
            </a:r>
            <a:r>
              <a:rPr lang="en-US" sz="1600" dirty="0" smtClean="0">
                <a:solidFill>
                  <a:schemeClr val="dk1"/>
                </a:solidFill>
              </a:rPr>
              <a:t> of our country. </a:t>
            </a:r>
            <a:endParaRPr lang="en-US" sz="1600" dirty="0">
              <a:solidFill>
                <a:schemeClr val="dk1"/>
              </a:solidFill>
            </a:endParaRPr>
          </a:p>
          <a:p>
            <a:pPr marL="0" lvl="0" indent="0" algn="just" rtl="0">
              <a:lnSpc>
                <a:spcPct val="120000"/>
              </a:lnSpc>
              <a:spcBef>
                <a:spcPts val="600"/>
              </a:spcBef>
              <a:spcAft>
                <a:spcPts val="600"/>
              </a:spcAft>
              <a:buNone/>
            </a:pPr>
            <a:r>
              <a:rPr lang="en-US" sz="1600" dirty="0">
                <a:solidFill>
                  <a:schemeClr val="dk1"/>
                </a:solidFill>
              </a:rPr>
              <a:t>2) The goal of </a:t>
            </a:r>
            <a:r>
              <a:rPr lang="en-US" sz="1600" dirty="0" err="1">
                <a:solidFill>
                  <a:schemeClr val="dk1"/>
                </a:solidFill>
              </a:rPr>
              <a:t>modernisation</a:t>
            </a:r>
            <a:r>
              <a:rPr lang="en-US" sz="1600" dirty="0">
                <a:solidFill>
                  <a:schemeClr val="dk1"/>
                </a:solidFill>
              </a:rPr>
              <a:t> has been adjusted from </a:t>
            </a:r>
            <a:r>
              <a:rPr lang="en-US" sz="1600" dirty="0" smtClean="0">
                <a:solidFill>
                  <a:schemeClr val="dk1"/>
                </a:solidFill>
              </a:rPr>
              <a:t>“GNP per capita level reaches </a:t>
            </a:r>
            <a:r>
              <a:rPr lang="en-US" sz="1600" dirty="0">
                <a:solidFill>
                  <a:schemeClr val="dk1"/>
                </a:solidFill>
              </a:rPr>
              <a:t>moderately developed countries, the livelihood of the people is prosperous” to “prosperous, strong democratic and culturally advanced”, and to “prosperous, strong, democratic, culturally advanced, and </a:t>
            </a:r>
            <a:r>
              <a:rPr lang="en-US" sz="1600" dirty="0" err="1">
                <a:solidFill>
                  <a:schemeClr val="dk1"/>
                </a:solidFill>
              </a:rPr>
              <a:t>harmonised</a:t>
            </a:r>
            <a:r>
              <a:rPr lang="en-US" sz="1600" dirty="0">
                <a:solidFill>
                  <a:schemeClr val="dk1"/>
                </a:solidFill>
              </a:rPr>
              <a:t>”, and then to “a prosperous, strong, democratic, culturally advanced, harmonious and </a:t>
            </a:r>
            <a:r>
              <a:rPr lang="en-US" sz="1600" dirty="0" smtClean="0">
                <a:solidFill>
                  <a:schemeClr val="dk1"/>
                </a:solidFill>
              </a:rPr>
              <a:t>beautiful”.  </a:t>
            </a:r>
            <a:r>
              <a:rPr lang="en-US" sz="1600" dirty="0">
                <a:solidFill>
                  <a:schemeClr val="dk1"/>
                </a:solidFill>
              </a:rPr>
              <a:t>Such changes show that the goal of </a:t>
            </a:r>
            <a:r>
              <a:rPr lang="en-US" sz="1600" dirty="0" err="1">
                <a:solidFill>
                  <a:schemeClr val="dk1"/>
                </a:solidFill>
              </a:rPr>
              <a:t>modernisation</a:t>
            </a:r>
            <a:r>
              <a:rPr lang="en-US" sz="1600" dirty="0">
                <a:solidFill>
                  <a:schemeClr val="dk1"/>
                </a:solidFill>
              </a:rPr>
              <a:t> has become more </a:t>
            </a:r>
            <a:r>
              <a:rPr lang="en-US" sz="1600" dirty="0" smtClean="0">
                <a:solidFill>
                  <a:schemeClr val="dk1"/>
                </a:solidFill>
              </a:rPr>
              <a:t>comprehensive. </a:t>
            </a:r>
            <a:endParaRPr sz="1600" dirty="0">
              <a:solidFill>
                <a:schemeClr val="dk1"/>
              </a:solidFill>
            </a:endParaRPr>
          </a:p>
        </p:txBody>
      </p:sp>
    </p:spTree>
    <p:extLst>
      <p:ext uri="{BB962C8B-B14F-4D97-AF65-F5344CB8AC3E}">
        <p14:creationId xmlns:p14="http://schemas.microsoft.com/office/powerpoint/2010/main" val="2291596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2"/>
          <p:cNvSpPr txBox="1"/>
          <p:nvPr/>
        </p:nvSpPr>
        <p:spPr>
          <a:xfrm>
            <a:off x="4889181" y="442319"/>
            <a:ext cx="3265774"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Arial"/>
                <a:ea typeface="Arial"/>
                <a:cs typeface="Arial"/>
                <a:sym typeface="Arial"/>
              </a:rPr>
              <a:t>Summary</a:t>
            </a:r>
            <a:endParaRPr sz="1400" b="0" i="0" u="none" strike="noStrike" cap="none">
              <a:solidFill>
                <a:srgbClr val="000000"/>
              </a:solidFill>
              <a:latin typeface="Arial"/>
              <a:ea typeface="Arial"/>
              <a:cs typeface="Arial"/>
              <a:sym typeface="Arial"/>
            </a:endParaRPr>
          </a:p>
        </p:txBody>
      </p:sp>
      <p:sp>
        <p:nvSpPr>
          <p:cNvPr id="421" name="Google Shape;421;p42"/>
          <p:cNvSpPr/>
          <p:nvPr/>
        </p:nvSpPr>
        <p:spPr>
          <a:xfrm>
            <a:off x="741750" y="1920846"/>
            <a:ext cx="10759638" cy="3785652"/>
          </a:xfrm>
          <a:prstGeom prst="rect">
            <a:avLst/>
          </a:prstGeom>
          <a:noFill/>
          <a:ln>
            <a:noFill/>
          </a:ln>
        </p:spPr>
        <p:txBody>
          <a:bodyPr spcFirstLastPara="1" wrap="square" lIns="91425" tIns="45700" rIns="91425" bIns="45700" anchor="t" anchorCtr="0">
            <a:noAutofit/>
          </a:bodyPr>
          <a:lstStyle/>
          <a:p>
            <a:pPr lvl="0" algn="just">
              <a:lnSpc>
                <a:spcPct val="150000"/>
              </a:lnSpc>
              <a:buClr>
                <a:schemeClr val="dk1"/>
              </a:buClr>
              <a:buSzPts val="2600"/>
            </a:pPr>
            <a:r>
              <a:rPr lang="en-US" sz="2400" dirty="0"/>
              <a:t>The implementation of the “Three-step Development Strategy” represents the timeline and roadmap of the course of </a:t>
            </a:r>
            <a:r>
              <a:rPr lang="en-US" sz="2400" dirty="0" err="1"/>
              <a:t>modernisation</a:t>
            </a:r>
            <a:r>
              <a:rPr lang="en-US" sz="2400" dirty="0"/>
              <a:t> of China. </a:t>
            </a:r>
            <a:r>
              <a:rPr lang="en-US" sz="2400" dirty="0" smtClean="0"/>
              <a:t> It </a:t>
            </a:r>
            <a:r>
              <a:rPr lang="en-US" sz="2400" dirty="0"/>
              <a:t>provides clear and specific strategic goals, implementation strategies in addition to </a:t>
            </a:r>
            <a:r>
              <a:rPr lang="en-US" sz="2400" dirty="0" smtClean="0"/>
              <a:t>reviews </a:t>
            </a:r>
            <a:r>
              <a:rPr lang="en-US" sz="2400" dirty="0"/>
              <a:t>and </a:t>
            </a:r>
            <a:r>
              <a:rPr lang="en-US" sz="2400" dirty="0" smtClean="0"/>
              <a:t>adjustments </a:t>
            </a:r>
            <a:r>
              <a:rPr lang="en-US" sz="2400" dirty="0"/>
              <a:t>during implementation. </a:t>
            </a:r>
            <a:r>
              <a:rPr lang="en-US" sz="2400" dirty="0" smtClean="0"/>
              <a:t> The </a:t>
            </a:r>
            <a:r>
              <a:rPr lang="en-US" sz="2400" dirty="0"/>
              <a:t>s</a:t>
            </a:r>
            <a:r>
              <a:rPr lang="en-US" sz="2400" dirty="0" smtClean="0"/>
              <a:t>trategy promotes </a:t>
            </a:r>
            <a:r>
              <a:rPr lang="en-US" sz="2400" dirty="0"/>
              <a:t>the rapid and healthy social and economic </a:t>
            </a:r>
            <a:r>
              <a:rPr lang="en-US" sz="2400" dirty="0" smtClean="0"/>
              <a:t>development </a:t>
            </a:r>
            <a:r>
              <a:rPr lang="en-US" sz="2400" dirty="0"/>
              <a:t>of China in a powerful and continuous manner.   </a:t>
            </a:r>
            <a:endParaRPr sz="2400" dirty="0"/>
          </a:p>
        </p:txBody>
      </p:sp>
    </p:spTree>
    <p:extLst>
      <p:ext uri="{BB962C8B-B14F-4D97-AF65-F5344CB8AC3E}">
        <p14:creationId xmlns:p14="http://schemas.microsoft.com/office/powerpoint/2010/main" val="2618773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43"/>
          <p:cNvSpPr/>
          <p:nvPr/>
        </p:nvSpPr>
        <p:spPr>
          <a:xfrm>
            <a:off x="1809213" y="2586243"/>
            <a:ext cx="8243037" cy="2308325"/>
          </a:xfrm>
          <a:prstGeom prst="roundRect">
            <a:avLst>
              <a:gd name="adj" fmla="val 0"/>
            </a:avLst>
          </a:prstGeom>
          <a:solidFill>
            <a:srgbClr val="4472C4">
              <a:alpha val="1333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8" name="Google Shape;428;p43"/>
          <p:cNvSpPr/>
          <p:nvPr/>
        </p:nvSpPr>
        <p:spPr>
          <a:xfrm>
            <a:off x="885731" y="1654040"/>
            <a:ext cx="10370098" cy="4746760"/>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t" anchorCtr="0">
            <a:noAutofit/>
          </a:bodyPr>
          <a:lstStyle/>
          <a:p>
            <a:pPr lvl="0" algn="just">
              <a:lnSpc>
                <a:spcPct val="150000"/>
              </a:lnSpc>
              <a:buClr>
                <a:schemeClr val="dk1"/>
              </a:buClr>
              <a:buSzPts val="2400"/>
            </a:pPr>
            <a:r>
              <a:rPr lang="en-US" sz="2400" dirty="0"/>
              <a:t>The Cultural Revolution during 1966-1976 caused great damage and loss to the country and people</a:t>
            </a:r>
            <a:r>
              <a:rPr lang="en-US" sz="2400" dirty="0" smtClean="0"/>
              <a:t>.  After </a:t>
            </a:r>
            <a:r>
              <a:rPr lang="en-US" sz="2400" dirty="0"/>
              <a:t>this, China required development in all sectors. </a:t>
            </a:r>
            <a:r>
              <a:rPr lang="en-US" sz="2400" dirty="0" smtClean="0"/>
              <a:t> At </a:t>
            </a:r>
            <a:r>
              <a:rPr lang="en-US" sz="2400" dirty="0"/>
              <a:t>the end of 1978, the </a:t>
            </a:r>
            <a:r>
              <a:rPr lang="en-US" sz="2400" dirty="0" smtClean="0"/>
              <a:t>third </a:t>
            </a:r>
            <a:r>
              <a:rPr lang="en-US" sz="2400" dirty="0"/>
              <a:t>plenary session of the 11th Central Committee of CPC decided to shift its economic development focus. </a:t>
            </a:r>
            <a:r>
              <a:rPr lang="en-US" sz="2400" dirty="0" smtClean="0"/>
              <a:t> This </a:t>
            </a:r>
            <a:r>
              <a:rPr lang="en-US" sz="2400" dirty="0"/>
              <a:t>shift marked the beginning of reform and opening-up.  Since then, China has taken a series of strategies to develop from rural to urban areas, from </a:t>
            </a:r>
            <a:r>
              <a:rPr lang="en-US" sz="2400" dirty="0" smtClean="0"/>
              <a:t>piloting </a:t>
            </a:r>
            <a:r>
              <a:rPr lang="en-US" sz="2400" dirty="0"/>
              <a:t>to </a:t>
            </a:r>
            <a:r>
              <a:rPr lang="en-US" sz="2400" dirty="0" smtClean="0"/>
              <a:t>scaling up </a:t>
            </a:r>
            <a:r>
              <a:rPr lang="en-US" sz="2400" dirty="0"/>
              <a:t>and from special economic zones to open port cities, etc. </a:t>
            </a:r>
            <a:endParaRPr sz="2400" dirty="0"/>
          </a:p>
        </p:txBody>
      </p:sp>
      <p:sp>
        <p:nvSpPr>
          <p:cNvPr id="429" name="Google Shape;429;p43"/>
          <p:cNvSpPr/>
          <p:nvPr/>
        </p:nvSpPr>
        <p:spPr>
          <a:xfrm>
            <a:off x="1024902" y="694895"/>
            <a:ext cx="9811657"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FFFFFF"/>
                </a:solidFill>
                <a:latin typeface="Arial"/>
                <a:ea typeface="Arial"/>
                <a:cs typeface="Arial"/>
                <a:sym typeface="Arial"/>
              </a:rPr>
              <a:t>The beginning of Reform and Opening-up (1978-1992)</a:t>
            </a:r>
            <a:endParaRPr sz="2400" b="1"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44"/>
          <p:cNvSpPr txBox="1"/>
          <p:nvPr/>
        </p:nvSpPr>
        <p:spPr>
          <a:xfrm>
            <a:off x="591175" y="3487918"/>
            <a:ext cx="4037238" cy="1841360"/>
          </a:xfrm>
          <a:prstGeom prst="rect">
            <a:avLst/>
          </a:prstGeom>
          <a:no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Clr>
                <a:schemeClr val="dk1"/>
              </a:buClr>
              <a:buSzPts val="2400"/>
              <a:buFont typeface="Arial"/>
              <a:buNone/>
            </a:pPr>
            <a:endParaRPr sz="2400" b="0" i="0" u="none" strike="noStrike" cap="none">
              <a:solidFill>
                <a:schemeClr val="dk1"/>
              </a:solidFill>
              <a:latin typeface="DFKai-SB"/>
              <a:ea typeface="DFKai-SB"/>
              <a:cs typeface="DFKai-SB"/>
              <a:sym typeface="DFKai-SB"/>
            </a:endParaRPr>
          </a:p>
        </p:txBody>
      </p:sp>
      <p:sp>
        <p:nvSpPr>
          <p:cNvPr id="435" name="Google Shape;435;p44"/>
          <p:cNvSpPr txBox="1"/>
          <p:nvPr/>
        </p:nvSpPr>
        <p:spPr>
          <a:xfrm>
            <a:off x="1103947" y="5978496"/>
            <a:ext cx="9676319"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Times New Roman"/>
                <a:ea typeface="Times New Roman"/>
                <a:cs typeface="Times New Roman"/>
                <a:sym typeface="Times New Roman"/>
              </a:rPr>
              <a:t>Source: https://article.xuexi.cn/articles/video/index.html?art_id=1741593575667399928&amp;part_id=1110817797155973026&amp;study_style_id=video_default&amp;showmenu=false&amp;source=share&amp;share_to=wx_single</a:t>
            </a:r>
            <a:endParaRPr sz="1400" b="0" i="0" u="none" strike="noStrike" cap="none">
              <a:solidFill>
                <a:schemeClr val="dk1"/>
              </a:solidFill>
              <a:latin typeface="Times New Roman"/>
              <a:ea typeface="Times New Roman"/>
              <a:cs typeface="Times New Roman"/>
              <a:sym typeface="Times New Roman"/>
            </a:endParaRPr>
          </a:p>
        </p:txBody>
      </p:sp>
      <p:sp>
        <p:nvSpPr>
          <p:cNvPr id="436" name="Google Shape;436;p44"/>
          <p:cNvSpPr txBox="1"/>
          <p:nvPr/>
        </p:nvSpPr>
        <p:spPr>
          <a:xfrm>
            <a:off x="1923983" y="336894"/>
            <a:ext cx="7821203" cy="54451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000"/>
              <a:buFont typeface="Arial"/>
              <a:buNone/>
            </a:pPr>
            <a:r>
              <a:rPr lang="en-US" sz="3600" b="1" i="0" u="none" strike="noStrike" cap="none" dirty="0">
                <a:solidFill>
                  <a:schemeClr val="dk1"/>
                </a:solidFill>
                <a:latin typeface="Arial"/>
                <a:ea typeface="Arial"/>
                <a:cs typeface="Arial"/>
                <a:sym typeface="Arial"/>
              </a:rPr>
              <a:t>Rural reform </a:t>
            </a:r>
            <a:r>
              <a:rPr lang="en-US" sz="3600" b="1" i="0" u="none" strike="noStrike" cap="none" dirty="0" smtClean="0">
                <a:solidFill>
                  <a:schemeClr val="dk1"/>
                </a:solidFill>
                <a:latin typeface="Arial"/>
                <a:ea typeface="Arial"/>
                <a:cs typeface="Arial"/>
                <a:sym typeface="Arial"/>
              </a:rPr>
              <a:t>as the forerunner</a:t>
            </a:r>
            <a:endParaRPr sz="3600" b="1" i="0" u="none" strike="noStrike" cap="none" dirty="0">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2800"/>
              <a:buFont typeface="Arial"/>
              <a:buNone/>
            </a:pPr>
            <a:endParaRPr sz="2800" b="1" i="0" u="none" strike="noStrike" cap="none" dirty="0">
              <a:solidFill>
                <a:schemeClr val="dk1"/>
              </a:solidFill>
              <a:latin typeface="DFKai-SB"/>
              <a:ea typeface="DFKai-SB"/>
              <a:cs typeface="DFKai-SB"/>
              <a:sym typeface="DFKai-SB"/>
            </a:endParaRPr>
          </a:p>
        </p:txBody>
      </p:sp>
      <p:sp>
        <p:nvSpPr>
          <p:cNvPr id="437" name="Google Shape;437;p44"/>
          <p:cNvSpPr/>
          <p:nvPr/>
        </p:nvSpPr>
        <p:spPr>
          <a:xfrm>
            <a:off x="475342" y="1076288"/>
            <a:ext cx="10805068" cy="954107"/>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000000"/>
              </a:buClr>
              <a:buSzPts val="2800"/>
              <a:buFont typeface="Arial"/>
              <a:buNone/>
            </a:pPr>
            <a:r>
              <a:rPr lang="en-US" sz="2200" b="0" i="0" u="none" strike="noStrike" cap="none" dirty="0">
                <a:solidFill>
                  <a:schemeClr val="dk1"/>
                </a:solidFill>
                <a:latin typeface="Arial"/>
                <a:ea typeface="Arial"/>
                <a:cs typeface="Arial"/>
                <a:sym typeface="Arial"/>
              </a:rPr>
              <a:t>A collective decision </a:t>
            </a:r>
            <a:r>
              <a:rPr lang="en-US" sz="2200" dirty="0">
                <a:solidFill>
                  <a:schemeClr val="dk1"/>
                </a:solidFill>
              </a:rPr>
              <a:t>of 18 farming households in </a:t>
            </a:r>
            <a:r>
              <a:rPr lang="en-US" sz="2200" dirty="0" err="1">
                <a:solidFill>
                  <a:schemeClr val="dk1"/>
                </a:solidFill>
              </a:rPr>
              <a:t>Xiaogang</a:t>
            </a:r>
            <a:r>
              <a:rPr lang="en-US" sz="2200" dirty="0">
                <a:solidFill>
                  <a:schemeClr val="dk1"/>
                </a:solidFill>
              </a:rPr>
              <a:t> Village, </a:t>
            </a:r>
            <a:r>
              <a:rPr lang="en-US" sz="2200" dirty="0" err="1">
                <a:solidFill>
                  <a:schemeClr val="dk1"/>
                </a:solidFill>
              </a:rPr>
              <a:t>Fengyang</a:t>
            </a:r>
            <a:r>
              <a:rPr lang="en-US" sz="2200" dirty="0">
                <a:solidFill>
                  <a:schemeClr val="dk1"/>
                </a:solidFill>
              </a:rPr>
              <a:t> County of Anhui Province, marked the historic beginning </a:t>
            </a:r>
            <a:r>
              <a:rPr lang="en-US" sz="2200" b="0" i="0" u="none" strike="noStrike" cap="none" dirty="0">
                <a:solidFill>
                  <a:schemeClr val="dk1"/>
                </a:solidFill>
                <a:latin typeface="Arial"/>
                <a:ea typeface="Arial"/>
                <a:cs typeface="Arial"/>
                <a:sym typeface="Arial"/>
              </a:rPr>
              <a:t>of the reform. </a:t>
            </a:r>
            <a:endParaRPr sz="2200" b="0" i="0" u="none" strike="noStrike" cap="none" dirty="0">
              <a:solidFill>
                <a:srgbClr val="000000"/>
              </a:solidFill>
              <a:latin typeface="Arial"/>
              <a:ea typeface="Arial"/>
              <a:cs typeface="Arial"/>
              <a:sym typeface="Arial"/>
            </a:endParaRPr>
          </a:p>
        </p:txBody>
      </p:sp>
      <p:grpSp>
        <p:nvGrpSpPr>
          <p:cNvPr id="438" name="Google Shape;438;p44"/>
          <p:cNvGrpSpPr/>
          <p:nvPr/>
        </p:nvGrpSpPr>
        <p:grpSpPr>
          <a:xfrm>
            <a:off x="1869558" y="2256530"/>
            <a:ext cx="611572" cy="600552"/>
            <a:chOff x="8956942" y="3371688"/>
            <a:chExt cx="783725" cy="769603"/>
          </a:xfrm>
        </p:grpSpPr>
        <p:grpSp>
          <p:nvGrpSpPr>
            <p:cNvPr id="439" name="Google Shape;439;p44"/>
            <p:cNvGrpSpPr/>
            <p:nvPr/>
          </p:nvGrpSpPr>
          <p:grpSpPr>
            <a:xfrm>
              <a:off x="8956942" y="3371688"/>
              <a:ext cx="783725" cy="769603"/>
              <a:chOff x="8575498" y="2572853"/>
              <a:chExt cx="718729" cy="905135"/>
            </a:xfrm>
          </p:grpSpPr>
          <p:sp>
            <p:nvSpPr>
              <p:cNvPr id="440" name="Google Shape;440;p44"/>
              <p:cNvSpPr/>
              <p:nvPr/>
            </p:nvSpPr>
            <p:spPr>
              <a:xfrm>
                <a:off x="8575498" y="2572853"/>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FFC000">
                  <a:alpha val="12549"/>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1" name="Google Shape;441;p44"/>
              <p:cNvSpPr/>
              <p:nvPr/>
            </p:nvSpPr>
            <p:spPr>
              <a:xfrm>
                <a:off x="8667164" y="2655663"/>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351C5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2" name="Google Shape;442;p44"/>
              <p:cNvSpPr/>
              <p:nvPr/>
            </p:nvSpPr>
            <p:spPr>
              <a:xfrm>
                <a:off x="8639459" y="2627958"/>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FFC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3" name="Google Shape;443;p44"/>
              <p:cNvSpPr/>
              <p:nvPr/>
            </p:nvSpPr>
            <p:spPr>
              <a:xfrm>
                <a:off x="9088721" y="2607320"/>
                <a:ext cx="195263" cy="196850"/>
              </a:xfrm>
              <a:custGeom>
                <a:avLst/>
                <a:gdLst/>
                <a:ahLst/>
                <a:cxnLst/>
                <a:rect l="l" t="t" r="r" b="b"/>
                <a:pathLst>
                  <a:path w="123" h="124" extrusionOk="0">
                    <a:moveTo>
                      <a:pt x="0" y="0"/>
                    </a:moveTo>
                    <a:lnTo>
                      <a:pt x="0" y="124"/>
                    </a:lnTo>
                    <a:lnTo>
                      <a:pt x="123" y="124"/>
                    </a:lnTo>
                    <a:lnTo>
                      <a:pt x="0" y="0"/>
                    </a:lnTo>
                    <a:close/>
                  </a:path>
                </a:pathLst>
              </a:custGeom>
              <a:solidFill>
                <a:srgbClr val="FD7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444" name="Google Shape;444;p44"/>
            <p:cNvGrpSpPr/>
            <p:nvPr/>
          </p:nvGrpSpPr>
          <p:grpSpPr>
            <a:xfrm>
              <a:off x="9163801" y="3580795"/>
              <a:ext cx="417426" cy="417425"/>
              <a:chOff x="8440738" y="3594100"/>
              <a:chExt cx="554038" cy="554037"/>
            </a:xfrm>
          </p:grpSpPr>
          <p:sp>
            <p:nvSpPr>
              <p:cNvPr id="445" name="Google Shape;445;p44"/>
              <p:cNvSpPr/>
              <p:nvPr/>
            </p:nvSpPr>
            <p:spPr>
              <a:xfrm>
                <a:off x="8440738" y="3594100"/>
                <a:ext cx="554038" cy="554037"/>
              </a:xfrm>
              <a:custGeom>
                <a:avLst/>
                <a:gdLst/>
                <a:ahLst/>
                <a:cxnLst/>
                <a:rect l="l" t="t" r="r" b="b"/>
                <a:pathLst>
                  <a:path w="144" h="144" extrusionOk="0">
                    <a:moveTo>
                      <a:pt x="132" y="0"/>
                    </a:moveTo>
                    <a:cubicBezTo>
                      <a:pt x="12" y="0"/>
                      <a:pt x="12" y="0"/>
                      <a:pt x="12" y="0"/>
                    </a:cubicBezTo>
                    <a:cubicBezTo>
                      <a:pt x="5" y="0"/>
                      <a:pt x="0" y="5"/>
                      <a:pt x="0" y="12"/>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lose/>
                  </a:path>
                </a:pathLst>
              </a:custGeom>
              <a:noFill/>
              <a:ln w="31750"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6" name="Google Shape;446;p44"/>
              <p:cNvSpPr/>
              <p:nvPr/>
            </p:nvSpPr>
            <p:spPr>
              <a:xfrm>
                <a:off x="8641699" y="3807141"/>
                <a:ext cx="204980" cy="235421"/>
              </a:xfrm>
              <a:custGeom>
                <a:avLst/>
                <a:gdLst/>
                <a:ahLst/>
                <a:cxnLst/>
                <a:rect l="l" t="t" r="r" b="b"/>
                <a:pathLst>
                  <a:path w="101" h="116" extrusionOk="0">
                    <a:moveTo>
                      <a:pt x="0" y="58"/>
                    </a:moveTo>
                    <a:lnTo>
                      <a:pt x="0" y="0"/>
                    </a:lnTo>
                    <a:lnTo>
                      <a:pt x="50" y="29"/>
                    </a:lnTo>
                    <a:lnTo>
                      <a:pt x="101" y="58"/>
                    </a:lnTo>
                    <a:lnTo>
                      <a:pt x="50" y="87"/>
                    </a:lnTo>
                    <a:lnTo>
                      <a:pt x="0" y="116"/>
                    </a:lnTo>
                    <a:lnTo>
                      <a:pt x="0" y="5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447" name="Google Shape;447;p44"/>
              <p:cNvCxnSpPr/>
              <p:nvPr/>
            </p:nvCxnSpPr>
            <p:spPr>
              <a:xfrm>
                <a:off x="8440738" y="3732213"/>
                <a:ext cx="554038" cy="0"/>
              </a:xfrm>
              <a:prstGeom prst="straightConnector1">
                <a:avLst/>
              </a:prstGeom>
              <a:noFill/>
              <a:ln w="31750" cap="rnd" cmpd="sng">
                <a:solidFill>
                  <a:schemeClr val="lt1"/>
                </a:solidFill>
                <a:prstDash val="solid"/>
                <a:round/>
                <a:headEnd type="none" w="sm" len="sm"/>
                <a:tailEnd type="none" w="sm" len="sm"/>
              </a:ln>
            </p:spPr>
          </p:cxnSp>
          <p:cxnSp>
            <p:nvCxnSpPr>
              <p:cNvPr id="448" name="Google Shape;448;p44"/>
              <p:cNvCxnSpPr/>
              <p:nvPr/>
            </p:nvCxnSpPr>
            <p:spPr>
              <a:xfrm flipH="1">
                <a:off x="8764588" y="3594100"/>
                <a:ext cx="92075" cy="138112"/>
              </a:xfrm>
              <a:prstGeom prst="straightConnector1">
                <a:avLst/>
              </a:prstGeom>
              <a:noFill/>
              <a:ln w="31750" cap="rnd" cmpd="sng">
                <a:solidFill>
                  <a:schemeClr val="lt1"/>
                </a:solidFill>
                <a:prstDash val="solid"/>
                <a:round/>
                <a:headEnd type="none" w="sm" len="sm"/>
                <a:tailEnd type="none" w="sm" len="sm"/>
              </a:ln>
            </p:spPr>
          </p:cxnSp>
          <p:cxnSp>
            <p:nvCxnSpPr>
              <p:cNvPr id="449" name="Google Shape;449;p44"/>
              <p:cNvCxnSpPr/>
              <p:nvPr/>
            </p:nvCxnSpPr>
            <p:spPr>
              <a:xfrm flipH="1">
                <a:off x="8578850" y="3594100"/>
                <a:ext cx="93663" cy="138112"/>
              </a:xfrm>
              <a:prstGeom prst="straightConnector1">
                <a:avLst/>
              </a:prstGeom>
              <a:noFill/>
              <a:ln w="31750" cap="rnd" cmpd="sng">
                <a:solidFill>
                  <a:schemeClr val="lt1"/>
                </a:solidFill>
                <a:prstDash val="solid"/>
                <a:round/>
                <a:headEnd type="none" w="sm" len="sm"/>
                <a:tailEnd type="none" w="sm" len="sm"/>
              </a:ln>
            </p:spPr>
          </p:cxnSp>
        </p:grpSp>
      </p:grpSp>
      <p:pic>
        <p:nvPicPr>
          <p:cNvPr id="450" name="Google Shape;450;p44">
            <a:hlinkClick r:id="rId3"/>
          </p:cNvPr>
          <p:cNvPicPr preferRelativeResize="0"/>
          <p:nvPr/>
        </p:nvPicPr>
        <p:blipFill rotWithShape="1">
          <a:blip r:embed="rId4">
            <a:alphaModFix/>
          </a:blip>
          <a:srcRect/>
          <a:stretch/>
        </p:blipFill>
        <p:spPr>
          <a:xfrm>
            <a:off x="2863410" y="2210670"/>
            <a:ext cx="6028934" cy="3313489"/>
          </a:xfrm>
          <a:prstGeom prst="rect">
            <a:avLst/>
          </a:prstGeom>
          <a:noFill/>
          <a:ln>
            <a:noFill/>
          </a:ln>
        </p:spPr>
      </p:pic>
      <p:sp>
        <p:nvSpPr>
          <p:cNvPr id="451" name="Google Shape;451;p44"/>
          <p:cNvSpPr/>
          <p:nvPr/>
        </p:nvSpPr>
        <p:spPr>
          <a:xfrm>
            <a:off x="2863410" y="5540920"/>
            <a:ext cx="6028933" cy="400110"/>
          </a:xfrm>
          <a:prstGeom prst="rect">
            <a:avLst/>
          </a:prstGeom>
          <a:noFill/>
          <a:ln w="28575" cap="flat" cmpd="sng">
            <a:solidFill>
              <a:srgbClr val="FF996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000" b="0" i="0" u="none" strike="noStrike" cap="none">
                <a:solidFill>
                  <a:schemeClr val="dk1"/>
                </a:solidFill>
                <a:latin typeface="Arial"/>
                <a:ea typeface="Arial"/>
                <a:cs typeface="Arial"/>
                <a:sym typeface="Arial"/>
              </a:rPr>
              <a:t>Click on the image to watch the video</a:t>
            </a:r>
            <a:endParaRPr sz="20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4">
                                            <p:txEl>
                                              <p:pRg st="0" end="0"/>
                                            </p:txEl>
                                          </p:spTgt>
                                        </p:tgtEl>
                                        <p:attrNameLst>
                                          <p:attrName>style.visibility</p:attrName>
                                        </p:attrNameLst>
                                      </p:cBhvr>
                                      <p:to>
                                        <p:strVal val="visible"/>
                                      </p:to>
                                    </p:set>
                                    <p:animEffect transition="in" filter="fade">
                                      <p:cBhvr>
                                        <p:cTn id="7" dur="500"/>
                                        <p:tgtEl>
                                          <p:spTgt spid="4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45"/>
          <p:cNvSpPr/>
          <p:nvPr/>
        </p:nvSpPr>
        <p:spPr>
          <a:xfrm>
            <a:off x="234932" y="987561"/>
            <a:ext cx="7050771" cy="2493000"/>
          </a:xfrm>
          <a:prstGeom prst="rect">
            <a:avLst/>
          </a:prstGeom>
          <a:noFill/>
          <a:ln>
            <a:noFill/>
          </a:ln>
        </p:spPr>
        <p:txBody>
          <a:bodyPr spcFirstLastPara="1" wrap="square" lIns="91425" tIns="45700" rIns="91425" bIns="45700" anchor="t" anchorCtr="0">
            <a:noAutofit/>
          </a:bodyPr>
          <a:lstStyle/>
          <a:p>
            <a:pPr marL="457200" marR="0" lvl="0" indent="-400050" algn="just" rtl="0">
              <a:lnSpc>
                <a:spcPct val="120000"/>
              </a:lnSpc>
              <a:spcBef>
                <a:spcPts val="0"/>
              </a:spcBef>
              <a:spcAft>
                <a:spcPts val="0"/>
              </a:spcAft>
              <a:buClr>
                <a:schemeClr val="dk1"/>
              </a:buClr>
              <a:buSzPts val="1500"/>
              <a:buFont typeface="Arial"/>
              <a:buChar char="•"/>
            </a:pPr>
            <a:r>
              <a:rPr lang="en-US" sz="1800" dirty="0">
                <a:sym typeface="Times New Roman"/>
              </a:rPr>
              <a:t>On the night of 24 November 1978, 18 farming households in </a:t>
            </a:r>
            <a:r>
              <a:rPr lang="en-US" sz="1800" dirty="0" err="1">
                <a:sym typeface="Times New Roman"/>
              </a:rPr>
              <a:t>Xiaogang</a:t>
            </a:r>
            <a:r>
              <a:rPr lang="en-US" sz="1800" dirty="0">
                <a:sym typeface="Times New Roman"/>
              </a:rPr>
              <a:t> Village, </a:t>
            </a:r>
            <a:r>
              <a:rPr lang="en-US" sz="1800" dirty="0" err="1">
                <a:sym typeface="Times New Roman"/>
              </a:rPr>
              <a:t>Fengyang</a:t>
            </a:r>
            <a:r>
              <a:rPr lang="en-US" sz="1800" dirty="0">
                <a:sym typeface="Times New Roman"/>
              </a:rPr>
              <a:t> County, of Anhui Province, affixed their thumbprints on an "household production contract" (see the </a:t>
            </a:r>
            <a:r>
              <a:rPr lang="en-US" sz="1800" dirty="0" smtClean="0">
                <a:sym typeface="Times New Roman"/>
              </a:rPr>
              <a:t>photo </a:t>
            </a:r>
            <a:r>
              <a:rPr lang="en-US" sz="1800" dirty="0">
                <a:sym typeface="Times New Roman"/>
              </a:rPr>
              <a:t>on the right). </a:t>
            </a:r>
            <a:r>
              <a:rPr lang="en-US" sz="1800" dirty="0" smtClean="0">
                <a:sym typeface="Times New Roman"/>
              </a:rPr>
              <a:t> They </a:t>
            </a:r>
            <a:r>
              <a:rPr lang="en-US" sz="1800" dirty="0">
                <a:sym typeface="Times New Roman"/>
              </a:rPr>
              <a:t>promised that each household would produce the target amount of </a:t>
            </a:r>
            <a:r>
              <a:rPr lang="en-US" sz="1800" dirty="0" smtClean="0">
                <a:sym typeface="Times New Roman"/>
              </a:rPr>
              <a:t>grain yield </a:t>
            </a:r>
            <a:r>
              <a:rPr lang="en-US" sz="1800" dirty="0">
                <a:sym typeface="Times New Roman"/>
              </a:rPr>
              <a:t>to submit to the country and would no longer ask the country for money and </a:t>
            </a:r>
            <a:r>
              <a:rPr lang="en-US" sz="1800" dirty="0" smtClean="0">
                <a:sym typeface="Times New Roman"/>
              </a:rPr>
              <a:t>grain.  </a:t>
            </a:r>
            <a:r>
              <a:rPr lang="en-US" sz="1800" dirty="0">
                <a:sym typeface="Times New Roman"/>
              </a:rPr>
              <a:t>Their decision was the prelude to the reform of China's rural economy and even the entire economic system.</a:t>
            </a:r>
            <a:endParaRPr sz="1800" dirty="0">
              <a:sym typeface="Times New Roman"/>
            </a:endParaRPr>
          </a:p>
        </p:txBody>
      </p:sp>
      <p:sp>
        <p:nvSpPr>
          <p:cNvPr id="457" name="Google Shape;457;p45"/>
          <p:cNvSpPr/>
          <p:nvPr/>
        </p:nvSpPr>
        <p:spPr>
          <a:xfrm>
            <a:off x="234932" y="3954203"/>
            <a:ext cx="10896600" cy="1395300"/>
          </a:xfrm>
          <a:prstGeom prst="rect">
            <a:avLst/>
          </a:prstGeom>
          <a:noFill/>
          <a:ln>
            <a:noFill/>
          </a:ln>
        </p:spPr>
        <p:txBody>
          <a:bodyPr spcFirstLastPara="1" wrap="square" lIns="91425" tIns="45700" rIns="91425" bIns="45700" anchor="t" anchorCtr="0">
            <a:noAutofit/>
          </a:bodyPr>
          <a:lstStyle/>
          <a:p>
            <a:pPr marL="457200" marR="0" lvl="0" indent="-387350" algn="just" rtl="0">
              <a:lnSpc>
                <a:spcPct val="120000"/>
              </a:lnSpc>
              <a:spcBef>
                <a:spcPts val="0"/>
              </a:spcBef>
              <a:spcAft>
                <a:spcPts val="0"/>
              </a:spcAft>
              <a:buClr>
                <a:srgbClr val="000000"/>
              </a:buClr>
              <a:buSzPts val="1500"/>
              <a:buFont typeface="Arial"/>
              <a:buChar char="•"/>
            </a:pPr>
            <a:r>
              <a:rPr lang="en-US" sz="1800" dirty="0">
                <a:sym typeface="Times New Roman"/>
              </a:rPr>
              <a:t>In May 1980, Deng Xiaoping published “On Questions of Rural Policy” which stated that after the </a:t>
            </a:r>
            <a:r>
              <a:rPr lang="en-US" sz="1800" dirty="0" err="1">
                <a:sym typeface="Times New Roman"/>
              </a:rPr>
              <a:t>liberalisation</a:t>
            </a:r>
            <a:r>
              <a:rPr lang="en-US" sz="1800" dirty="0">
                <a:sym typeface="Times New Roman"/>
              </a:rPr>
              <a:t> of rural policy, some places implementing “</a:t>
            </a:r>
            <a:r>
              <a:rPr lang="en-US" sz="1800" dirty="0" err="1">
                <a:sym typeface="Times New Roman"/>
              </a:rPr>
              <a:t>Baochan</a:t>
            </a:r>
            <a:r>
              <a:rPr lang="en-US" sz="1800" dirty="0">
                <a:sym typeface="Times New Roman"/>
              </a:rPr>
              <a:t> </a:t>
            </a:r>
            <a:r>
              <a:rPr lang="en-US" sz="1800" dirty="0" err="1">
                <a:sym typeface="Times New Roman"/>
              </a:rPr>
              <a:t>Daohu</a:t>
            </a:r>
            <a:r>
              <a:rPr lang="en-US" sz="1800" dirty="0">
                <a:sym typeface="Times New Roman"/>
              </a:rPr>
              <a:t> </a:t>
            </a:r>
            <a:r>
              <a:rPr lang="en-US" sz="1800" dirty="0" smtClean="0">
                <a:sym typeface="Times New Roman"/>
              </a:rPr>
              <a:t>(later referred as “household </a:t>
            </a:r>
            <a:r>
              <a:rPr lang="en-US" sz="1800" dirty="0">
                <a:sym typeface="Times New Roman"/>
              </a:rPr>
              <a:t>contract responsibility </a:t>
            </a:r>
            <a:r>
              <a:rPr lang="en-US" sz="1800" dirty="0" smtClean="0">
                <a:sym typeface="Times New Roman"/>
              </a:rPr>
              <a:t>system”).  There was “big increase in production. </a:t>
            </a:r>
            <a:r>
              <a:rPr lang="en-US" sz="1800" dirty="0">
                <a:sym typeface="Times New Roman"/>
              </a:rPr>
              <a:t>The </a:t>
            </a:r>
            <a:r>
              <a:rPr lang="en-US" sz="1800" dirty="0" smtClean="0">
                <a:sym typeface="Times New Roman"/>
              </a:rPr>
              <a:t>effect is </a:t>
            </a:r>
            <a:r>
              <a:rPr lang="en-US" sz="1800" dirty="0">
                <a:sym typeface="Times New Roman"/>
              </a:rPr>
              <a:t>great. </a:t>
            </a:r>
            <a:r>
              <a:rPr lang="en-US" sz="1800" dirty="0" smtClean="0">
                <a:sym typeface="Times New Roman"/>
              </a:rPr>
              <a:t> The </a:t>
            </a:r>
            <a:r>
              <a:rPr lang="en-US" sz="1800" dirty="0">
                <a:sym typeface="Times New Roman"/>
              </a:rPr>
              <a:t>change </a:t>
            </a:r>
            <a:r>
              <a:rPr lang="en-US" sz="1800" dirty="0" smtClean="0">
                <a:sym typeface="Times New Roman"/>
              </a:rPr>
              <a:t>is </a:t>
            </a:r>
            <a:r>
              <a:rPr lang="en-US" sz="1800" dirty="0">
                <a:sym typeface="Times New Roman"/>
              </a:rPr>
              <a:t>rapid.” He specially mentioned that the new ”</a:t>
            </a:r>
            <a:r>
              <a:rPr lang="en-US" sz="1800" dirty="0" err="1">
                <a:sym typeface="Times New Roman"/>
              </a:rPr>
              <a:t>baochan</a:t>
            </a:r>
            <a:r>
              <a:rPr lang="en-US" sz="1800" dirty="0">
                <a:sym typeface="Times New Roman"/>
              </a:rPr>
              <a:t> </a:t>
            </a:r>
            <a:r>
              <a:rPr lang="en-US" sz="1800" dirty="0" err="1">
                <a:sym typeface="Times New Roman"/>
              </a:rPr>
              <a:t>daohu</a:t>
            </a:r>
            <a:r>
              <a:rPr lang="en-US" sz="1800" dirty="0">
                <a:sym typeface="Times New Roman"/>
              </a:rPr>
              <a:t>” method used by the </a:t>
            </a:r>
            <a:r>
              <a:rPr lang="en-US" sz="1800" dirty="0" err="1">
                <a:sym typeface="Times New Roman"/>
              </a:rPr>
              <a:t>Fengyang</a:t>
            </a:r>
            <a:r>
              <a:rPr lang="en-US" sz="1800" dirty="0">
                <a:sym typeface="Times New Roman"/>
              </a:rPr>
              <a:t> Country “would not affect </a:t>
            </a:r>
            <a:r>
              <a:rPr lang="en-US" sz="1800" dirty="0" smtClean="0">
                <a:sym typeface="Times New Roman"/>
              </a:rPr>
              <a:t>the collective </a:t>
            </a:r>
            <a:r>
              <a:rPr lang="en-US" sz="1800" dirty="0">
                <a:sym typeface="Times New Roman"/>
              </a:rPr>
              <a:t>economy”. </a:t>
            </a:r>
            <a:endParaRPr sz="1800" dirty="0">
              <a:sym typeface="Times New Roman"/>
            </a:endParaRPr>
          </a:p>
        </p:txBody>
      </p:sp>
      <p:pic>
        <p:nvPicPr>
          <p:cNvPr id="458" name="Google Shape;458;p45"/>
          <p:cNvPicPr preferRelativeResize="0"/>
          <p:nvPr/>
        </p:nvPicPr>
        <p:blipFill rotWithShape="1">
          <a:blip r:embed="rId3">
            <a:alphaModFix/>
          </a:blip>
          <a:srcRect t="1" b="-419"/>
          <a:stretch/>
        </p:blipFill>
        <p:spPr>
          <a:xfrm>
            <a:off x="7669028" y="626055"/>
            <a:ext cx="3681372" cy="2677213"/>
          </a:xfrm>
          <a:prstGeom prst="rect">
            <a:avLst/>
          </a:prstGeom>
          <a:noFill/>
          <a:ln w="19050" cap="flat" cmpd="sng">
            <a:solidFill>
              <a:schemeClr val="dk1"/>
            </a:solidFill>
            <a:prstDash val="solid"/>
            <a:round/>
            <a:headEnd type="none" w="sm" len="sm"/>
            <a:tailEnd type="none" w="sm" len="sm"/>
          </a:ln>
        </p:spPr>
      </p:pic>
      <p:sp>
        <p:nvSpPr>
          <p:cNvPr id="459" name="Google Shape;459;p45"/>
          <p:cNvSpPr/>
          <p:nvPr/>
        </p:nvSpPr>
        <p:spPr>
          <a:xfrm>
            <a:off x="602776" y="5924265"/>
            <a:ext cx="10413154"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Source: </a:t>
            </a:r>
            <a:endParaRPr sz="1400" b="0" i="0" u="none" strike="noStrike" cap="none" dirty="0">
              <a:solidFill>
                <a:schemeClr val="dk1"/>
              </a:solidFill>
              <a:latin typeface="Times New Roman"/>
              <a:ea typeface="Times New Roman"/>
              <a:cs typeface="Times New Roman"/>
              <a:sym typeface="Times New Roman"/>
            </a:endParaRPr>
          </a:p>
          <a:p>
            <a:pPr marL="342900" marR="0" lvl="0" indent="-342900" algn="l" rtl="0">
              <a:lnSpc>
                <a:spcPct val="100000"/>
              </a:lnSpc>
              <a:spcBef>
                <a:spcPts val="0"/>
              </a:spcBef>
              <a:spcAft>
                <a:spcPts val="0"/>
              </a:spcAft>
              <a:buClr>
                <a:schemeClr val="dk1"/>
              </a:buClr>
              <a:buSzPts val="1400"/>
              <a:buFont typeface="Arial"/>
              <a:buChar char="•"/>
            </a:pPr>
            <a:r>
              <a:rPr lang="en-US" sz="1400" b="0" i="0" u="none" strike="noStrike" cap="none" dirty="0" smtClean="0">
                <a:solidFill>
                  <a:schemeClr val="dk1"/>
                </a:solidFill>
                <a:latin typeface="Times New Roman"/>
                <a:ea typeface="Times New Roman"/>
                <a:cs typeface="Times New Roman"/>
                <a:sym typeface="Times New Roman"/>
              </a:rPr>
              <a:t>Deng </a:t>
            </a:r>
            <a:r>
              <a:rPr lang="en-US" sz="1400" b="0" i="0" u="none" strike="noStrike" cap="none" dirty="0">
                <a:solidFill>
                  <a:schemeClr val="dk1"/>
                </a:solidFill>
                <a:latin typeface="Times New Roman"/>
                <a:ea typeface="Times New Roman"/>
                <a:cs typeface="Times New Roman"/>
                <a:sym typeface="Times New Roman"/>
              </a:rPr>
              <a:t>Xiaoping, “The Question of Rural Policy”, Selected articles of Deng Xiaoping (volume 2). Beijing: People’s Press. 1983, p. 315. </a:t>
            </a:r>
            <a:endParaRPr sz="1400" b="0" i="0" u="none" strike="noStrike" cap="none" dirty="0">
              <a:solidFill>
                <a:schemeClr val="dk1"/>
              </a:solidFill>
              <a:latin typeface="Times New Roman"/>
              <a:ea typeface="Times New Roman"/>
              <a:cs typeface="Times New Roman"/>
              <a:sym typeface="Times New Roman"/>
            </a:endParaRPr>
          </a:p>
        </p:txBody>
      </p:sp>
      <p:sp>
        <p:nvSpPr>
          <p:cNvPr id="460" name="Google Shape;460;p45"/>
          <p:cNvSpPr/>
          <p:nvPr/>
        </p:nvSpPr>
        <p:spPr>
          <a:xfrm>
            <a:off x="7669028" y="3436749"/>
            <a:ext cx="29304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Times New Roman"/>
                <a:ea typeface="Times New Roman"/>
                <a:cs typeface="Times New Roman"/>
                <a:sym typeface="Times New Roman"/>
              </a:rPr>
              <a:t>Source: Xinhua News Agency</a:t>
            </a:r>
            <a:endParaRPr sz="1200" b="0" i="0" u="none" strike="noStrike" cap="none" dirty="0">
              <a:solidFill>
                <a:schemeClr val="dk1"/>
              </a:solidFill>
              <a:latin typeface="Arial"/>
              <a:ea typeface="Arial"/>
              <a:cs typeface="Arial"/>
              <a:sym typeface="Arial"/>
            </a:endParaRPr>
          </a:p>
        </p:txBody>
      </p:sp>
      <p:sp>
        <p:nvSpPr>
          <p:cNvPr id="9" name="Google Shape;172;p24"/>
          <p:cNvSpPr txBox="1"/>
          <p:nvPr/>
        </p:nvSpPr>
        <p:spPr>
          <a:xfrm>
            <a:off x="602776" y="287541"/>
            <a:ext cx="1179286" cy="338514"/>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sym typeface="Arial"/>
              </a:rPr>
              <a:t>Reference</a:t>
            </a:r>
            <a:endParaRPr sz="1600" b="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46"/>
          <p:cNvSpPr txBox="1"/>
          <p:nvPr/>
        </p:nvSpPr>
        <p:spPr>
          <a:xfrm>
            <a:off x="1480426" y="338724"/>
            <a:ext cx="10387207" cy="8098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600"/>
              <a:buFont typeface="DFKai-SB"/>
              <a:buNone/>
            </a:pPr>
            <a:r>
              <a:rPr lang="en-US" sz="2400" b="1" dirty="0">
                <a:solidFill>
                  <a:schemeClr val="dk1"/>
                </a:solidFill>
              </a:rPr>
              <a:t>Implementing the “household contract responsibility system” </a:t>
            </a:r>
            <a:endParaRPr sz="2400" b="1" dirty="0">
              <a:solidFill>
                <a:schemeClr val="dk1"/>
              </a:solidFill>
            </a:endParaRPr>
          </a:p>
          <a:p>
            <a:pPr marL="457200" marR="0" lvl="0" indent="-304800" algn="ctr" rtl="0">
              <a:lnSpc>
                <a:spcPct val="90000"/>
              </a:lnSpc>
              <a:spcBef>
                <a:spcPts val="0"/>
              </a:spcBef>
              <a:spcAft>
                <a:spcPts val="0"/>
              </a:spcAft>
              <a:buClr>
                <a:schemeClr val="dk1"/>
              </a:buClr>
              <a:buSzPts val="2400"/>
              <a:buFont typeface="Arial"/>
              <a:buNone/>
            </a:pPr>
            <a:endParaRPr sz="2400" b="1" i="0" u="none" strike="noStrike" cap="none" dirty="0">
              <a:solidFill>
                <a:schemeClr val="dk1"/>
              </a:solidFill>
              <a:latin typeface="DFKai-SB"/>
              <a:ea typeface="DFKai-SB"/>
              <a:cs typeface="DFKai-SB"/>
              <a:sym typeface="DFKai-SB"/>
            </a:endParaRPr>
          </a:p>
        </p:txBody>
      </p:sp>
      <p:sp>
        <p:nvSpPr>
          <p:cNvPr id="468" name="Google Shape;468;p46"/>
          <p:cNvSpPr/>
          <p:nvPr/>
        </p:nvSpPr>
        <p:spPr>
          <a:xfrm>
            <a:off x="794626" y="386096"/>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Arial"/>
              <a:buNone/>
            </a:pPr>
            <a:endParaRPr sz="2800" b="0" i="0" u="none" strike="noStrike" cap="none">
              <a:solidFill>
                <a:srgbClr val="000000"/>
              </a:solidFill>
              <a:latin typeface="Teko"/>
              <a:ea typeface="Teko"/>
              <a:cs typeface="Teko"/>
              <a:sym typeface="Teko"/>
            </a:endParaRPr>
          </a:p>
        </p:txBody>
      </p:sp>
      <p:sp>
        <p:nvSpPr>
          <p:cNvPr id="469" name="Google Shape;469;p46"/>
          <p:cNvSpPr/>
          <p:nvPr/>
        </p:nvSpPr>
        <p:spPr>
          <a:xfrm>
            <a:off x="4606016" y="4569094"/>
            <a:ext cx="6703241" cy="1390358"/>
          </a:xfrm>
          <a:prstGeom prst="rect">
            <a:avLst/>
          </a:prstGeom>
          <a:solidFill>
            <a:srgbClr val="FBE4D4"/>
          </a:solidFill>
          <a:ln>
            <a:noFill/>
          </a:ln>
        </p:spPr>
        <p:txBody>
          <a:bodyPr spcFirstLastPara="1" wrap="square" lIns="91425" tIns="45700" rIns="91425" bIns="45700" anchor="t" anchorCtr="0">
            <a:noAutofit/>
          </a:bodyPr>
          <a:lstStyle/>
          <a:p>
            <a:pPr marL="609600" lvl="0" indent="-609600" algn="just">
              <a:buSzPts val="2000"/>
            </a:pPr>
            <a:r>
              <a:rPr lang="en-US" sz="2000" b="0" i="0" u="none" strike="noStrike" cap="none" dirty="0">
                <a:solidFill>
                  <a:schemeClr val="dk1"/>
                </a:solidFill>
                <a:latin typeface="Times New Roman"/>
                <a:ea typeface="Times New Roman"/>
                <a:cs typeface="Times New Roman"/>
                <a:sym typeface="Times New Roman"/>
              </a:rPr>
              <a:t>Video: </a:t>
            </a:r>
            <a:r>
              <a:rPr lang="en-US" sz="2000" dirty="0">
                <a:solidFill>
                  <a:schemeClr val="dk1"/>
                </a:solidFill>
                <a:latin typeface="Times New Roman"/>
                <a:ea typeface="Times New Roman"/>
                <a:cs typeface="Times New Roman"/>
                <a:sym typeface="Times New Roman"/>
              </a:rPr>
              <a:t>China - 40 Amazing Years (</a:t>
            </a:r>
            <a:r>
              <a:rPr lang="en-US" sz="2000" b="0" i="0" u="none" strike="noStrike" cap="none" dirty="0" smtClean="0">
                <a:solidFill>
                  <a:schemeClr val="dk1"/>
                </a:solidFill>
                <a:latin typeface="Times New Roman"/>
                <a:ea typeface="Times New Roman"/>
                <a:cs typeface="Times New Roman"/>
                <a:sym typeface="Times New Roman"/>
              </a:rPr>
              <a:t>神州</a:t>
            </a:r>
            <a:r>
              <a:rPr lang="en-US" sz="2000" b="0" i="0" u="none" strike="noStrike" cap="none" dirty="0">
                <a:solidFill>
                  <a:schemeClr val="dk1"/>
                </a:solidFill>
                <a:latin typeface="Times New Roman"/>
                <a:ea typeface="Times New Roman"/>
                <a:cs typeface="Times New Roman"/>
                <a:sym typeface="Times New Roman"/>
              </a:rPr>
              <a:t>40</a:t>
            </a:r>
            <a:r>
              <a:rPr lang="en-US" sz="2000" b="0" i="0" u="none" strike="noStrike" cap="none" dirty="0" smtClean="0">
                <a:solidFill>
                  <a:schemeClr val="dk1"/>
                </a:solidFill>
                <a:latin typeface="Times New Roman"/>
                <a:ea typeface="Times New Roman"/>
                <a:cs typeface="Times New Roman"/>
                <a:sym typeface="Times New Roman"/>
              </a:rPr>
              <a:t>年), </a:t>
            </a:r>
            <a:r>
              <a:rPr lang="en-US" sz="2000" b="0" i="0" u="none" strike="noStrike" cap="none" dirty="0">
                <a:solidFill>
                  <a:schemeClr val="dk1"/>
                </a:solidFill>
                <a:latin typeface="Times New Roman"/>
                <a:ea typeface="Times New Roman"/>
                <a:cs typeface="Times New Roman"/>
                <a:sym typeface="Times New Roman"/>
              </a:rPr>
              <a:t>episode 4: the first </a:t>
            </a:r>
            <a:r>
              <a:rPr lang="en-US" sz="2000" b="0" i="0" u="none" strike="noStrike" cap="none" dirty="0" smtClean="0">
                <a:solidFill>
                  <a:schemeClr val="dk1"/>
                </a:solidFill>
                <a:latin typeface="Times New Roman"/>
                <a:ea typeface="Times New Roman"/>
                <a:cs typeface="Times New Roman"/>
                <a:sym typeface="Times New Roman"/>
              </a:rPr>
              <a:t>group of rich farmers</a:t>
            </a:r>
            <a:endParaRPr sz="2000" b="0" i="0" u="none" strike="noStrike" cap="none" dirty="0">
              <a:solidFill>
                <a:schemeClr val="dk1"/>
              </a:solidFill>
              <a:latin typeface="Times New Roman"/>
              <a:ea typeface="Times New Roman"/>
              <a:cs typeface="Times New Roman"/>
              <a:sym typeface="Times New Roman"/>
            </a:endParaRPr>
          </a:p>
          <a:p>
            <a:pPr marL="609600" marR="0" lvl="0" indent="-609600" algn="just"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Times New Roman"/>
                <a:ea typeface="Times New Roman"/>
                <a:cs typeface="Times New Roman"/>
                <a:sym typeface="Times New Roman"/>
              </a:rPr>
              <a:t>Producer: Our Hong Kong Foundation</a:t>
            </a:r>
            <a:endParaRPr sz="20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00000"/>
                </a:solidFill>
                <a:latin typeface="Times New Roman"/>
                <a:ea typeface="Times New Roman"/>
                <a:cs typeface="Times New Roman"/>
                <a:sym typeface="Times New Roman"/>
              </a:rPr>
              <a:t>https://www.youtube.com/watch?v=w0700YDzbQE</a:t>
            </a:r>
            <a:endParaRPr sz="2000" b="0" i="0" u="none" strike="noStrike" cap="none" dirty="0">
              <a:solidFill>
                <a:srgbClr val="000000"/>
              </a:solidFill>
              <a:latin typeface="Arial"/>
              <a:ea typeface="Arial"/>
              <a:cs typeface="Arial"/>
              <a:sym typeface="Arial"/>
            </a:endParaRPr>
          </a:p>
        </p:txBody>
      </p:sp>
      <p:sp>
        <p:nvSpPr>
          <p:cNvPr id="470" name="Google Shape;470;p46"/>
          <p:cNvSpPr/>
          <p:nvPr/>
        </p:nvSpPr>
        <p:spPr>
          <a:xfrm>
            <a:off x="794657" y="1004217"/>
            <a:ext cx="10885714" cy="2303430"/>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t" anchorCtr="0">
            <a:noAutofit/>
          </a:bodyPr>
          <a:lstStyle/>
          <a:p>
            <a:pPr marL="0" lvl="0" indent="0" algn="just" rtl="0">
              <a:lnSpc>
                <a:spcPct val="110000"/>
              </a:lnSpc>
              <a:spcBef>
                <a:spcPts val="0"/>
              </a:spcBef>
              <a:spcAft>
                <a:spcPts val="0"/>
              </a:spcAft>
              <a:buClr>
                <a:schemeClr val="dk1"/>
              </a:buClr>
              <a:buSzPts val="2200"/>
              <a:buFont typeface="Arial"/>
              <a:buNone/>
            </a:pPr>
            <a:endParaRPr sz="1600" dirty="0">
              <a:solidFill>
                <a:schemeClr val="dk1"/>
              </a:solidFill>
              <a:latin typeface="Times New Roman"/>
              <a:ea typeface="Times New Roman"/>
              <a:cs typeface="Times New Roman"/>
              <a:sym typeface="Times New Roman"/>
            </a:endParaRPr>
          </a:p>
          <a:p>
            <a:pPr marL="0" lvl="0" indent="0" algn="just" rtl="0">
              <a:lnSpc>
                <a:spcPct val="120000"/>
              </a:lnSpc>
              <a:spcBef>
                <a:spcPts val="0"/>
              </a:spcBef>
              <a:spcAft>
                <a:spcPts val="0"/>
              </a:spcAft>
              <a:buClr>
                <a:schemeClr val="dk1"/>
              </a:buClr>
              <a:buSzPts val="2200"/>
              <a:buFont typeface="Arial"/>
              <a:buNone/>
            </a:pPr>
            <a:r>
              <a:rPr lang="en-US" sz="2000" dirty="0">
                <a:sym typeface="Times New Roman"/>
              </a:rPr>
              <a:t>With the country’s support, the “household contract responsibility system” quickly promoted throughout the nation. </a:t>
            </a:r>
            <a:r>
              <a:rPr lang="en-US" sz="2000" dirty="0" smtClean="0">
                <a:sym typeface="Times New Roman"/>
              </a:rPr>
              <a:t> This </a:t>
            </a:r>
            <a:r>
              <a:rPr lang="en-US" sz="2000" dirty="0">
                <a:sym typeface="Times New Roman"/>
              </a:rPr>
              <a:t>reform </a:t>
            </a:r>
            <a:r>
              <a:rPr lang="en-US" sz="2000" dirty="0" smtClean="0">
                <a:sym typeface="Times New Roman"/>
              </a:rPr>
              <a:t>arouse farmers’ enthusiasm to work.  It </a:t>
            </a:r>
            <a:r>
              <a:rPr lang="en-US" sz="2000" dirty="0">
                <a:sym typeface="Times New Roman"/>
              </a:rPr>
              <a:t>not only increased farmers’ income, but also encouraged rapid growth in agricultural production. </a:t>
            </a:r>
            <a:r>
              <a:rPr lang="en-US" sz="2000" dirty="0" smtClean="0">
                <a:sym typeface="Times New Roman"/>
              </a:rPr>
              <a:t> In </a:t>
            </a:r>
            <a:r>
              <a:rPr lang="en-US" sz="2000" dirty="0">
                <a:sym typeface="Times New Roman"/>
              </a:rPr>
              <a:t>1982, a rare good harvest occurred in China. </a:t>
            </a:r>
            <a:r>
              <a:rPr lang="en-US" sz="2000" dirty="0" smtClean="0">
                <a:sym typeface="Times New Roman"/>
              </a:rPr>
              <a:t> Total </a:t>
            </a:r>
            <a:r>
              <a:rPr lang="en-US" sz="2000" dirty="0">
                <a:sym typeface="Times New Roman"/>
              </a:rPr>
              <a:t>agricultural production increased by 11.2% from 1981. This brought </a:t>
            </a:r>
            <a:r>
              <a:rPr lang="en-US" sz="2000" dirty="0" smtClean="0">
                <a:sym typeface="Times New Roman"/>
              </a:rPr>
              <a:t>positive </a:t>
            </a:r>
            <a:r>
              <a:rPr lang="en-US" sz="2000" dirty="0">
                <a:sym typeface="Times New Roman"/>
              </a:rPr>
              <a:t>changes in rural areas.</a:t>
            </a:r>
            <a:endParaRPr sz="2000" dirty="0"/>
          </a:p>
        </p:txBody>
      </p:sp>
      <p:pic>
        <p:nvPicPr>
          <p:cNvPr id="472" name="Google Shape;472;p46" descr="《神州40年》 第四集">
            <a:hlinkClick r:id="rId3"/>
          </p:cNvPr>
          <p:cNvPicPr preferRelativeResize="0"/>
          <p:nvPr/>
        </p:nvPicPr>
        <p:blipFill rotWithShape="1">
          <a:blip r:embed="rId4">
            <a:alphaModFix/>
          </a:blip>
          <a:srcRect r="-653"/>
          <a:stretch/>
        </p:blipFill>
        <p:spPr>
          <a:xfrm>
            <a:off x="794626" y="4221073"/>
            <a:ext cx="3131254" cy="1965631"/>
          </a:xfrm>
          <a:prstGeom prst="rect">
            <a:avLst/>
          </a:prstGeom>
          <a:noFill/>
          <a:ln w="9525" cap="flat" cmpd="sng">
            <a:solidFill>
              <a:schemeClr val="dk1"/>
            </a:solidFill>
            <a:prstDash val="solid"/>
            <a:round/>
            <a:headEnd type="none" w="sm" len="sm"/>
            <a:tailEnd type="none" w="sm" len="sm"/>
          </a:ln>
        </p:spPr>
      </p:pic>
      <p:sp>
        <p:nvSpPr>
          <p:cNvPr id="473" name="Google Shape;473;p46"/>
          <p:cNvSpPr/>
          <p:nvPr/>
        </p:nvSpPr>
        <p:spPr>
          <a:xfrm>
            <a:off x="782419" y="6186704"/>
            <a:ext cx="3143461" cy="400110"/>
          </a:xfrm>
          <a:prstGeom prst="rect">
            <a:avLst/>
          </a:prstGeom>
          <a:noFill/>
          <a:ln w="28575" cap="flat" cmpd="sng">
            <a:solidFill>
              <a:srgbClr val="FF996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b="0" i="0" u="none" strike="noStrike" cap="none" dirty="0">
                <a:solidFill>
                  <a:schemeClr val="dk1"/>
                </a:solidFill>
                <a:sym typeface="Arial"/>
              </a:rPr>
              <a:t>Click on </a:t>
            </a:r>
            <a:r>
              <a:rPr lang="en-US" dirty="0">
                <a:solidFill>
                  <a:schemeClr val="dk1"/>
                </a:solidFill>
              </a:rPr>
              <a:t>the image to watch </a:t>
            </a:r>
            <a:r>
              <a:rPr lang="en-US" b="0" i="0" u="none" strike="noStrike" cap="none" dirty="0">
                <a:solidFill>
                  <a:schemeClr val="dk1"/>
                </a:solidFill>
                <a:sym typeface="Arial"/>
              </a:rPr>
              <a:t>the video</a:t>
            </a:r>
            <a:endParaRPr b="0" i="0" u="none" strike="noStrike" cap="none" dirty="0">
              <a:solidFill>
                <a:schemeClr val="dk1"/>
              </a:solidFill>
              <a:sym typeface="Arial"/>
            </a:endParaRPr>
          </a:p>
        </p:txBody>
      </p:sp>
      <p:sp>
        <p:nvSpPr>
          <p:cNvPr id="10" name="Google Shape;172;p24"/>
          <p:cNvSpPr txBox="1"/>
          <p:nvPr/>
        </p:nvSpPr>
        <p:spPr>
          <a:xfrm>
            <a:off x="794626" y="3750166"/>
            <a:ext cx="1179286" cy="338514"/>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sym typeface="Arial"/>
              </a:rPr>
              <a:t>Reference</a:t>
            </a:r>
            <a:endParaRPr sz="16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grpSp>
        <p:nvGrpSpPr>
          <p:cNvPr id="111" name="Google Shape;111;p19"/>
          <p:cNvGrpSpPr/>
          <p:nvPr/>
        </p:nvGrpSpPr>
        <p:grpSpPr>
          <a:xfrm>
            <a:off x="239127" y="133264"/>
            <a:ext cx="2697989" cy="674687"/>
            <a:chOff x="1193537" y="1344264"/>
            <a:chExt cx="2697989" cy="674687"/>
          </a:xfrm>
        </p:grpSpPr>
        <p:sp>
          <p:nvSpPr>
            <p:cNvPr id="112" name="Google Shape;112;p19"/>
            <p:cNvSpPr/>
            <p:nvPr/>
          </p:nvSpPr>
          <p:spPr>
            <a:xfrm>
              <a:off x="1193537" y="1593501"/>
              <a:ext cx="363537" cy="363538"/>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13" name="Google Shape;113;p19"/>
            <p:cNvSpPr/>
            <p:nvPr/>
          </p:nvSpPr>
          <p:spPr>
            <a:xfrm>
              <a:off x="1317362" y="1728439"/>
              <a:ext cx="303212" cy="290512"/>
            </a:xfrm>
            <a:prstGeom prst="rect">
              <a:avLst/>
            </a:prstGeom>
            <a:solidFill>
              <a:srgbClr val="C804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14" name="Google Shape;114;p19"/>
            <p:cNvSpPr txBox="1"/>
            <p:nvPr/>
          </p:nvSpPr>
          <p:spPr>
            <a:xfrm>
              <a:off x="1557074" y="1344264"/>
              <a:ext cx="2334452"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smtClean="0">
                  <a:solidFill>
                    <a:schemeClr val="dk1"/>
                  </a:solidFill>
                  <a:latin typeface="Microsoft JhengHei"/>
                  <a:ea typeface="Microsoft JhengHei"/>
                  <a:cs typeface="Microsoft JhengHei"/>
                  <a:sym typeface="Microsoft JhengHei"/>
                </a:rPr>
                <a:t>Lead-in</a:t>
              </a:r>
              <a:endParaRPr sz="2400" b="0" i="0" u="none" strike="noStrike" cap="none" dirty="0">
                <a:solidFill>
                  <a:srgbClr val="000000"/>
                </a:solidFill>
                <a:latin typeface="Arial"/>
                <a:ea typeface="Arial"/>
                <a:cs typeface="Arial"/>
                <a:sym typeface="Arial"/>
              </a:endParaRPr>
            </a:p>
          </p:txBody>
        </p:sp>
        <p:cxnSp>
          <p:nvCxnSpPr>
            <p:cNvPr id="115" name="Google Shape;115;p19"/>
            <p:cNvCxnSpPr/>
            <p:nvPr/>
          </p:nvCxnSpPr>
          <p:spPr>
            <a:xfrm>
              <a:off x="1620574" y="1991964"/>
              <a:ext cx="1405091" cy="0"/>
            </a:xfrm>
            <a:prstGeom prst="straightConnector1">
              <a:avLst/>
            </a:prstGeom>
            <a:noFill/>
            <a:ln w="57150" cap="flat" cmpd="sng">
              <a:solidFill>
                <a:srgbClr val="C00000"/>
              </a:solidFill>
              <a:prstDash val="solid"/>
              <a:miter lim="800000"/>
              <a:headEnd type="none" w="sm" len="sm"/>
              <a:tailEnd type="none" w="sm" len="sm"/>
            </a:ln>
          </p:spPr>
        </p:cxnSp>
      </p:grpSp>
      <p:sp>
        <p:nvSpPr>
          <p:cNvPr id="116" name="Google Shape;116;p19"/>
          <p:cNvSpPr/>
          <p:nvPr/>
        </p:nvSpPr>
        <p:spPr>
          <a:xfrm>
            <a:off x="879207" y="1091466"/>
            <a:ext cx="10169710" cy="1384995"/>
          </a:xfrm>
          <a:prstGeom prst="rect">
            <a:avLst/>
          </a:prstGeom>
          <a:noFill/>
          <a:ln>
            <a:noFill/>
          </a:ln>
        </p:spPr>
        <p:txBody>
          <a:bodyPr spcFirstLastPara="1" wrap="square" lIns="91425" tIns="45700" rIns="91425" bIns="45700" anchor="t" anchorCtr="0">
            <a:noAutofit/>
          </a:bodyPr>
          <a:lstStyle/>
          <a:p>
            <a:pPr marL="457200" lvl="0" indent="-457200" algn="just">
              <a:spcBef>
                <a:spcPts val="600"/>
              </a:spcBef>
              <a:buSzPts val="2800"/>
              <a:buFont typeface="Arial"/>
              <a:buChar char="•"/>
            </a:pPr>
            <a:r>
              <a:rPr lang="en-US" sz="2000" b="0" i="0" u="none" strike="noStrike" cap="none" dirty="0">
                <a:solidFill>
                  <a:schemeClr val="tx1"/>
                </a:solidFill>
                <a:sym typeface="Arial"/>
              </a:rPr>
              <a:t>2018 </a:t>
            </a:r>
            <a:r>
              <a:rPr lang="en-US" sz="2000" dirty="0" smtClean="0">
                <a:solidFill>
                  <a:schemeClr val="tx1"/>
                </a:solidFill>
              </a:rPr>
              <a:t>marked</a:t>
            </a:r>
            <a:r>
              <a:rPr lang="en-US" sz="2000" b="0" i="0" u="none" strike="noStrike" cap="none" dirty="0" smtClean="0">
                <a:solidFill>
                  <a:schemeClr val="tx1"/>
                </a:solidFill>
                <a:sym typeface="Arial"/>
              </a:rPr>
              <a:t> </a:t>
            </a:r>
            <a:r>
              <a:rPr lang="en-US" sz="2000" b="0" i="0" u="none" strike="noStrike" cap="none" dirty="0">
                <a:solidFill>
                  <a:schemeClr val="tx1"/>
                </a:solidFill>
                <a:sym typeface="Arial"/>
              </a:rPr>
              <a:t>the 40th anniversary of China’s reform and opening-up</a:t>
            </a:r>
            <a:r>
              <a:rPr lang="en-US" sz="2000" b="0" i="0" u="none" strike="noStrike" cap="none" dirty="0" smtClean="0">
                <a:solidFill>
                  <a:schemeClr val="tx1"/>
                </a:solidFill>
                <a:sym typeface="Arial"/>
              </a:rPr>
              <a:t>.  </a:t>
            </a:r>
            <a:r>
              <a:rPr lang="en-US" sz="2000" b="0" i="0" u="none" strike="noStrike" cap="none" dirty="0">
                <a:solidFill>
                  <a:schemeClr val="tx1"/>
                </a:solidFill>
                <a:sym typeface="Arial"/>
              </a:rPr>
              <a:t>The </a:t>
            </a:r>
            <a:r>
              <a:rPr lang="en-US" sz="2000" dirty="0" smtClean="0">
                <a:solidFill>
                  <a:schemeClr val="tx1"/>
                </a:solidFill>
              </a:rPr>
              <a:t>commemorative conference on </a:t>
            </a:r>
            <a:r>
              <a:rPr lang="en-US" sz="2000" dirty="0">
                <a:solidFill>
                  <a:schemeClr val="tx1"/>
                </a:solidFill>
              </a:rPr>
              <a:t>the 40th anniversary of  China's reform and </a:t>
            </a:r>
            <a:r>
              <a:rPr lang="en-US" sz="2000" dirty="0" smtClean="0">
                <a:solidFill>
                  <a:schemeClr val="tx1"/>
                </a:solidFill>
              </a:rPr>
              <a:t>opening-up </a:t>
            </a:r>
            <a:r>
              <a:rPr lang="en-US" sz="2000" b="0" i="0" u="none" strike="noStrike" cap="none" dirty="0" smtClean="0">
                <a:solidFill>
                  <a:schemeClr val="tx1"/>
                </a:solidFill>
                <a:sym typeface="Arial"/>
              </a:rPr>
              <a:t>was </a:t>
            </a:r>
            <a:r>
              <a:rPr lang="en-US" sz="2000" b="0" i="0" u="none" strike="noStrike" cap="none" dirty="0">
                <a:solidFill>
                  <a:schemeClr val="tx1"/>
                </a:solidFill>
                <a:sym typeface="Arial"/>
              </a:rPr>
              <a:t>held in the Great Hall of the People on 18 December 2018. </a:t>
            </a:r>
            <a:endParaRPr sz="2000" b="0" i="0" u="none" strike="noStrike" cap="none" dirty="0">
              <a:solidFill>
                <a:schemeClr val="tx1"/>
              </a:solidFill>
              <a:sym typeface="Arial"/>
            </a:endParaRPr>
          </a:p>
          <a:p>
            <a:pPr marL="457200" marR="0" lvl="0" indent="-457200" algn="just" rtl="0">
              <a:lnSpc>
                <a:spcPct val="100000"/>
              </a:lnSpc>
              <a:spcBef>
                <a:spcPts val="600"/>
              </a:spcBef>
              <a:spcAft>
                <a:spcPts val="0"/>
              </a:spcAft>
              <a:buClr>
                <a:srgbClr val="000000"/>
              </a:buClr>
              <a:buSzPts val="2800"/>
              <a:buFont typeface="Arial"/>
              <a:buChar char="•"/>
            </a:pPr>
            <a:r>
              <a:rPr lang="en-US" sz="2000" b="0" i="0" u="none" strike="noStrike" cap="none" dirty="0">
                <a:solidFill>
                  <a:schemeClr val="tx1"/>
                </a:solidFill>
                <a:sym typeface="Arial"/>
              </a:rPr>
              <a:t>Watch the following </a:t>
            </a:r>
            <a:r>
              <a:rPr lang="en-US" sz="2000" b="0" i="0" u="none" strike="noStrike" cap="none" dirty="0" smtClean="0">
                <a:solidFill>
                  <a:srgbClr val="000000"/>
                </a:solidFill>
                <a:sym typeface="Arial"/>
              </a:rPr>
              <a:t>video to </a:t>
            </a:r>
            <a:r>
              <a:rPr lang="en-US" sz="2000" b="0" i="0" u="none" strike="noStrike" cap="none" dirty="0">
                <a:solidFill>
                  <a:srgbClr val="000000"/>
                </a:solidFill>
                <a:sym typeface="Arial"/>
              </a:rPr>
              <a:t>understand the milestones and achievements since reform and opening-up. </a:t>
            </a:r>
            <a:endParaRPr sz="2000" b="0" i="0" u="none" strike="noStrike" cap="none" dirty="0">
              <a:solidFill>
                <a:srgbClr val="000000"/>
              </a:solidFill>
              <a:sym typeface="Arial"/>
            </a:endParaRPr>
          </a:p>
        </p:txBody>
      </p:sp>
      <p:sp>
        <p:nvSpPr>
          <p:cNvPr id="117" name="Google Shape;117;p19"/>
          <p:cNvSpPr txBox="1"/>
          <p:nvPr/>
        </p:nvSpPr>
        <p:spPr>
          <a:xfrm>
            <a:off x="1334307" y="188601"/>
            <a:ext cx="9480346"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smtClean="0">
                <a:solidFill>
                  <a:schemeClr val="tx1"/>
                </a:solidFill>
                <a:latin typeface="Arial"/>
                <a:ea typeface="Arial"/>
                <a:cs typeface="Arial"/>
                <a:sym typeface="Arial"/>
              </a:rPr>
              <a:t>Understanding the changes of </a:t>
            </a: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smtClean="0">
                <a:solidFill>
                  <a:schemeClr val="tx1"/>
                </a:solidFill>
                <a:latin typeface="Arial"/>
                <a:ea typeface="Arial"/>
                <a:cs typeface="Arial"/>
                <a:sym typeface="Arial"/>
              </a:rPr>
              <a:t>40-year </a:t>
            </a:r>
            <a:r>
              <a:rPr lang="en-US" sz="2400" b="1" dirty="0"/>
              <a:t>r</a:t>
            </a:r>
            <a:r>
              <a:rPr lang="en-US" sz="2400" b="1" i="0" u="none" strike="noStrike" cap="none" dirty="0" smtClean="0">
                <a:solidFill>
                  <a:srgbClr val="000000"/>
                </a:solidFill>
                <a:latin typeface="Arial"/>
                <a:ea typeface="Arial"/>
                <a:cs typeface="Arial"/>
                <a:sym typeface="Arial"/>
              </a:rPr>
              <a:t>eform </a:t>
            </a:r>
            <a:r>
              <a:rPr lang="en-US" sz="2400" b="1" i="0" u="none" strike="noStrike" cap="none" dirty="0">
                <a:solidFill>
                  <a:srgbClr val="000000"/>
                </a:solidFill>
                <a:latin typeface="Arial"/>
                <a:ea typeface="Arial"/>
                <a:cs typeface="Arial"/>
                <a:sym typeface="Arial"/>
              </a:rPr>
              <a:t>and </a:t>
            </a:r>
            <a:r>
              <a:rPr lang="en-US" sz="2400" b="1" dirty="0"/>
              <a:t>o</a:t>
            </a:r>
            <a:r>
              <a:rPr lang="en-US" sz="2400" b="1" i="0" u="none" strike="noStrike" cap="none" dirty="0" smtClean="0">
                <a:solidFill>
                  <a:srgbClr val="000000"/>
                </a:solidFill>
                <a:latin typeface="Arial"/>
                <a:ea typeface="Arial"/>
                <a:cs typeface="Arial"/>
                <a:sym typeface="Arial"/>
              </a:rPr>
              <a:t>pening-up </a:t>
            </a:r>
            <a:r>
              <a:rPr lang="en-US" sz="2400" b="1" i="0" u="none" strike="noStrike" cap="none" dirty="0">
                <a:solidFill>
                  <a:srgbClr val="000000"/>
                </a:solidFill>
                <a:latin typeface="Arial"/>
                <a:ea typeface="Arial"/>
                <a:cs typeface="Arial"/>
                <a:sym typeface="Arial"/>
              </a:rPr>
              <a:t>from data</a:t>
            </a:r>
            <a:endParaRPr sz="2400" b="1" i="0" u="none" strike="noStrike" cap="none" dirty="0">
              <a:solidFill>
                <a:srgbClr val="000000"/>
              </a:solidFill>
              <a:latin typeface="Arial"/>
              <a:ea typeface="Arial"/>
              <a:cs typeface="Arial"/>
              <a:sym typeface="Arial"/>
            </a:endParaRPr>
          </a:p>
        </p:txBody>
      </p:sp>
      <p:pic>
        <p:nvPicPr>
          <p:cNvPr id="118" name="Google Shape;118;p19">
            <a:hlinkClick r:id="rId3"/>
          </p:cNvPr>
          <p:cNvPicPr preferRelativeResize="0"/>
          <p:nvPr/>
        </p:nvPicPr>
        <p:blipFill rotWithShape="1">
          <a:blip r:embed="rId4">
            <a:alphaModFix/>
          </a:blip>
          <a:srcRect/>
          <a:stretch/>
        </p:blipFill>
        <p:spPr>
          <a:xfrm>
            <a:off x="3443941" y="2940439"/>
            <a:ext cx="4753048" cy="2943373"/>
          </a:xfrm>
          <a:prstGeom prst="rect">
            <a:avLst/>
          </a:prstGeom>
          <a:noFill/>
          <a:ln>
            <a:noFill/>
          </a:ln>
        </p:spPr>
      </p:pic>
      <p:grpSp>
        <p:nvGrpSpPr>
          <p:cNvPr id="119" name="Google Shape;119;p19"/>
          <p:cNvGrpSpPr/>
          <p:nvPr/>
        </p:nvGrpSpPr>
        <p:grpSpPr>
          <a:xfrm>
            <a:off x="2631330" y="2940439"/>
            <a:ext cx="611572" cy="600552"/>
            <a:chOff x="8956942" y="3371688"/>
            <a:chExt cx="783725" cy="769603"/>
          </a:xfrm>
        </p:grpSpPr>
        <p:grpSp>
          <p:nvGrpSpPr>
            <p:cNvPr id="120" name="Google Shape;120;p19"/>
            <p:cNvGrpSpPr/>
            <p:nvPr/>
          </p:nvGrpSpPr>
          <p:grpSpPr>
            <a:xfrm>
              <a:off x="8956942" y="3371688"/>
              <a:ext cx="783725" cy="769603"/>
              <a:chOff x="8575498" y="2572853"/>
              <a:chExt cx="718729" cy="905135"/>
            </a:xfrm>
          </p:grpSpPr>
          <p:sp>
            <p:nvSpPr>
              <p:cNvPr id="121" name="Google Shape;121;p19"/>
              <p:cNvSpPr/>
              <p:nvPr/>
            </p:nvSpPr>
            <p:spPr>
              <a:xfrm>
                <a:off x="8575498" y="2572853"/>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FFC000">
                  <a:alpha val="12549"/>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22" name="Google Shape;122;p19"/>
              <p:cNvSpPr/>
              <p:nvPr/>
            </p:nvSpPr>
            <p:spPr>
              <a:xfrm>
                <a:off x="8667164" y="2655663"/>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351C5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23" name="Google Shape;123;p19"/>
              <p:cNvSpPr/>
              <p:nvPr/>
            </p:nvSpPr>
            <p:spPr>
              <a:xfrm>
                <a:off x="8639459" y="2627958"/>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FFC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24" name="Google Shape;124;p19"/>
              <p:cNvSpPr/>
              <p:nvPr/>
            </p:nvSpPr>
            <p:spPr>
              <a:xfrm>
                <a:off x="9088721" y="2607320"/>
                <a:ext cx="195263" cy="196850"/>
              </a:xfrm>
              <a:custGeom>
                <a:avLst/>
                <a:gdLst/>
                <a:ahLst/>
                <a:cxnLst/>
                <a:rect l="l" t="t" r="r" b="b"/>
                <a:pathLst>
                  <a:path w="123" h="124" extrusionOk="0">
                    <a:moveTo>
                      <a:pt x="0" y="0"/>
                    </a:moveTo>
                    <a:lnTo>
                      <a:pt x="0" y="124"/>
                    </a:lnTo>
                    <a:lnTo>
                      <a:pt x="123" y="124"/>
                    </a:lnTo>
                    <a:lnTo>
                      <a:pt x="0" y="0"/>
                    </a:lnTo>
                    <a:close/>
                  </a:path>
                </a:pathLst>
              </a:custGeom>
              <a:solidFill>
                <a:srgbClr val="FD7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grpSp>
        <p:grpSp>
          <p:nvGrpSpPr>
            <p:cNvPr id="125" name="Google Shape;125;p19"/>
            <p:cNvGrpSpPr/>
            <p:nvPr/>
          </p:nvGrpSpPr>
          <p:grpSpPr>
            <a:xfrm>
              <a:off x="9163801" y="3580795"/>
              <a:ext cx="417426" cy="417425"/>
              <a:chOff x="8440738" y="3594100"/>
              <a:chExt cx="554038" cy="554037"/>
            </a:xfrm>
          </p:grpSpPr>
          <p:sp>
            <p:nvSpPr>
              <p:cNvPr id="126" name="Google Shape;126;p19"/>
              <p:cNvSpPr/>
              <p:nvPr/>
            </p:nvSpPr>
            <p:spPr>
              <a:xfrm>
                <a:off x="8440738" y="3594100"/>
                <a:ext cx="554038" cy="554037"/>
              </a:xfrm>
              <a:custGeom>
                <a:avLst/>
                <a:gdLst/>
                <a:ahLst/>
                <a:cxnLst/>
                <a:rect l="l" t="t" r="r" b="b"/>
                <a:pathLst>
                  <a:path w="144" h="144" extrusionOk="0">
                    <a:moveTo>
                      <a:pt x="132" y="0"/>
                    </a:moveTo>
                    <a:cubicBezTo>
                      <a:pt x="12" y="0"/>
                      <a:pt x="12" y="0"/>
                      <a:pt x="12" y="0"/>
                    </a:cubicBezTo>
                    <a:cubicBezTo>
                      <a:pt x="5" y="0"/>
                      <a:pt x="0" y="5"/>
                      <a:pt x="0" y="12"/>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lose/>
                  </a:path>
                </a:pathLst>
              </a:custGeom>
              <a:noFill/>
              <a:ln w="31750"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sp>
            <p:nvSpPr>
              <p:cNvPr id="127" name="Google Shape;127;p19"/>
              <p:cNvSpPr/>
              <p:nvPr/>
            </p:nvSpPr>
            <p:spPr>
              <a:xfrm>
                <a:off x="8641699" y="3807141"/>
                <a:ext cx="204980" cy="235421"/>
              </a:xfrm>
              <a:custGeom>
                <a:avLst/>
                <a:gdLst/>
                <a:ahLst/>
                <a:cxnLst/>
                <a:rect l="l" t="t" r="r" b="b"/>
                <a:pathLst>
                  <a:path w="101" h="116" extrusionOk="0">
                    <a:moveTo>
                      <a:pt x="0" y="58"/>
                    </a:moveTo>
                    <a:lnTo>
                      <a:pt x="0" y="0"/>
                    </a:lnTo>
                    <a:lnTo>
                      <a:pt x="50" y="29"/>
                    </a:lnTo>
                    <a:lnTo>
                      <a:pt x="101" y="58"/>
                    </a:lnTo>
                    <a:lnTo>
                      <a:pt x="50" y="87"/>
                    </a:lnTo>
                    <a:lnTo>
                      <a:pt x="0" y="116"/>
                    </a:lnTo>
                    <a:lnTo>
                      <a:pt x="0" y="5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cxnSp>
            <p:nvCxnSpPr>
              <p:cNvPr id="128" name="Google Shape;128;p19"/>
              <p:cNvCxnSpPr/>
              <p:nvPr/>
            </p:nvCxnSpPr>
            <p:spPr>
              <a:xfrm>
                <a:off x="8440738" y="3732213"/>
                <a:ext cx="554038" cy="0"/>
              </a:xfrm>
              <a:prstGeom prst="straightConnector1">
                <a:avLst/>
              </a:prstGeom>
              <a:noFill/>
              <a:ln w="31750" cap="rnd" cmpd="sng">
                <a:solidFill>
                  <a:schemeClr val="lt1"/>
                </a:solidFill>
                <a:prstDash val="solid"/>
                <a:round/>
                <a:headEnd type="none" w="sm" len="sm"/>
                <a:tailEnd type="none" w="sm" len="sm"/>
              </a:ln>
            </p:spPr>
          </p:cxnSp>
          <p:cxnSp>
            <p:nvCxnSpPr>
              <p:cNvPr id="129" name="Google Shape;129;p19"/>
              <p:cNvCxnSpPr/>
              <p:nvPr/>
            </p:nvCxnSpPr>
            <p:spPr>
              <a:xfrm flipH="1">
                <a:off x="8764588" y="3594100"/>
                <a:ext cx="92075" cy="138112"/>
              </a:xfrm>
              <a:prstGeom prst="straightConnector1">
                <a:avLst/>
              </a:prstGeom>
              <a:noFill/>
              <a:ln w="31750" cap="rnd" cmpd="sng">
                <a:solidFill>
                  <a:schemeClr val="lt1"/>
                </a:solidFill>
                <a:prstDash val="solid"/>
                <a:round/>
                <a:headEnd type="none" w="sm" len="sm"/>
                <a:tailEnd type="none" w="sm" len="sm"/>
              </a:ln>
            </p:spPr>
          </p:cxnSp>
          <p:cxnSp>
            <p:nvCxnSpPr>
              <p:cNvPr id="130" name="Google Shape;130;p19"/>
              <p:cNvCxnSpPr/>
              <p:nvPr/>
            </p:nvCxnSpPr>
            <p:spPr>
              <a:xfrm flipH="1">
                <a:off x="8578850" y="3594100"/>
                <a:ext cx="93663" cy="138112"/>
              </a:xfrm>
              <a:prstGeom prst="straightConnector1">
                <a:avLst/>
              </a:prstGeom>
              <a:noFill/>
              <a:ln w="31750" cap="rnd" cmpd="sng">
                <a:solidFill>
                  <a:schemeClr val="lt1"/>
                </a:solidFill>
                <a:prstDash val="solid"/>
                <a:round/>
                <a:headEnd type="none" w="sm" len="sm"/>
                <a:tailEnd type="none" w="sm" len="sm"/>
              </a:ln>
            </p:spPr>
          </p:cxnSp>
        </p:grpSp>
      </p:grpSp>
      <p:sp>
        <p:nvSpPr>
          <p:cNvPr id="131" name="Google Shape;131;p19"/>
          <p:cNvSpPr txBox="1"/>
          <p:nvPr/>
        </p:nvSpPr>
        <p:spPr>
          <a:xfrm>
            <a:off x="1441861" y="6424155"/>
            <a:ext cx="9924779"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Source: CCTV. http://tv.cctv.com/2018/12/19/VIDE2v13qkS6A6z26JT2yaoJ181219.shtml</a:t>
            </a:r>
            <a:endParaRPr sz="1400" b="0" i="0" u="none" strike="noStrike" cap="none" dirty="0">
              <a:solidFill>
                <a:srgbClr val="000000"/>
              </a:solidFill>
              <a:latin typeface="Arial"/>
              <a:ea typeface="Arial"/>
              <a:cs typeface="Arial"/>
              <a:sym typeface="Arial"/>
            </a:endParaRPr>
          </a:p>
        </p:txBody>
      </p:sp>
      <p:sp>
        <p:nvSpPr>
          <p:cNvPr id="132" name="Google Shape;132;p19"/>
          <p:cNvSpPr/>
          <p:nvPr/>
        </p:nvSpPr>
        <p:spPr>
          <a:xfrm>
            <a:off x="3324437" y="5953929"/>
            <a:ext cx="4918498" cy="400110"/>
          </a:xfrm>
          <a:prstGeom prst="rect">
            <a:avLst/>
          </a:prstGeom>
          <a:noFill/>
          <a:ln w="28575" cap="flat" cmpd="sng">
            <a:solidFill>
              <a:srgbClr val="FF996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Arial"/>
                <a:ea typeface="Arial"/>
                <a:cs typeface="Arial"/>
                <a:sym typeface="Arial"/>
              </a:rPr>
              <a:t>Click on the image to watch the video</a:t>
            </a:r>
            <a:endParaRPr sz="20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47"/>
          <p:cNvPicPr preferRelativeResize="0"/>
          <p:nvPr/>
        </p:nvPicPr>
        <p:blipFill rotWithShape="1">
          <a:blip r:embed="rId3">
            <a:alphaModFix/>
          </a:blip>
          <a:srcRect/>
          <a:stretch/>
        </p:blipFill>
        <p:spPr>
          <a:xfrm>
            <a:off x="623888" y="272143"/>
            <a:ext cx="11002055" cy="5945777"/>
          </a:xfrm>
          <a:prstGeom prst="rect">
            <a:avLst/>
          </a:prstGeom>
          <a:noFill/>
          <a:ln>
            <a:noFill/>
          </a:ln>
        </p:spPr>
      </p:pic>
      <p:sp>
        <p:nvSpPr>
          <p:cNvPr id="480" name="Google Shape;480;p47"/>
          <p:cNvSpPr txBox="1"/>
          <p:nvPr/>
        </p:nvSpPr>
        <p:spPr>
          <a:xfrm>
            <a:off x="707016" y="1132216"/>
            <a:ext cx="10471500" cy="5459916"/>
          </a:xfrm>
          <a:prstGeom prst="rect">
            <a:avLst/>
          </a:prstGeom>
          <a:noFill/>
          <a:ln>
            <a:noFill/>
          </a:ln>
        </p:spPr>
        <p:txBody>
          <a:bodyPr spcFirstLastPara="1" wrap="square" lIns="91425" tIns="45700" rIns="91425" bIns="45700" anchor="t" anchorCtr="0">
            <a:spAutoFit/>
          </a:bodyPr>
          <a:lstStyle/>
          <a:p>
            <a:pPr marL="0" lvl="0" indent="0" algn="just" rtl="0">
              <a:lnSpc>
                <a:spcPct val="120000"/>
              </a:lnSpc>
              <a:spcBef>
                <a:spcPts val="0"/>
              </a:spcBef>
              <a:spcAft>
                <a:spcPts val="0"/>
              </a:spcAft>
              <a:buClr>
                <a:schemeClr val="dk1"/>
              </a:buClr>
              <a:buFont typeface="Arial"/>
              <a:buNone/>
            </a:pPr>
            <a:r>
              <a:rPr lang="en-US" sz="2000" dirty="0">
                <a:sym typeface="Times New Roman"/>
              </a:rPr>
              <a:t>Rural economic reform freed up agricultural productivity and ended enduring stagnation in rural productivity. </a:t>
            </a:r>
            <a:r>
              <a:rPr lang="en-US" sz="2000" dirty="0" smtClean="0">
                <a:sym typeface="Times New Roman"/>
              </a:rPr>
              <a:t> Total grain yield grew </a:t>
            </a:r>
            <a:r>
              <a:rPr lang="en-US" sz="2000" dirty="0">
                <a:sym typeface="Times New Roman"/>
              </a:rPr>
              <a:t>from 305 million tons in 1978 to 407 million tons in 1984. Farmers’ actual income showed an annual growth of 15.1%, while the per capita income of urban households during the same period had an annual growth of 7.93%. </a:t>
            </a:r>
            <a:r>
              <a:rPr lang="en-US" sz="2000" dirty="0" smtClean="0">
                <a:sym typeface="Times New Roman"/>
              </a:rPr>
              <a:t> The </a:t>
            </a:r>
            <a:r>
              <a:rPr lang="en-US" sz="2000" dirty="0">
                <a:sym typeface="Times New Roman"/>
              </a:rPr>
              <a:t>differences between urban and rural areas narrowed </a:t>
            </a:r>
            <a:r>
              <a:rPr lang="en-US" sz="2000" dirty="0" smtClean="0">
                <a:sym typeface="Times New Roman"/>
              </a:rPr>
              <a:t>significantly </a:t>
            </a:r>
            <a:r>
              <a:rPr lang="en-US" sz="2000" dirty="0">
                <a:sym typeface="Times New Roman"/>
              </a:rPr>
              <a:t>in this period. </a:t>
            </a:r>
            <a:endParaRPr sz="2000" dirty="0">
              <a:sym typeface="Times New Roman"/>
            </a:endParaRPr>
          </a:p>
          <a:p>
            <a:pPr marL="0" marR="0" lvl="0" indent="0" algn="just" rtl="0">
              <a:lnSpc>
                <a:spcPct val="120000"/>
              </a:lnSpc>
              <a:spcBef>
                <a:spcPts val="0"/>
              </a:spcBef>
              <a:spcAft>
                <a:spcPts val="0"/>
              </a:spcAft>
              <a:buClr>
                <a:srgbClr val="000000"/>
              </a:buClr>
              <a:buSzPts val="2000"/>
              <a:buFont typeface="Arial"/>
              <a:buNone/>
            </a:pPr>
            <a:r>
              <a:rPr lang="en-US" sz="2000" dirty="0" smtClean="0">
                <a:sym typeface="Times New Roman"/>
              </a:rPr>
              <a:t> </a:t>
            </a:r>
            <a:endParaRPr sz="2000" dirty="0">
              <a:sym typeface="Times New Roman"/>
            </a:endParaRPr>
          </a:p>
          <a:p>
            <a:pPr lvl="0" algn="just">
              <a:lnSpc>
                <a:spcPct val="120000"/>
              </a:lnSpc>
              <a:buClr>
                <a:schemeClr val="dk1"/>
              </a:buClr>
              <a:buSzPts val="2000"/>
            </a:pPr>
            <a:r>
              <a:rPr lang="en-US" sz="2000" dirty="0">
                <a:sym typeface="Times New Roman"/>
              </a:rPr>
              <a:t>On 1 December 1983, the country announced that it would abandon </a:t>
            </a:r>
            <a:r>
              <a:rPr lang="en-US" sz="2000" dirty="0" smtClean="0">
                <a:sym typeface="Times New Roman"/>
              </a:rPr>
              <a:t>the 30-year rationing of cotton.  In </a:t>
            </a:r>
            <a:r>
              <a:rPr lang="en-US" sz="2000" dirty="0">
                <a:sym typeface="Times New Roman"/>
              </a:rPr>
              <a:t>1994, the </a:t>
            </a:r>
            <a:r>
              <a:rPr lang="en-US" sz="2000" dirty="0" smtClean="0">
                <a:sym typeface="Times New Roman"/>
              </a:rPr>
              <a:t>retail prices </a:t>
            </a:r>
            <a:r>
              <a:rPr lang="en-US" sz="2000" dirty="0">
                <a:sym typeface="Times New Roman"/>
              </a:rPr>
              <a:t>of </a:t>
            </a:r>
            <a:r>
              <a:rPr lang="en-US" sz="2000" dirty="0" smtClean="0">
                <a:sym typeface="Times New Roman"/>
              </a:rPr>
              <a:t>grain </a:t>
            </a:r>
            <a:r>
              <a:rPr lang="en-US" sz="2000" dirty="0">
                <a:sym typeface="Times New Roman"/>
              </a:rPr>
              <a:t>and oil became </a:t>
            </a:r>
            <a:r>
              <a:rPr lang="en-US" sz="2000" dirty="0" smtClean="0">
                <a:sym typeface="Times New Roman"/>
              </a:rPr>
              <a:t>flexible.  Country-wide </a:t>
            </a:r>
            <a:r>
              <a:rPr lang="en-US" sz="2000" dirty="0">
                <a:sym typeface="Times New Roman"/>
              </a:rPr>
              <a:t>grain rationing was also abandoned. </a:t>
            </a:r>
            <a:r>
              <a:rPr lang="en-US" sz="2000" dirty="0" smtClean="0">
                <a:sym typeface="Times New Roman"/>
              </a:rPr>
              <a:t> Rationing coupons </a:t>
            </a:r>
            <a:r>
              <a:rPr lang="en-US" sz="2000" dirty="0">
                <a:sym typeface="Times New Roman"/>
              </a:rPr>
              <a:t>which </a:t>
            </a:r>
            <a:r>
              <a:rPr lang="en-US" sz="2000" dirty="0" smtClean="0">
                <a:sym typeface="Times New Roman"/>
              </a:rPr>
              <a:t>were used over three decades became history</a:t>
            </a:r>
            <a:r>
              <a:rPr lang="en-US" sz="2000" dirty="0">
                <a:sym typeface="Times New Roman"/>
              </a:rPr>
              <a:t>. </a:t>
            </a:r>
            <a:endParaRPr sz="2000" dirty="0">
              <a:sym typeface="Times New Roman"/>
            </a:endParaRPr>
          </a:p>
          <a:p>
            <a:pPr marL="0" marR="0" lvl="0" indent="0" algn="just" rtl="0">
              <a:lnSpc>
                <a:spcPct val="100000"/>
              </a:lnSpc>
              <a:spcBef>
                <a:spcPts val="0"/>
              </a:spcBef>
              <a:spcAft>
                <a:spcPts val="0"/>
              </a:spcAft>
              <a:buClr>
                <a:srgbClr val="000000"/>
              </a:buClr>
              <a:buSzPts val="2600"/>
              <a:buFont typeface="Arial"/>
              <a:buNone/>
            </a:pPr>
            <a:endParaRPr sz="1600" dirty="0">
              <a:solidFill>
                <a:schemeClr val="dk1"/>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2600"/>
              <a:buFont typeface="Arial"/>
              <a:buNone/>
            </a:pPr>
            <a:endParaRPr sz="1600" dirty="0">
              <a:solidFill>
                <a:schemeClr val="dk1"/>
              </a:solidFill>
              <a:latin typeface="Times New Roman"/>
              <a:ea typeface="Times New Roman"/>
              <a:cs typeface="Times New Roman"/>
              <a:sym typeface="Times New Roman"/>
            </a:endParaRPr>
          </a:p>
          <a:p>
            <a:pPr marL="0" marR="0" lvl="0" indent="0" algn="just" rtl="0">
              <a:lnSpc>
                <a:spcPct val="120000"/>
              </a:lnSpc>
              <a:spcBef>
                <a:spcPts val="0"/>
              </a:spcBef>
              <a:spcAft>
                <a:spcPts val="0"/>
              </a:spcAft>
              <a:buNone/>
            </a:pPr>
            <a:r>
              <a:rPr lang="en-US" sz="1600" b="0" i="0" u="none" strike="noStrike" cap="none" dirty="0">
                <a:solidFill>
                  <a:schemeClr val="dk1"/>
                </a:solidFill>
                <a:sym typeface="Arial"/>
              </a:rPr>
              <a:t>Source: </a:t>
            </a:r>
            <a:r>
              <a:rPr lang="en-US" sz="1600" b="0" i="0" u="none" strike="noStrike" cap="none" dirty="0" smtClean="0">
                <a:solidFill>
                  <a:schemeClr val="dk1"/>
                </a:solidFill>
                <a:sym typeface="Arial"/>
              </a:rPr>
              <a:t>Department of Comprehensive </a:t>
            </a:r>
            <a:r>
              <a:rPr lang="en-US" sz="1600" b="0" i="0" u="none" strike="noStrike" cap="none" dirty="0">
                <a:solidFill>
                  <a:schemeClr val="dk1"/>
                </a:solidFill>
                <a:sym typeface="Arial"/>
              </a:rPr>
              <a:t>Reform of Economic </a:t>
            </a:r>
            <a:r>
              <a:rPr lang="en-US" sz="1600" b="0" i="0" u="none" strike="noStrike" cap="none" dirty="0" smtClean="0">
                <a:solidFill>
                  <a:schemeClr val="dk1"/>
                </a:solidFill>
                <a:sym typeface="Arial"/>
              </a:rPr>
              <a:t>System &amp; Institute of Economic System and Management, </a:t>
            </a:r>
            <a:r>
              <a:rPr lang="en-US" sz="1600" b="0" i="0" u="none" strike="noStrike" cap="none" dirty="0">
                <a:solidFill>
                  <a:schemeClr val="dk1"/>
                </a:solidFill>
                <a:sym typeface="Arial"/>
              </a:rPr>
              <a:t>National Development and Reform Commission, Research Centre of National Development and Reform and Management. Thirty Years of Reform and </a:t>
            </a:r>
            <a:r>
              <a:rPr lang="en-US" sz="1600" b="0" i="0" u="none" strike="noStrike" cap="none" dirty="0" smtClean="0">
                <a:solidFill>
                  <a:schemeClr val="dk1"/>
                </a:solidFill>
                <a:sym typeface="Arial"/>
              </a:rPr>
              <a:t>Opening-up: From History to the Future. </a:t>
            </a:r>
            <a:r>
              <a:rPr lang="en-US" sz="1600" b="0" i="0" u="none" strike="noStrike" cap="none" dirty="0">
                <a:solidFill>
                  <a:schemeClr val="dk1"/>
                </a:solidFill>
                <a:sym typeface="Arial"/>
              </a:rPr>
              <a:t>Beijing: People’s Publishing House. November 2008, p. 20. </a:t>
            </a:r>
            <a:endParaRPr sz="1600" b="0" i="0" u="none" strike="noStrike" cap="none" dirty="0">
              <a:solidFill>
                <a:schemeClr val="dk1"/>
              </a:solidFill>
              <a:latin typeface="Times New Roman"/>
              <a:ea typeface="Times New Roman"/>
              <a:cs typeface="Times New Roman"/>
              <a:sym typeface="Times New Roman"/>
            </a:endParaRPr>
          </a:p>
        </p:txBody>
      </p:sp>
      <p:sp>
        <p:nvSpPr>
          <p:cNvPr id="6" name="Google Shape;172;p24"/>
          <p:cNvSpPr txBox="1"/>
          <p:nvPr/>
        </p:nvSpPr>
        <p:spPr>
          <a:xfrm>
            <a:off x="602776" y="287541"/>
            <a:ext cx="1179286" cy="338514"/>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sym typeface="Arial"/>
              </a:rPr>
              <a:t>Reference</a:t>
            </a:r>
            <a:endParaRPr sz="1600" b="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48"/>
          <p:cNvSpPr txBox="1"/>
          <p:nvPr/>
        </p:nvSpPr>
        <p:spPr>
          <a:xfrm>
            <a:off x="1039255" y="272510"/>
            <a:ext cx="9290574" cy="51593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200"/>
              <a:buFont typeface="DFKai-SB"/>
              <a:buNone/>
            </a:pPr>
            <a:r>
              <a:rPr lang="en-US" sz="2400" b="1" dirty="0">
                <a:solidFill>
                  <a:schemeClr val="dk1"/>
                </a:solidFill>
              </a:rPr>
              <a:t>Driving the </a:t>
            </a:r>
            <a:r>
              <a:rPr lang="en-US" sz="2400" b="1" i="0" u="none" strike="noStrike" cap="none" dirty="0">
                <a:solidFill>
                  <a:schemeClr val="dk1"/>
                </a:solidFill>
                <a:latin typeface="Arial"/>
                <a:ea typeface="Arial"/>
                <a:cs typeface="Arial"/>
                <a:sym typeface="Arial"/>
              </a:rPr>
              <a:t>development of </a:t>
            </a:r>
            <a:r>
              <a:rPr lang="en-US" sz="2400" b="1" i="0" u="none" strike="noStrike" cap="none" dirty="0" smtClean="0">
                <a:solidFill>
                  <a:schemeClr val="dk1"/>
                </a:solidFill>
                <a:latin typeface="Arial"/>
                <a:ea typeface="Arial"/>
                <a:cs typeface="Arial"/>
                <a:sym typeface="Arial"/>
              </a:rPr>
              <a:t>township and village </a:t>
            </a:r>
            <a:r>
              <a:rPr lang="en-US" sz="2400" b="1" i="0" u="none" strike="noStrike" cap="none" dirty="0">
                <a:solidFill>
                  <a:schemeClr val="dk1"/>
                </a:solidFill>
                <a:latin typeface="Arial"/>
                <a:ea typeface="Arial"/>
                <a:cs typeface="Arial"/>
                <a:sym typeface="Arial"/>
              </a:rPr>
              <a:t>enterprises</a:t>
            </a:r>
            <a:endParaRPr sz="2400" b="0" i="0" u="none" strike="noStrike" cap="none" dirty="0">
              <a:solidFill>
                <a:schemeClr val="dk1"/>
              </a:solidFill>
              <a:latin typeface="Arial"/>
              <a:ea typeface="Arial"/>
              <a:cs typeface="Arial"/>
              <a:sym typeface="Arial"/>
            </a:endParaRPr>
          </a:p>
        </p:txBody>
      </p:sp>
      <p:sp>
        <p:nvSpPr>
          <p:cNvPr id="488" name="Google Shape;488;p48"/>
          <p:cNvSpPr/>
          <p:nvPr/>
        </p:nvSpPr>
        <p:spPr>
          <a:xfrm>
            <a:off x="764207" y="502327"/>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Arial"/>
              <a:buNone/>
            </a:pPr>
            <a:endParaRPr sz="2800" b="0" i="0" u="none" strike="noStrike" cap="none">
              <a:solidFill>
                <a:srgbClr val="000000"/>
              </a:solidFill>
              <a:latin typeface="Teko"/>
              <a:ea typeface="Teko"/>
              <a:cs typeface="Teko"/>
              <a:sym typeface="Teko"/>
            </a:endParaRPr>
          </a:p>
        </p:txBody>
      </p:sp>
      <p:sp>
        <p:nvSpPr>
          <p:cNvPr id="489" name="Google Shape;489;p48"/>
          <p:cNvSpPr/>
          <p:nvPr/>
        </p:nvSpPr>
        <p:spPr>
          <a:xfrm>
            <a:off x="450597" y="973138"/>
            <a:ext cx="11078384" cy="5672760"/>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0" name="Google Shape;490;p48"/>
          <p:cNvSpPr txBox="1"/>
          <p:nvPr/>
        </p:nvSpPr>
        <p:spPr>
          <a:xfrm>
            <a:off x="450597" y="1018263"/>
            <a:ext cx="11001174" cy="1484305"/>
          </a:xfrm>
          <a:prstGeom prst="rect">
            <a:avLst/>
          </a:prstGeom>
          <a:noFill/>
          <a:ln>
            <a:noFill/>
          </a:ln>
        </p:spPr>
        <p:txBody>
          <a:bodyPr spcFirstLastPara="1" wrap="square" lIns="91425" tIns="45700" rIns="91425" bIns="45700" anchor="t" anchorCtr="0">
            <a:noAutofit/>
          </a:bodyPr>
          <a:lstStyle/>
          <a:p>
            <a:pPr marL="0" lvl="0" indent="0" algn="just" rtl="0">
              <a:lnSpc>
                <a:spcPct val="120000"/>
              </a:lnSpc>
              <a:spcBef>
                <a:spcPts val="0"/>
              </a:spcBef>
              <a:spcAft>
                <a:spcPts val="0"/>
              </a:spcAft>
              <a:buClr>
                <a:schemeClr val="dk1"/>
              </a:buClr>
              <a:buSzPts val="2400"/>
              <a:buFont typeface="Arial"/>
              <a:buNone/>
            </a:pPr>
            <a:r>
              <a:rPr lang="en-US" sz="1800" dirty="0"/>
              <a:t>The success of rural reform freed up the huge </a:t>
            </a:r>
            <a:r>
              <a:rPr lang="en-US" sz="1800" dirty="0" smtClean="0"/>
              <a:t>agricultural </a:t>
            </a:r>
            <a:r>
              <a:rPr lang="en-US" sz="1800" dirty="0" err="1"/>
              <a:t>labour</a:t>
            </a:r>
            <a:r>
              <a:rPr lang="en-US" sz="1800" dirty="0"/>
              <a:t> force to enter non-agricultural industries. For example, in </a:t>
            </a:r>
            <a:r>
              <a:rPr lang="en-US" sz="1800" dirty="0" smtClean="0"/>
              <a:t>the seventh </a:t>
            </a:r>
            <a:r>
              <a:rPr lang="en-US" sz="1800" dirty="0"/>
              <a:t>Five-Year Plan (1986-1990), 22 million people from the rural </a:t>
            </a:r>
            <a:r>
              <a:rPr lang="en-US" sz="1800" dirty="0" err="1"/>
              <a:t>labour</a:t>
            </a:r>
            <a:r>
              <a:rPr lang="en-US" sz="1800" dirty="0"/>
              <a:t> force entered </a:t>
            </a:r>
            <a:r>
              <a:rPr lang="en-US" sz="1800" dirty="0" smtClean="0"/>
              <a:t>township and village </a:t>
            </a:r>
            <a:r>
              <a:rPr lang="en-US" sz="1800" dirty="0"/>
              <a:t>enterprises, resulting in </a:t>
            </a:r>
            <a:r>
              <a:rPr lang="en-US" sz="1800" dirty="0" smtClean="0"/>
              <a:t>a rapid </a:t>
            </a:r>
            <a:r>
              <a:rPr lang="en-US" sz="1800" dirty="0"/>
              <a:t>development of these enterprises. </a:t>
            </a:r>
            <a:endParaRPr sz="1800" dirty="0"/>
          </a:p>
        </p:txBody>
      </p:sp>
      <p:sp>
        <p:nvSpPr>
          <p:cNvPr id="491" name="Google Shape;491;p48"/>
          <p:cNvSpPr/>
          <p:nvPr/>
        </p:nvSpPr>
        <p:spPr>
          <a:xfrm>
            <a:off x="504360" y="2502568"/>
            <a:ext cx="5180182" cy="2123658"/>
          </a:xfrm>
          <a:prstGeom prst="rect">
            <a:avLst/>
          </a:prstGeom>
          <a:noFill/>
          <a:ln>
            <a:noFill/>
          </a:ln>
        </p:spPr>
        <p:txBody>
          <a:bodyPr spcFirstLastPara="1" wrap="square" lIns="91425" tIns="45700" rIns="91425" bIns="45700" anchor="t" anchorCtr="0">
            <a:noAutofit/>
          </a:bodyPr>
          <a:lstStyle/>
          <a:p>
            <a:pPr marL="0" lvl="0" indent="0" algn="just" rtl="0">
              <a:lnSpc>
                <a:spcPct val="110000"/>
              </a:lnSpc>
              <a:spcBef>
                <a:spcPts val="0"/>
              </a:spcBef>
              <a:spcAft>
                <a:spcPts val="0"/>
              </a:spcAft>
              <a:buClr>
                <a:schemeClr val="dk1"/>
              </a:buClr>
              <a:buSzPts val="2000"/>
              <a:buFont typeface="Arial"/>
              <a:buNone/>
            </a:pPr>
            <a:r>
              <a:rPr lang="en-US" sz="1800" dirty="0"/>
              <a:t>The No.1 Central Document (the first document released by the </a:t>
            </a:r>
            <a:r>
              <a:rPr lang="en-US" sz="1800" dirty="0" smtClean="0"/>
              <a:t>central </a:t>
            </a:r>
            <a:r>
              <a:rPr lang="en-US" sz="1800" dirty="0"/>
              <a:t>g</a:t>
            </a:r>
            <a:r>
              <a:rPr lang="en-US" sz="1800" dirty="0" smtClean="0"/>
              <a:t>overnment </a:t>
            </a:r>
            <a:r>
              <a:rPr lang="en-US" sz="1800" dirty="0"/>
              <a:t>each year) in 1986 pointed out that </a:t>
            </a:r>
            <a:r>
              <a:rPr lang="en-US" sz="1800" dirty="0" smtClean="0"/>
              <a:t>township and village </a:t>
            </a:r>
            <a:r>
              <a:rPr lang="en-US" sz="1800" dirty="0"/>
              <a:t>enterprises helped </a:t>
            </a:r>
            <a:r>
              <a:rPr lang="en-US" sz="1800" dirty="0" smtClean="0"/>
              <a:t>overcome the difficulties </a:t>
            </a:r>
            <a:r>
              <a:rPr lang="en-US" sz="1800" dirty="0"/>
              <a:t>of limited arable land, </a:t>
            </a:r>
            <a:r>
              <a:rPr lang="en-US" sz="1800" dirty="0" err="1" smtClean="0"/>
              <a:t>labour</a:t>
            </a:r>
            <a:r>
              <a:rPr lang="en-US" sz="1800" dirty="0" smtClean="0"/>
              <a:t> surplus </a:t>
            </a:r>
            <a:r>
              <a:rPr lang="en-US" sz="1800" dirty="0"/>
              <a:t>and </a:t>
            </a:r>
            <a:r>
              <a:rPr lang="en-US" sz="1800" dirty="0" smtClean="0"/>
              <a:t>shortage of </a:t>
            </a:r>
            <a:r>
              <a:rPr lang="en-US" sz="1800" dirty="0"/>
              <a:t>capital. </a:t>
            </a:r>
            <a:r>
              <a:rPr lang="en-US" sz="1800" dirty="0" smtClean="0"/>
              <a:t> These </a:t>
            </a:r>
            <a:r>
              <a:rPr lang="en-US" sz="1800" dirty="0"/>
              <a:t>enterprises found </a:t>
            </a:r>
            <a:r>
              <a:rPr lang="en-US" sz="1800" dirty="0" smtClean="0"/>
              <a:t>an effective </a:t>
            </a:r>
            <a:r>
              <a:rPr lang="en-US" sz="1800" dirty="0"/>
              <a:t>way to establish a new rural-urban relationship. </a:t>
            </a:r>
            <a:endParaRPr sz="1800" dirty="0"/>
          </a:p>
        </p:txBody>
      </p:sp>
      <p:sp>
        <p:nvSpPr>
          <p:cNvPr id="492" name="Google Shape;492;p48"/>
          <p:cNvSpPr txBox="1"/>
          <p:nvPr/>
        </p:nvSpPr>
        <p:spPr>
          <a:xfrm>
            <a:off x="563142" y="5004261"/>
            <a:ext cx="4948348" cy="1569620"/>
          </a:xfrm>
          <a:prstGeom prst="rect">
            <a:avLst/>
          </a:prstGeom>
          <a:solidFill>
            <a:srgbClr val="DDEAF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Arial"/>
                <a:ea typeface="Arial"/>
                <a:cs typeface="Arial"/>
                <a:sym typeface="Arial"/>
              </a:rPr>
              <a:t>Source: </a:t>
            </a:r>
            <a:endParaRPr sz="1200" b="0" i="0" u="none" strike="noStrike" cap="none" dirty="0">
              <a:solidFill>
                <a:schemeClr val="dk1"/>
              </a:solidFill>
              <a:latin typeface="Arial"/>
              <a:ea typeface="Arial"/>
              <a:cs typeface="Arial"/>
              <a:sym typeface="Arial"/>
            </a:endParaRPr>
          </a:p>
          <a:p>
            <a:pPr marL="285750" lvl="0" indent="-285750" algn="just">
              <a:buClr>
                <a:schemeClr val="dk1"/>
              </a:buClr>
              <a:buSzPts val="1400"/>
              <a:buFont typeface="Arial"/>
              <a:buChar char="•"/>
            </a:pPr>
            <a:r>
              <a:rPr lang="en-US" sz="1200" b="0" i="0" u="none" strike="noStrike" cap="none" dirty="0">
                <a:solidFill>
                  <a:schemeClr val="dk1"/>
                </a:solidFill>
                <a:latin typeface="Arial"/>
                <a:ea typeface="Arial"/>
                <a:cs typeface="Arial"/>
                <a:sym typeface="Arial"/>
              </a:rPr>
              <a:t>National Bureau of Statistics of China. </a:t>
            </a:r>
            <a:r>
              <a:rPr lang="en-US" sz="1200" dirty="0">
                <a:solidFill>
                  <a:schemeClr val="dk1"/>
                </a:solidFill>
              </a:rPr>
              <a:t>Statistical Communiqué of the Seventh Five Year Plan on National Economic and Social Development</a:t>
            </a:r>
          </a:p>
          <a:p>
            <a:pPr marR="0" lvl="0" algn="l" rtl="0">
              <a:lnSpc>
                <a:spcPct val="100000"/>
              </a:lnSpc>
              <a:spcBef>
                <a:spcPts val="0"/>
              </a:spcBef>
              <a:spcAft>
                <a:spcPts val="0"/>
              </a:spcAft>
              <a:buClr>
                <a:schemeClr val="dk1"/>
              </a:buClr>
              <a:buSzPts val="1400"/>
            </a:pPr>
            <a:r>
              <a:rPr lang="en-US" sz="1200" b="0" i="0" u="none" strike="noStrike" cap="none" dirty="0" smtClean="0">
                <a:solidFill>
                  <a:schemeClr val="dk1"/>
                </a:solidFill>
                <a:latin typeface="Arial"/>
                <a:ea typeface="Arial"/>
                <a:cs typeface="Arial"/>
                <a:sym typeface="Arial"/>
              </a:rPr>
              <a:t>. </a:t>
            </a:r>
            <a:endParaRPr sz="1200" b="0" i="0" u="none" strike="noStrike" cap="none" dirty="0">
              <a:solidFill>
                <a:srgbClr val="000000"/>
              </a:solidFill>
              <a:latin typeface="Arial"/>
              <a:ea typeface="Arial"/>
              <a:cs typeface="Arial"/>
              <a:sym typeface="Arial"/>
            </a:endParaRPr>
          </a:p>
          <a:p>
            <a:pPr marL="285750" marR="0" lvl="0" indent="-285750" algn="just" rtl="0">
              <a:lnSpc>
                <a:spcPct val="100000"/>
              </a:lnSpc>
              <a:spcBef>
                <a:spcPts val="0"/>
              </a:spcBef>
              <a:spcAft>
                <a:spcPts val="0"/>
              </a:spcAft>
              <a:buClr>
                <a:schemeClr val="dk1"/>
              </a:buClr>
              <a:buSzPts val="1400"/>
              <a:buFont typeface="Arial"/>
              <a:buChar char="•"/>
            </a:pPr>
            <a:r>
              <a:rPr lang="en-US" sz="1200" b="0" i="0" u="none" strike="noStrike" cap="none" dirty="0">
                <a:solidFill>
                  <a:schemeClr val="dk1"/>
                </a:solidFill>
                <a:latin typeface="Arial"/>
                <a:ea typeface="Arial"/>
                <a:cs typeface="Arial"/>
                <a:sym typeface="Arial"/>
              </a:rPr>
              <a:t>Chen Xiao. </a:t>
            </a:r>
            <a:r>
              <a:rPr lang="en-US" sz="1200" b="0" i="0" u="none" strike="noStrike" cap="none" dirty="0" smtClean="0">
                <a:solidFill>
                  <a:schemeClr val="dk1"/>
                </a:solidFill>
                <a:latin typeface="Arial"/>
                <a:ea typeface="Arial"/>
                <a:cs typeface="Arial"/>
                <a:sym typeface="Arial"/>
              </a:rPr>
              <a:t>Development </a:t>
            </a:r>
            <a:r>
              <a:rPr lang="en-US" sz="1200" b="0" i="0" u="none" strike="noStrike" cap="none" dirty="0">
                <a:solidFill>
                  <a:schemeClr val="dk1"/>
                </a:solidFill>
                <a:latin typeface="Arial"/>
                <a:ea typeface="Arial"/>
                <a:cs typeface="Arial"/>
                <a:sym typeface="Arial"/>
              </a:rPr>
              <a:t>of Township </a:t>
            </a:r>
            <a:r>
              <a:rPr lang="en-US" sz="1200" b="0" i="0" u="none" strike="noStrike" cap="none" dirty="0" smtClean="0">
                <a:solidFill>
                  <a:schemeClr val="dk1"/>
                </a:solidFill>
                <a:latin typeface="Arial"/>
                <a:ea typeface="Arial"/>
                <a:cs typeface="Arial"/>
                <a:sym typeface="Arial"/>
              </a:rPr>
              <a:t>and Village Enterprises </a:t>
            </a:r>
            <a:r>
              <a:rPr lang="en-US" sz="1200" b="0" i="0" u="none" strike="noStrike" cap="none" dirty="0">
                <a:solidFill>
                  <a:schemeClr val="dk1"/>
                </a:solidFill>
                <a:latin typeface="Arial"/>
                <a:ea typeface="Arial"/>
                <a:cs typeface="Arial"/>
                <a:sym typeface="Arial"/>
              </a:rPr>
              <a:t>in </a:t>
            </a:r>
            <a:r>
              <a:rPr lang="en-US" sz="1200" b="0" i="0" u="none" strike="noStrike" cap="none" dirty="0" smtClean="0">
                <a:solidFill>
                  <a:schemeClr val="dk1"/>
                </a:solidFill>
                <a:latin typeface="Arial"/>
                <a:ea typeface="Arial"/>
                <a:cs typeface="Arial"/>
                <a:sym typeface="Arial"/>
              </a:rPr>
              <a:t>China. </a:t>
            </a:r>
            <a:r>
              <a:rPr lang="en-US" sz="1200" b="0" i="0" u="none" strike="noStrike" cap="none" dirty="0">
                <a:solidFill>
                  <a:schemeClr val="dk1"/>
                </a:solidFill>
                <a:latin typeface="Arial"/>
                <a:ea typeface="Arial"/>
                <a:cs typeface="Arial"/>
                <a:sym typeface="Arial"/>
              </a:rPr>
              <a:t>Center for International Knowledge on Development. http://www.cikd.org/detail?leafId=216&amp;docId=1610</a:t>
            </a:r>
            <a:endParaRPr sz="1200" b="0" i="0" u="none" strike="noStrike" cap="none" dirty="0">
              <a:solidFill>
                <a:schemeClr val="dk1"/>
              </a:solidFill>
              <a:latin typeface="Arial"/>
              <a:ea typeface="Arial"/>
              <a:cs typeface="Arial"/>
              <a:sym typeface="Arial"/>
            </a:endParaRPr>
          </a:p>
        </p:txBody>
      </p:sp>
      <p:pic>
        <p:nvPicPr>
          <p:cNvPr id="493" name="Google Shape;493;p48"/>
          <p:cNvPicPr preferRelativeResize="0"/>
          <p:nvPr/>
        </p:nvPicPr>
        <p:blipFill rotWithShape="1">
          <a:blip r:embed="rId3">
            <a:alphaModFix/>
          </a:blip>
          <a:srcRect l="33395" t="38738" r="16711" b="17473"/>
          <a:stretch/>
        </p:blipFill>
        <p:spPr>
          <a:xfrm>
            <a:off x="5787609" y="2656853"/>
            <a:ext cx="5617028" cy="3492000"/>
          </a:xfrm>
          <a:prstGeom prst="rect">
            <a:avLst/>
          </a:prstGeom>
          <a:noFill/>
          <a:ln w="9525" cap="flat" cmpd="sng">
            <a:solidFill>
              <a:schemeClr val="dk1"/>
            </a:solidFill>
            <a:prstDash val="solid"/>
            <a:round/>
            <a:headEnd type="none" w="sm" len="sm"/>
            <a:tailEnd type="none" w="sm" len="sm"/>
          </a:ln>
        </p:spPr>
      </p:pic>
      <p:sp>
        <p:nvSpPr>
          <p:cNvPr id="494" name="Google Shape;494;p48"/>
          <p:cNvSpPr txBox="1"/>
          <p:nvPr/>
        </p:nvSpPr>
        <p:spPr>
          <a:xfrm flipH="1">
            <a:off x="6848509" y="2348078"/>
            <a:ext cx="4293000" cy="646500"/>
          </a:xfrm>
          <a:prstGeom prst="rect">
            <a:avLst/>
          </a:prstGeom>
          <a:solidFill>
            <a:srgbClr val="FBE4D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1800" b="0" i="0" u="none" strike="noStrike" cap="none" dirty="0">
                <a:solidFill>
                  <a:schemeClr val="dk1"/>
                </a:solidFill>
                <a:latin typeface="Times New Roman"/>
                <a:ea typeface="Times New Roman"/>
                <a:cs typeface="Times New Roman"/>
                <a:sym typeface="Times New Roman"/>
              </a:rPr>
              <a:t>1978-2010 The number of township </a:t>
            </a:r>
            <a:r>
              <a:rPr lang="en-US" sz="1800" b="0" i="0" u="none" strike="noStrike" cap="none" dirty="0" smtClean="0">
                <a:solidFill>
                  <a:schemeClr val="dk1"/>
                </a:solidFill>
                <a:latin typeface="Times New Roman"/>
                <a:ea typeface="Times New Roman"/>
                <a:cs typeface="Times New Roman"/>
                <a:sym typeface="Times New Roman"/>
              </a:rPr>
              <a:t>and village enterprises </a:t>
            </a:r>
            <a:r>
              <a:rPr lang="en-US" sz="1800" b="0" i="0" u="none" strike="noStrike" cap="none" dirty="0">
                <a:solidFill>
                  <a:schemeClr val="dk1"/>
                </a:solidFill>
                <a:latin typeface="Times New Roman"/>
                <a:ea typeface="Times New Roman"/>
                <a:cs typeface="Times New Roman"/>
                <a:sym typeface="Times New Roman"/>
              </a:rPr>
              <a:t>in China</a:t>
            </a:r>
            <a:endParaRPr sz="1800" b="0" i="0" u="none" strike="noStrike" cap="none" dirty="0">
              <a:solidFill>
                <a:schemeClr val="dk1"/>
              </a:solidFill>
              <a:latin typeface="Times New Roman"/>
              <a:ea typeface="Times New Roman"/>
              <a:cs typeface="Times New Roman"/>
              <a:sym typeface="Times New Roman"/>
            </a:endParaRPr>
          </a:p>
        </p:txBody>
      </p:sp>
      <p:sp>
        <p:nvSpPr>
          <p:cNvPr id="495" name="Google Shape;495;p48"/>
          <p:cNvSpPr txBox="1"/>
          <p:nvPr/>
        </p:nvSpPr>
        <p:spPr>
          <a:xfrm>
            <a:off x="5951184" y="6266104"/>
            <a:ext cx="286969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Number of enterprises (in million) </a:t>
            </a:r>
            <a:endParaRPr/>
          </a:p>
        </p:txBody>
      </p:sp>
      <p:sp>
        <p:nvSpPr>
          <p:cNvPr id="11" name="Google Shape;495;p48"/>
          <p:cNvSpPr txBox="1"/>
          <p:nvPr/>
        </p:nvSpPr>
        <p:spPr>
          <a:xfrm rot="16200000">
            <a:off x="4467406" y="4248985"/>
            <a:ext cx="3081368" cy="307736"/>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FF0000"/>
                </a:solidFill>
                <a:sym typeface="Arial"/>
              </a:rPr>
              <a:t>Number of enterprises (in million) </a:t>
            </a:r>
            <a:endParaRPr dirty="0">
              <a:solidFill>
                <a:srgbClr val="FF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49"/>
          <p:cNvSpPr/>
          <p:nvPr/>
        </p:nvSpPr>
        <p:spPr>
          <a:xfrm>
            <a:off x="763150" y="1224224"/>
            <a:ext cx="10670700" cy="1156500"/>
          </a:xfrm>
          <a:prstGeom prst="rect">
            <a:avLst/>
          </a:prstGeom>
          <a:noFill/>
          <a:ln>
            <a:noFill/>
          </a:ln>
        </p:spPr>
        <p:txBody>
          <a:bodyPr spcFirstLastPara="1" wrap="square" lIns="91425" tIns="45700" rIns="91425" bIns="45700" anchor="t" anchorCtr="0">
            <a:noAutofit/>
          </a:bodyPr>
          <a:lstStyle/>
          <a:p>
            <a:pPr lvl="0" algn="just">
              <a:lnSpc>
                <a:spcPct val="120000"/>
              </a:lnSpc>
              <a:buClr>
                <a:schemeClr val="dk1"/>
              </a:buClr>
              <a:buSzPts val="2000"/>
            </a:pPr>
            <a:r>
              <a:rPr lang="en-US" sz="1800" dirty="0">
                <a:sym typeface="Times New Roman"/>
              </a:rPr>
              <a:t>Township </a:t>
            </a:r>
            <a:r>
              <a:rPr lang="en-US" sz="1800" dirty="0" smtClean="0">
                <a:sym typeface="Times New Roman"/>
              </a:rPr>
              <a:t>and village enterprises </a:t>
            </a:r>
            <a:r>
              <a:rPr lang="en-US" sz="1800" dirty="0">
                <a:sym typeface="Times New Roman"/>
              </a:rPr>
              <a:t>started to develop in the coastal area of eastern China since the mid-1980s. Three typical regional economic development models, namely </a:t>
            </a:r>
            <a:r>
              <a:rPr lang="en-US" sz="1800" dirty="0" err="1">
                <a:sym typeface="Times New Roman"/>
              </a:rPr>
              <a:t>Sunan</a:t>
            </a:r>
            <a:r>
              <a:rPr lang="en-US" sz="1800" dirty="0">
                <a:sym typeface="Times New Roman"/>
              </a:rPr>
              <a:t> (southern Jiangsu</a:t>
            </a:r>
            <a:r>
              <a:rPr lang="en-US" sz="1800" dirty="0" smtClean="0">
                <a:sym typeface="Times New Roman"/>
              </a:rPr>
              <a:t>) model</a:t>
            </a:r>
            <a:r>
              <a:rPr lang="en-US" sz="1800" dirty="0">
                <a:sym typeface="Times New Roman"/>
              </a:rPr>
              <a:t>, Wenzhou model, and </a:t>
            </a:r>
            <a:r>
              <a:rPr lang="en-US" sz="1800" dirty="0" err="1">
                <a:sym typeface="Times New Roman"/>
              </a:rPr>
              <a:t>Zhujiang</a:t>
            </a:r>
            <a:r>
              <a:rPr lang="en-US" sz="1800" dirty="0">
                <a:sym typeface="Times New Roman"/>
              </a:rPr>
              <a:t> model,  were established. </a:t>
            </a:r>
            <a:endParaRPr sz="1800" dirty="0">
              <a:sym typeface="Times New Roman"/>
            </a:endParaRPr>
          </a:p>
        </p:txBody>
      </p:sp>
      <p:sp>
        <p:nvSpPr>
          <p:cNvPr id="501" name="Google Shape;501;p49"/>
          <p:cNvSpPr txBox="1"/>
          <p:nvPr/>
        </p:nvSpPr>
        <p:spPr>
          <a:xfrm flipH="1">
            <a:off x="7707617" y="4911249"/>
            <a:ext cx="3882403"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Township </a:t>
            </a:r>
            <a:r>
              <a:rPr lang="en-US" sz="1400" b="0" i="0" u="none" strike="noStrike" cap="none" dirty="0" smtClean="0">
                <a:solidFill>
                  <a:schemeClr val="dk1"/>
                </a:solidFill>
                <a:latin typeface="Arial"/>
                <a:ea typeface="Arial"/>
                <a:cs typeface="Arial"/>
                <a:sym typeface="Arial"/>
              </a:rPr>
              <a:t>and village enterprises leading the  </a:t>
            </a:r>
            <a:r>
              <a:rPr lang="en-US" sz="1400" b="0" i="0" u="none" strike="noStrike" cap="none" dirty="0" err="1">
                <a:solidFill>
                  <a:schemeClr val="dk1"/>
                </a:solidFill>
                <a:latin typeface="Arial"/>
                <a:ea typeface="Arial"/>
                <a:cs typeface="Arial"/>
                <a:sym typeface="Arial"/>
              </a:rPr>
              <a:t>Sunan</a:t>
            </a:r>
            <a:r>
              <a:rPr lang="en-US" sz="1400" b="0" i="0" u="none" strike="noStrike" cap="none" dirty="0">
                <a:solidFill>
                  <a:schemeClr val="dk1"/>
                </a:solidFill>
                <a:latin typeface="Arial"/>
                <a:ea typeface="Arial"/>
                <a:cs typeface="Arial"/>
                <a:sym typeface="Arial"/>
              </a:rPr>
              <a:t> rural economy. </a:t>
            </a:r>
            <a:endParaRPr sz="1400" b="0" i="0" u="none" strike="noStrike" cap="none" dirty="0">
              <a:solidFill>
                <a:srgbClr val="000000"/>
              </a:solidFill>
              <a:latin typeface="Arial"/>
              <a:ea typeface="Arial"/>
              <a:cs typeface="Arial"/>
              <a:sym typeface="Arial"/>
            </a:endParaRPr>
          </a:p>
        </p:txBody>
      </p:sp>
      <p:sp>
        <p:nvSpPr>
          <p:cNvPr id="502" name="Google Shape;502;p49"/>
          <p:cNvSpPr/>
          <p:nvPr/>
        </p:nvSpPr>
        <p:spPr>
          <a:xfrm>
            <a:off x="9147772" y="6031602"/>
            <a:ext cx="2286000" cy="404992"/>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Source of the picture: Xinhua News Agency</a:t>
            </a:r>
            <a:endParaRPr sz="1400" b="0" i="0" u="none" strike="noStrike" cap="none">
              <a:solidFill>
                <a:schemeClr val="dk1"/>
              </a:solidFill>
              <a:latin typeface="Arial"/>
              <a:ea typeface="Arial"/>
              <a:cs typeface="Arial"/>
              <a:sym typeface="Arial"/>
            </a:endParaRPr>
          </a:p>
        </p:txBody>
      </p:sp>
      <p:sp>
        <p:nvSpPr>
          <p:cNvPr id="503" name="Google Shape;503;p49"/>
          <p:cNvSpPr txBox="1"/>
          <p:nvPr/>
        </p:nvSpPr>
        <p:spPr>
          <a:xfrm>
            <a:off x="1782062" y="548012"/>
            <a:ext cx="9025538" cy="51593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200"/>
              <a:buFont typeface="DFKai-SB"/>
              <a:buNone/>
            </a:pPr>
            <a:r>
              <a:rPr lang="en-US" sz="2400" b="1" i="0" u="none" strike="noStrike" cap="none" dirty="0">
                <a:solidFill>
                  <a:schemeClr val="dk1"/>
                </a:solidFill>
                <a:latin typeface="Arial"/>
                <a:ea typeface="Arial"/>
                <a:cs typeface="Arial"/>
                <a:sym typeface="Arial"/>
              </a:rPr>
              <a:t>Development model of </a:t>
            </a:r>
            <a:r>
              <a:rPr lang="en-US" sz="2400" b="1" i="0" u="none" strike="noStrike" cap="none" dirty="0" smtClean="0">
                <a:solidFill>
                  <a:schemeClr val="dk1"/>
                </a:solidFill>
                <a:latin typeface="Arial"/>
                <a:ea typeface="Arial"/>
                <a:cs typeface="Arial"/>
                <a:sym typeface="Arial"/>
              </a:rPr>
              <a:t>Township and village </a:t>
            </a:r>
            <a:r>
              <a:rPr lang="en-US" sz="2400" b="1" i="0" u="none" strike="noStrike" cap="none" dirty="0">
                <a:solidFill>
                  <a:schemeClr val="dk1"/>
                </a:solidFill>
                <a:latin typeface="Arial"/>
                <a:ea typeface="Arial"/>
                <a:cs typeface="Arial"/>
                <a:sym typeface="Arial"/>
              </a:rPr>
              <a:t>Enterprises</a:t>
            </a:r>
            <a:endParaRPr sz="2400" b="0" i="0" u="none" strike="noStrike" cap="none" dirty="0">
              <a:solidFill>
                <a:schemeClr val="dk1"/>
              </a:solidFill>
              <a:latin typeface="Arial"/>
              <a:ea typeface="Arial"/>
              <a:cs typeface="Arial"/>
              <a:sym typeface="Arial"/>
            </a:endParaRPr>
          </a:p>
        </p:txBody>
      </p:sp>
      <p:sp>
        <p:nvSpPr>
          <p:cNvPr id="504" name="Google Shape;504;p49"/>
          <p:cNvSpPr/>
          <p:nvPr/>
        </p:nvSpPr>
        <p:spPr>
          <a:xfrm>
            <a:off x="396976" y="2269820"/>
            <a:ext cx="6785700" cy="2893200"/>
          </a:xfrm>
          <a:prstGeom prst="rect">
            <a:avLst/>
          </a:prstGeom>
          <a:noFill/>
          <a:ln>
            <a:noFill/>
          </a:ln>
        </p:spPr>
        <p:txBody>
          <a:bodyPr spcFirstLastPara="1" wrap="square" lIns="91425" tIns="45700" rIns="91425" bIns="45700" anchor="t" anchorCtr="0">
            <a:noAutofit/>
          </a:bodyPr>
          <a:lstStyle/>
          <a:p>
            <a:pPr marL="63500" marR="0" lvl="0" algn="just" rtl="0">
              <a:lnSpc>
                <a:spcPct val="100000"/>
              </a:lnSpc>
              <a:spcBef>
                <a:spcPts val="0"/>
              </a:spcBef>
              <a:spcAft>
                <a:spcPts val="0"/>
              </a:spcAft>
              <a:buClr>
                <a:schemeClr val="dk1"/>
              </a:buClr>
              <a:buSzPts val="1600"/>
            </a:pPr>
            <a:endParaRPr sz="1600" b="0" i="0" u="none" strike="sngStrike" cap="none" dirty="0">
              <a:solidFill>
                <a:srgbClr val="FF0000"/>
              </a:solidFill>
              <a:latin typeface="Times New Roman"/>
              <a:ea typeface="Times New Roman"/>
              <a:cs typeface="Times New Roman"/>
              <a:sym typeface="Times New Roman"/>
            </a:endParaRPr>
          </a:p>
          <a:p>
            <a:pPr marL="457200" lvl="0" indent="-330200" algn="just" rtl="0">
              <a:lnSpc>
                <a:spcPct val="120000"/>
              </a:lnSpc>
              <a:spcBef>
                <a:spcPts val="600"/>
              </a:spcBef>
              <a:spcAft>
                <a:spcPts val="600"/>
              </a:spcAft>
              <a:buClr>
                <a:schemeClr val="dk1"/>
              </a:buClr>
              <a:buSzPts val="1600"/>
              <a:buChar char="•"/>
            </a:pPr>
            <a:r>
              <a:rPr lang="en-US" sz="1800" dirty="0">
                <a:sym typeface="Times New Roman"/>
              </a:rPr>
              <a:t>The </a:t>
            </a:r>
            <a:r>
              <a:rPr lang="en-US" sz="1800" dirty="0" err="1">
                <a:sym typeface="Times New Roman"/>
              </a:rPr>
              <a:t>Sunan</a:t>
            </a:r>
            <a:r>
              <a:rPr lang="en-US" sz="1800" dirty="0">
                <a:sym typeface="Times New Roman"/>
              </a:rPr>
              <a:t> model: Township </a:t>
            </a:r>
            <a:r>
              <a:rPr lang="en-US" sz="1800" dirty="0" smtClean="0">
                <a:sym typeface="Times New Roman"/>
              </a:rPr>
              <a:t>and village enterprises </a:t>
            </a:r>
            <a:r>
              <a:rPr lang="en-US" sz="1800" dirty="0">
                <a:sym typeface="Times New Roman"/>
              </a:rPr>
              <a:t>mainly ran in the collective economic style led by the local town government</a:t>
            </a:r>
            <a:endParaRPr sz="1800" dirty="0">
              <a:sym typeface="Times New Roman"/>
            </a:endParaRPr>
          </a:p>
          <a:p>
            <a:pPr marL="457200" lvl="0" indent="-330200" algn="just" rtl="0">
              <a:lnSpc>
                <a:spcPct val="120000"/>
              </a:lnSpc>
              <a:spcBef>
                <a:spcPts val="600"/>
              </a:spcBef>
              <a:spcAft>
                <a:spcPts val="600"/>
              </a:spcAft>
              <a:buClr>
                <a:schemeClr val="dk1"/>
              </a:buClr>
              <a:buSzPts val="1600"/>
              <a:buChar char="•"/>
            </a:pPr>
            <a:r>
              <a:rPr lang="en-US" sz="1800" dirty="0">
                <a:sym typeface="Times New Roman"/>
              </a:rPr>
              <a:t>The Wenzhou model: Township </a:t>
            </a:r>
            <a:r>
              <a:rPr lang="en-US" sz="1800" dirty="0" smtClean="0">
                <a:sym typeface="Times New Roman"/>
              </a:rPr>
              <a:t>and village enterprises </a:t>
            </a:r>
            <a:r>
              <a:rPr lang="en-US" sz="1800" dirty="0">
                <a:sym typeface="Times New Roman"/>
              </a:rPr>
              <a:t>were mainly family business in </a:t>
            </a:r>
            <a:r>
              <a:rPr lang="en-US" sz="1800" dirty="0" err="1">
                <a:sym typeface="Times New Roman"/>
              </a:rPr>
              <a:t>specialised</a:t>
            </a:r>
            <a:r>
              <a:rPr lang="en-US" sz="1800" dirty="0">
                <a:sym typeface="Times New Roman"/>
              </a:rPr>
              <a:t> markets</a:t>
            </a:r>
            <a:endParaRPr sz="1800" dirty="0">
              <a:sym typeface="Times New Roman"/>
            </a:endParaRPr>
          </a:p>
          <a:p>
            <a:pPr marL="457200" lvl="0" indent="-330200" algn="just">
              <a:lnSpc>
                <a:spcPct val="120000"/>
              </a:lnSpc>
              <a:spcBef>
                <a:spcPts val="600"/>
              </a:spcBef>
              <a:spcAft>
                <a:spcPts val="600"/>
              </a:spcAft>
              <a:buClr>
                <a:schemeClr val="dk1"/>
              </a:buClr>
              <a:buSzPts val="1600"/>
              <a:buChar char="•"/>
            </a:pPr>
            <a:r>
              <a:rPr lang="en-US" sz="1800" dirty="0">
                <a:sym typeface="Times New Roman"/>
              </a:rPr>
              <a:t>The </a:t>
            </a:r>
            <a:r>
              <a:rPr lang="en-US" sz="1800" dirty="0" err="1">
                <a:sym typeface="Times New Roman"/>
              </a:rPr>
              <a:t>Zhujiang</a:t>
            </a:r>
            <a:r>
              <a:rPr lang="en-US" sz="1800" dirty="0">
                <a:sym typeface="Times New Roman"/>
              </a:rPr>
              <a:t> model: Township </a:t>
            </a:r>
            <a:r>
              <a:rPr lang="en-US" sz="1800" dirty="0" smtClean="0">
                <a:sym typeface="Times New Roman"/>
              </a:rPr>
              <a:t>and village enterprises </a:t>
            </a:r>
            <a:r>
              <a:rPr lang="en-US" sz="1800" dirty="0">
                <a:sym typeface="Times New Roman"/>
              </a:rPr>
              <a:t>took advantage of their </a:t>
            </a:r>
            <a:r>
              <a:rPr lang="en-US" sz="1800" dirty="0" smtClean="0">
                <a:sym typeface="Times New Roman"/>
              </a:rPr>
              <a:t>geographical </a:t>
            </a:r>
            <a:r>
              <a:rPr lang="en-US" sz="1800" dirty="0">
                <a:sym typeface="Times New Roman"/>
              </a:rPr>
              <a:t>proximity to Hong Kong and Macao to attract foreign capital to develop processing and compensation trade</a:t>
            </a:r>
            <a:endParaRPr sz="1800" dirty="0">
              <a:sym typeface="Times New Roman"/>
            </a:endParaRPr>
          </a:p>
        </p:txBody>
      </p:sp>
      <p:sp>
        <p:nvSpPr>
          <p:cNvPr id="505" name="Google Shape;505;p49"/>
          <p:cNvSpPr/>
          <p:nvPr/>
        </p:nvSpPr>
        <p:spPr>
          <a:xfrm>
            <a:off x="486224" y="6150000"/>
            <a:ext cx="85152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dirty="0">
                <a:solidFill>
                  <a:schemeClr val="dk1"/>
                </a:solidFill>
                <a:latin typeface="Arial"/>
                <a:ea typeface="Arial"/>
                <a:cs typeface="Arial"/>
                <a:sym typeface="Arial"/>
              </a:rPr>
              <a:t>Chen Xiao. </a:t>
            </a:r>
            <a:r>
              <a:rPr lang="en-US" sz="1400" b="0" i="0" u="none" strike="noStrike" cap="none" dirty="0" smtClean="0">
                <a:solidFill>
                  <a:schemeClr val="dk1"/>
                </a:solidFill>
                <a:latin typeface="Arial"/>
                <a:ea typeface="Arial"/>
                <a:cs typeface="Arial"/>
                <a:sym typeface="Arial"/>
              </a:rPr>
              <a:t>Evolution of </a:t>
            </a:r>
            <a:r>
              <a:rPr lang="en-US" sz="1400" b="0" i="0" u="none" strike="noStrike" cap="none" dirty="0">
                <a:solidFill>
                  <a:schemeClr val="dk1"/>
                </a:solidFill>
                <a:latin typeface="Arial"/>
                <a:ea typeface="Arial"/>
                <a:cs typeface="Arial"/>
                <a:sym typeface="Arial"/>
              </a:rPr>
              <a:t>Township </a:t>
            </a:r>
            <a:r>
              <a:rPr lang="en-US" sz="1400" b="0" i="0" u="none" strike="noStrike" cap="none" dirty="0" smtClean="0">
                <a:solidFill>
                  <a:schemeClr val="dk1"/>
                </a:solidFill>
                <a:latin typeface="Arial"/>
                <a:ea typeface="Arial"/>
                <a:cs typeface="Arial"/>
                <a:sym typeface="Arial"/>
              </a:rPr>
              <a:t>and Village Enterprises </a:t>
            </a:r>
            <a:r>
              <a:rPr lang="en-US" sz="1400" b="0" i="0" u="none" strike="noStrike" cap="none" dirty="0">
                <a:solidFill>
                  <a:schemeClr val="dk1"/>
                </a:solidFill>
                <a:latin typeface="Arial"/>
                <a:ea typeface="Arial"/>
                <a:cs typeface="Arial"/>
                <a:sym typeface="Arial"/>
              </a:rPr>
              <a:t>in </a:t>
            </a:r>
            <a:r>
              <a:rPr lang="en-US" sz="1400" b="0" i="0" u="none" strike="noStrike" cap="none" dirty="0" smtClean="0">
                <a:solidFill>
                  <a:schemeClr val="dk1"/>
                </a:solidFill>
                <a:latin typeface="Arial"/>
                <a:ea typeface="Arial"/>
                <a:cs typeface="Arial"/>
                <a:sym typeface="Arial"/>
              </a:rPr>
              <a:t>China. </a:t>
            </a:r>
            <a:r>
              <a:rPr lang="en-US" sz="1400" b="0" i="0" u="none" strike="noStrike" cap="none" dirty="0">
                <a:solidFill>
                  <a:schemeClr val="dk1"/>
                </a:solidFill>
                <a:latin typeface="Arial"/>
                <a:ea typeface="Arial"/>
                <a:cs typeface="Arial"/>
                <a:sym typeface="Arial"/>
              </a:rPr>
              <a:t>Center for International Knowledge on Development. http://www.cikd.org/detail?leafId=216&amp;docId=1610</a:t>
            </a:r>
            <a:endParaRPr sz="1400" b="0" i="0" u="none" strike="noStrike" cap="none" dirty="0">
              <a:solidFill>
                <a:srgbClr val="000000"/>
              </a:solidFill>
              <a:latin typeface="Arial"/>
              <a:ea typeface="Arial"/>
              <a:cs typeface="Arial"/>
              <a:sym typeface="Arial"/>
            </a:endParaRPr>
          </a:p>
        </p:txBody>
      </p:sp>
      <p:pic>
        <p:nvPicPr>
          <p:cNvPr id="506" name="Google Shape;506;p49"/>
          <p:cNvPicPr preferRelativeResize="0"/>
          <p:nvPr/>
        </p:nvPicPr>
        <p:blipFill rotWithShape="1">
          <a:blip r:embed="rId3">
            <a:alphaModFix/>
          </a:blip>
          <a:srcRect/>
          <a:stretch/>
        </p:blipFill>
        <p:spPr>
          <a:xfrm>
            <a:off x="7707613" y="2242841"/>
            <a:ext cx="4162684" cy="2682618"/>
          </a:xfrm>
          <a:prstGeom prst="rect">
            <a:avLst/>
          </a:prstGeom>
          <a:noFill/>
          <a:ln>
            <a:noFill/>
          </a:ln>
        </p:spPr>
      </p:pic>
      <p:sp>
        <p:nvSpPr>
          <p:cNvPr id="11" name="Google Shape;172;p24"/>
          <p:cNvSpPr txBox="1"/>
          <p:nvPr/>
        </p:nvSpPr>
        <p:spPr>
          <a:xfrm>
            <a:off x="602776" y="287541"/>
            <a:ext cx="1179286" cy="338514"/>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sym typeface="Arial"/>
              </a:rPr>
              <a:t>Reference</a:t>
            </a:r>
            <a:endParaRPr sz="1600" b="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50"/>
          <p:cNvSpPr/>
          <p:nvPr/>
        </p:nvSpPr>
        <p:spPr>
          <a:xfrm>
            <a:off x="414450" y="896525"/>
            <a:ext cx="10874700" cy="2253000"/>
          </a:xfrm>
          <a:prstGeom prst="rect">
            <a:avLst/>
          </a:prstGeom>
          <a:noFill/>
          <a:ln>
            <a:noFill/>
          </a:ln>
        </p:spPr>
        <p:txBody>
          <a:bodyPr spcFirstLastPara="1" wrap="square" lIns="91425" tIns="45700" rIns="91425" bIns="45700" anchor="t" anchorCtr="0">
            <a:noAutofit/>
          </a:bodyPr>
          <a:lstStyle/>
          <a:p>
            <a:pPr marL="457200" lvl="0" algn="just">
              <a:lnSpc>
                <a:spcPct val="120000"/>
              </a:lnSpc>
              <a:buClr>
                <a:schemeClr val="dk1"/>
              </a:buClr>
              <a:buSzPts val="2600"/>
            </a:pPr>
            <a:r>
              <a:rPr lang="en-US" sz="1800" dirty="0">
                <a:sym typeface="Times New Roman"/>
              </a:rPr>
              <a:t>Due to the lack of capital in the early days, many enterprises in Shenzhen used a barter system to </a:t>
            </a:r>
            <a:r>
              <a:rPr lang="en-US" sz="1800" dirty="0" smtClean="0">
                <a:sym typeface="Times New Roman"/>
              </a:rPr>
              <a:t>get equipment </a:t>
            </a:r>
            <a:r>
              <a:rPr lang="en-US" sz="1800" dirty="0">
                <a:sym typeface="Times New Roman"/>
              </a:rPr>
              <a:t>for expansion. </a:t>
            </a:r>
            <a:r>
              <a:rPr lang="en-US" sz="1800" dirty="0" smtClean="0">
                <a:sym typeface="Times New Roman"/>
              </a:rPr>
              <a:t> The first practitioner </a:t>
            </a:r>
            <a:r>
              <a:rPr lang="en-US" sz="1800" dirty="0">
                <a:sym typeface="Times New Roman"/>
              </a:rPr>
              <a:t>was </a:t>
            </a:r>
            <a:r>
              <a:rPr lang="en-US" sz="1800" dirty="0" err="1">
                <a:sym typeface="Times New Roman"/>
              </a:rPr>
              <a:t>Liantang</a:t>
            </a:r>
            <a:r>
              <a:rPr lang="en-US" sz="1800" dirty="0">
                <a:sym typeface="Times New Roman"/>
              </a:rPr>
              <a:t> </a:t>
            </a:r>
            <a:r>
              <a:rPr lang="en-US" sz="1800" dirty="0" smtClean="0">
                <a:sym typeface="Times New Roman"/>
              </a:rPr>
              <a:t>Stone Factory </a:t>
            </a:r>
            <a:r>
              <a:rPr lang="en-US" sz="1800" dirty="0">
                <a:sym typeface="Times New Roman"/>
              </a:rPr>
              <a:t>(</a:t>
            </a:r>
            <a:r>
              <a:rPr lang="zh-TW" altLang="en-US" sz="1800" dirty="0">
                <a:sym typeface="Times New Roman"/>
              </a:rPr>
              <a:t>蓮塘石廠</a:t>
            </a:r>
            <a:r>
              <a:rPr lang="en-US" sz="1800" dirty="0">
                <a:sym typeface="Times New Roman"/>
              </a:rPr>
              <a:t>), which had large reserves of </a:t>
            </a:r>
            <a:r>
              <a:rPr lang="en-US" sz="1800" dirty="0" smtClean="0">
                <a:sym typeface="Times New Roman"/>
              </a:rPr>
              <a:t>stones </a:t>
            </a:r>
            <a:r>
              <a:rPr lang="en-US" sz="1800" dirty="0">
                <a:sym typeface="Times New Roman"/>
              </a:rPr>
              <a:t>but lacked good equipment. </a:t>
            </a:r>
            <a:r>
              <a:rPr lang="en-US" sz="1800" dirty="0" smtClean="0">
                <a:sym typeface="Times New Roman"/>
              </a:rPr>
              <a:t> At </a:t>
            </a:r>
            <a:r>
              <a:rPr lang="en-US" sz="1800" dirty="0">
                <a:sym typeface="Times New Roman"/>
              </a:rPr>
              <a:t>that time, Hong Kong needed a vast quantity of stone for reclamation projects. </a:t>
            </a:r>
            <a:r>
              <a:rPr lang="en-US" sz="1800" dirty="0" smtClean="0">
                <a:sym typeface="Times New Roman"/>
              </a:rPr>
              <a:t> The </a:t>
            </a:r>
            <a:r>
              <a:rPr lang="en-US" sz="1800" dirty="0">
                <a:sym typeface="Times New Roman"/>
              </a:rPr>
              <a:t>two </a:t>
            </a:r>
            <a:r>
              <a:rPr lang="en-US" sz="1800" dirty="0" smtClean="0">
                <a:sym typeface="Times New Roman"/>
              </a:rPr>
              <a:t>sides </a:t>
            </a:r>
            <a:r>
              <a:rPr lang="en-US" sz="1800" dirty="0">
                <a:sym typeface="Times New Roman"/>
              </a:rPr>
              <a:t>liaised and immediately agreed on a deal to exchange stone </a:t>
            </a:r>
            <a:r>
              <a:rPr lang="en-US" sz="1800" dirty="0" smtClean="0">
                <a:sym typeface="Times New Roman"/>
              </a:rPr>
              <a:t>with </a:t>
            </a:r>
            <a:r>
              <a:rPr lang="en-US" sz="1800" dirty="0">
                <a:sym typeface="Times New Roman"/>
              </a:rPr>
              <a:t>equipment. </a:t>
            </a:r>
            <a:endParaRPr sz="1800" dirty="0">
              <a:sym typeface="Times New Roman"/>
            </a:endParaRPr>
          </a:p>
          <a:p>
            <a:pPr marL="0" marR="0" lvl="0" indent="0" algn="l" rtl="0">
              <a:lnSpc>
                <a:spcPct val="120000"/>
              </a:lnSpc>
              <a:spcBef>
                <a:spcPts val="0"/>
              </a:spcBef>
              <a:spcAft>
                <a:spcPts val="0"/>
              </a:spcAft>
              <a:buNone/>
            </a:pPr>
            <a:endParaRPr sz="1800" dirty="0">
              <a:sym typeface="Times New Roman"/>
            </a:endParaRPr>
          </a:p>
          <a:p>
            <a:pPr marL="539750" lvl="0" indent="-539750"/>
            <a:r>
              <a:rPr lang="en-US" sz="1400" b="0" i="0" u="none" strike="noStrike" cap="none" dirty="0">
                <a:solidFill>
                  <a:schemeClr val="dk1"/>
                </a:solidFill>
                <a:latin typeface="Times New Roman"/>
                <a:ea typeface="Times New Roman"/>
                <a:cs typeface="Times New Roman"/>
                <a:sym typeface="Times New Roman"/>
              </a:rPr>
              <a:t>Source: </a:t>
            </a:r>
            <a:r>
              <a:rPr lang="en-US" sz="1400" b="0" i="0" u="none" strike="noStrike" cap="none" dirty="0" smtClean="0">
                <a:solidFill>
                  <a:schemeClr val="dk1"/>
                </a:solidFill>
                <a:latin typeface="Times New Roman"/>
                <a:ea typeface="Times New Roman"/>
                <a:cs typeface="Times New Roman"/>
                <a:sym typeface="Times New Roman"/>
              </a:rPr>
              <a:t>Exchange of stone for equipment starts the p</a:t>
            </a:r>
            <a:r>
              <a:rPr lang="en-US" dirty="0" smtClean="0">
                <a:solidFill>
                  <a:schemeClr val="dk1"/>
                </a:solidFill>
                <a:latin typeface="Times New Roman"/>
                <a:ea typeface="Times New Roman"/>
                <a:cs typeface="Times New Roman"/>
                <a:sym typeface="Times New Roman"/>
              </a:rPr>
              <a:t>rocessing </a:t>
            </a:r>
            <a:r>
              <a:rPr lang="en-US" dirty="0">
                <a:solidFill>
                  <a:schemeClr val="dk1"/>
                </a:solidFill>
                <a:latin typeface="Times New Roman"/>
                <a:ea typeface="Times New Roman"/>
                <a:cs typeface="Times New Roman"/>
                <a:sym typeface="Times New Roman"/>
              </a:rPr>
              <a:t>and compensation </a:t>
            </a:r>
            <a:r>
              <a:rPr lang="en-US" dirty="0" smtClean="0">
                <a:solidFill>
                  <a:schemeClr val="dk1"/>
                </a:solidFill>
                <a:latin typeface="Times New Roman"/>
                <a:ea typeface="Times New Roman"/>
                <a:cs typeface="Times New Roman"/>
                <a:sym typeface="Times New Roman"/>
              </a:rPr>
              <a:t>trade </a:t>
            </a:r>
            <a:r>
              <a:rPr lang="en-US" dirty="0">
                <a:solidFill>
                  <a:schemeClr val="dk1"/>
                </a:solidFill>
                <a:latin typeface="Times New Roman"/>
                <a:ea typeface="Times New Roman"/>
                <a:cs typeface="Times New Roman"/>
                <a:sym typeface="Times New Roman"/>
              </a:rPr>
              <a:t>(</a:t>
            </a:r>
            <a:r>
              <a:rPr lang="en-US" dirty="0" err="1">
                <a:solidFill>
                  <a:schemeClr val="dk1"/>
                </a:solidFill>
                <a:latin typeface="Times New Roman"/>
                <a:ea typeface="Times New Roman"/>
                <a:cs typeface="Times New Roman"/>
                <a:sym typeface="Times New Roman"/>
              </a:rPr>
              <a:t>石頭換設備</a:t>
            </a:r>
            <a:r>
              <a:rPr lang="en-US" dirty="0">
                <a:solidFill>
                  <a:schemeClr val="dk1"/>
                </a:solidFill>
                <a:latin typeface="Times New Roman"/>
                <a:ea typeface="Times New Roman"/>
                <a:cs typeface="Times New Roman"/>
                <a:sym typeface="Times New Roman"/>
              </a:rPr>
              <a:t> </a:t>
            </a:r>
            <a:r>
              <a:rPr lang="en-US" dirty="0" err="1">
                <a:solidFill>
                  <a:schemeClr val="dk1"/>
                </a:solidFill>
                <a:latin typeface="Times New Roman"/>
                <a:ea typeface="Times New Roman"/>
                <a:cs typeface="Times New Roman"/>
                <a:sym typeface="Times New Roman"/>
              </a:rPr>
              <a:t>促成「三來一補」廠落戶</a:t>
            </a:r>
            <a:r>
              <a:rPr lang="en-US" dirty="0">
                <a:solidFill>
                  <a:schemeClr val="dk1"/>
                </a:solidFill>
                <a:latin typeface="Times New Roman"/>
                <a:ea typeface="Times New Roman"/>
                <a:cs typeface="Times New Roman"/>
                <a:sym typeface="Times New Roman"/>
              </a:rPr>
              <a:t>), Ta Kung </a:t>
            </a:r>
            <a:r>
              <a:rPr lang="en-US" dirty="0" err="1">
                <a:solidFill>
                  <a:schemeClr val="dk1"/>
                </a:solidFill>
                <a:latin typeface="Times New Roman"/>
                <a:ea typeface="Times New Roman"/>
                <a:cs typeface="Times New Roman"/>
                <a:sym typeface="Times New Roman"/>
              </a:rPr>
              <a:t>Pao</a:t>
            </a:r>
            <a:r>
              <a:rPr lang="en-US" dirty="0">
                <a:solidFill>
                  <a:schemeClr val="dk1"/>
                </a:solidFill>
                <a:latin typeface="Times New Roman"/>
                <a:ea typeface="Times New Roman"/>
                <a:cs typeface="Times New Roman"/>
                <a:sym typeface="Times New Roman"/>
              </a:rPr>
              <a:t>. 26 August 2020. </a:t>
            </a:r>
            <a:endParaRPr dirty="0">
              <a:solidFill>
                <a:schemeClr val="dk1"/>
              </a:solidFill>
              <a:latin typeface="Times New Roman"/>
              <a:ea typeface="Times New Roman"/>
              <a:cs typeface="Times New Roman"/>
              <a:sym typeface="Times New Roman"/>
            </a:endParaRPr>
          </a:p>
        </p:txBody>
      </p:sp>
      <p:sp>
        <p:nvSpPr>
          <p:cNvPr id="514" name="Google Shape;514;p50"/>
          <p:cNvSpPr txBox="1"/>
          <p:nvPr/>
        </p:nvSpPr>
        <p:spPr>
          <a:xfrm>
            <a:off x="1964090" y="287541"/>
            <a:ext cx="8682900" cy="544500"/>
          </a:xfrm>
          <a:prstGeom prst="rect">
            <a:avLst/>
          </a:prstGeom>
          <a:noFill/>
          <a:ln>
            <a:noFill/>
          </a:ln>
        </p:spPr>
        <p:txBody>
          <a:bodyPr spcFirstLastPara="1" wrap="square" lIns="91425" tIns="45700" rIns="91425" bIns="45700" anchor="t" anchorCtr="0">
            <a:noAutofit/>
          </a:bodyPr>
          <a:lstStyle/>
          <a:p>
            <a:pPr marL="457200" lvl="0" algn="ctr"/>
            <a:r>
              <a:rPr lang="en-US" sz="2400" b="1" dirty="0">
                <a:solidFill>
                  <a:schemeClr val="tx1"/>
                </a:solidFill>
              </a:rPr>
              <a:t>Processing and compensation </a:t>
            </a:r>
            <a:r>
              <a:rPr lang="en-US" sz="2400" b="1" dirty="0" smtClean="0">
                <a:solidFill>
                  <a:schemeClr val="tx1"/>
                </a:solidFill>
              </a:rPr>
              <a:t>trade</a:t>
            </a:r>
          </a:p>
        </p:txBody>
      </p:sp>
      <p:sp>
        <p:nvSpPr>
          <p:cNvPr id="515" name="Google Shape;515;p50"/>
          <p:cNvSpPr/>
          <p:nvPr/>
        </p:nvSpPr>
        <p:spPr>
          <a:xfrm>
            <a:off x="5037694" y="4283765"/>
            <a:ext cx="6830845" cy="1569660"/>
          </a:xfrm>
          <a:prstGeom prst="rect">
            <a:avLst/>
          </a:prstGeom>
          <a:solidFill>
            <a:srgbClr val="FBE4D4"/>
          </a:solidFill>
          <a:ln>
            <a:noFill/>
          </a:ln>
        </p:spPr>
        <p:txBody>
          <a:bodyPr spcFirstLastPara="1" wrap="square" lIns="91425" tIns="45700" rIns="91425" bIns="45700" anchor="t" anchorCtr="0">
            <a:noAutofit/>
          </a:bodyPr>
          <a:lstStyle/>
          <a:p>
            <a:pPr marL="609600" lvl="0" indent="-609600" algn="just">
              <a:spcBef>
                <a:spcPts val="600"/>
              </a:spcBef>
            </a:pPr>
            <a:r>
              <a:rPr lang="en-US" sz="1800" b="0" i="0" u="none" strike="noStrike" cap="none" dirty="0">
                <a:solidFill>
                  <a:schemeClr val="dk1"/>
                </a:solidFill>
                <a:latin typeface="Times New Roman"/>
                <a:ea typeface="Times New Roman"/>
                <a:cs typeface="Times New Roman"/>
                <a:sym typeface="Times New Roman"/>
              </a:rPr>
              <a:t>Video: </a:t>
            </a:r>
            <a:r>
              <a:rPr lang="en-US" sz="1800" dirty="0">
                <a:solidFill>
                  <a:schemeClr val="dk1"/>
                </a:solidFill>
                <a:latin typeface="Times New Roman"/>
                <a:ea typeface="Times New Roman"/>
                <a:cs typeface="Times New Roman"/>
                <a:sym typeface="Times New Roman"/>
              </a:rPr>
              <a:t>China - 40 Amazing Years (</a:t>
            </a:r>
            <a:r>
              <a:rPr lang="en-US" sz="1800" b="0" i="0" u="none" strike="noStrike" cap="none" dirty="0">
                <a:solidFill>
                  <a:schemeClr val="dk1"/>
                </a:solidFill>
                <a:latin typeface="Times New Roman"/>
                <a:ea typeface="Times New Roman"/>
                <a:cs typeface="Times New Roman"/>
                <a:sym typeface="Times New Roman"/>
              </a:rPr>
              <a:t>神州40</a:t>
            </a:r>
            <a:r>
              <a:rPr lang="en-US" sz="1800" dirty="0">
                <a:solidFill>
                  <a:schemeClr val="dk1"/>
                </a:solidFill>
                <a:latin typeface="Times New Roman"/>
                <a:ea typeface="Times New Roman"/>
                <a:cs typeface="Times New Roman"/>
                <a:sym typeface="Times New Roman"/>
              </a:rPr>
              <a:t>年), episode 5: Processing and compensation trade. Producer: Our Hong Kong Foundation</a:t>
            </a:r>
            <a:endParaRPr sz="1800" dirty="0">
              <a:solidFill>
                <a:schemeClr val="dk1"/>
              </a:solidFill>
              <a:latin typeface="Times New Roman"/>
              <a:ea typeface="Times New Roman"/>
              <a:cs typeface="Times New Roman"/>
              <a:sym typeface="Times New Roman"/>
            </a:endParaRPr>
          </a:p>
          <a:p>
            <a:pPr marL="0" marR="0" lvl="0" indent="0" algn="l" rtl="0">
              <a:lnSpc>
                <a:spcPct val="100000"/>
              </a:lnSpc>
              <a:spcBef>
                <a:spcPts val="600"/>
              </a:spcBef>
              <a:spcAft>
                <a:spcPts val="0"/>
              </a:spcAft>
              <a:buClr>
                <a:srgbClr val="000000"/>
              </a:buClr>
              <a:buSzPts val="1800"/>
              <a:buFont typeface="Arial"/>
              <a:buNone/>
            </a:pPr>
            <a:r>
              <a:rPr lang="en-US" sz="1800" dirty="0">
                <a:solidFill>
                  <a:schemeClr val="dk1"/>
                </a:solidFill>
                <a:latin typeface="Times New Roman"/>
                <a:ea typeface="Times New Roman"/>
                <a:cs typeface="Times New Roman"/>
                <a:sym typeface="Times New Roman"/>
              </a:rPr>
              <a:t>https://www.youtube.com/watch?v=_lmSZAliN6k&amp;t=67s</a:t>
            </a:r>
            <a:endParaRPr sz="1800" dirty="0">
              <a:solidFill>
                <a:schemeClr val="dk1"/>
              </a:solidFill>
              <a:latin typeface="Times New Roman"/>
              <a:ea typeface="Times New Roman"/>
              <a:cs typeface="Times New Roman"/>
            </a:endParaRPr>
          </a:p>
        </p:txBody>
      </p:sp>
      <p:pic>
        <p:nvPicPr>
          <p:cNvPr id="517" name="Google Shape;517;p50" descr="《神州40年》 第五集">
            <a:hlinkClick r:id="rId3"/>
          </p:cNvPr>
          <p:cNvPicPr preferRelativeResize="0"/>
          <p:nvPr/>
        </p:nvPicPr>
        <p:blipFill rotWithShape="1">
          <a:blip r:embed="rId4">
            <a:alphaModFix/>
          </a:blip>
          <a:srcRect/>
          <a:stretch/>
        </p:blipFill>
        <p:spPr>
          <a:xfrm>
            <a:off x="844062" y="3990664"/>
            <a:ext cx="3338584" cy="2095706"/>
          </a:xfrm>
          <a:prstGeom prst="rect">
            <a:avLst/>
          </a:prstGeom>
          <a:noFill/>
          <a:ln w="9525" cap="flat" cmpd="sng">
            <a:solidFill>
              <a:schemeClr val="dk1"/>
            </a:solidFill>
            <a:prstDash val="solid"/>
            <a:round/>
            <a:headEnd type="none" w="sm" len="sm"/>
            <a:tailEnd type="none" w="sm" len="sm"/>
          </a:ln>
        </p:spPr>
      </p:pic>
      <p:sp>
        <p:nvSpPr>
          <p:cNvPr id="518" name="Google Shape;518;p50"/>
          <p:cNvSpPr/>
          <p:nvPr/>
        </p:nvSpPr>
        <p:spPr>
          <a:xfrm>
            <a:off x="844062" y="6086370"/>
            <a:ext cx="3338584" cy="400110"/>
          </a:xfrm>
          <a:prstGeom prst="rect">
            <a:avLst/>
          </a:prstGeom>
          <a:noFill/>
          <a:ln w="28575" cap="flat" cmpd="sng">
            <a:solidFill>
              <a:srgbClr val="FF996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b="0" i="0" u="none" strike="noStrike" cap="none" dirty="0">
                <a:solidFill>
                  <a:schemeClr val="dk1"/>
                </a:solidFill>
                <a:latin typeface="Arial"/>
                <a:ea typeface="Arial"/>
                <a:cs typeface="Arial"/>
                <a:sym typeface="Arial"/>
              </a:rPr>
              <a:t>Click on the image to watch the video</a:t>
            </a:r>
            <a:endParaRPr b="0" i="0" u="none" strike="noStrike" cap="none" dirty="0">
              <a:solidFill>
                <a:schemeClr val="dk1"/>
              </a:solidFill>
              <a:latin typeface="Arial"/>
              <a:ea typeface="Arial"/>
              <a:cs typeface="Arial"/>
              <a:sym typeface="Arial"/>
            </a:endParaRPr>
          </a:p>
        </p:txBody>
      </p:sp>
      <p:sp>
        <p:nvSpPr>
          <p:cNvPr id="9" name="Google Shape;172;p24"/>
          <p:cNvSpPr txBox="1"/>
          <p:nvPr/>
        </p:nvSpPr>
        <p:spPr>
          <a:xfrm>
            <a:off x="602776" y="287541"/>
            <a:ext cx="1179286" cy="338514"/>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sym typeface="Arial"/>
              </a:rPr>
              <a:t>Reference</a:t>
            </a:r>
            <a:endParaRPr sz="1600" b="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51"/>
          <p:cNvSpPr txBox="1"/>
          <p:nvPr/>
        </p:nvSpPr>
        <p:spPr>
          <a:xfrm>
            <a:off x="408207" y="601992"/>
            <a:ext cx="11554997" cy="755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800" b="1" dirty="0"/>
              <a:t>Urban economic reform </a:t>
            </a:r>
            <a:r>
              <a:rPr lang="en-US" sz="2800" b="1" dirty="0" smtClean="0"/>
              <a:t>from piloting to scaling up</a:t>
            </a:r>
            <a:endParaRPr sz="2800" b="1" dirty="0"/>
          </a:p>
        </p:txBody>
      </p:sp>
      <p:sp>
        <p:nvSpPr>
          <p:cNvPr id="525" name="Google Shape;525;p51"/>
          <p:cNvSpPr txBox="1"/>
          <p:nvPr/>
        </p:nvSpPr>
        <p:spPr>
          <a:xfrm>
            <a:off x="1223504" y="1370845"/>
            <a:ext cx="10739700" cy="552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Font typeface="DFKai-SB"/>
              <a:buNone/>
            </a:pPr>
            <a:r>
              <a:rPr lang="en-US" sz="2000" b="1" dirty="0">
                <a:sym typeface="Times New Roman"/>
              </a:rPr>
              <a:t>Expand the managerial autonomy of state-owned enterprises to enhance their vitality </a:t>
            </a:r>
            <a:endParaRPr sz="2000" b="1" dirty="0">
              <a:sym typeface="Times New Roman"/>
            </a:endParaRPr>
          </a:p>
          <a:p>
            <a:pPr marL="0" marR="0" lvl="0" indent="0" algn="ctr" rtl="0">
              <a:lnSpc>
                <a:spcPct val="90000"/>
              </a:lnSpc>
              <a:spcBef>
                <a:spcPts val="0"/>
              </a:spcBef>
              <a:spcAft>
                <a:spcPts val="0"/>
              </a:spcAft>
              <a:buClr>
                <a:schemeClr val="dk1"/>
              </a:buClr>
              <a:buSzPts val="2400"/>
              <a:buFont typeface="Arial"/>
              <a:buNone/>
            </a:pPr>
            <a:endParaRPr sz="1800" b="1" dirty="0">
              <a:sym typeface="DFKai-SB"/>
            </a:endParaRPr>
          </a:p>
        </p:txBody>
      </p:sp>
      <p:sp>
        <p:nvSpPr>
          <p:cNvPr id="526" name="Google Shape;526;p51"/>
          <p:cNvSpPr/>
          <p:nvPr/>
        </p:nvSpPr>
        <p:spPr>
          <a:xfrm>
            <a:off x="742123" y="1485437"/>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Arial"/>
              <a:buNone/>
            </a:pPr>
            <a:endParaRPr sz="2800" b="0" i="0" u="none" strike="noStrike" cap="none">
              <a:solidFill>
                <a:srgbClr val="000000"/>
              </a:solidFill>
              <a:latin typeface="Teko"/>
              <a:ea typeface="Teko"/>
              <a:cs typeface="Teko"/>
              <a:sym typeface="Teko"/>
            </a:endParaRPr>
          </a:p>
        </p:txBody>
      </p:sp>
      <p:sp>
        <p:nvSpPr>
          <p:cNvPr id="527" name="Google Shape;527;p51"/>
          <p:cNvSpPr/>
          <p:nvPr/>
        </p:nvSpPr>
        <p:spPr>
          <a:xfrm>
            <a:off x="534305" y="2167544"/>
            <a:ext cx="11302800" cy="4139100"/>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t" anchorCtr="0">
            <a:noAutofit/>
          </a:bodyPr>
          <a:lstStyle/>
          <a:p>
            <a:pPr marL="0" lvl="0" indent="0" algn="just" rtl="0">
              <a:lnSpc>
                <a:spcPct val="120000"/>
              </a:lnSpc>
              <a:spcBef>
                <a:spcPts val="600"/>
              </a:spcBef>
              <a:spcAft>
                <a:spcPts val="600"/>
              </a:spcAft>
              <a:buClr>
                <a:schemeClr val="dk1"/>
              </a:buClr>
              <a:buSzPts val="2000"/>
              <a:buFont typeface="Arial"/>
              <a:buNone/>
            </a:pPr>
            <a:r>
              <a:rPr lang="en-US" sz="2000" dirty="0">
                <a:sym typeface="Times New Roman"/>
              </a:rPr>
              <a:t>The experiment of urban economic reform started </a:t>
            </a:r>
            <a:r>
              <a:rPr lang="en-US" sz="2000" dirty="0" smtClean="0">
                <a:sym typeface="Times New Roman"/>
              </a:rPr>
              <a:t>by </a:t>
            </a:r>
            <a:r>
              <a:rPr lang="en-US" sz="2000" dirty="0">
                <a:sym typeface="Times New Roman"/>
              </a:rPr>
              <a:t>granting more autonomy to the management of state-owned enterprises. </a:t>
            </a:r>
            <a:r>
              <a:rPr lang="en-US" sz="2000" dirty="0" smtClean="0">
                <a:sym typeface="Times New Roman"/>
              </a:rPr>
              <a:t> This </a:t>
            </a:r>
            <a:r>
              <a:rPr lang="en-US" sz="2000" dirty="0">
                <a:sym typeface="Times New Roman"/>
              </a:rPr>
              <a:t>addressed the problems of rigid management and lack of vitality in the enterprises. </a:t>
            </a:r>
            <a:r>
              <a:rPr lang="en-US" sz="2000" dirty="0" smtClean="0">
                <a:sym typeface="Times New Roman"/>
              </a:rPr>
              <a:t> In </a:t>
            </a:r>
            <a:r>
              <a:rPr lang="en-US" sz="2000" dirty="0">
                <a:sym typeface="Times New Roman"/>
              </a:rPr>
              <a:t>1978, </a:t>
            </a:r>
            <a:r>
              <a:rPr lang="en-US" sz="2000" dirty="0" smtClean="0">
                <a:sym typeface="Times New Roman"/>
              </a:rPr>
              <a:t>with the approval of the </a:t>
            </a:r>
            <a:r>
              <a:rPr lang="en-US" sz="2000" dirty="0">
                <a:sym typeface="Times New Roman"/>
              </a:rPr>
              <a:t>State </a:t>
            </a:r>
            <a:r>
              <a:rPr lang="en-US" sz="2000" dirty="0" smtClean="0">
                <a:sym typeface="Times New Roman"/>
              </a:rPr>
              <a:t>Council, 6 </a:t>
            </a:r>
            <a:r>
              <a:rPr lang="en-US" sz="2000" dirty="0">
                <a:sym typeface="Times New Roman"/>
              </a:rPr>
              <a:t>state-owned enterprises in </a:t>
            </a:r>
            <a:r>
              <a:rPr lang="en-US" sz="2000" dirty="0" smtClean="0">
                <a:sym typeface="Times New Roman"/>
              </a:rPr>
              <a:t>Sichuan piloted this experiment.  In </a:t>
            </a:r>
            <a:r>
              <a:rPr lang="en-US" sz="2000" dirty="0">
                <a:sym typeface="Times New Roman"/>
              </a:rPr>
              <a:t>1979, the </a:t>
            </a:r>
            <a:r>
              <a:rPr lang="en-US" sz="2000" dirty="0" smtClean="0">
                <a:sym typeface="Times New Roman"/>
              </a:rPr>
              <a:t>central </a:t>
            </a:r>
            <a:r>
              <a:rPr lang="en-US" sz="2000" dirty="0">
                <a:sym typeface="Times New Roman"/>
              </a:rPr>
              <a:t>g</a:t>
            </a:r>
            <a:r>
              <a:rPr lang="en-US" sz="2000" dirty="0" smtClean="0">
                <a:sym typeface="Times New Roman"/>
              </a:rPr>
              <a:t>overnment issued </a:t>
            </a:r>
            <a:r>
              <a:rPr lang="en-US" sz="2000" dirty="0">
                <a:sym typeface="Times New Roman"/>
              </a:rPr>
              <a:t>multiple documents to </a:t>
            </a:r>
            <a:r>
              <a:rPr lang="en-US" sz="2000" dirty="0" smtClean="0">
                <a:sym typeface="Times New Roman"/>
              </a:rPr>
              <a:t>scale up the piloting practice in </a:t>
            </a:r>
            <a:r>
              <a:rPr lang="en-US" sz="2000" dirty="0">
                <a:sym typeface="Times New Roman"/>
              </a:rPr>
              <a:t>multiple locations. </a:t>
            </a:r>
            <a:endParaRPr sz="2000" dirty="0">
              <a:sym typeface="Times New Roman"/>
            </a:endParaRPr>
          </a:p>
          <a:p>
            <a:pPr lvl="0" algn="just">
              <a:lnSpc>
                <a:spcPct val="120000"/>
              </a:lnSpc>
              <a:spcBef>
                <a:spcPts val="600"/>
              </a:spcBef>
              <a:spcAft>
                <a:spcPts val="600"/>
              </a:spcAft>
              <a:buClr>
                <a:schemeClr val="dk1"/>
              </a:buClr>
              <a:buSzPts val="2000"/>
            </a:pPr>
            <a:r>
              <a:rPr lang="en-US" sz="2000" dirty="0" smtClean="0">
                <a:sym typeface="Times New Roman"/>
              </a:rPr>
              <a:t>Building </a:t>
            </a:r>
            <a:r>
              <a:rPr lang="en-US" sz="2000" dirty="0">
                <a:sym typeface="Times New Roman"/>
              </a:rPr>
              <a:t>on the above foundation, urban reform gradually moved to the economic responsibility system. </a:t>
            </a:r>
            <a:r>
              <a:rPr lang="en-US" sz="2000" dirty="0" smtClean="0">
                <a:sym typeface="Times New Roman"/>
              </a:rPr>
              <a:t> Economic benefits </a:t>
            </a:r>
            <a:r>
              <a:rPr lang="en-US" sz="2000" dirty="0">
                <a:sym typeface="Times New Roman"/>
              </a:rPr>
              <a:t>of an enterprise and of their workers were linked to their responsibility and economic efficiency. </a:t>
            </a:r>
            <a:r>
              <a:rPr lang="en-US" sz="2000" dirty="0" smtClean="0">
                <a:sym typeface="Times New Roman"/>
              </a:rPr>
              <a:t> Workers </a:t>
            </a:r>
            <a:r>
              <a:rPr lang="en-US" sz="2000" dirty="0">
                <a:sym typeface="Times New Roman"/>
              </a:rPr>
              <a:t>became more active</a:t>
            </a:r>
            <a:r>
              <a:rPr lang="en-US" sz="2000" dirty="0" smtClean="0">
                <a:sym typeface="Times New Roman"/>
              </a:rPr>
              <a:t>.  </a:t>
            </a:r>
            <a:r>
              <a:rPr lang="en-US" sz="2000" dirty="0">
                <a:sym typeface="Times New Roman"/>
              </a:rPr>
              <a:t>Since then, the economic responsibility system has been adopted in different industries throughout the country. </a:t>
            </a:r>
            <a:endParaRPr sz="2000" dirty="0">
              <a:sym typeface="Times New Roman"/>
            </a:endParaRPr>
          </a:p>
          <a:p>
            <a:pPr marL="0" marR="0" lvl="0" indent="0" algn="ctr" rtl="0">
              <a:lnSpc>
                <a:spcPct val="120000"/>
              </a:lnSpc>
              <a:spcBef>
                <a:spcPts val="600"/>
              </a:spcBef>
              <a:spcAft>
                <a:spcPts val="600"/>
              </a:spcAft>
              <a:buClr>
                <a:srgbClr val="000000"/>
              </a:buClr>
              <a:buSzPts val="1800"/>
              <a:buFont typeface="Arial"/>
              <a:buNone/>
            </a:pPr>
            <a:endParaRPr sz="1800" dirty="0"/>
          </a:p>
        </p:txBody>
      </p:sp>
    </p:spTree>
    <p:extLst>
      <p:ext uri="{BB962C8B-B14F-4D97-AF65-F5344CB8AC3E}">
        <p14:creationId xmlns:p14="http://schemas.microsoft.com/office/powerpoint/2010/main" val="31136935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52"/>
          <p:cNvSpPr/>
          <p:nvPr/>
        </p:nvSpPr>
        <p:spPr>
          <a:xfrm>
            <a:off x="1628312" y="506175"/>
            <a:ext cx="10342500" cy="646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Font typeface="Arial"/>
              <a:buNone/>
            </a:pPr>
            <a:r>
              <a:rPr lang="en-US" sz="2000" b="1" dirty="0" smtClean="0"/>
              <a:t>Dismantling the dichotomy of </a:t>
            </a:r>
            <a:r>
              <a:rPr lang="en-US" sz="2000" b="1" dirty="0"/>
              <a:t>planned </a:t>
            </a:r>
            <a:r>
              <a:rPr lang="en-US" sz="2000" b="1" dirty="0" smtClean="0"/>
              <a:t>economy verse market economy</a:t>
            </a:r>
            <a:endParaRPr sz="2000" b="1" dirty="0"/>
          </a:p>
        </p:txBody>
      </p:sp>
      <p:sp>
        <p:nvSpPr>
          <p:cNvPr id="533" name="Google Shape;533;p52"/>
          <p:cNvSpPr/>
          <p:nvPr/>
        </p:nvSpPr>
        <p:spPr>
          <a:xfrm>
            <a:off x="1001482" y="544149"/>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Arial"/>
              <a:buNone/>
            </a:pPr>
            <a:endParaRPr sz="2800" b="0" i="0" u="none" strike="noStrike" cap="none">
              <a:solidFill>
                <a:srgbClr val="000000"/>
              </a:solidFill>
              <a:latin typeface="Teko"/>
              <a:ea typeface="Teko"/>
              <a:cs typeface="Teko"/>
              <a:sym typeface="Teko"/>
            </a:endParaRPr>
          </a:p>
        </p:txBody>
      </p:sp>
      <p:sp>
        <p:nvSpPr>
          <p:cNvPr id="534" name="Google Shape;534;p52"/>
          <p:cNvSpPr/>
          <p:nvPr/>
        </p:nvSpPr>
        <p:spPr>
          <a:xfrm>
            <a:off x="463826" y="1116514"/>
            <a:ext cx="11035744" cy="5538209"/>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5" name="Google Shape;535;p52"/>
          <p:cNvSpPr/>
          <p:nvPr/>
        </p:nvSpPr>
        <p:spPr>
          <a:xfrm>
            <a:off x="576941" y="1226413"/>
            <a:ext cx="10809515" cy="1072601"/>
          </a:xfrm>
          <a:prstGeom prst="rect">
            <a:avLst/>
          </a:prstGeom>
          <a:noFill/>
          <a:ln>
            <a:noFill/>
          </a:ln>
        </p:spPr>
        <p:txBody>
          <a:bodyPr spcFirstLastPara="1" wrap="square" lIns="91425" tIns="45700" rIns="91425" bIns="45700" anchor="t" anchorCtr="0">
            <a:noAutofit/>
          </a:bodyPr>
          <a:lstStyle/>
          <a:p>
            <a:pPr marL="0" marR="0" lvl="0" indent="0" algn="just" rtl="0">
              <a:lnSpc>
                <a:spcPct val="110000"/>
              </a:lnSpc>
              <a:spcBef>
                <a:spcPts val="0"/>
              </a:spcBef>
              <a:spcAft>
                <a:spcPts val="0"/>
              </a:spcAft>
              <a:buNone/>
            </a:pPr>
            <a:r>
              <a:rPr lang="en-US" sz="2000" dirty="0">
                <a:sym typeface="Times New Roman"/>
              </a:rPr>
              <a:t>In October 1984, the </a:t>
            </a:r>
            <a:r>
              <a:rPr lang="en-US" sz="2000" dirty="0" smtClean="0">
                <a:sym typeface="Times New Roman"/>
              </a:rPr>
              <a:t>third </a:t>
            </a:r>
            <a:r>
              <a:rPr lang="en-US" sz="2000" dirty="0">
                <a:sym typeface="Times New Roman"/>
              </a:rPr>
              <a:t>Plenary Session of 12th Central Committee of CPC adopted the “CPC Central Committee’s Decision on Economic Restructuring</a:t>
            </a:r>
            <a:r>
              <a:rPr lang="en-US" sz="2000" dirty="0" smtClean="0">
                <a:sym typeface="Times New Roman"/>
              </a:rPr>
              <a:t>” as </a:t>
            </a:r>
            <a:r>
              <a:rPr lang="en-US" sz="2000" dirty="0">
                <a:sym typeface="Times New Roman"/>
              </a:rPr>
              <a:t>the guiding document of economic reform. </a:t>
            </a:r>
            <a:endParaRPr sz="2000" dirty="0">
              <a:sym typeface="Times New Roman"/>
            </a:endParaRPr>
          </a:p>
        </p:txBody>
      </p:sp>
      <p:sp>
        <p:nvSpPr>
          <p:cNvPr id="536" name="Google Shape;536;p52"/>
          <p:cNvSpPr/>
          <p:nvPr/>
        </p:nvSpPr>
        <p:spPr>
          <a:xfrm>
            <a:off x="576941" y="2548562"/>
            <a:ext cx="7434945" cy="3139321"/>
          </a:xfrm>
          <a:prstGeom prst="rect">
            <a:avLst/>
          </a:prstGeom>
          <a:noFill/>
          <a:ln>
            <a:noFill/>
          </a:ln>
        </p:spPr>
        <p:txBody>
          <a:bodyPr spcFirstLastPara="1" wrap="square" lIns="91425" tIns="45700" rIns="91425" bIns="45700" anchor="t" anchorCtr="0">
            <a:noAutofit/>
          </a:bodyPr>
          <a:lstStyle/>
          <a:p>
            <a:pPr lvl="0" algn="just">
              <a:lnSpc>
                <a:spcPct val="110000"/>
              </a:lnSpc>
              <a:buClr>
                <a:schemeClr val="dk1"/>
              </a:buClr>
              <a:buSzPts val="2000"/>
            </a:pPr>
            <a:r>
              <a:rPr lang="en-US" sz="2000" dirty="0">
                <a:sym typeface="Times New Roman"/>
              </a:rPr>
              <a:t>The Decision represented a significant breakthrough, dismantling the traditional dichotomy of planned economy versus </a:t>
            </a:r>
            <a:r>
              <a:rPr lang="en-US" sz="2000" dirty="0" smtClean="0">
                <a:sym typeface="Times New Roman"/>
              </a:rPr>
              <a:t>market </a:t>
            </a:r>
            <a:r>
              <a:rPr lang="en-US" sz="2000" dirty="0">
                <a:sym typeface="Times New Roman"/>
              </a:rPr>
              <a:t>economy</a:t>
            </a:r>
            <a:r>
              <a:rPr lang="en-US" sz="2000" dirty="0" smtClean="0">
                <a:sym typeface="Times New Roman"/>
              </a:rPr>
              <a:t>.  </a:t>
            </a:r>
            <a:r>
              <a:rPr lang="en-US" sz="2000" dirty="0">
                <a:sym typeface="Times New Roman"/>
              </a:rPr>
              <a:t>It stated that China’s socialist economy is “a planned commodity economy on the basis of public ownership”, in which the “ownership and management right can be appropriately separated”. </a:t>
            </a:r>
            <a:r>
              <a:rPr lang="en-US" sz="2000" dirty="0" smtClean="0">
                <a:sym typeface="Times New Roman"/>
              </a:rPr>
              <a:t> It </a:t>
            </a:r>
            <a:r>
              <a:rPr lang="en-US" sz="2000" dirty="0">
                <a:sym typeface="Times New Roman"/>
              </a:rPr>
              <a:t>also </a:t>
            </a:r>
            <a:r>
              <a:rPr lang="en-US" sz="2000" dirty="0" err="1">
                <a:sym typeface="Times New Roman"/>
              </a:rPr>
              <a:t>emphasised</a:t>
            </a:r>
            <a:r>
              <a:rPr lang="en-US" sz="2000" dirty="0">
                <a:sym typeface="Times New Roman"/>
              </a:rPr>
              <a:t> that “a fully developed commodity economy… is the necessary </a:t>
            </a:r>
            <a:r>
              <a:rPr lang="en-US" sz="2000" dirty="0" smtClean="0">
                <a:sym typeface="Times New Roman"/>
              </a:rPr>
              <a:t>precondition </a:t>
            </a:r>
            <a:r>
              <a:rPr lang="en-US" sz="2000" dirty="0">
                <a:sym typeface="Times New Roman"/>
              </a:rPr>
              <a:t>to </a:t>
            </a:r>
            <a:r>
              <a:rPr lang="en-US" sz="2000" dirty="0" err="1">
                <a:sym typeface="Times New Roman"/>
              </a:rPr>
              <a:t>realise</a:t>
            </a:r>
            <a:r>
              <a:rPr lang="en-US" sz="2000" dirty="0">
                <a:sym typeface="Times New Roman"/>
              </a:rPr>
              <a:t> economic </a:t>
            </a:r>
            <a:r>
              <a:rPr lang="en-US" sz="2000" dirty="0" err="1">
                <a:sym typeface="Times New Roman"/>
              </a:rPr>
              <a:t>modernisation</a:t>
            </a:r>
            <a:r>
              <a:rPr lang="en-US" sz="2000" dirty="0">
                <a:sym typeface="Times New Roman"/>
              </a:rPr>
              <a:t> in China.”</a:t>
            </a:r>
            <a:endParaRPr sz="2000" dirty="0">
              <a:sym typeface="Times New Roman"/>
            </a:endParaRPr>
          </a:p>
        </p:txBody>
      </p:sp>
      <p:sp>
        <p:nvSpPr>
          <p:cNvPr id="537" name="Google Shape;537;p52"/>
          <p:cNvSpPr/>
          <p:nvPr/>
        </p:nvSpPr>
        <p:spPr>
          <a:xfrm>
            <a:off x="576941" y="5653317"/>
            <a:ext cx="6607500" cy="831000"/>
          </a:xfrm>
          <a:prstGeom prst="rect">
            <a:avLst/>
          </a:prstGeom>
          <a:solidFill>
            <a:srgbClr val="DDEAF6"/>
          </a:solidFill>
          <a:ln>
            <a:noFill/>
          </a:ln>
        </p:spPr>
        <p:txBody>
          <a:bodyPr spcFirstLastPara="1" wrap="square" lIns="91425" tIns="45700" rIns="91425" bIns="45700" anchor="t" anchorCtr="0">
            <a:noAutofit/>
          </a:bodyPr>
          <a:lstStyle/>
          <a:p>
            <a:pPr marL="0" marR="0" lvl="0" indent="0" algn="just" rtl="0">
              <a:lnSpc>
                <a:spcPct val="120000"/>
              </a:lnSpc>
              <a:spcBef>
                <a:spcPts val="0"/>
              </a:spcBef>
              <a:spcAft>
                <a:spcPts val="0"/>
              </a:spcAft>
              <a:buNone/>
            </a:pPr>
            <a:r>
              <a:rPr lang="en-US" sz="1400" b="0" i="0" u="none" strike="noStrike" cap="none" dirty="0">
                <a:solidFill>
                  <a:srgbClr val="000000"/>
                </a:solidFill>
                <a:latin typeface="Times New Roman"/>
                <a:ea typeface="Times New Roman"/>
                <a:cs typeface="Times New Roman"/>
                <a:sym typeface="Times New Roman"/>
              </a:rPr>
              <a:t>Source: A Brief History of the People’s Republic of China. People’s Publishing House, Contemporary China Publishing House. August 2021, p. 166. </a:t>
            </a:r>
            <a:endParaRPr sz="1400" b="0" i="0" u="none" strike="noStrike" cap="none" dirty="0">
              <a:solidFill>
                <a:srgbClr val="000000"/>
              </a:solidFill>
              <a:latin typeface="Times New Roman"/>
              <a:ea typeface="Times New Roman"/>
              <a:cs typeface="Times New Roman"/>
              <a:sym typeface="Times New Roman"/>
            </a:endParaRPr>
          </a:p>
        </p:txBody>
      </p:sp>
      <p:pic>
        <p:nvPicPr>
          <p:cNvPr id="538" name="Google Shape;538;p52" descr="https://ww4.sinaimg.cn/mw2000/9e5389bbjw1e9rc22nvylj205h07rq2u.jpg"/>
          <p:cNvPicPr preferRelativeResize="0"/>
          <p:nvPr/>
        </p:nvPicPr>
        <p:blipFill rotWithShape="1">
          <a:blip r:embed="rId3">
            <a:alphaModFix/>
          </a:blip>
          <a:srcRect/>
          <a:stretch/>
        </p:blipFill>
        <p:spPr>
          <a:xfrm>
            <a:off x="8373243" y="2315959"/>
            <a:ext cx="2764970" cy="3932441"/>
          </a:xfrm>
          <a:prstGeom prst="rect">
            <a:avLst/>
          </a:prstGeom>
          <a:noFill/>
          <a:ln w="12700" cap="flat" cmpd="sng">
            <a:solidFill>
              <a:schemeClr val="dk1"/>
            </a:solidFill>
            <a:prstDash val="solid"/>
            <a:round/>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53"/>
          <p:cNvSpPr/>
          <p:nvPr/>
        </p:nvSpPr>
        <p:spPr>
          <a:xfrm>
            <a:off x="412991" y="2687502"/>
            <a:ext cx="11248067" cy="3034872"/>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t" anchorCtr="0">
            <a:noAutofit/>
          </a:bodyPr>
          <a:lstStyle/>
          <a:p>
            <a:pPr marL="0" lvl="0" indent="0" algn="just" rtl="0">
              <a:lnSpc>
                <a:spcPct val="120000"/>
              </a:lnSpc>
              <a:spcBef>
                <a:spcPts val="600"/>
              </a:spcBef>
              <a:spcAft>
                <a:spcPts val="600"/>
              </a:spcAft>
              <a:buClr>
                <a:schemeClr val="dk1"/>
              </a:buClr>
              <a:buSzPts val="2000"/>
              <a:buFont typeface="Arial"/>
              <a:buNone/>
            </a:pPr>
            <a:r>
              <a:rPr lang="en-US" sz="2000" dirty="0">
                <a:sym typeface="Times New Roman"/>
              </a:rPr>
              <a:t>In 1979, to reduce the unemployment pressure, China adopted strategies that supported urban collective economy and </a:t>
            </a:r>
            <a:r>
              <a:rPr lang="en-US" sz="2000" dirty="0" smtClean="0">
                <a:sym typeface="Times New Roman"/>
              </a:rPr>
              <a:t>private economy.  It </a:t>
            </a:r>
            <a:r>
              <a:rPr lang="en-US" sz="2000" dirty="0">
                <a:sym typeface="Times New Roman"/>
              </a:rPr>
              <a:t>started the reform of having multiple, co-existing economic models with public ownership </a:t>
            </a:r>
            <a:r>
              <a:rPr lang="en-US" sz="2000" dirty="0" smtClean="0">
                <a:sym typeface="Times New Roman"/>
              </a:rPr>
              <a:t>as the mainstay.  Since </a:t>
            </a:r>
            <a:r>
              <a:rPr lang="en-US" sz="2000" dirty="0">
                <a:sym typeface="Times New Roman"/>
              </a:rPr>
              <a:t>then, the ownership structure of China has undergone tremendous changes. </a:t>
            </a:r>
            <a:endParaRPr sz="2000" dirty="0">
              <a:sym typeface="Times New Roman"/>
            </a:endParaRPr>
          </a:p>
          <a:p>
            <a:pPr marL="0" lvl="0" indent="0" algn="just" rtl="0">
              <a:lnSpc>
                <a:spcPct val="120000"/>
              </a:lnSpc>
              <a:spcBef>
                <a:spcPts val="600"/>
              </a:spcBef>
              <a:spcAft>
                <a:spcPts val="600"/>
              </a:spcAft>
              <a:buClr>
                <a:schemeClr val="dk1"/>
              </a:buClr>
              <a:buSzPts val="2000"/>
              <a:buFont typeface="Arial"/>
              <a:buNone/>
            </a:pPr>
            <a:r>
              <a:rPr lang="en-US" sz="2000" dirty="0">
                <a:sym typeface="Times New Roman"/>
              </a:rPr>
              <a:t>At that time, many people </a:t>
            </a:r>
            <a:r>
              <a:rPr lang="en-US" sz="2000" dirty="0" smtClean="0">
                <a:sym typeface="Times New Roman"/>
              </a:rPr>
              <a:t>became sole proprietors.  This </a:t>
            </a:r>
            <a:r>
              <a:rPr lang="en-US" sz="2000" dirty="0">
                <a:sym typeface="Times New Roman"/>
              </a:rPr>
              <a:t>addressed the employment problem that had been growing for years. It also further improved the ownership structure. </a:t>
            </a:r>
            <a:endParaRPr sz="2000" dirty="0">
              <a:sym typeface="DFKai-SB"/>
            </a:endParaRPr>
          </a:p>
          <a:p>
            <a:pPr marL="0" marR="0" lvl="0" indent="0" algn="ctr" rtl="0">
              <a:lnSpc>
                <a:spcPct val="150000"/>
              </a:lnSpc>
              <a:spcBef>
                <a:spcPts val="0"/>
              </a:spcBef>
              <a:spcAft>
                <a:spcPts val="0"/>
              </a:spcAft>
              <a:buClr>
                <a:srgbClr val="000000"/>
              </a:buClr>
              <a:buSzPts val="1800"/>
              <a:buFont typeface="Arial"/>
              <a:buNone/>
            </a:pPr>
            <a:endParaRPr sz="1600" dirty="0">
              <a:solidFill>
                <a:schemeClr val="lt1"/>
              </a:solidFill>
            </a:endParaRPr>
          </a:p>
        </p:txBody>
      </p:sp>
      <p:sp>
        <p:nvSpPr>
          <p:cNvPr id="544" name="Google Shape;544;p53"/>
          <p:cNvSpPr txBox="1"/>
          <p:nvPr/>
        </p:nvSpPr>
        <p:spPr>
          <a:xfrm>
            <a:off x="412991" y="750869"/>
            <a:ext cx="11410302" cy="54451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000"/>
              <a:buFont typeface="Arial"/>
              <a:buNone/>
            </a:pPr>
            <a:r>
              <a:rPr lang="en-US" sz="4000" b="1" i="0" u="none" strike="noStrike" cap="none" dirty="0" smtClean="0">
                <a:solidFill>
                  <a:schemeClr val="dk1"/>
                </a:solidFill>
                <a:latin typeface="Arial"/>
                <a:ea typeface="Arial"/>
                <a:cs typeface="Arial"/>
                <a:sym typeface="Arial"/>
              </a:rPr>
              <a:t>Promoting </a:t>
            </a:r>
            <a:r>
              <a:rPr lang="en-US" sz="4000" b="1" i="0" u="none" strike="noStrike" cap="none" dirty="0">
                <a:solidFill>
                  <a:schemeClr val="dk1"/>
                </a:solidFill>
                <a:latin typeface="Arial"/>
                <a:ea typeface="Arial"/>
                <a:cs typeface="Arial"/>
                <a:sym typeface="Arial"/>
              </a:rPr>
              <a:t>a structural reform of ownership</a:t>
            </a:r>
            <a:endParaRPr sz="4000" b="1" i="0" u="none" strike="noStrike" cap="none" dirty="0">
              <a:solidFill>
                <a:schemeClr val="dk1"/>
              </a:solidFill>
              <a:latin typeface="Arial"/>
              <a:ea typeface="Arial"/>
              <a:cs typeface="Arial"/>
              <a:sym typeface="Arial"/>
            </a:endParaRPr>
          </a:p>
        </p:txBody>
      </p:sp>
      <p:sp>
        <p:nvSpPr>
          <p:cNvPr id="545" name="Google Shape;545;p53"/>
          <p:cNvSpPr txBox="1"/>
          <p:nvPr/>
        </p:nvSpPr>
        <p:spPr>
          <a:xfrm>
            <a:off x="1440104" y="1646352"/>
            <a:ext cx="9677855" cy="64249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600"/>
              <a:buFont typeface="DFKai-SB"/>
              <a:buNone/>
            </a:pPr>
            <a:r>
              <a:rPr lang="en-US" sz="2400" b="1" i="0" u="none" strike="noStrike" cap="none" dirty="0">
                <a:solidFill>
                  <a:schemeClr val="dk1"/>
                </a:solidFill>
                <a:latin typeface="Arial"/>
                <a:ea typeface="Arial"/>
                <a:cs typeface="Arial"/>
                <a:sym typeface="Arial"/>
              </a:rPr>
              <a:t>Adopt strategies that support urban collective economy and </a:t>
            </a:r>
            <a:r>
              <a:rPr lang="en-US" sz="2400" b="1" i="0" u="none" strike="noStrike" cap="none" dirty="0" smtClean="0">
                <a:solidFill>
                  <a:schemeClr val="dk1"/>
                </a:solidFill>
                <a:latin typeface="Arial"/>
                <a:ea typeface="Arial"/>
                <a:cs typeface="Arial"/>
                <a:sym typeface="Arial"/>
              </a:rPr>
              <a:t>private economy</a:t>
            </a:r>
            <a:endParaRPr sz="2400" b="0" i="0" u="none" strike="noStrike" cap="none" dirty="0">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3600"/>
              <a:buFont typeface="Arial"/>
              <a:buNone/>
            </a:pPr>
            <a:endParaRPr sz="2400" b="0" i="0" u="none" strike="noStrike" cap="none" dirty="0">
              <a:solidFill>
                <a:schemeClr val="dk1"/>
              </a:solidFill>
              <a:latin typeface="DFKai-SB"/>
              <a:ea typeface="DFKai-SB"/>
              <a:cs typeface="DFKai-SB"/>
              <a:sym typeface="DFKai-SB"/>
            </a:endParaRPr>
          </a:p>
        </p:txBody>
      </p:sp>
      <p:sp>
        <p:nvSpPr>
          <p:cNvPr id="546" name="Google Shape;546;p53"/>
          <p:cNvSpPr/>
          <p:nvPr/>
        </p:nvSpPr>
        <p:spPr>
          <a:xfrm>
            <a:off x="817144" y="1741459"/>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7F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Arial"/>
              <a:buNone/>
            </a:pPr>
            <a:endParaRPr sz="2800" b="0" i="0" u="none" strike="noStrike" cap="none">
              <a:solidFill>
                <a:srgbClr val="000000"/>
              </a:solidFill>
              <a:latin typeface="Teko"/>
              <a:ea typeface="Teko"/>
              <a:cs typeface="Teko"/>
              <a:sym typeface="Tek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54"/>
          <p:cNvSpPr/>
          <p:nvPr/>
        </p:nvSpPr>
        <p:spPr>
          <a:xfrm>
            <a:off x="1634373" y="358090"/>
            <a:ext cx="10463700" cy="646200"/>
          </a:xfrm>
          <a:prstGeom prst="rect">
            <a:avLst/>
          </a:prstGeom>
          <a:noFill/>
          <a:ln>
            <a:noFill/>
          </a:ln>
        </p:spPr>
        <p:txBody>
          <a:bodyPr spcFirstLastPara="1" wrap="square" lIns="91425" tIns="45700" rIns="91425" bIns="45700" anchor="t" anchorCtr="0">
            <a:noAutofit/>
          </a:bodyPr>
          <a:lstStyle/>
          <a:p>
            <a:pPr lvl="0">
              <a:buClr>
                <a:schemeClr val="dk1"/>
              </a:buClr>
            </a:pPr>
            <a:r>
              <a:rPr lang="en-US" sz="2800" b="1" dirty="0">
                <a:sym typeface="Times New Roman"/>
              </a:rPr>
              <a:t>Cases of </a:t>
            </a:r>
            <a:r>
              <a:rPr lang="en-US" altLang="zh-TW" sz="2800" b="1" dirty="0" smtClean="0">
                <a:sym typeface="Times New Roman"/>
              </a:rPr>
              <a:t>private business e</a:t>
            </a:r>
            <a:r>
              <a:rPr lang="en-US" sz="2800" b="1" dirty="0" smtClean="0">
                <a:sym typeface="Times New Roman"/>
              </a:rPr>
              <a:t>merging </a:t>
            </a:r>
            <a:r>
              <a:rPr lang="en-US" sz="2800" b="1" dirty="0">
                <a:sym typeface="Times New Roman"/>
              </a:rPr>
              <a:t>in the </a:t>
            </a:r>
            <a:r>
              <a:rPr lang="en-US" sz="2800" b="1" dirty="0" smtClean="0">
                <a:sym typeface="Times New Roman"/>
              </a:rPr>
              <a:t>early </a:t>
            </a:r>
            <a:r>
              <a:rPr lang="en-US" sz="2800" b="1" dirty="0">
                <a:sym typeface="Times New Roman"/>
              </a:rPr>
              <a:t>1980s</a:t>
            </a:r>
            <a:endParaRPr sz="2800" b="1" dirty="0">
              <a:sym typeface="Times New Roman"/>
            </a:endParaRPr>
          </a:p>
          <a:p>
            <a:pPr marL="0" lvl="0" indent="0" algn="l" rtl="0">
              <a:spcBef>
                <a:spcPts val="0"/>
              </a:spcBef>
              <a:spcAft>
                <a:spcPts val="0"/>
              </a:spcAft>
              <a:buClr>
                <a:schemeClr val="dk1"/>
              </a:buClr>
              <a:buFont typeface="Arial"/>
              <a:buNone/>
            </a:pPr>
            <a:endParaRPr sz="3100" b="1"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3100" b="1" dirty="0">
              <a:solidFill>
                <a:schemeClr val="dk1"/>
              </a:solidFill>
              <a:latin typeface="Times New Roman"/>
              <a:ea typeface="Times New Roman"/>
              <a:cs typeface="Times New Roman"/>
              <a:sym typeface="Times New Roman"/>
            </a:endParaRPr>
          </a:p>
        </p:txBody>
      </p:sp>
      <p:sp>
        <p:nvSpPr>
          <p:cNvPr id="552" name="Google Shape;552;p54"/>
          <p:cNvSpPr/>
          <p:nvPr/>
        </p:nvSpPr>
        <p:spPr>
          <a:xfrm>
            <a:off x="4277027" y="4509676"/>
            <a:ext cx="7427293" cy="1561940"/>
          </a:xfrm>
          <a:prstGeom prst="rect">
            <a:avLst/>
          </a:prstGeom>
          <a:solidFill>
            <a:srgbClr val="FBE4D4"/>
          </a:solidFill>
          <a:ln>
            <a:noFill/>
          </a:ln>
        </p:spPr>
        <p:txBody>
          <a:bodyPr spcFirstLastPara="1" wrap="square" lIns="91425" tIns="45700" rIns="91425" bIns="45700" anchor="t" anchorCtr="0">
            <a:noAutofit/>
          </a:bodyPr>
          <a:lstStyle/>
          <a:p>
            <a:pPr marL="609600" lvl="0" indent="-609600" algn="just">
              <a:lnSpc>
                <a:spcPct val="120000"/>
              </a:lnSpc>
            </a:pPr>
            <a:r>
              <a:rPr lang="en-US" sz="2000" b="0" i="0" u="none" strike="noStrike" cap="none" dirty="0">
                <a:solidFill>
                  <a:schemeClr val="dk1"/>
                </a:solidFill>
                <a:latin typeface="Times New Roman"/>
                <a:ea typeface="Times New Roman"/>
                <a:cs typeface="Times New Roman"/>
                <a:sym typeface="Times New Roman"/>
              </a:rPr>
              <a:t>Video: </a:t>
            </a:r>
            <a:r>
              <a:rPr lang="en-US" sz="2000" dirty="0">
                <a:solidFill>
                  <a:schemeClr val="dk1"/>
                </a:solidFill>
                <a:latin typeface="Times New Roman"/>
                <a:ea typeface="Times New Roman"/>
                <a:cs typeface="Times New Roman"/>
                <a:sym typeface="Times New Roman"/>
              </a:rPr>
              <a:t>China - 40 Amazing Years </a:t>
            </a:r>
            <a:r>
              <a:rPr lang="en-US" sz="2000" dirty="0" smtClean="0">
                <a:solidFill>
                  <a:schemeClr val="dk1"/>
                </a:solidFill>
                <a:latin typeface="Times New Roman"/>
                <a:ea typeface="Times New Roman"/>
                <a:cs typeface="Times New Roman"/>
                <a:sym typeface="Times New Roman"/>
              </a:rPr>
              <a:t>(</a:t>
            </a:r>
            <a:r>
              <a:rPr lang="en-US" sz="2000" dirty="0">
                <a:solidFill>
                  <a:schemeClr val="dk1"/>
                </a:solidFill>
                <a:latin typeface="Times New Roman"/>
                <a:ea typeface="Times New Roman"/>
                <a:cs typeface="Times New Roman"/>
                <a:sym typeface="Times New Roman"/>
              </a:rPr>
              <a:t>神州40年), episode 20: </a:t>
            </a:r>
            <a:r>
              <a:rPr lang="en-US" sz="2000" dirty="0" smtClean="0">
                <a:solidFill>
                  <a:schemeClr val="dk1"/>
                </a:solidFill>
                <a:latin typeface="Times New Roman"/>
                <a:ea typeface="Times New Roman"/>
                <a:cs typeface="Times New Roman"/>
                <a:sym typeface="Times New Roman"/>
              </a:rPr>
              <a:t>The </a:t>
            </a:r>
            <a:r>
              <a:rPr lang="en-US" sz="2000" dirty="0">
                <a:solidFill>
                  <a:schemeClr val="dk1"/>
                </a:solidFill>
                <a:latin typeface="Times New Roman"/>
                <a:ea typeface="Times New Roman"/>
                <a:cs typeface="Times New Roman"/>
                <a:sym typeface="Times New Roman"/>
              </a:rPr>
              <a:t>First </a:t>
            </a:r>
            <a:r>
              <a:rPr lang="en-US" sz="2000" dirty="0" smtClean="0">
                <a:solidFill>
                  <a:schemeClr val="dk1"/>
                </a:solidFill>
                <a:latin typeface="Times New Roman"/>
                <a:ea typeface="Times New Roman"/>
                <a:cs typeface="Times New Roman"/>
                <a:sym typeface="Times New Roman"/>
              </a:rPr>
              <a:t>Sole Proprietor. </a:t>
            </a:r>
            <a:endParaRPr sz="2000" dirty="0">
              <a:solidFill>
                <a:schemeClr val="dk1"/>
              </a:solidFill>
              <a:latin typeface="Times New Roman"/>
              <a:ea typeface="Times New Roman"/>
              <a:cs typeface="Times New Roman"/>
            </a:endParaRPr>
          </a:p>
          <a:p>
            <a:pPr marL="609600" marR="0" lvl="0" indent="-609600" algn="just" rtl="0">
              <a:lnSpc>
                <a:spcPct val="120000"/>
              </a:lnSpc>
              <a:spcBef>
                <a:spcPts val="0"/>
              </a:spcBef>
              <a:spcAft>
                <a:spcPts val="0"/>
              </a:spcAft>
              <a:buNone/>
            </a:pPr>
            <a:r>
              <a:rPr lang="en-US" sz="2000" dirty="0">
                <a:solidFill>
                  <a:schemeClr val="dk1"/>
                </a:solidFill>
                <a:latin typeface="Times New Roman"/>
                <a:ea typeface="Times New Roman"/>
                <a:cs typeface="Times New Roman"/>
                <a:sym typeface="Times New Roman"/>
              </a:rPr>
              <a:t>Producer: Our Hong Kong Found</a:t>
            </a:r>
            <a:r>
              <a:rPr lang="en-US" sz="2000" b="0" i="0" u="none" strike="noStrike" cap="none" dirty="0">
                <a:solidFill>
                  <a:schemeClr val="dk1"/>
                </a:solidFill>
                <a:latin typeface="Times New Roman"/>
                <a:ea typeface="Times New Roman"/>
                <a:cs typeface="Times New Roman"/>
                <a:sym typeface="Times New Roman"/>
              </a:rPr>
              <a:t>ation</a:t>
            </a:r>
            <a:endParaRPr sz="2000" b="0" i="0" u="none" strike="noStrike" cap="none" dirty="0">
              <a:solidFill>
                <a:schemeClr val="dk1"/>
              </a:solidFill>
              <a:latin typeface="Times New Roman"/>
              <a:ea typeface="Times New Roman"/>
              <a:cs typeface="Times New Roman"/>
              <a:sym typeface="Times New Roman"/>
            </a:endParaRPr>
          </a:p>
          <a:p>
            <a:pPr marL="0" marR="0" lvl="0" indent="0" algn="l" rtl="0">
              <a:lnSpc>
                <a:spcPct val="120000"/>
              </a:lnSpc>
              <a:spcBef>
                <a:spcPts val="0"/>
              </a:spcBef>
              <a:spcAft>
                <a:spcPts val="0"/>
              </a:spcAft>
              <a:buClr>
                <a:srgbClr val="000000"/>
              </a:buClr>
              <a:buSzPts val="2000"/>
              <a:buFont typeface="Arial"/>
              <a:buNone/>
            </a:pPr>
            <a:r>
              <a:rPr lang="en-US" sz="2000" b="0" i="0" u="none" strike="noStrike" cap="none" dirty="0">
                <a:solidFill>
                  <a:srgbClr val="000000"/>
                </a:solidFill>
                <a:latin typeface="Times New Roman"/>
                <a:ea typeface="Times New Roman"/>
                <a:cs typeface="Times New Roman"/>
                <a:sym typeface="Times New Roman"/>
              </a:rPr>
              <a:t>https://www.youtube.com/watch?v=kFHG8-sS7yM&amp;t=6s</a:t>
            </a:r>
            <a:endParaRPr sz="2000" b="0" i="0" u="none" strike="noStrike" cap="none" dirty="0">
              <a:solidFill>
                <a:srgbClr val="000000"/>
              </a:solidFill>
              <a:latin typeface="Arial"/>
              <a:ea typeface="Arial"/>
              <a:cs typeface="Arial"/>
              <a:sym typeface="Arial"/>
            </a:endParaRPr>
          </a:p>
        </p:txBody>
      </p:sp>
      <p:sp>
        <p:nvSpPr>
          <p:cNvPr id="553" name="Google Shape;553;p54"/>
          <p:cNvSpPr/>
          <p:nvPr/>
        </p:nvSpPr>
        <p:spPr>
          <a:xfrm>
            <a:off x="4277027" y="1741365"/>
            <a:ext cx="7369103" cy="1605976"/>
          </a:xfrm>
          <a:prstGeom prst="rect">
            <a:avLst/>
          </a:prstGeom>
          <a:solidFill>
            <a:srgbClr val="FBE4D4"/>
          </a:solidFill>
          <a:ln>
            <a:noFill/>
          </a:ln>
        </p:spPr>
        <p:txBody>
          <a:bodyPr spcFirstLastPara="1" wrap="square" lIns="91425" tIns="45700" rIns="91425" bIns="45700" anchor="t" anchorCtr="0">
            <a:noAutofit/>
          </a:bodyPr>
          <a:lstStyle/>
          <a:p>
            <a:pPr marL="609600" lvl="0" indent="-609600" algn="just">
              <a:lnSpc>
                <a:spcPct val="120000"/>
              </a:lnSpc>
            </a:pPr>
            <a:r>
              <a:rPr lang="en-US" sz="2000" b="0" i="0" u="none" strike="noStrike" cap="none" dirty="0">
                <a:solidFill>
                  <a:schemeClr val="dk1"/>
                </a:solidFill>
                <a:latin typeface="Times New Roman"/>
                <a:ea typeface="Times New Roman"/>
                <a:cs typeface="Times New Roman"/>
                <a:sym typeface="Times New Roman"/>
              </a:rPr>
              <a:t>Video: </a:t>
            </a:r>
            <a:r>
              <a:rPr lang="en-US" sz="2000" dirty="0">
                <a:solidFill>
                  <a:schemeClr val="dk1"/>
                </a:solidFill>
                <a:latin typeface="Times New Roman"/>
                <a:ea typeface="Times New Roman"/>
                <a:cs typeface="Times New Roman"/>
                <a:sym typeface="Times New Roman"/>
              </a:rPr>
              <a:t>China - 40 Amazing Years </a:t>
            </a:r>
            <a:r>
              <a:rPr lang="en-US" sz="2000" dirty="0" smtClean="0">
                <a:solidFill>
                  <a:schemeClr val="dk1"/>
                </a:solidFill>
                <a:latin typeface="Times New Roman"/>
                <a:ea typeface="Times New Roman"/>
                <a:cs typeface="Times New Roman"/>
                <a:sym typeface="Times New Roman"/>
              </a:rPr>
              <a:t>(</a:t>
            </a:r>
            <a:r>
              <a:rPr lang="en-US" sz="2000" dirty="0">
                <a:solidFill>
                  <a:schemeClr val="dk1"/>
                </a:solidFill>
                <a:latin typeface="Times New Roman"/>
                <a:ea typeface="Times New Roman"/>
                <a:cs typeface="Times New Roman"/>
                <a:sym typeface="Times New Roman"/>
              </a:rPr>
              <a:t>神州40年), episode 2: The First Privately owned Hotel. </a:t>
            </a:r>
            <a:endParaRPr sz="2000" dirty="0">
              <a:solidFill>
                <a:schemeClr val="dk1"/>
              </a:solidFill>
              <a:latin typeface="Times New Roman"/>
              <a:ea typeface="Times New Roman"/>
              <a:cs typeface="Times New Roman"/>
            </a:endParaRPr>
          </a:p>
          <a:p>
            <a:pPr marL="609600" marR="0" lvl="0" indent="-609600" algn="just" rtl="0">
              <a:lnSpc>
                <a:spcPct val="120000"/>
              </a:lnSpc>
              <a:spcBef>
                <a:spcPts val="0"/>
              </a:spcBef>
              <a:spcAft>
                <a:spcPts val="0"/>
              </a:spcAft>
              <a:buNone/>
            </a:pPr>
            <a:r>
              <a:rPr lang="en-US" sz="2000" dirty="0">
                <a:solidFill>
                  <a:schemeClr val="dk1"/>
                </a:solidFill>
                <a:latin typeface="Times New Roman"/>
                <a:ea typeface="Times New Roman"/>
                <a:cs typeface="Times New Roman"/>
                <a:sym typeface="Times New Roman"/>
              </a:rPr>
              <a:t>Producer: Our Hong Kong Fou</a:t>
            </a:r>
            <a:r>
              <a:rPr lang="en-US" sz="2000" b="0" i="0" u="none" strike="noStrike" cap="none" dirty="0">
                <a:solidFill>
                  <a:schemeClr val="dk1"/>
                </a:solidFill>
                <a:latin typeface="Times New Roman"/>
                <a:ea typeface="Times New Roman"/>
                <a:cs typeface="Times New Roman"/>
                <a:sym typeface="Times New Roman"/>
              </a:rPr>
              <a:t>ndation</a:t>
            </a:r>
            <a:endParaRPr sz="2000" b="0" i="0" u="none" strike="noStrike" cap="none" dirty="0">
              <a:solidFill>
                <a:schemeClr val="dk1"/>
              </a:solidFill>
              <a:latin typeface="Times New Roman"/>
              <a:ea typeface="Times New Roman"/>
              <a:cs typeface="Times New Roman"/>
              <a:sym typeface="Times New Roman"/>
            </a:endParaRPr>
          </a:p>
          <a:p>
            <a:pPr marL="0" marR="0" lvl="0" indent="0" algn="l" rtl="0">
              <a:lnSpc>
                <a:spcPct val="120000"/>
              </a:lnSpc>
              <a:spcBef>
                <a:spcPts val="0"/>
              </a:spcBef>
              <a:spcAft>
                <a:spcPts val="0"/>
              </a:spcAft>
              <a:buClr>
                <a:srgbClr val="000000"/>
              </a:buClr>
              <a:buSzPts val="2000"/>
              <a:buFont typeface="Arial"/>
              <a:buNone/>
            </a:pPr>
            <a:r>
              <a:rPr lang="en-US" sz="2000" b="0" i="0" u="none" strike="noStrike" cap="none" dirty="0">
                <a:solidFill>
                  <a:schemeClr val="dk1"/>
                </a:solidFill>
                <a:latin typeface="Times New Roman"/>
                <a:ea typeface="Times New Roman"/>
                <a:cs typeface="Times New Roman"/>
                <a:sym typeface="Times New Roman"/>
              </a:rPr>
              <a:t>https://www.youtube.com/wa</a:t>
            </a:r>
            <a:r>
              <a:rPr lang="en-US" sz="2000" b="0" i="0" u="none" strike="noStrike" cap="none" dirty="0">
                <a:solidFill>
                  <a:srgbClr val="000000"/>
                </a:solidFill>
                <a:latin typeface="Times New Roman"/>
                <a:ea typeface="Times New Roman"/>
                <a:cs typeface="Times New Roman"/>
                <a:sym typeface="Times New Roman"/>
              </a:rPr>
              <a:t>tch?v=d2qnPZ6B_aU</a:t>
            </a:r>
            <a:endParaRPr sz="2000" b="0" i="0" u="none" strike="noStrike" cap="none" dirty="0">
              <a:solidFill>
                <a:srgbClr val="000000"/>
              </a:solidFill>
              <a:latin typeface="Arial"/>
              <a:ea typeface="Arial"/>
              <a:cs typeface="Arial"/>
              <a:sym typeface="Arial"/>
            </a:endParaRPr>
          </a:p>
        </p:txBody>
      </p:sp>
      <p:pic>
        <p:nvPicPr>
          <p:cNvPr id="555" name="Google Shape;555;p54" descr="《神州40年》 第二集">
            <a:hlinkClick r:id="rId3"/>
          </p:cNvPr>
          <p:cNvPicPr preferRelativeResize="0"/>
          <p:nvPr/>
        </p:nvPicPr>
        <p:blipFill rotWithShape="1">
          <a:blip r:embed="rId4">
            <a:alphaModFix/>
          </a:blip>
          <a:srcRect/>
          <a:stretch/>
        </p:blipFill>
        <p:spPr>
          <a:xfrm>
            <a:off x="763157" y="1414013"/>
            <a:ext cx="3090386" cy="2097047"/>
          </a:xfrm>
          <a:prstGeom prst="rect">
            <a:avLst/>
          </a:prstGeom>
          <a:noFill/>
          <a:ln w="9525" cap="flat" cmpd="sng">
            <a:solidFill>
              <a:schemeClr val="dk1"/>
            </a:solidFill>
            <a:prstDash val="solid"/>
            <a:round/>
            <a:headEnd type="none" w="sm" len="sm"/>
            <a:tailEnd type="none" w="sm" len="sm"/>
          </a:ln>
        </p:spPr>
      </p:pic>
      <p:pic>
        <p:nvPicPr>
          <p:cNvPr id="556" name="Google Shape;556;p54" descr="神州40年 第一個個體戶">
            <a:hlinkClick r:id="rId5"/>
          </p:cNvPr>
          <p:cNvPicPr preferRelativeResize="0"/>
          <p:nvPr/>
        </p:nvPicPr>
        <p:blipFill rotWithShape="1">
          <a:blip r:embed="rId6">
            <a:alphaModFix/>
          </a:blip>
          <a:srcRect/>
          <a:stretch/>
        </p:blipFill>
        <p:spPr>
          <a:xfrm>
            <a:off x="763157" y="4084416"/>
            <a:ext cx="3090386" cy="2073688"/>
          </a:xfrm>
          <a:prstGeom prst="rect">
            <a:avLst/>
          </a:prstGeom>
          <a:noFill/>
          <a:ln w="12700" cap="flat" cmpd="sng">
            <a:solidFill>
              <a:schemeClr val="dk1"/>
            </a:solidFill>
            <a:prstDash val="solid"/>
            <a:round/>
            <a:headEnd type="none" w="sm" len="sm"/>
            <a:tailEnd type="none" w="sm" len="sm"/>
          </a:ln>
        </p:spPr>
      </p:pic>
      <p:sp>
        <p:nvSpPr>
          <p:cNvPr id="557" name="Google Shape;557;p54"/>
          <p:cNvSpPr/>
          <p:nvPr/>
        </p:nvSpPr>
        <p:spPr>
          <a:xfrm>
            <a:off x="763157" y="6158104"/>
            <a:ext cx="3090386" cy="400110"/>
          </a:xfrm>
          <a:prstGeom prst="rect">
            <a:avLst/>
          </a:prstGeom>
          <a:noFill/>
          <a:ln w="28575" cap="flat" cmpd="sng">
            <a:solidFill>
              <a:srgbClr val="FF996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0" i="0" u="none" strike="noStrike" cap="none">
                <a:solidFill>
                  <a:schemeClr val="dk1"/>
                </a:solidFill>
                <a:latin typeface="Arial"/>
                <a:ea typeface="Arial"/>
                <a:cs typeface="Arial"/>
                <a:sym typeface="Arial"/>
              </a:rPr>
              <a:t>Click on the image to watch the video</a:t>
            </a:r>
            <a:endParaRPr sz="1200" b="0" i="0" u="none" strike="noStrike" cap="none">
              <a:solidFill>
                <a:schemeClr val="dk1"/>
              </a:solidFill>
              <a:latin typeface="Arial"/>
              <a:ea typeface="Arial"/>
              <a:cs typeface="Arial"/>
              <a:sym typeface="Arial"/>
            </a:endParaRPr>
          </a:p>
        </p:txBody>
      </p:sp>
      <p:sp>
        <p:nvSpPr>
          <p:cNvPr id="558" name="Google Shape;558;p54"/>
          <p:cNvSpPr/>
          <p:nvPr/>
        </p:nvSpPr>
        <p:spPr>
          <a:xfrm>
            <a:off x="763157" y="3511060"/>
            <a:ext cx="3090386" cy="400110"/>
          </a:xfrm>
          <a:prstGeom prst="rect">
            <a:avLst/>
          </a:prstGeom>
          <a:noFill/>
          <a:ln w="28575" cap="flat" cmpd="sng">
            <a:solidFill>
              <a:srgbClr val="FF996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0" i="0" u="none" strike="noStrike" cap="none">
                <a:solidFill>
                  <a:schemeClr val="dk1"/>
                </a:solidFill>
                <a:latin typeface="Arial"/>
                <a:ea typeface="Arial"/>
                <a:cs typeface="Arial"/>
                <a:sym typeface="Arial"/>
              </a:rPr>
              <a:t>Click on the image to watch the video</a:t>
            </a:r>
            <a:endParaRPr sz="1200" b="0" i="0" u="none" strike="noStrike" cap="none">
              <a:solidFill>
                <a:schemeClr val="dk1"/>
              </a:solidFill>
              <a:latin typeface="Arial"/>
              <a:ea typeface="Arial"/>
              <a:cs typeface="Arial"/>
              <a:sym typeface="Arial"/>
            </a:endParaRPr>
          </a:p>
        </p:txBody>
      </p:sp>
      <p:sp>
        <p:nvSpPr>
          <p:cNvPr id="11" name="Google Shape;172;p24"/>
          <p:cNvSpPr txBox="1"/>
          <p:nvPr/>
        </p:nvSpPr>
        <p:spPr>
          <a:xfrm>
            <a:off x="366294" y="395825"/>
            <a:ext cx="1179286" cy="338514"/>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sym typeface="Arial"/>
              </a:rPr>
              <a:t>Reference</a:t>
            </a:r>
            <a:endParaRPr sz="1600" b="1"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55"/>
          <p:cNvSpPr/>
          <p:nvPr/>
        </p:nvSpPr>
        <p:spPr>
          <a:xfrm>
            <a:off x="805816" y="1972465"/>
            <a:ext cx="10711500" cy="4014900"/>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chemeClr val="dk1"/>
              </a:buClr>
              <a:buSzPts val="2600"/>
              <a:buFont typeface="Arial"/>
              <a:buNone/>
            </a:pPr>
            <a:endParaRPr sz="1800" dirty="0">
              <a:solidFill>
                <a:schemeClr val="dk1"/>
              </a:solidFill>
              <a:latin typeface="Times New Roman"/>
              <a:ea typeface="Times New Roman"/>
              <a:cs typeface="Times New Roman"/>
              <a:sym typeface="Times New Roman"/>
            </a:endParaRPr>
          </a:p>
          <a:p>
            <a:pPr lvl="0" algn="just">
              <a:lnSpc>
                <a:spcPct val="150000"/>
              </a:lnSpc>
              <a:buClr>
                <a:schemeClr val="dk1"/>
              </a:buClr>
              <a:buSzPts val="2600"/>
            </a:pPr>
            <a:r>
              <a:rPr lang="en-US" sz="2000" dirty="0">
                <a:sym typeface="Times New Roman"/>
              </a:rPr>
              <a:t>Rural and urban </a:t>
            </a:r>
            <a:r>
              <a:rPr lang="en-US" sz="2000" dirty="0" smtClean="0">
                <a:sym typeface="Times New Roman"/>
              </a:rPr>
              <a:t>reforms </a:t>
            </a:r>
            <a:r>
              <a:rPr lang="en-US" sz="2000" dirty="0">
                <a:sym typeface="Times New Roman"/>
              </a:rPr>
              <a:t>brought immediate </a:t>
            </a:r>
            <a:r>
              <a:rPr lang="en-US" sz="2000" dirty="0" smtClean="0">
                <a:sym typeface="Times New Roman"/>
              </a:rPr>
              <a:t>results.  However</a:t>
            </a:r>
            <a:r>
              <a:rPr lang="en-US" sz="2000">
                <a:sym typeface="Times New Roman"/>
              </a:rPr>
              <a:t>, </a:t>
            </a:r>
            <a:r>
              <a:rPr lang="en-US" sz="2000" smtClean="0">
                <a:sym typeface="Times New Roman"/>
              </a:rPr>
              <a:t>there </a:t>
            </a:r>
            <a:r>
              <a:rPr lang="en-US" sz="2000" smtClean="0">
                <a:sym typeface="Times New Roman"/>
              </a:rPr>
              <a:t>was </a:t>
            </a:r>
            <a:r>
              <a:rPr lang="en-US" sz="2000" smtClean="0">
                <a:sym typeface="Times New Roman"/>
              </a:rPr>
              <a:t>a development </a:t>
            </a:r>
            <a:r>
              <a:rPr lang="en-US" sz="2000" dirty="0" smtClean="0">
                <a:sym typeface="Times New Roman"/>
              </a:rPr>
              <a:t>gap </a:t>
            </a:r>
            <a:r>
              <a:rPr lang="en-US" sz="2000" dirty="0">
                <a:sym typeface="Times New Roman"/>
              </a:rPr>
              <a:t>between urban and rural areas and across </a:t>
            </a:r>
            <a:r>
              <a:rPr lang="en-US" sz="2000" dirty="0" smtClean="0">
                <a:sym typeface="Times New Roman"/>
              </a:rPr>
              <a:t>regions.  The national </a:t>
            </a:r>
            <a:r>
              <a:rPr lang="en-US" sz="2000" dirty="0">
                <a:sym typeface="Times New Roman"/>
              </a:rPr>
              <a:t>policy </a:t>
            </a:r>
            <a:r>
              <a:rPr lang="en-US" sz="2000" dirty="0" smtClean="0">
                <a:sym typeface="Times New Roman"/>
              </a:rPr>
              <a:t>allowed some </a:t>
            </a:r>
            <a:r>
              <a:rPr lang="en-US" sz="2000" dirty="0">
                <a:sym typeface="Times New Roman"/>
              </a:rPr>
              <a:t>people and some areas </a:t>
            </a:r>
            <a:r>
              <a:rPr lang="en-US" sz="2000" dirty="0" smtClean="0">
                <a:sym typeface="Times New Roman"/>
              </a:rPr>
              <a:t>become </a:t>
            </a:r>
            <a:r>
              <a:rPr lang="en-US" sz="2000" dirty="0">
                <a:sym typeface="Times New Roman"/>
              </a:rPr>
              <a:t>rich first through honest </a:t>
            </a:r>
            <a:r>
              <a:rPr lang="en-US" sz="2000" dirty="0" smtClean="0">
                <a:sym typeface="Times New Roman"/>
              </a:rPr>
              <a:t>work </a:t>
            </a:r>
            <a:r>
              <a:rPr lang="en-US" sz="2000" dirty="0">
                <a:sym typeface="Times New Roman"/>
              </a:rPr>
              <a:t>and </a:t>
            </a:r>
            <a:r>
              <a:rPr lang="en-US" sz="2000" dirty="0" smtClean="0">
                <a:sym typeface="Times New Roman"/>
              </a:rPr>
              <a:t>lawful business </a:t>
            </a:r>
            <a:r>
              <a:rPr lang="en-US" sz="2000" dirty="0">
                <a:sym typeface="Times New Roman"/>
              </a:rPr>
              <a:t>(</a:t>
            </a:r>
            <a:r>
              <a:rPr lang="zh-TW" altLang="en-US" sz="2000" dirty="0">
                <a:sym typeface="Times New Roman"/>
              </a:rPr>
              <a:t>誠實勞動、合法經營</a:t>
            </a:r>
            <a:r>
              <a:rPr lang="en-US" altLang="zh-TW" sz="2000" dirty="0">
                <a:sym typeface="Times New Roman"/>
              </a:rPr>
              <a:t>)</a:t>
            </a:r>
            <a:r>
              <a:rPr lang="en-US" sz="2000" dirty="0">
                <a:sym typeface="Times New Roman"/>
              </a:rPr>
              <a:t>. Their prosperity could inspire and show the way to those areas that lag behind. The ultimate goal was to achieve common prosperity. </a:t>
            </a:r>
            <a:endParaRPr sz="2000" dirty="0">
              <a:sym typeface="Times New Roman"/>
            </a:endParaRPr>
          </a:p>
          <a:p>
            <a:pPr marL="0" lvl="0" indent="0" algn="just" rtl="0">
              <a:lnSpc>
                <a:spcPct val="150000"/>
              </a:lnSpc>
              <a:spcBef>
                <a:spcPts val="0"/>
              </a:spcBef>
              <a:spcAft>
                <a:spcPts val="0"/>
              </a:spcAft>
              <a:buClr>
                <a:schemeClr val="dk1"/>
              </a:buClr>
              <a:buSzPts val="2600"/>
              <a:buFont typeface="Arial"/>
              <a:buNone/>
            </a:pPr>
            <a:endParaRPr sz="1800" dirty="0">
              <a:solidFill>
                <a:schemeClr val="dk1"/>
              </a:solidFill>
              <a:latin typeface="Times New Roman"/>
              <a:ea typeface="Times New Roman"/>
              <a:cs typeface="Times New Roman"/>
              <a:sym typeface="Times New Roman"/>
            </a:endParaRPr>
          </a:p>
        </p:txBody>
      </p:sp>
      <p:sp>
        <p:nvSpPr>
          <p:cNvPr id="565" name="Google Shape;565;p55"/>
          <p:cNvSpPr txBox="1"/>
          <p:nvPr/>
        </p:nvSpPr>
        <p:spPr>
          <a:xfrm>
            <a:off x="1701142" y="682465"/>
            <a:ext cx="9816173" cy="12900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3600"/>
              <a:buFont typeface="DFKai-SB"/>
              <a:buNone/>
            </a:pPr>
            <a:r>
              <a:rPr lang="en-US" sz="2400" b="1" dirty="0">
                <a:sym typeface="Times New Roman"/>
              </a:rPr>
              <a:t>The strategy of “Allowing and encouraging some people and some areas to get rich first to achieve common prosperity” was adopted</a:t>
            </a:r>
            <a:endParaRPr sz="2400" b="1" dirty="0">
              <a:sym typeface="Times New Roman"/>
            </a:endParaRPr>
          </a:p>
          <a:p>
            <a:pPr marL="0" marR="0" lvl="0" indent="0" algn="ctr" rtl="0">
              <a:lnSpc>
                <a:spcPct val="90000"/>
              </a:lnSpc>
              <a:spcBef>
                <a:spcPts val="0"/>
              </a:spcBef>
              <a:spcAft>
                <a:spcPts val="0"/>
              </a:spcAft>
              <a:buClr>
                <a:schemeClr val="dk1"/>
              </a:buClr>
              <a:buSzPts val="2400"/>
              <a:buFont typeface="Arial"/>
              <a:buNone/>
            </a:pPr>
            <a:endParaRPr sz="2400" b="1" dirty="0">
              <a:sym typeface="DFKai-SB"/>
            </a:endParaRPr>
          </a:p>
        </p:txBody>
      </p:sp>
      <p:sp>
        <p:nvSpPr>
          <p:cNvPr id="566" name="Google Shape;566;p55"/>
          <p:cNvSpPr/>
          <p:nvPr/>
        </p:nvSpPr>
        <p:spPr>
          <a:xfrm>
            <a:off x="1098785" y="842890"/>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7F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Arial"/>
              <a:buNone/>
            </a:pPr>
            <a:endParaRPr sz="2800" b="0" i="0" u="none" strike="noStrike" cap="none">
              <a:solidFill>
                <a:srgbClr val="000000"/>
              </a:solidFill>
              <a:latin typeface="Teko"/>
              <a:ea typeface="Teko"/>
              <a:cs typeface="Teko"/>
              <a:sym typeface="Tek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56"/>
          <p:cNvPicPr preferRelativeResize="0"/>
          <p:nvPr/>
        </p:nvPicPr>
        <p:blipFill rotWithShape="1">
          <a:blip r:embed="rId3">
            <a:alphaModFix/>
          </a:blip>
          <a:srcRect/>
          <a:stretch/>
        </p:blipFill>
        <p:spPr>
          <a:xfrm>
            <a:off x="642178" y="4430039"/>
            <a:ext cx="10918371" cy="2229415"/>
          </a:xfrm>
          <a:prstGeom prst="rect">
            <a:avLst/>
          </a:prstGeom>
          <a:noFill/>
          <a:ln>
            <a:noFill/>
          </a:ln>
        </p:spPr>
      </p:pic>
      <p:sp>
        <p:nvSpPr>
          <p:cNvPr id="572" name="Google Shape;572;p56"/>
          <p:cNvSpPr txBox="1"/>
          <p:nvPr/>
        </p:nvSpPr>
        <p:spPr>
          <a:xfrm>
            <a:off x="3056632" y="255512"/>
            <a:ext cx="5537277" cy="54451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600"/>
              <a:buFont typeface="Arial"/>
              <a:buNone/>
            </a:pPr>
            <a:r>
              <a:rPr lang="en-US" sz="3600" b="1" i="0" u="none" strike="noStrike" cap="none">
                <a:solidFill>
                  <a:schemeClr val="dk1"/>
                </a:solidFill>
                <a:latin typeface="Times New Roman"/>
                <a:ea typeface="Times New Roman"/>
                <a:cs typeface="Times New Roman"/>
                <a:sym typeface="Times New Roman"/>
              </a:rPr>
              <a:t>Opening-up Strategy</a:t>
            </a:r>
            <a:endParaRPr sz="3600" b="1" i="0" u="none" strike="noStrike" cap="none">
              <a:solidFill>
                <a:schemeClr val="dk1"/>
              </a:solidFill>
              <a:latin typeface="Times New Roman"/>
              <a:ea typeface="Times New Roman"/>
              <a:cs typeface="Times New Roman"/>
              <a:sym typeface="Times New Roman"/>
            </a:endParaRPr>
          </a:p>
        </p:txBody>
      </p:sp>
      <p:sp>
        <p:nvSpPr>
          <p:cNvPr id="573" name="Google Shape;573;p56"/>
          <p:cNvSpPr/>
          <p:nvPr/>
        </p:nvSpPr>
        <p:spPr>
          <a:xfrm>
            <a:off x="1110486" y="1494411"/>
            <a:ext cx="10274986" cy="2173603"/>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lvl="0" algn="just">
              <a:lnSpc>
                <a:spcPct val="115000"/>
              </a:lnSpc>
              <a:buClr>
                <a:schemeClr val="dk1"/>
              </a:buClr>
            </a:pPr>
            <a:r>
              <a:rPr lang="en-US" sz="1800" dirty="0" smtClean="0">
                <a:sym typeface="Times New Roman"/>
              </a:rPr>
              <a:t>At </a:t>
            </a:r>
            <a:r>
              <a:rPr lang="en-US" sz="1800" dirty="0">
                <a:sym typeface="Times New Roman"/>
              </a:rPr>
              <a:t>the initial stage of the reform and opening-up, China adopted a policy with the strategy of “market </a:t>
            </a:r>
            <a:r>
              <a:rPr lang="en-US" sz="1800" dirty="0" smtClean="0">
                <a:sym typeface="Times New Roman"/>
              </a:rPr>
              <a:t>in </a:t>
            </a:r>
            <a:r>
              <a:rPr lang="en-US" sz="1800" dirty="0">
                <a:sym typeface="Times New Roman"/>
              </a:rPr>
              <a:t>exchange of capital” at its core to attract foreign investments. </a:t>
            </a:r>
            <a:r>
              <a:rPr lang="en-US" sz="1800" dirty="0" smtClean="0">
                <a:sym typeface="Times New Roman"/>
              </a:rPr>
              <a:t> This </a:t>
            </a:r>
            <a:r>
              <a:rPr lang="en-US" sz="1800" dirty="0">
                <a:sym typeface="Times New Roman"/>
              </a:rPr>
              <a:t>was intended to tackle a lack of capital, </a:t>
            </a:r>
            <a:r>
              <a:rPr lang="en-US" sz="1800" dirty="0" smtClean="0">
                <a:sym typeface="Times New Roman"/>
              </a:rPr>
              <a:t>managerial </a:t>
            </a:r>
            <a:r>
              <a:rPr lang="en-US" sz="1800" dirty="0">
                <a:sym typeface="Times New Roman"/>
              </a:rPr>
              <a:t>experience and technology. </a:t>
            </a:r>
            <a:r>
              <a:rPr lang="en-US" sz="1800" dirty="0" smtClean="0">
                <a:sym typeface="Times New Roman"/>
              </a:rPr>
              <a:t> Foreign-funded </a:t>
            </a:r>
            <a:r>
              <a:rPr lang="en-US" sz="1800" dirty="0">
                <a:sym typeface="Times New Roman"/>
              </a:rPr>
              <a:t>enterprises (China-foreign joint ventures, China-foreign cooperative enterprises and foreign-owned enterprises) and Enterprises of processing and compensation trade were established.</a:t>
            </a:r>
            <a:endParaRPr sz="1800" dirty="0"/>
          </a:p>
        </p:txBody>
      </p:sp>
      <p:sp>
        <p:nvSpPr>
          <p:cNvPr id="574" name="Google Shape;574;p56"/>
          <p:cNvSpPr txBox="1"/>
          <p:nvPr/>
        </p:nvSpPr>
        <p:spPr>
          <a:xfrm>
            <a:off x="885539" y="4478596"/>
            <a:ext cx="10431600" cy="1865086"/>
          </a:xfrm>
          <a:prstGeom prst="rect">
            <a:avLst/>
          </a:prstGeom>
          <a:noFill/>
          <a:ln>
            <a:noFill/>
          </a:ln>
        </p:spPr>
        <p:txBody>
          <a:bodyPr spcFirstLastPara="1" wrap="square" lIns="91425" tIns="45700" rIns="91425" bIns="45700" anchor="t" anchorCtr="0">
            <a:spAutoFit/>
          </a:bodyPr>
          <a:lstStyle/>
          <a:p>
            <a:pPr marL="0" lvl="0" indent="0" algn="just" rtl="0">
              <a:lnSpc>
                <a:spcPct val="120000"/>
              </a:lnSpc>
              <a:spcBef>
                <a:spcPts val="0"/>
              </a:spcBef>
              <a:spcAft>
                <a:spcPts val="0"/>
              </a:spcAft>
              <a:buNone/>
            </a:pPr>
            <a:r>
              <a:rPr lang="en-US" sz="1800" dirty="0">
                <a:sym typeface="Times New Roman"/>
              </a:rPr>
              <a:t>During the </a:t>
            </a:r>
            <a:r>
              <a:rPr lang="en-US" sz="1800" dirty="0" smtClean="0">
                <a:sym typeface="Times New Roman"/>
              </a:rPr>
              <a:t>seventh </a:t>
            </a:r>
            <a:r>
              <a:rPr lang="en-US" sz="1800" dirty="0">
                <a:sym typeface="Times New Roman"/>
              </a:rPr>
              <a:t>Five-Year Plan (1986-1990), foreign capital of USD46.09 billion was invested, of which USD30 billion were in loans, and USD14.17 were in foreign direct investment. </a:t>
            </a:r>
            <a:r>
              <a:rPr lang="en-US" sz="1800" dirty="0" smtClean="0">
                <a:sym typeface="Times New Roman"/>
              </a:rPr>
              <a:t> By </a:t>
            </a:r>
            <a:r>
              <a:rPr lang="en-US" sz="1800" dirty="0">
                <a:sym typeface="Times New Roman"/>
              </a:rPr>
              <a:t>the end of 1990, there were about 29,000 foreign direct investment projects and over 10,000 enterprises have been established. </a:t>
            </a:r>
            <a:endParaRPr sz="1800" dirty="0">
              <a:sym typeface="Times New Roman"/>
            </a:endParaRPr>
          </a:p>
          <a:p>
            <a:pPr marL="0" marR="0" lvl="0" indent="0" algn="l" rtl="0">
              <a:lnSpc>
                <a:spcPct val="120000"/>
              </a:lnSpc>
              <a:spcBef>
                <a:spcPts val="0"/>
              </a:spcBef>
              <a:spcAft>
                <a:spcPts val="0"/>
              </a:spcAft>
              <a:buClr>
                <a:srgbClr val="000000"/>
              </a:buClr>
              <a:buSzPts val="1200"/>
              <a:buFont typeface="Arial"/>
              <a:buNone/>
            </a:pPr>
            <a:endParaRPr sz="1200" b="0" i="0" u="none" strike="noStrike" cap="none" dirty="0">
              <a:solidFill>
                <a:schemeClr val="dk1"/>
              </a:solidFill>
              <a:latin typeface="Times New Roman"/>
              <a:ea typeface="Times New Roman"/>
              <a:cs typeface="Times New Roman"/>
              <a:sym typeface="Times New Roman"/>
            </a:endParaRPr>
          </a:p>
          <a:p>
            <a:pPr lvl="0">
              <a:lnSpc>
                <a:spcPct val="120000"/>
              </a:lnSpc>
            </a:pPr>
            <a:r>
              <a:rPr lang="en-US" sz="1200" b="0" i="0" u="none" strike="noStrike" cap="none" dirty="0">
                <a:solidFill>
                  <a:schemeClr val="dk1"/>
                </a:solidFill>
                <a:latin typeface="Times New Roman"/>
                <a:ea typeface="Times New Roman"/>
                <a:cs typeface="Times New Roman"/>
                <a:sym typeface="Times New Roman"/>
              </a:rPr>
              <a:t>Source: National Bureau of Statistics of China. </a:t>
            </a:r>
            <a:r>
              <a:rPr lang="en-US" sz="1200" dirty="0">
                <a:solidFill>
                  <a:schemeClr val="dk1"/>
                </a:solidFill>
                <a:latin typeface="Times New Roman"/>
                <a:ea typeface="Times New Roman"/>
                <a:cs typeface="Times New Roman"/>
                <a:sym typeface="Times New Roman"/>
              </a:rPr>
              <a:t>Statistical Communiqué of the Seventh Five Year Plan on National Economic and Social </a:t>
            </a:r>
            <a:r>
              <a:rPr lang="en-US" sz="1200" dirty="0" smtClean="0">
                <a:solidFill>
                  <a:schemeClr val="dk1"/>
                </a:solidFill>
                <a:latin typeface="Times New Roman"/>
                <a:ea typeface="Times New Roman"/>
                <a:cs typeface="Times New Roman"/>
                <a:sym typeface="Times New Roman"/>
              </a:rPr>
              <a:t>Development.</a:t>
            </a:r>
            <a:endParaRPr sz="1200" b="0" i="0" u="none" strike="noStrike" cap="none" dirty="0">
              <a:solidFill>
                <a:srgbClr val="000000"/>
              </a:solidFill>
              <a:latin typeface="Arial"/>
              <a:ea typeface="Arial"/>
              <a:cs typeface="Arial"/>
              <a:sym typeface="Arial"/>
            </a:endParaRPr>
          </a:p>
        </p:txBody>
      </p:sp>
      <p:sp>
        <p:nvSpPr>
          <p:cNvPr id="575" name="Google Shape;575;p56"/>
          <p:cNvSpPr txBox="1"/>
          <p:nvPr/>
        </p:nvSpPr>
        <p:spPr>
          <a:xfrm>
            <a:off x="1623536" y="857822"/>
            <a:ext cx="5537277" cy="51593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DFKai-SB"/>
              <a:buNone/>
            </a:pPr>
            <a:r>
              <a:rPr lang="en-US" sz="2000" b="1" dirty="0">
                <a:sym typeface="Times New Roman"/>
              </a:rPr>
              <a:t>Attract foreign investments </a:t>
            </a:r>
            <a:endParaRPr sz="2000" b="1" dirty="0">
              <a:sym typeface="Times New Roman"/>
            </a:endParaRPr>
          </a:p>
          <a:p>
            <a:pPr marL="0" marR="0" lvl="0" indent="0" algn="l" rtl="0">
              <a:lnSpc>
                <a:spcPct val="90000"/>
              </a:lnSpc>
              <a:spcBef>
                <a:spcPts val="0"/>
              </a:spcBef>
              <a:spcAft>
                <a:spcPts val="0"/>
              </a:spcAft>
              <a:buClr>
                <a:schemeClr val="dk1"/>
              </a:buClr>
              <a:buSzPts val="2800"/>
              <a:buFont typeface="DFKai-SB"/>
              <a:buNone/>
            </a:pPr>
            <a:endParaRPr sz="2800" b="1" dirty="0">
              <a:solidFill>
                <a:schemeClr val="dk1"/>
              </a:solidFill>
              <a:latin typeface="Times New Roman"/>
              <a:ea typeface="Times New Roman"/>
              <a:cs typeface="Times New Roman"/>
              <a:sym typeface="Times New Roman"/>
            </a:endParaRPr>
          </a:p>
          <a:p>
            <a:pPr marL="0" marR="0" lvl="0" indent="0" algn="ctr"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DFKai-SB"/>
              <a:ea typeface="DFKai-SB"/>
              <a:cs typeface="DFKai-SB"/>
              <a:sym typeface="DFKai-SB"/>
            </a:endParaRPr>
          </a:p>
        </p:txBody>
      </p:sp>
      <p:sp>
        <p:nvSpPr>
          <p:cNvPr id="576" name="Google Shape;576;p56"/>
          <p:cNvSpPr/>
          <p:nvPr/>
        </p:nvSpPr>
        <p:spPr>
          <a:xfrm>
            <a:off x="1177385" y="884657"/>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00B0F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Arial"/>
              <a:buNone/>
            </a:pPr>
            <a:endParaRPr sz="2800" b="0" i="0" u="none" strike="noStrike" cap="none">
              <a:solidFill>
                <a:srgbClr val="000000"/>
              </a:solidFill>
              <a:latin typeface="Teko"/>
              <a:ea typeface="Teko"/>
              <a:cs typeface="Teko"/>
              <a:sym typeface="Teko"/>
            </a:endParaRPr>
          </a:p>
        </p:txBody>
      </p:sp>
      <p:sp>
        <p:nvSpPr>
          <p:cNvPr id="10" name="Google Shape;172;p24"/>
          <p:cNvSpPr txBox="1"/>
          <p:nvPr/>
        </p:nvSpPr>
        <p:spPr>
          <a:xfrm>
            <a:off x="444250" y="3996922"/>
            <a:ext cx="1179286" cy="338514"/>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sym typeface="Arial"/>
              </a:rPr>
              <a:t>Reference</a:t>
            </a:r>
            <a:endParaRPr sz="1600"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0"/>
          <p:cNvSpPr/>
          <p:nvPr/>
        </p:nvSpPr>
        <p:spPr>
          <a:xfrm>
            <a:off x="642644" y="790531"/>
            <a:ext cx="10412451" cy="5324535"/>
          </a:xfrm>
          <a:prstGeom prst="rect">
            <a:avLst/>
          </a:prstGeom>
          <a:noFill/>
          <a:ln>
            <a:noFill/>
          </a:ln>
        </p:spPr>
        <p:txBody>
          <a:bodyPr spcFirstLastPara="1" wrap="square" lIns="91425" tIns="45700" rIns="91425" bIns="45700" anchor="t" anchorCtr="0">
            <a:noAutofit/>
          </a:bodyPr>
          <a:lstStyle/>
          <a:p>
            <a:pPr marL="457200" marR="0" lvl="0" indent="-444500" algn="just" rtl="0">
              <a:lnSpc>
                <a:spcPct val="120000"/>
              </a:lnSpc>
              <a:spcBef>
                <a:spcPts val="0"/>
              </a:spcBef>
              <a:spcAft>
                <a:spcPts val="600"/>
              </a:spcAft>
              <a:buClr>
                <a:srgbClr val="000000"/>
              </a:buClr>
              <a:buSzPts val="3200"/>
              <a:buFont typeface="Arial"/>
              <a:buChar char="•"/>
            </a:pPr>
            <a:r>
              <a:rPr lang="en-US" sz="2400" b="0" i="0" u="none" strike="noStrike" cap="none" dirty="0">
                <a:solidFill>
                  <a:srgbClr val="000000"/>
                </a:solidFill>
                <a:latin typeface="Arial"/>
                <a:ea typeface="Arial"/>
                <a:cs typeface="Arial"/>
                <a:sym typeface="Arial"/>
              </a:rPr>
              <a:t>From the </a:t>
            </a:r>
            <a:r>
              <a:rPr lang="en-US" sz="2400" b="0" i="0" u="none" strike="noStrike" cap="none" dirty="0" smtClean="0">
                <a:solidFill>
                  <a:srgbClr val="000000"/>
                </a:solidFill>
                <a:latin typeface="Arial"/>
                <a:ea typeface="Arial"/>
                <a:cs typeface="Arial"/>
                <a:sym typeface="Arial"/>
              </a:rPr>
              <a:t>video, </a:t>
            </a:r>
            <a:r>
              <a:rPr lang="en-US" sz="2400" dirty="0"/>
              <a:t>there were quantum leaps in various aspects from 1978 to 2017. </a:t>
            </a:r>
            <a:r>
              <a:rPr lang="en-US" sz="2400" dirty="0" smtClean="0"/>
              <a:t> For </a:t>
            </a:r>
            <a:r>
              <a:rPr lang="en-US" sz="2400" dirty="0"/>
              <a:t>example: </a:t>
            </a:r>
            <a:endParaRPr sz="2400" dirty="0"/>
          </a:p>
          <a:p>
            <a:pPr marL="914400" marR="0" lvl="1" indent="-444500" algn="just" rtl="0">
              <a:lnSpc>
                <a:spcPct val="120000"/>
              </a:lnSpc>
              <a:spcBef>
                <a:spcPts val="0"/>
              </a:spcBef>
              <a:spcAft>
                <a:spcPts val="0"/>
              </a:spcAft>
              <a:buClr>
                <a:srgbClr val="000000"/>
              </a:buClr>
              <a:buSzPts val="2180"/>
              <a:buFont typeface="Noto Sans Symbols"/>
              <a:buChar char="⮚"/>
            </a:pPr>
            <a:r>
              <a:rPr lang="en-US" sz="2400" dirty="0"/>
              <a:t>China’s gross domestic product (GDP) grew 33.5 times with an annual growth rate of 9.5%. China was ranked second in the world. </a:t>
            </a:r>
            <a:endParaRPr sz="2400" dirty="0"/>
          </a:p>
          <a:p>
            <a:pPr marL="914400" marR="0" lvl="1" indent="-444500" algn="just" rtl="0">
              <a:lnSpc>
                <a:spcPct val="120000"/>
              </a:lnSpc>
              <a:spcBef>
                <a:spcPts val="0"/>
              </a:spcBef>
              <a:spcAft>
                <a:spcPts val="0"/>
              </a:spcAft>
              <a:buClr>
                <a:srgbClr val="000000"/>
              </a:buClr>
              <a:buSzPts val="2180"/>
              <a:buFont typeface="Noto Sans Symbols"/>
              <a:buChar char="⮚"/>
            </a:pPr>
            <a:r>
              <a:rPr lang="en-US" sz="2400" dirty="0"/>
              <a:t>The industrial production value grew 53 times with an annual growth rate of 10.8%. China was ranked the first in the world. </a:t>
            </a:r>
            <a:endParaRPr sz="2400" dirty="0"/>
          </a:p>
          <a:p>
            <a:pPr marL="914400" lvl="1" indent="-444500" algn="just">
              <a:lnSpc>
                <a:spcPct val="120000"/>
              </a:lnSpc>
              <a:buSzPts val="2180"/>
              <a:buFont typeface="Noto Sans Symbols"/>
              <a:buChar char="⮚"/>
            </a:pPr>
            <a:r>
              <a:rPr lang="en-US" sz="2400" dirty="0"/>
              <a:t>The volume of trade import and export in service grew over 147 times. </a:t>
            </a:r>
            <a:endParaRPr sz="2400" dirty="0"/>
          </a:p>
          <a:p>
            <a:pPr marL="914400" marR="0" lvl="1" indent="-444500" algn="just" rtl="0">
              <a:lnSpc>
                <a:spcPct val="120000"/>
              </a:lnSpc>
              <a:spcBef>
                <a:spcPts val="0"/>
              </a:spcBef>
              <a:spcAft>
                <a:spcPts val="0"/>
              </a:spcAft>
              <a:buClr>
                <a:srgbClr val="000000"/>
              </a:buClr>
              <a:buSzPts val="2180"/>
              <a:buFont typeface="Noto Sans Symbols"/>
              <a:buChar char="⮚"/>
            </a:pPr>
            <a:r>
              <a:rPr lang="en-US" sz="2400" dirty="0"/>
              <a:t>Total volume of trade import and export in goods grew 198 times. </a:t>
            </a:r>
            <a:endParaRPr sz="2400" dirty="0"/>
          </a:p>
          <a:p>
            <a:pPr marL="914400" lvl="1" indent="-444500" algn="just">
              <a:lnSpc>
                <a:spcPct val="120000"/>
              </a:lnSpc>
              <a:buSzPts val="2180"/>
              <a:buFont typeface="Noto Sans Symbols"/>
              <a:buChar char="⮚"/>
            </a:pPr>
            <a:r>
              <a:rPr lang="en-US" sz="2400" dirty="0"/>
              <a:t>The </a:t>
            </a:r>
            <a:r>
              <a:rPr lang="en-US" altLang="zh-HK" sz="2400" dirty="0"/>
              <a:t>per capita </a:t>
            </a:r>
            <a:r>
              <a:rPr lang="en-US" sz="2400" dirty="0"/>
              <a:t>disposable income (DI) of Chinese people grew from RMB171 to RMB25,947, with an increase of 22.8 </a:t>
            </a:r>
            <a:r>
              <a:rPr lang="en-US" sz="2400" b="0" i="0" u="none" strike="noStrike" cap="none" dirty="0">
                <a:solidFill>
                  <a:srgbClr val="000000"/>
                </a:solidFill>
                <a:latin typeface="Arial"/>
                <a:ea typeface="Arial"/>
                <a:cs typeface="Arial"/>
                <a:sym typeface="Arial"/>
              </a:rPr>
              <a:t>times. </a:t>
            </a:r>
            <a:endParaRPr sz="2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57"/>
          <p:cNvSpPr txBox="1"/>
          <p:nvPr/>
        </p:nvSpPr>
        <p:spPr>
          <a:xfrm>
            <a:off x="1857759" y="334249"/>
            <a:ext cx="9978888" cy="51593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600"/>
              <a:buFont typeface="DFKai-SB"/>
              <a:buNone/>
            </a:pPr>
            <a:r>
              <a:rPr lang="en-US" sz="3200" b="1" i="0" u="none" strike="noStrike" cap="none" dirty="0" smtClean="0">
                <a:solidFill>
                  <a:schemeClr val="tx1"/>
                </a:solidFill>
                <a:sym typeface="Arial"/>
              </a:rPr>
              <a:t>Establishment of Special </a:t>
            </a:r>
            <a:r>
              <a:rPr lang="en-US" sz="3200" b="1" i="0" u="none" strike="noStrike" cap="none" dirty="0">
                <a:solidFill>
                  <a:schemeClr val="tx1"/>
                </a:solidFill>
                <a:sym typeface="Arial"/>
              </a:rPr>
              <a:t>Economic Zones</a:t>
            </a:r>
            <a:endParaRPr sz="3200" dirty="0">
              <a:solidFill>
                <a:schemeClr val="tx1"/>
              </a:solidFill>
            </a:endParaRPr>
          </a:p>
          <a:p>
            <a:pPr marL="0" marR="0" lvl="0" indent="0" algn="l" rtl="0">
              <a:lnSpc>
                <a:spcPct val="90000"/>
              </a:lnSpc>
              <a:spcBef>
                <a:spcPts val="0"/>
              </a:spcBef>
              <a:spcAft>
                <a:spcPts val="0"/>
              </a:spcAft>
              <a:buClr>
                <a:srgbClr val="000000"/>
              </a:buClr>
              <a:buSzPts val="3600"/>
              <a:buFont typeface="DFKai-SB"/>
              <a:buNone/>
            </a:pPr>
            <a:endParaRPr sz="3600" b="1" i="0" u="none" strike="noStrike" cap="none" dirty="0">
              <a:solidFill>
                <a:srgbClr val="000000"/>
              </a:solidFill>
              <a:latin typeface="DFKai-SB"/>
              <a:ea typeface="DFKai-SB"/>
              <a:cs typeface="DFKai-SB"/>
              <a:sym typeface="DFKai-SB"/>
            </a:endParaRPr>
          </a:p>
        </p:txBody>
      </p:sp>
      <p:sp>
        <p:nvSpPr>
          <p:cNvPr id="584" name="Google Shape;584;p57"/>
          <p:cNvSpPr/>
          <p:nvPr/>
        </p:nvSpPr>
        <p:spPr>
          <a:xfrm>
            <a:off x="1173736" y="503966"/>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00B0F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Arial"/>
              <a:buNone/>
            </a:pPr>
            <a:endParaRPr sz="2800" b="0" i="0" u="none" strike="noStrike" cap="none">
              <a:solidFill>
                <a:srgbClr val="000000"/>
              </a:solidFill>
              <a:latin typeface="Teko"/>
              <a:ea typeface="Teko"/>
              <a:cs typeface="Teko"/>
              <a:sym typeface="Teko"/>
            </a:endParaRPr>
          </a:p>
        </p:txBody>
      </p:sp>
      <p:grpSp>
        <p:nvGrpSpPr>
          <p:cNvPr id="585" name="Google Shape;585;p57"/>
          <p:cNvGrpSpPr/>
          <p:nvPr/>
        </p:nvGrpSpPr>
        <p:grpSpPr>
          <a:xfrm>
            <a:off x="393076" y="1166327"/>
            <a:ext cx="10908882" cy="4885508"/>
            <a:chOff x="750559" y="2388074"/>
            <a:chExt cx="10213362" cy="2783798"/>
          </a:xfrm>
        </p:grpSpPr>
        <p:sp>
          <p:nvSpPr>
            <p:cNvPr id="586" name="Google Shape;586;p57"/>
            <p:cNvSpPr/>
            <p:nvPr/>
          </p:nvSpPr>
          <p:spPr>
            <a:xfrm>
              <a:off x="750559" y="2750724"/>
              <a:ext cx="10129421" cy="2378518"/>
            </a:xfrm>
            <a:prstGeom prst="roundRect">
              <a:avLst>
                <a:gd name="adj" fmla="val 0"/>
              </a:avLst>
            </a:prstGeom>
            <a:solidFill>
              <a:srgbClr val="4472C4">
                <a:alpha val="1333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7" name="Google Shape;587;p57"/>
            <p:cNvSpPr/>
            <p:nvPr/>
          </p:nvSpPr>
          <p:spPr>
            <a:xfrm>
              <a:off x="834500" y="2388074"/>
              <a:ext cx="10129421" cy="2783798"/>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588" name="Google Shape;588;p57"/>
          <p:cNvSpPr txBox="1"/>
          <p:nvPr/>
        </p:nvSpPr>
        <p:spPr>
          <a:xfrm>
            <a:off x="846414" y="1339693"/>
            <a:ext cx="9683605" cy="1331023"/>
          </a:xfrm>
          <a:prstGeom prst="rect">
            <a:avLst/>
          </a:prstGeom>
          <a:noFill/>
          <a:ln>
            <a:noFill/>
          </a:ln>
        </p:spPr>
        <p:txBody>
          <a:bodyPr spcFirstLastPara="1" wrap="square" lIns="91425" tIns="45700" rIns="91425" bIns="45700" anchor="t" anchorCtr="0">
            <a:noAutofit/>
          </a:bodyPr>
          <a:lstStyle/>
          <a:p>
            <a:pPr marL="0" lvl="0" indent="0" algn="just" rtl="0">
              <a:lnSpc>
                <a:spcPct val="130000"/>
              </a:lnSpc>
              <a:spcBef>
                <a:spcPts val="0"/>
              </a:spcBef>
              <a:spcAft>
                <a:spcPts val="0"/>
              </a:spcAft>
              <a:buClr>
                <a:schemeClr val="dk1"/>
              </a:buClr>
              <a:buSzPts val="3200"/>
              <a:buFont typeface="DFKai-SB"/>
              <a:buNone/>
            </a:pPr>
            <a:r>
              <a:rPr lang="en-US" sz="2000" dirty="0">
                <a:sym typeface="Times New Roman"/>
              </a:rPr>
              <a:t>One of the major opening-up strategies was to establish special economic zones (SEZs). Special policies and flexible measures have been adopted in these SEZs. The Zones act as windows for </a:t>
            </a:r>
            <a:r>
              <a:rPr lang="en-US" sz="2000" dirty="0" smtClean="0">
                <a:sym typeface="Times New Roman"/>
              </a:rPr>
              <a:t>opening-up, </a:t>
            </a:r>
            <a:r>
              <a:rPr lang="en-US" sz="2000" dirty="0">
                <a:sym typeface="Times New Roman"/>
              </a:rPr>
              <a:t>pilot areas for economic system reform and </a:t>
            </a:r>
            <a:r>
              <a:rPr lang="en-US" sz="2000" dirty="0" smtClean="0">
                <a:sym typeface="Times New Roman"/>
              </a:rPr>
              <a:t>demonstration zones for economic </a:t>
            </a:r>
            <a:r>
              <a:rPr lang="en-US" sz="2000" dirty="0">
                <a:sym typeface="Times New Roman"/>
              </a:rPr>
              <a:t>development. </a:t>
            </a:r>
            <a:endParaRPr sz="2000" dirty="0">
              <a:sym typeface="Times New Roman"/>
            </a:endParaRPr>
          </a:p>
        </p:txBody>
      </p:sp>
      <p:sp>
        <p:nvSpPr>
          <p:cNvPr id="589" name="Google Shape;589;p57"/>
          <p:cNvSpPr/>
          <p:nvPr/>
        </p:nvSpPr>
        <p:spPr>
          <a:xfrm>
            <a:off x="846414" y="3371475"/>
            <a:ext cx="5703373" cy="2012859"/>
          </a:xfrm>
          <a:prstGeom prst="rect">
            <a:avLst/>
          </a:prstGeom>
          <a:noFill/>
          <a:ln>
            <a:noFill/>
          </a:ln>
        </p:spPr>
        <p:txBody>
          <a:bodyPr spcFirstLastPara="1" wrap="square" lIns="91425" tIns="45700" rIns="91425" bIns="45700" anchor="t" anchorCtr="0">
            <a:noAutofit/>
          </a:bodyPr>
          <a:lstStyle/>
          <a:p>
            <a:pPr marL="0" marR="0" lvl="0" indent="0" algn="just" rtl="0">
              <a:lnSpc>
                <a:spcPct val="130000"/>
              </a:lnSpc>
              <a:spcBef>
                <a:spcPts val="0"/>
              </a:spcBef>
              <a:spcAft>
                <a:spcPts val="0"/>
              </a:spcAft>
              <a:buClr>
                <a:srgbClr val="000000"/>
              </a:buClr>
              <a:buSzPts val="2000"/>
              <a:buFont typeface="Arial"/>
              <a:buNone/>
            </a:pPr>
            <a:r>
              <a:rPr lang="en-US" sz="2000" b="0" i="0" u="none" strike="noStrike" cap="none" dirty="0">
                <a:solidFill>
                  <a:schemeClr val="dk1"/>
                </a:solidFill>
                <a:latin typeface="+mj-lt"/>
                <a:ea typeface="Times New Roman"/>
                <a:cs typeface="Times New Roman"/>
                <a:sym typeface="Times New Roman"/>
              </a:rPr>
              <a:t>On 26 August </a:t>
            </a:r>
            <a:r>
              <a:rPr lang="en-US" sz="2000" dirty="0">
                <a:solidFill>
                  <a:schemeClr val="dk1"/>
                </a:solidFill>
                <a:latin typeface="+mj-lt"/>
                <a:ea typeface="Times New Roman"/>
                <a:cs typeface="Times New Roman"/>
                <a:sym typeface="Times New Roman"/>
              </a:rPr>
              <a:t>1980, China established special economic zones in Shenzhen, Zhuhai, Shantou of the Guangdong Province, and Xiamen of the Fujian Province. </a:t>
            </a:r>
            <a:endParaRPr sz="2000" dirty="0">
              <a:solidFill>
                <a:schemeClr val="dk1"/>
              </a:solidFill>
              <a:latin typeface="+mj-lt"/>
              <a:ea typeface="Times New Roman"/>
              <a:cs typeface="Times New Roman"/>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418" y="3371475"/>
            <a:ext cx="3838575" cy="2600325"/>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58"/>
          <p:cNvSpPr/>
          <p:nvPr/>
        </p:nvSpPr>
        <p:spPr>
          <a:xfrm>
            <a:off x="632521" y="1333189"/>
            <a:ext cx="10946769" cy="2693700"/>
          </a:xfrm>
          <a:prstGeom prst="rect">
            <a:avLst/>
          </a:prstGeom>
          <a:noFill/>
          <a:ln>
            <a:noFill/>
          </a:ln>
        </p:spPr>
        <p:txBody>
          <a:bodyPr spcFirstLastPara="1" wrap="square" lIns="91425" tIns="45700" rIns="91425" bIns="45700" anchor="t" anchorCtr="0">
            <a:noAutofit/>
          </a:bodyPr>
          <a:lstStyle/>
          <a:p>
            <a:pPr lvl="0" algn="just" rtl="0">
              <a:lnSpc>
                <a:spcPct val="120000"/>
              </a:lnSpc>
              <a:spcBef>
                <a:spcPts val="0"/>
              </a:spcBef>
              <a:spcAft>
                <a:spcPts val="0"/>
              </a:spcAft>
              <a:buClr>
                <a:schemeClr val="dk1"/>
              </a:buClr>
              <a:buSzPts val="1800"/>
              <a:buFont typeface="Arial"/>
              <a:buNone/>
            </a:pPr>
            <a:r>
              <a:rPr lang="en-US" sz="1600" dirty="0" smtClean="0">
                <a:sym typeface="Times New Roman"/>
              </a:rPr>
              <a:t>After </a:t>
            </a:r>
            <a:r>
              <a:rPr lang="en-US" sz="1600" dirty="0">
                <a:sym typeface="Times New Roman"/>
              </a:rPr>
              <a:t>the </a:t>
            </a:r>
            <a:r>
              <a:rPr lang="en-US" sz="1600" dirty="0" smtClean="0">
                <a:sym typeface="Times New Roman"/>
              </a:rPr>
              <a:t>third </a:t>
            </a:r>
            <a:r>
              <a:rPr lang="en-US" sz="1600" dirty="0">
                <a:sym typeface="Times New Roman"/>
              </a:rPr>
              <a:t>plenary session of 11th </a:t>
            </a:r>
            <a:r>
              <a:rPr lang="en-US" sz="1600" dirty="0" smtClean="0">
                <a:sym typeface="Times New Roman"/>
              </a:rPr>
              <a:t>CPC Central Committee </a:t>
            </a:r>
            <a:r>
              <a:rPr lang="en-US" sz="1600" dirty="0">
                <a:sym typeface="Times New Roman"/>
              </a:rPr>
              <a:t>held in December 1978, the idea of establishing special economic zones was gradually formed. </a:t>
            </a:r>
            <a:r>
              <a:rPr lang="en-US" sz="1600" dirty="0" smtClean="0">
                <a:sym typeface="Times New Roman"/>
              </a:rPr>
              <a:t> In </a:t>
            </a:r>
            <a:r>
              <a:rPr lang="en-US" sz="1600" dirty="0">
                <a:sym typeface="Times New Roman"/>
              </a:rPr>
              <a:t>April 1979, </a:t>
            </a:r>
            <a:r>
              <a:rPr lang="en-US" sz="1600" dirty="0" smtClean="0">
                <a:sym typeface="Times New Roman"/>
              </a:rPr>
              <a:t>during a meeting of the CPC Central Committee, </a:t>
            </a:r>
            <a:r>
              <a:rPr lang="en-US" sz="1600" dirty="0">
                <a:sym typeface="Times New Roman"/>
              </a:rPr>
              <a:t>the responsible person of the Guangdong Provincial Committee suggested that the </a:t>
            </a:r>
            <a:r>
              <a:rPr lang="en-US" sz="1600" dirty="0" smtClean="0">
                <a:sym typeface="Times New Roman"/>
              </a:rPr>
              <a:t>central </a:t>
            </a:r>
            <a:r>
              <a:rPr lang="en-US" sz="1600" dirty="0">
                <a:sym typeface="Times New Roman"/>
              </a:rPr>
              <a:t>g</a:t>
            </a:r>
            <a:r>
              <a:rPr lang="en-US" sz="1600" dirty="0" smtClean="0">
                <a:sym typeface="Times New Roman"/>
              </a:rPr>
              <a:t>overnment </a:t>
            </a:r>
            <a:r>
              <a:rPr lang="en-US" sz="1600" dirty="0">
                <a:sym typeface="Times New Roman"/>
              </a:rPr>
              <a:t>delegate certain powers to allow the establishment of export processing zones in Shenzhen and Zhuhai, which are near Hong Kong and Macao, as well as Shantou, which is an important hometown of overseas Chinese. </a:t>
            </a:r>
            <a:r>
              <a:rPr lang="en-US" sz="1600" dirty="0" smtClean="0">
                <a:sym typeface="Times New Roman"/>
              </a:rPr>
              <a:t> This </a:t>
            </a:r>
            <a:r>
              <a:rPr lang="en-US" sz="1600" dirty="0">
                <a:sym typeface="Times New Roman"/>
              </a:rPr>
              <a:t>suggestion was </a:t>
            </a:r>
            <a:r>
              <a:rPr lang="en-US" sz="1600" dirty="0" smtClean="0">
                <a:sym typeface="Times New Roman"/>
              </a:rPr>
              <a:t>valued by the CPC Central Committee leaders.  When </a:t>
            </a:r>
            <a:r>
              <a:rPr lang="en-US" sz="1600" dirty="0">
                <a:sym typeface="Times New Roman"/>
              </a:rPr>
              <a:t>Deng Xiaoping spoke with the Guangdong provincial committee, he stated, “It’s better to call them special zones… </a:t>
            </a:r>
            <a:r>
              <a:rPr lang="en-US" sz="1600" dirty="0" smtClean="0">
                <a:sym typeface="Times New Roman"/>
              </a:rPr>
              <a:t> The </a:t>
            </a:r>
            <a:r>
              <a:rPr lang="en-US" sz="1600" dirty="0">
                <a:sym typeface="Times New Roman"/>
              </a:rPr>
              <a:t>Central Government doesn’t have the money, but we can set up policies to support you. You surge forward and make it a success."</a:t>
            </a:r>
            <a:endParaRPr sz="1600" dirty="0">
              <a:sym typeface="Times New Roman"/>
            </a:endParaRPr>
          </a:p>
        </p:txBody>
      </p:sp>
      <p:sp>
        <p:nvSpPr>
          <p:cNvPr id="596" name="Google Shape;596;p58"/>
          <p:cNvSpPr/>
          <p:nvPr/>
        </p:nvSpPr>
        <p:spPr>
          <a:xfrm>
            <a:off x="4372454" y="5348948"/>
            <a:ext cx="6988093" cy="1107996"/>
          </a:xfrm>
          <a:prstGeom prst="rect">
            <a:avLst/>
          </a:prstGeom>
          <a:solidFill>
            <a:srgbClr val="FBE4D4"/>
          </a:solidFill>
          <a:ln>
            <a:noFill/>
          </a:ln>
        </p:spPr>
        <p:txBody>
          <a:bodyPr spcFirstLastPara="1" wrap="square" lIns="91425" tIns="45700" rIns="91425" bIns="45700" anchor="t" anchorCtr="0">
            <a:noAutofit/>
          </a:bodyPr>
          <a:lstStyle/>
          <a:p>
            <a:pPr marL="609600" marR="0" lvl="0" indent="-609600" algn="just" rtl="0">
              <a:lnSpc>
                <a:spcPct val="100000"/>
              </a:lnSpc>
              <a:spcBef>
                <a:spcPts val="0"/>
              </a:spcBef>
              <a:spcAft>
                <a:spcPts val="0"/>
              </a:spcAft>
              <a:buClr>
                <a:srgbClr val="000000"/>
              </a:buClr>
              <a:buSzPts val="2400"/>
              <a:buFont typeface="Arial"/>
              <a:buNone/>
            </a:pPr>
            <a:r>
              <a:rPr lang="en-US" sz="1800" b="0" i="0" u="none" strike="noStrike" cap="none" dirty="0">
                <a:solidFill>
                  <a:schemeClr val="dk1"/>
                </a:solidFill>
                <a:latin typeface="Times New Roman"/>
                <a:ea typeface="Times New Roman"/>
                <a:cs typeface="Times New Roman"/>
                <a:sym typeface="Times New Roman"/>
              </a:rPr>
              <a:t>Video: </a:t>
            </a:r>
            <a:r>
              <a:rPr lang="en-US" sz="1800" b="0" i="0" u="none" strike="noStrike" cap="none" dirty="0" smtClean="0">
                <a:solidFill>
                  <a:schemeClr val="dk1"/>
                </a:solidFill>
                <a:latin typeface="Times New Roman"/>
                <a:ea typeface="Times New Roman"/>
                <a:cs typeface="Times New Roman"/>
                <a:sym typeface="Times New Roman"/>
              </a:rPr>
              <a:t>40 Years of Change:</a:t>
            </a:r>
            <a:r>
              <a:rPr lang="en-US" sz="1800" b="0" i="0" u="none" strike="noStrike" cap="none" dirty="0" smtClean="0">
                <a:solidFill>
                  <a:schemeClr val="tx1"/>
                </a:solidFill>
                <a:latin typeface="Times New Roman"/>
                <a:ea typeface="Times New Roman"/>
                <a:cs typeface="Times New Roman"/>
                <a:sym typeface="Times New Roman"/>
              </a:rPr>
              <a:t> Shenzhen </a:t>
            </a:r>
            <a:r>
              <a:rPr lang="en-US" sz="1800" b="0" i="0" u="none" strike="noStrike" cap="none" dirty="0">
                <a:solidFill>
                  <a:schemeClr val="tx1"/>
                </a:solidFill>
                <a:latin typeface="Times New Roman"/>
                <a:ea typeface="Times New Roman"/>
                <a:cs typeface="Times New Roman"/>
                <a:sym typeface="Times New Roman"/>
              </a:rPr>
              <a:t>Speed (40年巨變 </a:t>
            </a:r>
            <a:r>
              <a:rPr lang="en-US" sz="1800" b="0" i="0" u="none" strike="noStrike" cap="none" dirty="0" err="1">
                <a:solidFill>
                  <a:schemeClr val="tx1"/>
                </a:solidFill>
                <a:latin typeface="Times New Roman"/>
                <a:ea typeface="Times New Roman"/>
                <a:cs typeface="Times New Roman"/>
                <a:sym typeface="Times New Roman"/>
              </a:rPr>
              <a:t>這就是深圳速度</a:t>
            </a:r>
            <a:r>
              <a:rPr lang="en-US" sz="1800" b="0" i="0" u="none" strike="noStrike" cap="none" dirty="0">
                <a:solidFill>
                  <a:schemeClr val="tx1"/>
                </a:solidFill>
                <a:latin typeface="Times New Roman"/>
                <a:ea typeface="Times New Roman"/>
                <a:cs typeface="Times New Roman"/>
                <a:sym typeface="Times New Roman"/>
              </a:rPr>
              <a:t>！)</a:t>
            </a:r>
            <a:endParaRPr sz="1800" b="0" i="0" u="none" strike="noStrike" cap="none" dirty="0">
              <a:solidFill>
                <a:schemeClr val="tx1"/>
              </a:solidFill>
              <a:latin typeface="Times New Roman"/>
              <a:ea typeface="Times New Roman"/>
              <a:cs typeface="Times New Roman"/>
              <a:sym typeface="Times New Roman"/>
            </a:endParaRPr>
          </a:p>
          <a:p>
            <a:pPr lvl="0">
              <a:buSzPts val="2400"/>
            </a:pPr>
            <a:r>
              <a:rPr lang="en-US" sz="1800" b="0" i="0" u="none" strike="noStrike" cap="none" dirty="0">
                <a:solidFill>
                  <a:schemeClr val="tx1"/>
                </a:solidFill>
                <a:latin typeface="Times New Roman"/>
                <a:ea typeface="Times New Roman"/>
                <a:cs typeface="Times New Roman"/>
                <a:sym typeface="Times New Roman"/>
              </a:rPr>
              <a:t>Source: </a:t>
            </a:r>
            <a:r>
              <a:rPr lang="en-US" sz="1800" b="0" i="0" u="none" strike="noStrike" cap="none" dirty="0" smtClean="0">
                <a:solidFill>
                  <a:schemeClr val="tx1"/>
                </a:solidFill>
                <a:latin typeface="Times New Roman"/>
                <a:ea typeface="Times New Roman"/>
                <a:cs typeface="Times New Roman"/>
                <a:sym typeface="Times New Roman"/>
              </a:rPr>
              <a:t>https</a:t>
            </a:r>
            <a:r>
              <a:rPr lang="en-US" sz="1800" b="0" i="0" u="none" strike="noStrike" cap="none" dirty="0">
                <a:solidFill>
                  <a:schemeClr val="tx1"/>
                </a:solidFill>
                <a:latin typeface="Times New Roman"/>
                <a:ea typeface="Times New Roman"/>
                <a:cs typeface="Times New Roman"/>
                <a:sym typeface="Times New Roman"/>
              </a:rPr>
              <a:t>://www.bilibili.com/video/BV1rt4y1v7DQ</a:t>
            </a:r>
            <a:r>
              <a:rPr lang="en-US" sz="1800" b="0" i="0" u="none" strike="noStrike" cap="none" dirty="0" smtClean="0">
                <a:solidFill>
                  <a:schemeClr val="tx1"/>
                </a:solidFill>
                <a:latin typeface="Times New Roman"/>
                <a:ea typeface="Times New Roman"/>
                <a:cs typeface="Times New Roman"/>
                <a:sym typeface="Times New Roman"/>
              </a:rPr>
              <a:t>/</a:t>
            </a:r>
            <a:endParaRPr sz="1800" b="0" i="0" u="none" strike="sngStrike" cap="none" dirty="0">
              <a:solidFill>
                <a:schemeClr val="tx1"/>
              </a:solidFill>
              <a:latin typeface="Times New Roman"/>
              <a:ea typeface="Times New Roman"/>
              <a:cs typeface="Times New Roman"/>
              <a:sym typeface="Times New Roman"/>
            </a:endParaRPr>
          </a:p>
        </p:txBody>
      </p:sp>
      <p:sp>
        <p:nvSpPr>
          <p:cNvPr id="597" name="Google Shape;597;p58"/>
          <p:cNvSpPr txBox="1"/>
          <p:nvPr/>
        </p:nvSpPr>
        <p:spPr>
          <a:xfrm>
            <a:off x="2228468" y="318068"/>
            <a:ext cx="7395636" cy="544513"/>
          </a:xfrm>
          <a:prstGeom prst="rect">
            <a:avLst/>
          </a:prstGeom>
          <a:noFill/>
          <a:ln>
            <a:noFill/>
          </a:ln>
        </p:spPr>
        <p:txBody>
          <a:bodyPr spcFirstLastPara="1" wrap="square" lIns="91425" tIns="45700" rIns="91425" bIns="45700" anchor="t" anchorCtr="0">
            <a:noAutofit/>
          </a:bodyPr>
          <a:lstStyle/>
          <a:p>
            <a:pPr marL="457200" marR="0" lvl="0" indent="0" algn="ctr" rtl="0">
              <a:lnSpc>
                <a:spcPct val="100000"/>
              </a:lnSpc>
              <a:spcBef>
                <a:spcPts val="0"/>
              </a:spcBef>
              <a:spcAft>
                <a:spcPts val="0"/>
              </a:spcAft>
              <a:buClr>
                <a:schemeClr val="dk1"/>
              </a:buClr>
              <a:buSzPts val="3600"/>
              <a:buFont typeface="DFKai-SB"/>
              <a:buNone/>
            </a:pPr>
            <a:r>
              <a:rPr lang="en-US" sz="2400" b="1" i="0" u="none" strike="noStrike" cap="none" dirty="0" smtClean="0">
                <a:solidFill>
                  <a:schemeClr val="dk1"/>
                </a:solidFill>
                <a:latin typeface="Arial"/>
                <a:ea typeface="Arial"/>
                <a:cs typeface="Arial"/>
                <a:sym typeface="Arial"/>
              </a:rPr>
              <a:t>Setting up of </a:t>
            </a:r>
            <a:r>
              <a:rPr lang="en-US" sz="2400" b="1" i="0" u="none" strike="noStrike" cap="none" dirty="0">
                <a:solidFill>
                  <a:schemeClr val="dk1"/>
                </a:solidFill>
                <a:latin typeface="Arial"/>
                <a:ea typeface="Arial"/>
                <a:cs typeface="Arial"/>
                <a:sym typeface="Arial"/>
              </a:rPr>
              <a:t>special economic zones and the development of Shenzhen</a:t>
            </a:r>
            <a:endParaRPr sz="2400" b="1" i="0" u="none" strike="noStrike" cap="none" dirty="0">
              <a:solidFill>
                <a:srgbClr val="262626"/>
              </a:solidFill>
              <a:latin typeface="Arial"/>
              <a:ea typeface="Arial"/>
              <a:cs typeface="Arial"/>
              <a:sym typeface="Arial"/>
            </a:endParaRPr>
          </a:p>
        </p:txBody>
      </p:sp>
      <p:sp>
        <p:nvSpPr>
          <p:cNvPr id="598" name="Google Shape;598;p58"/>
          <p:cNvSpPr/>
          <p:nvPr/>
        </p:nvSpPr>
        <p:spPr>
          <a:xfrm>
            <a:off x="4264306" y="4497498"/>
            <a:ext cx="97674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smtClean="0">
                <a:solidFill>
                  <a:schemeClr val="dk1"/>
                </a:solidFill>
                <a:latin typeface="Times New Roman"/>
                <a:ea typeface="Times New Roman"/>
                <a:cs typeface="Times New Roman"/>
                <a:sym typeface="Times New Roman"/>
              </a:rPr>
              <a:t>Source: excerpt from Setting up Special Economic Zones, People.cn. 12 October 2019. </a:t>
            </a: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smtClean="0">
                <a:solidFill>
                  <a:schemeClr val="dk1"/>
                </a:solidFill>
                <a:latin typeface="Times New Roman"/>
                <a:ea typeface="Times New Roman"/>
                <a:cs typeface="Times New Roman"/>
                <a:sym typeface="Times New Roman"/>
              </a:rPr>
              <a:t>http://politics.people.com.cn/BIG5/n1/2019/1012/c1001-31396585.html</a:t>
            </a:r>
            <a:endParaRPr sz="1400" b="0" i="0" u="none" strike="noStrike" cap="none" dirty="0">
              <a:solidFill>
                <a:schemeClr val="dk1"/>
              </a:solidFill>
              <a:latin typeface="Times New Roman"/>
              <a:ea typeface="Times New Roman"/>
              <a:cs typeface="Times New Roman"/>
              <a:sym typeface="Times New Roman"/>
            </a:endParaRPr>
          </a:p>
        </p:txBody>
      </p:sp>
      <p:pic>
        <p:nvPicPr>
          <p:cNvPr id="599" name="Google Shape;599;p58">
            <a:hlinkClick r:id="rId3"/>
          </p:cNvPr>
          <p:cNvPicPr preferRelativeResize="0"/>
          <p:nvPr/>
        </p:nvPicPr>
        <p:blipFill rotWithShape="1">
          <a:blip r:embed="rId4">
            <a:alphaModFix/>
          </a:blip>
          <a:srcRect l="6789" t="32981" r="36210" b="10035"/>
          <a:stretch/>
        </p:blipFill>
        <p:spPr>
          <a:xfrm>
            <a:off x="763157" y="4075983"/>
            <a:ext cx="3234088" cy="2194000"/>
          </a:xfrm>
          <a:prstGeom prst="rect">
            <a:avLst/>
          </a:prstGeom>
          <a:noFill/>
          <a:ln w="12700" cap="flat" cmpd="sng">
            <a:solidFill>
              <a:schemeClr val="dk1"/>
            </a:solidFill>
            <a:prstDash val="solid"/>
            <a:round/>
            <a:headEnd type="none" w="sm" len="sm"/>
            <a:tailEnd type="none" w="sm" len="sm"/>
          </a:ln>
        </p:spPr>
      </p:pic>
      <p:sp>
        <p:nvSpPr>
          <p:cNvPr id="600" name="Google Shape;600;p58"/>
          <p:cNvSpPr/>
          <p:nvPr/>
        </p:nvSpPr>
        <p:spPr>
          <a:xfrm>
            <a:off x="763157" y="6269983"/>
            <a:ext cx="3234088" cy="400110"/>
          </a:xfrm>
          <a:prstGeom prst="rect">
            <a:avLst/>
          </a:prstGeom>
          <a:noFill/>
          <a:ln w="28575" cap="flat" cmpd="sng">
            <a:solidFill>
              <a:srgbClr val="FF996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0" i="0" u="none" strike="noStrike" cap="none">
                <a:solidFill>
                  <a:schemeClr val="dk1"/>
                </a:solidFill>
                <a:latin typeface="Arial"/>
                <a:ea typeface="Arial"/>
                <a:cs typeface="Arial"/>
                <a:sym typeface="Arial"/>
              </a:rPr>
              <a:t>Click on the image to watch the video</a:t>
            </a:r>
            <a:endParaRPr sz="1200" b="0" i="0" u="none" strike="noStrike" cap="none">
              <a:solidFill>
                <a:schemeClr val="dk1"/>
              </a:solidFill>
              <a:latin typeface="Arial"/>
              <a:ea typeface="Arial"/>
              <a:cs typeface="Arial"/>
              <a:sym typeface="Arial"/>
            </a:endParaRPr>
          </a:p>
        </p:txBody>
      </p:sp>
      <p:sp>
        <p:nvSpPr>
          <p:cNvPr id="10" name="Google Shape;172;p24"/>
          <p:cNvSpPr txBox="1"/>
          <p:nvPr/>
        </p:nvSpPr>
        <p:spPr>
          <a:xfrm>
            <a:off x="366294" y="395825"/>
            <a:ext cx="1179286" cy="338514"/>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sym typeface="Arial"/>
              </a:rPr>
              <a:t>Reference</a:t>
            </a:r>
            <a:endParaRPr sz="1600" b="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59"/>
          <p:cNvSpPr txBox="1"/>
          <p:nvPr/>
        </p:nvSpPr>
        <p:spPr>
          <a:xfrm>
            <a:off x="4000025" y="653720"/>
            <a:ext cx="4191947" cy="51593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1" i="0" u="none" strike="noStrike" cap="none">
              <a:solidFill>
                <a:schemeClr val="dk1"/>
              </a:solidFill>
              <a:latin typeface="DFKai-SB"/>
              <a:ea typeface="DFKai-SB"/>
              <a:cs typeface="DFKai-SB"/>
              <a:sym typeface="DFKai-SB"/>
            </a:endParaRPr>
          </a:p>
        </p:txBody>
      </p:sp>
      <p:sp>
        <p:nvSpPr>
          <p:cNvPr id="608" name="Google Shape;608;p59"/>
          <p:cNvSpPr/>
          <p:nvPr/>
        </p:nvSpPr>
        <p:spPr>
          <a:xfrm>
            <a:off x="987836" y="5834491"/>
            <a:ext cx="10029955" cy="452432"/>
          </a:xfrm>
          <a:prstGeom prst="rect">
            <a:avLst/>
          </a:prstGeom>
          <a:noFill/>
          <a:ln>
            <a:noFill/>
          </a:ln>
        </p:spPr>
        <p:txBody>
          <a:bodyPr spcFirstLastPara="1" wrap="square" lIns="91425" tIns="45700" rIns="91425" bIns="45700" anchor="t" anchorCtr="0">
            <a:noAutofit/>
          </a:bodyPr>
          <a:lstStyle/>
          <a:p>
            <a:pPr marL="0" marR="0" lvl="0" indent="0" algn="r" rtl="0">
              <a:lnSpc>
                <a:spcPct val="130000"/>
              </a:lnSpc>
              <a:spcBef>
                <a:spcPts val="0"/>
              </a:spcBef>
              <a:spcAft>
                <a:spcPts val="0"/>
              </a:spcAft>
              <a:buClr>
                <a:srgbClr val="000000"/>
              </a:buClr>
              <a:buSzPts val="1800"/>
              <a:buFont typeface="Arial"/>
              <a:buNone/>
            </a:pPr>
            <a:r>
              <a:rPr lang="en-US" sz="1800" b="0" i="0" u="none" strike="noStrike" cap="none">
                <a:solidFill>
                  <a:srgbClr val="262626"/>
                </a:solidFill>
                <a:latin typeface="DFKai-SB"/>
                <a:ea typeface="DFKai-SB"/>
                <a:cs typeface="DFKai-SB"/>
                <a:sym typeface="DFKai-SB"/>
              </a:rPr>
              <a:t>資料來源：</a:t>
            </a:r>
            <a:r>
              <a:rPr lang="en-US" sz="1800" b="0" i="0" u="none" strike="noStrike" cap="none">
                <a:solidFill>
                  <a:srgbClr val="262626"/>
                </a:solidFill>
                <a:latin typeface="Times New Roman"/>
                <a:ea typeface="Times New Roman"/>
                <a:cs typeface="Times New Roman"/>
                <a:sym typeface="Times New Roman"/>
              </a:rPr>
              <a:t>《中華人民共和國史》，高等教育出版社，人民教育出版社，第295頁，第335-337頁。</a:t>
            </a:r>
            <a:endParaRPr sz="1800" b="0" i="0" u="none" strike="noStrike" cap="none">
              <a:solidFill>
                <a:srgbClr val="262626"/>
              </a:solidFill>
              <a:latin typeface="Times New Roman"/>
              <a:ea typeface="Times New Roman"/>
              <a:cs typeface="Times New Roman"/>
              <a:sym typeface="Times New Roman"/>
            </a:endParaRPr>
          </a:p>
        </p:txBody>
      </p:sp>
      <p:sp>
        <p:nvSpPr>
          <p:cNvPr id="609" name="Google Shape;609;p59"/>
          <p:cNvSpPr txBox="1"/>
          <p:nvPr/>
        </p:nvSpPr>
        <p:spPr>
          <a:xfrm>
            <a:off x="1612635" y="489467"/>
            <a:ext cx="8691571" cy="515937"/>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3600"/>
            </a:pPr>
            <a:r>
              <a:rPr lang="en-US" sz="2400" b="1" dirty="0" smtClean="0">
                <a:solidFill>
                  <a:schemeClr val="tx1"/>
                </a:solidFill>
              </a:rPr>
              <a:t>G</a:t>
            </a:r>
            <a:r>
              <a:rPr lang="en-US" sz="2400" b="1" i="0" u="none" strike="noStrike" cap="none" dirty="0" smtClean="0">
                <a:solidFill>
                  <a:schemeClr val="tx1"/>
                </a:solidFill>
                <a:latin typeface="Arial"/>
                <a:ea typeface="Arial"/>
                <a:cs typeface="Arial"/>
                <a:sym typeface="Arial"/>
              </a:rPr>
              <a:t>radual opening-up </a:t>
            </a:r>
            <a:r>
              <a:rPr lang="en-US" sz="2400" b="1" dirty="0">
                <a:solidFill>
                  <a:schemeClr val="tx1"/>
                </a:solidFill>
              </a:rPr>
              <a:t>of </a:t>
            </a:r>
            <a:r>
              <a:rPr lang="en-US" sz="2400" b="1" dirty="0" smtClean="0">
                <a:solidFill>
                  <a:schemeClr val="tx1"/>
                </a:solidFill>
              </a:rPr>
              <a:t>coastal </a:t>
            </a:r>
            <a:r>
              <a:rPr lang="en-US" sz="2400" b="1" dirty="0">
                <a:solidFill>
                  <a:schemeClr val="tx1"/>
                </a:solidFill>
              </a:rPr>
              <a:t>cities </a:t>
            </a:r>
            <a:endParaRPr sz="2400" b="0" i="0" u="none" strike="noStrike" cap="none" dirty="0">
              <a:solidFill>
                <a:schemeClr val="tx1"/>
              </a:solidFill>
              <a:sym typeface="Arial"/>
            </a:endParaRPr>
          </a:p>
        </p:txBody>
      </p:sp>
      <p:sp>
        <p:nvSpPr>
          <p:cNvPr id="610" name="Google Shape;610;p59"/>
          <p:cNvSpPr/>
          <p:nvPr/>
        </p:nvSpPr>
        <p:spPr>
          <a:xfrm>
            <a:off x="1073491" y="585210"/>
            <a:ext cx="446151" cy="333339"/>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00B0F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Arial"/>
              <a:buNone/>
            </a:pPr>
            <a:endParaRPr sz="2800" b="0" i="0" u="none" strike="noStrike" cap="none">
              <a:solidFill>
                <a:srgbClr val="000000"/>
              </a:solidFill>
              <a:latin typeface="Teko"/>
              <a:ea typeface="Teko"/>
              <a:cs typeface="Teko"/>
              <a:sym typeface="Teko"/>
            </a:endParaRPr>
          </a:p>
        </p:txBody>
      </p:sp>
      <p:grpSp>
        <p:nvGrpSpPr>
          <p:cNvPr id="611" name="Google Shape;611;p59"/>
          <p:cNvGrpSpPr/>
          <p:nvPr/>
        </p:nvGrpSpPr>
        <p:grpSpPr>
          <a:xfrm>
            <a:off x="420980" y="1166609"/>
            <a:ext cx="11350040" cy="5425852"/>
            <a:chOff x="750559" y="2388074"/>
            <a:chExt cx="10213362" cy="2741168"/>
          </a:xfrm>
        </p:grpSpPr>
        <p:sp>
          <p:nvSpPr>
            <p:cNvPr id="612" name="Google Shape;612;p59"/>
            <p:cNvSpPr/>
            <p:nvPr/>
          </p:nvSpPr>
          <p:spPr>
            <a:xfrm>
              <a:off x="750559" y="2750724"/>
              <a:ext cx="10129421" cy="2378518"/>
            </a:xfrm>
            <a:prstGeom prst="roundRect">
              <a:avLst>
                <a:gd name="adj" fmla="val 0"/>
              </a:avLst>
            </a:prstGeom>
            <a:solidFill>
              <a:srgbClr val="4472C4">
                <a:alpha val="1333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3" name="Google Shape;613;p59"/>
            <p:cNvSpPr/>
            <p:nvPr/>
          </p:nvSpPr>
          <p:spPr>
            <a:xfrm>
              <a:off x="834500" y="2388074"/>
              <a:ext cx="10129421" cy="2683267"/>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614" name="Google Shape;614;p59"/>
          <p:cNvSpPr txBox="1"/>
          <p:nvPr/>
        </p:nvSpPr>
        <p:spPr>
          <a:xfrm>
            <a:off x="858368" y="1517247"/>
            <a:ext cx="10513500" cy="4518120"/>
          </a:xfrm>
          <a:prstGeom prst="rect">
            <a:avLst/>
          </a:prstGeom>
          <a:noFill/>
          <a:ln>
            <a:noFill/>
          </a:ln>
        </p:spPr>
        <p:txBody>
          <a:bodyPr spcFirstLastPara="1" wrap="square" lIns="91425" tIns="45700" rIns="91425" bIns="45700" anchor="t" anchorCtr="0">
            <a:spAutoFit/>
          </a:bodyPr>
          <a:lstStyle/>
          <a:p>
            <a:pPr marL="0" lvl="0" indent="0" algn="just" rtl="0">
              <a:lnSpc>
                <a:spcPct val="120000"/>
              </a:lnSpc>
              <a:spcBef>
                <a:spcPts val="600"/>
              </a:spcBef>
              <a:spcAft>
                <a:spcPts val="600"/>
              </a:spcAft>
              <a:buNone/>
            </a:pPr>
            <a:r>
              <a:rPr lang="en-US" sz="1800" dirty="0" smtClean="0">
                <a:sym typeface="Times New Roman"/>
              </a:rPr>
              <a:t>Given </a:t>
            </a:r>
            <a:r>
              <a:rPr lang="en-US" sz="1800" dirty="0">
                <a:sym typeface="Times New Roman"/>
              </a:rPr>
              <a:t>the outstanding achievements of the SEZs of Shenzhen, Zhuhai, Shantou and Xiamen, the </a:t>
            </a:r>
            <a:r>
              <a:rPr lang="en-US" sz="1800" dirty="0" smtClean="0">
                <a:sym typeface="Times New Roman"/>
              </a:rPr>
              <a:t>central </a:t>
            </a:r>
            <a:r>
              <a:rPr lang="en-US" sz="1800" dirty="0">
                <a:sym typeface="Times New Roman"/>
              </a:rPr>
              <a:t>g</a:t>
            </a:r>
            <a:r>
              <a:rPr lang="en-US" sz="1800" dirty="0" smtClean="0">
                <a:sym typeface="Times New Roman"/>
              </a:rPr>
              <a:t>overnment </a:t>
            </a:r>
            <a:r>
              <a:rPr lang="en-US" sz="1800" dirty="0">
                <a:sym typeface="Times New Roman"/>
              </a:rPr>
              <a:t>decided to further open up coastal cities and establish coastal economic open zones. </a:t>
            </a:r>
            <a:endParaRPr sz="1800" dirty="0">
              <a:sym typeface="Times New Roman"/>
            </a:endParaRPr>
          </a:p>
          <a:p>
            <a:pPr marL="457200" marR="0" lvl="0" indent="-457200" algn="just" rtl="0">
              <a:lnSpc>
                <a:spcPct val="120000"/>
              </a:lnSpc>
              <a:spcBef>
                <a:spcPts val="600"/>
              </a:spcBef>
              <a:spcAft>
                <a:spcPts val="600"/>
              </a:spcAft>
              <a:buClr>
                <a:schemeClr val="dk1"/>
              </a:buClr>
              <a:buSzPts val="2800"/>
              <a:buFont typeface="Arial"/>
              <a:buChar char="•"/>
            </a:pPr>
            <a:r>
              <a:rPr lang="en-US" sz="1800" dirty="0">
                <a:sym typeface="Times New Roman"/>
              </a:rPr>
              <a:t>On 4 May 1984, the country opened up 14 coastal cities including Tianjin, Shanghai, </a:t>
            </a:r>
            <a:r>
              <a:rPr lang="en-US" sz="1800" dirty="0" smtClean="0">
                <a:sym typeface="Times New Roman"/>
              </a:rPr>
              <a:t>Dalian</a:t>
            </a:r>
            <a:r>
              <a:rPr lang="en-US" sz="1800" dirty="0">
                <a:sym typeface="Times New Roman"/>
              </a:rPr>
              <a:t>, </a:t>
            </a:r>
            <a:r>
              <a:rPr lang="en-US" sz="1800" dirty="0" smtClean="0">
                <a:sym typeface="Times New Roman"/>
              </a:rPr>
              <a:t>Qinhuang</a:t>
            </a:r>
            <a:r>
              <a:rPr lang="en-US" sz="1800" dirty="0">
                <a:sym typeface="Times New Roman"/>
              </a:rPr>
              <a:t>d</a:t>
            </a:r>
            <a:r>
              <a:rPr lang="en-US" sz="1800" dirty="0" smtClean="0">
                <a:sym typeface="Times New Roman"/>
              </a:rPr>
              <a:t>ao</a:t>
            </a:r>
            <a:r>
              <a:rPr lang="en-US" sz="1800" dirty="0">
                <a:sym typeface="Times New Roman"/>
              </a:rPr>
              <a:t>, Yantai, Qingdao, Lianyungang, Nantong, Ningbo, Wenzhou, Fuzhou, </a:t>
            </a:r>
            <a:r>
              <a:rPr lang="en-US" sz="1800" dirty="0" err="1">
                <a:sym typeface="Times New Roman"/>
              </a:rPr>
              <a:t>Guanzhou</a:t>
            </a:r>
            <a:r>
              <a:rPr lang="en-US" sz="1800" dirty="0">
                <a:sym typeface="Times New Roman"/>
              </a:rPr>
              <a:t>, Zhanjiang and Beihai. </a:t>
            </a:r>
            <a:endParaRPr sz="1800" dirty="0">
              <a:sym typeface="Times New Roman"/>
            </a:endParaRPr>
          </a:p>
          <a:p>
            <a:pPr marL="457200" lvl="0" indent="-457200" algn="just">
              <a:lnSpc>
                <a:spcPct val="120000"/>
              </a:lnSpc>
              <a:spcBef>
                <a:spcPts val="600"/>
              </a:spcBef>
              <a:spcAft>
                <a:spcPts val="600"/>
              </a:spcAft>
              <a:buClr>
                <a:schemeClr val="dk1"/>
              </a:buClr>
              <a:buSzPts val="2800"/>
              <a:buFont typeface="Arial"/>
              <a:buChar char="•"/>
            </a:pPr>
            <a:r>
              <a:rPr lang="en-US" sz="1800" dirty="0">
                <a:sym typeface="Times New Roman"/>
              </a:rPr>
              <a:t>In February 1985, the country designated the </a:t>
            </a:r>
            <a:r>
              <a:rPr lang="en-US" sz="1800" dirty="0" err="1" smtClean="0">
                <a:sym typeface="Times New Roman"/>
              </a:rPr>
              <a:t>Changjiang</a:t>
            </a:r>
            <a:r>
              <a:rPr lang="en-US" sz="1800" dirty="0" smtClean="0">
                <a:sym typeface="Times New Roman"/>
              </a:rPr>
              <a:t> </a:t>
            </a:r>
            <a:r>
              <a:rPr lang="en-US" sz="1800" dirty="0">
                <a:sym typeface="Times New Roman"/>
              </a:rPr>
              <a:t>Delta, </a:t>
            </a:r>
            <a:r>
              <a:rPr lang="en-US" sz="1800" dirty="0" err="1">
                <a:sym typeface="Times New Roman"/>
              </a:rPr>
              <a:t>Zhujiang</a:t>
            </a:r>
            <a:r>
              <a:rPr lang="en-US" sz="1800" dirty="0">
                <a:sym typeface="Times New Roman"/>
              </a:rPr>
              <a:t> Delta and Xiamen-Zhangzhou-Quanzhou triangle in Southern Fujian Province (</a:t>
            </a:r>
            <a:r>
              <a:rPr lang="zh-TW" altLang="en-US" sz="1800" dirty="0">
                <a:sym typeface="Times New Roman"/>
              </a:rPr>
              <a:t>閩南廈漳泉三角地區</a:t>
            </a:r>
            <a:r>
              <a:rPr lang="en-US" altLang="zh-TW" sz="1800" dirty="0">
                <a:sym typeface="Times New Roman"/>
              </a:rPr>
              <a:t>) </a:t>
            </a:r>
            <a:r>
              <a:rPr lang="en-US" sz="1800" dirty="0">
                <a:sym typeface="Times New Roman"/>
              </a:rPr>
              <a:t>as coastal economic open zones. </a:t>
            </a:r>
            <a:endParaRPr sz="1800" dirty="0">
              <a:sym typeface="Times New Roman"/>
            </a:endParaRPr>
          </a:p>
          <a:p>
            <a:pPr marL="457200" lvl="0" indent="-457200" algn="just">
              <a:lnSpc>
                <a:spcPct val="120000"/>
              </a:lnSpc>
              <a:spcBef>
                <a:spcPts val="600"/>
              </a:spcBef>
              <a:spcAft>
                <a:spcPts val="600"/>
              </a:spcAft>
              <a:buClr>
                <a:schemeClr val="dk1"/>
              </a:buClr>
              <a:buSzPts val="2800"/>
              <a:buFont typeface="Arial"/>
              <a:buChar char="•"/>
            </a:pPr>
            <a:r>
              <a:rPr lang="en-US" sz="1800" dirty="0">
                <a:sym typeface="Times New Roman"/>
              </a:rPr>
              <a:t>In April 1988, the country approved the establishment of Hainan Special Economic Zone. </a:t>
            </a:r>
            <a:endParaRPr sz="1800" dirty="0">
              <a:sym typeface="Times New Roman"/>
            </a:endParaRPr>
          </a:p>
          <a:p>
            <a:pPr marL="457200" lvl="0" indent="-457200" algn="just">
              <a:lnSpc>
                <a:spcPct val="120000"/>
              </a:lnSpc>
              <a:spcBef>
                <a:spcPts val="600"/>
              </a:spcBef>
              <a:spcAft>
                <a:spcPts val="600"/>
              </a:spcAft>
              <a:buClr>
                <a:schemeClr val="dk1"/>
              </a:buClr>
              <a:buSzPts val="2800"/>
              <a:buFont typeface="Arial"/>
              <a:buChar char="•"/>
            </a:pPr>
            <a:r>
              <a:rPr lang="en-US" sz="1800" dirty="0">
                <a:sym typeface="Times New Roman"/>
              </a:rPr>
              <a:t>In April 1990, the country approved the development and opening-up of </a:t>
            </a:r>
            <a:r>
              <a:rPr lang="en-US" sz="1800" dirty="0" err="1">
                <a:sym typeface="Times New Roman"/>
              </a:rPr>
              <a:t>Pudong</a:t>
            </a:r>
            <a:r>
              <a:rPr lang="en-US" sz="1800" dirty="0">
                <a:sym typeface="Times New Roman"/>
              </a:rPr>
              <a:t>, Shanghai. </a:t>
            </a:r>
            <a:endParaRPr sz="20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60"/>
          <p:cNvSpPr/>
          <p:nvPr/>
        </p:nvSpPr>
        <p:spPr>
          <a:xfrm>
            <a:off x="944925" y="1207126"/>
            <a:ext cx="10676400" cy="2160900"/>
          </a:xfrm>
          <a:prstGeom prst="rect">
            <a:avLst/>
          </a:prstGeom>
          <a:noFill/>
          <a:ln>
            <a:noFill/>
          </a:ln>
        </p:spPr>
        <p:txBody>
          <a:bodyPr spcFirstLastPara="1" wrap="square" lIns="91425" tIns="45700" rIns="91425" bIns="45700" anchor="t" anchorCtr="0">
            <a:noAutofit/>
          </a:bodyPr>
          <a:lstStyle/>
          <a:p>
            <a:pPr lvl="0" algn="just" rtl="0">
              <a:lnSpc>
                <a:spcPct val="110000"/>
              </a:lnSpc>
              <a:spcBef>
                <a:spcPts val="0"/>
              </a:spcBef>
              <a:spcAft>
                <a:spcPts val="0"/>
              </a:spcAft>
              <a:buClr>
                <a:schemeClr val="dk1"/>
              </a:buClr>
              <a:buSzPts val="2000"/>
              <a:buFont typeface="Arial"/>
              <a:buNone/>
            </a:pPr>
            <a:r>
              <a:rPr lang="en-US" sz="1800" dirty="0">
                <a:sym typeface="Times New Roman"/>
              </a:rPr>
              <a:t>In the 1980s, Shanghai was lagging behind China's reform and opening-up. </a:t>
            </a:r>
            <a:r>
              <a:rPr lang="en-US" sz="1800" dirty="0" smtClean="0">
                <a:sym typeface="Times New Roman"/>
              </a:rPr>
              <a:t> However</a:t>
            </a:r>
            <a:r>
              <a:rPr lang="en-US" sz="1800" dirty="0">
                <a:sym typeface="Times New Roman"/>
              </a:rPr>
              <a:t>, since </a:t>
            </a:r>
            <a:r>
              <a:rPr lang="en-US" sz="1800" dirty="0" err="1">
                <a:sym typeface="Times New Roman"/>
              </a:rPr>
              <a:t>Pudong</a:t>
            </a:r>
            <a:r>
              <a:rPr lang="en-US" sz="1800" dirty="0">
                <a:sym typeface="Times New Roman"/>
              </a:rPr>
              <a:t> opened up, Shanghai has taken a leading position in the economic reform. </a:t>
            </a:r>
            <a:r>
              <a:rPr lang="en-US" sz="1800" dirty="0" smtClean="0">
                <a:sym typeface="Times New Roman"/>
              </a:rPr>
              <a:t> The </a:t>
            </a:r>
            <a:r>
              <a:rPr lang="en-US" sz="1800" dirty="0">
                <a:sym typeface="Times New Roman"/>
              </a:rPr>
              <a:t>opening-up of </a:t>
            </a:r>
            <a:r>
              <a:rPr lang="en-US" sz="1800" dirty="0" err="1">
                <a:sym typeface="Times New Roman"/>
              </a:rPr>
              <a:t>Pudong</a:t>
            </a:r>
            <a:r>
              <a:rPr lang="en-US" sz="1800" dirty="0">
                <a:sym typeface="Times New Roman"/>
              </a:rPr>
              <a:t> provided a great modelling effect for the reform. </a:t>
            </a:r>
            <a:r>
              <a:rPr lang="en-US" sz="1800" dirty="0" smtClean="0">
                <a:sym typeface="Times New Roman"/>
              </a:rPr>
              <a:t> At </a:t>
            </a:r>
            <a:r>
              <a:rPr lang="en-US" sz="1800" dirty="0">
                <a:sym typeface="Times New Roman"/>
              </a:rPr>
              <a:t>that time, a common expression said “In the 80s, look at Shenzhen. In the 90s, look at </a:t>
            </a:r>
            <a:r>
              <a:rPr lang="en-US" sz="1800" dirty="0" err="1">
                <a:sym typeface="Times New Roman"/>
              </a:rPr>
              <a:t>Pudong</a:t>
            </a:r>
            <a:r>
              <a:rPr lang="en-US" sz="1800" dirty="0">
                <a:sym typeface="Times New Roman"/>
              </a:rPr>
              <a:t>.” </a:t>
            </a:r>
            <a:r>
              <a:rPr lang="en-US" sz="1800" dirty="0" smtClean="0">
                <a:sym typeface="Times New Roman"/>
              </a:rPr>
              <a:t> According </a:t>
            </a:r>
            <a:r>
              <a:rPr lang="en-US" sz="1800" dirty="0">
                <a:sym typeface="Times New Roman"/>
              </a:rPr>
              <a:t>to Deng Xiaoping, </a:t>
            </a:r>
            <a:r>
              <a:rPr lang="en-US" sz="1800" dirty="0" err="1">
                <a:sym typeface="Times New Roman"/>
              </a:rPr>
              <a:t>Pudong’s</a:t>
            </a:r>
            <a:r>
              <a:rPr lang="en-US" sz="1800" dirty="0">
                <a:sym typeface="Times New Roman"/>
              </a:rPr>
              <a:t> development was a trump card played by China. </a:t>
            </a:r>
            <a:r>
              <a:rPr lang="en-US" sz="1800" dirty="0" smtClean="0">
                <a:sym typeface="Times New Roman"/>
              </a:rPr>
              <a:t> He </a:t>
            </a:r>
            <a:r>
              <a:rPr lang="en-US" sz="1800" dirty="0">
                <a:sym typeface="Times New Roman"/>
              </a:rPr>
              <a:t>also said, </a:t>
            </a:r>
            <a:r>
              <a:rPr lang="en-US" sz="1800" dirty="0" smtClean="0">
                <a:sym typeface="Times New Roman"/>
              </a:rPr>
              <a:t>“developing </a:t>
            </a:r>
            <a:r>
              <a:rPr lang="en-US" sz="1800" dirty="0">
                <a:sym typeface="Times New Roman"/>
              </a:rPr>
              <a:t>Shanghai is a shortcut.”</a:t>
            </a:r>
            <a:endParaRPr sz="1800" dirty="0">
              <a:sym typeface="Times New Roman"/>
            </a:endParaRPr>
          </a:p>
        </p:txBody>
      </p:sp>
      <p:sp>
        <p:nvSpPr>
          <p:cNvPr id="620" name="Google Shape;620;p60"/>
          <p:cNvSpPr/>
          <p:nvPr/>
        </p:nvSpPr>
        <p:spPr>
          <a:xfrm>
            <a:off x="5012363" y="4867722"/>
            <a:ext cx="6725208" cy="738664"/>
          </a:xfrm>
          <a:prstGeom prst="rect">
            <a:avLst/>
          </a:prstGeom>
          <a:solidFill>
            <a:srgbClr val="FBE4D4"/>
          </a:solidFill>
          <a:ln>
            <a:noFill/>
          </a:ln>
        </p:spPr>
        <p:txBody>
          <a:bodyPr spcFirstLastPara="1" wrap="square" lIns="91425" tIns="45700" rIns="91425" bIns="45700" anchor="t" anchorCtr="0">
            <a:noAutofit/>
          </a:bodyPr>
          <a:lstStyle/>
          <a:p>
            <a:pPr marL="609600" marR="0" lvl="0" indent="-609600" algn="just"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Times New Roman"/>
                <a:ea typeface="Times New Roman"/>
                <a:cs typeface="Times New Roman"/>
                <a:sym typeface="Times New Roman"/>
              </a:rPr>
              <a:t>Video: The development of </a:t>
            </a:r>
            <a:r>
              <a:rPr lang="en-US" sz="1400" b="0" i="0" u="none" strike="noStrike" cap="none" dirty="0" err="1">
                <a:solidFill>
                  <a:srgbClr val="000000"/>
                </a:solidFill>
                <a:latin typeface="Times New Roman"/>
                <a:ea typeface="Times New Roman"/>
                <a:cs typeface="Times New Roman"/>
                <a:sym typeface="Times New Roman"/>
              </a:rPr>
              <a:t>Pudong</a:t>
            </a:r>
            <a:r>
              <a:rPr lang="en-US" sz="1400" b="0" i="0" u="none" strike="noStrike" cap="none" dirty="0">
                <a:solidFill>
                  <a:srgbClr val="000000"/>
                </a:solidFill>
                <a:latin typeface="Times New Roman"/>
                <a:ea typeface="Times New Roman"/>
                <a:cs typeface="Times New Roman"/>
                <a:sym typeface="Times New Roman"/>
              </a:rPr>
              <a:t>, Shanghai is the trump card against international sanction. </a:t>
            </a:r>
            <a:endParaRPr sz="1400" b="0" i="0" u="none" strike="noStrike" cap="none" dirty="0">
              <a:solidFill>
                <a:schemeClr val="dk1"/>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Source: https://www.youtube.com/watch?v=bZzNab_NYCA</a:t>
            </a:r>
            <a:endParaRPr sz="1400" b="0" i="0" u="none" strike="noStrike" cap="none" dirty="0">
              <a:solidFill>
                <a:schemeClr val="dk1"/>
              </a:solidFill>
              <a:latin typeface="Times New Roman"/>
              <a:ea typeface="Times New Roman"/>
              <a:cs typeface="Times New Roman"/>
              <a:sym typeface="Times New Roman"/>
            </a:endParaRPr>
          </a:p>
        </p:txBody>
      </p:sp>
      <p:sp>
        <p:nvSpPr>
          <p:cNvPr id="621" name="Google Shape;621;p60"/>
          <p:cNvSpPr txBox="1"/>
          <p:nvPr/>
        </p:nvSpPr>
        <p:spPr>
          <a:xfrm>
            <a:off x="1053081" y="292825"/>
            <a:ext cx="11138919" cy="544513"/>
          </a:xfrm>
          <a:prstGeom prst="rect">
            <a:avLst/>
          </a:prstGeom>
          <a:noFill/>
          <a:ln>
            <a:noFill/>
          </a:ln>
        </p:spPr>
        <p:txBody>
          <a:bodyPr spcFirstLastPara="1" wrap="square" lIns="91425" tIns="45700" rIns="91425" bIns="45700" anchor="t" anchorCtr="0">
            <a:noAutofit/>
          </a:bodyPr>
          <a:lstStyle/>
          <a:p>
            <a:pPr marL="457200" marR="0" lvl="0" indent="0" algn="ctr" rtl="0">
              <a:lnSpc>
                <a:spcPct val="100000"/>
              </a:lnSpc>
              <a:spcBef>
                <a:spcPts val="0"/>
              </a:spcBef>
              <a:spcAft>
                <a:spcPts val="0"/>
              </a:spcAft>
              <a:buClr>
                <a:schemeClr val="dk1"/>
              </a:buClr>
              <a:buSzPts val="3600"/>
              <a:buFont typeface="DFKai-SB"/>
              <a:buNone/>
            </a:pPr>
            <a:r>
              <a:rPr lang="en-US" sz="2400" b="1" i="0" u="none" strike="noStrike" cap="none" dirty="0" smtClean="0">
                <a:solidFill>
                  <a:schemeClr val="dk1"/>
                </a:solidFill>
                <a:latin typeface="Arial"/>
                <a:ea typeface="Arial"/>
                <a:cs typeface="Arial"/>
                <a:sym typeface="Arial"/>
              </a:rPr>
              <a:t>Setting up and </a:t>
            </a:r>
            <a:r>
              <a:rPr lang="en-US" sz="2400" b="1" i="0" u="none" strike="noStrike" cap="none" dirty="0">
                <a:solidFill>
                  <a:schemeClr val="tx1"/>
                </a:solidFill>
                <a:latin typeface="Arial"/>
                <a:ea typeface="Arial"/>
                <a:cs typeface="Arial"/>
                <a:sym typeface="Arial"/>
              </a:rPr>
              <a:t>development of </a:t>
            </a:r>
            <a:r>
              <a:rPr lang="en-US" sz="2400" b="1" i="0" u="none" strike="noStrike" cap="none" dirty="0" err="1" smtClean="0">
                <a:solidFill>
                  <a:schemeClr val="tx1"/>
                </a:solidFill>
                <a:latin typeface="Arial"/>
                <a:ea typeface="Arial"/>
                <a:cs typeface="Arial"/>
                <a:sym typeface="Arial"/>
              </a:rPr>
              <a:t>Pudong</a:t>
            </a:r>
            <a:r>
              <a:rPr lang="en-US" sz="2400" b="1" i="0" u="none" strike="noStrike" cap="none" dirty="0" smtClean="0">
                <a:solidFill>
                  <a:schemeClr val="tx1"/>
                </a:solidFill>
                <a:latin typeface="Arial"/>
                <a:ea typeface="Arial"/>
                <a:cs typeface="Arial"/>
                <a:sym typeface="Arial"/>
              </a:rPr>
              <a:t> Development Zone, </a:t>
            </a:r>
            <a:r>
              <a:rPr lang="en-US" sz="2400" b="1" i="0" u="none" strike="noStrike" cap="none" dirty="0">
                <a:solidFill>
                  <a:schemeClr val="tx1"/>
                </a:solidFill>
                <a:latin typeface="Arial"/>
                <a:ea typeface="Arial"/>
                <a:cs typeface="Arial"/>
                <a:sym typeface="Arial"/>
              </a:rPr>
              <a:t>Shanghai</a:t>
            </a:r>
            <a:endParaRPr sz="2400" b="1" i="0" u="none" strike="noStrike" cap="none" dirty="0">
              <a:solidFill>
                <a:schemeClr val="tx1"/>
              </a:solidFill>
              <a:latin typeface="Arial"/>
              <a:ea typeface="Arial"/>
              <a:cs typeface="Arial"/>
              <a:sym typeface="Arial"/>
            </a:endParaRPr>
          </a:p>
        </p:txBody>
      </p:sp>
      <p:sp>
        <p:nvSpPr>
          <p:cNvPr id="622" name="Google Shape;622;p60"/>
          <p:cNvSpPr/>
          <p:nvPr/>
        </p:nvSpPr>
        <p:spPr>
          <a:xfrm>
            <a:off x="944925" y="3444488"/>
            <a:ext cx="107925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Source: Excerpt from “</a:t>
            </a:r>
            <a:r>
              <a:rPr lang="en-US" sz="1400" b="0" i="0" u="none" strike="noStrike" cap="none" dirty="0" err="1">
                <a:solidFill>
                  <a:schemeClr val="dk1"/>
                </a:solidFill>
                <a:latin typeface="Times New Roman"/>
                <a:ea typeface="Times New Roman"/>
                <a:cs typeface="Times New Roman"/>
                <a:sym typeface="Times New Roman"/>
              </a:rPr>
              <a:t>Pudong’s</a:t>
            </a:r>
            <a:r>
              <a:rPr lang="en-US" sz="1400" b="0" i="0" u="none" strike="noStrike" cap="none" dirty="0">
                <a:solidFill>
                  <a:schemeClr val="dk1"/>
                </a:solidFill>
                <a:latin typeface="Times New Roman"/>
                <a:ea typeface="Times New Roman"/>
                <a:cs typeface="Times New Roman"/>
                <a:sym typeface="Times New Roman"/>
              </a:rPr>
              <a:t> opening-up and development in the eye of a journalist of the same generation – interview of  </a:t>
            </a:r>
            <a:r>
              <a:rPr lang="en-US" sz="1400" b="0" i="0" u="none" strike="noStrike" cap="none" dirty="0" err="1">
                <a:solidFill>
                  <a:schemeClr val="dk1"/>
                </a:solidFill>
                <a:latin typeface="Times New Roman"/>
                <a:ea typeface="Times New Roman"/>
                <a:cs typeface="Times New Roman"/>
                <a:sym typeface="Times New Roman"/>
              </a:rPr>
              <a:t>Xie</a:t>
            </a:r>
            <a:r>
              <a:rPr lang="en-US" sz="1400" b="0" i="0" u="none" strike="noStrike" cap="none" dirty="0">
                <a:solidFill>
                  <a:schemeClr val="dk1"/>
                </a:solidFill>
                <a:latin typeface="Times New Roman"/>
                <a:ea typeface="Times New Roman"/>
                <a:cs typeface="Times New Roman"/>
                <a:sym typeface="Times New Roman"/>
              </a:rPr>
              <a:t> </a:t>
            </a:r>
            <a:r>
              <a:rPr lang="en-US" sz="1400" b="0" i="0" u="none" strike="noStrike" cap="none" dirty="0" err="1">
                <a:solidFill>
                  <a:schemeClr val="dk1"/>
                </a:solidFill>
                <a:latin typeface="Times New Roman"/>
                <a:ea typeface="Times New Roman"/>
                <a:cs typeface="Times New Roman"/>
                <a:sym typeface="Times New Roman"/>
              </a:rPr>
              <a:t>Guoping</a:t>
            </a:r>
            <a:r>
              <a:rPr lang="en-US" sz="1400" b="0" i="0" u="none" strike="noStrike" cap="none" dirty="0">
                <a:solidFill>
                  <a:schemeClr val="dk1"/>
                </a:solidFill>
                <a:latin typeface="Times New Roman"/>
                <a:ea typeface="Times New Roman"/>
                <a:cs typeface="Times New Roman"/>
                <a:sym typeface="Times New Roman"/>
              </a:rPr>
              <a:t>, author of ‘the China </a:t>
            </a:r>
            <a:r>
              <a:rPr lang="en-US" sz="1400" b="0" i="0" u="none" strike="noStrike" cap="none" dirty="0" smtClean="0">
                <a:solidFill>
                  <a:schemeClr val="dk1"/>
                </a:solidFill>
                <a:latin typeface="Times New Roman"/>
                <a:ea typeface="Times New Roman"/>
                <a:cs typeface="Times New Roman"/>
                <a:sym typeface="Times New Roman"/>
              </a:rPr>
              <a:t>Legend: the </a:t>
            </a:r>
            <a:r>
              <a:rPr lang="en-US" sz="1400" b="0" i="0" u="none" strike="noStrike" cap="none" dirty="0">
                <a:solidFill>
                  <a:schemeClr val="dk1"/>
                </a:solidFill>
                <a:latin typeface="Times New Roman"/>
                <a:ea typeface="Times New Roman"/>
                <a:cs typeface="Times New Roman"/>
                <a:sym typeface="Times New Roman"/>
              </a:rPr>
              <a:t>Development History of </a:t>
            </a:r>
            <a:r>
              <a:rPr lang="en-US" sz="1400" b="0" i="0" u="none" strike="noStrike" cap="none" dirty="0" err="1">
                <a:solidFill>
                  <a:schemeClr val="dk1"/>
                </a:solidFill>
                <a:latin typeface="Times New Roman"/>
                <a:ea typeface="Times New Roman"/>
                <a:cs typeface="Times New Roman"/>
                <a:sym typeface="Times New Roman"/>
              </a:rPr>
              <a:t>Pudong</a:t>
            </a:r>
            <a:r>
              <a:rPr lang="en-US" sz="1400" b="0" i="0" u="none" strike="noStrike" cap="none" dirty="0">
                <a:solidFill>
                  <a:schemeClr val="dk1"/>
                </a:solidFill>
                <a:latin typeface="Times New Roman"/>
                <a:ea typeface="Times New Roman"/>
                <a:cs typeface="Times New Roman"/>
                <a:sym typeface="Times New Roman"/>
              </a:rPr>
              <a:t>‘(「</a:t>
            </a:r>
            <a:r>
              <a:rPr lang="en-US" sz="1400" b="0" i="0" u="none" strike="noStrike" cap="none" dirty="0" err="1">
                <a:solidFill>
                  <a:schemeClr val="dk1"/>
                </a:solidFill>
                <a:latin typeface="Times New Roman"/>
                <a:ea typeface="Times New Roman"/>
                <a:cs typeface="Times New Roman"/>
                <a:sym typeface="Times New Roman"/>
              </a:rPr>
              <a:t>同代記者」眼中浦東開發開放</a:t>
            </a:r>
            <a:r>
              <a:rPr lang="en-US" sz="1400" b="0" i="0" u="none" strike="noStrike" cap="none" dirty="0">
                <a:solidFill>
                  <a:schemeClr val="dk1"/>
                </a:solidFill>
                <a:latin typeface="Times New Roman"/>
                <a:ea typeface="Times New Roman"/>
                <a:cs typeface="Times New Roman"/>
                <a:sym typeface="Times New Roman"/>
              </a:rPr>
              <a:t>—</a:t>
            </a:r>
            <a:r>
              <a:rPr lang="en-US" sz="1400" b="0" i="0" u="none" strike="noStrike" cap="none" dirty="0" err="1">
                <a:solidFill>
                  <a:schemeClr val="dk1"/>
                </a:solidFill>
                <a:latin typeface="Times New Roman"/>
                <a:ea typeface="Times New Roman"/>
                <a:cs typeface="Times New Roman"/>
                <a:sym typeface="Times New Roman"/>
              </a:rPr>
              <a:t>專訪《中國傳奇：浦東開發史》作者謝國平</a:t>
            </a:r>
            <a:r>
              <a:rPr lang="en-US" sz="1400" b="0" i="0" u="none" strike="noStrike" cap="none" dirty="0">
                <a:solidFill>
                  <a:schemeClr val="dk1"/>
                </a:solidFill>
                <a:latin typeface="Times New Roman"/>
                <a:ea typeface="Times New Roman"/>
                <a:cs typeface="Times New Roman"/>
                <a:sym typeface="Times New Roman"/>
              </a:rPr>
              <a:t>)”. China Pictorial. October 2018.</a:t>
            </a:r>
            <a:endParaRPr sz="1400" b="0" i="0" u="none" strike="noStrike" cap="none" dirty="0">
              <a:solidFill>
                <a:schemeClr val="dk1"/>
              </a:solidFill>
              <a:latin typeface="Times New Roman"/>
              <a:ea typeface="Times New Roman"/>
              <a:cs typeface="Times New Roman"/>
              <a:sym typeface="Times New Roman"/>
            </a:endParaRPr>
          </a:p>
        </p:txBody>
      </p:sp>
      <p:pic>
        <p:nvPicPr>
          <p:cNvPr id="624" name="Google Shape;624;p60">
            <a:hlinkClick r:id="rId3"/>
          </p:cNvPr>
          <p:cNvPicPr preferRelativeResize="0"/>
          <p:nvPr/>
        </p:nvPicPr>
        <p:blipFill rotWithShape="1">
          <a:blip r:embed="rId4">
            <a:alphaModFix/>
          </a:blip>
          <a:srcRect l="3948" t="29613" r="39762" b="13121"/>
          <a:stretch/>
        </p:blipFill>
        <p:spPr>
          <a:xfrm>
            <a:off x="944925" y="4281853"/>
            <a:ext cx="3828094" cy="2050475"/>
          </a:xfrm>
          <a:prstGeom prst="rect">
            <a:avLst/>
          </a:prstGeom>
          <a:noFill/>
          <a:ln w="12700" cap="flat" cmpd="sng">
            <a:solidFill>
              <a:schemeClr val="dk1"/>
            </a:solidFill>
            <a:prstDash val="solid"/>
            <a:round/>
            <a:headEnd type="none" w="sm" len="sm"/>
            <a:tailEnd type="none" w="sm" len="sm"/>
          </a:ln>
        </p:spPr>
      </p:pic>
      <p:sp>
        <p:nvSpPr>
          <p:cNvPr id="625" name="Google Shape;625;p60"/>
          <p:cNvSpPr/>
          <p:nvPr/>
        </p:nvSpPr>
        <p:spPr>
          <a:xfrm>
            <a:off x="944925" y="6304095"/>
            <a:ext cx="3828094" cy="400110"/>
          </a:xfrm>
          <a:prstGeom prst="rect">
            <a:avLst/>
          </a:prstGeom>
          <a:noFill/>
          <a:ln w="28575" cap="flat" cmpd="sng">
            <a:solidFill>
              <a:srgbClr val="FF996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0" i="0" u="none" strike="noStrike" cap="none" dirty="0">
                <a:solidFill>
                  <a:schemeClr val="dk1"/>
                </a:solidFill>
                <a:latin typeface="Arial"/>
                <a:ea typeface="Arial"/>
                <a:cs typeface="Arial"/>
                <a:sym typeface="Arial"/>
              </a:rPr>
              <a:t>Click on the image to watch the video</a:t>
            </a:r>
            <a:endParaRPr sz="1200" b="0" i="0" u="none" strike="noStrike" cap="none" dirty="0">
              <a:solidFill>
                <a:schemeClr val="dk1"/>
              </a:solidFill>
              <a:latin typeface="Arial"/>
              <a:ea typeface="Arial"/>
              <a:cs typeface="Arial"/>
              <a:sym typeface="Arial"/>
            </a:endParaRPr>
          </a:p>
        </p:txBody>
      </p:sp>
      <p:sp>
        <p:nvSpPr>
          <p:cNvPr id="10" name="Google Shape;172;p24"/>
          <p:cNvSpPr txBox="1"/>
          <p:nvPr/>
        </p:nvSpPr>
        <p:spPr>
          <a:xfrm>
            <a:off x="366294" y="395825"/>
            <a:ext cx="1179286" cy="338514"/>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sym typeface="Arial"/>
              </a:rPr>
              <a:t>Reference</a:t>
            </a:r>
            <a:endParaRPr sz="1600" b="1"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61"/>
          <p:cNvSpPr/>
          <p:nvPr/>
        </p:nvSpPr>
        <p:spPr>
          <a:xfrm>
            <a:off x="1123502" y="374074"/>
            <a:ext cx="10536790" cy="735598"/>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Clr>
                <a:srgbClr val="FFFFFF"/>
              </a:buClr>
              <a:buSzPts val="3200"/>
              <a:buFont typeface="Times New Roman"/>
              <a:buNone/>
            </a:pPr>
            <a:r>
              <a:rPr lang="en-US" sz="2400" b="1" i="0" u="none" strike="noStrike" cap="none" dirty="0">
                <a:solidFill>
                  <a:srgbClr val="FFFFFF"/>
                </a:solidFill>
                <a:latin typeface="Times New Roman"/>
                <a:ea typeface="Times New Roman"/>
                <a:cs typeface="Times New Roman"/>
                <a:sym typeface="Times New Roman"/>
              </a:rPr>
              <a:t>Deng’s Southern Tour promoted the Reform and Opening-up (1992—2001)</a:t>
            </a:r>
            <a:endParaRPr sz="2400" b="0" i="0" u="none" strike="noStrike" cap="none" dirty="0">
              <a:solidFill>
                <a:srgbClr val="000000"/>
              </a:solidFill>
              <a:latin typeface="Arial"/>
              <a:ea typeface="Arial"/>
              <a:cs typeface="Arial"/>
              <a:sym typeface="Arial"/>
            </a:endParaRPr>
          </a:p>
        </p:txBody>
      </p:sp>
      <p:pic>
        <p:nvPicPr>
          <p:cNvPr id="632" name="Google Shape;632;p61"/>
          <p:cNvPicPr preferRelativeResize="0"/>
          <p:nvPr/>
        </p:nvPicPr>
        <p:blipFill rotWithShape="1">
          <a:blip r:embed="rId3">
            <a:alphaModFix/>
          </a:blip>
          <a:srcRect t="11852"/>
          <a:stretch/>
        </p:blipFill>
        <p:spPr>
          <a:xfrm>
            <a:off x="7113815" y="1462523"/>
            <a:ext cx="3858985" cy="2347105"/>
          </a:xfrm>
          <a:prstGeom prst="rect">
            <a:avLst/>
          </a:prstGeom>
          <a:noFill/>
          <a:ln w="9525" cap="flat" cmpd="sng">
            <a:solidFill>
              <a:schemeClr val="dk1"/>
            </a:solidFill>
            <a:prstDash val="solid"/>
            <a:round/>
            <a:headEnd type="none" w="sm" len="sm"/>
            <a:tailEnd type="none" w="sm" len="sm"/>
          </a:ln>
        </p:spPr>
      </p:pic>
      <p:grpSp>
        <p:nvGrpSpPr>
          <p:cNvPr id="634" name="Google Shape;634;p61"/>
          <p:cNvGrpSpPr/>
          <p:nvPr/>
        </p:nvGrpSpPr>
        <p:grpSpPr>
          <a:xfrm>
            <a:off x="740229" y="1430782"/>
            <a:ext cx="6134097" cy="2455419"/>
            <a:chOff x="750559" y="2388074"/>
            <a:chExt cx="10213362" cy="2741168"/>
          </a:xfrm>
        </p:grpSpPr>
        <p:sp>
          <p:nvSpPr>
            <p:cNvPr id="635" name="Google Shape;635;p61"/>
            <p:cNvSpPr/>
            <p:nvPr/>
          </p:nvSpPr>
          <p:spPr>
            <a:xfrm>
              <a:off x="750559" y="2750724"/>
              <a:ext cx="10129421" cy="2378518"/>
            </a:xfrm>
            <a:prstGeom prst="roundRect">
              <a:avLst>
                <a:gd name="adj" fmla="val 0"/>
              </a:avLst>
            </a:prstGeom>
            <a:solidFill>
              <a:srgbClr val="4472C4">
                <a:alpha val="1333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36" name="Google Shape;636;p61"/>
            <p:cNvSpPr/>
            <p:nvPr/>
          </p:nvSpPr>
          <p:spPr>
            <a:xfrm>
              <a:off x="834500" y="2388074"/>
              <a:ext cx="10129421" cy="2683267"/>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637" name="Google Shape;637;p61"/>
          <p:cNvSpPr/>
          <p:nvPr/>
        </p:nvSpPr>
        <p:spPr>
          <a:xfrm>
            <a:off x="903510" y="1462523"/>
            <a:ext cx="5921830" cy="2332946"/>
          </a:xfrm>
          <a:prstGeom prst="rect">
            <a:avLst/>
          </a:prstGeom>
          <a:noFill/>
          <a:ln>
            <a:noFill/>
          </a:ln>
        </p:spPr>
        <p:txBody>
          <a:bodyPr spcFirstLastPara="1" wrap="square" lIns="91425" tIns="45700" rIns="91425" bIns="45700" anchor="t" anchorCtr="0">
            <a:noAutofit/>
          </a:bodyPr>
          <a:lstStyle/>
          <a:p>
            <a:pPr marL="0" lvl="0" indent="0" algn="just" rtl="0">
              <a:lnSpc>
                <a:spcPct val="130000"/>
              </a:lnSpc>
              <a:spcBef>
                <a:spcPts val="0"/>
              </a:spcBef>
              <a:spcAft>
                <a:spcPts val="0"/>
              </a:spcAft>
              <a:buClr>
                <a:schemeClr val="dk1"/>
              </a:buClr>
              <a:buSzPts val="2000"/>
              <a:buFont typeface="Arial"/>
              <a:buNone/>
            </a:pPr>
            <a:r>
              <a:rPr lang="en-US" sz="1800" dirty="0">
                <a:sym typeface="Times New Roman"/>
              </a:rPr>
              <a:t>From 18 January to 21 February 1992, Deng Xiaoping </a:t>
            </a:r>
            <a:r>
              <a:rPr lang="en-US" sz="1800" dirty="0" smtClean="0">
                <a:sym typeface="Times New Roman"/>
              </a:rPr>
              <a:t>toured </a:t>
            </a:r>
            <a:r>
              <a:rPr lang="en-US" sz="1800" dirty="0">
                <a:sym typeface="Times New Roman"/>
              </a:rPr>
              <a:t>Southern China and gave a speech. He answered many major questions that had been plaguing the people. </a:t>
            </a:r>
            <a:r>
              <a:rPr lang="en-US" sz="1800" dirty="0" smtClean="0">
                <a:sym typeface="Times New Roman"/>
              </a:rPr>
              <a:t> This </a:t>
            </a:r>
            <a:r>
              <a:rPr lang="en-US" sz="1800" dirty="0">
                <a:sym typeface="Times New Roman"/>
              </a:rPr>
              <a:t>lifted the reform and opening-up to the next stage. </a:t>
            </a:r>
            <a:endParaRPr sz="1800" dirty="0">
              <a:sym typeface="Times New Roman"/>
            </a:endParaRPr>
          </a:p>
        </p:txBody>
      </p:sp>
      <p:grpSp>
        <p:nvGrpSpPr>
          <p:cNvPr id="638" name="Google Shape;638;p61"/>
          <p:cNvGrpSpPr/>
          <p:nvPr/>
        </p:nvGrpSpPr>
        <p:grpSpPr>
          <a:xfrm>
            <a:off x="613854" y="4005969"/>
            <a:ext cx="10504714" cy="2427189"/>
            <a:chOff x="750559" y="2388074"/>
            <a:chExt cx="10213362" cy="2741168"/>
          </a:xfrm>
        </p:grpSpPr>
        <p:sp>
          <p:nvSpPr>
            <p:cNvPr id="639" name="Google Shape;639;p61"/>
            <p:cNvSpPr/>
            <p:nvPr/>
          </p:nvSpPr>
          <p:spPr>
            <a:xfrm>
              <a:off x="750559" y="2750724"/>
              <a:ext cx="10129421" cy="2378518"/>
            </a:xfrm>
            <a:prstGeom prst="roundRect">
              <a:avLst>
                <a:gd name="adj" fmla="val 0"/>
              </a:avLst>
            </a:prstGeom>
            <a:solidFill>
              <a:srgbClr val="4472C4">
                <a:alpha val="1333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0" name="Google Shape;640;p61"/>
            <p:cNvSpPr/>
            <p:nvPr/>
          </p:nvSpPr>
          <p:spPr>
            <a:xfrm>
              <a:off x="834500" y="2388074"/>
              <a:ext cx="10129421" cy="2683267"/>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641" name="Google Shape;641;p61"/>
          <p:cNvSpPr/>
          <p:nvPr/>
        </p:nvSpPr>
        <p:spPr>
          <a:xfrm>
            <a:off x="790644" y="4074295"/>
            <a:ext cx="10149499" cy="2332946"/>
          </a:xfrm>
          <a:prstGeom prst="rect">
            <a:avLst/>
          </a:prstGeom>
          <a:noFill/>
          <a:ln>
            <a:noFill/>
          </a:ln>
        </p:spPr>
        <p:txBody>
          <a:bodyPr spcFirstLastPara="1" wrap="square" lIns="91425" tIns="45700" rIns="91425" bIns="45700" anchor="t" anchorCtr="0">
            <a:noAutofit/>
          </a:bodyPr>
          <a:lstStyle/>
          <a:p>
            <a:pPr marL="0" lvl="0" indent="0" algn="just" rtl="0">
              <a:lnSpc>
                <a:spcPct val="130000"/>
              </a:lnSpc>
              <a:spcBef>
                <a:spcPts val="0"/>
              </a:spcBef>
              <a:spcAft>
                <a:spcPts val="0"/>
              </a:spcAft>
              <a:buClr>
                <a:schemeClr val="dk1"/>
              </a:buClr>
              <a:buSzPts val="2000"/>
              <a:buFont typeface="Arial"/>
              <a:buNone/>
            </a:pPr>
            <a:r>
              <a:rPr lang="en-US" sz="1800" dirty="0">
                <a:sym typeface="Times New Roman"/>
              </a:rPr>
              <a:t>After this visit, the country </a:t>
            </a:r>
            <a:r>
              <a:rPr lang="en-US" sz="1800" dirty="0" smtClean="0">
                <a:sym typeface="Times New Roman"/>
              </a:rPr>
              <a:t>set up </a:t>
            </a:r>
            <a:r>
              <a:rPr lang="en-US" sz="1800" dirty="0">
                <a:sym typeface="Times New Roman"/>
              </a:rPr>
              <a:t>reform targets and the basic framework of a socialist market economy. </a:t>
            </a:r>
            <a:r>
              <a:rPr lang="en-US" sz="1800" dirty="0" smtClean="0">
                <a:sym typeface="Times New Roman"/>
              </a:rPr>
              <a:t> A </a:t>
            </a:r>
            <a:r>
              <a:rPr lang="en-US" sz="1800" dirty="0">
                <a:sym typeface="Times New Roman"/>
              </a:rPr>
              <a:t>series of measures were introduced in order to accelerate reform and development and promote a model of economic reform with state-owned enterprises as a focus for in-depth expansion</a:t>
            </a:r>
            <a:r>
              <a:rPr lang="en-US" sz="1800" dirty="0" smtClean="0">
                <a:sym typeface="Times New Roman"/>
              </a:rPr>
              <a:t>.  </a:t>
            </a:r>
            <a:r>
              <a:rPr lang="en-US" sz="1800" dirty="0">
                <a:sym typeface="Times New Roman"/>
              </a:rPr>
              <a:t>In addition, the measures introduced would expand the opening-up, build a comprehensive opening-up structure and guarantee the </a:t>
            </a:r>
            <a:r>
              <a:rPr lang="en-US" sz="1800" dirty="0" err="1">
                <a:sym typeface="Times New Roman"/>
              </a:rPr>
              <a:t>realisation</a:t>
            </a:r>
            <a:r>
              <a:rPr lang="en-US" sz="1800" dirty="0">
                <a:sym typeface="Times New Roman"/>
              </a:rPr>
              <a:t> of the </a:t>
            </a:r>
            <a:r>
              <a:rPr lang="en-US" sz="1800" dirty="0" smtClean="0">
                <a:sym typeface="Times New Roman"/>
              </a:rPr>
              <a:t>goal of moderately prosperity </a:t>
            </a:r>
            <a:r>
              <a:rPr lang="en-US" altLang="zh-TW" sz="1800" dirty="0" smtClean="0">
                <a:sym typeface="Times New Roman"/>
              </a:rPr>
              <a:t>(</a:t>
            </a:r>
            <a:r>
              <a:rPr lang="zh-TW" altLang="en-US" sz="1800" dirty="0">
                <a:sym typeface="Times New Roman"/>
              </a:rPr>
              <a:t>總體小康</a:t>
            </a:r>
            <a:r>
              <a:rPr lang="en-US" altLang="zh-TW" sz="1800" dirty="0" smtClean="0">
                <a:sym typeface="Times New Roman"/>
              </a:rPr>
              <a:t>)</a:t>
            </a:r>
            <a:r>
              <a:rPr lang="en-US" sz="1800" dirty="0" smtClean="0">
                <a:sym typeface="Times New Roman"/>
              </a:rPr>
              <a:t>. </a:t>
            </a:r>
            <a:endParaRPr sz="1800" dirty="0">
              <a:sym typeface="Times New Roman"/>
            </a:endParaRPr>
          </a:p>
        </p:txBody>
      </p:sp>
      <p:sp>
        <p:nvSpPr>
          <p:cNvPr id="13" name="Google Shape;1001;p88"/>
          <p:cNvSpPr/>
          <p:nvPr/>
        </p:nvSpPr>
        <p:spPr>
          <a:xfrm>
            <a:off x="11118568" y="2052096"/>
            <a:ext cx="698400" cy="1005000"/>
          </a:xfrm>
          <a:prstGeom prst="rect">
            <a:avLst/>
          </a:prstGeom>
          <a:solidFill>
            <a:srgbClr val="FBE4D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Times New Roman"/>
                <a:ea typeface="Times New Roman"/>
                <a:cs typeface="Times New Roman"/>
                <a:sym typeface="Times New Roman"/>
              </a:rPr>
              <a:t>Source: Xinhua News Agency</a:t>
            </a:r>
            <a:endParaRPr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62"/>
          <p:cNvSpPr/>
          <p:nvPr/>
        </p:nvSpPr>
        <p:spPr>
          <a:xfrm>
            <a:off x="1359540" y="3104089"/>
            <a:ext cx="9707053" cy="58137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400"/>
              <a:buFont typeface="Arial"/>
              <a:buNone/>
            </a:pPr>
            <a:endParaRPr sz="2400" b="0" i="0" u="none" strike="noStrike" cap="none">
              <a:solidFill>
                <a:srgbClr val="000000"/>
              </a:solidFill>
              <a:latin typeface="DFKai-SB"/>
              <a:ea typeface="DFKai-SB"/>
              <a:cs typeface="DFKai-SB"/>
              <a:sym typeface="DFKai-SB"/>
            </a:endParaRPr>
          </a:p>
        </p:txBody>
      </p:sp>
      <p:grpSp>
        <p:nvGrpSpPr>
          <p:cNvPr id="647" name="Google Shape;647;p62"/>
          <p:cNvGrpSpPr/>
          <p:nvPr/>
        </p:nvGrpSpPr>
        <p:grpSpPr>
          <a:xfrm>
            <a:off x="434042" y="1104101"/>
            <a:ext cx="6729846" cy="5162733"/>
            <a:chOff x="750559" y="2222424"/>
            <a:chExt cx="10210809" cy="3072469"/>
          </a:xfrm>
        </p:grpSpPr>
        <p:sp>
          <p:nvSpPr>
            <p:cNvPr id="648" name="Google Shape;648;p62"/>
            <p:cNvSpPr/>
            <p:nvPr/>
          </p:nvSpPr>
          <p:spPr>
            <a:xfrm>
              <a:off x="750559" y="2750724"/>
              <a:ext cx="10129421" cy="2378518"/>
            </a:xfrm>
            <a:prstGeom prst="roundRect">
              <a:avLst>
                <a:gd name="adj" fmla="val 0"/>
              </a:avLst>
            </a:prstGeom>
            <a:solidFill>
              <a:srgbClr val="4472C4">
                <a:alpha val="1333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9" name="Google Shape;649;p62"/>
            <p:cNvSpPr/>
            <p:nvPr/>
          </p:nvSpPr>
          <p:spPr>
            <a:xfrm>
              <a:off x="831947" y="2222424"/>
              <a:ext cx="10129421" cy="3072469"/>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50" name="Google Shape;650;p62"/>
            <p:cNvSpPr txBox="1"/>
            <p:nvPr/>
          </p:nvSpPr>
          <p:spPr>
            <a:xfrm>
              <a:off x="961720" y="2408957"/>
              <a:ext cx="9707100" cy="2544143"/>
            </a:xfrm>
            <a:prstGeom prst="rect">
              <a:avLst/>
            </a:prstGeom>
            <a:noFill/>
            <a:ln>
              <a:noFill/>
            </a:ln>
          </p:spPr>
          <p:txBody>
            <a:bodyPr spcFirstLastPara="1" wrap="square" lIns="91425" tIns="45700" rIns="91425" bIns="45700" anchor="t" anchorCtr="0">
              <a:spAutoFit/>
            </a:bodyPr>
            <a:lstStyle/>
            <a:p>
              <a:pPr marL="0" lvl="0" indent="0" algn="just" rtl="0">
                <a:lnSpc>
                  <a:spcPct val="120000"/>
                </a:lnSpc>
                <a:spcBef>
                  <a:spcPts val="600"/>
                </a:spcBef>
                <a:spcAft>
                  <a:spcPts val="0"/>
                </a:spcAft>
                <a:buClr>
                  <a:schemeClr val="dk1"/>
                </a:buClr>
                <a:buSzPts val="2000"/>
                <a:buFont typeface="Arial"/>
                <a:buNone/>
              </a:pPr>
              <a:r>
                <a:rPr lang="en-US" sz="1800" dirty="0">
                  <a:sym typeface="Times New Roman"/>
                </a:rPr>
                <a:t>In 1992, the country </a:t>
              </a:r>
              <a:r>
                <a:rPr lang="en-US" sz="1800" dirty="0" smtClean="0">
                  <a:sym typeface="Times New Roman"/>
                </a:rPr>
                <a:t>identified </a:t>
              </a:r>
              <a:r>
                <a:rPr lang="en-US" sz="1800" dirty="0">
                  <a:sym typeface="Times New Roman"/>
                </a:rPr>
                <a:t>the goal for economic reform </a:t>
              </a:r>
              <a:r>
                <a:rPr lang="en-US" sz="1800" dirty="0" smtClean="0">
                  <a:sym typeface="Times New Roman"/>
                </a:rPr>
                <a:t>as building </a:t>
              </a:r>
              <a:r>
                <a:rPr lang="en-US" sz="1800" dirty="0">
                  <a:sym typeface="Times New Roman"/>
                </a:rPr>
                <a:t>a socialist market </a:t>
              </a:r>
              <a:r>
                <a:rPr lang="en-US" sz="1800" dirty="0" smtClean="0">
                  <a:sym typeface="Times New Roman"/>
                </a:rPr>
                <a:t>economy system. </a:t>
              </a:r>
              <a:r>
                <a:rPr lang="en-US" sz="1800" dirty="0">
                  <a:sym typeface="Times New Roman"/>
                </a:rPr>
                <a:t>The focus of the reform was to </a:t>
              </a:r>
              <a:r>
                <a:rPr lang="en-US" sz="1800" dirty="0" smtClean="0">
                  <a:sym typeface="Times New Roman"/>
                </a:rPr>
                <a:t>properly manage </a:t>
              </a:r>
              <a:r>
                <a:rPr lang="en-US" sz="1800" dirty="0">
                  <a:sym typeface="Times New Roman"/>
                </a:rPr>
                <a:t>the relationship between the planned and the market economies so that the market could play the fundamental role of resource allocation under </a:t>
              </a:r>
              <a:r>
                <a:rPr lang="en-US" sz="1800" dirty="0" smtClean="0">
                  <a:sym typeface="Times New Roman"/>
                </a:rPr>
                <a:t>national macro-regulation. </a:t>
              </a:r>
              <a:endParaRPr sz="1800" dirty="0">
                <a:sym typeface="Times New Roman"/>
              </a:endParaRPr>
            </a:p>
            <a:p>
              <a:pPr marL="0" marR="0" lvl="0" indent="0" algn="just" rtl="0">
                <a:lnSpc>
                  <a:spcPct val="120000"/>
                </a:lnSpc>
                <a:spcBef>
                  <a:spcPts val="600"/>
                </a:spcBef>
                <a:spcAft>
                  <a:spcPts val="0"/>
                </a:spcAft>
                <a:buClr>
                  <a:srgbClr val="000000"/>
                </a:buClr>
                <a:buSzPts val="2000"/>
                <a:buFont typeface="Arial"/>
                <a:buNone/>
              </a:pPr>
              <a:r>
                <a:rPr lang="en-US" sz="1800" dirty="0">
                  <a:sym typeface="Times New Roman"/>
                </a:rPr>
                <a:t> </a:t>
              </a:r>
              <a:endParaRPr sz="1800" dirty="0">
                <a:sym typeface="Times New Roman"/>
              </a:endParaRPr>
            </a:p>
            <a:p>
              <a:pPr lvl="0" algn="just">
                <a:lnSpc>
                  <a:spcPct val="120000"/>
                </a:lnSpc>
                <a:spcBef>
                  <a:spcPts val="600"/>
                </a:spcBef>
                <a:buClr>
                  <a:schemeClr val="dk1"/>
                </a:buClr>
                <a:buSzPts val="2000"/>
              </a:pPr>
              <a:r>
                <a:rPr lang="en-US" sz="1800" dirty="0">
                  <a:sym typeface="Times New Roman"/>
                </a:rPr>
                <a:t>A socialist market economy </a:t>
              </a:r>
              <a:r>
                <a:rPr lang="en-US" sz="1800" dirty="0" smtClean="0">
                  <a:sym typeface="Times New Roman"/>
                </a:rPr>
                <a:t>shares the commonalities of market </a:t>
              </a:r>
              <a:r>
                <a:rPr lang="en-US" sz="1800" dirty="0">
                  <a:sym typeface="Times New Roman"/>
                </a:rPr>
                <a:t>economy </a:t>
              </a:r>
              <a:r>
                <a:rPr lang="en-US" sz="1800" dirty="0" smtClean="0">
                  <a:sym typeface="Times New Roman"/>
                </a:rPr>
                <a:t>while maintains </a:t>
              </a:r>
              <a:r>
                <a:rPr lang="en-US" sz="1800" dirty="0">
                  <a:sym typeface="Times New Roman"/>
                </a:rPr>
                <a:t>its own </a:t>
              </a:r>
              <a:r>
                <a:rPr lang="en-US" sz="1800" dirty="0" smtClean="0">
                  <a:sym typeface="Times New Roman"/>
                </a:rPr>
                <a:t>features: Public </a:t>
              </a:r>
              <a:r>
                <a:rPr lang="en-US" sz="1800" dirty="0">
                  <a:sym typeface="Times New Roman"/>
                </a:rPr>
                <a:t>ownership </a:t>
              </a:r>
              <a:r>
                <a:rPr lang="en-US" sz="1800" dirty="0" smtClean="0">
                  <a:sym typeface="Times New Roman"/>
                </a:rPr>
                <a:t>is the mainstay; the ultimate goal is common prosperity and scientific macro-regulation </a:t>
              </a:r>
              <a:r>
                <a:rPr lang="en-US" sz="1800" dirty="0">
                  <a:sym typeface="Times New Roman"/>
                </a:rPr>
                <a:t>is implemented. </a:t>
              </a:r>
              <a:endParaRPr sz="1800" dirty="0"/>
            </a:p>
            <a:p>
              <a:pPr marL="0" marR="0" lvl="0" indent="0" algn="just" rtl="0">
                <a:lnSpc>
                  <a:spcPct val="120000"/>
                </a:lnSpc>
                <a:spcBef>
                  <a:spcPts val="0"/>
                </a:spcBef>
                <a:spcAft>
                  <a:spcPts val="0"/>
                </a:spcAft>
                <a:buClr>
                  <a:srgbClr val="000000"/>
                </a:buClr>
                <a:buSzPts val="2000"/>
                <a:buFont typeface="Arial"/>
                <a:buNone/>
              </a:pPr>
              <a:endParaRPr sz="1600" dirty="0">
                <a:solidFill>
                  <a:schemeClr val="dk1"/>
                </a:solidFill>
                <a:latin typeface="Times New Roman"/>
                <a:ea typeface="Times New Roman"/>
                <a:cs typeface="Times New Roman"/>
                <a:sym typeface="Times New Roman"/>
              </a:endParaRPr>
            </a:p>
          </p:txBody>
        </p:sp>
      </p:grpSp>
      <p:sp>
        <p:nvSpPr>
          <p:cNvPr id="651" name="Google Shape;651;p62"/>
          <p:cNvSpPr txBox="1"/>
          <p:nvPr/>
        </p:nvSpPr>
        <p:spPr>
          <a:xfrm>
            <a:off x="975338" y="388032"/>
            <a:ext cx="9924605" cy="67115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600"/>
              <a:buFont typeface="DFKai-SB"/>
              <a:buNone/>
            </a:pPr>
            <a:r>
              <a:rPr lang="en-US" sz="2400" b="1" i="0" u="none" strike="noStrike" cap="none" dirty="0" smtClean="0">
                <a:solidFill>
                  <a:schemeClr val="tx1"/>
                </a:solidFill>
                <a:latin typeface="+mn-lt"/>
                <a:ea typeface="DFKai-SB"/>
                <a:cs typeface="DFKai-SB"/>
                <a:sym typeface="DFKai-SB"/>
              </a:rPr>
              <a:t>Adopting </a:t>
            </a:r>
            <a:r>
              <a:rPr lang="en-US" sz="2400" b="1" i="0" u="none" strike="noStrike" cap="none" dirty="0">
                <a:solidFill>
                  <a:schemeClr val="tx1"/>
                </a:solidFill>
                <a:latin typeface="+mn-lt"/>
                <a:ea typeface="DFKai-SB"/>
                <a:cs typeface="DFKai-SB"/>
                <a:sym typeface="DFKai-SB"/>
              </a:rPr>
              <a:t>the </a:t>
            </a:r>
            <a:r>
              <a:rPr lang="en-US" sz="2400" b="1" i="0" u="none" strike="noStrike" cap="none" dirty="0">
                <a:solidFill>
                  <a:schemeClr val="dk1"/>
                </a:solidFill>
                <a:latin typeface="+mn-lt"/>
                <a:ea typeface="DFKai-SB"/>
                <a:cs typeface="DFKai-SB"/>
                <a:sym typeface="DFKai-SB"/>
              </a:rPr>
              <a:t>major strategy to build a socialist market economy</a:t>
            </a:r>
            <a:endParaRPr sz="2400" b="1" i="0" u="none" strike="noStrike" cap="none" dirty="0">
              <a:solidFill>
                <a:schemeClr val="dk1"/>
              </a:solidFill>
              <a:latin typeface="+mn-lt"/>
              <a:ea typeface="DFKai-SB"/>
              <a:cs typeface="DFKai-SB"/>
              <a:sym typeface="DFKai-SB"/>
            </a:endParaRPr>
          </a:p>
        </p:txBody>
      </p:sp>
      <p:pic>
        <p:nvPicPr>
          <p:cNvPr id="652" name="Google Shape;652;p62">
            <a:hlinkClick r:id="rId3"/>
          </p:cNvPr>
          <p:cNvPicPr preferRelativeResize="0"/>
          <p:nvPr/>
        </p:nvPicPr>
        <p:blipFill rotWithShape="1">
          <a:blip r:embed="rId4">
            <a:alphaModFix/>
          </a:blip>
          <a:srcRect/>
          <a:stretch/>
        </p:blipFill>
        <p:spPr>
          <a:xfrm>
            <a:off x="7468592" y="2052910"/>
            <a:ext cx="4116005" cy="2281817"/>
          </a:xfrm>
          <a:prstGeom prst="rect">
            <a:avLst/>
          </a:prstGeom>
          <a:noFill/>
          <a:ln>
            <a:noFill/>
          </a:ln>
        </p:spPr>
      </p:pic>
      <p:sp>
        <p:nvSpPr>
          <p:cNvPr id="653" name="Google Shape;653;p62"/>
          <p:cNvSpPr/>
          <p:nvPr/>
        </p:nvSpPr>
        <p:spPr>
          <a:xfrm>
            <a:off x="7468592" y="4385034"/>
            <a:ext cx="4116005" cy="400110"/>
          </a:xfrm>
          <a:prstGeom prst="rect">
            <a:avLst/>
          </a:prstGeom>
          <a:noFill/>
          <a:ln w="28575" cap="flat" cmpd="sng">
            <a:solidFill>
              <a:srgbClr val="FF996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0" i="0" u="none" strike="noStrike" cap="none">
                <a:solidFill>
                  <a:schemeClr val="dk1"/>
                </a:solidFill>
                <a:latin typeface="Arial"/>
                <a:ea typeface="Arial"/>
                <a:cs typeface="Arial"/>
                <a:sym typeface="Arial"/>
              </a:rPr>
              <a:t>Click on the image to watch the video</a:t>
            </a:r>
            <a:endParaRPr sz="1200" b="0" i="0" u="none" strike="noStrike" cap="none">
              <a:solidFill>
                <a:schemeClr val="dk1"/>
              </a:solidFill>
              <a:latin typeface="Arial"/>
              <a:ea typeface="Arial"/>
              <a:cs typeface="Arial"/>
              <a:sym typeface="Arial"/>
            </a:endParaRPr>
          </a:p>
        </p:txBody>
      </p:sp>
      <p:sp>
        <p:nvSpPr>
          <p:cNvPr id="654" name="Google Shape;654;p62"/>
          <p:cNvSpPr txBox="1"/>
          <p:nvPr/>
        </p:nvSpPr>
        <p:spPr>
          <a:xfrm>
            <a:off x="7382240" y="4835451"/>
            <a:ext cx="4288708" cy="104793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Source: </a:t>
            </a:r>
            <a:r>
              <a:rPr lang="en-US" sz="1100" b="0" i="0" u="none" strike="noStrike" cap="none" dirty="0">
                <a:solidFill>
                  <a:schemeClr val="dk1"/>
                </a:solidFill>
                <a:latin typeface="Times New Roman"/>
                <a:ea typeface="Times New Roman"/>
                <a:cs typeface="Times New Roman"/>
                <a:sym typeface="Times New Roman"/>
              </a:rPr>
              <a:t>https://article.xuexi.cn/articles/video/index.html?art_id=1892714815530139406&amp;read_id=9aef3fc3-e336-4da8-bbba-8aa90feba70c&amp;ref_read_id=74ec279e-ecd1-4705-8516-ed08cdfdcc9b&amp;reco_id=&amp;mod_id=&amp;cid=&amp;source=share&amp;study_style_id=video_default</a:t>
            </a:r>
            <a:endParaRPr sz="1100" b="0" i="0" u="none" strike="noStrike" cap="none" dirty="0">
              <a:solidFill>
                <a:schemeClr val="dk1"/>
              </a:solidFill>
              <a:latin typeface="Times New Roman"/>
              <a:ea typeface="Times New Roman"/>
              <a:cs typeface="Times New Roman"/>
              <a:sym typeface="Times New Roman"/>
            </a:endParaRPr>
          </a:p>
        </p:txBody>
      </p:sp>
      <p:grpSp>
        <p:nvGrpSpPr>
          <p:cNvPr id="655" name="Google Shape;655;p62"/>
          <p:cNvGrpSpPr/>
          <p:nvPr/>
        </p:nvGrpSpPr>
        <p:grpSpPr>
          <a:xfrm>
            <a:off x="7384869" y="1329363"/>
            <a:ext cx="611572" cy="600552"/>
            <a:chOff x="8956942" y="3371688"/>
            <a:chExt cx="783725" cy="769603"/>
          </a:xfrm>
        </p:grpSpPr>
        <p:grpSp>
          <p:nvGrpSpPr>
            <p:cNvPr id="656" name="Google Shape;656;p62"/>
            <p:cNvGrpSpPr/>
            <p:nvPr/>
          </p:nvGrpSpPr>
          <p:grpSpPr>
            <a:xfrm>
              <a:off x="8956942" y="3371688"/>
              <a:ext cx="783725" cy="769603"/>
              <a:chOff x="8575498" y="2572853"/>
              <a:chExt cx="718729" cy="905135"/>
            </a:xfrm>
          </p:grpSpPr>
          <p:sp>
            <p:nvSpPr>
              <p:cNvPr id="657" name="Google Shape;657;p62"/>
              <p:cNvSpPr/>
              <p:nvPr/>
            </p:nvSpPr>
            <p:spPr>
              <a:xfrm>
                <a:off x="8575498" y="2572853"/>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FFC000">
                  <a:alpha val="12549"/>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58" name="Google Shape;658;p62"/>
              <p:cNvSpPr/>
              <p:nvPr/>
            </p:nvSpPr>
            <p:spPr>
              <a:xfrm>
                <a:off x="8667164" y="2655663"/>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351C5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59" name="Google Shape;659;p62"/>
              <p:cNvSpPr/>
              <p:nvPr/>
            </p:nvSpPr>
            <p:spPr>
              <a:xfrm>
                <a:off x="8639459" y="2627958"/>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FFC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60" name="Google Shape;660;p62"/>
              <p:cNvSpPr/>
              <p:nvPr/>
            </p:nvSpPr>
            <p:spPr>
              <a:xfrm>
                <a:off x="9088721" y="2607320"/>
                <a:ext cx="195263" cy="196850"/>
              </a:xfrm>
              <a:custGeom>
                <a:avLst/>
                <a:gdLst/>
                <a:ahLst/>
                <a:cxnLst/>
                <a:rect l="l" t="t" r="r" b="b"/>
                <a:pathLst>
                  <a:path w="123" h="124" extrusionOk="0">
                    <a:moveTo>
                      <a:pt x="0" y="0"/>
                    </a:moveTo>
                    <a:lnTo>
                      <a:pt x="0" y="124"/>
                    </a:lnTo>
                    <a:lnTo>
                      <a:pt x="123" y="124"/>
                    </a:lnTo>
                    <a:lnTo>
                      <a:pt x="0" y="0"/>
                    </a:lnTo>
                    <a:close/>
                  </a:path>
                </a:pathLst>
              </a:custGeom>
              <a:solidFill>
                <a:srgbClr val="FD7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661" name="Google Shape;661;p62"/>
            <p:cNvGrpSpPr/>
            <p:nvPr/>
          </p:nvGrpSpPr>
          <p:grpSpPr>
            <a:xfrm>
              <a:off x="9163801" y="3580795"/>
              <a:ext cx="417426" cy="417425"/>
              <a:chOff x="8440738" y="3594100"/>
              <a:chExt cx="554038" cy="554037"/>
            </a:xfrm>
          </p:grpSpPr>
          <p:sp>
            <p:nvSpPr>
              <p:cNvPr id="662" name="Google Shape;662;p62"/>
              <p:cNvSpPr/>
              <p:nvPr/>
            </p:nvSpPr>
            <p:spPr>
              <a:xfrm>
                <a:off x="8440738" y="3594100"/>
                <a:ext cx="554038" cy="554037"/>
              </a:xfrm>
              <a:custGeom>
                <a:avLst/>
                <a:gdLst/>
                <a:ahLst/>
                <a:cxnLst/>
                <a:rect l="l" t="t" r="r" b="b"/>
                <a:pathLst>
                  <a:path w="144" h="144" extrusionOk="0">
                    <a:moveTo>
                      <a:pt x="132" y="0"/>
                    </a:moveTo>
                    <a:cubicBezTo>
                      <a:pt x="12" y="0"/>
                      <a:pt x="12" y="0"/>
                      <a:pt x="12" y="0"/>
                    </a:cubicBezTo>
                    <a:cubicBezTo>
                      <a:pt x="5" y="0"/>
                      <a:pt x="0" y="5"/>
                      <a:pt x="0" y="12"/>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lose/>
                  </a:path>
                </a:pathLst>
              </a:custGeom>
              <a:noFill/>
              <a:ln w="31750"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63" name="Google Shape;663;p62"/>
              <p:cNvSpPr/>
              <p:nvPr/>
            </p:nvSpPr>
            <p:spPr>
              <a:xfrm>
                <a:off x="8641699" y="3807141"/>
                <a:ext cx="204980" cy="235421"/>
              </a:xfrm>
              <a:custGeom>
                <a:avLst/>
                <a:gdLst/>
                <a:ahLst/>
                <a:cxnLst/>
                <a:rect l="l" t="t" r="r" b="b"/>
                <a:pathLst>
                  <a:path w="101" h="116" extrusionOk="0">
                    <a:moveTo>
                      <a:pt x="0" y="58"/>
                    </a:moveTo>
                    <a:lnTo>
                      <a:pt x="0" y="0"/>
                    </a:lnTo>
                    <a:lnTo>
                      <a:pt x="50" y="29"/>
                    </a:lnTo>
                    <a:lnTo>
                      <a:pt x="101" y="58"/>
                    </a:lnTo>
                    <a:lnTo>
                      <a:pt x="50" y="87"/>
                    </a:lnTo>
                    <a:lnTo>
                      <a:pt x="0" y="116"/>
                    </a:lnTo>
                    <a:lnTo>
                      <a:pt x="0" y="5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664" name="Google Shape;664;p62"/>
              <p:cNvCxnSpPr/>
              <p:nvPr/>
            </p:nvCxnSpPr>
            <p:spPr>
              <a:xfrm>
                <a:off x="8440738" y="3732213"/>
                <a:ext cx="554038" cy="0"/>
              </a:xfrm>
              <a:prstGeom prst="straightConnector1">
                <a:avLst/>
              </a:prstGeom>
              <a:noFill/>
              <a:ln w="31750" cap="rnd" cmpd="sng">
                <a:solidFill>
                  <a:schemeClr val="lt1"/>
                </a:solidFill>
                <a:prstDash val="solid"/>
                <a:round/>
                <a:headEnd type="none" w="sm" len="sm"/>
                <a:tailEnd type="none" w="sm" len="sm"/>
              </a:ln>
            </p:spPr>
          </p:cxnSp>
          <p:cxnSp>
            <p:nvCxnSpPr>
              <p:cNvPr id="665" name="Google Shape;665;p62"/>
              <p:cNvCxnSpPr/>
              <p:nvPr/>
            </p:nvCxnSpPr>
            <p:spPr>
              <a:xfrm flipH="1">
                <a:off x="8764588" y="3594100"/>
                <a:ext cx="92075" cy="138112"/>
              </a:xfrm>
              <a:prstGeom prst="straightConnector1">
                <a:avLst/>
              </a:prstGeom>
              <a:noFill/>
              <a:ln w="31750" cap="rnd" cmpd="sng">
                <a:solidFill>
                  <a:schemeClr val="lt1"/>
                </a:solidFill>
                <a:prstDash val="solid"/>
                <a:round/>
                <a:headEnd type="none" w="sm" len="sm"/>
                <a:tailEnd type="none" w="sm" len="sm"/>
              </a:ln>
            </p:spPr>
          </p:cxnSp>
          <p:cxnSp>
            <p:nvCxnSpPr>
              <p:cNvPr id="666" name="Google Shape;666;p62"/>
              <p:cNvCxnSpPr/>
              <p:nvPr/>
            </p:nvCxnSpPr>
            <p:spPr>
              <a:xfrm flipH="1">
                <a:off x="8578850" y="3594100"/>
                <a:ext cx="93663" cy="138112"/>
              </a:xfrm>
              <a:prstGeom prst="straightConnector1">
                <a:avLst/>
              </a:prstGeom>
              <a:noFill/>
              <a:ln w="31750" cap="rnd" cmpd="sng">
                <a:solidFill>
                  <a:schemeClr val="lt1"/>
                </a:solidFill>
                <a:prstDash val="solid"/>
                <a:round/>
                <a:headEnd type="none" w="sm" len="sm"/>
                <a:tailEnd type="none" w="sm" len="sm"/>
              </a:ln>
            </p:spPr>
          </p:cxnSp>
        </p:grpSp>
      </p:grpSp>
      <p:sp>
        <p:nvSpPr>
          <p:cNvPr id="667" name="Google Shape;667;p62"/>
          <p:cNvSpPr txBox="1"/>
          <p:nvPr/>
        </p:nvSpPr>
        <p:spPr>
          <a:xfrm>
            <a:off x="7546289" y="1478315"/>
            <a:ext cx="4381074" cy="544513"/>
          </a:xfrm>
          <a:prstGeom prst="rect">
            <a:avLst/>
          </a:prstGeom>
          <a:noFill/>
          <a:ln>
            <a:noFill/>
          </a:ln>
        </p:spPr>
        <p:txBody>
          <a:bodyPr spcFirstLastPara="1" wrap="square" lIns="91425" tIns="45700" rIns="91425" bIns="45700" anchor="t" anchorCtr="0">
            <a:noAutofit/>
          </a:bodyPr>
          <a:lstStyle/>
          <a:p>
            <a:pPr marL="457200" marR="0" lvl="0" indent="0" algn="ctr" rtl="0">
              <a:lnSpc>
                <a:spcPct val="100000"/>
              </a:lnSpc>
              <a:spcBef>
                <a:spcPts val="0"/>
              </a:spcBef>
              <a:spcAft>
                <a:spcPts val="0"/>
              </a:spcAft>
              <a:buClr>
                <a:schemeClr val="dk1"/>
              </a:buClr>
              <a:buSzPts val="2800"/>
              <a:buFont typeface="DFKai-SB"/>
              <a:buNone/>
            </a:pPr>
            <a:r>
              <a:rPr lang="en-US" sz="2000" b="1" i="0" u="none" strike="noStrike" cap="none" dirty="0">
                <a:solidFill>
                  <a:schemeClr val="dk1"/>
                </a:solidFill>
                <a:latin typeface="Arial"/>
                <a:ea typeface="Arial"/>
                <a:cs typeface="Arial"/>
                <a:sym typeface="Arial"/>
              </a:rPr>
              <a:t>Deng’s Southern </a:t>
            </a:r>
            <a:r>
              <a:rPr lang="en-US" sz="2000" b="1" i="0" u="none" strike="noStrike" cap="none" dirty="0" smtClean="0">
                <a:solidFill>
                  <a:schemeClr val="dk1"/>
                </a:solidFill>
                <a:latin typeface="Arial"/>
                <a:ea typeface="Arial"/>
                <a:cs typeface="Arial"/>
                <a:sym typeface="Arial"/>
              </a:rPr>
              <a:t>Tour Speech</a:t>
            </a:r>
            <a:endParaRPr sz="2000" b="1" i="0" u="none" strike="noStrike" cap="none" dirty="0">
              <a:solidFill>
                <a:srgbClr val="262626"/>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63"/>
          <p:cNvSpPr/>
          <p:nvPr/>
        </p:nvSpPr>
        <p:spPr>
          <a:xfrm>
            <a:off x="1359540" y="3104089"/>
            <a:ext cx="9707053" cy="58137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400"/>
              <a:buFont typeface="Arial"/>
              <a:buNone/>
            </a:pPr>
            <a:endParaRPr sz="2400" b="0" i="0" u="none" strike="noStrike" cap="none">
              <a:solidFill>
                <a:srgbClr val="000000"/>
              </a:solidFill>
              <a:latin typeface="DFKai-SB"/>
              <a:ea typeface="DFKai-SB"/>
              <a:cs typeface="DFKai-SB"/>
              <a:sym typeface="DFKai-SB"/>
            </a:endParaRPr>
          </a:p>
        </p:txBody>
      </p:sp>
      <p:grpSp>
        <p:nvGrpSpPr>
          <p:cNvPr id="673" name="Google Shape;673;p63"/>
          <p:cNvGrpSpPr/>
          <p:nvPr/>
        </p:nvGrpSpPr>
        <p:grpSpPr>
          <a:xfrm>
            <a:off x="706556" y="1240896"/>
            <a:ext cx="10571044" cy="5214332"/>
            <a:chOff x="350799" y="1968850"/>
            <a:chExt cx="10756191" cy="4032199"/>
          </a:xfrm>
        </p:grpSpPr>
        <p:sp>
          <p:nvSpPr>
            <p:cNvPr id="674" name="Google Shape;674;p63"/>
            <p:cNvSpPr/>
            <p:nvPr/>
          </p:nvSpPr>
          <p:spPr>
            <a:xfrm>
              <a:off x="350799" y="2750724"/>
              <a:ext cx="10621574" cy="3003691"/>
            </a:xfrm>
            <a:prstGeom prst="roundRect">
              <a:avLst>
                <a:gd name="adj" fmla="val 0"/>
              </a:avLst>
            </a:prstGeom>
            <a:solidFill>
              <a:srgbClr val="4472C4">
                <a:alpha val="1333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75" name="Google Shape;675;p63"/>
            <p:cNvSpPr/>
            <p:nvPr/>
          </p:nvSpPr>
          <p:spPr>
            <a:xfrm>
              <a:off x="350799" y="1968850"/>
              <a:ext cx="10756191" cy="4032199"/>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76" name="Google Shape;676;p63"/>
            <p:cNvSpPr txBox="1"/>
            <p:nvPr/>
          </p:nvSpPr>
          <p:spPr>
            <a:xfrm>
              <a:off x="602587" y="2300325"/>
              <a:ext cx="10289700" cy="2832181"/>
            </a:xfrm>
            <a:prstGeom prst="rect">
              <a:avLst/>
            </a:prstGeom>
            <a:noFill/>
            <a:ln>
              <a:noFill/>
            </a:ln>
          </p:spPr>
          <p:txBody>
            <a:bodyPr spcFirstLastPara="1" wrap="square" lIns="91425" tIns="45700" rIns="91425" bIns="45700" anchor="t" anchorCtr="0">
              <a:spAutoFit/>
            </a:bodyPr>
            <a:lstStyle/>
            <a:p>
              <a:pPr marL="0" lvl="0" indent="0" algn="just" rtl="0">
                <a:lnSpc>
                  <a:spcPct val="120000"/>
                </a:lnSpc>
                <a:spcBef>
                  <a:spcPts val="1200"/>
                </a:spcBef>
                <a:spcAft>
                  <a:spcPts val="1200"/>
                </a:spcAft>
                <a:buClr>
                  <a:schemeClr val="dk1"/>
                </a:buClr>
                <a:buSzPts val="2400"/>
                <a:buFont typeface="Arial"/>
                <a:buNone/>
              </a:pPr>
              <a:r>
                <a:rPr lang="en-US" sz="2000" dirty="0">
                  <a:sym typeface="Times New Roman"/>
                </a:rPr>
                <a:t>After </a:t>
              </a:r>
              <a:r>
                <a:rPr lang="en-US" sz="2000" dirty="0" smtClean="0">
                  <a:sym typeface="Times New Roman"/>
                </a:rPr>
                <a:t>setting up </a:t>
              </a:r>
              <a:r>
                <a:rPr lang="en-US" sz="2000" dirty="0">
                  <a:sym typeface="Times New Roman"/>
                </a:rPr>
                <a:t>the goal of socialist market economic reform, there was high enthusiasm throughout the </a:t>
              </a:r>
              <a:r>
                <a:rPr lang="en-US" sz="2000" dirty="0" smtClean="0">
                  <a:sym typeface="Times New Roman"/>
                </a:rPr>
                <a:t>country</a:t>
              </a:r>
              <a:r>
                <a:rPr lang="en-US" sz="2000" dirty="0">
                  <a:sym typeface="Times New Roman"/>
                </a:rPr>
                <a:t>. The economy developed rapidly and there was a fever for company start-ups. However, as some locations and some </a:t>
              </a:r>
              <a:r>
                <a:rPr lang="en-US" sz="2000" dirty="0" smtClean="0">
                  <a:sym typeface="Times New Roman"/>
                </a:rPr>
                <a:t>industries </a:t>
              </a:r>
              <a:r>
                <a:rPr lang="en-US" sz="2000" dirty="0">
                  <a:sym typeface="Times New Roman"/>
                </a:rPr>
                <a:t>were overenthusiastic in seeking speedy development, an overheated economy phenomenon ensued. </a:t>
              </a:r>
              <a:endParaRPr sz="2000" dirty="0">
                <a:sym typeface="Times New Roman"/>
              </a:endParaRPr>
            </a:p>
            <a:p>
              <a:pPr marL="0" marR="0" lvl="0" indent="0" algn="just" rtl="0">
                <a:lnSpc>
                  <a:spcPct val="120000"/>
                </a:lnSpc>
                <a:spcBef>
                  <a:spcPts val="1200"/>
                </a:spcBef>
                <a:spcAft>
                  <a:spcPts val="1200"/>
                </a:spcAft>
                <a:buClr>
                  <a:srgbClr val="000000"/>
                </a:buClr>
                <a:buSzPts val="2400"/>
                <a:buFont typeface="Arial"/>
                <a:buNone/>
              </a:pPr>
              <a:r>
                <a:rPr lang="en-US" sz="2000" dirty="0">
                  <a:sym typeface="Times New Roman"/>
                </a:rPr>
                <a:t>In response to this, the country adopted appropriate fiscal and monetary policies. In 1996, China successfully </a:t>
              </a:r>
              <a:r>
                <a:rPr lang="en-US" sz="2000" dirty="0" smtClean="0">
                  <a:sym typeface="Times New Roman"/>
                </a:rPr>
                <a:t>achieved </a:t>
              </a:r>
              <a:r>
                <a:rPr lang="en-US" sz="2000" dirty="0">
                  <a:sym typeface="Times New Roman"/>
                </a:rPr>
                <a:t>a “soft landing” with a “high growth rate and a low inflation rate”. In this way, the country avoided </a:t>
              </a:r>
              <a:r>
                <a:rPr lang="en-US" sz="2000" dirty="0" smtClean="0">
                  <a:sym typeface="Times New Roman"/>
                </a:rPr>
                <a:t>drastic </a:t>
              </a:r>
              <a:r>
                <a:rPr lang="en-US" sz="2000" dirty="0">
                  <a:sym typeface="Times New Roman"/>
                </a:rPr>
                <a:t>economic fluctuations.</a:t>
              </a:r>
              <a:endParaRPr sz="2000" dirty="0">
                <a:sym typeface="Times New Roman"/>
              </a:endParaRPr>
            </a:p>
          </p:txBody>
        </p:sp>
      </p:grpSp>
      <p:sp>
        <p:nvSpPr>
          <p:cNvPr id="677" name="Google Shape;677;p63"/>
          <p:cNvSpPr txBox="1"/>
          <p:nvPr/>
        </p:nvSpPr>
        <p:spPr>
          <a:xfrm>
            <a:off x="2172750" y="410620"/>
            <a:ext cx="8067675" cy="51593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600"/>
              <a:buFont typeface="DFKai-SB"/>
              <a:buNone/>
            </a:pPr>
            <a:r>
              <a:rPr lang="en-US" sz="2400" b="1" dirty="0"/>
              <a:t>Adopting measures to strengthen </a:t>
            </a:r>
            <a:r>
              <a:rPr lang="en-US" sz="2400" b="1" i="0" u="none" strike="noStrike" cap="none" dirty="0" smtClean="0">
                <a:solidFill>
                  <a:srgbClr val="000000"/>
                </a:solidFill>
                <a:latin typeface="Arial"/>
                <a:ea typeface="Arial"/>
                <a:cs typeface="Arial"/>
                <a:sym typeface="Arial"/>
              </a:rPr>
              <a:t>macro-regulation</a:t>
            </a:r>
            <a:endParaRPr sz="2400" b="1" i="0" u="none" strike="noStrike" cap="none" dirty="0">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2800"/>
              <a:buFont typeface="Arial"/>
              <a:buNone/>
            </a:pPr>
            <a:endParaRPr sz="2400" b="1" i="0" u="none" strike="noStrike" cap="none" dirty="0">
              <a:solidFill>
                <a:schemeClr val="dk1"/>
              </a:solidFill>
              <a:latin typeface="DFKai-SB"/>
              <a:ea typeface="DFKai-SB"/>
              <a:cs typeface="DFKai-SB"/>
              <a:sym typeface="DFKai-SB"/>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64"/>
          <p:cNvSpPr txBox="1"/>
          <p:nvPr/>
        </p:nvSpPr>
        <p:spPr>
          <a:xfrm>
            <a:off x="682306" y="1232334"/>
            <a:ext cx="10776600" cy="4401164"/>
          </a:xfrm>
          <a:prstGeom prst="rect">
            <a:avLst/>
          </a:prstGeom>
          <a:noFill/>
          <a:ln>
            <a:noFill/>
          </a:ln>
        </p:spPr>
        <p:txBody>
          <a:bodyPr spcFirstLastPara="1" wrap="square" lIns="91425" tIns="45700" rIns="91425" bIns="45700" anchor="t" anchorCtr="0">
            <a:spAutoFit/>
          </a:bodyPr>
          <a:lstStyle/>
          <a:p>
            <a:pPr marL="228600" lvl="0" indent="-228600" algn="just">
              <a:lnSpc>
                <a:spcPct val="120000"/>
              </a:lnSpc>
              <a:spcBef>
                <a:spcPts val="1200"/>
              </a:spcBef>
              <a:spcAft>
                <a:spcPts val="1200"/>
              </a:spcAft>
              <a:buClr>
                <a:schemeClr val="dk1"/>
              </a:buClr>
              <a:buSzPts val="1600"/>
              <a:buFont typeface="Arial"/>
              <a:buChar char="•"/>
            </a:pPr>
            <a:r>
              <a:rPr lang="en-US" sz="2000" dirty="0">
                <a:sym typeface="Times New Roman"/>
              </a:rPr>
              <a:t>Macro-regulation </a:t>
            </a:r>
            <a:r>
              <a:rPr lang="en-US" sz="2000" dirty="0" smtClean="0">
                <a:sym typeface="Times New Roman"/>
              </a:rPr>
              <a:t>refers to the national-level activities to regulate and control the market economic volume and structure </a:t>
            </a:r>
            <a:r>
              <a:rPr lang="en-US" sz="2000" dirty="0">
                <a:sym typeface="Times New Roman"/>
              </a:rPr>
              <a:t>through various macro-economic policies and regulations </a:t>
            </a:r>
            <a:r>
              <a:rPr lang="en-US" sz="2000" dirty="0" smtClean="0">
                <a:sym typeface="Times New Roman"/>
              </a:rPr>
              <a:t>to meet </a:t>
            </a:r>
            <a:r>
              <a:rPr lang="en-US" sz="2000" dirty="0">
                <a:sym typeface="Times New Roman"/>
              </a:rPr>
              <a:t>the </a:t>
            </a:r>
            <a:r>
              <a:rPr lang="en-US" sz="2000" dirty="0" smtClean="0">
                <a:sym typeface="Times New Roman"/>
              </a:rPr>
              <a:t>preset targets</a:t>
            </a:r>
            <a:r>
              <a:rPr lang="en-US" altLang="zh-HK" sz="2000" dirty="0" smtClean="0">
                <a:sym typeface="Times New Roman"/>
              </a:rPr>
              <a:t>. </a:t>
            </a:r>
            <a:r>
              <a:rPr lang="en-US" sz="2000" dirty="0" smtClean="0">
                <a:sym typeface="Times New Roman"/>
              </a:rPr>
              <a:t> </a:t>
            </a:r>
            <a:r>
              <a:rPr lang="en-US" sz="2000" dirty="0">
                <a:sym typeface="Times New Roman"/>
              </a:rPr>
              <a:t>The main mission of macro-regulation is to achieve a balanced </a:t>
            </a:r>
            <a:r>
              <a:rPr lang="en-US" sz="2000" dirty="0" smtClean="0">
                <a:sym typeface="Times New Roman"/>
              </a:rPr>
              <a:t>economic volume, </a:t>
            </a:r>
            <a:r>
              <a:rPr lang="en-US" sz="2000" dirty="0">
                <a:sym typeface="Times New Roman"/>
              </a:rPr>
              <a:t>curb inflation, promote major economic structural </a:t>
            </a:r>
            <a:r>
              <a:rPr lang="en-US" sz="2000" dirty="0" smtClean="0">
                <a:sym typeface="Times New Roman"/>
              </a:rPr>
              <a:t>optimization </a:t>
            </a:r>
            <a:r>
              <a:rPr lang="en-US" sz="2000" dirty="0">
                <a:sym typeface="Times New Roman"/>
              </a:rPr>
              <a:t>and </a:t>
            </a:r>
            <a:r>
              <a:rPr lang="en-US" sz="2000" dirty="0" err="1">
                <a:sym typeface="Times New Roman"/>
              </a:rPr>
              <a:t>realise</a:t>
            </a:r>
            <a:r>
              <a:rPr lang="en-US" sz="2000" dirty="0">
                <a:sym typeface="Times New Roman"/>
              </a:rPr>
              <a:t> stable economic growth. </a:t>
            </a:r>
            <a:endParaRPr sz="2000" dirty="0">
              <a:sym typeface="Times New Roman"/>
            </a:endParaRPr>
          </a:p>
          <a:p>
            <a:pPr marL="182563" lvl="0" indent="-182563" algn="just">
              <a:lnSpc>
                <a:spcPct val="120000"/>
              </a:lnSpc>
              <a:spcBef>
                <a:spcPts val="1200"/>
              </a:spcBef>
              <a:spcAft>
                <a:spcPts val="1200"/>
              </a:spcAft>
              <a:buClr>
                <a:schemeClr val="dk1"/>
              </a:buClr>
              <a:buSzPts val="1600"/>
              <a:buChar char="•"/>
            </a:pPr>
            <a:r>
              <a:rPr lang="en-US" sz="2000" dirty="0">
                <a:sym typeface="Times New Roman"/>
              </a:rPr>
              <a:t>In addition to the necessary administrative measures taken, </a:t>
            </a:r>
            <a:r>
              <a:rPr lang="en-US" sz="2000" dirty="0" smtClean="0">
                <a:sym typeface="Times New Roman"/>
              </a:rPr>
              <a:t>macro-regulation </a:t>
            </a:r>
            <a:r>
              <a:rPr lang="en-US" sz="2000" dirty="0">
                <a:sym typeface="Times New Roman"/>
              </a:rPr>
              <a:t>in </a:t>
            </a:r>
            <a:r>
              <a:rPr lang="en-US" altLang="zh-HK" sz="2000" dirty="0">
                <a:sym typeface="Times New Roman"/>
              </a:rPr>
              <a:t>the country</a:t>
            </a:r>
            <a:r>
              <a:rPr lang="en-US" sz="2000" dirty="0">
                <a:sym typeface="Times New Roman"/>
              </a:rPr>
              <a:t> in the 1990s mainly focused on economic and legal measures. Through comprehensive reform in the areas of pricing, taxation, fiscal measures, finance, foreign trade and  investment, etc., the new national </a:t>
            </a:r>
            <a:r>
              <a:rPr lang="en-US" sz="2000" dirty="0" smtClean="0">
                <a:sym typeface="Times New Roman"/>
              </a:rPr>
              <a:t>macro-regulation </a:t>
            </a:r>
            <a:r>
              <a:rPr lang="en-US" sz="2000" dirty="0">
                <a:sym typeface="Times New Roman"/>
              </a:rPr>
              <a:t>system based on market was basically established. </a:t>
            </a:r>
            <a:endParaRPr sz="2000" dirty="0">
              <a:sym typeface="Times New Roman"/>
            </a:endParaRPr>
          </a:p>
        </p:txBody>
      </p:sp>
      <p:sp>
        <p:nvSpPr>
          <p:cNvPr id="683" name="Google Shape;683;p64"/>
          <p:cNvSpPr txBox="1"/>
          <p:nvPr/>
        </p:nvSpPr>
        <p:spPr>
          <a:xfrm>
            <a:off x="2081998" y="439400"/>
            <a:ext cx="7849200" cy="544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smtClean="0">
                <a:solidFill>
                  <a:schemeClr val="dk1"/>
                </a:solidFill>
                <a:latin typeface="+mj-lt"/>
                <a:ea typeface="Times New Roman"/>
                <a:cs typeface="Times New Roman"/>
                <a:sym typeface="Times New Roman"/>
              </a:rPr>
              <a:t>Macro-regulation </a:t>
            </a:r>
            <a:endParaRPr sz="2400" b="1" i="0" u="none" strike="noStrike" cap="none" dirty="0">
              <a:solidFill>
                <a:schemeClr val="dk1"/>
              </a:solidFill>
              <a:latin typeface="+mj-lt"/>
              <a:ea typeface="Times New Roman"/>
              <a:cs typeface="Times New Roman"/>
              <a:sym typeface="Times New Roman"/>
            </a:endParaRPr>
          </a:p>
        </p:txBody>
      </p:sp>
      <p:sp>
        <p:nvSpPr>
          <p:cNvPr id="6" name="Google Shape;172;p24"/>
          <p:cNvSpPr txBox="1"/>
          <p:nvPr/>
        </p:nvSpPr>
        <p:spPr>
          <a:xfrm>
            <a:off x="366294" y="395825"/>
            <a:ext cx="1179286" cy="338514"/>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sym typeface="Arial"/>
              </a:rPr>
              <a:t>Reference</a:t>
            </a:r>
            <a:endParaRPr sz="1600" b="1"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7" name="Google Shape;704;p65"/>
          <p:cNvSpPr/>
          <p:nvPr/>
        </p:nvSpPr>
        <p:spPr>
          <a:xfrm>
            <a:off x="1340123" y="1836919"/>
            <a:ext cx="9911907" cy="2960341"/>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941"/>
              </a:srgbClr>
            </a:outerShdw>
          </a:effectLst>
        </p:spPr>
        <p:txBody>
          <a:bodyPr spcFirstLastPara="1" wrap="square" lIns="91425" tIns="45700" rIns="91425" bIns="45700" anchor="ctr" anchorCtr="0">
            <a:noAutofit/>
          </a:bodyPr>
          <a:lstStyle/>
          <a:p>
            <a:pPr lvl="0" algn="just">
              <a:lnSpc>
                <a:spcPct val="150000"/>
              </a:lnSpc>
              <a:spcBef>
                <a:spcPts val="1200"/>
              </a:spcBef>
              <a:spcAft>
                <a:spcPts val="1200"/>
              </a:spcAft>
              <a:buClr>
                <a:schemeClr val="dk1"/>
              </a:buClr>
              <a:buSzPts val="1100"/>
            </a:pPr>
            <a:r>
              <a:rPr lang="en-US" altLang="zh-HK" sz="1800" dirty="0" smtClean="0"/>
              <a:t>The </a:t>
            </a:r>
            <a:r>
              <a:rPr lang="en-US" altLang="zh-HK" sz="1800" dirty="0"/>
              <a:t>management system and </a:t>
            </a:r>
            <a:r>
              <a:rPr lang="en-US" altLang="zh-HK" sz="1800" dirty="0" smtClean="0"/>
              <a:t>agricultural structure were not compatibility </a:t>
            </a:r>
            <a:r>
              <a:rPr lang="en-US" altLang="zh-HK" sz="1800" dirty="0"/>
              <a:t>with market </a:t>
            </a:r>
            <a:r>
              <a:rPr lang="en-US" altLang="zh-HK" sz="1800" dirty="0" smtClean="0"/>
              <a:t>economy. The </a:t>
            </a:r>
            <a:r>
              <a:rPr lang="en-US" altLang="zh-HK" sz="1800" dirty="0"/>
              <a:t>country implemented strategic adjustments to </a:t>
            </a:r>
            <a:r>
              <a:rPr lang="en-US" altLang="zh-HK" sz="1800" dirty="0" smtClean="0"/>
              <a:t>agricultural structure.  Land contractual term was extended for </a:t>
            </a:r>
            <a:r>
              <a:rPr lang="en-US" altLang="zh-HK" sz="1800" dirty="0"/>
              <a:t>30 years, and </a:t>
            </a:r>
            <a:r>
              <a:rPr lang="en-US" altLang="zh-HK" sz="1800" dirty="0" smtClean="0"/>
              <a:t>the </a:t>
            </a:r>
            <a:r>
              <a:rPr lang="en-US" altLang="zh-HK" sz="1800" dirty="0"/>
              <a:t>strength of poverty alleviation </a:t>
            </a:r>
            <a:r>
              <a:rPr lang="en-US" altLang="zh-HK" sz="1800" dirty="0" smtClean="0"/>
              <a:t>measures was enhanced.  The country </a:t>
            </a:r>
            <a:r>
              <a:rPr lang="en-US" altLang="zh-HK" sz="1800" dirty="0"/>
              <a:t>also established a basis for household contract management (</a:t>
            </a:r>
            <a:r>
              <a:rPr lang="zh-TW" altLang="en-US" sz="1800" dirty="0"/>
              <a:t>家庭承包經營</a:t>
            </a:r>
            <a:r>
              <a:rPr lang="en-US" altLang="zh-TW" sz="1800" dirty="0"/>
              <a:t>) </a:t>
            </a:r>
            <a:r>
              <a:rPr lang="en-US" altLang="zh-HK" sz="1800" dirty="0"/>
              <a:t>in order to adapt the </a:t>
            </a:r>
            <a:r>
              <a:rPr lang="en-US" altLang="zh-HK" sz="1800" dirty="0" smtClean="0"/>
              <a:t>rural economic system </a:t>
            </a:r>
            <a:r>
              <a:rPr lang="en-US" altLang="zh-HK" sz="1800" dirty="0"/>
              <a:t>to the requirements of a socialist market economy.</a:t>
            </a:r>
          </a:p>
        </p:txBody>
      </p:sp>
      <p:sp>
        <p:nvSpPr>
          <p:cNvPr id="691" name="Google Shape;691;p65"/>
          <p:cNvSpPr/>
          <p:nvPr/>
        </p:nvSpPr>
        <p:spPr>
          <a:xfrm>
            <a:off x="1661715" y="2917961"/>
            <a:ext cx="9056068" cy="58137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400"/>
              <a:buFont typeface="Arial"/>
              <a:buNone/>
            </a:pPr>
            <a:endParaRPr sz="2400" b="0" i="0" u="none" strike="noStrike" cap="none">
              <a:solidFill>
                <a:srgbClr val="000000"/>
              </a:solidFill>
              <a:latin typeface="DFKai-SB"/>
              <a:ea typeface="DFKai-SB"/>
              <a:cs typeface="DFKai-SB"/>
              <a:sym typeface="DFKai-SB"/>
            </a:endParaRPr>
          </a:p>
        </p:txBody>
      </p:sp>
      <p:sp>
        <p:nvSpPr>
          <p:cNvPr id="692" name="Google Shape;692;p65"/>
          <p:cNvSpPr txBox="1"/>
          <p:nvPr/>
        </p:nvSpPr>
        <p:spPr>
          <a:xfrm>
            <a:off x="2062163" y="736555"/>
            <a:ext cx="8067675" cy="51593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600"/>
              <a:buFont typeface="DFKai-SB"/>
              <a:buNone/>
            </a:pPr>
            <a:r>
              <a:rPr lang="en-US" sz="2800" b="1" dirty="0"/>
              <a:t>Pressing for a comprehensive rural reform </a:t>
            </a:r>
            <a:endParaRPr sz="2800" b="1" dirty="0">
              <a:sym typeface="DFKai-SB"/>
            </a:endParaRPr>
          </a:p>
        </p:txBody>
      </p:sp>
      <p:sp>
        <p:nvSpPr>
          <p:cNvPr id="693" name="Google Shape;693;p65"/>
          <p:cNvSpPr/>
          <p:nvPr/>
        </p:nvSpPr>
        <p:spPr>
          <a:xfrm>
            <a:off x="1463789" y="1789002"/>
            <a:ext cx="9788241" cy="2215558"/>
          </a:xfrm>
          <a:prstGeom prst="roundRect">
            <a:avLst>
              <a:gd name="adj" fmla="val 0"/>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4" name="Google Shape;694;p65"/>
          <p:cNvSpPr/>
          <p:nvPr/>
        </p:nvSpPr>
        <p:spPr>
          <a:xfrm>
            <a:off x="1505028" y="1707540"/>
            <a:ext cx="9912210" cy="390113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66"/>
          <p:cNvSpPr/>
          <p:nvPr/>
        </p:nvSpPr>
        <p:spPr>
          <a:xfrm>
            <a:off x="1661715" y="2917961"/>
            <a:ext cx="9056068" cy="58137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400"/>
              <a:buFont typeface="Arial"/>
              <a:buNone/>
            </a:pPr>
            <a:endParaRPr sz="2400" b="0" i="0" u="none" strike="noStrike" cap="none">
              <a:solidFill>
                <a:srgbClr val="000000"/>
              </a:solidFill>
              <a:latin typeface="DFKai-SB"/>
              <a:ea typeface="DFKai-SB"/>
              <a:cs typeface="DFKai-SB"/>
              <a:sym typeface="DFKai-SB"/>
            </a:endParaRPr>
          </a:p>
        </p:txBody>
      </p:sp>
      <p:grpSp>
        <p:nvGrpSpPr>
          <p:cNvPr id="701" name="Google Shape;701;p66"/>
          <p:cNvGrpSpPr/>
          <p:nvPr/>
        </p:nvGrpSpPr>
        <p:grpSpPr>
          <a:xfrm>
            <a:off x="718534" y="1414914"/>
            <a:ext cx="10822158" cy="5121838"/>
            <a:chOff x="677715" y="2196404"/>
            <a:chExt cx="10916837" cy="3328528"/>
          </a:xfrm>
        </p:grpSpPr>
        <p:sp>
          <p:nvSpPr>
            <p:cNvPr id="702" name="Google Shape;702;p66"/>
            <p:cNvSpPr/>
            <p:nvPr/>
          </p:nvSpPr>
          <p:spPr>
            <a:xfrm>
              <a:off x="677715" y="2537513"/>
              <a:ext cx="10754934" cy="2987419"/>
            </a:xfrm>
            <a:prstGeom prst="roundRect">
              <a:avLst>
                <a:gd name="adj" fmla="val 0"/>
              </a:avLst>
            </a:prstGeom>
            <a:solidFill>
              <a:srgbClr val="4472C4">
                <a:alpha val="1333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3" name="Google Shape;703;p66"/>
            <p:cNvSpPr/>
            <p:nvPr/>
          </p:nvSpPr>
          <p:spPr>
            <a:xfrm>
              <a:off x="703310" y="2196404"/>
              <a:ext cx="10891242" cy="3259954"/>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4" name="Google Shape;704;p66"/>
            <p:cNvSpPr txBox="1"/>
            <p:nvPr/>
          </p:nvSpPr>
          <p:spPr>
            <a:xfrm>
              <a:off x="787933" y="2340271"/>
              <a:ext cx="10704600" cy="2608165"/>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2200"/>
                <a:buFont typeface="Arial"/>
                <a:buNone/>
              </a:pPr>
              <a:r>
                <a:rPr lang="en-US" sz="1600" b="0" i="0" u="none" strike="sngStrike" cap="none" dirty="0" smtClean="0">
                  <a:solidFill>
                    <a:srgbClr val="FF0000"/>
                  </a:solidFill>
                  <a:latin typeface="Times New Roman"/>
                  <a:ea typeface="Times New Roman"/>
                  <a:cs typeface="Times New Roman"/>
                  <a:sym typeface="Times New Roman"/>
                </a:rPr>
                <a:t> </a:t>
              </a:r>
              <a:endParaRPr sz="1600" b="0" i="0" u="none" strike="sngStrike" cap="none" dirty="0">
                <a:solidFill>
                  <a:srgbClr val="FF0000"/>
                </a:solidFill>
                <a:latin typeface="Times New Roman"/>
                <a:ea typeface="Times New Roman"/>
                <a:cs typeface="Times New Roman"/>
                <a:sym typeface="Times New Roman"/>
              </a:endParaRPr>
            </a:p>
            <a:p>
              <a:pPr lvl="0" algn="just">
                <a:lnSpc>
                  <a:spcPct val="130000"/>
                </a:lnSpc>
                <a:buClr>
                  <a:schemeClr val="dk1"/>
                </a:buClr>
                <a:buSzPts val="2200"/>
              </a:pPr>
              <a:r>
                <a:rPr lang="en-US" sz="2000" dirty="0" smtClean="0">
                  <a:sym typeface="Times New Roman"/>
                </a:rPr>
                <a:t>After </a:t>
              </a:r>
              <a:r>
                <a:rPr lang="en-US" sz="2000" dirty="0">
                  <a:sym typeface="Times New Roman"/>
                </a:rPr>
                <a:t>1992, </a:t>
              </a:r>
              <a:r>
                <a:rPr lang="en-US" altLang="zh-HK" sz="2000" dirty="0">
                  <a:sym typeface="Times New Roman"/>
                </a:rPr>
                <a:t>the country </a:t>
              </a:r>
              <a:r>
                <a:rPr lang="en-US" sz="2000" dirty="0">
                  <a:sym typeface="Times New Roman"/>
                </a:rPr>
                <a:t>adjusted the economic layout of state-owned enterprises</a:t>
              </a:r>
              <a:r>
                <a:rPr lang="en-US" sz="2000" dirty="0" smtClean="0">
                  <a:sym typeface="Times New Roman"/>
                </a:rPr>
                <a:t>.  </a:t>
              </a:r>
              <a:r>
                <a:rPr lang="en-US" sz="2000" dirty="0">
                  <a:sym typeface="Times New Roman"/>
                </a:rPr>
                <a:t>The economic reform process entered a stage of overall advancement and breakthroughs, focusing on the control and influence of state-owned enterprises. </a:t>
              </a:r>
              <a:endParaRPr sz="2000" dirty="0">
                <a:sym typeface="Times New Roman"/>
              </a:endParaRPr>
            </a:p>
            <a:p>
              <a:pPr marL="0" lvl="0" indent="0" algn="just" rtl="0">
                <a:lnSpc>
                  <a:spcPct val="130000"/>
                </a:lnSpc>
                <a:spcBef>
                  <a:spcPts val="0"/>
                </a:spcBef>
                <a:spcAft>
                  <a:spcPts val="0"/>
                </a:spcAft>
                <a:buClr>
                  <a:schemeClr val="dk1"/>
                </a:buClr>
                <a:buSzPts val="2200"/>
                <a:buFont typeface="Arial"/>
                <a:buNone/>
              </a:pPr>
              <a:endParaRPr sz="2000" dirty="0">
                <a:sym typeface="Times New Roman"/>
              </a:endParaRPr>
            </a:p>
            <a:p>
              <a:pPr marL="0" marR="0" lvl="0" indent="0" algn="just" rtl="0">
                <a:lnSpc>
                  <a:spcPct val="130000"/>
                </a:lnSpc>
                <a:spcBef>
                  <a:spcPts val="0"/>
                </a:spcBef>
                <a:spcAft>
                  <a:spcPts val="0"/>
                </a:spcAft>
                <a:buClr>
                  <a:srgbClr val="000000"/>
                </a:buClr>
                <a:buSzPts val="2200"/>
                <a:buFont typeface="Arial"/>
                <a:buNone/>
              </a:pPr>
              <a:r>
                <a:rPr lang="en-US" sz="2000" dirty="0">
                  <a:sym typeface="Times New Roman"/>
                </a:rPr>
                <a:t>At this stage, there were two main lines for reforming state-owned enterprises. The first was to </a:t>
              </a:r>
              <a:r>
                <a:rPr lang="en-US" sz="2000" dirty="0" smtClean="0">
                  <a:sym typeface="Times New Roman"/>
                </a:rPr>
                <a:t>pilot </a:t>
              </a:r>
              <a:r>
                <a:rPr lang="en-US" sz="2000" dirty="0">
                  <a:sym typeface="Times New Roman"/>
                </a:rPr>
                <a:t>modern enterprise management systems in </a:t>
              </a:r>
              <a:r>
                <a:rPr lang="en-US" sz="2000" dirty="0" smtClean="0">
                  <a:sym typeface="Times New Roman"/>
                </a:rPr>
                <a:t>medium </a:t>
              </a:r>
              <a:r>
                <a:rPr lang="en-US" sz="2000" dirty="0">
                  <a:sym typeface="Times New Roman"/>
                </a:rPr>
                <a:t>to large-scale state-owned enterprises. The second was to carry out reform of the property rights system through various forms such as </a:t>
              </a:r>
              <a:r>
                <a:rPr lang="en-US" sz="2000" dirty="0" err="1">
                  <a:sym typeface="Times New Roman"/>
                </a:rPr>
                <a:t>reorganisation</a:t>
              </a:r>
              <a:r>
                <a:rPr lang="en-US" sz="2000" dirty="0">
                  <a:sym typeface="Times New Roman"/>
                </a:rPr>
                <a:t>, alliance, merger, joint-stock cooperative system, leasing, contract management and sale. </a:t>
              </a:r>
              <a:endParaRPr sz="2000" dirty="0">
                <a:sym typeface="Times New Roman"/>
              </a:endParaRPr>
            </a:p>
          </p:txBody>
        </p:sp>
      </p:grpSp>
      <p:sp>
        <p:nvSpPr>
          <p:cNvPr id="705" name="Google Shape;705;p66"/>
          <p:cNvSpPr txBox="1"/>
          <p:nvPr/>
        </p:nvSpPr>
        <p:spPr>
          <a:xfrm>
            <a:off x="2177665" y="470552"/>
            <a:ext cx="8067675" cy="51593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600"/>
              <a:buFont typeface="DFKai-SB"/>
              <a:buNone/>
            </a:pPr>
            <a:r>
              <a:rPr lang="en-US" sz="2400" b="1" i="0" u="none" strike="noStrike" cap="none">
                <a:solidFill>
                  <a:schemeClr val="dk1"/>
                </a:solidFill>
                <a:latin typeface="Arial"/>
                <a:ea typeface="Arial"/>
                <a:cs typeface="Arial"/>
                <a:sym typeface="Arial"/>
              </a:rPr>
              <a:t>State-owned enterprises being the priority of reform</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1"/>
          <p:cNvSpPr txBox="1"/>
          <p:nvPr/>
        </p:nvSpPr>
        <p:spPr>
          <a:xfrm>
            <a:off x="927366" y="1092454"/>
            <a:ext cx="10092871" cy="3878513"/>
          </a:xfrm>
          <a:prstGeom prst="rect">
            <a:avLst/>
          </a:prstGeom>
          <a:noFill/>
          <a:ln>
            <a:noFill/>
          </a:ln>
        </p:spPr>
        <p:txBody>
          <a:bodyPr spcFirstLastPara="1" wrap="square" lIns="91425" tIns="45700" rIns="91425" bIns="45700" anchor="t" anchorCtr="0">
            <a:noAutofit/>
          </a:bodyPr>
          <a:lstStyle/>
          <a:p>
            <a:pPr marL="0" marR="0" lvl="0" indent="0" algn="just" rtl="0">
              <a:lnSpc>
                <a:spcPct val="115000"/>
              </a:lnSpc>
              <a:spcBef>
                <a:spcPts val="0"/>
              </a:spcBef>
              <a:spcAft>
                <a:spcPts val="0"/>
              </a:spcAft>
              <a:buClr>
                <a:schemeClr val="dk1"/>
              </a:buClr>
              <a:buSzPts val="3200"/>
              <a:buFont typeface="Arial"/>
              <a:buNone/>
            </a:pPr>
            <a:r>
              <a:rPr lang="en-US" sz="2400" b="0" i="0" u="none" strike="noStrike" cap="none" dirty="0">
                <a:solidFill>
                  <a:schemeClr val="dk1"/>
                </a:solidFill>
                <a:sym typeface="Arial"/>
              </a:rPr>
              <a:t>The </a:t>
            </a:r>
            <a:r>
              <a:rPr lang="en-US" sz="2400" dirty="0">
                <a:solidFill>
                  <a:schemeClr val="dk1"/>
                </a:solidFill>
              </a:rPr>
              <a:t>previous video showed great changes in our country and the lives of people were brought by the achievements of reform and opening-up through data.</a:t>
            </a:r>
            <a:endParaRPr sz="2400" dirty="0">
              <a:solidFill>
                <a:schemeClr val="dk1"/>
              </a:solidFill>
            </a:endParaRPr>
          </a:p>
          <a:p>
            <a:pPr marL="0" marR="0" lvl="0" indent="0" algn="just" rtl="0">
              <a:lnSpc>
                <a:spcPct val="115000"/>
              </a:lnSpc>
              <a:spcBef>
                <a:spcPts val="0"/>
              </a:spcBef>
              <a:spcAft>
                <a:spcPts val="0"/>
              </a:spcAft>
              <a:buClr>
                <a:schemeClr val="dk1"/>
              </a:buClr>
              <a:buSzPts val="3200"/>
              <a:buFont typeface="Arial"/>
              <a:buNone/>
            </a:pPr>
            <a:endParaRPr sz="2400" dirty="0">
              <a:solidFill>
                <a:schemeClr val="dk1"/>
              </a:solidFill>
            </a:endParaRPr>
          </a:p>
          <a:p>
            <a:pPr marL="0" marR="0" lvl="0" indent="0" algn="just" rtl="0">
              <a:lnSpc>
                <a:spcPct val="115000"/>
              </a:lnSpc>
              <a:spcBef>
                <a:spcPts val="0"/>
              </a:spcBef>
              <a:spcAft>
                <a:spcPts val="0"/>
              </a:spcAft>
              <a:buNone/>
            </a:pPr>
            <a:r>
              <a:rPr lang="en-US" sz="2400" dirty="0">
                <a:solidFill>
                  <a:schemeClr val="dk1"/>
                </a:solidFill>
              </a:rPr>
              <a:t>The learning focus of “Brief introduction to the development of China’s reform and opening-up (key stages) and related strategies” can help you understand the origin, course of development and related strategies of the reform and opening-up.</a:t>
            </a:r>
            <a:endParaRPr sz="2400" dirty="0">
              <a:solidFill>
                <a:schemeClr val="dk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67"/>
          <p:cNvSpPr txBox="1"/>
          <p:nvPr/>
        </p:nvSpPr>
        <p:spPr>
          <a:xfrm>
            <a:off x="731973" y="1259680"/>
            <a:ext cx="9973500" cy="4672008"/>
          </a:xfrm>
          <a:prstGeom prst="rect">
            <a:avLst/>
          </a:prstGeom>
          <a:noFill/>
          <a:ln>
            <a:noFill/>
          </a:ln>
        </p:spPr>
        <p:txBody>
          <a:bodyPr spcFirstLastPara="1" wrap="square" lIns="91425" tIns="45700" rIns="91425" bIns="45700" anchor="t" anchorCtr="0">
            <a:spAutoFit/>
          </a:bodyPr>
          <a:lstStyle/>
          <a:p>
            <a:pPr marL="285750" lvl="0" indent="-285750" algn="just" rtl="0">
              <a:lnSpc>
                <a:spcPct val="120000"/>
              </a:lnSpc>
              <a:spcBef>
                <a:spcPts val="1200"/>
              </a:spcBef>
              <a:spcAft>
                <a:spcPts val="1200"/>
              </a:spcAft>
              <a:buFont typeface="Arial" panose="020B0604020202020204" pitchFamily="34" charset="0"/>
              <a:buChar char="•"/>
            </a:pPr>
            <a:r>
              <a:rPr lang="en-US" sz="1800" dirty="0">
                <a:sym typeface="Times New Roman"/>
              </a:rPr>
              <a:t>The modern enterprise system has the following characteristics: clear property rights, accountability, separation </a:t>
            </a:r>
            <a:r>
              <a:rPr lang="en-US" sz="1800" dirty="0" smtClean="0">
                <a:sym typeface="Times New Roman"/>
              </a:rPr>
              <a:t>between </a:t>
            </a:r>
            <a:r>
              <a:rPr lang="en-US" sz="1800" dirty="0">
                <a:sym typeface="Times New Roman"/>
              </a:rPr>
              <a:t>government and enterprise, and scientific management.</a:t>
            </a:r>
            <a:endParaRPr sz="1800" dirty="0">
              <a:sym typeface="Times New Roman"/>
            </a:endParaRPr>
          </a:p>
          <a:p>
            <a:pPr marL="285750" lvl="0" indent="-285750" algn="just" rtl="0">
              <a:lnSpc>
                <a:spcPct val="120000"/>
              </a:lnSpc>
              <a:spcBef>
                <a:spcPts val="1200"/>
              </a:spcBef>
              <a:spcAft>
                <a:spcPts val="1200"/>
              </a:spcAft>
              <a:buFont typeface="Arial" panose="020B0604020202020204" pitchFamily="34" charset="0"/>
              <a:buChar char="•"/>
            </a:pPr>
            <a:r>
              <a:rPr lang="en-US" sz="1800" dirty="0" smtClean="0">
                <a:sym typeface="Times New Roman"/>
              </a:rPr>
              <a:t>After </a:t>
            </a:r>
            <a:r>
              <a:rPr lang="en-US" sz="1800" dirty="0">
                <a:sym typeface="Times New Roman"/>
              </a:rPr>
              <a:t>1992, the State Council approved the piloting of modern enterprise system in 100 state-owned enterprises according to the system requirements. 2,343 local enterprises also participated. The enterprises in the pilot projects were allowed to restructure their corporate system and stock system to turn themselves into self-managed, self-financing, self-developing and  self-regulating market entities.</a:t>
            </a:r>
            <a:endParaRPr sz="1800" dirty="0">
              <a:sym typeface="Times New Roman"/>
            </a:endParaRPr>
          </a:p>
          <a:p>
            <a:pPr marL="285750" lvl="0" indent="-285750" algn="just" rtl="0">
              <a:lnSpc>
                <a:spcPct val="120000"/>
              </a:lnSpc>
              <a:spcBef>
                <a:spcPts val="1200"/>
              </a:spcBef>
              <a:spcAft>
                <a:spcPts val="1200"/>
              </a:spcAft>
              <a:buFont typeface="Arial" panose="020B0604020202020204" pitchFamily="34" charset="0"/>
              <a:buChar char="•"/>
            </a:pPr>
            <a:r>
              <a:rPr lang="en-US" sz="1800" dirty="0">
                <a:sym typeface="Times New Roman"/>
              </a:rPr>
              <a:t>By 2000, most key state-owned enterprises had undergone corporate system reform. A certain number of them became listed companies in and outside China. </a:t>
            </a:r>
            <a:r>
              <a:rPr lang="en-US" sz="1800" dirty="0" smtClean="0">
                <a:sym typeface="Times New Roman"/>
              </a:rPr>
              <a:t> In </a:t>
            </a:r>
            <a:r>
              <a:rPr lang="en-US" sz="1800" dirty="0">
                <a:sym typeface="Times New Roman"/>
              </a:rPr>
              <a:t>2000, state-owned and state-controlled industrial enterprises earned a profit of RMB 239.2 billion, which was 2.9 times that earned in 1997. </a:t>
            </a:r>
            <a:endParaRPr sz="1800" dirty="0">
              <a:sym typeface="Times New Roman"/>
            </a:endParaRPr>
          </a:p>
        </p:txBody>
      </p:sp>
      <p:sp>
        <p:nvSpPr>
          <p:cNvPr id="712" name="Google Shape;712;p67"/>
          <p:cNvSpPr txBox="1"/>
          <p:nvPr/>
        </p:nvSpPr>
        <p:spPr>
          <a:xfrm>
            <a:off x="814269" y="6114433"/>
            <a:ext cx="8597225"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chemeClr val="dk1"/>
                </a:solidFill>
                <a:latin typeface="Times New Roman"/>
                <a:ea typeface="Times New Roman"/>
                <a:cs typeface="Times New Roman"/>
                <a:sym typeface="Times New Roman"/>
              </a:rPr>
              <a:t>Source: The Institute of Contemporary China Studies: “70 Years of </a:t>
            </a:r>
            <a:r>
              <a:rPr lang="en-US" sz="1600" b="0" i="0" u="none" strike="noStrike" cap="none" dirty="0" smtClean="0">
                <a:solidFill>
                  <a:schemeClr val="dk1"/>
                </a:solidFill>
                <a:latin typeface="Times New Roman"/>
                <a:ea typeface="Times New Roman"/>
                <a:cs typeface="Times New Roman"/>
                <a:sym typeface="Times New Roman"/>
              </a:rPr>
              <a:t>the PRC”. </a:t>
            </a:r>
            <a:r>
              <a:rPr lang="en-US" sz="1600" b="0" i="0" u="none" strike="noStrike" cap="none" dirty="0">
                <a:solidFill>
                  <a:schemeClr val="dk1"/>
                </a:solidFill>
                <a:latin typeface="Times New Roman"/>
                <a:ea typeface="Times New Roman"/>
                <a:cs typeface="Times New Roman"/>
                <a:sym typeface="Times New Roman"/>
              </a:rPr>
              <a:t>Beijing: Contemporary China Publishing House . January 2019, p. 229. </a:t>
            </a:r>
            <a:endParaRPr sz="1400" b="0" i="0" u="none" strike="noStrike" cap="none" dirty="0">
              <a:solidFill>
                <a:srgbClr val="000000"/>
              </a:solidFill>
              <a:latin typeface="Arial"/>
              <a:ea typeface="Arial"/>
              <a:cs typeface="Arial"/>
              <a:sym typeface="Arial"/>
            </a:endParaRPr>
          </a:p>
        </p:txBody>
      </p:sp>
      <p:sp>
        <p:nvSpPr>
          <p:cNvPr id="713" name="Google Shape;713;p67"/>
          <p:cNvSpPr txBox="1"/>
          <p:nvPr/>
        </p:nvSpPr>
        <p:spPr>
          <a:xfrm>
            <a:off x="2015400" y="311085"/>
            <a:ext cx="9318347" cy="51593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600"/>
              <a:buFont typeface="Arial"/>
              <a:buNone/>
            </a:pPr>
            <a:r>
              <a:rPr lang="en-US" sz="3600" b="1" dirty="0">
                <a:solidFill>
                  <a:schemeClr val="dk1"/>
                </a:solidFill>
              </a:rPr>
              <a:t>Establishing modern </a:t>
            </a:r>
            <a:r>
              <a:rPr lang="en-US" sz="3600" b="1" i="0" u="none" strike="noStrike" cap="none" dirty="0">
                <a:solidFill>
                  <a:schemeClr val="dk1"/>
                </a:solidFill>
                <a:latin typeface="Arial"/>
                <a:ea typeface="Arial"/>
                <a:cs typeface="Arial"/>
                <a:sym typeface="Arial"/>
              </a:rPr>
              <a:t>enterprise system </a:t>
            </a:r>
            <a:endParaRPr sz="3600" b="1" i="0" u="none" strike="noStrike" cap="none" dirty="0">
              <a:solidFill>
                <a:schemeClr val="dk1"/>
              </a:solidFill>
              <a:latin typeface="Arial"/>
              <a:ea typeface="Arial"/>
              <a:cs typeface="Arial"/>
              <a:sym typeface="Arial"/>
            </a:endParaRPr>
          </a:p>
        </p:txBody>
      </p:sp>
      <p:sp>
        <p:nvSpPr>
          <p:cNvPr id="7" name="Google Shape;172;p24"/>
          <p:cNvSpPr txBox="1"/>
          <p:nvPr/>
        </p:nvSpPr>
        <p:spPr>
          <a:xfrm>
            <a:off x="366294" y="395825"/>
            <a:ext cx="1179286" cy="338514"/>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sym typeface="Arial"/>
              </a:rPr>
              <a:t>Reference</a:t>
            </a:r>
            <a:endParaRPr sz="1600" b="1"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68"/>
          <p:cNvSpPr/>
          <p:nvPr/>
        </p:nvSpPr>
        <p:spPr>
          <a:xfrm>
            <a:off x="1696647" y="3059814"/>
            <a:ext cx="9056068" cy="58137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400"/>
              <a:buFont typeface="Arial"/>
              <a:buNone/>
            </a:pPr>
            <a:endParaRPr sz="2400" b="0" i="0" u="none" strike="noStrike" cap="none">
              <a:solidFill>
                <a:srgbClr val="000000"/>
              </a:solidFill>
              <a:latin typeface="DFKai-SB"/>
              <a:ea typeface="DFKai-SB"/>
              <a:cs typeface="DFKai-SB"/>
              <a:sym typeface="DFKai-SB"/>
            </a:endParaRPr>
          </a:p>
        </p:txBody>
      </p:sp>
      <p:grpSp>
        <p:nvGrpSpPr>
          <p:cNvPr id="721" name="Google Shape;721;p68"/>
          <p:cNvGrpSpPr/>
          <p:nvPr/>
        </p:nvGrpSpPr>
        <p:grpSpPr>
          <a:xfrm>
            <a:off x="846531" y="2125041"/>
            <a:ext cx="10272206" cy="4026376"/>
            <a:chOff x="581919" y="1690860"/>
            <a:chExt cx="10138299" cy="4380997"/>
          </a:xfrm>
        </p:grpSpPr>
        <p:sp>
          <p:nvSpPr>
            <p:cNvPr id="722" name="Google Shape;722;p68"/>
            <p:cNvSpPr/>
            <p:nvPr/>
          </p:nvSpPr>
          <p:spPr>
            <a:xfrm>
              <a:off x="581919" y="1732232"/>
              <a:ext cx="10138299" cy="4339625"/>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23" name="Google Shape;723;p68"/>
            <p:cNvSpPr/>
            <p:nvPr/>
          </p:nvSpPr>
          <p:spPr>
            <a:xfrm>
              <a:off x="776060" y="1690860"/>
              <a:ext cx="9750017" cy="4320002"/>
            </a:xfrm>
            <a:prstGeom prst="rect">
              <a:avLst/>
            </a:prstGeom>
            <a:noFill/>
            <a:ln>
              <a:noFill/>
            </a:ln>
          </p:spPr>
          <p:txBody>
            <a:bodyPr spcFirstLastPara="1" wrap="square" lIns="91425" tIns="45700" rIns="91425" bIns="45700" anchor="t" anchorCtr="0">
              <a:noAutofit/>
            </a:bodyPr>
            <a:lstStyle/>
            <a:p>
              <a:pPr marL="0" marR="0" lvl="0" indent="0" algn="just" rtl="0">
                <a:lnSpc>
                  <a:spcPct val="115000"/>
                </a:lnSpc>
                <a:spcBef>
                  <a:spcPts val="0"/>
                </a:spcBef>
                <a:spcAft>
                  <a:spcPts val="0"/>
                </a:spcAft>
                <a:buClr>
                  <a:srgbClr val="000000"/>
                </a:buClr>
                <a:buSzPts val="2200"/>
                <a:buFont typeface="Arial"/>
                <a:buNone/>
              </a:pPr>
              <a:r>
                <a:rPr lang="en-US" sz="1800" b="0" i="0" u="none" strike="sngStrike" cap="none" dirty="0" smtClean="0">
                  <a:solidFill>
                    <a:srgbClr val="FF0000"/>
                  </a:solidFill>
                  <a:latin typeface="Times New Roman"/>
                  <a:ea typeface="Times New Roman"/>
                  <a:cs typeface="Times New Roman"/>
                  <a:sym typeface="Times New Roman"/>
                </a:rPr>
                <a:t> </a:t>
              </a:r>
              <a:endParaRPr sz="1800" b="0" i="0" u="none" strike="sngStrike" cap="none" dirty="0">
                <a:solidFill>
                  <a:srgbClr val="FF0000"/>
                </a:solidFill>
                <a:latin typeface="Times New Roman"/>
                <a:ea typeface="Times New Roman"/>
                <a:cs typeface="Times New Roman"/>
                <a:sym typeface="Times New Roman"/>
              </a:endParaRPr>
            </a:p>
            <a:p>
              <a:pPr lvl="0" algn="just">
                <a:lnSpc>
                  <a:spcPct val="120000"/>
                </a:lnSpc>
                <a:spcBef>
                  <a:spcPts val="600"/>
                </a:spcBef>
                <a:spcAft>
                  <a:spcPts val="600"/>
                </a:spcAft>
                <a:buClr>
                  <a:schemeClr val="dk1"/>
                </a:buClr>
                <a:buSzPts val="2200"/>
              </a:pPr>
              <a:r>
                <a:rPr lang="en-US" sz="2000" dirty="0">
                  <a:sym typeface="Times New Roman"/>
                </a:rPr>
                <a:t>While implementing coastal economic development strategy, the country also opened up cities on its borders, along the </a:t>
              </a:r>
              <a:r>
                <a:rPr lang="en-US" sz="2000" dirty="0" smtClean="0">
                  <a:sym typeface="Times New Roman"/>
                </a:rPr>
                <a:t>rivers and </a:t>
              </a:r>
              <a:r>
                <a:rPr lang="en-US" sz="2000" dirty="0">
                  <a:sym typeface="Times New Roman"/>
                </a:rPr>
                <a:t>inland</a:t>
              </a:r>
              <a:r>
                <a:rPr lang="en-US" sz="2000" dirty="0" smtClean="0">
                  <a:sym typeface="Times New Roman"/>
                </a:rPr>
                <a:t>.  </a:t>
              </a:r>
              <a:r>
                <a:rPr lang="en-US" sz="2000" dirty="0">
                  <a:sym typeface="Times New Roman"/>
                </a:rPr>
                <a:t>In the </a:t>
              </a:r>
              <a:r>
                <a:rPr lang="en-US" sz="2000" dirty="0" smtClean="0">
                  <a:sym typeface="Times New Roman"/>
                </a:rPr>
                <a:t>mid-1990s</a:t>
              </a:r>
              <a:r>
                <a:rPr lang="en-US" sz="2000" dirty="0">
                  <a:sym typeface="Times New Roman"/>
                </a:rPr>
                <a:t>, it basically formed an all-round, multi-level, wide-range opening-up pattern of “special economic zones – opening coastal cities – coastal open economic </a:t>
              </a:r>
              <a:r>
                <a:rPr lang="en-US" sz="2000" dirty="0" smtClean="0">
                  <a:sym typeface="Times New Roman"/>
                </a:rPr>
                <a:t>belts </a:t>
              </a:r>
              <a:r>
                <a:rPr lang="en-US" sz="2000" dirty="0">
                  <a:sym typeface="Times New Roman"/>
                </a:rPr>
                <a:t>– opening riverside and inland cities – opening border cities”. </a:t>
              </a:r>
              <a:r>
                <a:rPr lang="en-US" sz="2000" dirty="0" smtClean="0">
                  <a:sym typeface="Times New Roman"/>
                </a:rPr>
                <a:t> After </a:t>
              </a:r>
              <a:r>
                <a:rPr lang="en-US" sz="2000" dirty="0">
                  <a:sym typeface="Times New Roman"/>
                </a:rPr>
                <a:t>2000, following the implementation of the “Go West” strategy, the opening-up policy further expanded into the hinterland of </a:t>
              </a:r>
              <a:r>
                <a:rPr lang="en-US" altLang="zh-HK" sz="2000" dirty="0">
                  <a:sym typeface="Times New Roman"/>
                </a:rPr>
                <a:t>the country</a:t>
              </a:r>
              <a:r>
                <a:rPr lang="en-US" sz="2000" dirty="0">
                  <a:sym typeface="Times New Roman"/>
                </a:rPr>
                <a:t>.  </a:t>
              </a:r>
              <a:endParaRPr sz="2000" dirty="0">
                <a:sym typeface="Times New Roman"/>
              </a:endParaRPr>
            </a:p>
            <a:p>
              <a:pPr marL="0" marR="0" lvl="0" indent="0" algn="just" rtl="0">
                <a:lnSpc>
                  <a:spcPct val="115000"/>
                </a:lnSpc>
                <a:spcBef>
                  <a:spcPts val="0"/>
                </a:spcBef>
                <a:spcAft>
                  <a:spcPts val="0"/>
                </a:spcAft>
                <a:buClr>
                  <a:srgbClr val="000000"/>
                </a:buClr>
                <a:buSzPts val="2200"/>
                <a:buFont typeface="Arial"/>
                <a:buNone/>
              </a:pPr>
              <a:endParaRPr sz="1800" dirty="0">
                <a:solidFill>
                  <a:schemeClr val="dk1"/>
                </a:solidFill>
                <a:latin typeface="Times New Roman"/>
                <a:ea typeface="Times New Roman"/>
                <a:cs typeface="Times New Roman"/>
                <a:sym typeface="Times New Roman"/>
              </a:endParaRPr>
            </a:p>
          </p:txBody>
        </p:sp>
      </p:grpSp>
      <p:sp>
        <p:nvSpPr>
          <p:cNvPr id="724" name="Google Shape;724;p68"/>
          <p:cNvSpPr txBox="1"/>
          <p:nvPr/>
        </p:nvSpPr>
        <p:spPr>
          <a:xfrm>
            <a:off x="1696647" y="504400"/>
            <a:ext cx="9065202" cy="4250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600"/>
              <a:buFont typeface="DFKai-SB"/>
              <a:buNone/>
            </a:pPr>
            <a:r>
              <a:rPr lang="en-US" sz="2400" b="1" i="0" u="none" strike="noStrike" cap="none" dirty="0" smtClean="0">
                <a:solidFill>
                  <a:schemeClr val="tx1"/>
                </a:solidFill>
                <a:latin typeface="Arial"/>
                <a:ea typeface="Arial"/>
                <a:cs typeface="Arial"/>
                <a:sym typeface="Arial"/>
              </a:rPr>
              <a:t>Implementing </a:t>
            </a:r>
            <a:r>
              <a:rPr lang="en-US" sz="2400" b="1" i="0" u="none" strike="noStrike" cap="none" dirty="0">
                <a:solidFill>
                  <a:schemeClr val="tx1"/>
                </a:solidFill>
                <a:latin typeface="Arial"/>
                <a:ea typeface="Arial"/>
                <a:cs typeface="Arial"/>
                <a:sym typeface="Arial"/>
              </a:rPr>
              <a:t>the opening-up strategy and </a:t>
            </a:r>
            <a:endParaRPr lang="en-US" sz="2400" b="1" i="0" u="none" strike="noStrike" cap="none" dirty="0" smtClean="0">
              <a:solidFill>
                <a:schemeClr val="tx1"/>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3600"/>
              <a:buFont typeface="DFKai-SB"/>
              <a:buNone/>
            </a:pPr>
            <a:r>
              <a:rPr lang="en-US" sz="2400" b="1" i="0" u="none" strike="noStrike" cap="none" dirty="0" smtClean="0">
                <a:solidFill>
                  <a:schemeClr val="tx1"/>
                </a:solidFill>
                <a:latin typeface="Arial"/>
                <a:ea typeface="Arial"/>
                <a:cs typeface="Arial"/>
                <a:sym typeface="Arial"/>
              </a:rPr>
              <a:t>build </a:t>
            </a:r>
            <a:r>
              <a:rPr lang="en-US" sz="2400" b="1" i="0" u="none" strike="noStrike" cap="none" dirty="0">
                <a:solidFill>
                  <a:schemeClr val="tx1"/>
                </a:solidFill>
                <a:latin typeface="Arial"/>
                <a:ea typeface="Arial"/>
                <a:cs typeface="Arial"/>
                <a:sym typeface="Arial"/>
              </a:rPr>
              <a:t>an </a:t>
            </a:r>
            <a:r>
              <a:rPr lang="en-US" sz="2400" b="1" i="0" u="none" strike="noStrike" cap="none" dirty="0" smtClean="0">
                <a:solidFill>
                  <a:schemeClr val="tx1"/>
                </a:solidFill>
                <a:latin typeface="Arial"/>
                <a:ea typeface="Arial"/>
                <a:cs typeface="Arial"/>
                <a:sym typeface="Arial"/>
              </a:rPr>
              <a:t>all-around opening-up pattern</a:t>
            </a:r>
            <a:endParaRPr sz="2400" b="1" i="0" u="none" strike="noStrike" cap="none" dirty="0">
              <a:solidFill>
                <a:schemeClr val="tx1"/>
              </a:solidFill>
              <a:latin typeface="Arial"/>
              <a:ea typeface="Arial"/>
              <a:cs typeface="Arial"/>
              <a:sym typeface="Arial"/>
            </a:endParaRPr>
          </a:p>
        </p:txBody>
      </p:sp>
      <p:sp>
        <p:nvSpPr>
          <p:cNvPr id="725" name="Google Shape;725;p68"/>
          <p:cNvSpPr txBox="1"/>
          <p:nvPr/>
        </p:nvSpPr>
        <p:spPr>
          <a:xfrm>
            <a:off x="1513469" y="1397502"/>
            <a:ext cx="9075018" cy="51388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DFKai-SB"/>
              <a:buNone/>
            </a:pPr>
            <a:r>
              <a:rPr lang="en-US" sz="2400" b="1" i="0" u="none" strike="noStrike" cap="none" dirty="0" smtClean="0">
                <a:solidFill>
                  <a:schemeClr val="tx1"/>
                </a:solidFill>
                <a:latin typeface="Arial"/>
                <a:ea typeface="Arial"/>
                <a:cs typeface="Arial"/>
                <a:sym typeface="Arial"/>
              </a:rPr>
              <a:t>All-round, multi-level, wide-range opening-up </a:t>
            </a:r>
            <a:r>
              <a:rPr lang="en-US" sz="2400" b="1" i="0" u="none" strike="noStrike" cap="none" dirty="0">
                <a:solidFill>
                  <a:schemeClr val="tx1"/>
                </a:solidFill>
                <a:latin typeface="Arial"/>
                <a:ea typeface="Arial"/>
                <a:cs typeface="Arial"/>
                <a:sym typeface="Arial"/>
              </a:rPr>
              <a:t>pattern</a:t>
            </a:r>
            <a:endParaRPr sz="2400" b="0" i="0" u="none" strike="noStrike" cap="none" dirty="0">
              <a:solidFill>
                <a:schemeClr val="tx1"/>
              </a:solidFill>
              <a:latin typeface="Arial"/>
              <a:ea typeface="Arial"/>
              <a:cs typeface="Arial"/>
              <a:sym typeface="Arial"/>
            </a:endParaRPr>
          </a:p>
        </p:txBody>
      </p:sp>
      <p:sp>
        <p:nvSpPr>
          <p:cNvPr id="726" name="Google Shape;726;p68"/>
          <p:cNvSpPr/>
          <p:nvPr/>
        </p:nvSpPr>
        <p:spPr>
          <a:xfrm>
            <a:off x="1067318" y="1485529"/>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C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Arial"/>
              <a:buNone/>
            </a:pPr>
            <a:endParaRPr sz="2800" b="0" i="0" u="none" strike="noStrike" cap="none">
              <a:solidFill>
                <a:srgbClr val="000000"/>
              </a:solidFill>
              <a:latin typeface="Teko"/>
              <a:ea typeface="Teko"/>
              <a:cs typeface="Teko"/>
              <a:sym typeface="Teko"/>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69"/>
          <p:cNvSpPr txBox="1"/>
          <p:nvPr/>
        </p:nvSpPr>
        <p:spPr>
          <a:xfrm>
            <a:off x="747786" y="1606977"/>
            <a:ext cx="10497157" cy="4450687"/>
          </a:xfrm>
          <a:prstGeom prst="rect">
            <a:avLst/>
          </a:prstGeom>
          <a:noFill/>
          <a:ln>
            <a:noFill/>
          </a:ln>
        </p:spPr>
        <p:txBody>
          <a:bodyPr spcFirstLastPara="1" wrap="square" lIns="91425" tIns="45700" rIns="91425" bIns="45700" anchor="t" anchorCtr="0">
            <a:noAutofit/>
          </a:bodyPr>
          <a:lstStyle/>
          <a:p>
            <a:pPr marL="228600" marR="0" lvl="0" indent="-228600" algn="l" rtl="0">
              <a:lnSpc>
                <a:spcPct val="130000"/>
              </a:lnSpc>
              <a:spcBef>
                <a:spcPts val="0"/>
              </a:spcBef>
              <a:spcAft>
                <a:spcPts val="0"/>
              </a:spcAft>
              <a:buClr>
                <a:schemeClr val="dk1"/>
              </a:buClr>
              <a:buSzPts val="2800"/>
              <a:buFont typeface="Arial"/>
              <a:buChar char="•"/>
            </a:pPr>
            <a:r>
              <a:rPr lang="en-US" sz="2000" dirty="0">
                <a:solidFill>
                  <a:schemeClr val="dk1"/>
                </a:solidFill>
              </a:rPr>
              <a:t>Cities along </a:t>
            </a:r>
            <a:r>
              <a:rPr lang="en-US" sz="2000" dirty="0" err="1" smtClean="0">
                <a:solidFill>
                  <a:schemeClr val="dk1"/>
                </a:solidFill>
              </a:rPr>
              <a:t>Changjiang</a:t>
            </a:r>
            <a:endParaRPr sz="2000" dirty="0">
              <a:solidFill>
                <a:schemeClr val="dk1"/>
              </a:solidFill>
            </a:endParaRPr>
          </a:p>
          <a:p>
            <a:pPr marL="1143000" marR="0" lvl="2" indent="-228600" algn="l" rtl="0">
              <a:lnSpc>
                <a:spcPct val="130000"/>
              </a:lnSpc>
              <a:spcBef>
                <a:spcPts val="0"/>
              </a:spcBef>
              <a:spcAft>
                <a:spcPts val="0"/>
              </a:spcAft>
              <a:buClr>
                <a:schemeClr val="dk1"/>
              </a:buClr>
              <a:buSzPts val="1680"/>
              <a:buFont typeface="Noto Sans Symbols"/>
              <a:buChar char="■"/>
            </a:pPr>
            <a:r>
              <a:rPr lang="en-US" sz="2000" b="0" i="0" u="none" strike="noStrike" cap="none" dirty="0">
                <a:solidFill>
                  <a:schemeClr val="dk1"/>
                </a:solidFill>
                <a:latin typeface="Arial"/>
                <a:ea typeface="Arial"/>
                <a:cs typeface="Arial"/>
                <a:sym typeface="Arial"/>
              </a:rPr>
              <a:t>Wuhu, </a:t>
            </a:r>
            <a:r>
              <a:rPr lang="en-US" sz="2000" b="0" i="0" u="none" strike="noStrike" cap="none" dirty="0" err="1">
                <a:solidFill>
                  <a:schemeClr val="dk1"/>
                </a:solidFill>
                <a:latin typeface="Arial"/>
                <a:ea typeface="Arial"/>
                <a:cs typeface="Arial"/>
                <a:sym typeface="Arial"/>
              </a:rPr>
              <a:t>jiujiang</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Yueyang</a:t>
            </a:r>
            <a:r>
              <a:rPr lang="en-US" sz="2000" b="0" i="0" u="none" strike="noStrike" cap="none" dirty="0">
                <a:solidFill>
                  <a:schemeClr val="dk1"/>
                </a:solidFill>
                <a:latin typeface="Arial"/>
                <a:ea typeface="Arial"/>
                <a:cs typeface="Arial"/>
                <a:sym typeface="Arial"/>
              </a:rPr>
              <a:t>, Wuhan, Chongqing, and the Three Gorges Reservoir area.</a:t>
            </a:r>
            <a:endParaRPr sz="2000" b="0" i="0" u="none" strike="noStrike" cap="none" dirty="0">
              <a:solidFill>
                <a:srgbClr val="FF0000"/>
              </a:solidFill>
              <a:latin typeface="Arial"/>
              <a:ea typeface="Arial"/>
              <a:cs typeface="Arial"/>
              <a:sym typeface="Arial"/>
            </a:endParaRPr>
          </a:p>
          <a:p>
            <a:pPr marL="228600" marR="0" lvl="0" indent="-228600" algn="l" rtl="0">
              <a:lnSpc>
                <a:spcPct val="130000"/>
              </a:lnSpc>
              <a:spcBef>
                <a:spcPts val="1200"/>
              </a:spcBef>
              <a:spcAft>
                <a:spcPts val="0"/>
              </a:spcAft>
              <a:buClr>
                <a:schemeClr val="dk1"/>
              </a:buClr>
              <a:buSzPts val="2800"/>
              <a:buFont typeface="Arial"/>
              <a:buChar char="•"/>
            </a:pPr>
            <a:r>
              <a:rPr lang="en-US" sz="2000" dirty="0">
                <a:solidFill>
                  <a:schemeClr val="dk1"/>
                </a:solidFill>
              </a:rPr>
              <a:t>Inland provincial cities </a:t>
            </a:r>
            <a:endParaRPr sz="2000" dirty="0">
              <a:solidFill>
                <a:schemeClr val="dk1"/>
              </a:solidFill>
            </a:endParaRPr>
          </a:p>
          <a:p>
            <a:pPr marL="1143000" marR="0" lvl="2" indent="-228600" algn="just" rtl="0">
              <a:lnSpc>
                <a:spcPct val="130000"/>
              </a:lnSpc>
              <a:spcBef>
                <a:spcPts val="0"/>
              </a:spcBef>
              <a:spcAft>
                <a:spcPts val="0"/>
              </a:spcAft>
              <a:buClr>
                <a:schemeClr val="dk1"/>
              </a:buClr>
              <a:buSzPts val="1680"/>
              <a:buFont typeface="Noto Sans Symbols"/>
              <a:buChar char="■"/>
            </a:pPr>
            <a:r>
              <a:rPr lang="en-US" sz="2000" b="0" i="0" u="none" strike="noStrike" cap="none" dirty="0">
                <a:solidFill>
                  <a:schemeClr val="dk1"/>
                </a:solidFill>
                <a:latin typeface="Arial"/>
                <a:ea typeface="Arial"/>
                <a:cs typeface="Arial"/>
                <a:sym typeface="Arial"/>
              </a:rPr>
              <a:t>Taiyuan, Hefei, </a:t>
            </a:r>
            <a:r>
              <a:rPr lang="en-US" sz="2000" b="0" i="0" u="none" strike="noStrike" cap="none" dirty="0" smtClean="0">
                <a:solidFill>
                  <a:schemeClr val="dk1"/>
                </a:solidFill>
                <a:latin typeface="Arial"/>
                <a:ea typeface="Arial"/>
                <a:cs typeface="Arial"/>
                <a:sym typeface="Arial"/>
              </a:rPr>
              <a:t>Nanchang, </a:t>
            </a:r>
            <a:r>
              <a:rPr lang="en-US" sz="2000" b="0" i="0" u="none" strike="noStrike" cap="none" dirty="0">
                <a:solidFill>
                  <a:schemeClr val="dk1"/>
                </a:solidFill>
                <a:latin typeface="Arial"/>
                <a:ea typeface="Arial"/>
                <a:cs typeface="Arial"/>
                <a:sym typeface="Arial"/>
              </a:rPr>
              <a:t>Zhengzhou, Changsha, Chengdu, Guiyang, Xian, Lanzhou, Xining, </a:t>
            </a:r>
            <a:r>
              <a:rPr lang="en-US" sz="2000" b="0" i="0" u="none" strike="noStrike" cap="none" dirty="0" err="1">
                <a:solidFill>
                  <a:schemeClr val="dk1"/>
                </a:solidFill>
                <a:latin typeface="Arial"/>
                <a:ea typeface="Arial"/>
                <a:cs typeface="Arial"/>
                <a:sym typeface="Arial"/>
              </a:rPr>
              <a:t>Yingchuan</a:t>
            </a:r>
            <a:r>
              <a:rPr lang="en-US" sz="2000" b="0" i="0" u="none" strike="noStrike" cap="none" dirty="0">
                <a:solidFill>
                  <a:schemeClr val="dk1"/>
                </a:solidFill>
                <a:latin typeface="Arial"/>
                <a:ea typeface="Arial"/>
                <a:cs typeface="Arial"/>
                <a:sym typeface="Arial"/>
              </a:rPr>
              <a:t>. </a:t>
            </a:r>
            <a:endParaRPr sz="2000" b="0" i="0" u="none" strike="noStrike" cap="none" dirty="0">
              <a:solidFill>
                <a:schemeClr val="dk1"/>
              </a:solidFill>
              <a:latin typeface="Arial"/>
              <a:ea typeface="Arial"/>
              <a:cs typeface="Arial"/>
              <a:sym typeface="Arial"/>
            </a:endParaRPr>
          </a:p>
          <a:p>
            <a:pPr marL="228600" marR="0" lvl="0" indent="-228600" algn="l" rtl="0">
              <a:lnSpc>
                <a:spcPct val="130000"/>
              </a:lnSpc>
              <a:spcBef>
                <a:spcPts val="1200"/>
              </a:spcBef>
              <a:spcAft>
                <a:spcPts val="0"/>
              </a:spcAft>
              <a:buClr>
                <a:schemeClr val="dk1"/>
              </a:buClr>
              <a:buSzPts val="2800"/>
              <a:buFont typeface="Arial"/>
              <a:buChar char="•"/>
            </a:pPr>
            <a:r>
              <a:rPr lang="en-US" sz="2000" b="0" i="0" u="none" strike="noStrike" cap="none" dirty="0">
                <a:solidFill>
                  <a:schemeClr val="dk1"/>
                </a:solidFill>
                <a:latin typeface="Arial"/>
                <a:ea typeface="Arial"/>
                <a:cs typeface="Arial"/>
                <a:sym typeface="Arial"/>
              </a:rPr>
              <a:t>Border </a:t>
            </a:r>
            <a:r>
              <a:rPr lang="en-US" sz="2000" dirty="0">
                <a:solidFill>
                  <a:schemeClr val="dk1"/>
                </a:solidFill>
              </a:rPr>
              <a:t>cities</a:t>
            </a:r>
            <a:endParaRPr sz="2000" dirty="0">
              <a:solidFill>
                <a:schemeClr val="dk1"/>
              </a:solidFill>
            </a:endParaRPr>
          </a:p>
          <a:p>
            <a:pPr marL="1143000" marR="0" lvl="2" indent="-228600" algn="just" rtl="0">
              <a:lnSpc>
                <a:spcPct val="130000"/>
              </a:lnSpc>
              <a:spcBef>
                <a:spcPts val="0"/>
              </a:spcBef>
              <a:spcAft>
                <a:spcPts val="0"/>
              </a:spcAft>
              <a:buClr>
                <a:schemeClr val="dk1"/>
              </a:buClr>
              <a:buSzPts val="1680"/>
              <a:buFont typeface="Noto Sans Symbols"/>
              <a:buChar char="■"/>
            </a:pPr>
            <a:r>
              <a:rPr lang="en-US" sz="2000" b="0" i="0" u="none" strike="noStrike" cap="none" dirty="0" err="1">
                <a:solidFill>
                  <a:schemeClr val="dk1"/>
                </a:solidFill>
                <a:latin typeface="Arial"/>
                <a:ea typeface="Arial"/>
                <a:cs typeface="Arial"/>
                <a:sym typeface="Arial"/>
              </a:rPr>
              <a:t>Hunchun</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Suifenhe</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Heihe</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Manzhouli</a:t>
            </a:r>
            <a:r>
              <a:rPr lang="en-US" sz="2000" b="0" i="0" u="none" strike="noStrike" cap="none" dirty="0">
                <a:solidFill>
                  <a:schemeClr val="dk1"/>
                </a:solidFill>
                <a:latin typeface="Arial"/>
                <a:ea typeface="Arial"/>
                <a:cs typeface="Arial"/>
                <a:sym typeface="Arial"/>
              </a:rPr>
              <a:t>, </a:t>
            </a:r>
            <a:r>
              <a:rPr lang="en-US" sz="2000" b="0" i="0" u="none" strike="noStrike" cap="none" dirty="0" err="1" smtClean="0">
                <a:solidFill>
                  <a:schemeClr val="dk1"/>
                </a:solidFill>
                <a:latin typeface="Arial"/>
                <a:ea typeface="Arial"/>
                <a:cs typeface="Arial"/>
                <a:sym typeface="Arial"/>
              </a:rPr>
              <a:t>Erlianhot</a:t>
            </a:r>
            <a:r>
              <a:rPr lang="en-US" sz="2000" b="0" i="0" u="none" strike="noStrike" cap="none" dirty="0" smtClean="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Yining</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Tacheng</a:t>
            </a:r>
            <a:r>
              <a:rPr lang="en-US" sz="2000" b="0" i="0" u="none" strike="noStrike" cap="none" dirty="0">
                <a:solidFill>
                  <a:schemeClr val="dk1"/>
                </a:solidFill>
                <a:latin typeface="Arial"/>
                <a:ea typeface="Arial"/>
                <a:cs typeface="Arial"/>
                <a:sym typeface="Arial"/>
              </a:rPr>
              <a:t>, Bole, </a:t>
            </a:r>
            <a:r>
              <a:rPr lang="en-US" sz="2000" b="0" i="0" u="none" strike="noStrike" cap="none" dirty="0" err="1">
                <a:solidFill>
                  <a:schemeClr val="dk1"/>
                </a:solidFill>
                <a:latin typeface="Arial"/>
                <a:ea typeface="Arial"/>
                <a:cs typeface="Arial"/>
                <a:sym typeface="Arial"/>
              </a:rPr>
              <a:t>Ruili</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Wanding</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Hekou</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Pingxiang</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Xingdong</a:t>
            </a:r>
            <a:r>
              <a:rPr lang="en-US" sz="2000" b="0" i="0" u="none" strike="noStrike" cap="none" dirty="0">
                <a:solidFill>
                  <a:schemeClr val="dk1"/>
                </a:solidFill>
                <a:latin typeface="Arial"/>
                <a:ea typeface="Arial"/>
                <a:cs typeface="Arial"/>
                <a:sym typeface="Arial"/>
              </a:rPr>
              <a:t>. </a:t>
            </a:r>
            <a:endParaRPr sz="2000" b="0" i="0" u="none" strike="noStrike" cap="none" dirty="0">
              <a:solidFill>
                <a:srgbClr val="FF0000"/>
              </a:solidFill>
              <a:latin typeface="Arial"/>
              <a:ea typeface="Arial"/>
              <a:cs typeface="Arial"/>
              <a:sym typeface="Arial"/>
            </a:endParaRPr>
          </a:p>
        </p:txBody>
      </p:sp>
      <p:sp>
        <p:nvSpPr>
          <p:cNvPr id="732" name="Google Shape;732;p69"/>
          <p:cNvSpPr txBox="1"/>
          <p:nvPr/>
        </p:nvSpPr>
        <p:spPr>
          <a:xfrm>
            <a:off x="3944624" y="565082"/>
            <a:ext cx="7901966" cy="41513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Times New Roman"/>
              <a:buNone/>
            </a:pPr>
            <a:r>
              <a:rPr lang="en-US" sz="2400" b="1" i="0" u="none" strike="noStrike" cap="none" dirty="0">
                <a:solidFill>
                  <a:schemeClr val="dk1"/>
                </a:solidFill>
                <a:latin typeface="+mn-lt"/>
                <a:ea typeface="Times New Roman"/>
                <a:cs typeface="Times New Roman"/>
                <a:sym typeface="Times New Roman"/>
              </a:rPr>
              <a:t>Cities that opened up since 1990</a:t>
            </a:r>
            <a:endParaRPr sz="2400" b="1" i="0" u="none" strike="noStrike" cap="none" dirty="0">
              <a:solidFill>
                <a:schemeClr val="dk1"/>
              </a:solidFill>
              <a:latin typeface="+mn-lt"/>
              <a:ea typeface="Times New Roman"/>
              <a:cs typeface="Times New Roman"/>
              <a:sym typeface="Times New Roman"/>
            </a:endParaRPr>
          </a:p>
        </p:txBody>
      </p:sp>
      <p:sp>
        <p:nvSpPr>
          <p:cNvPr id="5" name="Google Shape;172;p24"/>
          <p:cNvSpPr txBox="1"/>
          <p:nvPr/>
        </p:nvSpPr>
        <p:spPr>
          <a:xfrm>
            <a:off x="366294" y="395825"/>
            <a:ext cx="1179286" cy="338514"/>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sym typeface="Arial"/>
              </a:rPr>
              <a:t>Reference</a:t>
            </a:r>
            <a:endParaRPr sz="1600" b="1"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70"/>
          <p:cNvSpPr/>
          <p:nvPr/>
        </p:nvSpPr>
        <p:spPr>
          <a:xfrm>
            <a:off x="1359540" y="2921284"/>
            <a:ext cx="9707053" cy="58137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400"/>
              <a:buFont typeface="Arial"/>
              <a:buNone/>
            </a:pPr>
            <a:endParaRPr sz="2400" b="0" i="0" u="none" strike="noStrike" cap="none">
              <a:solidFill>
                <a:srgbClr val="000000"/>
              </a:solidFill>
              <a:latin typeface="DFKai-SB"/>
              <a:ea typeface="DFKai-SB"/>
              <a:cs typeface="DFKai-SB"/>
              <a:sym typeface="DFKai-SB"/>
            </a:endParaRPr>
          </a:p>
        </p:txBody>
      </p:sp>
      <p:grpSp>
        <p:nvGrpSpPr>
          <p:cNvPr id="739" name="Google Shape;739;p70"/>
          <p:cNvGrpSpPr/>
          <p:nvPr/>
        </p:nvGrpSpPr>
        <p:grpSpPr>
          <a:xfrm>
            <a:off x="897926" y="2008415"/>
            <a:ext cx="10630279" cy="3554186"/>
            <a:chOff x="724261" y="2324100"/>
            <a:chExt cx="10630279" cy="3554186"/>
          </a:xfrm>
        </p:grpSpPr>
        <p:sp>
          <p:nvSpPr>
            <p:cNvPr id="740" name="Google Shape;740;p70"/>
            <p:cNvSpPr/>
            <p:nvPr/>
          </p:nvSpPr>
          <p:spPr>
            <a:xfrm>
              <a:off x="724261" y="2750724"/>
              <a:ext cx="10414678" cy="2052095"/>
            </a:xfrm>
            <a:prstGeom prst="roundRect">
              <a:avLst>
                <a:gd name="adj" fmla="val 0"/>
              </a:avLst>
            </a:prstGeom>
            <a:solidFill>
              <a:srgbClr val="4472C4">
                <a:alpha val="1333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1" name="Google Shape;741;p70"/>
            <p:cNvSpPr/>
            <p:nvPr/>
          </p:nvSpPr>
          <p:spPr>
            <a:xfrm>
              <a:off x="807867" y="2324100"/>
              <a:ext cx="10546673" cy="3554186"/>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2" name="Google Shape;742;p70"/>
            <p:cNvSpPr txBox="1"/>
            <p:nvPr/>
          </p:nvSpPr>
          <p:spPr>
            <a:xfrm>
              <a:off x="948101" y="2445870"/>
              <a:ext cx="10182600" cy="2862282"/>
            </a:xfrm>
            <a:prstGeom prst="rect">
              <a:avLst/>
            </a:prstGeom>
            <a:noFill/>
            <a:ln>
              <a:noFill/>
            </a:ln>
          </p:spPr>
          <p:txBody>
            <a:bodyPr spcFirstLastPara="1" wrap="square" lIns="91425" tIns="45700" rIns="91425" bIns="45700" anchor="t" anchorCtr="0">
              <a:spAutoFit/>
            </a:bodyPr>
            <a:lstStyle/>
            <a:p>
              <a:pPr marL="0" lvl="0" indent="0" algn="just" rtl="0">
                <a:lnSpc>
                  <a:spcPct val="150000"/>
                </a:lnSpc>
                <a:spcBef>
                  <a:spcPts val="0"/>
                </a:spcBef>
                <a:spcAft>
                  <a:spcPts val="0"/>
                </a:spcAft>
                <a:buClr>
                  <a:schemeClr val="dk1"/>
                </a:buClr>
                <a:buSzPts val="2400"/>
                <a:buFont typeface="Arial"/>
                <a:buNone/>
              </a:pPr>
              <a:r>
                <a:rPr lang="en-US" sz="2000" dirty="0"/>
                <a:t>Following the trend towards </a:t>
              </a:r>
              <a:r>
                <a:rPr lang="en-US" sz="2000" dirty="0" err="1"/>
                <a:t>globalisation</a:t>
              </a:r>
              <a:r>
                <a:rPr lang="en-US" sz="2000" dirty="0"/>
                <a:t>, the country implemented the “go global” strategy by combining “attract foreign investment” and “go global</a:t>
              </a:r>
              <a:r>
                <a:rPr lang="en-US" sz="2000" dirty="0" smtClean="0"/>
                <a:t>”.  </a:t>
              </a:r>
              <a:r>
                <a:rPr lang="en-US" sz="2000" dirty="0"/>
                <a:t>The “go global” strategy fully </a:t>
              </a:r>
              <a:r>
                <a:rPr lang="en-US" sz="2000" dirty="0" err="1"/>
                <a:t>utilises</a:t>
              </a:r>
              <a:r>
                <a:rPr lang="en-US" sz="2000" dirty="0"/>
                <a:t> international and domestic markets </a:t>
              </a:r>
              <a:r>
                <a:rPr lang="en-US" sz="2000" dirty="0" smtClean="0"/>
                <a:t>as well as </a:t>
              </a:r>
              <a:r>
                <a:rPr lang="en-US" sz="2000" dirty="0"/>
                <a:t>their resources to promote quality over quantity and a diversified market. </a:t>
              </a:r>
              <a:r>
                <a:rPr lang="en-US" sz="2000" dirty="0" smtClean="0"/>
                <a:t> It </a:t>
              </a:r>
              <a:r>
                <a:rPr lang="en-US" sz="2000" dirty="0"/>
                <a:t>facilitated the development of an open economy. </a:t>
              </a:r>
              <a:endParaRPr sz="2000" dirty="0"/>
            </a:p>
            <a:p>
              <a:pPr marL="0" marR="0" lvl="0" indent="0" algn="just" rtl="0">
                <a:lnSpc>
                  <a:spcPct val="150000"/>
                </a:lnSpc>
                <a:spcBef>
                  <a:spcPts val="0"/>
                </a:spcBef>
                <a:spcAft>
                  <a:spcPts val="0"/>
                </a:spcAft>
                <a:buClr>
                  <a:srgbClr val="000000"/>
                </a:buClr>
                <a:buSzPts val="2400"/>
                <a:buFont typeface="Arial"/>
                <a:buNone/>
              </a:pPr>
              <a:endParaRPr sz="2000" dirty="0"/>
            </a:p>
          </p:txBody>
        </p:sp>
      </p:grpSp>
      <p:sp>
        <p:nvSpPr>
          <p:cNvPr id="743" name="Google Shape;743;p70"/>
          <p:cNvSpPr txBox="1"/>
          <p:nvPr/>
        </p:nvSpPr>
        <p:spPr>
          <a:xfrm>
            <a:off x="3327361" y="1169131"/>
            <a:ext cx="5537277" cy="54451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1" i="0" u="none" strike="noStrike" cap="none">
              <a:solidFill>
                <a:schemeClr val="dk1"/>
              </a:solidFill>
              <a:latin typeface="DFKai-SB"/>
              <a:ea typeface="DFKai-SB"/>
              <a:cs typeface="DFKai-SB"/>
              <a:sym typeface="DFKai-SB"/>
            </a:endParaRPr>
          </a:p>
          <a:p>
            <a:pPr marL="0" marR="0" lvl="0" indent="0" algn="ctr" rtl="0">
              <a:lnSpc>
                <a:spcPct val="90000"/>
              </a:lnSpc>
              <a:spcBef>
                <a:spcPts val="0"/>
              </a:spcBef>
              <a:spcAft>
                <a:spcPts val="0"/>
              </a:spcAft>
              <a:buClr>
                <a:srgbClr val="000000"/>
              </a:buClr>
              <a:buSzPts val="2800"/>
              <a:buFont typeface="Arial"/>
              <a:buNone/>
            </a:pPr>
            <a:endParaRPr sz="2800" b="1" i="0" u="none" strike="noStrike" cap="none">
              <a:solidFill>
                <a:schemeClr val="dk1"/>
              </a:solidFill>
              <a:latin typeface="DFKai-SB"/>
              <a:ea typeface="DFKai-SB"/>
              <a:cs typeface="DFKai-SB"/>
              <a:sym typeface="DFKai-SB"/>
            </a:endParaRPr>
          </a:p>
        </p:txBody>
      </p:sp>
      <p:sp>
        <p:nvSpPr>
          <p:cNvPr id="744" name="Google Shape;744;p70"/>
          <p:cNvSpPr txBox="1"/>
          <p:nvPr/>
        </p:nvSpPr>
        <p:spPr>
          <a:xfrm>
            <a:off x="1580337" y="1075937"/>
            <a:ext cx="10152627" cy="51593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DFKai-SB"/>
              <a:buNone/>
            </a:pPr>
            <a:r>
              <a:rPr lang="en-US" sz="3200" b="1" dirty="0" smtClean="0">
                <a:solidFill>
                  <a:schemeClr val="dk1"/>
                </a:solidFill>
              </a:rPr>
              <a:t>Implementation of </a:t>
            </a:r>
            <a:r>
              <a:rPr lang="en-US" sz="3200" b="1" dirty="0">
                <a:solidFill>
                  <a:schemeClr val="dk1"/>
                </a:solidFill>
              </a:rPr>
              <a:t>“go global” strategy</a:t>
            </a:r>
            <a:endParaRPr sz="3200" b="1" dirty="0">
              <a:solidFill>
                <a:schemeClr val="dk1"/>
              </a:solidFill>
            </a:endParaRPr>
          </a:p>
        </p:txBody>
      </p:sp>
      <p:sp>
        <p:nvSpPr>
          <p:cNvPr id="745" name="Google Shape;745;p70"/>
          <p:cNvSpPr/>
          <p:nvPr/>
        </p:nvSpPr>
        <p:spPr>
          <a:xfrm>
            <a:off x="910479" y="1206643"/>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C000"/>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Arial"/>
              <a:buNone/>
            </a:pPr>
            <a:endParaRPr sz="2800" b="0" i="0" u="none" strike="noStrike" cap="none">
              <a:solidFill>
                <a:srgbClr val="000000"/>
              </a:solidFill>
              <a:latin typeface="Teko"/>
              <a:ea typeface="Teko"/>
              <a:cs typeface="Teko"/>
              <a:sym typeface="Teko"/>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71"/>
          <p:cNvSpPr txBox="1"/>
          <p:nvPr/>
        </p:nvSpPr>
        <p:spPr>
          <a:xfrm>
            <a:off x="3280921" y="1029773"/>
            <a:ext cx="6285866" cy="54451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1" i="0" u="none" strike="noStrike" cap="none" dirty="0" smtClean="0">
                <a:solidFill>
                  <a:schemeClr val="dk1"/>
                </a:solidFill>
                <a:latin typeface="Arial"/>
                <a:ea typeface="Arial"/>
                <a:cs typeface="Arial"/>
                <a:sym typeface="Arial"/>
              </a:rPr>
              <a:t>China’s accession to </a:t>
            </a:r>
            <a:r>
              <a:rPr lang="en-US" sz="3200" b="1" i="0" u="none" strike="noStrike" cap="none" dirty="0">
                <a:solidFill>
                  <a:schemeClr val="dk1"/>
                </a:solidFill>
                <a:latin typeface="Arial"/>
                <a:ea typeface="Arial"/>
                <a:cs typeface="Arial"/>
                <a:sym typeface="Arial"/>
              </a:rPr>
              <a:t>WTO</a:t>
            </a:r>
            <a:endParaRPr sz="2800" b="1" i="0" u="none" strike="noStrike" cap="none" dirty="0">
              <a:solidFill>
                <a:schemeClr val="dk1"/>
              </a:solidFill>
              <a:latin typeface="Arial"/>
              <a:ea typeface="Arial"/>
              <a:cs typeface="Arial"/>
              <a:sym typeface="Arial"/>
            </a:endParaRPr>
          </a:p>
        </p:txBody>
      </p:sp>
      <p:sp>
        <p:nvSpPr>
          <p:cNvPr id="751" name="Google Shape;751;p71"/>
          <p:cNvSpPr txBox="1"/>
          <p:nvPr/>
        </p:nvSpPr>
        <p:spPr>
          <a:xfrm>
            <a:off x="6323936" y="5271291"/>
            <a:ext cx="5464172" cy="13849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Source: https://article.xuexi.cn/articles/video/index.html?art_id=9624569443852382528&amp;read_id=4f87234b-d481-4ada-beff-ed717193163f&amp;ref_read_id=9aef3fc3-e336-4da8-bbba-8aa90feba70c&amp;reco_id=&amp;mod_id=&amp;cid=&amp;source=share&amp;study_style_id=video_default</a:t>
            </a:r>
            <a:endParaRPr sz="1400" b="0" i="0" u="none" strike="noStrike" cap="none" dirty="0">
              <a:solidFill>
                <a:srgbClr val="000000"/>
              </a:solidFill>
              <a:latin typeface="Arial"/>
              <a:ea typeface="Arial"/>
              <a:cs typeface="Arial"/>
              <a:sym typeface="Arial"/>
            </a:endParaRPr>
          </a:p>
        </p:txBody>
      </p:sp>
      <p:sp>
        <p:nvSpPr>
          <p:cNvPr id="752" name="Google Shape;752;p71"/>
          <p:cNvSpPr/>
          <p:nvPr/>
        </p:nvSpPr>
        <p:spPr>
          <a:xfrm>
            <a:off x="216335" y="179583"/>
            <a:ext cx="11771068" cy="788034"/>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dirty="0">
                <a:solidFill>
                  <a:srgbClr val="FFFFFF"/>
                </a:solidFill>
                <a:latin typeface="Times New Roman"/>
                <a:ea typeface="Times New Roman"/>
                <a:cs typeface="Times New Roman"/>
                <a:sym typeface="Times New Roman"/>
              </a:rPr>
              <a:t>Reform and opening-up after </a:t>
            </a:r>
            <a:r>
              <a:rPr lang="en-US" sz="2400" b="1" dirty="0">
                <a:solidFill>
                  <a:srgbClr val="FFFFFF"/>
                </a:solidFill>
                <a:latin typeface="Times New Roman"/>
                <a:ea typeface="Times New Roman"/>
                <a:cs typeface="Times New Roman"/>
                <a:sym typeface="Times New Roman"/>
              </a:rPr>
              <a:t>joining</a:t>
            </a:r>
            <a:r>
              <a:rPr lang="en-US" sz="2400" b="1" i="0" u="none" strike="noStrike" cap="none" dirty="0">
                <a:solidFill>
                  <a:srgbClr val="FFFFFF"/>
                </a:solidFill>
                <a:latin typeface="Times New Roman"/>
                <a:ea typeface="Times New Roman"/>
                <a:cs typeface="Times New Roman"/>
                <a:sym typeface="Times New Roman"/>
              </a:rPr>
              <a:t> </a:t>
            </a:r>
            <a:r>
              <a:rPr lang="en-US" sz="2400" b="1" i="0" u="none" strike="noStrike" cap="none" dirty="0" smtClean="0">
                <a:solidFill>
                  <a:srgbClr val="FFFFFF"/>
                </a:solidFill>
                <a:latin typeface="Times New Roman"/>
                <a:ea typeface="Times New Roman"/>
                <a:cs typeface="Times New Roman"/>
                <a:sym typeface="Times New Roman"/>
              </a:rPr>
              <a:t>World Trade Organization (WTO) </a:t>
            </a:r>
            <a:r>
              <a:rPr lang="en-US" sz="2400" b="1" i="0" u="none" strike="noStrike" cap="none" dirty="0">
                <a:solidFill>
                  <a:srgbClr val="FFFFFF"/>
                </a:solidFill>
                <a:latin typeface="Times New Roman"/>
                <a:ea typeface="Times New Roman"/>
                <a:cs typeface="Times New Roman"/>
                <a:sym typeface="Times New Roman"/>
              </a:rPr>
              <a:t>(2001—2012)</a:t>
            </a:r>
            <a:endParaRPr sz="2400" b="0" i="0" u="none" strike="noStrike" cap="none" dirty="0">
              <a:solidFill>
                <a:srgbClr val="000000"/>
              </a:solidFill>
              <a:latin typeface="Arial"/>
              <a:ea typeface="Arial"/>
              <a:cs typeface="Arial"/>
              <a:sym typeface="Arial"/>
            </a:endParaRPr>
          </a:p>
        </p:txBody>
      </p:sp>
      <p:sp>
        <p:nvSpPr>
          <p:cNvPr id="753" name="Google Shape;753;p71"/>
          <p:cNvSpPr/>
          <p:nvPr/>
        </p:nvSpPr>
        <p:spPr>
          <a:xfrm>
            <a:off x="216335" y="1633890"/>
            <a:ext cx="5760515" cy="4567405"/>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4" name="Google Shape;754;p71"/>
          <p:cNvSpPr/>
          <p:nvPr/>
        </p:nvSpPr>
        <p:spPr>
          <a:xfrm>
            <a:off x="304243" y="1945352"/>
            <a:ext cx="5584697" cy="4358116"/>
          </a:xfrm>
          <a:prstGeom prst="rect">
            <a:avLst/>
          </a:prstGeom>
          <a:noFill/>
          <a:ln>
            <a:noFill/>
          </a:ln>
        </p:spPr>
        <p:txBody>
          <a:bodyPr spcFirstLastPara="1" wrap="square" lIns="91425" tIns="45700" rIns="91425" bIns="45700" anchor="t" anchorCtr="0">
            <a:noAutofit/>
          </a:bodyPr>
          <a:lstStyle/>
          <a:p>
            <a:pPr marL="0" marR="0" lvl="0" indent="0" algn="just" rtl="0">
              <a:lnSpc>
                <a:spcPct val="115000"/>
              </a:lnSpc>
              <a:spcBef>
                <a:spcPts val="0"/>
              </a:spcBef>
              <a:spcAft>
                <a:spcPts val="0"/>
              </a:spcAft>
              <a:buClr>
                <a:srgbClr val="000000"/>
              </a:buClr>
              <a:buSzPts val="2000"/>
              <a:buFont typeface="Arial"/>
              <a:buNone/>
            </a:pPr>
            <a:r>
              <a:rPr lang="en-US" sz="1800" dirty="0">
                <a:sym typeface="Times New Roman"/>
              </a:rPr>
              <a:t>On 11 December 2001, China officially became a Member State of the </a:t>
            </a:r>
            <a:r>
              <a:rPr lang="en-US" sz="1800" dirty="0" smtClean="0">
                <a:sym typeface="Times New Roman"/>
              </a:rPr>
              <a:t>WTO. </a:t>
            </a:r>
            <a:r>
              <a:rPr lang="en-US" sz="1800" dirty="0">
                <a:sym typeface="Times New Roman"/>
              </a:rPr>
              <a:t>This was an important milestone in the country’s reform and opening-up journey. It also represented an important opportunity for the </a:t>
            </a:r>
            <a:r>
              <a:rPr lang="en-US" sz="1800" dirty="0" smtClean="0">
                <a:sym typeface="Times New Roman"/>
              </a:rPr>
              <a:t>country’s </a:t>
            </a:r>
            <a:r>
              <a:rPr lang="en-US" sz="1800" dirty="0">
                <a:sym typeface="Times New Roman"/>
              </a:rPr>
              <a:t>further </a:t>
            </a:r>
            <a:r>
              <a:rPr lang="en-US" sz="1800" dirty="0" smtClean="0">
                <a:sym typeface="Times New Roman"/>
              </a:rPr>
              <a:t>opening-up.</a:t>
            </a:r>
            <a:endParaRPr sz="1800" dirty="0">
              <a:sym typeface="Times New Roman"/>
            </a:endParaRPr>
          </a:p>
          <a:p>
            <a:pPr marL="0" lvl="0" indent="0" algn="just" rtl="0">
              <a:lnSpc>
                <a:spcPct val="115000"/>
              </a:lnSpc>
              <a:spcBef>
                <a:spcPts val="0"/>
              </a:spcBef>
              <a:spcAft>
                <a:spcPts val="0"/>
              </a:spcAft>
              <a:buClr>
                <a:schemeClr val="dk1"/>
              </a:buClr>
              <a:buSzPts val="2000"/>
              <a:buFont typeface="Arial"/>
              <a:buNone/>
            </a:pPr>
            <a:endParaRPr sz="1800" dirty="0">
              <a:sym typeface="Times New Roman"/>
            </a:endParaRPr>
          </a:p>
          <a:p>
            <a:pPr lvl="0" algn="just">
              <a:lnSpc>
                <a:spcPct val="115000"/>
              </a:lnSpc>
              <a:buSzPts val="2000"/>
            </a:pPr>
            <a:r>
              <a:rPr lang="en-US" sz="1800" dirty="0">
                <a:sym typeface="Times New Roman"/>
              </a:rPr>
              <a:t>After its </a:t>
            </a:r>
            <a:r>
              <a:rPr lang="en-US" sz="1800" dirty="0" smtClean="0">
                <a:sym typeface="Times New Roman"/>
              </a:rPr>
              <a:t>accession to </a:t>
            </a:r>
            <a:r>
              <a:rPr lang="en-US" sz="1800" dirty="0">
                <a:sym typeface="Times New Roman"/>
              </a:rPr>
              <a:t>the WTO, </a:t>
            </a:r>
            <a:r>
              <a:rPr lang="en-US" sz="1800" dirty="0" smtClean="0">
                <a:sym typeface="Times New Roman"/>
              </a:rPr>
              <a:t>China</a:t>
            </a:r>
            <a:r>
              <a:rPr lang="en-US" altLang="zh-HK" sz="1800" dirty="0" smtClean="0">
                <a:sym typeface="Times New Roman"/>
              </a:rPr>
              <a:t> </a:t>
            </a:r>
            <a:r>
              <a:rPr lang="en-US" sz="1800" dirty="0" smtClean="0">
                <a:sym typeface="Times New Roman"/>
              </a:rPr>
              <a:t>upheld free </a:t>
            </a:r>
            <a:r>
              <a:rPr lang="en-US" sz="1800" dirty="0">
                <a:sym typeface="Times New Roman"/>
              </a:rPr>
              <a:t>trade </a:t>
            </a:r>
            <a:r>
              <a:rPr lang="en-US" sz="1800" dirty="0" smtClean="0">
                <a:sym typeface="Times New Roman"/>
              </a:rPr>
              <a:t>ideals and fulfilled </a:t>
            </a:r>
            <a:r>
              <a:rPr lang="en-US" sz="1800" dirty="0">
                <a:sym typeface="Times New Roman"/>
              </a:rPr>
              <a:t>its </a:t>
            </a:r>
            <a:r>
              <a:rPr lang="en-US" sz="1800" dirty="0" smtClean="0">
                <a:sym typeface="Times New Roman"/>
              </a:rPr>
              <a:t>promise by</a:t>
            </a:r>
            <a:r>
              <a:rPr lang="en-US" altLang="zh-HK" sz="1800" dirty="0" smtClean="0">
                <a:sym typeface="Times New Roman"/>
              </a:rPr>
              <a:t> </a:t>
            </a:r>
            <a:r>
              <a:rPr lang="en-US" sz="1800" dirty="0" smtClean="0">
                <a:sym typeface="Times New Roman"/>
              </a:rPr>
              <a:t>opening-up its market for mutual </a:t>
            </a:r>
            <a:r>
              <a:rPr lang="en-US" sz="1800" dirty="0">
                <a:sym typeface="Times New Roman"/>
              </a:rPr>
              <a:t>benefits </a:t>
            </a:r>
            <a:r>
              <a:rPr lang="en-US" sz="1800" dirty="0" smtClean="0">
                <a:sym typeface="Times New Roman"/>
              </a:rPr>
              <a:t>and a </a:t>
            </a:r>
            <a:r>
              <a:rPr lang="en-US" sz="1800" dirty="0">
                <a:sym typeface="Times New Roman"/>
              </a:rPr>
              <a:t>win-win situation. </a:t>
            </a:r>
            <a:endParaRPr sz="1800" dirty="0">
              <a:sym typeface="Times New Roman"/>
            </a:endParaRPr>
          </a:p>
        </p:txBody>
      </p:sp>
      <p:pic>
        <p:nvPicPr>
          <p:cNvPr id="755" name="Google Shape;755;p71">
            <a:hlinkClick r:id="rId3"/>
          </p:cNvPr>
          <p:cNvPicPr preferRelativeResize="0"/>
          <p:nvPr/>
        </p:nvPicPr>
        <p:blipFill rotWithShape="1">
          <a:blip r:embed="rId4">
            <a:alphaModFix/>
          </a:blip>
          <a:srcRect/>
          <a:stretch/>
        </p:blipFill>
        <p:spPr>
          <a:xfrm>
            <a:off x="6323936" y="1633890"/>
            <a:ext cx="5260319" cy="2895269"/>
          </a:xfrm>
          <a:prstGeom prst="rect">
            <a:avLst/>
          </a:prstGeom>
          <a:noFill/>
          <a:ln>
            <a:noFill/>
          </a:ln>
        </p:spPr>
      </p:pic>
      <p:sp>
        <p:nvSpPr>
          <p:cNvPr id="756" name="Google Shape;756;p71"/>
          <p:cNvSpPr/>
          <p:nvPr/>
        </p:nvSpPr>
        <p:spPr>
          <a:xfrm>
            <a:off x="6323936" y="4500115"/>
            <a:ext cx="5260319" cy="400110"/>
          </a:xfrm>
          <a:prstGeom prst="rect">
            <a:avLst/>
          </a:prstGeom>
          <a:noFill/>
          <a:ln w="28575" cap="flat" cmpd="sng">
            <a:solidFill>
              <a:srgbClr val="FF996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000" b="0" i="0" u="none" strike="noStrike" cap="none">
                <a:solidFill>
                  <a:schemeClr val="dk1"/>
                </a:solidFill>
                <a:latin typeface="Arial"/>
                <a:ea typeface="Arial"/>
                <a:cs typeface="Arial"/>
                <a:sym typeface="Arial"/>
              </a:rPr>
              <a:t>Click on the image to watch the video</a:t>
            </a:r>
            <a:endParaRPr sz="2000" b="0" i="0" u="none" strike="noStrike" cap="none">
              <a:solidFill>
                <a:schemeClr val="dk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72"/>
          <p:cNvSpPr txBox="1"/>
          <p:nvPr/>
        </p:nvSpPr>
        <p:spPr>
          <a:xfrm>
            <a:off x="3301331" y="565082"/>
            <a:ext cx="5806021" cy="54451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1" i="0" u="none" strike="noStrike" cap="none" dirty="0">
                <a:solidFill>
                  <a:schemeClr val="dk1"/>
                </a:solidFill>
                <a:latin typeface="Arial"/>
                <a:ea typeface="Arial"/>
                <a:cs typeface="Arial"/>
                <a:sym typeface="Arial"/>
              </a:rPr>
              <a:t>World Trade </a:t>
            </a:r>
            <a:r>
              <a:rPr lang="en-US" sz="3200" b="1" i="0" u="none" strike="noStrike" cap="none" dirty="0" smtClean="0">
                <a:solidFill>
                  <a:schemeClr val="dk1"/>
                </a:solidFill>
                <a:latin typeface="Arial"/>
                <a:ea typeface="Arial"/>
                <a:cs typeface="Arial"/>
                <a:sym typeface="Arial"/>
              </a:rPr>
              <a:t>Orga</a:t>
            </a:r>
            <a:r>
              <a:rPr lang="en-US" sz="3200" b="1" dirty="0">
                <a:solidFill>
                  <a:schemeClr val="dk1"/>
                </a:solidFill>
              </a:rPr>
              <a:t>nizati</a:t>
            </a:r>
            <a:r>
              <a:rPr lang="en-US" sz="3200" b="1" i="0" u="none" strike="noStrike" cap="none" dirty="0" smtClean="0">
                <a:solidFill>
                  <a:schemeClr val="dk1"/>
                </a:solidFill>
                <a:latin typeface="Arial"/>
                <a:ea typeface="Arial"/>
                <a:cs typeface="Arial"/>
                <a:sym typeface="Arial"/>
              </a:rPr>
              <a:t>on</a:t>
            </a:r>
            <a:endParaRPr sz="2800" b="1" i="0" u="none" strike="noStrike" cap="none" dirty="0">
              <a:solidFill>
                <a:schemeClr val="dk1"/>
              </a:solidFill>
              <a:latin typeface="Arial"/>
              <a:ea typeface="Arial"/>
              <a:cs typeface="Arial"/>
              <a:sym typeface="Arial"/>
            </a:endParaRPr>
          </a:p>
        </p:txBody>
      </p:sp>
      <p:sp>
        <p:nvSpPr>
          <p:cNvPr id="763" name="Google Shape;763;p72"/>
          <p:cNvSpPr/>
          <p:nvPr/>
        </p:nvSpPr>
        <p:spPr>
          <a:xfrm>
            <a:off x="670614" y="1245034"/>
            <a:ext cx="10812326" cy="4487172"/>
          </a:xfrm>
          <a:prstGeom prst="rect">
            <a:avLst/>
          </a:prstGeom>
          <a:noFill/>
          <a:ln>
            <a:noFill/>
          </a:ln>
        </p:spPr>
        <p:txBody>
          <a:bodyPr spcFirstLastPara="1" wrap="square" lIns="91425" tIns="45700" rIns="91425" bIns="45700" anchor="t" anchorCtr="0">
            <a:noAutofit/>
          </a:bodyPr>
          <a:lstStyle/>
          <a:p>
            <a:pPr lvl="0" algn="just" rtl="0">
              <a:lnSpc>
                <a:spcPct val="110000"/>
              </a:lnSpc>
              <a:spcBef>
                <a:spcPts val="0"/>
              </a:spcBef>
              <a:spcAft>
                <a:spcPts val="0"/>
              </a:spcAft>
              <a:buClr>
                <a:schemeClr val="dk1"/>
              </a:buClr>
              <a:buSzPts val="2000"/>
              <a:buFont typeface="Arial"/>
              <a:buNone/>
            </a:pPr>
            <a:r>
              <a:rPr lang="en-US" sz="1800" dirty="0">
                <a:sym typeface="Times New Roman"/>
              </a:rPr>
              <a:t>The World Trade Organization (WTO), founded in 1995, was formerly the General Agreement on Tariffs and Trade (GATT) signed in 1947. Its headquarters is in Geneva, Switzerland. </a:t>
            </a:r>
            <a:r>
              <a:rPr lang="en-US" sz="1800" dirty="0" smtClean="0">
                <a:sym typeface="Times New Roman"/>
              </a:rPr>
              <a:t> As </a:t>
            </a:r>
            <a:r>
              <a:rPr lang="en-US" sz="1800" dirty="0">
                <a:sym typeface="Times New Roman"/>
              </a:rPr>
              <a:t>of 2021, there were 164 member states in the WTO. </a:t>
            </a:r>
            <a:endParaRPr sz="1800" dirty="0">
              <a:sym typeface="Times New Roman"/>
            </a:endParaRPr>
          </a:p>
          <a:p>
            <a:pPr marL="0" lvl="0" indent="304800" algn="just" rtl="0">
              <a:lnSpc>
                <a:spcPct val="110000"/>
              </a:lnSpc>
              <a:spcBef>
                <a:spcPts val="0"/>
              </a:spcBef>
              <a:spcAft>
                <a:spcPts val="0"/>
              </a:spcAft>
              <a:buClr>
                <a:schemeClr val="dk1"/>
              </a:buClr>
              <a:buSzPts val="2000"/>
              <a:buFont typeface="Arial"/>
              <a:buNone/>
            </a:pPr>
            <a:endParaRPr lang="en-US" sz="1800" dirty="0">
              <a:sym typeface="Times New Roman"/>
            </a:endParaRPr>
          </a:p>
          <a:p>
            <a:pPr lvl="0" algn="just" rtl="0">
              <a:lnSpc>
                <a:spcPct val="110000"/>
              </a:lnSpc>
              <a:spcBef>
                <a:spcPts val="0"/>
              </a:spcBef>
              <a:spcAft>
                <a:spcPts val="0"/>
              </a:spcAft>
              <a:buClr>
                <a:schemeClr val="dk1"/>
              </a:buClr>
              <a:buSzPts val="2000"/>
              <a:buFont typeface="Arial"/>
              <a:buNone/>
            </a:pPr>
            <a:r>
              <a:rPr lang="en-US" sz="1800" dirty="0">
                <a:sym typeface="Times New Roman"/>
              </a:rPr>
              <a:t>In July 1986, China applied to restore its status as a contracting party in GATT and began its negotiation with the parties concerned</a:t>
            </a:r>
            <a:r>
              <a:rPr lang="en-US" sz="1800" dirty="0" smtClean="0">
                <a:sym typeface="Times New Roman"/>
              </a:rPr>
              <a:t>.  </a:t>
            </a:r>
            <a:r>
              <a:rPr lang="en-US" sz="1800" dirty="0">
                <a:sym typeface="Times New Roman"/>
              </a:rPr>
              <a:t>In 2011, China became the </a:t>
            </a:r>
            <a:r>
              <a:rPr lang="en-US" sz="1800" dirty="0" smtClean="0">
                <a:sym typeface="Times New Roman"/>
              </a:rPr>
              <a:t>143rd </a:t>
            </a:r>
            <a:r>
              <a:rPr lang="en-US" sz="1800" dirty="0">
                <a:sym typeface="Times New Roman"/>
              </a:rPr>
              <a:t>member of the WTO</a:t>
            </a:r>
            <a:r>
              <a:rPr lang="en-US" sz="1800" dirty="0" smtClean="0">
                <a:sym typeface="Times New Roman"/>
              </a:rPr>
              <a:t>.  </a:t>
            </a:r>
            <a:r>
              <a:rPr lang="en-US" sz="1800" dirty="0">
                <a:sym typeface="Times New Roman"/>
              </a:rPr>
              <a:t>In 1986, Hong Kong joined GATT as a separate customs territory and, in 1995, became a founding member of the WTO. </a:t>
            </a:r>
            <a:r>
              <a:rPr lang="en-US" sz="1800" dirty="0" smtClean="0">
                <a:sym typeface="Times New Roman"/>
              </a:rPr>
              <a:t> After </a:t>
            </a:r>
            <a:r>
              <a:rPr lang="en-US" sz="1800" dirty="0">
                <a:sym typeface="Times New Roman"/>
              </a:rPr>
              <a:t>its return to the Mainland in 1997, Hong Kong maintained its separate membership as “Hong Kong, China”.</a:t>
            </a:r>
            <a:endParaRPr sz="1800" dirty="0"/>
          </a:p>
          <a:p>
            <a:pPr marL="0" lvl="0" indent="0" algn="just" rtl="0">
              <a:lnSpc>
                <a:spcPct val="110000"/>
              </a:lnSpc>
              <a:spcBef>
                <a:spcPts val="0"/>
              </a:spcBef>
              <a:spcAft>
                <a:spcPts val="0"/>
              </a:spcAft>
              <a:buClr>
                <a:schemeClr val="dk1"/>
              </a:buClr>
              <a:buSzPts val="2000"/>
              <a:buFont typeface="Arial"/>
              <a:buNone/>
            </a:pPr>
            <a:endParaRPr sz="1800" dirty="0">
              <a:sym typeface="Times New Roman"/>
            </a:endParaRPr>
          </a:p>
          <a:p>
            <a:pPr marL="0" marR="0" lvl="0" indent="0" algn="just" rtl="0">
              <a:lnSpc>
                <a:spcPct val="110000"/>
              </a:lnSpc>
              <a:spcBef>
                <a:spcPts val="0"/>
              </a:spcBef>
              <a:spcAft>
                <a:spcPts val="0"/>
              </a:spcAft>
              <a:buClr>
                <a:srgbClr val="000000"/>
              </a:buClr>
              <a:buSzPts val="2000"/>
              <a:buFont typeface="Arial"/>
              <a:buNone/>
            </a:pPr>
            <a:r>
              <a:rPr lang="en-US" sz="1800" dirty="0">
                <a:sym typeface="Times New Roman"/>
              </a:rPr>
              <a:t>The WTO’s main activities include monitoring the implementation of multilateral trade agreements, presiding over multilateral trade negotiations, resolving trade disputes, reviewing trade policies of the Member States, enhancing trading capacities of developing countries, and collaborating with the International Monetary Fund and the World Bank to formulate global economic policies.</a:t>
            </a:r>
            <a:endParaRPr sz="1800" dirty="0">
              <a:sym typeface="Times New Roman"/>
            </a:endParaRPr>
          </a:p>
        </p:txBody>
      </p:sp>
      <p:sp>
        <p:nvSpPr>
          <p:cNvPr id="764" name="Google Shape;764;p72"/>
          <p:cNvSpPr txBox="1"/>
          <p:nvPr/>
        </p:nvSpPr>
        <p:spPr>
          <a:xfrm>
            <a:off x="619333" y="5630678"/>
            <a:ext cx="113136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Source: </a:t>
            </a:r>
            <a:endParaRPr sz="1400" b="0" i="0" u="none" strike="noStrike" cap="none" dirty="0">
              <a:solidFill>
                <a:schemeClr val="dk1"/>
              </a:solidFill>
              <a:latin typeface="Times New Roman"/>
              <a:ea typeface="Times New Roman"/>
              <a:cs typeface="Times New Roman"/>
              <a:sym typeface="Times New Roman"/>
            </a:endParaRPr>
          </a:p>
          <a:p>
            <a:pPr marL="285750" marR="0" lvl="0" indent="-285750" algn="l" rtl="0">
              <a:lnSpc>
                <a:spcPct val="100000"/>
              </a:lnSpc>
              <a:spcBef>
                <a:spcPts val="0"/>
              </a:spcBef>
              <a:spcAft>
                <a:spcPts val="0"/>
              </a:spcAft>
              <a:buClr>
                <a:schemeClr val="dk1"/>
              </a:buClr>
              <a:buSzPts val="1400"/>
              <a:buFont typeface="Arial"/>
              <a:buChar char="•"/>
            </a:pPr>
            <a:r>
              <a:rPr lang="en-US" sz="1400" b="0" i="0" u="none" strike="noStrike" cap="none" dirty="0" smtClean="0">
                <a:solidFill>
                  <a:schemeClr val="dk1"/>
                </a:solidFill>
                <a:latin typeface="Times New Roman"/>
                <a:ea typeface="Times New Roman"/>
                <a:cs typeface="Times New Roman"/>
                <a:sym typeface="Times New Roman"/>
              </a:rPr>
              <a:t>A Brief </a:t>
            </a:r>
            <a:r>
              <a:rPr lang="en-US" sz="1400" b="0" i="0" u="none" strike="noStrike" cap="none" dirty="0">
                <a:solidFill>
                  <a:schemeClr val="dk1"/>
                </a:solidFill>
                <a:latin typeface="Times New Roman"/>
                <a:ea typeface="Times New Roman"/>
                <a:cs typeface="Times New Roman"/>
                <a:sym typeface="Times New Roman"/>
              </a:rPr>
              <a:t>History of Reform and Opening-up (</a:t>
            </a:r>
            <a:r>
              <a:rPr lang="en-US" sz="1400" b="0" i="0" u="none" strike="noStrike" cap="none" dirty="0" err="1">
                <a:solidFill>
                  <a:schemeClr val="dk1"/>
                </a:solidFill>
                <a:latin typeface="Times New Roman"/>
                <a:ea typeface="Times New Roman"/>
                <a:cs typeface="Times New Roman"/>
                <a:sym typeface="Times New Roman"/>
              </a:rPr>
              <a:t>改革開放簡史</a:t>
            </a:r>
            <a:r>
              <a:rPr lang="en-US" sz="1400" b="0" i="0" u="none" strike="noStrike" cap="none" dirty="0">
                <a:solidFill>
                  <a:schemeClr val="dk1"/>
                </a:solidFill>
                <a:latin typeface="Times New Roman"/>
                <a:ea typeface="Times New Roman"/>
                <a:cs typeface="Times New Roman"/>
                <a:sym typeface="Times New Roman"/>
              </a:rPr>
              <a:t>), People’s Publishing House, China Social Sciences Press. P. 130-131. </a:t>
            </a:r>
            <a:endParaRPr sz="1400" b="0" i="0" u="none" strike="noStrike" cap="none" dirty="0">
              <a:solidFill>
                <a:schemeClr val="dk1"/>
              </a:solidFill>
              <a:latin typeface="Times New Roman"/>
              <a:ea typeface="Times New Roman"/>
              <a:cs typeface="Times New Roman"/>
              <a:sym typeface="Times New Roman"/>
            </a:endParaRPr>
          </a:p>
          <a:p>
            <a:pPr marL="285750" marR="0" lvl="0" indent="-285750" algn="l" rtl="0">
              <a:lnSpc>
                <a:spcPct val="100000"/>
              </a:lnSpc>
              <a:spcBef>
                <a:spcPts val="0"/>
              </a:spcBef>
              <a:spcAft>
                <a:spcPts val="0"/>
              </a:spcAft>
              <a:buClr>
                <a:schemeClr val="dk1"/>
              </a:buClr>
              <a:buSzPts val="1400"/>
              <a:buFont typeface="Arial"/>
              <a:buChar char="•"/>
            </a:pPr>
            <a:r>
              <a:rPr lang="en-US" sz="1400" b="0" i="0" u="none" strike="noStrike" cap="none" dirty="0">
                <a:solidFill>
                  <a:schemeClr val="dk1"/>
                </a:solidFill>
                <a:latin typeface="Times New Roman"/>
                <a:ea typeface="Times New Roman"/>
                <a:cs typeface="Times New Roman"/>
                <a:sym typeface="Times New Roman"/>
              </a:rPr>
              <a:t>The website of the Ministry of Foreign Affairs of the People’s Republic of China. https://www.mfa.gov.cn/web/gjhdq_676201/gjhdqzz_681964/lhg_681966/jbqk_681968/200802/t20080229_9380022.shtml</a:t>
            </a:r>
            <a:endParaRPr sz="1400" b="0" i="0" u="none" strike="noStrike" cap="none" dirty="0">
              <a:solidFill>
                <a:schemeClr val="dk1"/>
              </a:solidFill>
              <a:latin typeface="Times New Roman"/>
              <a:ea typeface="Times New Roman"/>
              <a:cs typeface="Times New Roman"/>
              <a:sym typeface="Times New Roman"/>
            </a:endParaRPr>
          </a:p>
        </p:txBody>
      </p:sp>
      <p:sp>
        <p:nvSpPr>
          <p:cNvPr id="7" name="Google Shape;172;p24"/>
          <p:cNvSpPr txBox="1"/>
          <p:nvPr/>
        </p:nvSpPr>
        <p:spPr>
          <a:xfrm>
            <a:off x="366294" y="395825"/>
            <a:ext cx="1179286" cy="338514"/>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sym typeface="Arial"/>
              </a:rPr>
              <a:t>Reference</a:t>
            </a:r>
            <a:endParaRPr sz="1600" b="1"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73"/>
          <p:cNvSpPr/>
          <p:nvPr/>
        </p:nvSpPr>
        <p:spPr>
          <a:xfrm>
            <a:off x="1740391" y="1390770"/>
            <a:ext cx="9824319" cy="58137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400"/>
              <a:buFont typeface="Arial"/>
              <a:buNone/>
            </a:pPr>
            <a:endParaRPr sz="2400" b="0" i="0" u="none" strike="noStrike" cap="none">
              <a:solidFill>
                <a:srgbClr val="000000"/>
              </a:solidFill>
              <a:latin typeface="DFKai-SB"/>
              <a:ea typeface="DFKai-SB"/>
              <a:cs typeface="DFKai-SB"/>
              <a:sym typeface="DFKai-SB"/>
            </a:endParaRPr>
          </a:p>
        </p:txBody>
      </p:sp>
      <p:sp>
        <p:nvSpPr>
          <p:cNvPr id="773" name="Google Shape;773;p73"/>
          <p:cNvSpPr txBox="1"/>
          <p:nvPr/>
        </p:nvSpPr>
        <p:spPr>
          <a:xfrm>
            <a:off x="2779473" y="1163869"/>
            <a:ext cx="6333473" cy="54451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800"/>
              <a:buFont typeface="Arial"/>
              <a:buNone/>
            </a:pPr>
            <a:endParaRPr sz="2800" b="1" i="0" u="none" strike="noStrike" cap="none">
              <a:solidFill>
                <a:schemeClr val="dk1"/>
              </a:solidFill>
              <a:latin typeface="DFKai-SB"/>
              <a:ea typeface="DFKai-SB"/>
              <a:cs typeface="DFKai-SB"/>
              <a:sym typeface="DFKai-SB"/>
            </a:endParaRPr>
          </a:p>
        </p:txBody>
      </p:sp>
      <p:grpSp>
        <p:nvGrpSpPr>
          <p:cNvPr id="774" name="Google Shape;774;p73"/>
          <p:cNvGrpSpPr/>
          <p:nvPr/>
        </p:nvGrpSpPr>
        <p:grpSpPr>
          <a:xfrm>
            <a:off x="831780" y="1046979"/>
            <a:ext cx="10228857" cy="2763021"/>
            <a:chOff x="1058233" y="2324100"/>
            <a:chExt cx="9577217" cy="3094829"/>
          </a:xfrm>
        </p:grpSpPr>
        <p:sp>
          <p:nvSpPr>
            <p:cNvPr id="775" name="Google Shape;775;p73"/>
            <p:cNvSpPr/>
            <p:nvPr/>
          </p:nvSpPr>
          <p:spPr>
            <a:xfrm>
              <a:off x="1058233" y="2750724"/>
              <a:ext cx="9370613" cy="2668205"/>
            </a:xfrm>
            <a:prstGeom prst="roundRect">
              <a:avLst>
                <a:gd name="adj" fmla="val 0"/>
              </a:avLst>
            </a:prstGeom>
            <a:solidFill>
              <a:srgbClr val="4472C4">
                <a:alpha val="1333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76" name="Google Shape;776;p73"/>
            <p:cNvSpPr/>
            <p:nvPr/>
          </p:nvSpPr>
          <p:spPr>
            <a:xfrm>
              <a:off x="1146074" y="2324100"/>
              <a:ext cx="9489376" cy="2911619"/>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77" name="Google Shape;777;p73"/>
            <p:cNvSpPr txBox="1"/>
            <p:nvPr/>
          </p:nvSpPr>
          <p:spPr>
            <a:xfrm>
              <a:off x="1349842" y="2455027"/>
              <a:ext cx="8994000" cy="2302798"/>
            </a:xfrm>
            <a:prstGeom prst="rect">
              <a:avLst/>
            </a:prstGeom>
            <a:noFill/>
            <a:ln>
              <a:noFill/>
            </a:ln>
          </p:spPr>
          <p:txBody>
            <a:bodyPr spcFirstLastPara="1" wrap="square" lIns="91425" tIns="45700" rIns="91425" bIns="45700" anchor="t" anchorCtr="0">
              <a:spAutoFit/>
            </a:bodyPr>
            <a:lstStyle/>
            <a:p>
              <a:pPr marL="0" marR="0" lvl="0" indent="0" algn="just" rtl="0">
                <a:lnSpc>
                  <a:spcPct val="110000"/>
                </a:lnSpc>
                <a:spcBef>
                  <a:spcPts val="0"/>
                </a:spcBef>
                <a:spcAft>
                  <a:spcPts val="0"/>
                </a:spcAft>
                <a:buClr>
                  <a:srgbClr val="000000"/>
                </a:buClr>
                <a:buSzPts val="2400"/>
                <a:buFont typeface="Arial"/>
                <a:buNone/>
              </a:pPr>
              <a:endParaRPr sz="1600" dirty="0">
                <a:solidFill>
                  <a:schemeClr val="dk1"/>
                </a:solidFill>
                <a:latin typeface="Times New Roman"/>
                <a:ea typeface="Times New Roman"/>
                <a:cs typeface="Times New Roman"/>
                <a:sym typeface="Times New Roman"/>
              </a:endParaRPr>
            </a:p>
            <a:p>
              <a:pPr marL="0" lvl="0" indent="0" algn="just" rtl="0">
                <a:lnSpc>
                  <a:spcPct val="110000"/>
                </a:lnSpc>
                <a:spcBef>
                  <a:spcPts val="0"/>
                </a:spcBef>
                <a:spcAft>
                  <a:spcPts val="0"/>
                </a:spcAft>
                <a:buClr>
                  <a:schemeClr val="dk1"/>
                </a:buClr>
                <a:buSzPts val="2400"/>
                <a:buFont typeface="Arial"/>
                <a:buNone/>
              </a:pPr>
              <a:r>
                <a:rPr lang="en-US" sz="2000" dirty="0">
                  <a:sym typeface="Times New Roman"/>
                </a:rPr>
                <a:t>In the early 21st century, through the exploration </a:t>
              </a:r>
              <a:r>
                <a:rPr lang="en-US" sz="2000" dirty="0" smtClean="0">
                  <a:sym typeface="Times New Roman"/>
                </a:rPr>
                <a:t>during the course of </a:t>
              </a:r>
              <a:r>
                <a:rPr lang="en-US" sz="2000" dirty="0">
                  <a:sym typeface="Times New Roman"/>
                </a:rPr>
                <a:t>the reform and opening-up, the country basically established a socialist market economy and maintained generally sound </a:t>
              </a:r>
              <a:r>
                <a:rPr lang="en-US" sz="2000" dirty="0" smtClean="0">
                  <a:sym typeface="Times New Roman"/>
                </a:rPr>
                <a:t>economic development.  However</a:t>
              </a:r>
              <a:r>
                <a:rPr lang="en-US" sz="2000" dirty="0">
                  <a:sym typeface="Times New Roman"/>
                </a:rPr>
                <a:t>, there were still many problems with the system which needed to be resolved through further economic reform. </a:t>
              </a:r>
              <a:endParaRPr sz="2000" dirty="0">
                <a:sym typeface="Times New Roman"/>
              </a:endParaRPr>
            </a:p>
          </p:txBody>
        </p:sp>
      </p:grpSp>
      <p:sp>
        <p:nvSpPr>
          <p:cNvPr id="778" name="Google Shape;778;p73"/>
          <p:cNvSpPr txBox="1"/>
          <p:nvPr/>
        </p:nvSpPr>
        <p:spPr>
          <a:xfrm>
            <a:off x="925599" y="331746"/>
            <a:ext cx="9427176" cy="51593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200"/>
              <a:buFont typeface="DFKai-SB"/>
              <a:buNone/>
            </a:pPr>
            <a:r>
              <a:rPr lang="en-US" sz="3200" b="1" dirty="0">
                <a:solidFill>
                  <a:schemeClr val="dk1"/>
                </a:solidFill>
              </a:rPr>
              <a:t>Improvement of  the socialist </a:t>
            </a:r>
            <a:r>
              <a:rPr lang="en-US" sz="3200" b="1" i="0" u="none" strike="noStrike" cap="none" dirty="0">
                <a:solidFill>
                  <a:schemeClr val="dk1"/>
                </a:solidFill>
                <a:latin typeface="Arial"/>
                <a:ea typeface="Arial"/>
                <a:cs typeface="Arial"/>
                <a:sym typeface="Arial"/>
              </a:rPr>
              <a:t>market economy</a:t>
            </a:r>
            <a:endParaRPr sz="1400" b="0" i="0" u="none" strike="noStrike" cap="none" dirty="0">
              <a:solidFill>
                <a:srgbClr val="000000"/>
              </a:solidFill>
              <a:latin typeface="Arial"/>
              <a:ea typeface="Arial"/>
              <a:cs typeface="Arial"/>
              <a:sym typeface="Arial"/>
            </a:endParaRPr>
          </a:p>
        </p:txBody>
      </p:sp>
      <p:pic>
        <p:nvPicPr>
          <p:cNvPr id="779" name="Google Shape;779;p73"/>
          <p:cNvPicPr preferRelativeResize="0"/>
          <p:nvPr/>
        </p:nvPicPr>
        <p:blipFill rotWithShape="1">
          <a:blip r:embed="rId3">
            <a:alphaModFix/>
          </a:blip>
          <a:srcRect/>
          <a:stretch/>
        </p:blipFill>
        <p:spPr>
          <a:xfrm>
            <a:off x="1313725" y="3972265"/>
            <a:ext cx="1275832" cy="1275832"/>
          </a:xfrm>
          <a:custGeom>
            <a:avLst/>
            <a:gdLst/>
            <a:ahLst/>
            <a:cxnLst/>
            <a:rect l="l" t="t" r="r" b="b"/>
            <a:pathLst>
              <a:path w="1275832" h="1275832" extrusionOk="0">
                <a:moveTo>
                  <a:pt x="637916" y="0"/>
                </a:moveTo>
                <a:cubicBezTo>
                  <a:pt x="990227" y="0"/>
                  <a:pt x="1275832" y="285605"/>
                  <a:pt x="1275832" y="637916"/>
                </a:cubicBezTo>
                <a:cubicBezTo>
                  <a:pt x="1275832" y="990227"/>
                  <a:pt x="990227" y="1275832"/>
                  <a:pt x="637916" y="1275832"/>
                </a:cubicBezTo>
                <a:cubicBezTo>
                  <a:pt x="285605" y="1275832"/>
                  <a:pt x="0" y="990227"/>
                  <a:pt x="0" y="637916"/>
                </a:cubicBezTo>
                <a:cubicBezTo>
                  <a:pt x="0" y="285605"/>
                  <a:pt x="285605" y="0"/>
                  <a:pt x="637916" y="0"/>
                </a:cubicBezTo>
                <a:close/>
              </a:path>
            </a:pathLst>
          </a:custGeom>
          <a:solidFill>
            <a:schemeClr val="lt1"/>
          </a:solidFill>
          <a:ln w="28575" cap="flat" cmpd="sng">
            <a:solidFill>
              <a:schemeClr val="lt1"/>
            </a:solidFill>
            <a:prstDash val="solid"/>
            <a:round/>
            <a:headEnd type="none" w="sm" len="sm"/>
            <a:tailEnd type="none" w="sm" len="sm"/>
          </a:ln>
        </p:spPr>
      </p:pic>
      <p:sp>
        <p:nvSpPr>
          <p:cNvPr id="780" name="Google Shape;780;p73"/>
          <p:cNvSpPr/>
          <p:nvPr/>
        </p:nvSpPr>
        <p:spPr>
          <a:xfrm>
            <a:off x="3373158" y="3935890"/>
            <a:ext cx="6979616" cy="1873379"/>
          </a:xfrm>
          <a:prstGeom prst="wedgeRoundRectCallout">
            <a:avLst>
              <a:gd name="adj1" fmla="val -59588"/>
              <a:gd name="adj2" fmla="val -17700"/>
              <a:gd name="adj3" fmla="val 16667"/>
            </a:avLst>
          </a:prstGeom>
          <a:solidFill>
            <a:srgbClr val="FF3447">
              <a:alpha val="17254"/>
            </a:srgbClr>
          </a:solidFill>
          <a:ln w="12700" cap="flat" cmpd="sng">
            <a:solidFill>
              <a:srgbClr val="FF3447"/>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just" rtl="0">
              <a:lnSpc>
                <a:spcPct val="110000"/>
              </a:lnSpc>
              <a:spcBef>
                <a:spcPts val="0"/>
              </a:spcBef>
              <a:spcAft>
                <a:spcPts val="0"/>
              </a:spcAft>
              <a:buClr>
                <a:schemeClr val="dk1"/>
              </a:buClr>
              <a:buSzPts val="1800"/>
              <a:buFont typeface="Arial"/>
              <a:buNone/>
            </a:pPr>
            <a:r>
              <a:rPr lang="en-US" sz="1800" dirty="0"/>
              <a:t>Examples of some major problems with the socialist market economy: unreasonable economic structure, </a:t>
            </a:r>
            <a:r>
              <a:rPr lang="en-US" sz="1800" dirty="0" smtClean="0"/>
              <a:t>unsettled </a:t>
            </a:r>
            <a:r>
              <a:rPr lang="en-US" sz="1800" dirty="0"/>
              <a:t>distribution relationships, slow growth of farmers’ income, prominent employment conflict, </a:t>
            </a:r>
            <a:r>
              <a:rPr lang="en-US" sz="1800" dirty="0" smtClean="0"/>
              <a:t>stressed </a:t>
            </a:r>
            <a:r>
              <a:rPr lang="en-US" sz="1800" dirty="0"/>
              <a:t>resource environment, weak overall economic competitiveness </a:t>
            </a:r>
            <a:endParaRPr sz="1800" dirty="0"/>
          </a:p>
        </p:txBody>
      </p:sp>
      <p:sp>
        <p:nvSpPr>
          <p:cNvPr id="781" name="Google Shape;781;p73"/>
          <p:cNvSpPr/>
          <p:nvPr/>
        </p:nvSpPr>
        <p:spPr>
          <a:xfrm>
            <a:off x="547858" y="5971534"/>
            <a:ext cx="10890518"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dirty="0">
                <a:solidFill>
                  <a:schemeClr val="dk1"/>
                </a:solidFill>
                <a:latin typeface="Times New Roman"/>
                <a:ea typeface="Times New Roman"/>
                <a:cs typeface="Times New Roman"/>
                <a:sym typeface="Times New Roman"/>
              </a:rPr>
              <a:t>Source: Decision of the Central Committee of the Communist Party of China on Some Issues concerning the Improvement of the Socialist Market Economy. Website of the Central People’s Government of People’s Republic of China. http://big5.www.gov.cn/gate/big5/www.gov.cn/test/2008-08/13/content_1071062.htm</a:t>
            </a:r>
            <a:endParaRPr sz="14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74"/>
          <p:cNvSpPr/>
          <p:nvPr/>
        </p:nvSpPr>
        <p:spPr>
          <a:xfrm>
            <a:off x="1707450" y="1707673"/>
            <a:ext cx="9450404" cy="58137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400"/>
              <a:buFont typeface="Arial"/>
              <a:buNone/>
            </a:pPr>
            <a:endParaRPr sz="2400" b="0" i="0" u="none" strike="noStrike" cap="none">
              <a:solidFill>
                <a:srgbClr val="000000"/>
              </a:solidFill>
              <a:latin typeface="DFKai-SB"/>
              <a:ea typeface="DFKai-SB"/>
              <a:cs typeface="DFKai-SB"/>
              <a:sym typeface="DFKai-SB"/>
            </a:endParaRPr>
          </a:p>
        </p:txBody>
      </p:sp>
      <p:grpSp>
        <p:nvGrpSpPr>
          <p:cNvPr id="787" name="Google Shape;787;p74"/>
          <p:cNvGrpSpPr/>
          <p:nvPr/>
        </p:nvGrpSpPr>
        <p:grpSpPr>
          <a:xfrm>
            <a:off x="799317" y="1088481"/>
            <a:ext cx="10576254" cy="2041109"/>
            <a:chOff x="670662" y="2372257"/>
            <a:chExt cx="10630612" cy="2164830"/>
          </a:xfrm>
        </p:grpSpPr>
        <p:sp>
          <p:nvSpPr>
            <p:cNvPr id="788" name="Google Shape;788;p74"/>
            <p:cNvSpPr/>
            <p:nvPr/>
          </p:nvSpPr>
          <p:spPr>
            <a:xfrm>
              <a:off x="670662" y="2647958"/>
              <a:ext cx="10414677" cy="1889129"/>
            </a:xfrm>
            <a:prstGeom prst="roundRect">
              <a:avLst>
                <a:gd name="adj" fmla="val 0"/>
              </a:avLst>
            </a:prstGeom>
            <a:solidFill>
              <a:srgbClr val="4472C4">
                <a:alpha val="1333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89" name="Google Shape;789;p74"/>
            <p:cNvSpPr/>
            <p:nvPr/>
          </p:nvSpPr>
          <p:spPr>
            <a:xfrm>
              <a:off x="754601" y="2372257"/>
              <a:ext cx="10546673" cy="2061469"/>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90" name="Google Shape;790;p74"/>
            <p:cNvSpPr txBox="1"/>
            <p:nvPr/>
          </p:nvSpPr>
          <p:spPr>
            <a:xfrm>
              <a:off x="857415" y="2683946"/>
              <a:ext cx="10096500" cy="1393007"/>
            </a:xfrm>
            <a:prstGeom prst="rect">
              <a:avLst/>
            </a:prstGeom>
            <a:noFill/>
            <a:ln>
              <a:noFill/>
            </a:ln>
          </p:spPr>
          <p:txBody>
            <a:bodyPr spcFirstLastPara="1" wrap="square" lIns="91425" tIns="45700" rIns="91425" bIns="45700" anchor="t" anchorCtr="0">
              <a:spAutoFit/>
            </a:bodyPr>
            <a:lstStyle/>
            <a:p>
              <a:pPr marL="0" lvl="0" indent="0" algn="just" rtl="0">
                <a:lnSpc>
                  <a:spcPct val="115000"/>
                </a:lnSpc>
                <a:spcBef>
                  <a:spcPts val="0"/>
                </a:spcBef>
                <a:spcAft>
                  <a:spcPts val="0"/>
                </a:spcAft>
                <a:buClr>
                  <a:schemeClr val="dk1"/>
                </a:buClr>
                <a:buSzPts val="2000"/>
                <a:buFont typeface="Arial"/>
                <a:buNone/>
              </a:pPr>
              <a:r>
                <a:rPr lang="en-US" sz="1800" dirty="0"/>
                <a:t>To </a:t>
              </a:r>
              <a:r>
                <a:rPr lang="en-US" sz="1800" dirty="0" smtClean="0"/>
                <a:t>solve </a:t>
              </a:r>
              <a:r>
                <a:rPr lang="en-US" sz="1800" dirty="0"/>
                <a:t>the economic problems (see the reference below), the country proposed a strategic mission to accelerate the </a:t>
              </a:r>
              <a:r>
                <a:rPr lang="en-US" sz="1800" dirty="0" smtClean="0"/>
                <a:t>transformation of economic </a:t>
              </a:r>
              <a:r>
                <a:rPr lang="en-US" sz="1800" dirty="0"/>
                <a:t>development </a:t>
              </a:r>
              <a:r>
                <a:rPr lang="en-US" sz="1800" dirty="0" smtClean="0"/>
                <a:t>approach </a:t>
              </a:r>
              <a:r>
                <a:rPr lang="en-US" sz="1800" dirty="0"/>
                <a:t>from </a:t>
              </a:r>
              <a:r>
                <a:rPr lang="en-US" sz="1800" dirty="0" smtClean="0"/>
                <a:t>extensive growth to </a:t>
              </a:r>
              <a:r>
                <a:rPr lang="en-US" sz="1800" dirty="0"/>
                <a:t>intensive </a:t>
              </a:r>
              <a:r>
                <a:rPr lang="en-US" sz="1800" dirty="0" smtClean="0"/>
                <a:t>growth to </a:t>
              </a:r>
              <a:r>
                <a:rPr lang="en-US" sz="1800" dirty="0"/>
                <a:t>facilitate </a:t>
              </a:r>
              <a:r>
                <a:rPr lang="en-US" sz="1800" dirty="0" smtClean="0"/>
                <a:t>the all-round </a:t>
              </a:r>
              <a:r>
                <a:rPr lang="en-US" sz="1800" dirty="0"/>
                <a:t>sustainable economic development.  </a:t>
              </a:r>
              <a:endParaRPr sz="1800" dirty="0"/>
            </a:p>
            <a:p>
              <a:pPr marL="0" marR="0" lvl="0" indent="0" algn="just" rtl="0">
                <a:lnSpc>
                  <a:spcPct val="115000"/>
                </a:lnSpc>
                <a:spcBef>
                  <a:spcPts val="0"/>
                </a:spcBef>
                <a:spcAft>
                  <a:spcPts val="0"/>
                </a:spcAft>
                <a:buClr>
                  <a:srgbClr val="000000"/>
                </a:buClr>
                <a:buSzPts val="2000"/>
                <a:buFont typeface="Arial"/>
                <a:buNone/>
              </a:pPr>
              <a:endParaRPr sz="1500" dirty="0">
                <a:solidFill>
                  <a:schemeClr val="dk1"/>
                </a:solidFill>
              </a:endParaRPr>
            </a:p>
          </p:txBody>
        </p:sp>
      </p:grpSp>
      <p:sp>
        <p:nvSpPr>
          <p:cNvPr id="791" name="Google Shape;791;p74"/>
          <p:cNvSpPr txBox="1"/>
          <p:nvPr/>
        </p:nvSpPr>
        <p:spPr>
          <a:xfrm>
            <a:off x="1707450" y="329028"/>
            <a:ext cx="7521613" cy="54451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400"/>
              <a:buFont typeface="Arial"/>
              <a:buNone/>
            </a:pPr>
            <a:endParaRPr sz="2400" b="1" i="0" u="none" strike="noStrike" cap="none">
              <a:solidFill>
                <a:schemeClr val="dk1"/>
              </a:solidFill>
              <a:latin typeface="DFKai-SB"/>
              <a:ea typeface="DFKai-SB"/>
              <a:cs typeface="DFKai-SB"/>
              <a:sym typeface="DFKai-SB"/>
            </a:endParaRPr>
          </a:p>
          <a:p>
            <a:pPr marL="0" marR="0" lvl="0" indent="0" algn="ctr" rtl="0">
              <a:lnSpc>
                <a:spcPct val="90000"/>
              </a:lnSpc>
              <a:spcBef>
                <a:spcPts val="0"/>
              </a:spcBef>
              <a:spcAft>
                <a:spcPts val="0"/>
              </a:spcAft>
              <a:buClr>
                <a:srgbClr val="000000"/>
              </a:buClr>
              <a:buSzPts val="2400"/>
              <a:buFont typeface="Arial"/>
              <a:buNone/>
            </a:pPr>
            <a:endParaRPr sz="2400" b="1" i="0" u="none" strike="noStrike" cap="none">
              <a:solidFill>
                <a:schemeClr val="dk1"/>
              </a:solidFill>
              <a:latin typeface="DFKai-SB"/>
              <a:ea typeface="DFKai-SB"/>
              <a:cs typeface="DFKai-SB"/>
              <a:sym typeface="DFKai-SB"/>
            </a:endParaRPr>
          </a:p>
        </p:txBody>
      </p:sp>
      <p:sp>
        <p:nvSpPr>
          <p:cNvPr id="792" name="Google Shape;792;p74"/>
          <p:cNvSpPr txBox="1"/>
          <p:nvPr/>
        </p:nvSpPr>
        <p:spPr>
          <a:xfrm>
            <a:off x="1835500" y="477900"/>
            <a:ext cx="10002900" cy="516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DFKai-SB"/>
              <a:buNone/>
            </a:pPr>
            <a:r>
              <a:rPr lang="en-US" sz="2400" b="1" dirty="0">
                <a:solidFill>
                  <a:schemeClr val="dk1"/>
                </a:solidFill>
              </a:rPr>
              <a:t>The approach to accelerate </a:t>
            </a:r>
            <a:r>
              <a:rPr lang="en-US" sz="2400" b="1" i="0" u="none" strike="noStrike" cap="none" dirty="0">
                <a:solidFill>
                  <a:schemeClr val="dk1"/>
                </a:solidFill>
                <a:latin typeface="Arial"/>
                <a:ea typeface="Arial"/>
                <a:cs typeface="Arial"/>
                <a:sym typeface="Arial"/>
              </a:rPr>
              <a:t>change in economic development</a:t>
            </a:r>
            <a:endParaRPr sz="2400" b="0" i="0" u="none" strike="noStrike" cap="none" dirty="0">
              <a:solidFill>
                <a:srgbClr val="000000"/>
              </a:solidFill>
              <a:latin typeface="Arial"/>
              <a:ea typeface="Arial"/>
              <a:cs typeface="Arial"/>
              <a:sym typeface="Arial"/>
            </a:endParaRPr>
          </a:p>
        </p:txBody>
      </p:sp>
      <p:sp>
        <p:nvSpPr>
          <p:cNvPr id="793" name="Google Shape;793;p74"/>
          <p:cNvSpPr/>
          <p:nvPr/>
        </p:nvSpPr>
        <p:spPr>
          <a:xfrm>
            <a:off x="1156473" y="556481"/>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1DF76"/>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Arial"/>
              <a:buNone/>
            </a:pPr>
            <a:endParaRPr sz="2800" b="0" i="0" u="none" strike="noStrike" cap="none">
              <a:solidFill>
                <a:srgbClr val="000000"/>
              </a:solidFill>
              <a:latin typeface="Teko"/>
              <a:ea typeface="Teko"/>
              <a:cs typeface="Teko"/>
              <a:sym typeface="Teko"/>
            </a:endParaRPr>
          </a:p>
        </p:txBody>
      </p:sp>
      <p:sp>
        <p:nvSpPr>
          <p:cNvPr id="794" name="Google Shape;794;p74"/>
          <p:cNvSpPr/>
          <p:nvPr/>
        </p:nvSpPr>
        <p:spPr>
          <a:xfrm>
            <a:off x="789937" y="3910926"/>
            <a:ext cx="10305015" cy="1938992"/>
          </a:xfrm>
          <a:prstGeom prst="rect">
            <a:avLst/>
          </a:prstGeom>
          <a:solidFill>
            <a:srgbClr val="FBE4D4"/>
          </a:solid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2000"/>
              <a:buFont typeface="Arial"/>
              <a:buNone/>
            </a:pPr>
            <a:r>
              <a:rPr lang="en-US" sz="1600" dirty="0">
                <a:sym typeface="Times New Roman"/>
              </a:rPr>
              <a:t>In 2003, the country’s GDP accounted for a mere 4% of the world’s total production. However, its resource consumption in different sectors was relatively higher. </a:t>
            </a:r>
            <a:r>
              <a:rPr lang="en-US" sz="1600" dirty="0" smtClean="0">
                <a:sym typeface="Times New Roman"/>
              </a:rPr>
              <a:t> China’s </a:t>
            </a:r>
            <a:r>
              <a:rPr lang="en-US" sz="1600" dirty="0">
                <a:sym typeface="Times New Roman"/>
              </a:rPr>
              <a:t>consumption was 7.4% in oil, 31% in coal, 27% in steel, 25% in </a:t>
            </a:r>
            <a:r>
              <a:rPr lang="en-US" sz="1600" dirty="0" err="1">
                <a:sym typeface="Times New Roman"/>
              </a:rPr>
              <a:t>aluminium</a:t>
            </a:r>
            <a:r>
              <a:rPr lang="en-US" sz="1600" dirty="0">
                <a:sym typeface="Times New Roman"/>
              </a:rPr>
              <a:t> oxide and 40% in cement. China’s water consumption is comparable to that of the USA, but its GDP was only 1/8 of that of the USA. The GDP produced per ton of standard coal was only 30% of world’s level. Therefore, the extensive development approach with high investment, high consumption and low output no longer met the development needs. </a:t>
            </a:r>
            <a:endParaRPr sz="1600" dirty="0">
              <a:sym typeface="Times New Roman"/>
            </a:endParaRPr>
          </a:p>
          <a:p>
            <a:pPr marL="0" marR="0" lvl="0" indent="0" algn="just" rtl="0">
              <a:lnSpc>
                <a:spcPct val="115000"/>
              </a:lnSpc>
              <a:spcBef>
                <a:spcPts val="0"/>
              </a:spcBef>
              <a:spcAft>
                <a:spcPts val="0"/>
              </a:spcAft>
              <a:buClr>
                <a:srgbClr val="000000"/>
              </a:buClr>
              <a:buSzPts val="2000"/>
              <a:buFont typeface="Arial"/>
              <a:buNone/>
            </a:pPr>
            <a:endParaRPr dirty="0">
              <a:solidFill>
                <a:schemeClr val="dk1"/>
              </a:solidFill>
              <a:latin typeface="Times New Roman"/>
              <a:ea typeface="Times New Roman"/>
              <a:cs typeface="Times New Roman"/>
              <a:sym typeface="Times New Roman"/>
            </a:endParaRPr>
          </a:p>
        </p:txBody>
      </p:sp>
      <p:sp>
        <p:nvSpPr>
          <p:cNvPr id="795" name="Google Shape;795;p74"/>
          <p:cNvSpPr txBox="1"/>
          <p:nvPr/>
        </p:nvSpPr>
        <p:spPr>
          <a:xfrm>
            <a:off x="892628" y="6119100"/>
            <a:ext cx="101748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chemeClr val="dk1"/>
                </a:solidFill>
                <a:latin typeface="Times New Roman"/>
                <a:ea typeface="Times New Roman"/>
                <a:cs typeface="Times New Roman"/>
                <a:sym typeface="Times New Roman"/>
              </a:rPr>
              <a:t>Source: Extensive economic growth approach should be changed. Website of the Central People’s Government of People’s Republic of China. 9 October 2005. </a:t>
            </a:r>
            <a:endParaRPr sz="1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http://www.gov.cn/ztzl/2005-10/19/content_79564.htm</a:t>
            </a:r>
            <a:endParaRPr sz="1400" b="0" i="0" u="none" strike="noStrike" cap="none" dirty="0">
              <a:solidFill>
                <a:srgbClr val="000000"/>
              </a:solidFill>
              <a:latin typeface="Arial"/>
              <a:ea typeface="Arial"/>
              <a:cs typeface="Arial"/>
              <a:sym typeface="Arial"/>
            </a:endParaRPr>
          </a:p>
        </p:txBody>
      </p:sp>
      <p:sp>
        <p:nvSpPr>
          <p:cNvPr id="14" name="Google Shape;172;p24"/>
          <p:cNvSpPr txBox="1"/>
          <p:nvPr/>
        </p:nvSpPr>
        <p:spPr>
          <a:xfrm>
            <a:off x="799317" y="3411109"/>
            <a:ext cx="1179286" cy="338514"/>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sym typeface="Arial"/>
              </a:rPr>
              <a:t>Reference</a:t>
            </a:r>
            <a:endParaRPr sz="1600" b="1"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75"/>
          <p:cNvSpPr txBox="1"/>
          <p:nvPr/>
        </p:nvSpPr>
        <p:spPr>
          <a:xfrm>
            <a:off x="3171453" y="307082"/>
            <a:ext cx="6783900" cy="516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600"/>
              <a:buFont typeface="DFKai-SB"/>
              <a:buNone/>
            </a:pPr>
            <a:r>
              <a:rPr lang="en-US" sz="2400" b="1" dirty="0"/>
              <a:t>Extensive economy and intensive economy </a:t>
            </a:r>
            <a:endParaRPr sz="2400" b="1" dirty="0"/>
          </a:p>
        </p:txBody>
      </p:sp>
      <p:graphicFrame>
        <p:nvGraphicFramePr>
          <p:cNvPr id="803" name="Google Shape;803;p75"/>
          <p:cNvGraphicFramePr/>
          <p:nvPr>
            <p:extLst>
              <p:ext uri="{D42A27DB-BD31-4B8C-83A1-F6EECF244321}">
                <p14:modId xmlns:p14="http://schemas.microsoft.com/office/powerpoint/2010/main" val="1870111233"/>
              </p:ext>
            </p:extLst>
          </p:nvPr>
        </p:nvGraphicFramePr>
        <p:xfrm>
          <a:off x="959915" y="1079512"/>
          <a:ext cx="10594575" cy="4760881"/>
        </p:xfrm>
        <a:graphic>
          <a:graphicData uri="http://schemas.openxmlformats.org/drawingml/2006/table">
            <a:tbl>
              <a:tblPr firstRow="1" bandRow="1">
                <a:noFill/>
                <a:tableStyleId>{07CA06D0-1096-4873-BE51-B4581EEBBCB9}</a:tableStyleId>
              </a:tblPr>
              <a:tblGrid>
                <a:gridCol w="1673575">
                  <a:extLst>
                    <a:ext uri="{9D8B030D-6E8A-4147-A177-3AD203B41FA5}">
                      <a16:colId xmlns:a16="http://schemas.microsoft.com/office/drawing/2014/main" val="20000"/>
                    </a:ext>
                  </a:extLst>
                </a:gridCol>
                <a:gridCol w="8921000">
                  <a:extLst>
                    <a:ext uri="{9D8B030D-6E8A-4147-A177-3AD203B41FA5}">
                      <a16:colId xmlns:a16="http://schemas.microsoft.com/office/drawing/2014/main" val="20001"/>
                    </a:ext>
                  </a:extLst>
                </a:gridCol>
              </a:tblGrid>
              <a:tr h="2316375">
                <a:tc>
                  <a:txBody>
                    <a:bodyPr/>
                    <a:lstStyle/>
                    <a:p>
                      <a:pPr marL="0" marR="0" lvl="0" indent="0" algn="l" rtl="0">
                        <a:lnSpc>
                          <a:spcPct val="100000"/>
                        </a:lnSpc>
                        <a:spcBef>
                          <a:spcPts val="0"/>
                        </a:spcBef>
                        <a:spcAft>
                          <a:spcPts val="0"/>
                        </a:spcAft>
                        <a:buClr>
                          <a:srgbClr val="000000"/>
                        </a:buClr>
                        <a:buSzPts val="2000"/>
                        <a:buFont typeface="Arial"/>
                        <a:buNone/>
                      </a:pPr>
                      <a:r>
                        <a:rPr lang="en-US" sz="2000" b="0" u="none" strike="noStrike" cap="none" dirty="0">
                          <a:solidFill>
                            <a:schemeClr val="dk1"/>
                          </a:solidFill>
                          <a:latin typeface="+mn-lt"/>
                          <a:ea typeface="Arial"/>
                          <a:cs typeface="Arial"/>
                          <a:sym typeface="Arial"/>
                        </a:rPr>
                        <a:t>Extensive economy</a:t>
                      </a:r>
                      <a:endParaRPr sz="2000" u="none" strike="noStrike" cap="none" dirty="0">
                        <a:latin typeface="+mn-lt"/>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a:txBody>
                    <a:bodyPr/>
                    <a:lstStyle/>
                    <a:p>
                      <a:pPr marL="0" lvl="0" indent="0" algn="just" rtl="0">
                        <a:lnSpc>
                          <a:spcPct val="120000"/>
                        </a:lnSpc>
                        <a:spcBef>
                          <a:spcPts val="600"/>
                        </a:spcBef>
                        <a:spcAft>
                          <a:spcPts val="600"/>
                        </a:spcAft>
                        <a:buClr>
                          <a:schemeClr val="dk1"/>
                        </a:buClr>
                        <a:buSzPts val="2000"/>
                        <a:buFont typeface="Arial"/>
                        <a:buNone/>
                      </a:pPr>
                      <a:r>
                        <a:rPr lang="en-US" sz="1600" b="0" dirty="0" smtClean="0">
                          <a:solidFill>
                            <a:schemeClr val="tx1"/>
                          </a:solidFill>
                          <a:latin typeface="+mn-lt"/>
                          <a:sym typeface="Arial"/>
                        </a:rPr>
                        <a:t>An </a:t>
                      </a:r>
                      <a:r>
                        <a:rPr lang="en-US" sz="1600" b="0" dirty="0">
                          <a:solidFill>
                            <a:schemeClr val="tx1"/>
                          </a:solidFill>
                          <a:latin typeface="+mn-lt"/>
                          <a:sym typeface="Arial"/>
                        </a:rPr>
                        <a:t>extensive economy increases production by raising the input of production </a:t>
                      </a:r>
                      <a:r>
                        <a:rPr lang="en-US" sz="1600" b="0" dirty="0" smtClean="0">
                          <a:solidFill>
                            <a:schemeClr val="tx1"/>
                          </a:solidFill>
                          <a:latin typeface="+mn-lt"/>
                          <a:sym typeface="Arial"/>
                        </a:rPr>
                        <a:t>factors, </a:t>
                      </a:r>
                      <a:r>
                        <a:rPr lang="en-US" sz="1600" b="0" dirty="0">
                          <a:solidFill>
                            <a:schemeClr val="tx1"/>
                          </a:solidFill>
                          <a:latin typeface="+mn-lt"/>
                          <a:sym typeface="Arial"/>
                        </a:rPr>
                        <a:t>such as </a:t>
                      </a:r>
                      <a:r>
                        <a:rPr lang="en-US" sz="1600" b="0" dirty="0" smtClean="0">
                          <a:solidFill>
                            <a:schemeClr val="tx1"/>
                          </a:solidFill>
                          <a:latin typeface="+mn-lt"/>
                          <a:sym typeface="Arial"/>
                        </a:rPr>
                        <a:t>increasing investment</a:t>
                      </a:r>
                      <a:r>
                        <a:rPr lang="en-US" sz="1600" b="0" dirty="0">
                          <a:solidFill>
                            <a:schemeClr val="tx1"/>
                          </a:solidFill>
                          <a:latin typeface="+mn-lt"/>
                          <a:sym typeface="Arial"/>
                        </a:rPr>
                        <a:t>, </a:t>
                      </a:r>
                      <a:r>
                        <a:rPr lang="en-US" sz="1600" b="0" dirty="0" smtClean="0">
                          <a:solidFill>
                            <a:schemeClr val="tx1"/>
                          </a:solidFill>
                          <a:latin typeface="+mn-lt"/>
                          <a:sym typeface="Arial"/>
                        </a:rPr>
                        <a:t>expanding factories</a:t>
                      </a:r>
                      <a:r>
                        <a:rPr lang="en-US" sz="1600" b="0" dirty="0">
                          <a:solidFill>
                            <a:schemeClr val="tx1"/>
                          </a:solidFill>
                          <a:latin typeface="+mn-lt"/>
                          <a:sym typeface="Arial"/>
                        </a:rPr>
                        <a:t>, </a:t>
                      </a:r>
                      <a:r>
                        <a:rPr lang="en-US" sz="1600" b="0" dirty="0" smtClean="0">
                          <a:solidFill>
                            <a:schemeClr val="tx1"/>
                          </a:solidFill>
                          <a:latin typeface="+mn-lt"/>
                          <a:sym typeface="Arial"/>
                        </a:rPr>
                        <a:t>increasing </a:t>
                      </a:r>
                      <a:r>
                        <a:rPr lang="en-US" sz="1600" b="0" dirty="0" err="1" smtClean="0">
                          <a:solidFill>
                            <a:schemeClr val="tx1"/>
                          </a:solidFill>
                          <a:latin typeface="+mn-lt"/>
                          <a:sym typeface="Arial"/>
                        </a:rPr>
                        <a:t>labour</a:t>
                      </a:r>
                      <a:r>
                        <a:rPr lang="en-US" sz="1600" b="0" dirty="0" smtClean="0">
                          <a:solidFill>
                            <a:schemeClr val="tx1"/>
                          </a:solidFill>
                          <a:latin typeface="+mn-lt"/>
                          <a:sym typeface="Arial"/>
                        </a:rPr>
                        <a:t> input.  Its </a:t>
                      </a:r>
                      <a:r>
                        <a:rPr lang="en-US" sz="1600" b="0" dirty="0">
                          <a:solidFill>
                            <a:schemeClr val="tx1"/>
                          </a:solidFill>
                          <a:latin typeface="+mn-lt"/>
                          <a:sym typeface="Arial"/>
                        </a:rPr>
                        <a:t>basic characteristic is to expand its production scale by increasing the factors of production in order to promote economic growth. </a:t>
                      </a:r>
                      <a:endParaRPr sz="1600" b="0" dirty="0">
                        <a:solidFill>
                          <a:schemeClr val="tx1"/>
                        </a:solidFill>
                        <a:latin typeface="+mn-lt"/>
                      </a:endParaRPr>
                    </a:p>
                    <a:p>
                      <a:pPr marL="0" lvl="0" indent="0" algn="just" rtl="0">
                        <a:lnSpc>
                          <a:spcPct val="120000"/>
                        </a:lnSpc>
                        <a:spcBef>
                          <a:spcPts val="600"/>
                        </a:spcBef>
                        <a:spcAft>
                          <a:spcPts val="600"/>
                        </a:spcAft>
                        <a:buClr>
                          <a:schemeClr val="dk1"/>
                        </a:buClr>
                        <a:buSzPts val="2000"/>
                        <a:buFont typeface="Arial"/>
                        <a:buNone/>
                      </a:pPr>
                      <a:r>
                        <a:rPr lang="en-US" sz="1600" b="0" dirty="0" smtClean="0">
                          <a:solidFill>
                            <a:schemeClr val="tx1"/>
                          </a:solidFill>
                          <a:latin typeface="+mn-lt"/>
                          <a:sym typeface="Arial"/>
                        </a:rPr>
                        <a:t>To achieve economic growth through this </a:t>
                      </a:r>
                      <a:r>
                        <a:rPr lang="en-US" sz="1600" b="0" dirty="0">
                          <a:solidFill>
                            <a:schemeClr val="tx1"/>
                          </a:solidFill>
                          <a:latin typeface="+mn-lt"/>
                          <a:sym typeface="Arial"/>
                        </a:rPr>
                        <a:t>approach involves higher consumption and cost, but without much improvement in the quality of production. It has lower economic efficiency. </a:t>
                      </a:r>
                      <a:endParaRPr sz="1600" b="0" dirty="0">
                        <a:solidFill>
                          <a:schemeClr val="tx1"/>
                        </a:solidFill>
                        <a:latin typeface="+mn-lt"/>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extLst>
                  <a:ext uri="{0D108BD9-81ED-4DB2-BD59-A6C34878D82A}">
                    <a16:rowId xmlns:a16="http://schemas.microsoft.com/office/drawing/2014/main" val="10000"/>
                  </a:ext>
                </a:extLst>
              </a:tr>
              <a:tr h="219230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Arial"/>
                          <a:ea typeface="Arial"/>
                          <a:cs typeface="Arial"/>
                          <a:sym typeface="Arial"/>
                        </a:rPr>
                        <a:t>Intensive economy</a:t>
                      </a:r>
                      <a:endParaRPr sz="200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u="none" strike="noStrike" cap="none">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just" rtl="0">
                        <a:lnSpc>
                          <a:spcPct val="120000"/>
                        </a:lnSpc>
                        <a:spcBef>
                          <a:spcPts val="600"/>
                        </a:spcBef>
                        <a:spcAft>
                          <a:spcPts val="600"/>
                        </a:spcAft>
                        <a:buClr>
                          <a:srgbClr val="000000"/>
                        </a:buClr>
                        <a:buSzPts val="2000"/>
                        <a:buFont typeface="Arial"/>
                        <a:buNone/>
                      </a:pPr>
                      <a:r>
                        <a:rPr lang="en-US" b="0" i="0" u="none" strike="sngStrike" cap="none" dirty="0" smtClean="0">
                          <a:solidFill>
                            <a:srgbClr val="FF0000"/>
                          </a:solidFill>
                          <a:latin typeface="Arial"/>
                          <a:ea typeface="Arial"/>
                          <a:cs typeface="Arial"/>
                          <a:sym typeface="Arial"/>
                        </a:rPr>
                        <a:t> </a:t>
                      </a:r>
                      <a:r>
                        <a:rPr lang="en-US" sz="1600" b="0" i="0" u="none" strike="noStrike" cap="none" dirty="0" smtClean="0">
                          <a:solidFill>
                            <a:schemeClr val="tx1"/>
                          </a:solidFill>
                          <a:latin typeface="+mn-lt"/>
                          <a:ea typeface="等线"/>
                          <a:cs typeface="等线"/>
                          <a:sym typeface="Arial"/>
                        </a:rPr>
                        <a:t>While </a:t>
                      </a:r>
                      <a:r>
                        <a:rPr lang="en-US" sz="1600" b="0" i="0" u="none" strike="noStrike" cap="none" dirty="0">
                          <a:solidFill>
                            <a:schemeClr val="tx1"/>
                          </a:solidFill>
                          <a:latin typeface="+mn-lt"/>
                          <a:ea typeface="等线"/>
                          <a:cs typeface="等线"/>
                          <a:sym typeface="Arial"/>
                        </a:rPr>
                        <a:t>the production scale remains unchanged, elements such as new technologies and skills, improved equipment and facilities and increased use of technology are introduced to increase production. Its basic characteristic is to raise the quality of production input and to enhance the efficiency for economic growth.  </a:t>
                      </a:r>
                      <a:endParaRPr sz="1600" b="0" i="0" u="none" strike="noStrike" cap="none" dirty="0">
                        <a:solidFill>
                          <a:schemeClr val="tx1"/>
                        </a:solidFill>
                        <a:latin typeface="+mn-lt"/>
                        <a:ea typeface="等线"/>
                        <a:cs typeface="等线"/>
                        <a:sym typeface="Arial"/>
                      </a:endParaRPr>
                    </a:p>
                    <a:p>
                      <a:pPr marL="0" lvl="0" indent="0" algn="just" rtl="0">
                        <a:lnSpc>
                          <a:spcPct val="120000"/>
                        </a:lnSpc>
                        <a:spcBef>
                          <a:spcPts val="600"/>
                        </a:spcBef>
                        <a:spcAft>
                          <a:spcPts val="600"/>
                        </a:spcAft>
                        <a:buClr>
                          <a:schemeClr val="dk1"/>
                        </a:buClr>
                        <a:buSzPts val="2000"/>
                        <a:buFont typeface="Arial"/>
                        <a:buNone/>
                      </a:pPr>
                      <a:r>
                        <a:rPr lang="en-US" altLang="zh-HK" sz="1600" b="0" i="0" u="none" strike="noStrike" cap="none" dirty="0" smtClean="0">
                          <a:solidFill>
                            <a:schemeClr val="tx1"/>
                          </a:solidFill>
                          <a:latin typeface="+mn-lt"/>
                          <a:ea typeface="等线"/>
                          <a:cs typeface="等线"/>
                          <a:sym typeface="Arial"/>
                        </a:rPr>
                        <a:t>To achieve economic growth through t</a:t>
                      </a:r>
                      <a:r>
                        <a:rPr lang="en-US" sz="1600" b="0" i="0" u="none" strike="noStrike" cap="none" dirty="0" smtClean="0">
                          <a:solidFill>
                            <a:schemeClr val="tx1"/>
                          </a:solidFill>
                          <a:latin typeface="+mn-lt"/>
                          <a:ea typeface="等线"/>
                          <a:cs typeface="等线"/>
                          <a:sym typeface="Arial"/>
                        </a:rPr>
                        <a:t>his </a:t>
                      </a:r>
                      <a:r>
                        <a:rPr lang="en-US" sz="1600" b="0" i="0" u="none" strike="noStrike" cap="none" dirty="0">
                          <a:solidFill>
                            <a:schemeClr val="tx1"/>
                          </a:solidFill>
                          <a:latin typeface="+mn-lt"/>
                          <a:ea typeface="等线"/>
                          <a:cs typeface="等线"/>
                          <a:sym typeface="Arial"/>
                        </a:rPr>
                        <a:t>approach involves lower consumption and cost, with a continuous improvement in the quality of production. It has higher economic efficiency. </a:t>
                      </a:r>
                      <a:endParaRPr sz="1600" b="0" i="0" u="none" strike="noStrike" cap="none" dirty="0">
                        <a:solidFill>
                          <a:schemeClr val="tx1"/>
                        </a:solidFill>
                        <a:latin typeface="+mn-lt"/>
                        <a:ea typeface="等线"/>
                        <a:cs typeface="等线"/>
                        <a:sym typeface="Arial"/>
                      </a:endParaRPr>
                    </a:p>
                    <a:p>
                      <a:pPr marL="0" marR="0" lvl="0" indent="0" algn="just" rtl="0">
                        <a:lnSpc>
                          <a:spcPct val="120000"/>
                        </a:lnSpc>
                        <a:spcBef>
                          <a:spcPts val="600"/>
                        </a:spcBef>
                        <a:spcAft>
                          <a:spcPts val="600"/>
                        </a:spcAft>
                        <a:buClr>
                          <a:srgbClr val="000000"/>
                        </a:buClr>
                        <a:buSzPts val="2000"/>
                        <a:buFont typeface="Arial"/>
                        <a:buNone/>
                      </a:pPr>
                      <a:endParaRPr sz="1600" b="0" i="0" u="none" strike="noStrike" cap="none" dirty="0">
                        <a:solidFill>
                          <a:schemeClr val="tx1"/>
                        </a:solidFill>
                        <a:latin typeface="+mn-lt"/>
                        <a:ea typeface="等线"/>
                        <a:cs typeface="等线"/>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804" name="Google Shape;804;p75"/>
          <p:cNvSpPr txBox="1"/>
          <p:nvPr/>
        </p:nvSpPr>
        <p:spPr>
          <a:xfrm>
            <a:off x="955937" y="5998384"/>
            <a:ext cx="86484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b="0" i="0" u="none" strike="noStrike" cap="none" dirty="0">
                <a:solidFill>
                  <a:schemeClr val="dk1"/>
                </a:solidFill>
                <a:latin typeface="Times New Roman"/>
                <a:ea typeface="Times New Roman"/>
                <a:cs typeface="Times New Roman"/>
                <a:sym typeface="Times New Roman"/>
              </a:rPr>
              <a:t>Source: Extensive and Intensive Economies. </a:t>
            </a:r>
            <a:r>
              <a:rPr lang="en-US" b="0" i="0" u="none" strike="noStrike" cap="none" dirty="0" err="1">
                <a:solidFill>
                  <a:schemeClr val="dk1"/>
                </a:solidFill>
                <a:latin typeface="Times New Roman"/>
                <a:ea typeface="Times New Roman"/>
                <a:cs typeface="Times New Roman"/>
                <a:sym typeface="Times New Roman"/>
              </a:rPr>
              <a:t>SuoWen</a:t>
            </a:r>
            <a:r>
              <a:rPr lang="en-US" b="0" i="0" u="none" strike="noStrike" cap="none" dirty="0">
                <a:solidFill>
                  <a:schemeClr val="dk1"/>
                </a:solidFill>
                <a:latin typeface="Times New Roman"/>
                <a:ea typeface="Times New Roman"/>
                <a:cs typeface="Times New Roman"/>
                <a:sym typeface="Times New Roman"/>
              </a:rPr>
              <a:t> Civil Service Information Network. 29 October 2021. http://www.chinagwyw.org/gjgwy/582501.html</a:t>
            </a:r>
            <a:endParaRPr b="0" i="0" u="none" strike="noStrike" cap="none" dirty="0">
              <a:solidFill>
                <a:srgbClr val="000000"/>
              </a:solidFill>
              <a:latin typeface="Arial"/>
              <a:ea typeface="Arial"/>
              <a:cs typeface="Arial"/>
              <a:sym typeface="Arial"/>
            </a:endParaRPr>
          </a:p>
        </p:txBody>
      </p:sp>
      <p:sp>
        <p:nvSpPr>
          <p:cNvPr id="8" name="Google Shape;172;p24"/>
          <p:cNvSpPr txBox="1"/>
          <p:nvPr/>
        </p:nvSpPr>
        <p:spPr>
          <a:xfrm>
            <a:off x="366294" y="395825"/>
            <a:ext cx="1179286" cy="338514"/>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sym typeface="Arial"/>
              </a:rPr>
              <a:t>Reference</a:t>
            </a:r>
            <a:endParaRPr sz="1600" b="1"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76"/>
          <p:cNvSpPr/>
          <p:nvPr/>
        </p:nvSpPr>
        <p:spPr>
          <a:xfrm>
            <a:off x="1717030" y="2290997"/>
            <a:ext cx="8933580" cy="58137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400"/>
              <a:buFont typeface="Arial"/>
              <a:buNone/>
            </a:pPr>
            <a:endParaRPr sz="2400" b="0" i="0" u="none" strike="noStrike" cap="none">
              <a:solidFill>
                <a:srgbClr val="000000"/>
              </a:solidFill>
              <a:latin typeface="DFKai-SB"/>
              <a:ea typeface="DFKai-SB"/>
              <a:cs typeface="DFKai-SB"/>
              <a:sym typeface="DFKai-SB"/>
            </a:endParaRPr>
          </a:p>
        </p:txBody>
      </p:sp>
      <p:sp>
        <p:nvSpPr>
          <p:cNvPr id="812" name="Google Shape;812;p76"/>
          <p:cNvSpPr txBox="1"/>
          <p:nvPr/>
        </p:nvSpPr>
        <p:spPr>
          <a:xfrm>
            <a:off x="1862162" y="355988"/>
            <a:ext cx="8028006" cy="54451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400"/>
              <a:buFont typeface="Arial"/>
              <a:buNone/>
            </a:pPr>
            <a:endParaRPr sz="2400" b="1" i="0" u="none" strike="noStrike" cap="none">
              <a:solidFill>
                <a:schemeClr val="dk1"/>
              </a:solidFill>
              <a:latin typeface="DFKai-SB"/>
              <a:ea typeface="DFKai-SB"/>
              <a:cs typeface="DFKai-SB"/>
              <a:sym typeface="DFKai-SB"/>
            </a:endParaRPr>
          </a:p>
        </p:txBody>
      </p:sp>
      <p:sp>
        <p:nvSpPr>
          <p:cNvPr id="813" name="Google Shape;813;p76"/>
          <p:cNvSpPr/>
          <p:nvPr/>
        </p:nvSpPr>
        <p:spPr>
          <a:xfrm>
            <a:off x="858579" y="1749219"/>
            <a:ext cx="10047108" cy="2021715"/>
          </a:xfrm>
          <a:prstGeom prst="roundRect">
            <a:avLst>
              <a:gd name="adj" fmla="val 0"/>
            </a:avLst>
          </a:prstGeom>
          <a:solidFill>
            <a:srgbClr val="4472C4">
              <a:alpha val="1333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14" name="Google Shape;814;p76"/>
          <p:cNvSpPr/>
          <p:nvPr/>
        </p:nvSpPr>
        <p:spPr>
          <a:xfrm>
            <a:off x="941474" y="1454163"/>
            <a:ext cx="10174493" cy="2206324"/>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t" anchorCtr="0">
            <a:noAutofit/>
          </a:bodyPr>
          <a:lstStyle/>
          <a:p>
            <a:pPr marL="0" lvl="0" indent="0" algn="just" rtl="0">
              <a:lnSpc>
                <a:spcPct val="110000"/>
              </a:lnSpc>
              <a:spcBef>
                <a:spcPts val="0"/>
              </a:spcBef>
              <a:spcAft>
                <a:spcPts val="0"/>
              </a:spcAft>
              <a:buClr>
                <a:schemeClr val="dk1"/>
              </a:buClr>
              <a:buSzPts val="2000"/>
              <a:buFont typeface="Arial"/>
              <a:buNone/>
            </a:pPr>
            <a:endParaRPr lang="en-US" sz="1200" dirty="0" smtClean="0"/>
          </a:p>
          <a:p>
            <a:pPr marL="0" lvl="0" indent="0" algn="just" rtl="0">
              <a:lnSpc>
                <a:spcPct val="110000"/>
              </a:lnSpc>
              <a:spcBef>
                <a:spcPts val="0"/>
              </a:spcBef>
              <a:spcAft>
                <a:spcPts val="0"/>
              </a:spcAft>
              <a:buClr>
                <a:schemeClr val="dk1"/>
              </a:buClr>
              <a:buSzPts val="2000"/>
              <a:buFont typeface="Arial"/>
              <a:buNone/>
            </a:pPr>
            <a:r>
              <a:rPr lang="en-US" sz="1800" dirty="0" smtClean="0"/>
              <a:t>Along </a:t>
            </a:r>
            <a:r>
              <a:rPr lang="en-US" sz="1800" dirty="0"/>
              <a:t>with the acceleration </a:t>
            </a:r>
            <a:r>
              <a:rPr lang="en-US" sz="1800" dirty="0" smtClean="0"/>
              <a:t>of </a:t>
            </a:r>
            <a:r>
              <a:rPr lang="en-US" sz="1800" dirty="0"/>
              <a:t>shareholding and </a:t>
            </a:r>
            <a:r>
              <a:rPr lang="en-US" sz="1800" dirty="0" smtClean="0"/>
              <a:t>corporate reforms </a:t>
            </a:r>
            <a:r>
              <a:rPr lang="en-US" sz="1800" dirty="0"/>
              <a:t>of state-owned enterprises, the monitoring system of these state-owned assets was gradually developed and improved. </a:t>
            </a:r>
            <a:r>
              <a:rPr lang="en-US" sz="1800" dirty="0" smtClean="0"/>
              <a:t> Responsibility for </a:t>
            </a:r>
            <a:r>
              <a:rPr lang="en-US" sz="1800" dirty="0"/>
              <a:t>preserving and increasing the value of these assets has been undertaken. </a:t>
            </a:r>
            <a:r>
              <a:rPr lang="en-US" sz="1800" dirty="0" smtClean="0"/>
              <a:t> Through </a:t>
            </a:r>
            <a:r>
              <a:rPr lang="en-US" sz="1800" dirty="0"/>
              <a:t>the alliance and </a:t>
            </a:r>
            <a:r>
              <a:rPr lang="en-US" sz="1800" dirty="0" err="1"/>
              <a:t>reorganisation</a:t>
            </a:r>
            <a:r>
              <a:rPr lang="en-US" sz="1800" dirty="0"/>
              <a:t> of these state-owned enterprises, a wave of internationally competitive companies and large enterprises has emerged. </a:t>
            </a:r>
            <a:endParaRPr sz="1800" dirty="0"/>
          </a:p>
          <a:p>
            <a:pPr marL="0" marR="0" lvl="0" indent="0" algn="ctr" rtl="0">
              <a:lnSpc>
                <a:spcPct val="100000"/>
              </a:lnSpc>
              <a:spcBef>
                <a:spcPts val="0"/>
              </a:spcBef>
              <a:spcAft>
                <a:spcPts val="0"/>
              </a:spcAft>
              <a:buClr>
                <a:srgbClr val="000000"/>
              </a:buClr>
              <a:buSzPts val="1800"/>
              <a:buFont typeface="Arial"/>
              <a:buNone/>
            </a:pPr>
            <a:endParaRPr sz="1800" dirty="0"/>
          </a:p>
        </p:txBody>
      </p:sp>
      <p:sp>
        <p:nvSpPr>
          <p:cNvPr id="815" name="Google Shape;815;p76"/>
          <p:cNvSpPr txBox="1"/>
          <p:nvPr/>
        </p:nvSpPr>
        <p:spPr>
          <a:xfrm>
            <a:off x="1717024" y="455100"/>
            <a:ext cx="9934201" cy="58590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3200"/>
            </a:pPr>
            <a:r>
              <a:rPr lang="en-US" sz="2400" b="1" dirty="0" smtClean="0">
                <a:sym typeface="Times New Roman"/>
              </a:rPr>
              <a:t>Deepening </a:t>
            </a:r>
            <a:r>
              <a:rPr lang="en-US" sz="2400" b="1" dirty="0">
                <a:sym typeface="Times New Roman"/>
              </a:rPr>
              <a:t>reform of the state-owned enterprises and </a:t>
            </a:r>
            <a:endParaRPr lang="en-US" sz="2400" b="1" dirty="0" smtClean="0">
              <a:sym typeface="Times New Roman"/>
            </a:endParaRPr>
          </a:p>
          <a:p>
            <a:pPr lvl="0">
              <a:lnSpc>
                <a:spcPct val="90000"/>
              </a:lnSpc>
              <a:buClr>
                <a:schemeClr val="dk1"/>
              </a:buClr>
              <a:buSzPts val="3200"/>
            </a:pPr>
            <a:r>
              <a:rPr lang="en-US" sz="2400" b="1" dirty="0" smtClean="0">
                <a:sym typeface="Times New Roman"/>
              </a:rPr>
              <a:t>state-owned </a:t>
            </a:r>
            <a:r>
              <a:rPr lang="en-US" sz="2400" b="1" dirty="0">
                <a:sym typeface="Times New Roman"/>
              </a:rPr>
              <a:t>asset management system</a:t>
            </a:r>
            <a:endParaRPr sz="2400" b="1" dirty="0">
              <a:sym typeface="Times New Roman"/>
            </a:endParaRPr>
          </a:p>
        </p:txBody>
      </p:sp>
      <p:sp>
        <p:nvSpPr>
          <p:cNvPr id="816" name="Google Shape;816;p76"/>
          <p:cNvSpPr/>
          <p:nvPr/>
        </p:nvSpPr>
        <p:spPr>
          <a:xfrm>
            <a:off x="1120370" y="612467"/>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1DF76"/>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Arial"/>
              <a:buNone/>
            </a:pPr>
            <a:endParaRPr sz="2800" b="0" i="0" u="none" strike="noStrike" cap="none">
              <a:solidFill>
                <a:srgbClr val="000000"/>
              </a:solidFill>
              <a:latin typeface="Teko"/>
              <a:ea typeface="Teko"/>
              <a:cs typeface="Teko"/>
              <a:sym typeface="Teko"/>
            </a:endParaRPr>
          </a:p>
        </p:txBody>
      </p:sp>
      <p:sp>
        <p:nvSpPr>
          <p:cNvPr id="817" name="Google Shape;817;p76"/>
          <p:cNvSpPr/>
          <p:nvPr/>
        </p:nvSpPr>
        <p:spPr>
          <a:xfrm>
            <a:off x="4880522" y="4386073"/>
            <a:ext cx="6382362" cy="1107996"/>
          </a:xfrm>
          <a:prstGeom prst="rect">
            <a:avLst/>
          </a:prstGeom>
          <a:solidFill>
            <a:srgbClr val="FBE4D4"/>
          </a:solidFill>
          <a:ln>
            <a:noFill/>
          </a:ln>
        </p:spPr>
        <p:txBody>
          <a:bodyPr spcFirstLastPara="1" wrap="square" lIns="91425" tIns="45700" rIns="91425" bIns="45700" anchor="t" anchorCtr="0">
            <a:noAutofit/>
          </a:bodyPr>
          <a:lstStyle/>
          <a:p>
            <a:pPr marL="609600" lvl="0" indent="-609600" algn="just"/>
            <a:r>
              <a:rPr lang="en-US" sz="1600" b="0" i="0" u="none" strike="noStrike" cap="none" dirty="0">
                <a:solidFill>
                  <a:schemeClr val="dk1"/>
                </a:solidFill>
                <a:latin typeface="Times New Roman"/>
                <a:ea typeface="Times New Roman"/>
                <a:cs typeface="Times New Roman"/>
                <a:sym typeface="Times New Roman"/>
              </a:rPr>
              <a:t>Video: </a:t>
            </a:r>
            <a:r>
              <a:rPr lang="en-US" sz="1600" dirty="0">
                <a:solidFill>
                  <a:schemeClr val="dk1"/>
                </a:solidFill>
                <a:latin typeface="Times New Roman"/>
                <a:ea typeface="Times New Roman"/>
                <a:cs typeface="Times New Roman"/>
                <a:sym typeface="Times New Roman"/>
              </a:rPr>
              <a:t>China - 40 Amazing Years (</a:t>
            </a:r>
            <a:r>
              <a:rPr lang="en-US" sz="1600" b="0" i="0" u="none" strike="noStrike" cap="none" dirty="0">
                <a:solidFill>
                  <a:schemeClr val="dk1"/>
                </a:solidFill>
                <a:latin typeface="Times New Roman"/>
                <a:ea typeface="Times New Roman"/>
                <a:cs typeface="Times New Roman"/>
                <a:sym typeface="Times New Roman"/>
              </a:rPr>
              <a:t>神州40年), episode 21: Reform of State-owned enterprises. </a:t>
            </a:r>
            <a:endParaRPr dirty="0"/>
          </a:p>
          <a:p>
            <a:pPr marL="609600" marR="0" lvl="0" indent="-609600" algn="just" rtl="0">
              <a:lnSpc>
                <a:spcPct val="100000"/>
              </a:lnSpc>
              <a:spcBef>
                <a:spcPts val="0"/>
              </a:spcBef>
              <a:spcAft>
                <a:spcPts val="0"/>
              </a:spcAft>
              <a:buNone/>
            </a:pPr>
            <a:r>
              <a:rPr lang="en-US" sz="1600" b="0" i="0" u="none" strike="noStrike" cap="none" dirty="0">
                <a:solidFill>
                  <a:schemeClr val="dk1"/>
                </a:solidFill>
                <a:latin typeface="Times New Roman"/>
                <a:ea typeface="Times New Roman"/>
                <a:cs typeface="Times New Roman"/>
                <a:sym typeface="Times New Roman"/>
              </a:rPr>
              <a:t>Producer: Our Hong Kong Foundation</a:t>
            </a:r>
            <a:endParaRPr sz="1600" b="0" i="0" u="none" strike="noStrike" cap="none" dirty="0">
              <a:solidFill>
                <a:schemeClr val="dk1"/>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Times New Roman"/>
                <a:ea typeface="Times New Roman"/>
                <a:cs typeface="Times New Roman"/>
                <a:sym typeface="Times New Roman"/>
              </a:rPr>
              <a:t>https://www.youtube.com/watch?v=L3EVNJ_SzII</a:t>
            </a:r>
            <a:endParaRPr sz="1600" b="0" i="0" u="none" strike="noStrike" cap="none" dirty="0">
              <a:solidFill>
                <a:schemeClr val="dk1"/>
              </a:solidFill>
              <a:latin typeface="Times New Roman"/>
              <a:ea typeface="Times New Roman"/>
              <a:cs typeface="Times New Roman"/>
              <a:sym typeface="Times New Roman"/>
            </a:endParaRPr>
          </a:p>
        </p:txBody>
      </p:sp>
      <p:pic>
        <p:nvPicPr>
          <p:cNvPr id="819" name="Google Shape;819;p76">
            <a:hlinkClick r:id="rId3"/>
          </p:cNvPr>
          <p:cNvPicPr preferRelativeResize="0"/>
          <p:nvPr/>
        </p:nvPicPr>
        <p:blipFill rotWithShape="1">
          <a:blip r:embed="rId4">
            <a:alphaModFix/>
          </a:blip>
          <a:srcRect/>
          <a:stretch/>
        </p:blipFill>
        <p:spPr>
          <a:xfrm>
            <a:off x="1030601" y="4488827"/>
            <a:ext cx="3476571" cy="1968571"/>
          </a:xfrm>
          <a:prstGeom prst="rect">
            <a:avLst/>
          </a:prstGeom>
          <a:noFill/>
          <a:ln>
            <a:noFill/>
          </a:ln>
        </p:spPr>
      </p:pic>
      <p:sp>
        <p:nvSpPr>
          <p:cNvPr id="820" name="Google Shape;820;p76"/>
          <p:cNvSpPr/>
          <p:nvPr/>
        </p:nvSpPr>
        <p:spPr>
          <a:xfrm>
            <a:off x="1030601" y="6152598"/>
            <a:ext cx="3476570" cy="400110"/>
          </a:xfrm>
          <a:prstGeom prst="rect">
            <a:avLst/>
          </a:prstGeom>
          <a:noFill/>
          <a:ln w="28575" cap="flat" cmpd="sng">
            <a:solidFill>
              <a:srgbClr val="FF996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0" i="0" u="none" strike="noStrike" cap="none">
                <a:solidFill>
                  <a:schemeClr val="dk1"/>
                </a:solidFill>
                <a:latin typeface="Arial"/>
                <a:ea typeface="Arial"/>
                <a:cs typeface="Arial"/>
                <a:sym typeface="Arial"/>
              </a:rPr>
              <a:t>Click on the image to watch the video</a:t>
            </a:r>
            <a:endParaRPr sz="1200" b="0" i="0" u="none" strike="noStrike" cap="none">
              <a:solidFill>
                <a:schemeClr val="dk1"/>
              </a:solidFill>
              <a:latin typeface="Arial"/>
              <a:ea typeface="Arial"/>
              <a:cs typeface="Arial"/>
              <a:sym typeface="Arial"/>
            </a:endParaRPr>
          </a:p>
        </p:txBody>
      </p:sp>
      <p:sp>
        <p:nvSpPr>
          <p:cNvPr id="13" name="Google Shape;172;p24"/>
          <p:cNvSpPr txBox="1"/>
          <p:nvPr/>
        </p:nvSpPr>
        <p:spPr>
          <a:xfrm>
            <a:off x="941474" y="3955543"/>
            <a:ext cx="1179286" cy="338514"/>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sym typeface="Arial"/>
              </a:rPr>
              <a:t>Reference</a:t>
            </a:r>
            <a:endParaRPr sz="16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3"/>
          <p:cNvSpPr/>
          <p:nvPr/>
        </p:nvSpPr>
        <p:spPr>
          <a:xfrm>
            <a:off x="2581055" y="361383"/>
            <a:ext cx="7235042" cy="6457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Clr>
                <a:srgbClr val="000000"/>
              </a:buClr>
              <a:buSzPts val="2600"/>
              <a:buFont typeface="Arial"/>
              <a:buNone/>
            </a:pPr>
            <a:r>
              <a:rPr lang="en-US" sz="2600" b="1" i="0" u="none" strike="noStrike" cap="none" dirty="0">
                <a:solidFill>
                  <a:srgbClr val="FFFFFF"/>
                </a:solidFill>
                <a:latin typeface="Arial"/>
                <a:ea typeface="Arial"/>
                <a:cs typeface="Arial"/>
                <a:sym typeface="Arial"/>
              </a:rPr>
              <a:t>Background of </a:t>
            </a:r>
            <a:r>
              <a:rPr lang="en-US" sz="2600" b="1" i="0" u="none" strike="noStrike" cap="none" dirty="0" smtClean="0">
                <a:solidFill>
                  <a:srgbClr val="FFFFFF"/>
                </a:solidFill>
                <a:latin typeface="Arial"/>
                <a:ea typeface="Arial"/>
                <a:cs typeface="Arial"/>
                <a:sym typeface="Arial"/>
              </a:rPr>
              <a:t>reform </a:t>
            </a:r>
            <a:r>
              <a:rPr lang="en-US" sz="2600" b="1" dirty="0">
                <a:solidFill>
                  <a:srgbClr val="FFFFFF"/>
                </a:solidFill>
              </a:rPr>
              <a:t>and </a:t>
            </a:r>
            <a:r>
              <a:rPr lang="en-US" sz="2600" b="1" dirty="0" smtClean="0">
                <a:solidFill>
                  <a:srgbClr val="FFFFFF"/>
                </a:solidFill>
              </a:rPr>
              <a:t>opening-up</a:t>
            </a:r>
            <a:endParaRPr sz="2600" b="1" dirty="0">
              <a:solidFill>
                <a:srgbClr val="FFFFFF"/>
              </a:solidFill>
            </a:endParaRPr>
          </a:p>
        </p:txBody>
      </p:sp>
      <p:sp>
        <p:nvSpPr>
          <p:cNvPr id="156" name="Google Shape;156;p23"/>
          <p:cNvSpPr txBox="1"/>
          <p:nvPr/>
        </p:nvSpPr>
        <p:spPr>
          <a:xfrm>
            <a:off x="1439174" y="1099484"/>
            <a:ext cx="9255455" cy="51593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000"/>
              <a:buFont typeface="Times New Roman"/>
              <a:buNone/>
            </a:pPr>
            <a:r>
              <a:rPr lang="en-US" sz="2300" b="1" i="0" u="none" strike="noStrike" cap="none" dirty="0">
                <a:solidFill>
                  <a:schemeClr val="dk1"/>
                </a:solidFill>
                <a:latin typeface="Arial"/>
                <a:ea typeface="Arial"/>
                <a:cs typeface="Arial"/>
                <a:sym typeface="Arial"/>
              </a:rPr>
              <a:t>The need to </a:t>
            </a:r>
            <a:r>
              <a:rPr lang="en-US" sz="2300" b="1" i="0" u="none" strike="noStrike" cap="none" dirty="0" smtClean="0">
                <a:solidFill>
                  <a:schemeClr val="dk1"/>
                </a:solidFill>
                <a:latin typeface="Arial"/>
                <a:ea typeface="Arial"/>
                <a:cs typeface="Arial"/>
                <a:sym typeface="Arial"/>
              </a:rPr>
              <a:t>get rid of domestic </a:t>
            </a:r>
            <a:r>
              <a:rPr lang="en-US" sz="2300" b="1" i="0" u="none" strike="noStrike" cap="none" dirty="0">
                <a:solidFill>
                  <a:schemeClr val="dk1"/>
                </a:solidFill>
                <a:latin typeface="Arial"/>
                <a:ea typeface="Arial"/>
                <a:cs typeface="Arial"/>
                <a:sym typeface="Arial"/>
              </a:rPr>
              <a:t>economic </a:t>
            </a:r>
            <a:r>
              <a:rPr lang="en-US" sz="2300" b="1" i="0" u="none" strike="noStrike" cap="none" dirty="0" smtClean="0">
                <a:solidFill>
                  <a:schemeClr val="dk1"/>
                </a:solidFill>
                <a:latin typeface="Arial"/>
                <a:ea typeface="Arial"/>
                <a:cs typeface="Arial"/>
                <a:sym typeface="Arial"/>
              </a:rPr>
              <a:t>conundrum</a:t>
            </a:r>
            <a:endParaRPr sz="2300" b="1" i="0" u="none" strike="noStrike" cap="none" dirty="0">
              <a:solidFill>
                <a:schemeClr val="dk1"/>
              </a:solidFill>
              <a:latin typeface="Arial"/>
              <a:ea typeface="Arial"/>
              <a:cs typeface="Arial"/>
              <a:sym typeface="Arial"/>
            </a:endParaRPr>
          </a:p>
        </p:txBody>
      </p:sp>
      <p:grpSp>
        <p:nvGrpSpPr>
          <p:cNvPr id="157" name="Google Shape;157;p23"/>
          <p:cNvGrpSpPr/>
          <p:nvPr/>
        </p:nvGrpSpPr>
        <p:grpSpPr>
          <a:xfrm>
            <a:off x="1404289" y="1822288"/>
            <a:ext cx="9755871" cy="4824194"/>
            <a:chOff x="2139518" y="1845756"/>
            <a:chExt cx="9060900" cy="3600682"/>
          </a:xfrm>
        </p:grpSpPr>
        <p:sp>
          <p:nvSpPr>
            <p:cNvPr id="158" name="Google Shape;158;p23"/>
            <p:cNvSpPr/>
            <p:nvPr/>
          </p:nvSpPr>
          <p:spPr>
            <a:xfrm>
              <a:off x="2139518" y="1845756"/>
              <a:ext cx="9060900" cy="3229500"/>
            </a:xfrm>
            <a:prstGeom prst="roundRect">
              <a:avLst>
                <a:gd name="adj" fmla="val 0"/>
              </a:avLst>
            </a:prstGeom>
            <a:solidFill>
              <a:srgbClr val="4472C4">
                <a:alpha val="1333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9" name="Google Shape;159;p23"/>
            <p:cNvSpPr/>
            <p:nvPr/>
          </p:nvSpPr>
          <p:spPr>
            <a:xfrm>
              <a:off x="2171918" y="1922038"/>
              <a:ext cx="9028500" cy="3524400"/>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0" name="Google Shape;160;p23"/>
            <p:cNvSpPr/>
            <p:nvPr/>
          </p:nvSpPr>
          <p:spPr>
            <a:xfrm>
              <a:off x="3211463" y="2057180"/>
              <a:ext cx="6761100" cy="482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smtClean="0">
                  <a:solidFill>
                    <a:schemeClr val="dk1"/>
                  </a:solidFill>
                  <a:latin typeface="Arial"/>
                  <a:ea typeface="Arial"/>
                  <a:cs typeface="Arial"/>
                  <a:sym typeface="Arial"/>
                </a:rPr>
                <a:t>Major problems of national economy</a:t>
              </a:r>
              <a:endParaRPr sz="2400" b="0" i="0" u="none" strike="noStrike" cap="none" dirty="0">
                <a:solidFill>
                  <a:srgbClr val="000000"/>
                </a:solidFill>
                <a:latin typeface="Arial"/>
                <a:ea typeface="Arial"/>
                <a:cs typeface="Arial"/>
                <a:sym typeface="Arial"/>
              </a:endParaRPr>
            </a:p>
          </p:txBody>
        </p:sp>
        <p:sp>
          <p:nvSpPr>
            <p:cNvPr id="161" name="Google Shape;161;p23"/>
            <p:cNvSpPr/>
            <p:nvPr/>
          </p:nvSpPr>
          <p:spPr>
            <a:xfrm>
              <a:off x="2469995" y="2594833"/>
              <a:ext cx="8320800" cy="2715300"/>
            </a:xfrm>
            <a:prstGeom prst="rect">
              <a:avLst/>
            </a:prstGeom>
            <a:noFill/>
            <a:ln>
              <a:noFill/>
            </a:ln>
          </p:spPr>
          <p:txBody>
            <a:bodyPr spcFirstLastPara="1" wrap="square" lIns="91425" tIns="45700" rIns="91425" bIns="45700" anchor="t" anchorCtr="0">
              <a:noAutofit/>
            </a:bodyPr>
            <a:lstStyle/>
            <a:p>
              <a:pPr marL="0" marR="0" lvl="0" indent="0" algn="just" rtl="0">
                <a:lnSpc>
                  <a:spcPct val="120000"/>
                </a:lnSpc>
                <a:spcBef>
                  <a:spcPts val="0"/>
                </a:spcBef>
                <a:spcAft>
                  <a:spcPts val="0"/>
                </a:spcAft>
                <a:buClr>
                  <a:srgbClr val="000000"/>
                </a:buClr>
                <a:buSzPts val="2400"/>
                <a:buFont typeface="Arial"/>
                <a:buNone/>
              </a:pPr>
              <a:r>
                <a:rPr lang="en-US" sz="2400" b="0" i="0" u="none" strike="noStrike" cap="none" dirty="0" smtClean="0">
                  <a:solidFill>
                    <a:schemeClr val="dk1"/>
                  </a:solidFill>
                  <a:latin typeface="Arial"/>
                  <a:ea typeface="Arial"/>
                  <a:cs typeface="Arial"/>
                  <a:sym typeface="Arial"/>
                </a:rPr>
                <a:t>The 10 </a:t>
              </a:r>
              <a:r>
                <a:rPr lang="en-US" sz="2400" b="0" i="0" u="none" strike="noStrike" cap="none" dirty="0">
                  <a:solidFill>
                    <a:schemeClr val="dk1"/>
                  </a:solidFill>
                  <a:latin typeface="Arial"/>
                  <a:ea typeface="Arial"/>
                  <a:cs typeface="Arial"/>
                  <a:sym typeface="Arial"/>
                </a:rPr>
                <a:t>years of Cultural Revolution brought great set-back and loss </a:t>
              </a:r>
              <a:r>
                <a:rPr lang="en-US" sz="2400" b="0" i="0" u="none" strike="noStrike" cap="none" dirty="0" smtClean="0">
                  <a:solidFill>
                    <a:schemeClr val="dk1"/>
                  </a:solidFill>
                  <a:latin typeface="Arial"/>
                  <a:ea typeface="Arial"/>
                  <a:cs typeface="Arial"/>
                  <a:sym typeface="Arial"/>
                </a:rPr>
                <a:t>since the founding of the People’s Republic of China </a:t>
              </a:r>
              <a:r>
                <a:rPr lang="en-US" sz="2400" dirty="0" smtClean="0">
                  <a:solidFill>
                    <a:schemeClr val="dk1"/>
                  </a:solidFill>
                </a:rPr>
                <a:t>in 1949 on</a:t>
              </a:r>
              <a:r>
                <a:rPr lang="en-US" sz="2400" b="0" i="0" u="none" strike="noStrike" cap="none" dirty="0" smtClean="0">
                  <a:solidFill>
                    <a:schemeClr val="dk1"/>
                  </a:solidFill>
                  <a:latin typeface="Arial"/>
                  <a:ea typeface="Arial"/>
                  <a:cs typeface="Arial"/>
                  <a:sym typeface="Arial"/>
                </a:rPr>
                <a:t> </a:t>
              </a:r>
              <a:r>
                <a:rPr lang="en-US" sz="2400" b="0" i="0" u="none" strike="noStrike" cap="none" dirty="0">
                  <a:solidFill>
                    <a:schemeClr val="dk1"/>
                  </a:solidFill>
                  <a:latin typeface="Arial"/>
                  <a:ea typeface="Arial"/>
                  <a:cs typeface="Arial"/>
                  <a:sym typeface="Arial"/>
                </a:rPr>
                <a:t>the Communist </a:t>
              </a:r>
              <a:r>
                <a:rPr lang="en-US" sz="2400" b="0" i="0" u="none" strike="noStrike" cap="none" dirty="0" smtClean="0">
                  <a:solidFill>
                    <a:schemeClr val="dk1"/>
                  </a:solidFill>
                  <a:latin typeface="Arial"/>
                  <a:ea typeface="Arial"/>
                  <a:cs typeface="Arial"/>
                  <a:sym typeface="Arial"/>
                </a:rPr>
                <a:t>Party of </a:t>
              </a:r>
              <a:r>
                <a:rPr lang="en-US" sz="2400" b="0" i="0" u="none" strike="noStrike" cap="none" dirty="0">
                  <a:solidFill>
                    <a:schemeClr val="dk1"/>
                  </a:solidFill>
                  <a:latin typeface="Arial"/>
                  <a:ea typeface="Arial"/>
                  <a:cs typeface="Arial"/>
                  <a:sym typeface="Arial"/>
                </a:rPr>
                <a:t>China, </a:t>
              </a:r>
              <a:r>
                <a:rPr lang="en-US" sz="2400" b="0" i="0" u="none" strike="noStrike" cap="none" dirty="0" smtClean="0">
                  <a:solidFill>
                    <a:schemeClr val="dk1"/>
                  </a:solidFill>
                  <a:latin typeface="Arial"/>
                  <a:ea typeface="Arial"/>
                  <a:cs typeface="Arial"/>
                  <a:sym typeface="Arial"/>
                </a:rPr>
                <a:t>the country and </a:t>
              </a:r>
              <a:r>
                <a:rPr lang="en-US" sz="2400" b="0" i="0" u="none" strike="noStrike" cap="none" dirty="0">
                  <a:solidFill>
                    <a:schemeClr val="dk1"/>
                  </a:solidFill>
                  <a:latin typeface="Arial"/>
                  <a:ea typeface="Arial"/>
                  <a:cs typeface="Arial"/>
                  <a:sym typeface="Arial"/>
                </a:rPr>
                <a:t>people from all ethnic backgrounds. </a:t>
              </a:r>
              <a:r>
                <a:rPr lang="en-US" sz="2400" b="0" i="0" u="none" strike="noStrike" cap="none" dirty="0" smtClean="0">
                  <a:solidFill>
                    <a:schemeClr val="dk1"/>
                  </a:solidFill>
                  <a:latin typeface="Arial"/>
                  <a:ea typeface="Arial"/>
                  <a:cs typeface="Arial"/>
                  <a:sym typeface="Arial"/>
                </a:rPr>
                <a:t> The </a:t>
              </a:r>
              <a:r>
                <a:rPr lang="en-US" sz="2400" b="0" i="0" u="none" strike="noStrike" cap="none" dirty="0">
                  <a:solidFill>
                    <a:schemeClr val="dk1"/>
                  </a:solidFill>
                  <a:latin typeface="Arial"/>
                  <a:ea typeface="Arial"/>
                  <a:cs typeface="Arial"/>
                  <a:sym typeface="Arial"/>
                </a:rPr>
                <a:t>internal chaos of the Cultural Revolution directly hit and damage the production capacity, causing a tremendous material loss. </a:t>
              </a:r>
              <a:r>
                <a:rPr lang="en-US" sz="2400" b="0" i="0" u="none" strike="noStrike" cap="none" dirty="0" smtClean="0">
                  <a:solidFill>
                    <a:schemeClr val="dk1"/>
                  </a:solidFill>
                  <a:latin typeface="Arial"/>
                  <a:ea typeface="Arial"/>
                  <a:cs typeface="Arial"/>
                  <a:sym typeface="Arial"/>
                </a:rPr>
                <a:t> The </a:t>
              </a:r>
              <a:r>
                <a:rPr lang="en-US" sz="2400" b="0" i="0" u="none" strike="noStrike" cap="none" dirty="0">
                  <a:solidFill>
                    <a:schemeClr val="dk1"/>
                  </a:solidFill>
                  <a:latin typeface="Arial"/>
                  <a:ea typeface="Arial"/>
                  <a:cs typeface="Arial"/>
                  <a:sym typeface="Arial"/>
                </a:rPr>
                <a:t>speed of economic development slowed down after the Cultural Revolution. </a:t>
              </a:r>
              <a:r>
                <a:rPr lang="en-US" sz="2400" b="0" i="0" u="none" strike="noStrike" cap="none" dirty="0" smtClean="0">
                  <a:solidFill>
                    <a:schemeClr val="dk1"/>
                  </a:solidFill>
                  <a:latin typeface="Arial"/>
                  <a:ea typeface="Arial"/>
                  <a:cs typeface="Arial"/>
                  <a:sym typeface="Arial"/>
                </a:rPr>
                <a:t> Economic </a:t>
              </a:r>
              <a:r>
                <a:rPr lang="en-US" sz="2400" b="0" i="0" u="none" strike="noStrike" cap="none" dirty="0">
                  <a:solidFill>
                    <a:schemeClr val="dk1"/>
                  </a:solidFill>
                  <a:latin typeface="Arial"/>
                  <a:ea typeface="Arial"/>
                  <a:cs typeface="Arial"/>
                  <a:sym typeface="Arial"/>
                </a:rPr>
                <a:t>efficiency greatly reduced. </a:t>
              </a:r>
              <a:endParaRPr sz="2400" b="0" i="0" u="none" strike="noStrike" cap="none" dirty="0">
                <a:solidFill>
                  <a:srgbClr val="000000"/>
                </a:solidFill>
                <a:latin typeface="Arial"/>
                <a:ea typeface="Arial"/>
                <a:cs typeface="Arial"/>
                <a:sym typeface="Arial"/>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77"/>
          <p:cNvSpPr txBox="1"/>
          <p:nvPr/>
        </p:nvSpPr>
        <p:spPr>
          <a:xfrm>
            <a:off x="659250" y="345013"/>
            <a:ext cx="8218800" cy="696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200"/>
              <a:buFont typeface="DFKai-SB"/>
              <a:buNone/>
            </a:pPr>
            <a:r>
              <a:rPr lang="en-US" sz="2400" b="1" dirty="0" smtClean="0">
                <a:solidFill>
                  <a:schemeClr val="dk1"/>
                </a:solidFill>
              </a:rPr>
              <a:t>Co-ordination of </a:t>
            </a:r>
            <a:r>
              <a:rPr lang="en-US" sz="2400" b="1" dirty="0">
                <a:solidFill>
                  <a:schemeClr val="dk1"/>
                </a:solidFill>
              </a:rPr>
              <a:t>urban and rural development</a:t>
            </a:r>
            <a:endParaRPr sz="2400" b="1" dirty="0">
              <a:solidFill>
                <a:schemeClr val="dk1"/>
              </a:solidFill>
            </a:endParaRPr>
          </a:p>
        </p:txBody>
      </p:sp>
      <p:sp>
        <p:nvSpPr>
          <p:cNvPr id="828" name="Google Shape;828;p77"/>
          <p:cNvSpPr/>
          <p:nvPr/>
        </p:nvSpPr>
        <p:spPr>
          <a:xfrm>
            <a:off x="802742" y="413012"/>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1DF76"/>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Arial"/>
              <a:buNone/>
            </a:pPr>
            <a:endParaRPr sz="2800" b="0" i="0" u="none" strike="noStrike" cap="none">
              <a:solidFill>
                <a:srgbClr val="000000"/>
              </a:solidFill>
              <a:latin typeface="Teko"/>
              <a:ea typeface="Teko"/>
              <a:cs typeface="Teko"/>
              <a:sym typeface="Teko"/>
            </a:endParaRPr>
          </a:p>
        </p:txBody>
      </p:sp>
      <p:graphicFrame>
        <p:nvGraphicFramePr>
          <p:cNvPr id="829" name="Google Shape;829;p77"/>
          <p:cNvGraphicFramePr/>
          <p:nvPr>
            <p:extLst>
              <p:ext uri="{D42A27DB-BD31-4B8C-83A1-F6EECF244321}">
                <p14:modId xmlns:p14="http://schemas.microsoft.com/office/powerpoint/2010/main" val="2094346247"/>
              </p:ext>
            </p:extLst>
          </p:nvPr>
        </p:nvGraphicFramePr>
        <p:xfrm>
          <a:off x="941300" y="3371745"/>
          <a:ext cx="10640525" cy="2659010"/>
        </p:xfrm>
        <a:graphic>
          <a:graphicData uri="http://schemas.openxmlformats.org/drawingml/2006/table">
            <a:tbl>
              <a:tblPr firstRow="1" bandRow="1">
                <a:noFill/>
                <a:tableStyleId>{94C7548A-B8D5-42C3-A03A-A7C98E1B7F8D}</a:tableStyleId>
              </a:tblPr>
              <a:tblGrid>
                <a:gridCol w="1272075">
                  <a:extLst>
                    <a:ext uri="{9D8B030D-6E8A-4147-A177-3AD203B41FA5}">
                      <a16:colId xmlns:a16="http://schemas.microsoft.com/office/drawing/2014/main" val="20000"/>
                    </a:ext>
                  </a:extLst>
                </a:gridCol>
                <a:gridCol w="9368450">
                  <a:extLst>
                    <a:ext uri="{9D8B030D-6E8A-4147-A177-3AD203B41FA5}">
                      <a16:colId xmlns:a16="http://schemas.microsoft.com/office/drawing/2014/main" val="20001"/>
                    </a:ext>
                  </a:extLst>
                </a:gridCol>
              </a:tblGrid>
              <a:tr h="872300">
                <a:tc>
                  <a:txBody>
                    <a:bodyPr/>
                    <a:lstStyle/>
                    <a:p>
                      <a:pPr marL="0" marR="0" lvl="0" indent="0" algn="ctr" rtl="0">
                        <a:lnSpc>
                          <a:spcPct val="100000"/>
                        </a:lnSpc>
                        <a:spcBef>
                          <a:spcPts val="0"/>
                        </a:spcBef>
                        <a:spcAft>
                          <a:spcPts val="0"/>
                        </a:spcAft>
                        <a:buClr>
                          <a:srgbClr val="000000"/>
                        </a:buClr>
                        <a:buSzPts val="1800"/>
                        <a:buFont typeface="Arial"/>
                        <a:buNone/>
                      </a:pPr>
                      <a:r>
                        <a:rPr lang="en-US" sz="1800" b="0" dirty="0" smtClean="0">
                          <a:latin typeface="+mn-lt"/>
                          <a:sym typeface="Arial"/>
                        </a:rPr>
                        <a:t>Giving </a:t>
                      </a:r>
                      <a:r>
                        <a:rPr lang="en-US" sz="1800" b="0" dirty="0">
                          <a:latin typeface="+mn-lt"/>
                          <a:sym typeface="Arial"/>
                        </a:rPr>
                        <a:t>more</a:t>
                      </a:r>
                      <a:endParaRPr sz="1800" b="0" dirty="0">
                        <a:latin typeface="+mn-lt"/>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just" rtl="0">
                        <a:spcBef>
                          <a:spcPts val="0"/>
                        </a:spcBef>
                        <a:spcAft>
                          <a:spcPts val="0"/>
                        </a:spcAft>
                        <a:buClr>
                          <a:schemeClr val="dk1"/>
                        </a:buClr>
                        <a:buSzPts val="1800"/>
                        <a:buFont typeface="Arial"/>
                        <a:buNone/>
                      </a:pPr>
                      <a:r>
                        <a:rPr lang="en-US" sz="1800" b="0" dirty="0" smtClean="0">
                          <a:latin typeface="+mn-lt"/>
                          <a:sym typeface="Arial"/>
                        </a:rPr>
                        <a:t>Increase agriculture input, </a:t>
                      </a:r>
                      <a:r>
                        <a:rPr lang="en-US" sz="1800" b="0" dirty="0">
                          <a:latin typeface="+mn-lt"/>
                          <a:sym typeface="Arial"/>
                        </a:rPr>
                        <a:t>enhance basic infrastructure in rural areas and promote advancement in agricultural technology to create conditions </a:t>
                      </a:r>
                      <a:r>
                        <a:rPr lang="en-US" sz="1800" b="0" dirty="0" smtClean="0">
                          <a:latin typeface="+mn-lt"/>
                          <a:sym typeface="Arial"/>
                        </a:rPr>
                        <a:t>to boost farmers</a:t>
                      </a:r>
                      <a:r>
                        <a:rPr lang="en-US" sz="1800" b="0" dirty="0">
                          <a:latin typeface="+mn-lt"/>
                          <a:sym typeface="Arial"/>
                        </a:rPr>
                        <a:t>’ income </a:t>
                      </a:r>
                      <a:endParaRPr sz="1800" b="0" dirty="0">
                        <a:latin typeface="+mn-lt"/>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872300">
                <a:tc>
                  <a:txBody>
                    <a:bodyPr/>
                    <a:lstStyle/>
                    <a:p>
                      <a:pPr marL="0" marR="0" lvl="0" indent="0" algn="ctr" rtl="0">
                        <a:lnSpc>
                          <a:spcPct val="100000"/>
                        </a:lnSpc>
                        <a:spcBef>
                          <a:spcPts val="0"/>
                        </a:spcBef>
                        <a:spcAft>
                          <a:spcPts val="0"/>
                        </a:spcAft>
                        <a:buClr>
                          <a:srgbClr val="000000"/>
                        </a:buClr>
                        <a:buSzPts val="1800"/>
                        <a:buFont typeface="Arial"/>
                        <a:buNone/>
                      </a:pPr>
                      <a:r>
                        <a:rPr lang="en-US" sz="1800" b="0" dirty="0" smtClean="0">
                          <a:latin typeface="+mn-lt"/>
                          <a:sym typeface="Arial"/>
                        </a:rPr>
                        <a:t>Taking </a:t>
                      </a:r>
                      <a:r>
                        <a:rPr lang="en-US" sz="1800" b="0" dirty="0">
                          <a:latin typeface="+mn-lt"/>
                          <a:sym typeface="Arial"/>
                        </a:rPr>
                        <a:t>less</a:t>
                      </a:r>
                      <a:endParaRPr sz="1800" b="0" dirty="0">
                        <a:latin typeface="+mn-lt"/>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just" rtl="0">
                        <a:spcBef>
                          <a:spcPts val="0"/>
                        </a:spcBef>
                        <a:spcAft>
                          <a:spcPts val="0"/>
                        </a:spcAft>
                        <a:buClr>
                          <a:schemeClr val="dk1"/>
                        </a:buClr>
                        <a:buSzPts val="1800"/>
                        <a:buFont typeface="Arial"/>
                        <a:buNone/>
                      </a:pPr>
                      <a:r>
                        <a:rPr lang="en-US" sz="1800" b="0" dirty="0" smtClean="0">
                          <a:latin typeface="+mn-lt"/>
                          <a:sym typeface="Arial"/>
                        </a:rPr>
                        <a:t>While </a:t>
                      </a:r>
                      <a:r>
                        <a:rPr lang="en-US" sz="1800" b="0" dirty="0">
                          <a:latin typeface="+mn-lt"/>
                          <a:sym typeface="Arial"/>
                        </a:rPr>
                        <a:t>consolidating existing successes, gradually abolish taxation that should not be borne by farmers so as to create conditions for the </a:t>
                      </a:r>
                      <a:r>
                        <a:rPr lang="en-US" sz="1800" b="0" dirty="0" err="1">
                          <a:latin typeface="+mn-lt"/>
                          <a:sym typeface="Arial"/>
                        </a:rPr>
                        <a:t>standardisation</a:t>
                      </a:r>
                      <a:r>
                        <a:rPr lang="en-US" sz="1800" b="0" dirty="0">
                          <a:latin typeface="+mn-lt"/>
                          <a:sym typeface="Arial"/>
                        </a:rPr>
                        <a:t> of taxation in urban and rural areas</a:t>
                      </a:r>
                      <a:endParaRPr sz="1800" b="0" dirty="0">
                        <a:latin typeface="+mn-lt"/>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872300">
                <a:tc>
                  <a:txBody>
                    <a:bodyPr/>
                    <a:lstStyle/>
                    <a:p>
                      <a:pPr marL="0" marR="0" lvl="0" indent="0" algn="ctr" rtl="0">
                        <a:lnSpc>
                          <a:spcPct val="100000"/>
                        </a:lnSpc>
                        <a:spcBef>
                          <a:spcPts val="0"/>
                        </a:spcBef>
                        <a:spcAft>
                          <a:spcPts val="0"/>
                        </a:spcAft>
                        <a:buClr>
                          <a:srgbClr val="000000"/>
                        </a:buClr>
                        <a:buSzPts val="1800"/>
                        <a:buFont typeface="Arial"/>
                        <a:buNone/>
                      </a:pPr>
                      <a:r>
                        <a:rPr lang="en-US" sz="1800" b="0" dirty="0" smtClean="0">
                          <a:latin typeface="+mn-lt"/>
                          <a:sym typeface="Arial"/>
                        </a:rPr>
                        <a:t>Loosening</a:t>
                      </a:r>
                      <a:r>
                        <a:rPr lang="en-US" sz="1800" b="0" baseline="0" dirty="0" smtClean="0">
                          <a:latin typeface="+mn-lt"/>
                          <a:sym typeface="Arial"/>
                        </a:rPr>
                        <a:t> control</a:t>
                      </a:r>
                      <a:endParaRPr sz="1800" b="0" dirty="0">
                        <a:latin typeface="+mn-lt"/>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just" rtl="0">
                        <a:spcBef>
                          <a:spcPts val="0"/>
                        </a:spcBef>
                        <a:spcAft>
                          <a:spcPts val="0"/>
                        </a:spcAft>
                        <a:buClr>
                          <a:schemeClr val="dk1"/>
                        </a:buClr>
                        <a:buSzPts val="1800"/>
                        <a:buFont typeface="Arial"/>
                        <a:buNone/>
                      </a:pPr>
                      <a:r>
                        <a:rPr lang="en-US" sz="1800" b="0" dirty="0" smtClean="0">
                          <a:latin typeface="+mn-lt"/>
                          <a:sym typeface="Arial"/>
                        </a:rPr>
                        <a:t>Give </a:t>
                      </a:r>
                      <a:r>
                        <a:rPr lang="en-US" sz="1800" b="0" dirty="0">
                          <a:latin typeface="+mn-lt"/>
                          <a:sym typeface="Arial"/>
                        </a:rPr>
                        <a:t>farmers </a:t>
                      </a:r>
                      <a:r>
                        <a:rPr lang="en-US" sz="1800" b="0" dirty="0" smtClean="0">
                          <a:latin typeface="+mn-lt"/>
                          <a:sym typeface="Arial"/>
                        </a:rPr>
                        <a:t>more flexibility to </a:t>
                      </a:r>
                      <a:r>
                        <a:rPr lang="en-US" sz="1800" b="0" dirty="0" err="1">
                          <a:latin typeface="+mn-lt"/>
                          <a:sym typeface="Arial"/>
                        </a:rPr>
                        <a:t>vitalise</a:t>
                      </a:r>
                      <a:r>
                        <a:rPr lang="en-US" sz="1800" b="0" dirty="0">
                          <a:latin typeface="+mn-lt"/>
                          <a:sym typeface="Arial"/>
                        </a:rPr>
                        <a:t> </a:t>
                      </a:r>
                      <a:r>
                        <a:rPr lang="en-US" sz="1800" b="0" dirty="0" smtClean="0">
                          <a:latin typeface="+mn-lt"/>
                          <a:sym typeface="Arial"/>
                        </a:rPr>
                        <a:t>the</a:t>
                      </a:r>
                      <a:r>
                        <a:rPr lang="en-US" sz="1800" b="0" baseline="0" dirty="0" smtClean="0">
                          <a:latin typeface="+mn-lt"/>
                          <a:sym typeface="Arial"/>
                        </a:rPr>
                        <a:t> rural</a:t>
                      </a:r>
                      <a:r>
                        <a:rPr lang="en-US" sz="1800" b="0" dirty="0" smtClean="0">
                          <a:latin typeface="+mn-lt"/>
                          <a:sym typeface="Arial"/>
                        </a:rPr>
                        <a:t> </a:t>
                      </a:r>
                      <a:r>
                        <a:rPr lang="en-US" sz="1800" b="0" dirty="0">
                          <a:latin typeface="+mn-lt"/>
                          <a:sym typeface="Arial"/>
                        </a:rPr>
                        <a:t>economy. Deepen the reform of </a:t>
                      </a:r>
                      <a:r>
                        <a:rPr lang="en-US" sz="1800" b="0" dirty="0" smtClean="0">
                          <a:latin typeface="+mn-lt"/>
                          <a:sym typeface="Arial"/>
                        </a:rPr>
                        <a:t>rural operation </a:t>
                      </a:r>
                      <a:r>
                        <a:rPr lang="en-US" sz="1800" b="0" dirty="0">
                          <a:latin typeface="+mn-lt"/>
                          <a:sym typeface="Arial"/>
                        </a:rPr>
                        <a:t>system to motivate farmers to </a:t>
                      </a:r>
                      <a:r>
                        <a:rPr lang="en-US" sz="1800" b="0" dirty="0" smtClean="0">
                          <a:latin typeface="+mn-lt"/>
                          <a:sym typeface="Arial"/>
                        </a:rPr>
                        <a:t>start</a:t>
                      </a:r>
                      <a:r>
                        <a:rPr lang="en-US" sz="1800" b="0" baseline="0" dirty="0" smtClean="0">
                          <a:latin typeface="+mn-lt"/>
                          <a:sym typeface="Arial"/>
                        </a:rPr>
                        <a:t> businesses </a:t>
                      </a:r>
                      <a:endParaRPr sz="1800" b="0" dirty="0">
                        <a:latin typeface="+mn-lt"/>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830" name="Google Shape;830;p77"/>
          <p:cNvSpPr txBox="1"/>
          <p:nvPr/>
        </p:nvSpPr>
        <p:spPr>
          <a:xfrm>
            <a:off x="818928" y="6259375"/>
            <a:ext cx="11085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Times New Roman"/>
                <a:ea typeface="Times New Roman"/>
                <a:cs typeface="Times New Roman"/>
                <a:sym typeface="Times New Roman"/>
              </a:rPr>
              <a:t>Source, </a:t>
            </a:r>
            <a:r>
              <a:rPr lang="en-US" sz="1200" b="0" i="0" u="none" strike="noStrike" cap="none" dirty="0" smtClean="0">
                <a:solidFill>
                  <a:schemeClr val="dk1"/>
                </a:solidFill>
                <a:latin typeface="Times New Roman"/>
                <a:ea typeface="Times New Roman"/>
                <a:cs typeface="Times New Roman"/>
                <a:sym typeface="Times New Roman"/>
              </a:rPr>
              <a:t>“Document </a:t>
            </a:r>
            <a:r>
              <a:rPr lang="en-US" sz="1200" b="0" i="0" u="none" strike="noStrike" cap="none" dirty="0">
                <a:solidFill>
                  <a:schemeClr val="dk1"/>
                </a:solidFill>
                <a:latin typeface="Times New Roman"/>
                <a:ea typeface="Times New Roman"/>
                <a:cs typeface="Times New Roman"/>
                <a:sym typeface="Times New Roman"/>
              </a:rPr>
              <a:t>No. </a:t>
            </a:r>
            <a:r>
              <a:rPr lang="en-US" sz="1200" b="0" i="0" u="none" strike="noStrike" cap="none" dirty="0" smtClean="0">
                <a:solidFill>
                  <a:schemeClr val="dk1"/>
                </a:solidFill>
                <a:latin typeface="Times New Roman"/>
                <a:ea typeface="Times New Roman"/>
                <a:cs typeface="Times New Roman"/>
                <a:sym typeface="Times New Roman"/>
              </a:rPr>
              <a:t>1 Explained: </a:t>
            </a:r>
            <a:r>
              <a:rPr lang="en-US" sz="1200" b="0" i="0" u="none" strike="noStrike" cap="none" dirty="0">
                <a:solidFill>
                  <a:schemeClr val="dk1"/>
                </a:solidFill>
                <a:latin typeface="Times New Roman"/>
                <a:ea typeface="Times New Roman"/>
                <a:cs typeface="Times New Roman"/>
                <a:sym typeface="Times New Roman"/>
              </a:rPr>
              <a:t>Maintain </a:t>
            </a:r>
            <a:r>
              <a:rPr lang="en-US" sz="1200" b="0" i="0" u="none" strike="noStrike" cap="none" dirty="0" smtClean="0">
                <a:solidFill>
                  <a:schemeClr val="dk1"/>
                </a:solidFill>
                <a:latin typeface="Times New Roman"/>
                <a:ea typeface="Times New Roman"/>
                <a:cs typeface="Times New Roman"/>
                <a:sym typeface="Times New Roman"/>
              </a:rPr>
              <a:t>Giving </a:t>
            </a:r>
            <a:r>
              <a:rPr lang="en-US" sz="1200" b="0" i="0" u="none" strike="noStrike" cap="none" dirty="0">
                <a:solidFill>
                  <a:schemeClr val="dk1"/>
                </a:solidFill>
                <a:latin typeface="Times New Roman"/>
                <a:ea typeface="Times New Roman"/>
                <a:cs typeface="Times New Roman"/>
                <a:sym typeface="Times New Roman"/>
              </a:rPr>
              <a:t>More, </a:t>
            </a:r>
            <a:r>
              <a:rPr lang="en-US" sz="1200" dirty="0" smtClean="0">
                <a:solidFill>
                  <a:schemeClr val="dk1"/>
                </a:solidFill>
                <a:latin typeface="Times New Roman"/>
                <a:ea typeface="Times New Roman"/>
                <a:cs typeface="Times New Roman"/>
                <a:sym typeface="Times New Roman"/>
              </a:rPr>
              <a:t>Taking </a:t>
            </a:r>
            <a:r>
              <a:rPr lang="en-US" sz="1200" dirty="0">
                <a:solidFill>
                  <a:schemeClr val="dk1"/>
                </a:solidFill>
                <a:latin typeface="Times New Roman"/>
                <a:ea typeface="Times New Roman"/>
                <a:cs typeface="Times New Roman"/>
                <a:sym typeface="Times New Roman"/>
              </a:rPr>
              <a:t>Less, </a:t>
            </a:r>
            <a:r>
              <a:rPr lang="en-US" sz="1200" dirty="0" smtClean="0">
                <a:solidFill>
                  <a:schemeClr val="dk1"/>
                </a:solidFill>
                <a:latin typeface="Times New Roman"/>
                <a:ea typeface="Times New Roman"/>
                <a:cs typeface="Times New Roman"/>
                <a:sym typeface="Times New Roman"/>
              </a:rPr>
              <a:t>Loosening Control” Principle. </a:t>
            </a:r>
            <a:r>
              <a:rPr lang="en-US" sz="1200" b="0" i="0" u="none" strike="noStrike" cap="none" dirty="0" err="1">
                <a:solidFill>
                  <a:schemeClr val="dk1"/>
                </a:solidFill>
                <a:latin typeface="Times New Roman"/>
                <a:ea typeface="Times New Roman"/>
                <a:cs typeface="Times New Roman"/>
                <a:sym typeface="Times New Roman"/>
              </a:rPr>
              <a:t>Sina</a:t>
            </a:r>
            <a:r>
              <a:rPr lang="en-US" sz="1200" b="0" i="0" u="none" strike="noStrike" cap="none" dirty="0">
                <a:solidFill>
                  <a:schemeClr val="dk1"/>
                </a:solidFill>
                <a:latin typeface="Times New Roman"/>
                <a:ea typeface="Times New Roman"/>
                <a:cs typeface="Times New Roman"/>
                <a:sym typeface="Times New Roman"/>
              </a:rPr>
              <a:t> Web. 10 February 2004. </a:t>
            </a:r>
            <a:endParaRPr sz="12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Times New Roman"/>
                <a:ea typeface="Times New Roman"/>
                <a:cs typeface="Times New Roman"/>
                <a:sym typeface="Times New Roman"/>
              </a:rPr>
              <a:t>http://news.sina.com.cn/c/2004-02-10/15591765676s.shtml</a:t>
            </a:r>
            <a:endParaRPr sz="1200" b="0" i="0" u="none" strike="noStrike" cap="none" dirty="0">
              <a:solidFill>
                <a:srgbClr val="000000"/>
              </a:solidFill>
              <a:latin typeface="Arial"/>
              <a:ea typeface="Arial"/>
              <a:cs typeface="Arial"/>
              <a:sym typeface="Arial"/>
            </a:endParaRPr>
          </a:p>
        </p:txBody>
      </p:sp>
      <p:sp>
        <p:nvSpPr>
          <p:cNvPr id="831" name="Google Shape;831;p77"/>
          <p:cNvSpPr/>
          <p:nvPr/>
        </p:nvSpPr>
        <p:spPr>
          <a:xfrm>
            <a:off x="941307" y="931969"/>
            <a:ext cx="10640518" cy="1901033"/>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32" name="Google Shape;832;p77"/>
          <p:cNvSpPr txBox="1"/>
          <p:nvPr/>
        </p:nvSpPr>
        <p:spPr>
          <a:xfrm>
            <a:off x="976912" y="949538"/>
            <a:ext cx="10569300" cy="169273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b="0" i="0" u="none" strike="sngStrike" cap="none" dirty="0" smtClean="0">
                <a:solidFill>
                  <a:srgbClr val="FF0000"/>
                </a:solidFill>
                <a:latin typeface="Arial"/>
                <a:ea typeface="Arial"/>
                <a:cs typeface="Arial"/>
                <a:sym typeface="Arial"/>
              </a:rPr>
              <a:t>  </a:t>
            </a:r>
            <a:endParaRPr b="0" i="0" u="none" strike="sngStrike" cap="none" dirty="0">
              <a:solidFill>
                <a:srgbClr val="FF0000"/>
              </a:solidFill>
              <a:latin typeface="Arial"/>
              <a:ea typeface="Arial"/>
              <a:cs typeface="Arial"/>
              <a:sym typeface="Arial"/>
            </a:endParaRPr>
          </a:p>
          <a:p>
            <a:pPr marL="0" lvl="0" indent="0" algn="just" rtl="0">
              <a:spcBef>
                <a:spcPts val="0"/>
              </a:spcBef>
              <a:spcAft>
                <a:spcPts val="0"/>
              </a:spcAft>
              <a:buNone/>
            </a:pPr>
            <a:r>
              <a:rPr lang="en-US" sz="1800" dirty="0" smtClean="0"/>
              <a:t>Unbalanced urban-rural development has impeded </a:t>
            </a:r>
            <a:r>
              <a:rPr lang="en-US" sz="1800" dirty="0"/>
              <a:t>China’s economic and societal development</a:t>
            </a:r>
            <a:r>
              <a:rPr lang="en-US" sz="1800" dirty="0" smtClean="0"/>
              <a:t>.  </a:t>
            </a:r>
            <a:r>
              <a:rPr lang="en-US" sz="1800" dirty="0"/>
              <a:t>To </a:t>
            </a:r>
            <a:r>
              <a:rPr lang="en-US" sz="1800" dirty="0" smtClean="0"/>
              <a:t>co-ordinate </a:t>
            </a:r>
            <a:r>
              <a:rPr lang="en-US" sz="1800" dirty="0"/>
              <a:t>urban and rural development, </a:t>
            </a:r>
            <a:r>
              <a:rPr lang="en-US" sz="1800" dirty="0" smtClean="0"/>
              <a:t>The country adopted the principle </a:t>
            </a:r>
            <a:r>
              <a:rPr lang="en-US" sz="1800" dirty="0"/>
              <a:t>of “</a:t>
            </a:r>
            <a:r>
              <a:rPr lang="en-US" sz="1800" dirty="0" smtClean="0"/>
              <a:t>giving </a:t>
            </a:r>
            <a:r>
              <a:rPr lang="en-US" sz="1800" dirty="0"/>
              <a:t>more, </a:t>
            </a:r>
            <a:r>
              <a:rPr lang="en-US" sz="1800" dirty="0" smtClean="0"/>
              <a:t>taking </a:t>
            </a:r>
            <a:r>
              <a:rPr lang="en-US" sz="1800" dirty="0"/>
              <a:t>less, </a:t>
            </a:r>
            <a:r>
              <a:rPr lang="en-US" sz="1800" dirty="0" smtClean="0"/>
              <a:t>loosening control” </a:t>
            </a:r>
            <a:r>
              <a:rPr lang="en-US" sz="1800" dirty="0"/>
              <a:t>in its course of developing socialist new rural area (see the reference below). </a:t>
            </a:r>
            <a:r>
              <a:rPr lang="en-US" sz="1800" dirty="0" smtClean="0"/>
              <a:t> China </a:t>
            </a:r>
            <a:r>
              <a:rPr lang="en-US" sz="1800" dirty="0"/>
              <a:t>abolished agricultural tax to increase farmers’ income. </a:t>
            </a:r>
            <a:r>
              <a:rPr lang="en-US" sz="1800" dirty="0" smtClean="0"/>
              <a:t> China </a:t>
            </a:r>
            <a:r>
              <a:rPr lang="en-US" sz="1800" dirty="0"/>
              <a:t>entered the development stage </a:t>
            </a:r>
            <a:r>
              <a:rPr lang="en-US" sz="1800" dirty="0" smtClean="0"/>
              <a:t> that agricultural and rural development was being promoted by industry and urban development.  </a:t>
            </a:r>
            <a:endParaRPr sz="1800" dirty="0"/>
          </a:p>
        </p:txBody>
      </p:sp>
      <p:sp>
        <p:nvSpPr>
          <p:cNvPr id="10" name="Google Shape;172;p24"/>
          <p:cNvSpPr txBox="1"/>
          <p:nvPr/>
        </p:nvSpPr>
        <p:spPr>
          <a:xfrm>
            <a:off x="69607" y="2885606"/>
            <a:ext cx="1179286" cy="338514"/>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sym typeface="Arial"/>
              </a:rPr>
              <a:t>Reference</a:t>
            </a:r>
            <a:endParaRPr sz="1600" b="1"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78"/>
          <p:cNvSpPr/>
          <p:nvPr/>
        </p:nvSpPr>
        <p:spPr>
          <a:xfrm>
            <a:off x="1384906" y="1616075"/>
            <a:ext cx="5218636" cy="58137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400"/>
              <a:buFont typeface="Arial"/>
              <a:buNone/>
            </a:pPr>
            <a:endParaRPr sz="2400" b="0" i="0" u="none" strike="noStrike" cap="none">
              <a:solidFill>
                <a:srgbClr val="000000"/>
              </a:solidFill>
              <a:latin typeface="DFKai-SB"/>
              <a:ea typeface="DFKai-SB"/>
              <a:cs typeface="DFKai-SB"/>
              <a:sym typeface="DFKai-SB"/>
            </a:endParaRPr>
          </a:p>
        </p:txBody>
      </p:sp>
      <p:sp>
        <p:nvSpPr>
          <p:cNvPr id="841" name="Google Shape;841;p78"/>
          <p:cNvSpPr txBox="1"/>
          <p:nvPr/>
        </p:nvSpPr>
        <p:spPr>
          <a:xfrm>
            <a:off x="955937" y="3209575"/>
            <a:ext cx="84972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200" b="0" i="0" u="none" strike="noStrike" cap="none" dirty="0">
                <a:solidFill>
                  <a:schemeClr val="dk1"/>
                </a:solidFill>
                <a:latin typeface="Times New Roman"/>
                <a:ea typeface="Times New Roman"/>
                <a:cs typeface="Times New Roman"/>
                <a:sym typeface="Times New Roman"/>
              </a:rPr>
              <a:t>Source: “Abolishing </a:t>
            </a:r>
            <a:r>
              <a:rPr lang="en-US" sz="1200" dirty="0">
                <a:solidFill>
                  <a:schemeClr val="dk1"/>
                </a:solidFill>
                <a:latin typeface="Times New Roman"/>
                <a:ea typeface="Times New Roman"/>
                <a:cs typeface="Times New Roman"/>
                <a:sym typeface="Times New Roman"/>
              </a:rPr>
              <a:t>agricultural tax”. Website of </a:t>
            </a:r>
            <a:r>
              <a:rPr lang="en-US" sz="1200" b="0" i="0" u="none" strike="noStrike" cap="none" dirty="0">
                <a:solidFill>
                  <a:schemeClr val="dk1"/>
                </a:solidFill>
                <a:latin typeface="Times New Roman"/>
                <a:ea typeface="Times New Roman"/>
                <a:cs typeface="Times New Roman"/>
                <a:sym typeface="Times New Roman"/>
              </a:rPr>
              <a:t>the Central People’s Government of People’s Republic of China . 6 March 2006. http://big5.www.gov.cn/gate/big5/www.gov.cn/test/2006-03/06/content_219801.htm</a:t>
            </a:r>
            <a:endParaRPr sz="1200" b="0" i="0" u="none" strike="noStrike" cap="none" dirty="0">
              <a:solidFill>
                <a:schemeClr val="dk1"/>
              </a:solidFill>
              <a:latin typeface="Times New Roman"/>
              <a:ea typeface="Times New Roman"/>
              <a:cs typeface="Times New Roman"/>
              <a:sym typeface="Times New Roman"/>
            </a:endParaRPr>
          </a:p>
        </p:txBody>
      </p:sp>
      <p:sp>
        <p:nvSpPr>
          <p:cNvPr id="842" name="Google Shape;842;p78"/>
          <p:cNvSpPr/>
          <p:nvPr/>
        </p:nvSpPr>
        <p:spPr>
          <a:xfrm>
            <a:off x="5700278" y="5424618"/>
            <a:ext cx="609600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843" name="Google Shape;843;p78">
            <a:hlinkClick r:id="rId3"/>
          </p:cNvPr>
          <p:cNvPicPr preferRelativeResize="0"/>
          <p:nvPr/>
        </p:nvPicPr>
        <p:blipFill rotWithShape="1">
          <a:blip r:embed="rId4">
            <a:alphaModFix/>
          </a:blip>
          <a:srcRect l="28656" t="16842" r="20343" b="34736"/>
          <a:stretch/>
        </p:blipFill>
        <p:spPr>
          <a:xfrm>
            <a:off x="993904" y="3973483"/>
            <a:ext cx="3625222" cy="2101006"/>
          </a:xfrm>
          <a:prstGeom prst="rect">
            <a:avLst/>
          </a:prstGeom>
          <a:noFill/>
          <a:ln>
            <a:noFill/>
          </a:ln>
        </p:spPr>
      </p:pic>
      <p:sp>
        <p:nvSpPr>
          <p:cNvPr id="844" name="Google Shape;844;p78"/>
          <p:cNvSpPr/>
          <p:nvPr/>
        </p:nvSpPr>
        <p:spPr>
          <a:xfrm>
            <a:off x="5402843" y="4412496"/>
            <a:ext cx="4653534" cy="1477328"/>
          </a:xfrm>
          <a:prstGeom prst="rect">
            <a:avLst/>
          </a:prstGeom>
          <a:solidFill>
            <a:srgbClr val="FBE4D4"/>
          </a:solidFill>
          <a:ln>
            <a:noFill/>
          </a:ln>
        </p:spPr>
        <p:txBody>
          <a:bodyPr spcFirstLastPara="1" wrap="square" lIns="91425" tIns="45700" rIns="91425" bIns="45700" anchor="t" anchorCtr="0">
            <a:noAutofit/>
          </a:bodyPr>
          <a:lstStyle/>
          <a:p>
            <a:pPr marL="609600" marR="0" lvl="0" indent="-609600" algn="just"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Video: From Taking to Giving: Historical Changes in National Policy: Abolishing Agriculture Tax</a:t>
            </a:r>
            <a:endParaRPr sz="1400" b="0" i="0" u="none" strike="noStrike" cap="none" dirty="0">
              <a:solidFill>
                <a:schemeClr val="dk1"/>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https://video.sina.cn/finance/2021-10-04/detail-iktzqtyt9599476.d.html?oid=3820029017659471&amp;vt=4</a:t>
            </a:r>
            <a:endParaRPr sz="1400" b="0" i="0" u="none" strike="noStrike" cap="none" dirty="0">
              <a:solidFill>
                <a:srgbClr val="000000"/>
              </a:solidFill>
              <a:latin typeface="Arial"/>
              <a:ea typeface="Arial"/>
              <a:cs typeface="Arial"/>
              <a:sym typeface="Arial"/>
            </a:endParaRPr>
          </a:p>
        </p:txBody>
      </p:sp>
      <p:sp>
        <p:nvSpPr>
          <p:cNvPr id="845" name="Google Shape;845;p78"/>
          <p:cNvSpPr/>
          <p:nvPr/>
        </p:nvSpPr>
        <p:spPr>
          <a:xfrm>
            <a:off x="761147" y="1117944"/>
            <a:ext cx="10843420" cy="2011106"/>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0" lvl="0" indent="0" algn="just" rtl="0">
              <a:spcBef>
                <a:spcPts val="0"/>
              </a:spcBef>
              <a:spcAft>
                <a:spcPts val="0"/>
              </a:spcAft>
              <a:buClr>
                <a:schemeClr val="dk1"/>
              </a:buClr>
              <a:buFont typeface="Arial"/>
              <a:buNone/>
            </a:pPr>
            <a:r>
              <a:rPr lang="en-US" sz="1800" dirty="0" smtClean="0">
                <a:sym typeface="Times New Roman"/>
              </a:rPr>
              <a:t>On </a:t>
            </a:r>
            <a:r>
              <a:rPr lang="en-US" sz="1800" dirty="0">
                <a:sym typeface="Times New Roman"/>
              </a:rPr>
              <a:t>1 January 2006, China abolished the “Regulation of the People's Republic of China on Agricultural Tax”. </a:t>
            </a:r>
            <a:r>
              <a:rPr lang="en-US" sz="1800" dirty="0" smtClean="0">
                <a:sym typeface="Times New Roman"/>
              </a:rPr>
              <a:t> Since </a:t>
            </a:r>
            <a:r>
              <a:rPr lang="en-US" sz="1800" dirty="0">
                <a:sym typeface="Times New Roman"/>
              </a:rPr>
              <a:t>then, agriculture has no longer been taxed, ending </a:t>
            </a:r>
            <a:r>
              <a:rPr lang="en-US" sz="1800" dirty="0" smtClean="0">
                <a:sym typeface="Times New Roman"/>
              </a:rPr>
              <a:t>the levy </a:t>
            </a:r>
            <a:r>
              <a:rPr lang="en-US" sz="1800" dirty="0">
                <a:sym typeface="Times New Roman"/>
              </a:rPr>
              <a:t>that had existed </a:t>
            </a:r>
            <a:r>
              <a:rPr lang="en-US" sz="1800" dirty="0" smtClean="0">
                <a:sym typeface="Times New Roman"/>
              </a:rPr>
              <a:t>for </a:t>
            </a:r>
            <a:r>
              <a:rPr lang="en-US" sz="1800" dirty="0">
                <a:sym typeface="Times New Roman"/>
              </a:rPr>
              <a:t>2,600 years. The abolishment of agricultural tax and </a:t>
            </a:r>
            <a:r>
              <a:rPr lang="en-US" sz="1800" dirty="0" smtClean="0">
                <a:sym typeface="Times New Roman"/>
              </a:rPr>
              <a:t>various surcharges </a:t>
            </a:r>
            <a:r>
              <a:rPr lang="en-US" sz="1800" dirty="0">
                <a:sym typeface="Times New Roman"/>
              </a:rPr>
              <a:t>relieved farmers from overwhelming </a:t>
            </a:r>
            <a:r>
              <a:rPr lang="en-US" sz="1800" dirty="0" smtClean="0">
                <a:sym typeface="Times New Roman"/>
              </a:rPr>
              <a:t>financial burdens and brought benefits to millions </a:t>
            </a:r>
            <a:r>
              <a:rPr lang="en-US" sz="1800" dirty="0">
                <a:sym typeface="Times New Roman"/>
              </a:rPr>
              <a:t>of </a:t>
            </a:r>
            <a:r>
              <a:rPr lang="en-US" sz="1800" dirty="0" smtClean="0">
                <a:sym typeface="Times New Roman"/>
              </a:rPr>
              <a:t>farmers. </a:t>
            </a:r>
            <a:endParaRPr sz="1800" dirty="0"/>
          </a:p>
          <a:p>
            <a:pPr marL="0" marR="0" lvl="0" indent="0" algn="just" rtl="0">
              <a:lnSpc>
                <a:spcPct val="100000"/>
              </a:lnSpc>
              <a:spcBef>
                <a:spcPts val="0"/>
              </a:spcBef>
              <a:spcAft>
                <a:spcPts val="0"/>
              </a:spcAft>
              <a:buNone/>
            </a:pPr>
            <a:endParaRPr sz="1600" dirty="0">
              <a:solidFill>
                <a:schemeClr val="dk1"/>
              </a:solidFill>
              <a:latin typeface="Times New Roman"/>
              <a:ea typeface="Times New Roman"/>
              <a:cs typeface="Times New Roman"/>
              <a:sym typeface="Times New Roman"/>
            </a:endParaRPr>
          </a:p>
        </p:txBody>
      </p:sp>
      <p:sp>
        <p:nvSpPr>
          <p:cNvPr id="846" name="Google Shape;846;p78"/>
          <p:cNvSpPr/>
          <p:nvPr/>
        </p:nvSpPr>
        <p:spPr>
          <a:xfrm>
            <a:off x="993904" y="6092643"/>
            <a:ext cx="3625222" cy="400110"/>
          </a:xfrm>
          <a:prstGeom prst="rect">
            <a:avLst/>
          </a:prstGeom>
          <a:noFill/>
          <a:ln w="28575" cap="flat" cmpd="sng">
            <a:solidFill>
              <a:srgbClr val="FF996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0" i="0" u="none" strike="noStrike" cap="none">
                <a:solidFill>
                  <a:schemeClr val="dk1"/>
                </a:solidFill>
                <a:latin typeface="Arial"/>
                <a:ea typeface="Arial"/>
                <a:cs typeface="Arial"/>
                <a:sym typeface="Arial"/>
              </a:rPr>
              <a:t>Click on the image to watch the video</a:t>
            </a:r>
            <a:endParaRPr sz="1200" b="0" i="0" u="none" strike="noStrike" cap="none">
              <a:solidFill>
                <a:schemeClr val="dk1"/>
              </a:solidFill>
              <a:latin typeface="Arial"/>
              <a:ea typeface="Arial"/>
              <a:cs typeface="Arial"/>
              <a:sym typeface="Arial"/>
            </a:endParaRPr>
          </a:p>
        </p:txBody>
      </p:sp>
      <p:sp>
        <p:nvSpPr>
          <p:cNvPr id="11" name="Google Shape;172;p24"/>
          <p:cNvSpPr txBox="1"/>
          <p:nvPr/>
        </p:nvSpPr>
        <p:spPr>
          <a:xfrm>
            <a:off x="366294" y="395825"/>
            <a:ext cx="1179286" cy="338514"/>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sym typeface="Arial"/>
              </a:rPr>
              <a:t>Reference</a:t>
            </a:r>
            <a:endParaRPr sz="1600" b="1"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79"/>
          <p:cNvSpPr/>
          <p:nvPr/>
        </p:nvSpPr>
        <p:spPr>
          <a:xfrm>
            <a:off x="7212745" y="2073771"/>
            <a:ext cx="4457133" cy="59618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400"/>
              <a:buFont typeface="Arial"/>
              <a:buNone/>
            </a:pPr>
            <a:endParaRPr sz="2400" b="0" i="0" u="none" strike="noStrike" cap="none">
              <a:solidFill>
                <a:srgbClr val="000000"/>
              </a:solidFill>
              <a:latin typeface="DFKai-SB"/>
              <a:ea typeface="DFKai-SB"/>
              <a:cs typeface="DFKai-SB"/>
              <a:sym typeface="DFKai-SB"/>
            </a:endParaRPr>
          </a:p>
        </p:txBody>
      </p:sp>
      <p:sp>
        <p:nvSpPr>
          <p:cNvPr id="854" name="Google Shape;854;p79"/>
          <p:cNvSpPr txBox="1"/>
          <p:nvPr/>
        </p:nvSpPr>
        <p:spPr>
          <a:xfrm>
            <a:off x="-447648" y="529564"/>
            <a:ext cx="9372192" cy="55751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800"/>
              <a:buFont typeface="DFKai-SB"/>
              <a:buNone/>
            </a:pPr>
            <a:r>
              <a:rPr lang="en-US" sz="2400" b="1" dirty="0" smtClean="0"/>
              <a:t>Co-ordination </a:t>
            </a:r>
            <a:r>
              <a:rPr lang="en-US" sz="2400" b="1" dirty="0"/>
              <a:t>of  regional development </a:t>
            </a:r>
            <a:endParaRPr sz="2400" b="1" dirty="0"/>
          </a:p>
          <a:p>
            <a:pPr marL="0" marR="0" lvl="0" indent="0" algn="ctr" rtl="0">
              <a:lnSpc>
                <a:spcPct val="90000"/>
              </a:lnSpc>
              <a:spcBef>
                <a:spcPts val="0"/>
              </a:spcBef>
              <a:spcAft>
                <a:spcPts val="0"/>
              </a:spcAft>
              <a:buClr>
                <a:schemeClr val="dk1"/>
              </a:buClr>
              <a:buSzPts val="2800"/>
              <a:buFont typeface="DFKai-SB"/>
              <a:buNone/>
            </a:pPr>
            <a:endParaRPr sz="3200" b="1" dirty="0">
              <a:solidFill>
                <a:schemeClr val="dk1"/>
              </a:solidFill>
            </a:endParaRPr>
          </a:p>
        </p:txBody>
      </p:sp>
      <p:grpSp>
        <p:nvGrpSpPr>
          <p:cNvPr id="855" name="Google Shape;855;p79"/>
          <p:cNvGrpSpPr/>
          <p:nvPr/>
        </p:nvGrpSpPr>
        <p:grpSpPr>
          <a:xfrm>
            <a:off x="703380" y="1562793"/>
            <a:ext cx="10698040" cy="3896872"/>
            <a:chOff x="613487" y="3303214"/>
            <a:chExt cx="8023349" cy="2261803"/>
          </a:xfrm>
        </p:grpSpPr>
        <p:sp>
          <p:nvSpPr>
            <p:cNvPr id="856" name="Google Shape;856;p79"/>
            <p:cNvSpPr/>
            <p:nvPr/>
          </p:nvSpPr>
          <p:spPr>
            <a:xfrm>
              <a:off x="613487" y="3303214"/>
              <a:ext cx="8023349" cy="2261803"/>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57" name="Google Shape;857;p79"/>
            <p:cNvSpPr/>
            <p:nvPr/>
          </p:nvSpPr>
          <p:spPr>
            <a:xfrm>
              <a:off x="754283" y="3431955"/>
              <a:ext cx="7741757" cy="2004320"/>
            </a:xfrm>
            <a:prstGeom prst="rect">
              <a:avLst/>
            </a:prstGeom>
            <a:noFill/>
            <a:ln>
              <a:noFill/>
            </a:ln>
          </p:spPr>
          <p:txBody>
            <a:bodyPr spcFirstLastPara="1" wrap="square" lIns="91425" tIns="45700" rIns="91425" bIns="45700" anchor="ctr" anchorCtr="0">
              <a:noAutofit/>
            </a:bodyPr>
            <a:lstStyle/>
            <a:p>
              <a:pPr marL="285750" lvl="0" indent="-285750" algn="just" rtl="0">
                <a:lnSpc>
                  <a:spcPct val="120000"/>
                </a:lnSpc>
                <a:spcBef>
                  <a:spcPts val="600"/>
                </a:spcBef>
                <a:spcAft>
                  <a:spcPts val="600"/>
                </a:spcAft>
                <a:buClr>
                  <a:schemeClr val="dk1"/>
                </a:buClr>
                <a:buSzPts val="2200"/>
                <a:buFont typeface="Arial" panose="020B0604020202020204" pitchFamily="34" charset="0"/>
                <a:buChar char="•"/>
              </a:pPr>
              <a:r>
                <a:rPr lang="en-US" sz="1800" dirty="0">
                  <a:sym typeface="Times New Roman"/>
                </a:rPr>
                <a:t>Unbalanced regional development has been a problem that </a:t>
              </a:r>
              <a:r>
                <a:rPr lang="en-US" sz="1800" dirty="0" smtClean="0">
                  <a:sym typeface="Times New Roman"/>
                </a:rPr>
                <a:t>impeded </a:t>
              </a:r>
              <a:r>
                <a:rPr lang="en-US" sz="1800" dirty="0">
                  <a:sym typeface="Times New Roman"/>
                </a:rPr>
                <a:t>the country’s economic and social development. </a:t>
              </a:r>
              <a:r>
                <a:rPr lang="en-US" sz="1800" dirty="0" smtClean="0">
                  <a:sym typeface="Times New Roman"/>
                </a:rPr>
                <a:t> In </a:t>
              </a:r>
              <a:r>
                <a:rPr lang="en-US" sz="1800" dirty="0">
                  <a:sym typeface="Times New Roman"/>
                </a:rPr>
                <a:t>March 2001, the </a:t>
              </a:r>
              <a:r>
                <a:rPr lang="en-US" sz="1800" dirty="0" smtClean="0">
                  <a:sym typeface="Times New Roman"/>
                </a:rPr>
                <a:t>central </a:t>
              </a:r>
              <a:r>
                <a:rPr lang="en-US" sz="1800" dirty="0">
                  <a:sym typeface="Times New Roman"/>
                </a:rPr>
                <a:t>g</a:t>
              </a:r>
              <a:r>
                <a:rPr lang="en-US" sz="1800" dirty="0" smtClean="0">
                  <a:sym typeface="Times New Roman"/>
                </a:rPr>
                <a:t>overnment released </a:t>
              </a:r>
              <a:r>
                <a:rPr lang="en-US" sz="1800" dirty="0">
                  <a:sym typeface="Times New Roman"/>
                </a:rPr>
                <a:t>the Report on the 10th Five-Year Plan and announced the concrete plan of “ Go West”. </a:t>
              </a:r>
              <a:endParaRPr sz="1800" dirty="0">
                <a:sym typeface="Times New Roman"/>
              </a:endParaRPr>
            </a:p>
            <a:p>
              <a:pPr marL="285750" marR="0" lvl="0" indent="-285750" algn="just" rtl="0">
                <a:lnSpc>
                  <a:spcPct val="120000"/>
                </a:lnSpc>
                <a:spcBef>
                  <a:spcPts val="600"/>
                </a:spcBef>
                <a:spcAft>
                  <a:spcPts val="600"/>
                </a:spcAft>
                <a:buClr>
                  <a:srgbClr val="000000"/>
                </a:buClr>
                <a:buSzPts val="2200"/>
                <a:buFont typeface="Arial" panose="020B0604020202020204" pitchFamily="34" charset="0"/>
                <a:buChar char="•"/>
              </a:pPr>
              <a:r>
                <a:rPr lang="en-US" sz="1800" dirty="0">
                  <a:sym typeface="Times New Roman"/>
                </a:rPr>
                <a:t>At the same time, the </a:t>
              </a:r>
              <a:r>
                <a:rPr lang="en-US" sz="1800" dirty="0" smtClean="0">
                  <a:sym typeface="Times New Roman"/>
                </a:rPr>
                <a:t>central </a:t>
              </a:r>
              <a:r>
                <a:rPr lang="en-US" sz="1800" dirty="0">
                  <a:sym typeface="Times New Roman"/>
                </a:rPr>
                <a:t>g</a:t>
              </a:r>
              <a:r>
                <a:rPr lang="en-US" sz="1800" dirty="0" smtClean="0">
                  <a:sym typeface="Times New Roman"/>
                </a:rPr>
                <a:t>overnment focused on achieving </a:t>
              </a:r>
              <a:r>
                <a:rPr lang="en-US" sz="1800" dirty="0" err="1" smtClean="0">
                  <a:sym typeface="Times New Roman"/>
                </a:rPr>
                <a:t>co-ordinated</a:t>
              </a:r>
              <a:r>
                <a:rPr lang="en-US" sz="1800" dirty="0" smtClean="0">
                  <a:sym typeface="Times New Roman"/>
                </a:rPr>
                <a:t> </a:t>
              </a:r>
              <a:r>
                <a:rPr lang="en-US" sz="1800" dirty="0">
                  <a:sym typeface="Times New Roman"/>
                </a:rPr>
                <a:t>regional development.  It proposed some major </a:t>
              </a:r>
              <a:r>
                <a:rPr lang="en-US" sz="1800" dirty="0" smtClean="0">
                  <a:sym typeface="Times New Roman"/>
                </a:rPr>
                <a:t>decisions </a:t>
              </a:r>
              <a:r>
                <a:rPr lang="en-US" sz="1800" dirty="0">
                  <a:sym typeface="Times New Roman"/>
                </a:rPr>
                <a:t>such as </a:t>
              </a:r>
              <a:r>
                <a:rPr lang="en-US" sz="1800" dirty="0" err="1">
                  <a:sym typeface="Times New Roman"/>
                </a:rPr>
                <a:t>revitalising</a:t>
              </a:r>
              <a:r>
                <a:rPr lang="en-US" sz="1800" dirty="0">
                  <a:sym typeface="Times New Roman"/>
                </a:rPr>
                <a:t> the old industrial </a:t>
              </a:r>
              <a:r>
                <a:rPr lang="en-US" sz="1800" dirty="0" smtClean="0">
                  <a:sym typeface="Times New Roman"/>
                </a:rPr>
                <a:t>bases </a:t>
              </a:r>
              <a:r>
                <a:rPr lang="en-US" sz="1800" dirty="0">
                  <a:sym typeface="Times New Roman"/>
                </a:rPr>
                <a:t>in the </a:t>
              </a:r>
              <a:r>
                <a:rPr lang="en-US" sz="1800" dirty="0" smtClean="0">
                  <a:sym typeface="Times New Roman"/>
                </a:rPr>
                <a:t>northeastern </a:t>
              </a:r>
              <a:r>
                <a:rPr lang="en-US" sz="1800" dirty="0">
                  <a:sym typeface="Times New Roman"/>
                </a:rPr>
                <a:t>region and promoting the rise of the </a:t>
              </a:r>
              <a:r>
                <a:rPr lang="en-US" sz="1800" dirty="0" smtClean="0">
                  <a:sym typeface="Times New Roman"/>
                </a:rPr>
                <a:t>central region.  This </a:t>
              </a:r>
              <a:r>
                <a:rPr lang="en-US" sz="1800" dirty="0">
                  <a:sym typeface="Times New Roman"/>
                </a:rPr>
                <a:t>formulated and enriched the overall strategy of regional development. </a:t>
              </a:r>
              <a:endParaRPr sz="1800" dirty="0">
                <a:sym typeface="Times New Roman"/>
              </a:endParaRPr>
            </a:p>
          </p:txBody>
        </p:sp>
      </p:grpSp>
      <p:sp>
        <p:nvSpPr>
          <p:cNvPr id="858" name="Google Shape;858;p79"/>
          <p:cNvSpPr/>
          <p:nvPr/>
        </p:nvSpPr>
        <p:spPr>
          <a:xfrm>
            <a:off x="703380" y="559547"/>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1DF76"/>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Arial"/>
              <a:buNone/>
            </a:pPr>
            <a:endParaRPr sz="2800" b="0" i="0" u="none" strike="noStrike" cap="none">
              <a:solidFill>
                <a:srgbClr val="000000"/>
              </a:solidFill>
              <a:latin typeface="Teko"/>
              <a:ea typeface="Teko"/>
              <a:cs typeface="Teko"/>
              <a:sym typeface="Teko"/>
            </a:endParaRPr>
          </a:p>
        </p:txBody>
      </p:sp>
      <p:sp>
        <p:nvSpPr>
          <p:cNvPr id="859" name="Google Shape;859;p79"/>
          <p:cNvSpPr/>
          <p:nvPr/>
        </p:nvSpPr>
        <p:spPr>
          <a:xfrm>
            <a:off x="703380" y="4643337"/>
            <a:ext cx="9627163" cy="598305"/>
          </a:xfrm>
          <a:prstGeom prst="rect">
            <a:avLst/>
          </a:prstGeom>
          <a:noFill/>
          <a:ln>
            <a:noFill/>
          </a:ln>
        </p:spPr>
        <p:txBody>
          <a:bodyPr spcFirstLastPara="1" wrap="square" lIns="91425" tIns="45700" rIns="91425" bIns="45700" anchor="t" anchorCtr="0">
            <a:noAutofit/>
          </a:bodyPr>
          <a:lstStyle/>
          <a:p>
            <a:pPr marL="0" marR="0" lvl="0" indent="0" algn="just" rtl="0">
              <a:lnSpc>
                <a:spcPct val="130000"/>
              </a:lnSpc>
              <a:spcBef>
                <a:spcPts val="0"/>
              </a:spcBef>
              <a:spcAft>
                <a:spcPts val="0"/>
              </a:spcAft>
              <a:buClr>
                <a:srgbClr val="000000"/>
              </a:buClr>
              <a:buSzPts val="2800"/>
              <a:buFont typeface="Arial"/>
              <a:buNone/>
            </a:pPr>
            <a:r>
              <a:rPr lang="en-US" sz="2800" b="0" i="0" u="none" strike="noStrike" cap="none">
                <a:solidFill>
                  <a:srgbClr val="333333"/>
                </a:solidFill>
                <a:latin typeface="DFKai-SB"/>
                <a:ea typeface="DFKai-SB"/>
                <a:cs typeface="DFKai-SB"/>
                <a:sym typeface="DFKai-SB"/>
              </a:rPr>
              <a:t>    </a:t>
            </a:r>
            <a:endParaRPr sz="2800" b="0" i="0" u="none" strike="noStrike" cap="none">
              <a:solidFill>
                <a:srgbClr val="000000"/>
              </a:solidFill>
              <a:latin typeface="DFKai-SB"/>
              <a:ea typeface="DFKai-SB"/>
              <a:cs typeface="DFKai-SB"/>
              <a:sym typeface="DFKai-SB"/>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80"/>
          <p:cNvSpPr/>
          <p:nvPr/>
        </p:nvSpPr>
        <p:spPr>
          <a:xfrm>
            <a:off x="1622692" y="1887710"/>
            <a:ext cx="9133768" cy="58137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400"/>
              <a:buFont typeface="Arial"/>
              <a:buNone/>
            </a:pPr>
            <a:endParaRPr sz="2400" b="0" i="0" u="none" strike="noStrike" cap="none">
              <a:solidFill>
                <a:srgbClr val="000000"/>
              </a:solidFill>
              <a:latin typeface="DFKai-SB"/>
              <a:ea typeface="DFKai-SB"/>
              <a:cs typeface="DFKai-SB"/>
              <a:sym typeface="DFKai-SB"/>
            </a:endParaRPr>
          </a:p>
        </p:txBody>
      </p:sp>
      <p:sp>
        <p:nvSpPr>
          <p:cNvPr id="865" name="Google Shape;865;p80"/>
          <p:cNvSpPr txBox="1"/>
          <p:nvPr/>
        </p:nvSpPr>
        <p:spPr>
          <a:xfrm>
            <a:off x="3318484" y="1489493"/>
            <a:ext cx="6037355" cy="54451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800"/>
              <a:buFont typeface="Arial"/>
              <a:buNone/>
            </a:pPr>
            <a:endParaRPr sz="2800" b="1" i="0" u="none" strike="noStrike" cap="none">
              <a:solidFill>
                <a:schemeClr val="dk1"/>
              </a:solidFill>
              <a:latin typeface="DFKai-SB"/>
              <a:ea typeface="DFKai-SB"/>
              <a:cs typeface="DFKai-SB"/>
              <a:sym typeface="DFKai-SB"/>
            </a:endParaRPr>
          </a:p>
        </p:txBody>
      </p:sp>
      <p:grpSp>
        <p:nvGrpSpPr>
          <p:cNvPr id="866" name="Google Shape;866;p80"/>
          <p:cNvGrpSpPr/>
          <p:nvPr/>
        </p:nvGrpSpPr>
        <p:grpSpPr>
          <a:xfrm>
            <a:off x="826239" y="1270486"/>
            <a:ext cx="10157448" cy="4466285"/>
            <a:chOff x="461639" y="2324100"/>
            <a:chExt cx="10563050" cy="2543375"/>
          </a:xfrm>
        </p:grpSpPr>
        <p:sp>
          <p:nvSpPr>
            <p:cNvPr id="867" name="Google Shape;867;p80"/>
            <p:cNvSpPr/>
            <p:nvPr/>
          </p:nvSpPr>
          <p:spPr>
            <a:xfrm>
              <a:off x="461639" y="2324100"/>
              <a:ext cx="10563050" cy="2543375"/>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68" name="Google Shape;868;p80"/>
            <p:cNvSpPr txBox="1"/>
            <p:nvPr/>
          </p:nvSpPr>
          <p:spPr>
            <a:xfrm>
              <a:off x="764670" y="2402555"/>
              <a:ext cx="9968135" cy="1337044"/>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2400"/>
                <a:buFont typeface="Arial"/>
                <a:buNone/>
              </a:pPr>
              <a:r>
                <a:rPr lang="en-US" sz="2400" b="0" i="0" u="none" strike="noStrike" cap="none">
                  <a:solidFill>
                    <a:srgbClr val="333333"/>
                  </a:solidFill>
                  <a:latin typeface="DFKai-SB"/>
                  <a:ea typeface="DFKai-SB"/>
                  <a:cs typeface="DFKai-SB"/>
                  <a:sym typeface="DFKai-SB"/>
                </a:rPr>
                <a:t>    </a:t>
              </a:r>
              <a:endParaRPr sz="2800" b="0" i="0" u="none" strike="noStrike" cap="none">
                <a:solidFill>
                  <a:srgbClr val="333333"/>
                </a:solidFill>
                <a:latin typeface="Times New Roman"/>
                <a:ea typeface="Times New Roman"/>
                <a:cs typeface="Times New Roman"/>
                <a:sym typeface="Times New Roman"/>
              </a:endParaRPr>
            </a:p>
            <a:p>
              <a:pPr marL="0" marR="0" lvl="0" indent="0" algn="just" rtl="0">
                <a:lnSpc>
                  <a:spcPct val="130000"/>
                </a:lnSpc>
                <a:spcBef>
                  <a:spcPts val="0"/>
                </a:spcBef>
                <a:spcAft>
                  <a:spcPts val="0"/>
                </a:spcAft>
                <a:buClr>
                  <a:srgbClr val="000000"/>
                </a:buClr>
                <a:buSzPts val="2800"/>
                <a:buFont typeface="Arial"/>
                <a:buNone/>
              </a:pPr>
              <a:endParaRPr sz="2800" b="0" i="0" u="none" strike="noStrike" cap="none">
                <a:solidFill>
                  <a:srgbClr val="333333"/>
                </a:solidFill>
                <a:latin typeface="Times New Roman"/>
                <a:ea typeface="Times New Roman"/>
                <a:cs typeface="Times New Roman"/>
                <a:sym typeface="Times New Roman"/>
              </a:endParaRPr>
            </a:p>
            <a:p>
              <a:pPr marL="0" marR="0" lvl="0" indent="0" algn="just" rtl="0">
                <a:lnSpc>
                  <a:spcPct val="130000"/>
                </a:lnSpc>
                <a:spcBef>
                  <a:spcPts val="0"/>
                </a:spcBef>
                <a:spcAft>
                  <a:spcPts val="0"/>
                </a:spcAft>
                <a:buClr>
                  <a:srgbClr val="000000"/>
                </a:buClr>
                <a:buSzPts val="2800"/>
                <a:buFont typeface="Arial"/>
                <a:buNone/>
              </a:pPr>
              <a:endParaRPr sz="2800" b="0" i="0" u="none" strike="noStrike" cap="none">
                <a:solidFill>
                  <a:srgbClr val="333333"/>
                </a:solidFill>
                <a:latin typeface="Times New Roman"/>
                <a:ea typeface="Times New Roman"/>
                <a:cs typeface="Times New Roman"/>
                <a:sym typeface="Times New Roman"/>
              </a:endParaRPr>
            </a:p>
          </p:txBody>
        </p:sp>
      </p:grpSp>
      <p:sp>
        <p:nvSpPr>
          <p:cNvPr id="869" name="Google Shape;869;p80"/>
          <p:cNvSpPr txBox="1"/>
          <p:nvPr/>
        </p:nvSpPr>
        <p:spPr>
          <a:xfrm>
            <a:off x="1200408" y="477469"/>
            <a:ext cx="9243783" cy="51593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200"/>
              <a:buFont typeface="DFKai-SB"/>
              <a:buNone/>
            </a:pPr>
            <a:r>
              <a:rPr lang="en-US" sz="2400" b="1" i="0" u="none" strike="noStrike" cap="none" dirty="0" smtClean="0">
                <a:solidFill>
                  <a:schemeClr val="tx1"/>
                </a:solidFill>
                <a:latin typeface="Arial"/>
                <a:ea typeface="Arial"/>
                <a:cs typeface="Arial"/>
                <a:sym typeface="Arial"/>
              </a:rPr>
              <a:t>Reducing tariff</a:t>
            </a:r>
            <a:r>
              <a:rPr lang="en-US" sz="2400" b="1" i="0" u="none" strike="noStrike" cap="none" dirty="0">
                <a:solidFill>
                  <a:schemeClr val="tx1"/>
                </a:solidFill>
                <a:latin typeface="Arial"/>
                <a:ea typeface="Arial"/>
                <a:cs typeface="Arial"/>
                <a:sym typeface="Arial"/>
              </a:rPr>
              <a:t>, </a:t>
            </a:r>
            <a:r>
              <a:rPr lang="en-US" sz="2400" b="1" i="0" u="none" strike="noStrike" cap="none" dirty="0" smtClean="0">
                <a:solidFill>
                  <a:schemeClr val="tx1"/>
                </a:solidFill>
                <a:latin typeface="Arial"/>
                <a:ea typeface="Arial"/>
                <a:cs typeface="Arial"/>
                <a:sym typeface="Arial"/>
              </a:rPr>
              <a:t>expanding </a:t>
            </a:r>
            <a:r>
              <a:rPr lang="en-US" sz="2400" b="1" i="0" u="none" strike="noStrike" cap="none" dirty="0">
                <a:solidFill>
                  <a:schemeClr val="tx1"/>
                </a:solidFill>
                <a:latin typeface="Arial"/>
                <a:ea typeface="Arial"/>
                <a:cs typeface="Arial"/>
                <a:sym typeface="Arial"/>
              </a:rPr>
              <a:t>the opening-up, </a:t>
            </a:r>
            <a:r>
              <a:rPr lang="en-US" sz="2400" b="1" i="0" u="none" strike="noStrike" cap="none" dirty="0" smtClean="0">
                <a:solidFill>
                  <a:schemeClr val="tx1"/>
                </a:solidFill>
                <a:latin typeface="Arial"/>
                <a:ea typeface="Arial"/>
                <a:cs typeface="Arial"/>
                <a:sym typeface="Arial"/>
              </a:rPr>
              <a:t>promoting </a:t>
            </a:r>
            <a:r>
              <a:rPr lang="en-US" sz="2400" b="1" i="0" u="none" strike="noStrike" cap="none" dirty="0">
                <a:solidFill>
                  <a:schemeClr val="tx1"/>
                </a:solidFill>
                <a:latin typeface="Arial"/>
                <a:ea typeface="Arial"/>
                <a:cs typeface="Arial"/>
                <a:sym typeface="Arial"/>
              </a:rPr>
              <a:t>reform</a:t>
            </a:r>
            <a:endParaRPr sz="2400" b="0" i="0" u="none" strike="noStrike" cap="none" dirty="0">
              <a:solidFill>
                <a:schemeClr val="tx1"/>
              </a:solidFill>
              <a:latin typeface="Arial"/>
              <a:ea typeface="Arial"/>
              <a:cs typeface="Arial"/>
              <a:sym typeface="Arial"/>
            </a:endParaRPr>
          </a:p>
        </p:txBody>
      </p:sp>
      <p:sp>
        <p:nvSpPr>
          <p:cNvPr id="870" name="Google Shape;870;p80"/>
          <p:cNvSpPr/>
          <p:nvPr/>
        </p:nvSpPr>
        <p:spPr>
          <a:xfrm>
            <a:off x="1019542" y="1411472"/>
            <a:ext cx="9736918" cy="4228850"/>
          </a:xfrm>
          <a:prstGeom prst="rect">
            <a:avLst/>
          </a:prstGeom>
          <a:noFill/>
          <a:ln>
            <a:noFill/>
          </a:ln>
        </p:spPr>
        <p:txBody>
          <a:bodyPr spcFirstLastPara="1" wrap="square" lIns="91425" tIns="45700" rIns="91425" bIns="45700" anchor="t" anchorCtr="0">
            <a:noAutofit/>
          </a:bodyPr>
          <a:lstStyle/>
          <a:p>
            <a:pPr marL="285750" lvl="0" indent="-285750" algn="just" rtl="0">
              <a:lnSpc>
                <a:spcPct val="120000"/>
              </a:lnSpc>
              <a:spcBef>
                <a:spcPts val="600"/>
              </a:spcBef>
              <a:spcAft>
                <a:spcPts val="0"/>
              </a:spcAft>
              <a:buClr>
                <a:schemeClr val="dk1"/>
              </a:buClr>
              <a:buSzPts val="2200"/>
              <a:buFont typeface="Arial" panose="020B0604020202020204" pitchFamily="34" charset="0"/>
              <a:buChar char="•"/>
            </a:pPr>
            <a:r>
              <a:rPr lang="en-US" sz="1800" dirty="0">
                <a:sym typeface="Times New Roman"/>
              </a:rPr>
              <a:t>To meet WTO’s regulations, China fulfilled its promise and reduced its tariffs drastically. By 2010, the overall tariff was reduced from 15.3% in 2001 to 9.8%. Specifically, the tariff on industrial goods was reduced from 14.8% to 8.9% and that on agricultural products from 23.2% to 15.2%. This agricultural tariff was about ¼ of the world average on agricultural products. </a:t>
            </a:r>
            <a:r>
              <a:rPr lang="en-US" sz="1800" dirty="0" smtClean="0">
                <a:sym typeface="Times New Roman"/>
              </a:rPr>
              <a:t> It </a:t>
            </a:r>
            <a:r>
              <a:rPr lang="en-US" sz="1800" dirty="0">
                <a:sym typeface="Times New Roman"/>
              </a:rPr>
              <a:t>was also much lower than </a:t>
            </a:r>
            <a:r>
              <a:rPr lang="en-US" sz="1800" dirty="0" smtClean="0">
                <a:sym typeface="Times New Roman"/>
              </a:rPr>
              <a:t>the average level of </a:t>
            </a:r>
            <a:r>
              <a:rPr lang="en-US" sz="1800" dirty="0">
                <a:sym typeface="Times New Roman"/>
              </a:rPr>
              <a:t>56% </a:t>
            </a:r>
            <a:r>
              <a:rPr lang="en-US" sz="1800" dirty="0" smtClean="0">
                <a:sym typeface="Times New Roman"/>
              </a:rPr>
              <a:t>for </a:t>
            </a:r>
            <a:r>
              <a:rPr lang="en-US" sz="1800" dirty="0">
                <a:sym typeface="Times New Roman"/>
              </a:rPr>
              <a:t>developing countries and 39% </a:t>
            </a:r>
            <a:r>
              <a:rPr lang="en-US" sz="1800" dirty="0" smtClean="0">
                <a:sym typeface="Times New Roman"/>
              </a:rPr>
              <a:t>for the developed </a:t>
            </a:r>
            <a:r>
              <a:rPr lang="en-US" sz="1800" dirty="0">
                <a:sym typeface="Times New Roman"/>
              </a:rPr>
              <a:t>countries. </a:t>
            </a:r>
            <a:endParaRPr sz="1800" dirty="0"/>
          </a:p>
          <a:p>
            <a:pPr marL="285750" lvl="0" indent="-285750" algn="just" rtl="0">
              <a:lnSpc>
                <a:spcPct val="120000"/>
              </a:lnSpc>
              <a:spcBef>
                <a:spcPts val="600"/>
              </a:spcBef>
              <a:spcAft>
                <a:spcPts val="0"/>
              </a:spcAft>
              <a:buClr>
                <a:schemeClr val="dk1"/>
              </a:buClr>
              <a:buSzPts val="2200"/>
              <a:buFont typeface="Arial" panose="020B0604020202020204" pitchFamily="34" charset="0"/>
              <a:buChar char="•"/>
            </a:pPr>
            <a:r>
              <a:rPr lang="en-US" sz="1800" dirty="0" smtClean="0">
                <a:sym typeface="Times New Roman"/>
              </a:rPr>
              <a:t>On the other hand, </a:t>
            </a:r>
            <a:r>
              <a:rPr lang="en-US" sz="1800" dirty="0">
                <a:sym typeface="Times New Roman"/>
              </a:rPr>
              <a:t>the country has been revising laws and regulation on a large scale. During 2001 to 2010, the </a:t>
            </a:r>
            <a:r>
              <a:rPr lang="en-US" sz="1800" dirty="0" smtClean="0">
                <a:sym typeface="Times New Roman"/>
              </a:rPr>
              <a:t>central </a:t>
            </a:r>
            <a:r>
              <a:rPr lang="en-US" sz="1800" dirty="0">
                <a:sym typeface="Times New Roman"/>
              </a:rPr>
              <a:t>g</a:t>
            </a:r>
            <a:r>
              <a:rPr lang="en-US" sz="1800" dirty="0" smtClean="0">
                <a:sym typeface="Times New Roman"/>
              </a:rPr>
              <a:t>overnment </a:t>
            </a:r>
            <a:r>
              <a:rPr lang="en-US" sz="1800" dirty="0">
                <a:sym typeface="Times New Roman"/>
              </a:rPr>
              <a:t>revised more than 2,300 laws and regulations including departmental regulations. The local governments cleaned up more than 190,000 local policies and regulations. </a:t>
            </a:r>
            <a:endParaRPr sz="1800" dirty="0"/>
          </a:p>
          <a:p>
            <a:pPr marL="0" marR="0" lvl="0" indent="0" algn="just" rtl="0">
              <a:lnSpc>
                <a:spcPct val="120000"/>
              </a:lnSpc>
              <a:spcBef>
                <a:spcPts val="0"/>
              </a:spcBef>
              <a:spcAft>
                <a:spcPts val="0"/>
              </a:spcAft>
              <a:buClr>
                <a:srgbClr val="000000"/>
              </a:buClr>
              <a:buSzPts val="2200"/>
              <a:buFont typeface="Arial"/>
              <a:buNone/>
            </a:pPr>
            <a:endParaRPr sz="1500" dirty="0">
              <a:solidFill>
                <a:schemeClr val="dk1"/>
              </a:solidFill>
              <a:latin typeface="Times New Roman"/>
              <a:ea typeface="Times New Roman"/>
              <a:cs typeface="Times New Roman"/>
              <a:sym typeface="Times New Roman"/>
            </a:endParaRPr>
          </a:p>
        </p:txBody>
      </p:sp>
      <p:sp>
        <p:nvSpPr>
          <p:cNvPr id="871" name="Google Shape;871;p80"/>
          <p:cNvSpPr txBox="1"/>
          <p:nvPr/>
        </p:nvSpPr>
        <p:spPr>
          <a:xfrm>
            <a:off x="1310455" y="5849551"/>
            <a:ext cx="8497124" cy="56626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1400"/>
              <a:buFont typeface="Arial"/>
              <a:buNone/>
            </a:pPr>
            <a:r>
              <a:rPr lang="en-US" sz="1400" b="0" i="0" u="none" strike="noStrike" cap="none" dirty="0">
                <a:solidFill>
                  <a:srgbClr val="000000"/>
                </a:solidFill>
                <a:latin typeface="Times New Roman"/>
                <a:ea typeface="Times New Roman"/>
                <a:cs typeface="Times New Roman"/>
                <a:sym typeface="Times New Roman"/>
              </a:rPr>
              <a:t>Source: “China and World Trade Organization”, People.cn. 19 June 2018. </a:t>
            </a:r>
            <a:endParaRPr sz="1400" b="0" i="0" u="none" strike="noStrike" cap="none" dirty="0">
              <a:solidFill>
                <a:srgbClr val="000000"/>
              </a:solidFill>
              <a:latin typeface="Times New Roman"/>
              <a:ea typeface="Times New Roman"/>
              <a:cs typeface="Times New Roman"/>
              <a:sym typeface="Times New Roman"/>
            </a:endParaRPr>
          </a:p>
          <a:p>
            <a:pPr marL="0" marR="0" lvl="0" indent="0" algn="l" rtl="0">
              <a:lnSpc>
                <a:spcPct val="110000"/>
              </a:lnSpc>
              <a:spcBef>
                <a:spcPts val="0"/>
              </a:spcBef>
              <a:spcAft>
                <a:spcPts val="0"/>
              </a:spcAft>
              <a:buClr>
                <a:srgbClr val="000000"/>
              </a:buClr>
              <a:buSzPts val="1400"/>
              <a:buFont typeface="Arial"/>
              <a:buNone/>
            </a:pPr>
            <a:r>
              <a:rPr lang="en-US" sz="1400" b="0" i="0" u="none" strike="noStrike" cap="none" dirty="0">
                <a:solidFill>
                  <a:schemeClr val="dk1"/>
                </a:solidFill>
                <a:latin typeface="Times New Roman"/>
                <a:ea typeface="Times New Roman"/>
                <a:cs typeface="Times New Roman"/>
                <a:sym typeface="Times New Roman"/>
              </a:rPr>
              <a:t>http://politics.people.com.cn/BIG5/n1/2018/0629/c1001-30095141.html</a:t>
            </a:r>
            <a:endParaRPr sz="14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81"/>
          <p:cNvSpPr txBox="1"/>
          <p:nvPr/>
        </p:nvSpPr>
        <p:spPr>
          <a:xfrm>
            <a:off x="1922108" y="1104057"/>
            <a:ext cx="8067675" cy="51593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200"/>
              <a:buFont typeface="DFKai-SB"/>
              <a:buNone/>
            </a:pPr>
            <a:r>
              <a:rPr lang="en-US" sz="2000" b="1" dirty="0">
                <a:solidFill>
                  <a:schemeClr val="dk1"/>
                </a:solidFill>
              </a:rPr>
              <a:t>Comprehensively </a:t>
            </a:r>
            <a:r>
              <a:rPr lang="en-US" sz="2000" b="1" dirty="0" smtClean="0">
                <a:solidFill>
                  <a:schemeClr val="dk1"/>
                </a:solidFill>
              </a:rPr>
              <a:t>deepening </a:t>
            </a:r>
            <a:r>
              <a:rPr lang="en-US" sz="2000" b="1" dirty="0">
                <a:solidFill>
                  <a:schemeClr val="dk1"/>
                </a:solidFill>
              </a:rPr>
              <a:t>the reforms</a:t>
            </a:r>
            <a:endParaRPr sz="2000" b="1" dirty="0">
              <a:solidFill>
                <a:schemeClr val="dk1"/>
              </a:solidFill>
            </a:endParaRPr>
          </a:p>
        </p:txBody>
      </p:sp>
      <p:sp>
        <p:nvSpPr>
          <p:cNvPr id="878" name="Google Shape;878;p81"/>
          <p:cNvSpPr/>
          <p:nvPr/>
        </p:nvSpPr>
        <p:spPr>
          <a:xfrm>
            <a:off x="828236" y="474563"/>
            <a:ext cx="10179122" cy="5072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1" dirty="0">
                <a:solidFill>
                  <a:srgbClr val="FFFFFF"/>
                </a:solidFill>
                <a:latin typeface="Times New Roman"/>
                <a:ea typeface="Times New Roman"/>
                <a:cs typeface="Times New Roman"/>
                <a:sym typeface="Times New Roman"/>
              </a:rPr>
              <a:t>New </a:t>
            </a:r>
            <a:r>
              <a:rPr lang="en-US" sz="2000" b="1" i="0" u="none" strike="noStrike" cap="none" dirty="0">
                <a:solidFill>
                  <a:srgbClr val="FFFFFF"/>
                </a:solidFill>
                <a:latin typeface="Times New Roman"/>
                <a:ea typeface="Times New Roman"/>
                <a:cs typeface="Times New Roman"/>
                <a:sym typeface="Times New Roman"/>
              </a:rPr>
              <a:t>era of reform and opening-up after the 18</a:t>
            </a:r>
            <a:r>
              <a:rPr lang="en-US" sz="2000" b="1" i="0" u="none" strike="noStrike" cap="none" baseline="30000" dirty="0">
                <a:solidFill>
                  <a:srgbClr val="FFFFFF"/>
                </a:solidFill>
                <a:latin typeface="Times New Roman"/>
                <a:ea typeface="Times New Roman"/>
                <a:cs typeface="Times New Roman"/>
                <a:sym typeface="Times New Roman"/>
              </a:rPr>
              <a:t>th</a:t>
            </a:r>
            <a:r>
              <a:rPr lang="en-US" sz="2000" b="1" i="0" u="none" strike="noStrike" cap="none" dirty="0">
                <a:solidFill>
                  <a:srgbClr val="FFFFFF"/>
                </a:solidFill>
                <a:latin typeface="Times New Roman"/>
                <a:ea typeface="Times New Roman"/>
                <a:cs typeface="Times New Roman"/>
                <a:sym typeface="Times New Roman"/>
              </a:rPr>
              <a:t> National Congress (2012-present) </a:t>
            </a:r>
            <a:endParaRPr sz="2000" b="0" i="0" u="none" strike="noStrike" cap="none" dirty="0">
              <a:solidFill>
                <a:srgbClr val="000000"/>
              </a:solidFill>
              <a:latin typeface="Arial"/>
              <a:ea typeface="Arial"/>
              <a:cs typeface="Arial"/>
              <a:sym typeface="Arial"/>
            </a:endParaRPr>
          </a:p>
        </p:txBody>
      </p:sp>
      <p:grpSp>
        <p:nvGrpSpPr>
          <p:cNvPr id="879" name="Google Shape;879;p81"/>
          <p:cNvGrpSpPr/>
          <p:nvPr/>
        </p:nvGrpSpPr>
        <p:grpSpPr>
          <a:xfrm>
            <a:off x="511630" y="1692181"/>
            <a:ext cx="11036205" cy="4680339"/>
            <a:chOff x="461639" y="2324100"/>
            <a:chExt cx="10563050" cy="2543375"/>
          </a:xfrm>
        </p:grpSpPr>
        <p:sp>
          <p:nvSpPr>
            <p:cNvPr id="880" name="Google Shape;880;p81"/>
            <p:cNvSpPr/>
            <p:nvPr/>
          </p:nvSpPr>
          <p:spPr>
            <a:xfrm>
              <a:off x="461639" y="2324100"/>
              <a:ext cx="10563050" cy="2543375"/>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81" name="Google Shape;881;p81"/>
            <p:cNvSpPr txBox="1"/>
            <p:nvPr/>
          </p:nvSpPr>
          <p:spPr>
            <a:xfrm>
              <a:off x="764670" y="2402555"/>
              <a:ext cx="9968135" cy="1337044"/>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2400"/>
                <a:buFont typeface="Arial"/>
                <a:buNone/>
              </a:pPr>
              <a:r>
                <a:rPr lang="en-US" sz="2400" b="0" i="0" u="none" strike="noStrike" cap="none">
                  <a:solidFill>
                    <a:srgbClr val="333333"/>
                  </a:solidFill>
                  <a:latin typeface="DFKai-SB"/>
                  <a:ea typeface="DFKai-SB"/>
                  <a:cs typeface="DFKai-SB"/>
                  <a:sym typeface="DFKai-SB"/>
                </a:rPr>
                <a:t>    </a:t>
              </a:r>
              <a:endParaRPr sz="2800" b="0" i="0" u="none" strike="noStrike" cap="none">
                <a:solidFill>
                  <a:srgbClr val="333333"/>
                </a:solidFill>
                <a:latin typeface="Times New Roman"/>
                <a:ea typeface="Times New Roman"/>
                <a:cs typeface="Times New Roman"/>
                <a:sym typeface="Times New Roman"/>
              </a:endParaRPr>
            </a:p>
            <a:p>
              <a:pPr marL="0" marR="0" lvl="0" indent="0" algn="just" rtl="0">
                <a:lnSpc>
                  <a:spcPct val="130000"/>
                </a:lnSpc>
                <a:spcBef>
                  <a:spcPts val="0"/>
                </a:spcBef>
                <a:spcAft>
                  <a:spcPts val="0"/>
                </a:spcAft>
                <a:buClr>
                  <a:srgbClr val="000000"/>
                </a:buClr>
                <a:buSzPts val="2800"/>
                <a:buFont typeface="Arial"/>
                <a:buNone/>
              </a:pPr>
              <a:endParaRPr sz="2800" b="0" i="0" u="none" strike="noStrike" cap="none">
                <a:solidFill>
                  <a:srgbClr val="333333"/>
                </a:solidFill>
                <a:latin typeface="Times New Roman"/>
                <a:ea typeface="Times New Roman"/>
                <a:cs typeface="Times New Roman"/>
                <a:sym typeface="Times New Roman"/>
              </a:endParaRPr>
            </a:p>
            <a:p>
              <a:pPr marL="0" marR="0" lvl="0" indent="0" algn="just" rtl="0">
                <a:lnSpc>
                  <a:spcPct val="130000"/>
                </a:lnSpc>
                <a:spcBef>
                  <a:spcPts val="0"/>
                </a:spcBef>
                <a:spcAft>
                  <a:spcPts val="0"/>
                </a:spcAft>
                <a:buClr>
                  <a:srgbClr val="000000"/>
                </a:buClr>
                <a:buSzPts val="2800"/>
                <a:buFont typeface="Arial"/>
                <a:buNone/>
              </a:pPr>
              <a:endParaRPr sz="2800" b="0" i="0" u="none" strike="noStrike" cap="none">
                <a:solidFill>
                  <a:srgbClr val="333333"/>
                </a:solidFill>
                <a:latin typeface="Times New Roman"/>
                <a:ea typeface="Times New Roman"/>
                <a:cs typeface="Times New Roman"/>
                <a:sym typeface="Times New Roman"/>
              </a:endParaRPr>
            </a:p>
          </p:txBody>
        </p:sp>
      </p:grpSp>
      <p:sp>
        <p:nvSpPr>
          <p:cNvPr id="882" name="Google Shape;882;p81"/>
          <p:cNvSpPr txBox="1"/>
          <p:nvPr/>
        </p:nvSpPr>
        <p:spPr>
          <a:xfrm>
            <a:off x="669857" y="1886639"/>
            <a:ext cx="10738500" cy="3443979"/>
          </a:xfrm>
          <a:prstGeom prst="rect">
            <a:avLst/>
          </a:prstGeom>
          <a:noFill/>
          <a:ln>
            <a:noFill/>
          </a:ln>
        </p:spPr>
        <p:txBody>
          <a:bodyPr spcFirstLastPara="1" wrap="square" lIns="91425" tIns="45700" rIns="91425" bIns="45700" anchor="t" anchorCtr="0">
            <a:spAutoFit/>
          </a:bodyPr>
          <a:lstStyle/>
          <a:p>
            <a:pPr marL="0" lvl="0" indent="0" algn="just" rtl="0">
              <a:lnSpc>
                <a:spcPct val="110000"/>
              </a:lnSpc>
              <a:spcBef>
                <a:spcPts val="0"/>
              </a:spcBef>
              <a:spcAft>
                <a:spcPts val="0"/>
              </a:spcAft>
              <a:buClr>
                <a:schemeClr val="dk1"/>
              </a:buClr>
              <a:buFont typeface="Arial"/>
              <a:buNone/>
            </a:pPr>
            <a:r>
              <a:rPr lang="en-US" sz="1800" dirty="0">
                <a:sym typeface="Times New Roman"/>
              </a:rPr>
              <a:t>With the deepening of the reform and opening-up, the difficulty in forging forward the reform has also increased. </a:t>
            </a:r>
            <a:r>
              <a:rPr lang="en-US" sz="1800" dirty="0" smtClean="0">
                <a:sym typeface="Times New Roman"/>
              </a:rPr>
              <a:t> It </a:t>
            </a:r>
            <a:r>
              <a:rPr lang="en-US" sz="1800" dirty="0">
                <a:sym typeface="Times New Roman"/>
              </a:rPr>
              <a:t>has become necessary to enhance the strength and depth of the reform in order to address the development needs then. </a:t>
            </a:r>
            <a:endParaRPr sz="1800" dirty="0">
              <a:sym typeface="Times New Roman"/>
            </a:endParaRPr>
          </a:p>
          <a:p>
            <a:pPr marL="0" marR="0" lvl="0" indent="0" algn="just" rtl="0">
              <a:lnSpc>
                <a:spcPct val="110000"/>
              </a:lnSpc>
              <a:spcBef>
                <a:spcPts val="0"/>
              </a:spcBef>
              <a:spcAft>
                <a:spcPts val="0"/>
              </a:spcAft>
              <a:buClr>
                <a:srgbClr val="000000"/>
              </a:buClr>
              <a:buSzPts val="2000"/>
              <a:buFont typeface="Arial"/>
              <a:buNone/>
            </a:pPr>
            <a:r>
              <a:rPr lang="en-US" sz="1800" dirty="0">
                <a:sym typeface="Times New Roman"/>
              </a:rPr>
              <a:t>        </a:t>
            </a:r>
            <a:endParaRPr sz="1800" dirty="0">
              <a:sym typeface="Times New Roman"/>
            </a:endParaRPr>
          </a:p>
          <a:p>
            <a:pPr lvl="0" algn="just">
              <a:lnSpc>
                <a:spcPct val="110000"/>
              </a:lnSpc>
              <a:buClr>
                <a:schemeClr val="dk1"/>
              </a:buClr>
            </a:pPr>
            <a:r>
              <a:rPr lang="en-US" sz="1800" dirty="0">
                <a:sym typeface="Times New Roman"/>
              </a:rPr>
              <a:t>In November 2013, the </a:t>
            </a:r>
            <a:r>
              <a:rPr lang="en-US" sz="1800" dirty="0" smtClean="0">
                <a:sym typeface="Times New Roman"/>
              </a:rPr>
              <a:t>third </a:t>
            </a:r>
            <a:r>
              <a:rPr lang="en-US" sz="1800" dirty="0">
                <a:sym typeface="Times New Roman"/>
              </a:rPr>
              <a:t>plenary session of the 18th National Congress was held, with the theme of comprehensively </a:t>
            </a:r>
            <a:r>
              <a:rPr lang="en-US" sz="1800" dirty="0" smtClean="0">
                <a:sym typeface="Times New Roman"/>
              </a:rPr>
              <a:t>deepening </a:t>
            </a:r>
            <a:r>
              <a:rPr lang="en-US" sz="1800" dirty="0">
                <a:sym typeface="Times New Roman"/>
              </a:rPr>
              <a:t>reforms</a:t>
            </a:r>
            <a:r>
              <a:rPr lang="en-US" sz="1800" dirty="0" smtClean="0">
                <a:sym typeface="Times New Roman"/>
              </a:rPr>
              <a:t>.  </a:t>
            </a:r>
            <a:r>
              <a:rPr lang="en-US" sz="1800" dirty="0">
                <a:sym typeface="Times New Roman"/>
              </a:rPr>
              <a:t>It was the first time such a theme was proposed as the overarching aim. </a:t>
            </a:r>
            <a:r>
              <a:rPr lang="en-US" sz="1800" dirty="0" smtClean="0">
                <a:sym typeface="Times New Roman"/>
              </a:rPr>
              <a:t> Specifically</a:t>
            </a:r>
            <a:r>
              <a:rPr lang="en-US" sz="1800" dirty="0">
                <a:sym typeface="Times New Roman"/>
              </a:rPr>
              <a:t>, the goal was to </a:t>
            </a:r>
            <a:r>
              <a:rPr lang="en-US" sz="1800" dirty="0" smtClean="0">
                <a:sym typeface="Times New Roman"/>
              </a:rPr>
              <a:t>“improve </a:t>
            </a:r>
            <a:r>
              <a:rPr lang="en-US" sz="1800" dirty="0">
                <a:sym typeface="Times New Roman"/>
              </a:rPr>
              <a:t>and develop socialism with Chinese characteristics, </a:t>
            </a:r>
            <a:r>
              <a:rPr lang="en-US" sz="1800" dirty="0" smtClean="0">
                <a:sym typeface="Times New Roman"/>
              </a:rPr>
              <a:t>and </a:t>
            </a:r>
            <a:r>
              <a:rPr lang="en-US" sz="1800" dirty="0">
                <a:sym typeface="Times New Roman"/>
              </a:rPr>
              <a:t>promote </a:t>
            </a:r>
            <a:r>
              <a:rPr lang="en-US" sz="1800" dirty="0" err="1" smtClean="0">
                <a:sym typeface="Times New Roman"/>
              </a:rPr>
              <a:t>modernisation</a:t>
            </a:r>
            <a:r>
              <a:rPr lang="en-US" sz="1800" dirty="0" smtClean="0">
                <a:sym typeface="Times New Roman"/>
              </a:rPr>
              <a:t> </a:t>
            </a:r>
            <a:r>
              <a:rPr lang="en-US" sz="1800" dirty="0">
                <a:sym typeface="Times New Roman"/>
              </a:rPr>
              <a:t>of the state governance system and its governing capacity”.  </a:t>
            </a:r>
            <a:r>
              <a:rPr lang="en-US" sz="1800" dirty="0" smtClean="0">
                <a:sym typeface="Times New Roman"/>
              </a:rPr>
              <a:t>To </a:t>
            </a:r>
            <a:r>
              <a:rPr lang="en-US" sz="1800" dirty="0">
                <a:sym typeface="Times New Roman"/>
              </a:rPr>
              <a:t>deepen the reform, proper arrangement has been made to achieve this overarching aim through </a:t>
            </a:r>
            <a:r>
              <a:rPr lang="en-US" sz="1800" dirty="0" smtClean="0">
                <a:sym typeface="Times New Roman"/>
              </a:rPr>
              <a:t>formulating systematic approaches and </a:t>
            </a:r>
            <a:r>
              <a:rPr lang="en-US" sz="1800" dirty="0">
                <a:sym typeface="Times New Roman"/>
              </a:rPr>
              <a:t>methods,  and </a:t>
            </a:r>
            <a:r>
              <a:rPr lang="en-US" sz="1800" dirty="0" smtClean="0">
                <a:sym typeface="Times New Roman"/>
              </a:rPr>
              <a:t>focusing </a:t>
            </a:r>
            <a:r>
              <a:rPr lang="en-US" sz="1800" dirty="0">
                <a:sym typeface="Times New Roman"/>
              </a:rPr>
              <a:t>on the innovation of major system. </a:t>
            </a:r>
            <a:r>
              <a:rPr lang="en-US" sz="1800" dirty="0" smtClean="0">
                <a:sym typeface="Times New Roman"/>
              </a:rPr>
              <a:t> Reform has been deepened in </a:t>
            </a:r>
            <a:r>
              <a:rPr lang="en-US" sz="1800" dirty="0">
                <a:sym typeface="Times New Roman"/>
              </a:rPr>
              <a:t>full steam, with multiple breakthroughs and in-depth advancement.  </a:t>
            </a:r>
            <a:endParaRPr sz="1800" dirty="0">
              <a:sym typeface="Times New Roman"/>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graphicFrame>
        <p:nvGraphicFramePr>
          <p:cNvPr id="887" name="Google Shape;887;p82"/>
          <p:cNvGraphicFramePr/>
          <p:nvPr>
            <p:extLst>
              <p:ext uri="{D42A27DB-BD31-4B8C-83A1-F6EECF244321}">
                <p14:modId xmlns:p14="http://schemas.microsoft.com/office/powerpoint/2010/main" val="2664664041"/>
              </p:ext>
            </p:extLst>
          </p:nvPr>
        </p:nvGraphicFramePr>
        <p:xfrm>
          <a:off x="1466603" y="2351497"/>
          <a:ext cx="8655950" cy="4231645"/>
        </p:xfrm>
        <a:graphic>
          <a:graphicData uri="http://schemas.openxmlformats.org/drawingml/2006/table">
            <a:tbl>
              <a:tblPr firstRow="1" bandRow="1">
                <a:noFill/>
                <a:tableStyleId>{07CA06D0-1096-4873-BE51-B4581EEBBCB9}</a:tableStyleId>
              </a:tblPr>
              <a:tblGrid>
                <a:gridCol w="5003475">
                  <a:extLst>
                    <a:ext uri="{9D8B030D-6E8A-4147-A177-3AD203B41FA5}">
                      <a16:colId xmlns:a16="http://schemas.microsoft.com/office/drawing/2014/main" val="20000"/>
                    </a:ext>
                  </a:extLst>
                </a:gridCol>
                <a:gridCol w="3652475">
                  <a:extLst>
                    <a:ext uri="{9D8B030D-6E8A-4147-A177-3AD203B41FA5}">
                      <a16:colId xmlns:a16="http://schemas.microsoft.com/office/drawing/2014/main" val="20001"/>
                    </a:ext>
                  </a:extLst>
                </a:gridCol>
              </a:tblGrid>
              <a:tr h="466650">
                <a:tc>
                  <a:txBody>
                    <a:bodyPr/>
                    <a:lstStyle/>
                    <a:p>
                      <a:pPr marL="0" marR="36195" lvl="0" indent="0" algn="ctr" rtl="0">
                        <a:lnSpc>
                          <a:spcPct val="54545"/>
                        </a:lnSpc>
                        <a:spcBef>
                          <a:spcPts val="0"/>
                        </a:spcBef>
                        <a:spcAft>
                          <a:spcPts val="0"/>
                        </a:spcAft>
                        <a:buClr>
                          <a:srgbClr val="000000"/>
                        </a:buClr>
                        <a:buSzPts val="1200"/>
                        <a:buFont typeface="Arial"/>
                        <a:buNone/>
                      </a:pPr>
                      <a:r>
                        <a:rPr lang="en-US" sz="1200" b="1" u="none" strike="noStrike" cap="none" dirty="0">
                          <a:solidFill>
                            <a:schemeClr val="lt1"/>
                          </a:solidFill>
                          <a:latin typeface="Arial"/>
                          <a:ea typeface="Arial"/>
                          <a:cs typeface="Arial"/>
                          <a:sym typeface="Arial"/>
                        </a:rPr>
                        <a:t>Name of the conference</a:t>
                      </a:r>
                      <a:endParaRPr sz="1200" u="none" strike="noStrike" cap="none" dirty="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BFBFBF"/>
                      </a:solidFill>
                      <a:prstDash val="solid"/>
                      <a:round/>
                      <a:headEnd type="none" w="sm" len="sm"/>
                      <a:tailEnd type="none" w="sm" len="sm"/>
                    </a:lnB>
                    <a:solidFill>
                      <a:srgbClr val="0070C0"/>
                    </a:solidFill>
                  </a:tcPr>
                </a:tc>
                <a:tc>
                  <a:txBody>
                    <a:bodyPr/>
                    <a:lstStyle/>
                    <a:p>
                      <a:pPr marL="0" marR="36195" lvl="0" indent="0" algn="ctr" rtl="0">
                        <a:lnSpc>
                          <a:spcPct val="54545"/>
                        </a:lnSpc>
                        <a:spcBef>
                          <a:spcPts val="0"/>
                        </a:spcBef>
                        <a:spcAft>
                          <a:spcPts val="0"/>
                        </a:spcAft>
                        <a:buClr>
                          <a:srgbClr val="000000"/>
                        </a:buClr>
                        <a:buSzPts val="1200"/>
                        <a:buFont typeface="Arial"/>
                        <a:buNone/>
                      </a:pPr>
                      <a:endParaRPr sz="1200" b="1" u="none" strike="noStrike" cap="none" dirty="0">
                        <a:solidFill>
                          <a:schemeClr val="lt1"/>
                        </a:solidFill>
                        <a:latin typeface="Arial"/>
                        <a:ea typeface="Arial"/>
                        <a:cs typeface="Arial"/>
                        <a:sym typeface="Arial"/>
                      </a:endParaRPr>
                    </a:p>
                    <a:p>
                      <a:pPr marL="0" marR="36195" lvl="0" indent="0" algn="ctr" rtl="0">
                        <a:lnSpc>
                          <a:spcPct val="54545"/>
                        </a:lnSpc>
                        <a:spcBef>
                          <a:spcPts val="0"/>
                        </a:spcBef>
                        <a:spcAft>
                          <a:spcPts val="0"/>
                        </a:spcAft>
                        <a:buClr>
                          <a:srgbClr val="000000"/>
                        </a:buClr>
                        <a:buSzPts val="1200"/>
                        <a:buFont typeface="Arial"/>
                        <a:buNone/>
                      </a:pPr>
                      <a:r>
                        <a:rPr lang="en-US" sz="1200" b="1" u="none" strike="noStrike" cap="none" dirty="0">
                          <a:solidFill>
                            <a:schemeClr val="lt1"/>
                          </a:solidFill>
                          <a:latin typeface="Arial"/>
                          <a:ea typeface="Arial"/>
                          <a:cs typeface="Arial"/>
                          <a:sym typeface="Arial"/>
                        </a:rPr>
                        <a:t>Key reform </a:t>
                      </a:r>
                      <a:r>
                        <a:rPr lang="en-US" sz="1200" b="1" u="none" strike="noStrike" cap="none" dirty="0" smtClean="0">
                          <a:solidFill>
                            <a:schemeClr val="lt1"/>
                          </a:solidFill>
                          <a:latin typeface="Arial"/>
                          <a:ea typeface="Arial"/>
                          <a:cs typeface="Arial"/>
                          <a:sym typeface="Arial"/>
                        </a:rPr>
                        <a:t>issues</a:t>
                      </a:r>
                      <a:endParaRPr sz="1200" u="none" strike="noStrike" cap="none" dirty="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BFBFBF"/>
                      </a:solidFill>
                      <a:prstDash val="solid"/>
                      <a:round/>
                      <a:headEnd type="none" w="sm" len="sm"/>
                      <a:tailEnd type="none" w="sm" len="sm"/>
                    </a:lnB>
                    <a:solidFill>
                      <a:srgbClr val="0070C0"/>
                    </a:solidFill>
                  </a:tcPr>
                </a:tc>
                <a:extLst>
                  <a:ext uri="{0D108BD9-81ED-4DB2-BD59-A6C34878D82A}">
                    <a16:rowId xmlns:a16="http://schemas.microsoft.com/office/drawing/2014/main" val="10000"/>
                  </a:ext>
                </a:extLst>
              </a:tr>
              <a:tr h="407225">
                <a:tc>
                  <a:txBody>
                    <a:bodyPr/>
                    <a:lstStyle/>
                    <a:p>
                      <a:pPr marL="0" marR="36195" lvl="0" indent="0" algn="l" rtl="0">
                        <a:lnSpc>
                          <a:spcPct val="100000"/>
                        </a:lnSpc>
                        <a:spcBef>
                          <a:spcPts val="0"/>
                        </a:spcBef>
                        <a:spcAft>
                          <a:spcPts val="0"/>
                        </a:spcAft>
                        <a:buClr>
                          <a:srgbClr val="000000"/>
                        </a:buClr>
                        <a:buSzPts val="1200"/>
                        <a:buFont typeface="Arial"/>
                        <a:buNone/>
                      </a:pPr>
                      <a:r>
                        <a:rPr lang="en-US" sz="1200" u="none" strike="noStrike" cap="none" dirty="0" smtClean="0">
                          <a:solidFill>
                            <a:srgbClr val="0D0D0D"/>
                          </a:solidFill>
                          <a:latin typeface="Arial"/>
                          <a:ea typeface="Arial"/>
                          <a:cs typeface="Arial"/>
                          <a:sym typeface="Arial"/>
                        </a:rPr>
                        <a:t>The third </a:t>
                      </a:r>
                      <a:r>
                        <a:rPr lang="en-US" sz="1200" u="none" strike="noStrike" cap="none" dirty="0">
                          <a:solidFill>
                            <a:srgbClr val="0D0D0D"/>
                          </a:solidFill>
                          <a:latin typeface="Arial"/>
                          <a:ea typeface="Arial"/>
                          <a:cs typeface="Arial"/>
                          <a:sym typeface="Arial"/>
                        </a:rPr>
                        <a:t>Plenary Session of 11</a:t>
                      </a:r>
                      <a:r>
                        <a:rPr lang="en-US" sz="1200" u="none" strike="noStrike" cap="none" baseline="30000" dirty="0">
                          <a:solidFill>
                            <a:srgbClr val="0D0D0D"/>
                          </a:solidFill>
                          <a:latin typeface="Arial"/>
                          <a:ea typeface="Arial"/>
                          <a:cs typeface="Arial"/>
                          <a:sym typeface="Arial"/>
                        </a:rPr>
                        <a:t>th</a:t>
                      </a:r>
                      <a:r>
                        <a:rPr lang="en-US" sz="1200" u="none" strike="noStrike" cap="none" dirty="0">
                          <a:solidFill>
                            <a:srgbClr val="0D0D0D"/>
                          </a:solidFill>
                          <a:latin typeface="Arial"/>
                          <a:ea typeface="Arial"/>
                          <a:cs typeface="Arial"/>
                          <a:sym typeface="Arial"/>
                        </a:rPr>
                        <a:t> National Congress  (December 1978)</a:t>
                      </a:r>
                      <a:endParaRPr sz="1200" u="none" strike="noStrike" cap="none" dirty="0">
                        <a:solidFill>
                          <a:srgbClr val="0D0D0D"/>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36195"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D0D0D"/>
                          </a:solidFill>
                          <a:latin typeface="Arial"/>
                          <a:ea typeface="Arial"/>
                          <a:cs typeface="Arial"/>
                          <a:sym typeface="Arial"/>
                        </a:rPr>
                        <a:t>Reform and opening-up</a:t>
                      </a:r>
                      <a:endParaRPr sz="1200" b="0" i="0" u="none" strike="noStrike" cap="none" dirty="0">
                        <a:solidFill>
                          <a:srgbClr val="0D0D0D"/>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07225">
                <a:tc>
                  <a:txBody>
                    <a:bodyPr/>
                    <a:lstStyle/>
                    <a:p>
                      <a:pPr marL="0" marR="36195" lvl="0" indent="0" algn="l" rtl="0">
                        <a:lnSpc>
                          <a:spcPct val="100000"/>
                        </a:lnSpc>
                        <a:spcBef>
                          <a:spcPts val="0"/>
                        </a:spcBef>
                        <a:spcAft>
                          <a:spcPts val="0"/>
                        </a:spcAft>
                        <a:buClr>
                          <a:srgbClr val="0D0D0D"/>
                        </a:buClr>
                        <a:buSzPts val="2200"/>
                        <a:buFont typeface="DFKai-SB"/>
                        <a:buNone/>
                      </a:pPr>
                      <a:r>
                        <a:rPr lang="en-US" sz="1200" u="none" strike="noStrike" cap="none" dirty="0" smtClean="0">
                          <a:solidFill>
                            <a:srgbClr val="0D0D0D"/>
                          </a:solidFill>
                          <a:latin typeface="Arial"/>
                          <a:ea typeface="Arial"/>
                          <a:cs typeface="Arial"/>
                          <a:sym typeface="Arial"/>
                        </a:rPr>
                        <a:t>The third  </a:t>
                      </a:r>
                      <a:r>
                        <a:rPr lang="en-US" sz="1200" u="none" strike="noStrike" cap="none" dirty="0">
                          <a:solidFill>
                            <a:srgbClr val="0D0D0D"/>
                          </a:solidFill>
                          <a:latin typeface="Arial"/>
                          <a:ea typeface="Arial"/>
                          <a:cs typeface="Arial"/>
                          <a:sym typeface="Arial"/>
                        </a:rPr>
                        <a:t>Plenary Session of 12</a:t>
                      </a:r>
                      <a:r>
                        <a:rPr lang="en-US" sz="1200" u="none" strike="noStrike" cap="none" baseline="30000" dirty="0">
                          <a:solidFill>
                            <a:srgbClr val="0D0D0D"/>
                          </a:solidFill>
                          <a:latin typeface="Arial"/>
                          <a:ea typeface="Arial"/>
                          <a:cs typeface="Arial"/>
                          <a:sym typeface="Arial"/>
                        </a:rPr>
                        <a:t>th</a:t>
                      </a:r>
                      <a:r>
                        <a:rPr lang="en-US" sz="1200" u="none" strike="noStrike" cap="none" dirty="0">
                          <a:solidFill>
                            <a:srgbClr val="0D0D0D"/>
                          </a:solidFill>
                          <a:latin typeface="Arial"/>
                          <a:ea typeface="Arial"/>
                          <a:cs typeface="Arial"/>
                          <a:sym typeface="Arial"/>
                        </a:rPr>
                        <a:t> National Congress</a:t>
                      </a:r>
                      <a:r>
                        <a:rPr lang="en-US" sz="1200" b="0" i="0" u="none" strike="noStrike" cap="none" dirty="0">
                          <a:solidFill>
                            <a:srgbClr val="0D0D0D"/>
                          </a:solidFill>
                          <a:latin typeface="Arial"/>
                          <a:ea typeface="Arial"/>
                          <a:cs typeface="Arial"/>
                          <a:sym typeface="Arial"/>
                        </a:rPr>
                        <a:t> (October 1984)</a:t>
                      </a:r>
                      <a:endParaRPr sz="1200" b="0" i="0" u="none" strike="noStrike" cap="none" dirty="0">
                        <a:solidFill>
                          <a:srgbClr val="0D0D0D"/>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36195" lvl="0" indent="0" algn="ctr" rtl="0">
                        <a:lnSpc>
                          <a:spcPct val="100000"/>
                        </a:lnSpc>
                        <a:spcBef>
                          <a:spcPts val="0"/>
                        </a:spcBef>
                        <a:spcAft>
                          <a:spcPts val="0"/>
                        </a:spcAft>
                        <a:buClr>
                          <a:srgbClr val="000000"/>
                        </a:buClr>
                        <a:buSzPts val="1200"/>
                        <a:buFont typeface="Arial"/>
                        <a:buNone/>
                      </a:pPr>
                      <a:r>
                        <a:rPr lang="en-US" sz="1200" b="0" i="0" u="none" strike="noStrike" cap="none" dirty="0" smtClean="0">
                          <a:solidFill>
                            <a:srgbClr val="0D0D0D"/>
                          </a:solidFill>
                          <a:latin typeface="Arial"/>
                          <a:ea typeface="Arial"/>
                          <a:cs typeface="Arial"/>
                          <a:sym typeface="Arial"/>
                        </a:rPr>
                        <a:t>Reform </a:t>
                      </a:r>
                      <a:r>
                        <a:rPr lang="en-US" sz="1200" b="0" i="0" u="none" strike="noStrike" cap="none" dirty="0">
                          <a:solidFill>
                            <a:srgbClr val="0D0D0D"/>
                          </a:solidFill>
                          <a:latin typeface="Arial"/>
                          <a:ea typeface="Arial"/>
                          <a:cs typeface="Arial"/>
                          <a:sym typeface="Arial"/>
                        </a:rPr>
                        <a:t>of economic system </a:t>
                      </a:r>
                      <a:endParaRPr sz="1200" b="0" i="0" u="none" strike="noStrike" cap="none" dirty="0">
                        <a:solidFill>
                          <a:srgbClr val="0D0D0D"/>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407225">
                <a:tc>
                  <a:txBody>
                    <a:bodyPr/>
                    <a:lstStyle/>
                    <a:p>
                      <a:pPr marL="0" marR="36195" lvl="0" indent="0" algn="l" rtl="0">
                        <a:lnSpc>
                          <a:spcPct val="100000"/>
                        </a:lnSpc>
                        <a:spcBef>
                          <a:spcPts val="0"/>
                        </a:spcBef>
                        <a:spcAft>
                          <a:spcPts val="0"/>
                        </a:spcAft>
                        <a:buClr>
                          <a:srgbClr val="0D0D0D"/>
                        </a:buClr>
                        <a:buSzPts val="2200"/>
                        <a:buFont typeface="DFKai-SB"/>
                        <a:buNone/>
                      </a:pPr>
                      <a:r>
                        <a:rPr lang="en-US" sz="1200" u="none" strike="noStrike" cap="none" dirty="0" smtClean="0">
                          <a:solidFill>
                            <a:srgbClr val="0D0D0D"/>
                          </a:solidFill>
                          <a:latin typeface="Arial"/>
                          <a:ea typeface="Arial"/>
                          <a:cs typeface="Arial"/>
                          <a:sym typeface="Arial"/>
                        </a:rPr>
                        <a:t>The third  </a:t>
                      </a:r>
                      <a:r>
                        <a:rPr lang="en-US" sz="1200" u="none" strike="noStrike" cap="none" dirty="0">
                          <a:solidFill>
                            <a:srgbClr val="0D0D0D"/>
                          </a:solidFill>
                          <a:latin typeface="Arial"/>
                          <a:ea typeface="Arial"/>
                          <a:cs typeface="Arial"/>
                          <a:sym typeface="Arial"/>
                        </a:rPr>
                        <a:t>Plenary Session of 13</a:t>
                      </a:r>
                      <a:r>
                        <a:rPr lang="en-US" sz="1200" u="none" strike="noStrike" cap="none" baseline="30000" dirty="0">
                          <a:solidFill>
                            <a:srgbClr val="0D0D0D"/>
                          </a:solidFill>
                          <a:latin typeface="Arial"/>
                          <a:ea typeface="Arial"/>
                          <a:cs typeface="Arial"/>
                          <a:sym typeface="Arial"/>
                        </a:rPr>
                        <a:t>th</a:t>
                      </a:r>
                      <a:r>
                        <a:rPr lang="en-US" sz="1200" u="none" strike="noStrike" cap="none" dirty="0">
                          <a:solidFill>
                            <a:srgbClr val="0D0D0D"/>
                          </a:solidFill>
                          <a:latin typeface="Arial"/>
                          <a:ea typeface="Arial"/>
                          <a:cs typeface="Arial"/>
                          <a:sym typeface="Arial"/>
                        </a:rPr>
                        <a:t> National Congress</a:t>
                      </a:r>
                      <a:r>
                        <a:rPr lang="en-US" sz="1200" b="0" i="0" u="none" strike="noStrike" cap="none" dirty="0">
                          <a:solidFill>
                            <a:srgbClr val="0D0D0D"/>
                          </a:solidFill>
                          <a:latin typeface="Arial"/>
                          <a:ea typeface="Arial"/>
                          <a:cs typeface="Arial"/>
                          <a:sym typeface="Arial"/>
                        </a:rPr>
                        <a:t>  (September 1988)</a:t>
                      </a:r>
                      <a:endParaRPr sz="1200" b="0" i="0" u="none" strike="noStrike" cap="none" dirty="0">
                        <a:solidFill>
                          <a:srgbClr val="0D0D0D"/>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36195" lvl="0" indent="0" algn="ctr" rtl="0">
                        <a:lnSpc>
                          <a:spcPct val="100000"/>
                        </a:lnSpc>
                        <a:spcBef>
                          <a:spcPts val="0"/>
                        </a:spcBef>
                        <a:spcAft>
                          <a:spcPts val="0"/>
                        </a:spcAft>
                        <a:buClr>
                          <a:srgbClr val="000000"/>
                        </a:buClr>
                        <a:buSzPts val="1200"/>
                        <a:buFont typeface="Arial"/>
                        <a:buNone/>
                      </a:pPr>
                      <a:r>
                        <a:rPr lang="en-US" sz="1200" b="0" i="0" u="none" strike="noStrike" cap="none" dirty="0" smtClean="0">
                          <a:solidFill>
                            <a:srgbClr val="0D0D0D"/>
                          </a:solidFill>
                          <a:latin typeface="Arial"/>
                          <a:ea typeface="Arial"/>
                          <a:cs typeface="Arial"/>
                          <a:sym typeface="Arial"/>
                        </a:rPr>
                        <a:t>Consolidations and deepening </a:t>
                      </a:r>
                      <a:r>
                        <a:rPr lang="en-US" sz="1200" b="0" i="0" u="none" strike="noStrike" cap="none" dirty="0">
                          <a:solidFill>
                            <a:srgbClr val="0D0D0D"/>
                          </a:solidFill>
                          <a:latin typeface="Arial"/>
                          <a:ea typeface="Arial"/>
                          <a:cs typeface="Arial"/>
                          <a:sym typeface="Arial"/>
                        </a:rPr>
                        <a:t>reform</a:t>
                      </a:r>
                      <a:endParaRPr sz="1200" b="0" i="0" u="none" strike="noStrike" cap="none" dirty="0">
                        <a:solidFill>
                          <a:srgbClr val="0D0D0D"/>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407225">
                <a:tc>
                  <a:txBody>
                    <a:bodyPr/>
                    <a:lstStyle/>
                    <a:p>
                      <a:pPr marL="0" marR="36195" lvl="0" indent="0" algn="l" rtl="0">
                        <a:lnSpc>
                          <a:spcPct val="100000"/>
                        </a:lnSpc>
                        <a:spcBef>
                          <a:spcPts val="0"/>
                        </a:spcBef>
                        <a:spcAft>
                          <a:spcPts val="0"/>
                        </a:spcAft>
                        <a:buClr>
                          <a:srgbClr val="0D0D0D"/>
                        </a:buClr>
                        <a:buSzPts val="2200"/>
                        <a:buFont typeface="DFKai-SB"/>
                        <a:buNone/>
                      </a:pPr>
                      <a:r>
                        <a:rPr lang="en-US" sz="1200" u="none" strike="noStrike" cap="none" dirty="0" smtClean="0">
                          <a:solidFill>
                            <a:srgbClr val="0D0D0D"/>
                          </a:solidFill>
                          <a:latin typeface="Arial"/>
                          <a:ea typeface="Arial"/>
                          <a:cs typeface="Arial"/>
                          <a:sym typeface="Arial"/>
                        </a:rPr>
                        <a:t>The third Plenary </a:t>
                      </a:r>
                      <a:r>
                        <a:rPr lang="en-US" sz="1200" u="none" strike="noStrike" cap="none" dirty="0">
                          <a:solidFill>
                            <a:srgbClr val="0D0D0D"/>
                          </a:solidFill>
                          <a:latin typeface="Arial"/>
                          <a:ea typeface="Arial"/>
                          <a:cs typeface="Arial"/>
                          <a:sym typeface="Arial"/>
                        </a:rPr>
                        <a:t>Session of 14</a:t>
                      </a:r>
                      <a:r>
                        <a:rPr lang="en-US" sz="1200" u="none" strike="noStrike" cap="none" baseline="30000" dirty="0">
                          <a:solidFill>
                            <a:srgbClr val="0D0D0D"/>
                          </a:solidFill>
                          <a:latin typeface="Arial"/>
                          <a:ea typeface="Arial"/>
                          <a:cs typeface="Arial"/>
                          <a:sym typeface="Arial"/>
                        </a:rPr>
                        <a:t>th</a:t>
                      </a:r>
                      <a:r>
                        <a:rPr lang="en-US" sz="1200" u="none" strike="noStrike" cap="none" dirty="0">
                          <a:solidFill>
                            <a:srgbClr val="0D0D0D"/>
                          </a:solidFill>
                          <a:latin typeface="Arial"/>
                          <a:ea typeface="Arial"/>
                          <a:cs typeface="Arial"/>
                          <a:sym typeface="Arial"/>
                        </a:rPr>
                        <a:t> National Congress</a:t>
                      </a:r>
                      <a:r>
                        <a:rPr lang="en-US" sz="1200" b="0" i="0" u="none" strike="noStrike" cap="none" dirty="0">
                          <a:solidFill>
                            <a:srgbClr val="0D0D0D"/>
                          </a:solidFill>
                          <a:latin typeface="Arial"/>
                          <a:ea typeface="Arial"/>
                          <a:cs typeface="Arial"/>
                          <a:sym typeface="Arial"/>
                        </a:rPr>
                        <a:t> (November 1993) </a:t>
                      </a:r>
                      <a:endParaRPr sz="1200" b="0" i="0" u="none" strike="noStrike" cap="none" dirty="0">
                        <a:solidFill>
                          <a:srgbClr val="0D0D0D"/>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36195"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D0D0D"/>
                          </a:solidFill>
                          <a:latin typeface="Arial"/>
                          <a:ea typeface="Arial"/>
                          <a:cs typeface="Arial"/>
                          <a:sym typeface="Arial"/>
                        </a:rPr>
                        <a:t>Establishing socialist market </a:t>
                      </a:r>
                      <a:r>
                        <a:rPr lang="en-US" sz="1200" b="0" i="0" u="none" strike="noStrike" cap="none" dirty="0" smtClean="0">
                          <a:solidFill>
                            <a:srgbClr val="0D0D0D"/>
                          </a:solidFill>
                          <a:latin typeface="Arial"/>
                          <a:ea typeface="Arial"/>
                          <a:cs typeface="Arial"/>
                          <a:sym typeface="Arial"/>
                        </a:rPr>
                        <a:t>economy system</a:t>
                      </a:r>
                      <a:endParaRPr sz="1200" b="0" i="0" u="none" strike="noStrike" cap="none" dirty="0">
                        <a:solidFill>
                          <a:srgbClr val="0D0D0D"/>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407225">
                <a:tc>
                  <a:txBody>
                    <a:bodyPr/>
                    <a:lstStyle/>
                    <a:p>
                      <a:pPr marL="0" marR="36195" lvl="0" indent="0" algn="l" rtl="0">
                        <a:lnSpc>
                          <a:spcPct val="100000"/>
                        </a:lnSpc>
                        <a:spcBef>
                          <a:spcPts val="0"/>
                        </a:spcBef>
                        <a:spcAft>
                          <a:spcPts val="0"/>
                        </a:spcAft>
                        <a:buClr>
                          <a:srgbClr val="0D0D0D"/>
                        </a:buClr>
                        <a:buSzPts val="2200"/>
                        <a:buFont typeface="DFKai-SB"/>
                        <a:buNone/>
                      </a:pPr>
                      <a:r>
                        <a:rPr lang="en-US" sz="1200" u="none" strike="noStrike" cap="none" dirty="0" smtClean="0">
                          <a:solidFill>
                            <a:srgbClr val="0D0D0D"/>
                          </a:solidFill>
                          <a:latin typeface="Arial"/>
                          <a:ea typeface="Arial"/>
                          <a:cs typeface="Arial"/>
                          <a:sym typeface="Arial"/>
                        </a:rPr>
                        <a:t>The third  </a:t>
                      </a:r>
                      <a:r>
                        <a:rPr lang="en-US" sz="1200" u="none" strike="noStrike" cap="none" dirty="0">
                          <a:solidFill>
                            <a:srgbClr val="0D0D0D"/>
                          </a:solidFill>
                          <a:latin typeface="Arial"/>
                          <a:ea typeface="Arial"/>
                          <a:cs typeface="Arial"/>
                          <a:sym typeface="Arial"/>
                        </a:rPr>
                        <a:t>Plenary Session of 15</a:t>
                      </a:r>
                      <a:r>
                        <a:rPr lang="en-US" sz="1200" u="none" strike="noStrike" cap="none" baseline="30000" dirty="0">
                          <a:solidFill>
                            <a:srgbClr val="0D0D0D"/>
                          </a:solidFill>
                          <a:latin typeface="Arial"/>
                          <a:ea typeface="Arial"/>
                          <a:cs typeface="Arial"/>
                          <a:sym typeface="Arial"/>
                        </a:rPr>
                        <a:t>th</a:t>
                      </a:r>
                      <a:r>
                        <a:rPr lang="en-US" sz="1200" u="none" strike="noStrike" cap="none" dirty="0">
                          <a:solidFill>
                            <a:srgbClr val="0D0D0D"/>
                          </a:solidFill>
                          <a:latin typeface="Arial"/>
                          <a:ea typeface="Arial"/>
                          <a:cs typeface="Arial"/>
                          <a:sym typeface="Arial"/>
                        </a:rPr>
                        <a:t> National Congress</a:t>
                      </a:r>
                      <a:r>
                        <a:rPr lang="en-US" sz="1200" b="0" i="0" u="none" strike="noStrike" cap="none" dirty="0">
                          <a:solidFill>
                            <a:srgbClr val="0D0D0D"/>
                          </a:solidFill>
                          <a:latin typeface="Arial"/>
                          <a:ea typeface="Arial"/>
                          <a:cs typeface="Arial"/>
                          <a:sym typeface="Arial"/>
                        </a:rPr>
                        <a:t> (October 1998)</a:t>
                      </a:r>
                      <a:endParaRPr sz="1200" b="0" i="0" u="none" strike="noStrike" cap="none" dirty="0">
                        <a:solidFill>
                          <a:srgbClr val="0D0D0D"/>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36195"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D0D0D"/>
                          </a:solidFill>
                          <a:latin typeface="Arial"/>
                          <a:ea typeface="Arial"/>
                          <a:cs typeface="Arial"/>
                          <a:sym typeface="Arial"/>
                        </a:rPr>
                        <a:t>Rural reform</a:t>
                      </a:r>
                      <a:endParaRPr sz="1200" b="0" i="0" u="none" strike="noStrike" cap="none" dirty="0">
                        <a:solidFill>
                          <a:srgbClr val="0D0D0D"/>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07225">
                <a:tc>
                  <a:txBody>
                    <a:bodyPr/>
                    <a:lstStyle/>
                    <a:p>
                      <a:pPr marL="0" marR="36195" lvl="0" indent="0" algn="l" rtl="0">
                        <a:lnSpc>
                          <a:spcPct val="100000"/>
                        </a:lnSpc>
                        <a:spcBef>
                          <a:spcPts val="0"/>
                        </a:spcBef>
                        <a:spcAft>
                          <a:spcPts val="0"/>
                        </a:spcAft>
                        <a:buClr>
                          <a:srgbClr val="0D0D0D"/>
                        </a:buClr>
                        <a:buSzPts val="2200"/>
                        <a:buFont typeface="DFKai-SB"/>
                        <a:buNone/>
                      </a:pPr>
                      <a:r>
                        <a:rPr lang="en-US" sz="1200" u="none" strike="noStrike" cap="none" dirty="0" smtClean="0">
                          <a:solidFill>
                            <a:srgbClr val="0D0D0D"/>
                          </a:solidFill>
                          <a:latin typeface="Arial"/>
                          <a:ea typeface="Arial"/>
                          <a:cs typeface="Arial"/>
                          <a:sym typeface="Arial"/>
                        </a:rPr>
                        <a:t>The third  </a:t>
                      </a:r>
                      <a:r>
                        <a:rPr lang="en-US" sz="1200" u="none" strike="noStrike" cap="none" dirty="0">
                          <a:solidFill>
                            <a:srgbClr val="0D0D0D"/>
                          </a:solidFill>
                          <a:latin typeface="Arial"/>
                          <a:ea typeface="Arial"/>
                          <a:cs typeface="Arial"/>
                          <a:sym typeface="Arial"/>
                        </a:rPr>
                        <a:t>Plenary Session of 16</a:t>
                      </a:r>
                      <a:r>
                        <a:rPr lang="en-US" sz="1200" u="none" strike="noStrike" cap="none" baseline="30000" dirty="0">
                          <a:solidFill>
                            <a:srgbClr val="0D0D0D"/>
                          </a:solidFill>
                          <a:latin typeface="Arial"/>
                          <a:ea typeface="Arial"/>
                          <a:cs typeface="Arial"/>
                          <a:sym typeface="Arial"/>
                        </a:rPr>
                        <a:t>th</a:t>
                      </a:r>
                      <a:r>
                        <a:rPr lang="en-US" sz="1200" u="none" strike="noStrike" cap="none" dirty="0">
                          <a:solidFill>
                            <a:srgbClr val="0D0D0D"/>
                          </a:solidFill>
                          <a:latin typeface="Arial"/>
                          <a:ea typeface="Arial"/>
                          <a:cs typeface="Arial"/>
                          <a:sym typeface="Arial"/>
                        </a:rPr>
                        <a:t> National Congress</a:t>
                      </a:r>
                      <a:r>
                        <a:rPr lang="en-US" sz="1200" b="0" i="0" u="none" strike="noStrike" cap="none" dirty="0">
                          <a:solidFill>
                            <a:srgbClr val="0D0D0D"/>
                          </a:solidFill>
                          <a:latin typeface="Arial"/>
                          <a:ea typeface="Arial"/>
                          <a:cs typeface="Arial"/>
                          <a:sym typeface="Arial"/>
                        </a:rPr>
                        <a:t> (October 2003)</a:t>
                      </a:r>
                      <a:endParaRPr sz="1200" b="0" i="0" u="none" strike="noStrike" cap="none" dirty="0">
                        <a:solidFill>
                          <a:srgbClr val="0D0D0D"/>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36195" lvl="0" indent="0" algn="ctr" rtl="0">
                        <a:lnSpc>
                          <a:spcPct val="100000"/>
                        </a:lnSpc>
                        <a:spcBef>
                          <a:spcPts val="0"/>
                        </a:spcBef>
                        <a:spcAft>
                          <a:spcPts val="0"/>
                        </a:spcAft>
                        <a:buClr>
                          <a:srgbClr val="000000"/>
                        </a:buClr>
                        <a:buSzPts val="1200"/>
                        <a:buFont typeface="Arial"/>
                        <a:buNone/>
                      </a:pPr>
                      <a:r>
                        <a:rPr lang="en-US" sz="1200" b="0" i="0" u="none" strike="noStrike" cap="none" dirty="0" err="1" smtClean="0">
                          <a:solidFill>
                            <a:srgbClr val="0D0D0D"/>
                          </a:solidFill>
                          <a:latin typeface="Arial"/>
                          <a:ea typeface="Arial"/>
                          <a:cs typeface="Arial"/>
                          <a:sym typeface="Arial"/>
                        </a:rPr>
                        <a:t>Optimising</a:t>
                      </a:r>
                      <a:r>
                        <a:rPr lang="en-US" sz="1200" b="0" i="0" u="none" strike="noStrike" cap="none" dirty="0" smtClean="0">
                          <a:solidFill>
                            <a:srgbClr val="0D0D0D"/>
                          </a:solidFill>
                          <a:latin typeface="Arial"/>
                          <a:ea typeface="Arial"/>
                          <a:cs typeface="Arial"/>
                          <a:sym typeface="Arial"/>
                        </a:rPr>
                        <a:t> </a:t>
                      </a:r>
                      <a:r>
                        <a:rPr lang="en-US" sz="1200" b="0" i="0" u="none" strike="noStrike" cap="none" dirty="0">
                          <a:solidFill>
                            <a:srgbClr val="0D0D0D"/>
                          </a:solidFill>
                          <a:latin typeface="Arial"/>
                          <a:ea typeface="Arial"/>
                          <a:cs typeface="Arial"/>
                          <a:sym typeface="Arial"/>
                        </a:rPr>
                        <a:t>socialist market economy</a:t>
                      </a:r>
                      <a:endParaRPr sz="1200" b="0" i="0" u="none" strike="noStrike" cap="none" dirty="0">
                        <a:solidFill>
                          <a:srgbClr val="0D0D0D"/>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407225">
                <a:tc>
                  <a:txBody>
                    <a:bodyPr/>
                    <a:lstStyle/>
                    <a:p>
                      <a:pPr marL="0" marR="36195" lvl="0" indent="0" algn="l" rtl="0">
                        <a:lnSpc>
                          <a:spcPct val="100000"/>
                        </a:lnSpc>
                        <a:spcBef>
                          <a:spcPts val="0"/>
                        </a:spcBef>
                        <a:spcAft>
                          <a:spcPts val="0"/>
                        </a:spcAft>
                        <a:buClr>
                          <a:srgbClr val="0D0D0D"/>
                        </a:buClr>
                        <a:buSzPts val="2200"/>
                        <a:buFont typeface="DFKai-SB"/>
                        <a:buNone/>
                      </a:pPr>
                      <a:r>
                        <a:rPr lang="en-US" sz="1200" u="none" strike="noStrike" cap="none" dirty="0" smtClean="0">
                          <a:solidFill>
                            <a:srgbClr val="0D0D0D"/>
                          </a:solidFill>
                          <a:latin typeface="Arial"/>
                          <a:ea typeface="Arial"/>
                          <a:cs typeface="Arial"/>
                          <a:sym typeface="Arial"/>
                        </a:rPr>
                        <a:t>The third  </a:t>
                      </a:r>
                      <a:r>
                        <a:rPr lang="en-US" sz="1200" u="none" strike="noStrike" cap="none" dirty="0">
                          <a:solidFill>
                            <a:srgbClr val="0D0D0D"/>
                          </a:solidFill>
                          <a:latin typeface="Arial"/>
                          <a:ea typeface="Arial"/>
                          <a:cs typeface="Arial"/>
                          <a:sym typeface="Arial"/>
                        </a:rPr>
                        <a:t>Plenary Session of 17</a:t>
                      </a:r>
                      <a:r>
                        <a:rPr lang="en-US" sz="1200" u="none" strike="noStrike" cap="none" baseline="30000" dirty="0">
                          <a:solidFill>
                            <a:srgbClr val="0D0D0D"/>
                          </a:solidFill>
                          <a:latin typeface="Arial"/>
                          <a:ea typeface="Arial"/>
                          <a:cs typeface="Arial"/>
                          <a:sym typeface="Arial"/>
                        </a:rPr>
                        <a:t>th</a:t>
                      </a:r>
                      <a:r>
                        <a:rPr lang="en-US" sz="1200" u="none" strike="noStrike" cap="none" dirty="0">
                          <a:solidFill>
                            <a:srgbClr val="0D0D0D"/>
                          </a:solidFill>
                          <a:latin typeface="Arial"/>
                          <a:ea typeface="Arial"/>
                          <a:cs typeface="Arial"/>
                          <a:sym typeface="Arial"/>
                        </a:rPr>
                        <a:t> National Congress</a:t>
                      </a:r>
                      <a:r>
                        <a:rPr lang="en-US" sz="1200" b="0" i="0" u="none" strike="noStrike" cap="none" dirty="0">
                          <a:solidFill>
                            <a:srgbClr val="0D0D0D"/>
                          </a:solidFill>
                          <a:latin typeface="Arial"/>
                          <a:ea typeface="Arial"/>
                          <a:cs typeface="Arial"/>
                          <a:sym typeface="Arial"/>
                        </a:rPr>
                        <a:t> (October 2008)</a:t>
                      </a:r>
                      <a:endParaRPr sz="1200" b="0" i="0" u="none" strike="noStrike" cap="none" dirty="0">
                        <a:solidFill>
                          <a:srgbClr val="0D0D0D"/>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36195" lvl="0" indent="0" algn="ctr" rtl="0">
                        <a:lnSpc>
                          <a:spcPct val="100000"/>
                        </a:lnSpc>
                        <a:spcBef>
                          <a:spcPts val="0"/>
                        </a:spcBef>
                        <a:spcAft>
                          <a:spcPts val="0"/>
                        </a:spcAft>
                        <a:buClr>
                          <a:srgbClr val="000000"/>
                        </a:buClr>
                        <a:buSzPts val="1200"/>
                        <a:buFont typeface="Arial"/>
                        <a:buNone/>
                      </a:pPr>
                      <a:r>
                        <a:rPr lang="en-US" sz="1200" b="0" i="0" u="none" strike="noStrike" cap="none" dirty="0" smtClean="0">
                          <a:solidFill>
                            <a:srgbClr val="0D0D0D"/>
                          </a:solidFill>
                          <a:latin typeface="Arial"/>
                          <a:ea typeface="Arial"/>
                          <a:cs typeface="Arial"/>
                          <a:sym typeface="Arial"/>
                        </a:rPr>
                        <a:t>Promoting </a:t>
                      </a:r>
                      <a:r>
                        <a:rPr lang="en-US" sz="1200" b="0" i="0" u="none" strike="noStrike" cap="none" dirty="0">
                          <a:solidFill>
                            <a:srgbClr val="0D0D0D"/>
                          </a:solidFill>
                          <a:latin typeface="Arial"/>
                          <a:ea typeface="Arial"/>
                          <a:cs typeface="Arial"/>
                          <a:sym typeface="Arial"/>
                        </a:rPr>
                        <a:t>rural reform and development</a:t>
                      </a:r>
                      <a:endParaRPr sz="1200" b="0" i="0" u="none" strike="noStrike" cap="none" dirty="0">
                        <a:solidFill>
                          <a:srgbClr val="0D0D0D"/>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407225">
                <a:tc>
                  <a:txBody>
                    <a:bodyPr/>
                    <a:lstStyle/>
                    <a:p>
                      <a:pPr marL="0" marR="36195" lvl="0" indent="0" algn="l" rtl="0">
                        <a:lnSpc>
                          <a:spcPct val="100000"/>
                        </a:lnSpc>
                        <a:spcBef>
                          <a:spcPts val="0"/>
                        </a:spcBef>
                        <a:spcAft>
                          <a:spcPts val="0"/>
                        </a:spcAft>
                        <a:buClr>
                          <a:srgbClr val="0D0D0D"/>
                        </a:buClr>
                        <a:buSzPts val="2200"/>
                        <a:buFont typeface="DFKai-SB"/>
                        <a:buNone/>
                      </a:pPr>
                      <a:r>
                        <a:rPr lang="en-US" sz="1200" u="none" strike="noStrike" cap="none" dirty="0" smtClean="0">
                          <a:solidFill>
                            <a:srgbClr val="0D0D0D"/>
                          </a:solidFill>
                          <a:latin typeface="Arial"/>
                          <a:ea typeface="Arial"/>
                          <a:cs typeface="Arial"/>
                          <a:sym typeface="Arial"/>
                        </a:rPr>
                        <a:t>The third  </a:t>
                      </a:r>
                      <a:r>
                        <a:rPr lang="en-US" sz="1200" u="none" strike="noStrike" cap="none" dirty="0">
                          <a:solidFill>
                            <a:srgbClr val="0D0D0D"/>
                          </a:solidFill>
                          <a:latin typeface="Arial"/>
                          <a:ea typeface="Arial"/>
                          <a:cs typeface="Arial"/>
                          <a:sym typeface="Arial"/>
                        </a:rPr>
                        <a:t>Plenary Session of 18</a:t>
                      </a:r>
                      <a:r>
                        <a:rPr lang="en-US" sz="1200" u="none" strike="noStrike" cap="none" baseline="30000" dirty="0">
                          <a:solidFill>
                            <a:srgbClr val="0D0D0D"/>
                          </a:solidFill>
                          <a:latin typeface="Arial"/>
                          <a:ea typeface="Arial"/>
                          <a:cs typeface="Arial"/>
                          <a:sym typeface="Arial"/>
                        </a:rPr>
                        <a:t>th</a:t>
                      </a:r>
                      <a:r>
                        <a:rPr lang="en-US" sz="1200" u="none" strike="noStrike" cap="none" dirty="0">
                          <a:solidFill>
                            <a:srgbClr val="0D0D0D"/>
                          </a:solidFill>
                          <a:latin typeface="Arial"/>
                          <a:ea typeface="Arial"/>
                          <a:cs typeface="Arial"/>
                          <a:sym typeface="Arial"/>
                        </a:rPr>
                        <a:t> National Congress</a:t>
                      </a:r>
                      <a:r>
                        <a:rPr lang="en-US" sz="1200" b="0" i="0" u="none" strike="noStrike" cap="none" dirty="0">
                          <a:solidFill>
                            <a:srgbClr val="0D0D0D"/>
                          </a:solidFill>
                          <a:latin typeface="Arial"/>
                          <a:ea typeface="Arial"/>
                          <a:cs typeface="Arial"/>
                          <a:sym typeface="Arial"/>
                        </a:rPr>
                        <a:t> (November 2013)</a:t>
                      </a:r>
                      <a:endParaRPr sz="1200" b="0" i="0" u="none" strike="noStrike" cap="none" dirty="0">
                        <a:solidFill>
                          <a:srgbClr val="0D0D0D"/>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36195"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D0D0D"/>
                          </a:solidFill>
                          <a:latin typeface="Arial"/>
                          <a:ea typeface="Arial"/>
                          <a:cs typeface="Arial"/>
                          <a:sym typeface="Arial"/>
                        </a:rPr>
                        <a:t>Comprehensively deepening reforms</a:t>
                      </a:r>
                      <a:endParaRPr sz="1200" b="0" i="0" u="none" strike="noStrike" cap="none" dirty="0">
                        <a:solidFill>
                          <a:srgbClr val="0D0D0D"/>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407225">
                <a:tc>
                  <a:txBody>
                    <a:bodyPr/>
                    <a:lstStyle/>
                    <a:p>
                      <a:pPr marL="0" marR="36195" lvl="0" indent="0" algn="l" rtl="0">
                        <a:lnSpc>
                          <a:spcPct val="100000"/>
                        </a:lnSpc>
                        <a:spcBef>
                          <a:spcPts val="0"/>
                        </a:spcBef>
                        <a:spcAft>
                          <a:spcPts val="0"/>
                        </a:spcAft>
                        <a:buClr>
                          <a:srgbClr val="0D0D0D"/>
                        </a:buClr>
                        <a:buSzPts val="2200"/>
                        <a:buFont typeface="DFKai-SB"/>
                        <a:buNone/>
                      </a:pPr>
                      <a:r>
                        <a:rPr lang="en-US" sz="1200" u="none" strike="noStrike" cap="none" dirty="0" smtClean="0">
                          <a:solidFill>
                            <a:srgbClr val="0D0D0D"/>
                          </a:solidFill>
                          <a:latin typeface="Arial"/>
                          <a:ea typeface="Arial"/>
                          <a:cs typeface="Arial"/>
                          <a:sym typeface="Arial"/>
                        </a:rPr>
                        <a:t>The third  </a:t>
                      </a:r>
                      <a:r>
                        <a:rPr lang="en-US" sz="1200" u="none" strike="noStrike" cap="none" dirty="0">
                          <a:solidFill>
                            <a:srgbClr val="0D0D0D"/>
                          </a:solidFill>
                          <a:latin typeface="Arial"/>
                          <a:ea typeface="Arial"/>
                          <a:cs typeface="Arial"/>
                          <a:sym typeface="Arial"/>
                        </a:rPr>
                        <a:t>Plenary Session of 19</a:t>
                      </a:r>
                      <a:r>
                        <a:rPr lang="en-US" sz="1200" u="none" strike="noStrike" cap="none" baseline="30000" dirty="0">
                          <a:solidFill>
                            <a:srgbClr val="0D0D0D"/>
                          </a:solidFill>
                          <a:latin typeface="Arial"/>
                          <a:ea typeface="Arial"/>
                          <a:cs typeface="Arial"/>
                          <a:sym typeface="Arial"/>
                        </a:rPr>
                        <a:t>th</a:t>
                      </a:r>
                      <a:r>
                        <a:rPr lang="en-US" sz="1200" u="none" strike="noStrike" cap="none" dirty="0">
                          <a:solidFill>
                            <a:srgbClr val="0D0D0D"/>
                          </a:solidFill>
                          <a:latin typeface="Arial"/>
                          <a:ea typeface="Arial"/>
                          <a:cs typeface="Arial"/>
                          <a:sym typeface="Arial"/>
                        </a:rPr>
                        <a:t> National Congress</a:t>
                      </a:r>
                      <a:r>
                        <a:rPr lang="en-US" sz="1200" b="0" i="0" u="none" strike="noStrike" cap="none" dirty="0">
                          <a:solidFill>
                            <a:srgbClr val="0D0D0D"/>
                          </a:solidFill>
                          <a:latin typeface="Arial"/>
                          <a:ea typeface="Arial"/>
                          <a:cs typeface="Arial"/>
                          <a:sym typeface="Arial"/>
                        </a:rPr>
                        <a:t> (February 2018)</a:t>
                      </a:r>
                      <a:endParaRPr sz="1200" b="0" i="0" u="none" strike="noStrike" cap="none" dirty="0">
                        <a:solidFill>
                          <a:srgbClr val="0D0D0D"/>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36195"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D0D0D"/>
                          </a:solidFill>
                          <a:latin typeface="Arial"/>
                          <a:ea typeface="Arial"/>
                          <a:cs typeface="Arial"/>
                          <a:sym typeface="Arial"/>
                        </a:rPr>
                        <a:t>Deepening the reform of Party and State institutions</a:t>
                      </a:r>
                      <a:endParaRPr sz="1200" b="0" i="0" u="none" strike="noStrike" cap="none" dirty="0">
                        <a:solidFill>
                          <a:srgbClr val="0D0D0D"/>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bl>
          </a:graphicData>
        </a:graphic>
      </p:graphicFrame>
      <p:sp>
        <p:nvSpPr>
          <p:cNvPr id="888" name="Google Shape;888;p82"/>
          <p:cNvSpPr/>
          <p:nvPr/>
        </p:nvSpPr>
        <p:spPr>
          <a:xfrm>
            <a:off x="802750" y="734339"/>
            <a:ext cx="10602684" cy="1338828"/>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000"/>
              <a:buFont typeface="Arial"/>
              <a:buNone/>
            </a:pPr>
            <a:endParaRPr dirty="0">
              <a:solidFill>
                <a:schemeClr val="dk1"/>
              </a:solidFill>
            </a:endParaRPr>
          </a:p>
          <a:p>
            <a:pPr marL="0" marR="0" lvl="0" indent="0" algn="just" rtl="0">
              <a:lnSpc>
                <a:spcPct val="100000"/>
              </a:lnSpc>
              <a:spcBef>
                <a:spcPts val="0"/>
              </a:spcBef>
              <a:spcAft>
                <a:spcPts val="0"/>
              </a:spcAft>
              <a:buClr>
                <a:srgbClr val="000000"/>
              </a:buClr>
              <a:buSzPts val="2000"/>
              <a:buFont typeface="Arial"/>
              <a:buNone/>
            </a:pPr>
            <a:r>
              <a:rPr lang="en-US" sz="1800" dirty="0"/>
              <a:t>The third plenary session of each National Congress of CPC usually makes important decisions regarding economic reform. </a:t>
            </a:r>
            <a:r>
              <a:rPr lang="en-US" sz="1800" dirty="0" smtClean="0"/>
              <a:t> Therefore</a:t>
            </a:r>
            <a:r>
              <a:rPr lang="en-US" sz="1800" dirty="0"/>
              <a:t>, these key reform </a:t>
            </a:r>
            <a:r>
              <a:rPr lang="en-US" sz="1800" dirty="0" smtClean="0"/>
              <a:t>issues attracts great attention.  The </a:t>
            </a:r>
            <a:r>
              <a:rPr lang="en-US" sz="1800" dirty="0"/>
              <a:t>following table shows the key reform </a:t>
            </a:r>
            <a:r>
              <a:rPr lang="en-US" sz="1800" dirty="0" smtClean="0"/>
              <a:t>issues for </a:t>
            </a:r>
            <a:r>
              <a:rPr lang="en-US" sz="1800" dirty="0"/>
              <a:t>each National Congress since the implementation of the reform and opening-up.</a:t>
            </a:r>
            <a:endParaRPr sz="1800" dirty="0"/>
          </a:p>
          <a:p>
            <a:pPr marL="0" marR="0" lvl="0" indent="0" algn="just" rtl="0">
              <a:lnSpc>
                <a:spcPct val="100000"/>
              </a:lnSpc>
              <a:spcBef>
                <a:spcPts val="0"/>
              </a:spcBef>
              <a:spcAft>
                <a:spcPts val="0"/>
              </a:spcAft>
              <a:buClr>
                <a:srgbClr val="000000"/>
              </a:buClr>
              <a:buSzPts val="2000"/>
              <a:buFont typeface="Arial"/>
              <a:buNone/>
            </a:pPr>
            <a:endParaRPr dirty="0">
              <a:solidFill>
                <a:schemeClr val="dk1"/>
              </a:solidFill>
            </a:endParaRPr>
          </a:p>
        </p:txBody>
      </p:sp>
      <p:sp>
        <p:nvSpPr>
          <p:cNvPr id="6" name="Google Shape;172;p24"/>
          <p:cNvSpPr txBox="1"/>
          <p:nvPr/>
        </p:nvSpPr>
        <p:spPr>
          <a:xfrm>
            <a:off x="366294" y="395825"/>
            <a:ext cx="1179286" cy="338514"/>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sym typeface="Arial"/>
              </a:rPr>
              <a:t>Reference</a:t>
            </a:r>
            <a:endParaRPr sz="1600" b="1"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83"/>
          <p:cNvSpPr txBox="1"/>
          <p:nvPr/>
        </p:nvSpPr>
        <p:spPr>
          <a:xfrm>
            <a:off x="2907498" y="267638"/>
            <a:ext cx="6886200" cy="455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DFKai-SB"/>
              <a:buNone/>
            </a:pPr>
            <a:r>
              <a:rPr lang="en-US" sz="2400" b="1" dirty="0" smtClean="0">
                <a:solidFill>
                  <a:schemeClr val="dk1"/>
                </a:solidFill>
              </a:rPr>
              <a:t>Establishment of </a:t>
            </a:r>
            <a:r>
              <a:rPr lang="en-US" sz="2400" b="1" dirty="0">
                <a:solidFill>
                  <a:schemeClr val="dk1"/>
                </a:solidFill>
              </a:rPr>
              <a:t>pilot free trade zones</a:t>
            </a:r>
            <a:endParaRPr sz="2400" b="1" dirty="0">
              <a:solidFill>
                <a:schemeClr val="dk1"/>
              </a:solidFill>
            </a:endParaRPr>
          </a:p>
        </p:txBody>
      </p:sp>
      <p:sp>
        <p:nvSpPr>
          <p:cNvPr id="897" name="Google Shape;897;p83"/>
          <p:cNvSpPr/>
          <p:nvPr/>
        </p:nvSpPr>
        <p:spPr>
          <a:xfrm>
            <a:off x="5526762" y="4264591"/>
            <a:ext cx="4971104" cy="1384995"/>
          </a:xfrm>
          <a:prstGeom prst="rect">
            <a:avLst/>
          </a:prstGeom>
          <a:solidFill>
            <a:srgbClr val="FBE4D4"/>
          </a:solidFill>
          <a:ln>
            <a:noFill/>
          </a:ln>
        </p:spPr>
        <p:txBody>
          <a:bodyPr spcFirstLastPara="1" wrap="square" lIns="91425" tIns="45700" rIns="91425" bIns="45700" anchor="t" anchorCtr="0">
            <a:noAutofit/>
          </a:bodyPr>
          <a:lstStyle/>
          <a:p>
            <a:pPr marL="609600" marR="0" lvl="0" indent="-609600" algn="just"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Times New Roman"/>
                <a:ea typeface="Times New Roman"/>
                <a:cs typeface="Times New Roman"/>
                <a:sym typeface="Times New Roman"/>
              </a:rPr>
              <a:t>Video: Free trade zones facing the world</a:t>
            </a:r>
            <a:endParaRPr sz="1600" b="0" i="0" u="none" strike="noStrike" cap="none" dirty="0">
              <a:solidFill>
                <a:schemeClr val="dk1"/>
              </a:solidFill>
              <a:latin typeface="Times New Roman"/>
              <a:ea typeface="Times New Roman"/>
              <a:cs typeface="Times New Roman"/>
              <a:sym typeface="Times New Roman"/>
            </a:endParaRPr>
          </a:p>
          <a:p>
            <a:pPr marL="609600" marR="0" lvl="0" indent="-609600" algn="l"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Times New Roman"/>
                <a:ea typeface="Times New Roman"/>
                <a:cs typeface="Times New Roman"/>
                <a:sym typeface="Times New Roman"/>
              </a:rPr>
              <a:t>Source: The China Current https://chinacurrent.com/education/article/2020/06/21997.html</a:t>
            </a:r>
            <a:endParaRPr sz="1600" b="0" i="0" u="none" strike="noStrike" cap="none" dirty="0">
              <a:solidFill>
                <a:schemeClr val="dk1"/>
              </a:solidFill>
              <a:latin typeface="Times New Roman"/>
              <a:ea typeface="Times New Roman"/>
              <a:cs typeface="Times New Roman"/>
              <a:sym typeface="Times New Roman"/>
            </a:endParaRPr>
          </a:p>
        </p:txBody>
      </p:sp>
      <p:pic>
        <p:nvPicPr>
          <p:cNvPr id="898" name="Google Shape;898;p83" descr="https://chinacurrent.com/mediahk/2020/2020-06-109-china-pilot-free-trade-zone.jpg">
            <a:hlinkClick r:id="rId3"/>
          </p:cNvPr>
          <p:cNvPicPr preferRelativeResize="0"/>
          <p:nvPr/>
        </p:nvPicPr>
        <p:blipFill rotWithShape="1">
          <a:blip r:embed="rId4">
            <a:alphaModFix/>
          </a:blip>
          <a:srcRect/>
          <a:stretch/>
        </p:blipFill>
        <p:spPr>
          <a:xfrm>
            <a:off x="1026243" y="4399529"/>
            <a:ext cx="3537644" cy="2032227"/>
          </a:xfrm>
          <a:prstGeom prst="rect">
            <a:avLst/>
          </a:prstGeom>
          <a:noFill/>
          <a:ln w="12700" cap="flat" cmpd="sng">
            <a:solidFill>
              <a:schemeClr val="dk1"/>
            </a:solidFill>
            <a:prstDash val="solid"/>
            <a:round/>
            <a:headEnd type="none" w="sm" len="sm"/>
            <a:tailEnd type="none" w="sm" len="sm"/>
          </a:ln>
        </p:spPr>
      </p:pic>
      <p:sp>
        <p:nvSpPr>
          <p:cNvPr id="899" name="Google Shape;899;p83"/>
          <p:cNvSpPr/>
          <p:nvPr/>
        </p:nvSpPr>
        <p:spPr>
          <a:xfrm>
            <a:off x="394008" y="960943"/>
            <a:ext cx="11582400" cy="2624262"/>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342900" lvl="0" indent="-266700" algn="just">
              <a:buClr>
                <a:schemeClr val="dk1"/>
              </a:buClr>
              <a:buSzPts val="1600"/>
              <a:buChar char="•"/>
            </a:pPr>
            <a:r>
              <a:rPr lang="en-US" sz="1800" dirty="0">
                <a:sym typeface="Times New Roman"/>
              </a:rPr>
              <a:t>As high-level carriers of reform under the opening-up policy, pilot free trade zones explored new ways and accumulated new experiences for </a:t>
            </a:r>
            <a:r>
              <a:rPr lang="en-US" altLang="zh-HK" sz="1800" dirty="0" smtClean="0">
                <a:sym typeface="Times New Roman"/>
              </a:rPr>
              <a:t>comprehensively </a:t>
            </a:r>
            <a:r>
              <a:rPr lang="en-US" sz="1800" dirty="0" smtClean="0">
                <a:sym typeface="Times New Roman"/>
              </a:rPr>
              <a:t>deepening reforms. </a:t>
            </a:r>
            <a:endParaRPr sz="1800" dirty="0">
              <a:sym typeface="Times New Roman"/>
            </a:endParaRPr>
          </a:p>
          <a:p>
            <a:pPr marL="457200" lvl="0" indent="0" algn="just" rtl="0">
              <a:spcBef>
                <a:spcPts val="0"/>
              </a:spcBef>
              <a:spcAft>
                <a:spcPts val="0"/>
              </a:spcAft>
              <a:buNone/>
            </a:pPr>
            <a:endParaRPr sz="1800" dirty="0">
              <a:sym typeface="Times New Roman"/>
            </a:endParaRPr>
          </a:p>
          <a:p>
            <a:pPr marL="285750" lvl="0" indent="-285750" algn="just">
              <a:buClr>
                <a:schemeClr val="dk1"/>
              </a:buClr>
              <a:buSzPts val="1100"/>
              <a:buFont typeface="Arial" panose="020B0604020202020204" pitchFamily="34" charset="0"/>
              <a:buChar char="•"/>
            </a:pPr>
            <a:r>
              <a:rPr lang="en-US" sz="1800" dirty="0">
                <a:sym typeface="Times New Roman"/>
              </a:rPr>
              <a:t>The first pilot free trade zone was </a:t>
            </a:r>
            <a:r>
              <a:rPr lang="en-US" sz="1800" dirty="0" smtClean="0">
                <a:sym typeface="Times New Roman"/>
              </a:rPr>
              <a:t>set up in Shanghai </a:t>
            </a:r>
            <a:r>
              <a:rPr lang="en-US" sz="1800" dirty="0">
                <a:sym typeface="Times New Roman"/>
              </a:rPr>
              <a:t>in September 2013. Subsequently, free trade zones were </a:t>
            </a:r>
            <a:r>
              <a:rPr lang="en-US" sz="1800" dirty="0" smtClean="0">
                <a:sym typeface="Times New Roman"/>
              </a:rPr>
              <a:t>founded in </a:t>
            </a:r>
            <a:r>
              <a:rPr lang="en-US" sz="1800" dirty="0">
                <a:sym typeface="Times New Roman"/>
              </a:rPr>
              <a:t>Guangdong, Tianjin, Fujian, Liaoning, Hainan and Shandong. Currently, free trade zones have been spread across various provinces, acting as </a:t>
            </a:r>
            <a:r>
              <a:rPr lang="en-US" sz="1800" dirty="0" smtClean="0">
                <a:sym typeface="Times New Roman"/>
              </a:rPr>
              <a:t>testbeds for reform.</a:t>
            </a:r>
            <a:endParaRPr sz="1800" dirty="0"/>
          </a:p>
        </p:txBody>
      </p:sp>
      <p:sp>
        <p:nvSpPr>
          <p:cNvPr id="900" name="Google Shape;900;p83"/>
          <p:cNvSpPr/>
          <p:nvPr/>
        </p:nvSpPr>
        <p:spPr>
          <a:xfrm>
            <a:off x="5526762" y="5623364"/>
            <a:ext cx="4971104" cy="400110"/>
          </a:xfrm>
          <a:prstGeom prst="rect">
            <a:avLst/>
          </a:prstGeom>
          <a:noFill/>
          <a:ln w="28575" cap="flat" cmpd="sng">
            <a:solidFill>
              <a:srgbClr val="FF996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000" b="0" i="0" u="none" strike="noStrike" cap="none">
                <a:solidFill>
                  <a:schemeClr val="dk1"/>
                </a:solidFill>
                <a:latin typeface="Arial"/>
                <a:ea typeface="Arial"/>
                <a:cs typeface="Arial"/>
                <a:sym typeface="Arial"/>
              </a:rPr>
              <a:t>Click on the image to watch the video</a:t>
            </a:r>
            <a:endParaRPr sz="2000" b="0" i="0" u="none" strike="noStrike" cap="none">
              <a:solidFill>
                <a:schemeClr val="dk1"/>
              </a:solidFill>
              <a:latin typeface="Arial"/>
              <a:ea typeface="Arial"/>
              <a:cs typeface="Arial"/>
              <a:sym typeface="Arial"/>
            </a:endParaRPr>
          </a:p>
        </p:txBody>
      </p:sp>
      <p:sp>
        <p:nvSpPr>
          <p:cNvPr id="9" name="Google Shape;172;p24"/>
          <p:cNvSpPr txBox="1"/>
          <p:nvPr/>
        </p:nvSpPr>
        <p:spPr>
          <a:xfrm>
            <a:off x="394008" y="3823110"/>
            <a:ext cx="1179286" cy="338514"/>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sym typeface="Arial"/>
              </a:rPr>
              <a:t>Reference</a:t>
            </a:r>
            <a:endParaRPr sz="1600" b="1"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84"/>
          <p:cNvSpPr txBox="1"/>
          <p:nvPr/>
        </p:nvSpPr>
        <p:spPr>
          <a:xfrm>
            <a:off x="1980800" y="2120830"/>
            <a:ext cx="7521613" cy="54451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DFKai-SB"/>
                <a:ea typeface="DFKai-SB"/>
                <a:cs typeface="DFKai-SB"/>
                <a:sym typeface="DFKai-SB"/>
              </a:rPr>
              <a:t>新常態下我國經濟發展的主要特點</a:t>
            </a:r>
            <a:endParaRPr sz="1400" b="0" i="0" u="none" strike="noStrike" cap="none">
              <a:solidFill>
                <a:srgbClr val="000000"/>
              </a:solidFill>
              <a:latin typeface="Arial"/>
              <a:ea typeface="Arial"/>
              <a:cs typeface="Arial"/>
              <a:sym typeface="Arial"/>
            </a:endParaRPr>
          </a:p>
        </p:txBody>
      </p:sp>
      <p:grpSp>
        <p:nvGrpSpPr>
          <p:cNvPr id="908" name="Google Shape;908;p84"/>
          <p:cNvGrpSpPr/>
          <p:nvPr/>
        </p:nvGrpSpPr>
        <p:grpSpPr>
          <a:xfrm>
            <a:off x="1030406" y="3066300"/>
            <a:ext cx="10807861" cy="3305640"/>
            <a:chOff x="2099533" y="2269759"/>
            <a:chExt cx="10014481" cy="2921188"/>
          </a:xfrm>
        </p:grpSpPr>
        <p:grpSp>
          <p:nvGrpSpPr>
            <p:cNvPr id="909" name="Google Shape;909;p84"/>
            <p:cNvGrpSpPr/>
            <p:nvPr/>
          </p:nvGrpSpPr>
          <p:grpSpPr>
            <a:xfrm>
              <a:off x="2145276" y="2269759"/>
              <a:ext cx="9968737" cy="585217"/>
              <a:chOff x="1625389" y="2402925"/>
              <a:chExt cx="7265646" cy="585217"/>
            </a:xfrm>
          </p:grpSpPr>
          <p:sp>
            <p:nvSpPr>
              <p:cNvPr id="910" name="Google Shape;910;p84"/>
              <p:cNvSpPr/>
              <p:nvPr/>
            </p:nvSpPr>
            <p:spPr>
              <a:xfrm>
                <a:off x="4052461" y="2402925"/>
                <a:ext cx="4838574" cy="585217"/>
              </a:xfrm>
              <a:custGeom>
                <a:avLst/>
                <a:gdLst/>
                <a:ahLst/>
                <a:cxnLst/>
                <a:rect l="l" t="t" r="r" b="b"/>
                <a:pathLst>
                  <a:path w="743473" h="5201920" extrusionOk="0">
                    <a:moveTo>
                      <a:pt x="743473" y="867009"/>
                    </a:moveTo>
                    <a:lnTo>
                      <a:pt x="743473" y="4334911"/>
                    </a:lnTo>
                    <a:cubicBezTo>
                      <a:pt x="743473" y="4813742"/>
                      <a:pt x="735544" y="5201917"/>
                      <a:pt x="725763" y="5201917"/>
                    </a:cubicBezTo>
                    <a:lnTo>
                      <a:pt x="0" y="5201917"/>
                    </a:lnTo>
                    <a:lnTo>
                      <a:pt x="0" y="5201917"/>
                    </a:lnTo>
                    <a:lnTo>
                      <a:pt x="0" y="3"/>
                    </a:lnTo>
                    <a:lnTo>
                      <a:pt x="0" y="3"/>
                    </a:lnTo>
                    <a:lnTo>
                      <a:pt x="725763" y="3"/>
                    </a:lnTo>
                    <a:cubicBezTo>
                      <a:pt x="735544" y="3"/>
                      <a:pt x="743473" y="388178"/>
                      <a:pt x="743473" y="867009"/>
                    </a:cubicBezTo>
                    <a:close/>
                  </a:path>
                </a:pathLst>
              </a:custGeom>
              <a:solidFill>
                <a:srgbClr val="1C8FA6">
                  <a:alpha val="17254"/>
                </a:srgbClr>
              </a:solidFill>
              <a:ln>
                <a:noFill/>
              </a:ln>
            </p:spPr>
            <p:txBody>
              <a:bodyPr spcFirstLastPara="1" wrap="square" lIns="64750" tIns="68675" rIns="101050" bIns="68675" anchor="ctr" anchorCtr="0">
                <a:noAutofit/>
              </a:bodyPr>
              <a:lstStyle/>
              <a:p>
                <a:pPr marL="171450" marR="0" lvl="1" indent="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a:p>
                <a:pPr marL="171450" marR="0" lvl="1" indent="0" algn="l" rtl="0">
                  <a:lnSpc>
                    <a:spcPct val="90000"/>
                  </a:lnSpc>
                  <a:spcBef>
                    <a:spcPts val="42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
            <p:nvSpPr>
              <p:cNvPr id="911" name="Google Shape;911;p84"/>
              <p:cNvSpPr/>
              <p:nvPr/>
            </p:nvSpPr>
            <p:spPr>
              <a:xfrm>
                <a:off x="4139314" y="2550712"/>
                <a:ext cx="3902050" cy="433075"/>
              </a:xfrm>
              <a:prstGeom prst="round2DiagRect">
                <a:avLst>
                  <a:gd name="adj1" fmla="val 16667"/>
                  <a:gd name="adj2" fmla="val 0"/>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dirty="0">
                    <a:solidFill>
                      <a:schemeClr val="dk1"/>
                    </a:solidFill>
                    <a:latin typeface="Arial"/>
                    <a:ea typeface="Arial"/>
                    <a:cs typeface="Arial"/>
                    <a:sym typeface="Arial"/>
                  </a:rPr>
                  <a:t>High speed</a:t>
                </a:r>
                <a:endParaRPr sz="1800" b="0" i="0" u="none" strike="noStrike" cap="none" dirty="0">
                  <a:solidFill>
                    <a:schemeClr val="dk1"/>
                  </a:solidFill>
                  <a:latin typeface="Arial"/>
                  <a:ea typeface="Arial"/>
                  <a:cs typeface="Arial"/>
                  <a:sym typeface="Arial"/>
                </a:endParaRPr>
              </a:p>
            </p:txBody>
          </p:sp>
          <p:sp>
            <p:nvSpPr>
              <p:cNvPr id="912" name="Google Shape;912;p84"/>
              <p:cNvSpPr/>
              <p:nvPr/>
            </p:nvSpPr>
            <p:spPr>
              <a:xfrm>
                <a:off x="6048955" y="2533391"/>
                <a:ext cx="374234" cy="385443"/>
              </a:xfrm>
              <a:prstGeom prst="rightArrow">
                <a:avLst>
                  <a:gd name="adj1" fmla="val 50000"/>
                  <a:gd name="adj2"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DFKai-SB"/>
                  <a:ea typeface="DFKai-SB"/>
                  <a:cs typeface="DFKai-SB"/>
                  <a:sym typeface="DFKai-SB"/>
                </a:endParaRPr>
              </a:p>
            </p:txBody>
          </p:sp>
          <p:grpSp>
            <p:nvGrpSpPr>
              <p:cNvPr id="913" name="Google Shape;913;p84"/>
              <p:cNvGrpSpPr/>
              <p:nvPr/>
            </p:nvGrpSpPr>
            <p:grpSpPr>
              <a:xfrm>
                <a:off x="1625389" y="2416483"/>
                <a:ext cx="1553780" cy="500446"/>
                <a:chOff x="2928911" y="1441150"/>
                <a:chExt cx="1553780" cy="500446"/>
              </a:xfrm>
            </p:grpSpPr>
            <p:sp>
              <p:nvSpPr>
                <p:cNvPr id="914" name="Google Shape;914;p84"/>
                <p:cNvSpPr/>
                <p:nvPr/>
              </p:nvSpPr>
              <p:spPr>
                <a:xfrm>
                  <a:off x="2932955" y="1441150"/>
                  <a:ext cx="1520144" cy="500446"/>
                </a:xfrm>
                <a:custGeom>
                  <a:avLst/>
                  <a:gdLst/>
                  <a:ahLst/>
                  <a:cxnLst/>
                  <a:rect l="l" t="t" r="r" b="b"/>
                  <a:pathLst>
                    <a:path w="743473" h="5201920" extrusionOk="0">
                      <a:moveTo>
                        <a:pt x="743473" y="867009"/>
                      </a:moveTo>
                      <a:lnTo>
                        <a:pt x="743473" y="4334911"/>
                      </a:lnTo>
                      <a:cubicBezTo>
                        <a:pt x="743473" y="4813742"/>
                        <a:pt x="735544" y="5201917"/>
                        <a:pt x="725763" y="5201917"/>
                      </a:cubicBezTo>
                      <a:lnTo>
                        <a:pt x="0" y="5201917"/>
                      </a:lnTo>
                      <a:lnTo>
                        <a:pt x="0" y="5201917"/>
                      </a:lnTo>
                      <a:lnTo>
                        <a:pt x="0" y="3"/>
                      </a:lnTo>
                      <a:lnTo>
                        <a:pt x="0" y="3"/>
                      </a:lnTo>
                      <a:lnTo>
                        <a:pt x="725763" y="3"/>
                      </a:lnTo>
                      <a:cubicBezTo>
                        <a:pt x="735544" y="3"/>
                        <a:pt x="743473" y="388178"/>
                        <a:pt x="743473" y="867009"/>
                      </a:cubicBezTo>
                      <a:close/>
                    </a:path>
                  </a:pathLst>
                </a:custGeom>
                <a:solidFill>
                  <a:srgbClr val="F17475">
                    <a:alpha val="20000"/>
                  </a:srgbClr>
                </a:solidFill>
                <a:ln>
                  <a:noFill/>
                </a:ln>
              </p:spPr>
              <p:txBody>
                <a:bodyPr spcFirstLastPara="1" wrap="square" lIns="64750" tIns="68675" rIns="101050" bIns="68675" anchor="ctr" anchorCtr="0">
                  <a:noAutofit/>
                </a:bodyPr>
                <a:lstStyle/>
                <a:p>
                  <a:pPr marL="171450" marR="0" lvl="1" indent="0" algn="ctr"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a:p>
                  <a:pPr marL="171450" marR="0" lvl="1" indent="0" algn="ctr" rtl="0">
                    <a:lnSpc>
                      <a:spcPct val="90000"/>
                    </a:lnSpc>
                    <a:spcBef>
                      <a:spcPts val="42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
              <p:nvSpPr>
                <p:cNvPr id="915" name="Google Shape;915;p84"/>
                <p:cNvSpPr/>
                <p:nvPr/>
              </p:nvSpPr>
              <p:spPr>
                <a:xfrm>
                  <a:off x="2928911" y="1462133"/>
                  <a:ext cx="1553780" cy="442674"/>
                </a:xfrm>
                <a:prstGeom prst="round2DiagRect">
                  <a:avLst>
                    <a:gd name="adj1" fmla="val 16667"/>
                    <a:gd name="adj2" fmla="val 0"/>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US" sz="1800" b="0" i="0" u="none" strike="noStrike" cap="none">
                      <a:solidFill>
                        <a:schemeClr val="dk1"/>
                      </a:solidFill>
                      <a:latin typeface="Arial"/>
                      <a:ea typeface="Arial"/>
                      <a:cs typeface="Arial"/>
                      <a:sym typeface="Arial"/>
                    </a:rPr>
                    <a:t>Growth rate</a:t>
                  </a:r>
                  <a:endParaRPr sz="1800" b="0" i="0" u="none" strike="noStrike" cap="none">
                    <a:solidFill>
                      <a:schemeClr val="dk1"/>
                    </a:solidFill>
                    <a:latin typeface="Arial"/>
                    <a:ea typeface="Arial"/>
                    <a:cs typeface="Arial"/>
                    <a:sym typeface="Arial"/>
                  </a:endParaRPr>
                </a:p>
              </p:txBody>
            </p:sp>
          </p:grpSp>
          <p:grpSp>
            <p:nvGrpSpPr>
              <p:cNvPr id="916" name="Google Shape;916;p84"/>
              <p:cNvGrpSpPr/>
              <p:nvPr/>
            </p:nvGrpSpPr>
            <p:grpSpPr>
              <a:xfrm>
                <a:off x="3318614" y="2474585"/>
                <a:ext cx="648936" cy="365226"/>
                <a:chOff x="905005" y="3957572"/>
                <a:chExt cx="1364454" cy="767924"/>
              </a:xfrm>
            </p:grpSpPr>
            <p:sp>
              <p:nvSpPr>
                <p:cNvPr id="917" name="Google Shape;917;p84"/>
                <p:cNvSpPr/>
                <p:nvPr/>
              </p:nvSpPr>
              <p:spPr>
                <a:xfrm rot="3600000" flipH="1">
                  <a:off x="1364662" y="4341855"/>
                  <a:ext cx="259627" cy="223724"/>
                </a:xfrm>
                <a:prstGeom prst="triangle">
                  <a:avLst>
                    <a:gd name="adj" fmla="val 50000"/>
                  </a:avLst>
                </a:prstGeom>
                <a:solidFill>
                  <a:srgbClr val="F17475">
                    <a:alpha val="61568"/>
                  </a:srgbClr>
                </a:solidFill>
                <a:ln>
                  <a:noFill/>
                </a:ln>
                <a:effectLst>
                  <a:outerShdw blurRad="76200" dist="76200" dir="5400000" algn="tl" rotWithShape="0">
                    <a:srgbClr val="000000">
                      <a:alpha val="2941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Questrial"/>
                    <a:ea typeface="Questrial"/>
                    <a:cs typeface="Questrial"/>
                    <a:sym typeface="Questrial"/>
                  </a:endParaRPr>
                </a:p>
              </p:txBody>
            </p:sp>
            <p:sp>
              <p:nvSpPr>
                <p:cNvPr id="918" name="Google Shape;918;p84"/>
                <p:cNvSpPr/>
                <p:nvPr/>
              </p:nvSpPr>
              <p:spPr>
                <a:xfrm flipH="1">
                  <a:off x="905005" y="3957572"/>
                  <a:ext cx="767603" cy="767924"/>
                </a:xfrm>
                <a:prstGeom prst="donut">
                  <a:avLst>
                    <a:gd name="adj" fmla="val 19079"/>
                  </a:avLst>
                </a:prstGeom>
                <a:solidFill>
                  <a:srgbClr val="F17475">
                    <a:alpha val="61568"/>
                  </a:srgbClr>
                </a:solidFill>
                <a:ln>
                  <a:noFill/>
                </a:ln>
                <a:effectLst>
                  <a:outerShdw blurRad="76200" dist="76200" dir="5400000" algn="tl" rotWithShape="0">
                    <a:srgbClr val="000000">
                      <a:alpha val="2941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Questrial"/>
                    <a:ea typeface="Questrial"/>
                    <a:cs typeface="Questrial"/>
                    <a:sym typeface="Questrial"/>
                  </a:endParaRPr>
                </a:p>
              </p:txBody>
            </p:sp>
            <p:sp>
              <p:nvSpPr>
                <p:cNvPr id="919" name="Google Shape;919;p84"/>
                <p:cNvSpPr/>
                <p:nvPr/>
              </p:nvSpPr>
              <p:spPr>
                <a:xfrm rot="5400000" flipH="1">
                  <a:off x="1682322" y="3816222"/>
                  <a:ext cx="237537" cy="936737"/>
                </a:xfrm>
                <a:prstGeom prst="round2SameRect">
                  <a:avLst>
                    <a:gd name="adj1" fmla="val 16667"/>
                    <a:gd name="adj2" fmla="val 0"/>
                  </a:avLst>
                </a:prstGeom>
                <a:solidFill>
                  <a:srgbClr val="F17475">
                    <a:alpha val="61568"/>
                  </a:srgbClr>
                </a:solidFill>
                <a:ln>
                  <a:noFill/>
                </a:ln>
                <a:effectLst>
                  <a:outerShdw blurRad="76200" dist="76200" dir="5400000" algn="tl" rotWithShape="0">
                    <a:srgbClr val="000000">
                      <a:alpha val="2941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Questrial"/>
                    <a:ea typeface="Questrial"/>
                    <a:cs typeface="Questrial"/>
                    <a:sym typeface="Questrial"/>
                  </a:endParaRPr>
                </a:p>
              </p:txBody>
            </p:sp>
          </p:grpSp>
        </p:grpSp>
        <p:grpSp>
          <p:nvGrpSpPr>
            <p:cNvPr id="920" name="Google Shape;920;p84"/>
            <p:cNvGrpSpPr/>
            <p:nvPr/>
          </p:nvGrpSpPr>
          <p:grpSpPr>
            <a:xfrm>
              <a:off x="2121364" y="2972794"/>
              <a:ext cx="9992649" cy="603039"/>
              <a:chOff x="1616658" y="3115424"/>
              <a:chExt cx="7932097" cy="603039"/>
            </a:xfrm>
          </p:grpSpPr>
          <p:grpSp>
            <p:nvGrpSpPr>
              <p:cNvPr id="921" name="Google Shape;921;p84"/>
              <p:cNvGrpSpPr/>
              <p:nvPr/>
            </p:nvGrpSpPr>
            <p:grpSpPr>
              <a:xfrm>
                <a:off x="1616658" y="3173844"/>
                <a:ext cx="1655248" cy="544619"/>
                <a:chOff x="2932954" y="1396977"/>
                <a:chExt cx="1655248" cy="544619"/>
              </a:xfrm>
            </p:grpSpPr>
            <p:sp>
              <p:nvSpPr>
                <p:cNvPr id="922" name="Google Shape;922;p84"/>
                <p:cNvSpPr/>
                <p:nvPr/>
              </p:nvSpPr>
              <p:spPr>
                <a:xfrm>
                  <a:off x="2932954" y="1441150"/>
                  <a:ext cx="1655248" cy="500446"/>
                </a:xfrm>
                <a:custGeom>
                  <a:avLst/>
                  <a:gdLst/>
                  <a:ahLst/>
                  <a:cxnLst/>
                  <a:rect l="l" t="t" r="r" b="b"/>
                  <a:pathLst>
                    <a:path w="743473" h="5201920" extrusionOk="0">
                      <a:moveTo>
                        <a:pt x="743473" y="867009"/>
                      </a:moveTo>
                      <a:lnTo>
                        <a:pt x="743473" y="4334911"/>
                      </a:lnTo>
                      <a:cubicBezTo>
                        <a:pt x="743473" y="4813742"/>
                        <a:pt x="735544" y="5201917"/>
                        <a:pt x="725763" y="5201917"/>
                      </a:cubicBezTo>
                      <a:lnTo>
                        <a:pt x="0" y="5201917"/>
                      </a:lnTo>
                      <a:lnTo>
                        <a:pt x="0" y="5201917"/>
                      </a:lnTo>
                      <a:lnTo>
                        <a:pt x="0" y="3"/>
                      </a:lnTo>
                      <a:lnTo>
                        <a:pt x="0" y="3"/>
                      </a:lnTo>
                      <a:lnTo>
                        <a:pt x="725763" y="3"/>
                      </a:lnTo>
                      <a:cubicBezTo>
                        <a:pt x="735544" y="3"/>
                        <a:pt x="743473" y="388178"/>
                        <a:pt x="743473" y="867009"/>
                      </a:cubicBezTo>
                      <a:close/>
                    </a:path>
                  </a:pathLst>
                </a:custGeom>
                <a:solidFill>
                  <a:srgbClr val="F17475">
                    <a:alpha val="20000"/>
                  </a:srgbClr>
                </a:solidFill>
                <a:ln>
                  <a:noFill/>
                </a:ln>
              </p:spPr>
              <p:txBody>
                <a:bodyPr spcFirstLastPara="1" wrap="square" lIns="64750" tIns="68675" rIns="101050" bIns="68675" anchor="ctr" anchorCtr="0">
                  <a:noAutofit/>
                </a:bodyPr>
                <a:lstStyle/>
                <a:p>
                  <a:pPr marL="171450" marR="0" lvl="1" indent="0" algn="ctr"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a:p>
                  <a:pPr marL="171450" marR="0" lvl="1" indent="0" algn="ctr" rtl="0">
                    <a:lnSpc>
                      <a:spcPct val="90000"/>
                    </a:lnSpc>
                    <a:spcBef>
                      <a:spcPts val="42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
              <p:nvSpPr>
                <p:cNvPr id="923" name="Google Shape;923;p84"/>
                <p:cNvSpPr/>
                <p:nvPr/>
              </p:nvSpPr>
              <p:spPr>
                <a:xfrm>
                  <a:off x="2957267" y="1396977"/>
                  <a:ext cx="1629485" cy="442674"/>
                </a:xfrm>
                <a:prstGeom prst="round2DiagRect">
                  <a:avLst>
                    <a:gd name="adj1" fmla="val 16667"/>
                    <a:gd name="adj2" fmla="val 0"/>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US" sz="1800" b="0" i="0" u="none" strike="noStrike" cap="none" dirty="0" smtClean="0">
                      <a:solidFill>
                        <a:schemeClr val="dk1"/>
                      </a:solidFill>
                      <a:latin typeface="Arial"/>
                      <a:ea typeface="Arial"/>
                      <a:cs typeface="Arial"/>
                      <a:sym typeface="Arial"/>
                    </a:rPr>
                    <a:t>Development approach</a:t>
                  </a:r>
                  <a:endParaRPr sz="1800" b="0" i="0" u="none" strike="noStrike" cap="none" dirty="0">
                    <a:solidFill>
                      <a:schemeClr val="dk1"/>
                    </a:solidFill>
                    <a:latin typeface="Arial"/>
                    <a:ea typeface="Arial"/>
                    <a:cs typeface="Arial"/>
                    <a:sym typeface="Arial"/>
                  </a:endParaRPr>
                </a:p>
              </p:txBody>
            </p:sp>
          </p:grpSp>
          <p:grpSp>
            <p:nvGrpSpPr>
              <p:cNvPr id="924" name="Google Shape;924;p84"/>
              <p:cNvGrpSpPr/>
              <p:nvPr/>
            </p:nvGrpSpPr>
            <p:grpSpPr>
              <a:xfrm>
                <a:off x="3482506" y="3239650"/>
                <a:ext cx="648936" cy="365226"/>
                <a:chOff x="1216339" y="3946988"/>
                <a:chExt cx="1364454" cy="767924"/>
              </a:xfrm>
            </p:grpSpPr>
            <p:sp>
              <p:nvSpPr>
                <p:cNvPr id="925" name="Google Shape;925;p84"/>
                <p:cNvSpPr/>
                <p:nvPr/>
              </p:nvSpPr>
              <p:spPr>
                <a:xfrm rot="3600000" flipH="1">
                  <a:off x="1704551" y="4341855"/>
                  <a:ext cx="259627" cy="223724"/>
                </a:xfrm>
                <a:prstGeom prst="triangle">
                  <a:avLst>
                    <a:gd name="adj" fmla="val 50000"/>
                  </a:avLst>
                </a:prstGeom>
                <a:solidFill>
                  <a:srgbClr val="F17475">
                    <a:alpha val="61568"/>
                  </a:srgbClr>
                </a:solidFill>
                <a:ln>
                  <a:noFill/>
                </a:ln>
                <a:effectLst>
                  <a:outerShdw blurRad="76200" dist="76200" dir="5400000" algn="tl" rotWithShape="0">
                    <a:srgbClr val="000000">
                      <a:alpha val="2941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Questrial"/>
                    <a:ea typeface="Questrial"/>
                    <a:cs typeface="Questrial"/>
                    <a:sym typeface="Questrial"/>
                  </a:endParaRPr>
                </a:p>
              </p:txBody>
            </p:sp>
            <p:sp>
              <p:nvSpPr>
                <p:cNvPr id="926" name="Google Shape;926;p84"/>
                <p:cNvSpPr/>
                <p:nvPr/>
              </p:nvSpPr>
              <p:spPr>
                <a:xfrm flipH="1">
                  <a:off x="1216339" y="3946988"/>
                  <a:ext cx="767604" cy="767924"/>
                </a:xfrm>
                <a:prstGeom prst="donut">
                  <a:avLst>
                    <a:gd name="adj" fmla="val 19079"/>
                  </a:avLst>
                </a:prstGeom>
                <a:solidFill>
                  <a:srgbClr val="F17475">
                    <a:alpha val="61568"/>
                  </a:srgbClr>
                </a:solidFill>
                <a:ln>
                  <a:noFill/>
                </a:ln>
                <a:effectLst>
                  <a:outerShdw blurRad="76200" dist="76200" dir="5400000" algn="tl" rotWithShape="0">
                    <a:srgbClr val="000000">
                      <a:alpha val="2941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Questrial"/>
                    <a:ea typeface="Questrial"/>
                    <a:cs typeface="Questrial"/>
                    <a:sym typeface="Questrial"/>
                  </a:endParaRPr>
                </a:p>
              </p:txBody>
            </p:sp>
            <p:sp>
              <p:nvSpPr>
                <p:cNvPr id="927" name="Google Shape;927;p84"/>
                <p:cNvSpPr/>
                <p:nvPr/>
              </p:nvSpPr>
              <p:spPr>
                <a:xfrm rot="5400000" flipH="1">
                  <a:off x="1993656" y="3805638"/>
                  <a:ext cx="237537" cy="936737"/>
                </a:xfrm>
                <a:prstGeom prst="round2SameRect">
                  <a:avLst>
                    <a:gd name="adj1" fmla="val 16667"/>
                    <a:gd name="adj2" fmla="val 0"/>
                  </a:avLst>
                </a:prstGeom>
                <a:solidFill>
                  <a:srgbClr val="F17475">
                    <a:alpha val="61568"/>
                  </a:srgbClr>
                </a:solidFill>
                <a:ln>
                  <a:noFill/>
                </a:ln>
                <a:effectLst>
                  <a:outerShdw blurRad="76200" dist="76200" dir="5400000" algn="tl" rotWithShape="0">
                    <a:srgbClr val="000000">
                      <a:alpha val="2941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Questrial"/>
                    <a:ea typeface="Questrial"/>
                    <a:cs typeface="Questrial"/>
                    <a:sym typeface="Questrial"/>
                  </a:endParaRPr>
                </a:p>
              </p:txBody>
            </p:sp>
          </p:grpSp>
          <p:sp>
            <p:nvSpPr>
              <p:cNvPr id="928" name="Google Shape;928;p84"/>
              <p:cNvSpPr/>
              <p:nvPr/>
            </p:nvSpPr>
            <p:spPr>
              <a:xfrm>
                <a:off x="4278997" y="3115424"/>
                <a:ext cx="5269758" cy="585217"/>
              </a:xfrm>
              <a:custGeom>
                <a:avLst/>
                <a:gdLst/>
                <a:ahLst/>
                <a:cxnLst/>
                <a:rect l="l" t="t" r="r" b="b"/>
                <a:pathLst>
                  <a:path w="743473" h="5201920" extrusionOk="0">
                    <a:moveTo>
                      <a:pt x="743473" y="867009"/>
                    </a:moveTo>
                    <a:lnTo>
                      <a:pt x="743473" y="4334911"/>
                    </a:lnTo>
                    <a:cubicBezTo>
                      <a:pt x="743473" y="4813742"/>
                      <a:pt x="735544" y="5201917"/>
                      <a:pt x="725763" y="5201917"/>
                    </a:cubicBezTo>
                    <a:lnTo>
                      <a:pt x="0" y="5201917"/>
                    </a:lnTo>
                    <a:lnTo>
                      <a:pt x="0" y="5201917"/>
                    </a:lnTo>
                    <a:lnTo>
                      <a:pt x="0" y="3"/>
                    </a:lnTo>
                    <a:lnTo>
                      <a:pt x="0" y="3"/>
                    </a:lnTo>
                    <a:lnTo>
                      <a:pt x="725763" y="3"/>
                    </a:lnTo>
                    <a:cubicBezTo>
                      <a:pt x="735544" y="3"/>
                      <a:pt x="743473" y="388178"/>
                      <a:pt x="743473" y="867009"/>
                    </a:cubicBezTo>
                    <a:close/>
                  </a:path>
                </a:pathLst>
              </a:custGeom>
              <a:solidFill>
                <a:srgbClr val="1C8FA6">
                  <a:alpha val="17254"/>
                </a:srgbClr>
              </a:solidFill>
              <a:ln>
                <a:noFill/>
              </a:ln>
            </p:spPr>
            <p:txBody>
              <a:bodyPr spcFirstLastPara="1" wrap="square" lIns="64750" tIns="68675" rIns="101050" bIns="68675" anchor="ctr" anchorCtr="0">
                <a:noAutofit/>
              </a:bodyPr>
              <a:lstStyle/>
              <a:p>
                <a:pPr marL="171450" marR="0" lvl="1" indent="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a:p>
                <a:pPr marL="171450" marR="0" lvl="1" indent="0" algn="l" rtl="0">
                  <a:lnSpc>
                    <a:spcPct val="90000"/>
                  </a:lnSpc>
                  <a:spcBef>
                    <a:spcPts val="42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
            <p:nvSpPr>
              <p:cNvPr id="929" name="Google Shape;929;p84"/>
              <p:cNvSpPr/>
              <p:nvPr/>
            </p:nvSpPr>
            <p:spPr>
              <a:xfrm>
                <a:off x="4311227" y="3170518"/>
                <a:ext cx="4374501" cy="433075"/>
              </a:xfrm>
              <a:prstGeom prst="round2DiagRect">
                <a:avLst>
                  <a:gd name="adj1" fmla="val 16667"/>
                  <a:gd name="adj2" fmla="val 0"/>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dirty="0">
                    <a:solidFill>
                      <a:schemeClr val="dk1"/>
                    </a:solidFill>
                    <a:latin typeface="Arial"/>
                    <a:ea typeface="Arial"/>
                    <a:cs typeface="Arial"/>
                    <a:sym typeface="Arial"/>
                  </a:rPr>
                  <a:t>Scale and </a:t>
                </a:r>
                <a:r>
                  <a:rPr lang="en-US" sz="1800" b="0" i="0" u="none" strike="noStrike" cap="none" dirty="0" smtClean="0">
                    <a:solidFill>
                      <a:schemeClr val="dk1"/>
                    </a:solidFill>
                    <a:latin typeface="Arial"/>
                    <a:ea typeface="Arial"/>
                    <a:cs typeface="Arial"/>
                    <a:sym typeface="Arial"/>
                  </a:rPr>
                  <a:t>speed</a:t>
                </a:r>
                <a:endParaRPr sz="1800" b="0" i="0" u="none" strike="noStrike" cap="none" dirty="0">
                  <a:solidFill>
                    <a:schemeClr val="dk1"/>
                  </a:solidFill>
                  <a:latin typeface="Arial"/>
                  <a:ea typeface="Arial"/>
                  <a:cs typeface="Arial"/>
                  <a:sym typeface="Arial"/>
                </a:endParaRPr>
              </a:p>
            </p:txBody>
          </p:sp>
          <p:sp>
            <p:nvSpPr>
              <p:cNvPr id="930" name="Google Shape;930;p84"/>
              <p:cNvSpPr/>
              <p:nvPr/>
            </p:nvSpPr>
            <p:spPr>
              <a:xfrm>
                <a:off x="6434651" y="3212015"/>
                <a:ext cx="410486" cy="366331"/>
              </a:xfrm>
              <a:prstGeom prst="rightArrow">
                <a:avLst>
                  <a:gd name="adj1" fmla="val 50000"/>
                  <a:gd name="adj2"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DFKai-SB"/>
                  <a:ea typeface="DFKai-SB"/>
                  <a:cs typeface="DFKai-SB"/>
                  <a:sym typeface="DFKai-SB"/>
                </a:endParaRPr>
              </a:p>
            </p:txBody>
          </p:sp>
        </p:grpSp>
        <p:grpSp>
          <p:nvGrpSpPr>
            <p:cNvPr id="931" name="Google Shape;931;p84"/>
            <p:cNvGrpSpPr/>
            <p:nvPr/>
          </p:nvGrpSpPr>
          <p:grpSpPr>
            <a:xfrm>
              <a:off x="2099533" y="3690819"/>
              <a:ext cx="10014481" cy="701443"/>
              <a:chOff x="1611444" y="3879602"/>
              <a:chExt cx="10401076" cy="701443"/>
            </a:xfrm>
          </p:grpSpPr>
          <p:grpSp>
            <p:nvGrpSpPr>
              <p:cNvPr id="932" name="Google Shape;932;p84"/>
              <p:cNvGrpSpPr/>
              <p:nvPr/>
            </p:nvGrpSpPr>
            <p:grpSpPr>
              <a:xfrm>
                <a:off x="1611444" y="4080599"/>
                <a:ext cx="2123393" cy="500446"/>
                <a:chOff x="2914966" y="1441150"/>
                <a:chExt cx="2123393" cy="500446"/>
              </a:xfrm>
            </p:grpSpPr>
            <p:sp>
              <p:nvSpPr>
                <p:cNvPr id="933" name="Google Shape;933;p84"/>
                <p:cNvSpPr/>
                <p:nvPr/>
              </p:nvSpPr>
              <p:spPr>
                <a:xfrm>
                  <a:off x="2932955" y="1441150"/>
                  <a:ext cx="2105404" cy="500446"/>
                </a:xfrm>
                <a:custGeom>
                  <a:avLst/>
                  <a:gdLst/>
                  <a:ahLst/>
                  <a:cxnLst/>
                  <a:rect l="l" t="t" r="r" b="b"/>
                  <a:pathLst>
                    <a:path w="743473" h="5201920" extrusionOk="0">
                      <a:moveTo>
                        <a:pt x="743473" y="867009"/>
                      </a:moveTo>
                      <a:lnTo>
                        <a:pt x="743473" y="4334911"/>
                      </a:lnTo>
                      <a:cubicBezTo>
                        <a:pt x="743473" y="4813742"/>
                        <a:pt x="735544" y="5201917"/>
                        <a:pt x="725763" y="5201917"/>
                      </a:cubicBezTo>
                      <a:lnTo>
                        <a:pt x="0" y="5201917"/>
                      </a:lnTo>
                      <a:lnTo>
                        <a:pt x="0" y="5201917"/>
                      </a:lnTo>
                      <a:lnTo>
                        <a:pt x="0" y="3"/>
                      </a:lnTo>
                      <a:lnTo>
                        <a:pt x="0" y="3"/>
                      </a:lnTo>
                      <a:lnTo>
                        <a:pt x="725763" y="3"/>
                      </a:lnTo>
                      <a:cubicBezTo>
                        <a:pt x="735544" y="3"/>
                        <a:pt x="743473" y="388178"/>
                        <a:pt x="743473" y="867009"/>
                      </a:cubicBezTo>
                      <a:close/>
                    </a:path>
                  </a:pathLst>
                </a:custGeom>
                <a:solidFill>
                  <a:srgbClr val="F17475">
                    <a:alpha val="20000"/>
                  </a:srgbClr>
                </a:solidFill>
                <a:ln>
                  <a:noFill/>
                </a:ln>
              </p:spPr>
              <p:txBody>
                <a:bodyPr spcFirstLastPara="1" wrap="square" lIns="64750" tIns="68675" rIns="101050" bIns="68675" anchor="ctr" anchorCtr="0">
                  <a:noAutofit/>
                </a:bodyPr>
                <a:lstStyle/>
                <a:p>
                  <a:pPr marL="171450" marR="0" lvl="1" indent="0" algn="ctr"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a:p>
                  <a:pPr marL="171450" marR="0" lvl="1" indent="0" algn="ctr" rtl="0">
                    <a:lnSpc>
                      <a:spcPct val="90000"/>
                    </a:lnSpc>
                    <a:spcBef>
                      <a:spcPts val="42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
              <p:nvSpPr>
                <p:cNvPr id="934" name="Google Shape;934;p84"/>
                <p:cNvSpPr/>
                <p:nvPr/>
              </p:nvSpPr>
              <p:spPr>
                <a:xfrm>
                  <a:off x="2914966" y="1492982"/>
                  <a:ext cx="2113429" cy="442674"/>
                </a:xfrm>
                <a:prstGeom prst="round2DiagRect">
                  <a:avLst>
                    <a:gd name="adj1" fmla="val 16667"/>
                    <a:gd name="adj2" fmla="val 0"/>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US" sz="1800" b="0" i="0" u="none" strike="noStrike" cap="none">
                      <a:solidFill>
                        <a:schemeClr val="dk1"/>
                      </a:solidFill>
                      <a:latin typeface="Arial"/>
                      <a:ea typeface="Arial"/>
                      <a:cs typeface="Arial"/>
                      <a:sym typeface="Arial"/>
                    </a:rPr>
                    <a:t>Economic structure</a:t>
                  </a:r>
                  <a:endParaRPr sz="1800" b="0" i="0" u="none" strike="noStrike" cap="none">
                    <a:solidFill>
                      <a:schemeClr val="dk1"/>
                    </a:solidFill>
                    <a:latin typeface="Arial"/>
                    <a:ea typeface="Arial"/>
                    <a:cs typeface="Arial"/>
                    <a:sym typeface="Arial"/>
                  </a:endParaRPr>
                </a:p>
              </p:txBody>
            </p:sp>
          </p:grpSp>
          <p:sp>
            <p:nvSpPr>
              <p:cNvPr id="935" name="Google Shape;935;p84"/>
              <p:cNvSpPr/>
              <p:nvPr/>
            </p:nvSpPr>
            <p:spPr>
              <a:xfrm>
                <a:off x="5117183" y="3879602"/>
                <a:ext cx="6895337" cy="585217"/>
              </a:xfrm>
              <a:custGeom>
                <a:avLst/>
                <a:gdLst/>
                <a:ahLst/>
                <a:cxnLst/>
                <a:rect l="l" t="t" r="r" b="b"/>
                <a:pathLst>
                  <a:path w="743473" h="5201920" extrusionOk="0">
                    <a:moveTo>
                      <a:pt x="743473" y="867009"/>
                    </a:moveTo>
                    <a:lnTo>
                      <a:pt x="743473" y="4334911"/>
                    </a:lnTo>
                    <a:cubicBezTo>
                      <a:pt x="743473" y="4813742"/>
                      <a:pt x="735544" y="5201917"/>
                      <a:pt x="725763" y="5201917"/>
                    </a:cubicBezTo>
                    <a:lnTo>
                      <a:pt x="0" y="5201917"/>
                    </a:lnTo>
                    <a:lnTo>
                      <a:pt x="0" y="5201917"/>
                    </a:lnTo>
                    <a:lnTo>
                      <a:pt x="0" y="3"/>
                    </a:lnTo>
                    <a:lnTo>
                      <a:pt x="0" y="3"/>
                    </a:lnTo>
                    <a:lnTo>
                      <a:pt x="725763" y="3"/>
                    </a:lnTo>
                    <a:cubicBezTo>
                      <a:pt x="735544" y="3"/>
                      <a:pt x="743473" y="388178"/>
                      <a:pt x="743473" y="867009"/>
                    </a:cubicBezTo>
                    <a:close/>
                  </a:path>
                </a:pathLst>
              </a:custGeom>
              <a:solidFill>
                <a:srgbClr val="1C8FA6">
                  <a:alpha val="17254"/>
                </a:srgbClr>
              </a:solidFill>
              <a:ln>
                <a:noFill/>
              </a:ln>
            </p:spPr>
            <p:txBody>
              <a:bodyPr spcFirstLastPara="1" wrap="square" lIns="64750" tIns="68675" rIns="101050" bIns="68675" anchor="ctr" anchorCtr="0">
                <a:noAutofit/>
              </a:bodyPr>
              <a:lstStyle/>
              <a:p>
                <a:pPr marL="171450" marR="0" lvl="1" indent="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a:p>
                <a:pPr marL="171450" marR="0" lvl="1" indent="0" algn="l" rtl="0">
                  <a:lnSpc>
                    <a:spcPct val="90000"/>
                  </a:lnSpc>
                  <a:spcBef>
                    <a:spcPts val="42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
            <p:nvSpPr>
              <p:cNvPr id="936" name="Google Shape;936;p84"/>
              <p:cNvSpPr/>
              <p:nvPr/>
            </p:nvSpPr>
            <p:spPr>
              <a:xfrm>
                <a:off x="5171676" y="3886490"/>
                <a:ext cx="6786350" cy="433075"/>
              </a:xfrm>
              <a:prstGeom prst="round2DiagRect">
                <a:avLst>
                  <a:gd name="adj1" fmla="val 16667"/>
                  <a:gd name="adj2" fmla="val 0"/>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dirty="0">
                    <a:solidFill>
                      <a:schemeClr val="dk1"/>
                    </a:solidFill>
                  </a:rPr>
                  <a:t>Focus on </a:t>
                </a:r>
                <a:r>
                  <a:rPr lang="en-US" sz="1800" b="0" i="0" u="none" strike="noStrike" cap="none" dirty="0">
                    <a:solidFill>
                      <a:schemeClr val="dk1"/>
                    </a:solidFill>
                    <a:latin typeface="Arial"/>
                    <a:ea typeface="Arial"/>
                    <a:cs typeface="Arial"/>
                    <a:sym typeface="Arial"/>
                  </a:rPr>
                  <a:t>quantity </a:t>
                </a:r>
                <a:endParaRPr dirty="0"/>
              </a:p>
              <a:p>
                <a:pPr marL="0" marR="0" lvl="0" indent="0" algn="l" rtl="0">
                  <a:lnSpc>
                    <a:spcPct val="100000"/>
                  </a:lnSpc>
                  <a:spcBef>
                    <a:spcPts val="0"/>
                  </a:spcBef>
                  <a:spcAft>
                    <a:spcPts val="0"/>
                  </a:spcAft>
                  <a:buNone/>
                </a:pPr>
                <a:r>
                  <a:rPr lang="en-US" sz="1800" b="0" i="0" u="none" strike="noStrike" cap="none" dirty="0">
                    <a:solidFill>
                      <a:schemeClr val="dk1"/>
                    </a:solidFill>
                    <a:latin typeface="Arial"/>
                    <a:ea typeface="Arial"/>
                    <a:cs typeface="Arial"/>
                    <a:sym typeface="Arial"/>
                  </a:rPr>
                  <a:t>and expansion</a:t>
                </a:r>
                <a:endParaRPr sz="1800" b="0" i="0" u="none" strike="noStrike" cap="none" dirty="0">
                  <a:solidFill>
                    <a:schemeClr val="dk1"/>
                  </a:solidFill>
                  <a:latin typeface="Arial"/>
                  <a:ea typeface="Arial"/>
                  <a:cs typeface="Arial"/>
                  <a:sym typeface="Arial"/>
                </a:endParaRPr>
              </a:p>
            </p:txBody>
          </p:sp>
          <p:sp>
            <p:nvSpPr>
              <p:cNvPr id="937" name="Google Shape;937;p84"/>
              <p:cNvSpPr/>
              <p:nvPr/>
            </p:nvSpPr>
            <p:spPr>
              <a:xfrm>
                <a:off x="7943358" y="4002284"/>
                <a:ext cx="531732" cy="389909"/>
              </a:xfrm>
              <a:prstGeom prst="rightArrow">
                <a:avLst>
                  <a:gd name="adj1" fmla="val 50000"/>
                  <a:gd name="adj2"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DFKai-SB"/>
                  <a:ea typeface="DFKai-SB"/>
                  <a:cs typeface="DFKai-SB"/>
                  <a:sym typeface="DFKai-SB"/>
                </a:endParaRPr>
              </a:p>
            </p:txBody>
          </p:sp>
        </p:grpSp>
        <p:grpSp>
          <p:nvGrpSpPr>
            <p:cNvPr id="938" name="Google Shape;938;p84"/>
            <p:cNvGrpSpPr/>
            <p:nvPr/>
          </p:nvGrpSpPr>
          <p:grpSpPr>
            <a:xfrm>
              <a:off x="2151994" y="4605730"/>
              <a:ext cx="9962019" cy="585217"/>
              <a:chOff x="1619301" y="4738896"/>
              <a:chExt cx="9914933" cy="585217"/>
            </a:xfrm>
          </p:grpSpPr>
          <p:grpSp>
            <p:nvGrpSpPr>
              <p:cNvPr id="939" name="Google Shape;939;p84"/>
              <p:cNvGrpSpPr/>
              <p:nvPr/>
            </p:nvGrpSpPr>
            <p:grpSpPr>
              <a:xfrm>
                <a:off x="1619301" y="4777278"/>
                <a:ext cx="1955838" cy="546835"/>
                <a:chOff x="2935597" y="1325185"/>
                <a:chExt cx="1955838" cy="546835"/>
              </a:xfrm>
            </p:grpSpPr>
            <p:sp>
              <p:nvSpPr>
                <p:cNvPr id="940" name="Google Shape;940;p84"/>
                <p:cNvSpPr/>
                <p:nvPr/>
              </p:nvSpPr>
              <p:spPr>
                <a:xfrm>
                  <a:off x="2935597" y="1371574"/>
                  <a:ext cx="1942153" cy="500446"/>
                </a:xfrm>
                <a:custGeom>
                  <a:avLst/>
                  <a:gdLst/>
                  <a:ahLst/>
                  <a:cxnLst/>
                  <a:rect l="l" t="t" r="r" b="b"/>
                  <a:pathLst>
                    <a:path w="743473" h="5201920" extrusionOk="0">
                      <a:moveTo>
                        <a:pt x="743473" y="867009"/>
                      </a:moveTo>
                      <a:lnTo>
                        <a:pt x="743473" y="4334911"/>
                      </a:lnTo>
                      <a:cubicBezTo>
                        <a:pt x="743473" y="4813742"/>
                        <a:pt x="735544" y="5201917"/>
                        <a:pt x="725763" y="5201917"/>
                      </a:cubicBezTo>
                      <a:lnTo>
                        <a:pt x="0" y="5201917"/>
                      </a:lnTo>
                      <a:lnTo>
                        <a:pt x="0" y="5201917"/>
                      </a:lnTo>
                      <a:lnTo>
                        <a:pt x="0" y="3"/>
                      </a:lnTo>
                      <a:lnTo>
                        <a:pt x="0" y="3"/>
                      </a:lnTo>
                      <a:lnTo>
                        <a:pt x="725763" y="3"/>
                      </a:lnTo>
                      <a:cubicBezTo>
                        <a:pt x="735544" y="3"/>
                        <a:pt x="743473" y="388178"/>
                        <a:pt x="743473" y="867009"/>
                      </a:cubicBezTo>
                      <a:close/>
                    </a:path>
                  </a:pathLst>
                </a:custGeom>
                <a:solidFill>
                  <a:srgbClr val="F17475">
                    <a:alpha val="20000"/>
                  </a:srgbClr>
                </a:solidFill>
                <a:ln>
                  <a:noFill/>
                </a:ln>
              </p:spPr>
              <p:txBody>
                <a:bodyPr spcFirstLastPara="1" wrap="square" lIns="64750" tIns="68675" rIns="101050" bIns="68675" anchor="ctr" anchorCtr="0">
                  <a:noAutofit/>
                </a:bodyPr>
                <a:lstStyle/>
                <a:p>
                  <a:pPr marL="171450" marR="0" lvl="1" indent="0" algn="ctr" rtl="0">
                    <a:lnSpc>
                      <a:spcPct val="90000"/>
                    </a:lnSpc>
                    <a:spcBef>
                      <a:spcPts val="0"/>
                    </a:spcBef>
                    <a:spcAft>
                      <a:spcPts val="0"/>
                    </a:spcAft>
                    <a:buClr>
                      <a:schemeClr val="dk1"/>
                    </a:buClr>
                    <a:buSzPts val="2800"/>
                    <a:buFont typeface="Arial"/>
                    <a:buNone/>
                  </a:pPr>
                  <a:endParaRPr sz="2800" b="0" i="0" u="none" strike="noStrike" cap="none" dirty="0">
                    <a:solidFill>
                      <a:schemeClr val="dk1"/>
                    </a:solidFill>
                    <a:latin typeface="Arial"/>
                    <a:ea typeface="Arial"/>
                    <a:cs typeface="Arial"/>
                    <a:sym typeface="Arial"/>
                  </a:endParaRPr>
                </a:p>
                <a:p>
                  <a:pPr marL="171450" marR="0" lvl="1" indent="0" algn="ctr" rtl="0">
                    <a:lnSpc>
                      <a:spcPct val="90000"/>
                    </a:lnSpc>
                    <a:spcBef>
                      <a:spcPts val="420"/>
                    </a:spcBef>
                    <a:spcAft>
                      <a:spcPts val="0"/>
                    </a:spcAft>
                    <a:buClr>
                      <a:schemeClr val="dk1"/>
                    </a:buClr>
                    <a:buSzPts val="2800"/>
                    <a:buFont typeface="Arial"/>
                    <a:buNone/>
                  </a:pPr>
                  <a:endParaRPr sz="2800" b="0" i="0" u="none" strike="noStrike" cap="none" dirty="0">
                    <a:solidFill>
                      <a:schemeClr val="dk1"/>
                    </a:solidFill>
                    <a:latin typeface="Arial"/>
                    <a:ea typeface="Arial"/>
                    <a:cs typeface="Arial"/>
                    <a:sym typeface="Arial"/>
                  </a:endParaRPr>
                </a:p>
              </p:txBody>
            </p:sp>
            <p:sp>
              <p:nvSpPr>
                <p:cNvPr id="941" name="Google Shape;941;p84"/>
                <p:cNvSpPr/>
                <p:nvPr/>
              </p:nvSpPr>
              <p:spPr>
                <a:xfrm>
                  <a:off x="2949282" y="1325185"/>
                  <a:ext cx="1942153" cy="442674"/>
                </a:xfrm>
                <a:prstGeom prst="round2DiagRect">
                  <a:avLst>
                    <a:gd name="adj1" fmla="val 16667"/>
                    <a:gd name="adj2" fmla="val 0"/>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US" sz="1800" b="0" i="0" u="none" strike="noStrike" cap="none" dirty="0">
                      <a:solidFill>
                        <a:schemeClr val="dk1"/>
                      </a:solidFill>
                      <a:latin typeface="Arial"/>
                      <a:ea typeface="Arial"/>
                      <a:cs typeface="Arial"/>
                      <a:sym typeface="Arial"/>
                    </a:rPr>
                    <a:t>Development momentum</a:t>
                  </a:r>
                  <a:endParaRPr sz="1800" b="0" i="0" u="none" strike="noStrike" cap="none" dirty="0">
                    <a:solidFill>
                      <a:schemeClr val="dk1"/>
                    </a:solidFill>
                    <a:latin typeface="Arial"/>
                    <a:ea typeface="Arial"/>
                    <a:cs typeface="Arial"/>
                    <a:sym typeface="Arial"/>
                  </a:endParaRPr>
                </a:p>
              </p:txBody>
            </p:sp>
          </p:grpSp>
          <p:grpSp>
            <p:nvGrpSpPr>
              <p:cNvPr id="942" name="Google Shape;942;p84"/>
              <p:cNvGrpSpPr/>
              <p:nvPr/>
            </p:nvGrpSpPr>
            <p:grpSpPr>
              <a:xfrm>
                <a:off x="3898345" y="4875732"/>
                <a:ext cx="696008" cy="365226"/>
                <a:chOff x="2123950" y="3812164"/>
                <a:chExt cx="1463428" cy="767924"/>
              </a:xfrm>
            </p:grpSpPr>
            <p:sp>
              <p:nvSpPr>
                <p:cNvPr id="943" name="Google Shape;943;p84"/>
                <p:cNvSpPr/>
                <p:nvPr/>
              </p:nvSpPr>
              <p:spPr>
                <a:xfrm rot="3600000" flipH="1">
                  <a:off x="2583606" y="4196448"/>
                  <a:ext cx="259627" cy="223725"/>
                </a:xfrm>
                <a:prstGeom prst="triangle">
                  <a:avLst>
                    <a:gd name="adj" fmla="val 50000"/>
                  </a:avLst>
                </a:prstGeom>
                <a:solidFill>
                  <a:srgbClr val="F17475">
                    <a:alpha val="61568"/>
                  </a:srgbClr>
                </a:solidFill>
                <a:ln>
                  <a:noFill/>
                </a:ln>
                <a:effectLst>
                  <a:outerShdw blurRad="76200" dist="76200" dir="5400000" algn="tl" rotWithShape="0">
                    <a:srgbClr val="000000">
                      <a:alpha val="2941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Questrial"/>
                    <a:ea typeface="Questrial"/>
                    <a:cs typeface="Questrial"/>
                    <a:sym typeface="Questrial"/>
                  </a:endParaRPr>
                </a:p>
              </p:txBody>
            </p:sp>
            <p:sp>
              <p:nvSpPr>
                <p:cNvPr id="944" name="Google Shape;944;p84"/>
                <p:cNvSpPr/>
                <p:nvPr/>
              </p:nvSpPr>
              <p:spPr>
                <a:xfrm flipH="1">
                  <a:off x="2123950" y="3812164"/>
                  <a:ext cx="767602" cy="767924"/>
                </a:xfrm>
                <a:prstGeom prst="donut">
                  <a:avLst>
                    <a:gd name="adj" fmla="val 19079"/>
                  </a:avLst>
                </a:prstGeom>
                <a:solidFill>
                  <a:srgbClr val="F17475">
                    <a:alpha val="61568"/>
                  </a:srgbClr>
                </a:solidFill>
                <a:ln>
                  <a:noFill/>
                </a:ln>
                <a:effectLst>
                  <a:outerShdw blurRad="76200" dist="76200" dir="5400000" algn="tl" rotWithShape="0">
                    <a:srgbClr val="000000">
                      <a:alpha val="2941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Questrial"/>
                    <a:ea typeface="Questrial"/>
                    <a:cs typeface="Questrial"/>
                    <a:sym typeface="Questrial"/>
                  </a:endParaRPr>
                </a:p>
              </p:txBody>
            </p:sp>
            <p:sp>
              <p:nvSpPr>
                <p:cNvPr id="945" name="Google Shape;945;p84"/>
                <p:cNvSpPr/>
                <p:nvPr/>
              </p:nvSpPr>
              <p:spPr>
                <a:xfrm rot="5400000" flipH="1">
                  <a:off x="3000241" y="3727754"/>
                  <a:ext cx="237536" cy="936738"/>
                </a:xfrm>
                <a:prstGeom prst="round2SameRect">
                  <a:avLst>
                    <a:gd name="adj1" fmla="val 16667"/>
                    <a:gd name="adj2" fmla="val 0"/>
                  </a:avLst>
                </a:prstGeom>
                <a:solidFill>
                  <a:srgbClr val="F17475">
                    <a:alpha val="61568"/>
                  </a:srgbClr>
                </a:solidFill>
                <a:ln>
                  <a:noFill/>
                </a:ln>
                <a:effectLst>
                  <a:outerShdw blurRad="76200" dist="76200" dir="5400000" algn="tl" rotWithShape="0">
                    <a:srgbClr val="000000">
                      <a:alpha val="2941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Questrial"/>
                    <a:ea typeface="Questrial"/>
                    <a:cs typeface="Questrial"/>
                    <a:sym typeface="Questrial"/>
                  </a:endParaRPr>
                </a:p>
              </p:txBody>
            </p:sp>
          </p:grpSp>
          <p:sp>
            <p:nvSpPr>
              <p:cNvPr id="946" name="Google Shape;946;p84"/>
              <p:cNvSpPr/>
              <p:nvPr/>
            </p:nvSpPr>
            <p:spPr>
              <a:xfrm>
                <a:off x="4881575" y="4738896"/>
                <a:ext cx="6652659" cy="585217"/>
              </a:xfrm>
              <a:custGeom>
                <a:avLst/>
                <a:gdLst/>
                <a:ahLst/>
                <a:cxnLst/>
                <a:rect l="l" t="t" r="r" b="b"/>
                <a:pathLst>
                  <a:path w="743473" h="5201920" extrusionOk="0">
                    <a:moveTo>
                      <a:pt x="743473" y="867009"/>
                    </a:moveTo>
                    <a:lnTo>
                      <a:pt x="743473" y="4334911"/>
                    </a:lnTo>
                    <a:cubicBezTo>
                      <a:pt x="743473" y="4813742"/>
                      <a:pt x="735544" y="5201917"/>
                      <a:pt x="725763" y="5201917"/>
                    </a:cubicBezTo>
                    <a:lnTo>
                      <a:pt x="0" y="5201917"/>
                    </a:lnTo>
                    <a:lnTo>
                      <a:pt x="0" y="5201917"/>
                    </a:lnTo>
                    <a:lnTo>
                      <a:pt x="0" y="3"/>
                    </a:lnTo>
                    <a:lnTo>
                      <a:pt x="0" y="3"/>
                    </a:lnTo>
                    <a:lnTo>
                      <a:pt x="725763" y="3"/>
                    </a:lnTo>
                    <a:cubicBezTo>
                      <a:pt x="735544" y="3"/>
                      <a:pt x="743473" y="388178"/>
                      <a:pt x="743473" y="867009"/>
                    </a:cubicBezTo>
                    <a:close/>
                  </a:path>
                </a:pathLst>
              </a:custGeom>
              <a:solidFill>
                <a:srgbClr val="1C8FA6">
                  <a:alpha val="17254"/>
                </a:srgbClr>
              </a:solidFill>
              <a:ln>
                <a:noFill/>
              </a:ln>
            </p:spPr>
            <p:txBody>
              <a:bodyPr spcFirstLastPara="1" wrap="square" lIns="64750" tIns="68675" rIns="101050" bIns="68675" anchor="ctr" anchorCtr="0">
                <a:noAutofit/>
              </a:bodyPr>
              <a:lstStyle/>
              <a:p>
                <a:pPr marL="171450" marR="0" lvl="1" indent="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a:p>
                <a:pPr marL="171450" marR="0" lvl="1" indent="0" algn="l" rtl="0">
                  <a:lnSpc>
                    <a:spcPct val="90000"/>
                  </a:lnSpc>
                  <a:spcBef>
                    <a:spcPts val="42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
            <p:nvSpPr>
              <p:cNvPr id="947" name="Google Shape;947;p84"/>
              <p:cNvSpPr/>
              <p:nvPr/>
            </p:nvSpPr>
            <p:spPr>
              <a:xfrm>
                <a:off x="4881575" y="4784490"/>
                <a:ext cx="5587999" cy="433075"/>
              </a:xfrm>
              <a:prstGeom prst="round2DiagRect">
                <a:avLst>
                  <a:gd name="adj1" fmla="val 16667"/>
                  <a:gd name="adj2" fmla="val 0"/>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a:solidFill>
                      <a:schemeClr val="dk1"/>
                    </a:solidFill>
                    <a:latin typeface="Arial"/>
                    <a:ea typeface="Arial"/>
                    <a:cs typeface="Arial"/>
                    <a:sym typeface="Arial"/>
                  </a:rPr>
                  <a:t>Driven by production factor </a:t>
                </a:r>
                <a:endParaRPr/>
              </a:p>
              <a:p>
                <a:pPr marL="0" marR="0" lvl="0" indent="0" algn="l" rtl="0">
                  <a:lnSpc>
                    <a:spcPct val="100000"/>
                  </a:lnSpc>
                  <a:spcBef>
                    <a:spcPts val="0"/>
                  </a:spcBef>
                  <a:spcAft>
                    <a:spcPts val="0"/>
                  </a:spcAft>
                  <a:buNone/>
                </a:pPr>
                <a:r>
                  <a:rPr lang="en-US" sz="1800" b="0" i="0" u="none" strike="noStrike" cap="none">
                    <a:solidFill>
                      <a:schemeClr val="dk1"/>
                    </a:solidFill>
                    <a:latin typeface="Arial"/>
                    <a:ea typeface="Arial"/>
                    <a:cs typeface="Arial"/>
                    <a:sym typeface="Arial"/>
                  </a:rPr>
                  <a:t>and investment</a:t>
                </a:r>
                <a:endParaRPr sz="1800" b="0" i="0" u="none" strike="noStrike" cap="none">
                  <a:solidFill>
                    <a:schemeClr val="dk1"/>
                  </a:solidFill>
                  <a:latin typeface="Arial"/>
                  <a:ea typeface="Arial"/>
                  <a:cs typeface="Arial"/>
                  <a:sym typeface="Arial"/>
                </a:endParaRPr>
              </a:p>
            </p:txBody>
          </p:sp>
          <p:sp>
            <p:nvSpPr>
              <p:cNvPr id="948" name="Google Shape;948;p84"/>
              <p:cNvSpPr/>
              <p:nvPr/>
            </p:nvSpPr>
            <p:spPr>
              <a:xfrm>
                <a:off x="7653225" y="4828491"/>
                <a:ext cx="446502" cy="389909"/>
              </a:xfrm>
              <a:prstGeom prst="rightArrow">
                <a:avLst>
                  <a:gd name="adj1" fmla="val 50000"/>
                  <a:gd name="adj2"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DFKai-SB"/>
                  <a:ea typeface="DFKai-SB"/>
                  <a:cs typeface="DFKai-SB"/>
                  <a:sym typeface="DFKai-SB"/>
                </a:endParaRPr>
              </a:p>
            </p:txBody>
          </p:sp>
        </p:grpSp>
        <p:sp>
          <p:nvSpPr>
            <p:cNvPr id="949" name="Google Shape;949;p84"/>
            <p:cNvSpPr/>
            <p:nvPr/>
          </p:nvSpPr>
          <p:spPr>
            <a:xfrm flipH="1">
              <a:off x="4425255" y="3917325"/>
              <a:ext cx="449602" cy="365226"/>
            </a:xfrm>
            <a:prstGeom prst="donut">
              <a:avLst>
                <a:gd name="adj" fmla="val 19079"/>
              </a:avLst>
            </a:prstGeom>
            <a:solidFill>
              <a:srgbClr val="F17475">
                <a:alpha val="61568"/>
              </a:srgbClr>
            </a:solidFill>
            <a:ln>
              <a:noFill/>
            </a:ln>
            <a:effectLst>
              <a:outerShdw blurRad="76200" dist="76200" dir="5400000" algn="tl" rotWithShape="0">
                <a:srgbClr val="000000">
                  <a:alpha val="2941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Questrial"/>
                <a:ea typeface="Questrial"/>
                <a:cs typeface="Questrial"/>
                <a:sym typeface="Questrial"/>
              </a:endParaRPr>
            </a:p>
          </p:txBody>
        </p:sp>
        <p:sp>
          <p:nvSpPr>
            <p:cNvPr id="950" name="Google Shape;950;p84"/>
            <p:cNvSpPr/>
            <p:nvPr/>
          </p:nvSpPr>
          <p:spPr>
            <a:xfrm rot="5400000" flipH="1">
              <a:off x="4941304" y="3821961"/>
              <a:ext cx="112973" cy="548667"/>
            </a:xfrm>
            <a:prstGeom prst="round2SameRect">
              <a:avLst>
                <a:gd name="adj1" fmla="val 16667"/>
                <a:gd name="adj2" fmla="val 0"/>
              </a:avLst>
            </a:prstGeom>
            <a:solidFill>
              <a:srgbClr val="F17475">
                <a:alpha val="61568"/>
              </a:srgbClr>
            </a:solidFill>
            <a:ln>
              <a:noFill/>
            </a:ln>
            <a:effectLst>
              <a:outerShdw blurRad="76200" dist="76200" dir="5400000" algn="tl" rotWithShape="0">
                <a:srgbClr val="000000">
                  <a:alpha val="2941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Questrial"/>
                <a:ea typeface="Questrial"/>
                <a:cs typeface="Questrial"/>
                <a:sym typeface="Questrial"/>
              </a:endParaRPr>
            </a:p>
          </p:txBody>
        </p:sp>
      </p:grpSp>
      <p:sp>
        <p:nvSpPr>
          <p:cNvPr id="951" name="Google Shape;951;p84"/>
          <p:cNvSpPr/>
          <p:nvPr/>
        </p:nvSpPr>
        <p:spPr>
          <a:xfrm>
            <a:off x="8309771" y="3280460"/>
            <a:ext cx="3323311"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1800" dirty="0">
                <a:solidFill>
                  <a:schemeClr val="dk1"/>
                </a:solidFill>
              </a:rPr>
              <a:t>Medium-high speed </a:t>
            </a:r>
            <a:endParaRPr sz="1800" dirty="0">
              <a:solidFill>
                <a:schemeClr val="dk1"/>
              </a:solidFill>
            </a:endParaRPr>
          </a:p>
        </p:txBody>
      </p:sp>
      <p:sp>
        <p:nvSpPr>
          <p:cNvPr id="952" name="Google Shape;952;p84"/>
          <p:cNvSpPr/>
          <p:nvPr/>
        </p:nvSpPr>
        <p:spPr>
          <a:xfrm>
            <a:off x="8299345" y="3942651"/>
            <a:ext cx="3739533"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1800" b="0" i="0" u="none" strike="noStrike" cap="none" dirty="0">
                <a:solidFill>
                  <a:schemeClr val="dk1"/>
                </a:solidFill>
                <a:latin typeface="Arial"/>
                <a:ea typeface="Arial"/>
                <a:cs typeface="Arial"/>
                <a:sym typeface="Arial"/>
              </a:rPr>
              <a:t>Quality and efficiency </a:t>
            </a:r>
            <a:endParaRPr sz="1800" b="0" i="0" u="none" strike="noStrike" cap="none" dirty="0">
              <a:solidFill>
                <a:schemeClr val="dk1"/>
              </a:solidFill>
              <a:latin typeface="Arial"/>
              <a:ea typeface="Arial"/>
              <a:cs typeface="Arial"/>
              <a:sym typeface="Arial"/>
            </a:endParaRPr>
          </a:p>
        </p:txBody>
      </p:sp>
      <p:sp>
        <p:nvSpPr>
          <p:cNvPr id="953" name="Google Shape;953;p84"/>
          <p:cNvSpPr/>
          <p:nvPr/>
        </p:nvSpPr>
        <p:spPr>
          <a:xfrm>
            <a:off x="8309771" y="4697172"/>
            <a:ext cx="3643274"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1800" dirty="0">
                <a:solidFill>
                  <a:schemeClr val="dk1"/>
                </a:solidFill>
              </a:rPr>
              <a:t>Adjust the stock, focus </a:t>
            </a:r>
            <a:r>
              <a:rPr lang="en-US" sz="1800" b="0" i="0" u="none" strike="noStrike" cap="none" dirty="0">
                <a:solidFill>
                  <a:schemeClr val="dk1"/>
                </a:solidFill>
                <a:latin typeface="Arial"/>
                <a:ea typeface="Arial"/>
                <a:cs typeface="Arial"/>
                <a:sym typeface="Arial"/>
              </a:rPr>
              <a:t>on both quality and quantity</a:t>
            </a:r>
            <a:endParaRPr sz="1800" b="0" i="0" u="none" strike="noStrike" cap="none" dirty="0">
              <a:solidFill>
                <a:schemeClr val="dk1"/>
              </a:solidFill>
              <a:latin typeface="Arial"/>
              <a:ea typeface="Arial"/>
              <a:cs typeface="Arial"/>
              <a:sym typeface="Arial"/>
            </a:endParaRPr>
          </a:p>
        </p:txBody>
      </p:sp>
      <p:sp>
        <p:nvSpPr>
          <p:cNvPr id="954" name="Google Shape;954;p84"/>
          <p:cNvSpPr/>
          <p:nvPr/>
        </p:nvSpPr>
        <p:spPr>
          <a:xfrm>
            <a:off x="8362615" y="5827176"/>
            <a:ext cx="2706003"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1800" b="0" i="0" u="none" strike="noStrike" cap="none" dirty="0">
                <a:solidFill>
                  <a:schemeClr val="dk1"/>
                </a:solidFill>
                <a:latin typeface="Arial"/>
                <a:ea typeface="Arial"/>
                <a:cs typeface="Arial"/>
                <a:sym typeface="Arial"/>
              </a:rPr>
              <a:t>Driven by innovation</a:t>
            </a:r>
            <a:endParaRPr sz="1800" b="0" i="0" u="none" strike="noStrike" cap="none" dirty="0">
              <a:solidFill>
                <a:schemeClr val="dk1"/>
              </a:solidFill>
              <a:latin typeface="Arial"/>
              <a:ea typeface="Arial"/>
              <a:cs typeface="Arial"/>
              <a:sym typeface="Arial"/>
            </a:endParaRPr>
          </a:p>
        </p:txBody>
      </p:sp>
      <p:sp>
        <p:nvSpPr>
          <p:cNvPr id="955" name="Google Shape;955;p84"/>
          <p:cNvSpPr txBox="1"/>
          <p:nvPr/>
        </p:nvSpPr>
        <p:spPr>
          <a:xfrm>
            <a:off x="2774857" y="161839"/>
            <a:ext cx="7521600" cy="578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600"/>
              <a:buFont typeface="DFKai-SB"/>
              <a:buNone/>
            </a:pPr>
            <a:r>
              <a:rPr lang="en-US" sz="2400" b="1" dirty="0"/>
              <a:t>The </a:t>
            </a:r>
            <a:r>
              <a:rPr lang="en-US" sz="2400" b="1" dirty="0" smtClean="0"/>
              <a:t>new normal for </a:t>
            </a:r>
            <a:r>
              <a:rPr lang="en-US" sz="2400" b="1" dirty="0"/>
              <a:t>economic development</a:t>
            </a:r>
            <a:endParaRPr sz="2400" b="1" dirty="0"/>
          </a:p>
        </p:txBody>
      </p:sp>
      <p:grpSp>
        <p:nvGrpSpPr>
          <p:cNvPr id="956" name="Google Shape;956;p84"/>
          <p:cNvGrpSpPr/>
          <p:nvPr/>
        </p:nvGrpSpPr>
        <p:grpSpPr>
          <a:xfrm>
            <a:off x="901451" y="759490"/>
            <a:ext cx="10668002" cy="1967400"/>
            <a:chOff x="461639" y="2324100"/>
            <a:chExt cx="10563050" cy="2543375"/>
          </a:xfrm>
        </p:grpSpPr>
        <p:sp>
          <p:nvSpPr>
            <p:cNvPr id="957" name="Google Shape;957;p84"/>
            <p:cNvSpPr/>
            <p:nvPr/>
          </p:nvSpPr>
          <p:spPr>
            <a:xfrm>
              <a:off x="461639" y="2324100"/>
              <a:ext cx="10563050" cy="2543375"/>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58" name="Google Shape;958;p84"/>
            <p:cNvSpPr txBox="1"/>
            <p:nvPr/>
          </p:nvSpPr>
          <p:spPr>
            <a:xfrm>
              <a:off x="764670" y="2402555"/>
              <a:ext cx="9968135" cy="1337044"/>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2400"/>
                <a:buFont typeface="Arial"/>
                <a:buNone/>
              </a:pPr>
              <a:r>
                <a:rPr lang="en-US" sz="2400" b="0" i="0" u="none" strike="noStrike" cap="none">
                  <a:solidFill>
                    <a:srgbClr val="333333"/>
                  </a:solidFill>
                  <a:latin typeface="DFKai-SB"/>
                  <a:ea typeface="DFKai-SB"/>
                  <a:cs typeface="DFKai-SB"/>
                  <a:sym typeface="DFKai-SB"/>
                </a:rPr>
                <a:t>    </a:t>
              </a:r>
              <a:endParaRPr sz="2800" b="0" i="0" u="none" strike="noStrike" cap="none">
                <a:solidFill>
                  <a:srgbClr val="333333"/>
                </a:solidFill>
                <a:latin typeface="Times New Roman"/>
                <a:ea typeface="Times New Roman"/>
                <a:cs typeface="Times New Roman"/>
                <a:sym typeface="Times New Roman"/>
              </a:endParaRPr>
            </a:p>
            <a:p>
              <a:pPr marL="0" marR="0" lvl="0" indent="0" algn="just" rtl="0">
                <a:lnSpc>
                  <a:spcPct val="130000"/>
                </a:lnSpc>
                <a:spcBef>
                  <a:spcPts val="0"/>
                </a:spcBef>
                <a:spcAft>
                  <a:spcPts val="0"/>
                </a:spcAft>
                <a:buClr>
                  <a:srgbClr val="000000"/>
                </a:buClr>
                <a:buSzPts val="2800"/>
                <a:buFont typeface="Arial"/>
                <a:buNone/>
              </a:pPr>
              <a:endParaRPr sz="2800" b="0" i="0" u="none" strike="noStrike" cap="none">
                <a:solidFill>
                  <a:srgbClr val="333333"/>
                </a:solidFill>
                <a:latin typeface="Times New Roman"/>
                <a:ea typeface="Times New Roman"/>
                <a:cs typeface="Times New Roman"/>
                <a:sym typeface="Times New Roman"/>
              </a:endParaRPr>
            </a:p>
            <a:p>
              <a:pPr marL="0" marR="0" lvl="0" indent="0" algn="just" rtl="0">
                <a:lnSpc>
                  <a:spcPct val="130000"/>
                </a:lnSpc>
                <a:spcBef>
                  <a:spcPts val="0"/>
                </a:spcBef>
                <a:spcAft>
                  <a:spcPts val="0"/>
                </a:spcAft>
                <a:buClr>
                  <a:srgbClr val="000000"/>
                </a:buClr>
                <a:buSzPts val="2800"/>
                <a:buFont typeface="Arial"/>
                <a:buNone/>
              </a:pPr>
              <a:endParaRPr sz="2800" b="0" i="0" u="none" strike="noStrike" cap="none">
                <a:solidFill>
                  <a:srgbClr val="333333"/>
                </a:solidFill>
                <a:latin typeface="Times New Roman"/>
                <a:ea typeface="Times New Roman"/>
                <a:cs typeface="Times New Roman"/>
                <a:sym typeface="Times New Roman"/>
              </a:endParaRPr>
            </a:p>
          </p:txBody>
        </p:sp>
      </p:grpSp>
      <p:sp>
        <p:nvSpPr>
          <p:cNvPr id="959" name="Google Shape;959;p84"/>
          <p:cNvSpPr/>
          <p:nvPr/>
        </p:nvSpPr>
        <p:spPr>
          <a:xfrm>
            <a:off x="943002" y="997271"/>
            <a:ext cx="10584900" cy="1967400"/>
          </a:xfrm>
          <a:prstGeom prst="rect">
            <a:avLst/>
          </a:prstGeom>
          <a:noFill/>
          <a:ln>
            <a:noFill/>
          </a:ln>
        </p:spPr>
        <p:txBody>
          <a:bodyPr spcFirstLastPara="1" wrap="square" lIns="91425" tIns="45700" rIns="91425" bIns="45700" anchor="t" anchorCtr="0">
            <a:noAutofit/>
          </a:bodyPr>
          <a:lstStyle/>
          <a:p>
            <a:pPr algn="just">
              <a:lnSpc>
                <a:spcPct val="120000"/>
              </a:lnSpc>
              <a:buSzPts val="2000"/>
            </a:pPr>
            <a:r>
              <a:rPr lang="en-US" sz="2000" dirty="0">
                <a:sym typeface="Times New Roman"/>
              </a:rPr>
              <a:t>After 2011, </a:t>
            </a:r>
            <a:r>
              <a:rPr lang="en-US" sz="2000" dirty="0" smtClean="0">
                <a:sym typeface="Times New Roman"/>
              </a:rPr>
              <a:t>China’s </a:t>
            </a:r>
            <a:r>
              <a:rPr lang="en-US" sz="2000" dirty="0">
                <a:sym typeface="Times New Roman"/>
              </a:rPr>
              <a:t>economic growth slowed down. </a:t>
            </a:r>
            <a:r>
              <a:rPr lang="en-US" sz="2000" dirty="0" smtClean="0">
                <a:sym typeface="Times New Roman"/>
              </a:rPr>
              <a:t> The </a:t>
            </a:r>
            <a:r>
              <a:rPr lang="en-US" sz="2000" dirty="0">
                <a:sym typeface="Times New Roman"/>
              </a:rPr>
              <a:t>country has come to the conclusion that its economic development has entered the ‘new </a:t>
            </a:r>
            <a:r>
              <a:rPr lang="en-US" sz="2000" dirty="0" smtClean="0">
                <a:sym typeface="Times New Roman"/>
              </a:rPr>
              <a:t>normal.  </a:t>
            </a:r>
            <a:r>
              <a:rPr lang="en-US" altLang="zh-HK" sz="2000" dirty="0" smtClean="0">
                <a:sym typeface="Times New Roman"/>
              </a:rPr>
              <a:t>“Understanding </a:t>
            </a:r>
            <a:r>
              <a:rPr lang="en-US" altLang="zh-HK" sz="2000" dirty="0">
                <a:sym typeface="Times New Roman"/>
              </a:rPr>
              <a:t>the new normal, </a:t>
            </a:r>
            <a:r>
              <a:rPr lang="en-US" altLang="zh-HK" sz="2000" dirty="0" smtClean="0">
                <a:sym typeface="Times New Roman"/>
              </a:rPr>
              <a:t>adapting </a:t>
            </a:r>
            <a:r>
              <a:rPr lang="en-US" altLang="zh-HK" sz="2000" dirty="0">
                <a:sym typeface="Times New Roman"/>
              </a:rPr>
              <a:t>to the new normal, and </a:t>
            </a:r>
            <a:r>
              <a:rPr lang="en-US" altLang="zh-HK" sz="2000" dirty="0" smtClean="0">
                <a:sym typeface="Times New Roman"/>
              </a:rPr>
              <a:t>leading </a:t>
            </a:r>
            <a:r>
              <a:rPr lang="en-US" altLang="zh-HK" sz="2000" dirty="0">
                <a:sym typeface="Times New Roman"/>
              </a:rPr>
              <a:t>the new normal” has become t</a:t>
            </a:r>
            <a:r>
              <a:rPr lang="en-US" sz="2000" dirty="0">
                <a:sym typeface="Times New Roman"/>
              </a:rPr>
              <a:t>he overarching logic of China’s economic development since the 18th National Congress.</a:t>
            </a:r>
            <a:endParaRPr sz="2000" dirty="0">
              <a:sym typeface="Times New Roman"/>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85"/>
          <p:cNvSpPr txBox="1"/>
          <p:nvPr/>
        </p:nvSpPr>
        <p:spPr>
          <a:xfrm>
            <a:off x="1380650" y="463975"/>
            <a:ext cx="9942900" cy="510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600"/>
              <a:buFont typeface="DFKai-SB"/>
              <a:buNone/>
            </a:pPr>
            <a:r>
              <a:rPr lang="en-US" sz="2400" b="1" i="0" u="none" strike="noStrike" cap="none">
                <a:solidFill>
                  <a:schemeClr val="dk1"/>
                </a:solidFill>
                <a:latin typeface="Arial"/>
                <a:ea typeface="Arial"/>
                <a:cs typeface="Arial"/>
                <a:sym typeface="Arial"/>
              </a:rPr>
              <a:t>New development model of domestic and international </a:t>
            </a:r>
            <a:r>
              <a:rPr lang="en-US" sz="2400" b="1">
                <a:solidFill>
                  <a:schemeClr val="dk1"/>
                </a:solidFill>
              </a:rPr>
              <a:t>‘</a:t>
            </a:r>
            <a:r>
              <a:rPr lang="en-US" sz="2400" b="1" i="0" u="none" strike="noStrike" cap="none">
                <a:solidFill>
                  <a:schemeClr val="dk1"/>
                </a:solidFill>
                <a:latin typeface="Arial"/>
                <a:ea typeface="Arial"/>
                <a:cs typeface="Arial"/>
                <a:sym typeface="Arial"/>
              </a:rPr>
              <a:t>dual cycle</a:t>
            </a:r>
            <a:r>
              <a:rPr lang="en-US" sz="2400" b="1">
                <a:solidFill>
                  <a:schemeClr val="dk1"/>
                </a:solidFill>
              </a:rPr>
              <a:t>’</a:t>
            </a:r>
            <a:endParaRPr sz="2400" b="1" i="0" u="none" strike="noStrike" cap="none">
              <a:solidFill>
                <a:schemeClr val="dk1"/>
              </a:solidFill>
              <a:latin typeface="Arial"/>
              <a:ea typeface="Arial"/>
              <a:cs typeface="Arial"/>
              <a:sym typeface="Arial"/>
            </a:endParaRPr>
          </a:p>
        </p:txBody>
      </p:sp>
      <p:pic>
        <p:nvPicPr>
          <p:cNvPr id="965" name="Google Shape;965;p85" descr="https://chinacurrent.com/mediahk/2020/2020-10-148-prof-lawrence-lau-china-econ.jpg">
            <a:hlinkClick r:id="rId3"/>
          </p:cNvPr>
          <p:cNvPicPr preferRelativeResize="0"/>
          <p:nvPr/>
        </p:nvPicPr>
        <p:blipFill rotWithShape="1">
          <a:blip r:embed="rId4">
            <a:alphaModFix/>
          </a:blip>
          <a:srcRect r="9949" b="3900"/>
          <a:stretch/>
        </p:blipFill>
        <p:spPr>
          <a:xfrm>
            <a:off x="1126702" y="3153304"/>
            <a:ext cx="4313148" cy="2830919"/>
          </a:xfrm>
          <a:prstGeom prst="rect">
            <a:avLst/>
          </a:prstGeom>
          <a:noFill/>
          <a:ln w="12700" cap="flat" cmpd="sng">
            <a:solidFill>
              <a:schemeClr val="dk1"/>
            </a:solidFill>
            <a:prstDash val="solid"/>
            <a:round/>
            <a:headEnd type="none" w="sm" len="sm"/>
            <a:tailEnd type="none" w="sm" len="sm"/>
          </a:ln>
        </p:spPr>
      </p:pic>
      <p:sp>
        <p:nvSpPr>
          <p:cNvPr id="966" name="Google Shape;966;p85"/>
          <p:cNvSpPr/>
          <p:nvPr/>
        </p:nvSpPr>
        <p:spPr>
          <a:xfrm>
            <a:off x="6225426" y="3685709"/>
            <a:ext cx="5098124" cy="1692771"/>
          </a:xfrm>
          <a:prstGeom prst="rect">
            <a:avLst/>
          </a:prstGeom>
          <a:solidFill>
            <a:srgbClr val="FBE4D4"/>
          </a:solidFill>
          <a:ln>
            <a:noFill/>
          </a:ln>
        </p:spPr>
        <p:txBody>
          <a:bodyPr spcFirstLastPara="1" wrap="square" lIns="91425" tIns="45700" rIns="91425" bIns="45700" anchor="t" anchorCtr="0">
            <a:noAutofit/>
          </a:bodyPr>
          <a:lstStyle/>
          <a:p>
            <a:pPr marL="609600" marR="0" lvl="0" indent="-609600" algn="l" rtl="0">
              <a:lnSpc>
                <a:spcPct val="100000"/>
              </a:lnSpc>
              <a:spcBef>
                <a:spcPts val="600"/>
              </a:spcBef>
              <a:spcAft>
                <a:spcPts val="600"/>
              </a:spcAft>
              <a:buClr>
                <a:srgbClr val="000000"/>
              </a:buClr>
              <a:buSzPts val="1600"/>
              <a:buFont typeface="Arial"/>
              <a:buNone/>
            </a:pPr>
            <a:r>
              <a:rPr lang="en-US" sz="1600" b="0" i="0" u="none" strike="noStrike" cap="none" dirty="0">
                <a:solidFill>
                  <a:schemeClr val="dk1"/>
                </a:solidFill>
                <a:latin typeface="Times New Roman"/>
                <a:ea typeface="Times New Roman"/>
                <a:cs typeface="Times New Roman"/>
                <a:sym typeface="Times New Roman"/>
              </a:rPr>
              <a:t>Video: </a:t>
            </a:r>
            <a:r>
              <a:rPr lang="en-US" sz="1600" dirty="0">
                <a:latin typeface="Times New Roman" panose="02020603050405020304" pitchFamily="18" charset="0"/>
                <a:cs typeface="Times New Roman" panose="02020603050405020304" pitchFamily="18" charset="0"/>
                <a:sym typeface="Times New Roman"/>
              </a:rPr>
              <a:t>Lawrence Lau </a:t>
            </a:r>
            <a:r>
              <a:rPr lang="en-US" sz="1600" dirty="0" err="1">
                <a:latin typeface="Times New Roman" panose="02020603050405020304" pitchFamily="18" charset="0"/>
                <a:cs typeface="Times New Roman" panose="02020603050405020304" pitchFamily="18" charset="0"/>
                <a:sym typeface="Times New Roman"/>
              </a:rPr>
              <a:t>Juen-yee</a:t>
            </a:r>
            <a:r>
              <a:rPr lang="en-US" sz="1600" dirty="0">
                <a:latin typeface="Times New Roman" panose="02020603050405020304" pitchFamily="18" charset="0"/>
                <a:cs typeface="Times New Roman" panose="02020603050405020304" pitchFamily="18" charset="0"/>
                <a:sym typeface="Times New Roman"/>
              </a:rPr>
              <a:t> explains the </a:t>
            </a:r>
            <a:r>
              <a:rPr lang="en-US" sz="1600" dirty="0" smtClean="0">
                <a:latin typeface="Times New Roman" panose="02020603050405020304" pitchFamily="18" charset="0"/>
                <a:cs typeface="Times New Roman" panose="02020603050405020304" pitchFamily="18" charset="0"/>
                <a:sym typeface="Times New Roman"/>
              </a:rPr>
              <a:t>mid-to </a:t>
            </a:r>
            <a:r>
              <a:rPr lang="en-US" sz="1600" dirty="0">
                <a:latin typeface="Times New Roman" panose="02020603050405020304" pitchFamily="18" charset="0"/>
                <a:cs typeface="Times New Roman" panose="02020603050405020304" pitchFamily="18" charset="0"/>
                <a:sym typeface="Times New Roman"/>
              </a:rPr>
              <a:t>long-term policy of “internal circulation”</a:t>
            </a:r>
            <a:endParaRPr sz="1600" dirty="0">
              <a:latin typeface="Times New Roman" panose="02020603050405020304" pitchFamily="18" charset="0"/>
              <a:cs typeface="Times New Roman" panose="02020603050405020304" pitchFamily="18" charset="0"/>
              <a:sym typeface="Times New Roman"/>
            </a:endParaRPr>
          </a:p>
          <a:p>
            <a:pPr marL="609600" marR="0" lvl="0" indent="-609600" algn="l" rtl="0">
              <a:lnSpc>
                <a:spcPct val="100000"/>
              </a:lnSpc>
              <a:spcBef>
                <a:spcPts val="600"/>
              </a:spcBef>
              <a:spcAft>
                <a:spcPts val="600"/>
              </a:spcAft>
              <a:buClr>
                <a:srgbClr val="000000"/>
              </a:buClr>
              <a:buSzPts val="1600"/>
              <a:buFont typeface="Arial"/>
              <a:buNone/>
            </a:pPr>
            <a:r>
              <a:rPr lang="en-US" sz="16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Source: The China Current </a:t>
            </a:r>
            <a:r>
              <a:rPr lang="en-US" sz="1600" b="0" i="0" u="none" strike="noStrike" cap="none" dirty="0">
                <a:solidFill>
                  <a:schemeClr val="dk1"/>
                </a:solidFill>
                <a:latin typeface="Times New Roman"/>
                <a:ea typeface="Times New Roman"/>
                <a:cs typeface="Times New Roman"/>
                <a:sym typeface="Times New Roman"/>
              </a:rPr>
              <a:t>https://chinacurrent.com/education/article/2021/06/22561.html</a:t>
            </a:r>
            <a:endParaRPr sz="1600" b="0" i="0" u="none" strike="noStrike" cap="none" dirty="0">
              <a:solidFill>
                <a:srgbClr val="000000"/>
              </a:solidFill>
              <a:latin typeface="Arial"/>
              <a:ea typeface="Arial"/>
              <a:cs typeface="Arial"/>
              <a:sym typeface="Arial"/>
            </a:endParaRPr>
          </a:p>
        </p:txBody>
      </p:sp>
      <p:sp>
        <p:nvSpPr>
          <p:cNvPr id="967" name="Google Shape;967;p85"/>
          <p:cNvSpPr/>
          <p:nvPr/>
        </p:nvSpPr>
        <p:spPr>
          <a:xfrm>
            <a:off x="1126702" y="1374600"/>
            <a:ext cx="10335953" cy="1542770"/>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lvl="0" algn="just">
              <a:lnSpc>
                <a:spcPct val="130000"/>
              </a:lnSpc>
              <a:buClr>
                <a:schemeClr val="dk1"/>
              </a:buClr>
              <a:buSzPts val="2400"/>
            </a:pPr>
            <a:r>
              <a:rPr lang="en-US" sz="1800" dirty="0"/>
              <a:t>This economic policy would make full use of China’s super large-scale market and its domestic demands to establish the new development model of ‘dual cycle’, with domestic and foreign markets boost each other. </a:t>
            </a:r>
            <a:endParaRPr sz="1800" dirty="0"/>
          </a:p>
          <a:p>
            <a:pPr marL="0" marR="0" lvl="0" indent="0" algn="ctr" rtl="0">
              <a:lnSpc>
                <a:spcPct val="100000"/>
              </a:lnSpc>
              <a:spcBef>
                <a:spcPts val="0"/>
              </a:spcBef>
              <a:spcAft>
                <a:spcPts val="0"/>
              </a:spcAft>
              <a:buClr>
                <a:srgbClr val="000000"/>
              </a:buClr>
              <a:buSzPts val="1800"/>
              <a:buFont typeface="Arial"/>
              <a:buNone/>
            </a:pPr>
            <a:endParaRPr sz="1800" dirty="0">
              <a:solidFill>
                <a:schemeClr val="lt1"/>
              </a:solidFill>
            </a:endParaRPr>
          </a:p>
        </p:txBody>
      </p:sp>
      <p:sp>
        <p:nvSpPr>
          <p:cNvPr id="968" name="Google Shape;968;p85"/>
          <p:cNvSpPr/>
          <p:nvPr/>
        </p:nvSpPr>
        <p:spPr>
          <a:xfrm>
            <a:off x="1126702" y="5984223"/>
            <a:ext cx="4313148" cy="400110"/>
          </a:xfrm>
          <a:prstGeom prst="rect">
            <a:avLst/>
          </a:prstGeom>
          <a:noFill/>
          <a:ln w="28575" cap="flat" cmpd="sng">
            <a:solidFill>
              <a:srgbClr val="FF996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0" i="0" u="none" strike="noStrike" cap="none">
                <a:solidFill>
                  <a:schemeClr val="dk1"/>
                </a:solidFill>
                <a:latin typeface="Arial"/>
                <a:ea typeface="Arial"/>
                <a:cs typeface="Arial"/>
                <a:sym typeface="Arial"/>
              </a:rPr>
              <a:t>Click on the image to watch the video</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86"/>
          <p:cNvSpPr/>
          <p:nvPr/>
        </p:nvSpPr>
        <p:spPr>
          <a:xfrm>
            <a:off x="1717030" y="2290997"/>
            <a:ext cx="8933580" cy="58137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400"/>
              <a:buFont typeface="Arial"/>
              <a:buNone/>
            </a:pPr>
            <a:endParaRPr sz="2400" b="0" i="0" u="none" strike="noStrike" cap="none">
              <a:solidFill>
                <a:srgbClr val="000000"/>
              </a:solidFill>
              <a:latin typeface="DFKai-SB"/>
              <a:ea typeface="DFKai-SB"/>
              <a:cs typeface="DFKai-SB"/>
              <a:sym typeface="DFKai-SB"/>
            </a:endParaRPr>
          </a:p>
        </p:txBody>
      </p:sp>
      <p:grpSp>
        <p:nvGrpSpPr>
          <p:cNvPr id="974" name="Google Shape;974;p86"/>
          <p:cNvGrpSpPr/>
          <p:nvPr/>
        </p:nvGrpSpPr>
        <p:grpSpPr>
          <a:xfrm>
            <a:off x="892383" y="1600200"/>
            <a:ext cx="10582873" cy="4474030"/>
            <a:chOff x="1044605" y="2572555"/>
            <a:chExt cx="10102789" cy="2393021"/>
          </a:xfrm>
        </p:grpSpPr>
        <p:sp>
          <p:nvSpPr>
            <p:cNvPr id="975" name="Google Shape;975;p86"/>
            <p:cNvSpPr/>
            <p:nvPr/>
          </p:nvSpPr>
          <p:spPr>
            <a:xfrm>
              <a:off x="1044605" y="2572555"/>
              <a:ext cx="10102789" cy="2393021"/>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76" name="Google Shape;976;p86"/>
            <p:cNvSpPr txBox="1"/>
            <p:nvPr/>
          </p:nvSpPr>
          <p:spPr>
            <a:xfrm>
              <a:off x="1173984" y="2743735"/>
              <a:ext cx="9591900" cy="1382788"/>
            </a:xfrm>
            <a:prstGeom prst="rect">
              <a:avLst/>
            </a:prstGeom>
            <a:noFill/>
            <a:ln>
              <a:noFill/>
            </a:ln>
          </p:spPr>
          <p:txBody>
            <a:bodyPr spcFirstLastPara="1" wrap="square" lIns="91425" tIns="45700" rIns="91425" bIns="45700" anchor="t" anchorCtr="0">
              <a:spAutoFit/>
            </a:bodyPr>
            <a:lstStyle/>
            <a:p>
              <a:pPr lvl="0" algn="just">
                <a:lnSpc>
                  <a:spcPct val="150000"/>
                </a:lnSpc>
              </a:pPr>
              <a:r>
                <a:rPr lang="en-US" sz="1800" dirty="0"/>
                <a:t>The scale of the country’s opening up will increase. The country </a:t>
              </a:r>
              <a:r>
                <a:rPr lang="en-US" sz="1800" dirty="0" smtClean="0"/>
                <a:t>bring comprehensive opening-up to a new level with </a:t>
              </a:r>
              <a:r>
                <a:rPr lang="en-US" sz="1800" dirty="0"/>
                <a:t>the focus on the “Belt and Road” Initiative (see the reference in </a:t>
              </a:r>
              <a:r>
                <a:rPr lang="en-US" sz="1800" dirty="0" smtClean="0"/>
                <a:t>the next </a:t>
              </a:r>
              <a:r>
                <a:rPr lang="en-US" sz="1800" dirty="0"/>
                <a:t>slide). It maintains its policy of “attract foreign investment” and “go global” and follows the principles of extensive consultation, joint contribution and shared benefits</a:t>
              </a:r>
              <a:r>
                <a:rPr lang="en-US" sz="1800" dirty="0" smtClean="0"/>
                <a:t>.  </a:t>
              </a:r>
              <a:r>
                <a:rPr lang="en-US" sz="1800" dirty="0"/>
                <a:t>These </a:t>
              </a:r>
              <a:r>
                <a:rPr lang="en-US" sz="1800" dirty="0" smtClean="0"/>
                <a:t>will enhance open co-operation in </a:t>
              </a:r>
              <a:r>
                <a:rPr lang="en-US" sz="1800" dirty="0"/>
                <a:t>building innovation </a:t>
              </a:r>
              <a:r>
                <a:rPr lang="en-US" sz="1800" dirty="0" smtClean="0"/>
                <a:t>capacity and bring two-way opening-up links running eastward and westward over land and sea.</a:t>
              </a:r>
              <a:endParaRPr sz="1800" dirty="0"/>
            </a:p>
          </p:txBody>
        </p:sp>
      </p:grpSp>
      <p:sp>
        <p:nvSpPr>
          <p:cNvPr id="977" name="Google Shape;977;p86"/>
          <p:cNvSpPr txBox="1"/>
          <p:nvPr/>
        </p:nvSpPr>
        <p:spPr>
          <a:xfrm>
            <a:off x="1802936" y="657849"/>
            <a:ext cx="8497653" cy="54451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dirty="0" smtClean="0">
                <a:solidFill>
                  <a:schemeClr val="dk1"/>
                </a:solidFill>
              </a:rPr>
              <a:t>Bringing c</a:t>
            </a:r>
            <a:r>
              <a:rPr lang="en-US" sz="2400" b="1" i="0" u="none" strike="noStrike" cap="none" dirty="0" smtClean="0">
                <a:solidFill>
                  <a:schemeClr val="dk1"/>
                </a:solidFill>
                <a:latin typeface="Arial"/>
                <a:ea typeface="Arial"/>
                <a:cs typeface="Arial"/>
                <a:sym typeface="Arial"/>
              </a:rPr>
              <a:t>omprehensive opening-up to a new level</a:t>
            </a:r>
            <a:endParaRPr sz="2400" b="0" i="0" u="none" strike="noStrike" cap="none" dirty="0">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2400"/>
              <a:buFont typeface="Arial"/>
              <a:buNone/>
            </a:pPr>
            <a:endParaRPr sz="2400" b="1" i="0" u="none" strike="noStrike" cap="none" dirty="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4"/>
          <p:cNvPicPr preferRelativeResize="0"/>
          <p:nvPr/>
        </p:nvPicPr>
        <p:blipFill rotWithShape="1">
          <a:blip r:embed="rId3">
            <a:alphaModFix/>
          </a:blip>
          <a:srcRect/>
          <a:stretch/>
        </p:blipFill>
        <p:spPr>
          <a:xfrm>
            <a:off x="602776" y="351518"/>
            <a:ext cx="11120796" cy="6376541"/>
          </a:xfrm>
          <a:prstGeom prst="rect">
            <a:avLst/>
          </a:prstGeom>
          <a:noFill/>
          <a:ln>
            <a:noFill/>
          </a:ln>
        </p:spPr>
      </p:pic>
      <p:sp>
        <p:nvSpPr>
          <p:cNvPr id="168" name="Google Shape;168;p24"/>
          <p:cNvSpPr txBox="1"/>
          <p:nvPr/>
        </p:nvSpPr>
        <p:spPr>
          <a:xfrm>
            <a:off x="990455" y="860224"/>
            <a:ext cx="10102953" cy="1089489"/>
          </a:xfrm>
          <a:prstGeom prst="rect">
            <a:avLst/>
          </a:prstGeom>
          <a:noFill/>
          <a:ln>
            <a:noFill/>
          </a:ln>
        </p:spPr>
        <p:txBody>
          <a:bodyPr spcFirstLastPara="1" wrap="square" lIns="91425" tIns="45700" rIns="91425" bIns="45700" anchor="t" anchorCtr="0">
            <a:spAutoFit/>
          </a:bodyPr>
          <a:lstStyle/>
          <a:p>
            <a:pPr marL="0" marR="0" lvl="0" indent="0" algn="just" rtl="0">
              <a:lnSpc>
                <a:spcPct val="12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Despite the relatively comprehensive industrial system established since the founding of the People’s Republic of China until the reform and opening-up, the development under planned economy lacked dynamism </a:t>
            </a:r>
            <a:r>
              <a:rPr lang="en-US" sz="1800" b="0" i="0" u="none" strike="noStrike" cap="none" dirty="0" smtClean="0">
                <a:solidFill>
                  <a:schemeClr val="dk1"/>
                </a:solidFill>
                <a:latin typeface="Arial"/>
                <a:ea typeface="Arial"/>
                <a:cs typeface="Arial"/>
                <a:sym typeface="Arial"/>
              </a:rPr>
              <a:t>and </a:t>
            </a:r>
            <a:r>
              <a:rPr lang="en-US" sz="1800" b="0" i="0" u="none" strike="noStrike" cap="none" dirty="0">
                <a:solidFill>
                  <a:schemeClr val="dk1"/>
                </a:solidFill>
                <a:latin typeface="Arial"/>
                <a:ea typeface="Arial"/>
                <a:cs typeface="Arial"/>
                <a:sym typeface="Arial"/>
              </a:rPr>
              <a:t>developed slowly. </a:t>
            </a:r>
            <a:endParaRPr sz="1800" b="0" i="0" u="none" strike="noStrike" cap="none" dirty="0">
              <a:solidFill>
                <a:schemeClr val="dk1"/>
              </a:solidFill>
              <a:latin typeface="Arial"/>
              <a:ea typeface="Arial"/>
              <a:cs typeface="Arial"/>
              <a:sym typeface="Arial"/>
            </a:endParaRPr>
          </a:p>
        </p:txBody>
      </p:sp>
      <p:sp>
        <p:nvSpPr>
          <p:cNvPr id="169" name="Google Shape;169;p24"/>
          <p:cNvSpPr txBox="1"/>
          <p:nvPr/>
        </p:nvSpPr>
        <p:spPr>
          <a:xfrm>
            <a:off x="899970" y="5610087"/>
            <a:ext cx="10148100" cy="64629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1200" b="0" i="0" u="none" strike="noStrike" cap="none" dirty="0">
                <a:solidFill>
                  <a:schemeClr val="dk1"/>
                </a:solidFill>
                <a:latin typeface="Arial"/>
                <a:ea typeface="Arial"/>
                <a:cs typeface="Arial"/>
                <a:sym typeface="Arial"/>
              </a:rPr>
              <a:t>Source: </a:t>
            </a:r>
            <a:r>
              <a:rPr lang="en-US" sz="1200" b="0" i="0" u="none" strike="noStrike" cap="none" dirty="0" smtClean="0">
                <a:solidFill>
                  <a:schemeClr val="dk1"/>
                </a:solidFill>
                <a:latin typeface="Arial"/>
                <a:ea typeface="Arial"/>
                <a:cs typeface="Arial"/>
                <a:sym typeface="Arial"/>
              </a:rPr>
              <a:t>Department of Comprehensive </a:t>
            </a:r>
            <a:r>
              <a:rPr lang="en-US" sz="1200" b="0" i="0" u="none" strike="noStrike" cap="none" dirty="0">
                <a:solidFill>
                  <a:schemeClr val="dk1"/>
                </a:solidFill>
                <a:latin typeface="Arial"/>
                <a:ea typeface="Arial"/>
                <a:cs typeface="Arial"/>
                <a:sym typeface="Arial"/>
              </a:rPr>
              <a:t>Reform of Economic </a:t>
            </a:r>
            <a:r>
              <a:rPr lang="en-US" sz="1200" b="0" i="0" u="none" strike="noStrike" cap="none" dirty="0" smtClean="0">
                <a:solidFill>
                  <a:schemeClr val="dk1"/>
                </a:solidFill>
                <a:latin typeface="Arial"/>
                <a:ea typeface="Arial"/>
                <a:cs typeface="Arial"/>
                <a:sym typeface="Arial"/>
              </a:rPr>
              <a:t>System &amp; Institute of Economic System and Management, </a:t>
            </a:r>
            <a:r>
              <a:rPr lang="en-US" sz="1200" b="0" i="0" u="none" strike="noStrike" cap="none" dirty="0">
                <a:solidFill>
                  <a:schemeClr val="dk1"/>
                </a:solidFill>
                <a:latin typeface="Arial"/>
                <a:ea typeface="Arial"/>
                <a:cs typeface="Arial"/>
                <a:sym typeface="Arial"/>
              </a:rPr>
              <a:t>National Development and Reform Commission, Research Centre of National Development and Reform and Management. Thirty Years of Reform and </a:t>
            </a:r>
            <a:r>
              <a:rPr lang="en-US" sz="1200" b="0" i="0" u="none" strike="noStrike" cap="none" dirty="0" smtClean="0">
                <a:solidFill>
                  <a:schemeClr val="dk1"/>
                </a:solidFill>
                <a:latin typeface="Arial"/>
                <a:ea typeface="Arial"/>
                <a:cs typeface="Arial"/>
                <a:sym typeface="Arial"/>
              </a:rPr>
              <a:t>Opening-up: From History to the Future. </a:t>
            </a:r>
            <a:r>
              <a:rPr lang="en-US" sz="1200" b="0" i="0" u="none" strike="noStrike" cap="none" dirty="0">
                <a:solidFill>
                  <a:schemeClr val="dk1"/>
                </a:solidFill>
                <a:latin typeface="Arial"/>
                <a:ea typeface="Arial"/>
                <a:cs typeface="Arial"/>
                <a:sym typeface="Arial"/>
              </a:rPr>
              <a:t>Beijing: People’s Publishing House. November 2008, p. 11. </a:t>
            </a:r>
            <a:endParaRPr sz="1200" b="0" i="0" u="none" strike="noStrike" cap="none" dirty="0">
              <a:solidFill>
                <a:schemeClr val="dk1"/>
              </a:solidFill>
              <a:latin typeface="Arial"/>
              <a:ea typeface="Arial"/>
              <a:cs typeface="Arial"/>
              <a:sym typeface="Arial"/>
            </a:endParaRPr>
          </a:p>
        </p:txBody>
      </p:sp>
      <p:graphicFrame>
        <p:nvGraphicFramePr>
          <p:cNvPr id="170" name="Google Shape;170;p24"/>
          <p:cNvGraphicFramePr/>
          <p:nvPr>
            <p:extLst>
              <p:ext uri="{D42A27DB-BD31-4B8C-83A1-F6EECF244321}">
                <p14:modId xmlns:p14="http://schemas.microsoft.com/office/powerpoint/2010/main" val="3786916141"/>
              </p:ext>
            </p:extLst>
          </p:nvPr>
        </p:nvGraphicFramePr>
        <p:xfrm>
          <a:off x="899970" y="2183882"/>
          <a:ext cx="10283925" cy="2986350"/>
        </p:xfrm>
        <a:graphic>
          <a:graphicData uri="http://schemas.openxmlformats.org/drawingml/2006/table">
            <a:tbl>
              <a:tblPr firstRow="1" bandRow="1">
                <a:noFill/>
                <a:tableStyleId>{07CA06D0-1096-4873-BE51-B4581EEBBCB9}</a:tableStyleId>
              </a:tblPr>
              <a:tblGrid>
                <a:gridCol w="2020225">
                  <a:extLst>
                    <a:ext uri="{9D8B030D-6E8A-4147-A177-3AD203B41FA5}">
                      <a16:colId xmlns:a16="http://schemas.microsoft.com/office/drawing/2014/main" val="20000"/>
                    </a:ext>
                  </a:extLst>
                </a:gridCol>
                <a:gridCol w="2949725">
                  <a:extLst>
                    <a:ext uri="{9D8B030D-6E8A-4147-A177-3AD203B41FA5}">
                      <a16:colId xmlns:a16="http://schemas.microsoft.com/office/drawing/2014/main" val="20001"/>
                    </a:ext>
                  </a:extLst>
                </a:gridCol>
                <a:gridCol w="2464075">
                  <a:extLst>
                    <a:ext uri="{9D8B030D-6E8A-4147-A177-3AD203B41FA5}">
                      <a16:colId xmlns:a16="http://schemas.microsoft.com/office/drawing/2014/main" val="20002"/>
                    </a:ext>
                  </a:extLst>
                </a:gridCol>
                <a:gridCol w="2849900">
                  <a:extLst>
                    <a:ext uri="{9D8B030D-6E8A-4147-A177-3AD203B41FA5}">
                      <a16:colId xmlns:a16="http://schemas.microsoft.com/office/drawing/2014/main" val="20003"/>
                    </a:ext>
                  </a:extLst>
                </a:gridCol>
              </a:tblGrid>
              <a:tr h="684050">
                <a:tc>
                  <a:txBody>
                    <a:bodyPr/>
                    <a:lstStyle/>
                    <a:p>
                      <a:pPr marL="0" marR="0" lvl="0" indent="0" algn="ctr" rtl="0">
                        <a:lnSpc>
                          <a:spcPct val="100000"/>
                        </a:lnSpc>
                        <a:spcBef>
                          <a:spcPts val="0"/>
                        </a:spcBef>
                        <a:spcAft>
                          <a:spcPts val="0"/>
                        </a:spcAft>
                        <a:buClr>
                          <a:schemeClr val="lt1"/>
                        </a:buClr>
                        <a:buSzPts val="2400"/>
                        <a:buFont typeface="DFKai-SB"/>
                        <a:buNone/>
                      </a:pPr>
                      <a:r>
                        <a:rPr lang="en-US" sz="1200" b="1" u="none" strike="noStrike" cap="none">
                          <a:solidFill>
                            <a:schemeClr val="lt1"/>
                          </a:solidFill>
                          <a:latin typeface="Arial"/>
                          <a:ea typeface="Arial"/>
                          <a:cs typeface="Arial"/>
                          <a:sym typeface="Arial"/>
                        </a:rPr>
                        <a:t>Accumulated problems of the economic system</a:t>
                      </a:r>
                      <a:endParaRPr sz="1200" b="1" u="none" strike="noStrike" cap="none">
                        <a:solidFill>
                          <a:schemeClr val="lt1"/>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BFBFBF"/>
                      </a:solidFill>
                      <a:prstDash val="solid"/>
                      <a:round/>
                      <a:headEnd type="none" w="sm" len="sm"/>
                      <a:tailEnd type="none" w="sm" len="sm"/>
                    </a:lnB>
                    <a:solidFill>
                      <a:srgbClr val="3593AD"/>
                    </a:solidFill>
                  </a:tcPr>
                </a:tc>
                <a:tc>
                  <a:txBody>
                    <a:bodyPr/>
                    <a:lstStyle/>
                    <a:p>
                      <a:pPr marL="0" marR="0" lvl="0" indent="0" algn="ctr" rtl="0">
                        <a:lnSpc>
                          <a:spcPct val="100000"/>
                        </a:lnSpc>
                        <a:spcBef>
                          <a:spcPts val="0"/>
                        </a:spcBef>
                        <a:spcAft>
                          <a:spcPts val="0"/>
                        </a:spcAft>
                        <a:buClr>
                          <a:schemeClr val="lt1"/>
                        </a:buClr>
                        <a:buSzPts val="2400"/>
                        <a:buFont typeface="DFKai-SB"/>
                        <a:buNone/>
                      </a:pPr>
                      <a:r>
                        <a:rPr lang="en-US" sz="1200" b="1" u="none" strike="noStrike" cap="none">
                          <a:solidFill>
                            <a:schemeClr val="lt1"/>
                          </a:solidFill>
                          <a:latin typeface="Arial"/>
                          <a:ea typeface="Arial"/>
                          <a:cs typeface="Arial"/>
                          <a:sym typeface="Arial"/>
                        </a:rPr>
                        <a:t>Low efficiency of industries</a:t>
                      </a:r>
                      <a:endParaRPr sz="1200" b="1" u="none" strike="noStrike" cap="none">
                        <a:solidFill>
                          <a:schemeClr val="lt1"/>
                        </a:solidFill>
                        <a:latin typeface="Arial"/>
                        <a:ea typeface="Arial"/>
                        <a:cs typeface="Arial"/>
                        <a:sym typeface="Arial"/>
                      </a:endParaRPr>
                    </a:p>
                    <a:p>
                      <a:pPr marL="0" marR="36195" lvl="0" indent="0" algn="ctr" rtl="0">
                        <a:lnSpc>
                          <a:spcPct val="50000"/>
                        </a:lnSpc>
                        <a:spcBef>
                          <a:spcPts val="0"/>
                        </a:spcBef>
                        <a:spcAft>
                          <a:spcPts val="0"/>
                        </a:spcAft>
                        <a:buClr>
                          <a:srgbClr val="000000"/>
                        </a:buClr>
                        <a:buSzPts val="1600"/>
                        <a:buFont typeface="Arial"/>
                        <a:buNone/>
                      </a:pPr>
                      <a:endParaRPr sz="1200" b="1" u="none" strike="noStrike" cap="none">
                        <a:solidFill>
                          <a:schemeClr val="lt1"/>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BFBFBF"/>
                      </a:solidFill>
                      <a:prstDash val="solid"/>
                      <a:round/>
                      <a:headEnd type="none" w="sm" len="sm"/>
                      <a:tailEnd type="none" w="sm" len="sm"/>
                    </a:lnB>
                    <a:solidFill>
                      <a:srgbClr val="3593AD"/>
                    </a:solidFill>
                  </a:tcPr>
                </a:tc>
                <a:tc>
                  <a:txBody>
                    <a:bodyPr/>
                    <a:lstStyle/>
                    <a:p>
                      <a:pPr marL="0" marR="0" lvl="0" indent="0" algn="ctr" rtl="0">
                        <a:lnSpc>
                          <a:spcPct val="100000"/>
                        </a:lnSpc>
                        <a:spcBef>
                          <a:spcPts val="0"/>
                        </a:spcBef>
                        <a:spcAft>
                          <a:spcPts val="0"/>
                        </a:spcAft>
                        <a:buClr>
                          <a:schemeClr val="lt1"/>
                        </a:buClr>
                        <a:buSzPts val="2400"/>
                        <a:buFont typeface="DFKai-SB"/>
                        <a:buNone/>
                      </a:pPr>
                      <a:r>
                        <a:rPr lang="en-US" sz="1200" b="1" i="0" u="none" strike="noStrike" cap="none" dirty="0" smtClean="0">
                          <a:solidFill>
                            <a:schemeClr val="lt1"/>
                          </a:solidFill>
                          <a:latin typeface="Arial"/>
                          <a:ea typeface="Arial"/>
                          <a:cs typeface="Arial"/>
                          <a:sym typeface="Arial"/>
                        </a:rPr>
                        <a:t>Unbalanced </a:t>
                      </a:r>
                      <a:r>
                        <a:rPr lang="en-US" sz="1200" b="1" i="0" u="none" strike="noStrike" cap="none" dirty="0">
                          <a:solidFill>
                            <a:schemeClr val="lt1"/>
                          </a:solidFill>
                          <a:latin typeface="Arial"/>
                          <a:ea typeface="Arial"/>
                          <a:cs typeface="Arial"/>
                          <a:sym typeface="Arial"/>
                        </a:rPr>
                        <a:t>industrial </a:t>
                      </a:r>
                      <a:r>
                        <a:rPr lang="en-US" sz="1200" b="1" u="none" strike="noStrike" cap="none" dirty="0">
                          <a:solidFill>
                            <a:schemeClr val="lt1"/>
                          </a:solidFill>
                          <a:latin typeface="Arial"/>
                          <a:ea typeface="Arial"/>
                          <a:cs typeface="Arial"/>
                          <a:sym typeface="Arial"/>
                        </a:rPr>
                        <a:t>structure</a:t>
                      </a:r>
                      <a:endParaRPr sz="1200" b="1" u="none" strike="noStrike" cap="none" dirty="0">
                        <a:solidFill>
                          <a:schemeClr val="lt1"/>
                        </a:solidFill>
                        <a:latin typeface="Arial"/>
                        <a:ea typeface="Arial"/>
                        <a:cs typeface="Arial"/>
                        <a:sym typeface="Arial"/>
                      </a:endParaRPr>
                    </a:p>
                    <a:p>
                      <a:pPr marL="0" marR="36195" lvl="0" indent="0" algn="ctr" rtl="0">
                        <a:lnSpc>
                          <a:spcPct val="50000"/>
                        </a:lnSpc>
                        <a:spcBef>
                          <a:spcPts val="0"/>
                        </a:spcBef>
                        <a:spcAft>
                          <a:spcPts val="0"/>
                        </a:spcAft>
                        <a:buClr>
                          <a:srgbClr val="000000"/>
                        </a:buClr>
                        <a:buSzPts val="1600"/>
                        <a:buFont typeface="Arial"/>
                        <a:buNone/>
                      </a:pPr>
                      <a:endParaRPr sz="1200" b="1" u="none" strike="noStrike" cap="none" dirty="0">
                        <a:solidFill>
                          <a:schemeClr val="lt1"/>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BFBFBF"/>
                      </a:solidFill>
                      <a:prstDash val="solid"/>
                      <a:round/>
                      <a:headEnd type="none" w="sm" len="sm"/>
                      <a:tailEnd type="none" w="sm" len="sm"/>
                    </a:lnB>
                    <a:solidFill>
                      <a:srgbClr val="3593AD"/>
                    </a:solidFill>
                  </a:tcPr>
                </a:tc>
                <a:tc>
                  <a:txBody>
                    <a:bodyPr/>
                    <a:lstStyle/>
                    <a:p>
                      <a:pPr marL="0" marR="36195" lvl="0" indent="0" algn="ctr" rtl="0">
                        <a:lnSpc>
                          <a:spcPct val="100000"/>
                        </a:lnSpc>
                        <a:spcBef>
                          <a:spcPts val="0"/>
                        </a:spcBef>
                        <a:spcAft>
                          <a:spcPts val="0"/>
                        </a:spcAft>
                        <a:buClr>
                          <a:schemeClr val="lt1"/>
                        </a:buClr>
                        <a:buSzPts val="2400"/>
                        <a:buFont typeface="DFKai-SB"/>
                        <a:buNone/>
                      </a:pPr>
                      <a:r>
                        <a:rPr lang="en-US" sz="1200" b="1" i="0" u="none" strike="noStrike" cap="none" dirty="0">
                          <a:solidFill>
                            <a:schemeClr val="lt1"/>
                          </a:solidFill>
                          <a:latin typeface="Arial"/>
                          <a:ea typeface="Arial"/>
                          <a:cs typeface="Arial"/>
                          <a:sym typeface="Arial"/>
                        </a:rPr>
                        <a:t>Slow </a:t>
                      </a:r>
                      <a:r>
                        <a:rPr lang="en-US" sz="1200" b="1" i="0" u="none" strike="noStrike" cap="none" dirty="0" smtClean="0">
                          <a:solidFill>
                            <a:schemeClr val="lt1"/>
                          </a:solidFill>
                          <a:latin typeface="Arial"/>
                          <a:ea typeface="Arial"/>
                          <a:cs typeface="Arial"/>
                          <a:sym typeface="Arial"/>
                        </a:rPr>
                        <a:t>growth of total grain</a:t>
                      </a:r>
                      <a:r>
                        <a:rPr lang="en-US" sz="1200" b="1" i="0" u="none" strike="noStrike" cap="none" baseline="0" dirty="0" smtClean="0">
                          <a:solidFill>
                            <a:schemeClr val="lt1"/>
                          </a:solidFill>
                          <a:latin typeface="Arial"/>
                          <a:ea typeface="Arial"/>
                          <a:cs typeface="Arial"/>
                          <a:sym typeface="Arial"/>
                        </a:rPr>
                        <a:t> yield</a:t>
                      </a:r>
                      <a:r>
                        <a:rPr lang="en-US" sz="1200" b="1" i="0" u="none" strike="noStrike" cap="none" dirty="0" smtClean="0">
                          <a:solidFill>
                            <a:schemeClr val="lt1"/>
                          </a:solidFill>
                          <a:latin typeface="Arial"/>
                          <a:ea typeface="Arial"/>
                          <a:cs typeface="Arial"/>
                          <a:sym typeface="Arial"/>
                        </a:rPr>
                        <a:t> affected </a:t>
                      </a:r>
                      <a:r>
                        <a:rPr lang="en-US" sz="1200" b="1" i="0" u="none" strike="noStrike" cap="none" dirty="0">
                          <a:solidFill>
                            <a:schemeClr val="lt1"/>
                          </a:solidFill>
                          <a:latin typeface="Arial"/>
                          <a:ea typeface="Arial"/>
                          <a:cs typeface="Arial"/>
                          <a:sym typeface="Arial"/>
                        </a:rPr>
                        <a:t>people’s livelihood</a:t>
                      </a:r>
                      <a:endParaRPr sz="1200" b="1" i="0" u="none" strike="noStrike" cap="none" dirty="0">
                        <a:solidFill>
                          <a:schemeClr val="lt1"/>
                        </a:solidFill>
                        <a:latin typeface="Arial"/>
                        <a:ea typeface="Arial"/>
                        <a:cs typeface="Arial"/>
                        <a:sym typeface="Arial"/>
                      </a:endParaRPr>
                    </a:p>
                    <a:p>
                      <a:pPr marL="0" marR="36195" lvl="0" indent="0" algn="ctr" rtl="0">
                        <a:lnSpc>
                          <a:spcPct val="50000"/>
                        </a:lnSpc>
                        <a:spcBef>
                          <a:spcPts val="0"/>
                        </a:spcBef>
                        <a:spcAft>
                          <a:spcPts val="0"/>
                        </a:spcAft>
                        <a:buClr>
                          <a:srgbClr val="000000"/>
                        </a:buClr>
                        <a:buSzPts val="1600"/>
                        <a:buFont typeface="Arial"/>
                        <a:buNone/>
                      </a:pPr>
                      <a:endParaRPr sz="1200" b="1" u="none" strike="noStrike" cap="none" dirty="0">
                        <a:solidFill>
                          <a:schemeClr val="lt1"/>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BFBFBF"/>
                      </a:solidFill>
                      <a:prstDash val="solid"/>
                      <a:round/>
                      <a:headEnd type="none" w="sm" len="sm"/>
                      <a:tailEnd type="none" w="sm" len="sm"/>
                    </a:lnB>
                    <a:solidFill>
                      <a:srgbClr val="3593AD"/>
                    </a:solidFill>
                  </a:tcPr>
                </a:tc>
                <a:extLst>
                  <a:ext uri="{0D108BD9-81ED-4DB2-BD59-A6C34878D82A}">
                    <a16:rowId xmlns:a16="http://schemas.microsoft.com/office/drawing/2014/main" val="10000"/>
                  </a:ext>
                </a:extLst>
              </a:tr>
              <a:tr h="2302300">
                <a:tc>
                  <a:txBody>
                    <a:bodyPr/>
                    <a:lstStyle/>
                    <a:p>
                      <a:pPr marL="0" marR="0" lvl="0" indent="0" algn="l" rtl="0">
                        <a:lnSpc>
                          <a:spcPct val="120000"/>
                        </a:lnSpc>
                        <a:spcBef>
                          <a:spcPts val="0"/>
                        </a:spcBef>
                        <a:spcAft>
                          <a:spcPts val="0"/>
                        </a:spcAft>
                        <a:buClr>
                          <a:schemeClr val="dk1"/>
                        </a:buClr>
                        <a:buSzPts val="2400"/>
                        <a:buFont typeface="DFKai-SB"/>
                        <a:buNone/>
                      </a:pPr>
                      <a:r>
                        <a:rPr lang="en-US" sz="1200" b="0" i="0" u="none" strike="noStrike" cap="none" dirty="0" smtClean="0">
                          <a:solidFill>
                            <a:schemeClr val="dk1"/>
                          </a:solidFill>
                          <a:latin typeface="Arial"/>
                          <a:ea typeface="Arial"/>
                          <a:cs typeface="Arial"/>
                          <a:sym typeface="Roboto"/>
                        </a:rPr>
                        <a:t>Socio-economic  </a:t>
                      </a:r>
                      <a:r>
                        <a:rPr lang="en-US" sz="1200" b="0" i="0" u="none" strike="noStrike" cap="none" dirty="0">
                          <a:solidFill>
                            <a:schemeClr val="dk1"/>
                          </a:solidFill>
                          <a:latin typeface="Arial"/>
                          <a:ea typeface="Arial"/>
                          <a:cs typeface="Arial"/>
                          <a:sym typeface="Roboto"/>
                        </a:rPr>
                        <a:t>development were severely </a:t>
                      </a:r>
                      <a:r>
                        <a:rPr lang="en-US" sz="1200" b="0" i="0" u="none" strike="noStrike" cap="none" dirty="0" smtClean="0">
                          <a:solidFill>
                            <a:schemeClr val="dk1"/>
                          </a:solidFill>
                          <a:latin typeface="Arial"/>
                          <a:ea typeface="Arial"/>
                          <a:cs typeface="Arial"/>
                          <a:sym typeface="Roboto"/>
                        </a:rPr>
                        <a:t>hindered </a:t>
                      </a:r>
                      <a:r>
                        <a:rPr lang="en-US" sz="1200" b="0" i="0" u="none" strike="noStrike" cap="none" dirty="0">
                          <a:solidFill>
                            <a:schemeClr val="dk1"/>
                          </a:solidFill>
                          <a:latin typeface="Arial"/>
                          <a:ea typeface="Arial"/>
                          <a:cs typeface="Arial"/>
                          <a:sym typeface="Roboto"/>
                        </a:rPr>
                        <a:t>by inefficient allocation of resources.</a:t>
                      </a:r>
                      <a:endParaRPr sz="1200" b="0" i="0" u="none" strike="noStrike" cap="none" dirty="0">
                        <a:solidFill>
                          <a:schemeClr val="dk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20000"/>
                        </a:lnSpc>
                        <a:spcBef>
                          <a:spcPts val="0"/>
                        </a:spcBef>
                        <a:spcAft>
                          <a:spcPts val="0"/>
                        </a:spcAft>
                        <a:buClr>
                          <a:schemeClr val="dk1"/>
                        </a:buClr>
                        <a:buSzPts val="2400"/>
                        <a:buFont typeface="Times New Roman"/>
                        <a:buNone/>
                      </a:pPr>
                      <a:r>
                        <a:rPr lang="en-US" sz="1200" b="0" i="0" u="none" strike="noStrike" cap="none" dirty="0" smtClean="0">
                          <a:solidFill>
                            <a:schemeClr val="dk1"/>
                          </a:solidFill>
                          <a:latin typeface="Arial"/>
                          <a:ea typeface="Arial"/>
                          <a:cs typeface="Arial"/>
                          <a:sym typeface="Roboto"/>
                        </a:rPr>
                        <a:t>The </a:t>
                      </a:r>
                      <a:r>
                        <a:rPr lang="en-US" sz="1200" b="0" i="0" u="none" strike="noStrike" cap="none" dirty="0">
                          <a:solidFill>
                            <a:schemeClr val="dk1"/>
                          </a:solidFill>
                          <a:latin typeface="Arial"/>
                          <a:ea typeface="Arial"/>
                          <a:cs typeface="Arial"/>
                          <a:sym typeface="Roboto"/>
                        </a:rPr>
                        <a:t>cost effectiveness of industries was low. </a:t>
                      </a:r>
                      <a:r>
                        <a:rPr lang="en-US" sz="1200" b="0" i="0" u="none" strike="noStrike" cap="none" dirty="0" smtClean="0">
                          <a:solidFill>
                            <a:schemeClr val="dk1"/>
                          </a:solidFill>
                          <a:latin typeface="Arial"/>
                          <a:ea typeface="Arial"/>
                          <a:cs typeface="Arial"/>
                          <a:sym typeface="Roboto"/>
                        </a:rPr>
                        <a:t> </a:t>
                      </a:r>
                      <a:r>
                        <a:rPr lang="en-US" sz="1200" b="0" i="0" u="none" strike="noStrike" cap="none" dirty="0" smtClean="0">
                          <a:solidFill>
                            <a:schemeClr val="dk1"/>
                          </a:solidFill>
                          <a:latin typeface="Arial"/>
                          <a:ea typeface="Arial"/>
                          <a:cs typeface="Arial"/>
                          <a:sym typeface="Arial"/>
                        </a:rPr>
                        <a:t>Compared with other </a:t>
                      </a:r>
                      <a:r>
                        <a:rPr lang="en-US" sz="1200" b="0" i="0" u="none" strike="noStrike" cap="none" dirty="0">
                          <a:solidFill>
                            <a:schemeClr val="dk1"/>
                          </a:solidFill>
                          <a:latin typeface="Arial"/>
                          <a:ea typeface="Arial"/>
                          <a:cs typeface="Arial"/>
                          <a:sym typeface="Arial"/>
                        </a:rPr>
                        <a:t>countries</a:t>
                      </a:r>
                      <a:r>
                        <a:rPr lang="en-US" sz="1200" b="0" i="0" u="none" strike="noStrike" cap="none" dirty="0" smtClean="0">
                          <a:solidFill>
                            <a:schemeClr val="dk1"/>
                          </a:solidFill>
                          <a:latin typeface="Arial"/>
                          <a:ea typeface="Arial"/>
                          <a:cs typeface="Arial"/>
                          <a:sym typeface="Arial"/>
                        </a:rPr>
                        <a:t>, </a:t>
                      </a:r>
                      <a:r>
                        <a:rPr lang="en-US" sz="1200" b="0" i="0" u="none" strike="noStrike" cap="none" dirty="0" smtClean="0">
                          <a:solidFill>
                            <a:schemeClr val="dk1"/>
                          </a:solidFill>
                          <a:latin typeface="Arial"/>
                          <a:ea typeface="Arial"/>
                          <a:cs typeface="Arial"/>
                          <a:sym typeface="Roboto"/>
                        </a:rPr>
                        <a:t>the </a:t>
                      </a:r>
                      <a:r>
                        <a:rPr lang="en-US" sz="1200" b="0" i="0" u="none" strike="noStrike" cap="none" dirty="0">
                          <a:solidFill>
                            <a:schemeClr val="dk1"/>
                          </a:solidFill>
                          <a:latin typeface="Arial"/>
                          <a:ea typeface="Arial"/>
                          <a:cs typeface="Arial"/>
                          <a:sym typeface="Roboto"/>
                        </a:rPr>
                        <a:t>cost for producing USD1 of Gross National Product was high in China. </a:t>
                      </a:r>
                      <a:endParaRPr sz="1200" b="0" i="0" u="none" strike="noStrike" cap="none" dirty="0">
                        <a:solidFill>
                          <a:schemeClr val="dk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20000"/>
                        </a:lnSpc>
                        <a:spcBef>
                          <a:spcPts val="0"/>
                        </a:spcBef>
                        <a:spcAft>
                          <a:spcPts val="0"/>
                        </a:spcAft>
                        <a:buClr>
                          <a:schemeClr val="dk1"/>
                        </a:buClr>
                        <a:buSzPts val="2400"/>
                        <a:buFont typeface="DFKai-SB"/>
                        <a:buNone/>
                      </a:pPr>
                      <a:r>
                        <a:rPr lang="en-US" sz="1200" b="0" i="0" u="none" strike="noStrike" cap="none" dirty="0" smtClean="0">
                          <a:solidFill>
                            <a:schemeClr val="dk1"/>
                          </a:solidFill>
                          <a:latin typeface="Arial"/>
                          <a:ea typeface="Arial"/>
                          <a:cs typeface="Arial"/>
                          <a:sym typeface="Roboto"/>
                        </a:rPr>
                        <a:t>Heavy </a:t>
                      </a:r>
                      <a:r>
                        <a:rPr lang="en-US" sz="1200" b="0" i="0" u="none" strike="noStrike" cap="none" dirty="0">
                          <a:solidFill>
                            <a:schemeClr val="dk1"/>
                          </a:solidFill>
                          <a:latin typeface="Arial"/>
                          <a:ea typeface="Arial"/>
                          <a:cs typeface="Arial"/>
                          <a:sym typeface="Roboto"/>
                        </a:rPr>
                        <a:t>industries were </a:t>
                      </a:r>
                      <a:r>
                        <a:rPr lang="en-US" sz="1200" b="0" i="0" u="none" strike="noStrike" cap="none" dirty="0" err="1">
                          <a:solidFill>
                            <a:schemeClr val="dk1"/>
                          </a:solidFill>
                          <a:latin typeface="Arial"/>
                          <a:ea typeface="Arial"/>
                          <a:cs typeface="Arial"/>
                          <a:sym typeface="Roboto"/>
                        </a:rPr>
                        <a:t>emphasised</a:t>
                      </a:r>
                      <a:r>
                        <a:rPr lang="en-US" sz="1200" b="0" i="0" u="none" strike="noStrike" cap="none" dirty="0">
                          <a:solidFill>
                            <a:schemeClr val="dk1"/>
                          </a:solidFill>
                          <a:latin typeface="Arial"/>
                          <a:ea typeface="Arial"/>
                          <a:cs typeface="Arial"/>
                          <a:sym typeface="Roboto"/>
                        </a:rPr>
                        <a:t> and light industries set back. </a:t>
                      </a:r>
                      <a:r>
                        <a:rPr lang="en-US" sz="1200" b="0" i="0" u="none" strike="noStrike" cap="none" dirty="0" smtClean="0">
                          <a:solidFill>
                            <a:schemeClr val="dk1"/>
                          </a:solidFill>
                          <a:latin typeface="Arial"/>
                          <a:ea typeface="Arial"/>
                          <a:cs typeface="Arial"/>
                          <a:sym typeface="Roboto"/>
                        </a:rPr>
                        <a:t> Within </a:t>
                      </a:r>
                      <a:r>
                        <a:rPr lang="en-US" sz="1200" b="0" i="0" u="none" strike="noStrike" cap="none" dirty="0">
                          <a:solidFill>
                            <a:schemeClr val="dk1"/>
                          </a:solidFill>
                          <a:latin typeface="Arial"/>
                          <a:ea typeface="Arial"/>
                          <a:cs typeface="Arial"/>
                          <a:sym typeface="Roboto"/>
                        </a:rPr>
                        <a:t>heavy industries</a:t>
                      </a:r>
                      <a:r>
                        <a:rPr lang="en-US" sz="1200" b="0" i="0" u="none" strike="noStrike" cap="none" dirty="0" smtClean="0">
                          <a:solidFill>
                            <a:schemeClr val="dk1"/>
                          </a:solidFill>
                          <a:latin typeface="Arial"/>
                          <a:ea typeface="Arial"/>
                          <a:cs typeface="Arial"/>
                          <a:sym typeface="Roboto"/>
                        </a:rPr>
                        <a:t>, the </a:t>
                      </a:r>
                      <a:r>
                        <a:rPr lang="en-US" sz="1200" b="0" i="0" u="none" strike="noStrike" cap="none" dirty="0">
                          <a:solidFill>
                            <a:schemeClr val="dk1"/>
                          </a:solidFill>
                          <a:latin typeface="Arial"/>
                          <a:ea typeface="Arial"/>
                          <a:cs typeface="Arial"/>
                          <a:sym typeface="Roboto"/>
                        </a:rPr>
                        <a:t>focus was </a:t>
                      </a:r>
                      <a:r>
                        <a:rPr lang="en-US" sz="1200" b="0" i="0" u="none" strike="noStrike" cap="none" dirty="0" smtClean="0">
                          <a:solidFill>
                            <a:schemeClr val="dk1"/>
                          </a:solidFill>
                          <a:latin typeface="Arial"/>
                          <a:ea typeface="Arial"/>
                          <a:cs typeface="Arial"/>
                          <a:sym typeface="Roboto"/>
                        </a:rPr>
                        <a:t>processing</a:t>
                      </a:r>
                      <a:r>
                        <a:rPr lang="en-US" sz="1200" b="0" i="0" u="none" strike="noStrike" cap="none" baseline="0" dirty="0" smtClean="0">
                          <a:solidFill>
                            <a:schemeClr val="dk1"/>
                          </a:solidFill>
                          <a:latin typeface="Arial"/>
                          <a:ea typeface="Arial"/>
                          <a:cs typeface="Arial"/>
                          <a:sym typeface="Roboto"/>
                        </a:rPr>
                        <a:t> and</a:t>
                      </a:r>
                      <a:r>
                        <a:rPr lang="en-US" sz="1200" b="0" i="0" u="none" strike="noStrike" cap="none" dirty="0" smtClean="0">
                          <a:solidFill>
                            <a:schemeClr val="dk1"/>
                          </a:solidFill>
                          <a:latin typeface="Arial"/>
                          <a:ea typeface="Arial"/>
                          <a:cs typeface="Arial"/>
                          <a:sym typeface="Roboto"/>
                        </a:rPr>
                        <a:t> </a:t>
                      </a:r>
                      <a:r>
                        <a:rPr lang="en-US" sz="1200" b="0" i="0" u="none" strike="noStrike" cap="none" dirty="0">
                          <a:solidFill>
                            <a:schemeClr val="dk1"/>
                          </a:solidFill>
                          <a:latin typeface="Arial"/>
                          <a:ea typeface="Arial"/>
                          <a:cs typeface="Arial"/>
                          <a:sym typeface="Roboto"/>
                        </a:rPr>
                        <a:t>manufacturing industries. </a:t>
                      </a:r>
                      <a:r>
                        <a:rPr lang="en-US" sz="1200" b="0" i="0" u="none" strike="noStrike" cap="none" dirty="0" smtClean="0">
                          <a:solidFill>
                            <a:schemeClr val="dk1"/>
                          </a:solidFill>
                          <a:latin typeface="Arial"/>
                          <a:ea typeface="Arial"/>
                          <a:cs typeface="Arial"/>
                          <a:sym typeface="Roboto"/>
                        </a:rPr>
                        <a:t> Energy </a:t>
                      </a:r>
                      <a:r>
                        <a:rPr lang="en-US" sz="1200" b="0" i="0" u="none" strike="noStrike" cap="none" dirty="0">
                          <a:solidFill>
                            <a:schemeClr val="dk1"/>
                          </a:solidFill>
                          <a:latin typeface="Arial"/>
                          <a:ea typeface="Arial"/>
                          <a:cs typeface="Arial"/>
                          <a:sym typeface="Roboto"/>
                        </a:rPr>
                        <a:t>and transportation </a:t>
                      </a:r>
                      <a:r>
                        <a:rPr lang="en-US" sz="1200" b="0" i="0" u="none" strike="noStrike" cap="none" dirty="0" smtClean="0">
                          <a:solidFill>
                            <a:schemeClr val="dk1"/>
                          </a:solidFill>
                          <a:latin typeface="Arial"/>
                          <a:ea typeface="Arial"/>
                          <a:cs typeface="Arial"/>
                          <a:sym typeface="Roboto"/>
                        </a:rPr>
                        <a:t>were </a:t>
                      </a:r>
                      <a:r>
                        <a:rPr lang="en-US" sz="1200" b="0" i="0" u="none" strike="noStrike" cap="none" dirty="0">
                          <a:solidFill>
                            <a:schemeClr val="dk1"/>
                          </a:solidFill>
                          <a:latin typeface="Arial"/>
                          <a:ea typeface="Arial"/>
                          <a:cs typeface="Arial"/>
                          <a:sym typeface="Roboto"/>
                        </a:rPr>
                        <a:t>less developed.</a:t>
                      </a:r>
                      <a:endParaRPr sz="1200" b="0" i="0" u="none" strike="noStrike" cap="none" dirty="0">
                        <a:solidFill>
                          <a:schemeClr val="dk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20000"/>
                        </a:lnSpc>
                        <a:spcBef>
                          <a:spcPts val="0"/>
                        </a:spcBef>
                        <a:spcAft>
                          <a:spcPts val="0"/>
                        </a:spcAft>
                        <a:buClr>
                          <a:schemeClr val="dk1"/>
                        </a:buClr>
                        <a:buSzPts val="2400"/>
                        <a:buFont typeface="Times New Roman"/>
                        <a:buNone/>
                      </a:pPr>
                      <a:r>
                        <a:rPr lang="en-US" sz="1200" b="0" i="0" u="none" strike="noStrike" cap="none" dirty="0">
                          <a:solidFill>
                            <a:schemeClr val="dk1"/>
                          </a:solidFill>
                          <a:latin typeface="Arial"/>
                          <a:ea typeface="Arial"/>
                          <a:cs typeface="Arial"/>
                          <a:sym typeface="Arial"/>
                        </a:rPr>
                        <a:t>In 1976, the annual </a:t>
                      </a:r>
                      <a:r>
                        <a:rPr lang="en-US" sz="1200" b="0" i="0" u="none" strike="noStrike" cap="none" dirty="0" smtClean="0">
                          <a:solidFill>
                            <a:schemeClr val="dk1"/>
                          </a:solidFill>
                          <a:latin typeface="Arial"/>
                          <a:ea typeface="Arial"/>
                          <a:cs typeface="Arial"/>
                          <a:sym typeface="Arial"/>
                        </a:rPr>
                        <a:t>grain</a:t>
                      </a:r>
                      <a:r>
                        <a:rPr lang="en-US" sz="1200" b="0" i="0" u="none" strike="noStrike" cap="none" baseline="0" dirty="0" smtClean="0">
                          <a:solidFill>
                            <a:schemeClr val="dk1"/>
                          </a:solidFill>
                          <a:latin typeface="Arial"/>
                          <a:ea typeface="Arial"/>
                          <a:cs typeface="Arial"/>
                          <a:sym typeface="Arial"/>
                        </a:rPr>
                        <a:t> </a:t>
                      </a:r>
                      <a:r>
                        <a:rPr lang="en-US" sz="1200" b="0" i="0" u="none" strike="noStrike" cap="none" dirty="0" smtClean="0">
                          <a:solidFill>
                            <a:schemeClr val="dk1"/>
                          </a:solidFill>
                          <a:latin typeface="Arial"/>
                          <a:ea typeface="Arial"/>
                          <a:cs typeface="Arial"/>
                          <a:sym typeface="Arial"/>
                        </a:rPr>
                        <a:t>consumption </a:t>
                      </a:r>
                      <a:r>
                        <a:rPr lang="en-US" sz="1200" b="0" i="0" u="none" strike="noStrike" cap="none" dirty="0">
                          <a:solidFill>
                            <a:schemeClr val="dk1"/>
                          </a:solidFill>
                          <a:latin typeface="Arial"/>
                          <a:ea typeface="Arial"/>
                          <a:cs typeface="Arial"/>
                          <a:sym typeface="Arial"/>
                        </a:rPr>
                        <a:t>per capita was only 381 </a:t>
                      </a:r>
                      <a:r>
                        <a:rPr lang="en-US" sz="1200" b="0" i="0" u="none" strike="noStrike" cap="none" dirty="0" smtClean="0">
                          <a:solidFill>
                            <a:schemeClr val="dk1"/>
                          </a:solidFill>
                          <a:latin typeface="Arial"/>
                          <a:ea typeface="Arial"/>
                          <a:cs typeface="Arial"/>
                          <a:sym typeface="Arial"/>
                        </a:rPr>
                        <a:t>catty reflecting </a:t>
                      </a:r>
                      <a:r>
                        <a:rPr lang="en-US" sz="1200" b="0" i="0" u="none" strike="noStrike" cap="none" dirty="0">
                          <a:solidFill>
                            <a:schemeClr val="dk1"/>
                          </a:solidFill>
                          <a:latin typeface="Arial"/>
                          <a:ea typeface="Arial"/>
                          <a:cs typeface="Arial"/>
                          <a:sym typeface="Arial"/>
                        </a:rPr>
                        <a:t>the problem of starving. </a:t>
                      </a: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endParaRPr sz="1200" b="0" i="0" u="none" strike="noStrike" cap="none" dirty="0">
                        <a:solidFill>
                          <a:schemeClr val="dk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72" name="Google Shape;172;p24"/>
          <p:cNvSpPr txBox="1"/>
          <p:nvPr/>
        </p:nvSpPr>
        <p:spPr>
          <a:xfrm>
            <a:off x="602776" y="287541"/>
            <a:ext cx="1179286" cy="338514"/>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sym typeface="Arial"/>
              </a:rPr>
              <a:t>Reference</a:t>
            </a:r>
            <a:endParaRPr sz="1600" b="1"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87"/>
          <p:cNvSpPr txBox="1"/>
          <p:nvPr/>
        </p:nvSpPr>
        <p:spPr>
          <a:xfrm>
            <a:off x="2859613" y="179540"/>
            <a:ext cx="7041226" cy="6115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600"/>
              <a:buFont typeface="DFKai-SB"/>
              <a:buNone/>
            </a:pPr>
            <a:r>
              <a:rPr lang="en-US" sz="3600" b="1" i="0" u="none" strike="noStrike" cap="none">
                <a:solidFill>
                  <a:schemeClr val="dk1"/>
                </a:solidFill>
                <a:latin typeface="DFKai-SB"/>
                <a:ea typeface="DFKai-SB"/>
                <a:cs typeface="DFKai-SB"/>
                <a:sym typeface="DFKai-SB"/>
              </a:rPr>
              <a:t>“</a:t>
            </a:r>
            <a:r>
              <a:rPr lang="en-US" sz="3600" b="1" i="0" u="none" strike="noStrike" cap="none">
                <a:solidFill>
                  <a:schemeClr val="dk1"/>
                </a:solidFill>
                <a:latin typeface="Arial"/>
                <a:ea typeface="Arial"/>
                <a:cs typeface="Arial"/>
                <a:sym typeface="Arial"/>
              </a:rPr>
              <a:t>Belt and Road” Initiative</a:t>
            </a:r>
            <a:endParaRPr sz="3600" b="1" i="0" u="none" strike="noStrike" cap="none">
              <a:solidFill>
                <a:schemeClr val="dk1"/>
              </a:solidFill>
              <a:latin typeface="Arial"/>
              <a:ea typeface="Arial"/>
              <a:cs typeface="Arial"/>
              <a:sym typeface="Arial"/>
            </a:endParaRPr>
          </a:p>
        </p:txBody>
      </p:sp>
      <p:sp>
        <p:nvSpPr>
          <p:cNvPr id="983" name="Google Shape;983;p87"/>
          <p:cNvSpPr/>
          <p:nvPr/>
        </p:nvSpPr>
        <p:spPr>
          <a:xfrm>
            <a:off x="588072" y="1042416"/>
            <a:ext cx="10924224" cy="2377440"/>
          </a:xfrm>
          <a:prstGeom prst="rect">
            <a:avLst/>
          </a:prstGeom>
          <a:noFill/>
          <a:ln w="9525" cap="flat" cmpd="sng">
            <a:solidFill>
              <a:srgbClr val="E1EFD8"/>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15000"/>
              </a:lnSpc>
              <a:spcBef>
                <a:spcPts val="0"/>
              </a:spcBef>
              <a:spcAft>
                <a:spcPts val="0"/>
              </a:spcAft>
              <a:buNone/>
            </a:pPr>
            <a:r>
              <a:rPr lang="en-US" sz="1800" dirty="0"/>
              <a:t>When visiting Central Asia and </a:t>
            </a:r>
            <a:r>
              <a:rPr lang="en-US" sz="1800" dirty="0" smtClean="0"/>
              <a:t>South East Asia in </a:t>
            </a:r>
            <a:r>
              <a:rPr lang="en-US" sz="1800" dirty="0"/>
              <a:t>September to October 2013, President Xi Jinping </a:t>
            </a:r>
            <a:r>
              <a:rPr lang="en-US" sz="1800" dirty="0" smtClean="0"/>
              <a:t>put forward </a:t>
            </a:r>
            <a:r>
              <a:rPr lang="en-US" sz="1800" dirty="0"/>
              <a:t>the “Silk Road Economic Belt” and the “21st Century Maritime Silk Road”. </a:t>
            </a:r>
            <a:r>
              <a:rPr lang="en-US" sz="1800" dirty="0" smtClean="0"/>
              <a:t> These </a:t>
            </a:r>
            <a:r>
              <a:rPr lang="en-US" sz="1800" dirty="0"/>
              <a:t>were ideas for a regional economic collaboration strategy, which was later shortened to and known as the “Belt and Road” Initiative</a:t>
            </a:r>
            <a:r>
              <a:rPr lang="en-US" sz="1800" dirty="0" smtClean="0"/>
              <a:t>.  </a:t>
            </a:r>
            <a:r>
              <a:rPr lang="en-US" sz="1800" dirty="0"/>
              <a:t>The countries along the “Belt and Road” have different natural resources and thus have strong economic complementarity</a:t>
            </a:r>
            <a:r>
              <a:rPr lang="en-US" sz="1800" dirty="0" smtClean="0"/>
              <a:t>.  </a:t>
            </a:r>
            <a:r>
              <a:rPr lang="en-US" sz="1800" dirty="0"/>
              <a:t>Therefore, there is great potential and space for international </a:t>
            </a:r>
            <a:r>
              <a:rPr lang="en-US" sz="1800" dirty="0" smtClean="0"/>
              <a:t>co-operation</a:t>
            </a:r>
            <a:r>
              <a:rPr lang="en-US" sz="1800" dirty="0"/>
              <a:t>. </a:t>
            </a:r>
            <a:r>
              <a:rPr lang="en-US" sz="1800" dirty="0" smtClean="0"/>
              <a:t> In </a:t>
            </a:r>
            <a:r>
              <a:rPr lang="en-US" sz="1800" dirty="0"/>
              <a:t>March 2015, China </a:t>
            </a:r>
            <a:r>
              <a:rPr lang="en-US" sz="1800" dirty="0" smtClean="0"/>
              <a:t>released </a:t>
            </a:r>
            <a:r>
              <a:rPr lang="en-US" sz="1800" dirty="0"/>
              <a:t>the “Vision and Actions on Jointly Building the Silk Road Economic Belt and 21st-Century Maritime Silk Road”.</a:t>
            </a:r>
            <a:endParaRPr sz="1800" dirty="0"/>
          </a:p>
          <a:p>
            <a:pPr marL="0" marR="0" lvl="0" indent="0" algn="just" rtl="0">
              <a:lnSpc>
                <a:spcPct val="115000"/>
              </a:lnSpc>
              <a:spcBef>
                <a:spcPts val="0"/>
              </a:spcBef>
              <a:spcAft>
                <a:spcPts val="0"/>
              </a:spcAft>
              <a:buNone/>
            </a:pPr>
            <a:endParaRPr dirty="0">
              <a:solidFill>
                <a:schemeClr val="dk1"/>
              </a:solidFill>
              <a:highlight>
                <a:srgbClr val="FFD966"/>
              </a:highlight>
            </a:endParaRPr>
          </a:p>
        </p:txBody>
      </p:sp>
      <p:pic>
        <p:nvPicPr>
          <p:cNvPr id="984" name="Google Shape;984;p87" descr="https://chinacurrent.com/mediahk/2021/2021-05-247-belt-and-road-initiative-and-silk-road.jpg">
            <a:hlinkClick r:id="rId3"/>
          </p:cNvPr>
          <p:cNvPicPr preferRelativeResize="0"/>
          <p:nvPr/>
        </p:nvPicPr>
        <p:blipFill rotWithShape="1">
          <a:blip r:embed="rId4">
            <a:alphaModFix/>
          </a:blip>
          <a:srcRect/>
          <a:stretch/>
        </p:blipFill>
        <p:spPr>
          <a:xfrm>
            <a:off x="1902836" y="4596938"/>
            <a:ext cx="3248048" cy="1688926"/>
          </a:xfrm>
          <a:prstGeom prst="rect">
            <a:avLst/>
          </a:prstGeom>
          <a:noFill/>
          <a:ln w="9525" cap="flat" cmpd="sng">
            <a:solidFill>
              <a:schemeClr val="dk1"/>
            </a:solidFill>
            <a:prstDash val="solid"/>
            <a:round/>
            <a:headEnd type="none" w="sm" len="sm"/>
            <a:tailEnd type="none" w="sm" len="sm"/>
          </a:ln>
        </p:spPr>
      </p:pic>
      <p:sp>
        <p:nvSpPr>
          <p:cNvPr id="985" name="Google Shape;985;p87"/>
          <p:cNvSpPr/>
          <p:nvPr/>
        </p:nvSpPr>
        <p:spPr>
          <a:xfrm>
            <a:off x="5633426" y="4847261"/>
            <a:ext cx="4267413" cy="1535251"/>
          </a:xfrm>
          <a:prstGeom prst="rect">
            <a:avLst/>
          </a:prstGeom>
          <a:solidFill>
            <a:srgbClr val="FBE4D4"/>
          </a:solidFill>
          <a:ln>
            <a:noFill/>
          </a:ln>
        </p:spPr>
        <p:txBody>
          <a:bodyPr spcFirstLastPara="1" wrap="square" lIns="91425" tIns="45700" rIns="91425" bIns="45700" anchor="t" anchorCtr="0">
            <a:noAutofit/>
          </a:bodyPr>
          <a:lstStyle/>
          <a:p>
            <a:pPr marL="609600" marR="0" lvl="0" indent="-609600" algn="just" rtl="0">
              <a:lnSpc>
                <a:spcPct val="120000"/>
              </a:lnSpc>
              <a:spcBef>
                <a:spcPts val="600"/>
              </a:spcBef>
              <a:buClr>
                <a:srgbClr val="000000"/>
              </a:buClr>
              <a:buSzPts val="2400"/>
              <a:buFont typeface="Arial"/>
              <a:buNone/>
            </a:pPr>
            <a:r>
              <a:rPr lang="en-US" sz="1600" b="0" i="0" u="none" strike="noStrike" cap="none" dirty="0">
                <a:solidFill>
                  <a:schemeClr val="dk1"/>
                </a:solidFill>
                <a:latin typeface="Times New Roman"/>
                <a:ea typeface="Times New Roman"/>
                <a:cs typeface="Times New Roman"/>
                <a:sym typeface="Times New Roman"/>
              </a:rPr>
              <a:t>Video: Silk Road, Belt and Road</a:t>
            </a:r>
            <a:endParaRPr sz="1600" b="0" i="0" u="none" strike="noStrike" cap="none" dirty="0">
              <a:solidFill>
                <a:schemeClr val="dk1"/>
              </a:solidFill>
              <a:latin typeface="Times New Roman"/>
              <a:ea typeface="Times New Roman"/>
              <a:cs typeface="Times New Roman"/>
              <a:sym typeface="Times New Roman"/>
            </a:endParaRPr>
          </a:p>
          <a:p>
            <a:pPr marL="609600" marR="0" lvl="0" indent="-609600" algn="just" rtl="0">
              <a:lnSpc>
                <a:spcPct val="120000"/>
              </a:lnSpc>
              <a:spcBef>
                <a:spcPts val="600"/>
              </a:spcBef>
              <a:buClr>
                <a:srgbClr val="000000"/>
              </a:buClr>
              <a:buSzPts val="2400"/>
              <a:buFont typeface="Arial"/>
              <a:buNone/>
            </a:pPr>
            <a:r>
              <a:rPr lang="en-US" sz="1600" b="0" i="0" u="none" strike="noStrike" cap="none" dirty="0">
                <a:solidFill>
                  <a:schemeClr val="dk1"/>
                </a:solidFill>
                <a:latin typeface="Times New Roman"/>
                <a:ea typeface="Times New Roman"/>
                <a:cs typeface="Times New Roman"/>
                <a:sym typeface="Times New Roman"/>
              </a:rPr>
              <a:t>Source: The China Current </a:t>
            </a:r>
            <a:endParaRPr sz="1600" b="0" i="0" u="none" strike="noStrike" cap="none" dirty="0">
              <a:solidFill>
                <a:schemeClr val="dk1"/>
              </a:solidFill>
              <a:latin typeface="Times New Roman"/>
              <a:ea typeface="Times New Roman"/>
              <a:cs typeface="Times New Roman"/>
              <a:sym typeface="Times New Roman"/>
            </a:endParaRPr>
          </a:p>
          <a:p>
            <a:pPr marL="0" marR="0" lvl="0" indent="0" algn="just" rtl="0">
              <a:lnSpc>
                <a:spcPct val="120000"/>
              </a:lnSpc>
              <a:spcBef>
                <a:spcPts val="600"/>
              </a:spcBef>
              <a:buClr>
                <a:srgbClr val="000000"/>
              </a:buClr>
              <a:buSzPts val="1800"/>
              <a:buFont typeface="Arial"/>
              <a:buNone/>
            </a:pPr>
            <a:r>
              <a:rPr lang="en-US" sz="1600" b="0" i="0" u="none" strike="noStrike" cap="none" dirty="0">
                <a:solidFill>
                  <a:schemeClr val="dk1"/>
                </a:solidFill>
                <a:latin typeface="Times New Roman"/>
                <a:ea typeface="Times New Roman"/>
                <a:cs typeface="Times New Roman"/>
                <a:sym typeface="Times New Roman"/>
              </a:rPr>
              <a:t>https://chinacurrent.com/education/article/2021/06/22148.html</a:t>
            </a:r>
            <a:endParaRPr sz="1600" b="0" i="0" u="none" strike="noStrike" cap="none" dirty="0">
              <a:solidFill>
                <a:srgbClr val="000000"/>
              </a:solidFill>
              <a:sym typeface="Arial"/>
            </a:endParaRPr>
          </a:p>
        </p:txBody>
      </p:sp>
      <p:sp>
        <p:nvSpPr>
          <p:cNvPr id="986" name="Google Shape;986;p87"/>
          <p:cNvSpPr/>
          <p:nvPr/>
        </p:nvSpPr>
        <p:spPr>
          <a:xfrm>
            <a:off x="1902836" y="6285864"/>
            <a:ext cx="3248047" cy="400110"/>
          </a:xfrm>
          <a:prstGeom prst="rect">
            <a:avLst/>
          </a:prstGeom>
          <a:noFill/>
          <a:ln w="28575" cap="flat" cmpd="sng">
            <a:solidFill>
              <a:srgbClr val="FF996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0" i="0" u="none" strike="noStrike" cap="none">
                <a:solidFill>
                  <a:schemeClr val="dk1"/>
                </a:solidFill>
                <a:latin typeface="Arial"/>
                <a:ea typeface="Arial"/>
                <a:cs typeface="Arial"/>
                <a:sym typeface="Arial"/>
              </a:rPr>
              <a:t>Click on the image to watch the video</a:t>
            </a:r>
            <a:endParaRPr sz="1200" b="0" i="0" u="none" strike="noStrike" cap="none">
              <a:solidFill>
                <a:schemeClr val="dk1"/>
              </a:solidFill>
              <a:latin typeface="Arial"/>
              <a:ea typeface="Arial"/>
              <a:cs typeface="Arial"/>
              <a:sym typeface="Arial"/>
            </a:endParaRPr>
          </a:p>
        </p:txBody>
      </p:sp>
      <p:sp>
        <p:nvSpPr>
          <p:cNvPr id="988" name="Google Shape;988;p87"/>
          <p:cNvSpPr/>
          <p:nvPr/>
        </p:nvSpPr>
        <p:spPr>
          <a:xfrm>
            <a:off x="588073" y="3550628"/>
            <a:ext cx="106116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See people.cn. (</a:t>
            </a:r>
            <a:r>
              <a:rPr lang="en-US" sz="1800" b="0" i="0" u="sng" strike="noStrike" cap="none" dirty="0">
                <a:solidFill>
                  <a:schemeClr val="hlink"/>
                </a:solidFill>
                <a:latin typeface="Arial"/>
                <a:ea typeface="Arial"/>
                <a:cs typeface="Arial"/>
                <a:sym typeface="Arial"/>
                <a:hlinkClick r:id="rId5"/>
              </a:rPr>
              <a:t>http://ydyl.people.com.cn/BIG5/n1/2017/0425/c411837-29235511.html</a:t>
            </a:r>
            <a:r>
              <a:rPr lang="en-US" sz="1800" b="0" i="0" u="none" strike="noStrike" cap="none" dirty="0">
                <a:solidFill>
                  <a:schemeClr val="dk1"/>
                </a:solidFill>
                <a:latin typeface="Arial"/>
                <a:ea typeface="Arial"/>
                <a:cs typeface="Arial"/>
                <a:sym typeface="Arial"/>
              </a:rPr>
              <a:t>) which detailed the principle, </a:t>
            </a:r>
            <a:r>
              <a:rPr lang="en-US" sz="1800" b="0" i="0" u="none" strike="noStrike" cap="none" dirty="0" smtClean="0">
                <a:solidFill>
                  <a:schemeClr val="dk1"/>
                </a:solidFill>
                <a:latin typeface="Arial"/>
                <a:ea typeface="Arial"/>
                <a:cs typeface="Arial"/>
                <a:sym typeface="Arial"/>
              </a:rPr>
              <a:t>co-operation priorities</a:t>
            </a:r>
            <a:r>
              <a:rPr lang="en-US" sz="1800" b="0" i="0" u="none" strike="noStrike" cap="none" dirty="0">
                <a:solidFill>
                  <a:schemeClr val="dk1"/>
                </a:solidFill>
                <a:latin typeface="Arial"/>
                <a:ea typeface="Arial"/>
                <a:cs typeface="Arial"/>
                <a:sym typeface="Arial"/>
              </a:rPr>
              <a:t>, and </a:t>
            </a:r>
            <a:r>
              <a:rPr lang="en-US" sz="1800" b="0" i="0" u="none" strike="noStrike" cap="none" dirty="0" smtClean="0">
                <a:solidFill>
                  <a:schemeClr val="dk1"/>
                </a:solidFill>
                <a:latin typeface="Arial"/>
                <a:ea typeface="Arial"/>
                <a:cs typeface="Arial"/>
                <a:sym typeface="Arial"/>
              </a:rPr>
              <a:t>co-operation mechanism </a:t>
            </a:r>
            <a:r>
              <a:rPr lang="en-US" sz="1800" b="0" i="0" u="none" strike="noStrike" cap="none" dirty="0">
                <a:solidFill>
                  <a:schemeClr val="dk1"/>
                </a:solidFill>
                <a:latin typeface="Arial"/>
                <a:ea typeface="Arial"/>
                <a:cs typeface="Arial"/>
                <a:sym typeface="Arial"/>
              </a:rPr>
              <a:t>of the “Belt and Road” Initiative. </a:t>
            </a:r>
            <a:endParaRPr sz="1800" b="0" i="0" u="none" strike="noStrike" cap="none" dirty="0">
              <a:solidFill>
                <a:schemeClr val="dk1"/>
              </a:solidFill>
              <a:latin typeface="Arial"/>
              <a:ea typeface="Arial"/>
              <a:cs typeface="Arial"/>
              <a:sym typeface="Arial"/>
            </a:endParaRPr>
          </a:p>
        </p:txBody>
      </p:sp>
      <p:sp>
        <p:nvSpPr>
          <p:cNvPr id="10" name="Google Shape;172;p24"/>
          <p:cNvSpPr txBox="1"/>
          <p:nvPr/>
        </p:nvSpPr>
        <p:spPr>
          <a:xfrm>
            <a:off x="366294" y="395825"/>
            <a:ext cx="1179286" cy="338514"/>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sym typeface="Arial"/>
              </a:rPr>
              <a:t>Reference</a:t>
            </a:r>
            <a:endParaRPr sz="1600" b="1"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88"/>
          <p:cNvSpPr txBox="1"/>
          <p:nvPr/>
        </p:nvSpPr>
        <p:spPr>
          <a:xfrm>
            <a:off x="1177565" y="456946"/>
            <a:ext cx="8673017" cy="5159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200"/>
              <a:buFont typeface="DFKai-SB"/>
              <a:buNone/>
            </a:pPr>
            <a:r>
              <a:rPr lang="en-US" sz="2400" b="1" i="0" u="none" strike="noStrike" cap="none" dirty="0">
                <a:solidFill>
                  <a:schemeClr val="dk1"/>
                </a:solidFill>
                <a:latin typeface="Arial"/>
                <a:ea typeface="Arial"/>
                <a:cs typeface="Arial"/>
                <a:sym typeface="Arial"/>
              </a:rPr>
              <a:t>Accelerating the establishment of trading power</a:t>
            </a:r>
            <a:endParaRPr sz="2400" b="1" i="0" u="none" strike="noStrike" cap="none" dirty="0">
              <a:solidFill>
                <a:schemeClr val="dk1"/>
              </a:solidFill>
              <a:latin typeface="Arial"/>
              <a:ea typeface="Arial"/>
              <a:cs typeface="Arial"/>
              <a:sym typeface="Arial"/>
            </a:endParaRPr>
          </a:p>
        </p:txBody>
      </p:sp>
      <p:sp>
        <p:nvSpPr>
          <p:cNvPr id="996" name="Google Shape;996;p88"/>
          <p:cNvSpPr/>
          <p:nvPr/>
        </p:nvSpPr>
        <p:spPr>
          <a:xfrm>
            <a:off x="670660" y="629147"/>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A7C72"/>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Arial"/>
              <a:buNone/>
            </a:pPr>
            <a:endParaRPr sz="2800" b="0" i="0" u="none" strike="noStrike" cap="none">
              <a:solidFill>
                <a:srgbClr val="000000"/>
              </a:solidFill>
              <a:latin typeface="Teko"/>
              <a:ea typeface="Teko"/>
              <a:cs typeface="Teko"/>
              <a:sym typeface="Teko"/>
            </a:endParaRPr>
          </a:p>
        </p:txBody>
      </p:sp>
      <p:sp>
        <p:nvSpPr>
          <p:cNvPr id="997" name="Google Shape;997;p88"/>
          <p:cNvSpPr/>
          <p:nvPr/>
        </p:nvSpPr>
        <p:spPr>
          <a:xfrm>
            <a:off x="550344" y="1250857"/>
            <a:ext cx="10857311" cy="5367087"/>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t" anchorCtr="0">
            <a:noAutofit/>
          </a:bodyPr>
          <a:lstStyle/>
          <a:p>
            <a:pPr lvl="0" algn="just">
              <a:lnSpc>
                <a:spcPct val="120000"/>
              </a:lnSpc>
              <a:buClr>
                <a:schemeClr val="dk1"/>
              </a:buClr>
              <a:buSzPts val="2000"/>
            </a:pPr>
            <a:r>
              <a:rPr lang="en-US" altLang="zh-HK" sz="1800" dirty="0">
                <a:sym typeface="Times New Roman"/>
              </a:rPr>
              <a:t>The country</a:t>
            </a:r>
            <a:r>
              <a:rPr lang="en-US" sz="1800" dirty="0">
                <a:sym typeface="Times New Roman"/>
              </a:rPr>
              <a:t> has accelerated the </a:t>
            </a:r>
            <a:r>
              <a:rPr lang="en-US" sz="1800" dirty="0" err="1">
                <a:sym typeface="Times New Roman"/>
              </a:rPr>
              <a:t>optimisation</a:t>
            </a:r>
            <a:r>
              <a:rPr lang="en-US" sz="1800" dirty="0">
                <a:sym typeface="Times New Roman"/>
              </a:rPr>
              <a:t> of trade in goods, promoted innovation in trade in service promote new mode of trade, implement more </a:t>
            </a:r>
            <a:r>
              <a:rPr lang="en-US" sz="1800" dirty="0" smtClean="0">
                <a:sym typeface="Times New Roman"/>
              </a:rPr>
              <a:t>proactive </a:t>
            </a:r>
            <a:r>
              <a:rPr lang="en-US" sz="1800" dirty="0">
                <a:sym typeface="Times New Roman"/>
              </a:rPr>
              <a:t>import policy. </a:t>
            </a:r>
            <a:endParaRPr sz="1800" dirty="0">
              <a:sym typeface="Times New Roman"/>
            </a:endParaRPr>
          </a:p>
          <a:p>
            <a:pPr marL="0" lvl="0" indent="0" algn="just" rtl="0">
              <a:lnSpc>
                <a:spcPct val="120000"/>
              </a:lnSpc>
              <a:spcBef>
                <a:spcPts val="0"/>
              </a:spcBef>
              <a:spcAft>
                <a:spcPts val="0"/>
              </a:spcAft>
              <a:buClr>
                <a:schemeClr val="dk1"/>
              </a:buClr>
              <a:buSzPts val="2000"/>
              <a:buFont typeface="Arial"/>
              <a:buNone/>
            </a:pPr>
            <a:endParaRPr sz="1800" dirty="0">
              <a:sym typeface="Times New Roman"/>
            </a:endParaRPr>
          </a:p>
          <a:p>
            <a:pPr marL="0" lvl="0" indent="0" algn="just" rtl="0">
              <a:lnSpc>
                <a:spcPct val="120000"/>
              </a:lnSpc>
              <a:spcBef>
                <a:spcPts val="0"/>
              </a:spcBef>
              <a:spcAft>
                <a:spcPts val="0"/>
              </a:spcAft>
              <a:buClr>
                <a:schemeClr val="dk1"/>
              </a:buClr>
              <a:buSzPts val="2000"/>
              <a:buFont typeface="Arial"/>
              <a:buNone/>
            </a:pPr>
            <a:r>
              <a:rPr lang="en-US" sz="1800" dirty="0">
                <a:sym typeface="Times New Roman"/>
              </a:rPr>
              <a:t> </a:t>
            </a:r>
            <a:r>
              <a:rPr lang="en-US" sz="1800" dirty="0" smtClean="0">
                <a:sym typeface="Times New Roman"/>
              </a:rPr>
              <a:t>According </a:t>
            </a:r>
            <a:r>
              <a:rPr lang="en-US" sz="1800" dirty="0">
                <a:sym typeface="Times New Roman"/>
              </a:rPr>
              <a:t>to statistics released by the General Administration of Customs of the PRC, China’s total value of import and export for trade in goods increased by 1.9% and reached RMB32.16 trillion in 2020. </a:t>
            </a:r>
            <a:r>
              <a:rPr lang="en-US" sz="1800" dirty="0" smtClean="0">
                <a:sym typeface="Times New Roman"/>
              </a:rPr>
              <a:t> It </a:t>
            </a:r>
            <a:r>
              <a:rPr lang="en-US" sz="1800" dirty="0">
                <a:sym typeface="Times New Roman"/>
              </a:rPr>
              <a:t>made a historic high despite multiple pressures such as the COVID-19 </a:t>
            </a:r>
            <a:r>
              <a:rPr lang="en-US" sz="1800" dirty="0" smtClean="0">
                <a:sym typeface="Times New Roman"/>
              </a:rPr>
              <a:t>pandemic, unilateralism and trade protectionism</a:t>
            </a:r>
            <a:r>
              <a:rPr lang="en-US" sz="1800" dirty="0">
                <a:sym typeface="Times New Roman"/>
              </a:rPr>
              <a:t>. </a:t>
            </a:r>
            <a:r>
              <a:rPr lang="en-US" sz="1800" dirty="0" smtClean="0">
                <a:sym typeface="Times New Roman"/>
              </a:rPr>
              <a:t> The </a:t>
            </a:r>
            <a:r>
              <a:rPr lang="en-US" sz="1800" dirty="0">
                <a:sym typeface="Times New Roman"/>
              </a:rPr>
              <a:t>country was the only major economy with positive growth in trade in goods.  </a:t>
            </a:r>
            <a:endParaRPr sz="1800" dirty="0">
              <a:sym typeface="Times New Roman"/>
            </a:endParaRPr>
          </a:p>
          <a:p>
            <a:pPr marL="0" marR="0" lvl="0" indent="0" algn="ctr" rtl="0">
              <a:lnSpc>
                <a:spcPct val="100000"/>
              </a:lnSpc>
              <a:spcBef>
                <a:spcPts val="0"/>
              </a:spcBef>
              <a:spcAft>
                <a:spcPts val="0"/>
              </a:spcAft>
              <a:buClr>
                <a:srgbClr val="000000"/>
              </a:buClr>
              <a:buSzPts val="1800"/>
              <a:buFont typeface="Arial"/>
              <a:buNone/>
            </a:pPr>
            <a:endParaRPr sz="1800" dirty="0">
              <a:solidFill>
                <a:schemeClr val="lt1"/>
              </a:solidFill>
            </a:endParaRPr>
          </a:p>
        </p:txBody>
      </p:sp>
      <p:sp>
        <p:nvSpPr>
          <p:cNvPr id="998" name="Google Shape;998;p88"/>
          <p:cNvSpPr/>
          <p:nvPr/>
        </p:nvSpPr>
        <p:spPr>
          <a:xfrm>
            <a:off x="743271" y="4668600"/>
            <a:ext cx="6332444" cy="646331"/>
          </a:xfrm>
          <a:prstGeom prst="rect">
            <a:avLst/>
          </a:prstGeom>
          <a:solidFill>
            <a:srgbClr val="DDEAF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Times New Roman"/>
                <a:ea typeface="Times New Roman"/>
                <a:cs typeface="Times New Roman"/>
                <a:sym typeface="Times New Roman"/>
              </a:rPr>
              <a:t>Source: Xinhua News Agency</a:t>
            </a:r>
            <a:endParaRPr sz="18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Times New Roman"/>
                <a:ea typeface="Times New Roman"/>
                <a:cs typeface="Times New Roman"/>
                <a:sym typeface="Times New Roman"/>
              </a:rPr>
              <a:t>http://www.xinhuanet.com/fortune/2021-01/14/c_1126982348.htm</a:t>
            </a:r>
            <a:endParaRPr sz="1400" b="0" i="0" u="none" strike="noStrike" cap="none" dirty="0">
              <a:solidFill>
                <a:srgbClr val="000000"/>
              </a:solidFill>
              <a:latin typeface="Arial"/>
              <a:ea typeface="Arial"/>
              <a:cs typeface="Arial"/>
              <a:sym typeface="Arial"/>
            </a:endParaRPr>
          </a:p>
        </p:txBody>
      </p:sp>
      <p:pic>
        <p:nvPicPr>
          <p:cNvPr id="999" name="Google Shape;999;p88" descr="http://www.xinhuanet.com/fortune/2021-01/14/1126982348_16106119539701n.jpg"/>
          <p:cNvPicPr preferRelativeResize="0"/>
          <p:nvPr/>
        </p:nvPicPr>
        <p:blipFill rotWithShape="1">
          <a:blip r:embed="rId3">
            <a:alphaModFix/>
          </a:blip>
          <a:srcRect/>
          <a:stretch/>
        </p:blipFill>
        <p:spPr>
          <a:xfrm>
            <a:off x="7427970" y="4419599"/>
            <a:ext cx="3281285" cy="2198345"/>
          </a:xfrm>
          <a:prstGeom prst="rect">
            <a:avLst/>
          </a:prstGeom>
          <a:noFill/>
          <a:ln w="9525" cap="flat" cmpd="sng">
            <a:solidFill>
              <a:schemeClr val="dk1"/>
            </a:solidFill>
            <a:prstDash val="solid"/>
            <a:round/>
            <a:headEnd type="none" w="sm" len="sm"/>
            <a:tailEnd type="none" w="sm" len="sm"/>
          </a:ln>
        </p:spPr>
      </p:pic>
      <p:sp>
        <p:nvSpPr>
          <p:cNvPr id="1000" name="Google Shape;1000;p88"/>
          <p:cNvSpPr/>
          <p:nvPr/>
        </p:nvSpPr>
        <p:spPr>
          <a:xfrm>
            <a:off x="3546764" y="5949019"/>
            <a:ext cx="3835827" cy="400110"/>
          </a:xfrm>
          <a:prstGeom prst="rect">
            <a:avLst/>
          </a:prstGeom>
          <a:solidFill>
            <a:srgbClr val="FBE4D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Times New Roman"/>
                <a:ea typeface="Times New Roman"/>
                <a:cs typeface="Times New Roman"/>
                <a:sym typeface="Times New Roman"/>
              </a:rPr>
              <a:t>Container terminal of Lianyungang, Jiangsu</a:t>
            </a:r>
            <a:endParaRPr sz="1600" b="0" i="0" u="none" strike="noStrike" cap="none">
              <a:solidFill>
                <a:schemeClr val="dk1"/>
              </a:solidFill>
              <a:latin typeface="Times New Roman"/>
              <a:ea typeface="Times New Roman"/>
              <a:cs typeface="Times New Roman"/>
              <a:sym typeface="Times New Roman"/>
            </a:endParaRPr>
          </a:p>
        </p:txBody>
      </p:sp>
      <p:sp>
        <p:nvSpPr>
          <p:cNvPr id="1001" name="Google Shape;1001;p88"/>
          <p:cNvSpPr/>
          <p:nvPr/>
        </p:nvSpPr>
        <p:spPr>
          <a:xfrm>
            <a:off x="10754634" y="4586923"/>
            <a:ext cx="698400" cy="1005000"/>
          </a:xfrm>
          <a:prstGeom prst="rect">
            <a:avLst/>
          </a:prstGeom>
          <a:solidFill>
            <a:srgbClr val="FBE4D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Times New Roman"/>
                <a:ea typeface="Times New Roman"/>
                <a:cs typeface="Times New Roman"/>
                <a:sym typeface="Times New Roman"/>
              </a:rPr>
              <a:t>Source: Xinhua News Agency</a:t>
            </a:r>
            <a:endParaRPr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89"/>
          <p:cNvSpPr/>
          <p:nvPr/>
        </p:nvSpPr>
        <p:spPr>
          <a:xfrm>
            <a:off x="2147414" y="861502"/>
            <a:ext cx="8852817"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i="0" u="none" strike="noStrike" cap="none" dirty="0">
                <a:solidFill>
                  <a:srgbClr val="000000"/>
                </a:solidFill>
                <a:latin typeface="Arial"/>
                <a:ea typeface="Arial"/>
                <a:cs typeface="Arial"/>
                <a:sym typeface="Arial"/>
              </a:rPr>
              <a:t>Introduction of China International Import Expo</a:t>
            </a:r>
            <a:endParaRPr sz="2400" b="1" i="0" u="none" strike="noStrike" cap="none" dirty="0">
              <a:solidFill>
                <a:schemeClr val="dk1"/>
              </a:solidFill>
              <a:latin typeface="Arial"/>
              <a:ea typeface="Arial"/>
              <a:cs typeface="Arial"/>
              <a:sym typeface="Arial"/>
            </a:endParaRPr>
          </a:p>
        </p:txBody>
      </p:sp>
      <p:sp>
        <p:nvSpPr>
          <p:cNvPr id="1008" name="Google Shape;1008;p89"/>
          <p:cNvSpPr/>
          <p:nvPr/>
        </p:nvSpPr>
        <p:spPr>
          <a:xfrm>
            <a:off x="928688" y="1845307"/>
            <a:ext cx="10375220" cy="2677656"/>
          </a:xfrm>
          <a:prstGeom prst="rect">
            <a:avLst/>
          </a:prstGeom>
          <a:noFill/>
          <a:ln>
            <a:noFill/>
          </a:ln>
        </p:spPr>
        <p:txBody>
          <a:bodyPr spcFirstLastPara="1" wrap="square" lIns="91425" tIns="45700" rIns="91425" bIns="45700" anchor="t" anchorCtr="0">
            <a:noAutofit/>
          </a:bodyPr>
          <a:lstStyle/>
          <a:p>
            <a:pPr marL="0" marR="0" lvl="0" indent="0" algn="just" rtl="0">
              <a:lnSpc>
                <a:spcPct val="120000"/>
              </a:lnSpc>
              <a:spcBef>
                <a:spcPts val="0"/>
              </a:spcBef>
              <a:spcAft>
                <a:spcPts val="0"/>
              </a:spcAft>
              <a:buNone/>
            </a:pPr>
            <a:r>
              <a:rPr lang="en-US" sz="2000" dirty="0">
                <a:sym typeface="Times New Roman"/>
              </a:rPr>
              <a:t>Since 2018, the country has been </a:t>
            </a:r>
            <a:r>
              <a:rPr lang="en-US" sz="2000" dirty="0" err="1">
                <a:sym typeface="Times New Roman"/>
              </a:rPr>
              <a:t>organising</a:t>
            </a:r>
            <a:r>
              <a:rPr lang="en-US" sz="2000" dirty="0">
                <a:sym typeface="Times New Roman"/>
              </a:rPr>
              <a:t> the China International Import Expo. </a:t>
            </a:r>
            <a:r>
              <a:rPr lang="en-US" sz="2000" dirty="0" smtClean="0">
                <a:sym typeface="Times New Roman"/>
              </a:rPr>
              <a:t> As </a:t>
            </a:r>
            <a:r>
              <a:rPr lang="en-US" sz="2000" dirty="0">
                <a:sym typeface="Times New Roman"/>
              </a:rPr>
              <a:t>of 2021, four Expos have been successfully held. </a:t>
            </a:r>
            <a:r>
              <a:rPr lang="en-US" sz="2000" dirty="0" smtClean="0">
                <a:sym typeface="Times New Roman"/>
              </a:rPr>
              <a:t> The </a:t>
            </a:r>
            <a:r>
              <a:rPr lang="en-US" sz="2000" dirty="0">
                <a:sym typeface="Times New Roman"/>
              </a:rPr>
              <a:t>Expo is the world’s first national-level expo with import as its theme, showing the world that China is actively expanding imports and is willing to open up its market and share development opportunities. </a:t>
            </a:r>
            <a:r>
              <a:rPr lang="en-US" sz="2000" dirty="0" smtClean="0">
                <a:sym typeface="Times New Roman"/>
              </a:rPr>
              <a:t> The </a:t>
            </a:r>
            <a:r>
              <a:rPr lang="en-US" sz="2000" dirty="0">
                <a:sym typeface="Times New Roman"/>
              </a:rPr>
              <a:t>following was the introduction of the 4th China International Import </a:t>
            </a:r>
            <a:r>
              <a:rPr lang="en-US" sz="2000" dirty="0" smtClean="0">
                <a:sym typeface="Times New Roman"/>
              </a:rPr>
              <a:t>Expo which was held in November 2021.  </a:t>
            </a:r>
            <a:endParaRPr sz="2000" dirty="0">
              <a:sym typeface="Times New Roman"/>
            </a:endParaRPr>
          </a:p>
        </p:txBody>
      </p:sp>
      <p:sp>
        <p:nvSpPr>
          <p:cNvPr id="1009" name="Google Shape;1009;p89"/>
          <p:cNvSpPr/>
          <p:nvPr/>
        </p:nvSpPr>
        <p:spPr>
          <a:xfrm>
            <a:off x="1161499" y="4327545"/>
            <a:ext cx="9909599" cy="1134479"/>
          </a:xfrm>
          <a:prstGeom prst="rect">
            <a:avLst/>
          </a:prstGeom>
          <a:solidFill>
            <a:srgbClr val="FBE4D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800" b="0" i="0" u="none" strike="noStrike" cap="none" dirty="0">
                <a:solidFill>
                  <a:schemeClr val="dk1"/>
                </a:solidFill>
                <a:latin typeface="Times New Roman"/>
                <a:ea typeface="Times New Roman"/>
                <a:cs typeface="Times New Roman"/>
                <a:sym typeface="Times New Roman"/>
              </a:rPr>
              <a:t>Source: </a:t>
            </a:r>
            <a:r>
              <a:rPr lang="en-US" sz="1800" b="0" i="0" u="none" strike="noStrike" cap="none" dirty="0" smtClean="0">
                <a:solidFill>
                  <a:schemeClr val="dk1"/>
                </a:solidFill>
                <a:latin typeface="Times New Roman"/>
                <a:ea typeface="Times New Roman"/>
                <a:cs typeface="Times New Roman"/>
                <a:sym typeface="Times New Roman"/>
              </a:rPr>
              <a:t>“An </a:t>
            </a:r>
            <a:r>
              <a:rPr lang="en-US" sz="1800" dirty="0" smtClean="0">
                <a:solidFill>
                  <a:schemeClr val="dk1"/>
                </a:solidFill>
                <a:latin typeface="Times New Roman"/>
                <a:ea typeface="Times New Roman"/>
                <a:cs typeface="Times New Roman"/>
                <a:sym typeface="Times New Roman"/>
              </a:rPr>
              <a:t>Ever Widening </a:t>
            </a:r>
            <a:r>
              <a:rPr lang="en-US" sz="1800" b="0" i="0" u="none" strike="noStrike" cap="none" dirty="0" smtClean="0">
                <a:solidFill>
                  <a:schemeClr val="dk1"/>
                </a:solidFill>
                <a:latin typeface="Times New Roman"/>
                <a:ea typeface="Times New Roman"/>
                <a:cs typeface="Times New Roman"/>
                <a:sym typeface="Times New Roman"/>
              </a:rPr>
              <a:t>Golden Door: </a:t>
            </a:r>
            <a:r>
              <a:rPr lang="en-US" sz="1800" b="0" i="0" u="none" strike="noStrike" cap="none" dirty="0">
                <a:solidFill>
                  <a:schemeClr val="dk1"/>
                </a:solidFill>
                <a:latin typeface="Times New Roman"/>
                <a:ea typeface="Times New Roman"/>
                <a:cs typeface="Times New Roman"/>
                <a:sym typeface="Times New Roman"/>
              </a:rPr>
              <a:t>Observations from the 4</a:t>
            </a:r>
            <a:r>
              <a:rPr lang="en-US" sz="1800" b="0" i="0" u="none" strike="noStrike" cap="none" baseline="30000" dirty="0">
                <a:solidFill>
                  <a:schemeClr val="dk1"/>
                </a:solidFill>
                <a:latin typeface="Times New Roman"/>
                <a:ea typeface="Times New Roman"/>
                <a:cs typeface="Times New Roman"/>
                <a:sym typeface="Times New Roman"/>
              </a:rPr>
              <a:t>th</a:t>
            </a:r>
            <a:r>
              <a:rPr lang="en-US" sz="1800" b="0" i="0" u="none" strike="noStrike" cap="none" dirty="0">
                <a:solidFill>
                  <a:schemeClr val="dk1"/>
                </a:solidFill>
                <a:latin typeface="Times New Roman"/>
                <a:ea typeface="Times New Roman"/>
                <a:cs typeface="Times New Roman"/>
                <a:sym typeface="Times New Roman"/>
              </a:rPr>
              <a:t> China International Import Expo”. Xinhua Net. 8 </a:t>
            </a:r>
            <a:r>
              <a:rPr lang="en-US" sz="1800" b="0" i="0" u="none" strike="noStrike" cap="none" dirty="0" smtClean="0">
                <a:solidFill>
                  <a:schemeClr val="dk1"/>
                </a:solidFill>
                <a:latin typeface="Times New Roman"/>
                <a:ea typeface="Times New Roman"/>
                <a:cs typeface="Times New Roman"/>
                <a:sym typeface="Times New Roman"/>
              </a:rPr>
              <a:t>November </a:t>
            </a:r>
            <a:r>
              <a:rPr lang="en-US" sz="1800" b="0" i="0" u="none" strike="noStrike" cap="none" dirty="0">
                <a:solidFill>
                  <a:schemeClr val="dk1"/>
                </a:solidFill>
                <a:latin typeface="Times New Roman"/>
                <a:ea typeface="Times New Roman"/>
                <a:cs typeface="Times New Roman"/>
                <a:sym typeface="Times New Roman"/>
              </a:rPr>
              <a:t>2021. </a:t>
            </a:r>
            <a:endParaRPr sz="18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dk1"/>
                </a:solidFill>
                <a:latin typeface="Times New Roman"/>
                <a:ea typeface="Times New Roman"/>
                <a:cs typeface="Times New Roman"/>
                <a:sym typeface="Times New Roman"/>
              </a:rPr>
              <a:t>https://my-h5news.app.xinhuanet.com/xhh-pc/article/?id=202058b953495f42a680e0b40b7b3606&amp;timestamp=98572</a:t>
            </a:r>
            <a:endParaRPr sz="1600" b="0" i="0" u="none" strike="noStrike" cap="none" dirty="0">
              <a:solidFill>
                <a:schemeClr val="dk1"/>
              </a:solidFill>
              <a:latin typeface="Times New Roman"/>
              <a:ea typeface="Times New Roman"/>
              <a:cs typeface="Times New Roman"/>
              <a:sym typeface="Times New Roman"/>
            </a:endParaRPr>
          </a:p>
        </p:txBody>
      </p:sp>
      <p:sp>
        <p:nvSpPr>
          <p:cNvPr id="7" name="Google Shape;172;p24"/>
          <p:cNvSpPr txBox="1"/>
          <p:nvPr/>
        </p:nvSpPr>
        <p:spPr>
          <a:xfrm>
            <a:off x="366294" y="395825"/>
            <a:ext cx="1179286" cy="338514"/>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sym typeface="Arial"/>
              </a:rPr>
              <a:t>Reference</a:t>
            </a:r>
            <a:endParaRPr sz="1600" b="1"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90"/>
          <p:cNvSpPr txBox="1"/>
          <p:nvPr/>
        </p:nvSpPr>
        <p:spPr>
          <a:xfrm>
            <a:off x="1166809" y="291610"/>
            <a:ext cx="8865711" cy="5159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DFKai-SB"/>
              <a:buNone/>
            </a:pPr>
            <a:r>
              <a:rPr lang="en-US" sz="2400" b="1" dirty="0" smtClean="0">
                <a:solidFill>
                  <a:schemeClr val="dk1"/>
                </a:solidFill>
              </a:rPr>
              <a:t>Optimizing the layout of regional opening-up </a:t>
            </a:r>
            <a:endParaRPr sz="2400" b="1" dirty="0">
              <a:solidFill>
                <a:schemeClr val="dk1"/>
              </a:solidFill>
            </a:endParaRPr>
          </a:p>
        </p:txBody>
      </p:sp>
      <p:sp>
        <p:nvSpPr>
          <p:cNvPr id="1018" name="Google Shape;1018;p90"/>
          <p:cNvSpPr/>
          <p:nvPr/>
        </p:nvSpPr>
        <p:spPr>
          <a:xfrm>
            <a:off x="634752" y="384372"/>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A7C72"/>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Arial"/>
              <a:buNone/>
            </a:pPr>
            <a:endParaRPr sz="2800" b="0" i="0" u="none" strike="noStrike" cap="none">
              <a:solidFill>
                <a:srgbClr val="000000"/>
              </a:solidFill>
              <a:latin typeface="Teko"/>
              <a:ea typeface="Teko"/>
              <a:cs typeface="Teko"/>
              <a:sym typeface="Teko"/>
            </a:endParaRPr>
          </a:p>
        </p:txBody>
      </p:sp>
      <p:sp>
        <p:nvSpPr>
          <p:cNvPr id="1019" name="Google Shape;1019;p90"/>
          <p:cNvSpPr/>
          <p:nvPr/>
        </p:nvSpPr>
        <p:spPr>
          <a:xfrm>
            <a:off x="1531140" y="2271947"/>
            <a:ext cx="8933580" cy="58137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400"/>
              <a:buFont typeface="Arial"/>
              <a:buNone/>
            </a:pPr>
            <a:endParaRPr sz="2400" b="0" i="0" u="none" strike="noStrike" cap="none">
              <a:solidFill>
                <a:srgbClr val="000000"/>
              </a:solidFill>
              <a:latin typeface="DFKai-SB"/>
              <a:ea typeface="DFKai-SB"/>
              <a:cs typeface="DFKai-SB"/>
              <a:sym typeface="DFKai-SB"/>
            </a:endParaRPr>
          </a:p>
        </p:txBody>
      </p:sp>
      <p:sp>
        <p:nvSpPr>
          <p:cNvPr id="1020" name="Google Shape;1020;p90"/>
          <p:cNvSpPr/>
          <p:nvPr/>
        </p:nvSpPr>
        <p:spPr>
          <a:xfrm>
            <a:off x="482805" y="1007856"/>
            <a:ext cx="10978983" cy="3992226"/>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21" name="Google Shape;1021;p90"/>
          <p:cNvSpPr/>
          <p:nvPr/>
        </p:nvSpPr>
        <p:spPr>
          <a:xfrm>
            <a:off x="482805" y="1145749"/>
            <a:ext cx="10722663" cy="4155000"/>
          </a:xfrm>
          <a:prstGeom prst="rect">
            <a:avLst/>
          </a:prstGeom>
          <a:noFill/>
          <a:ln>
            <a:noFill/>
          </a:ln>
        </p:spPr>
        <p:txBody>
          <a:bodyPr spcFirstLastPara="1" wrap="square" lIns="91425" tIns="45700" rIns="91425" bIns="45700" anchor="t" anchorCtr="0">
            <a:noAutofit/>
          </a:bodyPr>
          <a:lstStyle/>
          <a:p>
            <a:pPr marL="285750" marR="0" lvl="0" indent="-285750" algn="just" rtl="0">
              <a:lnSpc>
                <a:spcPct val="100000"/>
              </a:lnSpc>
              <a:spcBef>
                <a:spcPts val="600"/>
              </a:spcBef>
              <a:spcAft>
                <a:spcPts val="600"/>
              </a:spcAft>
              <a:buFont typeface="Arial" panose="020B0604020202020204" pitchFamily="34" charset="0"/>
              <a:buChar char="•"/>
            </a:pPr>
            <a:r>
              <a:rPr lang="en-US" sz="1600" dirty="0">
                <a:sym typeface="Times New Roman"/>
              </a:rPr>
              <a:t>The western region’s economic and social development has improved greatly since the reform and opening-up. However, great differences still remain between the eastern and western regions. In order to accelerate and promote the economic development of the west, the country decided to increase the development effort in that region. It was expected that by 2035, the west would achieve socialist </a:t>
            </a:r>
            <a:r>
              <a:rPr lang="en-US" sz="1600" dirty="0" err="1" smtClean="0">
                <a:sym typeface="Times New Roman"/>
              </a:rPr>
              <a:t>modernisation</a:t>
            </a:r>
            <a:r>
              <a:rPr lang="en-US" sz="1600" dirty="0" smtClean="0">
                <a:sym typeface="Times New Roman"/>
              </a:rPr>
              <a:t> </a:t>
            </a:r>
            <a:r>
              <a:rPr lang="en-US" sz="1600" dirty="0">
                <a:sym typeface="Times New Roman"/>
              </a:rPr>
              <a:t>in terms of, basic public service, basic accessibility to infrastructure, and living standard similar to the east. </a:t>
            </a:r>
            <a:endParaRPr sz="1600" dirty="0">
              <a:sym typeface="Times New Roman"/>
            </a:endParaRPr>
          </a:p>
          <a:p>
            <a:pPr marL="285750" lvl="0" indent="-285750" algn="just">
              <a:spcBef>
                <a:spcPts val="600"/>
              </a:spcBef>
              <a:spcAft>
                <a:spcPts val="600"/>
              </a:spcAft>
              <a:buFont typeface="Arial" panose="020B0604020202020204" pitchFamily="34" charset="0"/>
              <a:buChar char="•"/>
            </a:pPr>
            <a:r>
              <a:rPr lang="en-US" sz="1600" dirty="0">
                <a:sym typeface="Times New Roman"/>
              </a:rPr>
              <a:t>Hainan is China’s largest special economic zone. The country’s supports Hainan in gradually becoming a free trade zone with Chinese characteristics. There would be various stages in establishing free trade port policies and an institutional system. In this way, Hainan can become an important gateway that is open to the world and leading the country into a new era.  </a:t>
            </a:r>
            <a:endParaRPr sz="1600" dirty="0">
              <a:sym typeface="Times New Roman"/>
            </a:endParaRPr>
          </a:p>
          <a:p>
            <a:pPr marL="285750" lvl="0" indent="-285750" algn="just">
              <a:spcBef>
                <a:spcPts val="600"/>
              </a:spcBef>
              <a:spcAft>
                <a:spcPts val="600"/>
              </a:spcAft>
              <a:buFont typeface="Arial" panose="020B0604020202020204" pitchFamily="34" charset="0"/>
              <a:buChar char="•"/>
            </a:pPr>
            <a:r>
              <a:rPr lang="en-US" sz="1600" dirty="0">
                <a:sym typeface="Times New Roman"/>
              </a:rPr>
              <a:t>Establishing a pilot free trade zone is an important measure to </a:t>
            </a:r>
            <a:r>
              <a:rPr lang="en-US" sz="1600" dirty="0" smtClean="0">
                <a:sym typeface="Times New Roman"/>
              </a:rPr>
              <a:t>promote </a:t>
            </a:r>
            <a:r>
              <a:rPr lang="en-US" sz="1600" dirty="0">
                <a:sym typeface="Times New Roman"/>
              </a:rPr>
              <a:t>the reform and opening-up. The country allows for greater autonomy regarding trading and investment facilitation in free trade zones. The goal is to build a new development pattern with domestic market as the mainstay while enabling domestic and foreign markets to interact positively with each other. </a:t>
            </a:r>
            <a:r>
              <a:rPr lang="en-US" sz="1600" dirty="0" smtClean="0">
                <a:sym typeface="Times New Roman"/>
              </a:rPr>
              <a:t> Additionally</a:t>
            </a:r>
            <a:r>
              <a:rPr lang="en-US" sz="1600" dirty="0">
                <a:sym typeface="Times New Roman"/>
              </a:rPr>
              <a:t>, the pilot free trade zone can also better demonstrate its successful experience. </a:t>
            </a:r>
            <a:endParaRPr sz="1600" dirty="0">
              <a:sym typeface="Times New Roman"/>
            </a:endParaRPr>
          </a:p>
        </p:txBody>
      </p:sp>
      <p:sp>
        <p:nvSpPr>
          <p:cNvPr id="1022" name="Google Shape;1022;p90"/>
          <p:cNvSpPr/>
          <p:nvPr/>
        </p:nvSpPr>
        <p:spPr>
          <a:xfrm>
            <a:off x="482805" y="5041847"/>
            <a:ext cx="10446900" cy="162637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dirty="0">
                <a:solidFill>
                  <a:schemeClr val="dk1"/>
                </a:solidFill>
                <a:latin typeface="Times New Roman"/>
                <a:ea typeface="Times New Roman"/>
                <a:cs typeface="Times New Roman"/>
                <a:sym typeface="Times New Roman"/>
              </a:rPr>
              <a:t>Sources:</a:t>
            </a:r>
            <a:endParaRPr sz="1200" dirty="0">
              <a:solidFill>
                <a:schemeClr val="dk1"/>
              </a:solidFill>
              <a:latin typeface="Times New Roman"/>
              <a:ea typeface="Times New Roman"/>
              <a:cs typeface="Times New Roman"/>
              <a:sym typeface="Times New Roman"/>
            </a:endParaRPr>
          </a:p>
          <a:p>
            <a:pPr marL="285750" marR="0" lvl="0" indent="-2857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Times New Roman"/>
                <a:ea typeface="Times New Roman"/>
                <a:cs typeface="Times New Roman"/>
                <a:sym typeface="Times New Roman"/>
              </a:rPr>
              <a:t>“Guiding Opinions of the CPC Central Committee and the State Council on Promoting the Formation of a New Pattern in the Large-scale Development of China‘s Western Regions ”. Website of the Central People’s Government of People’s Republic of China. 17 May 2020. http://www.gov.cn/zhengce/2020-05/17/content_5512456.htm</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Times New Roman"/>
                <a:ea typeface="Times New Roman"/>
                <a:cs typeface="Times New Roman"/>
                <a:sym typeface="Times New Roman"/>
              </a:rPr>
              <a:t>“ Master Plan for the Construction of Hainan Free Trade Port”. Website of the Central People’s Government of People’s Republic of China. 1 June 2020.  http://www.gov.cn/zhengce/2020-06/01/content_5516608.htm</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200"/>
              <a:buFont typeface="Arial"/>
              <a:buChar char="•"/>
            </a:pPr>
            <a:r>
              <a:rPr lang="en-US" sz="1200" b="0" i="0" u="none" strike="noStrike" cap="none" dirty="0">
                <a:solidFill>
                  <a:schemeClr val="dk1"/>
                </a:solidFill>
                <a:latin typeface="Times New Roman"/>
                <a:ea typeface="Times New Roman"/>
                <a:cs typeface="Times New Roman"/>
                <a:sym typeface="Times New Roman"/>
              </a:rPr>
              <a:t>Notice by the State Council of Issuing Several Measures for Promoting the Reform and Innovation of Trade and Investment Facilitation in Pilot Free Trade Zones. Website of the Central People’s Government of People’s Republic of China. 3 September 2021.  http://www.gov.cn/xinwen/2021-09/03/content_5635218.htm</a:t>
            </a:r>
            <a:endParaRPr sz="12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p91"/>
          <p:cNvSpPr txBox="1"/>
          <p:nvPr/>
        </p:nvSpPr>
        <p:spPr>
          <a:xfrm>
            <a:off x="723111" y="3940319"/>
            <a:ext cx="10774800" cy="2686849"/>
          </a:xfrm>
          <a:prstGeom prst="rect">
            <a:avLst/>
          </a:prstGeom>
          <a:noFill/>
          <a:ln>
            <a:noFill/>
          </a:ln>
        </p:spPr>
        <p:txBody>
          <a:bodyPr spcFirstLastPara="1" wrap="square" lIns="91425" tIns="45700" rIns="91425" bIns="45700" anchor="t" anchorCtr="0">
            <a:spAutoFit/>
          </a:bodyPr>
          <a:lstStyle/>
          <a:p>
            <a:pPr marL="285750" lvl="0" indent="-285750" algn="just">
              <a:lnSpc>
                <a:spcPct val="120000"/>
              </a:lnSpc>
              <a:spcBef>
                <a:spcPts val="600"/>
              </a:spcBef>
              <a:buFont typeface="Arial" panose="020B0604020202020204" pitchFamily="34" charset="0"/>
              <a:buChar char="•"/>
            </a:pPr>
            <a:r>
              <a:rPr lang="en-US" sz="1600" dirty="0">
                <a:sym typeface="Times New Roman"/>
              </a:rPr>
              <a:t>The country has been improving its open and transparent foreign related legal system, </a:t>
            </a:r>
            <a:r>
              <a:rPr lang="en-US" sz="1600" dirty="0" smtClean="0">
                <a:sym typeface="Times New Roman"/>
              </a:rPr>
              <a:t>strengthening </a:t>
            </a:r>
            <a:r>
              <a:rPr lang="en-US" sz="1600" dirty="0">
                <a:sym typeface="Times New Roman"/>
              </a:rPr>
              <a:t>the protection of intellectual property, </a:t>
            </a:r>
            <a:r>
              <a:rPr lang="en-US" sz="1600" dirty="0" err="1">
                <a:sym typeface="Times New Roman"/>
              </a:rPr>
              <a:t>optimising</a:t>
            </a:r>
            <a:r>
              <a:rPr lang="en-US" sz="1600" dirty="0">
                <a:sym typeface="Times New Roman"/>
              </a:rPr>
              <a:t> the business environment and </a:t>
            </a:r>
            <a:r>
              <a:rPr lang="en-US" sz="1600" dirty="0" smtClean="0">
                <a:sym typeface="Times New Roman"/>
              </a:rPr>
              <a:t>protecting </a:t>
            </a:r>
            <a:r>
              <a:rPr lang="en-US" sz="1600" dirty="0">
                <a:sym typeface="Times New Roman"/>
              </a:rPr>
              <a:t>the </a:t>
            </a:r>
            <a:r>
              <a:rPr lang="en-US" sz="1600" dirty="0" smtClean="0">
                <a:sym typeface="Times New Roman"/>
              </a:rPr>
              <a:t>legitimate rights </a:t>
            </a:r>
            <a:r>
              <a:rPr lang="en-US" sz="1600" dirty="0">
                <a:sym typeface="Times New Roman"/>
              </a:rPr>
              <a:t>of foreign </a:t>
            </a:r>
            <a:r>
              <a:rPr lang="en-US" sz="1600" dirty="0"/>
              <a:t>invested </a:t>
            </a:r>
            <a:r>
              <a:rPr lang="en-US" sz="1600" dirty="0">
                <a:sym typeface="Times New Roman"/>
              </a:rPr>
              <a:t>enterprises. The following are </a:t>
            </a:r>
            <a:r>
              <a:rPr lang="en-US" sz="1600" dirty="0" smtClean="0">
                <a:sym typeface="Times New Roman"/>
              </a:rPr>
              <a:t>examples of the related laws. </a:t>
            </a:r>
            <a:endParaRPr sz="1600" dirty="0">
              <a:sym typeface="Times New Roman"/>
            </a:endParaRPr>
          </a:p>
          <a:p>
            <a:pPr marL="342900" marR="0" lvl="0" indent="-279400" algn="just" rtl="0">
              <a:lnSpc>
                <a:spcPct val="120000"/>
              </a:lnSpc>
              <a:spcBef>
                <a:spcPts val="600"/>
              </a:spcBef>
              <a:buClr>
                <a:schemeClr val="dk1"/>
              </a:buClr>
              <a:buSzPts val="1400"/>
              <a:buFont typeface="Arial"/>
              <a:buChar char="•"/>
            </a:pPr>
            <a:r>
              <a:rPr lang="en-US" sz="1600" dirty="0">
                <a:sym typeface="Times New Roman"/>
              </a:rPr>
              <a:t>The “Foreign Investment Law of the People’s Republic of China” </a:t>
            </a:r>
            <a:r>
              <a:rPr lang="en-US" sz="1600" dirty="0" smtClean="0">
                <a:sym typeface="Times New Roman"/>
              </a:rPr>
              <a:t>was passed </a:t>
            </a:r>
            <a:r>
              <a:rPr lang="en-US" sz="1600" dirty="0">
                <a:sym typeface="Times New Roman"/>
              </a:rPr>
              <a:t>in March 2019, </a:t>
            </a:r>
            <a:r>
              <a:rPr lang="en-US" sz="1600" dirty="0" smtClean="0">
                <a:sym typeface="Times New Roman"/>
              </a:rPr>
              <a:t>clarifying </a:t>
            </a:r>
            <a:r>
              <a:rPr lang="en-US" sz="1600" dirty="0">
                <a:sym typeface="Times New Roman"/>
              </a:rPr>
              <a:t>the basic legal framework of foreign investment. It </a:t>
            </a:r>
            <a:r>
              <a:rPr lang="en-US" sz="1600" dirty="0" smtClean="0">
                <a:sym typeface="Times New Roman"/>
              </a:rPr>
              <a:t>has provided uniform regulations on </a:t>
            </a:r>
            <a:r>
              <a:rPr lang="en-US" sz="1600" dirty="0">
                <a:sym typeface="Times New Roman"/>
              </a:rPr>
              <a:t>the </a:t>
            </a:r>
            <a:r>
              <a:rPr lang="en-US" sz="1600" dirty="0" smtClean="0">
                <a:sym typeface="Times New Roman"/>
              </a:rPr>
              <a:t>entry, </a:t>
            </a:r>
            <a:r>
              <a:rPr lang="en-US" sz="1600" dirty="0">
                <a:sym typeface="Times New Roman"/>
              </a:rPr>
              <a:t>promotion, protection, and management of foreign investment.</a:t>
            </a:r>
            <a:endParaRPr sz="1600" dirty="0">
              <a:sym typeface="Times New Roman"/>
            </a:endParaRPr>
          </a:p>
          <a:p>
            <a:pPr marL="285750" lvl="0" indent="-285750" algn="just">
              <a:lnSpc>
                <a:spcPct val="120000"/>
              </a:lnSpc>
              <a:spcBef>
                <a:spcPts val="600"/>
              </a:spcBef>
              <a:buFont typeface="Arial" panose="020B0604020202020204" pitchFamily="34" charset="0"/>
              <a:buChar char="•"/>
            </a:pPr>
            <a:r>
              <a:rPr lang="en-US" sz="1600" dirty="0">
                <a:sym typeface="Times New Roman"/>
              </a:rPr>
              <a:t>I</a:t>
            </a:r>
            <a:r>
              <a:rPr lang="en-US" sz="1600" dirty="0" smtClean="0">
                <a:sym typeface="Times New Roman"/>
              </a:rPr>
              <a:t>n </a:t>
            </a:r>
            <a:r>
              <a:rPr lang="en-US" sz="1600" dirty="0">
                <a:sym typeface="Times New Roman"/>
              </a:rPr>
              <a:t>October </a:t>
            </a:r>
            <a:r>
              <a:rPr lang="en-US" sz="1600" dirty="0" smtClean="0">
                <a:sym typeface="Times New Roman"/>
              </a:rPr>
              <a:t>2019, the </a:t>
            </a:r>
            <a:r>
              <a:rPr lang="en-US" sz="1600" dirty="0">
                <a:sym typeface="Times New Roman"/>
              </a:rPr>
              <a:t>“Regulations on Improving the Business Environment” was </a:t>
            </a:r>
            <a:r>
              <a:rPr lang="en-US" sz="1600" dirty="0" smtClean="0">
                <a:sym typeface="Times New Roman"/>
              </a:rPr>
              <a:t>promulgated to </a:t>
            </a:r>
            <a:r>
              <a:rPr lang="en-US" sz="1600" dirty="0">
                <a:sym typeface="Times New Roman"/>
              </a:rPr>
              <a:t>further </a:t>
            </a:r>
            <a:r>
              <a:rPr lang="en-US" sz="1600" dirty="0" smtClean="0">
                <a:sym typeface="Times New Roman"/>
              </a:rPr>
              <a:t>create </a:t>
            </a:r>
            <a:r>
              <a:rPr lang="en-US" sz="1600" dirty="0">
                <a:sym typeface="Times New Roman"/>
              </a:rPr>
              <a:t>an international and convenient business environment that is based on the rule of law. </a:t>
            </a:r>
            <a:endParaRPr sz="1600" dirty="0">
              <a:sym typeface="Times New Roman"/>
            </a:endParaRPr>
          </a:p>
        </p:txBody>
      </p:sp>
      <p:sp>
        <p:nvSpPr>
          <p:cNvPr id="1028" name="Google Shape;1028;p91"/>
          <p:cNvSpPr txBox="1"/>
          <p:nvPr/>
        </p:nvSpPr>
        <p:spPr>
          <a:xfrm>
            <a:off x="1312754" y="322660"/>
            <a:ext cx="10029632" cy="515937"/>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2800"/>
              <a:buFont typeface="DFKai-SB"/>
              <a:buNone/>
            </a:pPr>
            <a:r>
              <a:rPr lang="en-US" sz="2000" b="1" dirty="0">
                <a:solidFill>
                  <a:schemeClr val="dk1"/>
                </a:solidFill>
              </a:rPr>
              <a:t>Improving the environment for foreign investment, promoting free and convenient trade and investment</a:t>
            </a:r>
            <a:endParaRPr sz="2000" b="1" dirty="0">
              <a:solidFill>
                <a:schemeClr val="dk1"/>
              </a:solidFill>
            </a:endParaRPr>
          </a:p>
        </p:txBody>
      </p:sp>
      <p:sp>
        <p:nvSpPr>
          <p:cNvPr id="1029" name="Google Shape;1029;p91"/>
          <p:cNvSpPr/>
          <p:nvPr/>
        </p:nvSpPr>
        <p:spPr>
          <a:xfrm>
            <a:off x="723111" y="515780"/>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A7C72"/>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Arial"/>
              <a:buNone/>
            </a:pPr>
            <a:endParaRPr sz="2800" b="0" i="0" u="none" strike="noStrike" cap="none">
              <a:solidFill>
                <a:srgbClr val="000000"/>
              </a:solidFill>
              <a:latin typeface="Teko"/>
              <a:ea typeface="Teko"/>
              <a:cs typeface="Teko"/>
              <a:sym typeface="Teko"/>
            </a:endParaRPr>
          </a:p>
        </p:txBody>
      </p:sp>
      <p:sp>
        <p:nvSpPr>
          <p:cNvPr id="1030" name="Google Shape;1030;p91"/>
          <p:cNvSpPr/>
          <p:nvPr/>
        </p:nvSpPr>
        <p:spPr>
          <a:xfrm>
            <a:off x="946186" y="1061491"/>
            <a:ext cx="10396200" cy="2257800"/>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t" anchorCtr="0">
            <a:noAutofit/>
          </a:bodyPr>
          <a:lstStyle/>
          <a:p>
            <a:pPr lvl="0" algn="just">
              <a:buClr>
                <a:schemeClr val="dk1"/>
              </a:buClr>
              <a:buSzPts val="2000"/>
            </a:pPr>
            <a:r>
              <a:rPr lang="en-US" sz="1800" dirty="0"/>
              <a:t>Since the reform and opening-up, the rule of law has been in line with the opening-up policy and mutually supporting each other’s progress. </a:t>
            </a:r>
            <a:r>
              <a:rPr lang="en-US" sz="1800" dirty="0" smtClean="0"/>
              <a:t> A </a:t>
            </a:r>
            <a:r>
              <a:rPr lang="en-US" sz="1800" dirty="0"/>
              <a:t>legal system on foreign invested enterprises and </a:t>
            </a:r>
            <a:r>
              <a:rPr lang="en-US" sz="1800" dirty="0" err="1" smtClean="0"/>
              <a:t>sino</a:t>
            </a:r>
            <a:r>
              <a:rPr lang="en-US" sz="1800" dirty="0" smtClean="0"/>
              <a:t>-foreign </a:t>
            </a:r>
            <a:r>
              <a:rPr lang="en-US" sz="1800" dirty="0"/>
              <a:t>joint ventures has been established. </a:t>
            </a:r>
            <a:r>
              <a:rPr lang="en-US" sz="1800" dirty="0" smtClean="0"/>
              <a:t> As </a:t>
            </a:r>
            <a:r>
              <a:rPr lang="en-US" sz="1800" dirty="0"/>
              <a:t>a result, the management system of foreign investment and the protection of intellectual property has been </a:t>
            </a:r>
            <a:r>
              <a:rPr lang="en-US" sz="1800" dirty="0" smtClean="0"/>
              <a:t>strengthened.  </a:t>
            </a:r>
            <a:r>
              <a:rPr lang="en-US" sz="1800" dirty="0"/>
              <a:t>This provides legal protection for further opening-up. </a:t>
            </a:r>
          </a:p>
          <a:p>
            <a:pPr marL="0" lvl="0" indent="0" algn="just" rtl="0">
              <a:spcBef>
                <a:spcPts val="0"/>
              </a:spcBef>
              <a:spcAft>
                <a:spcPts val="0"/>
              </a:spcAft>
              <a:buClr>
                <a:schemeClr val="dk1"/>
              </a:buClr>
              <a:buSzPts val="2000"/>
              <a:buFont typeface="Arial"/>
              <a:buNone/>
            </a:pPr>
            <a:endParaRPr sz="1800" dirty="0">
              <a:solidFill>
                <a:schemeClr val="dk1"/>
              </a:solidFill>
            </a:endParaRPr>
          </a:p>
          <a:p>
            <a:pPr marL="0" lvl="0" indent="0" algn="just" rtl="0">
              <a:spcBef>
                <a:spcPts val="0"/>
              </a:spcBef>
              <a:spcAft>
                <a:spcPts val="0"/>
              </a:spcAft>
              <a:buClr>
                <a:schemeClr val="dk1"/>
              </a:buClr>
              <a:buSzPts val="1400"/>
              <a:buFont typeface="Arial"/>
              <a:buNone/>
            </a:pPr>
            <a:r>
              <a:rPr lang="en-US" sz="1600" dirty="0">
                <a:solidFill>
                  <a:schemeClr val="dk1"/>
                </a:solidFill>
                <a:latin typeface="+mj-lt"/>
                <a:ea typeface="Times New Roman"/>
                <a:cs typeface="Times New Roman"/>
                <a:sym typeface="Times New Roman"/>
              </a:rPr>
              <a:t>Source: “Legal protection for opening-up in China” . </a:t>
            </a:r>
            <a:r>
              <a:rPr lang="en-US" sz="1600" dirty="0" smtClean="0">
                <a:solidFill>
                  <a:schemeClr val="dk1"/>
                </a:solidFill>
                <a:latin typeface="+mj-lt"/>
                <a:ea typeface="Times New Roman"/>
                <a:cs typeface="Times New Roman"/>
                <a:sym typeface="Times New Roman"/>
              </a:rPr>
              <a:t>Website </a:t>
            </a:r>
            <a:r>
              <a:rPr lang="en-US" sz="1600" dirty="0">
                <a:solidFill>
                  <a:schemeClr val="dk1"/>
                </a:solidFill>
                <a:latin typeface="+mj-lt"/>
                <a:ea typeface="Times New Roman"/>
                <a:cs typeface="Times New Roman"/>
                <a:sym typeface="Times New Roman"/>
              </a:rPr>
              <a:t>of the National People’s Congress. 24 August 2021. </a:t>
            </a:r>
            <a:r>
              <a:rPr lang="en-US" sz="1600" u="sng" dirty="0">
                <a:solidFill>
                  <a:schemeClr val="hlink"/>
                </a:solidFill>
                <a:latin typeface="+mj-lt"/>
                <a:ea typeface="Times New Roman"/>
                <a:cs typeface="Times New Roman"/>
                <a:sym typeface="Times New Roman"/>
                <a:hlinkClick r:id="rId3"/>
              </a:rPr>
              <a:t>http://www.npc.gov.cn/npc/wgggkf40nlfcjgs/202108/9235893672c841b4a411dc371be77c75.shtml</a:t>
            </a:r>
            <a:r>
              <a:rPr lang="en-US" sz="1600" dirty="0">
                <a:solidFill>
                  <a:schemeClr val="dk1"/>
                </a:solidFill>
                <a:latin typeface="+mj-lt"/>
                <a:ea typeface="Times New Roman"/>
                <a:cs typeface="Times New Roman"/>
                <a:sym typeface="Times New Roman"/>
              </a:rPr>
              <a:t> </a:t>
            </a:r>
            <a:endParaRPr sz="1600" dirty="0">
              <a:solidFill>
                <a:schemeClr val="dk1"/>
              </a:solidFill>
              <a:latin typeface="+mj-lt"/>
            </a:endParaRPr>
          </a:p>
          <a:p>
            <a:pPr marL="0" lvl="0" indent="0" algn="l" rtl="0">
              <a:spcBef>
                <a:spcPts val="0"/>
              </a:spcBef>
              <a:spcAft>
                <a:spcPts val="0"/>
              </a:spcAft>
              <a:buClr>
                <a:schemeClr val="dk1"/>
              </a:buClr>
              <a:buSzPts val="2000"/>
              <a:buFont typeface="Arial"/>
              <a:buNone/>
            </a:pPr>
            <a:endParaRPr dirty="0">
              <a:solidFill>
                <a:schemeClr val="dk1"/>
              </a:solidFill>
            </a:endParaRPr>
          </a:p>
          <a:p>
            <a:pPr marL="0" lvl="0" indent="0" algn="l" rtl="0">
              <a:spcBef>
                <a:spcPts val="0"/>
              </a:spcBef>
              <a:spcAft>
                <a:spcPts val="0"/>
              </a:spcAft>
              <a:buClr>
                <a:schemeClr val="dk1"/>
              </a:buClr>
              <a:buSzPts val="2000"/>
              <a:buFont typeface="Arial"/>
              <a:buNone/>
            </a:pPr>
            <a:endParaRPr dirty="0">
              <a:solidFill>
                <a:schemeClr val="dk1"/>
              </a:solidFill>
              <a:latin typeface="DFKai-SB"/>
              <a:ea typeface="DFKai-SB"/>
              <a:cs typeface="DFKai-SB"/>
              <a:sym typeface="DFKai-SB"/>
            </a:endParaRPr>
          </a:p>
          <a:p>
            <a:pPr marL="0" lvl="0" indent="0" algn="l" rtl="0">
              <a:spcBef>
                <a:spcPts val="0"/>
              </a:spcBef>
              <a:spcAft>
                <a:spcPts val="0"/>
              </a:spcAft>
              <a:buClr>
                <a:schemeClr val="dk1"/>
              </a:buClr>
              <a:buSzPts val="2000"/>
              <a:buFont typeface="Arial"/>
              <a:buNone/>
            </a:pPr>
            <a:endParaRPr dirty="0">
              <a:solidFill>
                <a:schemeClr val="dk1"/>
              </a:solidFill>
              <a:latin typeface="DFKai-SB"/>
              <a:ea typeface="DFKai-SB"/>
              <a:cs typeface="DFKai-SB"/>
              <a:sym typeface="DFKai-SB"/>
            </a:endParaRPr>
          </a:p>
          <a:p>
            <a:pPr marL="0" marR="0" lvl="0" indent="0" algn="ctr" rtl="0">
              <a:lnSpc>
                <a:spcPct val="100000"/>
              </a:lnSpc>
              <a:spcBef>
                <a:spcPts val="0"/>
              </a:spcBef>
              <a:spcAft>
                <a:spcPts val="0"/>
              </a:spcAft>
              <a:buClr>
                <a:srgbClr val="000000"/>
              </a:buClr>
              <a:buSzPts val="1800"/>
              <a:buFont typeface="Arial"/>
              <a:buNone/>
            </a:pPr>
            <a:endParaRPr sz="1800" dirty="0">
              <a:solidFill>
                <a:schemeClr val="lt1"/>
              </a:solidFill>
            </a:endParaRPr>
          </a:p>
        </p:txBody>
      </p:sp>
      <p:sp>
        <p:nvSpPr>
          <p:cNvPr id="8" name="Google Shape;172;p24"/>
          <p:cNvSpPr txBox="1"/>
          <p:nvPr/>
        </p:nvSpPr>
        <p:spPr>
          <a:xfrm>
            <a:off x="723111" y="3429120"/>
            <a:ext cx="1179286" cy="338514"/>
          </a:xfrm>
          <a:prstGeom prst="rect">
            <a:avLst/>
          </a:prstGeom>
          <a:solidFill>
            <a:schemeClr val="bg1"/>
          </a:solidFill>
          <a:ln w="28575">
            <a:solidFill>
              <a:srgbClr val="C00000"/>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sym typeface="Arial"/>
              </a:rPr>
              <a:t>Reference</a:t>
            </a:r>
            <a:endParaRPr sz="1600" b="1"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92"/>
          <p:cNvSpPr/>
          <p:nvPr/>
        </p:nvSpPr>
        <p:spPr>
          <a:xfrm>
            <a:off x="798021" y="1335329"/>
            <a:ext cx="10548851" cy="4616648"/>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1800" dirty="0">
                <a:sym typeface="Times New Roman"/>
              </a:rPr>
              <a:t>In 1978, the third plenary session of the 11th National Congress of CPC marked the beginning of reform and opening-up.  Since then, the country has been gradually </a:t>
            </a:r>
            <a:r>
              <a:rPr lang="en-US" sz="1800" dirty="0" smtClean="0">
                <a:sym typeface="Times New Roman"/>
              </a:rPr>
              <a:t>achieved </a:t>
            </a:r>
            <a:r>
              <a:rPr lang="en-US" sz="1800" dirty="0" err="1" smtClean="0">
                <a:sym typeface="Times New Roman"/>
              </a:rPr>
              <a:t>moderisation</a:t>
            </a:r>
            <a:r>
              <a:rPr lang="en-US" sz="1800" dirty="0" smtClean="0">
                <a:sym typeface="Times New Roman"/>
              </a:rPr>
              <a:t> </a:t>
            </a:r>
            <a:r>
              <a:rPr lang="en-US" sz="1800" dirty="0">
                <a:sym typeface="Times New Roman"/>
              </a:rPr>
              <a:t>via the “</a:t>
            </a:r>
            <a:r>
              <a:rPr lang="en-US" sz="1800" dirty="0" smtClean="0">
                <a:sym typeface="Times New Roman"/>
              </a:rPr>
              <a:t>Three-step </a:t>
            </a:r>
            <a:r>
              <a:rPr lang="en-US" sz="1800" dirty="0">
                <a:sym typeface="Times New Roman"/>
              </a:rPr>
              <a:t>Development </a:t>
            </a:r>
            <a:r>
              <a:rPr lang="en-US" sz="1800" dirty="0" smtClean="0">
                <a:sym typeface="Times New Roman"/>
              </a:rPr>
              <a:t>Strategy”. </a:t>
            </a:r>
            <a:endParaRPr sz="1800" dirty="0">
              <a:sym typeface="Times New Roman"/>
            </a:endParaRPr>
          </a:p>
          <a:p>
            <a:pPr marL="0" marR="0" lvl="0" indent="0" algn="just" rtl="0">
              <a:lnSpc>
                <a:spcPct val="150000"/>
              </a:lnSpc>
              <a:spcBef>
                <a:spcPts val="0"/>
              </a:spcBef>
              <a:spcAft>
                <a:spcPts val="0"/>
              </a:spcAft>
              <a:buClr>
                <a:srgbClr val="000000"/>
              </a:buClr>
              <a:buSzPts val="2000"/>
              <a:buFont typeface="Arial"/>
              <a:buNone/>
            </a:pPr>
            <a:endParaRPr sz="1800" dirty="0">
              <a:sym typeface="Times New Roman"/>
            </a:endParaRPr>
          </a:p>
          <a:p>
            <a:pPr marL="0" lvl="0" indent="0" algn="just" rtl="0">
              <a:lnSpc>
                <a:spcPct val="150000"/>
              </a:lnSpc>
              <a:spcBef>
                <a:spcPts val="0"/>
              </a:spcBef>
              <a:spcAft>
                <a:spcPts val="0"/>
              </a:spcAft>
              <a:buClr>
                <a:schemeClr val="dk1"/>
              </a:buClr>
              <a:buSzPts val="2000"/>
              <a:buFont typeface="Arial"/>
              <a:buNone/>
            </a:pPr>
            <a:r>
              <a:rPr lang="en-US" sz="1800" dirty="0">
                <a:sym typeface="Times New Roman"/>
              </a:rPr>
              <a:t>Since the country’s reform and opening-up, </a:t>
            </a:r>
            <a:r>
              <a:rPr lang="en-US" sz="1800" dirty="0" smtClean="0">
                <a:sym typeface="Times New Roman"/>
              </a:rPr>
              <a:t>various </a:t>
            </a:r>
            <a:r>
              <a:rPr lang="en-US" sz="1800" dirty="0">
                <a:sym typeface="Times New Roman"/>
              </a:rPr>
              <a:t>reform </a:t>
            </a:r>
            <a:r>
              <a:rPr lang="en-US" sz="1800" dirty="0" smtClean="0">
                <a:sym typeface="Times New Roman"/>
              </a:rPr>
              <a:t>strategies </a:t>
            </a:r>
            <a:r>
              <a:rPr lang="en-US" sz="1800" dirty="0">
                <a:sym typeface="Times New Roman"/>
              </a:rPr>
              <a:t>and relevant </a:t>
            </a:r>
            <a:r>
              <a:rPr lang="en-US" sz="1800" dirty="0" smtClean="0">
                <a:sym typeface="Times New Roman"/>
              </a:rPr>
              <a:t>measures, including </a:t>
            </a:r>
            <a:r>
              <a:rPr lang="en-US" sz="1800" dirty="0">
                <a:sym typeface="Times New Roman"/>
              </a:rPr>
              <a:t>from rural to urban areas, from </a:t>
            </a:r>
            <a:r>
              <a:rPr lang="en-US" sz="1800" dirty="0" smtClean="0">
                <a:sym typeface="Times New Roman"/>
              </a:rPr>
              <a:t>piloting </a:t>
            </a:r>
            <a:r>
              <a:rPr lang="en-US" sz="1800" dirty="0">
                <a:sym typeface="Times New Roman"/>
              </a:rPr>
              <a:t>to </a:t>
            </a:r>
            <a:r>
              <a:rPr lang="en-US" sz="1800" dirty="0" smtClean="0">
                <a:sym typeface="Times New Roman"/>
              </a:rPr>
              <a:t>scaling up, </a:t>
            </a:r>
            <a:r>
              <a:rPr lang="en-US" sz="1800" dirty="0">
                <a:sym typeface="Times New Roman"/>
              </a:rPr>
              <a:t>from economic reform to comprehensively deepening </a:t>
            </a:r>
            <a:r>
              <a:rPr lang="en-US" sz="1800" dirty="0" smtClean="0">
                <a:sym typeface="Times New Roman"/>
              </a:rPr>
              <a:t>reforms, </a:t>
            </a:r>
            <a:r>
              <a:rPr lang="en-US" sz="1800" dirty="0">
                <a:sym typeface="Times New Roman"/>
              </a:rPr>
              <a:t>have greatly enhanced people’s living standard. </a:t>
            </a:r>
            <a:r>
              <a:rPr lang="en-US" sz="1800" dirty="0" smtClean="0">
                <a:sym typeface="Times New Roman"/>
              </a:rPr>
              <a:t> They </a:t>
            </a:r>
            <a:r>
              <a:rPr lang="en-US" sz="1800" dirty="0">
                <a:sym typeface="Times New Roman"/>
              </a:rPr>
              <a:t>have also </a:t>
            </a:r>
            <a:r>
              <a:rPr lang="en-US" sz="1800" dirty="0" smtClean="0">
                <a:sym typeface="Times New Roman"/>
              </a:rPr>
              <a:t>promoted </a:t>
            </a:r>
            <a:r>
              <a:rPr lang="en-US" sz="1800" dirty="0">
                <a:sym typeface="Times New Roman"/>
              </a:rPr>
              <a:t>China’s development and its </a:t>
            </a:r>
            <a:r>
              <a:rPr lang="en-US" sz="1800" dirty="0" smtClean="0">
                <a:sym typeface="Times New Roman"/>
              </a:rPr>
              <a:t>national strength.  Significant achievements </a:t>
            </a:r>
            <a:r>
              <a:rPr lang="en-US" sz="1800" dirty="0">
                <a:sym typeface="Times New Roman"/>
              </a:rPr>
              <a:t>have </a:t>
            </a:r>
            <a:r>
              <a:rPr lang="en-US" sz="1800" dirty="0" smtClean="0">
                <a:sym typeface="Times New Roman"/>
              </a:rPr>
              <a:t>caught the attention of the world.  In </a:t>
            </a:r>
            <a:r>
              <a:rPr lang="en-US" sz="1800" dirty="0">
                <a:sym typeface="Times New Roman"/>
              </a:rPr>
              <a:t>the future, the reform and </a:t>
            </a:r>
            <a:r>
              <a:rPr lang="en-US" sz="1800" dirty="0" smtClean="0">
                <a:sym typeface="Times New Roman"/>
              </a:rPr>
              <a:t>opening-up </a:t>
            </a:r>
            <a:r>
              <a:rPr lang="en-US" sz="1800" dirty="0">
                <a:sym typeface="Times New Roman"/>
              </a:rPr>
              <a:t>will be continued </a:t>
            </a:r>
            <a:r>
              <a:rPr lang="en-US" sz="1800" dirty="0" smtClean="0">
                <a:sym typeface="Times New Roman"/>
              </a:rPr>
              <a:t>to </a:t>
            </a:r>
            <a:r>
              <a:rPr lang="en-US" sz="1800" dirty="0">
                <a:sym typeface="Times New Roman"/>
              </a:rPr>
              <a:t>further improve people’s living standard. </a:t>
            </a:r>
            <a:endParaRPr sz="1800" dirty="0">
              <a:sym typeface="Times New Roman"/>
            </a:endParaRPr>
          </a:p>
        </p:txBody>
      </p:sp>
      <p:sp>
        <p:nvSpPr>
          <p:cNvPr id="1038" name="Google Shape;1038;p92"/>
          <p:cNvSpPr/>
          <p:nvPr/>
        </p:nvSpPr>
        <p:spPr>
          <a:xfrm>
            <a:off x="4330847" y="536705"/>
            <a:ext cx="2999435" cy="5626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dirty="0">
                <a:solidFill>
                  <a:srgbClr val="FFFFFF"/>
                </a:solidFill>
                <a:latin typeface="+mn-lt"/>
                <a:ea typeface="Times New Roman"/>
                <a:cs typeface="Times New Roman"/>
                <a:sym typeface="Times New Roman"/>
              </a:rPr>
              <a:t>Summary</a:t>
            </a:r>
            <a:endParaRPr sz="2400" b="1" i="0" u="none" strike="noStrike" cap="none" dirty="0">
              <a:solidFill>
                <a:srgbClr val="FFFFFF"/>
              </a:solidFill>
              <a:latin typeface="+mn-lt"/>
              <a:ea typeface="Times New Roman"/>
              <a:cs typeface="Times New Roman"/>
              <a:sym typeface="Times New Roman"/>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93"/>
          <p:cNvSpPr/>
          <p:nvPr/>
        </p:nvSpPr>
        <p:spPr>
          <a:xfrm>
            <a:off x="719165" y="1060248"/>
            <a:ext cx="10308500" cy="4524315"/>
          </a:xfrm>
          <a:prstGeom prst="rect">
            <a:avLst/>
          </a:prstGeom>
          <a:noFill/>
          <a:ln>
            <a:noFill/>
          </a:ln>
        </p:spPr>
        <p:txBody>
          <a:bodyPr spcFirstLastPara="1" wrap="square" lIns="91425" tIns="45700" rIns="91425" bIns="45700" anchor="t" anchorCtr="0">
            <a:noAutofit/>
          </a:bodyPr>
          <a:lstStyle/>
          <a:p>
            <a:pPr marL="342900" lvl="0" indent="-342900">
              <a:lnSpc>
                <a:spcPct val="130000"/>
              </a:lnSpc>
              <a:spcBef>
                <a:spcPts val="600"/>
              </a:spcBef>
              <a:spcAft>
                <a:spcPts val="600"/>
              </a:spcAft>
              <a:buClr>
                <a:schemeClr val="dk1"/>
              </a:buClr>
              <a:buSzPts val="2400"/>
              <a:buFont typeface="Arial"/>
              <a:buChar char="•"/>
            </a:pPr>
            <a:r>
              <a:rPr lang="en-US" sz="2000" b="0" i="0" u="none" strike="noStrike" cap="none" dirty="0">
                <a:solidFill>
                  <a:schemeClr val="dk1"/>
                </a:solidFill>
                <a:latin typeface="+mn-lt"/>
                <a:ea typeface="Times New Roman"/>
                <a:cs typeface="Times New Roman"/>
                <a:sym typeface="Times New Roman"/>
              </a:rPr>
              <a:t>Website of the Central People’s Government of People’s Republic of China. </a:t>
            </a:r>
            <a:r>
              <a:rPr lang="en-US" sz="2000" dirty="0">
                <a:solidFill>
                  <a:schemeClr val="tx1"/>
                </a:solidFill>
                <a:latin typeface="+mn-lt"/>
                <a:ea typeface="Times New Roman"/>
                <a:cs typeface="Times New Roman"/>
                <a:sym typeface="Times New Roman"/>
              </a:rPr>
              <a:t>http://english.www.gov.cn</a:t>
            </a:r>
            <a:r>
              <a:rPr lang="en-US" sz="2000" dirty="0" smtClean="0">
                <a:solidFill>
                  <a:schemeClr val="tx1"/>
                </a:solidFill>
                <a:latin typeface="+mn-lt"/>
                <a:ea typeface="Times New Roman"/>
                <a:cs typeface="Times New Roman"/>
                <a:sym typeface="Times New Roman"/>
              </a:rPr>
              <a:t>/</a:t>
            </a:r>
          </a:p>
          <a:p>
            <a:pPr marL="342900" lvl="0" indent="-342900">
              <a:lnSpc>
                <a:spcPct val="130000"/>
              </a:lnSpc>
              <a:spcBef>
                <a:spcPts val="600"/>
              </a:spcBef>
              <a:spcAft>
                <a:spcPts val="600"/>
              </a:spcAft>
              <a:buClr>
                <a:schemeClr val="dk1"/>
              </a:buClr>
              <a:buSzPts val="2400"/>
              <a:buFont typeface="Arial"/>
              <a:buChar char="•"/>
            </a:pPr>
            <a:r>
              <a:rPr lang="en-US" sz="2000" b="0" i="0" u="none" strike="noStrike" cap="none" dirty="0" smtClean="0">
                <a:solidFill>
                  <a:schemeClr val="dk1"/>
                </a:solidFill>
                <a:latin typeface="+mn-lt"/>
                <a:ea typeface="Times New Roman"/>
                <a:cs typeface="Times New Roman"/>
                <a:sym typeface="Times New Roman"/>
              </a:rPr>
              <a:t>National Bureau of Statistics of China</a:t>
            </a:r>
            <a:r>
              <a:rPr lang="en-US" sz="2000" dirty="0" smtClean="0">
                <a:solidFill>
                  <a:schemeClr val="dk1"/>
                </a:solidFill>
                <a:latin typeface="+mn-lt"/>
                <a:ea typeface="Times New Roman"/>
                <a:cs typeface="Times New Roman"/>
                <a:sym typeface="Times New Roman"/>
              </a:rPr>
              <a:t>. http://www.stats.gov.cn/english/</a:t>
            </a:r>
            <a:endParaRPr sz="2000" dirty="0" smtClean="0">
              <a:solidFill>
                <a:schemeClr val="dk1"/>
              </a:solidFill>
              <a:latin typeface="+mn-lt"/>
              <a:ea typeface="Times New Roman"/>
              <a:cs typeface="Times New Roman"/>
            </a:endParaRPr>
          </a:p>
          <a:p>
            <a:pPr marL="342900" lvl="0" indent="-342900">
              <a:lnSpc>
                <a:spcPct val="130000"/>
              </a:lnSpc>
              <a:spcBef>
                <a:spcPts val="600"/>
              </a:spcBef>
              <a:spcAft>
                <a:spcPts val="600"/>
              </a:spcAft>
              <a:buSzPts val="2400"/>
              <a:buFont typeface="Arial"/>
              <a:buChar char="•"/>
            </a:pPr>
            <a:r>
              <a:rPr lang="en-US" sz="2000" b="0" i="0" u="none" strike="noStrike" cap="none" dirty="0" smtClean="0">
                <a:solidFill>
                  <a:srgbClr val="000000"/>
                </a:solidFill>
                <a:latin typeface="+mn-lt"/>
                <a:ea typeface="Times New Roman"/>
                <a:cs typeface="Times New Roman"/>
                <a:sym typeface="Times New Roman"/>
              </a:rPr>
              <a:t>40 Years of Reform and Opening-up. Xinhua Net</a:t>
            </a:r>
            <a:r>
              <a:rPr lang="en-US" sz="2000" strike="sngStrike" dirty="0" smtClean="0">
                <a:solidFill>
                  <a:srgbClr val="7030A0"/>
                </a:solidFill>
                <a:latin typeface="+mn-lt"/>
                <a:ea typeface="Times New Roman"/>
                <a:cs typeface="Times New Roman"/>
                <a:sym typeface="Times New Roman"/>
                <a:hlinkClick r:id="rId3"/>
              </a:rPr>
              <a:t> </a:t>
            </a:r>
            <a:r>
              <a:rPr lang="en-US" sz="2000" dirty="0" smtClean="0">
                <a:solidFill>
                  <a:schemeClr val="tx1"/>
                </a:solidFill>
                <a:latin typeface="+mn-lt"/>
                <a:ea typeface="Times New Roman"/>
                <a:cs typeface="Times New Roman"/>
                <a:sym typeface="Times New Roman"/>
              </a:rPr>
              <a:t>http://www.xinhuanet.com/english/special/Chinareform/index.htm </a:t>
            </a:r>
            <a:endParaRPr sz="2000" dirty="0" smtClean="0">
              <a:solidFill>
                <a:schemeClr val="tx1"/>
              </a:solidFill>
              <a:latin typeface="+mn-lt"/>
              <a:ea typeface="Times New Roman"/>
              <a:cs typeface="Times New Roman"/>
            </a:endParaRPr>
          </a:p>
          <a:p>
            <a:pPr marL="285750" marR="0" lvl="0" indent="-285750" algn="l" rtl="0">
              <a:lnSpc>
                <a:spcPct val="130000"/>
              </a:lnSpc>
              <a:spcBef>
                <a:spcPts val="600"/>
              </a:spcBef>
              <a:spcAft>
                <a:spcPts val="600"/>
              </a:spcAft>
              <a:buClr>
                <a:srgbClr val="000000"/>
              </a:buClr>
              <a:buSzPts val="2400"/>
              <a:buFont typeface="Arial"/>
              <a:buChar char="•"/>
            </a:pPr>
            <a:r>
              <a:rPr lang="en-US" sz="2000" b="0" i="0" u="none" strike="noStrike" cap="none" dirty="0" smtClean="0">
                <a:solidFill>
                  <a:srgbClr val="000000"/>
                </a:solidFill>
                <a:latin typeface="+mn-lt"/>
                <a:ea typeface="Times New Roman"/>
                <a:cs typeface="Times New Roman"/>
                <a:sym typeface="Times New Roman"/>
              </a:rPr>
              <a:t>40 </a:t>
            </a:r>
            <a:r>
              <a:rPr lang="en-US" sz="2000" b="0" i="0" u="none" strike="noStrike" cap="none" dirty="0">
                <a:solidFill>
                  <a:srgbClr val="000000"/>
                </a:solidFill>
                <a:latin typeface="+mn-lt"/>
                <a:ea typeface="Times New Roman"/>
                <a:cs typeface="Times New Roman"/>
                <a:sym typeface="Times New Roman"/>
              </a:rPr>
              <a:t>Years of Reform and Opening-up. People.cn.  https://www.dswxyjy.org.cn/BIG5/427277/422466/index.html</a:t>
            </a:r>
            <a:endParaRPr sz="2000" b="0" i="0" u="none" strike="noStrike" cap="none" dirty="0">
              <a:solidFill>
                <a:srgbClr val="000000"/>
              </a:solidFill>
              <a:latin typeface="+mn-lt"/>
              <a:sym typeface="Arial"/>
            </a:endParaRPr>
          </a:p>
          <a:p>
            <a:pPr marL="342900" marR="0" lvl="0" indent="-342900" algn="l" rtl="0">
              <a:lnSpc>
                <a:spcPct val="130000"/>
              </a:lnSpc>
              <a:spcBef>
                <a:spcPts val="600"/>
              </a:spcBef>
              <a:spcAft>
                <a:spcPts val="600"/>
              </a:spcAft>
              <a:buClr>
                <a:srgbClr val="000000"/>
              </a:buClr>
              <a:buSzPts val="2400"/>
              <a:buFont typeface="Arial"/>
              <a:buChar char="•"/>
            </a:pPr>
            <a:r>
              <a:rPr lang="en-US" sz="2000" b="0" i="0" u="none" strike="noStrike" cap="none" dirty="0">
                <a:solidFill>
                  <a:srgbClr val="000000"/>
                </a:solidFill>
                <a:latin typeface="+mn-lt"/>
                <a:ea typeface="Times New Roman"/>
                <a:cs typeface="Times New Roman"/>
                <a:sym typeface="Times New Roman"/>
              </a:rPr>
              <a:t>The China Current. https://</a:t>
            </a:r>
            <a:r>
              <a:rPr lang="en-US" sz="2000" b="0" i="0" u="none" strike="noStrike" cap="none" dirty="0" smtClean="0">
                <a:solidFill>
                  <a:srgbClr val="000000"/>
                </a:solidFill>
                <a:latin typeface="+mn-lt"/>
                <a:ea typeface="Times New Roman"/>
                <a:cs typeface="Times New Roman"/>
                <a:sym typeface="Times New Roman"/>
              </a:rPr>
              <a:t>chinacurrent.com/education/</a:t>
            </a:r>
            <a:endParaRPr sz="2000" b="0" i="0" u="none" strike="noStrike" cap="none" dirty="0">
              <a:solidFill>
                <a:srgbClr val="000000"/>
              </a:solidFill>
              <a:latin typeface="+mn-lt"/>
              <a:sym typeface="Arial"/>
            </a:endParaRPr>
          </a:p>
          <a:p>
            <a:pPr marL="342900" marR="0" lvl="0" indent="-342900" algn="l" rtl="0">
              <a:lnSpc>
                <a:spcPct val="130000"/>
              </a:lnSpc>
              <a:spcBef>
                <a:spcPts val="600"/>
              </a:spcBef>
              <a:spcAft>
                <a:spcPts val="600"/>
              </a:spcAft>
              <a:buClr>
                <a:srgbClr val="000000"/>
              </a:buClr>
              <a:buSzPts val="2400"/>
              <a:buFont typeface="Arial"/>
              <a:buChar char="•"/>
            </a:pPr>
            <a:r>
              <a:rPr lang="en-US" sz="2000" b="0" i="0" u="none" strike="noStrike" cap="none" dirty="0">
                <a:solidFill>
                  <a:srgbClr val="000000"/>
                </a:solidFill>
                <a:latin typeface="+mn-lt"/>
                <a:ea typeface="Times New Roman"/>
                <a:cs typeface="Times New Roman"/>
                <a:sym typeface="Times New Roman"/>
              </a:rPr>
              <a:t>Academy of Chinese Studies – Beautiful Chinese Culture. https://</a:t>
            </a:r>
            <a:r>
              <a:rPr lang="en-US" sz="2000" b="0" i="0" u="none" strike="noStrike" cap="none" dirty="0" smtClean="0">
                <a:solidFill>
                  <a:schemeClr val="tx1"/>
                </a:solidFill>
                <a:latin typeface="+mn-lt"/>
                <a:ea typeface="Times New Roman"/>
                <a:cs typeface="Times New Roman"/>
                <a:sym typeface="Times New Roman"/>
              </a:rPr>
              <a:t>chiculture.org.hk/en</a:t>
            </a:r>
            <a:endParaRPr sz="2000" b="0" i="0" u="none" strike="noStrike" cap="none" dirty="0">
              <a:solidFill>
                <a:schemeClr val="tx1"/>
              </a:solidFill>
              <a:latin typeface="+mn-lt"/>
              <a:sym typeface="Arial"/>
            </a:endParaRPr>
          </a:p>
          <a:p>
            <a:pPr marL="342900" marR="0" lvl="0" indent="-342900" algn="l" rtl="0">
              <a:lnSpc>
                <a:spcPct val="130000"/>
              </a:lnSpc>
              <a:spcBef>
                <a:spcPts val="600"/>
              </a:spcBef>
              <a:spcAft>
                <a:spcPts val="600"/>
              </a:spcAft>
              <a:buClr>
                <a:srgbClr val="000000"/>
              </a:buClr>
              <a:buSzPts val="2400"/>
              <a:buFont typeface="Arial"/>
              <a:buChar char="•"/>
            </a:pPr>
            <a:r>
              <a:rPr lang="en-US" sz="2000" b="0" i="0" u="none" strike="noStrike" cap="none" dirty="0">
                <a:solidFill>
                  <a:srgbClr val="000000"/>
                </a:solidFill>
                <a:latin typeface="+mn-lt"/>
                <a:ea typeface="Times New Roman"/>
                <a:cs typeface="Times New Roman"/>
                <a:sym typeface="Times New Roman"/>
              </a:rPr>
              <a:t>Our Hong Kong Foundation – China 40 Years videos. https://www.bilibili.com/video/BV1nC4y1t7vY?p=4</a:t>
            </a:r>
            <a:endParaRPr sz="2000" b="0" i="0" u="none" strike="noStrike" cap="none" dirty="0">
              <a:solidFill>
                <a:srgbClr val="000000"/>
              </a:solidFill>
              <a:latin typeface="+mn-lt"/>
              <a:ea typeface="Times New Roman"/>
              <a:cs typeface="Times New Roman"/>
              <a:sym typeface="Times New Roman"/>
            </a:endParaRPr>
          </a:p>
        </p:txBody>
      </p:sp>
      <p:sp>
        <p:nvSpPr>
          <p:cNvPr id="1044" name="Google Shape;1044;p93"/>
          <p:cNvSpPr/>
          <p:nvPr/>
        </p:nvSpPr>
        <p:spPr>
          <a:xfrm>
            <a:off x="4306970" y="304189"/>
            <a:ext cx="4583573"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Arial"/>
                <a:ea typeface="Arial"/>
                <a:cs typeface="Arial"/>
                <a:sym typeface="Arial"/>
              </a:rPr>
              <a:t>References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370137"/>
            <a:ext cx="10515600" cy="4351338"/>
          </a:xfrm>
        </p:spPr>
        <p:txBody>
          <a:bodyPr>
            <a:normAutofit/>
          </a:bodyPr>
          <a:lstStyle/>
          <a:p>
            <a:pPr marL="0" indent="0" algn="ctr">
              <a:buNone/>
            </a:pPr>
            <a:r>
              <a:rPr lang="en-US" sz="7200" dirty="0">
                <a:latin typeface="Arial" panose="020B0604020202020204" pitchFamily="34" charset="0"/>
                <a:ea typeface="DFKai-SB" panose="03000509000000000000" pitchFamily="65" charset="-120"/>
                <a:cs typeface="Arial" panose="020B0604020202020204" pitchFamily="34" charset="0"/>
              </a:rPr>
              <a:t>The End</a:t>
            </a:r>
          </a:p>
        </p:txBody>
      </p:sp>
      <p:sp>
        <p:nvSpPr>
          <p:cNvPr id="6" name="灯片编号占位符 1">
            <a:extLst>
              <a:ext uri="{FF2B5EF4-FFF2-40B4-BE49-F238E27FC236}">
                <a16:creationId xmlns:a16="http://schemas.microsoft.com/office/drawing/2014/main" id="{097CB736-3FDA-4F54-96FE-43C008FECCA5}"/>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en-US" altLang="zh-HK"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77</a:t>
            </a:fld>
            <a:endParaRPr kumimoji="0" lang="en-US" altLang="zh-HK"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30490136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3957204" y="257695"/>
            <a:ext cx="40020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標楷體" panose="03000509000000000000" pitchFamily="65" charset="-120"/>
                <a:cs typeface="Times New Roman" panose="02020603050405020304" pitchFamily="18" charset="0"/>
              </a:rPr>
              <a:t>User guide</a:t>
            </a:r>
            <a:endParaRPr kumimoji="0" lang="zh-CN" alt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文本框 10"/>
          <p:cNvSpPr txBox="1">
            <a:spLocks noChangeArrowheads="1"/>
          </p:cNvSpPr>
          <p:nvPr/>
        </p:nvSpPr>
        <p:spPr bwMode="auto">
          <a:xfrm>
            <a:off x="452223" y="1124148"/>
            <a:ext cx="10884877" cy="523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2425" indent="-35242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marL="352425" marR="0" lvl="0" indent="-3524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548235"/>
                </a:solidFill>
                <a:effectLst/>
                <a:uLnTx/>
                <a:uFillTx/>
                <a:latin typeface="Times New Roman" panose="02020603050405020304" pitchFamily="18" charset="0"/>
                <a:ea typeface="標楷體" panose="03000509000000000000" pitchFamily="65" charset="-120"/>
                <a:cs typeface="Times New Roman" panose="02020603050405020304" pitchFamily="18" charset="0"/>
              </a:rPr>
              <a:t>The primary users of this resource are teachers. It aims to provide teachers with content knowledge relevant to the topic to enable teachers to have a deeper understanding of teaching content when preparing for their lessons. </a:t>
            </a:r>
          </a:p>
          <a:p>
            <a:pPr marL="352425" marR="0" lvl="0" indent="-3524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TW" sz="1600" b="1" i="0" u="none" strike="noStrike" kern="1200" cap="none" spc="0" normalizeH="0" baseline="0" noProof="0" dirty="0">
                <a:ln>
                  <a:noFill/>
                </a:ln>
                <a:solidFill>
                  <a:srgbClr val="548235"/>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All data, videos, photos, pictures, questions and suggested answers can be used for multiple purposes, such as teachers’ teaching materials, references for curriculum planning and learning and teaching, and student assignments, etc. To align with Citizenship and Social Development Curriculum and Assessment Guide (Secondary 4-6) (2021) (C&amp;A Guide), this resource should be adapted to cater for students’ learning diversity and the needs of classroom teaching, etc.  </a:t>
            </a:r>
          </a:p>
          <a:p>
            <a:pPr marL="352425" marR="0" lvl="0" indent="-3524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548235"/>
                </a:solidFill>
                <a:effectLst/>
                <a:uLnTx/>
                <a:uFillTx/>
                <a:latin typeface="Times New Roman" panose="02020603050405020304" pitchFamily="18" charset="0"/>
                <a:ea typeface="標楷體" panose="03000509000000000000" pitchFamily="65" charset="-120"/>
                <a:cs typeface="Times New Roman" panose="02020603050405020304" pitchFamily="18" charset="0"/>
              </a:rPr>
              <a:t>Teachers may provide appropriate supplementary notes/ explanations to enrich this resource in order to enhance students’ understanding of the topic and information provided. </a:t>
            </a:r>
          </a:p>
          <a:p>
            <a:pPr marL="352425" marR="0" lvl="0" indent="-3524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TW" sz="1600" b="1" i="0" u="none" strike="noStrike" kern="1200" cap="none" spc="0" normalizeH="0" baseline="0" noProof="0" dirty="0">
                <a:ln>
                  <a:noFill/>
                </a:ln>
                <a:solidFill>
                  <a:srgbClr val="548235"/>
                </a:solidFill>
                <a:effectLst/>
                <a:uLnTx/>
                <a:uFillTx/>
                <a:latin typeface="Times New Roman" panose="02020603050405020304" pitchFamily="18" charset="0"/>
                <a:ea typeface="標楷體" panose="03000509000000000000" pitchFamily="65" charset="-120"/>
                <a:cs typeface="Times New Roman" panose="02020603050405020304" pitchFamily="18" charset="0"/>
              </a:rPr>
              <a:t>In accordance with the curriculum rationale and aims, teachers may select other learning and teaching resources which are correct, reliable, objective and impartial to help students build up a solid knowledge base, develop positive values and attitudes as well as enhance critical thinking and problem solving skills, and various generic skills. </a:t>
            </a:r>
          </a:p>
          <a:p>
            <a:pPr marL="352425" marR="0" lvl="0" indent="-3524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548235"/>
                </a:solidFill>
                <a:effectLst/>
                <a:uLnTx/>
                <a:uFillTx/>
                <a:latin typeface="Times New Roman" panose="02020603050405020304" pitchFamily="18" charset="0"/>
                <a:ea typeface="標楷體" panose="03000509000000000000" pitchFamily="65" charset="-120"/>
                <a:cs typeface="Times New Roman" panose="02020603050405020304" pitchFamily="18" charset="0"/>
              </a:rPr>
              <a:t>If some information cannot be provided in this resource due to copyright issue, teachers may visit relevant websites provided. </a:t>
            </a:r>
          </a:p>
          <a:p>
            <a:pPr marL="352425" marR="0" lvl="0" indent="-352425"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1600" b="1" i="0" u="none" strike="noStrike" kern="1200" cap="none" spc="0" normalizeH="0" baseline="0" noProof="0" dirty="0">
                <a:ln>
                  <a:noFill/>
                </a:ln>
                <a:solidFill>
                  <a:srgbClr val="548235"/>
                </a:solidFill>
                <a:effectLst/>
                <a:uLnTx/>
                <a:uFillTx/>
                <a:latin typeface="Times New Roman" panose="02020603050405020304" pitchFamily="18" charset="0"/>
                <a:ea typeface="標楷體" panose="03000509000000000000" pitchFamily="65" charset="-120"/>
                <a:cs typeface="Times New Roman" panose="02020603050405020304" pitchFamily="18" charset="0"/>
              </a:rPr>
              <a:t>Some information may have been updated when being used by teachers, teachers may visit the corresponding websites to obtain the up-to-date information.</a:t>
            </a:r>
          </a:p>
          <a:p>
            <a:pPr lvl="0" algn="just">
              <a:spcBef>
                <a:spcPts val="600"/>
              </a:spcBef>
              <a:buClrTx/>
              <a:defRPr/>
            </a:pPr>
            <a:r>
              <a:rPr kumimoji="0" lang="en-US" altLang="zh-TW" sz="1600" b="1" i="0" u="none" strike="noStrike" kern="1200" cap="none" spc="0" normalizeH="0" baseline="0" noProof="0" dirty="0">
                <a:ln>
                  <a:noFill/>
                </a:ln>
                <a:solidFill>
                  <a:srgbClr val="548235"/>
                </a:solidFill>
                <a:effectLst/>
                <a:uLnTx/>
                <a:uFillTx/>
                <a:latin typeface="Times New Roman" panose="02020603050405020304" pitchFamily="18" charset="0"/>
                <a:ea typeface="標楷體" panose="03000509000000000000" pitchFamily="65" charset="-120"/>
                <a:cs typeface="Times New Roman" panose="02020603050405020304" pitchFamily="18" charset="0"/>
              </a:rPr>
              <a:t>Please also refer to the C&amp;A Guide to understand the requirements and arrangements of the learning and teaching of the </a:t>
            </a:r>
            <a:r>
              <a:rPr lang="en-US" altLang="zh-TW" sz="1600" b="1" kern="1200" dirty="0">
                <a:solidFill>
                  <a:srgbClr val="548235"/>
                </a:solidFill>
                <a:latin typeface="Times New Roman" panose="02020603050405020304" pitchFamily="18" charset="0"/>
                <a:ea typeface="標楷體" panose="03000509000000000000" pitchFamily="65" charset="-120"/>
                <a:cs typeface="Times New Roman" panose="02020603050405020304" pitchFamily="18" charset="0"/>
              </a:rPr>
              <a:t>curriculum. </a:t>
            </a:r>
            <a:r>
              <a:rPr lang="en-US" altLang="zh-CN" sz="1600" b="1" kern="1200" dirty="0">
                <a:solidFill>
                  <a:srgbClr val="548235"/>
                </a:solidFill>
                <a:latin typeface="Times New Roman" panose="02020603050405020304" pitchFamily="18" charset="0"/>
                <a:ea typeface="標楷體" panose="03000509000000000000" pitchFamily="65" charset="-120"/>
                <a:cs typeface="Times New Roman" panose="02020603050405020304" pitchFamily="18" charset="0"/>
              </a:rPr>
              <a:t>Teachers are welcome to point out the areas need improvement, and welcome to provide updated information to enrich the content for all teachers’ reference.</a:t>
            </a:r>
          </a:p>
        </p:txBody>
      </p:sp>
      <p:sp>
        <p:nvSpPr>
          <p:cNvPr id="6" name="灯片编号占位符 1">
            <a:extLst>
              <a:ext uri="{FF2B5EF4-FFF2-40B4-BE49-F238E27FC236}">
                <a16:creationId xmlns:a16="http://schemas.microsoft.com/office/drawing/2014/main" id="{097CB736-3FDA-4F54-96FE-43C008FECCA5}"/>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en-US" altLang="zh-HK"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78</a:t>
            </a:fld>
            <a:endParaRPr kumimoji="0" lang="en-US" altLang="zh-HK"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391794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文本框 10"/>
          <p:cNvSpPr txBox="1">
            <a:spLocks noChangeArrowheads="1"/>
          </p:cNvSpPr>
          <p:nvPr/>
        </p:nvSpPr>
        <p:spPr bwMode="auto">
          <a:xfrm>
            <a:off x="1941513" y="1420814"/>
            <a:ext cx="8335962"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marL="342900" marR="0" lvl="0" indent="-342900" algn="just"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Some sources were not translated into English as the official English version is not available.</a:t>
            </a:r>
          </a:p>
          <a:p>
            <a:pPr marL="342900" marR="0" lvl="0" indent="-342900" algn="just"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In case of any discrepancy between the Chinese and English versions, the Chinese version shall prevail.</a:t>
            </a:r>
            <a:endParaRPr kumimoji="0" lang="en-US" altLang="zh-CN" sz="2400" b="1" i="0" u="none" strike="noStrike" kern="1200" cap="none" spc="0" normalizeH="0" baseline="0" noProof="0" dirty="0">
              <a:ln>
                <a:noFill/>
              </a:ln>
              <a:solidFill>
                <a:srgbClr val="77933C"/>
              </a:solidFill>
              <a:effectLst/>
              <a:uLnTx/>
              <a:uFillTx/>
              <a:latin typeface="標楷體" panose="03000509000000000000" pitchFamily="65" charset="-120"/>
              <a:ea typeface="標楷體" panose="03000509000000000000" pitchFamily="65" charset="-120"/>
              <a:cs typeface="Times New Roman" panose="02020603050405020304" pitchFamily="18" charset="0"/>
            </a:endParaRPr>
          </a:p>
        </p:txBody>
      </p:sp>
      <p:sp>
        <p:nvSpPr>
          <p:cNvPr id="91139" name="Rectangle 3"/>
          <p:cNvSpPr>
            <a:spLocks noChangeArrowheads="1"/>
          </p:cNvSpPr>
          <p:nvPr/>
        </p:nvSpPr>
        <p:spPr bwMode="auto">
          <a:xfrm>
            <a:off x="4491039" y="668339"/>
            <a:ext cx="3779837" cy="46672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12696" rIns="0" bIns="-12696"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Notice and Disclaimer</a:t>
            </a: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Times New Roman" panose="02020603050405020304" pitchFamily="18" charset="0"/>
              </a:rPr>
              <a:t> </a:t>
            </a:r>
          </a:p>
        </p:txBody>
      </p:sp>
      <p:sp>
        <p:nvSpPr>
          <p:cNvPr id="9114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1EE5F26-7D6E-4458-B389-7BE70DA8A9ED}" type="slidenum">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rPr>
              <a:pPr marL="0" marR="0" lvl="0" indent="0" algn="r" defTabSz="914400" rtl="0" eaLnBrk="1" fontAlgn="auto" latinLnBrk="0" hangingPunct="1">
                <a:lnSpc>
                  <a:spcPct val="100000"/>
                </a:lnSpc>
                <a:spcBef>
                  <a:spcPct val="0"/>
                </a:spcBef>
                <a:spcAft>
                  <a:spcPts val="0"/>
                </a:spcAft>
                <a:buClrTx/>
                <a:buSzTx/>
                <a:buFontTx/>
                <a:buNone/>
                <a:tabLst/>
                <a:defRPr/>
              </a:pPr>
              <a:t>79</a:t>
            </a:fld>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12612212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5"/>
          <p:cNvSpPr txBox="1"/>
          <p:nvPr/>
        </p:nvSpPr>
        <p:spPr>
          <a:xfrm>
            <a:off x="483525" y="6150599"/>
            <a:ext cx="10366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dirty="0" smtClean="0">
                <a:solidFill>
                  <a:schemeClr val="dk1"/>
                </a:solidFill>
              </a:rPr>
              <a:t>Rationing coupons for </a:t>
            </a:r>
            <a:r>
              <a:rPr lang="en-US" dirty="0">
                <a:solidFill>
                  <a:schemeClr val="dk1"/>
                </a:solidFill>
              </a:rPr>
              <a:t>meat, </a:t>
            </a:r>
            <a:r>
              <a:rPr lang="en-US" dirty="0" smtClean="0">
                <a:solidFill>
                  <a:schemeClr val="dk1"/>
                </a:solidFill>
              </a:rPr>
              <a:t>staple food, </a:t>
            </a:r>
            <a:r>
              <a:rPr lang="en-US" dirty="0">
                <a:solidFill>
                  <a:schemeClr val="dk1"/>
                </a:solidFill>
              </a:rPr>
              <a:t>and cloth in 60s and 70s of the 20th c</a:t>
            </a:r>
            <a:r>
              <a:rPr lang="en-US" dirty="0" smtClean="0">
                <a:solidFill>
                  <a:schemeClr val="dk1"/>
                </a:solidFill>
              </a:rPr>
              <a:t>entury  </a:t>
            </a:r>
            <a:endParaRPr dirty="0">
              <a:solidFill>
                <a:schemeClr val="dk1"/>
              </a:solidFill>
            </a:endParaRPr>
          </a:p>
        </p:txBody>
      </p:sp>
      <p:pic>
        <p:nvPicPr>
          <p:cNvPr id="179" name="Google Shape;179;p25" descr="图片包含 日历&#10;&#10;描述已自动生成"/>
          <p:cNvPicPr preferRelativeResize="0"/>
          <p:nvPr/>
        </p:nvPicPr>
        <p:blipFill rotWithShape="1">
          <a:blip r:embed="rId3">
            <a:alphaModFix/>
          </a:blip>
          <a:srcRect/>
          <a:stretch/>
        </p:blipFill>
        <p:spPr>
          <a:xfrm>
            <a:off x="888487" y="997786"/>
            <a:ext cx="3678265" cy="5020150"/>
          </a:xfrm>
          <a:prstGeom prst="rect">
            <a:avLst/>
          </a:prstGeom>
          <a:noFill/>
          <a:ln w="12700" cap="sq" cmpd="sng">
            <a:solidFill>
              <a:srgbClr val="000000"/>
            </a:solidFill>
            <a:prstDash val="solid"/>
            <a:miter lim="800000"/>
            <a:headEnd type="none" w="sm" len="sm"/>
            <a:tailEnd type="none" w="sm" len="sm"/>
          </a:ln>
          <a:effectLst>
            <a:outerShdw blurRad="50800" dist="38100" dir="2700000" algn="tl" rotWithShape="0">
              <a:srgbClr val="000000">
                <a:alpha val="17254"/>
              </a:srgbClr>
            </a:outerShdw>
          </a:effectLst>
        </p:spPr>
      </p:pic>
      <p:grpSp>
        <p:nvGrpSpPr>
          <p:cNvPr id="180" name="Google Shape;180;p25"/>
          <p:cNvGrpSpPr/>
          <p:nvPr/>
        </p:nvGrpSpPr>
        <p:grpSpPr>
          <a:xfrm>
            <a:off x="4870382" y="1120159"/>
            <a:ext cx="7152398" cy="4606267"/>
            <a:chOff x="6390323" y="1365226"/>
            <a:chExt cx="6072356" cy="4210492"/>
          </a:xfrm>
        </p:grpSpPr>
        <p:sp>
          <p:nvSpPr>
            <p:cNvPr id="181" name="Google Shape;181;p25"/>
            <p:cNvSpPr/>
            <p:nvPr/>
          </p:nvSpPr>
          <p:spPr>
            <a:xfrm>
              <a:off x="6649252" y="1491522"/>
              <a:ext cx="5338913" cy="3014369"/>
            </a:xfrm>
            <a:prstGeom prst="roundRect">
              <a:avLst>
                <a:gd name="adj" fmla="val 0"/>
              </a:avLst>
            </a:prstGeom>
            <a:solidFill>
              <a:srgbClr val="4472C4">
                <a:alpha val="1333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2" name="Google Shape;182;p25"/>
            <p:cNvSpPr/>
            <p:nvPr/>
          </p:nvSpPr>
          <p:spPr>
            <a:xfrm>
              <a:off x="6390323" y="1365226"/>
              <a:ext cx="6072356" cy="4210492"/>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83" name="Google Shape;183;p25"/>
            <p:cNvGrpSpPr/>
            <p:nvPr/>
          </p:nvGrpSpPr>
          <p:grpSpPr>
            <a:xfrm>
              <a:off x="6554500" y="1536138"/>
              <a:ext cx="5744075" cy="3304100"/>
              <a:chOff x="2547665" y="1752750"/>
              <a:chExt cx="9333000" cy="2323975"/>
            </a:xfrm>
          </p:grpSpPr>
          <p:sp>
            <p:nvSpPr>
              <p:cNvPr id="184" name="Google Shape;184;p25"/>
              <p:cNvSpPr/>
              <p:nvPr/>
            </p:nvSpPr>
            <p:spPr>
              <a:xfrm>
                <a:off x="3077994" y="1752750"/>
                <a:ext cx="8272222" cy="45511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dirty="0">
                    <a:solidFill>
                      <a:srgbClr val="000000"/>
                    </a:solidFill>
                    <a:latin typeface="Arial"/>
                    <a:ea typeface="Arial"/>
                    <a:cs typeface="Arial"/>
                    <a:sym typeface="Arial"/>
                  </a:rPr>
                  <a:t>Standard of living was stagnant</a:t>
                </a:r>
                <a:endParaRPr sz="3000" b="0" i="0" u="none" strike="noStrike" cap="none" dirty="0">
                  <a:solidFill>
                    <a:srgbClr val="000000"/>
                  </a:solidFill>
                  <a:latin typeface="Arial"/>
                  <a:ea typeface="Arial"/>
                  <a:cs typeface="Arial"/>
                  <a:sym typeface="Arial"/>
                </a:endParaRPr>
              </a:p>
            </p:txBody>
          </p:sp>
          <p:sp>
            <p:nvSpPr>
              <p:cNvPr id="185" name="Google Shape;185;p25"/>
              <p:cNvSpPr/>
              <p:nvPr/>
            </p:nvSpPr>
            <p:spPr>
              <a:xfrm>
                <a:off x="2547665" y="2344225"/>
                <a:ext cx="9333000" cy="1732500"/>
              </a:xfrm>
              <a:prstGeom prst="rect">
                <a:avLst/>
              </a:prstGeom>
              <a:noFill/>
              <a:ln>
                <a:noFill/>
              </a:ln>
            </p:spPr>
            <p:txBody>
              <a:bodyPr spcFirstLastPara="1" wrap="square" lIns="91425" tIns="45700" rIns="91425" bIns="45700" anchor="t" anchorCtr="0">
                <a:noAutofit/>
              </a:bodyPr>
              <a:lstStyle/>
              <a:p>
                <a:pPr marL="0" lvl="0" indent="0" algn="just" rtl="0">
                  <a:lnSpc>
                    <a:spcPct val="120000"/>
                  </a:lnSpc>
                  <a:spcBef>
                    <a:spcPts val="0"/>
                  </a:spcBef>
                  <a:spcAft>
                    <a:spcPts val="0"/>
                  </a:spcAft>
                  <a:buClr>
                    <a:schemeClr val="dk1"/>
                  </a:buClr>
                  <a:buSzPts val="2600"/>
                  <a:buFont typeface="Arial"/>
                  <a:buNone/>
                </a:pPr>
                <a:r>
                  <a:rPr lang="en-US" sz="2400" dirty="0">
                    <a:solidFill>
                      <a:schemeClr val="dk1"/>
                    </a:solidFill>
                  </a:rPr>
                  <a:t>From 1960-1977, salary for urban employees was stagnant. Major light industry products and agricultural by-products were in serious shortage. Basic necessities were provided through the ration system with coupons</a:t>
                </a:r>
                <a:r>
                  <a:rPr lang="en-US" sz="2400" dirty="0" smtClean="0">
                    <a:solidFill>
                      <a:schemeClr val="dk1"/>
                    </a:solidFill>
                  </a:rPr>
                  <a:t>. </a:t>
                </a:r>
                <a:endParaRPr sz="2400" dirty="0">
                  <a:solidFill>
                    <a:schemeClr val="dk1"/>
                  </a:solidFill>
                </a:endParaRPr>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6"/>
          <p:cNvSpPr txBox="1"/>
          <p:nvPr/>
        </p:nvSpPr>
        <p:spPr>
          <a:xfrm>
            <a:off x="7040896" y="4688111"/>
            <a:ext cx="4480546" cy="110795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200"/>
              <a:buFont typeface="Arial"/>
              <a:buNone/>
            </a:pPr>
            <a:r>
              <a:rPr lang="en-US" sz="2200" dirty="0" smtClean="0">
                <a:solidFill>
                  <a:schemeClr val="dk1"/>
                </a:solidFill>
                <a:latin typeface="+mn-lt"/>
                <a:ea typeface="Times New Roman"/>
                <a:cs typeface="Times New Roman"/>
                <a:sym typeface="Times New Roman"/>
              </a:rPr>
              <a:t>Chinese delegates at </a:t>
            </a:r>
            <a:r>
              <a:rPr lang="en-US" sz="2200" dirty="0">
                <a:solidFill>
                  <a:schemeClr val="dk1"/>
                </a:solidFill>
                <a:latin typeface="+mn-lt"/>
                <a:ea typeface="Times New Roman"/>
                <a:cs typeface="Times New Roman"/>
                <a:sym typeface="Times New Roman"/>
              </a:rPr>
              <a:t>the 26th United Nations General Assembly  in October 1971 </a:t>
            </a:r>
            <a:endParaRPr sz="2200" dirty="0">
              <a:solidFill>
                <a:schemeClr val="dk1"/>
              </a:solidFill>
              <a:latin typeface="+mn-lt"/>
              <a:ea typeface="Times New Roman"/>
              <a:cs typeface="Times New Roman"/>
              <a:sym typeface="Times New Roman"/>
            </a:endParaRPr>
          </a:p>
        </p:txBody>
      </p:sp>
      <p:grpSp>
        <p:nvGrpSpPr>
          <p:cNvPr id="192" name="Google Shape;192;p26"/>
          <p:cNvGrpSpPr/>
          <p:nvPr/>
        </p:nvGrpSpPr>
        <p:grpSpPr>
          <a:xfrm>
            <a:off x="461119" y="1625237"/>
            <a:ext cx="6150428" cy="3897739"/>
            <a:chOff x="6250758" y="1238252"/>
            <a:chExt cx="5511568" cy="3371957"/>
          </a:xfrm>
        </p:grpSpPr>
        <p:sp>
          <p:nvSpPr>
            <p:cNvPr id="193" name="Google Shape;193;p26"/>
            <p:cNvSpPr/>
            <p:nvPr/>
          </p:nvSpPr>
          <p:spPr>
            <a:xfrm>
              <a:off x="6250758" y="1595840"/>
              <a:ext cx="5338913" cy="3014369"/>
            </a:xfrm>
            <a:prstGeom prst="roundRect">
              <a:avLst>
                <a:gd name="adj" fmla="val 0"/>
              </a:avLst>
            </a:prstGeom>
            <a:solidFill>
              <a:srgbClr val="4472C4">
                <a:alpha val="1333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194" name="Google Shape;194;p26"/>
            <p:cNvSpPr/>
            <p:nvPr/>
          </p:nvSpPr>
          <p:spPr>
            <a:xfrm>
              <a:off x="6355748" y="1238252"/>
              <a:ext cx="5406578" cy="3289362"/>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195" name="Google Shape;195;p26"/>
            <p:cNvSpPr/>
            <p:nvPr/>
          </p:nvSpPr>
          <p:spPr>
            <a:xfrm>
              <a:off x="6471272" y="1484551"/>
              <a:ext cx="5118397" cy="2796763"/>
            </a:xfrm>
            <a:prstGeom prst="rect">
              <a:avLst/>
            </a:prstGeom>
            <a:noFill/>
            <a:ln>
              <a:noFill/>
            </a:ln>
          </p:spPr>
          <p:txBody>
            <a:bodyPr spcFirstLastPara="1" wrap="square" lIns="91425" tIns="45700" rIns="91425" bIns="45700" anchor="t" anchorCtr="0">
              <a:noAutofit/>
            </a:bodyPr>
            <a:lstStyle/>
            <a:p>
              <a:pPr marL="0" marR="0" lvl="0" indent="0" algn="just" rtl="0">
                <a:lnSpc>
                  <a:spcPct val="120000"/>
                </a:lnSpc>
                <a:spcBef>
                  <a:spcPts val="0"/>
                </a:spcBef>
                <a:spcAft>
                  <a:spcPts val="0"/>
                </a:spcAft>
                <a:buClr>
                  <a:srgbClr val="000000"/>
                </a:buClr>
                <a:buSzPts val="2000"/>
                <a:buFont typeface="Arial"/>
                <a:buNone/>
              </a:pPr>
              <a:r>
                <a:rPr lang="en-US" sz="2000" dirty="0">
                  <a:solidFill>
                    <a:schemeClr val="dk1"/>
                  </a:solidFill>
                </a:rPr>
                <a:t>In October 1971, the United Nations restored China’s lawful seat. </a:t>
              </a:r>
              <a:r>
                <a:rPr lang="en-US" sz="2000" dirty="0" smtClean="0">
                  <a:solidFill>
                    <a:schemeClr val="dk1"/>
                  </a:solidFill>
                </a:rPr>
                <a:t> Thereafter</a:t>
              </a:r>
              <a:r>
                <a:rPr lang="en-US" sz="2000" dirty="0">
                  <a:solidFill>
                    <a:schemeClr val="dk1"/>
                  </a:solidFill>
                </a:rPr>
                <a:t>, the relationship between China and the USA was </a:t>
              </a:r>
              <a:r>
                <a:rPr lang="en-US" sz="2000" dirty="0" err="1">
                  <a:solidFill>
                    <a:schemeClr val="dk1"/>
                  </a:solidFill>
                </a:rPr>
                <a:t>normalised</a:t>
              </a:r>
              <a:r>
                <a:rPr lang="en-US" sz="2000" dirty="0">
                  <a:solidFill>
                    <a:schemeClr val="dk1"/>
                  </a:solidFill>
                </a:rPr>
                <a:t>. China also established diplomatic relationships with Japan and </a:t>
              </a:r>
              <a:r>
                <a:rPr lang="en-US" sz="2000" dirty="0" smtClean="0">
                  <a:solidFill>
                    <a:schemeClr val="dk1"/>
                  </a:solidFill>
                </a:rPr>
                <a:t>major developed </a:t>
              </a:r>
              <a:r>
                <a:rPr lang="en-US" sz="2000" dirty="0">
                  <a:solidFill>
                    <a:schemeClr val="dk1"/>
                  </a:solidFill>
                </a:rPr>
                <a:t>countries in the </a:t>
              </a:r>
              <a:r>
                <a:rPr lang="en-US" sz="2000" dirty="0" smtClean="0">
                  <a:solidFill>
                    <a:schemeClr val="dk1"/>
                  </a:solidFill>
                </a:rPr>
                <a:t>western </a:t>
              </a:r>
              <a:r>
                <a:rPr lang="en-US" sz="2000" dirty="0">
                  <a:solidFill>
                    <a:schemeClr val="dk1"/>
                  </a:solidFill>
                </a:rPr>
                <a:t>Europe</a:t>
              </a:r>
              <a:r>
                <a:rPr lang="en-US" sz="2000" dirty="0" smtClean="0">
                  <a:solidFill>
                    <a:schemeClr val="dk1"/>
                  </a:solidFill>
                </a:rPr>
                <a:t>.  The global environment was becoming </a:t>
              </a:r>
              <a:r>
                <a:rPr lang="en-US" sz="2000" dirty="0" err="1" smtClean="0">
                  <a:solidFill>
                    <a:schemeClr val="dk1"/>
                  </a:solidFill>
                </a:rPr>
                <a:t>favourable</a:t>
              </a:r>
              <a:r>
                <a:rPr lang="en-US" sz="2000" dirty="0" smtClean="0">
                  <a:solidFill>
                    <a:schemeClr val="dk1"/>
                  </a:solidFill>
                </a:rPr>
                <a:t> for </a:t>
              </a:r>
              <a:r>
                <a:rPr lang="en-US" sz="2000" dirty="0">
                  <a:solidFill>
                    <a:schemeClr val="dk1"/>
                  </a:solidFill>
                </a:rPr>
                <a:t>China’s </a:t>
              </a:r>
              <a:r>
                <a:rPr lang="en-US" sz="2000" dirty="0" smtClean="0">
                  <a:solidFill>
                    <a:schemeClr val="dk1"/>
                  </a:solidFill>
                </a:rPr>
                <a:t>development.</a:t>
              </a:r>
              <a:endParaRPr sz="2000" dirty="0">
                <a:solidFill>
                  <a:schemeClr val="dk1"/>
                </a:solidFill>
              </a:endParaRPr>
            </a:p>
            <a:p>
              <a:pPr marL="0" lvl="0" indent="0" algn="just" rtl="0">
                <a:lnSpc>
                  <a:spcPct val="120000"/>
                </a:lnSpc>
                <a:spcBef>
                  <a:spcPts val="0"/>
                </a:spcBef>
                <a:spcAft>
                  <a:spcPts val="0"/>
                </a:spcAft>
                <a:buClr>
                  <a:schemeClr val="dk1"/>
                </a:buClr>
                <a:buSzPts val="2000"/>
                <a:buFont typeface="Arial"/>
                <a:buNone/>
              </a:pPr>
              <a:endParaRPr sz="2000" dirty="0">
                <a:solidFill>
                  <a:schemeClr val="dk1"/>
                </a:solidFill>
              </a:endParaRPr>
            </a:p>
            <a:p>
              <a:pPr marL="0" lvl="0" indent="0" algn="just" rtl="0">
                <a:lnSpc>
                  <a:spcPct val="120000"/>
                </a:lnSpc>
                <a:spcBef>
                  <a:spcPts val="0"/>
                </a:spcBef>
                <a:spcAft>
                  <a:spcPts val="0"/>
                </a:spcAft>
                <a:buClr>
                  <a:schemeClr val="dk1"/>
                </a:buClr>
                <a:buSzPts val="2000"/>
                <a:buFont typeface="Arial"/>
                <a:buNone/>
              </a:pPr>
              <a:endParaRPr sz="2000" dirty="0">
                <a:solidFill>
                  <a:schemeClr val="dk1"/>
                </a:solidFill>
              </a:endParaRPr>
            </a:p>
          </p:txBody>
        </p:sp>
      </p:grpSp>
      <p:sp>
        <p:nvSpPr>
          <p:cNvPr id="196" name="Google Shape;196;p26"/>
          <p:cNvSpPr txBox="1"/>
          <p:nvPr/>
        </p:nvSpPr>
        <p:spPr>
          <a:xfrm>
            <a:off x="795528" y="452156"/>
            <a:ext cx="10358851" cy="53549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chemeClr val="dk1"/>
              </a:buClr>
              <a:buSzPts val="4000"/>
              <a:buFont typeface="Times New Roman"/>
              <a:buNone/>
            </a:pPr>
            <a:r>
              <a:rPr lang="en-US" sz="3200" b="1" i="0" u="none" strike="noStrike" cap="none" dirty="0" smtClean="0">
                <a:solidFill>
                  <a:schemeClr val="dk1"/>
                </a:solidFill>
                <a:latin typeface="Arial"/>
                <a:ea typeface="Arial"/>
                <a:cs typeface="Arial"/>
                <a:sym typeface="Arial"/>
              </a:rPr>
              <a:t>Adaption </a:t>
            </a:r>
            <a:r>
              <a:rPr lang="en-US" sz="3200" b="1" i="0" u="none" strike="noStrike" cap="none" dirty="0">
                <a:solidFill>
                  <a:schemeClr val="dk1"/>
                </a:solidFill>
                <a:latin typeface="Arial"/>
                <a:ea typeface="Arial"/>
                <a:cs typeface="Arial"/>
                <a:sym typeface="Arial"/>
              </a:rPr>
              <a:t>to the changes in international situation</a:t>
            </a:r>
            <a:endParaRPr sz="3200" b="1" i="0" u="none" strike="noStrike" cap="none" dirty="0">
              <a:solidFill>
                <a:schemeClr val="dk1"/>
              </a:solidFill>
              <a:latin typeface="Arial"/>
              <a:ea typeface="Arial"/>
              <a:cs typeface="Arial"/>
              <a:sym typeface="Arial"/>
            </a:endParaRPr>
          </a:p>
        </p:txBody>
      </p:sp>
      <p:pic>
        <p:nvPicPr>
          <p:cNvPr id="197" name="Google Shape;197;p26" descr="重返联合国50周年丨他，是新中国首任常驻联合国代表_黄华- 全网搜"/>
          <p:cNvPicPr preferRelativeResize="0"/>
          <p:nvPr/>
        </p:nvPicPr>
        <p:blipFill rotWithShape="1">
          <a:blip r:embed="rId3">
            <a:alphaModFix/>
          </a:blip>
          <a:srcRect/>
          <a:stretch/>
        </p:blipFill>
        <p:spPr>
          <a:xfrm>
            <a:off x="7183727" y="1442357"/>
            <a:ext cx="4337714" cy="3129639"/>
          </a:xfrm>
          <a:prstGeom prst="rect">
            <a:avLst/>
          </a:prstGeom>
          <a:noFill/>
          <a:ln w="19050" cap="flat" cmpd="sng">
            <a:solidFill>
              <a:schemeClr val="dk1"/>
            </a:solidFill>
            <a:prstDash val="solid"/>
            <a:round/>
            <a:headEnd type="none" w="sm" len="sm"/>
            <a:tailEnd type="none" w="sm" len="sm"/>
          </a:ln>
        </p:spPr>
      </p:pic>
      <p:sp>
        <p:nvSpPr>
          <p:cNvPr id="198" name="Google Shape;198;p26"/>
          <p:cNvSpPr/>
          <p:nvPr/>
        </p:nvSpPr>
        <p:spPr>
          <a:xfrm>
            <a:off x="8255977" y="6250776"/>
            <a:ext cx="3286424" cy="40011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Source: Xinhua News Agency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10398</Words>
  <Application>Microsoft Office PowerPoint</Application>
  <PresentationFormat>寬螢幕</PresentationFormat>
  <Paragraphs>541</Paragraphs>
  <Slides>79</Slides>
  <Notes>76</Notes>
  <HiddenSlides>0</HiddenSlides>
  <MMClips>0</MMClips>
  <ScaleCrop>false</ScaleCrop>
  <HeadingPairs>
    <vt:vector size="6" baseType="variant">
      <vt:variant>
        <vt:lpstr>使用字型</vt:lpstr>
      </vt:variant>
      <vt:variant>
        <vt:i4>16</vt:i4>
      </vt:variant>
      <vt:variant>
        <vt:lpstr>佈景主題</vt:lpstr>
      </vt:variant>
      <vt:variant>
        <vt:i4>2</vt:i4>
      </vt:variant>
      <vt:variant>
        <vt:lpstr>投影片標題</vt:lpstr>
      </vt:variant>
      <vt:variant>
        <vt:i4>79</vt:i4>
      </vt:variant>
    </vt:vector>
  </HeadingPairs>
  <TitlesOfParts>
    <vt:vector size="97" baseType="lpstr">
      <vt:lpstr>標楷體</vt:lpstr>
      <vt:lpstr>等线</vt:lpstr>
      <vt:lpstr>Times New Roman</vt:lpstr>
      <vt:lpstr>Calibri Light</vt:lpstr>
      <vt:lpstr>Teko</vt:lpstr>
      <vt:lpstr>Noto Sans Symbols</vt:lpstr>
      <vt:lpstr>SimSun</vt:lpstr>
      <vt:lpstr>Arial</vt:lpstr>
      <vt:lpstr>Microsoft JhengHei</vt:lpstr>
      <vt:lpstr>新細明體</vt:lpstr>
      <vt:lpstr>Calibri</vt:lpstr>
      <vt:lpstr>SimSun</vt:lpstr>
      <vt:lpstr>Roboto</vt:lpstr>
      <vt:lpstr>Questrial</vt:lpstr>
      <vt:lpstr>標楷體</vt:lpstr>
      <vt:lpstr>MS PGothic</vt:lpstr>
      <vt:lpstr>Office 主题​​</vt:lpstr>
      <vt:lpstr>1_Office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The significance of adjustment of the New “Three-step development strategy”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2022-10-20T04:53:38Z</dcterms:modified>
</cp:coreProperties>
</file>