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67"/>
  </p:notesMasterIdLst>
  <p:handoutMasterIdLst>
    <p:handoutMasterId r:id="rId68"/>
  </p:handoutMasterIdLst>
  <p:sldIdLst>
    <p:sldId id="810" r:id="rId2"/>
    <p:sldId id="811" r:id="rId3"/>
    <p:sldId id="812" r:id="rId4"/>
    <p:sldId id="813" r:id="rId5"/>
    <p:sldId id="814" r:id="rId6"/>
    <p:sldId id="815" r:id="rId7"/>
    <p:sldId id="816" r:id="rId8"/>
    <p:sldId id="817" r:id="rId9"/>
    <p:sldId id="818" r:id="rId10"/>
    <p:sldId id="819" r:id="rId11"/>
    <p:sldId id="820" r:id="rId12"/>
    <p:sldId id="821" r:id="rId13"/>
    <p:sldId id="822" r:id="rId14"/>
    <p:sldId id="823" r:id="rId15"/>
    <p:sldId id="824" r:id="rId16"/>
    <p:sldId id="825" r:id="rId17"/>
    <p:sldId id="826" r:id="rId18"/>
    <p:sldId id="827" r:id="rId19"/>
    <p:sldId id="828" r:id="rId20"/>
    <p:sldId id="829" r:id="rId21"/>
    <p:sldId id="840" r:id="rId22"/>
    <p:sldId id="841" r:id="rId23"/>
    <p:sldId id="832" r:id="rId24"/>
    <p:sldId id="842" r:id="rId25"/>
    <p:sldId id="843" r:id="rId26"/>
    <p:sldId id="844" r:id="rId27"/>
    <p:sldId id="846" r:id="rId28"/>
    <p:sldId id="847" r:id="rId29"/>
    <p:sldId id="873" r:id="rId30"/>
    <p:sldId id="874" r:id="rId31"/>
    <p:sldId id="875" r:id="rId32"/>
    <p:sldId id="806" r:id="rId33"/>
    <p:sldId id="845" r:id="rId34"/>
    <p:sldId id="789" r:id="rId35"/>
    <p:sldId id="876" r:id="rId36"/>
    <p:sldId id="877" r:id="rId37"/>
    <p:sldId id="878" r:id="rId38"/>
    <p:sldId id="879" r:id="rId39"/>
    <p:sldId id="880" r:id="rId40"/>
    <p:sldId id="849" r:id="rId41"/>
    <p:sldId id="850" r:id="rId42"/>
    <p:sldId id="851" r:id="rId43"/>
    <p:sldId id="852" r:id="rId44"/>
    <p:sldId id="853" r:id="rId45"/>
    <p:sldId id="854" r:id="rId46"/>
    <p:sldId id="855" r:id="rId47"/>
    <p:sldId id="856" r:id="rId48"/>
    <p:sldId id="857" r:id="rId49"/>
    <p:sldId id="858" r:id="rId50"/>
    <p:sldId id="859" r:id="rId51"/>
    <p:sldId id="881" r:id="rId52"/>
    <p:sldId id="860" r:id="rId53"/>
    <p:sldId id="861" r:id="rId54"/>
    <p:sldId id="862" r:id="rId55"/>
    <p:sldId id="863" r:id="rId56"/>
    <p:sldId id="864" r:id="rId57"/>
    <p:sldId id="865" r:id="rId58"/>
    <p:sldId id="866" r:id="rId59"/>
    <p:sldId id="867" r:id="rId60"/>
    <p:sldId id="868" r:id="rId61"/>
    <p:sldId id="869" r:id="rId62"/>
    <p:sldId id="731" r:id="rId63"/>
    <p:sldId id="730" r:id="rId64"/>
    <p:sldId id="871" r:id="rId65"/>
    <p:sldId id="872" r:id="rId66"/>
  </p:sldIdLst>
  <p:sldSz cx="12192000" cy="6858000"/>
  <p:notesSz cx="9926638" cy="6797675"/>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42">
          <p15:clr>
            <a:srgbClr val="A4A3A4"/>
          </p15:clr>
        </p15:guide>
        <p15:guide id="2" pos="37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3" name="作者" initials="A" lastIdx="0"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78A"/>
    <a:srgbClr val="E9EFEE"/>
    <a:srgbClr val="597E86"/>
    <a:srgbClr val="6E88A9"/>
    <a:srgbClr val="88A49F"/>
    <a:srgbClr val="8B81A0"/>
    <a:srgbClr val="65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6357" autoAdjust="0"/>
  </p:normalViewPr>
  <p:slideViewPr>
    <p:cSldViewPr snapToGrid="0">
      <p:cViewPr varScale="1">
        <p:scale>
          <a:sx n="115" d="100"/>
          <a:sy n="115" d="100"/>
        </p:scale>
        <p:origin x="348" y="108"/>
      </p:cViewPr>
      <p:guideLst>
        <p:guide orient="horz" pos="2142"/>
        <p:guide pos="3740"/>
      </p:guideLst>
    </p:cSldViewPr>
  </p:slideViewPr>
  <p:notesTextViewPr>
    <p:cViewPr>
      <p:scale>
        <a:sx n="1" d="1"/>
        <a:sy n="1" d="1"/>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5F0B6-DC60-4243-BE4A-52C87B1398C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A97D4B7-BD33-4242-AC7F-4DD8D95DB337}">
      <dgm:prSet custT="1"/>
      <dgm:spPr>
        <a:solidFill>
          <a:srgbClr val="92D050"/>
        </a:solidFill>
      </dgm:spPr>
      <dgm:t>
        <a:bodyPr/>
        <a:lstStyle/>
        <a:p>
          <a:pPr algn="just"/>
          <a:r>
            <a:rPr kumimoji="1" lang="en-US" altLang="zh-TW" sz="2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Stay updated with relevant information about the election</a:t>
          </a:r>
          <a:endParaRPr lang="en-US" sz="22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dgm:t>
    </dgm:pt>
    <dgm:pt modelId="{CC9024BC-DDD9-46DC-BD8C-90D3ED120EBF}" type="parTrans" cxnId="{4A4B85CB-B6E0-441F-9C57-59C9DBAF7CAE}">
      <dgm:prSet/>
      <dgm:spPr/>
      <dgm:t>
        <a:bodyPr/>
        <a:lstStyle/>
        <a:p>
          <a:endParaRPr lang="en-US"/>
        </a:p>
      </dgm:t>
    </dgm:pt>
    <dgm:pt modelId="{2C7568BC-A9A0-42B8-8177-DC874749FD8E}" type="sibTrans" cxnId="{4A4B85CB-B6E0-441F-9C57-59C9DBAF7CAE}">
      <dgm:prSet/>
      <dgm:spPr/>
      <dgm:t>
        <a:bodyPr/>
        <a:lstStyle/>
        <a:p>
          <a:endParaRPr lang="en-US"/>
        </a:p>
      </dgm:t>
    </dgm:pt>
    <dgm:pt modelId="{BB4697BF-9388-40B9-A571-EED2821F65B2}">
      <dgm:prSet custT="1"/>
      <dgm:spPr>
        <a:solidFill>
          <a:srgbClr val="F8E6F6"/>
        </a:solidFill>
      </dgm:spPr>
      <dgm:t>
        <a:bodyPr/>
        <a:lstStyle/>
        <a:p>
          <a:pPr algn="just"/>
          <a:r>
            <a:rPr lang="en-US" sz="2200" dirty="0">
              <a:solidFill>
                <a:schemeClr val="tx1"/>
              </a:solidFill>
              <a:latin typeface="Times New Roman" panose="02020603050405020304" pitchFamily="18" charset="0"/>
              <a:cs typeface="Times New Roman" panose="02020603050405020304" pitchFamily="18" charset="0"/>
            </a:rPr>
            <a:t>Explain to family members the meaning of this election and encourage them to participate and vote in the upcoming 2025 Legislative Council General Election</a:t>
          </a:r>
          <a:endParaRPr 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dgm:t>
    </dgm:pt>
    <dgm:pt modelId="{8850542E-A7C5-4BCD-A480-842012535595}" type="parTrans" cxnId="{876F16C9-2A92-4BE9-A007-35DBFEB19165}">
      <dgm:prSet/>
      <dgm:spPr/>
      <dgm:t>
        <a:bodyPr/>
        <a:lstStyle/>
        <a:p>
          <a:endParaRPr lang="en-US"/>
        </a:p>
      </dgm:t>
    </dgm:pt>
    <dgm:pt modelId="{0C74757F-6C25-4650-A8F0-2F27A1B18A15}" type="sibTrans" cxnId="{876F16C9-2A92-4BE9-A007-35DBFEB19165}">
      <dgm:prSet/>
      <dgm:spPr/>
      <dgm:t>
        <a:bodyPr/>
        <a:lstStyle/>
        <a:p>
          <a:endParaRPr lang="en-US"/>
        </a:p>
      </dgm:t>
    </dgm:pt>
    <dgm:pt modelId="{4B709257-5A0E-4E98-9C44-844266C89C8D}">
      <dgm:prSet custT="1"/>
      <dgm:spPr>
        <a:solidFill>
          <a:srgbClr val="FC8E98"/>
        </a:solidFill>
      </dgm:spPr>
      <dgm:t>
        <a:bodyPr/>
        <a:lstStyle/>
        <a:p>
          <a:pPr lvl="0" algn="just" defTabSz="1422400">
            <a:spcBef>
              <a:spcPct val="0"/>
            </a:spcBef>
            <a:spcAft>
              <a:spcPct val="35000"/>
            </a:spcAft>
          </a:pPr>
          <a:r>
            <a:rPr lang="en-US" sz="2000" b="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Organise</a:t>
          </a:r>
          <a:r>
            <a:rPr lang="en-US" sz="2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activities in schools to raise students’ awareness of the 2025 </a:t>
          </a:r>
          <a:r>
            <a:rPr lang="en-US" altLang="zh-TW" sz="2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Legislative Council General Election to help students understand the significance of this election in ensuring the implementation of “one country, two systems” and promoting Hong Kong's long-term development.</a:t>
          </a:r>
          <a:endParaRPr lang="en-US" sz="20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dgm:t>
    </dgm:pt>
    <dgm:pt modelId="{2A6AF90D-54CF-4309-B324-302E69F29C88}" type="parTrans" cxnId="{33E74F6C-6739-457D-A26B-10661E4D7600}">
      <dgm:prSet/>
      <dgm:spPr/>
      <dgm:t>
        <a:bodyPr/>
        <a:lstStyle/>
        <a:p>
          <a:endParaRPr lang="en-US"/>
        </a:p>
      </dgm:t>
    </dgm:pt>
    <dgm:pt modelId="{D19B07A5-465D-4C8C-9B66-B3DF6967E843}" type="sibTrans" cxnId="{33E74F6C-6739-457D-A26B-10661E4D7600}">
      <dgm:prSet/>
      <dgm:spPr/>
      <dgm:t>
        <a:bodyPr/>
        <a:lstStyle/>
        <a:p>
          <a:endParaRPr lang="en-US"/>
        </a:p>
      </dgm:t>
    </dgm:pt>
    <dgm:pt modelId="{939B1089-1CFE-491C-9B8A-9191BEC8E02F}" type="pres">
      <dgm:prSet presAssocID="{F8C5F0B6-DC60-4243-BE4A-52C87B1398C6}" presName="linearFlow" presStyleCnt="0">
        <dgm:presLayoutVars>
          <dgm:dir/>
          <dgm:resizeHandles val="exact"/>
        </dgm:presLayoutVars>
      </dgm:prSet>
      <dgm:spPr/>
    </dgm:pt>
    <dgm:pt modelId="{AD79A028-8420-44D7-9CE3-525D31AFEB17}" type="pres">
      <dgm:prSet presAssocID="{CA97D4B7-BD33-4242-AC7F-4DD8D95DB337}" presName="composite" presStyleCnt="0"/>
      <dgm:spPr/>
    </dgm:pt>
    <dgm:pt modelId="{5034561B-1980-47C9-9E48-C1C9B5C5C027}" type="pres">
      <dgm:prSet presAssocID="{CA97D4B7-BD33-4242-AC7F-4DD8D95DB337}" presName="imgShp" presStyleLbl="fgImgPlace1" presStyleIdx="0" presStyleCnt="3" custLinFactX="-12940" custLinFactNeighborX="-100000" custLinFactNeighborY="743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2269AC49-0818-4083-B254-DDE6609B4D9A}" type="pres">
      <dgm:prSet presAssocID="{CA97D4B7-BD33-4242-AC7F-4DD8D95DB337}" presName="txShp" presStyleLbl="node1" presStyleIdx="0" presStyleCnt="3" custScaleX="134838" custScaleY="78035" custLinFactNeighborX="297" custLinFactNeighborY="-6499">
        <dgm:presLayoutVars>
          <dgm:bulletEnabled val="1"/>
        </dgm:presLayoutVars>
      </dgm:prSet>
      <dgm:spPr/>
    </dgm:pt>
    <dgm:pt modelId="{34B13F7E-0EC6-4B34-BB05-D89B296BECDD}" type="pres">
      <dgm:prSet presAssocID="{2C7568BC-A9A0-42B8-8177-DC874749FD8E}" presName="spacing" presStyleCnt="0"/>
      <dgm:spPr/>
    </dgm:pt>
    <dgm:pt modelId="{15ACE2A5-7329-4533-8A6F-712290622F62}" type="pres">
      <dgm:prSet presAssocID="{BB4697BF-9388-40B9-A571-EED2821F65B2}" presName="composite" presStyleCnt="0"/>
      <dgm:spPr/>
    </dgm:pt>
    <dgm:pt modelId="{D2BB3C5B-F08E-467D-9CA6-9DC2AE2F1365}" type="pres">
      <dgm:prSet presAssocID="{BB4697BF-9388-40B9-A571-EED2821F65B2}" presName="imgShp" presStyleLbl="fgImgPlace1" presStyleIdx="1" presStyleCnt="3" custLinFactX="-14815" custLinFactNeighborX="-100000" custLinFactNeighborY="-2941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349C59D3-7EEF-4A17-80ED-CB03E215014B}" type="pres">
      <dgm:prSet presAssocID="{BB4697BF-9388-40B9-A571-EED2821F65B2}" presName="txShp" presStyleLbl="node1" presStyleIdx="1" presStyleCnt="3" custScaleX="135211" custScaleY="95755" custLinFactNeighborX="233" custLinFactNeighborY="-28325">
        <dgm:presLayoutVars>
          <dgm:bulletEnabled val="1"/>
        </dgm:presLayoutVars>
      </dgm:prSet>
      <dgm:spPr/>
    </dgm:pt>
    <dgm:pt modelId="{1CD23E36-6933-4CD8-B6A0-776A1F43D718}" type="pres">
      <dgm:prSet presAssocID="{0C74757F-6C25-4650-A8F0-2F27A1B18A15}" presName="spacing" presStyleCnt="0"/>
      <dgm:spPr/>
    </dgm:pt>
    <dgm:pt modelId="{AFA18261-3EBA-4F20-94B9-0DB6D4FB0D38}" type="pres">
      <dgm:prSet presAssocID="{4B709257-5A0E-4E98-9C44-844266C89C8D}" presName="composite" presStyleCnt="0"/>
      <dgm:spPr/>
    </dgm:pt>
    <dgm:pt modelId="{5A53D40D-3BE1-4EBF-AA6D-F060B9D9C006}" type="pres">
      <dgm:prSet presAssocID="{4B709257-5A0E-4E98-9C44-844266C89C8D}" presName="imgShp" presStyleLbl="fgImgPlace1" presStyleIdx="2" presStyleCnt="3" custLinFactX="-14815" custLinFactNeighborX="-100000" custLinFactNeighborY="-348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核取記號 以實心填滿"/>
        </a:ext>
      </dgm:extLst>
    </dgm:pt>
    <dgm:pt modelId="{7CEDF93E-DDC4-4E30-9899-FE90E07EA010}" type="pres">
      <dgm:prSet presAssocID="{4B709257-5A0E-4E98-9C44-844266C89C8D}" presName="txShp" presStyleLbl="node1" presStyleIdx="2" presStyleCnt="3" custScaleX="138685" custScaleY="157973" custLinFactNeighborX="-400" custLinFactNeighborY="-29690">
        <dgm:presLayoutVars>
          <dgm:bulletEnabled val="1"/>
        </dgm:presLayoutVars>
      </dgm:prSet>
      <dgm:spPr/>
    </dgm:pt>
  </dgm:ptLst>
  <dgm:cxnLst>
    <dgm:cxn modelId="{D9BC6204-5A0D-4368-8314-D806DCFC1C3E}" type="presOf" srcId="{F8C5F0B6-DC60-4243-BE4A-52C87B1398C6}" destId="{939B1089-1CFE-491C-9B8A-9191BEC8E02F}" srcOrd="0" destOrd="0" presId="urn:microsoft.com/office/officeart/2005/8/layout/vList3"/>
    <dgm:cxn modelId="{33E74F6C-6739-457D-A26B-10661E4D7600}" srcId="{F8C5F0B6-DC60-4243-BE4A-52C87B1398C6}" destId="{4B709257-5A0E-4E98-9C44-844266C89C8D}" srcOrd="2" destOrd="0" parTransId="{2A6AF90D-54CF-4309-B324-302E69F29C88}" sibTransId="{D19B07A5-465D-4C8C-9B66-B3DF6967E843}"/>
    <dgm:cxn modelId="{DE6E7053-950E-47A0-BA34-C44ACB3F7297}" type="presOf" srcId="{CA97D4B7-BD33-4242-AC7F-4DD8D95DB337}" destId="{2269AC49-0818-4083-B254-DDE6609B4D9A}" srcOrd="0" destOrd="0" presId="urn:microsoft.com/office/officeart/2005/8/layout/vList3"/>
    <dgm:cxn modelId="{F7324E96-2FA4-4A9B-8374-4C3D3EDAE4E0}" type="presOf" srcId="{4B709257-5A0E-4E98-9C44-844266C89C8D}" destId="{7CEDF93E-DDC4-4E30-9899-FE90E07EA010}" srcOrd="0" destOrd="0" presId="urn:microsoft.com/office/officeart/2005/8/layout/vList3"/>
    <dgm:cxn modelId="{876F16C9-2A92-4BE9-A007-35DBFEB19165}" srcId="{F8C5F0B6-DC60-4243-BE4A-52C87B1398C6}" destId="{BB4697BF-9388-40B9-A571-EED2821F65B2}" srcOrd="1" destOrd="0" parTransId="{8850542E-A7C5-4BCD-A480-842012535595}" sibTransId="{0C74757F-6C25-4650-A8F0-2F27A1B18A15}"/>
    <dgm:cxn modelId="{4A4B85CB-B6E0-441F-9C57-59C9DBAF7CAE}" srcId="{F8C5F0B6-DC60-4243-BE4A-52C87B1398C6}" destId="{CA97D4B7-BD33-4242-AC7F-4DD8D95DB337}" srcOrd="0" destOrd="0" parTransId="{CC9024BC-DDD9-46DC-BD8C-90D3ED120EBF}" sibTransId="{2C7568BC-A9A0-42B8-8177-DC874749FD8E}"/>
    <dgm:cxn modelId="{A0F32AD1-DBF8-4809-87FE-995CDB73535C}" type="presOf" srcId="{BB4697BF-9388-40B9-A571-EED2821F65B2}" destId="{349C59D3-7EEF-4A17-80ED-CB03E215014B}" srcOrd="0" destOrd="0" presId="urn:microsoft.com/office/officeart/2005/8/layout/vList3"/>
    <dgm:cxn modelId="{0B5EAB57-BA2C-498F-950E-C0FDD9417EA3}" type="presParOf" srcId="{939B1089-1CFE-491C-9B8A-9191BEC8E02F}" destId="{AD79A028-8420-44D7-9CE3-525D31AFEB17}" srcOrd="0" destOrd="0" presId="urn:microsoft.com/office/officeart/2005/8/layout/vList3"/>
    <dgm:cxn modelId="{8F2A871D-FA4C-426A-B14A-2EAEC9DF85B8}" type="presParOf" srcId="{AD79A028-8420-44D7-9CE3-525D31AFEB17}" destId="{5034561B-1980-47C9-9E48-C1C9B5C5C027}" srcOrd="0" destOrd="0" presId="urn:microsoft.com/office/officeart/2005/8/layout/vList3"/>
    <dgm:cxn modelId="{805488B6-9F99-4476-AD12-DCE3B90D827E}" type="presParOf" srcId="{AD79A028-8420-44D7-9CE3-525D31AFEB17}" destId="{2269AC49-0818-4083-B254-DDE6609B4D9A}" srcOrd="1" destOrd="0" presId="urn:microsoft.com/office/officeart/2005/8/layout/vList3"/>
    <dgm:cxn modelId="{F08EDEEB-EEA0-483D-8313-19D974A01CE2}" type="presParOf" srcId="{939B1089-1CFE-491C-9B8A-9191BEC8E02F}" destId="{34B13F7E-0EC6-4B34-BB05-D89B296BECDD}" srcOrd="1" destOrd="0" presId="urn:microsoft.com/office/officeart/2005/8/layout/vList3"/>
    <dgm:cxn modelId="{DACB0120-4575-4428-9EFD-50716EBCAD4F}" type="presParOf" srcId="{939B1089-1CFE-491C-9B8A-9191BEC8E02F}" destId="{15ACE2A5-7329-4533-8A6F-712290622F62}" srcOrd="2" destOrd="0" presId="urn:microsoft.com/office/officeart/2005/8/layout/vList3"/>
    <dgm:cxn modelId="{E51D69D2-D491-4A04-980B-E6A274A196A5}" type="presParOf" srcId="{15ACE2A5-7329-4533-8A6F-712290622F62}" destId="{D2BB3C5B-F08E-467D-9CA6-9DC2AE2F1365}" srcOrd="0" destOrd="0" presId="urn:microsoft.com/office/officeart/2005/8/layout/vList3"/>
    <dgm:cxn modelId="{94C44443-A10B-4631-9AE4-5F79F383BA66}" type="presParOf" srcId="{15ACE2A5-7329-4533-8A6F-712290622F62}" destId="{349C59D3-7EEF-4A17-80ED-CB03E215014B}" srcOrd="1" destOrd="0" presId="urn:microsoft.com/office/officeart/2005/8/layout/vList3"/>
    <dgm:cxn modelId="{00717931-A580-47B2-A38B-1A90A28B31CA}" type="presParOf" srcId="{939B1089-1CFE-491C-9B8A-9191BEC8E02F}" destId="{1CD23E36-6933-4CD8-B6A0-776A1F43D718}" srcOrd="3" destOrd="0" presId="urn:microsoft.com/office/officeart/2005/8/layout/vList3"/>
    <dgm:cxn modelId="{26469883-A8B5-4483-AE71-9044087AA227}" type="presParOf" srcId="{939B1089-1CFE-491C-9B8A-9191BEC8E02F}" destId="{AFA18261-3EBA-4F20-94B9-0DB6D4FB0D38}" srcOrd="4" destOrd="0" presId="urn:microsoft.com/office/officeart/2005/8/layout/vList3"/>
    <dgm:cxn modelId="{72132AF8-40E1-4133-9AAD-69E94F557D15}" type="presParOf" srcId="{AFA18261-3EBA-4F20-94B9-0DB6D4FB0D38}" destId="{5A53D40D-3BE1-4EBF-AA6D-F060B9D9C006}" srcOrd="0" destOrd="0" presId="urn:microsoft.com/office/officeart/2005/8/layout/vList3"/>
    <dgm:cxn modelId="{2ED9E452-3F95-4496-872D-03BC0E899BCB}" type="presParOf" srcId="{AFA18261-3EBA-4F20-94B9-0DB6D4FB0D38}" destId="{7CEDF93E-DDC4-4E30-9899-FE90E07EA01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9AC49-0818-4083-B254-DDE6609B4D9A}">
      <dsp:nvSpPr>
        <dsp:cNvPr id="0" name=""/>
        <dsp:cNvSpPr/>
      </dsp:nvSpPr>
      <dsp:spPr>
        <a:xfrm rot="10800000">
          <a:off x="551670" y="45039"/>
          <a:ext cx="9222220" cy="766688"/>
        </a:xfrm>
        <a:prstGeom prst="homePlate">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52" tIns="83820" rIns="156464" bIns="83820" numCol="1" spcCol="1270" anchor="ctr" anchorCtr="0">
          <a:noAutofit/>
        </a:bodyPr>
        <a:lstStyle/>
        <a:p>
          <a:pPr marL="0" lvl="0" indent="0" algn="just" defTabSz="977900">
            <a:lnSpc>
              <a:spcPct val="90000"/>
            </a:lnSpc>
            <a:spcBef>
              <a:spcPct val="0"/>
            </a:spcBef>
            <a:spcAft>
              <a:spcPct val="35000"/>
            </a:spcAft>
            <a:buNone/>
          </a:pPr>
          <a:r>
            <a:rPr kumimoji="1" lang="en-US" altLang="zh-TW" sz="2200" b="0"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Stay updated with relevant information about the election</a:t>
          </a:r>
          <a:endParaRPr lang="en-US" sz="22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dsp:txBody>
      <dsp:txXfrm rot="10800000">
        <a:off x="743342" y="45039"/>
        <a:ext cx="9030548" cy="766688"/>
      </dsp:txXfrm>
    </dsp:sp>
    <dsp:sp modelId="{5034561B-1980-47C9-9E48-C1C9B5C5C027}">
      <dsp:nvSpPr>
        <dsp:cNvPr id="0" name=""/>
        <dsp:cNvSpPr/>
      </dsp:nvSpPr>
      <dsp:spPr>
        <a:xfrm>
          <a:off x="121853" y="74007"/>
          <a:ext cx="982492" cy="98249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 modelId="{349C59D3-7EEF-4A17-80ED-CB03E215014B}">
      <dsp:nvSpPr>
        <dsp:cNvPr id="0" name=""/>
        <dsp:cNvSpPr/>
      </dsp:nvSpPr>
      <dsp:spPr>
        <a:xfrm rot="10800000">
          <a:off x="534537" y="1018628"/>
          <a:ext cx="9247731" cy="940785"/>
        </a:xfrm>
        <a:prstGeom prst="homePlate">
          <a:avLst/>
        </a:prstGeom>
        <a:solidFill>
          <a:srgbClr val="F8E6F6"/>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52" tIns="83820" rIns="156464" bIns="83820" numCol="1" spcCol="1270" anchor="ctr" anchorCtr="0">
          <a:noAutofit/>
        </a:bodyPr>
        <a:lstStyle/>
        <a:p>
          <a:pPr marL="0" lvl="0" indent="0" algn="just" defTabSz="977900">
            <a:lnSpc>
              <a:spcPct val="90000"/>
            </a:lnSpc>
            <a:spcBef>
              <a:spcPct val="0"/>
            </a:spcBef>
            <a:spcAft>
              <a:spcPct val="35000"/>
            </a:spcAft>
            <a:buNone/>
          </a:pPr>
          <a:r>
            <a:rPr lang="en-US" sz="2200" kern="1200" dirty="0">
              <a:solidFill>
                <a:schemeClr val="tx1"/>
              </a:solidFill>
              <a:latin typeface="Times New Roman" panose="02020603050405020304" pitchFamily="18" charset="0"/>
              <a:cs typeface="Times New Roman" panose="02020603050405020304" pitchFamily="18" charset="0"/>
            </a:rPr>
            <a:t>Explain to family members the meaning of this election and encourage them to participate and vote in the upcoming 2025 Legislative Council General Election</a:t>
          </a:r>
          <a:endParaRPr lang="en-US" sz="22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dsp:txBody>
      <dsp:txXfrm rot="10800000">
        <a:off x="769733" y="1018628"/>
        <a:ext cx="9012535" cy="940785"/>
      </dsp:txXfrm>
    </dsp:sp>
    <dsp:sp modelId="{D2BB3C5B-F08E-467D-9CA6-9DC2AE2F1365}">
      <dsp:nvSpPr>
        <dsp:cNvPr id="0" name=""/>
        <dsp:cNvSpPr/>
      </dsp:nvSpPr>
      <dsp:spPr>
        <a:xfrm>
          <a:off x="103431" y="987036"/>
          <a:ext cx="982492" cy="98249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 modelId="{7CEDF93E-DDC4-4E30-9899-FE90E07EA010}">
      <dsp:nvSpPr>
        <dsp:cNvPr id="0" name=""/>
        <dsp:cNvSpPr/>
      </dsp:nvSpPr>
      <dsp:spPr>
        <a:xfrm rot="10800000">
          <a:off x="372441" y="2259442"/>
          <a:ext cx="9485335" cy="1552072"/>
        </a:xfrm>
        <a:prstGeom prst="homePlate">
          <a:avLst/>
        </a:prstGeom>
        <a:solidFill>
          <a:srgbClr val="FC8E98"/>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52" tIns="76200" rIns="142240" bIns="76200" numCol="1" spcCol="1270" anchor="ctr" anchorCtr="0">
          <a:noAutofit/>
        </a:bodyPr>
        <a:lstStyle/>
        <a:p>
          <a:pPr marL="0" lvl="0" indent="0" algn="just" defTabSz="1422400">
            <a:lnSpc>
              <a:spcPct val="90000"/>
            </a:lnSpc>
            <a:spcBef>
              <a:spcPct val="0"/>
            </a:spcBef>
            <a:spcAft>
              <a:spcPct val="35000"/>
            </a:spcAft>
            <a:buNone/>
          </a:pPr>
          <a:r>
            <a:rPr lang="en-US" sz="2000" b="0" kern="1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Organise</a:t>
          </a:r>
          <a:r>
            <a:rPr lang="en-US" sz="20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activities in schools to raise students’ awareness of the 2025 </a:t>
          </a:r>
          <a:r>
            <a:rPr lang="en-US" altLang="zh-TW" sz="20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Legislative Council General Election to help students understand the significance of this election in ensuring the implementation of “one country, two systems” and promoting Hong Kong's long-term development.</a:t>
          </a:r>
          <a:endParaRPr lang="en-US" sz="2000" b="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dsp:txBody>
      <dsp:txXfrm rot="10800000">
        <a:off x="760459" y="2259442"/>
        <a:ext cx="9097317" cy="1552072"/>
      </dsp:txXfrm>
    </dsp:sp>
    <dsp:sp modelId="{5A53D40D-3BE1-4EBF-AA6D-F060B9D9C006}">
      <dsp:nvSpPr>
        <dsp:cNvPr id="0" name=""/>
        <dsp:cNvSpPr/>
      </dsp:nvSpPr>
      <dsp:spPr>
        <a:xfrm>
          <a:off x="103431" y="2493466"/>
          <a:ext cx="982492" cy="98249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4" y="3"/>
            <a:ext cx="4301649" cy="341783"/>
          </a:xfrm>
          <a:prstGeom prst="rect">
            <a:avLst/>
          </a:prstGeom>
        </p:spPr>
        <p:txBody>
          <a:bodyPr vert="horz" wrap="square" lIns="91577" tIns="45789" rIns="91577" bIns="45789" numCol="1" anchor="t" anchorCtr="0" compatLnSpc="1"/>
          <a:lstStyle>
            <a:lvl1pPr eaLnBrk="1" hangingPunct="1">
              <a:defRPr sz="1200">
                <a:latin typeface="Calibri" panose="020F0502020204030204" pitchFamily="34" charset="0"/>
              </a:defRPr>
            </a:lvl1pPr>
          </a:lstStyle>
          <a:p>
            <a:pPr>
              <a:defRPr/>
            </a:pPr>
            <a:endParaRPr lang="zh-HK" altLang="en-US"/>
          </a:p>
        </p:txBody>
      </p:sp>
      <p:sp>
        <p:nvSpPr>
          <p:cNvPr id="3" name="日期版面配置區 2"/>
          <p:cNvSpPr>
            <a:spLocks noGrp="1"/>
          </p:cNvSpPr>
          <p:nvPr>
            <p:ph type="dt" sz="quarter" idx="1"/>
          </p:nvPr>
        </p:nvSpPr>
        <p:spPr>
          <a:xfrm>
            <a:off x="5623405" y="3"/>
            <a:ext cx="4301649" cy="341783"/>
          </a:xfrm>
          <a:prstGeom prst="rect">
            <a:avLst/>
          </a:prstGeom>
        </p:spPr>
        <p:txBody>
          <a:bodyPr vert="horz" wrap="square" lIns="91577" tIns="45789" rIns="91577" bIns="45789" numCol="1" anchor="t" anchorCtr="0" compatLnSpc="1"/>
          <a:lstStyle>
            <a:lvl1pPr algn="r" eaLnBrk="1" hangingPunct="1">
              <a:defRPr sz="1200">
                <a:latin typeface="Calibri" panose="020F0502020204030204" pitchFamily="34" charset="0"/>
              </a:defRPr>
            </a:lvl1pPr>
          </a:lstStyle>
          <a:p>
            <a:pPr>
              <a:defRPr/>
            </a:pPr>
            <a:fld id="{93DDB376-3CEF-4289-BD54-D76C20B3F4FC}" type="datetimeFigureOut">
              <a:rPr lang="zh-HK" altLang="en-US"/>
              <a:t>2/12/2025</a:t>
            </a:fld>
            <a:endParaRPr lang="zh-HK" altLang="en-US"/>
          </a:p>
        </p:txBody>
      </p:sp>
      <p:sp>
        <p:nvSpPr>
          <p:cNvPr id="4" name="頁尾版面配置區 3"/>
          <p:cNvSpPr>
            <a:spLocks noGrp="1"/>
          </p:cNvSpPr>
          <p:nvPr>
            <p:ph type="ftr" sz="quarter" idx="2"/>
          </p:nvPr>
        </p:nvSpPr>
        <p:spPr>
          <a:xfrm>
            <a:off x="4" y="6455896"/>
            <a:ext cx="4301649" cy="341783"/>
          </a:xfrm>
          <a:prstGeom prst="rect">
            <a:avLst/>
          </a:prstGeom>
        </p:spPr>
        <p:txBody>
          <a:bodyPr vert="horz" wrap="square" lIns="91577" tIns="45789" rIns="91577" bIns="45789" numCol="1" anchor="b" anchorCtr="0" compatLnSpc="1"/>
          <a:lstStyle>
            <a:lvl1pPr eaLnBrk="1" hangingPunct="1">
              <a:defRPr sz="1200">
                <a:latin typeface="Calibri" panose="020F0502020204030204" pitchFamily="34" charset="0"/>
              </a:defRPr>
            </a:lvl1pPr>
          </a:lstStyle>
          <a:p>
            <a:pPr>
              <a:defRPr/>
            </a:pPr>
            <a:endParaRPr lang="zh-HK" altLang="en-US"/>
          </a:p>
        </p:txBody>
      </p:sp>
      <p:sp>
        <p:nvSpPr>
          <p:cNvPr id="5" name="投影片編號版面配置區 4"/>
          <p:cNvSpPr>
            <a:spLocks noGrp="1"/>
          </p:cNvSpPr>
          <p:nvPr>
            <p:ph type="sldNum" sz="quarter" idx="3"/>
          </p:nvPr>
        </p:nvSpPr>
        <p:spPr>
          <a:xfrm>
            <a:off x="5623405" y="6455896"/>
            <a:ext cx="4301649" cy="341783"/>
          </a:xfrm>
          <a:prstGeom prst="rect">
            <a:avLst/>
          </a:prstGeom>
        </p:spPr>
        <p:txBody>
          <a:bodyPr vert="horz" wrap="square" lIns="91577" tIns="45789" rIns="91577" bIns="45789" numCol="1" anchor="b" anchorCtr="0" compatLnSpc="1"/>
          <a:lstStyle>
            <a:lvl1pPr algn="r" eaLnBrk="1" hangingPunct="1">
              <a:defRPr sz="1200">
                <a:latin typeface="Calibri" panose="020F0502020204030204" pitchFamily="34" charset="0"/>
              </a:defRPr>
            </a:lvl1pPr>
          </a:lstStyle>
          <a:p>
            <a:pPr>
              <a:defRPr/>
            </a:pPr>
            <a:fld id="{01E33BAE-E591-45D0-95BF-8B30760327E6}" type="slidenum">
              <a:rPr lang="zh-HK" altLang="en-US"/>
              <a:t>‹#›</a:t>
            </a:fld>
            <a:endParaRPr lang="zh-HK" altLang="en-US"/>
          </a:p>
        </p:txBody>
      </p:sp>
    </p:spTree>
    <p:extLst>
      <p:ext uri="{BB962C8B-B14F-4D97-AF65-F5344CB8AC3E}">
        <p14:creationId xmlns:p14="http://schemas.microsoft.com/office/powerpoint/2010/main" val="4172301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4" y="3"/>
            <a:ext cx="4301649" cy="341783"/>
          </a:xfrm>
          <a:prstGeom prst="rect">
            <a:avLst/>
          </a:prstGeom>
        </p:spPr>
        <p:txBody>
          <a:bodyPr vert="horz" wrap="square" lIns="91577" tIns="45789" rIns="91577" bIns="45789" numCol="1" anchor="t" anchorCtr="0" compatLnSpc="1"/>
          <a:lstStyle>
            <a:lvl1pPr eaLnBrk="1" hangingPunct="1">
              <a:defRPr sz="1200">
                <a:latin typeface="Calibri" panose="020F0502020204030204" pitchFamily="34" charset="0"/>
              </a:defRPr>
            </a:lvl1pPr>
          </a:lstStyle>
          <a:p>
            <a:pPr>
              <a:defRPr/>
            </a:pPr>
            <a:endParaRPr lang="zh-CN" altLang="en-US"/>
          </a:p>
        </p:txBody>
      </p:sp>
      <p:sp>
        <p:nvSpPr>
          <p:cNvPr id="3" name="日期占位符 2"/>
          <p:cNvSpPr>
            <a:spLocks noGrp="1"/>
          </p:cNvSpPr>
          <p:nvPr>
            <p:ph type="dt" idx="1"/>
          </p:nvPr>
        </p:nvSpPr>
        <p:spPr>
          <a:xfrm>
            <a:off x="5623405" y="3"/>
            <a:ext cx="4301649" cy="341783"/>
          </a:xfrm>
          <a:prstGeom prst="rect">
            <a:avLst/>
          </a:prstGeom>
        </p:spPr>
        <p:txBody>
          <a:bodyPr vert="horz" wrap="square" lIns="91577" tIns="45789" rIns="91577" bIns="45789" numCol="1" anchor="t" anchorCtr="0" compatLnSpc="1"/>
          <a:lstStyle>
            <a:lvl1pPr algn="r" eaLnBrk="1" hangingPunct="1">
              <a:defRPr sz="1200">
                <a:latin typeface="Calibri" panose="020F0502020204030204" pitchFamily="34" charset="0"/>
              </a:defRPr>
            </a:lvl1pPr>
          </a:lstStyle>
          <a:p>
            <a:pPr>
              <a:defRPr/>
            </a:pPr>
            <a:fld id="{57D5CFCA-A056-47E1-A7BD-E42509C5A246}" type="datetimeFigureOut">
              <a:rPr lang="zh-CN" altLang="en-US"/>
              <a:t>2025/12/2</a:t>
            </a:fld>
            <a:endParaRPr lang="zh-CN" altLang="en-US"/>
          </a:p>
        </p:txBody>
      </p:sp>
      <p:sp>
        <p:nvSpPr>
          <p:cNvPr id="4" name="幻灯片图像占位符 3"/>
          <p:cNvSpPr>
            <a:spLocks noGrp="1" noRot="1" noChangeAspect="1"/>
          </p:cNvSpPr>
          <p:nvPr>
            <p:ph type="sldImg" idx="2"/>
          </p:nvPr>
        </p:nvSpPr>
        <p:spPr>
          <a:xfrm>
            <a:off x="2925763" y="849313"/>
            <a:ext cx="4075112" cy="2292350"/>
          </a:xfrm>
          <a:prstGeom prst="rect">
            <a:avLst/>
          </a:prstGeom>
          <a:noFill/>
          <a:ln w="12700">
            <a:solidFill>
              <a:prstClr val="black"/>
            </a:solidFill>
          </a:ln>
        </p:spPr>
        <p:txBody>
          <a:bodyPr vert="horz" lIns="91577" tIns="45789" rIns="91577" bIns="45789" rtlCol="0" anchor="ctr"/>
          <a:lstStyle/>
          <a:p>
            <a:pPr lvl="0"/>
            <a:endParaRPr lang="zh-CN" altLang="en-US" noProof="0"/>
          </a:p>
        </p:txBody>
      </p:sp>
      <p:sp>
        <p:nvSpPr>
          <p:cNvPr id="5" name="备注占位符 4"/>
          <p:cNvSpPr>
            <a:spLocks noGrp="1"/>
          </p:cNvSpPr>
          <p:nvPr>
            <p:ph type="body" sz="quarter" idx="3"/>
          </p:nvPr>
        </p:nvSpPr>
        <p:spPr>
          <a:xfrm>
            <a:off x="991714" y="3272254"/>
            <a:ext cx="7943215" cy="2675715"/>
          </a:xfrm>
          <a:prstGeom prst="rect">
            <a:avLst/>
          </a:prstGeom>
        </p:spPr>
        <p:txBody>
          <a:bodyPr vert="horz" lIns="91577" tIns="45789" rIns="91577" bIns="45789"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4" y="6455896"/>
            <a:ext cx="4301649" cy="341783"/>
          </a:xfrm>
          <a:prstGeom prst="rect">
            <a:avLst/>
          </a:prstGeom>
        </p:spPr>
        <p:txBody>
          <a:bodyPr vert="horz" wrap="square" lIns="91577" tIns="45789" rIns="91577" bIns="45789" numCol="1" anchor="b" anchorCtr="0" compatLnSpc="1"/>
          <a:lstStyle>
            <a:lvl1pPr eaLnBrk="1" hangingPunct="1">
              <a:defRPr sz="1200">
                <a:latin typeface="Calibri" panose="020F0502020204030204" pitchFamily="34" charset="0"/>
              </a:defRPr>
            </a:lvl1pPr>
          </a:lstStyle>
          <a:p>
            <a:pPr>
              <a:defRPr/>
            </a:pPr>
            <a:endParaRPr lang="zh-CN" altLang="en-US"/>
          </a:p>
        </p:txBody>
      </p:sp>
      <p:sp>
        <p:nvSpPr>
          <p:cNvPr id="7" name="灯片编号占位符 6"/>
          <p:cNvSpPr>
            <a:spLocks noGrp="1"/>
          </p:cNvSpPr>
          <p:nvPr>
            <p:ph type="sldNum" sz="quarter" idx="5"/>
          </p:nvPr>
        </p:nvSpPr>
        <p:spPr>
          <a:xfrm>
            <a:off x="5623405" y="6455896"/>
            <a:ext cx="4301649" cy="341783"/>
          </a:xfrm>
          <a:prstGeom prst="rect">
            <a:avLst/>
          </a:prstGeom>
        </p:spPr>
        <p:txBody>
          <a:bodyPr vert="horz" wrap="square" lIns="91577" tIns="45789" rIns="91577" bIns="45789" numCol="1" anchor="b" anchorCtr="0" compatLnSpc="1"/>
          <a:lstStyle>
            <a:lvl1pPr algn="r" eaLnBrk="1" hangingPunct="1">
              <a:defRPr sz="1200">
                <a:latin typeface="Calibri" panose="020F0502020204030204" pitchFamily="34" charset="0"/>
              </a:defRPr>
            </a:lvl1pPr>
          </a:lstStyle>
          <a:p>
            <a:pPr>
              <a:defRPr/>
            </a:pPr>
            <a:fld id="{B563EBBE-6D7C-425A-8FF2-4D1011A8127B}" type="slidenum">
              <a:rPr lang="zh-CN" altLang="en-US"/>
              <a:t>‹#›</a:t>
            </a:fld>
            <a:endParaRPr lang="zh-CN" altLang="en-US"/>
          </a:p>
        </p:txBody>
      </p:sp>
    </p:spTree>
    <p:extLst>
      <p:ext uri="{BB962C8B-B14F-4D97-AF65-F5344CB8AC3E}">
        <p14:creationId xmlns:p14="http://schemas.microsoft.com/office/powerpoint/2010/main" val="1514015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kumimoji="1" lang="zh-CN" altLang="en-US" dirty="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4588" indent="-228600">
              <a:defRPr>
                <a:solidFill>
                  <a:schemeClr val="tx1"/>
                </a:solidFill>
                <a:latin typeface="Century Gothic" panose="020B0502020202020204" pitchFamily="34" charset="0"/>
              </a:defRPr>
            </a:lvl3pPr>
            <a:lvl4pPr marL="1601788" indent="-228600">
              <a:defRPr>
                <a:solidFill>
                  <a:schemeClr val="tx1"/>
                </a:solidFill>
                <a:latin typeface="Century Gothic" panose="020B0502020202020204" pitchFamily="34" charset="0"/>
              </a:defRPr>
            </a:lvl4pPr>
            <a:lvl5pPr marL="2058988" indent="-228600">
              <a:defRPr>
                <a:solidFill>
                  <a:schemeClr val="tx1"/>
                </a:solidFill>
                <a:latin typeface="Century Gothic" panose="020B0502020202020204" pitchFamily="34" charset="0"/>
              </a:defRPr>
            </a:lvl5pPr>
            <a:lvl6pPr marL="2516188"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3388"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30588"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7788"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8ACC304-A1DA-4D4A-942A-093E4BD265BC}" type="slidenum">
              <a:rPr lang="zh-CN" altLang="en-US" smtClean="0">
                <a:latin typeface="Calibri" panose="020F0502020204030204" pitchFamily="34" charset="0"/>
              </a:rPr>
              <a:pPr/>
              <a:t>1</a:t>
            </a:fld>
            <a:endParaRPr lang="zh-CN" altLang="en-US">
              <a:latin typeface="Calibri" panose="020F0502020204030204" pitchFamily="34" charset="0"/>
            </a:endParaRPr>
          </a:p>
        </p:txBody>
      </p:sp>
    </p:spTree>
    <p:extLst>
      <p:ext uri="{BB962C8B-B14F-4D97-AF65-F5344CB8AC3E}">
        <p14:creationId xmlns:p14="http://schemas.microsoft.com/office/powerpoint/2010/main" val="14964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28</a:t>
            </a:fld>
            <a:endParaRPr lang="zh-CN" altLang="en-US"/>
          </a:p>
        </p:txBody>
      </p:sp>
    </p:spTree>
    <p:extLst>
      <p:ext uri="{BB962C8B-B14F-4D97-AF65-F5344CB8AC3E}">
        <p14:creationId xmlns:p14="http://schemas.microsoft.com/office/powerpoint/2010/main" val="834475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txBody>
          <a:bodyPr/>
          <a:lstStyle/>
          <a:p>
            <a:endParaRPr lang="zh-HK" altLang="en-US"/>
          </a:p>
        </p:txBody>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29</a:t>
            </a:fld>
            <a:endParaRPr lang="zh-CN" altLang="en-US"/>
          </a:p>
        </p:txBody>
      </p:sp>
    </p:spTree>
    <p:extLst>
      <p:ext uri="{BB962C8B-B14F-4D97-AF65-F5344CB8AC3E}">
        <p14:creationId xmlns:p14="http://schemas.microsoft.com/office/powerpoint/2010/main" val="20780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BA02A-7303-9472-FD68-FC2F9654F36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CB3B6CB-32B1-CB07-BFF4-A320C388F114}"/>
              </a:ext>
            </a:extLst>
          </p:cNvPr>
          <p:cNvSpPr>
            <a:spLocks noGrp="1" noRot="1" noChangeAspect="1"/>
          </p:cNvSpPr>
          <p:nvPr>
            <p:ph type="sldImg"/>
          </p:nvPr>
        </p:nvSpPr>
        <p:spPr/>
        <p:txBody>
          <a:bodyPr/>
          <a:lstStyle/>
          <a:p>
            <a:endParaRPr lang="zh-HK" altLang="en-US"/>
          </a:p>
        </p:txBody>
      </p:sp>
      <p:sp>
        <p:nvSpPr>
          <p:cNvPr id="3" name="備忘稿版面配置區 2">
            <a:extLst>
              <a:ext uri="{FF2B5EF4-FFF2-40B4-BE49-F238E27FC236}">
                <a16:creationId xmlns:a16="http://schemas.microsoft.com/office/drawing/2014/main" id="{2AA86592-9134-86F7-38E5-F3F2074A65B0}"/>
              </a:ext>
            </a:extLst>
          </p:cNvPr>
          <p:cNvSpPr>
            <a:spLocks noGrp="1"/>
          </p:cNvSpPr>
          <p:nvPr>
            <p:ph type="body" idx="1"/>
          </p:nvPr>
        </p:nvSpPr>
        <p:spPr/>
        <p:txBody>
          <a:bodyPr/>
          <a:lstStyle/>
          <a:p>
            <a:endParaRPr kumimoji="1" lang="zh-HK" altLang="en-US" dirty="0"/>
          </a:p>
        </p:txBody>
      </p:sp>
      <p:sp>
        <p:nvSpPr>
          <p:cNvPr id="4" name="投影片編號版面配置區 3">
            <a:extLst>
              <a:ext uri="{FF2B5EF4-FFF2-40B4-BE49-F238E27FC236}">
                <a16:creationId xmlns:a16="http://schemas.microsoft.com/office/drawing/2014/main" id="{B573A40C-815A-E53D-9F56-9F80AD395092}"/>
              </a:ext>
            </a:extLst>
          </p:cNvPr>
          <p:cNvSpPr>
            <a:spLocks noGrp="1"/>
          </p:cNvSpPr>
          <p:nvPr>
            <p:ph type="sldNum" sz="quarter" idx="5"/>
          </p:nvPr>
        </p:nvSpPr>
        <p:spPr/>
        <p:txBody>
          <a:bodyPr/>
          <a:lstStyle/>
          <a:p>
            <a:pPr>
              <a:defRPr/>
            </a:pPr>
            <a:fld id="{B563EBBE-6D7C-425A-8FF2-4D1011A8127B}" type="slidenum">
              <a:rPr lang="zh-CN" altLang="en-US" smtClean="0"/>
              <a:pPr>
                <a:defRPr/>
              </a:pPr>
              <a:t>30</a:t>
            </a:fld>
            <a:endParaRPr lang="zh-CN" altLang="en-US"/>
          </a:p>
        </p:txBody>
      </p:sp>
    </p:spTree>
    <p:extLst>
      <p:ext uri="{BB962C8B-B14F-4D97-AF65-F5344CB8AC3E}">
        <p14:creationId xmlns:p14="http://schemas.microsoft.com/office/powerpoint/2010/main" val="96796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31</a:t>
            </a:fld>
            <a:endParaRPr lang="zh-CN" altLang="en-US"/>
          </a:p>
        </p:txBody>
      </p:sp>
    </p:spTree>
    <p:extLst>
      <p:ext uri="{BB962C8B-B14F-4D97-AF65-F5344CB8AC3E}">
        <p14:creationId xmlns:p14="http://schemas.microsoft.com/office/powerpoint/2010/main" val="347979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32</a:t>
            </a:fld>
            <a:endParaRPr lang="zh-CN" altLang="en-US"/>
          </a:p>
        </p:txBody>
      </p:sp>
    </p:spTree>
    <p:extLst>
      <p:ext uri="{BB962C8B-B14F-4D97-AF65-F5344CB8AC3E}">
        <p14:creationId xmlns:p14="http://schemas.microsoft.com/office/powerpoint/2010/main" val="220170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33</a:t>
            </a:fld>
            <a:endParaRPr lang="zh-CN" altLang="en-US"/>
          </a:p>
        </p:txBody>
      </p:sp>
    </p:spTree>
    <p:extLst>
      <p:ext uri="{BB962C8B-B14F-4D97-AF65-F5344CB8AC3E}">
        <p14:creationId xmlns:p14="http://schemas.microsoft.com/office/powerpoint/2010/main" val="393328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34</a:t>
            </a:fld>
            <a:endParaRPr lang="zh-CN" altLang="en-US"/>
          </a:p>
        </p:txBody>
      </p:sp>
    </p:spTree>
    <p:extLst>
      <p:ext uri="{BB962C8B-B14F-4D97-AF65-F5344CB8AC3E}">
        <p14:creationId xmlns:p14="http://schemas.microsoft.com/office/powerpoint/2010/main" val="862025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35</a:t>
            </a:fld>
            <a:endParaRPr lang="zh-CN" altLang="en-US"/>
          </a:p>
        </p:txBody>
      </p:sp>
    </p:spTree>
    <p:extLst>
      <p:ext uri="{BB962C8B-B14F-4D97-AF65-F5344CB8AC3E}">
        <p14:creationId xmlns:p14="http://schemas.microsoft.com/office/powerpoint/2010/main" val="329208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pPr>
                <a:defRPr/>
              </a:pPr>
              <a:t>37</a:t>
            </a:fld>
            <a:endParaRPr lang="zh-CN" altLang="en-US"/>
          </a:p>
        </p:txBody>
      </p:sp>
    </p:spTree>
    <p:extLst>
      <p:ext uri="{BB962C8B-B14F-4D97-AF65-F5344CB8AC3E}">
        <p14:creationId xmlns:p14="http://schemas.microsoft.com/office/powerpoint/2010/main" val="2662649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B563EBBE-6D7C-425A-8FF2-4D1011A8127B}" type="slidenum">
              <a:rPr lang="zh-CN" altLang="en-US" smtClean="0"/>
              <a:t>44</a:t>
            </a:fld>
            <a:endParaRPr lang="zh-CN" altLang="en-US"/>
          </a:p>
        </p:txBody>
      </p:sp>
    </p:spTree>
    <p:extLst>
      <p:ext uri="{BB962C8B-B14F-4D97-AF65-F5344CB8AC3E}">
        <p14:creationId xmlns:p14="http://schemas.microsoft.com/office/powerpoint/2010/main" val="212095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2</a:t>
            </a:fld>
            <a:endParaRPr lang="zh-CN" altLang="en-US"/>
          </a:p>
        </p:txBody>
      </p:sp>
    </p:spTree>
    <p:extLst>
      <p:ext uri="{BB962C8B-B14F-4D97-AF65-F5344CB8AC3E}">
        <p14:creationId xmlns:p14="http://schemas.microsoft.com/office/powerpoint/2010/main" val="2371469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B563EBBE-6D7C-425A-8FF2-4D1011A8127B}" type="slidenum">
              <a:rPr lang="zh-CN" altLang="en-US" smtClean="0"/>
              <a:t>48</a:t>
            </a:fld>
            <a:endParaRPr lang="zh-CN" altLang="en-US"/>
          </a:p>
        </p:txBody>
      </p:sp>
    </p:spTree>
    <p:extLst>
      <p:ext uri="{BB962C8B-B14F-4D97-AF65-F5344CB8AC3E}">
        <p14:creationId xmlns:p14="http://schemas.microsoft.com/office/powerpoint/2010/main" val="270313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51</a:t>
            </a:fld>
            <a:endParaRPr lang="zh-CN" altLang="en-US"/>
          </a:p>
        </p:txBody>
      </p:sp>
    </p:spTree>
    <p:extLst>
      <p:ext uri="{BB962C8B-B14F-4D97-AF65-F5344CB8AC3E}">
        <p14:creationId xmlns:p14="http://schemas.microsoft.com/office/powerpoint/2010/main" val="689695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B563EBBE-6D7C-425A-8FF2-4D1011A8127B}" type="slidenum">
              <a:rPr lang="zh-CN" altLang="en-US" smtClean="0"/>
              <a:t>52</a:t>
            </a:fld>
            <a:endParaRPr lang="zh-CN" altLang="en-US"/>
          </a:p>
        </p:txBody>
      </p:sp>
    </p:spTree>
    <p:extLst>
      <p:ext uri="{BB962C8B-B14F-4D97-AF65-F5344CB8AC3E}">
        <p14:creationId xmlns:p14="http://schemas.microsoft.com/office/powerpoint/2010/main" val="117402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B563EBBE-6D7C-425A-8FF2-4D1011A8127B}" type="slidenum">
              <a:rPr lang="zh-CN" altLang="en-US" smtClean="0"/>
              <a:t>60</a:t>
            </a:fld>
            <a:endParaRPr lang="zh-CN" altLang="en-US"/>
          </a:p>
        </p:txBody>
      </p:sp>
    </p:spTree>
    <p:extLst>
      <p:ext uri="{BB962C8B-B14F-4D97-AF65-F5344CB8AC3E}">
        <p14:creationId xmlns:p14="http://schemas.microsoft.com/office/powerpoint/2010/main" val="383157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B563EBBE-6D7C-425A-8FF2-4D1011A8127B}" type="slidenum">
              <a:rPr lang="zh-CN" altLang="en-US" smtClean="0"/>
              <a:t>61</a:t>
            </a:fld>
            <a:endParaRPr lang="zh-CN" altLang="en-US"/>
          </a:p>
        </p:txBody>
      </p:sp>
    </p:spTree>
    <p:extLst>
      <p:ext uri="{BB962C8B-B14F-4D97-AF65-F5344CB8AC3E}">
        <p14:creationId xmlns:p14="http://schemas.microsoft.com/office/powerpoint/2010/main" val="3096270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63</a:t>
            </a:fld>
            <a:endParaRPr lang="zh-CN" altLang="en-US"/>
          </a:p>
        </p:txBody>
      </p:sp>
    </p:spTree>
    <p:extLst>
      <p:ext uri="{BB962C8B-B14F-4D97-AF65-F5344CB8AC3E}">
        <p14:creationId xmlns:p14="http://schemas.microsoft.com/office/powerpoint/2010/main" val="146024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3</a:t>
            </a:fld>
            <a:endParaRPr lang="zh-CN" altLang="en-US"/>
          </a:p>
        </p:txBody>
      </p:sp>
    </p:spTree>
    <p:extLst>
      <p:ext uri="{BB962C8B-B14F-4D97-AF65-F5344CB8AC3E}">
        <p14:creationId xmlns:p14="http://schemas.microsoft.com/office/powerpoint/2010/main" val="61651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9ED197C-A6AC-4BD4-B543-D3310E545BD6}" type="slidenum">
              <a:rPr lang="zh-CN" altLang="en-US" smtClean="0">
                <a:latin typeface="Calibri" panose="020F0502020204030204" pitchFamily="34" charset="0"/>
              </a:rPr>
              <a:pPr/>
              <a:t>6</a:t>
            </a:fld>
            <a:endParaRPr lang="zh-CN" altLang="en-US">
              <a:latin typeface="Calibri" panose="020F0502020204030204" pitchFamily="34" charset="0"/>
            </a:endParaRPr>
          </a:p>
        </p:txBody>
      </p:sp>
    </p:spTree>
    <p:extLst>
      <p:ext uri="{BB962C8B-B14F-4D97-AF65-F5344CB8AC3E}">
        <p14:creationId xmlns:p14="http://schemas.microsoft.com/office/powerpoint/2010/main" val="2777276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8</a:t>
            </a:fld>
            <a:endParaRPr lang="zh-CN" altLang="en-US"/>
          </a:p>
        </p:txBody>
      </p:sp>
    </p:spTree>
    <p:extLst>
      <p:ext uri="{BB962C8B-B14F-4D97-AF65-F5344CB8AC3E}">
        <p14:creationId xmlns:p14="http://schemas.microsoft.com/office/powerpoint/2010/main" val="81378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B563EBBE-6D7C-425A-8FF2-4D1011A8127B}" type="slidenum">
              <a:rPr lang="zh-CN" altLang="en-US" smtClean="0"/>
              <a:t>11</a:t>
            </a:fld>
            <a:endParaRPr lang="zh-CN" altLang="en-US"/>
          </a:p>
        </p:txBody>
      </p:sp>
    </p:spTree>
    <p:extLst>
      <p:ext uri="{BB962C8B-B14F-4D97-AF65-F5344CB8AC3E}">
        <p14:creationId xmlns:p14="http://schemas.microsoft.com/office/powerpoint/2010/main" val="164491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a:defRPr/>
            </a:pPr>
            <a:fld id="{B563EBBE-6D7C-425A-8FF2-4D1011A8127B}" type="slidenum">
              <a:rPr lang="zh-CN" altLang="en-US" smtClean="0"/>
              <a:t>14</a:t>
            </a:fld>
            <a:endParaRPr lang="zh-CN" altLang="en-US"/>
          </a:p>
        </p:txBody>
      </p:sp>
    </p:spTree>
    <p:extLst>
      <p:ext uri="{BB962C8B-B14F-4D97-AF65-F5344CB8AC3E}">
        <p14:creationId xmlns:p14="http://schemas.microsoft.com/office/powerpoint/2010/main" val="5855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CN" altLang="en-US"/>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defTabSz="914400"/>
            <a:fld id="{BA1A3FA0-4E4D-4065-88B4-206D76FCAF06}" type="slidenum">
              <a:rPr lang="zh-CN" altLang="en-US" smtClean="0">
                <a:solidFill>
                  <a:srgbClr val="000000"/>
                </a:solidFill>
                <a:latin typeface="Calibri" panose="020F0502020204030204" pitchFamily="34" charset="0"/>
              </a:rPr>
              <a:pPr defTabSz="914400"/>
              <a:t>15</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0567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fld id="{B563EBBE-6D7C-425A-8FF2-4D1011A8127B}" type="slidenum">
              <a:rPr lang="zh-CN" altLang="en-US" smtClean="0"/>
              <a:t>25</a:t>
            </a:fld>
            <a:endParaRPr lang="zh-CN" altLang="en-US"/>
          </a:p>
        </p:txBody>
      </p:sp>
    </p:spTree>
    <p:extLst>
      <p:ext uri="{BB962C8B-B14F-4D97-AF65-F5344CB8AC3E}">
        <p14:creationId xmlns:p14="http://schemas.microsoft.com/office/powerpoint/2010/main" val="234209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6"/>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zh-HK"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ltLang="zh-HK"/>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9546A92F-52AE-4093-A994-8B935FD331DD}" type="datetime1">
              <a:rPr lang="zh-CN" altLang="en-US"/>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9BDC7204-ED60-4617-BBDF-648F5847B95F}"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4" name="Freeform 11"/>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5A606730-BE7C-4596-A3FB-0C2E58ADCAA5}" type="datetime1">
              <a:rPr lang="zh-CN" altLang="en-US"/>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1657097B-1230-4E6B-B966-81E5F5153724}"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Freeform 11"/>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8" name="Date Placeholder 3"/>
          <p:cNvSpPr>
            <a:spLocks noGrp="1"/>
          </p:cNvSpPr>
          <p:nvPr>
            <p:ph type="dt" sz="half" idx="14"/>
          </p:nvPr>
        </p:nvSpPr>
        <p:spPr/>
        <p:txBody>
          <a:bodyPr/>
          <a:lstStyle>
            <a:lvl1pPr>
              <a:defRPr/>
            </a:lvl1pPr>
          </a:lstStyle>
          <a:p>
            <a:pPr>
              <a:defRPr/>
            </a:pPr>
            <a:fld id="{2411E2B0-399D-4E9E-A836-CE3F9205D2F0}" type="datetime1">
              <a:rPr lang="zh-CN" altLang="en-US"/>
              <a:t>2025/12/2</a:t>
            </a:fld>
            <a:endParaRPr lang="zh-CN" altLang="en-US"/>
          </a:p>
        </p:txBody>
      </p:sp>
      <p:sp>
        <p:nvSpPr>
          <p:cNvPr id="9" name="Footer Placeholder 4"/>
          <p:cNvSpPr>
            <a:spLocks noGrp="1"/>
          </p:cNvSpPr>
          <p:nvPr>
            <p:ph type="ftr" sz="quarter" idx="15"/>
          </p:nvPr>
        </p:nvSpPr>
        <p:spPr/>
        <p:txBody>
          <a:bodyPr/>
          <a:lstStyle>
            <a:lvl1pPr>
              <a:defRPr/>
            </a:lvl1pPr>
          </a:lstStyle>
          <a:p>
            <a:pPr>
              <a:defRPr/>
            </a:pPr>
            <a:r>
              <a:rPr lang="en-US" altLang="zh-CN"/>
              <a:t>Confidential</a:t>
            </a:r>
            <a:endParaRPr lang="zh-CN"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BAE89801-0586-4656-A48C-8470214A49C2}" type="slidenum">
              <a:rPr lang="zh-CN" altLang="en-US"/>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5" name="Freeform 11"/>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ltLang="zh-HK"/>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DCB03DBF-FCB9-4D25-BA21-B195CAAA00FA}" type="datetime1">
              <a:rPr lang="zh-CN" altLang="en-US"/>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59AE40F0-27CF-4B42-BC9F-4D707D74DECC}" type="slidenum">
              <a:rPr lang="zh-CN" altLang="en-US"/>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Freeform 11"/>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HK" sz="8000">
                <a:solidFill>
                  <a:schemeClr val="accent1"/>
                </a:solidFill>
                <a:latin typeface="Arial" panose="020B0604020202020204" pitchFamily="34" charset="0"/>
                <a:ea typeface="PMingLiU" panose="02020500000000000000" pitchFamily="18" charset="-12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HK"/>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8" name="Date Placeholder 4"/>
          <p:cNvSpPr>
            <a:spLocks noGrp="1"/>
          </p:cNvSpPr>
          <p:nvPr>
            <p:ph type="dt" sz="half" idx="14"/>
          </p:nvPr>
        </p:nvSpPr>
        <p:spPr/>
        <p:txBody>
          <a:bodyPr/>
          <a:lstStyle>
            <a:lvl1pPr>
              <a:defRPr/>
            </a:lvl1pPr>
          </a:lstStyle>
          <a:p>
            <a:pPr>
              <a:defRPr/>
            </a:pPr>
            <a:fld id="{ED1789F8-83AC-48CD-8935-0931D84930D7}" type="datetime1">
              <a:rPr lang="zh-CN" altLang="en-US"/>
              <a:t>2025/12/2</a:t>
            </a:fld>
            <a:endParaRPr lang="zh-CN" altLang="en-US"/>
          </a:p>
        </p:txBody>
      </p:sp>
      <p:sp>
        <p:nvSpPr>
          <p:cNvPr id="9" name="Footer Placeholder 5"/>
          <p:cNvSpPr>
            <a:spLocks noGrp="1"/>
          </p:cNvSpPr>
          <p:nvPr>
            <p:ph type="ftr" sz="quarter" idx="15"/>
          </p:nvPr>
        </p:nvSpPr>
        <p:spPr/>
        <p:txBody>
          <a:bodyPr/>
          <a:lstStyle>
            <a:lvl1pPr>
              <a:defRPr/>
            </a:lvl1pPr>
          </a:lstStyle>
          <a:p>
            <a:pPr>
              <a:defRPr/>
            </a:pPr>
            <a:r>
              <a:rPr lang="en-US" altLang="zh-CN"/>
              <a:t>Confidential</a:t>
            </a:r>
            <a:endParaRPr lang="zh-CN"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EC5485EE-D185-4E09-A178-9E9C22FF70AE}" type="slidenum">
              <a:rPr lang="zh-CN" altLang="en-US"/>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5" name="Freeform 11"/>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ltLang="zh-HK"/>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ltLang="zh-HK"/>
              <a:t>Edit Master text styles</a:t>
            </a:r>
          </a:p>
        </p:txBody>
      </p:sp>
      <p:sp>
        <p:nvSpPr>
          <p:cNvPr id="6" name="Date Placeholder 4"/>
          <p:cNvSpPr>
            <a:spLocks noGrp="1"/>
          </p:cNvSpPr>
          <p:nvPr>
            <p:ph type="dt" sz="half" idx="14"/>
          </p:nvPr>
        </p:nvSpPr>
        <p:spPr/>
        <p:txBody>
          <a:bodyPr/>
          <a:lstStyle>
            <a:lvl1pPr>
              <a:defRPr/>
            </a:lvl1pPr>
          </a:lstStyle>
          <a:p>
            <a:pPr>
              <a:defRPr/>
            </a:pPr>
            <a:fld id="{13007F32-62E6-439E-A0C4-1BA822CF9BCD}" type="datetime1">
              <a:rPr lang="zh-CN" altLang="en-US"/>
              <a:t>2025/12/2</a:t>
            </a:fld>
            <a:endParaRPr lang="zh-CN" altLang="en-US"/>
          </a:p>
        </p:txBody>
      </p:sp>
      <p:sp>
        <p:nvSpPr>
          <p:cNvPr id="7" name="Footer Placeholder 5"/>
          <p:cNvSpPr>
            <a:spLocks noGrp="1"/>
          </p:cNvSpPr>
          <p:nvPr>
            <p:ph type="ftr" sz="quarter" idx="15"/>
          </p:nvPr>
        </p:nvSpPr>
        <p:spPr/>
        <p:txBody>
          <a:bodyPr/>
          <a:lstStyle>
            <a:lvl1pPr>
              <a:defRPr/>
            </a:lvl1pPr>
          </a:lstStyle>
          <a:p>
            <a:pPr>
              <a:defRPr/>
            </a:pPr>
            <a:r>
              <a:rPr lang="en-US" altLang="zh-CN"/>
              <a:t>Confidential</a:t>
            </a:r>
            <a:endParaRPr lang="zh-CN"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F03500CD-11F2-4AED-B1EA-CF48739F54BA}" type="slidenum">
              <a:rPr lang="zh-CN" altLang="en-US"/>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DDD7B3E-B023-4048-98BF-65C24F882472}" type="datetime1">
              <a:rPr lang="zh-CN" altLang="en-US"/>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111FC9C2-7F9F-48DB-A4F2-7134E2F5D79D}" type="slidenum">
              <a:rPr lang="zh-CN" altLang="en-US"/>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39B3B68-F898-45D0-B640-CA045FB4A062}" type="datetime1">
              <a:rPr lang="zh-CN" altLang="en-US"/>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F51CF164-E178-4FD9-813F-84E9796EEA1F}" type="slidenum">
              <a:rPr lang="zh-CN" altLang="en-US"/>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
        <p:nvSpPr>
          <p:cNvPr id="2" name="矩形 33"/>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灯片编号占位符 3"/>
          <p:cNvSpPr>
            <a:spLocks noGrp="1"/>
          </p:cNvSpPr>
          <p:nvPr>
            <p:ph type="sldNum" sz="quarter" idx="10"/>
          </p:nvPr>
        </p:nvSpPr>
        <p:spPr>
          <a:xfrm>
            <a:off x="9120188" y="6381750"/>
            <a:ext cx="2743200" cy="365125"/>
          </a:xfrm>
        </p:spPr>
        <p:txBody>
          <a:bodyPr rtlCol="0"/>
          <a:lstStyle>
            <a:lvl1pPr fontAlgn="auto">
              <a:spcBef>
                <a:spcPts val="0"/>
              </a:spcBef>
              <a:spcAft>
                <a:spcPts val="0"/>
              </a:spcAft>
              <a:defRPr>
                <a:latin typeface="+mn-lt"/>
              </a:defRPr>
            </a:lvl1pPr>
          </a:lstStyle>
          <a:p>
            <a:pPr>
              <a:defRPr/>
            </a:pPr>
            <a:fld id="{91C7ECD3-A258-4163-ADB3-DECD4FDEFF54}"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92925" y="624110"/>
            <a:ext cx="8911687" cy="1280890"/>
          </a:xfrm>
        </p:spPr>
        <p:txBody>
          <a:bodyPr/>
          <a:lstStyle/>
          <a:p>
            <a:r>
              <a:rPr lang="en-US" altLang="zh-HK"/>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DAB0560-ECAC-4C73-AD82-F3E1DC3425C9}" type="datetime1">
              <a:rPr lang="zh-CN" altLang="en-US"/>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8299A09-2081-489E-B6C1-5B959CC30B3C}"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1"/>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1BEA11AE-6035-4CDA-8E49-3C8B3292220B}" type="datetime1">
              <a:rPr lang="zh-CN" altLang="en-US"/>
              <a:t>2025/12/2</a:t>
            </a:fld>
            <a:endParaRPr lang="zh-CN" altLang="en-US"/>
          </a:p>
        </p:txBody>
      </p:sp>
      <p:sp>
        <p:nvSpPr>
          <p:cNvPr id="6" name="Footer Placeholder 4"/>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57B123E-E457-487B-832B-1CE47FC2052C}"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8" name="Title 7"/>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AF52C6B2-A9BF-4CB1-A12F-94728F0CB72B}" type="datetime1">
              <a:rPr lang="zh-CN" altLang="en-US"/>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8839DB77-D26D-43B0-B084-3D287F17F0D1}"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10" name="Title 9"/>
          <p:cNvSpPr>
            <a:spLocks noGrp="1"/>
          </p:cNvSpPr>
          <p:nvPr>
            <p:ph type="title"/>
          </p:nvPr>
        </p:nvSpPr>
        <p:spPr/>
        <p:txBody>
          <a:bodyPr/>
          <a:lstStyle/>
          <a:p>
            <a:r>
              <a:rPr lang="en-US" altLang="zh-HK"/>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0B9FC8F-2A74-4651-A251-937AC0D82EA2}" type="datetime1">
              <a:rPr lang="zh-CN" altLang="en-US"/>
              <a:t>2025/12/2</a:t>
            </a:fld>
            <a:endParaRPr lang="zh-CN" altLang="en-US"/>
          </a:p>
        </p:txBody>
      </p:sp>
      <p:sp>
        <p:nvSpPr>
          <p:cNvPr id="9" name="Footer Placeholder 7"/>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11" name="Slide Number Placeholder 5"/>
          <p:cNvSpPr>
            <a:spLocks noGrp="1"/>
          </p:cNvSpPr>
          <p:nvPr>
            <p:ph type="sldNum" sz="quarter" idx="12"/>
          </p:nvPr>
        </p:nvSpPr>
        <p:spPr/>
        <p:txBody>
          <a:bodyPr/>
          <a:lstStyle>
            <a:lvl1pPr>
              <a:defRPr/>
            </a:lvl1pPr>
          </a:lstStyle>
          <a:p>
            <a:pPr>
              <a:defRPr/>
            </a:pPr>
            <a:fld id="{5E2291E0-B164-48B9-B6E2-D344570939EC}"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p:txBody>
          <a:bodyPr/>
          <a:lstStyle/>
          <a:p>
            <a:r>
              <a:rPr lang="en-US" altLang="zh-HK"/>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75BA77D5-2E63-4789-A5EF-87843EC61B38}" type="datetime1">
              <a:rPr lang="zh-CN" altLang="en-US"/>
              <a:t>2025/12/2</a:t>
            </a:fld>
            <a:endParaRPr lang="zh-CN" altLang="en-US"/>
          </a:p>
        </p:txBody>
      </p:sp>
      <p:sp>
        <p:nvSpPr>
          <p:cNvPr id="5" name="Footer Placeholder 3"/>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6" name="Slide Number Placeholder 4"/>
          <p:cNvSpPr>
            <a:spLocks noGrp="1"/>
          </p:cNvSpPr>
          <p:nvPr>
            <p:ph type="sldNum" sz="quarter" idx="12"/>
          </p:nvPr>
        </p:nvSpPr>
        <p:spPr/>
        <p:txBody>
          <a:bodyPr/>
          <a:lstStyle>
            <a:lvl1pPr>
              <a:defRPr/>
            </a:lvl1pPr>
          </a:lstStyle>
          <a:p>
            <a:pPr>
              <a:defRPr/>
            </a:pPr>
            <a:fld id="{7889D40F-E989-4713-B37B-28E4C8DD85D5}"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3" name="Date Placeholder 1"/>
          <p:cNvSpPr>
            <a:spLocks noGrp="1"/>
          </p:cNvSpPr>
          <p:nvPr>
            <p:ph type="dt" sz="half" idx="10"/>
          </p:nvPr>
        </p:nvSpPr>
        <p:spPr/>
        <p:txBody>
          <a:bodyPr/>
          <a:lstStyle>
            <a:lvl1pPr>
              <a:defRPr/>
            </a:lvl1pPr>
          </a:lstStyle>
          <a:p>
            <a:pPr>
              <a:defRPr/>
            </a:pPr>
            <a:fld id="{C6348E5C-8E4B-4CC8-931E-963DF7258ABD}" type="datetime1">
              <a:rPr lang="zh-CN" altLang="en-US"/>
              <a:t>2025/12/2</a:t>
            </a:fld>
            <a:endParaRPr lang="zh-CN" altLang="en-US"/>
          </a:p>
        </p:txBody>
      </p:sp>
      <p:sp>
        <p:nvSpPr>
          <p:cNvPr id="4" name="Footer Placeholder 2"/>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4EA387BC-7B3F-43D7-BEA3-AB0E94982A69}"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1"/>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ltLang="zh-HK"/>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AC0B3D8B-07B1-40B9-A6EA-7137105E93B1}" type="datetime1">
              <a:rPr lang="zh-CN" altLang="en-US"/>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8" name="Slide Number Placeholder 6"/>
          <p:cNvSpPr>
            <a:spLocks noGrp="1"/>
          </p:cNvSpPr>
          <p:nvPr>
            <p:ph type="sldNum" sz="quarter" idx="12"/>
          </p:nvPr>
        </p:nvSpPr>
        <p:spPr/>
        <p:txBody>
          <a:bodyPr/>
          <a:lstStyle>
            <a:lvl1pPr>
              <a:defRPr/>
            </a:lvl1pPr>
          </a:lstStyle>
          <a:p>
            <a:pPr>
              <a:defRPr/>
            </a:pPr>
            <a:fld id="{F015A10F-8C9C-48C1-B568-6D8A40BAB660}"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1"/>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zh-HK"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HK"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6" name="Date Placeholder 4"/>
          <p:cNvSpPr>
            <a:spLocks noGrp="1"/>
          </p:cNvSpPr>
          <p:nvPr>
            <p:ph type="dt" sz="half" idx="10"/>
          </p:nvPr>
        </p:nvSpPr>
        <p:spPr/>
        <p:txBody>
          <a:bodyPr/>
          <a:lstStyle>
            <a:lvl1pPr>
              <a:defRPr/>
            </a:lvl1pPr>
          </a:lstStyle>
          <a:p>
            <a:pPr>
              <a:defRPr/>
            </a:pPr>
            <a:fld id="{FB2DD06C-1FA1-4155-8F03-9F09A1CC0E9D}" type="datetime1">
              <a:rPr lang="zh-CN" altLang="en-US"/>
              <a:t>2025/12/2</a:t>
            </a:fld>
            <a:endParaRPr lang="zh-CN" altLang="en-US"/>
          </a:p>
        </p:txBody>
      </p:sp>
      <p:sp>
        <p:nvSpPr>
          <p:cNvPr id="7" name="Footer Placeholder 5"/>
          <p:cNvSpPr>
            <a:spLocks noGrp="1"/>
          </p:cNvSpPr>
          <p:nvPr>
            <p:ph type="ftr" sz="quarter" idx="11"/>
          </p:nvPr>
        </p:nvSpPr>
        <p:spPr/>
        <p:txBody>
          <a:bodyPr/>
          <a:lstStyle>
            <a:lvl1pPr>
              <a:defRPr/>
            </a:lvl1pPr>
          </a:lstStyle>
          <a:p>
            <a:pPr>
              <a:defRPr/>
            </a:pPr>
            <a:r>
              <a:rPr lang="en-US" altLang="zh-CN"/>
              <a:t>Confidential</a:t>
            </a:r>
            <a:endParaRPr lang="zh-CN"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6597CC9E-D71C-42FB-B2AD-2E1CC9FB5E2E}"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22"/>
          <p:cNvGrpSpPr/>
          <p:nvPr/>
        </p:nvGrpSpPr>
        <p:grpSpPr bwMode="auto">
          <a:xfrm>
            <a:off x="0" y="228600"/>
            <a:ext cx="2851150" cy="6638925"/>
            <a:chOff x="2487613" y="285750"/>
            <a:chExt cx="2428875" cy="5654676"/>
          </a:xfrm>
        </p:grpSpPr>
        <p:sp>
          <p:nvSpPr>
            <p:cNvPr id="1046" name="Freeform 11"/>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zh-HK" altLang="en-US"/>
            </a:p>
          </p:txBody>
        </p:sp>
        <p:sp>
          <p:nvSpPr>
            <p:cNvPr id="1047" name="Freeform 12"/>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zh-HK" altLang="en-US"/>
            </a:p>
          </p:txBody>
        </p:sp>
        <p:sp>
          <p:nvSpPr>
            <p:cNvPr id="1048" name="Freeform 13"/>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zh-HK" altLang="en-US"/>
            </a:p>
          </p:txBody>
        </p:sp>
        <p:sp>
          <p:nvSpPr>
            <p:cNvPr id="1049" name="Freeform 14"/>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zh-HK" altLang="en-US"/>
            </a:p>
          </p:txBody>
        </p:sp>
        <p:sp>
          <p:nvSpPr>
            <p:cNvPr id="1050" name="Freeform 15"/>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zh-HK" altLang="en-US"/>
            </a:p>
          </p:txBody>
        </p:sp>
        <p:sp>
          <p:nvSpPr>
            <p:cNvPr id="1051" name="Freeform 16"/>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zh-HK" altLang="en-US"/>
            </a:p>
          </p:txBody>
        </p:sp>
        <p:sp>
          <p:nvSpPr>
            <p:cNvPr id="1052" name="Freeform 17"/>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zh-HK" altLang="en-US"/>
            </a:p>
          </p:txBody>
        </p:sp>
        <p:sp>
          <p:nvSpPr>
            <p:cNvPr id="1053" name="Freeform 18"/>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zh-HK" altLang="en-US"/>
            </a:p>
          </p:txBody>
        </p:sp>
        <p:sp>
          <p:nvSpPr>
            <p:cNvPr id="1054" name="Freeform 19"/>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zh-HK" altLang="en-US"/>
            </a:p>
          </p:txBody>
        </p:sp>
        <p:sp>
          <p:nvSpPr>
            <p:cNvPr id="1055" name="Freeform 20"/>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zh-HK" altLang="en-US"/>
            </a:p>
          </p:txBody>
        </p:sp>
        <p:sp>
          <p:nvSpPr>
            <p:cNvPr id="1056" name="Freeform 21"/>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zh-HK" altLang="en-US"/>
            </a:p>
          </p:txBody>
        </p:sp>
        <p:sp>
          <p:nvSpPr>
            <p:cNvPr id="1057" name="Freeform 22"/>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zh-HK" altLang="en-US"/>
            </a:p>
          </p:txBody>
        </p:sp>
      </p:grpSp>
      <p:grpSp>
        <p:nvGrpSpPr>
          <p:cNvPr id="1027" name="Group 9"/>
          <p:cNvGrpSpPr/>
          <p:nvPr/>
        </p:nvGrpSpPr>
        <p:grpSpPr bwMode="auto">
          <a:xfrm>
            <a:off x="26988" y="0"/>
            <a:ext cx="2357437" cy="6853238"/>
            <a:chOff x="6627813" y="194833"/>
            <a:chExt cx="1952625" cy="5678918"/>
          </a:xfrm>
        </p:grpSpPr>
        <p:sp>
          <p:nvSpPr>
            <p:cNvPr id="1034" name="Freeform 27"/>
            <p:cNvSpPr/>
            <p:nvPr/>
          </p:nvSpPr>
          <p:spPr bwMode="auto">
            <a:xfrm>
              <a:off x="6627813" y="194833"/>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zh-HK" altLang="en-US"/>
            </a:p>
          </p:txBody>
        </p:sp>
        <p:sp>
          <p:nvSpPr>
            <p:cNvPr id="1035" name="Freeform 28"/>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zh-HK" altLang="en-US"/>
            </a:p>
          </p:txBody>
        </p:sp>
        <p:sp>
          <p:nvSpPr>
            <p:cNvPr id="1036" name="Freeform 29"/>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zh-HK" altLang="en-US"/>
            </a:p>
          </p:txBody>
        </p:sp>
        <p:sp>
          <p:nvSpPr>
            <p:cNvPr id="1037" name="Freeform 30"/>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zh-HK" altLang="en-US"/>
            </a:p>
          </p:txBody>
        </p:sp>
        <p:sp>
          <p:nvSpPr>
            <p:cNvPr id="1038" name="Freeform 31"/>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zh-HK" altLang="en-US"/>
            </a:p>
          </p:txBody>
        </p:sp>
        <p:sp>
          <p:nvSpPr>
            <p:cNvPr id="1039" name="Freeform 32"/>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zh-HK" altLang="en-US"/>
            </a:p>
          </p:txBody>
        </p:sp>
        <p:sp>
          <p:nvSpPr>
            <p:cNvPr id="1040" name="Freeform 33"/>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zh-HK" altLang="en-US"/>
            </a:p>
          </p:txBody>
        </p:sp>
        <p:sp>
          <p:nvSpPr>
            <p:cNvPr id="1041" name="Freeform 34"/>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zh-HK" altLang="en-US"/>
            </a:p>
          </p:txBody>
        </p:sp>
        <p:sp>
          <p:nvSpPr>
            <p:cNvPr id="1042" name="Freeform 35"/>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zh-HK" altLang="en-US"/>
            </a:p>
          </p:txBody>
        </p:sp>
        <p:sp>
          <p:nvSpPr>
            <p:cNvPr id="1043" name="Freeform 36"/>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zh-HK" altLang="en-US"/>
            </a:p>
          </p:txBody>
        </p:sp>
        <p:sp>
          <p:nvSpPr>
            <p:cNvPr id="1044" name="Freeform 37"/>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zh-HK" altLang="en-US"/>
            </a:p>
          </p:txBody>
        </p:sp>
        <p:sp>
          <p:nvSpPr>
            <p:cNvPr id="1045" name="Freeform 38"/>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zh-HK"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p:spPr>
        <p:txBody>
          <a:bodyPr vert="horz" wrap="square" lIns="91440" tIns="45720" rIns="91440" bIns="45720" numCol="1" anchor="t" anchorCtr="0" compatLnSpc="1"/>
          <a:lstStyle/>
          <a:p>
            <a:pPr lvl="0"/>
            <a:r>
              <a:rPr lang="en-US" altLang="zh-HK"/>
              <a:t>Click to edit Master title style</a:t>
            </a:r>
          </a:p>
        </p:txBody>
      </p:sp>
      <p:sp>
        <p:nvSpPr>
          <p:cNvPr id="1030" name="Text Placeholder 2"/>
          <p:cNvSpPr>
            <a:spLocks noGrp="1"/>
          </p:cNvSpPr>
          <p:nvPr>
            <p:ph type="body" idx="1"/>
          </p:nvPr>
        </p:nvSpPr>
        <p:spPr bwMode="auto">
          <a:xfrm>
            <a:off x="2589213" y="2133600"/>
            <a:ext cx="8915400" cy="3886200"/>
          </a:xfrm>
          <a:prstGeom prst="rect">
            <a:avLst/>
          </a:prstGeom>
          <a:noFill/>
          <a:ln>
            <a:noFill/>
          </a:ln>
        </p:spPr>
        <p:txBody>
          <a:bodyPr vert="horz" wrap="square" lIns="91440" tIns="45720" rIns="91440" bIns="45720" numCol="1" anchor="t" anchorCtr="0" compatLnSpc="1"/>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p>
        </p:txBody>
      </p:sp>
      <p:sp>
        <p:nvSpPr>
          <p:cNvPr id="4" name="Date Placeholder 3"/>
          <p:cNvSpPr>
            <a:spLocks noGrp="1"/>
          </p:cNvSpPr>
          <p:nvPr>
            <p:ph type="dt" sz="half" idx="2"/>
          </p:nvPr>
        </p:nvSpPr>
        <p:spPr>
          <a:xfrm>
            <a:off x="10361613" y="6130925"/>
            <a:ext cx="1146175" cy="369888"/>
          </a:xfrm>
          <a:prstGeom prst="rect">
            <a:avLst/>
          </a:prstGeom>
        </p:spPr>
        <p:txBody>
          <a:bodyPr vert="horz" wrap="square" lIns="91440" tIns="45720" rIns="91440" bIns="45720" numCol="1" anchor="ctr" anchorCtr="0" compatLnSpc="1"/>
          <a:lstStyle>
            <a:lvl1pPr algn="r" eaLnBrk="1" hangingPunct="1">
              <a:defRPr sz="900">
                <a:solidFill>
                  <a:srgbClr val="898989"/>
                </a:solidFill>
              </a:defRPr>
            </a:lvl1pPr>
          </a:lstStyle>
          <a:p>
            <a:pPr>
              <a:defRPr/>
            </a:pPr>
            <a:fld id="{7463923F-69B3-4D1F-B804-1F39E5D3650E}" type="datetime1">
              <a:rPr lang="zh-CN" altLang="en-US"/>
              <a:t>2025/12/2</a:t>
            </a:fld>
            <a:endParaRPr lang="zh-CN"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wrap="square" lIns="91440" tIns="45720" rIns="91440" bIns="45720" numCol="1" anchor="ctr" anchorCtr="0" compatLnSpc="1"/>
          <a:lstStyle>
            <a:lvl1pPr eaLnBrk="1" hangingPunct="1">
              <a:defRPr sz="900">
                <a:solidFill>
                  <a:srgbClr val="898989"/>
                </a:solidFill>
              </a:defRPr>
            </a:lvl1pPr>
          </a:lstStyle>
          <a:p>
            <a:pPr>
              <a:defRPr/>
            </a:pPr>
            <a:r>
              <a:rPr lang="en-US" altLang="zh-CN"/>
              <a:t>Confidential</a:t>
            </a:r>
            <a:endParaRPr lang="zh-CN" altLang="en-US"/>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wrap="square" lIns="91440" tIns="45720" rIns="91440" bIns="45720" numCol="1" anchor="ctr" anchorCtr="0" compatLnSpc="1"/>
          <a:lstStyle>
            <a:lvl1pPr algn="r" eaLnBrk="1" hangingPunct="1">
              <a:defRPr sz="2000">
                <a:solidFill>
                  <a:srgbClr val="FEFFFF"/>
                </a:solidFill>
              </a:defRPr>
            </a:lvl1pPr>
          </a:lstStyle>
          <a:p>
            <a:pPr>
              <a:defRPr/>
            </a:pPr>
            <a:fld id="{0C28C3C1-3421-490E-B585-281A7EE3BF6E}"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fo.gov.hk/gia/general/202412/13/P2024121300742.htm" TargetMode="External"/><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7.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Layout" Target="../slideLayouts/slideLayout17.xml"/><Relationship Id="rId4"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0.xml"/><Relationship Id="rId5" Type="http://schemas.openxmlformats.org/officeDocument/2006/relationships/slideLayout" Target="../slideLayouts/slideLayout17.xml"/><Relationship Id="rId4"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s://www.cmab.gov.hk/improvement/filemanager/content/pdf/en/resource-centre/booklet.pdf" TargetMode="External"/><Relationship Id="rId4" Type="http://schemas.openxmlformats.org/officeDocument/2006/relationships/hyperlink" Target="https://www.cmab.gov.hk/improvement/tc/npc-decision/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mab.gov.hk/improvement/tc/qualification-review/index.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https://www.cmab.gov.hk/improvement/en/qualification-review/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info.gov.hk/gia/general/202201/03/P2022010300518.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file:////Users/tonychan/Library/Group%20Containers/UBF8T346G9.ms/WebArchiveCopyPasteTempFiles/com.microsoft.Word/P2022010300520_photo_1208456.jpg" TargetMode="Externa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fo.gov.hk/gia/general/202510/16/P2025101600321.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sb.gov.hk/eng/bl23/consultation.html" TargetMode="External"/><Relationship Id="rId4" Type="http://schemas.openxmlformats.org/officeDocument/2006/relationships/hyperlink" Target="https://www.info.gov.hk/gia/general/202510/22/P2025102200560.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info.gov.hk/gia/general/202510/16/P2025101600321.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ww.news.cn/gangao/20251029/cc2bef23cea94344b30a77dd608a6456/c.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elections.gov.hk/legco2025/eng/index.html"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isd.wecast.hk/vod/?id=1851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info.gov.hk/gia/general/202510/23/P2025102300477.ht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nsphoto.com/newDetail/single/10104080?pictureId=18984730" TargetMode="Externa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hyperlink" Target="http://www.info.gov.hk/gia/general/202510/16/P2025101600321.htm" TargetMode="External"/><Relationship Id="rId3" Type="http://schemas.openxmlformats.org/officeDocument/2006/relationships/hyperlink" Target="http://www.rthk.hk/tv/dtt31/programme/rootorigintheconstitution2" TargetMode="External"/><Relationship Id="rId7" Type="http://schemas.openxmlformats.org/officeDocument/2006/relationships/image" Target="../media/image33.png"/><Relationship Id="rId12" Type="http://schemas.openxmlformats.org/officeDocument/2006/relationships/hyperlink" Target="https://www.reo.gov.hk/en/whats-new/press-releases.html#2025" TargetMode="External"/><Relationship Id="rId2" Type="http://schemas.openxmlformats.org/officeDocument/2006/relationships/hyperlink" Target="http://www.rthk.hk/tv/dtt31/programme/rootorigintheconstitution" TargetMode="External"/><Relationship Id="rId16" Type="http://schemas.openxmlformats.org/officeDocument/2006/relationships/hyperlink" Target="https://www.basiclaw.gov.hk/en/index/index.html" TargetMode="External"/><Relationship Id="rId1" Type="http://schemas.openxmlformats.org/officeDocument/2006/relationships/slideLayout" Target="../slideLayouts/slideLayout17.xml"/><Relationship Id="rId6" Type="http://schemas.openxmlformats.org/officeDocument/2006/relationships/hyperlink" Target="https://chinacurrent.com/education/category/%E3%80%8C%E4%B8%80%E5%9C%8B%E5%85%A9%E5%88%B6%E3%80%8D%E4%B8%8B%E7%9A%84%E9%A6%99%E6%B8%AF" TargetMode="External"/><Relationship Id="rId11" Type="http://schemas.openxmlformats.org/officeDocument/2006/relationships/hyperlink" Target="https://www.cmab.gov.hk/en/issues/electoral.htm" TargetMode="External"/><Relationship Id="rId5" Type="http://schemas.openxmlformats.org/officeDocument/2006/relationships/image" Target="../media/image32.png"/><Relationship Id="rId15" Type="http://schemas.openxmlformats.org/officeDocument/2006/relationships/hyperlink" Target="https://www.basiclaw.gov.hk/en/basiclaw/index.html" TargetMode="External"/><Relationship Id="rId10" Type="http://schemas.openxmlformats.org/officeDocument/2006/relationships/hyperlink" Target="https://www.elections.gov.hk/legco2025/eng/index.html" TargetMode="External"/><Relationship Id="rId4" Type="http://schemas.openxmlformats.org/officeDocument/2006/relationships/hyperlink" Target="https://www.rthk.hk/tv/dtt31/programme/rootorigintheconstitution" TargetMode="External"/><Relationship Id="rId9" Type="http://schemas.openxmlformats.org/officeDocument/2006/relationships/image" Target="../media/image35.png"/><Relationship Id="rId1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hyperlink" Target="https://www.edb.gov.hk/tc/curriculum-development/kla/pshe/basic-law-education.htm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edb.gov.hk/en/curriculum-development/kla/pshe/basic-law-education.htm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hyperlink" Target="https://chinacurrent.com/education/article/2022/08/23932.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a:xfrm>
            <a:off x="281168" y="2449227"/>
            <a:ext cx="11811699" cy="2492644"/>
          </a:xfrm>
        </p:spPr>
        <p:txBody>
          <a:bodyPr/>
          <a:lstStyle/>
          <a:p>
            <a:pPr eaLnBrk="1" hangingPunct="1"/>
            <a:br>
              <a:rPr lang="en-US" altLang="zh-CN"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Political structure of the</a:t>
            </a:r>
            <a:r>
              <a:rPr lang="zh-CN"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Special Administrative Region </a:t>
            </a:r>
            <a:endParaRPr lang="zh-CN"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508" name="Rectangle 1"/>
          <p:cNvSpPr>
            <a:spLocks noChangeArrowheads="1"/>
          </p:cNvSpPr>
          <p:nvPr/>
        </p:nvSpPr>
        <p:spPr bwMode="auto">
          <a:xfrm>
            <a:off x="4719258" y="5802338"/>
            <a:ext cx="2465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December 2025</a:t>
            </a:r>
            <a:endParaRPr lang="en-US"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4018320" y="2215475"/>
            <a:ext cx="3395836" cy="646331"/>
          </a:xfrm>
          <a:prstGeom prst="rect">
            <a:avLst/>
          </a:prstGeom>
        </p:spPr>
        <p:txBody>
          <a:bodyPr wrap="square">
            <a:spAutoFit/>
          </a:bodyPr>
          <a:lstStyle/>
          <a:p>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Learning focus:</a:t>
            </a:r>
            <a:endParaRPr lang="zh-CN" altLang="en-US" sz="3600" dirty="0"/>
          </a:p>
        </p:txBody>
      </p:sp>
      <p:sp>
        <p:nvSpPr>
          <p:cNvPr id="6" name="Rectangle 3"/>
          <p:cNvSpPr>
            <a:spLocks noChangeArrowheads="1"/>
          </p:cNvSpPr>
          <p:nvPr/>
        </p:nvSpPr>
        <p:spPr bwMode="auto">
          <a:xfrm>
            <a:off x="1623502" y="223976"/>
            <a:ext cx="7802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eaLnBrk="1" hangingPunct="1">
              <a:spcBef>
                <a:spcPct val="0"/>
              </a:spcBef>
              <a:buFontTx/>
              <a:buNone/>
            </a:pPr>
            <a:r>
              <a:rPr lang="en-US" altLang="zh-HK" sz="2000" b="1" dirty="0">
                <a:latin typeface="Times New Roman" panose="02020603050405020304" pitchFamily="18" charset="0"/>
                <a:cs typeface="Times New Roman" panose="02020603050405020304" pitchFamily="18" charset="0"/>
              </a:rPr>
              <a:t>Citizenship and Social Development</a:t>
            </a:r>
          </a:p>
          <a:p>
            <a:pPr eaLnBrk="1" hangingPunct="1">
              <a:spcBef>
                <a:spcPct val="0"/>
              </a:spcBef>
              <a:buFontTx/>
              <a:buNone/>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Theme 1: Hong Kong under “One Country, Two Systems”</a:t>
            </a:r>
          </a:p>
          <a:p>
            <a:pPr eaLnBrk="1" hangingPunct="1">
              <a:spcBef>
                <a:spcPct val="0"/>
              </a:spcBef>
              <a:buFontTx/>
              <a:buNone/>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Topic: The meaning and implementation of “one country, two systems”</a:t>
            </a:r>
            <a:endParaRPr lang="en-US"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1"/>
          <p:cNvSpPr>
            <a:spLocks noChangeArrowheads="1"/>
          </p:cNvSpPr>
          <p:nvPr/>
        </p:nvSpPr>
        <p:spPr bwMode="auto">
          <a:xfrm>
            <a:off x="4959881" y="5175623"/>
            <a:ext cx="245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r>
              <a:rPr lang="en-US" altLang="zh-TW" sz="2400" dirty="0">
                <a:solidFill>
                  <a:srgbClr val="FF0000"/>
                </a:solidFill>
                <a:latin typeface="Times New Roman" panose="02020603050405020304" pitchFamily="18" charset="0"/>
                <a:ea typeface="標楷體" panose="03000509000000000000" pitchFamily="65" charset="-120"/>
              </a:rPr>
              <a:t>Translated version</a:t>
            </a:r>
            <a:endParaRPr lang="en-US" altLang="en-US" sz="2400" dirty="0">
              <a:solidFill>
                <a:srgbClr val="FF0000"/>
              </a:solidFill>
              <a:latin typeface="Arial" panose="020B0604020202020204" pitchFamily="34" charset="0"/>
              <a:ea typeface="標楷體" panose="03000509000000000000" pitchFamily="65" charset="-120"/>
            </a:endParaRPr>
          </a:p>
        </p:txBody>
      </p:sp>
      <p:sp>
        <p:nvSpPr>
          <p:cNvPr id="8" name="内容占位符 2">
            <a:extLst>
              <a:ext uri="{FF2B5EF4-FFF2-40B4-BE49-F238E27FC236}">
                <a16:creationId xmlns:a16="http://schemas.microsoft.com/office/drawing/2014/main" id="{73B820D0-FE92-4004-84B8-4688255B1FD9}"/>
              </a:ext>
            </a:extLst>
          </p:cNvPr>
          <p:cNvSpPr txBox="1">
            <a:spLocks noChangeArrowheads="1"/>
          </p:cNvSpPr>
          <p:nvPr/>
        </p:nvSpPr>
        <p:spPr bwMode="auto">
          <a:xfrm>
            <a:off x="7901126" y="5308461"/>
            <a:ext cx="4179258" cy="13255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None/>
            </a:pPr>
            <a:r>
              <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Content Enrichment:</a:t>
            </a:r>
          </a:p>
          <a:p>
            <a:pPr algn="ctr" defTabSz="914400" eaLnBrk="1" hangingPunct="1">
              <a:lnSpc>
                <a:spcPct val="90000"/>
              </a:lnSpc>
              <a:buClrTx/>
              <a:buNone/>
            </a:pPr>
            <a:r>
              <a:rPr lang="en-US" altLang="zh-TW" sz="2000" dirty="0">
                <a:solidFill>
                  <a:schemeClr val="tx1"/>
                </a:solidFill>
                <a:latin typeface="Times New Roman" panose="02020603050405020304" pitchFamily="18" charset="0"/>
                <a:ea typeface="PMingLiU" panose="02020500000000000000" pitchFamily="18" charset="-120"/>
                <a:cs typeface="Times New Roman" panose="02020603050405020304" pitchFamily="18" charset="0"/>
              </a:rPr>
              <a:t>Information about the 2025 Legislative Council General Election has been enriched on slides 29 to 39.</a:t>
            </a:r>
            <a:endParaRPr lang="zh-TW" altLang="zh-HK" sz="2000" dirty="0">
              <a:solidFill>
                <a:schemeClr val="tx1"/>
              </a:solidFill>
              <a:latin typeface="Times New Roman" panose="02020603050405020304" pitchFamily="18"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2902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937842" y="1387271"/>
            <a:ext cx="10316315" cy="3939540"/>
          </a:xfrm>
          <a:prstGeom prst="rect">
            <a:avLst/>
          </a:prstGeom>
          <a:noFill/>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Aft>
                <a:spcPts val="600"/>
              </a:spcAft>
            </a:pPr>
            <a:r>
              <a:rPr lang="en-US" altLang="zh-TW" sz="2400" dirty="0">
                <a:latin typeface="PMingLiU" panose="02020500000000000000" pitchFamily="18" charset="-120"/>
                <a:ea typeface="PMingLiU" panose="02020500000000000000" pitchFamily="18" charset="-120"/>
              </a:rPr>
              <a:t> </a:t>
            </a:r>
          </a:p>
          <a:p>
            <a:pPr marL="536575" indent="-536575" algn="just" eaLnBrk="1" hangingPunct="1">
              <a:spcAft>
                <a:spcPts val="600"/>
              </a:spcAft>
              <a:buFont typeface="Arial" panose="020B0604020202020204" pitchFamily="34" charset="0"/>
              <a:buChar cha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three powers</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under the framework of the Basic Law refer to executive power, i.e., the power to administer public affairs and to provide public services; legislative power, i.e., the power to enact, amend or repeal laws; and judicial power, i.e., the power to adjudicate according to laws. </a:t>
            </a:r>
          </a:p>
          <a:p>
            <a:pPr marL="536575" indent="-536575" algn="just" eaLnBrk="1" hangingPunct="1">
              <a:spcAft>
                <a:spcPts val="600"/>
              </a:spcAft>
              <a:buFont typeface="Arial" panose="020B0604020202020204" pitchFamily="34" charset="0"/>
              <a:buChar cha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 National People's Congress authorizes the Hong Kong Special Administrative Region to enjoy executive, legislative and judicial power. In the executive-led system, the “three powers” belong to different branches. They perform their respective functions, </a:t>
            </a:r>
            <a:r>
              <a:rPr lang="en-US" altLang="zh-HK" sz="2400" dirty="0">
                <a:latin typeface="Times New Roman" panose="02020603050405020304" pitchFamily="18" charset="0"/>
                <a:ea typeface="DFKai-SB" panose="03000509000000000000" pitchFamily="65" charset="-120"/>
                <a:cs typeface="Times New Roman" panose="02020603050405020304" pitchFamily="18" charset="0"/>
              </a:rPr>
              <a:t>complementing each other and operate with due checks and balances.</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p:cNvSpPr>
            <a:spLocks noGrp="1"/>
          </p:cNvSpPr>
          <p:nvPr>
            <p:ph type="title"/>
          </p:nvPr>
        </p:nvSpPr>
        <p:spPr>
          <a:xfrm>
            <a:off x="2505808" y="653007"/>
            <a:ext cx="6822454" cy="615666"/>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en-US" altLang="zh-CN" sz="32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What is an executive-led system?</a:t>
            </a:r>
          </a:p>
        </p:txBody>
      </p:sp>
      <p:sp>
        <p:nvSpPr>
          <p:cNvPr id="32772" name="投影片編號版面配置區 5"/>
          <p:cNvSpPr>
            <a:spLocks noGrp="1" noChangeArrowheads="1"/>
          </p:cNvSpPr>
          <p:nvPr>
            <p:ph type="sldNum" sz="quarter" idx="12"/>
          </p:nvPr>
        </p:nvSpPr>
        <p:spPr>
          <a:xfrm>
            <a:off x="10555044" y="606107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CC90AC5-20CB-4AA7-892A-D73D659B72BB}" type="slidenum">
              <a:rPr lang="zh-CN" altLang="en-US">
                <a:solidFill>
                  <a:schemeClr val="tx1"/>
                </a:solidFill>
                <a:latin typeface="Times New Roman" panose="02020603050405020304" pitchFamily="18" charset="0"/>
                <a:cs typeface="Times New Roman" panose="02020603050405020304" pitchFamily="18" charset="0"/>
              </a:rPr>
              <a:pPr>
                <a:spcBef>
                  <a:spcPct val="0"/>
                </a:spcBef>
                <a:buClrTx/>
                <a:buFontTx/>
                <a:buNone/>
              </a:pPr>
              <a:t>10</a:t>
            </a:fld>
            <a:endParaRPr lang="zh-CN"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305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內容版面配置區 2"/>
          <p:cNvSpPr txBox="1">
            <a:spLocks noChangeArrowheads="1"/>
          </p:cNvSpPr>
          <p:nvPr/>
        </p:nvSpPr>
        <p:spPr bwMode="auto">
          <a:xfrm>
            <a:off x="1170432" y="2865119"/>
            <a:ext cx="10375392" cy="292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spcBef>
                <a:spcPct val="0"/>
              </a:spcBef>
              <a:buClrTx/>
              <a:buFont typeface="Arial" panose="020B0604020202020204" pitchFamily="34" charset="0"/>
              <a:buNone/>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After Hong Kong’s return to China, according to the Basic Law and Annex</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 the Chief Executive shall be elected in accordance with this Law by an Election Committee which is broadly representative, suited to the actual situation in the Hong Kong Special Administrative Region (HKSAR), and represents the overall interests of society, and shall be appointed by the Central People’s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 </a:t>
            </a:r>
          </a:p>
        </p:txBody>
      </p:sp>
      <p:sp>
        <p:nvSpPr>
          <p:cNvPr id="15" name="文字方塊 14"/>
          <p:cNvSpPr txBox="1"/>
          <p:nvPr/>
        </p:nvSpPr>
        <p:spPr>
          <a:xfrm>
            <a:off x="780288" y="2122265"/>
            <a:ext cx="11192255" cy="43859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marL="342900" indent="-342900" defTabSz="977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977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977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977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977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nSpc>
                <a:spcPct val="90000"/>
              </a:lnSpc>
              <a:spcBef>
                <a:spcPct val="0"/>
              </a:spcBef>
              <a:spcAft>
                <a:spcPct val="35000"/>
              </a:spcAft>
              <a:buClrTx/>
              <a:buFont typeface="Wingdings" panose="05000000000000000000" pitchFamily="2" charset="2"/>
              <a:buChar char="Ø"/>
            </a:pPr>
            <a:r>
              <a:rPr lang="en-US" altLang="zh-TW"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TW"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election of the Chief Executive</a:t>
            </a:r>
            <a:endParaRPr lang="zh-HK"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3796"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A7E2C5F8-EFC1-42CD-AEBA-A488317ECC68}" type="slidenum">
              <a:rPr lang="zh-CN" altLang="en-US" smtClean="0">
                <a:solidFill>
                  <a:schemeClr val="tx1"/>
                </a:solidFill>
              </a:rPr>
              <a:pPr fontAlgn="base">
                <a:spcBef>
                  <a:spcPct val="0"/>
                </a:spcBef>
                <a:spcAft>
                  <a:spcPct val="0"/>
                </a:spcAft>
                <a:buClrTx/>
                <a:buFontTx/>
                <a:buNone/>
              </a:pPr>
              <a:t>11</a:t>
            </a:fld>
            <a:endParaRPr lang="zh-CN" altLang="en-US" dirty="0">
              <a:solidFill>
                <a:schemeClr val="tx1"/>
              </a:solidFill>
            </a:endParaRPr>
          </a:p>
        </p:txBody>
      </p:sp>
      <p:sp>
        <p:nvSpPr>
          <p:cNvPr id="6" name="內容版面配置區 2"/>
          <p:cNvSpPr txBox="1"/>
          <p:nvPr/>
        </p:nvSpPr>
        <p:spPr>
          <a:xfrm>
            <a:off x="621792" y="605702"/>
            <a:ext cx="11036808" cy="92894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The core position of the Chief Executive in the political structure of the HKSAR</a:t>
            </a:r>
          </a:p>
        </p:txBody>
      </p:sp>
    </p:spTree>
    <p:extLst>
      <p:ext uri="{BB962C8B-B14F-4D97-AF65-F5344CB8AC3E}">
        <p14:creationId xmlns:p14="http://schemas.microsoft.com/office/powerpoint/2010/main" val="68370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圖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375" y="2558562"/>
            <a:ext cx="3673939" cy="302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A87CFEB-506A-4C84-B29D-0B6059EC60E4}" type="slidenum">
              <a:rPr lang="zh-CN" altLang="en-US" smtClean="0">
                <a:solidFill>
                  <a:schemeClr val="tx1"/>
                </a:solidFill>
              </a:rPr>
              <a:pPr fontAlgn="base">
                <a:spcBef>
                  <a:spcPct val="0"/>
                </a:spcBef>
                <a:spcAft>
                  <a:spcPct val="0"/>
                </a:spcAft>
                <a:buClrTx/>
                <a:buFontTx/>
                <a:buNone/>
              </a:pPr>
              <a:t>12</a:t>
            </a:fld>
            <a:endParaRPr lang="zh-CN" altLang="en-US" dirty="0">
              <a:solidFill>
                <a:schemeClr val="tx1"/>
              </a:solidFill>
            </a:endParaRPr>
          </a:p>
        </p:txBody>
      </p:sp>
      <p:sp>
        <p:nvSpPr>
          <p:cNvPr id="34820" name="內容版面配置區 2"/>
          <p:cNvSpPr>
            <a:spLocks noGrp="1"/>
          </p:cNvSpPr>
          <p:nvPr>
            <p:ph idx="4294967295"/>
          </p:nvPr>
        </p:nvSpPr>
        <p:spPr>
          <a:xfrm>
            <a:off x="4236525" y="2425150"/>
            <a:ext cx="7531100" cy="3294063"/>
          </a:xfrm>
        </p:spPr>
        <p:txBody>
          <a:bodyPr wrap="square">
            <a:spAutoFit/>
          </a:bodyPr>
          <a:lstStyle/>
          <a:p>
            <a:pPr algn="just">
              <a:lnSpc>
                <a:spcPct val="130000"/>
              </a:lnSpc>
              <a:spcBef>
                <a:spcPct val="0"/>
              </a:spcBef>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of the Hong Kong Special Administrative Region shall be a Chinese citizen of not less than 40 years of age who is a permanent resident of the Region with no right of abode in any foreign country and has originally resided in Hong Kong for a continuous period of not less than 20 years.</a:t>
            </a:r>
          </a:p>
          <a:p>
            <a:pPr algn="just">
              <a:lnSpc>
                <a:spcPct val="130000"/>
              </a:lnSpc>
              <a:spcBef>
                <a:spcPct val="0"/>
              </a:spcBef>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term of office of the Chief Executive of the Hong Kong Special Administrative Region shall be five years. He or she may serve for not more than two consecutive terms.</a:t>
            </a:r>
          </a:p>
        </p:txBody>
      </p:sp>
      <p:sp>
        <p:nvSpPr>
          <p:cNvPr id="34821" name="文字方塊 1"/>
          <p:cNvSpPr txBox="1">
            <a:spLocks noChangeArrowheads="1"/>
          </p:cNvSpPr>
          <p:nvPr/>
        </p:nvSpPr>
        <p:spPr bwMode="auto">
          <a:xfrm>
            <a:off x="4388113" y="1459114"/>
            <a:ext cx="7090117" cy="7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800100" indent="-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20000"/>
              </a:lnSpc>
              <a:spcBef>
                <a:spcPct val="0"/>
              </a:spcBef>
              <a:buClrTx/>
              <a:buFont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Articles 44 and 46 of the Basic Law</a:t>
            </a:r>
            <a:r>
              <a:rPr lang="en-US" altLang="zh-TW"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stipulate the eligibility and the term of office of the Chief Executive:</a:t>
            </a:r>
            <a:endParaRPr lang="zh-HK"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4822" name="文字方塊 1"/>
          <p:cNvSpPr txBox="1">
            <a:spLocks noChangeArrowheads="1"/>
          </p:cNvSpPr>
          <p:nvPr/>
        </p:nvSpPr>
        <p:spPr bwMode="auto">
          <a:xfrm>
            <a:off x="911225" y="520289"/>
            <a:ext cx="10182225" cy="63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20000"/>
              </a:spcBef>
              <a:buClrTx/>
              <a:buFont typeface="Arial" panose="020B0604020202020204" pitchFamily="34" charset="0"/>
              <a:buNone/>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Eligibility and the term of office of the Chief Executive</a:t>
            </a:r>
            <a:endParaRPr lang="zh-TW" altLang="en-US"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2" name="直接连接符 11"/>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450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B79E29E-8E27-4401-86F6-7D16FFF3937C}" type="slidenum">
              <a:rPr lang="zh-CN" altLang="en-US" smtClean="0">
                <a:solidFill>
                  <a:schemeClr val="tx1"/>
                </a:solidFill>
              </a:rPr>
              <a:pPr fontAlgn="base">
                <a:spcBef>
                  <a:spcPct val="0"/>
                </a:spcBef>
                <a:spcAft>
                  <a:spcPct val="0"/>
                </a:spcAft>
                <a:buClrTx/>
                <a:buFontTx/>
                <a:buNone/>
              </a:pPr>
              <a:t>13</a:t>
            </a:fld>
            <a:endParaRPr lang="zh-CN" altLang="en-US" dirty="0">
              <a:solidFill>
                <a:schemeClr val="tx1"/>
              </a:solidFill>
            </a:endParaRPr>
          </a:p>
        </p:txBody>
      </p:sp>
      <p:sp>
        <p:nvSpPr>
          <p:cNvPr id="35843" name="标题 1"/>
          <p:cNvSpPr>
            <a:spLocks noGrp="1"/>
          </p:cNvSpPr>
          <p:nvPr>
            <p:ph type="title" idx="4294967295"/>
          </p:nvPr>
        </p:nvSpPr>
        <p:spPr>
          <a:xfrm>
            <a:off x="1485900" y="596900"/>
            <a:ext cx="10706100" cy="812800"/>
          </a:xfrm>
        </p:spPr>
        <p:txBody>
          <a:bodyPr/>
          <a:lstStyle/>
          <a:p>
            <a:pPr algn="ctr">
              <a:spcBef>
                <a:spcPct val="20000"/>
              </a:spcBef>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Central People’s Government </a:t>
            </a:r>
            <a:b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appoints the Chief Executive of the HKSAR</a:t>
            </a:r>
            <a:endParaRPr lang="zh-CN" altLang="en-US" sz="4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3"/>
          <p:cNvSpPr txBox="1">
            <a:spLocks noChangeArrowheads="1"/>
          </p:cNvSpPr>
          <p:nvPr/>
        </p:nvSpPr>
        <p:spPr bwMode="auto">
          <a:xfrm>
            <a:off x="482111" y="2180343"/>
            <a:ext cx="7190715" cy="354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lvl="0" algn="just">
              <a:spcBef>
                <a:spcPct val="0"/>
              </a:spcBef>
              <a:buClrTx/>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 30 May 2022, the Chief Executive-elect, </a:t>
            </a:r>
            <a:r>
              <a:rPr lang="en-US" altLang="zh-TW"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Mr</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John Lee, was received by President Xi Jinping and awarded the instrument of appointment as the sixth-term Chief Executive of the Hong Kong Special Administrative Region (SAR) of the People's Republic of China by Premier Li Keqiang in Beijing.</a:t>
            </a:r>
          </a:p>
          <a:p>
            <a:pPr lvl="0" algn="just">
              <a:spcBef>
                <a:spcPct val="0"/>
              </a:spcBef>
              <a:buClrTx/>
              <a:buNone/>
            </a:pPr>
            <a:endParaRPr lang="en-US" altLang="zh-TW" sz="4000" dirty="0">
              <a:solidFill>
                <a:srgbClr val="7030A0"/>
              </a:solidFill>
              <a:latin typeface="DFKai-SB" panose="03000509000000000000" pitchFamily="65" charset="-120"/>
              <a:ea typeface="DFKai-SB" panose="03000509000000000000" pitchFamily="65" charset="-120"/>
              <a:cs typeface="Times New Roman" panose="02020603050405020304" pitchFamily="18" charset="0"/>
            </a:endParaRPr>
          </a:p>
          <a:p>
            <a:pPr>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en-US" sz="1600" dirty="0">
                <a:latin typeface="Times New Roman" panose="02020603050405020304" pitchFamily="18" charset="0"/>
                <a:ea typeface="標楷體" panose="03000509000000000000" pitchFamily="65" charset="-120"/>
                <a:cs typeface="Times New Roman" panose="02020603050405020304" pitchFamily="18" charset="0"/>
              </a:rPr>
              <a:t>: </a:t>
            </a:r>
          </a:p>
          <a:p>
            <a:pPr lvl="0">
              <a:spcBef>
                <a:spcPct val="0"/>
              </a:spcBef>
              <a:buClrTx/>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https://www.info.gov.hk/gia/general/202205/30/P2022053000570.htm?fontSize=1</a:t>
            </a:r>
            <a:endParaRPr lang="zh-TW"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1F797C41-8521-4C14-9E32-4A57194806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7005" y="2095773"/>
            <a:ext cx="3997682" cy="2666454"/>
          </a:xfrm>
          <a:prstGeom prst="rect">
            <a:avLst/>
          </a:prstGeom>
        </p:spPr>
      </p:pic>
    </p:spTree>
    <p:extLst>
      <p:ext uri="{BB962C8B-B14F-4D97-AF65-F5344CB8AC3E}">
        <p14:creationId xmlns:p14="http://schemas.microsoft.com/office/powerpoint/2010/main" val="4126063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46" y="271985"/>
            <a:ext cx="11020610" cy="623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C4A98ACD-0C60-4DEA-AF52-28E9AAFDA34A}" type="slidenum">
              <a:rPr lang="zh-CN" altLang="en-US" smtClean="0">
                <a:solidFill>
                  <a:schemeClr val="tx1"/>
                </a:solidFill>
              </a:rPr>
              <a:pPr fontAlgn="base">
                <a:spcBef>
                  <a:spcPct val="0"/>
                </a:spcBef>
                <a:spcAft>
                  <a:spcPct val="0"/>
                </a:spcAft>
                <a:buClrTx/>
                <a:buFontTx/>
                <a:buNone/>
              </a:pPr>
              <a:t>14</a:t>
            </a:fld>
            <a:endParaRPr lang="zh-CN" altLang="en-US" dirty="0">
              <a:solidFill>
                <a:schemeClr val="tx1"/>
              </a:solidFill>
            </a:endParaRPr>
          </a:p>
        </p:txBody>
      </p:sp>
      <p:sp>
        <p:nvSpPr>
          <p:cNvPr id="36868" name="文本框 12"/>
          <p:cNvSpPr txBox="1">
            <a:spLocks noChangeArrowheads="1"/>
          </p:cNvSpPr>
          <p:nvPr/>
        </p:nvSpPr>
        <p:spPr bwMode="auto">
          <a:xfrm>
            <a:off x="554154" y="405319"/>
            <a:ext cx="5974005" cy="59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March</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27th</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Session</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Standing</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Committee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13th</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People’s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Congress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adopted the amended</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Annex</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Basic</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Law</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Special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Administrative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Region</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People’s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Republic</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China </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 Method for the Selection of the Chief Executive of the Hong Kong Special Administrative Region.</a:t>
            </a:r>
            <a:endPar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30000"/>
              </a:lnSpc>
              <a:spcBef>
                <a:spcPct val="0"/>
              </a:spcBef>
              <a:buClrTx/>
              <a:buFontTx/>
              <a:buNone/>
            </a:pPr>
            <a:endPar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Election</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Committee</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shall</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composed</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1500</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members</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from</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following</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sectors:</a:t>
            </a: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First</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Industrial,</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commercial</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financial</a:t>
            </a:r>
            <a:r>
              <a:rPr lang="zh-CN" altLang="en-US" sz="1400" dirty="0">
                <a:solidFill>
                  <a:schemeClr val="tx1"/>
                </a:solidFill>
                <a:latin typeface="Times New Roman" panose="02020603050405020304" pitchFamily="18" charset="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300</a:t>
            </a: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Second</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professions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300</a:t>
            </a: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Third</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Grassroots,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labour</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religious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300</a:t>
            </a: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Fourth</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Members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Legislative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Council,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representatives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300</a:t>
            </a: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Fifth</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Sector: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deputies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People’s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Congress,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members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Committee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Chinese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People’s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Political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Consultative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Conference,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representatives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Kong</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members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relevant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national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300</a:t>
            </a:r>
          </a:p>
          <a:p>
            <a:pPr algn="just">
              <a:lnSpc>
                <a:spcPct val="130000"/>
              </a:lnSpc>
              <a:spcBef>
                <a:spcPct val="0"/>
              </a:spcBef>
              <a:buClrTx/>
              <a:buFontTx/>
              <a:buNone/>
            </a:pPr>
            <a:endPar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Members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Election</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Committee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must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permanent</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residents</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p>
          <a:p>
            <a:pPr algn="just">
              <a:lnSpc>
                <a:spcPct val="130000"/>
              </a:lnSpc>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term</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office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Election</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Committee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shall</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five</a:t>
            </a:r>
            <a:r>
              <a:rPr lang="zh-CN"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years.</a:t>
            </a:r>
          </a:p>
        </p:txBody>
      </p:sp>
      <p:sp>
        <p:nvSpPr>
          <p:cNvPr id="3" name="Rectangle 2"/>
          <p:cNvSpPr/>
          <p:nvPr/>
        </p:nvSpPr>
        <p:spPr>
          <a:xfrm>
            <a:off x="476066" y="6534877"/>
            <a:ext cx="8644121" cy="308418"/>
          </a:xfrm>
          <a:prstGeom prst="rect">
            <a:avLst/>
          </a:prstGeom>
        </p:spPr>
        <p:txBody>
          <a:bodyPr wrap="square">
            <a:spAutoFit/>
          </a:bodyPr>
          <a:lstStyle/>
          <a:p>
            <a:pPr algn="just">
              <a:lnSpc>
                <a:spcPct val="130000"/>
              </a:lnSpc>
            </a:pPr>
            <a:r>
              <a:rPr lang="en-US" altLang="zh-TW"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200" dirty="0">
                <a:latin typeface="Times New Roman" panose="02020603050405020304" pitchFamily="18" charset="0"/>
                <a:ea typeface="DFKai-SB" panose="03000509000000000000" pitchFamily="65" charset="-120"/>
              </a:rPr>
              <a:t>https://www.cmab.gov.hk/improvement/filemanager/content/pdf/en/resource-centre/Electoral-Leaflet.pdf</a:t>
            </a:r>
            <a:endParaRPr lang="zh-CN" altLang="en-US" sz="1200" dirty="0">
              <a:latin typeface="Times New Roman" panose="02020603050405020304" pitchFamily="18" charset="0"/>
              <a:ea typeface="DFKai-SB" panose="03000509000000000000" pitchFamily="65" charset="-120"/>
            </a:endParaRPr>
          </a:p>
        </p:txBody>
      </p:sp>
      <p:pic>
        <p:nvPicPr>
          <p:cNvPr id="8" name="圖片 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968" t="4435" r="2975" b="1630"/>
          <a:stretch/>
        </p:blipFill>
        <p:spPr>
          <a:xfrm>
            <a:off x="6986588" y="243083"/>
            <a:ext cx="4364736" cy="6230113"/>
          </a:xfrm>
          <a:prstGeom prst="rect">
            <a:avLst/>
          </a:prstGeom>
        </p:spPr>
      </p:pic>
    </p:spTree>
    <p:extLst>
      <p:ext uri="{BB962C8B-B14F-4D97-AF65-F5344CB8AC3E}">
        <p14:creationId xmlns:p14="http://schemas.microsoft.com/office/powerpoint/2010/main" val="359628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E664F5EF-751E-421D-B28F-BB53BCD90C7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15</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37891" name="标题 1"/>
          <p:cNvSpPr txBox="1">
            <a:spLocks noChangeArrowheads="1"/>
          </p:cNvSpPr>
          <p:nvPr/>
        </p:nvSpPr>
        <p:spPr bwMode="auto">
          <a:xfrm>
            <a:off x="573088" y="5193823"/>
            <a:ext cx="10588625" cy="87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spcBef>
                <a:spcPct val="0"/>
              </a:spcBef>
              <a:buClrTx/>
              <a:buFontTx/>
              <a:buNone/>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Among</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all</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officials</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only</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Chief</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Executive</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has</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legal</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status</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“dual</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head</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dual</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responsibility”, which</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manifests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core</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position</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Chief</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Executive.</a:t>
            </a:r>
            <a:r>
              <a:rPr lang="zh-CN" altLang="en-US" dirty="0">
                <a:solidFill>
                  <a:schemeClr val="tx1"/>
                </a:solidFill>
                <a:latin typeface="Times New Roman" panose="02020603050405020304" pitchFamily="18" charset="0"/>
                <a:cs typeface="Times New Roman" panose="02020603050405020304" pitchFamily="18" charset="0"/>
              </a:rPr>
              <a:t> </a:t>
            </a:r>
            <a:endPar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7892" name="组合 14"/>
          <p:cNvGrpSpPr>
            <a:grpSpLocks/>
          </p:cNvGrpSpPr>
          <p:nvPr/>
        </p:nvGrpSpPr>
        <p:grpSpPr bwMode="auto">
          <a:xfrm>
            <a:off x="931741" y="1720465"/>
            <a:ext cx="10650660" cy="3121701"/>
            <a:chOff x="1923143" y="2964328"/>
            <a:chExt cx="8345714" cy="1905150"/>
          </a:xfrm>
        </p:grpSpPr>
        <p:sp>
          <p:nvSpPr>
            <p:cNvPr id="18" name="任意多边形: 形状 17"/>
            <p:cNvSpPr/>
            <p:nvPr/>
          </p:nvSpPr>
          <p:spPr>
            <a:xfrm>
              <a:off x="3581810" y="3057919"/>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a:solidFill>
                  <a:srgbClr val="000000"/>
                </a:solidFill>
              </a:endParaRPr>
            </a:p>
            <a:p>
              <a:pPr lvl="1">
                <a:lnSpc>
                  <a:spcPct val="90000"/>
                </a:lnSpc>
                <a:spcAft>
                  <a:spcPct val="15000"/>
                </a:spcAft>
                <a:buFontTx/>
                <a:buChar char="•"/>
                <a:defRPr/>
              </a:pPr>
              <a:endParaRPr lang="zh-CN" altLang="en-US" sz="1700">
                <a:solidFill>
                  <a:srgbClr val="000000"/>
                </a:solidFill>
              </a:endParaRPr>
            </a:p>
          </p:txBody>
        </p:sp>
        <p:sp>
          <p:nvSpPr>
            <p:cNvPr id="19" name="任意多边形: 形状 18"/>
            <p:cNvSpPr/>
            <p:nvPr/>
          </p:nvSpPr>
          <p:spPr>
            <a:xfrm>
              <a:off x="1923143" y="2964328"/>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sp>
          <p:nvSpPr>
            <p:cNvPr id="20" name="任意多边形: 形状 19"/>
            <p:cNvSpPr/>
            <p:nvPr/>
          </p:nvSpPr>
          <p:spPr>
            <a:xfrm>
              <a:off x="3581810" y="4033497"/>
              <a:ext cx="6687047" cy="74239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chemeClr val="accent1">
                <a:lumMod val="20000"/>
                <a:lumOff val="80000"/>
                <a:alpha val="89804"/>
              </a:schemeClr>
            </a:solidFill>
            <a:ln>
              <a:solidFill>
                <a:srgbClr val="14446E"/>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64771" tIns="68678" rIns="101063" bIns="68679" anchor="ctr"/>
            <a:lstStyle>
              <a:lvl1pPr marL="342900" indent="-342900" defTabSz="755650">
                <a:defRPr>
                  <a:solidFill>
                    <a:schemeClr val="tx1"/>
                  </a:solidFill>
                  <a:latin typeface="Century Gothic" panose="020B0502020202020204" pitchFamily="34" charset="0"/>
                </a:defRPr>
              </a:lvl1pPr>
              <a:lvl2pPr marL="171450" indent="-171450" defTabSz="755650">
                <a:defRPr>
                  <a:solidFill>
                    <a:schemeClr val="tx1"/>
                  </a:solidFill>
                  <a:latin typeface="Century Gothic" panose="020B0502020202020204" pitchFamily="34" charset="0"/>
                </a:defRPr>
              </a:lvl2pPr>
              <a:lvl3pPr marL="1143000" indent="-228600" defTabSz="755650">
                <a:defRPr>
                  <a:solidFill>
                    <a:schemeClr val="tx1"/>
                  </a:solidFill>
                  <a:latin typeface="Century Gothic" panose="020B0502020202020204" pitchFamily="34" charset="0"/>
                </a:defRPr>
              </a:lvl3pPr>
              <a:lvl4pPr marL="1600200" indent="-228600" defTabSz="755650">
                <a:defRPr>
                  <a:solidFill>
                    <a:schemeClr val="tx1"/>
                  </a:solidFill>
                  <a:latin typeface="Century Gothic" panose="020B0502020202020204" pitchFamily="34" charset="0"/>
                </a:defRPr>
              </a:lvl4pPr>
              <a:lvl5pPr marL="2057400" indent="-228600" defTabSz="755650">
                <a:defRPr>
                  <a:solidFill>
                    <a:schemeClr val="tx1"/>
                  </a:solidFill>
                  <a:latin typeface="Century Gothic" panose="020B0502020202020204" pitchFamily="34" charset="0"/>
                </a:defRPr>
              </a:lvl5pPr>
              <a:lvl6pPr marL="2514600" indent="-228600" defTabSz="75565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75565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75565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755650" eaLnBrk="0" fontAlgn="base" hangingPunct="0">
                <a:spcBef>
                  <a:spcPct val="0"/>
                </a:spcBef>
                <a:spcAft>
                  <a:spcPct val="0"/>
                </a:spcAft>
                <a:defRPr>
                  <a:solidFill>
                    <a:schemeClr val="tx1"/>
                  </a:solidFill>
                  <a:latin typeface="Century Gothic" panose="020B0502020202020204" pitchFamily="34" charset="0"/>
                </a:defRPr>
              </a:lvl9pPr>
            </a:lstStyle>
            <a:p>
              <a:pPr lvl="1">
                <a:lnSpc>
                  <a:spcPct val="90000"/>
                </a:lnSpc>
                <a:spcAft>
                  <a:spcPct val="15000"/>
                </a:spcAft>
                <a:buFontTx/>
                <a:buChar char="•"/>
                <a:defRPr/>
              </a:pPr>
              <a:endParaRPr lang="zh-CN" altLang="en-US" sz="1700">
                <a:solidFill>
                  <a:srgbClr val="000000"/>
                </a:solidFill>
              </a:endParaRPr>
            </a:p>
            <a:p>
              <a:pPr lvl="1">
                <a:lnSpc>
                  <a:spcPct val="90000"/>
                </a:lnSpc>
                <a:spcAft>
                  <a:spcPct val="15000"/>
                </a:spcAft>
                <a:buFontTx/>
                <a:buChar char="•"/>
                <a:defRPr/>
              </a:pPr>
              <a:endParaRPr lang="zh-CN" altLang="en-US" sz="1700">
                <a:solidFill>
                  <a:srgbClr val="000000"/>
                </a:solidFill>
              </a:endParaRPr>
            </a:p>
          </p:txBody>
        </p:sp>
        <p:sp>
          <p:nvSpPr>
            <p:cNvPr id="21" name="任意多边形: 形状 20"/>
            <p:cNvSpPr/>
            <p:nvPr/>
          </p:nvSpPr>
          <p:spPr>
            <a:xfrm>
              <a:off x="1923143" y="3939904"/>
              <a:ext cx="1974528" cy="92957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a:solidFill>
                <a:srgbClr val="14446E"/>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205387" tIns="125377" rIns="205387" bIns="125377" spcCol="1270" anchor="ctr"/>
            <a:lstStyle/>
            <a:p>
              <a:pPr algn="ctr" defTabSz="1866900">
                <a:lnSpc>
                  <a:spcPct val="90000"/>
                </a:lnSpc>
                <a:spcAft>
                  <a:spcPct val="35000"/>
                </a:spcAft>
                <a:defRPr/>
              </a:pPr>
              <a:endParaRPr lang="zh-CN" altLang="en-US" sz="4200"/>
            </a:p>
          </p:txBody>
        </p:sp>
      </p:grpSp>
      <p:sp>
        <p:nvSpPr>
          <p:cNvPr id="37893" name="文本框 22"/>
          <p:cNvSpPr txBox="1">
            <a:spLocks noChangeArrowheads="1"/>
          </p:cNvSpPr>
          <p:nvPr/>
        </p:nvSpPr>
        <p:spPr bwMode="auto">
          <a:xfrm>
            <a:off x="931741" y="2280860"/>
            <a:ext cx="2369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2000" b="1" dirty="0">
                <a:solidFill>
                  <a:schemeClr val="tx1"/>
                </a:solidFill>
                <a:latin typeface="Arial" panose="020B0604020202020204" pitchFamily="34" charset="0"/>
                <a:ea typeface="DFKai-SB" panose="03000509000000000000" pitchFamily="65" charset="-120"/>
                <a:cs typeface="Arial" panose="020B0604020202020204" pitchFamily="34" charset="0"/>
              </a:rPr>
              <a:t>“</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Dual</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head</a:t>
            </a:r>
            <a:r>
              <a:rPr lang="en-US" altLang="zh-CN" sz="2000" b="1" dirty="0">
                <a:solidFill>
                  <a:schemeClr val="tx1"/>
                </a:solidFill>
                <a:latin typeface="Arial" panose="020B0604020202020204" pitchFamily="34" charset="0"/>
                <a:ea typeface="DFKai-SB" panose="03000509000000000000" pitchFamily="65" charset="-120"/>
                <a:cs typeface="Arial" panose="020B0604020202020204" pitchFamily="34" charset="0"/>
              </a:rPr>
              <a:t>”</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37894" name="文本框 24"/>
          <p:cNvSpPr txBox="1">
            <a:spLocks noChangeArrowheads="1"/>
          </p:cNvSpPr>
          <p:nvPr/>
        </p:nvSpPr>
        <p:spPr bwMode="auto">
          <a:xfrm>
            <a:off x="1006974" y="3736008"/>
            <a:ext cx="23693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2000" b="1" dirty="0">
                <a:solidFill>
                  <a:schemeClr val="tx1"/>
                </a:solidFill>
                <a:ea typeface="DFKai-SB" panose="03000509000000000000" pitchFamily="65" charset="-120"/>
              </a:rPr>
              <a:t>“</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Dual</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responsibility</a:t>
            </a:r>
            <a:r>
              <a:rPr lang="en-US" altLang="zh-CN" sz="2000" b="1" dirty="0">
                <a:solidFill>
                  <a:schemeClr val="tx1"/>
                </a:solidFill>
                <a:ea typeface="DFKai-SB" panose="03000509000000000000" pitchFamily="65" charset="-120"/>
              </a:rPr>
              <a:t>”</a:t>
            </a:r>
            <a:endParaRPr lang="zh-CN" altLang="en-US" sz="2000" dirty="0">
              <a:solidFill>
                <a:schemeClr val="tx1"/>
              </a:solidFill>
            </a:endParaRPr>
          </a:p>
        </p:txBody>
      </p:sp>
      <p:sp>
        <p:nvSpPr>
          <p:cNvPr id="37895" name="文本框 30"/>
          <p:cNvSpPr txBox="1">
            <a:spLocks noChangeArrowheads="1"/>
          </p:cNvSpPr>
          <p:nvPr/>
        </p:nvSpPr>
        <p:spPr bwMode="auto">
          <a:xfrm>
            <a:off x="3657600" y="2157749"/>
            <a:ext cx="7680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Chief</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Executive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head</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representing</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SAR;</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also</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head</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HKSAR.</a:t>
            </a:r>
          </a:p>
        </p:txBody>
      </p:sp>
      <p:sp>
        <p:nvSpPr>
          <p:cNvPr id="37896" name="文本框 32"/>
          <p:cNvSpPr txBox="1">
            <a:spLocks noChangeArrowheads="1"/>
          </p:cNvSpPr>
          <p:nvPr/>
        </p:nvSpPr>
        <p:spPr bwMode="auto">
          <a:xfrm>
            <a:off x="3657600" y="3570401"/>
            <a:ext cx="76809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zh-CN"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shall be accountable to the Central People’s Government, and shall report to the Central People’s Government. The Chief Executive shall also be accountable to the HKSAR.</a:t>
            </a:r>
            <a:endParaRPr lang="zh-TW" altLang="en-US"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6" name="內容版面配置區 2"/>
          <p:cNvSpPr txBox="1"/>
          <p:nvPr/>
        </p:nvSpPr>
        <p:spPr>
          <a:xfrm>
            <a:off x="1768231" y="872951"/>
            <a:ext cx="7855163" cy="49989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buFont typeface="Wingdings" panose="05000000000000000000" pitchFamily="2" charset="2"/>
              <a:buChar char="Ø"/>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Dual</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head</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and</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dual responsibility</a:t>
            </a:r>
          </a:p>
        </p:txBody>
      </p:sp>
    </p:spTree>
    <p:extLst>
      <p:ext uri="{BB962C8B-B14F-4D97-AF65-F5344CB8AC3E}">
        <p14:creationId xmlns:p14="http://schemas.microsoft.com/office/powerpoint/2010/main" val="273011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灯片编号占位符 1"/>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DBBFF892-F4E7-4E52-802F-40BA501F3ED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16</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39939" name="文本框 2"/>
          <p:cNvSpPr txBox="1">
            <a:spLocks noChangeArrowheads="1"/>
          </p:cNvSpPr>
          <p:nvPr/>
        </p:nvSpPr>
        <p:spPr bwMode="auto">
          <a:xfrm>
            <a:off x="3776880" y="5422995"/>
            <a:ext cx="432042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spcBef>
                <a:spcPct val="0"/>
              </a:spcBef>
              <a:spcAft>
                <a:spcPts val="600"/>
              </a:spcAft>
              <a:buClrTx/>
              <a:buFontTx/>
              <a:buNone/>
            </a:pPr>
            <a:r>
              <a:rPr kumimoji="1"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reported to President Xi Jinping.</a:t>
            </a:r>
            <a:endParaRPr kumimoji="1"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9940" name="文本框 7"/>
          <p:cNvSpPr txBox="1">
            <a:spLocks noChangeArrowheads="1"/>
          </p:cNvSpPr>
          <p:nvPr/>
        </p:nvSpPr>
        <p:spPr bwMode="auto">
          <a:xfrm>
            <a:off x="1063257" y="321749"/>
            <a:ext cx="10092837"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50000"/>
              </a:lnSpc>
              <a:spcBef>
                <a:spcPts val="0"/>
              </a:spcBef>
              <a:buClrTx/>
              <a:buFont typeface="Arial" panose="020B0604020202020204" pitchFamily="34" charset="0"/>
              <a:buNone/>
            </a:pPr>
            <a:r>
              <a:rPr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of the Hong Kong Special Administrative Region shall be accountable to the Central People’s Government and the HKSAR in accordance with the provisions of the Basic Law.</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8D4BC4DA-877F-44D6-8A28-216CAA51CC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879" y="2499251"/>
            <a:ext cx="4320427" cy="2892526"/>
          </a:xfrm>
          <a:prstGeom prst="rect">
            <a:avLst/>
          </a:prstGeom>
        </p:spPr>
      </p:pic>
      <p:sp>
        <p:nvSpPr>
          <p:cNvPr id="6" name="文字方塊 5">
            <a:extLst>
              <a:ext uri="{FF2B5EF4-FFF2-40B4-BE49-F238E27FC236}">
                <a16:creationId xmlns:a16="http://schemas.microsoft.com/office/drawing/2014/main" id="{3CD72A6B-A77E-4F56-BEB1-7D126E7515B2}"/>
              </a:ext>
            </a:extLst>
          </p:cNvPr>
          <p:cNvSpPr txBox="1"/>
          <p:nvPr/>
        </p:nvSpPr>
        <p:spPr>
          <a:xfrm>
            <a:off x="3445659" y="6100544"/>
            <a:ext cx="4515210" cy="461665"/>
          </a:xfrm>
          <a:prstGeom prst="rect">
            <a:avLst/>
          </a:prstGeom>
          <a:noFill/>
        </p:spPr>
        <p:txBody>
          <a:bodyPr wrap="none" rtlCol="0">
            <a:spAutoFit/>
          </a:bodyPr>
          <a:lstStyle/>
          <a:p>
            <a:r>
              <a:rPr lang="en-US" altLang="zh-TW"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hlinkClick r:id="rId3"/>
              </a:rPr>
              <a:t>https://www.info.gov.hk/gia/general/202412/13/P2024121300742.htm</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1057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灯片编号占位符 3"/>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2D0F534-1DCA-41EB-B0C1-27BA95B8EFCF}" type="slidenum">
              <a:rPr lang="zh-CN" altLang="en-US" smtClean="0">
                <a:solidFill>
                  <a:schemeClr val="tx1"/>
                </a:solidFill>
              </a:rPr>
              <a:pPr fontAlgn="base">
                <a:spcBef>
                  <a:spcPct val="0"/>
                </a:spcBef>
                <a:spcAft>
                  <a:spcPct val="0"/>
                </a:spcAft>
                <a:buClrTx/>
                <a:buFontTx/>
                <a:buNone/>
              </a:pPr>
              <a:t>17</a:t>
            </a:fld>
            <a:endParaRPr lang="zh-CN" altLang="en-US" dirty="0">
              <a:solidFill>
                <a:schemeClr val="tx1"/>
              </a:solidFill>
            </a:endParaRPr>
          </a:p>
        </p:txBody>
      </p:sp>
      <p:sp>
        <p:nvSpPr>
          <p:cNvPr id="40963" name="MH_Text_2"/>
          <p:cNvSpPr>
            <a:spLocks/>
          </p:cNvSpPr>
          <p:nvPr>
            <p:custDataLst>
              <p:tags r:id="rId1"/>
            </p:custDataLst>
          </p:nvPr>
        </p:nvSpPr>
        <p:spPr bwMode="auto">
          <a:xfrm>
            <a:off x="139700" y="3592513"/>
            <a:ext cx="1985963" cy="1754326"/>
          </a:xfrm>
          <a:custGeom>
            <a:avLst/>
            <a:gdLst>
              <a:gd name="T0" fmla="*/ 382461 w 1728192"/>
              <a:gd name="T1" fmla="*/ 3352733 h 1473820"/>
              <a:gd name="T2" fmla="*/ 0 w 1728192"/>
              <a:gd name="T3" fmla="*/ 1965697 h 1473820"/>
              <a:gd name="T4" fmla="*/ 1311293 w 1728192"/>
              <a:gd name="T5" fmla="*/ 0 h 1473820"/>
              <a:gd name="T6" fmla="*/ 2622584 w 1728192"/>
              <a:gd name="T7" fmla="*/ 1965697 h 1473820"/>
              <a:gd name="T8" fmla="*/ 2240124 w 1728192"/>
              <a:gd name="T9" fmla="*/ 3352733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Duties relating to implementation of the Basic Law and other laws, which apply in the HKSAR</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40964" name="MH_Text_3"/>
          <p:cNvSpPr>
            <a:spLocks/>
          </p:cNvSpPr>
          <p:nvPr>
            <p:custDataLst>
              <p:tags r:id="rId2"/>
            </p:custDataLst>
          </p:nvPr>
        </p:nvSpPr>
        <p:spPr bwMode="auto">
          <a:xfrm>
            <a:off x="2267648" y="3590022"/>
            <a:ext cx="1851025" cy="646331"/>
          </a:xfrm>
          <a:custGeom>
            <a:avLst/>
            <a:gdLst>
              <a:gd name="T0" fmla="*/ 309677 w 1728192"/>
              <a:gd name="T1" fmla="*/ 263485 h 1473820"/>
              <a:gd name="T2" fmla="*/ 0 w 1728192"/>
              <a:gd name="T3" fmla="*/ 154481 h 1473820"/>
              <a:gd name="T4" fmla="*/ 1061752 w 1728192"/>
              <a:gd name="T5" fmla="*/ 0 h 1473820"/>
              <a:gd name="T6" fmla="*/ 2123502 w 1728192"/>
              <a:gd name="T7" fmla="*/ 154481 h 1473820"/>
              <a:gd name="T8" fmla="*/ 1813825 w 1728192"/>
              <a:gd name="T9" fmla="*/ 263485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Duties relating to</a:t>
            </a:r>
            <a:r>
              <a:rPr lang="en-US" b="1" dirty="0">
                <a:solidFill>
                  <a:schemeClr val="tx1"/>
                </a:solidFill>
                <a:latin typeface="Times New Roman" panose="02020603050405020304" pitchFamily="18" charset="0"/>
                <a:cs typeface="Times New Roman" panose="02020603050405020304" pitchFamily="18" charset="0"/>
              </a:rPr>
              <a:t> law-making</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0965" name="MH_Text_2"/>
          <p:cNvSpPr>
            <a:spLocks/>
          </p:cNvSpPr>
          <p:nvPr>
            <p:custDataLst>
              <p:tags r:id="rId3"/>
            </p:custDataLst>
          </p:nvPr>
        </p:nvSpPr>
        <p:spPr bwMode="auto">
          <a:xfrm>
            <a:off x="6249987" y="3587750"/>
            <a:ext cx="1844675" cy="1477328"/>
          </a:xfrm>
          <a:custGeom>
            <a:avLst/>
            <a:gdLst>
              <a:gd name="T0" fmla="*/ 440172 w 1728192"/>
              <a:gd name="T1" fmla="*/ 265000 h 1473820"/>
              <a:gd name="T2" fmla="*/ 0 w 1728192"/>
              <a:gd name="T3" fmla="*/ 155369 h 1473820"/>
              <a:gd name="T4" fmla="*/ 1509162 w 1728192"/>
              <a:gd name="T5" fmla="*/ 0 h 1473820"/>
              <a:gd name="T6" fmla="*/ 3018322 w 1728192"/>
              <a:gd name="T7" fmla="*/ 155369 h 1473820"/>
              <a:gd name="T8" fmla="*/ 2578151 w 1728192"/>
              <a:gd name="T9" fmla="*/ 265000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Duties relating to the appointment  and removal of officials</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0966" name="MH_Text_3"/>
          <p:cNvSpPr>
            <a:spLocks/>
          </p:cNvSpPr>
          <p:nvPr>
            <p:custDataLst>
              <p:tags r:id="rId4"/>
            </p:custDataLst>
          </p:nvPr>
        </p:nvSpPr>
        <p:spPr bwMode="auto">
          <a:xfrm>
            <a:off x="10572750" y="3592513"/>
            <a:ext cx="1619250" cy="923330"/>
          </a:xfrm>
          <a:custGeom>
            <a:avLst/>
            <a:gdLst>
              <a:gd name="T0" fmla="*/ 334200 w 1728192"/>
              <a:gd name="T1" fmla="*/ 341096 h 1473820"/>
              <a:gd name="T2" fmla="*/ 0 w 1728192"/>
              <a:gd name="T3" fmla="*/ 199983 h 1473820"/>
              <a:gd name="T4" fmla="*/ 1145831 w 1728192"/>
              <a:gd name="T5" fmla="*/ 0 h 1473820"/>
              <a:gd name="T6" fmla="*/ 2291663 w 1728192"/>
              <a:gd name="T7" fmla="*/ 199983 h 1473820"/>
              <a:gd name="T8" fmla="*/ 1957463 w 1728192"/>
              <a:gd name="T9" fmla="*/ 341096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spcBef>
                <a:spcPct val="20000"/>
              </a:spcBef>
              <a:buClrTx/>
              <a:buFont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 important duties</a:t>
            </a:r>
            <a:endParaRPr lang="en-US" altLang="zh-CN"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0967" name="文本框 30"/>
          <p:cNvSpPr txBox="1">
            <a:spLocks noChangeArrowheads="1"/>
          </p:cNvSpPr>
          <p:nvPr/>
        </p:nvSpPr>
        <p:spPr bwMode="auto">
          <a:xfrm>
            <a:off x="4329199" y="3587750"/>
            <a:ext cx="166511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Duties relating to  the management of  administrative affairs of the government</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Oval 104"/>
          <p:cNvSpPr/>
          <p:nvPr/>
        </p:nvSpPr>
        <p:spPr>
          <a:xfrm>
            <a:off x="2651125" y="2503488"/>
            <a:ext cx="773113"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6" name="Oval 105"/>
          <p:cNvSpPr/>
          <p:nvPr/>
        </p:nvSpPr>
        <p:spPr>
          <a:xfrm>
            <a:off x="661988" y="2503488"/>
            <a:ext cx="774700" cy="77470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7" name="Oval 111"/>
          <p:cNvSpPr/>
          <p:nvPr/>
        </p:nvSpPr>
        <p:spPr>
          <a:xfrm>
            <a:off x="4616450" y="2517775"/>
            <a:ext cx="774700"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8" name="Arc 114"/>
          <p:cNvSpPr/>
          <p:nvPr/>
        </p:nvSpPr>
        <p:spPr>
          <a:xfrm rot="5400000" flipV="1">
            <a:off x="523875" y="23764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40972" name="Group 47"/>
          <p:cNvGrpSpPr>
            <a:grpSpLocks/>
          </p:cNvGrpSpPr>
          <p:nvPr/>
        </p:nvGrpSpPr>
        <p:grpSpPr bwMode="auto">
          <a:xfrm>
            <a:off x="493713" y="2374900"/>
            <a:ext cx="3054350" cy="1060450"/>
            <a:chOff x="1376543" y="2321386"/>
            <a:chExt cx="2786064" cy="967925"/>
          </a:xfrm>
        </p:grpSpPr>
        <p:sp>
          <p:nvSpPr>
            <p:cNvPr id="20" name="Arc 119"/>
            <p:cNvSpPr/>
            <p:nvPr/>
          </p:nvSpPr>
          <p:spPr>
            <a:xfrm rot="5400000" flipV="1">
              <a:off x="3221066" y="2321689"/>
              <a:ext cx="941843" cy="941238"/>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1" name="Straight Connector 120"/>
            <p:cNvCxnSpPr/>
            <p:nvPr/>
          </p:nvCxnSpPr>
          <p:spPr>
            <a:xfrm>
              <a:off x="2293163" y="2809696"/>
              <a:ext cx="951375" cy="144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2" name="Arc 121"/>
            <p:cNvSpPr/>
            <p:nvPr/>
          </p:nvSpPr>
          <p:spPr>
            <a:xfrm rot="5400000" flipH="1">
              <a:off x="1376240" y="2347770"/>
              <a:ext cx="941843" cy="941238"/>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3" name="Group 27"/>
          <p:cNvGrpSpPr>
            <a:grpSpLocks/>
          </p:cNvGrpSpPr>
          <p:nvPr/>
        </p:nvGrpSpPr>
        <p:grpSpPr bwMode="auto">
          <a:xfrm>
            <a:off x="2486025" y="2374900"/>
            <a:ext cx="3054350" cy="1060450"/>
            <a:chOff x="2586036" y="2266950"/>
            <a:chExt cx="3344864" cy="1162061"/>
          </a:xfrm>
        </p:grpSpPr>
        <p:sp>
          <p:nvSpPr>
            <p:cNvPr id="24" name="Arc 125"/>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5" name="Straight Connector 126"/>
            <p:cNvCxnSpPr/>
            <p:nvPr/>
          </p:nvCxnSpPr>
          <p:spPr>
            <a:xfrm>
              <a:off x="3686504" y="2853200"/>
              <a:ext cx="1142191"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26" name="Arc 127"/>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40974" name="Group 34"/>
          <p:cNvGrpSpPr>
            <a:grpSpLocks/>
          </p:cNvGrpSpPr>
          <p:nvPr/>
        </p:nvGrpSpPr>
        <p:grpSpPr bwMode="auto">
          <a:xfrm>
            <a:off x="4462463" y="2374900"/>
            <a:ext cx="3054350" cy="1060450"/>
            <a:chOff x="2586036" y="2266950"/>
            <a:chExt cx="3344864" cy="1162061"/>
          </a:xfrm>
        </p:grpSpPr>
        <p:sp>
          <p:nvSpPr>
            <p:cNvPr id="28"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29"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0"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1" name="Oval 139"/>
          <p:cNvSpPr/>
          <p:nvPr/>
        </p:nvSpPr>
        <p:spPr>
          <a:xfrm>
            <a:off x="6607175" y="251777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2" name="Arc 145"/>
          <p:cNvSpPr/>
          <p:nvPr/>
        </p:nvSpPr>
        <p:spPr>
          <a:xfrm rot="5400000" flipH="1">
            <a:off x="6456363" y="240347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33" name="Oval 111"/>
          <p:cNvSpPr/>
          <p:nvPr/>
        </p:nvSpPr>
        <p:spPr>
          <a:xfrm>
            <a:off x="8659813" y="2562225"/>
            <a:ext cx="773112"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grpSp>
        <p:nvGrpSpPr>
          <p:cNvPr id="40978" name="Group 34"/>
          <p:cNvGrpSpPr>
            <a:grpSpLocks/>
          </p:cNvGrpSpPr>
          <p:nvPr/>
        </p:nvGrpSpPr>
        <p:grpSpPr bwMode="auto">
          <a:xfrm>
            <a:off x="8504238" y="2419350"/>
            <a:ext cx="3054350" cy="1060450"/>
            <a:chOff x="2586036" y="2266950"/>
            <a:chExt cx="3344864" cy="1162061"/>
          </a:xfrm>
        </p:grpSpPr>
        <p:sp>
          <p:nvSpPr>
            <p:cNvPr id="35" name="Arc 131"/>
            <p:cNvSpPr/>
            <p:nvPr/>
          </p:nvSpPr>
          <p:spPr>
            <a:xfrm rot="5400000" flipV="1">
              <a:off x="4800515" y="2267313"/>
              <a:ext cx="1130748" cy="1130022"/>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6" name="Straight Connector 132"/>
            <p:cNvCxnSpPr/>
            <p:nvPr/>
          </p:nvCxnSpPr>
          <p:spPr>
            <a:xfrm>
              <a:off x="3686503" y="2853200"/>
              <a:ext cx="1142192" cy="173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7" name="Arc 133"/>
            <p:cNvSpPr/>
            <p:nvPr/>
          </p:nvSpPr>
          <p:spPr>
            <a:xfrm rot="5400000" flipH="1">
              <a:off x="2585673" y="2298626"/>
              <a:ext cx="1130748" cy="1130022"/>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38" name="Oval 139"/>
          <p:cNvSpPr/>
          <p:nvPr/>
        </p:nvSpPr>
        <p:spPr>
          <a:xfrm>
            <a:off x="10648950" y="2562225"/>
            <a:ext cx="773113" cy="773113"/>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39" name="Arc 145"/>
          <p:cNvSpPr/>
          <p:nvPr/>
        </p:nvSpPr>
        <p:spPr>
          <a:xfrm rot="5400000" flipH="1">
            <a:off x="10498138" y="2447925"/>
            <a:ext cx="1031875" cy="103187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40" name="Arc 125"/>
          <p:cNvSpPr/>
          <p:nvPr/>
        </p:nvSpPr>
        <p:spPr>
          <a:xfrm rot="5400000" flipV="1">
            <a:off x="8529638" y="2427288"/>
            <a:ext cx="1031875" cy="103187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41" name="Straight Connector 132"/>
          <p:cNvCxnSpPr/>
          <p:nvPr/>
        </p:nvCxnSpPr>
        <p:spPr>
          <a:xfrm>
            <a:off x="7483475" y="2919413"/>
            <a:ext cx="1044575" cy="1587"/>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42" name="文字方塊 14"/>
          <p:cNvSpPr txBox="1"/>
          <p:nvPr/>
        </p:nvSpPr>
        <p:spPr>
          <a:xfrm>
            <a:off x="493713" y="715753"/>
            <a:ext cx="9904412" cy="561183"/>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marL="342900" indent="-342900"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ctr">
              <a:lnSpc>
                <a:spcPct val="90000"/>
              </a:lnSpc>
              <a:spcAft>
                <a:spcPct val="35000"/>
              </a:spcAft>
              <a:buFont typeface="Wingdings" panose="05000000000000000000" pitchFamily="2" charset="2"/>
              <a:buChar char="Ø"/>
              <a:defRPr/>
            </a:pP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rPr>
              <a:t>The powers and functions of the Chief Executive</a:t>
            </a:r>
            <a:endParaRPr lang="zh-HK"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0984" name="MH_Text_1"/>
          <p:cNvSpPr>
            <a:spLocks/>
          </p:cNvSpPr>
          <p:nvPr>
            <p:custDataLst>
              <p:tags r:id="rId5"/>
            </p:custDataLst>
          </p:nvPr>
        </p:nvSpPr>
        <p:spPr bwMode="auto">
          <a:xfrm>
            <a:off x="8181975" y="3587750"/>
            <a:ext cx="2216150" cy="2585323"/>
          </a:xfrm>
          <a:custGeom>
            <a:avLst/>
            <a:gdLst>
              <a:gd name="T0" fmla="*/ 267168 w 1728192"/>
              <a:gd name="T1" fmla="*/ 1781729 h 1473820"/>
              <a:gd name="T2" fmla="*/ 0 w 1728192"/>
              <a:gd name="T3" fmla="*/ 1044621 h 1473820"/>
              <a:gd name="T4" fmla="*/ 916002 w 1728192"/>
              <a:gd name="T5" fmla="*/ 0 h 1473820"/>
              <a:gd name="T6" fmla="*/ 1832003 w 1728192"/>
              <a:gd name="T7" fmla="*/ 1044621 h 1473820"/>
              <a:gd name="T8" fmla="*/ 1564836 w 1728192"/>
              <a:gd name="T9" fmla="*/ 178172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20000"/>
              </a:spcBef>
              <a:buClr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Duties</a:t>
            </a:r>
            <a:r>
              <a:rPr lang="en-US" altLang="zh-TW"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relating to the  implementation of the directives issued by the Central People's Government, and to conduct affairs authorized by the Central Authorities</a:t>
            </a:r>
            <a:endParaRPr lang="zh-TW"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10260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69257"/>
            <a:ext cx="10872787" cy="657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文字方塊 9"/>
          <p:cNvSpPr txBox="1">
            <a:spLocks noChangeArrowheads="1"/>
          </p:cNvSpPr>
          <p:nvPr/>
        </p:nvSpPr>
        <p:spPr bwMode="auto">
          <a:xfrm>
            <a:off x="938784" y="426720"/>
            <a:ext cx="10155936" cy="622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lnSpc>
                <a:spcPct val="130000"/>
              </a:lnSpc>
              <a:spcBef>
                <a:spcPct val="0"/>
              </a:spcBef>
              <a:buClrTx/>
              <a:buFontTx/>
              <a:buNone/>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 48 of the Basic Law</a:t>
            </a:r>
            <a:endPar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a:buNone/>
            </a:pPr>
            <a:r>
              <a:rPr lang="en-US" altLang="zh-TW"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of the Hong Kong Special Administrative Region shall exercise the following powers and functions:</a:t>
            </a:r>
            <a:r>
              <a:rPr lang="en-US" altLang="zh-HK" sz="2000" dirty="0">
                <a:solidFill>
                  <a:schemeClr val="tx1"/>
                </a:solidFill>
              </a:rPr>
              <a:t> </a:t>
            </a:r>
          </a:p>
          <a:p>
            <a:pPr>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 To lead the government of the Region;</a:t>
            </a:r>
          </a:p>
          <a:p>
            <a:pPr marL="354013" indent="-354013"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 To be responsible for the implementation of this Law and other laws which, in accordance with this Law, apply in the Hong Kong Special Administrative Region;</a:t>
            </a:r>
          </a:p>
          <a:p>
            <a:pPr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 To sign bills passed by the Legislative Council and to promulgate laws;</a:t>
            </a:r>
          </a:p>
          <a:p>
            <a:pPr marL="354013"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sign budgets passed by the Legislative Council and report the budgets and final accounts to the Central People's Government for the record;</a:t>
            </a:r>
          </a:p>
          <a:p>
            <a:pPr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 To decide on government policies and to issue executive orders;</a:t>
            </a:r>
          </a:p>
          <a:p>
            <a:pPr marL="354013" indent="-354013"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 To nominate and to report to the Central People’s Government for appointment the following principal officials: Secretaries and Deputy Secretaries of Departments, Directors of </a:t>
            </a:r>
            <a:r>
              <a:rPr lang="en-US" altLang="zh-HK" sz="20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Bureaux</a:t>
            </a: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Commissioner Against Corruption, Director of Audit, Commissioner of Police, Director of Immigration and Commissioner of Customs and Excise; and to recommend to the Central People's Government the removal of the above-mentioned officials;</a:t>
            </a:r>
          </a:p>
          <a:p>
            <a:pPr marL="342900" indent="-342900">
              <a:lnSpc>
                <a:spcPct val="130000"/>
              </a:lnSpc>
              <a:spcBef>
                <a:spcPct val="0"/>
              </a:spcBef>
              <a:buClrTx/>
              <a:buFont typeface="Wingdings" panose="05000000000000000000" pitchFamily="2" charset="2"/>
              <a:buChar char="l"/>
            </a:pPr>
            <a:endParaRPr lang="en-US" altLang="zh-TW" sz="2000" b="1" dirty="0">
              <a:solidFill>
                <a:srgbClr val="00B0F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1988" name="灯片编号占位符 1"/>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6C9EBB69-A791-430E-9D46-CB4BC377FB3E}" type="slidenum">
              <a:rPr lang="zh-CN" altLang="en-US" smtClean="0">
                <a:solidFill>
                  <a:schemeClr val="tx1"/>
                </a:solidFill>
              </a:rPr>
              <a:pPr fontAlgn="base">
                <a:spcBef>
                  <a:spcPct val="0"/>
                </a:spcBef>
                <a:spcAft>
                  <a:spcPct val="0"/>
                </a:spcAft>
                <a:buClrTx/>
                <a:buFontTx/>
                <a:buNone/>
              </a:pPr>
              <a:t>18</a:t>
            </a:fld>
            <a:endParaRPr lang="zh-CN" altLang="en-US" dirty="0">
              <a:solidFill>
                <a:schemeClr val="tx1"/>
              </a:solidFill>
            </a:endParaRPr>
          </a:p>
        </p:txBody>
      </p:sp>
    </p:spTree>
    <p:extLst>
      <p:ext uri="{BB962C8B-B14F-4D97-AF65-F5344CB8AC3E}">
        <p14:creationId xmlns:p14="http://schemas.microsoft.com/office/powerpoint/2010/main" val="1194178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19" y="416107"/>
            <a:ext cx="10872787" cy="633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文字方塊 9"/>
          <p:cNvSpPr txBox="1">
            <a:spLocks noChangeArrowheads="1"/>
          </p:cNvSpPr>
          <p:nvPr/>
        </p:nvSpPr>
        <p:spPr bwMode="auto">
          <a:xfrm>
            <a:off x="857248" y="856842"/>
            <a:ext cx="10177463" cy="5734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(6) To appoint or remove judges of the courts at all levels in accordance with legal procedures;</a:t>
            </a:r>
          </a:p>
          <a:p>
            <a:pPr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(7) To appoint or remove holders of public office in accordance with legal procedures;</a:t>
            </a:r>
          </a:p>
          <a:p>
            <a:pPr marL="354013" indent="-354013"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 To implement the directives issued by the Central People’s Government in respect of the relevant matters provided for in this Law;</a:t>
            </a:r>
          </a:p>
          <a:p>
            <a:pPr marL="354013" indent="-354013"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 To conduct, on behalf of the Government of the Hong Kong Special Administrative Region, external affairs and other affairs as </a:t>
            </a:r>
            <a:r>
              <a:rPr lang="en-US" altLang="zh-HK" sz="20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authorised</a:t>
            </a: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by the Central Authorities;</a:t>
            </a:r>
          </a:p>
          <a:p>
            <a:pPr marL="450850" indent="-450850"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(10) To approve the introduction of motions regarding revenues or expenditure to the Legislative Council;</a:t>
            </a:r>
          </a:p>
          <a:p>
            <a:pPr marL="450850" indent="-450850"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(11) To decide, in the light of security and vital public interests, whether government officials or other personnel in charge of government affairs should testify or give evidence before the Legislative Council or its committees;</a:t>
            </a:r>
          </a:p>
          <a:p>
            <a:pPr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(12) To pardon persons convicted of criminal offences or commute their penalties; and</a:t>
            </a:r>
          </a:p>
          <a:p>
            <a:pPr algn="just">
              <a:buNone/>
            </a:pP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(13) To handle petitions and complaints.</a:t>
            </a:r>
          </a:p>
          <a:p>
            <a:pPr algn="just">
              <a:buNone/>
            </a:pPr>
            <a:br>
              <a:rPr lang="en-US" altLang="zh-HK" sz="2000" dirty="0"/>
            </a:b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3012" name="灯片编号占位符 1"/>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F2AD609-E70D-4FED-978B-F5DB7C37CEEF}" type="slidenum">
              <a:rPr lang="zh-CN" altLang="en-US" smtClean="0">
                <a:solidFill>
                  <a:schemeClr val="tx1"/>
                </a:solidFill>
              </a:rPr>
              <a:pPr fontAlgn="base">
                <a:spcBef>
                  <a:spcPct val="0"/>
                </a:spcBef>
                <a:spcAft>
                  <a:spcPct val="0"/>
                </a:spcAft>
                <a:buClrTx/>
                <a:buFontTx/>
                <a:buNone/>
              </a:pPr>
              <a:t>19</a:t>
            </a:fld>
            <a:endParaRPr lang="zh-CN" altLang="en-US" dirty="0">
              <a:solidFill>
                <a:schemeClr val="tx1"/>
              </a:solidFill>
            </a:endParaRPr>
          </a:p>
        </p:txBody>
      </p:sp>
    </p:spTree>
    <p:extLst>
      <p:ext uri="{BB962C8B-B14F-4D97-AF65-F5344CB8AC3E}">
        <p14:creationId xmlns:p14="http://schemas.microsoft.com/office/powerpoint/2010/main" val="308807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710653" y="366713"/>
            <a:ext cx="8912225" cy="1281112"/>
          </a:xfrm>
        </p:spPr>
        <p:txBody>
          <a:bodyPr/>
          <a:lstStyle/>
          <a:p>
            <a:pPr algn="ctr" eaLnBrk="1" hangingPunct="1"/>
            <a:r>
              <a:rPr lang="en-US" altLang="zh-HK" b="1" dirty="0">
                <a:latin typeface="Times New Roman" panose="02020603050405020304" pitchFamily="18" charset="0"/>
                <a:ea typeface="DFKai-SB" panose="03000509000000000000" pitchFamily="65" charset="-120"/>
                <a:cs typeface="Times New Roman" panose="02020603050405020304" pitchFamily="18" charset="0"/>
              </a:rPr>
              <a:t>Learning Objectives</a:t>
            </a:r>
            <a:endParaRPr lang="zh-HK" altLang="en-US"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555" name="內容版面配置區 2"/>
          <p:cNvSpPr>
            <a:spLocks noGrp="1"/>
          </p:cNvSpPr>
          <p:nvPr>
            <p:ph idx="1"/>
          </p:nvPr>
        </p:nvSpPr>
        <p:spPr>
          <a:xfrm>
            <a:off x="700685" y="1129035"/>
            <a:ext cx="10932159" cy="5362252"/>
          </a:xfrm>
          <a:ln>
            <a:noFill/>
          </a:ln>
        </p:spPr>
        <p:txBody>
          <a:bodyPr/>
          <a:lstStyle/>
          <a:p>
            <a:pPr marL="0" indent="0" eaLnBrk="1" hangingPunct="1">
              <a:spcBef>
                <a:spcPts val="0"/>
              </a:spcBef>
              <a:spcAft>
                <a:spcPts val="600"/>
              </a:spcAft>
              <a:buFont typeface="Wingdings 3" panose="05040102010807070707" pitchFamily="18" charset="2"/>
              <a:buNone/>
            </a:pPr>
            <a:r>
              <a:rPr lang="en-US" altLang="zh-TW"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Knowledge</a:t>
            </a:r>
            <a:endPar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361950" indent="-361950" eaLnBrk="1" hangingPunct="1">
              <a:spcBef>
                <a:spcPts val="0"/>
              </a:spcBef>
              <a:spcAft>
                <a:spcPts val="600"/>
              </a:spcAft>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 the features of the political structure of the Hong Kong Special Administrative Region</a:t>
            </a:r>
          </a:p>
          <a:p>
            <a:pPr marL="361950" indent="-361950" eaLnBrk="1" hangingPunct="1">
              <a:spcBef>
                <a:spcPts val="0"/>
              </a:spcBef>
              <a:spcAft>
                <a:spcPts val="600"/>
              </a:spcAft>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 the powers and functions of the Chief Executive of the Hong Kong Special Administrative Region and the major executive authorities</a:t>
            </a:r>
          </a:p>
          <a:p>
            <a:pPr marL="361950" indent="-361950" eaLnBrk="1" hangingPunct="1">
              <a:spcBef>
                <a:spcPts val="0"/>
              </a:spcBef>
              <a:spcAft>
                <a:spcPts val="600"/>
              </a:spcAft>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 the decision-making process of the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overnment of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Special Administrative Region  </a:t>
            </a:r>
          </a:p>
          <a:p>
            <a:pPr marL="361950" indent="-361950" algn="just" eaLnBrk="1" hangingPunct="1">
              <a:spcBef>
                <a:spcPts val="0"/>
              </a:spcBef>
              <a:spcAft>
                <a:spcPts val="600"/>
              </a:spcAft>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understand</a:t>
            </a:r>
            <a:r>
              <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significance of the principle of “patriots administering Hong Kong” and improving the electoral system in ensuring the implementation of “one country, two systems”</a:t>
            </a:r>
            <a:endPar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eaLnBrk="1" hangingPunct="1">
              <a:spcBef>
                <a:spcPts val="0"/>
              </a:spcBef>
              <a:spcAft>
                <a:spcPts val="600"/>
              </a:spcAft>
              <a:buNone/>
            </a:pPr>
            <a:r>
              <a:rPr lang="en-US" altLang="zh-TW"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Skills</a:t>
            </a:r>
            <a:endPar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361950" indent="-361950">
              <a:spcBef>
                <a:spcPts val="0"/>
              </a:spcBef>
              <a:spcAft>
                <a:spcPts val="600"/>
              </a:spcAft>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To acquire generic skills, including communication, collaboration, critical thinking, synthesis and analytical skills</a:t>
            </a:r>
          </a:p>
          <a:p>
            <a:pPr marL="0" indent="0">
              <a:spcBef>
                <a:spcPts val="0"/>
              </a:spcBef>
              <a:spcAft>
                <a:spcPts val="600"/>
              </a:spcAft>
              <a:buNone/>
            </a:pPr>
            <a:r>
              <a:rPr lang="en-US" altLang="zh-TW"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Values</a:t>
            </a:r>
            <a:endPar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361950" indent="-361950" eaLnBrk="1" hangingPunct="1">
              <a:spcBef>
                <a:spcPts val="0"/>
              </a:spcBef>
              <a:spcAft>
                <a:spcPts val="600"/>
              </a:spcAft>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cherish Hong Kong, and to appreciate the Hong Kong Special Administrative Region’s system</a:t>
            </a:r>
          </a:p>
          <a:p>
            <a:pPr marL="361950" indent="-361950" eaLnBrk="1" hangingPunct="1">
              <a:spcBef>
                <a:spcPts val="0"/>
              </a:spcBef>
              <a:spcAft>
                <a:spcPts val="600"/>
              </a:spcAft>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respect and safeguard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Special Administrative Region’s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political structure under “one country, two systems”</a:t>
            </a:r>
          </a:p>
          <a:p>
            <a:pPr marL="361950" indent="-361950" eaLnBrk="1" hangingPunct="1">
              <a:spcBef>
                <a:spcPts val="0"/>
              </a:spcBef>
              <a:spcAft>
                <a:spcPts val="600"/>
              </a:spcAft>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 </a:t>
            </a:r>
            <a:r>
              <a:rPr lang="en-US" altLang="zh-TW"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recognise</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improving the electoral system and the principle of “patriots administering Hong Kong” , thereby providing support to long-term development of Hong Kong and our country. </a:t>
            </a:r>
          </a:p>
          <a:p>
            <a:pPr marL="0" indent="0" eaLnBrk="1" hangingPunct="1">
              <a:spcBef>
                <a:spcPts val="0"/>
              </a:spcBef>
              <a:spcAft>
                <a:spcPts val="600"/>
              </a:spcAft>
              <a:buNone/>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400" dirty="0">
              <a:solidFill>
                <a:schemeClr val="tx1"/>
              </a:solidFill>
              <a:latin typeface="PMingLiU" panose="02020500000000000000" pitchFamily="18" charset="-120"/>
              <a:ea typeface="PMingLiU" panose="02020500000000000000" pitchFamily="18" charset="-120"/>
            </a:endParaRPr>
          </a:p>
          <a:p>
            <a:pPr marL="0" indent="0" eaLnBrk="1" hangingPunct="1">
              <a:spcBef>
                <a:spcPts val="0"/>
              </a:spcBef>
              <a:spcAft>
                <a:spcPts val="600"/>
              </a:spcAft>
            </a:pPr>
            <a:endParaRPr lang="zh-HK" altLang="en-US" dirty="0">
              <a:solidFill>
                <a:schemeClr val="tx1"/>
              </a:solidFill>
              <a:latin typeface="PMingLiU" panose="02020500000000000000" pitchFamily="18" charset="-120"/>
              <a:ea typeface="PMingLiU" panose="02020500000000000000" pitchFamily="18" charset="-120"/>
            </a:endParaRPr>
          </a:p>
        </p:txBody>
      </p:sp>
      <p:sp>
        <p:nvSpPr>
          <p:cNvPr id="23557" name="投影片編號版面配置區 4"/>
          <p:cNvSpPr>
            <a:spLocks noGrp="1"/>
          </p:cNvSpPr>
          <p:nvPr>
            <p:ph type="sldNum" sz="quarter" idx="12"/>
          </p:nvPr>
        </p:nvSpPr>
        <p:spPr>
          <a:xfrm>
            <a:off x="11243113" y="6491287"/>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61C52285-AF05-4219-8650-A060027ADA37}" type="slidenum">
              <a:rPr lang="zh-CN" altLang="en-US" smtClean="0">
                <a:solidFill>
                  <a:schemeClr val="tx1"/>
                </a:solidFill>
              </a:rPr>
              <a:pPr>
                <a:spcBef>
                  <a:spcPct val="0"/>
                </a:spcBef>
                <a:buClrTx/>
                <a:buFontTx/>
                <a:buNone/>
              </a:pPr>
              <a:t>2</a:t>
            </a:fld>
            <a:endParaRPr lang="zh-CN" altLang="en-US" dirty="0">
              <a:solidFill>
                <a:schemeClr val="tx1"/>
              </a:solidFill>
            </a:endParaRPr>
          </a:p>
        </p:txBody>
      </p:sp>
    </p:spTree>
    <p:extLst>
      <p:ext uri="{BB962C8B-B14F-4D97-AF65-F5344CB8AC3E}">
        <p14:creationId xmlns:p14="http://schemas.microsoft.com/office/powerpoint/2010/main" val="4192449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p:cNvSpPr/>
          <p:nvPr/>
        </p:nvSpPr>
        <p:spPr bwMode="auto">
          <a:xfrm>
            <a:off x="683197" y="3468180"/>
            <a:ext cx="6337300" cy="97948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p>
        </p:txBody>
      </p:sp>
      <p:sp>
        <p:nvSpPr>
          <p:cNvPr id="44035" name="灯片编号占位符 2"/>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20</a:t>
            </a:fld>
            <a:endParaRPr lang="zh-CN" altLang="en-US" dirty="0">
              <a:solidFill>
                <a:schemeClr val="tx1"/>
              </a:solidFill>
            </a:endParaRPr>
          </a:p>
        </p:txBody>
      </p:sp>
      <p:sp>
        <p:nvSpPr>
          <p:cNvPr id="8" name="文字方塊 14"/>
          <p:cNvSpPr txBox="1"/>
          <p:nvPr/>
        </p:nvSpPr>
        <p:spPr>
          <a:xfrm>
            <a:off x="4064000" y="590633"/>
            <a:ext cx="4064000" cy="507835"/>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HK" sz="2800" b="1" dirty="0">
                <a:latin typeface="Times New Roman" panose="02020603050405020304" pitchFamily="18" charset="0"/>
                <a:ea typeface="DFKai-SB" panose="03000509000000000000" pitchFamily="65" charset="-120"/>
                <a:cs typeface="Times New Roman" panose="02020603050405020304" pitchFamily="18" charset="0"/>
              </a:rPr>
              <a:t>Executive Council</a:t>
            </a:r>
            <a:endParaRPr lang="zh-HK"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字方塊 14"/>
          <p:cNvSpPr txBox="1"/>
          <p:nvPr/>
        </p:nvSpPr>
        <p:spPr>
          <a:xfrm>
            <a:off x="683197" y="1398364"/>
            <a:ext cx="5888370" cy="382979"/>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nSpc>
                <a:spcPct val="90000"/>
              </a:lnSpc>
              <a:spcAft>
                <a:spcPct val="35000"/>
              </a:spcAft>
              <a:defRPr/>
            </a:pP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Composition of the Executive Council</a:t>
            </a:r>
            <a:endParaRPr lang="zh-HK"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p:cNvSpPr/>
          <p:nvPr/>
        </p:nvSpPr>
        <p:spPr>
          <a:xfrm>
            <a:off x="902208" y="3595180"/>
            <a:ext cx="10680764" cy="104457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p>
        </p:txBody>
      </p:sp>
      <p:sp>
        <p:nvSpPr>
          <p:cNvPr id="13" name="矩形: 圆角 12"/>
          <p:cNvSpPr/>
          <p:nvPr/>
        </p:nvSpPr>
        <p:spPr bwMode="auto">
          <a:xfrm>
            <a:off x="683197" y="1982280"/>
            <a:ext cx="6337300" cy="104457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p>
        </p:txBody>
      </p:sp>
      <p:sp>
        <p:nvSpPr>
          <p:cNvPr id="14" name="矩形 13"/>
          <p:cNvSpPr/>
          <p:nvPr/>
        </p:nvSpPr>
        <p:spPr>
          <a:xfrm>
            <a:off x="902208" y="2129917"/>
            <a:ext cx="10680764" cy="104298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p>
        </p:txBody>
      </p:sp>
      <p:sp>
        <p:nvSpPr>
          <p:cNvPr id="44042" name="内容占位符 2"/>
          <p:cNvSpPr txBox="1">
            <a:spLocks noChangeArrowheads="1"/>
          </p:cNvSpPr>
          <p:nvPr/>
        </p:nvSpPr>
        <p:spPr bwMode="auto">
          <a:xfrm>
            <a:off x="997522" y="2256006"/>
            <a:ext cx="10462958" cy="798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Council of the HKSAR is an organ for assisting the Chief Executive in policy-making. Its president is the Chief Executive, and it comprises official members and non-official members.</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4043" name="内容占位符 2"/>
          <p:cNvSpPr txBox="1">
            <a:spLocks noChangeArrowheads="1"/>
          </p:cNvSpPr>
          <p:nvPr/>
        </p:nvSpPr>
        <p:spPr bwMode="auto">
          <a:xfrm>
            <a:off x="997522" y="3675775"/>
            <a:ext cx="1046295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Members of the Executive Council shall be Chinese citizens who are permanent residents of the HKSAR with no right of abode in any foreign country.</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矩形: 圆角 16"/>
          <p:cNvSpPr/>
          <p:nvPr/>
        </p:nvSpPr>
        <p:spPr bwMode="auto">
          <a:xfrm>
            <a:off x="683197" y="4922330"/>
            <a:ext cx="6337300" cy="1042987"/>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p>
        </p:txBody>
      </p:sp>
      <p:sp>
        <p:nvSpPr>
          <p:cNvPr id="18" name="矩形 17"/>
          <p:cNvSpPr/>
          <p:nvPr/>
        </p:nvSpPr>
        <p:spPr>
          <a:xfrm>
            <a:off x="902208" y="5068380"/>
            <a:ext cx="10680764" cy="104298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p>
        </p:txBody>
      </p:sp>
      <p:sp>
        <p:nvSpPr>
          <p:cNvPr id="44046" name="内容占位符 2"/>
          <p:cNvSpPr txBox="1">
            <a:spLocks noChangeArrowheads="1"/>
          </p:cNvSpPr>
          <p:nvPr/>
        </p:nvSpPr>
        <p:spPr bwMode="auto">
          <a:xfrm>
            <a:off x="997522" y="5171040"/>
            <a:ext cx="1046295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20000"/>
              </a:lnSpc>
              <a:spcBef>
                <a:spcPct val="0"/>
              </a:spcBef>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may, as he or she deems necessary, invite other persons concerned to sit in on meetings of the Council.</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660206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21</a:t>
            </a:fld>
            <a:endParaRPr lang="zh-CN" altLang="en-US" dirty="0">
              <a:solidFill>
                <a:schemeClr val="tx1"/>
              </a:solidFill>
            </a:endParaRPr>
          </a:p>
        </p:txBody>
      </p:sp>
      <p:sp>
        <p:nvSpPr>
          <p:cNvPr id="15" name="内容占位符 2"/>
          <p:cNvSpPr txBox="1">
            <a:spLocks noChangeArrowheads="1"/>
          </p:cNvSpPr>
          <p:nvPr/>
        </p:nvSpPr>
        <p:spPr bwMode="auto">
          <a:xfrm>
            <a:off x="777631" y="693126"/>
            <a:ext cx="11024211" cy="5688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en-US" altLang="zh-TW"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Operation of the Executive Council (Article 56 of the Basic Law)</a:t>
            </a:r>
            <a:endParaRPr lang="zh-TW" altLang="en-US" sz="4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354013" indent="-354013" defTabSz="914400" eaLnBrk="1" hangingPunct="1">
              <a:lnSpc>
                <a:spcPct val="150000"/>
              </a:lnSpc>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Council of the Hong Kong Special Administrative Region shall be presided over by the Chief Executive.</a:t>
            </a:r>
          </a:p>
          <a:p>
            <a:pPr marL="354013" indent="-354013" defTabSz="914400" eaLnBrk="1" hangingPunct="1">
              <a:lnSpc>
                <a:spcPct val="150000"/>
              </a:lnSpc>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Except for the appointment, removal and disciplining of officials and the adoption of measures in emergencies, the Chief Executive shall consult the Executive Council before making important policy decisions, introducing bills to the Legislative Council, making subordinate legislation, or dissolving the Legislative Council.</a:t>
            </a:r>
          </a:p>
          <a:p>
            <a:pPr marL="354013" indent="-354013" defTabSz="914400" eaLnBrk="1" hangingPunct="1">
              <a:lnSpc>
                <a:spcPct val="150000"/>
              </a:lnSpc>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If the Chief Executive does not accept a majority opinion of the Executive Council, he or she shall put the specific reasons on record.</a:t>
            </a:r>
          </a:p>
        </p:txBody>
      </p:sp>
    </p:spTree>
    <p:extLst>
      <p:ext uri="{BB962C8B-B14F-4D97-AF65-F5344CB8AC3E}">
        <p14:creationId xmlns:p14="http://schemas.microsoft.com/office/powerpoint/2010/main" val="1129371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22</a:t>
            </a:fld>
            <a:endParaRPr lang="zh-CN" altLang="en-US" dirty="0">
              <a:solidFill>
                <a:schemeClr val="tx1"/>
              </a:solidFill>
            </a:endParaRPr>
          </a:p>
        </p:txBody>
      </p:sp>
      <p:sp>
        <p:nvSpPr>
          <p:cNvPr id="4" name="內容版面配置區 2"/>
          <p:cNvSpPr txBox="1">
            <a:spLocks/>
          </p:cNvSpPr>
          <p:nvPr/>
        </p:nvSpPr>
        <p:spPr>
          <a:xfrm>
            <a:off x="467898" y="1636069"/>
            <a:ext cx="11395489" cy="5302036"/>
          </a:xfrm>
          <a:prstGeom prst="rect">
            <a:avLst/>
          </a:prstGeom>
        </p:spPr>
        <p:txBody>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eaLnBrk="1" hangingPunct="1"/>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Government of the Hong Kong Special Administration Region shall be the executive authorities of the Region.</a:t>
            </a:r>
          </a:p>
          <a:p>
            <a:pPr eaLnBrk="1" hangingPunct="1"/>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 Department of Administration, a Department of Finance, a Department of Justice, and various </a:t>
            </a:r>
            <a:r>
              <a:rPr lang="en-US" altLang="zh-TW" sz="20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bureaux</a:t>
            </a: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divisions and commissions shall be established in the Government of the Hong Kong Special Administrative Region. </a:t>
            </a:r>
          </a:p>
          <a:p>
            <a:pPr marL="0" indent="0" eaLnBrk="1" hangingPunct="1">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(refer to the Articles 59 and 60 of the Basic Law)</a:t>
            </a:r>
          </a:p>
          <a:p>
            <a:pPr eaLnBrk="1" hangingPunct="1"/>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 61 of the Basic Law stipulates: The principal officials of the Hong Kong Special Administrative Region shall be Chinese citizens who are permanent residents of the Region with no right of abode in any foreign country and have ordinarily resided in Hong Kong for a continuous period of not less than 15 years.</a:t>
            </a:r>
          </a:p>
          <a:p>
            <a:pPr eaLnBrk="1" hangingPunct="1"/>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Principal officials: below the Chief Executive are the three secretaries of departments, namely, Chief Secretary for Administration, Financial Secretary, Secretary for Justice; below them are directors of </a:t>
            </a:r>
            <a:r>
              <a:rPr lang="en-US" altLang="zh-TW" sz="20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bureaux</a:t>
            </a: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Commissioner of Police, Commissioner of the Independent Commission Against Corruption, Director of Audit, Commissioner of Customs and Excise, and Director of Immigration.</a:t>
            </a:r>
            <a:endParaRPr lang="en-US" altLang="zh-TW" sz="2000" dirty="0">
              <a:solidFill>
                <a:schemeClr val="tx1"/>
              </a:solidFill>
              <a:latin typeface="Times New Roman" panose="02020603050405020304" pitchFamily="18" charset="0"/>
              <a:cs typeface="Times New Roman" panose="02020603050405020304" pitchFamily="18" charset="0"/>
            </a:endParaRPr>
          </a:p>
          <a:p>
            <a:pPr marL="0" indent="0" eaLnBrk="1" hangingPunct="1">
              <a:buNone/>
            </a:pPr>
            <a:r>
              <a:rPr lang="en-US" altLang="zh-TW" sz="1400" dirty="0">
                <a:solidFill>
                  <a:schemeClr val="tx1"/>
                </a:solidFill>
                <a:latin typeface="Times New Roman" panose="02020603050405020304" pitchFamily="18" charset="0"/>
                <a:cs typeface="Times New Roman" panose="02020603050405020304" pitchFamily="18" charset="0"/>
              </a:rPr>
              <a:t>         * </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https://www.gov.hk/en/about/govdirectory/po/</a:t>
            </a:r>
            <a:endParaRPr lang="en-US" altLang="zh-TW" sz="1400" dirty="0">
              <a:solidFill>
                <a:schemeClr val="tx1"/>
              </a:solidFill>
              <a:latin typeface="Times New Roman" panose="02020603050405020304" pitchFamily="18" charset="0"/>
              <a:cs typeface="Times New Roman" panose="02020603050405020304" pitchFamily="18" charset="0"/>
            </a:endParaRPr>
          </a:p>
          <a:p>
            <a:pPr marL="0" indent="0" eaLnBrk="1" hangingPunct="1">
              <a:buFont typeface="Wingdings 3" panose="05040102010807070707" pitchFamily="18" charset="2"/>
              <a:buNone/>
            </a:pPr>
            <a:endParaRPr lang="zh-TW" altLang="en-US" sz="2400" dirty="0">
              <a:solidFill>
                <a:schemeClr val="tx1"/>
              </a:solidFill>
            </a:endParaRPr>
          </a:p>
        </p:txBody>
      </p:sp>
      <p:sp>
        <p:nvSpPr>
          <p:cNvPr id="5" name="文字方塊 6"/>
          <p:cNvSpPr txBox="1">
            <a:spLocks noChangeArrowheads="1"/>
          </p:cNvSpPr>
          <p:nvPr/>
        </p:nvSpPr>
        <p:spPr bwMode="auto">
          <a:xfrm>
            <a:off x="4194028" y="1032762"/>
            <a:ext cx="394322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zh-TW"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Authorities</a:t>
            </a:r>
            <a:endParaRPr lang="zh-TW"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1"/>
          <p:cNvSpPr>
            <a:spLocks noChangeArrowheads="1"/>
          </p:cNvSpPr>
          <p:nvPr/>
        </p:nvSpPr>
        <p:spPr bwMode="auto">
          <a:xfrm>
            <a:off x="467898" y="329288"/>
            <a:ext cx="113954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Body of power, district </a:t>
            </a:r>
            <a:r>
              <a:rPr lang="en-US" altLang="zh-CN" sz="2800" b="1"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and public servants of Hong Kong</a:t>
            </a:r>
            <a:endParaRPr lang="en-US" altLang="en-US"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1228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文字方塊 4"/>
          <p:cNvSpPr txBox="1">
            <a:spLocks noChangeArrowheads="1"/>
          </p:cNvSpPr>
          <p:nvPr/>
        </p:nvSpPr>
        <p:spPr bwMode="auto">
          <a:xfrm>
            <a:off x="0" y="6582872"/>
            <a:ext cx="637405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TW" sz="1100" u="sng"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Full chart:</a:t>
            </a:r>
            <a:r>
              <a:rPr lang="en-US" altLang="zh-TW" sz="1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HK" sz="1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https://www.gov.hk/en/about/govdirectory/govchart/index.htm</a:t>
            </a:r>
          </a:p>
        </p:txBody>
      </p:sp>
      <p:sp>
        <p:nvSpPr>
          <p:cNvPr id="47108" name="投影片編號版面配置區 4"/>
          <p:cNvSpPr>
            <a:spLocks noGrp="1"/>
          </p:cNvSpPr>
          <p:nvPr>
            <p:ph type="sldNum" sz="quarter" idx="12"/>
          </p:nvPr>
        </p:nvSpPr>
        <p:spPr>
          <a:xfrm>
            <a:off x="11038620" y="6395671"/>
            <a:ext cx="779462"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7403A205-3668-42A5-982E-31588209101C}" type="slidenum">
              <a:rPr lang="zh-CN" altLang="en-US" smtClean="0">
                <a:solidFill>
                  <a:schemeClr val="tx1"/>
                </a:solidFill>
              </a:rPr>
              <a:pPr>
                <a:spcBef>
                  <a:spcPct val="0"/>
                </a:spcBef>
                <a:buClrTx/>
                <a:buFontTx/>
                <a:buNone/>
              </a:pPr>
              <a:t>23</a:t>
            </a:fld>
            <a:endParaRPr lang="zh-CN" altLang="en-US" dirty="0">
              <a:solidFill>
                <a:schemeClr val="tx1"/>
              </a:solidFill>
            </a:endParaRPr>
          </a:p>
        </p:txBody>
      </p:sp>
      <p:pic>
        <p:nvPicPr>
          <p:cNvPr id="3" name="圖片 2">
            <a:extLst>
              <a:ext uri="{FF2B5EF4-FFF2-40B4-BE49-F238E27FC236}">
                <a16:creationId xmlns:a16="http://schemas.microsoft.com/office/drawing/2014/main" id="{5D95AAEB-2396-4869-8F64-CEF7C787D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05" y="175964"/>
            <a:ext cx="11362280" cy="6506072"/>
          </a:xfrm>
          <a:prstGeom prst="rect">
            <a:avLst/>
          </a:prstGeom>
        </p:spPr>
      </p:pic>
    </p:spTree>
    <p:extLst>
      <p:ext uri="{BB962C8B-B14F-4D97-AF65-F5344CB8AC3E}">
        <p14:creationId xmlns:p14="http://schemas.microsoft.com/office/powerpoint/2010/main" val="640796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24</a:t>
            </a:fld>
            <a:endParaRPr lang="zh-CN" altLang="en-US" dirty="0">
              <a:solidFill>
                <a:schemeClr val="tx1"/>
              </a:solidFill>
            </a:endParaRPr>
          </a:p>
        </p:txBody>
      </p:sp>
      <p:sp>
        <p:nvSpPr>
          <p:cNvPr id="7" name="內容版面配置區 2"/>
          <p:cNvSpPr txBox="1">
            <a:spLocks/>
          </p:cNvSpPr>
          <p:nvPr/>
        </p:nvSpPr>
        <p:spPr>
          <a:xfrm>
            <a:off x="669924" y="1484678"/>
            <a:ext cx="11193464" cy="5128557"/>
          </a:xfrm>
          <a:prstGeom prst="rect">
            <a:avLst/>
          </a:prstGeom>
        </p:spPr>
        <p:txBody>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marL="0" indent="0" eaLnBrk="1" hangingPunct="1">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According to Article 62 of the Basic Law, the Government of the Hong Kong Special Administration Region shall exercise the following powers and functions:</a:t>
            </a:r>
            <a:endParaRPr lang="en-US" altLang="zh-TW" sz="24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 To formulate and implement policies;</a:t>
            </a:r>
          </a:p>
          <a:p>
            <a:pPr marL="0" indent="0">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 To conduct administrative affairs;</a:t>
            </a:r>
          </a:p>
          <a:p>
            <a:pPr marL="0" indent="0">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 To conduct external affairs as </a:t>
            </a:r>
            <a:r>
              <a:rPr lang="en-US" altLang="zh-TW"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authorised</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by the Central People’s Government under this Law;</a:t>
            </a:r>
          </a:p>
          <a:p>
            <a:pPr marL="0" indent="0">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 To draw up and introduce budgets and final accounts;</a:t>
            </a:r>
          </a:p>
          <a:p>
            <a:pPr marL="0" indent="0">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 To draft and introduce bills, motions and subordinate legislation; and</a:t>
            </a:r>
          </a:p>
          <a:p>
            <a:pPr marL="0" indent="0">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6.  To designate officials to sit in on the meetings of the Legislative Council and to       speak on behalf of the government.</a:t>
            </a:r>
          </a:p>
          <a:p>
            <a:pPr marL="0" indent="0" eaLnBrk="1" hangingPunct="1">
              <a:buNone/>
            </a:pPr>
            <a:endParaRPr lang="zh-HK"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字方塊 9"/>
          <p:cNvSpPr txBox="1">
            <a:spLocks noChangeArrowheads="1"/>
          </p:cNvSpPr>
          <p:nvPr/>
        </p:nvSpPr>
        <p:spPr bwMode="auto">
          <a:xfrm>
            <a:off x="3764818" y="589817"/>
            <a:ext cx="55814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Authorities</a:t>
            </a:r>
          </a:p>
        </p:txBody>
      </p:sp>
    </p:spTree>
    <p:extLst>
      <p:ext uri="{BB962C8B-B14F-4D97-AF65-F5344CB8AC3E}">
        <p14:creationId xmlns:p14="http://schemas.microsoft.com/office/powerpoint/2010/main" val="12562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25</a:t>
            </a:fld>
            <a:endParaRPr lang="zh-CN" altLang="en-US" dirty="0">
              <a:solidFill>
                <a:schemeClr val="tx1"/>
              </a:solidFill>
            </a:endParaRPr>
          </a:p>
        </p:txBody>
      </p:sp>
      <p:sp>
        <p:nvSpPr>
          <p:cNvPr id="5" name="標題 1"/>
          <p:cNvSpPr txBox="1">
            <a:spLocks/>
          </p:cNvSpPr>
          <p:nvPr/>
        </p:nvSpPr>
        <p:spPr>
          <a:xfrm>
            <a:off x="919588" y="1245255"/>
            <a:ext cx="10515600" cy="674688"/>
          </a:xfrm>
          <a:prstGeom prst="rect">
            <a:avLst/>
          </a:prstGeom>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Chief Secretary for Administration, Financial Secretary, Secretary for Justice</a:t>
            </a:r>
            <a:endParaRPr lang="zh-HK" altLang="en-US"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字方塊 4"/>
          <p:cNvSpPr txBox="1">
            <a:spLocks noChangeArrowheads="1"/>
          </p:cNvSpPr>
          <p:nvPr/>
        </p:nvSpPr>
        <p:spPr bwMode="auto">
          <a:xfrm>
            <a:off x="400842" y="2059218"/>
            <a:ext cx="11257757" cy="350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pP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Secretaries of the three departments, i.e. Chief Secretary for Administration, Financial Secretary, Secretary for Justice, perform their different powers and functions.</a:t>
            </a:r>
            <a:endParaRPr lang="zh-TW"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spcBef>
                <a:spcPct val="0"/>
              </a:spcBef>
              <a:buClrTx/>
              <a:buFont typeface="Arial" panose="020B0604020202020204" pitchFamily="34" charset="0"/>
              <a:buChar char="•"/>
            </a:pP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Secretary for Administration is the leading principal official of the HKSAR Government, who  plays a key role in ensuring </a:t>
            </a:r>
            <a:r>
              <a:rPr lang="en-US" altLang="zh-TW"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harmonisation</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in policy formulation and implementation. This is particularly important in areas which cut across policy </a:t>
            </a:r>
            <a:r>
              <a:rPr lang="en-US" altLang="zh-TW" sz="2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bureaux</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p>
          <a:p>
            <a:pPr eaLnBrk="1" hangingPunct="1">
              <a:spcBef>
                <a:spcPct val="0"/>
              </a:spcBef>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primary responsibility of the Financial Secretary is to </a:t>
            </a: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oversee policy formulation and implementation of financial, monetary, economic, trade, development matters, etc. </a:t>
            </a:r>
          </a:p>
          <a:p>
            <a:pPr eaLnBrk="1" hangingPunct="1">
              <a:spcBef>
                <a:spcPct val="0"/>
              </a:spcBef>
              <a:buClrTx/>
              <a:buFont typeface="Arial" panose="020B0604020202020204" pitchFamily="34" charset="0"/>
              <a:buChar char="•"/>
            </a:pPr>
            <a:r>
              <a:rPr lang="en-US" altLang="zh-TW"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Secretary for Justice is the head of the Department of Justice. Article 63 of the Basic Law stipulates that “The Department of Justice of the Hong Kong Special Administrative Region shall control criminal prosecutions, free from any interference</a:t>
            </a:r>
            <a:r>
              <a:rPr lang="en-US" altLang="zh-TW" sz="2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en-US" altLang="zh-TW" sz="2200" dirty="0">
                <a:solidFill>
                  <a:schemeClr val="tx1"/>
                </a:solidFill>
                <a:latin typeface="DFKai-SB" panose="03000509000000000000" pitchFamily="65" charset="-120"/>
                <a:ea typeface="DFKai-SB" panose="03000509000000000000" pitchFamily="65" charset="-120"/>
              </a:rPr>
              <a:t>”</a:t>
            </a:r>
            <a:endParaRPr lang="zh-TW" altLang="en-US" sz="2200" dirty="0">
              <a:solidFill>
                <a:schemeClr val="tx1"/>
              </a:solidFill>
              <a:latin typeface="DFKai-SB" panose="03000509000000000000" pitchFamily="65" charset="-120"/>
              <a:ea typeface="DFKai-SB" panose="03000509000000000000" pitchFamily="65" charset="-120"/>
            </a:endParaRPr>
          </a:p>
        </p:txBody>
      </p:sp>
      <p:sp>
        <p:nvSpPr>
          <p:cNvPr id="10" name="Rectangle 1"/>
          <p:cNvSpPr/>
          <p:nvPr/>
        </p:nvSpPr>
        <p:spPr>
          <a:xfrm>
            <a:off x="825182" y="5825648"/>
            <a:ext cx="6621993" cy="954107"/>
          </a:xfrm>
          <a:prstGeom prst="rect">
            <a:avLst/>
          </a:prstGeom>
        </p:spPr>
        <p:txBody>
          <a:bodyPr wrap="square">
            <a:spAutoFit/>
          </a:bodyPr>
          <a:lstStyle/>
          <a:p>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en-US" sz="14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https://www.cso.gov.hk/eng/home/home.htm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https://www.fso.gov.hk/eng/</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https://www.doj.gov.hk/en/community_engagement/press/20200229_pr1.html</a:t>
            </a:r>
          </a:p>
        </p:txBody>
      </p:sp>
      <p:sp>
        <p:nvSpPr>
          <p:cNvPr id="7" name="文字方塊 9"/>
          <p:cNvSpPr txBox="1">
            <a:spLocks noChangeArrowheads="1"/>
          </p:cNvSpPr>
          <p:nvPr/>
        </p:nvSpPr>
        <p:spPr bwMode="auto">
          <a:xfrm>
            <a:off x="3923079" y="352615"/>
            <a:ext cx="55814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Authorities</a:t>
            </a:r>
          </a:p>
        </p:txBody>
      </p:sp>
    </p:spTree>
    <p:extLst>
      <p:ext uri="{BB962C8B-B14F-4D97-AF65-F5344CB8AC3E}">
        <p14:creationId xmlns:p14="http://schemas.microsoft.com/office/powerpoint/2010/main" val="532494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26</a:t>
            </a:fld>
            <a:endParaRPr lang="zh-CN" altLang="en-US" dirty="0">
              <a:solidFill>
                <a:schemeClr val="tx1"/>
              </a:solidFill>
            </a:endParaRPr>
          </a:p>
        </p:txBody>
      </p:sp>
      <p:sp>
        <p:nvSpPr>
          <p:cNvPr id="7" name="文本框 2"/>
          <p:cNvSpPr txBox="1">
            <a:spLocks noChangeArrowheads="1"/>
          </p:cNvSpPr>
          <p:nvPr/>
        </p:nvSpPr>
        <p:spPr bwMode="auto">
          <a:xfrm>
            <a:off x="304708" y="4685690"/>
            <a:ext cx="44707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Chamber of the Legislative Council of the HKSAR</a:t>
            </a:r>
            <a:endParaRPr kumimoji="1"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p:cNvSpPr txBox="1">
            <a:spLocks noChangeArrowheads="1"/>
          </p:cNvSpPr>
          <p:nvPr/>
        </p:nvSpPr>
        <p:spPr bwMode="auto">
          <a:xfrm>
            <a:off x="706528" y="255588"/>
            <a:ext cx="3667125"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spcBef>
                <a:spcPct val="0"/>
              </a:spcBef>
              <a:buClrTx/>
              <a:buFontTx/>
              <a:buNone/>
            </a:pPr>
            <a:r>
              <a:rPr lang="en-US" altLang="zh-CN"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Legislature</a:t>
            </a:r>
            <a:endParaRPr lang="zh-CN" altLang="en-US" sz="3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圖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71" y="1758462"/>
            <a:ext cx="4390842" cy="2927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內容版面配置區 2"/>
          <p:cNvSpPr txBox="1">
            <a:spLocks/>
          </p:cNvSpPr>
          <p:nvPr/>
        </p:nvSpPr>
        <p:spPr bwMode="auto">
          <a:xfrm>
            <a:off x="4931720" y="1189038"/>
            <a:ext cx="6931668" cy="4862870"/>
          </a:xfrm>
          <a:prstGeom prst="rect">
            <a:avLst/>
          </a:prstGeom>
          <a:noFill/>
          <a:ln>
            <a:noFill/>
          </a:ln>
        </p:spPr>
        <p:txBody>
          <a:bodyPr vert="horz" wrap="square" lIns="91440" tIns="45720" rIns="91440" bIns="45720" numCol="1" anchor="t" anchorCtr="0" compatLnSpc="1">
            <a:spAutoFit/>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algn="just">
              <a:lnSpc>
                <a:spcPct val="150000"/>
              </a:lnSpc>
              <a:spcBef>
                <a:spcPts val="600"/>
              </a:spcBef>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Legislative Council is the legislature of the HKSAR.</a:t>
            </a:r>
          </a:p>
          <a:p>
            <a:pPr algn="just">
              <a:lnSpc>
                <a:spcPct val="150000"/>
              </a:lnSpc>
              <a:spcBef>
                <a:spcPts val="600"/>
              </a:spcBef>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Method for the formation of the Legislative Council of the HKSAR and its voting procedures are stipulated in Annex II to the Basic Law. </a:t>
            </a:r>
          </a:p>
          <a:p>
            <a:pPr algn="just">
              <a:lnSpc>
                <a:spcPct val="150000"/>
              </a:lnSpc>
              <a:spcBef>
                <a:spcPts val="600"/>
              </a:spcBef>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 30 March 2021, Annex II to the Basic Law – </a:t>
            </a:r>
            <a:r>
              <a:rPr lang="en-US" altLang="zh-CN"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Method for the Formation of the Legislative Council of the Hong Kong Special Administrative Region and Its Voting Procedures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was</a:t>
            </a:r>
            <a:r>
              <a:rPr lang="en-US" altLang="zh-CN"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amended and adopted at</a:t>
            </a:r>
            <a:r>
              <a:rPr lang="en-US" altLang="zh-CN"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27th Session of the Standing Committee of the 13th National People’s Congress, and came into effect on 31 March 2021.</a:t>
            </a:r>
            <a:endParaRPr lang="en-US" altLang="zh-CN" sz="2800"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41739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27</a:t>
            </a:fld>
            <a:endParaRPr lang="zh-CN" altLang="en-US" dirty="0">
              <a:solidFill>
                <a:schemeClr val="tx1"/>
              </a:solidFill>
            </a:endParaRPr>
          </a:p>
        </p:txBody>
      </p:sp>
      <p:sp>
        <p:nvSpPr>
          <p:cNvPr id="7" name="内容占位符 2"/>
          <p:cNvSpPr txBox="1">
            <a:spLocks noChangeArrowheads="1"/>
          </p:cNvSpPr>
          <p:nvPr/>
        </p:nvSpPr>
        <p:spPr bwMode="auto">
          <a:xfrm>
            <a:off x="465826" y="304673"/>
            <a:ext cx="11248846"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Powers and functions of the Legislative Council</a:t>
            </a:r>
            <a:endPar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ctr" defTabSz="914400" eaLnBrk="1" hangingPunct="1">
              <a:buClrTx/>
              <a:buFont typeface="Arial" panose="020B0604020202020204" pitchFamily="34" charset="0"/>
              <a:buNone/>
            </a:pPr>
            <a:endParaRPr lang="en-US" altLang="zh-TW" sz="1100" b="1" dirty="0">
              <a:solidFill>
                <a:schemeClr val="tx1"/>
              </a:solidFill>
              <a:latin typeface="DFKai-SB" panose="03000509000000000000" pitchFamily="65" charset="-120"/>
              <a:ea typeface="DFKai-SB" panose="03000509000000000000" pitchFamily="65" charset="-12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Pursuant to Article 73 of the Basic Law, the Legislative Council of the Hong Kong Special Administrative Region shall exercise the following powers and functions:</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 To enact, amend or repeal laws in accordance with the provisions of this Law and legal procedures;</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 To examine and approve budgets introduced by the government;</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 To approve taxation and public expenditure;</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 To receive and debate the policy addresses of the Chief Executive; </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(5) To raise questions on the work of the government; </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(6) To debate any issue concerning public interests;</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8" name="群組 1"/>
          <p:cNvGrpSpPr>
            <a:grpSpLocks/>
          </p:cNvGrpSpPr>
          <p:nvPr/>
        </p:nvGrpSpPr>
        <p:grpSpPr bwMode="auto">
          <a:xfrm>
            <a:off x="1613254" y="4890095"/>
            <a:ext cx="9607550" cy="1487488"/>
            <a:chOff x="1423271" y="2936166"/>
            <a:chExt cx="10034252" cy="1742640"/>
          </a:xfrm>
        </p:grpSpPr>
        <p:sp>
          <p:nvSpPr>
            <p:cNvPr id="11" name="MH_Text_2"/>
            <p:cNvSpPr>
              <a:spLocks/>
            </p:cNvSpPr>
            <p:nvPr>
              <p:custDataLst>
                <p:tags r:id="rId1"/>
              </p:custDataLst>
            </p:nvPr>
          </p:nvSpPr>
          <p:spPr bwMode="auto">
            <a:xfrm>
              <a:off x="3212259" y="4137601"/>
              <a:ext cx="1986291" cy="541205"/>
            </a:xfrm>
            <a:custGeom>
              <a:avLst/>
              <a:gdLst>
                <a:gd name="T0" fmla="*/ 382650 w 1728192"/>
                <a:gd name="T1" fmla="*/ 72979 h 1473820"/>
                <a:gd name="T2" fmla="*/ 0 w 1728192"/>
                <a:gd name="T3" fmla="*/ 42787 h 1473820"/>
                <a:gd name="T4" fmla="*/ 1311941 w 1728192"/>
                <a:gd name="T5" fmla="*/ 0 h 1473820"/>
                <a:gd name="T6" fmla="*/ 2623884 w 1728192"/>
                <a:gd name="T7" fmla="*/ 42787 h 1473820"/>
                <a:gd name="T8" fmla="*/ 2241234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endPar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endParaRPr>
            </a:p>
          </p:txBody>
        </p:sp>
        <p:sp>
          <p:nvSpPr>
            <p:cNvPr id="12" name="MH_Text_3"/>
            <p:cNvSpPr>
              <a:spLocks/>
            </p:cNvSpPr>
            <p:nvPr>
              <p:custDataLst>
                <p:tags r:id="rId2"/>
              </p:custDataLst>
            </p:nvPr>
          </p:nvSpPr>
          <p:spPr bwMode="auto">
            <a:xfrm>
              <a:off x="5249949" y="4137601"/>
              <a:ext cx="1851992" cy="432684"/>
            </a:xfrm>
            <a:custGeom>
              <a:avLst/>
              <a:gdLst>
                <a:gd name="T0" fmla="*/ 310162 w 1728192"/>
                <a:gd name="T1" fmla="*/ 72979 h 1473820"/>
                <a:gd name="T2" fmla="*/ 0 w 1728192"/>
                <a:gd name="T3" fmla="*/ 42787 h 1473820"/>
                <a:gd name="T4" fmla="*/ 1063416 w 1728192"/>
                <a:gd name="T5" fmla="*/ 0 h 1473820"/>
                <a:gd name="T6" fmla="*/ 2126832 w 1728192"/>
                <a:gd name="T7" fmla="*/ 42787 h 1473820"/>
                <a:gd name="T8" fmla="*/ 1816670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Supervision</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MH_Text_1"/>
            <p:cNvSpPr>
              <a:spLocks/>
            </p:cNvSpPr>
            <p:nvPr>
              <p:custDataLst>
                <p:tags r:id="rId3"/>
              </p:custDataLst>
            </p:nvPr>
          </p:nvSpPr>
          <p:spPr bwMode="auto">
            <a:xfrm>
              <a:off x="7287638" y="4137601"/>
              <a:ext cx="2275055" cy="432684"/>
            </a:xfrm>
            <a:custGeom>
              <a:avLst/>
              <a:gdLst>
                <a:gd name="T0" fmla="*/ 267321 w 1728192"/>
                <a:gd name="T1" fmla="*/ 72979 h 1473820"/>
                <a:gd name="T2" fmla="*/ 0 w 1728192"/>
                <a:gd name="T3" fmla="*/ 42787 h 1473820"/>
                <a:gd name="T4" fmla="*/ 916526 w 1728192"/>
                <a:gd name="T5" fmla="*/ 0 h 1473820"/>
                <a:gd name="T6" fmla="*/ 1833052 w 1728192"/>
                <a:gd name="T7" fmla="*/ 42787 h 1473820"/>
                <a:gd name="T8" fmla="*/ 1565731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Impeachment </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16" name="MH_Text_2"/>
            <p:cNvSpPr>
              <a:spLocks/>
            </p:cNvSpPr>
            <p:nvPr>
              <p:custDataLst>
                <p:tags r:id="rId4"/>
              </p:custDataLst>
            </p:nvPr>
          </p:nvSpPr>
          <p:spPr bwMode="auto">
            <a:xfrm>
              <a:off x="9088232" y="4119003"/>
              <a:ext cx="2369291" cy="432684"/>
            </a:xfrm>
            <a:custGeom>
              <a:avLst/>
              <a:gdLst>
                <a:gd name="T0" fmla="*/ 649425 w 1728192"/>
                <a:gd name="T1" fmla="*/ 72979 h 1473820"/>
                <a:gd name="T2" fmla="*/ 0 w 1728192"/>
                <a:gd name="T3" fmla="*/ 42787 h 1473820"/>
                <a:gd name="T4" fmla="*/ 2226595 w 1728192"/>
                <a:gd name="T5" fmla="*/ 0 h 1473820"/>
                <a:gd name="T6" fmla="*/ 4453190 w 1728192"/>
                <a:gd name="T7" fmla="*/ 42787 h 1473820"/>
                <a:gd name="T8" fmla="*/ 3803766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Others </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30"/>
            <p:cNvSpPr txBox="1">
              <a:spLocks noChangeArrowheads="1"/>
            </p:cNvSpPr>
            <p:nvPr/>
          </p:nvSpPr>
          <p:spPr bwMode="auto">
            <a:xfrm>
              <a:off x="1423271" y="4137904"/>
              <a:ext cx="1750854" cy="432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Legislation</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Oval 104"/>
            <p:cNvSpPr/>
            <p:nvPr/>
          </p:nvSpPr>
          <p:spPr>
            <a:xfrm>
              <a:off x="3785929" y="3064493"/>
              <a:ext cx="772631"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19" name="Oval 105"/>
            <p:cNvSpPr/>
            <p:nvPr/>
          </p:nvSpPr>
          <p:spPr>
            <a:xfrm>
              <a:off x="1796322" y="3064493"/>
              <a:ext cx="774289"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0" name="Oval 111"/>
            <p:cNvSpPr/>
            <p:nvPr/>
          </p:nvSpPr>
          <p:spPr>
            <a:xfrm>
              <a:off x="5750667" y="3079372"/>
              <a:ext cx="774288"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1" name="Arc 114"/>
            <p:cNvSpPr/>
            <p:nvPr/>
          </p:nvSpPr>
          <p:spPr>
            <a:xfrm rot="5400000" flipV="1">
              <a:off x="1658252" y="2938482"/>
              <a:ext cx="103219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22" name="Group 47"/>
            <p:cNvGrpSpPr>
              <a:grpSpLocks/>
            </p:cNvGrpSpPr>
            <p:nvPr/>
          </p:nvGrpSpPr>
          <p:grpSpPr bwMode="auto">
            <a:xfrm>
              <a:off x="1627723" y="2936166"/>
              <a:ext cx="3054350" cy="1060450"/>
              <a:chOff x="1376543" y="2321386"/>
              <a:chExt cx="2786064" cy="967925"/>
            </a:xfrm>
          </p:grpSpPr>
          <p:sp>
            <p:nvSpPr>
              <p:cNvPr id="36" name="Arc 119"/>
              <p:cNvSpPr/>
              <p:nvPr/>
            </p:nvSpPr>
            <p:spPr>
              <a:xfrm rot="5400000" flipV="1">
                <a:off x="3220444" y="2322106"/>
                <a:ext cx="942134"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7" name="Straight Connector 120"/>
              <p:cNvCxnSpPr/>
              <p:nvPr/>
            </p:nvCxnSpPr>
            <p:spPr>
              <a:xfrm>
                <a:off x="2292567" y="2810277"/>
                <a:ext cx="951282"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8" name="Arc 121"/>
              <p:cNvSpPr/>
              <p:nvPr/>
            </p:nvSpPr>
            <p:spPr>
              <a:xfrm rot="5400000" flipH="1">
                <a:off x="1375352" y="2347568"/>
                <a:ext cx="942133"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23" name="Group 27"/>
            <p:cNvGrpSpPr>
              <a:grpSpLocks/>
            </p:cNvGrpSpPr>
            <p:nvPr/>
          </p:nvGrpSpPr>
          <p:grpSpPr bwMode="auto">
            <a:xfrm>
              <a:off x="3620035" y="2936166"/>
              <a:ext cx="3054350" cy="1060450"/>
              <a:chOff x="2586036" y="2266950"/>
              <a:chExt cx="3344864" cy="1162061"/>
            </a:xfrm>
          </p:grpSpPr>
          <p:sp>
            <p:nvSpPr>
              <p:cNvPr id="33" name="Arc 125"/>
              <p:cNvSpPr/>
              <p:nvPr/>
            </p:nvSpPr>
            <p:spPr>
              <a:xfrm rot="5400000" flipV="1">
                <a:off x="4800437"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34" name="Straight Connector 126"/>
              <p:cNvCxnSpPr/>
              <p:nvPr/>
            </p:nvCxnSpPr>
            <p:spPr>
              <a:xfrm>
                <a:off x="3686456"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5" name="Arc 127"/>
              <p:cNvSpPr/>
              <p:nvPr/>
            </p:nvSpPr>
            <p:spPr>
              <a:xfrm rot="5400000" flipH="1">
                <a:off x="2585275"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24" name="Group 34"/>
            <p:cNvGrpSpPr>
              <a:grpSpLocks/>
            </p:cNvGrpSpPr>
            <p:nvPr/>
          </p:nvGrpSpPr>
          <p:grpSpPr bwMode="auto">
            <a:xfrm>
              <a:off x="5596473" y="2936166"/>
              <a:ext cx="3054350" cy="1060450"/>
              <a:chOff x="2586036" y="2266950"/>
              <a:chExt cx="3344864" cy="1162061"/>
            </a:xfrm>
          </p:grpSpPr>
          <p:sp>
            <p:nvSpPr>
              <p:cNvPr id="30" name="Arc 131"/>
              <p:cNvSpPr/>
              <p:nvPr/>
            </p:nvSpPr>
            <p:spPr>
              <a:xfrm rot="5400000" flipV="1">
                <a:off x="4800334"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31" name="Straight Connector 132"/>
              <p:cNvCxnSpPr/>
              <p:nvPr/>
            </p:nvCxnSpPr>
            <p:spPr>
              <a:xfrm>
                <a:off x="3686353"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32" name="Arc 133"/>
              <p:cNvSpPr/>
              <p:nvPr/>
            </p:nvSpPr>
            <p:spPr>
              <a:xfrm rot="5400000" flipH="1">
                <a:off x="2585172"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25" name="Oval 139"/>
            <p:cNvSpPr/>
            <p:nvPr/>
          </p:nvSpPr>
          <p:spPr>
            <a:xfrm>
              <a:off x="7741931" y="3079372"/>
              <a:ext cx="772631"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6" name="Arc 145"/>
            <p:cNvSpPr/>
            <p:nvPr/>
          </p:nvSpPr>
          <p:spPr>
            <a:xfrm rot="5400000" flipH="1">
              <a:off x="7590597" y="2964519"/>
              <a:ext cx="1032192"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27" name="Oval 111"/>
            <p:cNvSpPr/>
            <p:nvPr/>
          </p:nvSpPr>
          <p:spPr>
            <a:xfrm>
              <a:off x="9794543" y="3124007"/>
              <a:ext cx="772631" cy="77181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28" name="Arc 125"/>
            <p:cNvSpPr/>
            <p:nvPr/>
          </p:nvSpPr>
          <p:spPr>
            <a:xfrm rot="5400000" flipV="1">
              <a:off x="9663104" y="2988698"/>
              <a:ext cx="1032194"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29" name="Straight Connector 132"/>
            <p:cNvCxnSpPr/>
            <p:nvPr/>
          </p:nvCxnSpPr>
          <p:spPr>
            <a:xfrm>
              <a:off x="8617358" y="3481090"/>
              <a:ext cx="1044544" cy="185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
        <p:nvSpPr>
          <p:cNvPr id="39" name="文本框 30"/>
          <p:cNvSpPr txBox="1">
            <a:spLocks noChangeArrowheads="1"/>
          </p:cNvSpPr>
          <p:nvPr/>
        </p:nvSpPr>
        <p:spPr bwMode="auto">
          <a:xfrm>
            <a:off x="3230697" y="5914291"/>
            <a:ext cx="20355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Approval</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7433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28</a:t>
            </a:fld>
            <a:endParaRPr lang="zh-CN" altLang="en-US" dirty="0">
              <a:solidFill>
                <a:schemeClr val="tx1"/>
              </a:solidFill>
            </a:endParaRPr>
          </a:p>
        </p:txBody>
      </p:sp>
      <p:sp>
        <p:nvSpPr>
          <p:cNvPr id="40" name="内容占位符 2"/>
          <p:cNvSpPr txBox="1">
            <a:spLocks noChangeArrowheads="1"/>
          </p:cNvSpPr>
          <p:nvPr/>
        </p:nvSpPr>
        <p:spPr bwMode="auto">
          <a:xfrm>
            <a:off x="431321" y="241540"/>
            <a:ext cx="11283351" cy="5041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en-US" altLang="zh-CN"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Powers and functions of the Legislative Council</a:t>
            </a:r>
            <a:endParaRPr lang="en-US" altLang="zh-TW"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(7) To endorse the appointment and removal of the judges of the Court of Final Appeal and the Chief Judge of the High Court; </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 To receive and handle complaints from Hong Kong residents; </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(9) If a motion initiated jointly by one-fourth of all the members of the Legislative Council charges the Chief Executive with serious breach of law or dereliction of duty and if he or she refuses to resign, the Council may, after passing a motion for investigation, give a mandate to the Chief Justice of the Court of Final Appeal to form and chair an independent investigation committee. The committee shall be responsible for carrying out the investigation and reporting its findings to the Council. If the committee considers the evidence sufficient to substantiate such charges, the Council may pass a motion of impeachment by a two-thirds majority of all its members and report it to the Central People's Government for decision; and</a:t>
            </a:r>
            <a:endParaRPr lang="zh-TW"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(10) To summon, as required when exercising the above-mentioned powers and functions, persons concerned to testify or give evidence. </a:t>
            </a:r>
            <a:endPar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1" name="文字方塊 2"/>
          <p:cNvSpPr txBox="1">
            <a:spLocks noChangeArrowheads="1"/>
          </p:cNvSpPr>
          <p:nvPr/>
        </p:nvSpPr>
        <p:spPr bwMode="auto">
          <a:xfrm>
            <a:off x="220480" y="6460729"/>
            <a:ext cx="84900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Provisions of the Basic Law</a:t>
            </a:r>
            <a:r>
              <a:rPr lang="en-US" altLang="zh-TW" sz="14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 impeachment (Article 73): https://www.basiclaw.gov.hk/en/basiclaw/chapter4.html</a:t>
            </a:r>
          </a:p>
        </p:txBody>
      </p:sp>
      <p:grpSp>
        <p:nvGrpSpPr>
          <p:cNvPr id="42" name="群組 1">
            <a:extLst>
              <a:ext uri="{FF2B5EF4-FFF2-40B4-BE49-F238E27FC236}">
                <a16:creationId xmlns:a16="http://schemas.microsoft.com/office/drawing/2014/main" id="{A35E86B7-050E-4A54-A88A-3A32DC69E40C}"/>
              </a:ext>
            </a:extLst>
          </p:cNvPr>
          <p:cNvGrpSpPr>
            <a:grpSpLocks/>
          </p:cNvGrpSpPr>
          <p:nvPr/>
        </p:nvGrpSpPr>
        <p:grpSpPr bwMode="auto">
          <a:xfrm>
            <a:off x="1789774" y="5237268"/>
            <a:ext cx="8566444" cy="1189763"/>
            <a:chOff x="1423271" y="2936166"/>
            <a:chExt cx="10034252" cy="1742640"/>
          </a:xfrm>
        </p:grpSpPr>
        <p:sp>
          <p:nvSpPr>
            <p:cNvPr id="43" name="MH_Text_2">
              <a:extLst>
                <a:ext uri="{FF2B5EF4-FFF2-40B4-BE49-F238E27FC236}">
                  <a16:creationId xmlns:a16="http://schemas.microsoft.com/office/drawing/2014/main" id="{9EB75FCC-1C17-4847-9F00-90CA7E19AB91}"/>
                </a:ext>
              </a:extLst>
            </p:cNvPr>
            <p:cNvSpPr>
              <a:spLocks/>
            </p:cNvSpPr>
            <p:nvPr>
              <p:custDataLst>
                <p:tags r:id="rId1"/>
              </p:custDataLst>
            </p:nvPr>
          </p:nvSpPr>
          <p:spPr bwMode="auto">
            <a:xfrm>
              <a:off x="3212259" y="4137601"/>
              <a:ext cx="1986291" cy="541205"/>
            </a:xfrm>
            <a:custGeom>
              <a:avLst/>
              <a:gdLst>
                <a:gd name="T0" fmla="*/ 382650 w 1728192"/>
                <a:gd name="T1" fmla="*/ 72979 h 1473820"/>
                <a:gd name="T2" fmla="*/ 0 w 1728192"/>
                <a:gd name="T3" fmla="*/ 42787 h 1473820"/>
                <a:gd name="T4" fmla="*/ 1311941 w 1728192"/>
                <a:gd name="T5" fmla="*/ 0 h 1473820"/>
                <a:gd name="T6" fmla="*/ 2623884 w 1728192"/>
                <a:gd name="T7" fmla="*/ 42787 h 1473820"/>
                <a:gd name="T8" fmla="*/ 2241234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endParaRPr lang="zh-CN" altLang="en-US" sz="2400" b="1" dirty="0">
                <a:solidFill>
                  <a:schemeClr val="tx1"/>
                </a:solidFill>
                <a:latin typeface="DFKai-SB" panose="03000509000000000000" pitchFamily="65" charset="-120"/>
                <a:ea typeface="DFKai-SB" panose="03000509000000000000" pitchFamily="65" charset="-120"/>
                <a:sym typeface="Arial" panose="020B0604020202020204" pitchFamily="34" charset="0"/>
              </a:endParaRPr>
            </a:p>
          </p:txBody>
        </p:sp>
        <p:sp>
          <p:nvSpPr>
            <p:cNvPr id="44" name="MH_Text_3">
              <a:extLst>
                <a:ext uri="{FF2B5EF4-FFF2-40B4-BE49-F238E27FC236}">
                  <a16:creationId xmlns:a16="http://schemas.microsoft.com/office/drawing/2014/main" id="{A0DA85F5-DC4D-40D7-89DC-690EAF4160F9}"/>
                </a:ext>
              </a:extLst>
            </p:cNvPr>
            <p:cNvSpPr>
              <a:spLocks/>
            </p:cNvSpPr>
            <p:nvPr>
              <p:custDataLst>
                <p:tags r:id="rId2"/>
              </p:custDataLst>
            </p:nvPr>
          </p:nvSpPr>
          <p:spPr bwMode="auto">
            <a:xfrm>
              <a:off x="5249949" y="4137601"/>
              <a:ext cx="1851992" cy="432684"/>
            </a:xfrm>
            <a:custGeom>
              <a:avLst/>
              <a:gdLst>
                <a:gd name="T0" fmla="*/ 310162 w 1728192"/>
                <a:gd name="T1" fmla="*/ 72979 h 1473820"/>
                <a:gd name="T2" fmla="*/ 0 w 1728192"/>
                <a:gd name="T3" fmla="*/ 42787 h 1473820"/>
                <a:gd name="T4" fmla="*/ 1063416 w 1728192"/>
                <a:gd name="T5" fmla="*/ 0 h 1473820"/>
                <a:gd name="T6" fmla="*/ 2126832 w 1728192"/>
                <a:gd name="T7" fmla="*/ 42787 h 1473820"/>
                <a:gd name="T8" fmla="*/ 1816670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Supervision</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5" name="MH_Text_1">
              <a:extLst>
                <a:ext uri="{FF2B5EF4-FFF2-40B4-BE49-F238E27FC236}">
                  <a16:creationId xmlns:a16="http://schemas.microsoft.com/office/drawing/2014/main" id="{15AE54B3-3630-46F4-BC55-596C60DE5FBE}"/>
                </a:ext>
              </a:extLst>
            </p:cNvPr>
            <p:cNvSpPr>
              <a:spLocks/>
            </p:cNvSpPr>
            <p:nvPr>
              <p:custDataLst>
                <p:tags r:id="rId3"/>
              </p:custDataLst>
            </p:nvPr>
          </p:nvSpPr>
          <p:spPr bwMode="auto">
            <a:xfrm>
              <a:off x="7287638" y="4137601"/>
              <a:ext cx="2275055" cy="432684"/>
            </a:xfrm>
            <a:custGeom>
              <a:avLst/>
              <a:gdLst>
                <a:gd name="T0" fmla="*/ 267321 w 1728192"/>
                <a:gd name="T1" fmla="*/ 72979 h 1473820"/>
                <a:gd name="T2" fmla="*/ 0 w 1728192"/>
                <a:gd name="T3" fmla="*/ 42787 h 1473820"/>
                <a:gd name="T4" fmla="*/ 916526 w 1728192"/>
                <a:gd name="T5" fmla="*/ 0 h 1473820"/>
                <a:gd name="T6" fmla="*/ 1833052 w 1728192"/>
                <a:gd name="T7" fmla="*/ 42787 h 1473820"/>
                <a:gd name="T8" fmla="*/ 1565731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Impeachment </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46" name="MH_Text_2">
              <a:extLst>
                <a:ext uri="{FF2B5EF4-FFF2-40B4-BE49-F238E27FC236}">
                  <a16:creationId xmlns:a16="http://schemas.microsoft.com/office/drawing/2014/main" id="{0100599C-2ADE-4277-A980-3496B57D113E}"/>
                </a:ext>
              </a:extLst>
            </p:cNvPr>
            <p:cNvSpPr>
              <a:spLocks/>
            </p:cNvSpPr>
            <p:nvPr>
              <p:custDataLst>
                <p:tags r:id="rId4"/>
              </p:custDataLst>
            </p:nvPr>
          </p:nvSpPr>
          <p:spPr bwMode="auto">
            <a:xfrm>
              <a:off x="9088232" y="4119003"/>
              <a:ext cx="2369291" cy="432684"/>
            </a:xfrm>
            <a:custGeom>
              <a:avLst/>
              <a:gdLst>
                <a:gd name="T0" fmla="*/ 649425 w 1728192"/>
                <a:gd name="T1" fmla="*/ 72979 h 1473820"/>
                <a:gd name="T2" fmla="*/ 0 w 1728192"/>
                <a:gd name="T3" fmla="*/ 42787 h 1473820"/>
                <a:gd name="T4" fmla="*/ 2226595 w 1728192"/>
                <a:gd name="T5" fmla="*/ 0 h 1473820"/>
                <a:gd name="T6" fmla="*/ 4453190 w 1728192"/>
                <a:gd name="T7" fmla="*/ 42787 h 1473820"/>
                <a:gd name="T8" fmla="*/ 3803766 w 1728192"/>
                <a:gd name="T9" fmla="*/ 72979 h 1473820"/>
                <a:gd name="T10" fmla="*/ 0 60000 65536"/>
                <a:gd name="T11" fmla="*/ 0 60000 65536"/>
                <a:gd name="T12" fmla="*/ 0 60000 65536"/>
                <a:gd name="T13" fmla="*/ 0 60000 65536"/>
                <a:gd name="T14" fmla="*/ 0 60000 65536"/>
                <a:gd name="T15" fmla="*/ 0 w 1728192"/>
                <a:gd name="T16" fmla="*/ 0 h 1473820"/>
                <a:gd name="T17" fmla="*/ 1728192 w 1728192"/>
                <a:gd name="T18" fmla="*/ 1473820 h 1473820"/>
              </a:gdLst>
              <a:ahLst/>
              <a:cxnLst>
                <a:cxn ang="T10">
                  <a:pos x="T0" y="T1"/>
                </a:cxn>
                <a:cxn ang="T11">
                  <a:pos x="T2" y="T3"/>
                </a:cxn>
                <a:cxn ang="T12">
                  <a:pos x="T4" y="T5"/>
                </a:cxn>
                <a:cxn ang="T13">
                  <a:pos x="T6" y="T7"/>
                </a:cxn>
                <a:cxn ang="T14">
                  <a:pos x="T8" y="T9"/>
                </a:cxn>
              </a:cxnLst>
              <a:rect l="T15" t="T16" r="T17" b="T18"/>
              <a:pathLst>
                <a:path w="1728192" h="1473820">
                  <a:moveTo>
                    <a:pt x="252028" y="1473820"/>
                  </a:moveTo>
                  <a:cubicBezTo>
                    <a:pt x="96235" y="1317654"/>
                    <a:pt x="0" y="1102113"/>
                    <a:pt x="0" y="864096"/>
                  </a:cubicBezTo>
                  <a:cubicBezTo>
                    <a:pt x="0" y="386869"/>
                    <a:pt x="386869" y="0"/>
                    <a:pt x="864096" y="0"/>
                  </a:cubicBezTo>
                  <a:cubicBezTo>
                    <a:pt x="1341323" y="0"/>
                    <a:pt x="1728192" y="386869"/>
                    <a:pt x="1728192" y="864096"/>
                  </a:cubicBezTo>
                  <a:cubicBezTo>
                    <a:pt x="1728192" y="1102113"/>
                    <a:pt x="1631958" y="1317654"/>
                    <a:pt x="1476164" y="147382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20000"/>
                </a:spcBef>
                <a:buClrTx/>
                <a:buFont typeface="Arial" panose="020B0604020202020204" pitchFamily="34" charset="0"/>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Others </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7" name="文本框 30">
              <a:extLst>
                <a:ext uri="{FF2B5EF4-FFF2-40B4-BE49-F238E27FC236}">
                  <a16:creationId xmlns:a16="http://schemas.microsoft.com/office/drawing/2014/main" id="{2B63E319-B232-4D0A-BDA4-511566A6DC75}"/>
                </a:ext>
              </a:extLst>
            </p:cNvPr>
            <p:cNvSpPr txBox="1">
              <a:spLocks noChangeArrowheads="1"/>
            </p:cNvSpPr>
            <p:nvPr/>
          </p:nvSpPr>
          <p:spPr bwMode="auto">
            <a:xfrm>
              <a:off x="1423271" y="4137904"/>
              <a:ext cx="1750854" cy="432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Legislation</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8" name="Oval 104">
              <a:extLst>
                <a:ext uri="{FF2B5EF4-FFF2-40B4-BE49-F238E27FC236}">
                  <a16:creationId xmlns:a16="http://schemas.microsoft.com/office/drawing/2014/main" id="{B18B944B-220B-49C2-B4D1-94E28F7C0589}"/>
                </a:ext>
              </a:extLst>
            </p:cNvPr>
            <p:cNvSpPr/>
            <p:nvPr/>
          </p:nvSpPr>
          <p:spPr>
            <a:xfrm>
              <a:off x="3785929" y="3064493"/>
              <a:ext cx="772631"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49" name="Oval 105">
              <a:extLst>
                <a:ext uri="{FF2B5EF4-FFF2-40B4-BE49-F238E27FC236}">
                  <a16:creationId xmlns:a16="http://schemas.microsoft.com/office/drawing/2014/main" id="{DE38DB54-48F5-4C1B-B9A9-B9BD3C0F631E}"/>
                </a:ext>
              </a:extLst>
            </p:cNvPr>
            <p:cNvSpPr/>
            <p:nvPr/>
          </p:nvSpPr>
          <p:spPr>
            <a:xfrm>
              <a:off x="1796322" y="3064493"/>
              <a:ext cx="774289" cy="77553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50" name="Oval 111">
              <a:extLst>
                <a:ext uri="{FF2B5EF4-FFF2-40B4-BE49-F238E27FC236}">
                  <a16:creationId xmlns:a16="http://schemas.microsoft.com/office/drawing/2014/main" id="{2A2A6FB6-C599-4522-8A0A-135DB3F17487}"/>
                </a:ext>
              </a:extLst>
            </p:cNvPr>
            <p:cNvSpPr/>
            <p:nvPr/>
          </p:nvSpPr>
          <p:spPr>
            <a:xfrm>
              <a:off x="5750667" y="3079372"/>
              <a:ext cx="774288"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51" name="Arc 114">
              <a:extLst>
                <a:ext uri="{FF2B5EF4-FFF2-40B4-BE49-F238E27FC236}">
                  <a16:creationId xmlns:a16="http://schemas.microsoft.com/office/drawing/2014/main" id="{1A0923E3-8139-4104-ADD3-33562CF0A772}"/>
                </a:ext>
              </a:extLst>
            </p:cNvPr>
            <p:cNvSpPr/>
            <p:nvPr/>
          </p:nvSpPr>
          <p:spPr>
            <a:xfrm rot="5400000" flipV="1">
              <a:off x="1658252" y="2938482"/>
              <a:ext cx="1032192"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nvGrpSpPr>
            <p:cNvPr id="52" name="Group 47">
              <a:extLst>
                <a:ext uri="{FF2B5EF4-FFF2-40B4-BE49-F238E27FC236}">
                  <a16:creationId xmlns:a16="http://schemas.microsoft.com/office/drawing/2014/main" id="{BBCE8855-D25C-4C9A-9522-7424C7AC4B38}"/>
                </a:ext>
              </a:extLst>
            </p:cNvPr>
            <p:cNvGrpSpPr>
              <a:grpSpLocks/>
            </p:cNvGrpSpPr>
            <p:nvPr/>
          </p:nvGrpSpPr>
          <p:grpSpPr bwMode="auto">
            <a:xfrm>
              <a:off x="1627723" y="2936166"/>
              <a:ext cx="3054350" cy="1060450"/>
              <a:chOff x="1376543" y="2321386"/>
              <a:chExt cx="2786064" cy="967925"/>
            </a:xfrm>
          </p:grpSpPr>
          <p:sp>
            <p:nvSpPr>
              <p:cNvPr id="66" name="Arc 119">
                <a:extLst>
                  <a:ext uri="{FF2B5EF4-FFF2-40B4-BE49-F238E27FC236}">
                    <a16:creationId xmlns:a16="http://schemas.microsoft.com/office/drawing/2014/main" id="{6BC6FE21-A90D-41F7-A083-F61ABE01AD03}"/>
                  </a:ext>
                </a:extLst>
              </p:cNvPr>
              <p:cNvSpPr/>
              <p:nvPr/>
            </p:nvSpPr>
            <p:spPr>
              <a:xfrm rot="5400000" flipV="1">
                <a:off x="3220444" y="2322106"/>
                <a:ext cx="942134" cy="940695"/>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67" name="Straight Connector 120">
                <a:extLst>
                  <a:ext uri="{FF2B5EF4-FFF2-40B4-BE49-F238E27FC236}">
                    <a16:creationId xmlns:a16="http://schemas.microsoft.com/office/drawing/2014/main" id="{D0D7BC3F-0E90-490C-B77F-E3421E3EB725}"/>
                  </a:ext>
                </a:extLst>
              </p:cNvPr>
              <p:cNvCxnSpPr/>
              <p:nvPr/>
            </p:nvCxnSpPr>
            <p:spPr>
              <a:xfrm>
                <a:off x="2292567" y="2810277"/>
                <a:ext cx="951282"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68" name="Arc 121">
                <a:extLst>
                  <a:ext uri="{FF2B5EF4-FFF2-40B4-BE49-F238E27FC236}">
                    <a16:creationId xmlns:a16="http://schemas.microsoft.com/office/drawing/2014/main" id="{C9086CE7-5123-43E9-9448-E3762FF69DBF}"/>
                  </a:ext>
                </a:extLst>
              </p:cNvPr>
              <p:cNvSpPr/>
              <p:nvPr/>
            </p:nvSpPr>
            <p:spPr>
              <a:xfrm rot="5400000" flipH="1">
                <a:off x="1375352" y="2347568"/>
                <a:ext cx="942133" cy="940695"/>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3" name="Group 27">
              <a:extLst>
                <a:ext uri="{FF2B5EF4-FFF2-40B4-BE49-F238E27FC236}">
                  <a16:creationId xmlns:a16="http://schemas.microsoft.com/office/drawing/2014/main" id="{EDFB7D41-F662-4B72-9251-619F1B552877}"/>
                </a:ext>
              </a:extLst>
            </p:cNvPr>
            <p:cNvGrpSpPr>
              <a:grpSpLocks/>
            </p:cNvGrpSpPr>
            <p:nvPr/>
          </p:nvGrpSpPr>
          <p:grpSpPr bwMode="auto">
            <a:xfrm>
              <a:off x="3620035" y="2936166"/>
              <a:ext cx="3054350" cy="1060450"/>
              <a:chOff x="2586036" y="2266950"/>
              <a:chExt cx="3344864" cy="1162061"/>
            </a:xfrm>
          </p:grpSpPr>
          <p:sp>
            <p:nvSpPr>
              <p:cNvPr id="63" name="Arc 125">
                <a:extLst>
                  <a:ext uri="{FF2B5EF4-FFF2-40B4-BE49-F238E27FC236}">
                    <a16:creationId xmlns:a16="http://schemas.microsoft.com/office/drawing/2014/main" id="{0C7A3B12-417A-4625-97F4-10D6FB007776}"/>
                  </a:ext>
                </a:extLst>
              </p:cNvPr>
              <p:cNvSpPr/>
              <p:nvPr/>
            </p:nvSpPr>
            <p:spPr>
              <a:xfrm rot="5400000" flipV="1">
                <a:off x="4800437"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64" name="Straight Connector 126">
                <a:extLst>
                  <a:ext uri="{FF2B5EF4-FFF2-40B4-BE49-F238E27FC236}">
                    <a16:creationId xmlns:a16="http://schemas.microsoft.com/office/drawing/2014/main" id="{B4643074-E0CE-400D-8D71-A7EA80053384}"/>
                  </a:ext>
                </a:extLst>
              </p:cNvPr>
              <p:cNvCxnSpPr/>
              <p:nvPr/>
            </p:nvCxnSpPr>
            <p:spPr>
              <a:xfrm>
                <a:off x="3686456"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65" name="Arc 127">
                <a:extLst>
                  <a:ext uri="{FF2B5EF4-FFF2-40B4-BE49-F238E27FC236}">
                    <a16:creationId xmlns:a16="http://schemas.microsoft.com/office/drawing/2014/main" id="{895E0DDD-2AAF-43DD-8B8F-3D92833CB112}"/>
                  </a:ext>
                </a:extLst>
              </p:cNvPr>
              <p:cNvSpPr/>
              <p:nvPr/>
            </p:nvSpPr>
            <p:spPr>
              <a:xfrm rot="5400000" flipH="1">
                <a:off x="2585275"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grpSp>
          <p:nvGrpSpPr>
            <p:cNvPr id="54" name="Group 34">
              <a:extLst>
                <a:ext uri="{FF2B5EF4-FFF2-40B4-BE49-F238E27FC236}">
                  <a16:creationId xmlns:a16="http://schemas.microsoft.com/office/drawing/2014/main" id="{355F166B-4D69-48F2-BDFD-587F07651038}"/>
                </a:ext>
              </a:extLst>
            </p:cNvPr>
            <p:cNvGrpSpPr>
              <a:grpSpLocks/>
            </p:cNvGrpSpPr>
            <p:nvPr/>
          </p:nvGrpSpPr>
          <p:grpSpPr bwMode="auto">
            <a:xfrm>
              <a:off x="5596473" y="2936166"/>
              <a:ext cx="3054350" cy="1060450"/>
              <a:chOff x="2586036" y="2266950"/>
              <a:chExt cx="3344864" cy="1162061"/>
            </a:xfrm>
          </p:grpSpPr>
          <p:sp>
            <p:nvSpPr>
              <p:cNvPr id="60" name="Arc 131">
                <a:extLst>
                  <a:ext uri="{FF2B5EF4-FFF2-40B4-BE49-F238E27FC236}">
                    <a16:creationId xmlns:a16="http://schemas.microsoft.com/office/drawing/2014/main" id="{D8A2E911-2A93-4086-BBC2-915D640D9175}"/>
                  </a:ext>
                </a:extLst>
              </p:cNvPr>
              <p:cNvSpPr/>
              <p:nvPr/>
            </p:nvSpPr>
            <p:spPr>
              <a:xfrm rot="5400000" flipV="1">
                <a:off x="4800334" y="2267814"/>
                <a:ext cx="1131097" cy="112937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cxnSp>
            <p:nvCxnSpPr>
              <p:cNvPr id="61" name="Straight Connector 132">
                <a:extLst>
                  <a:ext uri="{FF2B5EF4-FFF2-40B4-BE49-F238E27FC236}">
                    <a16:creationId xmlns:a16="http://schemas.microsoft.com/office/drawing/2014/main" id="{E6A3AB47-046C-45D4-A7A7-B3E9C3BED423}"/>
                  </a:ext>
                </a:extLst>
              </p:cNvPr>
              <p:cNvCxnSpPr/>
              <p:nvPr/>
            </p:nvCxnSpPr>
            <p:spPr>
              <a:xfrm>
                <a:off x="3686353" y="2853897"/>
                <a:ext cx="1142080" cy="0"/>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sp>
            <p:nvSpPr>
              <p:cNvPr id="62" name="Arc 133">
                <a:extLst>
                  <a:ext uri="{FF2B5EF4-FFF2-40B4-BE49-F238E27FC236}">
                    <a16:creationId xmlns:a16="http://schemas.microsoft.com/office/drawing/2014/main" id="{1EC56ED4-B854-4E24-97DC-399CA62F106E}"/>
                  </a:ext>
                </a:extLst>
              </p:cNvPr>
              <p:cNvSpPr/>
              <p:nvPr/>
            </p:nvSpPr>
            <p:spPr>
              <a:xfrm rot="5400000" flipH="1">
                <a:off x="2585172" y="2298383"/>
                <a:ext cx="1131096" cy="112937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grpSp>
        <p:sp>
          <p:nvSpPr>
            <p:cNvPr id="55" name="Oval 139">
              <a:extLst>
                <a:ext uri="{FF2B5EF4-FFF2-40B4-BE49-F238E27FC236}">
                  <a16:creationId xmlns:a16="http://schemas.microsoft.com/office/drawing/2014/main" id="{1B24FF3F-496A-48AC-996E-15A0A93815A5}"/>
                </a:ext>
              </a:extLst>
            </p:cNvPr>
            <p:cNvSpPr/>
            <p:nvPr/>
          </p:nvSpPr>
          <p:spPr>
            <a:xfrm>
              <a:off x="7741931" y="3079372"/>
              <a:ext cx="772631" cy="773680"/>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56" name="Arc 145">
              <a:extLst>
                <a:ext uri="{FF2B5EF4-FFF2-40B4-BE49-F238E27FC236}">
                  <a16:creationId xmlns:a16="http://schemas.microsoft.com/office/drawing/2014/main" id="{252B0307-24F9-44A5-AACF-DB7CDB3FB730}"/>
                </a:ext>
              </a:extLst>
            </p:cNvPr>
            <p:cNvSpPr/>
            <p:nvPr/>
          </p:nvSpPr>
          <p:spPr>
            <a:xfrm rot="5400000" flipH="1">
              <a:off x="7590597" y="2964519"/>
              <a:ext cx="1032192" cy="1031280"/>
            </a:xfrm>
            <a:prstGeom prst="arc">
              <a:avLst/>
            </a:prstGeom>
            <a:ln w="38100">
              <a:solidFill>
                <a:srgbClr val="14446E"/>
              </a:solidFill>
              <a:headEnd type="none"/>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DFKai-SB" panose="03000509000000000000" pitchFamily="65" charset="-120"/>
                <a:ea typeface="DFKai-SB" panose="03000509000000000000" pitchFamily="65" charset="-120"/>
              </a:endParaRPr>
            </a:p>
          </p:txBody>
        </p:sp>
        <p:sp>
          <p:nvSpPr>
            <p:cNvPr id="57" name="Oval 111">
              <a:extLst>
                <a:ext uri="{FF2B5EF4-FFF2-40B4-BE49-F238E27FC236}">
                  <a16:creationId xmlns:a16="http://schemas.microsoft.com/office/drawing/2014/main" id="{2A0EB9E8-6080-4FE3-9AF4-766D73191988}"/>
                </a:ext>
              </a:extLst>
            </p:cNvPr>
            <p:cNvSpPr/>
            <p:nvPr/>
          </p:nvSpPr>
          <p:spPr>
            <a:xfrm>
              <a:off x="9794543" y="3124007"/>
              <a:ext cx="772631" cy="771819"/>
            </a:xfrm>
            <a:prstGeom prst="ellipse">
              <a:avLst/>
            </a:prstGeom>
            <a:solidFill>
              <a:srgbClr val="14446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en-US" altLang="en-US" sz="2400" b="1">
                <a:solidFill>
                  <a:srgbClr val="FFFFFF"/>
                </a:solidFill>
                <a:latin typeface="DFKai-SB" panose="03000509000000000000" pitchFamily="65" charset="-120"/>
                <a:ea typeface="DFKai-SB" panose="03000509000000000000" pitchFamily="65" charset="-120"/>
              </a:endParaRPr>
            </a:p>
          </p:txBody>
        </p:sp>
        <p:sp>
          <p:nvSpPr>
            <p:cNvPr id="58" name="Arc 125">
              <a:extLst>
                <a:ext uri="{FF2B5EF4-FFF2-40B4-BE49-F238E27FC236}">
                  <a16:creationId xmlns:a16="http://schemas.microsoft.com/office/drawing/2014/main" id="{A3B292BF-7DA0-4CF8-AB13-0CB43629FE91}"/>
                </a:ext>
              </a:extLst>
            </p:cNvPr>
            <p:cNvSpPr/>
            <p:nvPr/>
          </p:nvSpPr>
          <p:spPr>
            <a:xfrm rot="5400000" flipV="1">
              <a:off x="9663104" y="2988698"/>
              <a:ext cx="1032194" cy="1031280"/>
            </a:xfrm>
            <a:prstGeom prst="arc">
              <a:avLst/>
            </a:prstGeom>
            <a:ln w="38100">
              <a:solidFill>
                <a:srgbClr val="14446E"/>
              </a:solidFill>
              <a:headEnd type="none"/>
              <a:tailEnd type="ova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latin typeface="DFKai-SB" panose="03000509000000000000" pitchFamily="65" charset="-120"/>
                <a:ea typeface="DFKai-SB" panose="03000509000000000000" pitchFamily="65" charset="-120"/>
              </a:endParaRPr>
            </a:p>
          </p:txBody>
        </p:sp>
        <p:cxnSp>
          <p:nvCxnSpPr>
            <p:cNvPr id="59" name="Straight Connector 132">
              <a:extLst>
                <a:ext uri="{FF2B5EF4-FFF2-40B4-BE49-F238E27FC236}">
                  <a16:creationId xmlns:a16="http://schemas.microsoft.com/office/drawing/2014/main" id="{75145A73-D07E-434A-A184-7013D0433EB7}"/>
                </a:ext>
              </a:extLst>
            </p:cNvPr>
            <p:cNvCxnSpPr/>
            <p:nvPr/>
          </p:nvCxnSpPr>
          <p:spPr>
            <a:xfrm>
              <a:off x="8617358" y="3481090"/>
              <a:ext cx="1044544" cy="1859"/>
            </a:xfrm>
            <a:prstGeom prst="line">
              <a:avLst/>
            </a:prstGeom>
            <a:ln w="38100">
              <a:solidFill>
                <a:srgbClr val="14446E"/>
              </a:solidFill>
            </a:ln>
          </p:spPr>
          <p:style>
            <a:lnRef idx="1">
              <a:schemeClr val="accent1"/>
            </a:lnRef>
            <a:fillRef idx="0">
              <a:schemeClr val="accent1"/>
            </a:fillRef>
            <a:effectRef idx="0">
              <a:schemeClr val="accent1"/>
            </a:effectRef>
            <a:fontRef idx="minor">
              <a:schemeClr val="tx1"/>
            </a:fontRef>
          </p:style>
        </p:cxnSp>
      </p:grpSp>
      <p:sp>
        <p:nvSpPr>
          <p:cNvPr id="69" name="文本框 30">
            <a:extLst>
              <a:ext uri="{FF2B5EF4-FFF2-40B4-BE49-F238E27FC236}">
                <a16:creationId xmlns:a16="http://schemas.microsoft.com/office/drawing/2014/main" id="{334F984A-8A53-4C48-B282-8F4E26833CCD}"/>
              </a:ext>
            </a:extLst>
          </p:cNvPr>
          <p:cNvSpPr txBox="1">
            <a:spLocks noChangeArrowheads="1"/>
          </p:cNvSpPr>
          <p:nvPr/>
        </p:nvSpPr>
        <p:spPr bwMode="auto">
          <a:xfrm>
            <a:off x="3147173" y="6037503"/>
            <a:ext cx="203552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Approval</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6012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A15D16-AC40-3366-9C69-9EFC7CBCD13D}"/>
              </a:ext>
            </a:extLst>
          </p:cNvPr>
          <p:cNvSpPr>
            <a:spLocks noGrp="1"/>
          </p:cNvSpPr>
          <p:nvPr>
            <p:ph type="title"/>
          </p:nvPr>
        </p:nvSpPr>
        <p:spPr>
          <a:xfrm>
            <a:off x="838199" y="365126"/>
            <a:ext cx="7351643" cy="749062"/>
          </a:xfrm>
          <a:solidFill>
            <a:schemeClr val="accent6">
              <a:lumMod val="60000"/>
              <a:lumOff val="40000"/>
            </a:schemeClr>
          </a:solidFill>
          <a:ln w="28575">
            <a:solidFill>
              <a:schemeClr val="bg1"/>
            </a:solidFill>
          </a:ln>
        </p:spPr>
        <p:txBody>
          <a:bodyPr>
            <a:noAutofit/>
          </a:bodyPr>
          <a:lstStyle/>
          <a:p>
            <a:pPr algn="just"/>
            <a:r>
              <a:rPr lang="en-US" altLang="zh-HK" sz="2350" b="1" dirty="0">
                <a:latin typeface="Times New Roman" panose="02020603050405020304" pitchFamily="18" charset="0"/>
                <a:ea typeface="標楷體" panose="03000509000000000000" pitchFamily="65" charset="-120"/>
                <a:cs typeface="Times New Roman" panose="02020603050405020304" pitchFamily="18" charset="0"/>
              </a:rPr>
              <a:t>The legislative process of improving the electoral system</a:t>
            </a:r>
            <a:endParaRPr lang="zh-HK" altLang="en-US" sz="235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字方塊 13">
            <a:extLst>
              <a:ext uri="{FF2B5EF4-FFF2-40B4-BE49-F238E27FC236}">
                <a16:creationId xmlns:a16="http://schemas.microsoft.com/office/drawing/2014/main" id="{A7E5348A-07EA-B820-FFA5-F598FCD8C189}"/>
              </a:ext>
            </a:extLst>
          </p:cNvPr>
          <p:cNvSpPr txBox="1"/>
          <p:nvPr/>
        </p:nvSpPr>
        <p:spPr>
          <a:xfrm>
            <a:off x="8964704" y="5238691"/>
            <a:ext cx="2489379" cy="646331"/>
          </a:xfrm>
          <a:prstGeom prst="rect">
            <a:avLst/>
          </a:prstGeom>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zh-HK" sz="1200" b="1" dirty="0">
                <a:latin typeface="Times New Roman" panose="02020603050405020304" pitchFamily="18" charset="0"/>
                <a:ea typeface="標楷體" panose="03000509000000000000" pitchFamily="65" charset="-120"/>
                <a:cs typeface="Times New Roman" panose="02020603050405020304" pitchFamily="18" charset="0"/>
              </a:rPr>
              <a:t>Click the image </a:t>
            </a:r>
          </a:p>
          <a:p>
            <a:pPr algn="ctr"/>
            <a:r>
              <a:rPr kumimoji="1" lang="en-US" altLang="zh-HK" sz="1200" b="1" dirty="0">
                <a:latin typeface="Times New Roman" panose="02020603050405020304" pitchFamily="18" charset="0"/>
                <a:ea typeface="標楷體" panose="03000509000000000000" pitchFamily="65" charset="-120"/>
                <a:cs typeface="Times New Roman" panose="02020603050405020304" pitchFamily="18" charset="0"/>
              </a:rPr>
              <a:t>to learn more about Improving the Electoral System</a:t>
            </a:r>
            <a:r>
              <a:rPr kumimoji="1" lang="zh-HK" altLang="en-US" sz="1200" b="1" dirty="0">
                <a:latin typeface="標楷體" panose="03000509000000000000" pitchFamily="65" charset="-120"/>
                <a:ea typeface="標楷體" panose="03000509000000000000" pitchFamily="65" charset="-120"/>
              </a:rPr>
              <a:t>　</a:t>
            </a:r>
          </a:p>
        </p:txBody>
      </p:sp>
      <p:sp>
        <p:nvSpPr>
          <p:cNvPr id="7" name="文字方塊 6">
            <a:extLst>
              <a:ext uri="{FF2B5EF4-FFF2-40B4-BE49-F238E27FC236}">
                <a16:creationId xmlns:a16="http://schemas.microsoft.com/office/drawing/2014/main" id="{3FB9F639-8970-783E-8808-E73F6BFE2FE9}"/>
              </a:ext>
            </a:extLst>
          </p:cNvPr>
          <p:cNvSpPr txBox="1"/>
          <p:nvPr/>
        </p:nvSpPr>
        <p:spPr>
          <a:xfrm>
            <a:off x="838200" y="1295986"/>
            <a:ext cx="7340046" cy="1488484"/>
          </a:xfrm>
          <a:prstGeom prst="rect">
            <a:avLst/>
          </a:prstGeom>
          <a:solidFill>
            <a:schemeClr val="accent3">
              <a:lumMod val="20000"/>
              <a:lumOff val="80000"/>
            </a:schemeClr>
          </a:solidFill>
          <a:ln w="38100">
            <a:solidFill>
              <a:schemeClr val="tx1"/>
            </a:solidFill>
          </a:ln>
        </p:spPr>
        <p:txBody>
          <a:bodyPr wrap="square">
            <a:spAutoFit/>
          </a:bodyPr>
          <a:lstStyle/>
          <a:p>
            <a:pPr algn="just" hangingPunct="0">
              <a:lnSpc>
                <a:spcPct val="150000"/>
              </a:lnSpc>
            </a:pP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The National People’s Congress passed the Decision of the National People’s Congress on Improving the Electoral System of the Hong Kong Special Administrative Region</a:t>
            </a:r>
            <a:r>
              <a:rPr lang="en-US" altLang="zh-TW" sz="2100" i="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on 11 March 2021</a:t>
            </a:r>
            <a:r>
              <a:rPr lang="en-US" altLang="zh-TW" sz="2100" i="1"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9" name="文字方塊 8">
            <a:extLst>
              <a:ext uri="{FF2B5EF4-FFF2-40B4-BE49-F238E27FC236}">
                <a16:creationId xmlns:a16="http://schemas.microsoft.com/office/drawing/2014/main" id="{42D99D96-E624-5C56-A3B3-8FA350C25085}"/>
              </a:ext>
            </a:extLst>
          </p:cNvPr>
          <p:cNvSpPr txBox="1"/>
          <p:nvPr/>
        </p:nvSpPr>
        <p:spPr>
          <a:xfrm>
            <a:off x="849796" y="2966269"/>
            <a:ext cx="7340047" cy="1488484"/>
          </a:xfrm>
          <a:prstGeom prst="rect">
            <a:avLst/>
          </a:prstGeom>
          <a:solidFill>
            <a:srgbClr val="F8E6F6"/>
          </a:solidFill>
          <a:ln w="38100">
            <a:solidFill>
              <a:schemeClr val="tx1"/>
            </a:solidFill>
          </a:ln>
        </p:spPr>
        <p:txBody>
          <a:bodyPr wrap="square">
            <a:spAutoFit/>
          </a:bodyPr>
          <a:lstStyle/>
          <a:p>
            <a:pPr algn="just">
              <a:lnSpc>
                <a:spcPct val="150000"/>
              </a:lnSpc>
            </a:pP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The Standing Committee of the National People’s Congress passed the amended </a:t>
            </a:r>
            <a:r>
              <a:rPr lang="en-US" sz="2100" dirty="0">
                <a:latin typeface="Times New Roman" panose="02020603050405020304" pitchFamily="18" charset="0"/>
                <a:ea typeface="標楷體" panose="03000509000000000000" pitchFamily="65" charset="-120"/>
                <a:cs typeface="Times New Roman" panose="02020603050405020304" pitchFamily="18" charset="0"/>
              </a:rPr>
              <a:t>Annex I and Annex II</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 to the Basic Law on 30 March 2021. </a:t>
            </a:r>
          </a:p>
        </p:txBody>
      </p:sp>
      <p:sp>
        <p:nvSpPr>
          <p:cNvPr id="13" name="文字方塊 12">
            <a:extLst>
              <a:ext uri="{FF2B5EF4-FFF2-40B4-BE49-F238E27FC236}">
                <a16:creationId xmlns:a16="http://schemas.microsoft.com/office/drawing/2014/main" id="{02EE8D1D-BBA7-F7C8-1890-B799043B421D}"/>
              </a:ext>
            </a:extLst>
          </p:cNvPr>
          <p:cNvSpPr txBox="1"/>
          <p:nvPr/>
        </p:nvSpPr>
        <p:spPr>
          <a:xfrm>
            <a:off x="849796" y="4636552"/>
            <a:ext cx="7340046" cy="2031325"/>
          </a:xfrm>
          <a:prstGeom prst="rect">
            <a:avLst/>
          </a:prstGeom>
          <a:solidFill>
            <a:srgbClr val="FFC000"/>
          </a:solidFill>
          <a:ln w="38100">
            <a:solidFill>
              <a:schemeClr val="tx1"/>
            </a:solidFill>
          </a:ln>
        </p:spPr>
        <p:txBody>
          <a:bodyPr wrap="square">
            <a:spAutoFit/>
          </a:bodyPr>
          <a:lstStyle/>
          <a:p>
            <a:pPr algn="just"/>
            <a:r>
              <a:rPr lang="en-US" altLang="zh-HK" sz="2100" dirty="0">
                <a:latin typeface="Times New Roman" panose="02020603050405020304" pitchFamily="18" charset="0"/>
                <a:cs typeface="Times New Roman" panose="02020603050405020304" pitchFamily="18" charset="0"/>
              </a:rPr>
              <a:t>The Hong Kong Special Administrative Region Government take forward the amendment exercise of local electoral legislation in accordance with the amended Annex I and Annex II to the Basic Law. The Improving Electoral System (Consolidated Amendments) Ordinance 2021 was published in the Gazette and came into effect on 31 May 2021.</a:t>
            </a:r>
            <a:endParaRPr lang="zh-HK" altLang="en-US" sz="2100" dirty="0">
              <a:latin typeface="Times New Roman" panose="02020603050405020304" pitchFamily="18" charset="0"/>
              <a:cs typeface="Times New Roman" panose="02020603050405020304" pitchFamily="18" charset="0"/>
            </a:endParaRPr>
          </a:p>
        </p:txBody>
      </p:sp>
      <p:sp>
        <p:nvSpPr>
          <p:cNvPr id="16" name="文字方塊 15">
            <a:extLst>
              <a:ext uri="{FF2B5EF4-FFF2-40B4-BE49-F238E27FC236}">
                <a16:creationId xmlns:a16="http://schemas.microsoft.com/office/drawing/2014/main" id="{7C5B56B5-EDA0-8A0E-7BCB-F5DDD14E59B7}"/>
              </a:ext>
            </a:extLst>
          </p:cNvPr>
          <p:cNvSpPr txBox="1"/>
          <p:nvPr/>
        </p:nvSpPr>
        <p:spPr>
          <a:xfrm>
            <a:off x="8610600" y="5892581"/>
            <a:ext cx="3019840" cy="830997"/>
          </a:xfrm>
          <a:prstGeom prst="rect">
            <a:avLst/>
          </a:prstGeom>
          <a:noFill/>
        </p:spPr>
        <p:txBody>
          <a:bodyPr wrap="square">
            <a:spAutoFit/>
          </a:bodyPr>
          <a:lstStyle/>
          <a:p>
            <a:r>
              <a:rPr lang="en-US" altLang="zh-HK" sz="1200" dirty="0">
                <a:latin typeface="Times New Roman" panose="02020603050405020304" pitchFamily="18" charset="0"/>
                <a:cs typeface="Times New Roman" panose="02020603050405020304" pitchFamily="18" charset="0"/>
              </a:rPr>
              <a:t>Source:</a:t>
            </a:r>
            <a:endParaRPr lang="en-US" altLang="zh-HK" sz="1200" dirty="0">
              <a:latin typeface="Times New Roman" panose="02020603050405020304" pitchFamily="18" charset="0"/>
              <a:cs typeface="Times New Roman" panose="02020603050405020304" pitchFamily="18" charset="0"/>
              <a:hlinkClick r:id="rId4"/>
            </a:endParaRPr>
          </a:p>
          <a:p>
            <a:r>
              <a:rPr lang="en-US" altLang="zh-HK" sz="1200" u="sng" dirty="0">
                <a:latin typeface="Times New Roman" panose="02020603050405020304" pitchFamily="18" charset="0"/>
                <a:cs typeface="Times New Roman" panose="02020603050405020304" pitchFamily="18" charset="0"/>
                <a:hlinkClick r:id="rId4"/>
              </a:rPr>
              <a:t>https://www.cmab.gov.hk/improvement/tc/npc-decision/index.html</a:t>
            </a:r>
            <a:endParaRPr lang="en-US" altLang="zh-HK" sz="1200" u="sng" dirty="0">
              <a:latin typeface="Times New Roman" panose="02020603050405020304" pitchFamily="18" charset="0"/>
              <a:cs typeface="Times New Roman" panose="02020603050405020304" pitchFamily="18" charset="0"/>
            </a:endParaRPr>
          </a:p>
          <a:p>
            <a:endParaRPr lang="zh-TW" altLang="zh-HK" sz="1200" dirty="0">
              <a:latin typeface="Times New Roman" panose="02020603050405020304" pitchFamily="18" charset="0"/>
              <a:cs typeface="Times New Roman" panose="02020603050405020304" pitchFamily="18" charset="0"/>
            </a:endParaRPr>
          </a:p>
        </p:txBody>
      </p:sp>
      <p:graphicFrame>
        <p:nvGraphicFramePr>
          <p:cNvPr id="12" name="物件 11">
            <a:hlinkClick r:id="rId5"/>
            <a:extLst>
              <a:ext uri="{FF2B5EF4-FFF2-40B4-BE49-F238E27FC236}">
                <a16:creationId xmlns:a16="http://schemas.microsoft.com/office/drawing/2014/main" id="{F7E1CD11-D145-43C2-A154-A808CDD61997}"/>
              </a:ext>
            </a:extLst>
          </p:cNvPr>
          <p:cNvGraphicFramePr>
            <a:graphicFrameLocks noChangeAspect="1"/>
          </p:cNvGraphicFramePr>
          <p:nvPr>
            <p:extLst>
              <p:ext uri="{D42A27DB-BD31-4B8C-83A1-F6EECF244321}">
                <p14:modId xmlns:p14="http://schemas.microsoft.com/office/powerpoint/2010/main" val="2618358154"/>
              </p:ext>
            </p:extLst>
          </p:nvPr>
        </p:nvGraphicFramePr>
        <p:xfrm>
          <a:off x="8610600" y="383980"/>
          <a:ext cx="3314360" cy="4735750"/>
        </p:xfrm>
        <a:graphic>
          <a:graphicData uri="http://schemas.openxmlformats.org/presentationml/2006/ole">
            <mc:AlternateContent xmlns:mc="http://schemas.openxmlformats.org/markup-compatibility/2006">
              <mc:Choice xmlns:v="urn:schemas-microsoft-com:vml" Requires="v">
                <p:oleObj spid="_x0000_s4176" name="PDF" r:id="rId6" imgW="0" imgH="360" progId="FoxitPhantomPDF.Document">
                  <p:embed/>
                </p:oleObj>
              </mc:Choice>
              <mc:Fallback>
                <p:oleObj name="PDF" r:id="rId6" imgW="0" imgH="360" progId="FoxitPhantomPDF.Document">
                  <p:embed/>
                  <p:pic>
                    <p:nvPicPr>
                      <p:cNvPr id="12" name="物件 11">
                        <a:hlinkClick r:id="" action="ppaction://noaction"/>
                        <a:extLst>
                          <a:ext uri="{FF2B5EF4-FFF2-40B4-BE49-F238E27FC236}">
                            <a16:creationId xmlns:a16="http://schemas.microsoft.com/office/drawing/2014/main" id="{F7E1CD11-D145-43C2-A154-A808CDD61997}"/>
                          </a:ext>
                        </a:extLst>
                      </p:cNvPr>
                      <p:cNvPicPr/>
                      <p:nvPr/>
                    </p:nvPicPr>
                    <p:blipFill>
                      <a:blip r:embed="rId7"/>
                      <a:stretch>
                        <a:fillRect/>
                      </a:stretch>
                    </p:blipFill>
                    <p:spPr>
                      <a:xfrm>
                        <a:off x="8610600" y="383980"/>
                        <a:ext cx="3314360" cy="4735750"/>
                      </a:xfrm>
                      <a:prstGeom prst="rect">
                        <a:avLst/>
                      </a:prstGeom>
                    </p:spPr>
                  </p:pic>
                </p:oleObj>
              </mc:Fallback>
            </mc:AlternateContent>
          </a:graphicData>
        </a:graphic>
      </p:graphicFrame>
      <p:sp>
        <p:nvSpPr>
          <p:cNvPr id="10" name="灯片编号占位符 2">
            <a:extLst>
              <a:ext uri="{FF2B5EF4-FFF2-40B4-BE49-F238E27FC236}">
                <a16:creationId xmlns:a16="http://schemas.microsoft.com/office/drawing/2014/main" id="{74E97AF8-6530-41BD-8EA1-C4BF57119B17}"/>
              </a:ext>
            </a:extLst>
          </p:cNvPr>
          <p:cNvSpPr txBox="1">
            <a:spLocks/>
          </p:cNvSpPr>
          <p:nvPr/>
        </p:nvSpPr>
        <p:spPr>
          <a:xfrm>
            <a:off x="9120188" y="63817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29</a:t>
            </a:fld>
            <a:endParaRPr lang="zh-CN" altLang="en-US" sz="2000" dirty="0">
              <a:solidFill>
                <a:schemeClr val="tx1"/>
              </a:solidFill>
            </a:endParaRPr>
          </a:p>
        </p:txBody>
      </p:sp>
    </p:spTree>
    <p:extLst>
      <p:ext uri="{BB962C8B-B14F-4D97-AF65-F5344CB8AC3E}">
        <p14:creationId xmlns:p14="http://schemas.microsoft.com/office/powerpoint/2010/main" val="362862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1752600" y="365760"/>
            <a:ext cx="3571875" cy="1079838"/>
          </a:xfrm>
        </p:spPr>
        <p:txBody>
          <a:bodyPr/>
          <a:lstStyle/>
          <a:p>
            <a:pPr eaLnBrk="1" hangingPunct="1"/>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Lead-in</a:t>
            </a:r>
            <a:endParaRPr lang="zh-CN" altLang="zh-TW"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584" name="投影片編號版面配置區 4"/>
          <p:cNvSpPr>
            <a:spLocks noGrp="1"/>
          </p:cNvSpPr>
          <p:nvPr>
            <p:ph type="sldNum" sz="quarter" idx="12"/>
          </p:nvPr>
        </p:nvSpPr>
        <p:spPr>
          <a:xfrm>
            <a:off x="11188700" y="6363593"/>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663B1A6-C028-44C1-B77E-38ACF256ECD9}" type="slidenum">
              <a:rPr lang="zh-CN" altLang="en-US" smtClean="0">
                <a:solidFill>
                  <a:schemeClr val="tx1"/>
                </a:solidFill>
              </a:rPr>
              <a:pPr>
                <a:spcBef>
                  <a:spcPct val="0"/>
                </a:spcBef>
                <a:buClrTx/>
                <a:buFontTx/>
                <a:buNone/>
              </a:pPr>
              <a:t>3</a:t>
            </a:fld>
            <a:endParaRPr lang="zh-CN" altLang="en-US" dirty="0">
              <a:solidFill>
                <a:schemeClr val="tx1"/>
              </a:solidFill>
            </a:endParaRPr>
          </a:p>
        </p:txBody>
      </p:sp>
      <p:pic>
        <p:nvPicPr>
          <p:cNvPr id="24579"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877" y="1399838"/>
            <a:ext cx="5041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837" y="2737981"/>
            <a:ext cx="5018088"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文字方塊 6"/>
          <p:cNvSpPr txBox="1">
            <a:spLocks noChangeArrowheads="1"/>
          </p:cNvSpPr>
          <p:nvPr/>
        </p:nvSpPr>
        <p:spPr bwMode="auto">
          <a:xfrm>
            <a:off x="869950" y="5501819"/>
            <a:ext cx="1034097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spcAft>
                <a:spcPts val="600"/>
              </a:spcAft>
              <a:buClrTx/>
              <a:buFontTx/>
              <a:buNone/>
            </a:pPr>
            <a:r>
              <a:rPr lang="en-US" altLang="zh-TW" sz="1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Questions:</a:t>
            </a:r>
          </a:p>
          <a:p>
            <a:pPr eaLnBrk="1" hangingPunct="1">
              <a:spcBef>
                <a:spcPct val="0"/>
              </a:spcBef>
              <a:spcAft>
                <a:spcPts val="600"/>
              </a:spcAft>
              <a:buClrTx/>
              <a:buFontTx/>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Which aspects of public affair</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 in Hong Kong</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are illustrated in the above?</a:t>
            </a:r>
            <a:r>
              <a:rPr lang="zh-TW"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Which government </a:t>
            </a:r>
            <a:r>
              <a:rPr lang="en-US" altLang="zh-TW" sz="1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bureaux</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 departments are in charge of these public </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affairs</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4585" name="Picture 6" descr="正向家長運動】教育局製作電視宣傳短片推廣「正向家長運動」 | 星島日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790" y="3380051"/>
            <a:ext cx="527644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118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665B-5D24-0210-0CA0-13267DE7313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F310136-A5A4-E2EF-971E-325B1EDC0C1E}"/>
              </a:ext>
            </a:extLst>
          </p:cNvPr>
          <p:cNvSpPr>
            <a:spLocks noGrp="1"/>
          </p:cNvSpPr>
          <p:nvPr>
            <p:ph type="title"/>
          </p:nvPr>
        </p:nvSpPr>
        <p:spPr>
          <a:xfrm>
            <a:off x="114300" y="365126"/>
            <a:ext cx="11963400" cy="748058"/>
          </a:xfrm>
          <a:solidFill>
            <a:schemeClr val="accent6">
              <a:lumMod val="60000"/>
              <a:lumOff val="40000"/>
            </a:schemeClr>
          </a:solidFill>
          <a:ln w="28575">
            <a:solidFill>
              <a:schemeClr val="bg1"/>
            </a:solidFill>
          </a:ln>
        </p:spPr>
        <p:txBody>
          <a:bodyPr>
            <a:noAutofit/>
          </a:bodyPr>
          <a:lstStyle/>
          <a:p>
            <a:pPr algn="ctr"/>
            <a:r>
              <a:rPr lang="en-US" sz="3600" b="1" i="0" dirty="0">
                <a:effectLst/>
                <a:latin typeface="Times New Roman" panose="02020603050405020304" pitchFamily="18" charset="0"/>
                <a:cs typeface="Times New Roman" panose="02020603050405020304" pitchFamily="18" charset="0"/>
              </a:rPr>
              <a:t>Fundamental principles of improving the electoral system</a:t>
            </a:r>
            <a:endParaRPr lang="zh-HK" altLang="en-US" sz="3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8C5B2566-3311-A2D5-FCDA-31C4E823BD27}"/>
              </a:ext>
            </a:extLst>
          </p:cNvPr>
          <p:cNvSpPr txBox="1"/>
          <p:nvPr/>
        </p:nvSpPr>
        <p:spPr>
          <a:xfrm>
            <a:off x="838196" y="2667392"/>
            <a:ext cx="10515599" cy="3165738"/>
          </a:xfrm>
          <a:prstGeom prst="rect">
            <a:avLst/>
          </a:prstGeom>
          <a:noFill/>
          <a:ln>
            <a:solidFill>
              <a:srgbClr val="FF0000"/>
            </a:solidFill>
          </a:ln>
        </p:spPr>
        <p:txBody>
          <a:bodyPr wrap="square">
            <a:spAutoFit/>
          </a:bodyPr>
          <a:lstStyle/>
          <a:p>
            <a:pPr marL="342900" indent="-342900" algn="just">
              <a:lnSpc>
                <a:spcPct val="115000"/>
              </a:lnSpc>
              <a:spcAft>
                <a:spcPts val="800"/>
              </a:spcAft>
              <a:buFont typeface="Wingdings" pitchFamily="2" charset="2"/>
              <a:buChar char="l"/>
            </a:pPr>
            <a:r>
              <a:rPr lang="en-US" sz="1900" b="0" i="0" dirty="0">
                <a:effectLst/>
                <a:latin typeface="Times New Roman" panose="02020603050405020304" pitchFamily="18" charset="0"/>
                <a:cs typeface="Times New Roman" panose="02020603050405020304" pitchFamily="18" charset="0"/>
              </a:rPr>
              <a:t>Upholding and implementing the principles of “one </a:t>
            </a:r>
            <a:r>
              <a:rPr lang="en-US" sz="1900" dirty="0">
                <a:latin typeface="Times New Roman" panose="02020603050405020304" pitchFamily="18" charset="0"/>
                <a:cs typeface="Times New Roman" panose="02020603050405020304" pitchFamily="18" charset="0"/>
              </a:rPr>
              <a:t>c</a:t>
            </a:r>
            <a:r>
              <a:rPr lang="en-US" sz="1900" b="0" i="0" dirty="0">
                <a:effectLst/>
                <a:latin typeface="Times New Roman" panose="02020603050405020304" pitchFamily="18" charset="0"/>
                <a:cs typeface="Times New Roman" panose="02020603050405020304" pitchFamily="18" charset="0"/>
              </a:rPr>
              <a:t>ountry, two </a:t>
            </a:r>
            <a:r>
              <a:rPr lang="en-US" sz="1900" dirty="0">
                <a:latin typeface="Times New Roman" panose="02020603050405020304" pitchFamily="18" charset="0"/>
                <a:cs typeface="Times New Roman" panose="02020603050405020304" pitchFamily="18" charset="0"/>
              </a:rPr>
              <a:t>s</a:t>
            </a:r>
            <a:r>
              <a:rPr lang="en-US" sz="1900" b="0" i="0" dirty="0">
                <a:effectLst/>
                <a:latin typeface="Times New Roman" panose="02020603050405020304" pitchFamily="18" charset="0"/>
                <a:cs typeface="Times New Roman" panose="02020603050405020304" pitchFamily="18" charset="0"/>
              </a:rPr>
              <a:t>ystems”, </a:t>
            </a:r>
            <a:r>
              <a:rPr lang="en-US" sz="1900" dirty="0">
                <a:latin typeface="Times New Roman" panose="02020603050405020304" pitchFamily="18" charset="0"/>
                <a:cs typeface="Times New Roman" panose="02020603050405020304" pitchFamily="18" charset="0"/>
              </a:rPr>
              <a:t>“</a:t>
            </a:r>
            <a:r>
              <a:rPr lang="en-US" sz="1900" b="0" i="0" dirty="0">
                <a:effectLst/>
                <a:latin typeface="Times New Roman" panose="02020603050405020304" pitchFamily="18" charset="0"/>
                <a:cs typeface="Times New Roman" panose="02020603050405020304" pitchFamily="18" charset="0"/>
              </a:rPr>
              <a:t>Hong Kong people administering Hong Kong” and a high degree of autonomy</a:t>
            </a:r>
          </a:p>
          <a:p>
            <a:pPr marL="342900" indent="-342900" algn="just">
              <a:lnSpc>
                <a:spcPct val="115000"/>
              </a:lnSpc>
              <a:spcAft>
                <a:spcPts val="800"/>
              </a:spcAft>
              <a:buFont typeface="Wingdings" pitchFamily="2" charset="2"/>
              <a:buChar char="l"/>
            </a:pPr>
            <a:r>
              <a:rPr lang="en-US" sz="1900" b="0" i="0" dirty="0">
                <a:effectLst/>
                <a:latin typeface="Times New Roman" panose="02020603050405020304" pitchFamily="18" charset="0"/>
                <a:cs typeface="Times New Roman" panose="02020603050405020304" pitchFamily="18" charset="0"/>
              </a:rPr>
              <a:t>Firmly safeguarding the constitutional order of the HKSAR as enshrined under the Constitution and the Basic Law</a:t>
            </a:r>
          </a:p>
          <a:p>
            <a:pPr marL="342900" indent="-342900" algn="just">
              <a:lnSpc>
                <a:spcPct val="115000"/>
              </a:lnSpc>
              <a:spcAft>
                <a:spcPts val="800"/>
              </a:spcAft>
              <a:buFont typeface="Wingdings" pitchFamily="2" charset="2"/>
              <a:buChar char="l"/>
            </a:pPr>
            <a:r>
              <a:rPr lang="en-US" sz="1900" b="0" i="0" dirty="0">
                <a:effectLst/>
                <a:latin typeface="Times New Roman" panose="02020603050405020304" pitchFamily="18" charset="0"/>
                <a:cs typeface="Times New Roman" panose="02020603050405020304" pitchFamily="18" charset="0"/>
              </a:rPr>
              <a:t>Ensuring “patriots administering Hong Kong”</a:t>
            </a:r>
          </a:p>
          <a:p>
            <a:pPr marL="342900" indent="-342900" algn="just">
              <a:lnSpc>
                <a:spcPct val="115000"/>
              </a:lnSpc>
              <a:spcAft>
                <a:spcPts val="800"/>
              </a:spcAft>
              <a:buFont typeface="Wingdings" pitchFamily="2" charset="2"/>
              <a:buChar char="l"/>
            </a:pPr>
            <a:r>
              <a:rPr lang="en-US" sz="1900" b="0" i="0" dirty="0">
                <a:effectLst/>
                <a:latin typeface="Times New Roman" panose="02020603050405020304" pitchFamily="18" charset="0"/>
                <a:cs typeface="Times New Roman" panose="02020603050405020304" pitchFamily="18" charset="0"/>
              </a:rPr>
              <a:t>Effectively enhancing the governance capability of the HKSAR</a:t>
            </a:r>
          </a:p>
          <a:p>
            <a:pPr marL="342900" indent="-342900" algn="just">
              <a:lnSpc>
                <a:spcPct val="115000"/>
              </a:lnSpc>
              <a:spcAft>
                <a:spcPts val="800"/>
              </a:spcAft>
              <a:buFont typeface="Wingdings" pitchFamily="2" charset="2"/>
              <a:buChar char="l"/>
            </a:pPr>
            <a:r>
              <a:rPr lang="en-US" sz="1900" b="0" i="0" dirty="0">
                <a:effectLst/>
                <a:latin typeface="Times New Roman" panose="02020603050405020304" pitchFamily="18" charset="0"/>
                <a:cs typeface="Times New Roman" panose="02020603050405020304" pitchFamily="18" charset="0"/>
              </a:rPr>
              <a:t>Upholding HKSAR permanent residents’ right to vote and the right to stand for election in accordance with law</a:t>
            </a:r>
          </a:p>
        </p:txBody>
      </p:sp>
      <p:sp>
        <p:nvSpPr>
          <p:cNvPr id="10" name="文字方塊 9">
            <a:extLst>
              <a:ext uri="{FF2B5EF4-FFF2-40B4-BE49-F238E27FC236}">
                <a16:creationId xmlns:a16="http://schemas.microsoft.com/office/drawing/2014/main" id="{3CEDB95A-72FB-BAFA-A6F3-7534C6E222BF}"/>
              </a:ext>
            </a:extLst>
          </p:cNvPr>
          <p:cNvSpPr txBox="1"/>
          <p:nvPr/>
        </p:nvSpPr>
        <p:spPr>
          <a:xfrm>
            <a:off x="838196" y="6492874"/>
            <a:ext cx="8070574" cy="276999"/>
          </a:xfrm>
          <a:prstGeom prst="rect">
            <a:avLst/>
          </a:prstGeom>
          <a:noFill/>
        </p:spPr>
        <p:txBody>
          <a:bodyPr wrap="square" rtlCol="0">
            <a:spAutoFit/>
          </a:bodyPr>
          <a:lstStyle/>
          <a:p>
            <a:r>
              <a:rPr lang="en-US" altLang="zh-HK" sz="12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HK" sz="1200" dirty="0">
                <a:latin typeface="Times New Roman" panose="02020603050405020304" pitchFamily="18" charset="0"/>
                <a:cs typeface="Times New Roman" panose="02020603050405020304" pitchFamily="18" charset="0"/>
              </a:rPr>
              <a:t>https://www.cmab.gov.hk/improvement/tc/npc-decision/index.html</a:t>
            </a:r>
          </a:p>
        </p:txBody>
      </p:sp>
      <p:sp>
        <p:nvSpPr>
          <p:cNvPr id="3" name="文字方塊 2">
            <a:extLst>
              <a:ext uri="{FF2B5EF4-FFF2-40B4-BE49-F238E27FC236}">
                <a16:creationId xmlns:a16="http://schemas.microsoft.com/office/drawing/2014/main" id="{F7EF44C4-6298-4D6F-A03C-B6052FE9B6F3}"/>
              </a:ext>
            </a:extLst>
          </p:cNvPr>
          <p:cNvSpPr txBox="1"/>
          <p:nvPr/>
        </p:nvSpPr>
        <p:spPr>
          <a:xfrm>
            <a:off x="838196" y="5870614"/>
            <a:ext cx="10515599" cy="584775"/>
          </a:xfrm>
          <a:prstGeom prst="rect">
            <a:avLst/>
          </a:prstGeom>
          <a:solidFill>
            <a:srgbClr val="F4F7FA"/>
          </a:solidFill>
        </p:spPr>
        <p:txBody>
          <a:bodyPr wrap="square" rtlCol="0">
            <a:spAutoFit/>
          </a:bodyPr>
          <a:lstStyle/>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Questions: How does improving the electoral system embody and implement the principle of  “patriots administering Hong Kong”?</a:t>
            </a:r>
            <a:r>
              <a:rPr lang="zh-TW" altLang="en-US" sz="1600" dirty="0">
                <a:latin typeface="DFKai-SB" panose="03000509000000000000" pitchFamily="65" charset="-120"/>
                <a:ea typeface="DFKai-SB" panose="03000509000000000000" pitchFamily="65" charset="-120"/>
              </a:rPr>
              <a:t> </a:t>
            </a:r>
            <a:endParaRPr lang="en-US" altLang="zh-TW" sz="1600" dirty="0">
              <a:latin typeface="DFKai-SB" panose="03000509000000000000" pitchFamily="65" charset="-120"/>
              <a:ea typeface="DFKai-SB" panose="03000509000000000000" pitchFamily="65" charset="-120"/>
            </a:endParaRPr>
          </a:p>
        </p:txBody>
      </p:sp>
      <p:sp>
        <p:nvSpPr>
          <p:cNvPr id="9" name="文字方塊 8">
            <a:extLst>
              <a:ext uri="{FF2B5EF4-FFF2-40B4-BE49-F238E27FC236}">
                <a16:creationId xmlns:a16="http://schemas.microsoft.com/office/drawing/2014/main" id="{A909E674-D935-4309-8FD6-6D776A87A212}"/>
              </a:ext>
            </a:extLst>
          </p:cNvPr>
          <p:cNvSpPr txBox="1"/>
          <p:nvPr/>
        </p:nvSpPr>
        <p:spPr>
          <a:xfrm>
            <a:off x="838197" y="1261365"/>
            <a:ext cx="10515598" cy="1257845"/>
          </a:xfrm>
          <a:prstGeom prst="rect">
            <a:avLst/>
          </a:prstGeom>
          <a:noFill/>
        </p:spPr>
        <p:txBody>
          <a:bodyPr wrap="square">
            <a:spAutoFit/>
          </a:bodyPr>
          <a:lstStyle/>
          <a:p>
            <a:pPr lvl="0" algn="just" hangingPunct="0">
              <a:lnSpc>
                <a:spcPct val="107000"/>
              </a:lnSpc>
              <a:spcAft>
                <a:spcPts val="800"/>
              </a:spcAft>
            </a:pPr>
            <a:r>
              <a:rPr lang="en-US" dirty="0">
                <a:latin typeface="Times New Roman" panose="02020603050405020304" pitchFamily="18" charset="0"/>
                <a:ea typeface="標楷體" panose="03000509000000000000" pitchFamily="65" charset="-120"/>
                <a:cs typeface="Times New Roman" panose="02020603050405020304" pitchFamily="18" charset="0"/>
              </a:rPr>
              <a:t>The NPC passed the Decision of the National People’s Congress on Improving the Electoral System of the Hong Kong Special Administrative Region and </a:t>
            </a:r>
            <a:r>
              <a:rPr lang="en-US" dirty="0" err="1">
                <a:latin typeface="Times New Roman" panose="02020603050405020304" pitchFamily="18" charset="0"/>
                <a:ea typeface="標楷體" panose="03000509000000000000" pitchFamily="65" charset="-120"/>
                <a:cs typeface="Times New Roman" panose="02020603050405020304" pitchFamily="18" charset="0"/>
              </a:rPr>
              <a:t>authorised</a:t>
            </a:r>
            <a:r>
              <a:rPr lang="en-US" dirty="0">
                <a:latin typeface="Times New Roman" panose="02020603050405020304" pitchFamily="18" charset="0"/>
                <a:ea typeface="標楷體" panose="03000509000000000000" pitchFamily="65" charset="-120"/>
                <a:cs typeface="Times New Roman" panose="02020603050405020304" pitchFamily="18" charset="0"/>
              </a:rPr>
              <a:t> the Standing Committee of the National People’s Congress to amend Annex I and Annex II to the Basic Law in accordance with the following fundamental principles, so as to implement an improved electoral system that accords with the actual situation of Hong Kong.</a:t>
            </a:r>
            <a:endParaRPr lang="en-US"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灯片编号占位符 2">
            <a:extLst>
              <a:ext uri="{FF2B5EF4-FFF2-40B4-BE49-F238E27FC236}">
                <a16:creationId xmlns:a16="http://schemas.microsoft.com/office/drawing/2014/main" id="{44CFA8AF-DDDA-4A1B-B6A0-CAD70B07D5E3}"/>
              </a:ext>
            </a:extLst>
          </p:cNvPr>
          <p:cNvSpPr txBox="1">
            <a:spLocks/>
          </p:cNvSpPr>
          <p:nvPr/>
        </p:nvSpPr>
        <p:spPr>
          <a:xfrm>
            <a:off x="9120188" y="63817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30</a:t>
            </a:fld>
            <a:endParaRPr lang="zh-CN" altLang="en-US" sz="2000" dirty="0">
              <a:solidFill>
                <a:schemeClr val="tx1"/>
              </a:solidFill>
            </a:endParaRPr>
          </a:p>
        </p:txBody>
      </p:sp>
    </p:spTree>
    <p:extLst>
      <p:ext uri="{BB962C8B-B14F-4D97-AF65-F5344CB8AC3E}">
        <p14:creationId xmlns:p14="http://schemas.microsoft.com/office/powerpoint/2010/main" val="111135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14316332-EA39-4981-92E0-071B25D47100}"/>
              </a:ext>
            </a:extLst>
          </p:cNvPr>
          <p:cNvSpPr>
            <a:spLocks noGrp="1"/>
          </p:cNvSpPr>
          <p:nvPr>
            <p:ph type="title"/>
          </p:nvPr>
        </p:nvSpPr>
        <p:spPr>
          <a:xfrm>
            <a:off x="127000" y="247974"/>
            <a:ext cx="11798300" cy="491456"/>
          </a:xfrm>
          <a:solidFill>
            <a:schemeClr val="accent6">
              <a:lumMod val="60000"/>
              <a:lumOff val="40000"/>
            </a:schemeClr>
          </a:solidFill>
        </p:spPr>
        <p:txBody>
          <a:bodyPr>
            <a:normAutofit/>
          </a:bodyPr>
          <a:lstStyle/>
          <a:p>
            <a:pPr algn="just"/>
            <a:r>
              <a:rPr lang="en-US" sz="2300" b="1" dirty="0">
                <a:latin typeface="Times New Roman" panose="02020603050405020304" pitchFamily="18" charset="0"/>
                <a:ea typeface="標楷體" panose="03000509000000000000" pitchFamily="65" charset="-120"/>
                <a:cs typeface="Times New Roman" panose="02020603050405020304" pitchFamily="18" charset="0"/>
              </a:rPr>
              <a:t>Improving the electoral system reflects the principle of “patriots administering Hong Kong”</a:t>
            </a:r>
          </a:p>
        </p:txBody>
      </p:sp>
      <p:sp>
        <p:nvSpPr>
          <p:cNvPr id="15" name="文字方塊 14">
            <a:extLst>
              <a:ext uri="{FF2B5EF4-FFF2-40B4-BE49-F238E27FC236}">
                <a16:creationId xmlns:a16="http://schemas.microsoft.com/office/drawing/2014/main" id="{B62964BC-198E-4D6D-9A90-DCCDE430E189}"/>
              </a:ext>
            </a:extLst>
          </p:cNvPr>
          <p:cNvSpPr txBox="1"/>
          <p:nvPr/>
        </p:nvSpPr>
        <p:spPr>
          <a:xfrm>
            <a:off x="351255" y="857641"/>
            <a:ext cx="11512133" cy="3662541"/>
          </a:xfrm>
          <a:prstGeom prst="rect">
            <a:avLst/>
          </a:prstGeom>
          <a:solidFill>
            <a:schemeClr val="accent4">
              <a:lumMod val="20000"/>
              <a:lumOff val="80000"/>
            </a:schemeClr>
          </a:solidFill>
          <a:ln w="28575">
            <a:solidFill>
              <a:schemeClr val="accent4">
                <a:lumMod val="20000"/>
                <a:lumOff val="80000"/>
              </a:schemeClr>
            </a:solidFill>
          </a:ln>
        </p:spPr>
        <p:txBody>
          <a:bodyPr wrap="square">
            <a:spAutoFit/>
          </a:bodyPr>
          <a:lstStyle/>
          <a:p>
            <a:pPr marL="342900" indent="-342900" algn="just" hangingPunct="0">
              <a:buFont typeface="Arial" panose="020B0604020202020204" pitchFamily="34" charset="0"/>
              <a:buChar cha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 candidate eligibility review committee of the HKSAR shall be established. The committee shall be responsible for assessing and validating the eligibility of candidates for the Election Committee Members, the Chief Executive, and the LegCo Members.</a:t>
            </a:r>
          </a:p>
          <a:p>
            <a:pPr marL="342900" indent="-342900" algn="just" hangingPunct="0">
              <a:buFont typeface="Arial" panose="020B0604020202020204" pitchFamily="34" charset="0"/>
              <a:buChar cha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 HKSAR shall improve the system and mechanisms related to qualification review, to ensure that the qualifications of candidates are in conformity with the Basic Law, the Law on Safeguarding National Security in the HKSAR, the NPC Standing Committee's interpretation of Article 104 of the Basic Law, the NPC Standing Committee's decision on the qualification of HKSAR LegCo Members, and provisions of relevant local laws of the HKSAR.</a:t>
            </a:r>
            <a:endParaRPr lang="en-US" altLang="zh-HK" sz="2400" u="sng" dirty="0">
              <a:hlinkClick r:id="rId3"/>
            </a:endParaRPr>
          </a:p>
          <a:p>
            <a:pPr algn="just" hangingPunct="0"/>
            <a:r>
              <a:rPr lang="en-US" altLang="zh-HK" sz="1600" dirty="0">
                <a:latin typeface="Times New Roman" panose="02020603050405020304" pitchFamily="18" charset="0"/>
                <a:ea typeface="DFKai-SB" panose="03000509000000000000" pitchFamily="65" charset="-120"/>
                <a:cs typeface="Times New Roman" panose="02020603050405020304" pitchFamily="18" charset="0"/>
              </a:rPr>
              <a:t>Source: </a:t>
            </a:r>
            <a:r>
              <a:rPr lang="en-US" altLang="zh-HK" sz="1600" dirty="0">
                <a:latin typeface="Times New Roman" panose="02020603050405020304" pitchFamily="18" charset="0"/>
                <a:cs typeface="Times New Roman" panose="02020603050405020304" pitchFamily="18" charset="0"/>
              </a:rPr>
              <a:t>https://www.cmab.gov.hk/improvement/en/qualification-review/index.html</a:t>
            </a:r>
            <a:endParaRPr lang="zh-TW" altLang="zh-HK" sz="1600" dirty="0">
              <a:latin typeface="Times New Roman" panose="02020603050405020304" pitchFamily="18" charset="0"/>
              <a:cs typeface="Times New Roman" panose="02020603050405020304" pitchFamily="18" charset="0"/>
            </a:endParaRPr>
          </a:p>
        </p:txBody>
      </p:sp>
      <p:sp>
        <p:nvSpPr>
          <p:cNvPr id="17" name="文字方塊 16">
            <a:extLst>
              <a:ext uri="{FF2B5EF4-FFF2-40B4-BE49-F238E27FC236}">
                <a16:creationId xmlns:a16="http://schemas.microsoft.com/office/drawing/2014/main" id="{E724813C-0A59-4942-8BC3-43B867ADB271}"/>
              </a:ext>
            </a:extLst>
          </p:cNvPr>
          <p:cNvSpPr txBox="1"/>
          <p:nvPr/>
        </p:nvSpPr>
        <p:spPr>
          <a:xfrm>
            <a:off x="517680" y="6356350"/>
            <a:ext cx="5016405" cy="369332"/>
          </a:xfrm>
          <a:prstGeom prst="rect">
            <a:avLst/>
          </a:prstGeom>
          <a:noFill/>
          <a:ln w="28575">
            <a:solidFill>
              <a:schemeClr val="tx1"/>
            </a:solidFill>
          </a:ln>
        </p:spPr>
        <p:txBody>
          <a:bodyPr wrap="square">
            <a:spAutoFit/>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Browse the website for more information</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文字方塊 26">
            <a:extLst>
              <a:ext uri="{FF2B5EF4-FFF2-40B4-BE49-F238E27FC236}">
                <a16:creationId xmlns:a16="http://schemas.microsoft.com/office/drawing/2014/main" id="{620B8076-5305-31B2-6EEF-70D210B6CBFC}"/>
              </a:ext>
            </a:extLst>
          </p:cNvPr>
          <p:cNvSpPr txBox="1"/>
          <p:nvPr/>
        </p:nvSpPr>
        <p:spPr>
          <a:xfrm>
            <a:off x="5970494" y="5254874"/>
            <a:ext cx="5383304" cy="646331"/>
          </a:xfrm>
          <a:prstGeom prst="rect">
            <a:avLst/>
          </a:prstGeom>
          <a:noFill/>
          <a:ln w="38100">
            <a:solidFill>
              <a:srgbClr val="FFC000"/>
            </a:solidFill>
          </a:ln>
        </p:spPr>
        <p:txBody>
          <a:bodyPr wrap="square">
            <a:spAutoFit/>
          </a:bodyPr>
          <a:lstStyle/>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Reference</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Chief Executive appoints Candidate Eligibility Review Committee member</a:t>
            </a: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https://www.info.gov.hk/gia/general/202209/19/P2022091600433.htm</a:t>
            </a:r>
          </a:p>
        </p:txBody>
      </p:sp>
      <p:pic>
        <p:nvPicPr>
          <p:cNvPr id="5" name="圖片 4">
            <a:hlinkClick r:id="rId4"/>
            <a:extLst>
              <a:ext uri="{FF2B5EF4-FFF2-40B4-BE49-F238E27FC236}">
                <a16:creationId xmlns:a16="http://schemas.microsoft.com/office/drawing/2014/main" id="{009B732C-3C48-41E4-8A89-539E220E59FD}"/>
              </a:ext>
            </a:extLst>
          </p:cNvPr>
          <p:cNvPicPr>
            <a:picLocks noChangeAspect="1"/>
          </p:cNvPicPr>
          <p:nvPr/>
        </p:nvPicPr>
        <p:blipFill rotWithShape="1">
          <a:blip r:embed="rId5"/>
          <a:srcRect l="2032" t="11225" r="7431" b="30916"/>
          <a:stretch/>
        </p:blipFill>
        <p:spPr>
          <a:xfrm>
            <a:off x="517680" y="4543287"/>
            <a:ext cx="5016405" cy="1803267"/>
          </a:xfrm>
          <a:prstGeom prst="rect">
            <a:avLst/>
          </a:prstGeom>
        </p:spPr>
      </p:pic>
      <p:sp>
        <p:nvSpPr>
          <p:cNvPr id="8" name="灯片编号占位符 2">
            <a:extLst>
              <a:ext uri="{FF2B5EF4-FFF2-40B4-BE49-F238E27FC236}">
                <a16:creationId xmlns:a16="http://schemas.microsoft.com/office/drawing/2014/main" id="{6459F21D-ECB2-48CE-8ACA-F81AEBB442E1}"/>
              </a:ext>
            </a:extLst>
          </p:cNvPr>
          <p:cNvSpPr txBox="1">
            <a:spLocks/>
          </p:cNvSpPr>
          <p:nvPr/>
        </p:nvSpPr>
        <p:spPr>
          <a:xfrm>
            <a:off x="9120188" y="63817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31</a:t>
            </a:fld>
            <a:endParaRPr lang="zh-CN" altLang="en-US" sz="2000" dirty="0">
              <a:solidFill>
                <a:schemeClr val="tx1"/>
              </a:solidFill>
            </a:endParaRPr>
          </a:p>
        </p:txBody>
      </p:sp>
    </p:spTree>
    <p:extLst>
      <p:ext uri="{BB962C8B-B14F-4D97-AF65-F5344CB8AC3E}">
        <p14:creationId xmlns:p14="http://schemas.microsoft.com/office/powerpoint/2010/main" val="3883538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6109E119-79C7-B401-639A-D2F9814F6934}"/>
              </a:ext>
            </a:extLst>
          </p:cNvPr>
          <p:cNvSpPr>
            <a:spLocks noGrp="1"/>
          </p:cNvSpPr>
          <p:nvPr>
            <p:ph type="title"/>
          </p:nvPr>
        </p:nvSpPr>
        <p:spPr>
          <a:xfrm>
            <a:off x="741924" y="366367"/>
            <a:ext cx="11254458" cy="814318"/>
          </a:xfrm>
          <a:solidFill>
            <a:schemeClr val="accent6">
              <a:lumMod val="60000"/>
              <a:lumOff val="40000"/>
            </a:schemeClr>
          </a:solidFill>
        </p:spPr>
        <p:txBody>
          <a:bodyPr>
            <a:normAutofit fontScale="90000"/>
          </a:bodyPr>
          <a:lstStyle/>
          <a:p>
            <a:pPr algn="ctr"/>
            <a:r>
              <a:rPr lang="en-US" altLang="zh-HK" sz="2700" b="1" dirty="0">
                <a:latin typeface="Times New Roman" panose="02020603050405020304" pitchFamily="18" charset="0"/>
                <a:ea typeface="DFKai-SB" panose="03000509000000000000" pitchFamily="65" charset="-120"/>
                <a:cs typeface="Times New Roman" panose="02020603050405020304" pitchFamily="18" charset="0"/>
              </a:rPr>
              <a:t>The oath-taking of Legislative Council members embodies the principle of “patriots administering Hong Kong”</a:t>
            </a:r>
            <a:endParaRPr lang="zh-HK" altLang="en-US" b="1" dirty="0">
              <a:latin typeface="DFKai-SB" panose="03000509000000000000" pitchFamily="65" charset="-120"/>
              <a:ea typeface="DFKai-SB" panose="03000509000000000000" pitchFamily="65" charset="-120"/>
            </a:endParaRPr>
          </a:p>
        </p:txBody>
      </p:sp>
      <p:sp>
        <p:nvSpPr>
          <p:cNvPr id="7" name="內容版面配置區 6">
            <a:extLst>
              <a:ext uri="{FF2B5EF4-FFF2-40B4-BE49-F238E27FC236}">
                <a16:creationId xmlns:a16="http://schemas.microsoft.com/office/drawing/2014/main" id="{3D366DA2-D135-2EB4-AAF7-79B5757B2B91}"/>
              </a:ext>
            </a:extLst>
          </p:cNvPr>
          <p:cNvSpPr>
            <a:spLocks noGrp="1"/>
          </p:cNvSpPr>
          <p:nvPr>
            <p:ph idx="1"/>
          </p:nvPr>
        </p:nvSpPr>
        <p:spPr>
          <a:xfrm>
            <a:off x="741924" y="1409461"/>
            <a:ext cx="6291470" cy="3814266"/>
          </a:xfrm>
          <a:solidFill>
            <a:schemeClr val="accent2">
              <a:lumMod val="40000"/>
              <a:lumOff val="60000"/>
            </a:schemeClr>
          </a:solidFill>
        </p:spPr>
        <p:txBody>
          <a:bodyPr>
            <a:normAutofit fontScale="92500" lnSpcReduction="10000"/>
          </a:bodyPr>
          <a:lstStyle/>
          <a:p>
            <a:pPr marL="0" indent="0" algn="just" hangingPunct="0">
              <a:buNone/>
            </a:pPr>
            <a:r>
              <a:rPr lang="en-US" altLang="zh-TW"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 104 of the Basic Law:</a:t>
            </a:r>
            <a:endParaRPr lang="zh-TW" altLang="zh-HK"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hangingPunct="0">
              <a:buNone/>
            </a:pPr>
            <a:r>
              <a:rPr lang="en-US" sz="2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When assuming office, the Chief Executive, principal officials, members of the Executive Council and of the Legislative Council, judges of the courts at all levels and other members of the judiciary in the Hong Kong Special Administrative Region must, in accordance with law, swear to uphold the Basic Law of the Hong Kong Special Administrative Region of the People's Republic of China and swear allegiance to the Hong Kong Special Administrative Region of the People's Republic of China</a:t>
            </a:r>
            <a:r>
              <a:rPr lang="en-US" altLang="zh-TW" sz="2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hangingPunct="0">
              <a:buNone/>
            </a:pPr>
            <a:r>
              <a:rPr lang="en-US" sz="2000" dirty="0">
                <a:solidFill>
                  <a:srgbClr val="000000"/>
                </a:solidFill>
                <a:latin typeface="Times New Roman" panose="02020603050405020304" pitchFamily="18" charset="0"/>
                <a:cs typeface="Times New Roman" panose="02020603050405020304" pitchFamily="18" charset="0"/>
              </a:rPr>
              <a:t>T</a:t>
            </a:r>
            <a:r>
              <a:rPr lang="en-US" sz="2000" b="0" i="0" dirty="0">
                <a:solidFill>
                  <a:srgbClr val="000000"/>
                </a:solidFill>
                <a:effectLst/>
                <a:latin typeface="Times New Roman" panose="02020603050405020304" pitchFamily="18" charset="0"/>
                <a:cs typeface="Times New Roman" panose="02020603050405020304" pitchFamily="18" charset="0"/>
              </a:rPr>
              <a:t>he oath taking of </a:t>
            </a:r>
            <a:r>
              <a:rPr lang="en-US" sz="2000" dirty="0">
                <a:solidFill>
                  <a:srgbClr val="000000"/>
                </a:solidFill>
                <a:latin typeface="Times New Roman" panose="02020603050405020304" pitchFamily="18" charset="0"/>
                <a:cs typeface="Times New Roman" panose="02020603050405020304" pitchFamily="18" charset="0"/>
              </a:rPr>
              <a:t>the</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dirty="0">
                <a:solidFill>
                  <a:srgbClr val="000000"/>
                </a:solidFill>
                <a:latin typeface="Times New Roman" panose="02020603050405020304" pitchFamily="18" charset="0"/>
                <a:cs typeface="Times New Roman" panose="02020603050405020304" pitchFamily="18" charset="0"/>
              </a:rPr>
              <a:t>m</a:t>
            </a:r>
            <a:r>
              <a:rPr lang="en-US" sz="2000" b="0" i="0" dirty="0">
                <a:solidFill>
                  <a:srgbClr val="000000"/>
                </a:solidFill>
                <a:effectLst/>
                <a:latin typeface="Times New Roman" panose="02020603050405020304" pitchFamily="18" charset="0"/>
                <a:cs typeface="Times New Roman" panose="02020603050405020304" pitchFamily="18" charset="0"/>
              </a:rPr>
              <a:t>embers of the LegCo must be administered by the Chief Executive or a person </a:t>
            </a:r>
            <a:r>
              <a:rPr lang="en-US" sz="2000" b="0" i="0" dirty="0" err="1">
                <a:solidFill>
                  <a:srgbClr val="000000"/>
                </a:solidFill>
                <a:effectLst/>
                <a:latin typeface="Times New Roman" panose="02020603050405020304" pitchFamily="18" charset="0"/>
                <a:cs typeface="Times New Roman" panose="02020603050405020304" pitchFamily="18" charset="0"/>
              </a:rPr>
              <a:t>authorised</a:t>
            </a:r>
            <a:r>
              <a:rPr lang="en-US" sz="2000" b="0" i="0" dirty="0">
                <a:solidFill>
                  <a:srgbClr val="000000"/>
                </a:solidFill>
                <a:effectLst/>
                <a:latin typeface="Times New Roman" panose="02020603050405020304" pitchFamily="18" charset="0"/>
                <a:cs typeface="Times New Roman" panose="02020603050405020304" pitchFamily="18" charset="0"/>
              </a:rPr>
              <a:t> by the Chief Executive.</a:t>
            </a:r>
            <a:endPar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hangingPunct="0">
              <a:buNone/>
            </a:pP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latin typeface="DFKai-SB" panose="03000509000000000000" pitchFamily="65" charset="-120"/>
              <a:ea typeface="DFKai-SB" panose="03000509000000000000" pitchFamily="65" charset="-120"/>
            </a:endParaRPr>
          </a:p>
          <a:p>
            <a:pPr marL="0" indent="0" algn="just" hangingPunct="0">
              <a:buNone/>
            </a:pPr>
            <a:endParaRPr lang="en-US" altLang="zh-HK" sz="2400" dirty="0">
              <a:solidFill>
                <a:schemeClr val="tx1"/>
              </a:solidFill>
            </a:endParaRPr>
          </a:p>
        </p:txBody>
      </p:sp>
      <p:sp>
        <p:nvSpPr>
          <p:cNvPr id="5" name="投影片編號版面配置區 4">
            <a:extLst>
              <a:ext uri="{FF2B5EF4-FFF2-40B4-BE49-F238E27FC236}">
                <a16:creationId xmlns:a16="http://schemas.microsoft.com/office/drawing/2014/main" id="{79123DCA-EA13-CF9B-A0A9-5EBECC4BD1AA}"/>
              </a:ext>
            </a:extLst>
          </p:cNvPr>
          <p:cNvSpPr>
            <a:spLocks noGrp="1"/>
          </p:cNvSpPr>
          <p:nvPr>
            <p:ph type="sldNum" sz="quarter" idx="12"/>
          </p:nvPr>
        </p:nvSpPr>
        <p:spPr>
          <a:xfrm>
            <a:off x="11306122" y="6492874"/>
            <a:ext cx="779462" cy="365125"/>
          </a:xfrm>
        </p:spPr>
        <p:txBody>
          <a:bodyPr/>
          <a:lstStyle/>
          <a:p>
            <a:pPr>
              <a:defRPr/>
            </a:pPr>
            <a:fld id="{0C28C3C1-3421-490E-B585-281A7EE3BF6E}" type="slidenum">
              <a:rPr lang="zh-CN" altLang="en-US" smtClean="0">
                <a:solidFill>
                  <a:schemeClr val="tx1"/>
                </a:solidFill>
              </a:rPr>
              <a:pPr>
                <a:defRPr/>
              </a:pPr>
              <a:t>32</a:t>
            </a:fld>
            <a:endParaRPr lang="zh-CN" altLang="en-US">
              <a:solidFill>
                <a:schemeClr val="tx1"/>
              </a:solidFill>
            </a:endParaRPr>
          </a:p>
        </p:txBody>
      </p:sp>
      <p:sp>
        <p:nvSpPr>
          <p:cNvPr id="9" name="文字方塊 8">
            <a:extLst>
              <a:ext uri="{FF2B5EF4-FFF2-40B4-BE49-F238E27FC236}">
                <a16:creationId xmlns:a16="http://schemas.microsoft.com/office/drawing/2014/main" id="{35528097-833B-3885-17AC-585A656B7733}"/>
              </a:ext>
            </a:extLst>
          </p:cNvPr>
          <p:cNvSpPr txBox="1"/>
          <p:nvPr/>
        </p:nvSpPr>
        <p:spPr>
          <a:xfrm>
            <a:off x="7295102" y="5958416"/>
            <a:ext cx="4528774" cy="738664"/>
          </a:xfrm>
          <a:prstGeom prst="rect">
            <a:avLst/>
          </a:prstGeom>
          <a:noFill/>
        </p:spPr>
        <p:txBody>
          <a:bodyPr wrap="square">
            <a:spAutoFit/>
          </a:bodyPr>
          <a:lstStyle/>
          <a:p>
            <a:r>
              <a:rPr lang="en-US" altLang="zh-HK" sz="1400" dirty="0">
                <a:latin typeface="Times New Roman" panose="02020603050405020304" pitchFamily="18" charset="0"/>
                <a:ea typeface="DFKai-SB" panose="03000509000000000000" pitchFamily="65" charset="-120"/>
                <a:cs typeface="Times New Roman" panose="02020603050405020304" pitchFamily="18" charset="0"/>
              </a:rPr>
              <a:t>Source:</a:t>
            </a:r>
          </a:p>
          <a:p>
            <a:r>
              <a:rPr lang="en-US" altLang="zh-HK" sz="1400" dirty="0">
                <a:solidFill>
                  <a:srgbClr val="6B9F25"/>
                </a:solidFill>
                <a:latin typeface="Times New Roman" panose="02020603050405020304" pitchFamily="18" charset="0"/>
                <a:cs typeface="Times New Roman" panose="02020603050405020304" pitchFamily="18" charset="0"/>
                <a:hlinkClick r:id="rId3"/>
              </a:rPr>
              <a:t>https://www.info.gov.hk/gia/general/202201/03/P2022010300518.htm</a:t>
            </a:r>
            <a:r>
              <a:rPr lang="en-US" altLang="zh-HK" sz="1400" dirty="0">
                <a:solidFill>
                  <a:srgbClr val="6B9F25"/>
                </a:solidFill>
                <a:latin typeface="Times New Roman" panose="02020603050405020304" pitchFamily="18" charset="0"/>
                <a:cs typeface="Times New Roman" panose="02020603050405020304" pitchFamily="18" charset="0"/>
              </a:rPr>
              <a:t> </a:t>
            </a:r>
            <a:endParaRPr lang="en-US" altLang="zh-HK" sz="1400" dirty="0">
              <a:latin typeface="Times New Roman" panose="02020603050405020304" pitchFamily="18" charset="0"/>
              <a:cs typeface="Times New Roman" panose="02020603050405020304" pitchFamily="18" charset="0"/>
            </a:endParaRPr>
          </a:p>
        </p:txBody>
      </p:sp>
      <p:sp>
        <p:nvSpPr>
          <p:cNvPr id="11" name="文字方塊 10">
            <a:extLst>
              <a:ext uri="{FF2B5EF4-FFF2-40B4-BE49-F238E27FC236}">
                <a16:creationId xmlns:a16="http://schemas.microsoft.com/office/drawing/2014/main" id="{824947F2-AD94-08EC-2FBF-780FD1C18B9F}"/>
              </a:ext>
            </a:extLst>
          </p:cNvPr>
          <p:cNvSpPr txBox="1"/>
          <p:nvPr/>
        </p:nvSpPr>
        <p:spPr>
          <a:xfrm>
            <a:off x="741924" y="5496751"/>
            <a:ext cx="6291470" cy="923330"/>
          </a:xfrm>
          <a:prstGeom prst="rect">
            <a:avLst/>
          </a:prstGeom>
          <a:noFill/>
          <a:ln w="38100">
            <a:solidFill>
              <a:srgbClr val="C00000"/>
            </a:solidFill>
          </a:ln>
        </p:spPr>
        <p:txBody>
          <a:bodyPr wrap="square">
            <a:spAutoFit/>
          </a:bodyPr>
          <a:lstStyle/>
          <a:p>
            <a:pPr>
              <a:buNone/>
            </a:pPr>
            <a:r>
              <a:rPr lang="en-US" altLang="zh-TW" sz="1400" dirty="0">
                <a:effectLst/>
                <a:latin typeface="Times New Roman" panose="02020603050405020304" pitchFamily="18" charset="0"/>
                <a:ea typeface="DFKai-SB" panose="03000509000000000000" pitchFamily="65" charset="-120"/>
                <a:cs typeface="Times New Roman" panose="02020603050405020304" pitchFamily="18" charset="0"/>
              </a:rPr>
              <a:t>Reference</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effectLst/>
                <a:latin typeface="Times New Roman" panose="02020603050405020304" pitchFamily="18" charset="0"/>
                <a:ea typeface="DFKai-SB" panose="03000509000000000000" pitchFamily="65" charset="-120"/>
                <a:cs typeface="Times New Roman" panose="02020603050405020304" pitchFamily="18" charset="0"/>
              </a:rPr>
              <a:t>Interpretation of Article 104 of the Basic Law of the Hong Kong Special Administrative Region of the People’s Republic of China by the Standing Committee</a:t>
            </a:r>
          </a:p>
          <a:p>
            <a:pPr>
              <a:buNone/>
            </a:pPr>
            <a:r>
              <a:rPr lang="en-US" altLang="zh-TW" sz="1400" dirty="0">
                <a:effectLst/>
                <a:latin typeface="Times New Roman" panose="02020603050405020304" pitchFamily="18" charset="0"/>
                <a:ea typeface="DFKai-SB" panose="03000509000000000000" pitchFamily="65" charset="-120"/>
                <a:cs typeface="Times New Roman" panose="02020603050405020304" pitchFamily="18" charset="0"/>
              </a:rPr>
              <a:t>of the National People’s Congress </a:t>
            </a:r>
            <a:r>
              <a:rPr lang="en-US" altLang="zh-HK" sz="1200" dirty="0">
                <a:effectLst/>
                <a:latin typeface="Times New Roman" panose="02020603050405020304" pitchFamily="18" charset="0"/>
                <a:ea typeface="Times New Roman" panose="02020603050405020304" pitchFamily="18" charset="0"/>
                <a:cs typeface="Times New Roman" panose="02020603050405020304" pitchFamily="18" charset="0"/>
              </a:rPr>
              <a:t>https://www.basiclaw.gov.hk/filemanager/content/en/files/basiclawtext/basiclawtext_doc27.pdf</a:t>
            </a:r>
          </a:p>
        </p:txBody>
      </p:sp>
      <p:sp>
        <p:nvSpPr>
          <p:cNvPr id="12" name="Rectangle 2">
            <a:extLst>
              <a:ext uri="{FF2B5EF4-FFF2-40B4-BE49-F238E27FC236}">
                <a16:creationId xmlns:a16="http://schemas.microsoft.com/office/drawing/2014/main" id="{C80C3FE3-7402-CBD8-9112-2F860720D092}"/>
              </a:ext>
            </a:extLst>
          </p:cNvPr>
          <p:cNvSpPr>
            <a:spLocks noChangeArrowheads="1"/>
          </p:cNvSpPr>
          <p:nvPr/>
        </p:nvSpPr>
        <p:spPr bwMode="auto">
          <a:xfrm flipV="1">
            <a:off x="8606264" y="1317197"/>
            <a:ext cx="100812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HK" altLang="en-US"/>
          </a:p>
        </p:txBody>
      </p:sp>
      <p:sp>
        <p:nvSpPr>
          <p:cNvPr id="14" name="文字方塊 13">
            <a:extLst>
              <a:ext uri="{FF2B5EF4-FFF2-40B4-BE49-F238E27FC236}">
                <a16:creationId xmlns:a16="http://schemas.microsoft.com/office/drawing/2014/main" id="{6BAE8215-ECB2-7084-2A0C-618D548A61C6}"/>
              </a:ext>
            </a:extLst>
          </p:cNvPr>
          <p:cNvSpPr txBox="1"/>
          <p:nvPr/>
        </p:nvSpPr>
        <p:spPr>
          <a:xfrm>
            <a:off x="7295102" y="4758087"/>
            <a:ext cx="4701280" cy="1200329"/>
          </a:xfrm>
          <a:prstGeom prst="rect">
            <a:avLst/>
          </a:prstGeom>
          <a:noFill/>
          <a:ln w="38100">
            <a:solidFill>
              <a:schemeClr val="tx1"/>
            </a:solidFill>
          </a:ln>
        </p:spPr>
        <p:txBody>
          <a:bodyPr wrap="square">
            <a:spAutoFit/>
          </a:bodyPr>
          <a:lstStyle/>
          <a:p>
            <a:pPr algn="just"/>
            <a:r>
              <a:rPr lang="en-US" altLang="zh-TW" dirty="0">
                <a:effectLst/>
                <a:latin typeface="Times New Roman" panose="02020603050405020304" pitchFamily="18" charset="0"/>
                <a:ea typeface="DFKai-SB" panose="03000509000000000000" pitchFamily="65" charset="-120"/>
                <a:cs typeface="Times New Roman" panose="02020603050405020304" pitchFamily="18" charset="0"/>
              </a:rPr>
              <a:t>The Chief Executive administered 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LegCo </a:t>
            </a:r>
            <a:r>
              <a:rPr lang="en-US" altLang="zh-TW" dirty="0">
                <a:effectLst/>
                <a:latin typeface="Times New Roman" panose="02020603050405020304" pitchFamily="18" charset="0"/>
                <a:ea typeface="DFKai-SB" panose="03000509000000000000" pitchFamily="65" charset="-120"/>
                <a:cs typeface="Times New Roman" panose="02020603050405020304" pitchFamily="18" charset="0"/>
              </a:rPr>
              <a:t>oath of the members of the seventh-term Legislative Council at the Chamber of the Legislative Council Complex.</a:t>
            </a:r>
            <a:endParaRPr lang="zh-HK" alt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 name="圖片 1">
            <a:extLst>
              <a:ext uri="{FF2B5EF4-FFF2-40B4-BE49-F238E27FC236}">
                <a16:creationId xmlns:a16="http://schemas.microsoft.com/office/drawing/2014/main" id="{C72BF272-056C-42D3-A2E3-B08A7533D7E3}"/>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246962" y="1541242"/>
            <a:ext cx="4749420" cy="302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872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灯片编号占位符 2"/>
          <p:cNvSpPr>
            <a:spLocks noGrp="1"/>
          </p:cNvSpPr>
          <p:nvPr>
            <p:ph type="sldNum" sz="quarter" idx="10"/>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25929E3-66A7-4C7E-90DB-3D37CEF052C8}" type="slidenum">
              <a:rPr lang="zh-CN" altLang="en-US" smtClean="0">
                <a:solidFill>
                  <a:schemeClr val="tx1"/>
                </a:solidFill>
              </a:rPr>
              <a:pPr fontAlgn="base">
                <a:spcBef>
                  <a:spcPct val="0"/>
                </a:spcBef>
                <a:spcAft>
                  <a:spcPct val="0"/>
                </a:spcAft>
                <a:buClrTx/>
                <a:buFontTx/>
                <a:buNone/>
              </a:pPr>
              <a:t>33</a:t>
            </a:fld>
            <a:endParaRPr lang="zh-CN" altLang="en-US" dirty="0">
              <a:solidFill>
                <a:schemeClr val="tx1"/>
              </a:solidFill>
            </a:endParaRPr>
          </a:p>
        </p:txBody>
      </p:sp>
      <p:sp>
        <p:nvSpPr>
          <p:cNvPr id="14" name="文本框 10"/>
          <p:cNvSpPr txBox="1">
            <a:spLocks noChangeArrowheads="1"/>
          </p:cNvSpPr>
          <p:nvPr/>
        </p:nvSpPr>
        <p:spPr bwMode="auto">
          <a:xfrm>
            <a:off x="379718" y="1041430"/>
            <a:ext cx="6065364" cy="1569660"/>
          </a:xfrm>
          <a:prstGeom prst="rect">
            <a:avLst/>
          </a:prstGeom>
          <a:noFill/>
          <a:ln w="38100">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20000"/>
              </a:lnSpc>
              <a:spcBef>
                <a:spcPts val="600"/>
              </a:spcBef>
              <a:buClrTx/>
              <a:buFontTx/>
              <a:buNone/>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With effect from 31 March 2021, the Legislative Council of the Hong Kong Special Administrative Region shall be composed of 90 members for each term. The composition should be as follows:</a:t>
            </a:r>
            <a:endPar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標題 5">
            <a:extLst>
              <a:ext uri="{FF2B5EF4-FFF2-40B4-BE49-F238E27FC236}">
                <a16:creationId xmlns:a16="http://schemas.microsoft.com/office/drawing/2014/main" id="{D3B92BE8-DD15-4C96-A201-B5F39C7ABD94}"/>
              </a:ext>
            </a:extLst>
          </p:cNvPr>
          <p:cNvSpPr txBox="1">
            <a:spLocks/>
          </p:cNvSpPr>
          <p:nvPr/>
        </p:nvSpPr>
        <p:spPr>
          <a:xfrm>
            <a:off x="177204" y="198287"/>
            <a:ext cx="11832234" cy="595757"/>
          </a:xfrm>
          <a:prstGeom prst="rect">
            <a:avLst/>
          </a:prstGeom>
          <a:solidFill>
            <a:schemeClr val="accent6">
              <a:lumMod val="60000"/>
              <a:lumOff val="40000"/>
            </a:schemeClr>
          </a:solidFill>
        </p:spPr>
        <p:txBody>
          <a:bodyPr>
            <a:noAutofit/>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altLang="zh-TW" sz="2700" b="1" dirty="0">
                <a:latin typeface="Times New Roman" panose="02020603050405020304" pitchFamily="18" charset="0"/>
                <a:ea typeface="標楷體" panose="03000509000000000000" pitchFamily="65" charset="-120"/>
                <a:cs typeface="Times New Roman" panose="02020603050405020304" pitchFamily="18" charset="0"/>
              </a:rPr>
              <a:t>Composition of Legislative Council after improvement of the electoral system</a:t>
            </a:r>
            <a:endParaRPr lang="en-US" sz="27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DDE5825B-661D-4956-9377-EE7923333354}"/>
              </a:ext>
            </a:extLst>
          </p:cNvPr>
          <p:cNvSpPr txBox="1"/>
          <p:nvPr/>
        </p:nvSpPr>
        <p:spPr>
          <a:xfrm>
            <a:off x="6637156" y="1540606"/>
            <a:ext cx="5372282" cy="4094582"/>
          </a:xfrm>
          <a:prstGeom prst="rect">
            <a:avLst/>
          </a:prstGeom>
          <a:noFill/>
          <a:ln w="19050">
            <a:solidFill>
              <a:srgbClr val="C00000"/>
            </a:solidFill>
          </a:ln>
        </p:spPr>
        <p:txBody>
          <a:bodyPr wrap="square">
            <a:spAutoFit/>
          </a:bodyPr>
          <a:lstStyle/>
          <a:p>
            <a:pPr marL="285750" indent="-285750">
              <a:lnSpc>
                <a:spcPct val="115000"/>
              </a:lnSpc>
              <a:spcAft>
                <a:spcPts val="800"/>
              </a:spcAft>
              <a:buFont typeface="Arial" panose="020B0604020202020204" pitchFamily="34" charset="0"/>
              <a:buChar char="•"/>
            </a:pPr>
            <a:r>
              <a:rPr lang="en-US" sz="1800" b="1" kern="100" dirty="0">
                <a:effectLst/>
                <a:latin typeface="Times New Roman" panose="02020603050405020304" pitchFamily="18" charset="0"/>
                <a:ea typeface="新細明體" panose="02020500000000000000" pitchFamily="18" charset="-120"/>
                <a:cs typeface="Times New Roman" panose="02020603050405020304" pitchFamily="18" charset="0"/>
              </a:rPr>
              <a:t>There are three methods for the election of Legislative Council members: direct elections from geographical constituencies, functional constituency elections, and members elected from the Election Committee sector.</a:t>
            </a:r>
          </a:p>
          <a:p>
            <a:pPr>
              <a:lnSpc>
                <a:spcPct val="115000"/>
              </a:lnSpc>
              <a:spcAft>
                <a:spcPts val="800"/>
              </a:spcAft>
            </a:pPr>
            <a:endParaRPr lang="en-US"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US" sz="1800" b="1" kern="100" dirty="0">
                <a:effectLst/>
                <a:latin typeface="Times New Roman" panose="02020603050405020304" pitchFamily="18" charset="0"/>
                <a:ea typeface="新細明體" panose="02020500000000000000" pitchFamily="18" charset="-120"/>
                <a:cs typeface="Times New Roman" panose="02020603050405020304" pitchFamily="18" charset="0"/>
              </a:rPr>
              <a:t>The specific methods for the formation of the Legislative Council and the voting procedures for bills and motions are governed by Annex II, Methods for the Formation of the Legislative Council of the Hong Kong Special Administrative Region and </a:t>
            </a:r>
            <a:r>
              <a:rPr lang="en-US" b="1" kern="100" dirty="0">
                <a:latin typeface="Times New Roman" panose="02020603050405020304" pitchFamily="18" charset="0"/>
                <a:ea typeface="新細明體" panose="02020500000000000000" pitchFamily="18" charset="-120"/>
                <a:cs typeface="Times New Roman" panose="02020603050405020304" pitchFamily="18" charset="0"/>
              </a:rPr>
              <a:t>I</a:t>
            </a:r>
            <a:r>
              <a:rPr lang="en-US" sz="1800" b="1" kern="100" dirty="0">
                <a:effectLst/>
                <a:latin typeface="Times New Roman" panose="02020603050405020304" pitchFamily="18" charset="0"/>
                <a:ea typeface="新細明體" panose="02020500000000000000" pitchFamily="18" charset="-120"/>
                <a:cs typeface="Times New Roman" panose="02020603050405020304" pitchFamily="18" charset="0"/>
              </a:rPr>
              <a:t>ts Voting Procedures.</a:t>
            </a:r>
          </a:p>
        </p:txBody>
      </p:sp>
      <p:pic>
        <p:nvPicPr>
          <p:cNvPr id="3" name="Picture 2">
            <a:extLst>
              <a:ext uri="{FF2B5EF4-FFF2-40B4-BE49-F238E27FC236}">
                <a16:creationId xmlns:a16="http://schemas.microsoft.com/office/drawing/2014/main" id="{5343B639-51AD-4314-AFFC-1049ABE54558}"/>
              </a:ext>
            </a:extLst>
          </p:cNvPr>
          <p:cNvPicPr>
            <a:picLocks noChangeAspect="1"/>
          </p:cNvPicPr>
          <p:nvPr/>
        </p:nvPicPr>
        <p:blipFill>
          <a:blip r:embed="rId3"/>
          <a:stretch>
            <a:fillRect/>
          </a:stretch>
        </p:blipFill>
        <p:spPr>
          <a:xfrm>
            <a:off x="177204" y="2717400"/>
            <a:ext cx="6325299" cy="3754633"/>
          </a:xfrm>
          <a:prstGeom prst="rect">
            <a:avLst/>
          </a:prstGeom>
        </p:spPr>
      </p:pic>
    </p:spTree>
    <p:extLst>
      <p:ext uri="{BB962C8B-B14F-4D97-AF65-F5344CB8AC3E}">
        <p14:creationId xmlns:p14="http://schemas.microsoft.com/office/powerpoint/2010/main" val="3910554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5DBF0314-D93A-474E-B8D3-92A4C65ADC41}"/>
              </a:ext>
            </a:extLst>
          </p:cNvPr>
          <p:cNvSpPr>
            <a:spLocks noGrp="1"/>
          </p:cNvSpPr>
          <p:nvPr>
            <p:ph type="title"/>
          </p:nvPr>
        </p:nvSpPr>
        <p:spPr>
          <a:xfrm>
            <a:off x="470880" y="380671"/>
            <a:ext cx="11331389" cy="831162"/>
          </a:xfrm>
          <a:solidFill>
            <a:schemeClr val="accent6">
              <a:lumMod val="60000"/>
              <a:lumOff val="40000"/>
            </a:schemeClr>
          </a:solidFill>
        </p:spPr>
        <p:txBody>
          <a:bodyPr anchor="ctr">
            <a:noAutofit/>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Outcomes of the </a:t>
            </a: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seventh-term Legislative (</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Examples)</a:t>
            </a:r>
            <a:endParaRPr 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內容版面配置區 6">
            <a:extLst>
              <a:ext uri="{FF2B5EF4-FFF2-40B4-BE49-F238E27FC236}">
                <a16:creationId xmlns:a16="http://schemas.microsoft.com/office/drawing/2014/main" id="{3A8D4846-4269-D0BE-41BC-5DF8BE78F49C}"/>
              </a:ext>
            </a:extLst>
          </p:cNvPr>
          <p:cNvSpPr>
            <a:spLocks noGrp="1"/>
          </p:cNvSpPr>
          <p:nvPr>
            <p:ph idx="1"/>
          </p:nvPr>
        </p:nvSpPr>
        <p:spPr>
          <a:xfrm>
            <a:off x="367550" y="1701602"/>
            <a:ext cx="11331389" cy="3109351"/>
          </a:xfrm>
          <a:noFill/>
          <a:ln w="38100">
            <a:solidFill>
              <a:srgbClr val="FF0000"/>
            </a:solidFill>
          </a:ln>
        </p:spPr>
        <p:txBody>
          <a:bodyPr anchor="ctr">
            <a:noAutofit/>
          </a:bodyPr>
          <a:lstStyle/>
          <a:p>
            <a:pPr algn="just">
              <a:lnSpc>
                <a:spcPct val="110000"/>
              </a:lnSpc>
              <a:buFont typeface="Arial" panose="020B0604020202020204" pitchFamily="34" charset="0"/>
              <a:buChar char="•"/>
            </a:pPr>
            <a:r>
              <a:rPr lang="en-US" sz="20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Following the improvement of the electoral system and implementation of the “patriots administering Hong Kong” principle, the seventh-term Legislative Council has enacted numerous bills of critical importance to Hong Kong's long-term development and livelihood improvement.</a:t>
            </a:r>
          </a:p>
          <a:p>
            <a:pPr algn="just">
              <a:lnSpc>
                <a:spcPct val="110000"/>
              </a:lnSpc>
              <a:buFont typeface="Arial" panose="020B0604020202020204" pitchFamily="34" charset="0"/>
              <a:buChar char="•"/>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seventh-term Legislative Council reviewed and passed approximately 130 bills, an increase of over 60% compared to the 81 bills passed during the same period in the previous Legislative Council. The Finance Committee of the Legislative Council approved 261 projects, including an allocation of about HK$520 billion to support 124 engineering projects, thereby fostering the development of Hong Kong.</a:t>
            </a:r>
          </a:p>
        </p:txBody>
      </p:sp>
      <p:sp>
        <p:nvSpPr>
          <p:cNvPr id="5" name="投影片編號版面配置區 4">
            <a:extLst>
              <a:ext uri="{FF2B5EF4-FFF2-40B4-BE49-F238E27FC236}">
                <a16:creationId xmlns:a16="http://schemas.microsoft.com/office/drawing/2014/main" id="{DF4258F7-A344-494D-9581-DDFDE9225040}"/>
              </a:ext>
            </a:extLst>
          </p:cNvPr>
          <p:cNvSpPr>
            <a:spLocks noGrp="1"/>
          </p:cNvSpPr>
          <p:nvPr>
            <p:ph type="sldNum" sz="quarter" idx="12"/>
          </p:nvPr>
        </p:nvSpPr>
        <p:spPr>
          <a:xfrm>
            <a:off x="11188802" y="6421522"/>
            <a:ext cx="779462" cy="365125"/>
          </a:xfrm>
        </p:spPr>
        <p:txBody>
          <a:bodyPr/>
          <a:lstStyle/>
          <a:p>
            <a:pPr>
              <a:defRPr/>
            </a:pPr>
            <a:fld id="{0C28C3C1-3421-490E-B585-281A7EE3BF6E}" type="slidenum">
              <a:rPr lang="zh-CN" altLang="en-US" smtClean="0">
                <a:solidFill>
                  <a:schemeClr val="tx1"/>
                </a:solidFill>
              </a:rPr>
              <a:pPr>
                <a:defRPr/>
              </a:pPr>
              <a:t>34</a:t>
            </a:fld>
            <a:endParaRPr lang="zh-CN" altLang="en-US" dirty="0">
              <a:solidFill>
                <a:schemeClr val="tx1"/>
              </a:solidFill>
            </a:endParaRPr>
          </a:p>
        </p:txBody>
      </p:sp>
      <p:sp>
        <p:nvSpPr>
          <p:cNvPr id="19" name="文字方塊 18">
            <a:extLst>
              <a:ext uri="{FF2B5EF4-FFF2-40B4-BE49-F238E27FC236}">
                <a16:creationId xmlns:a16="http://schemas.microsoft.com/office/drawing/2014/main" id="{5B75F9AF-36C2-479F-BB08-35F99BA1D92D}"/>
              </a:ext>
            </a:extLst>
          </p:cNvPr>
          <p:cNvSpPr txBox="1"/>
          <p:nvPr/>
        </p:nvSpPr>
        <p:spPr>
          <a:xfrm>
            <a:off x="4248387" y="6546350"/>
            <a:ext cx="7178537" cy="646331"/>
          </a:xfrm>
          <a:prstGeom prst="rect">
            <a:avLst/>
          </a:prstGeom>
          <a:noFill/>
        </p:spPr>
        <p:txBody>
          <a:bodyPr wrap="square">
            <a:spAutoFit/>
          </a:bodyPr>
          <a:lstStyle/>
          <a:p>
            <a:endParaRPr lang="en-US" dirty="0"/>
          </a:p>
          <a:p>
            <a:endParaRPr lang="en-US" dirty="0"/>
          </a:p>
        </p:txBody>
      </p:sp>
      <p:sp>
        <p:nvSpPr>
          <p:cNvPr id="11" name="文字方塊 10">
            <a:extLst>
              <a:ext uri="{FF2B5EF4-FFF2-40B4-BE49-F238E27FC236}">
                <a16:creationId xmlns:a16="http://schemas.microsoft.com/office/drawing/2014/main" id="{0FE6860E-1E99-446F-9751-F01781633D5E}"/>
              </a:ext>
            </a:extLst>
          </p:cNvPr>
          <p:cNvSpPr txBox="1"/>
          <p:nvPr/>
        </p:nvSpPr>
        <p:spPr>
          <a:xfrm>
            <a:off x="367551" y="5216987"/>
            <a:ext cx="10588723" cy="1569660"/>
          </a:xfrm>
          <a:prstGeom prst="rect">
            <a:avLst/>
          </a:prstGeom>
          <a:noFill/>
        </p:spPr>
        <p:txBody>
          <a:bodyPr wrap="square">
            <a:spAutoFit/>
          </a:bodyPr>
          <a:lstStyle/>
          <a:p>
            <a:pPr algn="just" hangingPunct="0"/>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Reference: </a:t>
            </a:r>
          </a:p>
          <a:p>
            <a:pPr algn="just" hangingPunct="0"/>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行政長官出席「行政立法同心治港創未來」研討會致辭</a:t>
            </a:r>
          </a:p>
          <a:p>
            <a:pPr algn="just" hangingPunct="0"/>
            <a:r>
              <a:rPr lang="en-US" altLang="zh-HK" sz="1200" dirty="0">
                <a:latin typeface="Times New Roman" panose="02020603050405020304" pitchFamily="18" charset="0"/>
                <a:ea typeface="標楷體" panose="03000509000000000000" pitchFamily="65" charset="-120"/>
                <a:cs typeface="Times New Roman" panose="02020603050405020304" pitchFamily="18" charset="0"/>
                <a:hlinkClick r:id="rId3"/>
              </a:rPr>
              <a:t>https://www.info.gov.hk/gia/general/202510/16/P2025101600321.htm</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HK" sz="1200" dirty="0">
                <a:latin typeface="Times New Roman" panose="02020603050405020304" pitchFamily="18" charset="0"/>
                <a:ea typeface="DFKai-SB" panose="03000509000000000000" pitchFamily="65" charset="-120"/>
                <a:cs typeface="Times New Roman" panose="02020603050405020304" pitchFamily="18" charset="0"/>
              </a:rPr>
              <a:t>立法會主席年結記者會發言全文</a:t>
            </a:r>
          </a:p>
          <a:p>
            <a:r>
              <a:rPr lang="zh-HK" altLang="en-US" sz="1200" dirty="0">
                <a:latin typeface="Times New Roman" panose="02020603050405020304" pitchFamily="18" charset="0"/>
                <a:cs typeface="Times New Roman" panose="02020603050405020304" pitchFamily="18" charset="0"/>
                <a:hlinkClick r:id="rId4"/>
              </a:rPr>
              <a:t>https://www.info.gov.hk/gia/general/202510/22/P2025102200560.htm</a:t>
            </a:r>
            <a:endParaRPr lang="en-US" altLang="zh-HK" sz="1200" dirty="0">
              <a:latin typeface="Times New Roman" panose="02020603050405020304" pitchFamily="18" charset="0"/>
              <a:cs typeface="Times New Roman" panose="02020603050405020304" pitchFamily="18" charset="0"/>
            </a:endParaRP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Safeguarding National Security Ordinance</a:t>
            </a:r>
            <a:endParaRPr lang="en-US" altLang="zh-HK" sz="1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HK" sz="1200" dirty="0">
                <a:latin typeface="Times New Roman" panose="02020603050405020304" pitchFamily="18" charset="0"/>
                <a:cs typeface="Times New Roman" panose="02020603050405020304" pitchFamily="18" charset="0"/>
                <a:hlinkClick r:id="rId5"/>
              </a:rPr>
              <a:t>https://www.sb.gov.hk/eng/bl23/consultation.html</a:t>
            </a:r>
            <a:endParaRPr lang="en-US" altLang="zh-HK"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kumimoji="1" lang="en-US" altLang="zh-TW" sz="1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8" name="表格 5">
            <a:extLst>
              <a:ext uri="{FF2B5EF4-FFF2-40B4-BE49-F238E27FC236}">
                <a16:creationId xmlns:a16="http://schemas.microsoft.com/office/drawing/2014/main" id="{CF3E5535-8781-4C01-8706-49FC01A559CE}"/>
              </a:ext>
            </a:extLst>
          </p:cNvPr>
          <p:cNvGraphicFramePr>
            <a:graphicFrameLocks noGrp="1"/>
          </p:cNvGraphicFramePr>
          <p:nvPr>
            <p:extLst>
              <p:ext uri="{D42A27DB-BD31-4B8C-83A1-F6EECF244321}">
                <p14:modId xmlns:p14="http://schemas.microsoft.com/office/powerpoint/2010/main" val="885541371"/>
              </p:ext>
            </p:extLst>
          </p:nvPr>
        </p:nvGraphicFramePr>
        <p:xfrm>
          <a:off x="0" y="197791"/>
          <a:ext cx="1432874" cy="365760"/>
        </p:xfrm>
        <a:graphic>
          <a:graphicData uri="http://schemas.openxmlformats.org/drawingml/2006/table">
            <a:tbl>
              <a:tblPr firstRow="1" bandRow="1">
                <a:tableStyleId>{5C22544A-7EE6-4342-B048-85BDC9FD1C3A}</a:tableStyleId>
              </a:tblPr>
              <a:tblGrid>
                <a:gridCol w="1432874">
                  <a:extLst>
                    <a:ext uri="{9D8B030D-6E8A-4147-A177-3AD203B41FA5}">
                      <a16:colId xmlns:a16="http://schemas.microsoft.com/office/drawing/2014/main" val="653174480"/>
                    </a:ext>
                  </a:extLst>
                </a:gridCol>
              </a:tblGrid>
              <a:tr h="330404">
                <a:tc>
                  <a:txBody>
                    <a:bodyPr/>
                    <a:lstStyle/>
                    <a:p>
                      <a:r>
                        <a:rPr lang="en-US" dirty="0"/>
                        <a:t>Reference </a:t>
                      </a:r>
                    </a:p>
                  </a:txBody>
                  <a:tcPr/>
                </a:tc>
                <a:extLst>
                  <a:ext uri="{0D108BD9-81ED-4DB2-BD59-A6C34878D82A}">
                    <a16:rowId xmlns:a16="http://schemas.microsoft.com/office/drawing/2014/main" val="2535742278"/>
                  </a:ext>
                </a:extLst>
              </a:tr>
            </a:tbl>
          </a:graphicData>
        </a:graphic>
      </p:graphicFrame>
    </p:spTree>
    <p:extLst>
      <p:ext uri="{BB962C8B-B14F-4D97-AF65-F5344CB8AC3E}">
        <p14:creationId xmlns:p14="http://schemas.microsoft.com/office/powerpoint/2010/main" val="2211111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470E81-E4FC-EF4F-B14C-40EB43236288}"/>
              </a:ext>
            </a:extLst>
          </p:cNvPr>
          <p:cNvSpPr>
            <a:spLocks noGrp="1"/>
          </p:cNvSpPr>
          <p:nvPr>
            <p:ph type="title"/>
          </p:nvPr>
        </p:nvSpPr>
        <p:spPr>
          <a:xfrm>
            <a:off x="838200" y="365125"/>
            <a:ext cx="10648950" cy="1054669"/>
          </a:xfrm>
          <a:solidFill>
            <a:schemeClr val="accent6">
              <a:lumMod val="60000"/>
              <a:lumOff val="40000"/>
            </a:schemeClr>
          </a:solidFill>
        </p:spPr>
        <p:txBody>
          <a:bodyPr>
            <a:normAutofit/>
          </a:bodyPr>
          <a:lstStyle/>
          <a:p>
            <a:pPr algn="ctr"/>
            <a:r>
              <a:rPr kumimoji="1" lang="en-US" altLang="zh-HK" b="1" dirty="0">
                <a:latin typeface="Times New Roman" panose="02020603050405020304" pitchFamily="18" charset="0"/>
                <a:ea typeface="DFKai-SB" panose="03000509000000000000" pitchFamily="65" charset="-120"/>
                <a:cs typeface="Times New Roman" panose="02020603050405020304" pitchFamily="18" charset="0"/>
              </a:rPr>
              <a:t>2</a:t>
            </a:r>
            <a:r>
              <a:rPr kumimoji="1" lang="en-US" altLang="zh-TW" b="1" dirty="0">
                <a:latin typeface="Times New Roman" panose="02020603050405020304" pitchFamily="18" charset="0"/>
                <a:ea typeface="DFKai-SB" panose="03000509000000000000" pitchFamily="65" charset="-120"/>
                <a:cs typeface="Times New Roman" panose="02020603050405020304" pitchFamily="18" charset="0"/>
              </a:rPr>
              <a:t>025 Legislative Council General Election</a:t>
            </a:r>
            <a:endParaRPr kumimoji="1" lang="zh-HK" altLang="en-US" b="1" dirty="0">
              <a:latin typeface="DFKai-SB" panose="03000509000000000000" pitchFamily="65" charset="-120"/>
              <a:ea typeface="DFKai-SB" panose="03000509000000000000" pitchFamily="65" charset="-120"/>
            </a:endParaRPr>
          </a:p>
        </p:txBody>
      </p:sp>
      <p:sp>
        <p:nvSpPr>
          <p:cNvPr id="16" name="文字方塊 15">
            <a:extLst>
              <a:ext uri="{FF2B5EF4-FFF2-40B4-BE49-F238E27FC236}">
                <a16:creationId xmlns:a16="http://schemas.microsoft.com/office/drawing/2014/main" id="{48FE4974-3A70-4162-BDD7-0CCB9C6086D0}"/>
              </a:ext>
            </a:extLst>
          </p:cNvPr>
          <p:cNvSpPr txBox="1"/>
          <p:nvPr/>
        </p:nvSpPr>
        <p:spPr>
          <a:xfrm>
            <a:off x="814743" y="1576126"/>
            <a:ext cx="7061025" cy="3729226"/>
          </a:xfrm>
          <a:prstGeom prst="rect">
            <a:avLst/>
          </a:prstGeom>
          <a:solidFill>
            <a:srgbClr val="FFFFCC"/>
          </a:solidFill>
          <a:ln>
            <a:solidFill>
              <a:srgbClr val="FF0000"/>
            </a:solidFill>
          </a:ln>
        </p:spPr>
        <p:txBody>
          <a:bodyPr wrap="square">
            <a:spAutoFit/>
          </a:bodyPr>
          <a:lstStyle/>
          <a:p>
            <a:pPr algn="just" hangingPunct="0"/>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Improving the electoral system and fully implementing the principle of “patriots administering Hong Kong” are crucial for ensuring the steadfast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and</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successful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implementation of the “one country, two systems” policy and the enduring stability and security of the region.</a:t>
            </a:r>
          </a:p>
          <a:p>
            <a:pPr algn="just" hangingPunct="0"/>
            <a:endPar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lgn="just" hangingPunct="0">
              <a:lnSpc>
                <a:spcPct val="90000"/>
              </a:lnSpc>
              <a:spcBef>
                <a:spcPts val="1000"/>
              </a:spcBef>
              <a:defRPr/>
            </a:pPr>
            <a:r>
              <a:rPr lang="en-US" altLang="zh-CN"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The 2025 Legislative Council General Election, which will form the eighth-term Legislative Council, is another significant election held by the Hong Kong Special Administrative Region after improving the electoral system and implementing the principle of “patriots administering Hong Kong”. It has received high attention from all sectors of society.</a:t>
            </a:r>
          </a:p>
        </p:txBody>
      </p:sp>
      <p:sp>
        <p:nvSpPr>
          <p:cNvPr id="10" name="文字方塊 9">
            <a:extLst>
              <a:ext uri="{FF2B5EF4-FFF2-40B4-BE49-F238E27FC236}">
                <a16:creationId xmlns:a16="http://schemas.microsoft.com/office/drawing/2014/main" id="{E7E0E2D8-4088-4E75-A4DB-D39230DD4F49}"/>
              </a:ext>
            </a:extLst>
          </p:cNvPr>
          <p:cNvSpPr txBox="1"/>
          <p:nvPr/>
        </p:nvSpPr>
        <p:spPr>
          <a:xfrm>
            <a:off x="826032" y="5305352"/>
            <a:ext cx="7061025" cy="1261884"/>
          </a:xfrm>
          <a:prstGeom prst="rect">
            <a:avLst/>
          </a:prstGeom>
          <a:noFill/>
        </p:spPr>
        <p:txBody>
          <a:bodyPr wrap="square">
            <a:spAutoFit/>
          </a:bodyPr>
          <a:lstStyle/>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Reference:</a:t>
            </a:r>
          </a:p>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行政長官出席「行政立法同心治港創未來」研討會致辭</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hlinkClick r:id="rId3"/>
              </a:rPr>
              <a:t>https://www.info.gov.hk/gia/general/202510/16/P2025101600321.htm</a:t>
            </a:r>
            <a:endParaRPr lang="en-US" sz="1400" dirty="0">
              <a:latin typeface="Times New Roman" panose="02020603050405020304" pitchFamily="18" charset="0"/>
              <a:cs typeface="Times New Roman" panose="02020603050405020304" pitchFamily="18" charset="0"/>
            </a:endParaRPr>
          </a:p>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香港第八屆立法會選舉有序展開 再次彰顯新選制優勢</a:t>
            </a:r>
            <a:endParaRPr lang="en-US"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hlinkClick r:id="rId4"/>
              </a:rPr>
              <a:t>http://www.news.cn/gangao/20251029/cc2bef23cea94344b30a77dd608a6456/c.htm</a:t>
            </a:r>
            <a:r>
              <a:rPr lang="en-US" sz="1600" dirty="0">
                <a:latin typeface="Times New Roman" panose="02020603050405020304" pitchFamily="18" charset="0"/>
                <a:cs typeface="Times New Roman" panose="02020603050405020304" pitchFamily="18" charset="0"/>
                <a:hlinkClick r:id="rId4"/>
              </a:rPr>
              <a:t>l</a:t>
            </a:r>
            <a:endParaRPr lang="en-US" sz="1600" dirty="0">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F6164DC0-A80C-4A00-69F4-994326EF9B2A}"/>
              </a:ext>
            </a:extLst>
          </p:cNvPr>
          <p:cNvSpPr txBox="1"/>
          <p:nvPr/>
        </p:nvSpPr>
        <p:spPr>
          <a:xfrm>
            <a:off x="7832838" y="5886324"/>
            <a:ext cx="4172879"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Promotional poster of the 2025</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Legislative Council General Election</a:t>
            </a:r>
            <a:endParaRPr 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0FCBF86D-7592-4262-BE90-A8C6D759059F}"/>
              </a:ext>
            </a:extLst>
          </p:cNvPr>
          <p:cNvPicPr>
            <a:picLocks noChangeAspect="1"/>
          </p:cNvPicPr>
          <p:nvPr/>
        </p:nvPicPr>
        <p:blipFill>
          <a:blip r:embed="rId5"/>
          <a:stretch>
            <a:fillRect/>
          </a:stretch>
        </p:blipFill>
        <p:spPr>
          <a:xfrm>
            <a:off x="8244545" y="1487827"/>
            <a:ext cx="3121423" cy="4413887"/>
          </a:xfrm>
          <a:prstGeom prst="rect">
            <a:avLst/>
          </a:prstGeom>
        </p:spPr>
      </p:pic>
      <p:sp>
        <p:nvSpPr>
          <p:cNvPr id="9" name="灯片编号占位符 2">
            <a:extLst>
              <a:ext uri="{FF2B5EF4-FFF2-40B4-BE49-F238E27FC236}">
                <a16:creationId xmlns:a16="http://schemas.microsoft.com/office/drawing/2014/main" id="{0F0A56A8-52E9-4360-97AB-E867F5EA093F}"/>
              </a:ext>
            </a:extLst>
          </p:cNvPr>
          <p:cNvSpPr txBox="1">
            <a:spLocks/>
          </p:cNvSpPr>
          <p:nvPr/>
        </p:nvSpPr>
        <p:spPr>
          <a:xfrm>
            <a:off x="9110460" y="6458997"/>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35</a:t>
            </a:fld>
            <a:endParaRPr lang="zh-CN" altLang="en-US" sz="2000" dirty="0">
              <a:solidFill>
                <a:schemeClr val="tx1"/>
              </a:solidFill>
            </a:endParaRPr>
          </a:p>
        </p:txBody>
      </p:sp>
      <p:graphicFrame>
        <p:nvGraphicFramePr>
          <p:cNvPr id="11" name="表格 5">
            <a:extLst>
              <a:ext uri="{FF2B5EF4-FFF2-40B4-BE49-F238E27FC236}">
                <a16:creationId xmlns:a16="http://schemas.microsoft.com/office/drawing/2014/main" id="{3E42D15E-A461-4264-BE2C-107C46221CEA}"/>
              </a:ext>
            </a:extLst>
          </p:cNvPr>
          <p:cNvGraphicFramePr>
            <a:graphicFrameLocks noGrp="1"/>
          </p:cNvGraphicFramePr>
          <p:nvPr>
            <p:extLst>
              <p:ext uri="{D42A27DB-BD31-4B8C-83A1-F6EECF244321}">
                <p14:modId xmlns:p14="http://schemas.microsoft.com/office/powerpoint/2010/main" val="2574879315"/>
              </p:ext>
            </p:extLst>
          </p:nvPr>
        </p:nvGraphicFramePr>
        <p:xfrm>
          <a:off x="-11587" y="290764"/>
          <a:ext cx="1432874" cy="365760"/>
        </p:xfrm>
        <a:graphic>
          <a:graphicData uri="http://schemas.openxmlformats.org/drawingml/2006/table">
            <a:tbl>
              <a:tblPr firstRow="1" bandRow="1">
                <a:tableStyleId>{5C22544A-7EE6-4342-B048-85BDC9FD1C3A}</a:tableStyleId>
              </a:tblPr>
              <a:tblGrid>
                <a:gridCol w="1432874">
                  <a:extLst>
                    <a:ext uri="{9D8B030D-6E8A-4147-A177-3AD203B41FA5}">
                      <a16:colId xmlns:a16="http://schemas.microsoft.com/office/drawing/2014/main" val="653174480"/>
                    </a:ext>
                  </a:extLst>
                </a:gridCol>
              </a:tblGrid>
              <a:tr h="330404">
                <a:tc>
                  <a:txBody>
                    <a:bodyPr/>
                    <a:lstStyle/>
                    <a:p>
                      <a:r>
                        <a:rPr lang="en-US" dirty="0"/>
                        <a:t>Reference </a:t>
                      </a:r>
                    </a:p>
                  </a:txBody>
                  <a:tcPr/>
                </a:tc>
                <a:extLst>
                  <a:ext uri="{0D108BD9-81ED-4DB2-BD59-A6C34878D82A}">
                    <a16:rowId xmlns:a16="http://schemas.microsoft.com/office/drawing/2014/main" val="2535742278"/>
                  </a:ext>
                </a:extLst>
              </a:tr>
            </a:tbl>
          </a:graphicData>
        </a:graphic>
      </p:graphicFrame>
    </p:spTree>
    <p:extLst>
      <p:ext uri="{BB962C8B-B14F-4D97-AF65-F5344CB8AC3E}">
        <p14:creationId xmlns:p14="http://schemas.microsoft.com/office/powerpoint/2010/main" val="2118824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44C194-F8D0-4379-4838-42349268AE52}"/>
              </a:ext>
            </a:extLst>
          </p:cNvPr>
          <p:cNvSpPr>
            <a:spLocks noGrp="1"/>
          </p:cNvSpPr>
          <p:nvPr>
            <p:ph type="title"/>
          </p:nvPr>
        </p:nvSpPr>
        <p:spPr>
          <a:xfrm>
            <a:off x="716438" y="518559"/>
            <a:ext cx="10620542" cy="609117"/>
          </a:xfrm>
          <a:solidFill>
            <a:schemeClr val="accent6">
              <a:lumMod val="60000"/>
              <a:lumOff val="40000"/>
            </a:schemeClr>
          </a:solidFill>
        </p:spPr>
        <p:txBody>
          <a:bodyPr>
            <a:noAutofit/>
          </a:bodyPr>
          <a:lstStyle/>
          <a:p>
            <a:r>
              <a:rPr kumimoji="1" lang="en-US" altLang="zh-HK" sz="3100" b="1" dirty="0">
                <a:latin typeface="Times New Roman" panose="02020603050405020304" pitchFamily="18" charset="0"/>
                <a:ea typeface="標楷體" panose="03000509000000000000" pitchFamily="65" charset="-120"/>
                <a:cs typeface="Times New Roman" panose="02020603050405020304" pitchFamily="18" charset="0"/>
              </a:rPr>
              <a:t>Know more about 2025 Legislative Council General Election</a:t>
            </a:r>
            <a:endParaRPr lang="zh-HK" altLang="en-US" sz="3100" b="1" dirty="0"/>
          </a:p>
        </p:txBody>
      </p:sp>
      <p:sp>
        <p:nvSpPr>
          <p:cNvPr id="11" name="文字方塊 10">
            <a:extLst>
              <a:ext uri="{FF2B5EF4-FFF2-40B4-BE49-F238E27FC236}">
                <a16:creationId xmlns:a16="http://schemas.microsoft.com/office/drawing/2014/main" id="{2465A32B-680E-42CD-8409-AEF5E0AC6BC2}"/>
              </a:ext>
            </a:extLst>
          </p:cNvPr>
          <p:cNvSpPr txBox="1"/>
          <p:nvPr/>
        </p:nvSpPr>
        <p:spPr>
          <a:xfrm>
            <a:off x="6096000" y="5505611"/>
            <a:ext cx="5257799" cy="1200329"/>
          </a:xfrm>
          <a:prstGeom prst="rect">
            <a:avLst/>
          </a:prstGeom>
          <a:noFill/>
          <a:ln w="28575">
            <a:solidFill>
              <a:schemeClr val="tx1"/>
            </a:solidFill>
          </a:ln>
        </p:spPr>
        <p:txBody>
          <a:bodyPr wrap="square" rtlCol="0">
            <a:spAutoFit/>
          </a:bodyPr>
          <a:lstStyle/>
          <a:p>
            <a:pPr algn="ctr"/>
            <a:r>
              <a:rPr kumimoji="1" lang="en-US" altLang="zh-HK" b="1" dirty="0">
                <a:latin typeface="Times New Roman" panose="02020603050405020304" pitchFamily="18" charset="0"/>
                <a:ea typeface="標楷體" panose="03000509000000000000" pitchFamily="65" charset="-120"/>
                <a:cs typeface="Times New Roman" panose="02020603050405020304" pitchFamily="18" charset="0"/>
              </a:rPr>
              <a:t>Click the image to browse the website of 2025 LegCo General Election </a:t>
            </a:r>
          </a:p>
          <a:p>
            <a:pPr algn="ctr"/>
            <a:r>
              <a:rPr kumimoji="1" lang="en-US" altLang="zh-TW" b="1" dirty="0">
                <a:latin typeface="Times New Roman" panose="02020603050405020304" pitchFamily="18" charset="0"/>
                <a:ea typeface="標楷體" panose="03000509000000000000" pitchFamily="65" charset="-120"/>
                <a:cs typeface="Times New Roman" panose="02020603050405020304" pitchFamily="18" charset="0"/>
              </a:rPr>
              <a:t>Stay updated with relevant information about the election</a:t>
            </a:r>
            <a:endParaRPr kumimoji="1" lang="zh-HK"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字方塊 13">
            <a:extLst>
              <a:ext uri="{FF2B5EF4-FFF2-40B4-BE49-F238E27FC236}">
                <a16:creationId xmlns:a16="http://schemas.microsoft.com/office/drawing/2014/main" id="{DD859398-D035-47D2-8DC7-D4617C6356FB}"/>
              </a:ext>
            </a:extLst>
          </p:cNvPr>
          <p:cNvSpPr txBox="1"/>
          <p:nvPr/>
        </p:nvSpPr>
        <p:spPr>
          <a:xfrm>
            <a:off x="838200" y="4990794"/>
            <a:ext cx="5035826" cy="707886"/>
          </a:xfrm>
          <a:prstGeom prst="rect">
            <a:avLst/>
          </a:prstGeom>
          <a:noFill/>
          <a:ln w="28575">
            <a:solidFill>
              <a:schemeClr val="tx1"/>
            </a:solidFill>
          </a:ln>
        </p:spPr>
        <p:txBody>
          <a:bodyPr wrap="square" rtlCol="0">
            <a:spAutoFit/>
          </a:bodyPr>
          <a:lstStyle/>
          <a:p>
            <a:pPr algn="ctr"/>
            <a:r>
              <a:rPr kumimoji="1" lang="en-US" altLang="zh-HK" sz="2000" b="1" dirty="0">
                <a:latin typeface="Times New Roman" panose="02020603050405020304" pitchFamily="18" charset="0"/>
                <a:ea typeface="標楷體" panose="03000509000000000000" pitchFamily="65" charset="-120"/>
                <a:cs typeface="Times New Roman" panose="02020603050405020304" pitchFamily="18" charset="0"/>
              </a:rPr>
              <a:t>Click the image to watch the promotional video of the election </a:t>
            </a:r>
            <a:endParaRPr kumimoji="1" lang="zh-HK" altLang="en-US"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文字方塊 21">
            <a:extLst>
              <a:ext uri="{FF2B5EF4-FFF2-40B4-BE49-F238E27FC236}">
                <a16:creationId xmlns:a16="http://schemas.microsoft.com/office/drawing/2014/main" id="{C8A0A17F-0E62-4F99-A169-99F4F639164C}"/>
              </a:ext>
            </a:extLst>
          </p:cNvPr>
          <p:cNvSpPr txBox="1"/>
          <p:nvPr/>
        </p:nvSpPr>
        <p:spPr>
          <a:xfrm>
            <a:off x="6096000" y="1513263"/>
            <a:ext cx="5257800" cy="2800767"/>
          </a:xfrm>
          <a:prstGeom prst="rect">
            <a:avLst/>
          </a:prstGeom>
          <a:solidFill>
            <a:srgbClr val="F8E6F6"/>
          </a:solidFill>
          <a:ln>
            <a:solidFill>
              <a:srgbClr val="00B050"/>
            </a:solidFill>
          </a:ln>
        </p:spPr>
        <p:txBody>
          <a:bodyPr wrap="square">
            <a:spAutoFit/>
          </a:bodyPr>
          <a:lstStyle/>
          <a:p>
            <a:pPr algn="ct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Hints for learning and teaching:</a:t>
            </a:r>
          </a:p>
          <a:p>
            <a:pPr algn="just"/>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Teachers arrange students to browse the website of Information Services Department and watch the promotional videos about the election to deepen their understanding of the importance of the 2025 LegCo General</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Election.</a:t>
            </a:r>
          </a:p>
          <a:p>
            <a:pPr algn="just"/>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Reference: Information Services Department</a:t>
            </a:r>
          </a:p>
          <a:p>
            <a:r>
              <a:rPr lang="en-US" altLang="zh-TW" sz="1600" dirty="0">
                <a:latin typeface="Times New Roman" panose="02020603050405020304" pitchFamily="18" charset="0"/>
                <a:cs typeface="Times New Roman" panose="02020603050405020304" pitchFamily="18" charset="0"/>
              </a:rPr>
              <a:t>https://www.isd.gov.hk/eng/tvapi.htm</a:t>
            </a:r>
          </a:p>
        </p:txBody>
      </p:sp>
      <p:pic>
        <p:nvPicPr>
          <p:cNvPr id="12" name="圖片 11" descr="一張含有 文字, 螢幕擷取畫面, 網頁, 軟體 的圖片&#10;&#10;AI 產生的內容可能不正確。">
            <a:hlinkClick r:id="rId2"/>
            <a:extLst>
              <a:ext uri="{FF2B5EF4-FFF2-40B4-BE49-F238E27FC236}">
                <a16:creationId xmlns:a16="http://schemas.microsoft.com/office/drawing/2014/main" id="{E85B135E-757A-4DFF-87B6-07D6DE4361F3}"/>
              </a:ext>
            </a:extLst>
          </p:cNvPr>
          <p:cNvPicPr>
            <a:picLocks noChangeAspect="1"/>
          </p:cNvPicPr>
          <p:nvPr/>
        </p:nvPicPr>
        <p:blipFill>
          <a:blip r:embed="rId3" cstate="print">
            <a:extLst>
              <a:ext uri="{28A0092B-C50C-407E-A947-70E740481C1C}">
                <a14:useLocalDpi xmlns:a14="http://schemas.microsoft.com/office/drawing/2010/main" val="0"/>
              </a:ext>
            </a:extLst>
          </a:blip>
          <a:srcRect t="16047" r="-392" b="53459"/>
          <a:stretch>
            <a:fillRect/>
          </a:stretch>
        </p:blipFill>
        <p:spPr>
          <a:xfrm>
            <a:off x="6096000" y="4418248"/>
            <a:ext cx="5257800" cy="998161"/>
          </a:xfrm>
          <a:prstGeom prst="rect">
            <a:avLst/>
          </a:prstGeom>
        </p:spPr>
      </p:pic>
      <p:pic>
        <p:nvPicPr>
          <p:cNvPr id="4" name="圖片 3">
            <a:hlinkClick r:id="rId4"/>
            <a:extLst>
              <a:ext uri="{FF2B5EF4-FFF2-40B4-BE49-F238E27FC236}">
                <a16:creationId xmlns:a16="http://schemas.microsoft.com/office/drawing/2014/main" id="{50FBFD1B-CA99-4213-9558-B4FDDD7A3419}"/>
              </a:ext>
            </a:extLst>
          </p:cNvPr>
          <p:cNvPicPr>
            <a:picLocks noChangeAspect="1"/>
          </p:cNvPicPr>
          <p:nvPr/>
        </p:nvPicPr>
        <p:blipFill rotWithShape="1">
          <a:blip r:embed="rId5"/>
          <a:srcRect l="18012" t="24086" r="20385" b="4821"/>
          <a:stretch/>
        </p:blipFill>
        <p:spPr>
          <a:xfrm>
            <a:off x="733258" y="1589879"/>
            <a:ext cx="5140768" cy="3337177"/>
          </a:xfrm>
          <a:prstGeom prst="rect">
            <a:avLst/>
          </a:prstGeom>
        </p:spPr>
      </p:pic>
      <p:sp>
        <p:nvSpPr>
          <p:cNvPr id="9" name="灯片编号占位符 2">
            <a:extLst>
              <a:ext uri="{FF2B5EF4-FFF2-40B4-BE49-F238E27FC236}">
                <a16:creationId xmlns:a16="http://schemas.microsoft.com/office/drawing/2014/main" id="{FFF32D01-7BB0-446B-B171-81754BBC6E32}"/>
              </a:ext>
            </a:extLst>
          </p:cNvPr>
          <p:cNvSpPr txBox="1">
            <a:spLocks/>
          </p:cNvSpPr>
          <p:nvPr/>
        </p:nvSpPr>
        <p:spPr>
          <a:xfrm>
            <a:off x="9168826" y="6340815"/>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36</a:t>
            </a:fld>
            <a:endParaRPr lang="zh-CN" altLang="en-US" sz="2000" dirty="0">
              <a:solidFill>
                <a:schemeClr val="tx1"/>
              </a:solidFill>
            </a:endParaRPr>
          </a:p>
        </p:txBody>
      </p:sp>
      <p:graphicFrame>
        <p:nvGraphicFramePr>
          <p:cNvPr id="10" name="表格 5">
            <a:extLst>
              <a:ext uri="{FF2B5EF4-FFF2-40B4-BE49-F238E27FC236}">
                <a16:creationId xmlns:a16="http://schemas.microsoft.com/office/drawing/2014/main" id="{4AA8A7BF-66D5-40EC-9956-8CCD460BF552}"/>
              </a:ext>
            </a:extLst>
          </p:cNvPr>
          <p:cNvGraphicFramePr>
            <a:graphicFrameLocks noGrp="1"/>
          </p:cNvGraphicFramePr>
          <p:nvPr>
            <p:extLst>
              <p:ext uri="{D42A27DB-BD31-4B8C-83A1-F6EECF244321}">
                <p14:modId xmlns:p14="http://schemas.microsoft.com/office/powerpoint/2010/main" val="2581957345"/>
              </p:ext>
            </p:extLst>
          </p:nvPr>
        </p:nvGraphicFramePr>
        <p:xfrm>
          <a:off x="0" y="89061"/>
          <a:ext cx="1432874" cy="365760"/>
        </p:xfrm>
        <a:graphic>
          <a:graphicData uri="http://schemas.openxmlformats.org/drawingml/2006/table">
            <a:tbl>
              <a:tblPr firstRow="1" bandRow="1">
                <a:tableStyleId>{5C22544A-7EE6-4342-B048-85BDC9FD1C3A}</a:tableStyleId>
              </a:tblPr>
              <a:tblGrid>
                <a:gridCol w="1432874">
                  <a:extLst>
                    <a:ext uri="{9D8B030D-6E8A-4147-A177-3AD203B41FA5}">
                      <a16:colId xmlns:a16="http://schemas.microsoft.com/office/drawing/2014/main" val="653174480"/>
                    </a:ext>
                  </a:extLst>
                </a:gridCol>
              </a:tblGrid>
              <a:tr h="330404">
                <a:tc>
                  <a:txBody>
                    <a:bodyPr/>
                    <a:lstStyle/>
                    <a:p>
                      <a:r>
                        <a:rPr lang="en-US" dirty="0"/>
                        <a:t>Reference </a:t>
                      </a:r>
                    </a:p>
                  </a:txBody>
                  <a:tcPr/>
                </a:tc>
                <a:extLst>
                  <a:ext uri="{0D108BD9-81ED-4DB2-BD59-A6C34878D82A}">
                    <a16:rowId xmlns:a16="http://schemas.microsoft.com/office/drawing/2014/main" val="2535742278"/>
                  </a:ext>
                </a:extLst>
              </a:tr>
            </a:tbl>
          </a:graphicData>
        </a:graphic>
      </p:graphicFrame>
    </p:spTree>
    <p:extLst>
      <p:ext uri="{BB962C8B-B14F-4D97-AF65-F5344CB8AC3E}">
        <p14:creationId xmlns:p14="http://schemas.microsoft.com/office/powerpoint/2010/main" val="3610002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A60BC6-60A4-5493-C92B-B659C92C7151}"/>
              </a:ext>
            </a:extLst>
          </p:cNvPr>
          <p:cNvSpPr>
            <a:spLocks noGrp="1"/>
          </p:cNvSpPr>
          <p:nvPr>
            <p:ph type="title"/>
          </p:nvPr>
        </p:nvSpPr>
        <p:spPr>
          <a:xfrm>
            <a:off x="555107" y="285607"/>
            <a:ext cx="11221317" cy="751886"/>
          </a:xfrm>
          <a:solidFill>
            <a:schemeClr val="accent6">
              <a:lumMod val="60000"/>
              <a:lumOff val="40000"/>
            </a:schemeClr>
          </a:solidFill>
        </p:spPr>
        <p:txBody>
          <a:bodyPr>
            <a:normAutofit/>
          </a:bodyPr>
          <a:lstStyle/>
          <a:p>
            <a:pPr algn="ctr"/>
            <a:r>
              <a:rPr kumimoji="1" lang="en-US" altLang="zh-HK" sz="4000" b="1" dirty="0">
                <a:latin typeface="Times New Roman" panose="02020603050405020304" pitchFamily="18" charset="0"/>
                <a:ea typeface="標楷體" panose="03000509000000000000" pitchFamily="65" charset="-120"/>
                <a:cs typeface="Times New Roman" panose="02020603050405020304" pitchFamily="18" charset="0"/>
              </a:rPr>
              <a:t>Join the Election Together We Create the Future </a:t>
            </a:r>
            <a:endParaRPr kumimoji="1" lang="zh-HK"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5C362CD7-8A6B-4111-8239-2D52ACE04BFA}"/>
              </a:ext>
            </a:extLst>
          </p:cNvPr>
          <p:cNvSpPr txBox="1"/>
          <p:nvPr/>
        </p:nvSpPr>
        <p:spPr>
          <a:xfrm>
            <a:off x="555107" y="1387982"/>
            <a:ext cx="11221317" cy="1938992"/>
          </a:xfrm>
          <a:prstGeom prst="rect">
            <a:avLst/>
          </a:prstGeom>
          <a:solidFill>
            <a:schemeClr val="accent6">
              <a:lumMod val="20000"/>
              <a:lumOff val="80000"/>
            </a:schemeClr>
          </a:solidFill>
          <a:ln w="38100">
            <a:solidFill>
              <a:srgbClr val="FF0000"/>
            </a:solidFill>
          </a:ln>
        </p:spPr>
        <p:txBody>
          <a:bodyPr wrap="square">
            <a:spAutoFit/>
          </a:bodyPr>
          <a:lstStyle/>
          <a:p>
            <a:pPr algn="just" hangingPunct="0"/>
            <a:r>
              <a:rPr lang="en-US" altLang="zh-HK" sz="2400" dirty="0">
                <a:latin typeface="Times New Roman" panose="02020603050405020304" pitchFamily="18" charset="0"/>
                <a:cs typeface="Times New Roman" panose="02020603050405020304" pitchFamily="18" charset="0"/>
              </a:rPr>
              <a:t>The Legislative Council plays an important role in the development of Hong Kong. We should support the Legislative Council elections. By casting our votes, we can select visionary, responsible, competent, and dedicated individuals to join the Legislative Council, promote Hong Kong’s prosperity and development, and strive for the well-being of our community.</a:t>
            </a:r>
            <a:endParaRPr lang="en-US" sz="2400"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1DD7C65A-6A89-513B-7120-63DCA717B155}"/>
              </a:ext>
            </a:extLst>
          </p:cNvPr>
          <p:cNvSpPr txBox="1"/>
          <p:nvPr/>
        </p:nvSpPr>
        <p:spPr>
          <a:xfrm>
            <a:off x="555107" y="6215746"/>
            <a:ext cx="7295867" cy="830997"/>
          </a:xfrm>
          <a:prstGeom prst="rect">
            <a:avLst/>
          </a:prstGeom>
          <a:noFill/>
          <a:ln w="38100">
            <a:noFill/>
          </a:ln>
        </p:spPr>
        <p:txBody>
          <a:bodyPr wrap="square">
            <a:spAutoFit/>
          </a:bodyPr>
          <a:lstStyle/>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Reference:</a:t>
            </a:r>
          </a:p>
          <a:p>
            <a:r>
              <a:rPr lang="zh-TW" altLang="en-US" sz="1200" dirty="0">
                <a:latin typeface="Arial" panose="020B0604020202020204" pitchFamily="34" charset="0"/>
                <a:ea typeface="標楷體" panose="03000509000000000000" pitchFamily="65" charset="-120"/>
                <a:cs typeface="Arial" panose="020B0604020202020204" pitchFamily="34" charset="0"/>
              </a:rPr>
              <a:t>選舉管理委員會主席出席</a:t>
            </a:r>
            <a:r>
              <a:rPr lang="en-US" altLang="zh-TW" sz="1200" dirty="0">
                <a:latin typeface="Arial" panose="020B0604020202020204" pitchFamily="34" charset="0"/>
                <a:ea typeface="標楷體" panose="03000509000000000000" pitchFamily="65" charset="-120"/>
                <a:cs typeface="Arial" panose="020B0604020202020204" pitchFamily="34" charset="0"/>
              </a:rPr>
              <a:t>2025</a:t>
            </a:r>
            <a:r>
              <a:rPr lang="zh-TW" altLang="en-US" sz="1200" dirty="0">
                <a:latin typeface="Arial" panose="020B0604020202020204" pitchFamily="34" charset="0"/>
                <a:ea typeface="標楷體" panose="03000509000000000000" pitchFamily="65" charset="-120"/>
                <a:cs typeface="Arial" panose="020B0604020202020204" pitchFamily="34" charset="0"/>
              </a:rPr>
              <a:t>年立法會換屆選舉啟動禮致辭</a:t>
            </a:r>
            <a:endParaRPr lang="en-US" altLang="zh-TW" sz="1200" dirty="0">
              <a:latin typeface="Arial" panose="020B0604020202020204" pitchFamily="34" charset="0"/>
              <a:ea typeface="標楷體" panose="03000509000000000000" pitchFamily="65" charset="-120"/>
              <a:cs typeface="Arial" panose="020B0604020202020204" pitchFamily="34" charset="0"/>
            </a:endParaRPr>
          </a:p>
          <a:p>
            <a:r>
              <a:rPr lang="en-US" sz="1200" dirty="0">
                <a:latin typeface="Times New Roman" panose="02020603050405020304" pitchFamily="18" charset="0"/>
                <a:ea typeface="微軟正黑體" panose="020B0604030504040204" pitchFamily="34" charset="-120"/>
                <a:cs typeface="Times New Roman" panose="02020603050405020304" pitchFamily="18" charset="0"/>
                <a:hlinkClick r:id="rId3"/>
              </a:rPr>
              <a:t>https://www.info.gov.hk/gia/general/202510/23/P2025102300477.htm</a:t>
            </a:r>
            <a:endParaRPr lang="en-US" sz="1200" dirty="0">
              <a:latin typeface="Times New Roman" panose="02020603050405020304" pitchFamily="18" charset="0"/>
              <a:ea typeface="微軟正黑體" panose="020B0604030504040204" pitchFamily="34" charset="-120"/>
              <a:cs typeface="Times New Roman" panose="02020603050405020304" pitchFamily="18" charset="0"/>
            </a:endParaRPr>
          </a:p>
          <a:p>
            <a:endParaRPr 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9" name="文字方塊 8">
            <a:extLst>
              <a:ext uri="{FF2B5EF4-FFF2-40B4-BE49-F238E27FC236}">
                <a16:creationId xmlns:a16="http://schemas.microsoft.com/office/drawing/2014/main" id="{EFCA8370-A289-4F06-8657-1D79C65580D9}"/>
              </a:ext>
            </a:extLst>
          </p:cNvPr>
          <p:cNvSpPr txBox="1"/>
          <p:nvPr/>
        </p:nvSpPr>
        <p:spPr>
          <a:xfrm>
            <a:off x="492353" y="3524648"/>
            <a:ext cx="11284071" cy="2677656"/>
          </a:xfrm>
          <a:prstGeom prst="rect">
            <a:avLst/>
          </a:prstGeom>
          <a:solidFill>
            <a:srgbClr val="CCFFFF"/>
          </a:solid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The </a:t>
            </a:r>
            <a:r>
              <a:rPr lang="en-US" sz="2400" b="0" i="0" dirty="0">
                <a:effectLst/>
                <a:latin typeface="Times New Roman" panose="02020603050405020304" pitchFamily="18" charset="0"/>
                <a:cs typeface="Times New Roman" panose="02020603050405020304" pitchFamily="18" charset="0"/>
              </a:rPr>
              <a:t>Basic Law safeguards</a:t>
            </a:r>
            <a:r>
              <a:rPr lang="en-US" sz="2400" dirty="0">
                <a:latin typeface="Times New Roman" panose="02020603050405020304" pitchFamily="18" charset="0"/>
                <a:cs typeface="Times New Roman" panose="02020603050405020304" pitchFamily="18" charset="0"/>
              </a:rPr>
              <a:t> that permanent residents of the Hong Kong Special Administrative Region shall have the right to vote and the right to stand for election in accordance with the law. </a:t>
            </a:r>
            <a:r>
              <a:rPr lang="en-US" altLang="zh-HK" sz="2400" dirty="0">
                <a:latin typeface="Times New Roman" panose="02020603050405020304" pitchFamily="18" charset="0"/>
                <a:cs typeface="Times New Roman" panose="02020603050405020304" pitchFamily="18" charset="0"/>
              </a:rPr>
              <a:t>The new term of the Legislative Council is pivotal in shaping the future of our society. It is essential for citizens to embrace their civic responsibilities; voting is a powerful expression of their aspirations for the future of our community. Engaging in the electoral process not only influences the future of Hong Kong but also directly impacts the well-being of every individual in our society.</a:t>
            </a:r>
          </a:p>
        </p:txBody>
      </p:sp>
      <p:sp>
        <p:nvSpPr>
          <p:cNvPr id="7" name="灯片编号占位符 2">
            <a:extLst>
              <a:ext uri="{FF2B5EF4-FFF2-40B4-BE49-F238E27FC236}">
                <a16:creationId xmlns:a16="http://schemas.microsoft.com/office/drawing/2014/main" id="{04679FE5-9E0C-42F0-ABF0-AF648E5E784D}"/>
              </a:ext>
            </a:extLst>
          </p:cNvPr>
          <p:cNvSpPr txBox="1">
            <a:spLocks/>
          </p:cNvSpPr>
          <p:nvPr/>
        </p:nvSpPr>
        <p:spPr>
          <a:xfrm>
            <a:off x="9120188" y="63817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37</a:t>
            </a:fld>
            <a:endParaRPr lang="zh-CN" altLang="en-US" sz="2000" dirty="0">
              <a:solidFill>
                <a:schemeClr val="tx1"/>
              </a:solidFill>
            </a:endParaRPr>
          </a:p>
        </p:txBody>
      </p:sp>
    </p:spTree>
    <p:extLst>
      <p:ext uri="{BB962C8B-B14F-4D97-AF65-F5344CB8AC3E}">
        <p14:creationId xmlns:p14="http://schemas.microsoft.com/office/powerpoint/2010/main" val="2272649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644E41-DD80-6BD1-08A5-4AA2B7AF2FEA}"/>
              </a:ext>
            </a:extLst>
          </p:cNvPr>
          <p:cNvSpPr>
            <a:spLocks noGrp="1"/>
          </p:cNvSpPr>
          <p:nvPr>
            <p:ph type="title"/>
          </p:nvPr>
        </p:nvSpPr>
        <p:spPr>
          <a:xfrm>
            <a:off x="645458" y="444866"/>
            <a:ext cx="11349317" cy="601706"/>
          </a:xfrm>
          <a:solidFill>
            <a:schemeClr val="accent6">
              <a:lumMod val="60000"/>
              <a:lumOff val="40000"/>
            </a:schemeClr>
          </a:solidFill>
        </p:spPr>
        <p:txBody>
          <a:bodyPr>
            <a:normAutofit fontScale="90000"/>
          </a:bodyPr>
          <a:lstStyle/>
          <a:p>
            <a:pPr algn="ctr"/>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Caring</a:t>
            </a:r>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About</a:t>
            </a:r>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the 2025 Legislative Council General Election </a:t>
            </a:r>
            <a:endParaRPr lang="zh-HK" altLang="en-US" sz="3600" b="1"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B65EB03D-A27F-5BAE-832D-AC07E9677FEF}"/>
              </a:ext>
            </a:extLst>
          </p:cNvPr>
          <p:cNvSpPr>
            <a:spLocks noGrp="1"/>
          </p:cNvSpPr>
          <p:nvPr>
            <p:ph idx="1"/>
          </p:nvPr>
        </p:nvSpPr>
        <p:spPr>
          <a:xfrm>
            <a:off x="645459" y="1153308"/>
            <a:ext cx="11349317" cy="1383314"/>
          </a:xfrm>
        </p:spPr>
        <p:txBody>
          <a:bodyPr>
            <a:normAutofit/>
          </a:bodyPr>
          <a:lstStyle/>
          <a:p>
            <a:pPr marL="0" indent="0" algn="just" hangingPunct="0">
              <a:lnSpc>
                <a:spcPct val="160000"/>
              </a:lnSpc>
              <a:buNone/>
            </a:pPr>
            <a:r>
              <a:rPr lang="en-US" sz="2400" dirty="0">
                <a:solidFill>
                  <a:schemeClr val="tx1"/>
                </a:solidFill>
                <a:effectLst/>
                <a:latin typeface="Times New Roman" panose="02020603050405020304" pitchFamily="18" charset="0"/>
                <a:cs typeface="Times New Roman" panose="02020603050405020304" pitchFamily="18" charset="0"/>
              </a:rPr>
              <a:t>Hong Kong residents can cast their votes on 7 December. We, as students, can also engage with the election in various ways. </a:t>
            </a:r>
            <a:r>
              <a:rPr lang="en-US" sz="2400" dirty="0">
                <a:solidFill>
                  <a:schemeClr val="tx1"/>
                </a:solidFill>
                <a:latin typeface="Times New Roman" panose="02020603050405020304" pitchFamily="18" charset="0"/>
                <a:cs typeface="Times New Roman" panose="02020603050405020304" pitchFamily="18" charset="0"/>
              </a:rPr>
              <a:t>For</a:t>
            </a:r>
            <a:r>
              <a:rPr lang="en-US" sz="2400" dirty="0">
                <a:solidFill>
                  <a:schemeClr val="tx1"/>
                </a:solidFill>
                <a:effectLst/>
                <a:latin typeface="Times New Roman" panose="02020603050405020304" pitchFamily="18" charset="0"/>
                <a:cs typeface="Times New Roman" panose="02020603050405020304" pitchFamily="18" charset="0"/>
              </a:rPr>
              <a:t> example :</a:t>
            </a:r>
          </a:p>
          <a:p>
            <a:pPr marL="0" indent="0" algn="just" hangingPunct="0">
              <a:lnSpc>
                <a:spcPct val="160000"/>
              </a:lnSpc>
              <a:buNone/>
            </a:pPr>
            <a:endParaRPr lang="en-US" altLang="zh-TW" sz="3500" dirty="0">
              <a:latin typeface="標楷體" panose="03000509000000000000" pitchFamily="65" charset="-120"/>
              <a:ea typeface="標楷體" panose="03000509000000000000" pitchFamily="65" charset="-120"/>
            </a:endParaRPr>
          </a:p>
          <a:p>
            <a:pPr marL="0" indent="0" algn="just" hangingPunct="0">
              <a:buNone/>
            </a:pPr>
            <a:endParaRPr lang="en-US" altLang="zh-TW" dirty="0">
              <a:latin typeface="標楷體" panose="03000509000000000000" pitchFamily="65" charset="-120"/>
              <a:ea typeface="標楷體" panose="03000509000000000000" pitchFamily="65" charset="-120"/>
            </a:endParaRPr>
          </a:p>
        </p:txBody>
      </p:sp>
      <p:graphicFrame>
        <p:nvGraphicFramePr>
          <p:cNvPr id="8" name="資料庫圖表 7">
            <a:extLst>
              <a:ext uri="{FF2B5EF4-FFF2-40B4-BE49-F238E27FC236}">
                <a16:creationId xmlns:a16="http://schemas.microsoft.com/office/drawing/2014/main" id="{7D02A2A3-EE89-40D6-8EF4-28CE8F1C090D}"/>
              </a:ext>
            </a:extLst>
          </p:cNvPr>
          <p:cNvGraphicFramePr/>
          <p:nvPr>
            <p:extLst>
              <p:ext uri="{D42A27DB-BD31-4B8C-83A1-F6EECF244321}">
                <p14:modId xmlns:p14="http://schemas.microsoft.com/office/powerpoint/2010/main" val="3018259987"/>
              </p:ext>
            </p:extLst>
          </p:nvPr>
        </p:nvGraphicFramePr>
        <p:xfrm>
          <a:off x="1064702" y="2536622"/>
          <a:ext cx="10284935" cy="4104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灯片编号占位符 2">
            <a:extLst>
              <a:ext uri="{FF2B5EF4-FFF2-40B4-BE49-F238E27FC236}">
                <a16:creationId xmlns:a16="http://schemas.microsoft.com/office/drawing/2014/main" id="{2B0515F5-1A59-4F4E-9F93-DE481D6BA2CB}"/>
              </a:ext>
            </a:extLst>
          </p:cNvPr>
          <p:cNvSpPr txBox="1">
            <a:spLocks/>
          </p:cNvSpPr>
          <p:nvPr/>
        </p:nvSpPr>
        <p:spPr>
          <a:xfrm>
            <a:off x="9120188" y="63817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38</a:t>
            </a:fld>
            <a:endParaRPr lang="zh-CN" altLang="en-US" sz="2000" dirty="0">
              <a:solidFill>
                <a:schemeClr val="tx1"/>
              </a:solidFill>
            </a:endParaRPr>
          </a:p>
        </p:txBody>
      </p:sp>
      <p:graphicFrame>
        <p:nvGraphicFramePr>
          <p:cNvPr id="7" name="表格 5">
            <a:extLst>
              <a:ext uri="{FF2B5EF4-FFF2-40B4-BE49-F238E27FC236}">
                <a16:creationId xmlns:a16="http://schemas.microsoft.com/office/drawing/2014/main" id="{65A503F6-8F3F-4CC6-B7E4-25D10F9967E7}"/>
              </a:ext>
            </a:extLst>
          </p:cNvPr>
          <p:cNvGraphicFramePr>
            <a:graphicFrameLocks noGrp="1"/>
          </p:cNvGraphicFramePr>
          <p:nvPr>
            <p:extLst>
              <p:ext uri="{D42A27DB-BD31-4B8C-83A1-F6EECF244321}">
                <p14:modId xmlns:p14="http://schemas.microsoft.com/office/powerpoint/2010/main" val="1726282325"/>
              </p:ext>
            </p:extLst>
          </p:nvPr>
        </p:nvGraphicFramePr>
        <p:xfrm>
          <a:off x="0" y="111125"/>
          <a:ext cx="1432874" cy="365760"/>
        </p:xfrm>
        <a:graphic>
          <a:graphicData uri="http://schemas.openxmlformats.org/drawingml/2006/table">
            <a:tbl>
              <a:tblPr firstRow="1" bandRow="1">
                <a:tableStyleId>{5C22544A-7EE6-4342-B048-85BDC9FD1C3A}</a:tableStyleId>
              </a:tblPr>
              <a:tblGrid>
                <a:gridCol w="1432874">
                  <a:extLst>
                    <a:ext uri="{9D8B030D-6E8A-4147-A177-3AD203B41FA5}">
                      <a16:colId xmlns:a16="http://schemas.microsoft.com/office/drawing/2014/main" val="653174480"/>
                    </a:ext>
                  </a:extLst>
                </a:gridCol>
              </a:tblGrid>
              <a:tr h="330404">
                <a:tc>
                  <a:txBody>
                    <a:bodyPr/>
                    <a:lstStyle/>
                    <a:p>
                      <a:r>
                        <a:rPr lang="en-US" dirty="0"/>
                        <a:t>Reference </a:t>
                      </a:r>
                    </a:p>
                  </a:txBody>
                  <a:tcPr/>
                </a:tc>
                <a:extLst>
                  <a:ext uri="{0D108BD9-81ED-4DB2-BD59-A6C34878D82A}">
                    <a16:rowId xmlns:a16="http://schemas.microsoft.com/office/drawing/2014/main" val="2535742278"/>
                  </a:ext>
                </a:extLst>
              </a:tr>
            </a:tbl>
          </a:graphicData>
        </a:graphic>
      </p:graphicFrame>
    </p:spTree>
    <p:extLst>
      <p:ext uri="{BB962C8B-B14F-4D97-AF65-F5344CB8AC3E}">
        <p14:creationId xmlns:p14="http://schemas.microsoft.com/office/powerpoint/2010/main" val="3254551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4E8375-3347-F461-7B95-45F21A6140EC}"/>
              </a:ext>
            </a:extLst>
          </p:cNvPr>
          <p:cNvSpPr>
            <a:spLocks noGrp="1"/>
          </p:cNvSpPr>
          <p:nvPr>
            <p:ph type="title"/>
          </p:nvPr>
        </p:nvSpPr>
        <p:spPr>
          <a:xfrm>
            <a:off x="748552" y="372815"/>
            <a:ext cx="10605247" cy="732155"/>
          </a:xfrm>
          <a:solidFill>
            <a:schemeClr val="accent6">
              <a:lumMod val="60000"/>
              <a:lumOff val="40000"/>
            </a:schemeClr>
          </a:solidFill>
        </p:spPr>
        <p:txBody>
          <a:bodyPr>
            <a:noAutofit/>
          </a:bodyPr>
          <a:lstStyle/>
          <a:p>
            <a:pPr algn="ctr"/>
            <a:r>
              <a:rPr lang="en-US" altLang="zh-HK" sz="3600" b="1" dirty="0">
                <a:latin typeface="Times New Roman" panose="02020603050405020304" pitchFamily="18" charset="0"/>
                <a:cs typeface="Times New Roman" panose="02020603050405020304" pitchFamily="18" charset="0"/>
              </a:rPr>
              <a:t>Suggested learning and </a:t>
            </a:r>
            <a:r>
              <a:rPr lang="en-US" altLang="zh-HK" b="1" dirty="0">
                <a:latin typeface="Times New Roman" panose="02020603050405020304" pitchFamily="18" charset="0"/>
                <a:cs typeface="Times New Roman" panose="02020603050405020304" pitchFamily="18" charset="0"/>
              </a:rPr>
              <a:t>teach</a:t>
            </a:r>
            <a:r>
              <a:rPr lang="en-US" altLang="zh-HK" sz="3600" b="1" dirty="0">
                <a:latin typeface="Times New Roman" panose="02020603050405020304" pitchFamily="18" charset="0"/>
                <a:cs typeface="Times New Roman" panose="02020603050405020304" pitchFamily="18" charset="0"/>
              </a:rPr>
              <a:t>ing </a:t>
            </a:r>
            <a:r>
              <a:rPr lang="en-US" altLang="zh-HK" b="1" dirty="0">
                <a:latin typeface="Times New Roman" panose="02020603050405020304" pitchFamily="18" charset="0"/>
                <a:cs typeface="Times New Roman" panose="02020603050405020304" pitchFamily="18" charset="0"/>
              </a:rPr>
              <a:t>a</a:t>
            </a:r>
            <a:r>
              <a:rPr lang="en-US" altLang="zh-HK" sz="3600" b="1" dirty="0">
                <a:latin typeface="Times New Roman" panose="02020603050405020304" pitchFamily="18" charset="0"/>
                <a:cs typeface="Times New Roman" panose="02020603050405020304" pitchFamily="18" charset="0"/>
              </a:rPr>
              <a:t>ctivities</a:t>
            </a:r>
            <a:endParaRPr lang="zh-HK"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C67D0F4A-719E-4FFC-AB5E-D95C2690A530}"/>
              </a:ext>
            </a:extLst>
          </p:cNvPr>
          <p:cNvSpPr txBox="1"/>
          <p:nvPr/>
        </p:nvSpPr>
        <p:spPr>
          <a:xfrm>
            <a:off x="748553" y="1212334"/>
            <a:ext cx="10605246" cy="2400144"/>
          </a:xfrm>
          <a:prstGeom prst="rect">
            <a:avLst/>
          </a:prstGeom>
          <a:solidFill>
            <a:srgbClr val="F8E6F6"/>
          </a:solidFill>
          <a:ln w="38100">
            <a:solidFill>
              <a:schemeClr val="bg1"/>
            </a:solidFill>
          </a:ln>
        </p:spPr>
        <p:txBody>
          <a:bodyPr wrap="square">
            <a:spAutoFit/>
          </a:bodyPr>
          <a:lstStyle/>
          <a:p>
            <a:pPr algn="just">
              <a:lnSpc>
                <a:spcPct val="110000"/>
              </a:lnSpc>
              <a:defRPr/>
            </a:pPr>
            <a:r>
              <a:rPr lang="en-US" altLang="zh-HK" sz="2300" dirty="0">
                <a:latin typeface="Times New Roman" panose="02020603050405020304" pitchFamily="18" charset="0"/>
                <a:cs typeface="Times New Roman" panose="02020603050405020304" pitchFamily="18" charset="0"/>
              </a:rPr>
              <a:t>Teachers can guide students in designing posters and videos to introduce the 2025 Legislative Council General Election. These materials should promote the improving of the electoral system, the principle of “patriots administering Hong Kong,” the significance of the Legislative Council elections to our community, and encourage family members to vote actively. This will consolidate students’ learning and help develop proper values.</a:t>
            </a:r>
            <a:endParaRPr lang="en-US" altLang="zh-TW" sz="23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字方塊 9">
            <a:extLst>
              <a:ext uri="{FF2B5EF4-FFF2-40B4-BE49-F238E27FC236}">
                <a16:creationId xmlns:a16="http://schemas.microsoft.com/office/drawing/2014/main" id="{D2C14E83-0F60-4DA4-BF81-7254B39927D0}"/>
              </a:ext>
            </a:extLst>
          </p:cNvPr>
          <p:cNvSpPr txBox="1"/>
          <p:nvPr/>
        </p:nvSpPr>
        <p:spPr>
          <a:xfrm>
            <a:off x="748551" y="3827205"/>
            <a:ext cx="10605248" cy="2554545"/>
          </a:xfrm>
          <a:prstGeom prst="rect">
            <a:avLst/>
          </a:prstGeom>
          <a:solidFill>
            <a:schemeClr val="accent3">
              <a:lumMod val="60000"/>
              <a:lumOff val="40000"/>
            </a:schemeClr>
          </a:solidFill>
          <a:ln w="38100">
            <a:solidFill>
              <a:schemeClr val="bg1"/>
            </a:solidFill>
          </a:ln>
        </p:spPr>
        <p:txBody>
          <a:bodyPr wrap="square">
            <a:spAutoFit/>
          </a:bodyPr>
          <a:lstStyle/>
          <a:p>
            <a:pPr algn="ct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Hints for learning and teaching:</a:t>
            </a:r>
            <a:endParaRPr lang="en-US" altLang="zh-HK" sz="2000" dirty="0">
              <a:latin typeface="Times New Roman" panose="02020603050405020304" pitchFamily="18" charset="0"/>
              <a:cs typeface="Times New Roman" panose="02020603050405020304" pitchFamily="18" charset="0"/>
            </a:endParaRPr>
          </a:p>
          <a:p>
            <a:pPr algn="just"/>
            <a:r>
              <a:rPr lang="en-US" altLang="zh-HK" sz="2000" dirty="0">
                <a:latin typeface="Times New Roman" panose="02020603050405020304" pitchFamily="18" charset="0"/>
                <a:cs typeface="Times New Roman" panose="02020603050405020304" pitchFamily="18" charset="0"/>
              </a:rPr>
              <a:t>Teachers should encourage students to utilize the reference materials provided in this resource, along with other official information, to enhance their conceptual understanding. This practice ensures that students’ works align closely with the key learning objectives, facilitating effective teaching outcomes.</a:t>
            </a:r>
          </a:p>
          <a:p>
            <a:pPr algn="just"/>
            <a:br>
              <a:rPr lang="en-US" altLang="zh-HK" sz="2000" dirty="0">
                <a:latin typeface="Times New Roman" panose="02020603050405020304" pitchFamily="18" charset="0"/>
                <a:cs typeface="Times New Roman" panose="02020603050405020304" pitchFamily="18" charset="0"/>
              </a:rPr>
            </a:br>
            <a:r>
              <a:rPr lang="en-US" altLang="zh-HK" sz="2000" dirty="0">
                <a:latin typeface="Times New Roman" panose="02020603050405020304" pitchFamily="18" charset="0"/>
                <a:cs typeface="Times New Roman" panose="02020603050405020304" pitchFamily="18" charset="0"/>
              </a:rPr>
              <a:t>To foster a supportive campus environment, teachers may select outstanding student works for display and promotion across the campus. This provides an opportunity for them to apply their learning and, around their caring for the Legislative Council elections.</a:t>
            </a:r>
          </a:p>
        </p:txBody>
      </p:sp>
      <p:sp>
        <p:nvSpPr>
          <p:cNvPr id="7" name="灯片编号占位符 2">
            <a:extLst>
              <a:ext uri="{FF2B5EF4-FFF2-40B4-BE49-F238E27FC236}">
                <a16:creationId xmlns:a16="http://schemas.microsoft.com/office/drawing/2014/main" id="{E6CA4B21-6405-4B61-A0F9-66AF5A586948}"/>
              </a:ext>
            </a:extLst>
          </p:cNvPr>
          <p:cNvSpPr txBox="1">
            <a:spLocks/>
          </p:cNvSpPr>
          <p:nvPr/>
        </p:nvSpPr>
        <p:spPr>
          <a:xfrm>
            <a:off x="9120188" y="6381750"/>
            <a:ext cx="2743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525929E3-66A7-4C7E-90DB-3D37CEF052C8}" type="slidenum">
              <a:rPr lang="zh-CN" altLang="en-US" sz="2000" smtClean="0">
                <a:solidFill>
                  <a:schemeClr val="tx1"/>
                </a:solidFill>
              </a:rPr>
              <a:pPr>
                <a:spcBef>
                  <a:spcPct val="0"/>
                </a:spcBef>
                <a:buClrTx/>
                <a:buFontTx/>
                <a:buNone/>
              </a:pPr>
              <a:t>39</a:t>
            </a:fld>
            <a:endParaRPr lang="zh-CN" altLang="en-US" sz="2000" dirty="0">
              <a:solidFill>
                <a:schemeClr val="tx1"/>
              </a:solidFill>
            </a:endParaRPr>
          </a:p>
        </p:txBody>
      </p:sp>
      <p:graphicFrame>
        <p:nvGraphicFramePr>
          <p:cNvPr id="6" name="表格 5">
            <a:extLst>
              <a:ext uri="{FF2B5EF4-FFF2-40B4-BE49-F238E27FC236}">
                <a16:creationId xmlns:a16="http://schemas.microsoft.com/office/drawing/2014/main" id="{0A61E03A-7E12-40B7-BABC-BCEF895C981A}"/>
              </a:ext>
            </a:extLst>
          </p:cNvPr>
          <p:cNvGraphicFramePr>
            <a:graphicFrameLocks noGrp="1"/>
          </p:cNvGraphicFramePr>
          <p:nvPr>
            <p:extLst>
              <p:ext uri="{D42A27DB-BD31-4B8C-83A1-F6EECF244321}">
                <p14:modId xmlns:p14="http://schemas.microsoft.com/office/powerpoint/2010/main" val="830234918"/>
              </p:ext>
            </p:extLst>
          </p:nvPr>
        </p:nvGraphicFramePr>
        <p:xfrm>
          <a:off x="0" y="136253"/>
          <a:ext cx="1432874" cy="365760"/>
        </p:xfrm>
        <a:graphic>
          <a:graphicData uri="http://schemas.openxmlformats.org/drawingml/2006/table">
            <a:tbl>
              <a:tblPr firstRow="1" bandRow="1">
                <a:tableStyleId>{5C22544A-7EE6-4342-B048-85BDC9FD1C3A}</a:tableStyleId>
              </a:tblPr>
              <a:tblGrid>
                <a:gridCol w="1432874">
                  <a:extLst>
                    <a:ext uri="{9D8B030D-6E8A-4147-A177-3AD203B41FA5}">
                      <a16:colId xmlns:a16="http://schemas.microsoft.com/office/drawing/2014/main" val="653174480"/>
                    </a:ext>
                  </a:extLst>
                </a:gridCol>
              </a:tblGrid>
              <a:tr h="330404">
                <a:tc>
                  <a:txBody>
                    <a:bodyPr/>
                    <a:lstStyle/>
                    <a:p>
                      <a:r>
                        <a:rPr lang="en-US" dirty="0"/>
                        <a:t>Reference </a:t>
                      </a:r>
                    </a:p>
                  </a:txBody>
                  <a:tcPr/>
                </a:tc>
                <a:extLst>
                  <a:ext uri="{0D108BD9-81ED-4DB2-BD59-A6C34878D82A}">
                    <a16:rowId xmlns:a16="http://schemas.microsoft.com/office/drawing/2014/main" val="2535742278"/>
                  </a:ext>
                </a:extLst>
              </a:tr>
            </a:tbl>
          </a:graphicData>
        </a:graphic>
      </p:graphicFrame>
    </p:spTree>
    <p:extLst>
      <p:ext uri="{BB962C8B-B14F-4D97-AF65-F5344CB8AC3E}">
        <p14:creationId xmlns:p14="http://schemas.microsoft.com/office/powerpoint/2010/main" val="388828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9687" y="1396268"/>
            <a:ext cx="478631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5017" y="2815370"/>
            <a:ext cx="51196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投影片編號版面配置區 4"/>
          <p:cNvSpPr>
            <a:spLocks noGrp="1"/>
          </p:cNvSpPr>
          <p:nvPr>
            <p:ph type="sldNum" sz="quarter" idx="12"/>
          </p:nvPr>
        </p:nvSpPr>
        <p:spPr>
          <a:xfrm>
            <a:off x="10307638" y="617378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17BA9402-8011-4541-B40C-3B06A79FD270}" type="slidenum">
              <a:rPr lang="zh-CN" altLang="en-US" smtClean="0">
                <a:solidFill>
                  <a:schemeClr val="tx1"/>
                </a:solidFill>
              </a:rPr>
              <a:pPr>
                <a:spcBef>
                  <a:spcPct val="0"/>
                </a:spcBef>
                <a:buClrTx/>
                <a:buFontTx/>
                <a:buNone/>
              </a:pPr>
              <a:t>4</a:t>
            </a:fld>
            <a:endParaRPr lang="zh-CN" altLang="en-US" dirty="0">
              <a:solidFill>
                <a:schemeClr val="tx1"/>
              </a:solidFill>
            </a:endParaRPr>
          </a:p>
        </p:txBody>
      </p:sp>
      <p:sp>
        <p:nvSpPr>
          <p:cNvPr id="25609" name="文字方塊 1"/>
          <p:cNvSpPr txBox="1">
            <a:spLocks noChangeArrowheads="1"/>
          </p:cNvSpPr>
          <p:nvPr/>
        </p:nvSpPr>
        <p:spPr bwMode="auto">
          <a:xfrm>
            <a:off x="5825554" y="2742905"/>
            <a:ext cx="44820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a:spcBef>
                <a:spcPct val="0"/>
              </a:spcBef>
              <a:buClrTx/>
              <a:buFontTx/>
              <a:buNone/>
            </a:pPr>
            <a:r>
              <a:rPr lang="en-US" altLang="zh-TW"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Office of the Government Chief Information Officer</a:t>
            </a:r>
            <a:endParaRPr lang="en-US" altLang="en-US"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610" name="文字方塊 10"/>
          <p:cNvSpPr txBox="1">
            <a:spLocks noChangeArrowheads="1"/>
          </p:cNvSpPr>
          <p:nvPr/>
        </p:nvSpPr>
        <p:spPr bwMode="auto">
          <a:xfrm>
            <a:off x="647781" y="1358235"/>
            <a:ext cx="43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a:spcBef>
                <a:spcPct val="0"/>
              </a:spcBef>
              <a:buClrTx/>
              <a:buFontTx/>
              <a:buNone/>
            </a:pPr>
            <a:r>
              <a:rPr lang="en-US" altLang="zh-TW"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Constitutional and Mainland Affairs Bureau</a:t>
            </a:r>
            <a:endParaRPr lang="en-US" altLang="en-US"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612" name="AutoShape 2" descr="正向家長運動】教育局製作電視宣傳短片推廣「正向家長運動」 | 星島日報"/>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US" altLang="en-US">
              <a:solidFill>
                <a:schemeClr val="tx1"/>
              </a:solidFill>
            </a:endParaRPr>
          </a:p>
        </p:txBody>
      </p:sp>
      <p:pic>
        <p:nvPicPr>
          <p:cNvPr id="25613" name="Picture 6" descr="正向家長運動】教育局製作電視宣傳短片推廣「正向家長運動」 | 星島日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50" y="3381178"/>
            <a:ext cx="51911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字方塊 16"/>
          <p:cNvSpPr txBox="1">
            <a:spLocks noChangeArrowheads="1"/>
          </p:cNvSpPr>
          <p:nvPr/>
        </p:nvSpPr>
        <p:spPr bwMode="auto">
          <a:xfrm>
            <a:off x="-110640" y="3381178"/>
            <a:ext cx="25895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a:spcBef>
                <a:spcPct val="0"/>
              </a:spcBef>
              <a:buClrTx/>
              <a:buFontTx/>
              <a:buNone/>
            </a:pPr>
            <a:r>
              <a:rPr lang="en-US" altLang="en-US" sz="15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Education </a:t>
            </a:r>
            <a:r>
              <a:rPr lang="en-US" altLang="en-US" sz="16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Bureau</a:t>
            </a:r>
          </a:p>
        </p:txBody>
      </p:sp>
      <p:sp>
        <p:nvSpPr>
          <p:cNvPr id="15" name="標題 1"/>
          <p:cNvSpPr txBox="1">
            <a:spLocks/>
          </p:cNvSpPr>
          <p:nvPr/>
        </p:nvSpPr>
        <p:spPr bwMode="auto">
          <a:xfrm>
            <a:off x="1714892" y="365760"/>
            <a:ext cx="3571875" cy="577969"/>
          </a:xfrm>
          <a:prstGeom prst="rect">
            <a:avLst/>
          </a:prstGeom>
          <a:noFill/>
          <a:ln>
            <a:noFill/>
          </a:ln>
        </p:spPr>
        <p:txBody>
          <a:bodyPr vert="horz" wrap="square" lIns="91440" tIns="45720" rIns="91440" bIns="45720" numCol="1" anchor="t" anchorCtr="0" compatLnSpc="1"/>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Answers</a:t>
            </a:r>
            <a:endParaRPr lang="zh-CN" altLang="zh-TW"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字方塊 6"/>
          <p:cNvSpPr txBox="1">
            <a:spLocks noChangeArrowheads="1"/>
          </p:cNvSpPr>
          <p:nvPr/>
        </p:nvSpPr>
        <p:spPr bwMode="auto">
          <a:xfrm>
            <a:off x="869950" y="5501819"/>
            <a:ext cx="1034097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spcAft>
                <a:spcPts val="600"/>
              </a:spcAft>
              <a:buClrTx/>
              <a:buFontTx/>
              <a:buNone/>
            </a:pPr>
            <a:r>
              <a:rPr lang="en-US" altLang="zh-TW" sz="16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Questions:</a:t>
            </a:r>
          </a:p>
          <a:p>
            <a:pPr eaLnBrk="1" hangingPunct="1">
              <a:spcBef>
                <a:spcPct val="0"/>
              </a:spcBef>
              <a:spcAft>
                <a:spcPts val="600"/>
              </a:spcAft>
              <a:buClrTx/>
              <a:buFontTx/>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Which aspects of public affair</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 in Hong Kong</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are illustrated in the above?</a:t>
            </a:r>
            <a:r>
              <a:rPr lang="zh-TW"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Which government </a:t>
            </a:r>
            <a:r>
              <a:rPr lang="en-US" altLang="zh-TW" sz="1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bureaux</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 departments are in charge of these public </a:t>
            </a: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affairs</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83621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灯片编号占位符 3"/>
          <p:cNvSpPr>
            <a:spLocks noGrp="1"/>
          </p:cNvSpPr>
          <p:nvPr>
            <p:ph type="sldNum" sz="quarter" idx="10"/>
          </p:nvPr>
        </p:nvSpPr>
        <p:spPr>
          <a:xfrm>
            <a:off x="9448800" y="63817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59BCBE7-0355-406A-A15C-D349141F51F9}" type="slidenum">
              <a:rPr lang="zh-CN" altLang="en-US" smtClean="0">
                <a:solidFill>
                  <a:schemeClr val="tx1"/>
                </a:solidFill>
              </a:rPr>
              <a:t>40</a:t>
            </a:fld>
            <a:endParaRPr lang="zh-CN" altLang="en-US" dirty="0">
              <a:solidFill>
                <a:schemeClr val="tx1"/>
              </a:solidFill>
            </a:endParaRPr>
          </a:p>
        </p:txBody>
      </p:sp>
      <p:sp>
        <p:nvSpPr>
          <p:cNvPr id="5" name="文字方塊 14"/>
          <p:cNvSpPr txBox="1"/>
          <p:nvPr/>
        </p:nvSpPr>
        <p:spPr>
          <a:xfrm>
            <a:off x="2260027" y="1805422"/>
            <a:ext cx="7496784" cy="499890"/>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Mutual Regulation</a:t>
            </a:r>
            <a:endParaRPr lang="zh-HK"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內容版面配置區 2"/>
          <p:cNvSpPr txBox="1"/>
          <p:nvPr/>
        </p:nvSpPr>
        <p:spPr>
          <a:xfrm>
            <a:off x="590342" y="289344"/>
            <a:ext cx="11022134" cy="129670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TW" sz="4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Regulation and coordination between the Executive Authorities and the Legislature</a:t>
            </a:r>
            <a:endParaRPr lang="en-US" altLang="zh-CN" sz="4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6325" name="文本框 17"/>
          <p:cNvSpPr txBox="1">
            <a:spLocks noChangeArrowheads="1"/>
          </p:cNvSpPr>
          <p:nvPr/>
        </p:nvSpPr>
        <p:spPr bwMode="auto">
          <a:xfrm>
            <a:off x="331116" y="3641109"/>
            <a:ext cx="112813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Regulations of the executive authorities on the legislature:</a:t>
            </a:r>
          </a:p>
          <a:p>
            <a:pPr marL="896938" lvl="1" indent="-439738" algn="just">
              <a:spcBef>
                <a:spcPct val="0"/>
              </a:spcBef>
              <a:buClrTx/>
              <a:buFont typeface="Wingdings" panose="05000000000000000000" pitchFamily="2" charset="2"/>
              <a:buChar char="Ø"/>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authorities draft bills and motions, and the power to propose bills by Legislative Council members is limited;</a:t>
            </a:r>
          </a:p>
          <a:p>
            <a:pPr marL="896938" lvl="1" indent="-439738" algn="just">
              <a:spcBef>
                <a:spcPct val="0"/>
              </a:spcBef>
              <a:buClrTx/>
              <a:buFont typeface="Wingdings" panose="05000000000000000000" pitchFamily="2" charset="2"/>
              <a:buChar char="Ø"/>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bills passed by the Legislative Council have to be signed and promulgated by the Chief Executive before coming into effect;</a:t>
            </a:r>
            <a:endParaRPr lang="en-US" altLang="zh-CN" sz="2400" dirty="0">
              <a:solidFill>
                <a:schemeClr val="tx1"/>
              </a:solidFill>
              <a:latin typeface="DFKai-SB" panose="03000509000000000000" pitchFamily="65" charset="-120"/>
              <a:ea typeface="DFKai-SB" panose="03000509000000000000" pitchFamily="65" charset="-120"/>
            </a:endParaRPr>
          </a:p>
          <a:p>
            <a:pPr marL="896938" lvl="1" indent="-439738" algn="just">
              <a:spcBef>
                <a:spcPct val="0"/>
              </a:spcBef>
              <a:buClrTx/>
              <a:buFont typeface="Wingdings" panose="05000000000000000000" pitchFamily="2" charset="2"/>
              <a:buChar char="Ø"/>
            </a:pPr>
            <a:r>
              <a:rPr lang="en-HK"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Under certain specified circumstances</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Chief Executive may dissolve the Legislative Council.</a:t>
            </a:r>
            <a:endPar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6326" name="文本框 19"/>
          <p:cNvSpPr txBox="1">
            <a:spLocks noChangeArrowheads="1"/>
          </p:cNvSpPr>
          <p:nvPr/>
        </p:nvSpPr>
        <p:spPr bwMode="auto">
          <a:xfrm>
            <a:off x="331116" y="2400698"/>
            <a:ext cx="112813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Under t</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he executive-led system, it does not mean that there is no regulation between the executive authorities and the legislature; instead, the Basic Law</a:t>
            </a:r>
            <a:r>
              <a:rPr lang="en-US" altLang="zh-CN" sz="24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stipulates the checks and balances between the two. </a:t>
            </a:r>
          </a:p>
        </p:txBody>
      </p:sp>
    </p:spTree>
    <p:extLst>
      <p:ext uri="{BB962C8B-B14F-4D97-AF65-F5344CB8AC3E}">
        <p14:creationId xmlns:p14="http://schemas.microsoft.com/office/powerpoint/2010/main" val="4264831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F48AD1-3E25-46C5-BDA7-B096753BEE64}" type="slidenum">
              <a:rPr lang="zh-CN" altLang="en-US" smtClean="0">
                <a:solidFill>
                  <a:schemeClr val="tx1"/>
                </a:solidFill>
              </a:rPr>
              <a:t>41</a:t>
            </a:fld>
            <a:endParaRPr lang="zh-CN" altLang="en-US" dirty="0">
              <a:solidFill>
                <a:schemeClr val="tx1"/>
              </a:solidFill>
            </a:endParaRPr>
          </a:p>
        </p:txBody>
      </p:sp>
      <p:sp>
        <p:nvSpPr>
          <p:cNvPr id="57347" name="内容占位符 2"/>
          <p:cNvSpPr>
            <a:spLocks noGrp="1"/>
          </p:cNvSpPr>
          <p:nvPr>
            <p:ph idx="4294967295"/>
          </p:nvPr>
        </p:nvSpPr>
        <p:spPr>
          <a:xfrm>
            <a:off x="823119" y="2142407"/>
            <a:ext cx="10783888" cy="4062413"/>
          </a:xfrm>
        </p:spPr>
        <p:txBody>
          <a:bodyPr wrap="square">
            <a:spAutoFit/>
          </a:bodyPr>
          <a:lstStyle/>
          <a:p>
            <a:pPr marL="0" indent="0" algn="just">
              <a:lnSpc>
                <a:spcPct val="150000"/>
              </a:lnSpc>
              <a:buNone/>
            </a:pPr>
            <a:r>
              <a:rPr lang="en-US" altLang="zh-CN" sz="2800" dirty="0">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In accordance with Article 74 of the Basic Law, members of the Legislative Council of the Hong Kong Special Administrative Region may introduce bills in accordance with the provisions of this Law and legal procedures. Bills which do not relate to public expenditure or political structure or the operation of the government may be introduced individually or jointly by members of the Council. The written consent of the Chief Executive shall be required before bills relating to government policies are introduced.</a:t>
            </a:r>
            <a:endParaRPr lang="en-US" altLang="zh-CN" sz="2400" dirty="0">
              <a:latin typeface="Times New Roman" panose="02020603050405020304" pitchFamily="18" charset="0"/>
              <a:cs typeface="Times New Roman" panose="02020603050405020304" pitchFamily="18" charset="0"/>
            </a:endParaRPr>
          </a:p>
        </p:txBody>
      </p:sp>
      <p:sp>
        <p:nvSpPr>
          <p:cNvPr id="57348" name="文本框 4"/>
          <p:cNvSpPr txBox="1">
            <a:spLocks noChangeArrowheads="1"/>
          </p:cNvSpPr>
          <p:nvPr/>
        </p:nvSpPr>
        <p:spPr bwMode="auto">
          <a:xfrm>
            <a:off x="2815492" y="573703"/>
            <a:ext cx="756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CN" sz="3600" b="1" dirty="0">
                <a:solidFill>
                  <a:schemeClr val="tx1"/>
                </a:solidFill>
                <a:latin typeface="Times New Roman" panose="02020603050405020304" pitchFamily="18" charset="0"/>
                <a:cs typeface="Times New Roman" panose="02020603050405020304" pitchFamily="18" charset="0"/>
              </a:rPr>
              <a:t>The power to propose bills by Legislative Council members </a:t>
            </a:r>
            <a:endParaRPr lang="zh-CN" altLang="en-US" sz="3600" b="1" dirty="0">
              <a:solidFill>
                <a:schemeClr val="tx1"/>
              </a:solidFill>
              <a:latin typeface="Times New Roman" panose="02020603050405020304" pitchFamily="18" charset="0"/>
              <a:cs typeface="Times New Roman" panose="02020603050405020304" pitchFamily="18" charset="0"/>
            </a:endParaRPr>
          </a:p>
        </p:txBody>
      </p:sp>
      <p:sp>
        <p:nvSpPr>
          <p:cNvPr id="6" name="矩形 5"/>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7" name="矩形 6"/>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57351" name="文本框 8"/>
          <p:cNvSpPr txBox="1">
            <a:spLocks noChangeArrowheads="1"/>
          </p:cNvSpPr>
          <p:nvPr/>
        </p:nvSpPr>
        <p:spPr bwMode="auto">
          <a:xfrm>
            <a:off x="1098550" y="653180"/>
            <a:ext cx="184076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Learn more</a:t>
            </a:r>
          </a:p>
        </p:txBody>
      </p:sp>
      <p:cxnSp>
        <p:nvCxnSpPr>
          <p:cNvPr id="9" name="直接连接符 8"/>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756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D1503E55-6D9D-4642-9B00-3A016CC51B5D}" type="slidenum">
              <a:rPr lang="zh-CN" altLang="en-US" smtClean="0">
                <a:solidFill>
                  <a:schemeClr val="tx1"/>
                </a:solidFill>
              </a:rPr>
              <a:t>42</a:t>
            </a:fld>
            <a:endParaRPr lang="zh-CN" altLang="en-US" dirty="0">
              <a:solidFill>
                <a:schemeClr val="tx1"/>
              </a:solidFill>
            </a:endParaRPr>
          </a:p>
        </p:txBody>
      </p:sp>
      <p:sp>
        <p:nvSpPr>
          <p:cNvPr id="8" name="任意多边形: 形状 7"/>
          <p:cNvSpPr/>
          <p:nvPr/>
        </p:nvSpPr>
        <p:spPr>
          <a:xfrm>
            <a:off x="173372" y="408298"/>
            <a:ext cx="11845255" cy="916974"/>
          </a:xfrm>
          <a:custGeom>
            <a:avLst/>
            <a:gdLst>
              <a:gd name="connsiteX0" fmla="*/ 0 w 6203660"/>
              <a:gd name="connsiteY0" fmla="*/ 58423 h 584228"/>
              <a:gd name="connsiteX1" fmla="*/ 58423 w 6203660"/>
              <a:gd name="connsiteY1" fmla="*/ 0 h 584228"/>
              <a:gd name="connsiteX2" fmla="*/ 6145237 w 6203660"/>
              <a:gd name="connsiteY2" fmla="*/ 0 h 584228"/>
              <a:gd name="connsiteX3" fmla="*/ 6203660 w 6203660"/>
              <a:gd name="connsiteY3" fmla="*/ 58423 h 584228"/>
              <a:gd name="connsiteX4" fmla="*/ 6203660 w 6203660"/>
              <a:gd name="connsiteY4" fmla="*/ 525805 h 584228"/>
              <a:gd name="connsiteX5" fmla="*/ 6145237 w 6203660"/>
              <a:gd name="connsiteY5" fmla="*/ 584228 h 584228"/>
              <a:gd name="connsiteX6" fmla="*/ 58423 w 6203660"/>
              <a:gd name="connsiteY6" fmla="*/ 584228 h 584228"/>
              <a:gd name="connsiteX7" fmla="*/ 0 w 6203660"/>
              <a:gd name="connsiteY7" fmla="*/ 525805 h 584228"/>
              <a:gd name="connsiteX8" fmla="*/ 0 w 6203660"/>
              <a:gd name="connsiteY8" fmla="*/ 58423 h 58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3660" h="584228">
                <a:moveTo>
                  <a:pt x="0" y="58423"/>
                </a:moveTo>
                <a:cubicBezTo>
                  <a:pt x="0" y="26157"/>
                  <a:pt x="26157" y="0"/>
                  <a:pt x="58423" y="0"/>
                </a:cubicBezTo>
                <a:lnTo>
                  <a:pt x="6145237" y="0"/>
                </a:lnTo>
                <a:cubicBezTo>
                  <a:pt x="6177503" y="0"/>
                  <a:pt x="6203660" y="26157"/>
                  <a:pt x="6203660" y="58423"/>
                </a:cubicBezTo>
                <a:lnTo>
                  <a:pt x="6203660" y="525805"/>
                </a:lnTo>
                <a:cubicBezTo>
                  <a:pt x="6203660" y="558071"/>
                  <a:pt x="6177503" y="584228"/>
                  <a:pt x="6145237" y="584228"/>
                </a:cubicBezTo>
                <a:lnTo>
                  <a:pt x="58423" y="584228"/>
                </a:lnTo>
                <a:cubicBezTo>
                  <a:pt x="26157" y="584228"/>
                  <a:pt x="0" y="558071"/>
                  <a:pt x="0" y="525805"/>
                </a:cubicBezTo>
                <a:lnTo>
                  <a:pt x="0" y="58423"/>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55211" tIns="42511" rIns="55211" bIns="42511" anchor="ctr"/>
          <a:lstStyle>
            <a:lvl1pPr defTabSz="889000">
              <a:defRPr>
                <a:solidFill>
                  <a:schemeClr val="tx1"/>
                </a:solidFill>
                <a:latin typeface="Century Gothic" panose="020B0502020202020204" pitchFamily="34" charset="0"/>
              </a:defRPr>
            </a:lvl1pPr>
            <a:lvl2pPr marL="742950" indent="-285750" defTabSz="889000">
              <a:defRPr>
                <a:solidFill>
                  <a:schemeClr val="tx1"/>
                </a:solidFill>
                <a:latin typeface="Century Gothic" panose="020B0502020202020204" pitchFamily="34" charset="0"/>
              </a:defRPr>
            </a:lvl2pPr>
            <a:lvl3pPr marL="1143000" indent="-228600" defTabSz="889000">
              <a:defRPr>
                <a:solidFill>
                  <a:schemeClr val="tx1"/>
                </a:solidFill>
                <a:latin typeface="Century Gothic" panose="020B0502020202020204" pitchFamily="34" charset="0"/>
              </a:defRPr>
            </a:lvl3pPr>
            <a:lvl4pPr marL="1600200" indent="-228600" defTabSz="889000">
              <a:defRPr>
                <a:solidFill>
                  <a:schemeClr val="tx1"/>
                </a:solidFill>
                <a:latin typeface="Century Gothic" panose="020B0502020202020204" pitchFamily="34" charset="0"/>
              </a:defRPr>
            </a:lvl4pPr>
            <a:lvl5pPr marL="2057400" indent="-228600" defTabSz="889000">
              <a:defRPr>
                <a:solidFill>
                  <a:schemeClr val="tx1"/>
                </a:solidFill>
                <a:latin typeface="Century Gothic" panose="020B0502020202020204" pitchFamily="34" charset="0"/>
              </a:defRPr>
            </a:lvl5pPr>
            <a:lvl6pPr marL="2514600" indent="-228600" defTabSz="8890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890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890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890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Regulations of the Legislature on the Executive Authorities</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任意多边形: 形状 9"/>
          <p:cNvSpPr/>
          <p:nvPr/>
        </p:nvSpPr>
        <p:spPr>
          <a:xfrm>
            <a:off x="362309" y="1325364"/>
            <a:ext cx="11179834" cy="5421603"/>
          </a:xfrm>
          <a:custGeom>
            <a:avLst/>
            <a:gdLst>
              <a:gd name="connsiteX0" fmla="*/ 0 w 5982037"/>
              <a:gd name="connsiteY0" fmla="*/ 177980 h 1067669"/>
              <a:gd name="connsiteX1" fmla="*/ 177980 w 5982037"/>
              <a:gd name="connsiteY1" fmla="*/ 0 h 1067669"/>
              <a:gd name="connsiteX2" fmla="*/ 5804057 w 5982037"/>
              <a:gd name="connsiteY2" fmla="*/ 0 h 1067669"/>
              <a:gd name="connsiteX3" fmla="*/ 5982037 w 5982037"/>
              <a:gd name="connsiteY3" fmla="*/ 177980 h 1067669"/>
              <a:gd name="connsiteX4" fmla="*/ 5982037 w 5982037"/>
              <a:gd name="connsiteY4" fmla="*/ 889689 h 1067669"/>
              <a:gd name="connsiteX5" fmla="*/ 5804057 w 5982037"/>
              <a:gd name="connsiteY5" fmla="*/ 1067669 h 1067669"/>
              <a:gd name="connsiteX6" fmla="*/ 177980 w 5982037"/>
              <a:gd name="connsiteY6" fmla="*/ 1067669 h 1067669"/>
              <a:gd name="connsiteX7" fmla="*/ 0 w 5982037"/>
              <a:gd name="connsiteY7" fmla="*/ 889689 h 1067669"/>
              <a:gd name="connsiteX8" fmla="*/ 0 w 5982037"/>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2037" h="1067669">
                <a:moveTo>
                  <a:pt x="0" y="177980"/>
                </a:moveTo>
                <a:cubicBezTo>
                  <a:pt x="0" y="79684"/>
                  <a:pt x="79684" y="0"/>
                  <a:pt x="177980" y="0"/>
                </a:cubicBezTo>
                <a:lnTo>
                  <a:pt x="5804057" y="0"/>
                </a:lnTo>
                <a:cubicBezTo>
                  <a:pt x="5902353" y="0"/>
                  <a:pt x="5982037" y="79684"/>
                  <a:pt x="5982037" y="177980"/>
                </a:cubicBezTo>
                <a:lnTo>
                  <a:pt x="5982037" y="889689"/>
                </a:lnTo>
                <a:cubicBezTo>
                  <a:pt x="5982037" y="987985"/>
                  <a:pt x="5902353" y="1067669"/>
                  <a:pt x="5804057"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wrap="square" lIns="194369" tIns="194369" rIns="194369" bIns="194369" anchor="ctr">
            <a:spAutoFit/>
          </a:bodyPr>
          <a:lstStyle>
            <a:lvl1pPr marL="342900" indent="-342900" defTabSz="8890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8890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8890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8890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8890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50000"/>
              </a:lnSpc>
              <a:spcBef>
                <a:spcPct val="0"/>
              </a:spcBef>
              <a:spcAft>
                <a:spcPct val="35000"/>
              </a:spcAft>
              <a:buClrTx/>
              <a:buFont typeface="Wingdings" panose="05000000000000000000" pitchFamily="2" charset="2"/>
              <a:buChar char="Ø"/>
            </a:pPr>
            <a:r>
              <a:rPr lang="en-US" altLang="zh-TW" sz="1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Authorities must be accountable to the Legislative Council: it shall implement laws passed by the Council and already in force; it shall present regular policy addresses to the Council; it shall answer questions raised by members of the Council; and it shall obtain approval from the Council for taxation and public</a:t>
            </a:r>
            <a:r>
              <a:rPr lang="en-US" altLang="zh-CN" sz="1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expenditure.  </a:t>
            </a:r>
          </a:p>
          <a:p>
            <a:pPr algn="just">
              <a:lnSpc>
                <a:spcPct val="150000"/>
              </a:lnSpc>
              <a:spcBef>
                <a:spcPct val="0"/>
              </a:spcBef>
              <a:spcAft>
                <a:spcPct val="35000"/>
              </a:spcAft>
              <a:buClrTx/>
              <a:buFont typeface="Wingdings" panose="05000000000000000000" pitchFamily="2" charset="2"/>
              <a:buChar char="Ø"/>
            </a:pPr>
            <a:r>
              <a:rPr lang="en-US" altLang="zh-TW" sz="1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must resign under any of the following circumstances: When, after the Legislative Council is dissolved because he or she twice refuses to sign a bill passed by it, the new Legislative Council again passes by a two-thirds majority of all the members the original bill in dispute, but he or she still refuses to sign it; or when, after the Legislative Council is dissolved because it refuses to pass a budget or any other important bill, the new legislative Council still refuses to pass the original bill in dispute. </a:t>
            </a:r>
          </a:p>
          <a:p>
            <a:pPr algn="just">
              <a:lnSpc>
                <a:spcPct val="150000"/>
              </a:lnSpc>
              <a:spcBef>
                <a:spcPct val="0"/>
              </a:spcBef>
              <a:spcAft>
                <a:spcPct val="35000"/>
              </a:spcAft>
              <a:buClrTx/>
              <a:buFont typeface="Wingdings" panose="05000000000000000000" pitchFamily="2" charset="2"/>
              <a:buChar char="Ø"/>
            </a:pPr>
            <a:r>
              <a:rPr lang="en-HK" altLang="zh-TW" sz="1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Under certain specified circumstances</a:t>
            </a:r>
            <a:r>
              <a:rPr lang="en-US" altLang="zh-TW" sz="19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Legislative Council can impeach the Chief Executive in accordance with the procedures as stipulated in the Basic Law. </a:t>
            </a:r>
          </a:p>
        </p:txBody>
      </p:sp>
      <p:sp>
        <p:nvSpPr>
          <p:cNvPr id="12" name="任意多边形: 形状 11"/>
          <p:cNvSpPr/>
          <p:nvPr/>
        </p:nvSpPr>
        <p:spPr>
          <a:xfrm>
            <a:off x="2622550" y="3638550"/>
            <a:ext cx="7878763" cy="1412875"/>
          </a:xfrm>
          <a:custGeom>
            <a:avLst/>
            <a:gdLst>
              <a:gd name="connsiteX0" fmla="*/ 0 w 5957236"/>
              <a:gd name="connsiteY0" fmla="*/ 177980 h 1067669"/>
              <a:gd name="connsiteX1" fmla="*/ 177980 w 5957236"/>
              <a:gd name="connsiteY1" fmla="*/ 0 h 1067669"/>
              <a:gd name="connsiteX2" fmla="*/ 5779256 w 5957236"/>
              <a:gd name="connsiteY2" fmla="*/ 0 h 1067669"/>
              <a:gd name="connsiteX3" fmla="*/ 5957236 w 5957236"/>
              <a:gd name="connsiteY3" fmla="*/ 177980 h 1067669"/>
              <a:gd name="connsiteX4" fmla="*/ 5957236 w 5957236"/>
              <a:gd name="connsiteY4" fmla="*/ 889689 h 1067669"/>
              <a:gd name="connsiteX5" fmla="*/ 5779256 w 5957236"/>
              <a:gd name="connsiteY5" fmla="*/ 1067669 h 1067669"/>
              <a:gd name="connsiteX6" fmla="*/ 177980 w 5957236"/>
              <a:gd name="connsiteY6" fmla="*/ 1067669 h 1067669"/>
              <a:gd name="connsiteX7" fmla="*/ 0 w 5957236"/>
              <a:gd name="connsiteY7" fmla="*/ 889689 h 1067669"/>
              <a:gd name="connsiteX8" fmla="*/ 0 w 5957236"/>
              <a:gd name="connsiteY8" fmla="*/ 177980 h 10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236" h="1067669">
                <a:moveTo>
                  <a:pt x="0" y="177980"/>
                </a:moveTo>
                <a:cubicBezTo>
                  <a:pt x="0" y="79684"/>
                  <a:pt x="79684" y="0"/>
                  <a:pt x="177980" y="0"/>
                </a:cubicBezTo>
                <a:lnTo>
                  <a:pt x="5779256" y="0"/>
                </a:lnTo>
                <a:cubicBezTo>
                  <a:pt x="5877552" y="0"/>
                  <a:pt x="5957236" y="79684"/>
                  <a:pt x="5957236" y="177980"/>
                </a:cubicBezTo>
                <a:lnTo>
                  <a:pt x="5957236" y="889689"/>
                </a:lnTo>
                <a:cubicBezTo>
                  <a:pt x="5957236" y="987985"/>
                  <a:pt x="5877552" y="1067669"/>
                  <a:pt x="5779256" y="1067669"/>
                </a:cubicBezTo>
                <a:lnTo>
                  <a:pt x="177980" y="1067669"/>
                </a:lnTo>
                <a:cubicBezTo>
                  <a:pt x="79684" y="1067669"/>
                  <a:pt x="0" y="987985"/>
                  <a:pt x="0" y="889689"/>
                </a:cubicBezTo>
                <a:lnTo>
                  <a:pt x="0" y="17798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145" tIns="180145" rIns="180145" bIns="180145" spcCol="1270" anchor="ctr"/>
          <a:lstStyle/>
          <a:p>
            <a:pPr defTabSz="800100">
              <a:lnSpc>
                <a:spcPct val="90000"/>
              </a:lnSpc>
              <a:spcAft>
                <a:spcPct val="35000"/>
              </a:spcAft>
              <a:defRPr/>
            </a:pPr>
            <a:endParaRPr lang="zh-CN" altLang="en-US"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570274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FA923032-728B-440D-9761-988C3F922ABA}" type="slidenum">
              <a:rPr lang="zh-CN" altLang="en-US" smtClean="0">
                <a:solidFill>
                  <a:schemeClr val="tx1"/>
                </a:solidFill>
              </a:rPr>
              <a:t>43</a:t>
            </a:fld>
            <a:endParaRPr lang="zh-CN" altLang="en-US" dirty="0">
              <a:solidFill>
                <a:schemeClr val="tx1"/>
              </a:solidFill>
            </a:endParaRPr>
          </a:p>
        </p:txBody>
      </p:sp>
      <p:sp>
        <p:nvSpPr>
          <p:cNvPr id="7" name="文本2"/>
          <p:cNvSpPr>
            <a:spLocks noChangeArrowheads="1"/>
          </p:cNvSpPr>
          <p:nvPr/>
        </p:nvSpPr>
        <p:spPr bwMode="auto">
          <a:xfrm>
            <a:off x="920178" y="1189437"/>
            <a:ext cx="10546715" cy="918210"/>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charset="-122"/>
              <a:ea typeface="微软雅黑" panose="020B0503020204020204" charset="-122"/>
            </a:endParaRPr>
          </a:p>
        </p:txBody>
      </p:sp>
      <p:sp>
        <p:nvSpPr>
          <p:cNvPr id="10" name="文本3"/>
          <p:cNvSpPr>
            <a:spLocks noChangeArrowheads="1"/>
          </p:cNvSpPr>
          <p:nvPr/>
        </p:nvSpPr>
        <p:spPr bwMode="auto">
          <a:xfrm>
            <a:off x="920179" y="3189052"/>
            <a:ext cx="10546398" cy="1021715"/>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charset="-122"/>
              <a:ea typeface="微软雅黑" panose="020B0503020204020204" charset="-122"/>
            </a:endParaRPr>
          </a:p>
        </p:txBody>
      </p:sp>
      <p:sp>
        <p:nvSpPr>
          <p:cNvPr id="59400" name="矩形: 圆角 21"/>
          <p:cNvSpPr>
            <a:spLocks noChangeArrowheads="1"/>
          </p:cNvSpPr>
          <p:nvPr/>
        </p:nvSpPr>
        <p:spPr bwMode="auto">
          <a:xfrm>
            <a:off x="1128459" y="2200357"/>
            <a:ext cx="10338118" cy="71508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14:hiddenLine>
            </a:ext>
          </a:extLst>
        </p:spPr>
        <p:txBody>
          <a:bodyPr wrap="square">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rPr>
              <a:t>The Executive Authorities shall </a:t>
            </a:r>
            <a:r>
              <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rPr>
              <a:t>draft and introduce bills and motions, which shall be reviewed and passed by</a:t>
            </a:r>
            <a:r>
              <a:rPr lang="en-US" altLang="zh-CN" sz="1800" dirty="0">
                <a:solidFill>
                  <a:schemeClr val="tx1"/>
                </a:solidFill>
                <a:latin typeface="Times New Roman" panose="02020603050405020304" pitchFamily="18" charset="0"/>
                <a:cs typeface="Times New Roman" panose="02020603050405020304" pitchFamily="18" charset="0"/>
              </a:rPr>
              <a:t> the Legislative Council, which are effective regulatory documents generally observed by society.</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endParaRPr>
          </a:p>
        </p:txBody>
      </p:sp>
      <p:sp>
        <p:nvSpPr>
          <p:cNvPr id="59401" name="矩形: 圆角 22"/>
          <p:cNvSpPr>
            <a:spLocks noChangeArrowheads="1"/>
          </p:cNvSpPr>
          <p:nvPr/>
        </p:nvSpPr>
        <p:spPr bwMode="auto">
          <a:xfrm>
            <a:off x="1165520" y="1265637"/>
            <a:ext cx="10301374" cy="7178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14:hiddenLine>
            </a:ext>
          </a:extLst>
        </p:spPr>
        <p:txBody>
          <a:bodyPr wrap="square">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rPr>
              <a:t>The Executive Authorities</a:t>
            </a:r>
            <a:r>
              <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rPr>
              <a:t> shall </a:t>
            </a:r>
            <a:r>
              <a:rPr lang="en-US" altLang="zh-CN" sz="1800" dirty="0">
                <a:solidFill>
                  <a:schemeClr val="tx1"/>
                </a:solidFill>
                <a:latin typeface="Times New Roman" panose="02020603050405020304" pitchFamily="18" charset="0"/>
                <a:cs typeface="Times New Roman" panose="02020603050405020304" pitchFamily="18" charset="0"/>
              </a:rPr>
              <a:t>draw up and introduce budgets, which shall be approved by the Legislative Council to ensure the smooth operation of public services and social facilities. </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endParaRPr>
          </a:p>
        </p:txBody>
      </p:sp>
      <p:sp>
        <p:nvSpPr>
          <p:cNvPr id="59402" name="矩形: 圆角 23"/>
          <p:cNvSpPr>
            <a:spLocks noChangeArrowheads="1"/>
          </p:cNvSpPr>
          <p:nvPr/>
        </p:nvSpPr>
        <p:spPr bwMode="auto">
          <a:xfrm>
            <a:off x="1909913" y="2381027"/>
            <a:ext cx="8491538" cy="337113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14:hiddenLine>
            </a:ext>
          </a:extLst>
        </p:spPr>
        <p:txBody>
          <a:bodyPr>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a:p>
            <a:pPr eaLnBrk="1" hangingPunct="1">
              <a:spcBef>
                <a:spcPct val="0"/>
              </a:spcBef>
              <a:buClrTx/>
              <a:buFontTx/>
              <a:buNone/>
            </a:pPr>
            <a:endParaRPr lang="en-US" altLang="zh-TW" sz="2400" dirty="0">
              <a:solidFill>
                <a:schemeClr val="tx1"/>
              </a:solidFill>
              <a:latin typeface="DFKai-SB" panose="03000509000000000000" pitchFamily="65" charset="-120"/>
              <a:ea typeface="DFKai-SB" panose="03000509000000000000" pitchFamily="65" charset="-120"/>
              <a:sym typeface="黑体" panose="02010609060101010101" pitchFamily="49" charset="-122"/>
            </a:endParaRPr>
          </a:p>
        </p:txBody>
      </p:sp>
      <p:sp>
        <p:nvSpPr>
          <p:cNvPr id="59403" name="矩形: 圆角 24"/>
          <p:cNvSpPr>
            <a:spLocks noChangeArrowheads="1"/>
          </p:cNvSpPr>
          <p:nvPr/>
        </p:nvSpPr>
        <p:spPr bwMode="auto">
          <a:xfrm>
            <a:off x="1165520" y="3176352"/>
            <a:ext cx="10301374" cy="102155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14:hiddenLine>
            </a:ext>
          </a:extLst>
        </p:spPr>
        <p:txBody>
          <a:bodyPr wrap="square">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Council shall be an organ for assisting the Chief Executive in policy-making, and its members shall include members of the legislature to ensure effective communication with the Legislative Council in decision-making.</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endParaRPr>
          </a:p>
        </p:txBody>
      </p:sp>
      <p:sp>
        <p:nvSpPr>
          <p:cNvPr id="59404" name="矩形: 圆角 25"/>
          <p:cNvSpPr>
            <a:spLocks noChangeArrowheads="1"/>
          </p:cNvSpPr>
          <p:nvPr/>
        </p:nvSpPr>
        <p:spPr bwMode="auto">
          <a:xfrm>
            <a:off x="1165519" y="4321892"/>
            <a:ext cx="10301057" cy="132802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round/>
              </a14:hiddenLine>
            </a:ext>
          </a:extLst>
        </p:spPr>
        <p:txBody>
          <a:bodyPr wrap="square">
            <a:spAutoFit/>
          </a:bodyPr>
          <a:lstStyle>
            <a:lvl1pPr marL="285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None/>
            </a:pPr>
            <a:r>
              <a:rPr lang="en-US" altLang="zh-CN" sz="1800" dirty="0">
                <a:solidFill>
                  <a:schemeClr val="tx1"/>
                </a:solidFill>
                <a:latin typeface="Times New Roman" panose="02020603050405020304" pitchFamily="18" charset="0"/>
                <a:cs typeface="Times New Roman" panose="02020603050405020304" pitchFamily="18" charset="0"/>
              </a:rPr>
              <a:t>The Government shall designate officials to sit in on the meetings of the Legislative Council and to speak on behalf of the government to facilitate mutual understanding.</a:t>
            </a:r>
            <a:endParaRPr lang="zh-TW" altLang="en-US" dirty="0">
              <a:solidFill>
                <a:schemeClr val="tx1"/>
              </a:solidFill>
              <a:latin typeface="DFKai-SB" panose="03000509000000000000" pitchFamily="65" charset="-120"/>
              <a:ea typeface="DFKai-SB" panose="03000509000000000000" pitchFamily="65" charset="-120"/>
              <a:sym typeface="SimHei" panose="02010609060101010101" pitchFamily="49" charset="-122"/>
            </a:endParaRPr>
          </a:p>
          <a:p>
            <a:pPr eaLnBrk="1" hangingPunct="1">
              <a:spcBef>
                <a:spcPct val="0"/>
              </a:spcBef>
              <a:buClrTx/>
              <a:buNone/>
            </a:pPr>
            <a:endParaRPr lang="zh-TW"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endParaRPr>
          </a:p>
          <a:p>
            <a:pPr eaLnBrk="1" hangingPunct="1">
              <a:spcBef>
                <a:spcPct val="0"/>
              </a:spcBef>
              <a:buClrTx/>
              <a:buFontTx/>
              <a:buNone/>
            </a:pPr>
            <a:endPar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endParaRPr>
          </a:p>
        </p:txBody>
      </p:sp>
      <p:sp>
        <p:nvSpPr>
          <p:cNvPr id="16" name="标题3"/>
          <p:cNvSpPr>
            <a:spLocks noChangeArrowheads="1"/>
          </p:cNvSpPr>
          <p:nvPr/>
        </p:nvSpPr>
        <p:spPr bwMode="auto">
          <a:xfrm>
            <a:off x="675256" y="3100957"/>
            <a:ext cx="490538" cy="493713"/>
          </a:xfrm>
          <a:prstGeom prst="roundRect">
            <a:avLst>
              <a:gd name="adj" fmla="val 11921"/>
            </a:avLst>
          </a:prstGeom>
          <a:solidFill>
            <a:srgbClr val="FAC9BE"/>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latin typeface="微软雅黑" panose="020B0503020204020204" charset="-122"/>
              <a:ea typeface="微软雅黑" panose="020B0503020204020204" charset="-122"/>
            </a:endParaRPr>
          </a:p>
        </p:txBody>
      </p:sp>
      <p:sp>
        <p:nvSpPr>
          <p:cNvPr id="17" name="标题1"/>
          <p:cNvSpPr>
            <a:spLocks noChangeArrowheads="1"/>
          </p:cNvSpPr>
          <p:nvPr/>
        </p:nvSpPr>
        <p:spPr bwMode="auto">
          <a:xfrm>
            <a:off x="675125" y="1060253"/>
            <a:ext cx="490538" cy="493712"/>
          </a:xfrm>
          <a:prstGeom prst="roundRect">
            <a:avLst>
              <a:gd name="adj" fmla="val 11921"/>
            </a:avLst>
          </a:prstGeom>
          <a:solidFill>
            <a:srgbClr val="FFBF53"/>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latin typeface="微软雅黑" panose="020B0503020204020204" charset="-122"/>
              <a:ea typeface="微软雅黑" panose="020B0503020204020204" charset="-122"/>
            </a:endParaRPr>
          </a:p>
        </p:txBody>
      </p:sp>
      <p:sp>
        <p:nvSpPr>
          <p:cNvPr id="18" name="标题2"/>
          <p:cNvSpPr>
            <a:spLocks noChangeArrowheads="1"/>
          </p:cNvSpPr>
          <p:nvPr/>
        </p:nvSpPr>
        <p:spPr bwMode="auto">
          <a:xfrm>
            <a:off x="674981" y="2154027"/>
            <a:ext cx="490538" cy="493712"/>
          </a:xfrm>
          <a:prstGeom prst="roundRect">
            <a:avLst>
              <a:gd name="adj" fmla="val 11921"/>
            </a:avLst>
          </a:prstGeom>
          <a:solidFill>
            <a:srgbClr val="A6DFDA"/>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latin typeface="微软雅黑" panose="020B0503020204020204" charset="-122"/>
              <a:ea typeface="微软雅黑" panose="020B0503020204020204" charset="-122"/>
            </a:endParaRPr>
          </a:p>
        </p:txBody>
      </p:sp>
      <p:sp>
        <p:nvSpPr>
          <p:cNvPr id="19" name="标题3"/>
          <p:cNvSpPr>
            <a:spLocks noChangeArrowheads="1"/>
          </p:cNvSpPr>
          <p:nvPr/>
        </p:nvSpPr>
        <p:spPr bwMode="auto">
          <a:xfrm>
            <a:off x="638238" y="4199972"/>
            <a:ext cx="490220" cy="560070"/>
          </a:xfrm>
          <a:prstGeom prst="roundRect">
            <a:avLst>
              <a:gd name="adj" fmla="val 11921"/>
            </a:avLst>
          </a:prstGeom>
          <a:solidFill>
            <a:srgbClr val="FFE4B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latin typeface="微软雅黑" panose="020B0503020204020204" charset="-122"/>
              <a:ea typeface="微软雅黑" panose="020B0503020204020204" charset="-122"/>
            </a:endParaRPr>
          </a:p>
        </p:txBody>
      </p:sp>
      <p:sp>
        <p:nvSpPr>
          <p:cNvPr id="20" name="标题3"/>
          <p:cNvSpPr>
            <a:spLocks noChangeArrowheads="1"/>
          </p:cNvSpPr>
          <p:nvPr/>
        </p:nvSpPr>
        <p:spPr bwMode="auto">
          <a:xfrm>
            <a:off x="638211" y="5210084"/>
            <a:ext cx="490537" cy="493713"/>
          </a:xfrm>
          <a:prstGeom prst="roundRect">
            <a:avLst>
              <a:gd name="adj" fmla="val 11921"/>
            </a:avLst>
          </a:prstGeom>
          <a:solidFill>
            <a:srgbClr val="E6D6F2"/>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latin typeface="微软雅黑" panose="020B0503020204020204" charset="-122"/>
              <a:ea typeface="微软雅黑" panose="020B0503020204020204" charset="-122"/>
            </a:endParaRPr>
          </a:p>
        </p:txBody>
      </p:sp>
      <p:sp>
        <p:nvSpPr>
          <p:cNvPr id="21" name="文字方塊 14"/>
          <p:cNvSpPr txBox="1"/>
          <p:nvPr/>
        </p:nvSpPr>
        <p:spPr>
          <a:xfrm>
            <a:off x="2243650" y="367082"/>
            <a:ext cx="7798169" cy="622477"/>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Complement each other</a:t>
            </a:r>
            <a:endParaRPr lang="zh-HK"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2"/>
          <p:cNvSpPr>
            <a:spLocks noChangeArrowheads="1"/>
          </p:cNvSpPr>
          <p:nvPr/>
        </p:nvSpPr>
        <p:spPr bwMode="auto">
          <a:xfrm>
            <a:off x="918908" y="2264492"/>
            <a:ext cx="10547668" cy="712470"/>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charset="-122"/>
              <a:ea typeface="微软雅黑" panose="020B0503020204020204" charset="-122"/>
            </a:endParaRPr>
          </a:p>
        </p:txBody>
      </p:sp>
      <p:sp>
        <p:nvSpPr>
          <p:cNvPr id="3" name="文本框 2"/>
          <p:cNvSpPr txBox="1"/>
          <p:nvPr/>
        </p:nvSpPr>
        <p:spPr>
          <a:xfrm>
            <a:off x="1165520" y="5384247"/>
            <a:ext cx="10204854" cy="923330"/>
          </a:xfrm>
          <a:prstGeom prst="rect">
            <a:avLst/>
          </a:prstGeom>
          <a:noFill/>
        </p:spPr>
        <p:txBody>
          <a:bodyPr wrap="square" rtlCol="0" anchor="t">
            <a:spAutoFit/>
          </a:bodyPr>
          <a:lstStyle/>
          <a:p>
            <a:pPr eaLnBrk="1" hangingPunct="1"/>
            <a:r>
              <a:rPr lang="en-US" altLang="zh-TW" dirty="0">
                <a:latin typeface="Times New Roman" panose="02020603050405020304" pitchFamily="18" charset="0"/>
                <a:ea typeface="DFKai-SB" panose="03000509000000000000" pitchFamily="65" charset="-120"/>
                <a:cs typeface="Times New Roman" panose="02020603050405020304" pitchFamily="18" charset="0"/>
                <a:sym typeface="黑体" panose="02010609060101010101" pitchFamily="49" charset="-122"/>
              </a:rPr>
              <a:t>In the elections after 2021, the Election Committee shall elect the Chief Executive and part of Legislative Council members, further strengthening the interaction between the Chief Executive and the Legislative Council.</a:t>
            </a:r>
            <a:endParaRPr lang="zh-CN" altLang="en-US" dirty="0"/>
          </a:p>
        </p:txBody>
      </p:sp>
      <p:sp>
        <p:nvSpPr>
          <p:cNvPr id="4" name="文本2"/>
          <p:cNvSpPr>
            <a:spLocks noChangeArrowheads="1"/>
          </p:cNvSpPr>
          <p:nvPr/>
        </p:nvSpPr>
        <p:spPr bwMode="auto">
          <a:xfrm>
            <a:off x="918908" y="4334592"/>
            <a:ext cx="10547668" cy="712470"/>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charset="-122"/>
              <a:ea typeface="微软雅黑" panose="020B0503020204020204" charset="-122"/>
            </a:endParaRPr>
          </a:p>
        </p:txBody>
      </p:sp>
      <p:sp>
        <p:nvSpPr>
          <p:cNvPr id="5" name="文本2"/>
          <p:cNvSpPr>
            <a:spLocks noChangeArrowheads="1"/>
          </p:cNvSpPr>
          <p:nvPr/>
        </p:nvSpPr>
        <p:spPr bwMode="auto">
          <a:xfrm>
            <a:off x="920178" y="5393137"/>
            <a:ext cx="10546398" cy="918210"/>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defTabSz="1151890" fontAlgn="auto">
              <a:lnSpc>
                <a:spcPct val="120000"/>
              </a:lnSpc>
              <a:spcBef>
                <a:spcPts val="0"/>
              </a:spcBef>
              <a:spcAft>
                <a:spcPts val="0"/>
              </a:spcAft>
              <a:defRPr/>
            </a:pPr>
            <a:endParaRPr lang="zh-CN" altLang="zh-CN" sz="1000" kern="0" dirty="0">
              <a:solidFill>
                <a:prstClr val="white">
                  <a:lumMod val="50000"/>
                </a:prstClr>
              </a:solidFill>
              <a:latin typeface="微软雅黑" panose="020B0503020204020204" charset="-122"/>
              <a:ea typeface="微软雅黑" panose="020B0503020204020204" charset="-122"/>
            </a:endParaRPr>
          </a:p>
        </p:txBody>
      </p:sp>
      <p:sp>
        <p:nvSpPr>
          <p:cNvPr id="6" name="Rectangle 5"/>
          <p:cNvSpPr/>
          <p:nvPr/>
        </p:nvSpPr>
        <p:spPr>
          <a:xfrm>
            <a:off x="5888251" y="3244334"/>
            <a:ext cx="415498" cy="369332"/>
          </a:xfrm>
          <a:prstGeom prst="rect">
            <a:avLst/>
          </a:prstGeom>
        </p:spPr>
        <p:txBody>
          <a:bodyPr wrap="none">
            <a:spAutoFit/>
          </a:bodyPr>
          <a:lstStyle/>
          <a:p>
            <a:r>
              <a:rPr lang="zh-TW" altLang="en-US" dirty="0"/>
              <a:t>，</a:t>
            </a:r>
          </a:p>
        </p:txBody>
      </p:sp>
    </p:spTree>
    <p:extLst>
      <p:ext uri="{BB962C8B-B14F-4D97-AF65-F5344CB8AC3E}">
        <p14:creationId xmlns:p14="http://schemas.microsoft.com/office/powerpoint/2010/main" val="234955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0419" name="内容占位符 2"/>
          <p:cNvSpPr txBox="1">
            <a:spLocks noChangeArrowheads="1"/>
          </p:cNvSpPr>
          <p:nvPr/>
        </p:nvSpPr>
        <p:spPr bwMode="auto">
          <a:xfrm>
            <a:off x="5041804" y="1712911"/>
            <a:ext cx="6745384"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courts of the Hong Kong Special Administrative Region at all levels shall be the judiciary of the Region, exercising the judicial power of the Region. </a:t>
            </a:r>
          </a:p>
          <a:p>
            <a:pPr algn="just" defTabSz="914400" eaLnBrk="1" hangingPunct="1">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courts of the Hong Kong Special Administrative Region shall exercise judicial power independently, free from any interference. Members of the judiciary shall be immune from legal action in the performance of their judicial functions.</a:t>
            </a:r>
            <a:endParaRPr lang="zh-CN" altLang="en-US" sz="28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0420" name="标题 1"/>
          <p:cNvSpPr>
            <a:spLocks noGrp="1"/>
          </p:cNvSpPr>
          <p:nvPr>
            <p:ph type="title"/>
          </p:nvPr>
        </p:nvSpPr>
        <p:spPr>
          <a:xfrm>
            <a:off x="3320561" y="162720"/>
            <a:ext cx="5349875" cy="935037"/>
          </a:xfrm>
        </p:spPr>
        <p:txBody>
          <a:bodyPr/>
          <a:lstStyle/>
          <a:p>
            <a:pPr algn="ctr" eaLnBrk="1" hangingPunct="1">
              <a:lnSpc>
                <a:spcPct val="150000"/>
              </a:lnSpc>
            </a:pP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Judiciary</a:t>
            </a:r>
            <a:endParaRPr lang="zh-CN"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0424" name="内容占位符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76521" y="1712911"/>
            <a:ext cx="4216400" cy="4079875"/>
          </a:xfrm>
        </p:spPr>
      </p:pic>
      <p:sp>
        <p:nvSpPr>
          <p:cNvPr id="60423" name="投影片編號版面配置區 4"/>
          <p:cNvSpPr>
            <a:spLocks noGrp="1"/>
          </p:cNvSpPr>
          <p:nvPr>
            <p:ph type="sldNum" sz="quarter" idx="12"/>
          </p:nvPr>
        </p:nvSpPr>
        <p:spPr>
          <a:xfrm>
            <a:off x="11007726" y="6230938"/>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077A7357-0945-41B7-9C14-2EC5E53BD951}" type="slidenum">
              <a:rPr lang="zh-CN" altLang="en-US" smtClean="0">
                <a:solidFill>
                  <a:schemeClr val="tx1"/>
                </a:solidFill>
              </a:rPr>
              <a:t>44</a:t>
            </a:fld>
            <a:endParaRPr lang="zh-CN" altLang="en-US" dirty="0">
              <a:solidFill>
                <a:schemeClr val="tx1"/>
              </a:solidFill>
            </a:endParaRPr>
          </a:p>
        </p:txBody>
      </p:sp>
      <p:sp>
        <p:nvSpPr>
          <p:cNvPr id="60421" name="文本框 2"/>
          <p:cNvSpPr txBox="1">
            <a:spLocks noChangeArrowheads="1"/>
          </p:cNvSpPr>
          <p:nvPr/>
        </p:nvSpPr>
        <p:spPr bwMode="auto">
          <a:xfrm>
            <a:off x="873872" y="5861606"/>
            <a:ext cx="283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kumimoji="1"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Judiciary of Hong Kong</a:t>
            </a:r>
            <a:endParaRPr kumimoji="1"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26755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内容占位符 2"/>
          <p:cNvSpPr txBox="1">
            <a:spLocks noChangeArrowheads="1"/>
          </p:cNvSpPr>
          <p:nvPr/>
        </p:nvSpPr>
        <p:spPr bwMode="auto">
          <a:xfrm>
            <a:off x="2190522" y="389152"/>
            <a:ext cx="7506269"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90000"/>
              </a:lnSpc>
              <a:buClrTx/>
              <a:buFont typeface="Arial" panose="020B0604020202020204" pitchFamily="34" charset="0"/>
              <a:buNone/>
            </a:pPr>
            <a:r>
              <a:rPr lang="en-US" altLang="zh-CN"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Structure of the </a:t>
            </a: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Judiciary</a:t>
            </a:r>
            <a:endParaRPr lang="zh-CN" altLang="en-US" sz="2800" dirty="0">
              <a:solidFill>
                <a:schemeClr val="tx1"/>
              </a:solidFill>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61445" name="投影片編號版面配置區 4"/>
          <p:cNvSpPr>
            <a:spLocks noGrp="1"/>
          </p:cNvSpPr>
          <p:nvPr>
            <p:ph type="sldNum" sz="quarter" idx="12"/>
          </p:nvPr>
        </p:nvSpPr>
        <p:spPr>
          <a:xfrm>
            <a:off x="11222832" y="6308725"/>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BDD7D1E4-D89D-44AB-B9A8-16076574A83E}" type="slidenum">
              <a:rPr lang="zh-CN" altLang="en-US" smtClean="0">
                <a:solidFill>
                  <a:schemeClr val="tx1"/>
                </a:solidFill>
              </a:rPr>
              <a:t>45</a:t>
            </a:fld>
            <a:endParaRPr lang="zh-CN" altLang="en-US" dirty="0">
              <a:solidFill>
                <a:schemeClr val="tx1"/>
              </a:solidFill>
            </a:endParaRPr>
          </a:p>
        </p:txBody>
      </p:sp>
      <p:pic>
        <p:nvPicPr>
          <p:cNvPr id="32" name="Picture 31">
            <a:extLst>
              <a:ext uri="{FF2B5EF4-FFF2-40B4-BE49-F238E27FC236}">
                <a16:creationId xmlns:a16="http://schemas.microsoft.com/office/drawing/2014/main" id="{645CA1AC-B1E7-4D0D-BB21-D326F19C08FF}"/>
              </a:ext>
            </a:extLst>
          </p:cNvPr>
          <p:cNvPicPr>
            <a:picLocks noChangeAspect="1"/>
          </p:cNvPicPr>
          <p:nvPr/>
        </p:nvPicPr>
        <p:blipFill>
          <a:blip r:embed="rId2"/>
          <a:stretch>
            <a:fillRect/>
          </a:stretch>
        </p:blipFill>
        <p:spPr>
          <a:xfrm>
            <a:off x="1885837" y="1062252"/>
            <a:ext cx="7810954" cy="5563854"/>
          </a:xfrm>
          <a:prstGeom prst="rect">
            <a:avLst/>
          </a:prstGeom>
        </p:spPr>
      </p:pic>
    </p:spTree>
    <p:extLst>
      <p:ext uri="{BB962C8B-B14F-4D97-AF65-F5344CB8AC3E}">
        <p14:creationId xmlns:p14="http://schemas.microsoft.com/office/powerpoint/2010/main" val="4143061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2467" name="内容占位符 2"/>
          <p:cNvSpPr txBox="1">
            <a:spLocks noChangeArrowheads="1"/>
          </p:cNvSpPr>
          <p:nvPr/>
        </p:nvSpPr>
        <p:spPr bwMode="auto">
          <a:xfrm>
            <a:off x="249117" y="1155811"/>
            <a:ext cx="5846883"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Court of Final Appeal exercises the power of final adjudication of the HKSAR.</a:t>
            </a:r>
          </a:p>
          <a:p>
            <a:pPr algn="just" defTabSz="914400" eaLnBrk="1" hangingPunct="1">
              <a:lnSpc>
                <a:spcPct val="150000"/>
              </a:lnSpc>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Court of Final Appeal exercises its power in accordance with </a:t>
            </a:r>
            <a:r>
              <a:rPr lang="en-US" altLang="zh-CN" sz="24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Hong Kong Court of Final Appeal Ordinance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(Cap.484) and other laws, handling appeals and related matters on civil and criminal judgements of the High Court (Court of Appeal and Court of First Instance). </a:t>
            </a:r>
            <a:endParaRPr lang="en-US" altLang="zh-CN" sz="2400" dirty="0">
              <a:solidFill>
                <a:schemeClr val="tx1"/>
              </a:solidFill>
              <a:latin typeface="DFKai-SB" panose="03000509000000000000" pitchFamily="65" charset="-120"/>
              <a:ea typeface="DFKai-SB" panose="03000509000000000000" pitchFamily="65" charset="-120"/>
            </a:endParaRPr>
          </a:p>
          <a:p>
            <a:pPr algn="just" defTabSz="914400" eaLnBrk="1" hangingPunct="1">
              <a:lnSpc>
                <a:spcPct val="150000"/>
              </a:lnSpc>
              <a:buClrTx/>
              <a:buFont typeface="Arial" panose="020B0604020202020204" pitchFamily="34" charset="0"/>
              <a:buChar char="•"/>
            </a:pP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6246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1675F87-2410-4A2B-84C8-D59DAA9441F6}" type="slidenum">
              <a:rPr lang="zh-CN" altLang="en-US" smtClean="0">
                <a:solidFill>
                  <a:schemeClr val="tx1"/>
                </a:solidFill>
              </a:rPr>
              <a:t>46</a:t>
            </a:fld>
            <a:endParaRPr lang="zh-CN" altLang="en-US" dirty="0">
              <a:solidFill>
                <a:schemeClr val="tx1"/>
              </a:solidFill>
            </a:endParaRPr>
          </a:p>
        </p:txBody>
      </p:sp>
      <p:sp>
        <p:nvSpPr>
          <p:cNvPr id="9" name="文字方塊 14"/>
          <p:cNvSpPr txBox="1"/>
          <p:nvPr/>
        </p:nvSpPr>
        <p:spPr>
          <a:xfrm>
            <a:off x="1514901" y="410747"/>
            <a:ext cx="7605287"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Court of Final Appeal</a:t>
            </a:r>
            <a:endParaRPr lang="zh-HK" altLang="en-US" sz="4400" b="1"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2470"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4262" y="1916722"/>
            <a:ext cx="4709538" cy="33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矩形 9"/>
          <p:cNvSpPr>
            <a:spLocks noChangeArrowheads="1"/>
          </p:cNvSpPr>
          <p:nvPr/>
        </p:nvSpPr>
        <p:spPr bwMode="auto">
          <a:xfrm>
            <a:off x="6644263" y="5365120"/>
            <a:ext cx="47095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Reference: Website of the Court of Final Appeal</a:t>
            </a:r>
            <a:endParaRPr lang="en-US" altLang="zh-CN" sz="1400" dirty="0">
              <a:solidFill>
                <a:schemeClr val="tx1"/>
              </a:solidFill>
              <a:latin typeface="DFKai-SB" panose="03000509000000000000" pitchFamily="65" charset="-120"/>
              <a:ea typeface="DFKai-SB" panose="03000509000000000000" pitchFamily="65" charset="-120"/>
            </a:endParaRPr>
          </a:p>
          <a:p>
            <a:pPr>
              <a:spcBef>
                <a:spcPct val="0"/>
              </a:spcBef>
              <a:buClrTx/>
              <a:buFont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https://www.hkcfa.hk/en/about/cfa_building/CFAB_PhotoGallery/index.html </a:t>
            </a:r>
          </a:p>
        </p:txBody>
      </p:sp>
    </p:spTree>
    <p:extLst>
      <p:ext uri="{BB962C8B-B14F-4D97-AF65-F5344CB8AC3E}">
        <p14:creationId xmlns:p14="http://schemas.microsoft.com/office/powerpoint/2010/main" val="1064527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3491" name="内容占位符 2"/>
          <p:cNvSpPr txBox="1">
            <a:spLocks noChangeArrowheads="1"/>
          </p:cNvSpPr>
          <p:nvPr/>
        </p:nvSpPr>
        <p:spPr bwMode="auto">
          <a:xfrm>
            <a:off x="567317" y="980647"/>
            <a:ext cx="11057365" cy="539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lnSpc>
                <a:spcPct val="150000"/>
              </a:lnSpc>
              <a:buClrTx/>
              <a:buFont typeface="Arial" panose="020B0604020202020204" pitchFamily="34" charset="0"/>
              <a:buChar char="•"/>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High Court is made up of the Court of Appeal and the Court of First Instance. It has both appellate and original jurisdiction, i.e. it can both hear appeals sent to it and try cases first taken to it.</a:t>
            </a:r>
          </a:p>
          <a:p>
            <a:pPr algn="just" defTabSz="914400" eaLnBrk="1" hangingPunct="1">
              <a:lnSpc>
                <a:spcPct val="150000"/>
              </a:lnSpc>
              <a:buClrTx/>
              <a:buFont typeface="Arial" panose="020B0604020202020204" pitchFamily="34" charset="0"/>
              <a:buChar char="•"/>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right of appeal is an important part of Hong Kong’s legal system, for it allows a higher court to review the judgement of a lower court. The appeal system seeks to ensure that any failures or mistakes claimed to have been made in or in relation to a court hearing, or indeed during an investigation, can be corrected by way of appeal to a higher court.</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t>47</a:t>
            </a:fld>
            <a:endParaRPr lang="zh-CN" altLang="en-US" dirty="0">
              <a:solidFill>
                <a:schemeClr val="tx1"/>
              </a:solidFill>
            </a:endParaRPr>
          </a:p>
        </p:txBody>
      </p:sp>
      <p:sp>
        <p:nvSpPr>
          <p:cNvPr id="9" name="文字方塊 14"/>
          <p:cNvSpPr txBox="1"/>
          <p:nvPr/>
        </p:nvSpPr>
        <p:spPr>
          <a:xfrm>
            <a:off x="4052765" y="227279"/>
            <a:ext cx="3822700"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4400" b="1" dirty="0">
                <a:latin typeface="Times New Roman" panose="02020603050405020304" pitchFamily="18" charset="0"/>
                <a:ea typeface="DFKai-SB" panose="03000509000000000000" pitchFamily="65" charset="-120"/>
                <a:cs typeface="Times New Roman" panose="02020603050405020304" pitchFamily="18" charset="0"/>
              </a:rPr>
              <a:t>High Court</a:t>
            </a:r>
            <a:endParaRPr lang="zh-HK" altLang="en-US" sz="4400" b="1"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40768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t>48</a:t>
            </a:fld>
            <a:endParaRPr lang="zh-CN" altLang="en-US" dirty="0">
              <a:solidFill>
                <a:schemeClr val="tx1"/>
              </a:solidFill>
            </a:endParaRPr>
          </a:p>
        </p:txBody>
      </p:sp>
      <p:sp>
        <p:nvSpPr>
          <p:cNvPr id="64515" name="内容占位符 2"/>
          <p:cNvSpPr txBox="1">
            <a:spLocks noChangeArrowheads="1"/>
          </p:cNvSpPr>
          <p:nvPr/>
        </p:nvSpPr>
        <p:spPr bwMode="auto">
          <a:xfrm>
            <a:off x="682717" y="299733"/>
            <a:ext cx="10756717" cy="507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buClrTx/>
              <a:buFont typeface="Arial" panose="020B0604020202020204" pitchFamily="34" charset="0"/>
              <a:buNone/>
            </a:pPr>
            <a:r>
              <a:rPr lang="en-US" altLang="zh-CN" sz="4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Chief Justice of the Judiciary</a:t>
            </a:r>
            <a:endParaRPr lang="en-US" altLang="zh-TW" sz="2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defTabSz="914400" eaLnBrk="1" hangingPunct="1">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Judges of the courts of the Hong Kong Special Administrative Region shall be  appointed by the Chief Executive on the recommendation of an independent commission of local judges, persons from the legal profession and eminent persons from other sectors.</a:t>
            </a:r>
            <a:r>
              <a:rPr lang="en-US" altLang="zh-HK" sz="2400" dirty="0">
                <a:solidFill>
                  <a:schemeClr val="tx1"/>
                </a:solidFill>
              </a:rPr>
              <a:t> </a:t>
            </a:r>
          </a:p>
          <a:p>
            <a:pPr marL="457200" indent="-457200" algn="just" defTabSz="914400" eaLnBrk="1" hangingPunct="1">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accordance with Article 90 of the Basic Law,</a:t>
            </a:r>
            <a:r>
              <a:rPr lang="en-US" altLang="zh-CN"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Justice of the Court of Final Appeal and the Chief Judge of the High Court of the Hong Kong Special Administrative Region shall be Chinese citizens who are permanent residents of the Region with no right of abode in any foreign country. </a:t>
            </a:r>
          </a:p>
          <a:p>
            <a:pPr marL="457200" indent="-457200" algn="just" defTabSz="914400" eaLnBrk="1" hangingPunct="1">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the case of the appointment or removal of judges of the Court of Final Appeal and the Chief Judge of the High Court of the Hong Kong Special Administrative Region, the Chief Executive shall obtain the endorsement of the Legislative Council and report such appointment or removal to the Standing Committee of the National People’s Congress for the record. </a:t>
            </a:r>
            <a:endPar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buClrTx/>
              <a:buFont typeface="Arial" panose="020B0604020202020204" pitchFamily="34" charset="0"/>
              <a:buChar char="•"/>
            </a:pPr>
            <a:endParaRPr lang="zh-CN" altLang="en-US" sz="2400" dirty="0">
              <a:solidFill>
                <a:schemeClr val="tx1"/>
              </a:solidFill>
              <a:latin typeface="PMingLiU" panose="02020500000000000000" pitchFamily="18" charset="-120"/>
              <a:ea typeface="PMingLiU" panose="02020500000000000000" pitchFamily="18" charset="-120"/>
            </a:endParaRPr>
          </a:p>
        </p:txBody>
      </p:sp>
      <p:sp>
        <p:nvSpPr>
          <p:cNvPr id="64518" name="矩形 16"/>
          <p:cNvSpPr>
            <a:spLocks noChangeArrowheads="1"/>
          </p:cNvSpPr>
          <p:nvPr/>
        </p:nvSpPr>
        <p:spPr bwMode="auto">
          <a:xfrm>
            <a:off x="983456" y="6188380"/>
            <a:ext cx="7953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None/>
            </a:pPr>
            <a:r>
              <a:rPr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Reference: https://www.basiclaw.gov.hk/en/basiclaw/chapter4.html</a:t>
            </a:r>
          </a:p>
        </p:txBody>
      </p:sp>
    </p:spTree>
    <p:extLst>
      <p:ext uri="{BB962C8B-B14F-4D97-AF65-F5344CB8AC3E}">
        <p14:creationId xmlns:p14="http://schemas.microsoft.com/office/powerpoint/2010/main" val="1913544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chemeClr val="tx1"/>
              </a:solidFill>
            </a:endParaRPr>
          </a:p>
        </p:txBody>
      </p:sp>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t>49</a:t>
            </a:fld>
            <a:endParaRPr lang="zh-CN" altLang="en-US" dirty="0">
              <a:solidFill>
                <a:schemeClr val="tx1"/>
              </a:solidFill>
            </a:endParaRPr>
          </a:p>
        </p:txBody>
      </p:sp>
      <p:sp>
        <p:nvSpPr>
          <p:cNvPr id="65539" name="内容占位符 2"/>
          <p:cNvSpPr txBox="1">
            <a:spLocks noChangeArrowheads="1"/>
          </p:cNvSpPr>
          <p:nvPr/>
        </p:nvSpPr>
        <p:spPr bwMode="auto">
          <a:xfrm>
            <a:off x="327804" y="95861"/>
            <a:ext cx="11535584" cy="743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40000"/>
              </a:lnSpc>
              <a:buClrTx/>
              <a:buFont typeface="Arial" panose="020B0604020202020204" pitchFamily="34" charset="0"/>
              <a:buNone/>
            </a:pP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Appointment of judicial officers</a:t>
            </a:r>
          </a:p>
          <a:p>
            <a:pPr marL="361950" indent="-361950" algn="just" defTabSz="914400" eaLnBrk="1" hangingPunct="1">
              <a:lnSpc>
                <a:spcPct val="140000"/>
              </a:lnSpc>
              <a:buClrTx/>
              <a:buFont typeface="Arial" panose="020B0604020202020204" pitchFamily="34" charset="0"/>
              <a:buChar char="•"/>
            </a:pP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Chief Executive appoints judges and other judicial officers based on the recommendation of the Judicial Officers Recommendation Commission, which is an independent statutory body composed of judges, persons from the legal profession and eminent persons from other sectors</a:t>
            </a:r>
            <a:r>
              <a:rPr lang="en-US" altLang="zh-CN" dirty="0">
                <a:solidFill>
                  <a:schemeClr val="tx1"/>
                </a:solidFill>
                <a:latin typeface="DFKai-SB" panose="03000509000000000000" pitchFamily="65" charset="-120"/>
                <a:ea typeface="DFKai-SB" panose="03000509000000000000" pitchFamily="65" charset="-120"/>
              </a:rPr>
              <a:t>.</a:t>
            </a:r>
          </a:p>
          <a:p>
            <a:pPr marL="361950" indent="-361950" algn="just" defTabSz="914400" eaLnBrk="1" hangingPunct="1">
              <a:lnSpc>
                <a:spcPct val="140000"/>
              </a:lnSpc>
              <a:buClrTx/>
              <a:buFont typeface="Arial" panose="020B0604020202020204" pitchFamily="34" charset="0"/>
              <a:buChar char="•"/>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Judges and other members of the judiciary of the HKSAR shall be chosen on the basis of their judicial and professional qualities and may be recruited from other common law jurisdictions.</a:t>
            </a:r>
          </a:p>
          <a:p>
            <a:pPr marL="361950" indent="-361950" algn="just" defTabSz="914400" eaLnBrk="1" hangingPunct="1">
              <a:lnSpc>
                <a:spcPct val="140000"/>
              </a:lnSpc>
              <a:buClrTx/>
              <a:buFont typeface="Arial" panose="020B0604020202020204" pitchFamily="34" charset="0"/>
              <a:buChar char="•"/>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According to the Basic Law, the courts of the HKSAR shall be vested with independent judicial power,</a:t>
            </a:r>
            <a:r>
              <a:rPr lang="en-US" altLang="zh-HK" dirty="0">
                <a:solidFill>
                  <a:schemeClr val="tx1"/>
                </a:solidFill>
              </a:rPr>
              <a:t> </a:t>
            </a:r>
            <a:r>
              <a:rPr lang="en-US" altLang="zh-HK"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including that of final adjudication. </a:t>
            </a:r>
          </a:p>
          <a:p>
            <a:pPr marL="361950" indent="-361950" algn="just" defTabSz="914400" eaLnBrk="1" hangingPunct="1">
              <a:lnSpc>
                <a:spcPct val="140000"/>
              </a:lnSpc>
              <a:buClrTx/>
              <a:buFont typeface="Arial" panose="020B0604020202020204" pitchFamily="34" charset="0"/>
              <a:buChar char="•"/>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judiciary of the HKSAR is independent from the executive authorities and the legislature, free from any interference. Members of the judiciary shall be immune from legal action in the performance of their judicial functions.</a:t>
            </a:r>
            <a:endParaRPr lang="en-US" altLang="zh-CN" dirty="0">
              <a:solidFill>
                <a:schemeClr val="tx1"/>
              </a:solidFill>
              <a:latin typeface="DFKai-SB" panose="03000509000000000000" pitchFamily="65" charset="-120"/>
              <a:ea typeface="DFKai-SB" panose="03000509000000000000" pitchFamily="65" charset="-120"/>
            </a:endParaRPr>
          </a:p>
          <a:p>
            <a:pPr marL="361950" indent="-361950" algn="just" defTabSz="914400" eaLnBrk="1" hangingPunct="1">
              <a:lnSpc>
                <a:spcPct val="140000"/>
              </a:lnSpc>
              <a:buClrTx/>
              <a:buFont typeface="Arial" panose="020B0604020202020204" pitchFamily="34" charset="0"/>
              <a:buChar char="•"/>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judicial independence does not mean that the judiciary can perform its functions without limits. The Chief Executive has the right to appoint or remove judges. </a:t>
            </a:r>
          </a:p>
          <a:p>
            <a:pPr marL="361950" indent="-361950" algn="just" defTabSz="914400" eaLnBrk="1" hangingPunct="1">
              <a:lnSpc>
                <a:spcPct val="140000"/>
              </a:lnSpc>
              <a:buClrTx/>
              <a:buFont typeface="Arial" panose="020B0604020202020204" pitchFamily="34" charset="0"/>
              <a:buChar char="•"/>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judiciary shall observe the interpretation of the Basic Law</a:t>
            </a:r>
            <a:r>
              <a:rPr lang="en-US" altLang="zh-CN"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made by</a:t>
            </a:r>
            <a:r>
              <a:rPr lang="en-US" altLang="zh-CN"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Standing Committee of the National People’s Congress</a:t>
            </a:r>
            <a:r>
              <a:rPr lang="en-US" altLang="zh-CN" dirty="0">
                <a:solidFill>
                  <a:schemeClr val="tx1"/>
                </a:solidFill>
                <a:latin typeface="DFKai-SB" panose="03000509000000000000" pitchFamily="65" charset="-120"/>
                <a:ea typeface="DFKai-SB" panose="03000509000000000000" pitchFamily="65" charset="-120"/>
              </a:rPr>
              <a:t>.</a:t>
            </a:r>
          </a:p>
          <a:p>
            <a:pPr defTabSz="914400" eaLnBrk="1" hangingPunct="1">
              <a:lnSpc>
                <a:spcPct val="140000"/>
              </a:lnSpc>
              <a:buClrTx/>
              <a:buFont typeface="Arial" panose="020B0604020202020204" pitchFamily="34" charset="0"/>
              <a:buChar char="•"/>
            </a:pPr>
            <a:endParaRPr lang="en-US" altLang="zh-CN"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614288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E8DCEB25-C7EE-4B1E-9BA4-A14F1699DCBD}" type="slidenum">
              <a:rPr lang="zh-CN" altLang="en-US" smtClean="0">
                <a:solidFill>
                  <a:schemeClr val="tx1"/>
                </a:solidFill>
              </a:rPr>
              <a:pPr fontAlgn="base">
                <a:spcBef>
                  <a:spcPct val="0"/>
                </a:spcBef>
                <a:spcAft>
                  <a:spcPct val="0"/>
                </a:spcAft>
                <a:buClrTx/>
                <a:buFontTx/>
                <a:buNone/>
              </a:pPr>
              <a:t>5</a:t>
            </a:fld>
            <a:endParaRPr lang="zh-CN" altLang="en-US" dirty="0">
              <a:solidFill>
                <a:schemeClr val="tx1"/>
              </a:solidFill>
            </a:endParaRPr>
          </a:p>
        </p:txBody>
      </p:sp>
      <p:sp>
        <p:nvSpPr>
          <p:cNvPr id="26627" name="内容占位符 2"/>
          <p:cNvSpPr>
            <a:spLocks noGrp="1"/>
          </p:cNvSpPr>
          <p:nvPr>
            <p:ph idx="4294967295"/>
          </p:nvPr>
        </p:nvSpPr>
        <p:spPr>
          <a:xfrm>
            <a:off x="671513" y="1727985"/>
            <a:ext cx="5281613" cy="2400300"/>
          </a:xfrm>
        </p:spPr>
        <p:txBody>
          <a:bodyPr wrap="square">
            <a:spAutoFit/>
          </a:bodyPr>
          <a:lstStyle/>
          <a:p>
            <a:pPr marL="0" indent="0" algn="just">
              <a:lnSpc>
                <a:spcPct val="150000"/>
              </a:lnSpc>
              <a:spcBef>
                <a:spcPct val="0"/>
              </a:spcBef>
              <a:buFont typeface="Wingdings 3" panose="05040102010807070707" pitchFamily="18" charset="2"/>
              <a:buNone/>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In 2021, the National People’s Congress exercised the power to decide on the system of special administrative regions and adopted a</a:t>
            </a:r>
            <a:r>
              <a:rPr lang="en-US" altLang="zh-CN"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Decision on Improving the Electoral System of the Hong Kong Special Administrative Region</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66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3225" y="1092557"/>
            <a:ext cx="47339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文本框 4"/>
          <p:cNvSpPr txBox="1">
            <a:spLocks noChangeArrowheads="1"/>
          </p:cNvSpPr>
          <p:nvPr/>
        </p:nvSpPr>
        <p:spPr bwMode="auto">
          <a:xfrm>
            <a:off x="547688" y="5735419"/>
            <a:ext cx="11199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en-US" altLang="zh-CN"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Question: </a:t>
            </a:r>
            <a:r>
              <a:rPr lang="en-US" altLang="zh-CN"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Why is the political structure of the Hong Kong Special Administrative Region (HKSAR) decided by the Central Authorities?</a:t>
            </a:r>
            <a:endParaRPr lang="zh-CN" altLang="en-US"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cxnSp>
        <p:nvCxnSpPr>
          <p:cNvPr id="11" name="直接连接符 10"/>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6633" name="文本框 3"/>
          <p:cNvSpPr txBox="1">
            <a:spLocks noChangeArrowheads="1"/>
          </p:cNvSpPr>
          <p:nvPr/>
        </p:nvSpPr>
        <p:spPr bwMode="auto">
          <a:xfrm>
            <a:off x="6753225" y="4258153"/>
            <a:ext cx="4733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On 11 March 2021, </a:t>
            </a:r>
            <a:r>
              <a:rPr lang="en-US" altLang="zh-CN"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Decision on Improving the Electoral System of the Hong Kong Special Administrative Region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was passed in the fourth Session of the 13th National People’s Congress.</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20703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t>50</a:t>
            </a:fld>
            <a:endParaRPr lang="zh-CN" altLang="en-US" dirty="0">
              <a:solidFill>
                <a:schemeClr val="tx1"/>
              </a:solidFill>
            </a:endParaRPr>
          </a:p>
        </p:txBody>
      </p:sp>
      <p:sp>
        <p:nvSpPr>
          <p:cNvPr id="66562" name="标题 1"/>
          <p:cNvSpPr>
            <a:spLocks noGrp="1"/>
          </p:cNvSpPr>
          <p:nvPr>
            <p:ph type="title" idx="4294967295"/>
          </p:nvPr>
        </p:nvSpPr>
        <p:spPr>
          <a:xfrm>
            <a:off x="2956754" y="478813"/>
            <a:ext cx="5895975" cy="923925"/>
          </a:xfrm>
        </p:spPr>
        <p:txBody>
          <a:bodyPr/>
          <a:lstStyle/>
          <a:p>
            <a:pPr algn="ctr" eaLnBrk="1" hangingPunct="1">
              <a:lnSpc>
                <a:spcPct val="150000"/>
              </a:lnSpc>
            </a:pP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 </a:t>
            </a:r>
            <a:r>
              <a:rPr lang="en-US" altLang="zh-CN" sz="4400" b="1"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endParaRPr lang="zh-CN" altLang="en-US" sz="4400" b="1" dirty="0">
              <a:solidFill>
                <a:schemeClr val="tx1"/>
              </a:solidFill>
              <a:latin typeface="DFKai-SB" panose="03000509000000000000" pitchFamily="65" charset="-120"/>
              <a:ea typeface="DFKai-SB" panose="03000509000000000000" pitchFamily="65" charset="-120"/>
            </a:endParaRPr>
          </a:p>
        </p:txBody>
      </p:sp>
      <p:sp>
        <p:nvSpPr>
          <p:cNvPr id="66563" name="内容占位符 2"/>
          <p:cNvSpPr txBox="1">
            <a:spLocks noChangeArrowheads="1"/>
          </p:cNvSpPr>
          <p:nvPr/>
        </p:nvSpPr>
        <p:spPr bwMode="auto">
          <a:xfrm>
            <a:off x="232834" y="1796988"/>
            <a:ext cx="11343816" cy="412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534988" indent="-361950" algn="just" defTabSz="914400" eaLnBrk="1" hangingPunct="1">
              <a:lnSpc>
                <a:spcPct val="150000"/>
              </a:lnSpc>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 97 of the Basic Law stipulates that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 </a:t>
            </a:r>
            <a:r>
              <a:rPr lang="en-US" altLang="zh-CN"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which are not organs of political power may be established in the Hong Kong Special Administrative Region, to be consulted by the government of the Region on district administration and other affairs, or to be responsible for providing services in such fields as culture, recreation and environmental sanitation. </a:t>
            </a:r>
          </a:p>
          <a:p>
            <a:pPr marL="534988" indent="-361950" algn="just" defTabSz="914400" eaLnBrk="1" hangingPunct="1">
              <a:lnSpc>
                <a:spcPct val="150000"/>
              </a:lnSpc>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District Councils are district </a:t>
            </a:r>
            <a:r>
              <a:rPr lang="en-US" altLang="zh-CN" sz="24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which are not organs of political power. </a:t>
            </a:r>
            <a:endParaRPr lang="zh-CN" altLang="en-US" sz="24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41983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875" y="-28129"/>
            <a:ext cx="8851768" cy="1283762"/>
          </a:xfrm>
        </p:spPr>
        <p:txBody>
          <a:bodyPr/>
          <a:lstStyle/>
          <a:p>
            <a:pPr algn="ctr"/>
            <a:br>
              <a:rPr lang="en-US" altLang="zh-TW" sz="1600" dirty="0">
                <a:solidFill>
                  <a:srgbClr val="000000"/>
                </a:solidFill>
                <a:highlight>
                  <a:srgbClr val="00FFFF"/>
                </a:highlight>
                <a:latin typeface="標楷體" panose="03000509000000000000" pitchFamily="65" charset="-120"/>
                <a:ea typeface="標楷體" panose="03000509000000000000" pitchFamily="65" charset="-120"/>
              </a:rPr>
            </a:br>
            <a:r>
              <a:rPr lang="en-US" sz="2800" b="1" i="0" dirty="0">
                <a:solidFill>
                  <a:srgbClr val="000000"/>
                </a:solidFill>
                <a:effectLst/>
                <a:latin typeface="Times New Roman" panose="02020603050405020304" pitchFamily="18" charset="0"/>
                <a:cs typeface="Times New Roman" panose="02020603050405020304" pitchFamily="18" charset="0"/>
              </a:rPr>
              <a:t>The District Councils (Amendment) Ordinance 2023 (the Ordinance) has been published and comes into effect</a:t>
            </a:r>
            <a:endParaRPr 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Content Placeholder 2"/>
          <p:cNvSpPr>
            <a:spLocks noGrp="1"/>
          </p:cNvSpPr>
          <p:nvPr>
            <p:ph idx="1"/>
          </p:nvPr>
        </p:nvSpPr>
        <p:spPr>
          <a:xfrm>
            <a:off x="531813" y="1622401"/>
            <a:ext cx="10789779" cy="4619007"/>
          </a:xfrm>
        </p:spPr>
        <p:txBody>
          <a:bodyPr/>
          <a:lstStyle/>
          <a:p>
            <a:pPr algn="just">
              <a:lnSpc>
                <a:spcPct val="107000"/>
              </a:lnSpc>
              <a:spcAft>
                <a:spcPts val="800"/>
              </a:spcAft>
            </a:pPr>
            <a:r>
              <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District Councils (Amendment) Ordinance 2023 (the Ordinance) was formally gazetted and came into effect on 10 July 2023. The Ordinance restructures the District Councils and strengthens the district governance framework to improve governance efficacy. </a:t>
            </a:r>
            <a:endParaRPr lang="en-US" sz="16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algn="just">
              <a:lnSpc>
                <a:spcPct val="107000"/>
              </a:lnSpc>
              <a:spcAft>
                <a:spcPts val="800"/>
              </a:spcAft>
            </a:pPr>
            <a:r>
              <a:rPr lang="en-US" sz="16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Reforming the District</a:t>
            </a:r>
            <a:r>
              <a:rPr lang="en-US" sz="16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 Council</a:t>
            </a:r>
            <a:r>
              <a:rPr lang="en-US" sz="16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s is an integral part of improving district governance. With the commencement of the Ordinance, the principle of “patriots administering Hong Kong” is fully implemented institutionally. The District Councils  will return to their original positioning under the Basic Law and perform their services and advisory functions, and support the Government in district work. The efficacy of district governance would be enhanced, thereby achieving good governance and enhancing citizens' sense of happiness and satisfaction.</a:t>
            </a:r>
          </a:p>
          <a:p>
            <a:pPr algn="just">
              <a:lnSpc>
                <a:spcPct val="107000"/>
              </a:lnSpc>
              <a:spcAft>
                <a:spcPts val="800"/>
              </a:spcAft>
            </a:pPr>
            <a:r>
              <a:rPr lang="en-US" sz="16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After the Ordinance came into effect, the new term of District Councils was formed on January 1, 2024. For information regarding the functions of the District Councils and details about the recent District Council election, please refer to the following websites:</a:t>
            </a:r>
          </a:p>
          <a:p>
            <a:pPr marL="0" indent="0" algn="just">
              <a:lnSpc>
                <a:spcPct val="107000"/>
              </a:lnSpc>
              <a:spcAft>
                <a:spcPts val="800"/>
              </a:spcAft>
              <a:buNone/>
            </a:pPr>
            <a:r>
              <a:rPr lang="en-US" altLang="zh-TW" sz="1200" dirty="0">
                <a:solidFill>
                  <a:schemeClr val="tx1"/>
                </a:solidFill>
                <a:latin typeface="Times New Roman" panose="02020603050405020304" pitchFamily="18" charset="0"/>
                <a:ea typeface="新細明體" panose="02020500000000000000" pitchFamily="18" charset="-120"/>
                <a:cs typeface="Times New Roman" panose="02020603050405020304" pitchFamily="18" charset="0"/>
              </a:rPr>
              <a:t>References:</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lvl="1">
              <a:buClr>
                <a:srgbClr val="A53010"/>
              </a:buClr>
              <a:buFont typeface="Arial" panose="020B0604020202020204" pitchFamily="34" charset="0"/>
              <a:buChar char="•"/>
            </a:pPr>
            <a:r>
              <a:rPr lang="en-US" sz="1200" b="0" i="0" dirty="0">
                <a:solidFill>
                  <a:schemeClr val="tx1"/>
                </a:solidFill>
                <a:effectLst/>
                <a:latin typeface="Times New Roman" panose="02020603050405020304" pitchFamily="18" charset="0"/>
                <a:cs typeface="Times New Roman" panose="02020603050405020304" pitchFamily="18" charset="0"/>
              </a:rPr>
              <a:t>Constitutional and Mainland Affairs Bureau</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https://www.cmab.gov.hk/tc/issues/improve_district.htm</a:t>
            </a:r>
          </a:p>
          <a:p>
            <a:pPr lvl="1">
              <a:buClr>
                <a:srgbClr val="A53010"/>
              </a:buClr>
              <a:buFont typeface="Arial" panose="020B0604020202020204" pitchFamily="34" charset="0"/>
              <a:buChar cha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District Councils (Amendment) Ordinance 2023 : https://www.elegislation.gov.hk/hk/2023/19!zh-hant-hk</a:t>
            </a:r>
            <a:endParaRPr lang="en-US" sz="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a:defRPr/>
            </a:pPr>
            <a:fld id="{88299A09-2081-489E-B6C1-5B959CC30B3C}" type="slidenum">
              <a:rPr lang="zh-CN" altLang="en-US" smtClean="0"/>
              <a:pPr>
                <a:defRPr/>
              </a:pPr>
              <a:t>51</a:t>
            </a:fld>
            <a:endParaRPr lang="zh-CN" altLang="en-US"/>
          </a:p>
        </p:txBody>
      </p:sp>
      <p:sp>
        <p:nvSpPr>
          <p:cNvPr id="8" name="投影片編號版面配置區 5">
            <a:extLst>
              <a:ext uri="{FF2B5EF4-FFF2-40B4-BE49-F238E27FC236}">
                <a16:creationId xmlns:a16="http://schemas.microsoft.com/office/drawing/2014/main" id="{0D74A34A-7945-444A-8F73-F17DF37CC76F}"/>
              </a:ext>
            </a:extLst>
          </p:cNvPr>
          <p:cNvSpPr txBox="1">
            <a:spLocks/>
          </p:cNvSpPr>
          <p:nvPr/>
        </p:nvSpPr>
        <p:spPr bwMode="gray">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20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51</a:t>
            </a:fld>
            <a:endParaRPr lang="zh-CN" altLang="en-US" dirty="0">
              <a:solidFill>
                <a:schemeClr val="tx1"/>
              </a:solidFill>
            </a:endParaRPr>
          </a:p>
        </p:txBody>
      </p:sp>
      <p:graphicFrame>
        <p:nvGraphicFramePr>
          <p:cNvPr id="4" name="表格 5">
            <a:extLst>
              <a:ext uri="{FF2B5EF4-FFF2-40B4-BE49-F238E27FC236}">
                <a16:creationId xmlns:a16="http://schemas.microsoft.com/office/drawing/2014/main" id="{F7CD981C-BBD6-4D06-8C1C-2C1BF5FDB6BB}"/>
              </a:ext>
            </a:extLst>
          </p:cNvPr>
          <p:cNvGraphicFramePr>
            <a:graphicFrameLocks noGrp="1"/>
          </p:cNvGraphicFramePr>
          <p:nvPr>
            <p:extLst>
              <p:ext uri="{D42A27DB-BD31-4B8C-83A1-F6EECF244321}">
                <p14:modId xmlns:p14="http://schemas.microsoft.com/office/powerpoint/2010/main" val="871880407"/>
              </p:ext>
            </p:extLst>
          </p:nvPr>
        </p:nvGraphicFramePr>
        <p:xfrm>
          <a:off x="1" y="787400"/>
          <a:ext cx="1432874" cy="365760"/>
        </p:xfrm>
        <a:graphic>
          <a:graphicData uri="http://schemas.openxmlformats.org/drawingml/2006/table">
            <a:tbl>
              <a:tblPr firstRow="1" bandRow="1">
                <a:tableStyleId>{5C22544A-7EE6-4342-B048-85BDC9FD1C3A}</a:tableStyleId>
              </a:tblPr>
              <a:tblGrid>
                <a:gridCol w="1432874">
                  <a:extLst>
                    <a:ext uri="{9D8B030D-6E8A-4147-A177-3AD203B41FA5}">
                      <a16:colId xmlns:a16="http://schemas.microsoft.com/office/drawing/2014/main" val="653174480"/>
                    </a:ext>
                  </a:extLst>
                </a:gridCol>
              </a:tblGrid>
              <a:tr h="330404">
                <a:tc>
                  <a:txBody>
                    <a:bodyPr/>
                    <a:lstStyle/>
                    <a:p>
                      <a:r>
                        <a:rPr lang="en-US" dirty="0"/>
                        <a:t>Reference </a:t>
                      </a:r>
                    </a:p>
                  </a:txBody>
                  <a:tcPr/>
                </a:tc>
                <a:extLst>
                  <a:ext uri="{0D108BD9-81ED-4DB2-BD59-A6C34878D82A}">
                    <a16:rowId xmlns:a16="http://schemas.microsoft.com/office/drawing/2014/main" val="2535742278"/>
                  </a:ext>
                </a:extLst>
              </a:tr>
            </a:tbl>
          </a:graphicData>
        </a:graphic>
      </p:graphicFrame>
    </p:spTree>
    <p:extLst>
      <p:ext uri="{BB962C8B-B14F-4D97-AF65-F5344CB8AC3E}">
        <p14:creationId xmlns:p14="http://schemas.microsoft.com/office/powerpoint/2010/main" val="1729296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CE2A4B7-2FC8-4842-9786-CD14A2A7823E}" type="slidenum">
              <a:rPr lang="zh-CN" altLang="en-US" smtClean="0">
                <a:solidFill>
                  <a:schemeClr val="tx1"/>
                </a:solidFill>
              </a:rPr>
              <a:t>52</a:t>
            </a:fld>
            <a:endParaRPr lang="zh-CN" altLang="en-US" dirty="0">
              <a:solidFill>
                <a:schemeClr val="tx1"/>
              </a:solidFill>
            </a:endParaRPr>
          </a:p>
        </p:txBody>
      </p:sp>
      <p:sp>
        <p:nvSpPr>
          <p:cNvPr id="67589" name="标题 1"/>
          <p:cNvSpPr>
            <a:spLocks noGrp="1"/>
          </p:cNvSpPr>
          <p:nvPr>
            <p:ph type="title" idx="4294967295"/>
          </p:nvPr>
        </p:nvSpPr>
        <p:spPr>
          <a:xfrm>
            <a:off x="3267218" y="93430"/>
            <a:ext cx="5159375" cy="923925"/>
          </a:xfrm>
        </p:spPr>
        <p:txBody>
          <a:bodyPr/>
          <a:lstStyle/>
          <a:p>
            <a:pPr algn="ctr" eaLnBrk="1" hangingPunct="1">
              <a:lnSpc>
                <a:spcPct val="150000"/>
              </a:lnSpc>
            </a:pPr>
            <a:r>
              <a:rPr lang="en-US" altLang="zh-TW"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Public servants</a:t>
            </a:r>
            <a:endParaRPr lang="zh-CN"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7587" name="内容占位符 2"/>
          <p:cNvSpPr txBox="1">
            <a:spLocks noChangeArrowheads="1"/>
          </p:cNvSpPr>
          <p:nvPr/>
        </p:nvSpPr>
        <p:spPr bwMode="auto">
          <a:xfrm>
            <a:off x="120771" y="1022594"/>
            <a:ext cx="11593902" cy="232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921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534988" indent="-361950" algn="just" defTabSz="914400" eaLnBrk="1" hangingPunct="1">
              <a:lnSpc>
                <a:spcPct val="150000"/>
              </a:lnSpc>
              <a:buClrTx/>
              <a:buFont typeface="Arial" panose="020B0604020202020204" pitchFamily="34" charset="0"/>
              <a:buChar char="•"/>
            </a:pP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Public servants serving in all government departments of the Hong Kong Special Administrative Region must be permanent residents of the Region. They must be dedicated to their duties and be responsible to the Government of the Hong Kong Special Administrative Region.</a:t>
            </a:r>
            <a:endParaRPr lang="en-US" altLang="zh-CN" sz="2200" dirty="0">
              <a:solidFill>
                <a:schemeClr val="tx1"/>
              </a:solidFill>
              <a:latin typeface="PMingLiU" panose="02020500000000000000" pitchFamily="18" charset="-120"/>
              <a:ea typeface="PMingLiU" panose="02020500000000000000" pitchFamily="18" charset="-120"/>
            </a:endParaRPr>
          </a:p>
          <a:p>
            <a:pPr marL="534988" indent="-361950" algn="just" defTabSz="914400" eaLnBrk="1" hangingPunct="1">
              <a:lnSpc>
                <a:spcPct val="150000"/>
              </a:lnSpc>
              <a:buClrTx/>
              <a:buFont typeface="Arial" panose="020B0604020202020204" pitchFamily="34" charset="0"/>
              <a:buChar char="•"/>
            </a:pPr>
            <a:endParaRPr lang="zh-CN" altLang="en-US" sz="2200" dirty="0">
              <a:solidFill>
                <a:schemeClr val="tx1"/>
              </a:solidFill>
              <a:latin typeface="PMingLiU" panose="02020500000000000000" pitchFamily="18" charset="-120"/>
              <a:ea typeface="PMingLiU" panose="02020500000000000000" pitchFamily="18" charset="-120"/>
            </a:endParaRPr>
          </a:p>
          <a:p>
            <a:pPr marL="534988" indent="-361950" algn="just" defTabSz="914400" eaLnBrk="1" hangingPunct="1">
              <a:lnSpc>
                <a:spcPct val="150000"/>
              </a:lnSpc>
              <a:buClrTx/>
              <a:buFont typeface="Arial" panose="020B0604020202020204" pitchFamily="34" charset="0"/>
              <a:buChar char="•"/>
            </a:pPr>
            <a:endParaRPr lang="zh-CN" altLang="en-US" sz="2200" dirty="0">
              <a:solidFill>
                <a:schemeClr val="tx1"/>
              </a:solidFill>
              <a:latin typeface="PMingLiU" panose="02020500000000000000" pitchFamily="18" charset="-120"/>
              <a:ea typeface="PMingLiU" panose="02020500000000000000" pitchFamily="18" charset="-120"/>
            </a:endParaRPr>
          </a:p>
        </p:txBody>
      </p:sp>
      <p:sp>
        <p:nvSpPr>
          <p:cNvPr id="2" name="文本框 1"/>
          <p:cNvSpPr txBox="1"/>
          <p:nvPr/>
        </p:nvSpPr>
        <p:spPr>
          <a:xfrm>
            <a:off x="8575308" y="2840187"/>
            <a:ext cx="3288080" cy="507831"/>
          </a:xfrm>
          <a:prstGeom prst="rect">
            <a:avLst/>
          </a:prstGeom>
          <a:noFill/>
        </p:spPr>
        <p:txBody>
          <a:bodyPr wrap="none" rtlCol="0" anchor="t">
            <a:spAutoFit/>
          </a:bodyPr>
          <a:lstStyle/>
          <a:p>
            <a:pPr defTabSz="914400" eaLnBrk="1" hangingPunct="1">
              <a:lnSpc>
                <a:spcPct val="150000"/>
              </a:lnSpc>
              <a:buClrTx/>
            </a:pPr>
            <a:r>
              <a:rPr lang="zh-CN" altLang="en-US" dirty="0">
                <a:solidFill>
                  <a:srgbClr val="000000"/>
                </a:solidFill>
                <a:latin typeface="PMingLiU" panose="02020500000000000000" pitchFamily="18" charset="-120"/>
                <a:ea typeface="PMingLiU" panose="02020500000000000000" pitchFamily="18" charset="-120"/>
                <a:sym typeface="Wingdings 3" panose="05040102010807070707" pitchFamily="18" charset="2"/>
              </a:rPr>
              <a:t> </a:t>
            </a:r>
            <a:r>
              <a:rPr lang="en-US" altLang="zh-CN"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sym typeface="Wingdings 3" panose="05040102010807070707" pitchFamily="18" charset="2"/>
              </a:rPr>
              <a:t>Oath-taking by public servants</a:t>
            </a:r>
            <a:endParaRPr lang="zh-CN" altLang="en-US" dirty="0"/>
          </a:p>
        </p:txBody>
      </p:sp>
      <p:sp>
        <p:nvSpPr>
          <p:cNvPr id="3" name="文字方塊 2"/>
          <p:cNvSpPr txBox="1"/>
          <p:nvPr/>
        </p:nvSpPr>
        <p:spPr>
          <a:xfrm>
            <a:off x="328612" y="6041092"/>
            <a:ext cx="6656650" cy="307777"/>
          </a:xfrm>
          <a:prstGeom prst="rect">
            <a:avLst/>
          </a:prstGeom>
          <a:noFill/>
        </p:spPr>
        <p:txBody>
          <a:bodyPr wrap="square" rtlCol="0">
            <a:spAutoFit/>
          </a:bodyPr>
          <a:lstStyle/>
          <a:p>
            <a:r>
              <a:rPr lang="en-US" altLang="zh-HK" sz="1400" dirty="0">
                <a:latin typeface="Times New Roman" panose="02020603050405020304" pitchFamily="18" charset="0"/>
                <a:cs typeface="Times New Roman" panose="02020603050405020304" pitchFamily="18" charset="0"/>
              </a:rPr>
              <a:t>Reference: https://www.news.gov.hk/eng/2022/07/20220701/20220701_122112_073.html</a:t>
            </a:r>
            <a:endParaRPr lang="zh-HK" altLang="en-US" sz="1400"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95372DB8-2182-45B1-BB56-B2B6FD5D7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265" y="2825854"/>
            <a:ext cx="4514328" cy="3009552"/>
          </a:xfrm>
          <a:prstGeom prst="rect">
            <a:avLst/>
          </a:prstGeom>
        </p:spPr>
      </p:pic>
    </p:spTree>
    <p:extLst>
      <p:ext uri="{BB962C8B-B14F-4D97-AF65-F5344CB8AC3E}">
        <p14:creationId xmlns:p14="http://schemas.microsoft.com/office/powerpoint/2010/main" val="78481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4985780-A508-440D-BB1C-BDAED7122A12}" type="slidenum">
              <a:rPr lang="zh-CN" altLang="en-US" smtClean="0">
                <a:solidFill>
                  <a:schemeClr val="tx1"/>
                </a:solidFill>
              </a:rPr>
              <a:t>53</a:t>
            </a:fld>
            <a:endParaRPr lang="zh-CN" altLang="en-US" dirty="0">
              <a:solidFill>
                <a:schemeClr val="tx1"/>
              </a:solidFill>
            </a:endParaRPr>
          </a:p>
        </p:txBody>
      </p:sp>
      <p:sp>
        <p:nvSpPr>
          <p:cNvPr id="7" name="文字方塊 14"/>
          <p:cNvSpPr txBox="1"/>
          <p:nvPr/>
        </p:nvSpPr>
        <p:spPr>
          <a:xfrm>
            <a:off x="671513" y="469254"/>
            <a:ext cx="10533299" cy="1173175"/>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TW" sz="36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 Principle of “patriots administering Hong Kong” permeates through the Basic Law</a:t>
            </a:r>
            <a:r>
              <a:rPr lang="en-US" altLang="zh-TW" sz="3600" b="1" i="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 </a:t>
            </a:r>
            <a:endParaRPr lang="zh-HK" altLang="en-US" sz="3600" b="1" i="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内容占位符 2"/>
          <p:cNvSpPr txBox="1">
            <a:spLocks/>
          </p:cNvSpPr>
          <p:nvPr/>
        </p:nvSpPr>
        <p:spPr bwMode="auto">
          <a:xfrm>
            <a:off x="1189283" y="1786508"/>
            <a:ext cx="9150106" cy="4319504"/>
          </a:xfrm>
          <a:prstGeom prst="rect">
            <a:avLst/>
          </a:prstGeom>
          <a:noFill/>
          <a:ln>
            <a:noFill/>
          </a:ln>
        </p:spPr>
        <p:txBody>
          <a:bodyPr vert="horz" wrap="square" lIns="91440" tIns="45720" rIns="91440" bIns="45720" numCol="1" anchor="t" anchorCtr="0" compatLnSpc="1"/>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marL="0" indent="0">
              <a:lnSpc>
                <a:spcPct val="150000"/>
              </a:lnSpc>
              <a:buFont typeface="Wingdings 3" panose="05040102010807070707" pitchFamily="18" charset="2"/>
              <a:buNone/>
            </a:pPr>
            <a:r>
              <a:rPr lang="zh-CN" altLang="en-US" sz="2800" dirty="0">
                <a:solidFill>
                  <a:schemeClr val="tx1"/>
                </a:solidFill>
                <a:latin typeface="DFKai-SB" panose="03000509000000000000" pitchFamily="65" charset="-120"/>
                <a:ea typeface="DFKai-SB" panose="03000509000000000000" pitchFamily="65" charset="-120"/>
              </a:rPr>
              <a:t>    </a:t>
            </a:r>
            <a:r>
              <a:rPr lang="zh-CN" altLang="en-US" sz="3200" dirty="0">
                <a:solidFill>
                  <a:schemeClr val="tx1"/>
                </a:solidFill>
                <a:latin typeface="DFKai-SB" panose="03000509000000000000" pitchFamily="65" charset="-120"/>
                <a:ea typeface="DFKai-SB" panose="03000509000000000000" pitchFamily="65" charset="-120"/>
              </a:rPr>
              <a:t>港人治港有個界綫和標準，就是必須由以愛國者</a:t>
            </a:r>
            <a:r>
              <a:rPr lang="zh-TW" altLang="en-US" sz="3200" dirty="0">
                <a:solidFill>
                  <a:schemeClr val="tx1"/>
                </a:solidFill>
                <a:latin typeface="DFKai-SB" panose="03000509000000000000" pitchFamily="65" charset="-120"/>
                <a:ea typeface="DFKai-SB" panose="03000509000000000000" pitchFamily="65" charset="-120"/>
              </a:rPr>
              <a:t>為</a:t>
            </a:r>
            <a:r>
              <a:rPr lang="zh-CN" altLang="en-US" sz="3200" dirty="0">
                <a:solidFill>
                  <a:schemeClr val="tx1"/>
                </a:solidFill>
                <a:latin typeface="DFKai-SB" panose="03000509000000000000" pitchFamily="65" charset="-120"/>
                <a:ea typeface="DFKai-SB" panose="03000509000000000000" pitchFamily="65" charset="-120"/>
              </a:rPr>
              <a:t>主體的港人來治理香港。甚麽叫愛國者？愛國者的標準是，尊重自己民族，誠心誠意擁護祖國恢復行使對香港的主權，不損害香港的繁榮和穩定。</a:t>
            </a:r>
            <a:endParaRPr lang="en-US" altLang="zh-CN" sz="3200" dirty="0">
              <a:solidFill>
                <a:schemeClr val="tx1"/>
              </a:solidFill>
              <a:latin typeface="DFKai-SB" panose="03000509000000000000" pitchFamily="65" charset="-120"/>
              <a:ea typeface="DFKai-SB" panose="03000509000000000000" pitchFamily="65" charset="-120"/>
            </a:endParaRPr>
          </a:p>
          <a:p>
            <a:pPr marL="0" indent="0" algn="ctr">
              <a:lnSpc>
                <a:spcPct val="150000"/>
              </a:lnSpc>
              <a:buFont typeface="Wingdings 3" panose="05040102010807070707" pitchFamily="18" charset="2"/>
              <a:buNone/>
            </a:pPr>
            <a:r>
              <a:rPr lang="en-US" altLang="zh-CN" sz="2000" dirty="0">
                <a:solidFill>
                  <a:schemeClr val="tx1"/>
                </a:solidFill>
                <a:latin typeface="DFKai-SB" panose="03000509000000000000" pitchFamily="65" charset="-120"/>
                <a:ea typeface="DFKai-SB" panose="03000509000000000000" pitchFamily="65" charset="-120"/>
              </a:rPr>
              <a:t>                               </a:t>
            </a:r>
            <a:r>
              <a:rPr lang="zh-TW" altLang="en-US" sz="2000" dirty="0">
                <a:solidFill>
                  <a:schemeClr val="tx1"/>
                </a:solidFill>
                <a:latin typeface="DFKai-SB" panose="03000509000000000000" pitchFamily="65" charset="-120"/>
                <a:ea typeface="DFKai-SB" panose="03000509000000000000" pitchFamily="65" charset="-120"/>
              </a:rPr>
              <a:t>來源</a:t>
            </a:r>
            <a:r>
              <a:rPr lang="en-US" altLang="zh-TW" sz="2000" dirty="0">
                <a:solidFill>
                  <a:schemeClr val="tx1"/>
                </a:solidFill>
                <a:latin typeface="DFKai-SB" panose="03000509000000000000" pitchFamily="65" charset="-120"/>
                <a:ea typeface="DFKai-SB" panose="03000509000000000000" pitchFamily="65" charset="-12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選自</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鄧小平論香港</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，第二版，</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spcBef>
                <a:spcPct val="0"/>
              </a:spcBef>
              <a:buFont typeface="Wingdings 3" panose="05040102010807070707" pitchFamily="18" charset="2"/>
              <a:buNone/>
            </a:pP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三聯書店（香港）有限公司，第</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頁</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r">
              <a:lnSpc>
                <a:spcPct val="150000"/>
              </a:lnSpc>
              <a:buFont typeface="Wingdings 3" panose="05040102010807070707" pitchFamily="18" charset="2"/>
              <a:buNone/>
            </a:pPr>
            <a:endParaRPr lang="zh-CN" altLang="en-US" sz="2400" dirty="0">
              <a:solidFill>
                <a:schemeClr val="tx1"/>
              </a:solidFill>
              <a:latin typeface="DFKai-SB" panose="03000509000000000000" pitchFamily="65" charset="-120"/>
              <a:ea typeface="DFKai-SB" panose="03000509000000000000" pitchFamily="65" charset="-120"/>
            </a:endParaRPr>
          </a:p>
        </p:txBody>
      </p:sp>
      <p:graphicFrame>
        <p:nvGraphicFramePr>
          <p:cNvPr id="2" name="表格 2">
            <a:extLst>
              <a:ext uri="{FF2B5EF4-FFF2-40B4-BE49-F238E27FC236}">
                <a16:creationId xmlns:a16="http://schemas.microsoft.com/office/drawing/2014/main" id="{951A2BF6-DC07-4848-9195-06E563BC99B0}"/>
              </a:ext>
            </a:extLst>
          </p:cNvPr>
          <p:cNvGraphicFramePr>
            <a:graphicFrameLocks noGrp="1"/>
          </p:cNvGraphicFramePr>
          <p:nvPr>
            <p:extLst>
              <p:ext uri="{D42A27DB-BD31-4B8C-83A1-F6EECF244321}">
                <p14:modId xmlns:p14="http://schemas.microsoft.com/office/powerpoint/2010/main" val="857874614"/>
              </p:ext>
            </p:extLst>
          </p:nvPr>
        </p:nvGraphicFramePr>
        <p:xfrm>
          <a:off x="8119562" y="6070059"/>
          <a:ext cx="2520272" cy="347645"/>
        </p:xfrm>
        <a:graphic>
          <a:graphicData uri="http://schemas.openxmlformats.org/drawingml/2006/table">
            <a:tbl>
              <a:tblPr firstRow="1" bandRow="1">
                <a:tableStyleId>{5C22544A-7EE6-4342-B048-85BDC9FD1C3A}</a:tableStyleId>
              </a:tblPr>
              <a:tblGrid>
                <a:gridCol w="2520272">
                  <a:extLst>
                    <a:ext uri="{9D8B030D-6E8A-4147-A177-3AD203B41FA5}">
                      <a16:colId xmlns:a16="http://schemas.microsoft.com/office/drawing/2014/main" val="3850510341"/>
                    </a:ext>
                  </a:extLst>
                </a:gridCol>
              </a:tblGrid>
              <a:tr h="347645">
                <a:tc>
                  <a:txBody>
                    <a:bodyPr/>
                    <a:lstStyle/>
                    <a:p>
                      <a:r>
                        <a:rPr lang="en-US" sz="1600" dirty="0"/>
                        <a:t>Chinese version only</a:t>
                      </a:r>
                    </a:p>
                  </a:txBody>
                  <a:tcPr/>
                </a:tc>
                <a:extLst>
                  <a:ext uri="{0D108BD9-81ED-4DB2-BD59-A6C34878D82A}">
                    <a16:rowId xmlns:a16="http://schemas.microsoft.com/office/drawing/2014/main" val="636821214"/>
                  </a:ext>
                </a:extLst>
              </a:tr>
            </a:tbl>
          </a:graphicData>
        </a:graphic>
      </p:graphicFrame>
    </p:spTree>
    <p:extLst>
      <p:ext uri="{BB962C8B-B14F-4D97-AF65-F5344CB8AC3E}">
        <p14:creationId xmlns:p14="http://schemas.microsoft.com/office/powerpoint/2010/main" val="2069980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04985780-A508-440D-BB1C-BDAED7122A12}" type="slidenum">
              <a:rPr lang="zh-CN" altLang="en-US" smtClean="0">
                <a:solidFill>
                  <a:schemeClr val="tx1"/>
                </a:solidFill>
              </a:rPr>
              <a:t>54</a:t>
            </a:fld>
            <a:endParaRPr lang="zh-CN" altLang="en-US" dirty="0">
              <a:solidFill>
                <a:schemeClr val="tx1"/>
              </a:solidFill>
            </a:endParaRPr>
          </a:p>
        </p:txBody>
      </p:sp>
      <p:sp>
        <p:nvSpPr>
          <p:cNvPr id="69635" name="文本框 7"/>
          <p:cNvSpPr txBox="1">
            <a:spLocks noChangeArrowheads="1"/>
          </p:cNvSpPr>
          <p:nvPr/>
        </p:nvSpPr>
        <p:spPr bwMode="auto">
          <a:xfrm>
            <a:off x="345058" y="430524"/>
            <a:ext cx="11248846"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50000"/>
              </a:lnSpc>
              <a:spcBef>
                <a:spcPct val="0"/>
              </a:spcBef>
              <a:buClrTx/>
              <a:buFont typeface="Arial" panose="020B0604020202020204" pitchFamily="34" charset="0"/>
              <a:buChar char="•"/>
            </a:pPr>
            <a:r>
              <a:rPr lang="en-US" altLang="zh-CN" sz="2200" dirty="0">
                <a:solidFill>
                  <a:schemeClr val="tx1"/>
                </a:solidFill>
                <a:latin typeface="Times New Roman" panose="02020603050405020304" pitchFamily="18" charset="0"/>
                <a:cs typeface="Times New Roman" panose="02020603050405020304" pitchFamily="18" charset="0"/>
              </a:rPr>
              <a:t>According to the Basic Law, the Chief Executive, members of the Executive Council, the President of the Legislative Council, principal officials, and  the Chief Justice of the Court of Final Appeal and the Chief Judge of the High Court of the Hong Kong Special Administrative Region shall be Chinese citizens who are permanent residents of the Region with no right of abode in any foreign  country. </a:t>
            </a:r>
            <a:endPar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9636" name="内容占位符 2"/>
          <p:cNvSpPr txBox="1">
            <a:spLocks noChangeArrowheads="1"/>
          </p:cNvSpPr>
          <p:nvPr/>
        </p:nvSpPr>
        <p:spPr bwMode="auto">
          <a:xfrm>
            <a:off x="345057" y="3152574"/>
            <a:ext cx="1124884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50000"/>
              </a:lnSpc>
              <a:spcBef>
                <a:spcPct val="0"/>
              </a:spcBef>
              <a:buClrTx/>
              <a:buFont typeface="Arial" panose="020B0604020202020204" pitchFamily="34" charset="0"/>
              <a:buChar char="•"/>
            </a:pPr>
            <a:r>
              <a:rPr lang="en-US" altLang="zh-CN" sz="2200" dirty="0">
                <a:solidFill>
                  <a:schemeClr val="tx1"/>
                </a:solidFill>
                <a:latin typeface="Times New Roman" panose="02020603050405020304" pitchFamily="18" charset="0"/>
                <a:cs typeface="Times New Roman" panose="02020603050405020304" pitchFamily="18" charset="0"/>
              </a:rPr>
              <a:t>According to the Basic Law, when assuming office, the Chief Executive, principal officials, members of the Executive Council and of the Legislative Council, judges of the courts at all levels and other members of the judiciary in the Hong Kong Special Administrative Region must, in accordance with law, swear to uphold the Basic Law of the Hong Kong Special Administrative Region of the People</a:t>
            </a:r>
            <a:r>
              <a:rPr lang="en-US" altLang="zh-TW" sz="2200" dirty="0">
                <a:solidFill>
                  <a:schemeClr val="tx1"/>
                </a:solidFill>
                <a:latin typeface="Times New Roman" panose="02020603050405020304" pitchFamily="18" charset="0"/>
                <a:cs typeface="Times New Roman" panose="02020603050405020304" pitchFamily="18" charset="0"/>
              </a:rPr>
              <a:t>’</a:t>
            </a:r>
            <a:r>
              <a:rPr lang="en-US" altLang="zh-CN" sz="2200" dirty="0">
                <a:solidFill>
                  <a:schemeClr val="tx1"/>
                </a:solidFill>
                <a:latin typeface="Times New Roman" panose="02020603050405020304" pitchFamily="18" charset="0"/>
                <a:cs typeface="Times New Roman" panose="02020603050405020304" pitchFamily="18" charset="0"/>
              </a:rPr>
              <a:t>s Republic of China and swear allegiance to the Hong Kong Special Administrative Region of the People</a:t>
            </a:r>
            <a:r>
              <a:rPr lang="en-US" altLang="zh-TW" sz="2200" dirty="0">
                <a:solidFill>
                  <a:schemeClr val="tx1"/>
                </a:solidFill>
                <a:latin typeface="Times New Roman" panose="02020603050405020304" pitchFamily="18" charset="0"/>
                <a:cs typeface="Times New Roman" panose="02020603050405020304" pitchFamily="18" charset="0"/>
              </a:rPr>
              <a:t>’</a:t>
            </a:r>
            <a:r>
              <a:rPr lang="en-US" altLang="zh-CN" sz="2200" dirty="0">
                <a:solidFill>
                  <a:schemeClr val="tx1"/>
                </a:solidFill>
                <a:latin typeface="Times New Roman" panose="02020603050405020304" pitchFamily="18" charset="0"/>
                <a:cs typeface="Times New Roman" panose="02020603050405020304" pitchFamily="18" charset="0"/>
              </a:rPr>
              <a:t>s Republic of China.</a:t>
            </a:r>
            <a:r>
              <a:rPr lang="en-US" altLang="zh-HK" sz="2200" dirty="0">
                <a:solidFill>
                  <a:schemeClr val="tx1"/>
                </a:solidFill>
              </a:rPr>
              <a:t> </a:t>
            </a:r>
            <a:endParaRPr lang="en-US" altLang="zh-CN" sz="2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59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88067E11-F49B-4B57-A90B-6264BBD2221D}" type="slidenum">
              <a:rPr lang="zh-CN" altLang="en-US" smtClean="0">
                <a:solidFill>
                  <a:schemeClr val="tx1"/>
                </a:solidFill>
              </a:rPr>
              <a:t>55</a:t>
            </a:fld>
            <a:endParaRPr lang="zh-CN" altLang="en-US" dirty="0">
              <a:solidFill>
                <a:schemeClr val="tx1"/>
              </a:solidFill>
            </a:endParaRPr>
          </a:p>
        </p:txBody>
      </p:sp>
      <p:sp>
        <p:nvSpPr>
          <p:cNvPr id="70660" name="文本框 3"/>
          <p:cNvSpPr txBox="1">
            <a:spLocks noChangeArrowheads="1"/>
          </p:cNvSpPr>
          <p:nvPr/>
        </p:nvSpPr>
        <p:spPr bwMode="auto">
          <a:xfrm>
            <a:off x="5676181" y="2546436"/>
            <a:ext cx="618720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zh-TW" altLang="en-US" sz="4400" dirty="0">
                <a:solidFill>
                  <a:schemeClr val="tx1"/>
                </a:solidFill>
                <a:latin typeface="DFKai-SB" panose="03000509000000000000" pitchFamily="65" charset="-120"/>
                <a:ea typeface="DFKai-SB" panose="03000509000000000000" pitchFamily="65" charset="-120"/>
                <a:sym typeface="Wingdings 3" panose="05040102010807070707" pitchFamily="18" charset="2"/>
              </a:rPr>
              <a:t> </a:t>
            </a:r>
            <a:r>
              <a:rPr kumimoji="1"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The Chief Executive taking the oath</a:t>
            </a:r>
            <a:endParaRPr kumimoji="1" lang="en-US" altLang="zh-CN"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hlinkClick r:id="rId2"/>
            </a:endParaRPr>
          </a:p>
          <a:p>
            <a:pPr>
              <a:spcBef>
                <a:spcPct val="0"/>
              </a:spcBef>
              <a:buClrTx/>
              <a:buFontTx/>
              <a:buNone/>
            </a:pPr>
            <a:endParaRPr kumimoji="1"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None/>
            </a:pPr>
            <a:r>
              <a:rPr kumimoji="1"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Reference: http://cpc.people.com.cn/BIG5/n1/2022/0702/c64094-32463932.html</a:t>
            </a:r>
            <a:endParaRPr kumimoji="1" lang="en-US" altLang="zh-CN"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FontTx/>
              <a:buNone/>
            </a:pPr>
            <a:endParaRPr kumimoji="1" lang="zh-CN" altLang="en-US" dirty="0">
              <a:solidFill>
                <a:schemeClr val="tx1"/>
              </a:solidFill>
              <a:latin typeface="DFKai-SB" panose="03000509000000000000" pitchFamily="65" charset="-120"/>
              <a:ea typeface="DFKai-SB" panose="03000509000000000000" pitchFamily="65" charset="-120"/>
            </a:endParaRPr>
          </a:p>
        </p:txBody>
      </p:sp>
      <p:pic>
        <p:nvPicPr>
          <p:cNvPr id="6" name="圖片 5"/>
          <p:cNvPicPr>
            <a:picLocks noChangeAspect="1"/>
          </p:cNvPicPr>
          <p:nvPr/>
        </p:nvPicPr>
        <p:blipFill>
          <a:blip r:embed="rId3"/>
          <a:stretch>
            <a:fillRect/>
          </a:stretch>
        </p:blipFill>
        <p:spPr>
          <a:xfrm>
            <a:off x="675894" y="1726230"/>
            <a:ext cx="4743450" cy="2981325"/>
          </a:xfrm>
          <a:prstGeom prst="rect">
            <a:avLst/>
          </a:prstGeom>
        </p:spPr>
      </p:pic>
    </p:spTree>
    <p:extLst>
      <p:ext uri="{BB962C8B-B14F-4D97-AF65-F5344CB8AC3E}">
        <p14:creationId xmlns:p14="http://schemas.microsoft.com/office/powerpoint/2010/main" val="680581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内容占位符 2"/>
          <p:cNvSpPr txBox="1">
            <a:spLocks noChangeArrowheads="1"/>
          </p:cNvSpPr>
          <p:nvPr/>
        </p:nvSpPr>
        <p:spPr bwMode="auto">
          <a:xfrm>
            <a:off x="6096000" y="1670050"/>
            <a:ext cx="551656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lnSpc>
                <a:spcPct val="150000"/>
              </a:lnSpc>
              <a:buClrTx/>
              <a:buFont typeface="Arial" panose="020B0604020202020204" pitchFamily="34" charset="0"/>
              <a:buChar char="•"/>
            </a:pPr>
            <a:endParaRPr lang="en-US" altLang="zh-CN" sz="2400">
              <a:solidFill>
                <a:srgbClr val="000000"/>
              </a:solidFill>
              <a:latin typeface="DengXian Light" panose="02010600030101010101" pitchFamily="2" charset="-122"/>
              <a:ea typeface="DengXian Light" panose="02010600030101010101" pitchFamily="2" charset="-122"/>
            </a:endParaRPr>
          </a:p>
        </p:txBody>
      </p:sp>
      <p:sp>
        <p:nvSpPr>
          <p:cNvPr id="71683" name="内容占位符 2"/>
          <p:cNvSpPr txBox="1">
            <a:spLocks noChangeArrowheads="1"/>
          </p:cNvSpPr>
          <p:nvPr/>
        </p:nvSpPr>
        <p:spPr bwMode="auto">
          <a:xfrm>
            <a:off x="4155562" y="5351694"/>
            <a:ext cx="2101729" cy="95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eaLnBrk="1" hangingPunct="1">
              <a:buClrTx/>
              <a:buFont typeface="Arial" panose="020B0604020202020204" pitchFamily="34" charset="0"/>
              <a:buNone/>
            </a:pP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Oath-taking by civil servants</a:t>
            </a:r>
          </a:p>
        </p:txBody>
      </p:sp>
      <p:sp>
        <p:nvSpPr>
          <p:cNvPr id="71684"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124DC565-1EED-4712-B271-E19F2011C73E}" type="slidenum">
              <a:rPr lang="zh-CN" altLang="en-US" sz="1800" smtClean="0">
                <a:solidFill>
                  <a:schemeClr val="tx1"/>
                </a:solidFill>
                <a:latin typeface="DengXian" panose="02010600030101010101" pitchFamily="2" charset="-122"/>
                <a:ea typeface="DengXian" panose="02010600030101010101" pitchFamily="2" charset="-122"/>
              </a:rPr>
              <a:t>56</a:t>
            </a:fld>
            <a:endParaRPr lang="zh-CN" altLang="en-US" sz="1800" dirty="0">
              <a:solidFill>
                <a:schemeClr val="tx1"/>
              </a:solidFill>
              <a:latin typeface="DengXian" panose="02010600030101010101" pitchFamily="2" charset="-122"/>
              <a:ea typeface="DengXian" panose="02010600030101010101" pitchFamily="2" charset="-122"/>
            </a:endParaRPr>
          </a:p>
        </p:txBody>
      </p:sp>
      <p:pic>
        <p:nvPicPr>
          <p:cNvPr id="71685"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0" y="3874430"/>
            <a:ext cx="3815240" cy="21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文本框 9"/>
          <p:cNvSpPr txBox="1">
            <a:spLocks noChangeArrowheads="1"/>
          </p:cNvSpPr>
          <p:nvPr/>
        </p:nvSpPr>
        <p:spPr bwMode="auto">
          <a:xfrm>
            <a:off x="6257291" y="599186"/>
            <a:ext cx="5606098" cy="529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Font typeface="Arial" panose="020B0604020202020204" pitchFamily="34" charset="0"/>
              <a:buNone/>
            </a:pPr>
            <a:r>
              <a:rPr lang="en-US" altLang="zh-TW" sz="20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Content of the Oath/Declaration</a:t>
            </a:r>
            <a:endPar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lnSpc>
                <a:spcPct val="150000"/>
              </a:lnSpc>
              <a:buClrTx/>
              <a:buFont typeface="Arial" panose="020B0604020202020204" pitchFamily="34" charset="0"/>
              <a:buNone/>
            </a:pPr>
            <a:r>
              <a:rPr lang="en-US" altLang="zh-CN" sz="2000" dirty="0">
                <a:solidFill>
                  <a:schemeClr val="tx1"/>
                </a:solidFill>
                <a:latin typeface="Times New Roman" panose="02020603050405020304" pitchFamily="18" charset="0"/>
                <a:cs typeface="Times New Roman" panose="02020603050405020304" pitchFamily="18" charset="0"/>
              </a:rPr>
              <a:t>I declare that, as a civil servant of the Government of the Hong Kong Special Administrative Region of the People’s Republic of China, I will uphold the Basic Law of the Hong Kong  Special Administrative Region of the People’s Republic of China, bear allegiance to the Hong Kong Special Administrative Region of the People’s Republic of China, be dedicated to my duties and be responsible to the Government of the Hong Kong Special Administrative Region.</a:t>
            </a:r>
            <a:endParaRPr lang="en-US" altLang="zh-CN" sz="2000" dirty="0">
              <a:solidFill>
                <a:schemeClr val="tx1"/>
              </a:solidFill>
              <a:latin typeface="Times New Roman" panose="02020603050405020304" pitchFamily="18" charset="0"/>
              <a:ea typeface="PMingLiU" panose="02020500000000000000" pitchFamily="18" charset="-120"/>
              <a:cs typeface="Times New Roman" panose="02020603050405020304" pitchFamily="18" charset="0"/>
            </a:endParaRP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11" name="矩形 10"/>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71689" name="文本框 8"/>
          <p:cNvSpPr txBox="1">
            <a:spLocks noChangeArrowheads="1"/>
          </p:cNvSpPr>
          <p:nvPr/>
        </p:nvSpPr>
        <p:spPr bwMode="auto">
          <a:xfrm>
            <a:off x="1019948" y="638068"/>
            <a:ext cx="365696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Learn More</a:t>
            </a:r>
          </a:p>
        </p:txBody>
      </p:sp>
      <p:cxnSp>
        <p:nvCxnSpPr>
          <p:cNvPr id="13" name="直接连接符 12"/>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633" y="1359758"/>
            <a:ext cx="3510755" cy="23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p:cNvSpPr txBox="1">
            <a:spLocks noChangeArrowheads="1"/>
          </p:cNvSpPr>
          <p:nvPr/>
        </p:nvSpPr>
        <p:spPr bwMode="auto">
          <a:xfrm>
            <a:off x="166431" y="1744880"/>
            <a:ext cx="25802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Oath-taking by senior civil servants in 2020 </a:t>
            </a:r>
            <a:r>
              <a:rPr kumimoji="1" lang="zh-CN" altLang="en-US"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Wingdings 3" panose="05040102010807070707" pitchFamily="18" charset="2"/>
              </a:rPr>
              <a:t></a:t>
            </a:r>
            <a:endParaRPr kumimoji="1" lang="en-US" altLang="zh-CN" sz="16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a:spcBef>
                <a:spcPct val="0"/>
              </a:spcBef>
              <a:buClrTx/>
              <a:buFontTx/>
              <a:buNone/>
            </a:pPr>
            <a:r>
              <a:rPr kumimoji="1"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https://www.info.gov.hk/gia/general/202012/18/P2020121800236.htm</a:t>
            </a:r>
            <a:endParaRPr kumimoji="1" lang="zh-CN" alt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字方塊 1"/>
          <p:cNvSpPr txBox="1"/>
          <p:nvPr/>
        </p:nvSpPr>
        <p:spPr>
          <a:xfrm>
            <a:off x="6451991" y="5936234"/>
            <a:ext cx="5406159" cy="307777"/>
          </a:xfrm>
          <a:prstGeom prst="rect">
            <a:avLst/>
          </a:prstGeom>
          <a:noFill/>
        </p:spPr>
        <p:txBody>
          <a:bodyPr wrap="square" rtlCol="0">
            <a:spAutoFit/>
          </a:bodyPr>
          <a:lstStyle/>
          <a:p>
            <a:r>
              <a:rPr lang="en-GB" altLang="zh-HK" sz="1400" dirty="0">
                <a:latin typeface="Times New Roman" panose="02020603050405020304" pitchFamily="18" charset="0"/>
                <a:cs typeface="Times New Roman" panose="02020603050405020304" pitchFamily="18" charset="0"/>
              </a:rPr>
              <a:t>Reference: https://www.csb.gov.hk/english/admin/oathserving/2769.html</a:t>
            </a:r>
            <a:endParaRPr lang="zh-HK"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147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9B95AAE8-D362-443C-BC8C-C416F3391DD4}" type="slidenum">
              <a:rPr lang="zh-CN" altLang="en-US" smtClean="0">
                <a:solidFill>
                  <a:schemeClr val="tx1"/>
                </a:solidFill>
              </a:rPr>
              <a:t>57</a:t>
            </a:fld>
            <a:endParaRPr lang="zh-CN" altLang="en-US" dirty="0">
              <a:solidFill>
                <a:schemeClr val="tx1"/>
              </a:solidFill>
            </a:endParaRPr>
          </a:p>
        </p:txBody>
      </p:sp>
      <p:sp>
        <p:nvSpPr>
          <p:cNvPr id="72707" name="内容占位符 2"/>
          <p:cNvSpPr>
            <a:spLocks noGrp="1"/>
          </p:cNvSpPr>
          <p:nvPr>
            <p:ph idx="4294967295"/>
          </p:nvPr>
        </p:nvSpPr>
        <p:spPr>
          <a:xfrm>
            <a:off x="0" y="1228725"/>
            <a:ext cx="11863388" cy="4098925"/>
          </a:xfrm>
        </p:spPr>
        <p:txBody>
          <a:bodyPr/>
          <a:lstStyle/>
          <a:p>
            <a:pPr marL="0" indent="0" algn="ctr">
              <a:buFont typeface="Wingdings 3" panose="05040102010807070707" pitchFamily="18" charset="2"/>
              <a:buNone/>
            </a:pPr>
            <a:r>
              <a:rPr lang="en-US" altLang="zh-TW" sz="4800" b="1" dirty="0">
                <a:solidFill>
                  <a:schemeClr val="tx1"/>
                </a:solidFill>
                <a:latin typeface="DFKai-SB" panose="03000509000000000000" pitchFamily="65" charset="-120"/>
                <a:ea typeface="DFKai-SB" panose="03000509000000000000" pitchFamily="65" charset="-120"/>
              </a:rPr>
              <a:t> </a:t>
            </a:r>
            <a:endParaRPr lang="en-US" altLang="zh-CN" sz="4800" b="1" dirty="0">
              <a:solidFill>
                <a:schemeClr val="tx1"/>
              </a:solidFill>
              <a:latin typeface="DFKai-SB" panose="03000509000000000000" pitchFamily="65" charset="-120"/>
              <a:ea typeface="DFKai-SB" panose="03000509000000000000" pitchFamily="65" charset="-120"/>
            </a:endParaRPr>
          </a:p>
          <a:p>
            <a:pPr marL="0" indent="0" algn="ctr">
              <a:buNone/>
            </a:pPr>
            <a:r>
              <a:rPr lang="en-US" altLang="zh-CN" sz="4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Why are public servants of the HKSAR required to take an oath to swear allegiance to the HKSAR of the PRC?</a:t>
            </a:r>
            <a:endParaRPr lang="zh-CN" altLang="en-US" sz="4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7"/>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9" name="矩形 8"/>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latin typeface="DFKai-SB" panose="03000509000000000000" pitchFamily="65" charset="-120"/>
              <a:ea typeface="DFKai-SB" panose="03000509000000000000" pitchFamily="65" charset="-120"/>
            </a:endParaRPr>
          </a:p>
        </p:txBody>
      </p:sp>
      <p:sp>
        <p:nvSpPr>
          <p:cNvPr id="72710" name="文本框 8"/>
          <p:cNvSpPr txBox="1">
            <a:spLocks noChangeArrowheads="1"/>
          </p:cNvSpPr>
          <p:nvPr/>
        </p:nvSpPr>
        <p:spPr bwMode="auto">
          <a:xfrm>
            <a:off x="1098550" y="539864"/>
            <a:ext cx="4327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Question</a:t>
            </a:r>
          </a:p>
        </p:txBody>
      </p:sp>
      <p:cxnSp>
        <p:nvCxnSpPr>
          <p:cNvPr id="15" name="直接连接符 14"/>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271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C452CF0-1450-487C-9980-1128374CF05D}" type="slidenum">
              <a:rPr lang="zh-CN" altLang="en-US" smtClean="0">
                <a:solidFill>
                  <a:schemeClr val="tx1"/>
                </a:solidFill>
              </a:rPr>
              <a:t>58</a:t>
            </a:fld>
            <a:endParaRPr lang="zh-CN" altLang="en-US" dirty="0">
              <a:solidFill>
                <a:schemeClr val="tx1"/>
              </a:solidFill>
            </a:endParaRPr>
          </a:p>
        </p:txBody>
      </p:sp>
      <p:sp>
        <p:nvSpPr>
          <p:cNvPr id="73731" name="内容占位符 2"/>
          <p:cNvSpPr txBox="1">
            <a:spLocks noChangeArrowheads="1"/>
          </p:cNvSpPr>
          <p:nvPr/>
        </p:nvSpPr>
        <p:spPr bwMode="auto">
          <a:xfrm>
            <a:off x="369608" y="356461"/>
            <a:ext cx="1124154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lnSpc>
                <a:spcPct val="150000"/>
              </a:lnSpc>
              <a:buClrTx/>
              <a:buNone/>
            </a:pPr>
            <a:r>
              <a:rPr lang="en-US" altLang="zh-CN"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Suggested answers:</a:t>
            </a:r>
            <a:endParaRPr lang="zh-TW" altLang="en-US" sz="44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361950" indent="-361950" algn="just" defTabSz="914400" eaLnBrk="1" hangingPunct="1">
              <a:lnSpc>
                <a:spcPct val="150000"/>
              </a:lnSpc>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According to the Basic Law, public</a:t>
            </a:r>
            <a:r>
              <a:rPr lang="en-US" altLang="zh-CN" sz="2400" dirty="0">
                <a:solidFill>
                  <a:schemeClr val="tx1"/>
                </a:solidFill>
                <a:latin typeface="Times New Roman" panose="02020603050405020304" pitchFamily="18" charset="0"/>
                <a:cs typeface="Times New Roman" panose="02020603050405020304" pitchFamily="18" charset="0"/>
              </a:rPr>
              <a:t> servants of the Hong Kong Special Administrative Region must be dedicated to their duties and be responsible to the Government of the Hong Kong Special Administrative Region. It is a </a:t>
            </a:r>
            <a:r>
              <a:rPr lang="en-US" altLang="zh-HK" sz="2400" dirty="0">
                <a:solidFill>
                  <a:schemeClr val="tx1"/>
                </a:solidFill>
                <a:latin typeface="Times New Roman" panose="02020603050405020304" pitchFamily="18" charset="0"/>
                <a:cs typeface="Times New Roman" panose="02020603050405020304" pitchFamily="18" charset="0"/>
              </a:rPr>
              <a:t>statutory </a:t>
            </a:r>
            <a:r>
              <a:rPr lang="en-US" altLang="zh-CN" sz="2400" dirty="0">
                <a:solidFill>
                  <a:schemeClr val="tx1"/>
                </a:solidFill>
                <a:latin typeface="Times New Roman" panose="02020603050405020304" pitchFamily="18" charset="0"/>
                <a:cs typeface="Times New Roman" panose="02020603050405020304" pitchFamily="18" charset="0"/>
              </a:rPr>
              <a:t>requirement. </a:t>
            </a:r>
            <a:endPar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361950" indent="-361950" algn="just" defTabSz="914400" eaLnBrk="1" hangingPunct="1">
              <a:lnSpc>
                <a:spcPct val="150000"/>
              </a:lnSpc>
              <a:buClrTx/>
              <a:buFont typeface="Arial" panose="020B0604020202020204" pitchFamily="34" charset="0"/>
              <a:buChar char="•"/>
            </a:pP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They swear to uphold the Basic Law</a:t>
            </a:r>
            <a:r>
              <a:rPr lang="en-US" altLang="zh-TW" sz="24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bear allegiance to the </a:t>
            </a:r>
            <a:r>
              <a:rPr lang="en-US" altLang="zh-CN" sz="2400" dirty="0">
                <a:solidFill>
                  <a:schemeClr val="tx1"/>
                </a:solidFill>
                <a:latin typeface="Times New Roman" panose="02020603050405020304" pitchFamily="18" charset="0"/>
                <a:cs typeface="Times New Roman" panose="02020603050405020304" pitchFamily="18" charset="0"/>
              </a:rPr>
              <a:t>Hong Kong Special Administrative Region,</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making a solemn promise to society and manifesting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their loyalty and commitment to the</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Basic Law</a:t>
            </a:r>
            <a:r>
              <a:rPr lang="en-US" altLang="zh-TW" sz="24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the </a:t>
            </a:r>
            <a:r>
              <a:rPr lang="en-US" altLang="zh-CN" sz="2400" dirty="0">
                <a:solidFill>
                  <a:schemeClr val="tx1"/>
                </a:solidFill>
                <a:latin typeface="Times New Roman" panose="02020603050405020304" pitchFamily="18" charset="0"/>
                <a:cs typeface="Times New Roman" panose="02020603050405020304" pitchFamily="18" charset="0"/>
              </a:rPr>
              <a:t>Hong Kong Special Administrative Region</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and thus enhance the public confidence in public servants.</a:t>
            </a:r>
            <a:endParaRPr lang="zh-TW" altLang="en-US" sz="2400"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10416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501650"/>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782FCD1A-FCAA-49F9-BA1D-6082E077E096}" type="slidenum">
              <a:rPr lang="zh-CN" altLang="en-US" smtClean="0">
                <a:solidFill>
                  <a:schemeClr val="tx1"/>
                </a:solidFill>
              </a:rPr>
              <a:t>59</a:t>
            </a:fld>
            <a:endParaRPr lang="zh-CN" altLang="en-US" dirty="0">
              <a:solidFill>
                <a:schemeClr val="tx1"/>
              </a:solidFill>
            </a:endParaRPr>
          </a:p>
        </p:txBody>
      </p:sp>
      <p:sp>
        <p:nvSpPr>
          <p:cNvPr id="5" name="内容占位符 2"/>
          <p:cNvSpPr txBox="1">
            <a:spLocks/>
          </p:cNvSpPr>
          <p:nvPr/>
        </p:nvSpPr>
        <p:spPr bwMode="auto">
          <a:xfrm>
            <a:off x="917575" y="1252538"/>
            <a:ext cx="10199688" cy="4352925"/>
          </a:xfrm>
          <a:prstGeom prst="rect">
            <a:avLst/>
          </a:prstGeom>
          <a:noFill/>
          <a:ln>
            <a:noFill/>
          </a:ln>
        </p:spPr>
        <p:txBody>
          <a:bodyPr vert="horz" wrap="square" lIns="91440" tIns="45720" rIns="91440" bIns="45720" numCol="1" anchor="t" anchorCtr="0" compatLnSpc="1"/>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pitchFamily="18" charset="2"/>
              <a:buChar char=""/>
              <a:defRPr sz="1200" kern="1200">
                <a:solidFill>
                  <a:schemeClr val="tx1">
                    <a:lumMod val="75000"/>
                    <a:lumOff val="25000"/>
                  </a:schemeClr>
                </a:solidFill>
                <a:latin typeface="+mn-lt"/>
                <a:ea typeface="+mn-ea"/>
                <a:cs typeface="+mn-cs"/>
              </a:defRPr>
            </a:lvl9pPr>
          </a:lstStyle>
          <a:p>
            <a:pPr marL="0" indent="457200">
              <a:lnSpc>
                <a:spcPct val="130000"/>
              </a:lnSpc>
              <a:buFont typeface="Wingdings 3" panose="05040102010807070707" pitchFamily="18" charset="2"/>
              <a:buNone/>
            </a:pPr>
            <a:r>
              <a:rPr lang="zh-TW" altLang="en-US" sz="2600" dirty="0">
                <a:solidFill>
                  <a:schemeClr val="tx1"/>
                </a:solidFill>
                <a:latin typeface="DFKai-SB" panose="03000509000000000000" pitchFamily="65" charset="-120"/>
                <a:ea typeface="DFKai-SB" panose="03000509000000000000" pitchFamily="65" charset="-120"/>
              </a:rPr>
              <a:t>香港由亂及治的重大轉折，再次昭示了一個深刻道理，那就是要確保「一國兩制」實踐行穩致遠，必須始終堅持「愛國者治港」。這是事關國家主權、安全、發展利益，事關香港長期繁榮穩定的根本原則。只有做到「愛國者治港」，中央對特別行政區的全面管治權才能得到有效落實，憲法和基本法確立的憲制秩序才能得到有效維護，各種深層次問題才能得到有效解決，香港才能實現長治久安，</a:t>
            </a:r>
            <a:r>
              <a:rPr lang="zh-CN" altLang="en-US" sz="2600" dirty="0">
                <a:solidFill>
                  <a:schemeClr val="tx1"/>
                </a:solidFill>
                <a:latin typeface="DFKai-SB" panose="03000509000000000000" pitchFamily="65" charset="-120"/>
                <a:ea typeface="DFKai-SB" panose="03000509000000000000" pitchFamily="65" charset="-120"/>
              </a:rPr>
              <a:t>並</a:t>
            </a:r>
            <a:r>
              <a:rPr lang="zh-TW" altLang="en-US" sz="2600" dirty="0">
                <a:solidFill>
                  <a:schemeClr val="tx1"/>
                </a:solidFill>
                <a:latin typeface="DFKai-SB" panose="03000509000000000000" pitchFamily="65" charset="-120"/>
                <a:ea typeface="DFKai-SB" panose="03000509000000000000" pitchFamily="65" charset="-120"/>
              </a:rPr>
              <a:t>為實現中華民族偉大復興作出應有的貢獻。</a:t>
            </a:r>
            <a:endParaRPr lang="en-US" altLang="zh-TW" sz="2600" dirty="0">
              <a:solidFill>
                <a:schemeClr val="tx1"/>
              </a:solidFill>
              <a:latin typeface="DFKai-SB" panose="03000509000000000000" pitchFamily="65" charset="-120"/>
              <a:ea typeface="DFKai-SB" panose="03000509000000000000" pitchFamily="65" charset="-120"/>
            </a:endParaRPr>
          </a:p>
          <a:p>
            <a:pPr marL="0" indent="457200" algn="r">
              <a:lnSpc>
                <a:spcPct val="130000"/>
              </a:lnSpc>
              <a:buFont typeface="Wingdings 3" panose="05040102010807070707" pitchFamily="18" charset="2"/>
              <a:buNone/>
            </a:pPr>
            <a:r>
              <a:rPr lang="en-US" altLang="zh-CN" sz="2200" dirty="0">
                <a:solidFill>
                  <a:schemeClr val="tx1"/>
                </a:solidFill>
                <a:latin typeface="DFKai-SB" panose="03000509000000000000" pitchFamily="65" charset="-120"/>
                <a:ea typeface="DFKai-SB" panose="03000509000000000000" pitchFamily="65" charset="-120"/>
              </a:rPr>
              <a:t>——</a:t>
            </a:r>
            <a:r>
              <a:rPr lang="zh-TW" altLang="en-US" sz="2200" dirty="0">
                <a:solidFill>
                  <a:schemeClr val="tx1"/>
                </a:solidFill>
                <a:latin typeface="DFKai-SB" panose="03000509000000000000" pitchFamily="65" charset="-120"/>
                <a:ea typeface="DFKai-SB" panose="03000509000000000000" pitchFamily="65" charset="-120"/>
              </a:rPr>
              <a:t>節錄自</a:t>
            </a:r>
            <a:r>
              <a:rPr lang="zh-CN" altLang="en-US" sz="2200" dirty="0">
                <a:solidFill>
                  <a:schemeClr val="tx1"/>
                </a:solidFill>
                <a:latin typeface="DFKai-SB" panose="03000509000000000000" pitchFamily="65" charset="-120"/>
                <a:ea typeface="DFKai-SB" panose="03000509000000000000" pitchFamily="65" charset="-120"/>
              </a:rPr>
              <a:t>習近平在聽取林鄭月娥</a:t>
            </a:r>
            <a:r>
              <a:rPr lang="en-US" altLang="zh-CN"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年度述職報告時的講話</a:t>
            </a:r>
          </a:p>
        </p:txBody>
      </p:sp>
      <p:graphicFrame>
        <p:nvGraphicFramePr>
          <p:cNvPr id="6" name="表格 2">
            <a:extLst>
              <a:ext uri="{FF2B5EF4-FFF2-40B4-BE49-F238E27FC236}">
                <a16:creationId xmlns:a16="http://schemas.microsoft.com/office/drawing/2014/main" id="{75C68CFA-4033-4AB1-BBA7-4347B7A1757D}"/>
              </a:ext>
            </a:extLst>
          </p:cNvPr>
          <p:cNvGraphicFramePr>
            <a:graphicFrameLocks noGrp="1"/>
          </p:cNvGraphicFramePr>
          <p:nvPr>
            <p:extLst>
              <p:ext uri="{D42A27DB-BD31-4B8C-83A1-F6EECF244321}">
                <p14:modId xmlns:p14="http://schemas.microsoft.com/office/powerpoint/2010/main" val="661573522"/>
              </p:ext>
            </p:extLst>
          </p:nvPr>
        </p:nvGraphicFramePr>
        <p:xfrm>
          <a:off x="8596991" y="5599815"/>
          <a:ext cx="2520272" cy="376421"/>
        </p:xfrm>
        <a:graphic>
          <a:graphicData uri="http://schemas.openxmlformats.org/drawingml/2006/table">
            <a:tbl>
              <a:tblPr firstRow="1" bandRow="1">
                <a:tableStyleId>{5C22544A-7EE6-4342-B048-85BDC9FD1C3A}</a:tableStyleId>
              </a:tblPr>
              <a:tblGrid>
                <a:gridCol w="2520272">
                  <a:extLst>
                    <a:ext uri="{9D8B030D-6E8A-4147-A177-3AD203B41FA5}">
                      <a16:colId xmlns:a16="http://schemas.microsoft.com/office/drawing/2014/main" val="3850510341"/>
                    </a:ext>
                  </a:extLst>
                </a:gridCol>
              </a:tblGrid>
              <a:tr h="376421">
                <a:tc>
                  <a:txBody>
                    <a:bodyPr/>
                    <a:lstStyle/>
                    <a:p>
                      <a:r>
                        <a:rPr lang="en-US" sz="1600" dirty="0"/>
                        <a:t>Chinese version only</a:t>
                      </a:r>
                    </a:p>
                  </a:txBody>
                  <a:tcPr/>
                </a:tc>
                <a:extLst>
                  <a:ext uri="{0D108BD9-81ED-4DB2-BD59-A6C34878D82A}">
                    <a16:rowId xmlns:a16="http://schemas.microsoft.com/office/drawing/2014/main" val="636821214"/>
                  </a:ext>
                </a:extLst>
              </a:tr>
            </a:tbl>
          </a:graphicData>
        </a:graphic>
      </p:graphicFrame>
    </p:spTree>
    <p:extLst>
      <p:ext uri="{BB962C8B-B14F-4D97-AF65-F5344CB8AC3E}">
        <p14:creationId xmlns:p14="http://schemas.microsoft.com/office/powerpoint/2010/main" val="306157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灯片编号占位符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0"/>
              </a:spcBef>
              <a:spcAft>
                <a:spcPct val="0"/>
              </a:spcAft>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fontAlgn="base">
                <a:spcBef>
                  <a:spcPct val="0"/>
                </a:spcBef>
                <a:spcAft>
                  <a:spcPct val="0"/>
                </a:spcAft>
                <a:buClrTx/>
                <a:buFontTx/>
                <a:buNone/>
              </a:pPr>
              <a:t>6</a:t>
            </a:fld>
            <a:endParaRPr lang="zh-CN" altLang="en-US" sz="1600" dirty="0">
              <a:solidFill>
                <a:schemeClr val="tx1"/>
              </a:solidFill>
              <a:latin typeface="DengXian" panose="02010600030101010101" pitchFamily="2" charset="-122"/>
              <a:ea typeface="DengXian" panose="02010600030101010101" pitchFamily="2" charset="-122"/>
            </a:endParaRPr>
          </a:p>
        </p:txBody>
      </p:sp>
      <p:sp>
        <p:nvSpPr>
          <p:cNvPr id="5" name="标题 4"/>
          <p:cNvSpPr>
            <a:spLocks noGrp="1"/>
          </p:cNvSpPr>
          <p:nvPr>
            <p:ph type="title" idx="4294967295"/>
          </p:nvPr>
        </p:nvSpPr>
        <p:spPr>
          <a:xfrm>
            <a:off x="277813" y="1212850"/>
            <a:ext cx="10071100" cy="576263"/>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en-US" altLang="zh-CN" sz="20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 decision on the political structure of the HKSAR lies with the Central Authorities</a:t>
            </a:r>
            <a:endParaRPr lang="zh-CN" altLang="en-US"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任意多边形: 形状 5"/>
          <p:cNvSpPr/>
          <p:nvPr/>
        </p:nvSpPr>
        <p:spPr>
          <a:xfrm>
            <a:off x="5313363" y="2544763"/>
            <a:ext cx="3289300" cy="4676775"/>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9" name="矩形: 圆顶角 8"/>
          <p:cNvSpPr/>
          <p:nvPr/>
        </p:nvSpPr>
        <p:spPr>
          <a:xfrm>
            <a:off x="719328" y="2173288"/>
            <a:ext cx="11167872" cy="987425"/>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3" name="矩形: 圆顶角 12"/>
          <p:cNvSpPr/>
          <p:nvPr/>
        </p:nvSpPr>
        <p:spPr>
          <a:xfrm>
            <a:off x="719328" y="4919662"/>
            <a:ext cx="11167872" cy="985838"/>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0" name="星形: 四角 9"/>
          <p:cNvSpPr/>
          <p:nvPr/>
        </p:nvSpPr>
        <p:spPr>
          <a:xfrm>
            <a:off x="244539" y="2167702"/>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矩形: 圆顶角 10"/>
          <p:cNvSpPr/>
          <p:nvPr/>
        </p:nvSpPr>
        <p:spPr>
          <a:xfrm>
            <a:off x="719328" y="3549650"/>
            <a:ext cx="11167872" cy="984250"/>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defTabSz="2889250">
              <a:lnSpc>
                <a:spcPct val="90000"/>
              </a:lnSpc>
              <a:spcAft>
                <a:spcPct val="35000"/>
              </a:spcAft>
              <a:defRPr/>
            </a:pPr>
            <a:endParaRPr lang="zh-CN" altLang="en-US" sz="6500"/>
          </a:p>
        </p:txBody>
      </p:sp>
      <p:sp>
        <p:nvSpPr>
          <p:cNvPr id="12" name="星形: 四角 11"/>
          <p:cNvSpPr/>
          <p:nvPr/>
        </p:nvSpPr>
        <p:spPr>
          <a:xfrm>
            <a:off x="244539" y="3548856"/>
            <a:ext cx="962025" cy="985838"/>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星形: 四角 13"/>
          <p:cNvSpPr/>
          <p:nvPr/>
        </p:nvSpPr>
        <p:spPr>
          <a:xfrm>
            <a:off x="244539" y="4918075"/>
            <a:ext cx="962025" cy="987425"/>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660" name="文本框 16"/>
          <p:cNvSpPr txBox="1">
            <a:spLocks noChangeArrowheads="1"/>
          </p:cNvSpPr>
          <p:nvPr/>
        </p:nvSpPr>
        <p:spPr bwMode="auto">
          <a:xfrm>
            <a:off x="1206564" y="2307700"/>
            <a:ext cx="105465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HKSAR shall be a local administrative region of the People’s Republic of China (PRC), which shall </a:t>
            </a:r>
            <a:r>
              <a:rPr lang="en-US" altLang="zh-HK"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come directly under the Central People’s Government</a:t>
            </a:r>
            <a:r>
              <a:rPr lang="en-US" altLang="zh-HK" sz="2000" dirty="0">
                <a:solidFill>
                  <a:schemeClr val="tx1"/>
                </a:solidFill>
              </a:rPr>
              <a:t>.</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661" name="文本框 17"/>
          <p:cNvSpPr txBox="1">
            <a:spLocks noChangeArrowheads="1"/>
          </p:cNvSpPr>
          <p:nvPr/>
        </p:nvSpPr>
        <p:spPr bwMode="auto">
          <a:xfrm>
            <a:off x="1206564" y="3688621"/>
            <a:ext cx="10314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National People’s Congress authorizes the Hong Kong Special Administrative Region to exercise a high degree of autonomy.</a:t>
            </a:r>
            <a:endPar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662" name="文本框 19"/>
          <p:cNvSpPr txBox="1">
            <a:spLocks noChangeArrowheads="1"/>
          </p:cNvSpPr>
          <p:nvPr/>
        </p:nvSpPr>
        <p:spPr bwMode="auto">
          <a:xfrm>
            <a:off x="1206564" y="4932987"/>
            <a:ext cx="105465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buClrTx/>
              <a:buFontTx/>
              <a:buNone/>
            </a:pP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systems instituted in special administrative regions, including political structure of special administrative regions shall, in light of specific circumstances, be prescribed by laws enacted by the National People's Congress.</a:t>
            </a:r>
            <a:endPar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663" name="文字方塊 1"/>
          <p:cNvSpPr txBox="1">
            <a:spLocks noChangeArrowheads="1"/>
          </p:cNvSpPr>
          <p:nvPr/>
        </p:nvSpPr>
        <p:spPr bwMode="auto">
          <a:xfrm>
            <a:off x="4325773" y="387819"/>
            <a:ext cx="3550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Suggested Answers:</a:t>
            </a:r>
            <a:endParaRPr lang="en-US" altLang="en-US"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31317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头: 右 21"/>
          <p:cNvSpPr/>
          <p:nvPr/>
        </p:nvSpPr>
        <p:spPr>
          <a:xfrm>
            <a:off x="3971027" y="5580944"/>
            <a:ext cx="2919047"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3" name="箭头: 右 2"/>
          <p:cNvSpPr/>
          <p:nvPr/>
        </p:nvSpPr>
        <p:spPr>
          <a:xfrm>
            <a:off x="4011032" y="3250149"/>
            <a:ext cx="2920023" cy="400050"/>
          </a:xfrm>
          <a:prstGeom prst="rightArrow">
            <a:avLst>
              <a:gd name="adj1" fmla="val 50000"/>
              <a:gd name="adj2" fmla="val 77618"/>
            </a:avLst>
          </a:prstGeom>
          <a:solidFill>
            <a:srgbClr val="1444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endParaRPr lang="zh-CN" altLang="en-US">
              <a:solidFill>
                <a:srgbClr val="FFFFFF"/>
              </a:solidFill>
            </a:endParaRPr>
          </a:p>
        </p:txBody>
      </p:sp>
      <p:sp>
        <p:nvSpPr>
          <p:cNvPr id="75780"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2A11201E-4C11-4B5F-A796-77EB7DE5D43D}" type="slidenum">
              <a:rPr lang="zh-CN" altLang="en-US" smtClean="0">
                <a:solidFill>
                  <a:schemeClr val="tx1"/>
                </a:solidFill>
              </a:rPr>
              <a:t>60</a:t>
            </a:fld>
            <a:endParaRPr lang="zh-CN" altLang="en-US" dirty="0">
              <a:solidFill>
                <a:schemeClr val="tx1"/>
              </a:solidFill>
            </a:endParaRPr>
          </a:p>
        </p:txBody>
      </p:sp>
      <p:sp>
        <p:nvSpPr>
          <p:cNvPr id="11" name="文字方塊 14"/>
          <p:cNvSpPr txBox="1"/>
          <p:nvPr/>
        </p:nvSpPr>
        <p:spPr>
          <a:xfrm>
            <a:off x="374405" y="202174"/>
            <a:ext cx="11325225" cy="1357997"/>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entury Gothic" panose="020B0502020202020204" pitchFamily="34" charset="0"/>
              </a:defRPr>
            </a:lvl1pPr>
            <a:lvl2pPr marL="742950" indent="-285750" defTabSz="977900">
              <a:defRPr>
                <a:solidFill>
                  <a:schemeClr val="tx1"/>
                </a:solidFill>
                <a:latin typeface="Century Gothic" panose="020B0502020202020204" pitchFamily="34" charset="0"/>
              </a:defRPr>
            </a:lvl2pPr>
            <a:lvl3pPr marL="1143000" indent="-228600" defTabSz="977900">
              <a:defRPr>
                <a:solidFill>
                  <a:schemeClr val="tx1"/>
                </a:solidFill>
                <a:latin typeface="Century Gothic" panose="020B0502020202020204" pitchFamily="34" charset="0"/>
              </a:defRPr>
            </a:lvl3pPr>
            <a:lvl4pPr marL="1600200" indent="-228600" defTabSz="977900">
              <a:defRPr>
                <a:solidFill>
                  <a:schemeClr val="tx1"/>
                </a:solidFill>
                <a:latin typeface="Century Gothic" panose="020B0502020202020204" pitchFamily="34" charset="0"/>
              </a:defRPr>
            </a:lvl4pPr>
            <a:lvl5pPr marL="2057400" indent="-228600" defTabSz="977900">
              <a:defRPr>
                <a:solidFill>
                  <a:schemeClr val="tx1"/>
                </a:solidFill>
                <a:latin typeface="Century Gothic" panose="020B0502020202020204" pitchFamily="34" charset="0"/>
              </a:defRPr>
            </a:lvl5pPr>
            <a:lvl6pPr marL="2514600" indent="-228600" defTabSz="9779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779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779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77900" eaLnBrk="0" fontAlgn="base" hangingPunct="0">
              <a:spcBef>
                <a:spcPct val="0"/>
              </a:spcBef>
              <a:spcAft>
                <a:spcPct val="0"/>
              </a:spcAft>
              <a:defRPr>
                <a:solidFill>
                  <a:schemeClr val="tx1"/>
                </a:solidFill>
                <a:latin typeface="Century Gothic" panose="020B0502020202020204" pitchFamily="34" charset="0"/>
              </a:defRPr>
            </a:lvl9pPr>
          </a:lstStyle>
          <a:p>
            <a:pPr algn="ctr">
              <a:lnSpc>
                <a:spcPct val="90000"/>
              </a:lnSpc>
              <a:spcAft>
                <a:spcPct val="35000"/>
              </a:spcAft>
              <a:defRPr/>
            </a:pPr>
            <a:r>
              <a:rPr lang="en-US" altLang="zh-CN" sz="28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Provisions on “Patriots administering Hong Kong” in The Law of the People’s Republic of China on Safeguarding National Security in the Hong Kong Special Administrative Region </a:t>
            </a:r>
            <a:endParaRPr lang="zh-CN" altLang="en-US" sz="4000" b="1" dirty="0">
              <a:solidFill>
                <a:schemeClr val="bg1"/>
              </a:solidFill>
              <a:latin typeface="DFKai-SB" panose="03000509000000000000" pitchFamily="65" charset="-120"/>
              <a:ea typeface="DFKai-SB" panose="03000509000000000000" pitchFamily="65" charset="-120"/>
            </a:endParaRPr>
          </a:p>
        </p:txBody>
      </p:sp>
      <p:sp>
        <p:nvSpPr>
          <p:cNvPr id="75782" name="内容占位符 2"/>
          <p:cNvSpPr txBox="1">
            <a:spLocks noChangeArrowheads="1"/>
          </p:cNvSpPr>
          <p:nvPr/>
        </p:nvSpPr>
        <p:spPr bwMode="auto">
          <a:xfrm>
            <a:off x="7354570" y="1809344"/>
            <a:ext cx="4170321" cy="354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914400" eaLnBrk="1" hangingPunct="1">
              <a:spcBef>
                <a:spcPts val="1200"/>
              </a:spcBef>
              <a:buClrTx/>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shall be disqualified from standing as a candidate in the elections of the Legislative Council and </a:t>
            </a:r>
            <a:r>
              <a:rPr lang="en-US" altLang="zh-CN" dirty="0">
                <a:solidFill>
                  <a:schemeClr val="tx1"/>
                </a:solidFill>
                <a:latin typeface="Times New Roman" panose="02020603050405020304" pitchFamily="18" charset="0"/>
                <a:cs typeface="Times New Roman" panose="02020603050405020304" pitchFamily="18" charset="0"/>
              </a:rPr>
              <a:t>D</a:t>
            </a:r>
            <a:r>
              <a:rPr lang="en-US" altLang="zh-CN" sz="1800" dirty="0">
                <a:solidFill>
                  <a:schemeClr val="tx1"/>
                </a:solidFill>
                <a:latin typeface="Times New Roman" panose="02020603050405020304" pitchFamily="18" charset="0"/>
                <a:cs typeface="Times New Roman" panose="02020603050405020304" pitchFamily="18" charset="0"/>
              </a:rPr>
              <a:t>istrict Councils of the HKSAR.</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defTabSz="914400" eaLnBrk="1" hangingPunct="1">
              <a:spcBef>
                <a:spcPts val="1200"/>
              </a:spcBef>
              <a:buClrTx/>
              <a:buFont typeface="Arial" panose="020B0604020202020204" pitchFamily="34" charset="0"/>
              <a:buChar char="•"/>
            </a:pPr>
            <a:r>
              <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shall be disqualified from holding any public office in the Region, or serving as a member of the Election Committee for electing the Chief Executive.</a:t>
            </a:r>
          </a:p>
        </p:txBody>
      </p:sp>
      <p:sp>
        <p:nvSpPr>
          <p:cNvPr id="75783" name="文本框 50"/>
          <p:cNvSpPr txBox="1">
            <a:spLocks noChangeArrowheads="1"/>
          </p:cNvSpPr>
          <p:nvPr/>
        </p:nvSpPr>
        <p:spPr bwMode="auto">
          <a:xfrm>
            <a:off x="1139863" y="2626177"/>
            <a:ext cx="1684338" cy="45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defTabSz="914400" eaLnBrk="1" hangingPunct="1">
              <a:lnSpc>
                <a:spcPct val="150000"/>
              </a:lnSpc>
              <a:spcBef>
                <a:spcPct val="0"/>
              </a:spcBef>
              <a:buClrTx/>
              <a:buFontTx/>
              <a:buNone/>
            </a:pPr>
            <a:r>
              <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Any person</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5784" name="文本框 51"/>
          <p:cNvSpPr txBox="1">
            <a:spLocks noChangeArrowheads="1"/>
          </p:cNvSpPr>
          <p:nvPr/>
        </p:nvSpPr>
        <p:spPr bwMode="auto">
          <a:xfrm>
            <a:off x="3673052" y="1961006"/>
            <a:ext cx="35149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en-US" altLang="zh-CN" sz="2200" b="1" dirty="0">
                <a:solidFill>
                  <a:schemeClr val="tx1"/>
                </a:solidFill>
                <a:latin typeface="Times New Roman" panose="02020603050405020304" pitchFamily="18" charset="0"/>
                <a:cs typeface="Times New Roman" panose="02020603050405020304" pitchFamily="18" charset="0"/>
              </a:rPr>
              <a:t>who is convicted of an offence endangering national security by a court</a:t>
            </a:r>
            <a:endParaRPr lang="en-US" altLang="zh-CN"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5785" name="文本框 57"/>
          <p:cNvSpPr txBox="1">
            <a:spLocks noChangeArrowheads="1"/>
          </p:cNvSpPr>
          <p:nvPr/>
        </p:nvSpPr>
        <p:spPr bwMode="auto">
          <a:xfrm>
            <a:off x="3673052" y="4271289"/>
            <a:ext cx="351499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1" hangingPunct="1">
              <a:spcBef>
                <a:spcPct val="0"/>
              </a:spcBef>
              <a:buClrTx/>
              <a:buFontTx/>
              <a:buNone/>
            </a:pPr>
            <a:r>
              <a:rPr lang="en-US" altLang="zh-CN" sz="2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who is convicted of an offence endangering national security by a court</a:t>
            </a:r>
          </a:p>
        </p:txBody>
      </p:sp>
      <p:sp>
        <p:nvSpPr>
          <p:cNvPr id="75786" name="文本框 58"/>
          <p:cNvSpPr txBox="1">
            <a:spLocks noChangeArrowheads="1"/>
          </p:cNvSpPr>
          <p:nvPr/>
        </p:nvSpPr>
        <p:spPr bwMode="auto">
          <a:xfrm>
            <a:off x="29038" y="4312693"/>
            <a:ext cx="4119245" cy="280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M</a:t>
            </a:r>
            <a:r>
              <a:rPr lang="en-US" altLang="zh-CN" sz="1800" dirty="0">
                <a:solidFill>
                  <a:schemeClr val="tx1"/>
                </a:solidFill>
                <a:latin typeface="Times New Roman" panose="02020603050405020304" pitchFamily="18" charset="0"/>
                <a:cs typeface="Times New Roman" panose="02020603050405020304" pitchFamily="18" charset="0"/>
              </a:rPr>
              <a:t>ember of the Legislative Council</a:t>
            </a:r>
          </a:p>
          <a:p>
            <a:pPr>
              <a:spcBef>
                <a:spcPct val="0"/>
              </a:spcBef>
              <a:buClrTx/>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G</a:t>
            </a:r>
            <a:r>
              <a:rPr lang="en-US" altLang="zh-CN" sz="1800" dirty="0">
                <a:solidFill>
                  <a:schemeClr val="tx1"/>
                </a:solidFill>
                <a:latin typeface="Times New Roman" panose="02020603050405020304" pitchFamily="18" charset="0"/>
                <a:cs typeface="Times New Roman" panose="02020603050405020304" pitchFamily="18" charset="0"/>
              </a:rPr>
              <a:t>overnment official and a public servant</a:t>
            </a:r>
          </a:p>
          <a:p>
            <a:pPr>
              <a:spcBef>
                <a:spcPct val="0"/>
              </a:spcBef>
              <a:buClrTx/>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M</a:t>
            </a:r>
            <a:r>
              <a:rPr lang="en-US" altLang="zh-CN" sz="1800" dirty="0">
                <a:solidFill>
                  <a:schemeClr val="tx1"/>
                </a:solidFill>
                <a:latin typeface="Times New Roman" panose="02020603050405020304" pitchFamily="18" charset="0"/>
                <a:cs typeface="Times New Roman" panose="02020603050405020304" pitchFamily="18" charset="0"/>
              </a:rPr>
              <a:t>ember of the Executive Council</a:t>
            </a:r>
          </a:p>
          <a:p>
            <a:pPr>
              <a:spcBef>
                <a:spcPct val="0"/>
              </a:spcBef>
              <a:buClrTx/>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J</a:t>
            </a:r>
            <a:r>
              <a:rPr lang="en-US" altLang="zh-CN" sz="1800" dirty="0">
                <a:solidFill>
                  <a:schemeClr val="tx1"/>
                </a:solidFill>
                <a:latin typeface="Times New Roman" panose="02020603050405020304" pitchFamily="18" charset="0"/>
                <a:cs typeface="Times New Roman" panose="02020603050405020304" pitchFamily="18" charset="0"/>
              </a:rPr>
              <a:t>udge or a judicial officer; or</a:t>
            </a:r>
          </a:p>
          <a:p>
            <a:pPr>
              <a:spcBef>
                <a:spcPct val="0"/>
              </a:spcBef>
              <a:buClrTx/>
              <a:buFont typeface="Arial" panose="020B0604020202020204" pitchFamily="34" charset="0"/>
              <a:buChar char="•"/>
            </a:pPr>
            <a:r>
              <a:rPr lang="en-US" altLang="zh-CN" dirty="0">
                <a:solidFill>
                  <a:schemeClr val="tx1"/>
                </a:solidFill>
                <a:latin typeface="Times New Roman" panose="02020603050405020304" pitchFamily="18" charset="0"/>
                <a:cs typeface="Times New Roman" panose="02020603050405020304" pitchFamily="18" charset="0"/>
              </a:rPr>
              <a:t>M</a:t>
            </a:r>
            <a:r>
              <a:rPr lang="en-US" altLang="zh-CN" sz="1800" dirty="0">
                <a:solidFill>
                  <a:schemeClr val="tx1"/>
                </a:solidFill>
                <a:latin typeface="Times New Roman" panose="02020603050405020304" pitchFamily="18" charset="0"/>
                <a:cs typeface="Times New Roman" panose="02020603050405020304" pitchFamily="18" charset="0"/>
              </a:rPr>
              <a:t>ember of the District Councils</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5787" name="文本框 59"/>
          <p:cNvSpPr txBox="1">
            <a:spLocks noChangeArrowheads="1"/>
          </p:cNvSpPr>
          <p:nvPr/>
        </p:nvSpPr>
        <p:spPr bwMode="auto">
          <a:xfrm>
            <a:off x="7354570" y="4667496"/>
            <a:ext cx="4170321" cy="262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685800"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ts val="1200"/>
              </a:spcBef>
              <a:buClrTx/>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shall be removed from his or her office upon conviction. </a:t>
            </a:r>
          </a:p>
          <a:p>
            <a:pPr algn="just">
              <a:spcBef>
                <a:spcPts val="1200"/>
              </a:spcBef>
              <a:buClrTx/>
              <a:buFont typeface="Arial" panose="020B0604020202020204" pitchFamily="34" charset="0"/>
              <a:buChar char="•"/>
            </a:pPr>
            <a:r>
              <a:rPr lang="en-US" altLang="zh-CN" sz="1800" dirty="0">
                <a:solidFill>
                  <a:schemeClr val="tx1"/>
                </a:solidFill>
                <a:latin typeface="Times New Roman" panose="02020603050405020304" pitchFamily="18" charset="0"/>
                <a:cs typeface="Times New Roman" panose="02020603050405020304" pitchFamily="18" charset="0"/>
              </a:rPr>
              <a:t>shall be disqualified from standing for the aforementioned elections or from holding any of the aforementioned posts.</a:t>
            </a:r>
            <a:endPar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27050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57" y="501649"/>
            <a:ext cx="10872787" cy="61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灯片编号占位符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1340B730-63FD-4A14-A144-348E99440559}" type="slidenum">
              <a:rPr lang="zh-CN" altLang="en-US" smtClean="0">
                <a:solidFill>
                  <a:schemeClr val="tx1"/>
                </a:solidFill>
              </a:rPr>
              <a:t>61</a:t>
            </a:fld>
            <a:endParaRPr lang="zh-CN" altLang="en-US" dirty="0">
              <a:solidFill>
                <a:schemeClr val="tx1"/>
              </a:solidFill>
            </a:endParaRPr>
          </a:p>
        </p:txBody>
      </p:sp>
      <p:sp>
        <p:nvSpPr>
          <p:cNvPr id="76804" name="文本框 5"/>
          <p:cNvSpPr txBox="1">
            <a:spLocks noChangeArrowheads="1"/>
          </p:cNvSpPr>
          <p:nvPr/>
        </p:nvSpPr>
        <p:spPr bwMode="auto">
          <a:xfrm>
            <a:off x="1069675" y="750499"/>
            <a:ext cx="10030374" cy="51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spcAft>
                <a:spcPts val="600"/>
              </a:spcAft>
              <a:buClrTx/>
              <a:buNone/>
            </a:pPr>
            <a:r>
              <a:rPr lang="en-US" altLang="zh-CN" sz="32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Article 35 of The Law of the People’s Republic of China on Safeguarding National Security in the Hong Kong Special Administrative Region:</a:t>
            </a:r>
          </a:p>
          <a:p>
            <a:pPr algn="just">
              <a:buNone/>
            </a:pPr>
            <a:r>
              <a:rPr lang="en-US" altLang="zh-CN" sz="2000" dirty="0">
                <a:solidFill>
                  <a:schemeClr val="tx1"/>
                </a:solidFill>
                <a:latin typeface="Times New Roman" panose="02020603050405020304" pitchFamily="18" charset="0"/>
                <a:cs typeface="Times New Roman" panose="02020603050405020304" pitchFamily="18" charset="0"/>
              </a:rPr>
              <a:t>A person who is convicted of an offence endangering national security by a court shall be disqualified from standing as a candidate in the elections of the Legislative Council and district councils of the Hong Kong Special Administrative Region, holding any public office in the Region, or serving as a member of the Election Committee for electing the Chief Executive. If a person so convicted is a member of the Legislative Council, a government official, a public servant, a member of the Executive Council, a judge or a judicial officer, or a member of the district councils, who has taken an oath or made a declaration to uphold the Basic Law of the Hong Kong Special Administrative Region of the People’s Republic of China and swear allegiance to the Hong Kong Special Administrative Region of the People’s Republic of China, he or she shall be removed from his or her office upon conviction, and shall be disqualified from standing for the aforementioned elections or from holding any of the aforementioned posts.</a:t>
            </a:r>
          </a:p>
        </p:txBody>
      </p:sp>
    </p:spTree>
    <p:extLst>
      <p:ext uri="{BB962C8B-B14F-4D97-AF65-F5344CB8AC3E}">
        <p14:creationId xmlns:p14="http://schemas.microsoft.com/office/powerpoint/2010/main" val="1941392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p:cNvSpPr txBox="1"/>
          <p:nvPr/>
        </p:nvSpPr>
        <p:spPr>
          <a:xfrm>
            <a:off x="0" y="530522"/>
            <a:ext cx="12192000" cy="707886"/>
          </a:xfrm>
          <a:prstGeom prst="rect">
            <a:avLst/>
          </a:prstGeom>
          <a:noFill/>
        </p:spPr>
        <p:txBody>
          <a:bodyPr wrap="square" rtlCol="0">
            <a:spAutoFit/>
          </a:bodyPr>
          <a:lstStyle/>
          <a:p>
            <a:pPr algn="ctr" defTabSz="457200"/>
            <a:r>
              <a:rPr lang="en-US" sz="4000" i="0" dirty="0">
                <a:effectLst/>
                <a:latin typeface="Times New Roman" panose="02020603050405020304" pitchFamily="18" charset="0"/>
                <a:cs typeface="Times New Roman" panose="02020603050405020304" pitchFamily="18" charset="0"/>
              </a:rPr>
              <a:t>Relevant </a:t>
            </a:r>
            <a:r>
              <a:rPr lang="en-US" sz="4000" dirty="0">
                <a:latin typeface="Times New Roman" panose="02020603050405020304" pitchFamily="18" charset="0"/>
                <a:cs typeface="Times New Roman" panose="02020603050405020304" pitchFamily="18" charset="0"/>
              </a:rPr>
              <a:t>r</a:t>
            </a:r>
            <a:r>
              <a:rPr lang="en-US" sz="4000" i="0" dirty="0">
                <a:effectLst/>
                <a:latin typeface="Times New Roman" panose="02020603050405020304" pitchFamily="18" charset="0"/>
                <a:cs typeface="Times New Roman" panose="02020603050405020304" pitchFamily="18" charset="0"/>
              </a:rPr>
              <a:t>eference </a:t>
            </a:r>
            <a:r>
              <a:rPr lang="en-US" sz="4000" dirty="0">
                <a:latin typeface="Times New Roman" panose="02020603050405020304" pitchFamily="18" charset="0"/>
                <a:cs typeface="Times New Roman" panose="02020603050405020304" pitchFamily="18" charset="0"/>
              </a:rPr>
              <a:t>m</a:t>
            </a:r>
            <a:r>
              <a:rPr lang="en-US" sz="4000" i="0" dirty="0">
                <a:effectLst/>
                <a:latin typeface="Times New Roman" panose="02020603050405020304" pitchFamily="18" charset="0"/>
                <a:cs typeface="Times New Roman" panose="02020603050405020304" pitchFamily="18" charset="0"/>
              </a:rPr>
              <a:t>aterials</a:t>
            </a:r>
            <a:endParaRPr lang="en-US" altLang="zh-TW" sz="4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3910004" y="2794750"/>
            <a:ext cx="4752840" cy="738664"/>
          </a:xfrm>
          <a:prstGeom prst="rect">
            <a:avLst/>
          </a:prstGeom>
        </p:spPr>
        <p:txBody>
          <a:bodyPr wrap="square">
            <a:spAutoFit/>
          </a:bodyPr>
          <a:lstStyle/>
          <a:p>
            <a:pPr marL="342900" indent="-342900" algn="just" fontAlgn="base">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RTHK.HK---</a:t>
            </a:r>
            <a:r>
              <a:rPr lang="ja-JP" altLang="en-US" dirty="0">
                <a:latin typeface="Times New Roman" panose="02020603050405020304" pitchFamily="18" charset="0"/>
                <a:ea typeface="標楷體" panose="03000509000000000000" pitchFamily="65" charset="-120"/>
                <a:cs typeface="Times New Roman" panose="02020603050405020304" pitchFamily="18" charset="0"/>
              </a:rPr>
              <a:t>憲法傳萬家</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p>
          <a:p>
            <a:pPr algn="just" fontAlgn="base"/>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hlinkClick r:id="rId2"/>
              </a:rPr>
              <a:t>http://www.rthk.hk/tv/dtt31/programme/rootorigintheconstitution</a:t>
            </a:r>
            <a:endParaRPr lang="en-US" altLang="ja-JP" sz="12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en-US" altLang="ja-JP"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標楷體" panose="03000509000000000000" pitchFamily="65" charset="-120"/>
                <a:cs typeface="Times New Roman" panose="02020603050405020304" pitchFamily="18" charset="0"/>
                <a:hlinkClick r:id="rId3"/>
              </a:rPr>
              <a:t>http://www.rthk.hk/tv/dtt31/programme/rootorigintheconstitution2</a:t>
            </a:r>
            <a:endParaRPr lang="ja-JP" altLang="en-US" sz="12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4"/>
          </p:cNvPr>
          <p:cNvPicPr>
            <a:picLocks noChangeAspect="1"/>
          </p:cNvPicPr>
          <p:nvPr/>
        </p:nvPicPr>
        <p:blipFill>
          <a:blip r:embed="rId5"/>
          <a:stretch>
            <a:fillRect/>
          </a:stretch>
        </p:blipFill>
        <p:spPr>
          <a:xfrm>
            <a:off x="2306675" y="2468136"/>
            <a:ext cx="1080000" cy="1080000"/>
          </a:xfrm>
          <a:prstGeom prst="rect">
            <a:avLst/>
          </a:prstGeom>
        </p:spPr>
      </p:pic>
      <p:sp>
        <p:nvSpPr>
          <p:cNvPr id="5" name="Rectangle 4"/>
          <p:cNvSpPr/>
          <p:nvPr/>
        </p:nvSpPr>
        <p:spPr>
          <a:xfrm>
            <a:off x="3929638" y="3628927"/>
            <a:ext cx="7328957" cy="923330"/>
          </a:xfrm>
          <a:prstGeom prst="rect">
            <a:avLst/>
          </a:prstGeom>
        </p:spPr>
        <p:txBody>
          <a:bodyPr wrap="square">
            <a:spAutoFit/>
          </a:bodyPr>
          <a:lstStyle/>
          <a:p>
            <a:pPr marL="342900" indent="-342900">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「一國兩制」下的香港</a:t>
            </a:r>
          </a:p>
          <a:p>
            <a:pPr latinLnBrk="1"/>
            <a:r>
              <a:rPr lang="en-US" altLang="ja-JP"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hlinkClick r:id="rId6"/>
              </a:rPr>
              <a:t>http://chinacurrent.com/education/category/%E3%80%8C%E4%B8%80%E5%9C%8B%E5%85%A9%E5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ja-JP" sz="1200" dirty="0">
                <a:latin typeface="Times New Roman" panose="02020603050405020304" pitchFamily="18" charset="0"/>
                <a:ea typeface="DFKai-SB" panose="03000509000000000000" pitchFamily="65" charset="-120"/>
                <a:cs typeface="Times New Roman" panose="02020603050405020304" pitchFamily="18" charset="0"/>
                <a:hlinkClick r:id="rId6"/>
              </a:rPr>
              <a:t>%88%B6%E3%80%8D%E4%B8%8B%E7%9A%84%E9%A6%99%E6%B8%AF </a:t>
            </a:r>
            <a:endParaRPr lang="ja-JP" altLang="en-US" sz="12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endParaRPr lang="ja-JP"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a:hlinkClick r:id="rId6"/>
          </p:cNvPr>
          <p:cNvPicPr>
            <a:picLocks noChangeAspect="1"/>
          </p:cNvPicPr>
          <p:nvPr/>
        </p:nvPicPr>
        <p:blipFill>
          <a:blip r:embed="rId7"/>
          <a:stretch>
            <a:fillRect/>
          </a:stretch>
        </p:blipFill>
        <p:spPr>
          <a:xfrm>
            <a:off x="933405" y="3908288"/>
            <a:ext cx="1763478" cy="720000"/>
          </a:xfrm>
          <a:prstGeom prst="rect">
            <a:avLst/>
          </a:prstGeom>
        </p:spPr>
      </p:pic>
      <p:pic>
        <p:nvPicPr>
          <p:cNvPr id="8" name="Picture 7"/>
          <p:cNvPicPr>
            <a:picLocks noChangeAspect="1"/>
          </p:cNvPicPr>
          <p:nvPr/>
        </p:nvPicPr>
        <p:blipFill>
          <a:blip r:embed="rId8"/>
          <a:stretch>
            <a:fillRect/>
          </a:stretch>
        </p:blipFill>
        <p:spPr>
          <a:xfrm>
            <a:off x="650450" y="1292655"/>
            <a:ext cx="1873124" cy="720000"/>
          </a:xfrm>
          <a:prstGeom prst="rect">
            <a:avLst/>
          </a:prstGeom>
        </p:spPr>
      </p:pic>
      <p:sp>
        <p:nvSpPr>
          <p:cNvPr id="9" name="AutoShape 2" descr="RTHK 首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Picture 9"/>
          <p:cNvPicPr>
            <a:picLocks noChangeAspect="1"/>
          </p:cNvPicPr>
          <p:nvPr/>
        </p:nvPicPr>
        <p:blipFill>
          <a:blip r:embed="rId9"/>
          <a:stretch>
            <a:fillRect/>
          </a:stretch>
        </p:blipFill>
        <p:spPr>
          <a:xfrm>
            <a:off x="202735" y="2501348"/>
            <a:ext cx="1692878" cy="864000"/>
          </a:xfrm>
          <a:prstGeom prst="rect">
            <a:avLst/>
          </a:prstGeom>
        </p:spPr>
      </p:pic>
      <p:sp>
        <p:nvSpPr>
          <p:cNvPr id="11" name="投影片編號版面配置區 5">
            <a:extLst>
              <a:ext uri="{FF2B5EF4-FFF2-40B4-BE49-F238E27FC236}">
                <a16:creationId xmlns:a16="http://schemas.microsoft.com/office/drawing/2014/main" id="{D415A6FE-D922-45D4-8557-6DF15F2B1DCF}"/>
              </a:ext>
            </a:extLst>
          </p:cNvPr>
          <p:cNvSpPr txBox="1">
            <a:spLocks/>
          </p:cNvSpPr>
          <p:nvPr/>
        </p:nvSpPr>
        <p:spPr>
          <a:xfrm>
            <a:off x="11239500" y="631825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4572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a:spcBef>
                <a:spcPct val="0"/>
              </a:spcBef>
              <a:buClrTx/>
              <a:buFontTx/>
              <a:buNone/>
            </a:pPr>
            <a:fld id="{8BD0D199-585B-4F9D-9676-9ADB301E4D96}" type="slidenum">
              <a:rPr lang="zh-CN" altLang="en-US" smtClean="0">
                <a:solidFill>
                  <a:schemeClr val="tx1"/>
                </a:solidFill>
              </a:rPr>
              <a:pPr>
                <a:spcBef>
                  <a:spcPct val="0"/>
                </a:spcBef>
                <a:buClrTx/>
                <a:buFontTx/>
                <a:buNone/>
              </a:pPr>
              <a:t>62</a:t>
            </a:fld>
            <a:endParaRPr lang="zh-CN" altLang="en-US" dirty="0">
              <a:solidFill>
                <a:schemeClr val="tx1"/>
              </a:solidFill>
            </a:endParaRPr>
          </a:p>
        </p:txBody>
      </p:sp>
      <p:sp>
        <p:nvSpPr>
          <p:cNvPr id="13" name="文字方塊 12">
            <a:extLst>
              <a:ext uri="{FF2B5EF4-FFF2-40B4-BE49-F238E27FC236}">
                <a16:creationId xmlns:a16="http://schemas.microsoft.com/office/drawing/2014/main" id="{1D78CF6F-CC17-400D-8888-D4DC7D792B78}"/>
              </a:ext>
            </a:extLst>
          </p:cNvPr>
          <p:cNvSpPr txBox="1"/>
          <p:nvPr/>
        </p:nvSpPr>
        <p:spPr>
          <a:xfrm>
            <a:off x="3887045" y="4493658"/>
            <a:ext cx="8176653" cy="1938992"/>
          </a:xfrm>
          <a:prstGeom prst="rect">
            <a:avLst/>
          </a:prstGeom>
          <a:noFill/>
        </p:spPr>
        <p:txBody>
          <a:bodyPr wrap="square">
            <a:spAutoFit/>
          </a:bodyPr>
          <a:lstStyle/>
          <a:p>
            <a:pPr marL="342900" indent="-342900" algn="just">
              <a:buFont typeface="Arial" panose="020B0604020202020204" pitchFamily="34" charset="0"/>
              <a:buChar char="•"/>
            </a:pPr>
            <a:r>
              <a:rPr lang="en-US" dirty="0">
                <a:latin typeface="Times New Roman" panose="02020603050405020304" pitchFamily="18" charset="0"/>
                <a:ea typeface="標楷體" panose="03000509000000000000" pitchFamily="65" charset="-120"/>
                <a:cs typeface="Times New Roman" panose="02020603050405020304" pitchFamily="18" charset="0"/>
              </a:rPr>
              <a:t>2025 Legislative Council General Election</a:t>
            </a:r>
          </a:p>
          <a:p>
            <a:pPr algn="just"/>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0"/>
              </a:rPr>
              <a:t>https://www.elections.gov.hk/legco2025/eng/index.html</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dirty="0">
                <a:latin typeface="Times New Roman" panose="02020603050405020304" pitchFamily="18" charset="0"/>
                <a:ea typeface="標楷體" panose="03000509000000000000" pitchFamily="65" charset="-120"/>
                <a:cs typeface="Times New Roman" panose="02020603050405020304" pitchFamily="18" charset="0"/>
              </a:rPr>
              <a:t>Constitutional and Mainland Affairs Bureau Topical Issues: Electoral Matters</a:t>
            </a: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1"/>
              </a:rPr>
              <a:t>https://www.cmab.gov.hk/en/issues/electoral.htm</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b="0" i="0" dirty="0">
                <a:effectLst/>
                <a:latin typeface="Times New Roman" panose="02020603050405020304" pitchFamily="18" charset="0"/>
                <a:ea typeface="Noto Sans TC" panose="020B0200000000000000" pitchFamily="34" charset="-120"/>
                <a:cs typeface="Times New Roman" panose="02020603050405020304" pitchFamily="18" charset="0"/>
              </a:rPr>
              <a:t> Registration and Electoral Office </a:t>
            </a:r>
            <a:r>
              <a:rPr lang="en-US" dirty="0">
                <a:latin typeface="Times New Roman" panose="02020603050405020304" pitchFamily="18" charset="0"/>
                <a:ea typeface="標楷體" panose="03000509000000000000" pitchFamily="65" charset="-120"/>
                <a:cs typeface="Times New Roman" panose="02020603050405020304" pitchFamily="18" charset="0"/>
              </a:rPr>
              <a:t>Press Releases</a:t>
            </a: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2"/>
              </a:rPr>
              <a:t>https://www.reo.gov.hk/en/whats-new/press-releases.html#2025</a:t>
            </a:r>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行政長官出席「行政立法同心治港創未來」研討會致辭全文（只有中文）</a:t>
            </a:r>
          </a:p>
          <a:p>
            <a:r>
              <a:rPr 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hlinkClick r:id="rId13"/>
              </a:rPr>
              <a:t>http://www.info.gov.hk/gia/general/202510/16/P2025101600321.htm</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圖片 14">
            <a:hlinkClick r:id="rId10"/>
            <a:extLst>
              <a:ext uri="{FF2B5EF4-FFF2-40B4-BE49-F238E27FC236}">
                <a16:creationId xmlns:a16="http://schemas.microsoft.com/office/drawing/2014/main" id="{68D2042F-2FAD-4CD9-9DAD-EE192BA1F9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8302" y="5064798"/>
            <a:ext cx="3600000" cy="720000"/>
          </a:xfrm>
          <a:prstGeom prst="rect">
            <a:avLst/>
          </a:prstGeom>
        </p:spPr>
      </p:pic>
      <p:sp>
        <p:nvSpPr>
          <p:cNvPr id="14" name="文字方塊 13">
            <a:extLst>
              <a:ext uri="{FF2B5EF4-FFF2-40B4-BE49-F238E27FC236}">
                <a16:creationId xmlns:a16="http://schemas.microsoft.com/office/drawing/2014/main" id="{A52A5D4F-5D54-43F9-BCA9-B5F6CC1107AA}"/>
              </a:ext>
            </a:extLst>
          </p:cNvPr>
          <p:cNvSpPr txBox="1"/>
          <p:nvPr/>
        </p:nvSpPr>
        <p:spPr>
          <a:xfrm>
            <a:off x="3910004" y="1435003"/>
            <a:ext cx="7813248" cy="129266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Full text and relevant documents of The Basic Law of the Hong Kong Special Administrative Region of the People's Republic of China</a:t>
            </a:r>
          </a:p>
          <a:p>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15"/>
              </a:rPr>
              <a:t>https://www.basiclaw.gov.hk/en/basiclaw/index.html</a:t>
            </a:r>
            <a:r>
              <a:rPr lang="en-US" sz="12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Basic Law</a:t>
            </a:r>
          </a:p>
          <a:p>
            <a:pPr lvl="1"/>
            <a:r>
              <a:rPr lang="en-US" sz="1200" dirty="0">
                <a:latin typeface="Times New Roman" panose="02020603050405020304" pitchFamily="18" charset="0"/>
                <a:cs typeface="Times New Roman" panose="02020603050405020304" pitchFamily="18" charset="0"/>
                <a:hlinkClick r:id="rId16"/>
              </a:rPr>
              <a:t>https://www.basiclaw.gov.hk/en/index/index.html</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74176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650450" y="530522"/>
            <a:ext cx="11076495" cy="1323439"/>
          </a:xfrm>
          <a:prstGeom prst="rect">
            <a:avLst/>
          </a:prstGeom>
          <a:noFill/>
        </p:spPr>
        <p:txBody>
          <a:bodyPr wrap="square" rtlCol="0">
            <a:spAutoFit/>
          </a:bodyPr>
          <a:lstStyle/>
          <a:p>
            <a:pPr algn="ctr"/>
            <a:r>
              <a:rPr lang="en-US" altLang="zh-TW" sz="4000" dirty="0">
                <a:solidFill>
                  <a:srgbClr val="0A0A0A"/>
                </a:solidFill>
                <a:latin typeface="Times New Roman" panose="02020603050405020304" pitchFamily="18" charset="0"/>
                <a:cs typeface="Times New Roman" panose="02020603050405020304" pitchFamily="18" charset="0"/>
              </a:rPr>
              <a:t>Learning</a:t>
            </a:r>
            <a:r>
              <a:rPr lang="zh-TW" altLang="en-US" sz="4000" dirty="0">
                <a:solidFill>
                  <a:srgbClr val="0A0A0A"/>
                </a:solidFill>
                <a:latin typeface="Times New Roman" panose="02020603050405020304" pitchFamily="18" charset="0"/>
                <a:cs typeface="Times New Roman" panose="02020603050405020304" pitchFamily="18" charset="0"/>
              </a:rPr>
              <a:t> </a:t>
            </a:r>
            <a:r>
              <a:rPr lang="en-US" altLang="zh-TW" sz="4000" dirty="0">
                <a:solidFill>
                  <a:srgbClr val="0A0A0A"/>
                </a:solidFill>
                <a:latin typeface="Times New Roman" panose="02020603050405020304" pitchFamily="18" charset="0"/>
                <a:cs typeface="Times New Roman" panose="02020603050405020304" pitchFamily="18" charset="0"/>
              </a:rPr>
              <a:t>and</a:t>
            </a:r>
            <a:r>
              <a:rPr lang="zh-TW" altLang="en-US" sz="4000" dirty="0">
                <a:solidFill>
                  <a:srgbClr val="0A0A0A"/>
                </a:solidFill>
                <a:latin typeface="Times New Roman" panose="02020603050405020304" pitchFamily="18" charset="0"/>
                <a:cs typeface="Times New Roman" panose="02020603050405020304" pitchFamily="18" charset="0"/>
              </a:rPr>
              <a:t> </a:t>
            </a:r>
            <a:r>
              <a:rPr lang="en-US" altLang="zh-TW" sz="4000" dirty="0">
                <a:solidFill>
                  <a:srgbClr val="0A0A0A"/>
                </a:solidFill>
                <a:latin typeface="Times New Roman" panose="02020603050405020304" pitchFamily="18" charset="0"/>
                <a:cs typeface="Times New Roman" panose="02020603050405020304" pitchFamily="18" charset="0"/>
              </a:rPr>
              <a:t>Teaching</a:t>
            </a:r>
            <a:r>
              <a:rPr lang="zh-TW" altLang="en-US" sz="4000" dirty="0">
                <a:solidFill>
                  <a:srgbClr val="0A0A0A"/>
                </a:solidFill>
                <a:latin typeface="Times New Roman" panose="02020603050405020304" pitchFamily="18" charset="0"/>
                <a:cs typeface="Times New Roman" panose="02020603050405020304" pitchFamily="18" charset="0"/>
              </a:rPr>
              <a:t> </a:t>
            </a:r>
            <a:r>
              <a:rPr lang="en-US" altLang="zh-TW" sz="4000" dirty="0">
                <a:solidFill>
                  <a:srgbClr val="0A0A0A"/>
                </a:solidFill>
                <a:latin typeface="Times New Roman" panose="02020603050405020304" pitchFamily="18" charset="0"/>
                <a:cs typeface="Times New Roman" panose="02020603050405020304" pitchFamily="18" charset="0"/>
              </a:rPr>
              <a:t>Resources</a:t>
            </a:r>
            <a:r>
              <a:rPr lang="zh-TW" altLang="en-US" sz="4000" dirty="0">
                <a:solidFill>
                  <a:srgbClr val="0A0A0A"/>
                </a:solidFill>
                <a:latin typeface="Times New Roman" panose="02020603050405020304" pitchFamily="18" charset="0"/>
                <a:cs typeface="Times New Roman" panose="02020603050405020304" pitchFamily="18" charset="0"/>
              </a:rPr>
              <a:t> </a:t>
            </a:r>
            <a:r>
              <a:rPr lang="en-US" altLang="zh-TW" sz="4000" dirty="0">
                <a:solidFill>
                  <a:srgbClr val="0A0A0A"/>
                </a:solidFill>
                <a:latin typeface="Times New Roman" panose="02020603050405020304" pitchFamily="18" charset="0"/>
                <a:cs typeface="Times New Roman" panose="02020603050405020304" pitchFamily="18" charset="0"/>
              </a:rPr>
              <a:t>of </a:t>
            </a:r>
            <a:r>
              <a:rPr lang="en-US" sz="4000" b="0" i="0" dirty="0">
                <a:solidFill>
                  <a:srgbClr val="0A0A0A"/>
                </a:solidFill>
                <a:effectLst/>
                <a:latin typeface="Times New Roman" panose="02020603050405020304" pitchFamily="18" charset="0"/>
                <a:cs typeface="Times New Roman" panose="02020603050405020304" pitchFamily="18" charset="0"/>
              </a:rPr>
              <a:t>Constitution</a:t>
            </a:r>
            <a:r>
              <a:rPr lang="en-US" sz="4000" b="0" i="0" dirty="0">
                <a:solidFill>
                  <a:srgbClr val="0A0A0A"/>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and </a:t>
            </a:r>
            <a:r>
              <a:rPr lang="en-US" sz="4000" b="0" i="0" dirty="0">
                <a:solidFill>
                  <a:srgbClr val="0A0A0A"/>
                </a:solidFill>
                <a:effectLst/>
                <a:latin typeface="Times New Roman" panose="02020603050405020304" pitchFamily="18" charset="0"/>
                <a:cs typeface="Times New Roman" panose="02020603050405020304" pitchFamily="18" charset="0"/>
              </a:rPr>
              <a:t>Basic Law developed by EDB</a:t>
            </a:r>
            <a:endParaRPr lang="zh-TW" altLang="en-US" sz="4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p:cNvSpPr txBox="1"/>
          <p:nvPr/>
        </p:nvSpPr>
        <p:spPr>
          <a:xfrm>
            <a:off x="1223064" y="2047140"/>
            <a:ext cx="10503881" cy="3877985"/>
          </a:xfrm>
          <a:prstGeom prst="rect">
            <a:avLst/>
          </a:prstGeom>
          <a:noFill/>
        </p:spPr>
        <p:txBody>
          <a:bodyPr wrap="square" rtlCol="0">
            <a:spAutoFit/>
          </a:bodyPr>
          <a:lstStyle/>
          <a:p>
            <a:pPr marL="457200" indent="-457200" defTabSz="457200">
              <a:buFont typeface="Arial" panose="020B0604020202020204" pitchFamily="34" charset="0"/>
              <a:buChar char="•"/>
            </a:pP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Teaching Resources on the Constitution of the People’s Republic of China </a:t>
            </a:r>
          </a:p>
          <a:p>
            <a:pPr defTabSz="457200"/>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【Junior Secondary Curriculum of the PSHE KLA】</a:t>
            </a:r>
          </a:p>
          <a:p>
            <a:pPr marL="457200" indent="-457200" defTabSz="457200">
              <a:buFont typeface="Arial" panose="020B0604020202020204" pitchFamily="34" charset="0"/>
              <a:buChar char="•"/>
            </a:pP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Constitution and Basic Law Education Wall-chart Resources</a:t>
            </a:r>
          </a:p>
          <a:p>
            <a:pPr marL="457200" indent="-457200" defTabSz="457200">
              <a:buFont typeface="Arial" panose="020B0604020202020204" pitchFamily="34" charset="0"/>
              <a:buChar char="•"/>
            </a:pP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Constitution and Basic Law Online Course for Secondary School Students’ Self-directed Learning</a:t>
            </a:r>
          </a:p>
          <a:p>
            <a:pPr marL="457200" indent="-457200" defTabSz="457200">
              <a:buFont typeface="Arial" panose="020B0604020202020204" pitchFamily="34" charset="0"/>
              <a:buChar char="•"/>
            </a:pP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Learning and Teaching Resources for “Constitution and the Basic Law” </a:t>
            </a:r>
          </a:p>
          <a:p>
            <a:pPr defTabSz="457200"/>
            <a:endParaRPr 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defTabSz="457200"/>
            <a:endParaRPr 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defTabSz="457200"/>
            <a:endParaRPr lang="en-US"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defTabSz="457200"/>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a:t>
            </a:r>
            <a:endPar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hlinkClick r:id="rId3"/>
            </a:endParaRPr>
          </a:p>
          <a:p>
            <a:pPr defTabSz="457200"/>
            <a:r>
              <a:rPr lang="en-US" dirty="0">
                <a:solidFill>
                  <a:srgbClr val="00B050"/>
                </a:solidFill>
                <a:latin typeface="Times New Roman" panose="02020603050405020304" pitchFamily="18" charset="0"/>
                <a:cs typeface="Times New Roman" panose="02020603050405020304" pitchFamily="18" charset="0"/>
                <a:hlinkClick r:id="rId4"/>
              </a:rPr>
              <a:t>https://www.edb.gov.hk/en/curriculum-development/kla/pshe/basic-law-education.html</a:t>
            </a:r>
            <a:r>
              <a:rPr lang="en-US" dirty="0">
                <a:solidFill>
                  <a:srgbClr val="00B050"/>
                </a:solidFill>
                <a:latin typeface="Times New Roman" panose="02020603050405020304" pitchFamily="18" charset="0"/>
                <a:cs typeface="Times New Roman" panose="02020603050405020304" pitchFamily="18" charset="0"/>
              </a:rPr>
              <a:t> </a:t>
            </a:r>
          </a:p>
        </p:txBody>
      </p:sp>
      <p:sp>
        <p:nvSpPr>
          <p:cNvPr id="5" name="灯片编号占位符 2">
            <a:extLst>
              <a:ext uri="{FF2B5EF4-FFF2-40B4-BE49-F238E27FC236}">
                <a16:creationId xmlns:a16="http://schemas.microsoft.com/office/drawing/2014/main" id="{5A368764-87CA-4179-9737-6388C97F089E}"/>
              </a:ext>
            </a:extLst>
          </p:cNvPr>
          <p:cNvSpPr txBox="1">
            <a:spLocks/>
          </p:cNvSpPr>
          <p:nvPr/>
        </p:nvSpPr>
        <p:spPr>
          <a:xfrm>
            <a:off x="10644188" y="6192795"/>
            <a:ext cx="496659" cy="37791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0C913308-F349-4B6D-A68A-DD1791B4A57B}" type="slidenum">
              <a:rPr lang="zh-CN" altLang="en-US" smtClean="0">
                <a:solidFill>
                  <a:prstClr val="black"/>
                </a:solidFill>
                <a:latin typeface="Century Gothic" panose="020B0502020202020204"/>
              </a:rPr>
              <a:pPr defTabSz="457200"/>
              <a:t>63</a:t>
            </a:fld>
            <a:endParaRPr lang="zh-CN" altLang="en-US" dirty="0">
              <a:solidFill>
                <a:prstClr val="black"/>
              </a:solidFill>
              <a:latin typeface="Century Gothic" panose="020B0502020202020204"/>
            </a:endParaRPr>
          </a:p>
        </p:txBody>
      </p:sp>
    </p:spTree>
    <p:extLst>
      <p:ext uri="{BB962C8B-B14F-4D97-AF65-F5344CB8AC3E}">
        <p14:creationId xmlns:p14="http://schemas.microsoft.com/office/powerpoint/2010/main" val="3091937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BEE615D-87E0-4B8C-A4FF-FD11AD616FE0}" type="slidenum">
              <a:rPr lang="en-US" altLang="en-US" smtClean="0">
                <a:solidFill>
                  <a:schemeClr val="tx1"/>
                </a:solidFill>
              </a:rPr>
              <a:t>64</a:t>
            </a:fld>
            <a:endParaRPr lang="en-US" altLang="en-US" dirty="0">
              <a:solidFill>
                <a:schemeClr val="tx1"/>
              </a:solidFill>
            </a:endParaRPr>
          </a:p>
        </p:txBody>
      </p:sp>
      <p:sp>
        <p:nvSpPr>
          <p:cNvPr id="5" name="文本框 10"/>
          <p:cNvSpPr txBox="1"/>
          <p:nvPr/>
        </p:nvSpPr>
        <p:spPr>
          <a:xfrm>
            <a:off x="3957204" y="37346"/>
            <a:ext cx="4002051" cy="615553"/>
          </a:xfrm>
          <a:prstGeom prst="rect">
            <a:avLst/>
          </a:prstGeom>
          <a:noFill/>
        </p:spPr>
        <p:txBody>
          <a:bodyPr wrap="square" rtlCol="0">
            <a:spAutoFit/>
          </a:bodyPr>
          <a:lstStyle/>
          <a:p>
            <a:pPr algn="ctr"/>
            <a:r>
              <a:rPr lang="en-US" altLang="zh-CN" sz="3400" b="1" dirty="0">
                <a:latin typeface="Times New Roman" panose="02020603050405020304" pitchFamily="18" charset="0"/>
                <a:ea typeface="DFKai-SB" panose="03000509000000000000" pitchFamily="65" charset="-120"/>
                <a:cs typeface="Times New Roman" panose="02020603050405020304" pitchFamily="18" charset="0"/>
              </a:rPr>
              <a:t>User guide</a:t>
            </a:r>
          </a:p>
        </p:txBody>
      </p:sp>
      <p:sp>
        <p:nvSpPr>
          <p:cNvPr id="6" name="文本框 10"/>
          <p:cNvSpPr txBox="1"/>
          <p:nvPr/>
        </p:nvSpPr>
        <p:spPr>
          <a:xfrm>
            <a:off x="261312" y="652899"/>
            <a:ext cx="11669375" cy="609397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457200" marR="0" lvl="0" indent="-4572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457200" marR="0" lvl="0" indent="-4572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457200" marR="0" lvl="0" indent="-4572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457200" marR="0" lvl="0" indent="-4572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457200" marR="0" lvl="0" indent="-4572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457200" lvl="0" indent="-457200" algn="just" defTabSz="914400" eaLnBrk="1" fontAlgn="auto" hangingPunct="1">
              <a:spcBef>
                <a:spcPts val="600"/>
              </a:spcBef>
              <a:spcAft>
                <a:spcPts val="0"/>
              </a:spcAft>
              <a:buFont typeface="Arial" panose="020B0604020202020204" pitchFamily="34" charset="0"/>
              <a:buChar char="•"/>
              <a:defRPr/>
            </a:pPr>
            <a:r>
              <a:rPr kumimoji="0" lang="en-US" altLang="zh-TW" b="1"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Tree>
    <p:extLst>
      <p:ext uri="{BB962C8B-B14F-4D97-AF65-F5344CB8AC3E}">
        <p14:creationId xmlns:p14="http://schemas.microsoft.com/office/powerpoint/2010/main" val="1796129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rgbClr val="77933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noFill/>
          <a:ln>
            <a:noFill/>
          </a:ln>
          <a:effec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dirty="0">
                <a:latin typeface="Times New Roman" panose="02020603050405020304" pitchFamily="18" charset="0"/>
                <a:cs typeface="Times New Roman" panose="02020603050405020304" pitchFamily="18" charset="0"/>
              </a:rPr>
              <a:t>Notice and Disclaimer</a:t>
            </a:r>
            <a:r>
              <a:rPr lang="en-US" altLang="en-US" sz="2400" dirty="0">
                <a:latin typeface="Arial" panose="020B0604020202020204" pitchFamily="34" charset="0"/>
                <a:cs typeface="Times New Roman" panose="02020603050405020304" pitchFamily="18" charset="0"/>
              </a:rPr>
              <a:t> </a:t>
            </a:r>
          </a:p>
        </p:txBody>
      </p:sp>
      <p:sp>
        <p:nvSpPr>
          <p:cNvPr id="5" name="Slide Number Placeholder 1"/>
          <p:cNvSpPr txBox="1">
            <a:spLocks/>
          </p:cNvSpPr>
          <p:nvPr/>
        </p:nvSpPr>
        <p:spPr>
          <a:xfrm>
            <a:off x="9120188" y="6381750"/>
            <a:ext cx="2743200" cy="365125"/>
          </a:xfrm>
          <a:prstGeom prst="rect">
            <a:avLst/>
          </a:prstGeom>
        </p:spPr>
        <p:txBody>
          <a:bodyPr vert="horz" wrap="square" lIns="91440" tIns="45720" rIns="91440" bIns="45720" numCol="1" anchor="ctr" anchorCtr="0" compatLnSpc="1"/>
          <a:lstStyle>
            <a:defPPr>
              <a:defRPr lang="en-US"/>
            </a:defPPr>
            <a:lvl1pPr algn="r" defTabSz="457200" rtl="0" eaLnBrk="1" fontAlgn="base" hangingPunct="1">
              <a:spcBef>
                <a:spcPct val="0"/>
              </a:spcBef>
              <a:spcAft>
                <a:spcPct val="0"/>
              </a:spcAft>
              <a:defRPr sz="900" kern="1200">
                <a:solidFill>
                  <a:srgbClr val="898989"/>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fld id="{FBEE615D-87E0-4B8C-A4FF-FD11AD616FE0}" type="slidenum">
              <a:rPr lang="en-US" altLang="en-US" sz="2000" smtClean="0">
                <a:solidFill>
                  <a:schemeClr val="tx1"/>
                </a:solidFill>
              </a:rPr>
              <a:pPr>
                <a:defRPr/>
              </a:pPr>
              <a:t>65</a:t>
            </a:fld>
            <a:endParaRPr lang="en-US" altLang="en-US" sz="2000" dirty="0">
              <a:solidFill>
                <a:schemeClr val="tx1"/>
              </a:solidFill>
            </a:endParaRPr>
          </a:p>
        </p:txBody>
      </p:sp>
    </p:spTree>
    <p:extLst>
      <p:ext uri="{BB962C8B-B14F-4D97-AF65-F5344CB8AC3E}">
        <p14:creationId xmlns:p14="http://schemas.microsoft.com/office/powerpoint/2010/main" val="696759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1767840" y="524520"/>
            <a:ext cx="8631937" cy="738187"/>
          </a:xfrm>
        </p:spPr>
        <p:txBody>
          <a:bodyPr/>
          <a:lstStyle/>
          <a:p>
            <a:pPr algn="ctr" defTabSz="977900">
              <a:spcAft>
                <a:spcPct val="35000"/>
              </a:spcAft>
            </a:pP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Features of the political s</a:t>
            </a:r>
            <a:r>
              <a:rPr lang="en-US" altLang="zh-CN"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tructure</a:t>
            </a:r>
            <a:r>
              <a:rPr lang="en-US" altLang="zh-TW" sz="2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in the HKSAR</a:t>
            </a:r>
            <a:endParaRPr lang="zh-CN" altLang="en-US"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字方塊 3"/>
          <p:cNvSpPr txBox="1"/>
          <p:nvPr/>
        </p:nvSpPr>
        <p:spPr>
          <a:xfrm>
            <a:off x="606746" y="1580135"/>
            <a:ext cx="4551601" cy="4247317"/>
          </a:xfrm>
          <a:prstGeom prst="rect">
            <a:avLst/>
          </a:prstGeom>
          <a:noFill/>
        </p:spPr>
        <p:txBody>
          <a:bodyPr wrap="square">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spcAft>
                <a:spcPts val="600"/>
              </a:spcAft>
              <a:buFont typeface="Arial" panose="020B0604020202020204" pitchFamily="34" charset="0"/>
              <a:buChar char="•"/>
            </a:pP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The political structure of the HKSAR is an executive-led system. The executive </a:t>
            </a:r>
            <a:r>
              <a:rPr lang="en-US" altLang="zh-HK" sz="2000" b="1" dirty="0">
                <a:latin typeface="Times New Roman" panose="02020603050405020304" pitchFamily="18" charset="0"/>
                <a:ea typeface="DFKai-SB" panose="03000509000000000000" pitchFamily="65" charset="-120"/>
                <a:cs typeface="Times New Roman" panose="02020603050405020304" pitchFamily="18" charset="0"/>
              </a:rPr>
              <a:t>authorities and the legislature both complement, and keep a check and balance on, each other’s functions; the courts of Hong Kong exercise judicial power independently.</a:t>
            </a:r>
            <a:endParaRPr lang="zh-CN" altLang="en-US" sz="2000" b="1" dirty="0">
              <a:latin typeface="Times New Roman" panose="02020603050405020304" pitchFamily="18" charset="0"/>
              <a:ea typeface="DFKai-SB" panose="03000509000000000000" pitchFamily="65" charset="-120"/>
              <a:cs typeface="Times New Roman" panose="02020603050405020304" pitchFamily="18" charset="0"/>
            </a:endParaRPr>
          </a:p>
          <a:p>
            <a:pPr algn="just" eaLnBrk="1" hangingPunct="1">
              <a:spcAft>
                <a:spcPts val="600"/>
              </a:spcAft>
              <a:buFont typeface="Arial" panose="020B0604020202020204" pitchFamily="34" charset="0"/>
              <a:buChar char="•"/>
            </a:pP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The Chief Executive represents the Hong Kong Special Administrative Region and shall be accountable to the Central People's Government.</a:t>
            </a:r>
          </a:p>
          <a:p>
            <a:pPr algn="just" eaLnBrk="1" hangingPunct="1">
              <a:spcAft>
                <a:spcPts val="600"/>
              </a:spcAft>
              <a:buFont typeface="Arial" panose="020B0604020202020204" pitchFamily="34" charset="0"/>
              <a:buChar char="•"/>
            </a:pPr>
            <a:endParaRPr lang="en-US" altLang="zh-CN" sz="2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9700" name="Rectangle 1"/>
          <p:cNvSpPr>
            <a:spLocks noChangeArrowheads="1"/>
          </p:cNvSpPr>
          <p:nvPr/>
        </p:nvSpPr>
        <p:spPr bwMode="auto">
          <a:xfrm>
            <a:off x="5643429" y="1262707"/>
            <a:ext cx="608527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ct val="0"/>
              </a:spcBef>
              <a:spcAft>
                <a:spcPts val="600"/>
              </a:spcAft>
              <a:buClrTx/>
              <a:buFontTx/>
              <a:buNone/>
            </a:pP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powers that the HKSAR enjoy are </a:t>
            </a:r>
            <a:r>
              <a:rPr lang="en-US" altLang="zh-TW" sz="16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authorised</a:t>
            </a:r>
            <a:r>
              <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by the Central Authorities. Its political structure is an executive-led system. The executive authorities, the legislature and the judiciary perform their respective functions, complementing each other and exercising judicial independence. The Chief Executive shall be accountable to the Central People's Government.</a:t>
            </a:r>
          </a:p>
          <a:p>
            <a:pPr>
              <a:spcBef>
                <a:spcPct val="0"/>
              </a:spcBef>
              <a:buClrTx/>
              <a:buFontTx/>
              <a:buNone/>
            </a:pPr>
            <a:endPar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FontTx/>
              <a:buNone/>
            </a:pP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p>
          <a:p>
            <a:pPr>
              <a:spcBef>
                <a:spcPct val="0"/>
              </a:spcBef>
              <a:buClrTx/>
              <a:buFontTx/>
              <a:buNone/>
            </a:pPr>
            <a:r>
              <a:rPr lang="en-GB" altLang="zh-TW" sz="1400" dirty="0">
                <a:solidFill>
                  <a:schemeClr val="tx1"/>
                </a:solidFill>
                <a:latin typeface="Times New Roman" panose="02020603050405020304" pitchFamily="18" charset="0"/>
                <a:cs typeface="Times New Roman" panose="02020603050405020304" pitchFamily="18" charset="0"/>
              </a:rPr>
              <a:t>https://www.news.gov.hk/chi/2020/09/20200901/20200901_110605_194.html</a:t>
            </a:r>
          </a:p>
          <a:p>
            <a:pPr>
              <a:spcBef>
                <a:spcPct val="0"/>
              </a:spcBef>
              <a:buClrTx/>
              <a:buNone/>
            </a:pPr>
            <a:r>
              <a:rPr lang="en-US" altLang="en-US" sz="1400" dirty="0">
                <a:solidFill>
                  <a:schemeClr val="tx1"/>
                </a:solidFill>
                <a:latin typeface="Times New Roman" panose="02020603050405020304" pitchFamily="18" charset="0"/>
                <a:cs typeface="Times New Roman" panose="02020603050405020304" pitchFamily="18" charset="0"/>
              </a:rPr>
              <a:t>https://www.doj.gov.hk/en/community_engagement/sj_blog/20200905_blog1.html</a:t>
            </a:r>
            <a:endParaRPr lang="en-GB" altLang="zh-TW" sz="1400" dirty="0">
              <a:solidFill>
                <a:schemeClr val="tx1"/>
              </a:solidFill>
              <a:latin typeface="Times New Roman" panose="02020603050405020304" pitchFamily="18" charset="0"/>
              <a:cs typeface="Times New Roman" panose="02020603050405020304" pitchFamily="18" charset="0"/>
            </a:endParaRPr>
          </a:p>
        </p:txBody>
      </p:sp>
      <p:pic>
        <p:nvPicPr>
          <p:cNvPr id="29701"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1331" y="3939464"/>
            <a:ext cx="5234232" cy="272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2"/>
          <p:cNvSpPr txBox="1">
            <a:spLocks/>
          </p:cNvSpPr>
          <p:nvPr/>
        </p:nvSpPr>
        <p:spPr>
          <a:xfrm>
            <a:off x="9296035" y="62960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ts val="1000"/>
              </a:spcBef>
              <a:spcAft>
                <a:spcPct val="0"/>
              </a:spcAft>
              <a:buClr>
                <a:schemeClr val="accent1"/>
              </a:buClr>
              <a:buFont typeface="Wingdings 3" panose="05040102010807070707" pitchFamily="18" charset="2"/>
              <a:buChar char=""/>
              <a:defRPr sz="900" kern="1200">
                <a:solidFill>
                  <a:srgbClr val="404040"/>
                </a:solidFill>
                <a:latin typeface="Century Gothic" panose="020B0502020202020204" pitchFamily="34" charset="0"/>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Century Gothic" panose="020B0502020202020204" pitchFamily="34" charset="0"/>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Century Gothic" panose="020B0502020202020204" pitchFamily="34" charset="0"/>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5pPr>
            <a:lvl6pPr marL="25146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6pPr>
            <a:lvl7pPr marL="29718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7pPr>
            <a:lvl8pPr marL="34290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8pPr>
            <a:lvl9pPr marL="3886200" indent="-228600" algn="l" defTabSz="914400" rtl="0" eaLnBrk="0" fontAlgn="base" latinLnBrk="0"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Century Gothic" panose="020B0502020202020204" pitchFamily="34" charset="0"/>
                <a:ea typeface="+mn-ea"/>
                <a:cs typeface="+mn-cs"/>
              </a:defRPr>
            </a:lvl9pPr>
          </a:lstStyle>
          <a:p>
            <a:pPr defTabSz="914400">
              <a:spcBef>
                <a:spcPct val="0"/>
              </a:spcBef>
              <a:buClrTx/>
              <a:buFontTx/>
              <a:buNone/>
            </a:pPr>
            <a:fld id="{9CD0EA03-13A1-49DB-B695-96B9A3C815A7}" type="slidenum">
              <a:rPr lang="zh-CN" altLang="en-US" sz="1600" smtClean="0">
                <a:solidFill>
                  <a:schemeClr val="tx1"/>
                </a:solidFill>
                <a:latin typeface="DengXian" panose="02010600030101010101" pitchFamily="2" charset="-122"/>
                <a:ea typeface="DengXian" panose="02010600030101010101" pitchFamily="2" charset="-122"/>
              </a:rPr>
              <a:pPr defTabSz="914400">
                <a:spcBef>
                  <a:spcPct val="0"/>
                </a:spcBef>
                <a:buClrTx/>
                <a:buFontTx/>
                <a:buNone/>
              </a:pPr>
              <a:t>7</a:t>
            </a:fld>
            <a:endParaRPr lang="zh-CN" altLang="en-US" sz="1600" dirty="0">
              <a:solidFill>
                <a:schemeClr val="tx1"/>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308693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字方塊 3"/>
          <p:cNvSpPr txBox="1">
            <a:spLocks noChangeArrowheads="1"/>
          </p:cNvSpPr>
          <p:nvPr/>
        </p:nvSpPr>
        <p:spPr bwMode="auto">
          <a:xfrm>
            <a:off x="680599" y="1168901"/>
            <a:ext cx="6823076" cy="18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20000"/>
              </a:lnSpc>
              <a:spcBef>
                <a:spcPct val="0"/>
              </a:spcBef>
              <a:buClrTx/>
              <a:buFont typeface="Arial" panose="020B0604020202020204" pitchFamily="34" charset="0"/>
              <a:buChar char="•"/>
            </a:pP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 executive-led system refers to a system where the executive authorities headed by the Chief Executive, plays a leading role in the operation of the government. </a:t>
            </a:r>
            <a:endParaRPr lang="zh-HK"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723" name="文字方塊 4"/>
          <p:cNvSpPr txBox="1">
            <a:spLocks noChangeArrowheads="1"/>
          </p:cNvSpPr>
          <p:nvPr/>
        </p:nvSpPr>
        <p:spPr bwMode="auto">
          <a:xfrm>
            <a:off x="636968" y="2809074"/>
            <a:ext cx="6910337" cy="18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20000"/>
              </a:lnSpc>
              <a:spcBef>
                <a:spcPct val="0"/>
              </a:spcBef>
              <a:buClrTx/>
              <a:buFont typeface="Arial" panose="020B0604020202020204" pitchFamily="34" charset="0"/>
              <a:buChar char="•"/>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executive authorities play an active and leading role in formulating public policies, legislative agenda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well</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government’s operation.</a:t>
            </a:r>
            <a:endParaRPr lang="zh-HK"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724" name="灯片编号占位符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FontTx/>
              <a:buNone/>
            </a:pPr>
            <a:fld id="{56475621-5E68-4B6F-982E-0EC3D15F82A5}" type="slidenum">
              <a:rPr lang="zh-CN" altLang="en-US" smtClean="0">
                <a:solidFill>
                  <a:schemeClr val="tx1"/>
                </a:solidFill>
              </a:rPr>
              <a:pPr fontAlgn="base">
                <a:spcBef>
                  <a:spcPct val="0"/>
                </a:spcBef>
                <a:spcAft>
                  <a:spcPct val="0"/>
                </a:spcAft>
                <a:buClrTx/>
                <a:buFontTx/>
                <a:buNone/>
              </a:pPr>
              <a:t>8</a:t>
            </a:fld>
            <a:endParaRPr lang="zh-CN" altLang="en-US" dirty="0">
              <a:solidFill>
                <a:schemeClr val="tx1"/>
              </a:solidFill>
            </a:endParaRPr>
          </a:p>
        </p:txBody>
      </p:sp>
      <p:sp>
        <p:nvSpPr>
          <p:cNvPr id="8" name="标题 1"/>
          <p:cNvSpPr>
            <a:spLocks noGrp="1"/>
          </p:cNvSpPr>
          <p:nvPr>
            <p:ph type="title" idx="4294967295"/>
          </p:nvPr>
        </p:nvSpPr>
        <p:spPr>
          <a:xfrm>
            <a:off x="0" y="385763"/>
            <a:ext cx="6823075" cy="61595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en-US" altLang="zh-CN" sz="32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What is an executive-led system?</a:t>
            </a:r>
          </a:p>
        </p:txBody>
      </p:sp>
      <p:pic>
        <p:nvPicPr>
          <p:cNvPr id="2" name="Picture 1"/>
          <p:cNvPicPr>
            <a:picLocks noChangeAspect="1"/>
          </p:cNvPicPr>
          <p:nvPr/>
        </p:nvPicPr>
        <p:blipFill>
          <a:blip r:embed="rId3"/>
          <a:stretch>
            <a:fillRect/>
          </a:stretch>
        </p:blipFill>
        <p:spPr>
          <a:xfrm>
            <a:off x="2835917" y="4839667"/>
            <a:ext cx="5042700" cy="1826463"/>
          </a:xfrm>
          <a:prstGeom prst="rect">
            <a:avLst/>
          </a:prstGeom>
        </p:spPr>
      </p:pic>
      <p:pic>
        <p:nvPicPr>
          <p:cNvPr id="7" name="Picture 4">
            <a:hlinkClick r:id="rId4"/>
            <a:extLst>
              <a:ext uri="{FF2B5EF4-FFF2-40B4-BE49-F238E27FC236}">
                <a16:creationId xmlns:a16="http://schemas.microsoft.com/office/drawing/2014/main" id="{E365304C-ACBD-4F06-AD26-577AD3B9155D}"/>
              </a:ext>
            </a:extLst>
          </p:cNvPr>
          <p:cNvPicPr>
            <a:picLocks noChangeAspect="1"/>
          </p:cNvPicPr>
          <p:nvPr/>
        </p:nvPicPr>
        <p:blipFill>
          <a:blip r:embed="rId5"/>
          <a:stretch>
            <a:fillRect/>
          </a:stretch>
        </p:blipFill>
        <p:spPr>
          <a:xfrm>
            <a:off x="8105774" y="1491414"/>
            <a:ext cx="3680766" cy="2114845"/>
          </a:xfrm>
          <a:prstGeom prst="rect">
            <a:avLst/>
          </a:prstGeom>
        </p:spPr>
      </p:pic>
      <p:sp>
        <p:nvSpPr>
          <p:cNvPr id="12" name="文字方塊 11">
            <a:extLst>
              <a:ext uri="{FF2B5EF4-FFF2-40B4-BE49-F238E27FC236}">
                <a16:creationId xmlns:a16="http://schemas.microsoft.com/office/drawing/2014/main" id="{382CD635-9B8C-4DFB-B68B-F4E263386330}"/>
              </a:ext>
            </a:extLst>
          </p:cNvPr>
          <p:cNvSpPr txBox="1"/>
          <p:nvPr/>
        </p:nvSpPr>
        <p:spPr>
          <a:xfrm>
            <a:off x="8551255" y="938068"/>
            <a:ext cx="2789805" cy="461665"/>
          </a:xfrm>
          <a:prstGeom prst="rect">
            <a:avLst/>
          </a:prstGeom>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Times New Roman" panose="02020603050405020304" pitchFamily="18" charset="0"/>
                <a:ea typeface="標楷體" panose="03000509000000000000" pitchFamily="65" charset="-120"/>
                <a:cs typeface="Times New Roman" panose="02020603050405020304" pitchFamily="18" charset="0"/>
              </a:rPr>
              <a:t>Click this image to browse the website of </a:t>
            </a:r>
            <a:r>
              <a:rPr lang="en-US" sz="1200" dirty="0">
                <a:latin typeface="Times New Roman" panose="02020603050405020304" pitchFamily="18" charset="0"/>
                <a:cs typeface="Times New Roman" panose="02020603050405020304" pitchFamily="18" charset="0"/>
              </a:rPr>
              <a:t>Hong Kong's political system</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字方塊 12">
            <a:extLst>
              <a:ext uri="{FF2B5EF4-FFF2-40B4-BE49-F238E27FC236}">
                <a16:creationId xmlns:a16="http://schemas.microsoft.com/office/drawing/2014/main" id="{00FA4A12-1E25-4475-A963-9AB571D6CFBC}"/>
              </a:ext>
            </a:extLst>
          </p:cNvPr>
          <p:cNvSpPr txBox="1"/>
          <p:nvPr/>
        </p:nvSpPr>
        <p:spPr>
          <a:xfrm>
            <a:off x="7991672" y="3692608"/>
            <a:ext cx="4109830" cy="461665"/>
          </a:xfrm>
          <a:prstGeom prst="rect">
            <a:avLst/>
          </a:prstGeom>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Source</a:t>
            </a:r>
            <a:r>
              <a:rPr lang="en-US" sz="1200" dirty="0">
                <a:latin typeface="Times New Roman" panose="02020603050405020304" pitchFamily="18" charset="0"/>
                <a:ea typeface="標楷體" panose="03000509000000000000" pitchFamily="65" charset="-120"/>
                <a:cs typeface="Times New Roman" panose="02020603050405020304" pitchFamily="18" charset="0"/>
              </a:rPr>
              <a:t>: The China Current</a:t>
            </a:r>
          </a:p>
          <a:p>
            <a:r>
              <a:rPr lang="en-US" sz="1200" dirty="0">
                <a:latin typeface="Times New Roman" panose="02020603050405020304" pitchFamily="18" charset="0"/>
                <a:ea typeface="標楷體" panose="03000509000000000000" pitchFamily="65" charset="-120"/>
                <a:cs typeface="Times New Roman" panose="02020603050405020304" pitchFamily="18" charset="0"/>
              </a:rPr>
              <a:t>https://chinacurrent.com/education/article/2022/08/23932.html </a:t>
            </a:r>
          </a:p>
        </p:txBody>
      </p:sp>
    </p:spTree>
    <p:extLst>
      <p:ext uri="{BB962C8B-B14F-4D97-AF65-F5344CB8AC3E}">
        <p14:creationId xmlns:p14="http://schemas.microsoft.com/office/powerpoint/2010/main" val="4089354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2505808" y="386230"/>
            <a:ext cx="6822454" cy="615666"/>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p>
            <a:pPr algn="ctr" defTabSz="977900">
              <a:spcAft>
                <a:spcPct val="35000"/>
              </a:spcAft>
              <a:defRPr/>
            </a:pPr>
            <a:r>
              <a:rPr lang="en-US" altLang="zh-CN" sz="3200" b="1"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What is an executive-led system?</a:t>
            </a:r>
          </a:p>
        </p:txBody>
      </p:sp>
      <p:sp>
        <p:nvSpPr>
          <p:cNvPr id="31746" name="內容版面配置區 2"/>
          <p:cNvSpPr>
            <a:spLocks noGrp="1"/>
          </p:cNvSpPr>
          <p:nvPr>
            <p:ph idx="1"/>
          </p:nvPr>
        </p:nvSpPr>
        <p:spPr>
          <a:xfrm>
            <a:off x="386862" y="1523999"/>
            <a:ext cx="11124101" cy="5062171"/>
          </a:xfrm>
        </p:spPr>
        <p:txBody>
          <a:bodyPr/>
          <a:lstStyle/>
          <a:p>
            <a:pPr marL="0" indent="0" algn="just" eaLnBrk="1" hangingPunct="1">
              <a:lnSpc>
                <a:spcPct val="150000"/>
              </a:lnSpc>
              <a:buNone/>
            </a:pPr>
            <a:r>
              <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Executive-led system</a:t>
            </a:r>
            <a:endParaRPr lang="en-US" altLang="zh-CN"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536575" indent="-536575" algn="just" eaLnBrk="1" hangingPunct="1">
              <a:lnSpc>
                <a:spcPct val="150000"/>
              </a:lnSpc>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Before Hong Kong’s return to China, it was functioned under an executive-led</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system. When drafting the</a:t>
            </a:r>
            <a:r>
              <a:rPr lang="en-US" altLang="zh-CN"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Basic Law, the Central People’s</a:t>
            </a:r>
            <a:r>
              <a:rPr lang="zh-CN"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Government clearly stated that it should draw on the experience of the existing effective system in Hong Kong in order to better maintain the stability and overall interests of Hong Kong. </a:t>
            </a:r>
          </a:p>
          <a:p>
            <a:pPr marL="536575" indent="-536575" algn="just" eaLnBrk="1" hangingPunct="1">
              <a:lnSpc>
                <a:spcPct val="150000"/>
              </a:lnSpc>
            </a:pP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Articles 43 and 48 of the</a:t>
            </a:r>
            <a:r>
              <a:rPr lang="en-US" altLang="zh-CN" sz="2000" i="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Basic Law stipulate the legal status and powers of the Chief Executive, manifesting the executive-led principle.</a:t>
            </a:r>
            <a:endParaRPr lang="zh-HK"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1748" name="投影片編號版面配置區 5"/>
          <p:cNvSpPr>
            <a:spLocks noGrp="1"/>
          </p:cNvSpPr>
          <p:nvPr>
            <p:ph type="sldNum" sz="quarter" idx="12"/>
          </p:nvPr>
        </p:nvSpPr>
        <p:spPr>
          <a:xfrm>
            <a:off x="10731501" y="6221046"/>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E8F003AC-281F-499A-ADBD-EF3AF06E6A4B}" type="slidenum">
              <a:rPr lang="zh-CN" altLang="en-US" smtClean="0">
                <a:solidFill>
                  <a:schemeClr val="tx1"/>
                </a:solidFill>
              </a:rPr>
              <a:pPr>
                <a:spcBef>
                  <a:spcPct val="0"/>
                </a:spcBef>
                <a:buClrTx/>
                <a:buFontTx/>
                <a:buNone/>
              </a:pPr>
              <a:t>9</a:t>
            </a:fld>
            <a:endParaRPr lang="zh-CN" altLang="en-US" dirty="0">
              <a:solidFill>
                <a:schemeClr val="tx1"/>
              </a:solidFill>
            </a:endParaRPr>
          </a:p>
        </p:txBody>
      </p:sp>
    </p:spTree>
    <p:extLst>
      <p:ext uri="{BB962C8B-B14F-4D97-AF65-F5344CB8AC3E}">
        <p14:creationId xmlns:p14="http://schemas.microsoft.com/office/powerpoint/2010/main" val="552011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320170737"/>
  <p:tag name="MH_LIBRARY" val="GRAPHIC"/>
  <p:tag name="MH_TYPE" val="Text"/>
  <p:tag name="MH_ORDER" val="2"/>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8691</Words>
  <Application>Microsoft Office PowerPoint</Application>
  <PresentationFormat>寬螢幕</PresentationFormat>
  <Paragraphs>513</Paragraphs>
  <Slides>65</Slides>
  <Notes>25</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65</vt:i4>
      </vt:variant>
    </vt:vector>
  </HeadingPairs>
  <TitlesOfParts>
    <vt:vector size="79" baseType="lpstr">
      <vt:lpstr>DengXian</vt:lpstr>
      <vt:lpstr>DengXian Light</vt:lpstr>
      <vt:lpstr>微软雅黑</vt:lpstr>
      <vt:lpstr>PMingLiU</vt:lpstr>
      <vt:lpstr>DFKai-SB</vt:lpstr>
      <vt:lpstr>DFKai-SB</vt:lpstr>
      <vt:lpstr>Arial</vt:lpstr>
      <vt:lpstr>Calibri</vt:lpstr>
      <vt:lpstr>Century Gothic</vt:lpstr>
      <vt:lpstr>Times New Roman</vt:lpstr>
      <vt:lpstr>Wingdings</vt:lpstr>
      <vt:lpstr>Wingdings 3</vt:lpstr>
      <vt:lpstr>Wisp</vt:lpstr>
      <vt:lpstr>PDF</vt:lpstr>
      <vt:lpstr> Political structure of the Hong Kong Special Administrative Region </vt:lpstr>
      <vt:lpstr>Learning Objectives</vt:lpstr>
      <vt:lpstr>Lead-in</vt:lpstr>
      <vt:lpstr>PowerPoint 簡報</vt:lpstr>
      <vt:lpstr>PowerPoint 簡報</vt:lpstr>
      <vt:lpstr>The decision on the political structure of the HKSAR lies with the Central Authorities</vt:lpstr>
      <vt:lpstr>Features of the political structure in the HKSAR</vt:lpstr>
      <vt:lpstr>What is an executive-led system?</vt:lpstr>
      <vt:lpstr>What is an executive-led system?</vt:lpstr>
      <vt:lpstr>What is an executive-led system?</vt:lpstr>
      <vt:lpstr>PowerPoint 簡報</vt:lpstr>
      <vt:lpstr>PowerPoint 簡報</vt:lpstr>
      <vt:lpstr>The Central People’s Government  appoints the Chief Executive of the HKSAR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The legislative process of improving the electoral system</vt:lpstr>
      <vt:lpstr>Fundamental principles of improving the electoral system</vt:lpstr>
      <vt:lpstr>Improving the electoral system reflects the principle of “patriots administering Hong Kong”</vt:lpstr>
      <vt:lpstr>The oath-taking of Legislative Council members embodies the principle of “patriots administering Hong Kong”</vt:lpstr>
      <vt:lpstr>PowerPoint 簡報</vt:lpstr>
      <vt:lpstr>Outcomes of the seventh-term Legislative (Examples)</vt:lpstr>
      <vt:lpstr>2025 Legislative Council General Election</vt:lpstr>
      <vt:lpstr>Know more about 2025 Legislative Council General Election</vt:lpstr>
      <vt:lpstr>Join the Election Together We Create the Future </vt:lpstr>
      <vt:lpstr>Caring About the 2025 Legislative Council General Election </vt:lpstr>
      <vt:lpstr>Suggested learning and teaching activities</vt:lpstr>
      <vt:lpstr>PowerPoint 簡報</vt:lpstr>
      <vt:lpstr>PowerPoint 簡報</vt:lpstr>
      <vt:lpstr>PowerPoint 簡報</vt:lpstr>
      <vt:lpstr>PowerPoint 簡報</vt:lpstr>
      <vt:lpstr>The Judiciary</vt:lpstr>
      <vt:lpstr>PowerPoint 簡報</vt:lpstr>
      <vt:lpstr>PowerPoint 簡報</vt:lpstr>
      <vt:lpstr>PowerPoint 簡報</vt:lpstr>
      <vt:lpstr>PowerPoint 簡報</vt:lpstr>
      <vt:lpstr>PowerPoint 簡報</vt:lpstr>
      <vt:lpstr>District organisations</vt:lpstr>
      <vt:lpstr> The District Councils (Amendment) Ordinance 2023 (the Ordinance) has been published and comes into effect</vt:lpstr>
      <vt:lpstr>Public servants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2021-09-17T08:41:07Z</dcterms:created>
  <dcterms:modified xsi:type="dcterms:W3CDTF">2025-12-02T07:23:40Z</dcterms:modified>
</cp:coreProperties>
</file>