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69" r:id="rId1"/>
  </p:sldMasterIdLst>
  <p:notesMasterIdLst>
    <p:notesMasterId r:id="rId23"/>
  </p:notesMasterIdLst>
  <p:sldIdLst>
    <p:sldId id="441" r:id="rId2"/>
    <p:sldId id="446" r:id="rId3"/>
    <p:sldId id="3650" r:id="rId4"/>
    <p:sldId id="3649" r:id="rId5"/>
    <p:sldId id="3651" r:id="rId6"/>
    <p:sldId id="3545" r:id="rId7"/>
    <p:sldId id="3698" r:id="rId8"/>
    <p:sldId id="3644" r:id="rId9"/>
    <p:sldId id="3681" r:id="rId10"/>
    <p:sldId id="3656" r:id="rId11"/>
    <p:sldId id="3699" r:id="rId12"/>
    <p:sldId id="3700" r:id="rId13"/>
    <p:sldId id="3547" r:id="rId14"/>
    <p:sldId id="3610" r:id="rId15"/>
    <p:sldId id="3679" r:id="rId16"/>
    <p:sldId id="3686" r:id="rId17"/>
    <p:sldId id="3696" r:id="rId18"/>
    <p:sldId id="3697" r:id="rId19"/>
    <p:sldId id="3685" r:id="rId20"/>
    <p:sldId id="3694" r:id="rId21"/>
    <p:sldId id="3648" r:id="rId22"/>
  </p:sldIdLst>
  <p:sldSz cx="12192000" cy="6858000"/>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01" id="{1B91E83D-102C-4ADD-BF4E-C7140004A443}">
          <p14:sldIdLst>
            <p14:sldId id="441"/>
            <p14:sldId id="446"/>
            <p14:sldId id="3650"/>
            <p14:sldId id="3649"/>
            <p14:sldId id="3651"/>
            <p14:sldId id="3545"/>
            <p14:sldId id="3698"/>
            <p14:sldId id="3644"/>
            <p14:sldId id="3681"/>
            <p14:sldId id="3656"/>
            <p14:sldId id="3699"/>
            <p14:sldId id="3700"/>
            <p14:sldId id="3547"/>
            <p14:sldId id="3610"/>
            <p14:sldId id="3679"/>
            <p14:sldId id="3686"/>
            <p14:sldId id="3696"/>
            <p14:sldId id="3697"/>
            <p14:sldId id="3685"/>
            <p14:sldId id="3694"/>
            <p14:sldId id="364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3" name="作者" initials="A" lastIdx="0" clrIdx="5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FFFF"/>
    <a:srgbClr val="CCFFCC"/>
    <a:srgbClr val="FFFFCC"/>
    <a:srgbClr val="FFFF99"/>
    <a:srgbClr val="FFCCCC"/>
    <a:srgbClr val="CCCCFF"/>
    <a:srgbClr val="FFCCFF"/>
    <a:srgbClr val="99C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5332" autoAdjust="0"/>
  </p:normalViewPr>
  <p:slideViewPr>
    <p:cSldViewPr snapToGrid="0">
      <p:cViewPr varScale="1">
        <p:scale>
          <a:sx n="98" d="100"/>
          <a:sy n="98" d="100"/>
        </p:scale>
        <p:origin x="96" y="330"/>
      </p:cViewPr>
      <p:guideLst/>
    </p:cSldViewPr>
  </p:slideViewPr>
  <p:outlineViewPr>
    <p:cViewPr>
      <p:scale>
        <a:sx n="33" d="100"/>
        <a:sy n="33" d="100"/>
      </p:scale>
      <p:origin x="0" y="-15688"/>
    </p:cViewPr>
  </p:outlineViewPr>
  <p:notesTextViewPr>
    <p:cViewPr>
      <p:scale>
        <a:sx n="1" d="1"/>
        <a:sy n="1" d="1"/>
      </p:scale>
      <p:origin x="0" y="0"/>
    </p:cViewPr>
  </p:notesTextViewPr>
  <p:sorterViewPr>
    <p:cViewPr varScale="1">
      <p:scale>
        <a:sx n="1" d="1"/>
        <a:sy n="1" d="1"/>
      </p:scale>
      <p:origin x="0" y="-27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73491F8-2DDB-47FC-AABB-A8A7BDBB1064}" type="datetimeFigureOut">
              <a:rPr lang="zh-CN" altLang="en-US" smtClean="0"/>
              <a:pPr/>
              <a:t>2024/11/18</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F5EBB2-9031-412C-B6A0-DEF52904E244}" type="slidenum">
              <a:rPr lang="zh-CN" altLang="en-US" smtClean="0"/>
              <a:pPr/>
              <a:t>‹#›</a:t>
            </a:fld>
            <a:endParaRPr lang="zh-CN" altLang="en-US"/>
          </a:p>
        </p:txBody>
      </p:sp>
    </p:spTree>
    <p:extLst>
      <p:ext uri="{BB962C8B-B14F-4D97-AF65-F5344CB8AC3E}">
        <p14:creationId xmlns:p14="http://schemas.microsoft.com/office/powerpoint/2010/main" val="868853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2F5EBB2-9031-412C-B6A0-DEF52904E244}" type="slidenum">
              <a:rPr lang="zh-CN" altLang="en-US" smtClean="0"/>
              <a:pPr/>
              <a:t>1</a:t>
            </a:fld>
            <a:endParaRPr lang="zh-CN" altLang="en-US" dirty="0"/>
          </a:p>
        </p:txBody>
      </p:sp>
    </p:spTree>
    <p:extLst>
      <p:ext uri="{BB962C8B-B14F-4D97-AF65-F5344CB8AC3E}">
        <p14:creationId xmlns:p14="http://schemas.microsoft.com/office/powerpoint/2010/main" val="17056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02F5EBB2-9031-412C-B6A0-DEF52904E244}" type="slidenum">
              <a:rPr lang="zh-CN" altLang="en-US" smtClean="0"/>
              <a:pPr/>
              <a:t>14</a:t>
            </a:fld>
            <a:endParaRPr lang="zh-CN" altLang="en-US"/>
          </a:p>
        </p:txBody>
      </p:sp>
    </p:spTree>
    <p:extLst>
      <p:ext uri="{BB962C8B-B14F-4D97-AF65-F5344CB8AC3E}">
        <p14:creationId xmlns:p14="http://schemas.microsoft.com/office/powerpoint/2010/main" val="116461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02F5EBB2-9031-412C-B6A0-DEF52904E244}" type="slidenum">
              <a:rPr lang="zh-CN" altLang="en-US" smtClean="0"/>
              <a:pPr/>
              <a:t>15</a:t>
            </a:fld>
            <a:endParaRPr lang="zh-CN" altLang="en-US"/>
          </a:p>
        </p:txBody>
      </p:sp>
    </p:spTree>
    <p:extLst>
      <p:ext uri="{BB962C8B-B14F-4D97-AF65-F5344CB8AC3E}">
        <p14:creationId xmlns:p14="http://schemas.microsoft.com/office/powerpoint/2010/main" val="80073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4303E8-23DA-40AF-9227-1A4048E6CAA9}" type="slidenum">
              <a:rPr lang="en-US" altLang="en-US" smtClean="0"/>
              <a:pPr/>
              <a:t>‹#›</a:t>
            </a:fld>
            <a:endParaRPr lang="en-US" altLang="en-US"/>
          </a:p>
        </p:txBody>
      </p:sp>
    </p:spTree>
    <p:extLst>
      <p:ext uri="{BB962C8B-B14F-4D97-AF65-F5344CB8AC3E}">
        <p14:creationId xmlns:p14="http://schemas.microsoft.com/office/powerpoint/2010/main" val="228257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8A077B4-0438-456B-B562-0276FEC71FA1}" type="slidenum">
              <a:rPr lang="en-US" altLang="en-US" smtClean="0"/>
              <a:pPr/>
              <a:t>‹#›</a:t>
            </a:fld>
            <a:endParaRPr lang="en-US" altLang="en-US"/>
          </a:p>
        </p:txBody>
      </p:sp>
    </p:spTree>
    <p:extLst>
      <p:ext uri="{BB962C8B-B14F-4D97-AF65-F5344CB8AC3E}">
        <p14:creationId xmlns:p14="http://schemas.microsoft.com/office/powerpoint/2010/main" val="2871976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r>
              <a:rPr lang="en-GB" altLang="zh-CN"/>
              <a:t>Confidential</a:t>
            </a: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F79EB59-E3B3-46E9-8873-584D383C69A1}" type="slidenum">
              <a:rPr lang="zh-CN" altLang="en-US" smtClean="0"/>
              <a:pPr/>
              <a:t>‹#›</a:t>
            </a:fld>
            <a:endParaRPr lang="zh-CN" altLang="en-US"/>
          </a:p>
        </p:txBody>
      </p:sp>
    </p:spTree>
    <p:extLst>
      <p:ext uri="{BB962C8B-B14F-4D97-AF65-F5344CB8AC3E}">
        <p14:creationId xmlns:p14="http://schemas.microsoft.com/office/powerpoint/2010/main" val="2961089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2490485" y="1096440"/>
            <a:ext cx="7211029" cy="1143000"/>
          </a:xfrm>
          <a:prstGeom prst="rect">
            <a:avLst/>
          </a:prstGeom>
        </p:spPr>
        <p:txBody>
          <a:bodyPr/>
          <a:lstStyle>
            <a:lvl1pPr>
              <a:defRPr sz="3200" b="1"/>
            </a:lvl1pPr>
          </a:lstStyle>
          <a:p>
            <a:r>
              <a:rPr lang="zh-CN" altLang="en-US" dirty="0"/>
              <a:t>单击此处编辑母版标题样式</a:t>
            </a:r>
          </a:p>
        </p:txBody>
      </p:sp>
      <p:sp>
        <p:nvSpPr>
          <p:cNvPr id="3" name="日期占位符 2"/>
          <p:cNvSpPr>
            <a:spLocks noGrp="1"/>
          </p:cNvSpPr>
          <p:nvPr>
            <p:ph type="dt" sz="half" idx="10"/>
          </p:nvPr>
        </p:nvSpPr>
        <p:spPr>
          <a:xfrm>
            <a:off x="609600" y="6245225"/>
            <a:ext cx="2844800" cy="476250"/>
          </a:xfrm>
          <a:prstGeom prst="rect">
            <a:avLst/>
          </a:prstGeom>
        </p:spPr>
        <p:txBody>
          <a:bodyPr/>
          <a:lstStyle/>
          <a:p>
            <a:pPr>
              <a:defRPr/>
            </a:pPr>
            <a:endParaRPr lang="zh-HK" altLang="en-US"/>
          </a:p>
        </p:txBody>
      </p:sp>
      <p:sp>
        <p:nvSpPr>
          <p:cNvPr id="4" name="页脚占位符 3"/>
          <p:cNvSpPr>
            <a:spLocks noGrp="1"/>
          </p:cNvSpPr>
          <p:nvPr>
            <p:ph type="ftr" sz="quarter" idx="11"/>
          </p:nvPr>
        </p:nvSpPr>
        <p:spPr>
          <a:xfrm>
            <a:off x="4165600" y="6245225"/>
            <a:ext cx="3860800" cy="476250"/>
          </a:xfrm>
          <a:prstGeom prst="rect">
            <a:avLst/>
          </a:prstGeom>
        </p:spPr>
        <p:txBody>
          <a:bodyPr/>
          <a:lstStyle/>
          <a:p>
            <a:pPr>
              <a:defRPr/>
            </a:pPr>
            <a:r>
              <a:rPr lang="en-GB" altLang="zh-HK"/>
              <a:t>Confidential</a:t>
            </a:r>
            <a:endParaRPr lang="zh-HK" altLang="en-US"/>
          </a:p>
        </p:txBody>
      </p:sp>
      <p:sp>
        <p:nvSpPr>
          <p:cNvPr id="5" name="灯片编号占位符 4"/>
          <p:cNvSpPr>
            <a:spLocks noGrp="1"/>
          </p:cNvSpPr>
          <p:nvPr>
            <p:ph type="sldNum" sz="quarter" idx="12"/>
          </p:nvPr>
        </p:nvSpPr>
        <p:spPr>
          <a:xfrm>
            <a:off x="8737600" y="6245225"/>
            <a:ext cx="2844800" cy="476250"/>
          </a:xfrm>
          <a:prstGeom prst="rect">
            <a:avLst/>
          </a:prstGeom>
        </p:spPr>
        <p:txBody>
          <a:bodyPr/>
          <a:lstStyle/>
          <a:p>
            <a:fld id="{10A1C0C6-B7CC-4FF4-9F53-6D32B8236F60}" type="slidenum">
              <a:rPr lang="en-US" altLang="en-US" smtClean="0"/>
              <a:pPr/>
              <a:t>‹#›</a:t>
            </a:fld>
            <a:endParaRPr lang="en-US" altLang="en-US"/>
          </a:p>
        </p:txBody>
      </p:sp>
      <p:sp>
        <p:nvSpPr>
          <p:cNvPr id="7" name="内容占位符 2"/>
          <p:cNvSpPr>
            <a:spLocks noGrp="1"/>
          </p:cNvSpPr>
          <p:nvPr>
            <p:ph sz="half" idx="1"/>
          </p:nvPr>
        </p:nvSpPr>
        <p:spPr>
          <a:xfrm>
            <a:off x="1186404" y="2458253"/>
            <a:ext cx="9819190" cy="3568159"/>
          </a:xfrm>
          <a:prstGeom prst="rect">
            <a:avLst/>
          </a:prstGeom>
        </p:spPr>
        <p:txBody>
          <a:bodyPr/>
          <a:lstStyle>
            <a:lvl1pPr marL="0" indent="457200">
              <a:buNone/>
              <a:defRPr sz="2400"/>
            </a:lvl1pPr>
            <a:lvl2pPr>
              <a:defRPr sz="2400"/>
            </a:lvl2pPr>
            <a:lvl3pPr>
              <a:defRPr sz="2400"/>
            </a:lvl3pPr>
            <a:lvl4pPr>
              <a:defRPr sz="2400"/>
            </a:lvl4pPr>
            <a:lvl5pPr>
              <a:defRPr sz="24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94438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600" y="6245225"/>
            <a:ext cx="2844800" cy="476250"/>
          </a:xfrm>
          <a:prstGeom prst="rect">
            <a:avLst/>
          </a:prstGeom>
        </p:spPr>
        <p:txBody>
          <a:bodyPr/>
          <a:lstStyle/>
          <a:p>
            <a:pPr>
              <a:defRPr/>
            </a:pPr>
            <a:endParaRPr lang="zh-HK" altLang="en-US"/>
          </a:p>
        </p:txBody>
      </p:sp>
      <p:sp>
        <p:nvSpPr>
          <p:cNvPr id="4" name="页脚占位符 3"/>
          <p:cNvSpPr>
            <a:spLocks noGrp="1"/>
          </p:cNvSpPr>
          <p:nvPr>
            <p:ph type="ftr" sz="quarter" idx="11"/>
          </p:nvPr>
        </p:nvSpPr>
        <p:spPr>
          <a:xfrm>
            <a:off x="4165600" y="6245225"/>
            <a:ext cx="3860800" cy="476250"/>
          </a:xfrm>
          <a:prstGeom prst="rect">
            <a:avLst/>
          </a:prstGeom>
        </p:spPr>
        <p:txBody>
          <a:bodyPr/>
          <a:lstStyle/>
          <a:p>
            <a:pPr>
              <a:defRPr/>
            </a:pPr>
            <a:r>
              <a:rPr lang="en-GB" altLang="zh-HK"/>
              <a:t>Confidential</a:t>
            </a:r>
            <a:endParaRPr lang="zh-HK" altLang="en-US"/>
          </a:p>
        </p:txBody>
      </p:sp>
      <p:sp>
        <p:nvSpPr>
          <p:cNvPr id="5" name="灯片编号占位符 4"/>
          <p:cNvSpPr>
            <a:spLocks noGrp="1"/>
          </p:cNvSpPr>
          <p:nvPr>
            <p:ph type="sldNum" sz="quarter" idx="12"/>
          </p:nvPr>
        </p:nvSpPr>
        <p:spPr>
          <a:xfrm>
            <a:off x="8737600" y="6245225"/>
            <a:ext cx="2844800" cy="476250"/>
          </a:xfrm>
          <a:prstGeom prst="rect">
            <a:avLst/>
          </a:prstGeom>
        </p:spPr>
        <p:txBody>
          <a:bodyPr/>
          <a:lstStyle/>
          <a:p>
            <a:fld id="{10A1C0C6-B7CC-4FF4-9F53-6D32B8236F60}" type="slidenum">
              <a:rPr lang="en-US" altLang="en-US" smtClean="0"/>
              <a:pPr/>
              <a:t>‹#›</a:t>
            </a:fld>
            <a:endParaRPr lang="en-US" altLang="en-US"/>
          </a:p>
        </p:txBody>
      </p:sp>
      <p:sp>
        <p:nvSpPr>
          <p:cNvPr id="6" name="任意多边形: 形状 5"/>
          <p:cNvSpPr/>
          <p:nvPr userDrawn="1"/>
        </p:nvSpPr>
        <p:spPr>
          <a:xfrm>
            <a:off x="3435667" y="994711"/>
            <a:ext cx="5320665" cy="715678"/>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defRPr/>
            </a:pPr>
            <a:endParaRPr lang="zh-CN" altLang="en-US" sz="3200" b="1" dirty="0">
              <a:solidFill>
                <a:srgbClr val="FFFFFF"/>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内容占位符 3"/>
          <p:cNvSpPr>
            <a:spLocks noGrp="1"/>
          </p:cNvSpPr>
          <p:nvPr>
            <p:ph sz="half" idx="2"/>
          </p:nvPr>
        </p:nvSpPr>
        <p:spPr>
          <a:xfrm>
            <a:off x="1150901" y="2271840"/>
            <a:ext cx="9890197" cy="1999218"/>
          </a:xfrm>
          <a:prstGeom prst="rect">
            <a:avLst/>
          </a:prstGeom>
        </p:spPr>
        <p:txBody>
          <a:bodyPr/>
          <a:lstStyle>
            <a:lvl1pPr marL="0" indent="457200" algn="just">
              <a:lnSpc>
                <a:spcPct val="150000"/>
              </a:lnSpc>
              <a:buNone/>
              <a:defRPr sz="2400"/>
            </a:lvl1pPr>
            <a:lvl2pPr algn="just">
              <a:lnSpc>
                <a:spcPct val="150000"/>
              </a:lnSpc>
              <a:defRPr sz="2400"/>
            </a:lvl2pPr>
            <a:lvl3pPr algn="just">
              <a:lnSpc>
                <a:spcPct val="150000"/>
              </a:lnSpc>
              <a:defRPr sz="2400"/>
            </a:lvl3pPr>
            <a:lvl4pPr algn="just">
              <a:lnSpc>
                <a:spcPct val="150000"/>
              </a:lnSpc>
              <a:defRPr sz="2400"/>
            </a:lvl4pPr>
            <a:lvl5pPr algn="just">
              <a:lnSpc>
                <a:spcPct val="150000"/>
              </a:lnSpc>
              <a:defRPr sz="24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0" name="标题 1"/>
          <p:cNvSpPr>
            <a:spLocks noGrp="1"/>
          </p:cNvSpPr>
          <p:nvPr>
            <p:ph type="title"/>
          </p:nvPr>
        </p:nvSpPr>
        <p:spPr>
          <a:xfrm>
            <a:off x="609600" y="781050"/>
            <a:ext cx="10972800" cy="1143000"/>
          </a:xfrm>
          <a:prstGeom prst="rect">
            <a:avLst/>
          </a:prstGeom>
        </p:spPr>
        <p:txBody>
          <a:bodyPr/>
          <a:lstStyle>
            <a:lvl1pPr>
              <a:defRPr sz="3200" b="1">
                <a:solidFill>
                  <a:schemeClr val="bg1"/>
                </a:solidFill>
              </a:defRPr>
            </a:lvl1pPr>
          </a:lstStyle>
          <a:p>
            <a:r>
              <a:rPr lang="zh-CN" altLang="en-US" noProof="1"/>
              <a:t>单击此处编辑母版标题样式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615440" y="668233"/>
            <a:ext cx="5100320" cy="802640"/>
          </a:xfrm>
          <a:prstGeom prst="rect">
            <a:avLst/>
          </a:prstGeom>
        </p:spPr>
        <p:txBody>
          <a:bodyPr/>
          <a:lstStyle>
            <a:lvl1pPr algn="l">
              <a:defRPr sz="3200" b="1"/>
            </a:lvl1pPr>
          </a:lstStyle>
          <a:p>
            <a:r>
              <a:rPr lang="zh-CN" altLang="en-US" dirty="0"/>
              <a:t>单击此处编辑母版标题样式</a:t>
            </a:r>
          </a:p>
        </p:txBody>
      </p:sp>
      <p:sp>
        <p:nvSpPr>
          <p:cNvPr id="3" name="日期占位符 2"/>
          <p:cNvSpPr>
            <a:spLocks noGrp="1"/>
          </p:cNvSpPr>
          <p:nvPr>
            <p:ph type="dt" sz="half" idx="10"/>
          </p:nvPr>
        </p:nvSpPr>
        <p:spPr>
          <a:xfrm>
            <a:off x="609600" y="6245225"/>
            <a:ext cx="2844800" cy="476250"/>
          </a:xfrm>
          <a:prstGeom prst="rect">
            <a:avLst/>
          </a:prstGeom>
        </p:spPr>
        <p:txBody>
          <a:bodyPr/>
          <a:lstStyle/>
          <a:p>
            <a:pPr>
              <a:defRPr/>
            </a:pPr>
            <a:endParaRPr lang="zh-HK" altLang="en-US"/>
          </a:p>
        </p:txBody>
      </p:sp>
      <p:sp>
        <p:nvSpPr>
          <p:cNvPr id="4" name="页脚占位符 3"/>
          <p:cNvSpPr>
            <a:spLocks noGrp="1"/>
          </p:cNvSpPr>
          <p:nvPr>
            <p:ph type="ftr" sz="quarter" idx="11"/>
          </p:nvPr>
        </p:nvSpPr>
        <p:spPr>
          <a:xfrm>
            <a:off x="4165600" y="6245225"/>
            <a:ext cx="3860800" cy="476250"/>
          </a:xfrm>
          <a:prstGeom prst="rect">
            <a:avLst/>
          </a:prstGeom>
        </p:spPr>
        <p:txBody>
          <a:bodyPr/>
          <a:lstStyle/>
          <a:p>
            <a:pPr>
              <a:defRPr/>
            </a:pPr>
            <a:r>
              <a:rPr lang="en-GB" altLang="zh-HK"/>
              <a:t>Confidential</a:t>
            </a:r>
            <a:endParaRPr lang="zh-HK" altLang="en-US"/>
          </a:p>
        </p:txBody>
      </p:sp>
      <p:sp>
        <p:nvSpPr>
          <p:cNvPr id="5" name="灯片编号占位符 4"/>
          <p:cNvSpPr>
            <a:spLocks noGrp="1"/>
          </p:cNvSpPr>
          <p:nvPr>
            <p:ph type="sldNum" sz="quarter" idx="12"/>
          </p:nvPr>
        </p:nvSpPr>
        <p:spPr>
          <a:xfrm>
            <a:off x="8737600" y="6245225"/>
            <a:ext cx="2844800" cy="476250"/>
          </a:xfrm>
          <a:prstGeom prst="rect">
            <a:avLst/>
          </a:prstGeom>
        </p:spPr>
        <p:txBody>
          <a:bodyPr/>
          <a:lstStyle/>
          <a:p>
            <a:fld id="{10A1C0C6-B7CC-4FF4-9F53-6D32B8236F60}" type="slidenum">
              <a:rPr lang="en-US" altLang="en-US" smtClean="0"/>
              <a:pPr/>
              <a:t>‹#›</a:t>
            </a:fld>
            <a:endParaRPr lang="en-US" altLang="en-US"/>
          </a:p>
        </p:txBody>
      </p:sp>
      <p:sp>
        <p:nvSpPr>
          <p:cNvPr id="6" name="Freeform 5"/>
          <p:cNvSpPr/>
          <p:nvPr userDrawn="1"/>
        </p:nvSpPr>
        <p:spPr bwMode="auto">
          <a:xfrm>
            <a:off x="763306" y="849422"/>
            <a:ext cx="608468" cy="440263"/>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mn-ea"/>
              <a:sym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600" y="6245225"/>
            <a:ext cx="2844800" cy="476250"/>
          </a:xfrm>
          <a:prstGeom prst="rect">
            <a:avLst/>
          </a:prstGeom>
        </p:spPr>
        <p:txBody>
          <a:bodyPr/>
          <a:lstStyle/>
          <a:p>
            <a:pPr>
              <a:defRPr/>
            </a:pPr>
            <a:endParaRPr lang="zh-HK" altLang="en-US"/>
          </a:p>
        </p:txBody>
      </p:sp>
      <p:sp>
        <p:nvSpPr>
          <p:cNvPr id="4" name="页脚占位符 3"/>
          <p:cNvSpPr>
            <a:spLocks noGrp="1"/>
          </p:cNvSpPr>
          <p:nvPr>
            <p:ph type="ftr" sz="quarter" idx="11"/>
          </p:nvPr>
        </p:nvSpPr>
        <p:spPr>
          <a:xfrm>
            <a:off x="4165600" y="6245225"/>
            <a:ext cx="3860800" cy="476250"/>
          </a:xfrm>
          <a:prstGeom prst="rect">
            <a:avLst/>
          </a:prstGeom>
        </p:spPr>
        <p:txBody>
          <a:bodyPr/>
          <a:lstStyle/>
          <a:p>
            <a:pPr>
              <a:defRPr/>
            </a:pPr>
            <a:r>
              <a:rPr lang="en-GB" altLang="zh-HK"/>
              <a:t>Confidential</a:t>
            </a:r>
            <a:endParaRPr lang="zh-HK" altLang="en-US"/>
          </a:p>
        </p:txBody>
      </p:sp>
      <p:sp>
        <p:nvSpPr>
          <p:cNvPr id="5" name="灯片编号占位符 4"/>
          <p:cNvSpPr>
            <a:spLocks noGrp="1"/>
          </p:cNvSpPr>
          <p:nvPr>
            <p:ph type="sldNum" sz="quarter" idx="12"/>
          </p:nvPr>
        </p:nvSpPr>
        <p:spPr>
          <a:xfrm>
            <a:off x="8737600" y="6245225"/>
            <a:ext cx="2844800" cy="476250"/>
          </a:xfrm>
          <a:prstGeom prst="rect">
            <a:avLst/>
          </a:prstGeom>
        </p:spPr>
        <p:txBody>
          <a:bodyPr/>
          <a:lstStyle/>
          <a:p>
            <a:fld id="{10A1C0C6-B7CC-4FF4-9F53-6D32B8236F60}" type="slidenum">
              <a:rPr lang="en-US" altLang="en-US" smtClean="0"/>
              <a:pPr/>
              <a:t>‹#›</a:t>
            </a:fld>
            <a:endParaRPr lang="en-US" altLang="en-US"/>
          </a:p>
        </p:txBody>
      </p:sp>
      <p:grpSp>
        <p:nvGrpSpPr>
          <p:cNvPr id="6" name="组合 5"/>
          <p:cNvGrpSpPr/>
          <p:nvPr userDrawn="1"/>
        </p:nvGrpSpPr>
        <p:grpSpPr>
          <a:xfrm>
            <a:off x="200494" y="471483"/>
            <a:ext cx="2296032" cy="647700"/>
            <a:chOff x="513010" y="471484"/>
            <a:chExt cx="2296032" cy="647700"/>
          </a:xfrm>
        </p:grpSpPr>
        <p:grpSp>
          <p:nvGrpSpPr>
            <p:cNvPr id="7" name="组合 38"/>
            <p:cNvGrpSpPr/>
            <p:nvPr/>
          </p:nvGrpSpPr>
          <p:grpSpPr bwMode="auto">
            <a:xfrm>
              <a:off x="885737" y="471484"/>
              <a:ext cx="1581718" cy="647700"/>
              <a:chOff x="4225771" y="1065320"/>
              <a:chExt cx="895882" cy="947506"/>
            </a:xfrm>
          </p:grpSpPr>
          <p:sp>
            <p:nvSpPr>
              <p:cNvPr id="9" name="矩形 8"/>
              <p:cNvSpPr/>
              <p:nvPr/>
            </p:nvSpPr>
            <p:spPr>
              <a:xfrm>
                <a:off x="4269020" y="1160536"/>
                <a:ext cx="852633" cy="8522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矩形 9"/>
              <p:cNvSpPr/>
              <p:nvPr/>
            </p:nvSpPr>
            <p:spPr>
              <a:xfrm>
                <a:off x="4225771" y="1065320"/>
                <a:ext cx="852633" cy="852292"/>
              </a:xfrm>
              <a:prstGeom prst="rect">
                <a:avLst/>
              </a:prstGeom>
              <a:solidFill>
                <a:schemeClr val="bg1"/>
              </a:solidFill>
              <a:ln w="38100">
                <a:solidFill>
                  <a:srgbClr val="C00000"/>
                </a:solid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 name="文本框 42"/>
            <p:cNvSpPr txBox="1">
              <a:spLocks noChangeArrowheads="1"/>
            </p:cNvSpPr>
            <p:nvPr/>
          </p:nvSpPr>
          <p:spPr bwMode="auto">
            <a:xfrm>
              <a:off x="513010" y="532386"/>
              <a:ext cx="2296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0D0D0D"/>
                  </a:solidFill>
                  <a:latin typeface="Times New Roman" panose="02020603050405020304" pitchFamily="18" charset="0"/>
                  <a:ea typeface="微软雅黑" panose="020B0503020204020204" pitchFamily="34" charset="-122"/>
                  <a:sym typeface="Times New Roman" panose="02020603050405020304" pitchFamily="18" charset="0"/>
                </a:rPr>
                <a:t>资料链接</a:t>
              </a:r>
            </a:p>
          </p:txBody>
        </p:sp>
      </p:grpSp>
      <p:sp>
        <p:nvSpPr>
          <p:cNvPr id="11" name="内容占位符 3"/>
          <p:cNvSpPr>
            <a:spLocks noGrp="1"/>
          </p:cNvSpPr>
          <p:nvPr>
            <p:ph sz="half" idx="2"/>
          </p:nvPr>
        </p:nvSpPr>
        <p:spPr>
          <a:xfrm>
            <a:off x="1150901" y="1347280"/>
            <a:ext cx="9890197" cy="1999218"/>
          </a:xfrm>
          <a:prstGeom prst="rect">
            <a:avLst/>
          </a:prstGeom>
        </p:spPr>
        <p:txBody>
          <a:bodyPr/>
          <a:lstStyle>
            <a:lvl1pPr marL="0" indent="457200" algn="just">
              <a:lnSpc>
                <a:spcPct val="150000"/>
              </a:lnSpc>
              <a:buNone/>
              <a:defRPr sz="2400"/>
            </a:lvl1pPr>
            <a:lvl2pPr algn="just">
              <a:lnSpc>
                <a:spcPct val="150000"/>
              </a:lnSpc>
              <a:defRPr sz="2400"/>
            </a:lvl2pPr>
            <a:lvl3pPr algn="just">
              <a:lnSpc>
                <a:spcPct val="150000"/>
              </a:lnSpc>
              <a:defRPr sz="2400"/>
            </a:lvl3pPr>
            <a:lvl4pPr algn="just">
              <a:lnSpc>
                <a:spcPct val="150000"/>
              </a:lnSpc>
              <a:defRPr sz="2400"/>
            </a:lvl4pPr>
            <a:lvl5pPr algn="just">
              <a:lnSpc>
                <a:spcPct val="150000"/>
              </a:lnSpc>
              <a:defRPr sz="24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75000"/>
                  <a:lumOff val="25000"/>
                </a:schemeClr>
              </a:solidFill>
              <a:sym typeface="+mn-ea"/>
            </a:endParaRPr>
          </a:p>
        </p:txBody>
      </p:sp>
      <p:grpSp>
        <p:nvGrpSpPr>
          <p:cNvPr id="16" name="组合 15"/>
          <p:cNvGrpSpPr/>
          <p:nvPr userDrawn="1">
            <p:custDataLst>
              <p:tags r:id="rId2"/>
            </p:custDataLst>
          </p:nvPr>
        </p:nvGrpSpPr>
        <p:grpSpPr>
          <a:xfrm>
            <a:off x="-109220" y="5691505"/>
            <a:ext cx="1214755" cy="1623695"/>
            <a:chOff x="-109020" y="5691761"/>
            <a:chExt cx="1214739" cy="1623495"/>
          </a:xfrm>
        </p:grpSpPr>
        <p:cxnSp>
          <p:nvCxnSpPr>
            <p:cNvPr id="18" name="直接连接符 17"/>
            <p:cNvCxnSpPr/>
            <p:nvPr userDrawn="1">
              <p:custDataLst>
                <p:tags r:id="rId12"/>
              </p:custDataLst>
            </p:nvPr>
          </p:nvCxnSpPr>
          <p:spPr>
            <a:xfrm rot="20338373" flipH="1">
              <a:off x="-109020" y="5691761"/>
              <a:ext cx="1214739" cy="1316142"/>
            </a:xfrm>
            <a:prstGeom prst="line">
              <a:avLst/>
            </a:prstGeom>
            <a:noFill/>
            <a:ln w="0" cap="rnd">
              <a:gradFill>
                <a:gsLst>
                  <a:gs pos="0">
                    <a:schemeClr val="accent1">
                      <a:alpha val="10000"/>
                    </a:schemeClr>
                  </a:gs>
                  <a:gs pos="39000">
                    <a:schemeClr val="accent1">
                      <a:lumMod val="20000"/>
                      <a:lumOff val="80000"/>
                      <a:alpha val="70000"/>
                    </a:schemeClr>
                  </a:gs>
                  <a:gs pos="71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userDrawn="1">
              <p:custDataLst>
                <p:tags r:id="rId13"/>
              </p:custDataLst>
            </p:nvPr>
          </p:nvCxnSpPr>
          <p:spPr>
            <a:xfrm rot="20338373" flipH="1">
              <a:off x="254604" y="6798497"/>
              <a:ext cx="476944" cy="516759"/>
            </a:xfrm>
            <a:prstGeom prst="line">
              <a:avLst/>
            </a:prstGeom>
            <a:noFill/>
            <a:ln w="0" cap="rnd">
              <a:gradFill>
                <a:gsLst>
                  <a:gs pos="0">
                    <a:schemeClr val="accent1">
                      <a:alpha val="10000"/>
                    </a:schemeClr>
                  </a:gs>
                  <a:gs pos="39000">
                    <a:schemeClr val="accent1">
                      <a:lumMod val="20000"/>
                      <a:lumOff val="80000"/>
                      <a:alpha val="70000"/>
                    </a:schemeClr>
                  </a:gs>
                  <a:gs pos="71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grpSp>
      <p:sp>
        <p:nvSpPr>
          <p:cNvPr id="17" name="平行四边形 16"/>
          <p:cNvSpPr/>
          <p:nvPr userDrawn="1">
            <p:custDataLst>
              <p:tags r:id="rId3"/>
            </p:custDataLst>
          </p:nvPr>
        </p:nvSpPr>
        <p:spPr>
          <a:xfrm>
            <a:off x="10008235" y="0"/>
            <a:ext cx="2945765" cy="2209800"/>
          </a:xfrm>
          <a:prstGeom prst="parallelogram">
            <a:avLst>
              <a:gd name="adj" fmla="val 37187"/>
            </a:avLst>
          </a:prstGeom>
          <a:gradFill>
            <a:gsLst>
              <a:gs pos="0">
                <a:schemeClr val="accent1">
                  <a:alpha val="20000"/>
                </a:schemeClr>
              </a:gs>
              <a:gs pos="99000">
                <a:schemeClr val="tx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R="0" lvl="0" indent="0" algn="ctr" fontAlgn="auto">
              <a:lnSpc>
                <a:spcPct val="100000"/>
              </a:lnSpc>
              <a:spcBef>
                <a:spcPts val="0"/>
              </a:spcBef>
              <a:spcAft>
                <a:spcPts val="0"/>
              </a:spcAft>
              <a:buClrTx/>
              <a:buSzTx/>
              <a:buFontTx/>
              <a:buNone/>
            </a:pPr>
            <a:endParaRPr kumimoji="0" lang="zh-CN" altLang="en-US" b="0" i="0" u="none" strike="noStrike" cap="none" spc="0" normalizeH="0" baseline="0">
              <a:ln>
                <a:noFill/>
              </a:ln>
              <a:solidFill>
                <a:prstClr val="white"/>
              </a:solidFill>
              <a:effectLst/>
              <a:uLnTx/>
              <a:uFillTx/>
              <a:latin typeface="等线" panose="02010600030101010101" charset="-122"/>
              <a:ea typeface="等线" panose="02010600030101010101" charset="-122"/>
            </a:endParaRPr>
          </a:p>
        </p:txBody>
      </p:sp>
      <p:sp>
        <p:nvSpPr>
          <p:cNvPr id="2" name="标题 1"/>
          <p:cNvSpPr>
            <a:spLocks noGrp="1"/>
          </p:cNvSpPr>
          <p:nvPr>
            <p:ph type="title"/>
            <p:custDataLst>
              <p:tags r:id="rId4"/>
            </p:custDataLst>
          </p:nvPr>
        </p:nvSpPr>
        <p:spPr>
          <a:xfrm>
            <a:off x="579600" y="237600"/>
            <a:ext cx="11037600" cy="441964"/>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609600" y="6245225"/>
            <a:ext cx="2844800" cy="476250"/>
          </a:xfrm>
          <a:prstGeom prst="rect">
            <a:avLst/>
          </a:prstGeom>
        </p:spPr>
        <p:txBody>
          <a:bodyPr/>
          <a:lstStyle/>
          <a:p>
            <a:endParaRPr lang="zh-CN" altLang="en-US"/>
          </a:p>
        </p:txBody>
      </p:sp>
      <p:sp>
        <p:nvSpPr>
          <p:cNvPr id="4" name="页脚占位符 3"/>
          <p:cNvSpPr>
            <a:spLocks noGrp="1"/>
          </p:cNvSpPr>
          <p:nvPr>
            <p:ph type="ftr" sz="quarter" idx="11"/>
            <p:custDataLst>
              <p:tags r:id="rId6"/>
            </p:custDataLst>
          </p:nvPr>
        </p:nvSpPr>
        <p:spPr>
          <a:xfrm>
            <a:off x="4165600" y="6245225"/>
            <a:ext cx="3860800" cy="476250"/>
          </a:xfrm>
          <a:prstGeom prst="rect">
            <a:avLst/>
          </a:prstGeom>
        </p:spPr>
        <p:txBody>
          <a:bodyPr/>
          <a:lstStyle/>
          <a:p>
            <a:r>
              <a:rPr lang="en-GB" altLang="zh-CN"/>
              <a:t>Confidential</a:t>
            </a:r>
            <a:endParaRPr lang="zh-CN" altLang="en-US" dirty="0"/>
          </a:p>
        </p:txBody>
      </p:sp>
      <p:sp>
        <p:nvSpPr>
          <p:cNvPr id="5" name="灯片编号占位符 4"/>
          <p:cNvSpPr>
            <a:spLocks noGrp="1"/>
          </p:cNvSpPr>
          <p:nvPr>
            <p:ph type="sldNum" sz="quarter" idx="12"/>
            <p:custDataLst>
              <p:tags r:id="rId7"/>
            </p:custDataLst>
          </p:nvPr>
        </p:nvSpPr>
        <p:spPr>
          <a:xfrm>
            <a:off x="8737600" y="6245225"/>
            <a:ext cx="2844800" cy="476250"/>
          </a:xfrm>
          <a:prstGeom prst="rect">
            <a:avLst/>
          </a:prstGeom>
        </p:spPr>
        <p:txBody>
          <a:body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6242400" y="1663200"/>
            <a:ext cx="5367600" cy="28944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572400" y="4816800"/>
            <a:ext cx="5342400" cy="781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16" name="组合 15"/>
          <p:cNvGrpSpPr/>
          <p:nvPr userDrawn="1">
            <p:custDataLst>
              <p:tags r:id="rId2"/>
            </p:custDataLst>
          </p:nvPr>
        </p:nvGrpSpPr>
        <p:grpSpPr>
          <a:xfrm>
            <a:off x="-109220" y="5691505"/>
            <a:ext cx="1214755" cy="1623695"/>
            <a:chOff x="-109020" y="5691761"/>
            <a:chExt cx="1214739" cy="1623495"/>
          </a:xfrm>
        </p:grpSpPr>
        <p:cxnSp>
          <p:nvCxnSpPr>
            <p:cNvPr id="18" name="直接连接符 17"/>
            <p:cNvCxnSpPr/>
            <p:nvPr userDrawn="1">
              <p:custDataLst>
                <p:tags r:id="rId10"/>
              </p:custDataLst>
            </p:nvPr>
          </p:nvCxnSpPr>
          <p:spPr>
            <a:xfrm rot="20338373" flipH="1">
              <a:off x="-109020" y="5691761"/>
              <a:ext cx="1214739" cy="1316142"/>
            </a:xfrm>
            <a:prstGeom prst="line">
              <a:avLst/>
            </a:prstGeom>
            <a:noFill/>
            <a:ln w="0" cap="rnd">
              <a:gradFill>
                <a:gsLst>
                  <a:gs pos="0">
                    <a:schemeClr val="accent1">
                      <a:alpha val="10000"/>
                    </a:schemeClr>
                  </a:gs>
                  <a:gs pos="39000">
                    <a:schemeClr val="accent1">
                      <a:lumMod val="20000"/>
                      <a:lumOff val="80000"/>
                      <a:alpha val="70000"/>
                    </a:schemeClr>
                  </a:gs>
                  <a:gs pos="71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userDrawn="1">
              <p:custDataLst>
                <p:tags r:id="rId11"/>
              </p:custDataLst>
            </p:nvPr>
          </p:nvCxnSpPr>
          <p:spPr>
            <a:xfrm rot="20338373" flipH="1">
              <a:off x="254604" y="6798497"/>
              <a:ext cx="476944" cy="516759"/>
            </a:xfrm>
            <a:prstGeom prst="line">
              <a:avLst/>
            </a:prstGeom>
            <a:noFill/>
            <a:ln w="0" cap="rnd">
              <a:gradFill>
                <a:gsLst>
                  <a:gs pos="0">
                    <a:schemeClr val="accent1">
                      <a:alpha val="10000"/>
                    </a:schemeClr>
                  </a:gs>
                  <a:gs pos="39000">
                    <a:schemeClr val="accent1">
                      <a:lumMod val="20000"/>
                      <a:lumOff val="80000"/>
                      <a:alpha val="70000"/>
                    </a:schemeClr>
                  </a:gs>
                  <a:gs pos="71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grpSp>
      <p:sp>
        <p:nvSpPr>
          <p:cNvPr id="17" name="平行四边形 16"/>
          <p:cNvSpPr/>
          <p:nvPr userDrawn="1">
            <p:custDataLst>
              <p:tags r:id="rId3"/>
            </p:custDataLst>
          </p:nvPr>
        </p:nvSpPr>
        <p:spPr>
          <a:xfrm>
            <a:off x="10008235" y="0"/>
            <a:ext cx="2945765" cy="2209800"/>
          </a:xfrm>
          <a:prstGeom prst="parallelogram">
            <a:avLst>
              <a:gd name="adj" fmla="val 37187"/>
            </a:avLst>
          </a:prstGeom>
          <a:gradFill>
            <a:gsLst>
              <a:gs pos="0">
                <a:schemeClr val="accent1">
                  <a:alpha val="20000"/>
                </a:schemeClr>
              </a:gs>
              <a:gs pos="99000">
                <a:schemeClr val="tx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R="0" lvl="0" indent="0" algn="ctr" fontAlgn="auto">
              <a:lnSpc>
                <a:spcPct val="100000"/>
              </a:lnSpc>
              <a:spcBef>
                <a:spcPts val="0"/>
              </a:spcBef>
              <a:spcAft>
                <a:spcPts val="0"/>
              </a:spcAft>
              <a:buClrTx/>
              <a:buSzTx/>
              <a:buFontTx/>
              <a:buNone/>
            </a:pPr>
            <a:endParaRPr kumimoji="0" lang="zh-CN" altLang="en-US" b="0" i="0" u="none" strike="noStrike" cap="none" spc="0" normalizeH="0" baseline="0">
              <a:ln>
                <a:noFill/>
              </a:ln>
              <a:solidFill>
                <a:prstClr val="white"/>
              </a:solidFill>
              <a:effectLst/>
              <a:uLnTx/>
              <a:uFillTx/>
              <a:latin typeface="等线" panose="02010600030101010101" charset="-122"/>
              <a:ea typeface="等线" panose="02010600030101010101" charset="-122"/>
            </a:endParaRPr>
          </a:p>
        </p:txBody>
      </p:sp>
      <p:sp>
        <p:nvSpPr>
          <p:cNvPr id="2" name="标题 1"/>
          <p:cNvSpPr>
            <a:spLocks noGrp="1"/>
          </p:cNvSpPr>
          <p:nvPr>
            <p:ph type="title" hasCustomPrompt="1"/>
            <p:custDataLst>
              <p:tags r:id="rId4"/>
            </p:custDataLst>
          </p:nvPr>
        </p:nvSpPr>
        <p:spPr>
          <a:xfrm>
            <a:off x="583200" y="770400"/>
            <a:ext cx="3960000" cy="882000"/>
          </a:xfrm>
          <a:prstGeom prst="rect">
            <a:avLst/>
          </a:prstGeom>
        </p:spPr>
        <p:txBody>
          <a:bodyPr anchor="ctr"/>
          <a:lstStyle>
            <a:lvl1pPr>
              <a:defRPr sz="3600" baseline="0">
                <a:solidFill>
                  <a:schemeClr val="tx1">
                    <a:lumMod val="85000"/>
                    <a:lumOff val="15000"/>
                  </a:schemeClr>
                </a:solidFill>
                <a:latin typeface="(使用中文字体)"/>
                <a:ea typeface="微软雅黑" panose="020B0503020204020204" pitchFamily="34"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a:xfrm>
            <a:off x="609600" y="6245225"/>
            <a:ext cx="2844800" cy="476250"/>
          </a:xfrm>
          <a:prstGeom prst="rect">
            <a:avLst/>
          </a:prstGeom>
        </p:spPr>
        <p:txBody>
          <a:bodyPr/>
          <a:lstStyle/>
          <a:p>
            <a:endParaRPr lang="zh-CN" altLang="en-US"/>
          </a:p>
        </p:txBody>
      </p:sp>
      <p:sp>
        <p:nvSpPr>
          <p:cNvPr id="4" name="页脚占位符 3"/>
          <p:cNvSpPr>
            <a:spLocks noGrp="1"/>
          </p:cNvSpPr>
          <p:nvPr>
            <p:ph type="ftr" sz="quarter" idx="11"/>
            <p:custDataLst>
              <p:tags r:id="rId6"/>
            </p:custDataLst>
          </p:nvPr>
        </p:nvSpPr>
        <p:spPr>
          <a:xfrm>
            <a:off x="4165600" y="6245225"/>
            <a:ext cx="3860800" cy="476250"/>
          </a:xfrm>
          <a:prstGeom prst="rect">
            <a:avLst/>
          </a:prstGeom>
        </p:spPr>
        <p:txBody>
          <a:bodyPr/>
          <a:lstStyle/>
          <a:p>
            <a:r>
              <a:rPr lang="en-GB" altLang="zh-CN"/>
              <a:t>Confidential</a:t>
            </a:r>
            <a:endParaRPr lang="zh-CN" altLang="en-US" dirty="0"/>
          </a:p>
        </p:txBody>
      </p:sp>
      <p:sp>
        <p:nvSpPr>
          <p:cNvPr id="5" name="灯片编号占位符 4"/>
          <p:cNvSpPr>
            <a:spLocks noGrp="1"/>
          </p:cNvSpPr>
          <p:nvPr>
            <p:ph type="sldNum" sz="quarter" idx="12"/>
            <p:custDataLst>
              <p:tags r:id="rId7"/>
            </p:custDataLst>
          </p:nvPr>
        </p:nvSpPr>
        <p:spPr>
          <a:xfrm>
            <a:off x="8737600" y="6245225"/>
            <a:ext cx="2844800" cy="476250"/>
          </a:xfrm>
          <a:prstGeom prst="rect">
            <a:avLst/>
          </a:prstGeom>
        </p:spPr>
        <p:txBody>
          <a:body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a:prstGeom prst="rect">
            <a:avLst/>
          </a:prstGeom>
        </p:spPr>
        <p:txBody>
          <a:bodyPr/>
          <a:lstStyle>
            <a:lvl1pPr>
              <a:defRPr baseline="0">
                <a:solidFill>
                  <a:schemeClr val="tx1">
                    <a:lumMod val="85000"/>
                    <a:lumOff val="15000"/>
                  </a:schemeClr>
                </a:solidFill>
                <a:latin typeface="(使用中文字体)"/>
                <a:ea typeface="微软雅黑" panose="020B0503020204020204" pitchFamily="34" charset="-122"/>
              </a:defRPr>
            </a:lvl1pPr>
            <a:lvl2pPr>
              <a:defRPr baseline="0">
                <a:solidFill>
                  <a:schemeClr val="tx1">
                    <a:lumMod val="85000"/>
                    <a:lumOff val="15000"/>
                  </a:schemeClr>
                </a:solidFill>
                <a:latin typeface="(使用中文字体)"/>
                <a:ea typeface="微软雅黑" panose="020B0503020204020204" pitchFamily="34" charset="-122"/>
              </a:defRPr>
            </a:lvl2pPr>
            <a:lvl3pPr>
              <a:defRPr baseline="0">
                <a:solidFill>
                  <a:schemeClr val="tx1">
                    <a:lumMod val="85000"/>
                    <a:lumOff val="15000"/>
                  </a:schemeClr>
                </a:solidFill>
                <a:latin typeface="(使用中文字体)"/>
                <a:ea typeface="微软雅黑" panose="020B0503020204020204" pitchFamily="34" charset="-122"/>
              </a:defRPr>
            </a:lvl3pPr>
            <a:lvl4pPr>
              <a:defRPr baseline="0">
                <a:solidFill>
                  <a:schemeClr val="tx1">
                    <a:lumMod val="85000"/>
                    <a:lumOff val="15000"/>
                  </a:schemeClr>
                </a:solidFill>
                <a:latin typeface="(使用中文字体)"/>
                <a:ea typeface="微软雅黑" panose="020B0503020204020204" pitchFamily="34" charset="-122"/>
              </a:defRPr>
            </a:lvl4pPr>
            <a:lvl5pPr>
              <a:defRPr baseline="0">
                <a:solidFill>
                  <a:schemeClr val="tx1">
                    <a:lumMod val="85000"/>
                    <a:lumOff val="15000"/>
                  </a:schemeClr>
                </a:solidFill>
                <a:latin typeface="(使用中文字体)"/>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01200" y="769938"/>
            <a:ext cx="6480000" cy="5087937"/>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userDrawn="1">
            <p:custDataLst>
              <p:tags r:id="rId2"/>
            </p:custDataLst>
          </p:nvPr>
        </p:nvGrpSpPr>
        <p:grpSpPr>
          <a:xfrm>
            <a:off x="10695305" y="-582930"/>
            <a:ext cx="1653540" cy="2197100"/>
            <a:chOff x="10695238" y="-583228"/>
            <a:chExt cx="1653760" cy="2196882"/>
          </a:xfrm>
        </p:grpSpPr>
        <p:cxnSp>
          <p:nvCxnSpPr>
            <p:cNvPr id="12" name="直接连接符 11"/>
            <p:cNvCxnSpPr/>
            <p:nvPr userDrawn="1">
              <p:custDataLst>
                <p:tags r:id="rId12"/>
              </p:custDataLst>
            </p:nvPr>
          </p:nvCxnSpPr>
          <p:spPr>
            <a:xfrm rot="20338373" flipH="1">
              <a:off x="10783446" y="-583228"/>
              <a:ext cx="1214739" cy="1316142"/>
            </a:xfrm>
            <a:prstGeom prst="line">
              <a:avLst/>
            </a:prstGeom>
            <a:noFill/>
            <a:ln w="0" cap="rnd">
              <a:gradFill>
                <a:gsLst>
                  <a:gs pos="0">
                    <a:schemeClr val="accent1">
                      <a:alpha val="10000"/>
                    </a:schemeClr>
                  </a:gs>
                  <a:gs pos="39000">
                    <a:schemeClr val="accent1">
                      <a:lumMod val="20000"/>
                      <a:lumOff val="80000"/>
                      <a:alpha val="70000"/>
                    </a:schemeClr>
                  </a:gs>
                  <a:gs pos="76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userDrawn="1">
              <p:custDataLst>
                <p:tags r:id="rId13"/>
              </p:custDataLst>
            </p:nvPr>
          </p:nvCxnSpPr>
          <p:spPr>
            <a:xfrm rot="20338373" flipH="1">
              <a:off x="10695238" y="-178158"/>
              <a:ext cx="1653760" cy="1791812"/>
            </a:xfrm>
            <a:prstGeom prst="line">
              <a:avLst/>
            </a:prstGeom>
            <a:noFill/>
            <a:ln w="34925" cap="rnd">
              <a:gradFill>
                <a:gsLst>
                  <a:gs pos="0">
                    <a:schemeClr val="accent1">
                      <a:alpha val="10000"/>
                    </a:schemeClr>
                  </a:gs>
                  <a:gs pos="39000">
                    <a:schemeClr val="accent1">
                      <a:lumMod val="20000"/>
                      <a:lumOff val="80000"/>
                      <a:alpha val="70000"/>
                    </a:schemeClr>
                  </a:gs>
                  <a:gs pos="76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grpSp>
      <p:sp>
        <p:nvSpPr>
          <p:cNvPr id="14" name="平行四边形 13"/>
          <p:cNvSpPr/>
          <p:nvPr userDrawn="1">
            <p:custDataLst>
              <p:tags r:id="rId3"/>
            </p:custDataLst>
          </p:nvPr>
        </p:nvSpPr>
        <p:spPr>
          <a:xfrm>
            <a:off x="10008235" y="0"/>
            <a:ext cx="2945765" cy="2209800"/>
          </a:xfrm>
          <a:prstGeom prst="parallelogram">
            <a:avLst>
              <a:gd name="adj" fmla="val 37187"/>
            </a:avLst>
          </a:prstGeom>
          <a:gradFill>
            <a:gsLst>
              <a:gs pos="0">
                <a:schemeClr val="accent1">
                  <a:alpha val="20000"/>
                </a:schemeClr>
              </a:gs>
              <a:gs pos="99000">
                <a:schemeClr val="tx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R="0" lvl="0" indent="0" algn="ctr" fontAlgn="auto">
              <a:lnSpc>
                <a:spcPct val="100000"/>
              </a:lnSpc>
              <a:spcBef>
                <a:spcPts val="0"/>
              </a:spcBef>
              <a:spcAft>
                <a:spcPts val="0"/>
              </a:spcAft>
              <a:buClrTx/>
              <a:buSzTx/>
              <a:buFontTx/>
              <a:buNone/>
            </a:pPr>
            <a:endParaRPr kumimoji="0" lang="zh-CN" altLang="en-US" b="0" i="0" u="none" strike="noStrike" cap="none" spc="0" normalizeH="0" baseline="0">
              <a:ln>
                <a:noFill/>
              </a:ln>
              <a:solidFill>
                <a:prstClr val="white"/>
              </a:solidFill>
              <a:effectLst/>
              <a:uLnTx/>
              <a:uFillTx/>
              <a:latin typeface="等线" panose="02010600030101010101" charset="-122"/>
              <a:ea typeface="等线" panose="02010600030101010101" charset="-122"/>
            </a:endParaRPr>
          </a:p>
        </p:txBody>
      </p:sp>
      <p:grpSp>
        <p:nvGrpSpPr>
          <p:cNvPr id="15" name="组合 14"/>
          <p:cNvGrpSpPr/>
          <p:nvPr userDrawn="1">
            <p:custDataLst>
              <p:tags r:id="rId4"/>
            </p:custDataLst>
          </p:nvPr>
        </p:nvGrpSpPr>
        <p:grpSpPr>
          <a:xfrm>
            <a:off x="-109220" y="5691505"/>
            <a:ext cx="1214755" cy="1623695"/>
            <a:chOff x="-109020" y="5691761"/>
            <a:chExt cx="1214739" cy="1623495"/>
          </a:xfrm>
        </p:grpSpPr>
        <p:cxnSp>
          <p:nvCxnSpPr>
            <p:cNvPr id="16" name="直接连接符 15"/>
            <p:cNvCxnSpPr/>
            <p:nvPr userDrawn="1">
              <p:custDataLst>
                <p:tags r:id="rId10"/>
              </p:custDataLst>
            </p:nvPr>
          </p:nvCxnSpPr>
          <p:spPr>
            <a:xfrm rot="20338373" flipH="1">
              <a:off x="-109020" y="5691761"/>
              <a:ext cx="1214739" cy="1316142"/>
            </a:xfrm>
            <a:prstGeom prst="line">
              <a:avLst/>
            </a:prstGeom>
            <a:noFill/>
            <a:ln w="0" cap="rnd">
              <a:gradFill>
                <a:gsLst>
                  <a:gs pos="0">
                    <a:schemeClr val="accent1">
                      <a:alpha val="10000"/>
                    </a:schemeClr>
                  </a:gs>
                  <a:gs pos="39000">
                    <a:schemeClr val="accent1">
                      <a:lumMod val="20000"/>
                      <a:lumOff val="80000"/>
                      <a:alpha val="70000"/>
                    </a:schemeClr>
                  </a:gs>
                  <a:gs pos="71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userDrawn="1">
              <p:custDataLst>
                <p:tags r:id="rId11"/>
              </p:custDataLst>
            </p:nvPr>
          </p:nvCxnSpPr>
          <p:spPr>
            <a:xfrm rot="20338373" flipH="1">
              <a:off x="254604" y="6798497"/>
              <a:ext cx="476944" cy="516759"/>
            </a:xfrm>
            <a:prstGeom prst="line">
              <a:avLst/>
            </a:prstGeom>
            <a:noFill/>
            <a:ln w="0" cap="rnd">
              <a:gradFill>
                <a:gsLst>
                  <a:gs pos="0">
                    <a:schemeClr val="accent1">
                      <a:alpha val="10000"/>
                    </a:schemeClr>
                  </a:gs>
                  <a:gs pos="39000">
                    <a:schemeClr val="accent1">
                      <a:lumMod val="20000"/>
                      <a:lumOff val="80000"/>
                      <a:alpha val="70000"/>
                    </a:schemeClr>
                  </a:gs>
                  <a:gs pos="71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grpSp>
      <p:sp>
        <p:nvSpPr>
          <p:cNvPr id="2" name="标题 1"/>
          <p:cNvSpPr>
            <a:spLocks noGrp="1"/>
          </p:cNvSpPr>
          <p:nvPr>
            <p:ph type="title" hasCustomPrompt="1"/>
            <p:custDataLst>
              <p:tags r:id="rId5"/>
            </p:custDataLst>
          </p:nvPr>
        </p:nvSpPr>
        <p:spPr>
          <a:xfrm>
            <a:off x="1281600" y="1249200"/>
            <a:ext cx="9626400" cy="723600"/>
          </a:xfrm>
          <a:prstGeom prst="rect">
            <a:avLst/>
          </a:prstGeo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7" name="内容占位符 6"/>
          <p:cNvSpPr>
            <a:spLocks noGrp="1"/>
          </p:cNvSpPr>
          <p:nvPr>
            <p:ph sz="quarter" idx="13"/>
            <p:custDataLst>
              <p:tags r:id="rId6"/>
            </p:custDataLst>
          </p:nvPr>
        </p:nvSpPr>
        <p:spPr>
          <a:xfrm>
            <a:off x="1281113" y="2163600"/>
            <a:ext cx="9626600" cy="3445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7"/>
            </p:custDataLst>
          </p:nvPr>
        </p:nvSpPr>
        <p:spPr>
          <a:xfrm>
            <a:off x="609600" y="6245225"/>
            <a:ext cx="2844800" cy="476250"/>
          </a:xfrm>
          <a:prstGeom prst="rect">
            <a:avLst/>
          </a:prstGeom>
        </p:spPr>
        <p:txBody>
          <a:bodyPr/>
          <a:lstStyle/>
          <a:p>
            <a:endParaRPr lang="zh-CN" altLang="en-US"/>
          </a:p>
        </p:txBody>
      </p:sp>
      <p:sp>
        <p:nvSpPr>
          <p:cNvPr id="4" name="页脚占位符 3"/>
          <p:cNvSpPr>
            <a:spLocks noGrp="1"/>
          </p:cNvSpPr>
          <p:nvPr>
            <p:ph type="ftr" sz="quarter" idx="11"/>
            <p:custDataLst>
              <p:tags r:id="rId8"/>
            </p:custDataLst>
          </p:nvPr>
        </p:nvSpPr>
        <p:spPr>
          <a:xfrm>
            <a:off x="4165600" y="6245225"/>
            <a:ext cx="3860800" cy="476250"/>
          </a:xfrm>
          <a:prstGeom prst="rect">
            <a:avLst/>
          </a:prstGeom>
        </p:spPr>
        <p:txBody>
          <a:bodyPr/>
          <a:lstStyle/>
          <a:p>
            <a:r>
              <a:rPr lang="en-GB" altLang="zh-CN"/>
              <a:t>Confidential</a:t>
            </a:r>
            <a:endParaRPr lang="zh-CN" altLang="en-US" dirty="0"/>
          </a:p>
        </p:txBody>
      </p:sp>
      <p:sp>
        <p:nvSpPr>
          <p:cNvPr id="5" name="灯片编号占位符 4"/>
          <p:cNvSpPr>
            <a:spLocks noGrp="1"/>
          </p:cNvSpPr>
          <p:nvPr>
            <p:ph type="sldNum" sz="quarter" idx="12"/>
            <p:custDataLst>
              <p:tags r:id="rId9"/>
            </p:custDataLst>
          </p:nvPr>
        </p:nvSpPr>
        <p:spPr>
          <a:xfrm>
            <a:off x="8737600" y="6245225"/>
            <a:ext cx="2844800" cy="476250"/>
          </a:xfrm>
          <a:prstGeom prst="rect">
            <a:avLst/>
          </a:prstGeom>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33"/>
          <p:cNvSpPr/>
          <p:nvPr userDrawn="1"/>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灯片编号占位符 3"/>
          <p:cNvSpPr>
            <a:spLocks noGrp="1"/>
          </p:cNvSpPr>
          <p:nvPr>
            <p:ph type="sldNum" sz="quarter" idx="10"/>
          </p:nvPr>
        </p:nvSpPr>
        <p:spPr>
          <a:xfrm>
            <a:off x="9120188" y="6381750"/>
            <a:ext cx="2743200" cy="365125"/>
          </a:xfrm>
        </p:spPr>
        <p:txBody>
          <a:bodyPr/>
          <a:lstStyle>
            <a:lvl1pPr>
              <a:defRPr/>
            </a:lvl1pPr>
          </a:lstStyle>
          <a:p>
            <a:pPr>
              <a:defRPr/>
            </a:pPr>
            <a:fld id="{1CE8D69F-833F-4E12-B76B-F42F21872095}" type="slidenum">
              <a:rPr lang="en-US" altLang="en-US"/>
              <a:pPr>
                <a:defRPr/>
              </a:pPr>
              <a:t>‹#›</a:t>
            </a:fld>
            <a:endParaRPr lang="en-US" altLang="en-US"/>
          </a:p>
        </p:txBody>
      </p:sp>
    </p:spTree>
    <p:extLst>
      <p:ext uri="{BB962C8B-B14F-4D97-AF65-F5344CB8AC3E}">
        <p14:creationId xmlns:p14="http://schemas.microsoft.com/office/powerpoint/2010/main" val="129219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C893FBE-6760-49B1-818D-04A0092B1754}" type="slidenum">
              <a:rPr lang="en-US" altLang="en-US" smtClean="0"/>
              <a:pPr/>
              <a:t>‹#›</a:t>
            </a:fld>
            <a:endParaRPr lang="en-US" altLang="en-US"/>
          </a:p>
        </p:txBody>
      </p:sp>
    </p:spTree>
    <p:extLst>
      <p:ext uri="{BB962C8B-B14F-4D97-AF65-F5344CB8AC3E}">
        <p14:creationId xmlns:p14="http://schemas.microsoft.com/office/powerpoint/2010/main" val="4177972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E200AF1-43A7-454B-8E3D-2FCF2A7D41A5}" type="slidenum">
              <a:rPr lang="en-US" altLang="en-US" smtClean="0"/>
              <a:pPr/>
              <a:t>‹#›</a:t>
            </a:fld>
            <a:endParaRPr lang="en-US" altLang="en-US"/>
          </a:p>
        </p:txBody>
      </p:sp>
    </p:spTree>
    <p:extLst>
      <p:ext uri="{BB962C8B-B14F-4D97-AF65-F5344CB8AC3E}">
        <p14:creationId xmlns:p14="http://schemas.microsoft.com/office/powerpoint/2010/main" val="178914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5FC7B48-631A-496A-9560-A6E896AEB21B}" type="slidenum">
              <a:rPr lang="en-US" altLang="en-US" smtClean="0"/>
              <a:pPr/>
              <a:t>‹#›</a:t>
            </a:fld>
            <a:endParaRPr lang="en-US" altLang="en-US"/>
          </a:p>
        </p:txBody>
      </p:sp>
    </p:spTree>
    <p:extLst>
      <p:ext uri="{BB962C8B-B14F-4D97-AF65-F5344CB8AC3E}">
        <p14:creationId xmlns:p14="http://schemas.microsoft.com/office/powerpoint/2010/main" val="626059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0841E32-61F3-4D3D-AAA5-9D658D20D67D}" type="slidenum">
              <a:rPr lang="en-US" altLang="en-US" smtClean="0"/>
              <a:pPr/>
              <a:t>‹#›</a:t>
            </a:fld>
            <a:endParaRPr lang="en-US" altLang="en-US"/>
          </a:p>
        </p:txBody>
      </p:sp>
    </p:spTree>
    <p:extLst>
      <p:ext uri="{BB962C8B-B14F-4D97-AF65-F5344CB8AC3E}">
        <p14:creationId xmlns:p14="http://schemas.microsoft.com/office/powerpoint/2010/main" val="206716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5249E42-4CBF-4142-901F-11804C3D5D50}" type="slidenum">
              <a:rPr lang="en-US" altLang="en-US" smtClean="0"/>
              <a:pPr/>
              <a:t>‹#›</a:t>
            </a:fld>
            <a:endParaRPr lang="en-US" altLang="en-US"/>
          </a:p>
        </p:txBody>
      </p:sp>
    </p:spTree>
    <p:extLst>
      <p:ext uri="{BB962C8B-B14F-4D97-AF65-F5344CB8AC3E}">
        <p14:creationId xmlns:p14="http://schemas.microsoft.com/office/powerpoint/2010/main" val="106394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21E2FC7-5CC6-4C0B-AC14-18ED9BEC4D58}" type="slidenum">
              <a:rPr lang="en-US" altLang="en-US" smtClean="0"/>
              <a:pPr/>
              <a:t>‹#›</a:t>
            </a:fld>
            <a:endParaRPr lang="en-US" altLang="en-US"/>
          </a:p>
        </p:txBody>
      </p:sp>
    </p:spTree>
    <p:extLst>
      <p:ext uri="{BB962C8B-B14F-4D97-AF65-F5344CB8AC3E}">
        <p14:creationId xmlns:p14="http://schemas.microsoft.com/office/powerpoint/2010/main" val="261682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C5DBD87-38B4-4D05-83AB-C190F4CD4AB4}" type="slidenum">
              <a:rPr lang="en-US" altLang="en-US" smtClean="0"/>
              <a:pPr/>
              <a:t>‹#›</a:t>
            </a:fld>
            <a:endParaRPr lang="en-US" altLang="en-US"/>
          </a:p>
        </p:txBody>
      </p:sp>
    </p:spTree>
    <p:extLst>
      <p:ext uri="{BB962C8B-B14F-4D97-AF65-F5344CB8AC3E}">
        <p14:creationId xmlns:p14="http://schemas.microsoft.com/office/powerpoint/2010/main" val="141347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3809F66-B180-4039-91C0-EBCA8EE4E675}" type="slidenum">
              <a:rPr lang="en-US" altLang="en-US" smtClean="0"/>
              <a:pPr/>
              <a:t>‹#›</a:t>
            </a:fld>
            <a:endParaRPr lang="en-US" altLang="en-US"/>
          </a:p>
        </p:txBody>
      </p:sp>
    </p:spTree>
    <p:extLst>
      <p:ext uri="{BB962C8B-B14F-4D97-AF65-F5344CB8AC3E}">
        <p14:creationId xmlns:p14="http://schemas.microsoft.com/office/powerpoint/2010/main" val="367353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9AC86348-039C-44A1-AB8F-C907D389FDF0}"/>
              </a:ext>
            </a:extLst>
          </p:cNvPr>
          <p:cNvSpPr/>
          <p:nvPr userDrawn="1"/>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灯片编号占位符 3">
            <a:extLst>
              <a:ext uri="{FF2B5EF4-FFF2-40B4-BE49-F238E27FC236}">
                <a16:creationId xmlns:a16="http://schemas.microsoft.com/office/drawing/2014/main" id="{C7735B52-B325-4704-A176-93EAB853DEE9}"/>
              </a:ext>
            </a:extLst>
          </p:cNvPr>
          <p:cNvSpPr>
            <a:spLocks noGrp="1"/>
          </p:cNvSpPr>
          <p:nvPr>
            <p:ph type="sldNum" sz="quarter" idx="4"/>
          </p:nvPr>
        </p:nvSpPr>
        <p:spPr>
          <a:xfrm>
            <a:off x="9120188" y="6381750"/>
            <a:ext cx="2743200" cy="365125"/>
          </a:xfrm>
          <a:prstGeom prst="rect">
            <a:avLst/>
          </a:prstGeom>
        </p:spPr>
        <p:txBody>
          <a:bodyPr vert="horz" lIns="91440" tIns="45720" rIns="91440" bIns="45720" rtlCol="0" anchor="ctr"/>
          <a:lstStyle>
            <a:lvl1pPr>
              <a:defRPr lang="en-US" altLang="en-US" sz="1200" smtClean="0">
                <a:solidFill>
                  <a:schemeClr val="tx1">
                    <a:tint val="75000"/>
                  </a:schemeClr>
                </a:solidFill>
              </a:defRPr>
            </a:lvl1pPr>
          </a:lstStyle>
          <a:p>
            <a:pPr algn="r"/>
            <a:fld id="{C68A1375-C6F2-41F5-93BB-BAEEB18A553A}" type="slidenum">
              <a:rPr lang="en-US" altLang="zh-CN" smtClean="0"/>
              <a:pPr algn="r"/>
              <a:t>‹#›</a:t>
            </a:fld>
            <a:endParaRPr lang="en-US" altLang="zh-CN"/>
          </a:p>
        </p:txBody>
      </p:sp>
      <p:sp>
        <p:nvSpPr>
          <p:cNvPr id="8" name="灯片编号占位符 3">
            <a:extLst>
              <a:ext uri="{FF2B5EF4-FFF2-40B4-BE49-F238E27FC236}">
                <a16:creationId xmlns:a16="http://schemas.microsoft.com/office/drawing/2014/main" id="{C7735B52-B325-4704-A176-93EAB853DEE9}"/>
              </a:ext>
            </a:extLst>
          </p:cNvPr>
          <p:cNvSpPr txBox="1">
            <a:spLocks/>
          </p:cNvSpPr>
          <p:nvPr userDrawn="1"/>
        </p:nvSpPr>
        <p:spPr>
          <a:xfrm>
            <a:off x="9120188" y="6381749"/>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lang="en-US" alt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68A1375-C6F2-41F5-93BB-BAEEB18A553A}" type="slidenum">
              <a:rPr lang="en-US" altLang="zh-CN" smtClean="0"/>
              <a:pPr algn="r"/>
              <a:t>‹#›</a:t>
            </a:fld>
            <a:endParaRPr lang="en-US" altLang="zh-CN"/>
          </a:p>
        </p:txBody>
      </p:sp>
    </p:spTree>
    <p:extLst>
      <p:ext uri="{BB962C8B-B14F-4D97-AF65-F5344CB8AC3E}">
        <p14:creationId xmlns:p14="http://schemas.microsoft.com/office/powerpoint/2010/main" val="244654620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55" r:id="rId13"/>
    <p:sldLayoutId id="2147483658" r:id="rId14"/>
    <p:sldLayoutId id="2147483660" r:id="rId15"/>
    <p:sldLayoutId id="2147483666" r:id="rId16"/>
    <p:sldLayoutId id="2147483667" r:id="rId17"/>
    <p:sldLayoutId id="2147483668" r:id="rId18"/>
    <p:sldLayoutId id="2147483682" r:id="rId1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elegislation.gov.hk/hk/A305" TargetMode="External"/><Relationship Id="rId1" Type="http://schemas.openxmlformats.org/officeDocument/2006/relationships/slideLayout" Target="../slideLayouts/slideLayout2.xml"/><Relationship Id="rId4" Type="http://schemas.openxmlformats.org/officeDocument/2006/relationships/hyperlink" Target="https://www.news.gov.hk/chi/2024/03/20240319/20240319_191521_516.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info.gov.hk/gia/general/202403/19/P2024031900657.htm" TargetMode="External"/><Relationship Id="rId2" Type="http://schemas.openxmlformats.org/officeDocument/2006/relationships/hyperlink" Target="https://www.sb.gov.hk/chi/bl23/doc/Pamphlet_TC.pd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www.info.gov.hk/gia/general/202403/19/P2024031900657.htm" TargetMode="External"/><Relationship Id="rId2" Type="http://schemas.openxmlformats.org/officeDocument/2006/relationships/hyperlink" Target="https://www.sb.gov.hk/chi/bl23/doc/Pamphlet_TC.pd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www.elegislation.gov.hk/hk/A305" TargetMode="External"/><Relationship Id="rId2" Type="http://schemas.openxmlformats.org/officeDocument/2006/relationships/hyperlink" Target="https://www.sb.gov.hk/chi/bl23/doc/Pamphlet_TC.pd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hmo.gov.cn/sgazx/gayw/202403/t20240308_38846.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hmo.gov.cn/xwzx/zwyw/202403/t20240319_38878.html?keyword=%E7%AD%91%E7%89%A2%E5%AE%89%E5%85%A8%E6%A0%B9%E5%9F%BA%20%E5%8A%A0%E5%BF%AB%E7%94%B1%E6%B2%BB%E5%8F%8A%E5%85%B4" TargetMode="External"/><Relationship Id="rId4" Type="http://schemas.openxmlformats.org/officeDocument/2006/relationships/hyperlink" Target="https://www.hmo.gov.cn/sgazx/gayw/202403/t20240320_38885.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hmo.gov.cn/sgazx/gayw/202403/t20240308_38846.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hmo.gov.cn/xwzx/zwyw/202403/t20240319_38878.html?keyword=%E7%AD%91%E7%89%A2%E5%AE%89%E5%85%A8%E6%A0%B9%E5%9F%BA%20%E5%8A%A0%E5%BF%AB%E7%94%B1%E6%B2%BB%E5%8F%8A%E5%85%B4" TargetMode="External"/><Relationship Id="rId4" Type="http://schemas.openxmlformats.org/officeDocument/2006/relationships/hyperlink" Target="https://www.hmo.gov.cn/sgazx/gayw/202403/t20240320_38885.html"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hmo.gov.cn/gab/bld/xbl/gzdt/202404/t20240415_38958.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egco.gov.hk/yr2024/chinese/bc/bc51/reports/bc5120240319cb2-341-c.pdf" TargetMode="External"/><Relationship Id="rId2" Type="http://schemas.openxmlformats.org/officeDocument/2006/relationships/hyperlink" Target="https://www.gov.cn/xinwen/2020-05/28/content_5515684.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info.gov.hk/gia/general/202404/15/P2024041500659.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mp.weixin.qq.com/s/rWdZusupmp45uCaAZ-DstQ" TargetMode="External"/><Relationship Id="rId5" Type="http://schemas.microsoft.com/office/2007/relationships/hdphoto" Target="../media/hdphoto2.wdp"/><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sed.gov.hk/national_security/?a=national_security" TargetMode="External"/><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hyperlink" Target="https://cs.edb.edcity.hk/tc/ppt_for_teachers_cs.php"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www.info.gov.hk/gia/general/202403/22/P2024032200632.htm" TargetMode="External"/><Relationship Id="rId2" Type="http://schemas.openxmlformats.org/officeDocument/2006/relationships/hyperlink" Target="https://www.sb.gov.hk/chi/bl23/doc/Pamphlet_TC.pdf"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sb.gov.hk/chi/bl23/consultation.html" TargetMode="External"/><Relationship Id="rId2" Type="http://schemas.openxmlformats.org/officeDocument/2006/relationships/hyperlink" Target="https://www.sb.gov.hk/chi/bl23/doc/Leaflet_23_TC.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b.gov.hk/chi/bl23/consultation.html" TargetMode="External"/><Relationship Id="rId2" Type="http://schemas.openxmlformats.org/officeDocument/2006/relationships/hyperlink" Target="https://www.elegislation.gov.hk/hk/A30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b.gov.hk/chi/bl23/consultation.html" TargetMode="External"/><Relationship Id="rId2" Type="http://schemas.openxmlformats.org/officeDocument/2006/relationships/hyperlink" Target="https://www.elegislation.gov.hk/hk/A30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71A499A-2970-4063-82D6-22CE3ECCE8F0}"/>
              </a:ext>
            </a:extLst>
          </p:cNvPr>
          <p:cNvSpPr txBox="1">
            <a:spLocks noChangeArrowheads="1"/>
          </p:cNvSpPr>
          <p:nvPr/>
        </p:nvSpPr>
        <p:spPr bwMode="auto">
          <a:xfrm>
            <a:off x="1706881" y="2284818"/>
            <a:ext cx="8508273" cy="1956255"/>
          </a:xfrm>
          <a:prstGeom prst="rect">
            <a:avLst/>
          </a:prstGeom>
          <a:solidFill>
            <a:srgbClr val="CCCCFF"/>
          </a:solidFill>
          <a:ln>
            <a:noFill/>
          </a:ln>
        </p:spPr>
        <p:txBody>
          <a:bodyPr wrap="square">
            <a:spAutoFit/>
          </a:bodyPr>
          <a:lstStyle>
            <a:lvl1pPr marL="228600" indent="-228600">
              <a:defRPr>
                <a:solidFill>
                  <a:schemeClr val="tx1"/>
                </a:solidFill>
                <a:latin typeface="Arial" panose="020B0604020202020204" pitchFamily="34" charset="0"/>
                <a:ea typeface="宋体" panose="02010600030101010101" pitchFamily="2" charset="-122"/>
              </a:defRPr>
            </a:lvl1pPr>
            <a:lvl2pPr marL="685800" indent="-22860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TW" altLang="en-US" sz="4000" b="1" dirty="0">
                <a:solidFill>
                  <a:srgbClr val="000000"/>
                </a:solidFill>
                <a:latin typeface="DFKai-SB" panose="03000509000000000000" pitchFamily="65" charset="-120"/>
                <a:ea typeface="DFKai-SB" panose="03000509000000000000" pitchFamily="65" charset="-120"/>
                <a:sym typeface="微软雅黑" panose="020B0503020204020204" pitchFamily="34" charset="-122"/>
              </a:rPr>
              <a:t>學與教例子</a:t>
            </a:r>
            <a:r>
              <a:rPr lang="en-US" altLang="zh-TW" sz="4000" b="1" dirty="0">
                <a:solidFill>
                  <a:srgbClr val="000000"/>
                </a:solidFill>
                <a:latin typeface="DFKai-SB" panose="03000509000000000000" pitchFamily="65" charset="-120"/>
                <a:ea typeface="DFKai-SB" panose="03000509000000000000" pitchFamily="65" charset="-120"/>
                <a:sym typeface="微软雅黑" panose="020B0503020204020204" pitchFamily="34" charset="-122"/>
              </a:rPr>
              <a:t>:</a:t>
            </a:r>
          </a:p>
          <a:p>
            <a:pPr marL="0" indent="0" algn="ctr">
              <a:lnSpc>
                <a:spcPct val="150000"/>
              </a:lnSpc>
            </a:pPr>
            <a:r>
              <a:rPr lang="en-US" altLang="zh-TW" sz="4000" b="1" dirty="0">
                <a:solidFill>
                  <a:srgbClr val="000000"/>
                </a:solidFill>
                <a:latin typeface="DFKai-SB" panose="03000509000000000000" pitchFamily="65" charset="-120"/>
                <a:ea typeface="DFKai-SB" panose="03000509000000000000" pitchFamily="65" charset="-120"/>
              </a:rPr>
              <a:t>《</a:t>
            </a:r>
            <a:r>
              <a:rPr lang="zh-TW" altLang="en-US" sz="4000" b="1" dirty="0">
                <a:solidFill>
                  <a:srgbClr val="000000"/>
                </a:solidFill>
                <a:latin typeface="DFKai-SB" panose="03000509000000000000" pitchFamily="65" charset="-120"/>
                <a:ea typeface="DFKai-SB" panose="03000509000000000000" pitchFamily="65" charset="-120"/>
              </a:rPr>
              <a:t>維護國家安全條例</a:t>
            </a:r>
            <a:r>
              <a:rPr lang="en-US" altLang="zh-TW" sz="4000" b="1" dirty="0">
                <a:solidFill>
                  <a:srgbClr val="000000"/>
                </a:solidFill>
                <a:latin typeface="DFKai-SB" panose="03000509000000000000" pitchFamily="65" charset="-120"/>
                <a:ea typeface="DFKai-SB" panose="03000509000000000000" pitchFamily="65" charset="-120"/>
              </a:rPr>
              <a:t>》</a:t>
            </a:r>
            <a:endParaRPr lang="en-US" altLang="zh-HK" sz="4000" b="1" dirty="0">
              <a:solidFill>
                <a:srgbClr val="000000"/>
              </a:solidFill>
              <a:latin typeface="DFKai-SB" panose="03000509000000000000" pitchFamily="65" charset="-120"/>
              <a:ea typeface="DFKai-SB" panose="03000509000000000000" pitchFamily="65" charset="-120"/>
            </a:endParaRPr>
          </a:p>
        </p:txBody>
      </p:sp>
      <p:sp>
        <p:nvSpPr>
          <p:cNvPr id="3" name="矩形 2">
            <a:extLst>
              <a:ext uri="{FF2B5EF4-FFF2-40B4-BE49-F238E27FC236}">
                <a16:creationId xmlns:a16="http://schemas.microsoft.com/office/drawing/2014/main" id="{2DB0CFB4-04ED-469A-9BB0-479CA08B1FB5}"/>
              </a:ext>
            </a:extLst>
          </p:cNvPr>
          <p:cNvSpPr/>
          <p:nvPr/>
        </p:nvSpPr>
        <p:spPr>
          <a:xfrm>
            <a:off x="285465" y="273636"/>
            <a:ext cx="6960066" cy="1569660"/>
          </a:xfrm>
          <a:prstGeom prst="rect">
            <a:avLst/>
          </a:prstGeom>
        </p:spPr>
        <p:txBody>
          <a:bodyPr wrap="square">
            <a:spAutoFit/>
          </a:bodyPr>
          <a:lstStyle/>
          <a:p>
            <a:r>
              <a:rPr lang="zh-TW" altLang="en-US" sz="3200" dirty="0">
                <a:solidFill>
                  <a:srgbClr val="000000"/>
                </a:solidFill>
                <a:latin typeface="DFKai-SB" panose="03000509000000000000" pitchFamily="65" charset="-120"/>
                <a:ea typeface="DFKai-SB" panose="03000509000000000000" pitchFamily="65" charset="-120"/>
              </a:rPr>
              <a:t>公民與社會發展科</a:t>
            </a:r>
            <a:endParaRPr lang="en-US" altLang="zh-TW" sz="3200" dirty="0">
              <a:solidFill>
                <a:srgbClr val="000000"/>
              </a:solidFill>
              <a:latin typeface="DFKai-SB" panose="03000509000000000000" pitchFamily="65" charset="-120"/>
              <a:ea typeface="DFKai-SB" panose="03000509000000000000" pitchFamily="65" charset="-120"/>
            </a:endParaRPr>
          </a:p>
          <a:p>
            <a:pPr>
              <a:spcBef>
                <a:spcPct val="0"/>
              </a:spcBef>
            </a:pPr>
            <a:r>
              <a:rPr lang="zh-TW" altLang="en-US" sz="3200" dirty="0">
                <a:solidFill>
                  <a:srgbClr val="000000"/>
                </a:solidFill>
                <a:latin typeface="DFKai-SB" panose="03000509000000000000" pitchFamily="65" charset="-120"/>
                <a:ea typeface="DFKai-SB" panose="03000509000000000000" pitchFamily="65" charset="-120"/>
              </a:rPr>
              <a:t>主題</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一</a:t>
            </a:r>
            <a:r>
              <a:rPr lang="zh-TW" altLang="en-US" sz="3200" dirty="0">
                <a:solidFill>
                  <a:srgbClr val="000000"/>
                </a:solidFill>
                <a:latin typeface="DFKai-SB" panose="03000509000000000000" pitchFamily="65" charset="-120"/>
                <a:ea typeface="DFKai-SB" panose="03000509000000000000" pitchFamily="65" charset="-120"/>
              </a:rPr>
              <a:t>：「一國兩制」下的香港</a:t>
            </a:r>
          </a:p>
          <a:p>
            <a:pPr>
              <a:spcBef>
                <a:spcPct val="0"/>
              </a:spcBef>
            </a:pPr>
            <a:r>
              <a:rPr lang="zh-TW" altLang="en-US" sz="3200" dirty="0">
                <a:solidFill>
                  <a:srgbClr val="000000"/>
                </a:solidFill>
                <a:latin typeface="DFKai-SB" panose="03000509000000000000" pitchFamily="65" charset="-120"/>
                <a:ea typeface="DFKai-SB" panose="03000509000000000000" pitchFamily="65" charset="-120"/>
              </a:rPr>
              <a:t>課題：　「一國兩制」的內涵和實踐</a:t>
            </a:r>
            <a:endParaRPr lang="zh-TW" altLang="en-US" sz="3200" dirty="0">
              <a:latin typeface="Arial" panose="020B0604020202020204" pitchFamily="34" charset="0"/>
              <a:ea typeface="SimSun" panose="02010600030101010101" pitchFamily="2" charset="-122"/>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1197" y="4546980"/>
            <a:ext cx="2136849" cy="21368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6">
            <a:extLst>
              <a:ext uri="{FF2B5EF4-FFF2-40B4-BE49-F238E27FC236}">
                <a16:creationId xmlns:a16="http://schemas.microsoft.com/office/drawing/2014/main" id="{89B18CCC-37AE-419E-946A-4E7632CC64FF}"/>
              </a:ext>
            </a:extLst>
          </p:cNvPr>
          <p:cNvGrpSpPr/>
          <p:nvPr/>
        </p:nvGrpSpPr>
        <p:grpSpPr>
          <a:xfrm>
            <a:off x="689438" y="211531"/>
            <a:ext cx="7940448" cy="685388"/>
            <a:chOff x="977900" y="593735"/>
            <a:chExt cx="2398626" cy="638165"/>
          </a:xfrm>
        </p:grpSpPr>
        <p:sp>
          <p:nvSpPr>
            <p:cNvPr id="24" name="矩形 6">
              <a:extLst>
                <a:ext uri="{FF2B5EF4-FFF2-40B4-BE49-F238E27FC236}">
                  <a16:creationId xmlns:a16="http://schemas.microsoft.com/office/drawing/2014/main" id="{9A7D10A1-CC9C-4566-8AE8-CCE35F38A56B}"/>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矩形 7">
              <a:extLst>
                <a:ext uri="{FF2B5EF4-FFF2-40B4-BE49-F238E27FC236}">
                  <a16:creationId xmlns:a16="http://schemas.microsoft.com/office/drawing/2014/main" id="{5FCD6EA3-4547-49E8-932D-35E1AFEC328F}"/>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文本框 13">
              <a:extLst>
                <a:ext uri="{FF2B5EF4-FFF2-40B4-BE49-F238E27FC236}">
                  <a16:creationId xmlns:a16="http://schemas.microsoft.com/office/drawing/2014/main" id="{82545C8E-A2C9-48E4-B1B9-1AFBFBFEDDD9}"/>
                </a:ext>
              </a:extLst>
            </p:cNvPr>
            <p:cNvSpPr txBox="1">
              <a:spLocks noChangeArrowheads="1"/>
            </p:cNvSpPr>
            <p:nvPr/>
          </p:nvSpPr>
          <p:spPr bwMode="auto">
            <a:xfrm>
              <a:off x="1465263" y="593735"/>
              <a:ext cx="1911263" cy="4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維護國家安全條例</a:t>
              </a:r>
              <a:r>
                <a:rPr lang="en-US" altLang="zh-TW" sz="2800" b="1" dirty="0">
                  <a:latin typeface="標楷體" panose="03000509000000000000" pitchFamily="65" charset="-120"/>
                  <a:ea typeface="標楷體" panose="03000509000000000000" pitchFamily="65" charset="-120"/>
                </a:rPr>
                <a:t>》</a:t>
              </a:r>
              <a:endParaRPr lang="zh-CN" altLang="en-US" sz="2800" b="1" dirty="0">
                <a:latin typeface="標楷體" panose="03000509000000000000" pitchFamily="65" charset="-120"/>
                <a:ea typeface="標楷體" panose="03000509000000000000" pitchFamily="65" charset="-120"/>
              </a:endParaRPr>
            </a:p>
          </p:txBody>
        </p:sp>
        <p:cxnSp>
          <p:nvCxnSpPr>
            <p:cNvPr id="27" name="直接连接符 30">
              <a:extLst>
                <a:ext uri="{FF2B5EF4-FFF2-40B4-BE49-F238E27FC236}">
                  <a16:creationId xmlns:a16="http://schemas.microsoft.com/office/drawing/2014/main" id="{DC46DE46-08BF-4648-9F3F-007F2D747F31}"/>
                </a:ext>
              </a:extLst>
            </p:cNvPr>
            <p:cNvCxnSpPr>
              <a:cxnSpLocks/>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8" name="文本框 17">
            <a:extLst>
              <a:ext uri="{FF2B5EF4-FFF2-40B4-BE49-F238E27FC236}">
                <a16:creationId xmlns:a16="http://schemas.microsoft.com/office/drawing/2014/main" id="{7DB115EF-4DD6-4270-87BB-7FBE6F16C951}"/>
              </a:ext>
            </a:extLst>
          </p:cNvPr>
          <p:cNvSpPr txBox="1"/>
          <p:nvPr/>
        </p:nvSpPr>
        <p:spPr>
          <a:xfrm>
            <a:off x="58987" y="2036223"/>
            <a:ext cx="9032535" cy="4124206"/>
          </a:xfrm>
          <a:prstGeom prst="rect">
            <a:avLst/>
          </a:prstGeom>
          <a:solidFill>
            <a:srgbClr val="CCFFCC"/>
          </a:solidFill>
          <a:ln>
            <a:noFill/>
          </a:ln>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zh-TW" altLang="en-US" sz="2400" dirty="0">
                <a:solidFill>
                  <a:schemeClr val="tx1"/>
                </a:solidFill>
                <a:latin typeface="標楷體" panose="03000509000000000000" pitchFamily="65" charset="-120"/>
                <a:ea typeface="標楷體" panose="03000509000000000000" pitchFamily="65" charset="-120"/>
              </a:rPr>
              <a:t>（一）「一國兩制」方針的最高原則，是維護國家主權、安全、發展利益；</a:t>
            </a:r>
            <a:endParaRPr lang="en-US" altLang="zh-TW" sz="2400" dirty="0">
              <a:solidFill>
                <a:schemeClr val="tx1"/>
              </a:solidFill>
              <a:latin typeface="標楷體" panose="03000509000000000000" pitchFamily="65" charset="-120"/>
              <a:ea typeface="標楷體" panose="03000509000000000000" pitchFamily="65" charset="-120"/>
            </a:endParaRPr>
          </a:p>
          <a:p>
            <a:pPr algn="just"/>
            <a:r>
              <a:rPr lang="zh-TW" altLang="en-US" dirty="0"/>
              <a:t>“；</a:t>
            </a:r>
            <a:r>
              <a:rPr lang="zh-TW" altLang="en-US" sz="2400" dirty="0">
                <a:solidFill>
                  <a:schemeClr val="tx1"/>
                </a:solidFill>
                <a:latin typeface="標楷體" panose="03000509000000000000" pitchFamily="65" charset="-120"/>
                <a:ea typeface="標楷體" panose="03000509000000000000" pitchFamily="65" charset="-120"/>
              </a:rPr>
              <a:t/>
            </a:r>
            <a:br>
              <a:rPr lang="zh-TW" altLang="en-US" sz="2400" dirty="0">
                <a:solidFill>
                  <a:schemeClr val="tx1"/>
                </a:solidFill>
                <a:latin typeface="標楷體" panose="03000509000000000000" pitchFamily="65" charset="-120"/>
                <a:ea typeface="標楷體" panose="03000509000000000000" pitchFamily="65" charset="-120"/>
              </a:rPr>
            </a:br>
            <a:r>
              <a:rPr lang="zh-TW" altLang="en-US" sz="2400" dirty="0">
                <a:solidFill>
                  <a:schemeClr val="tx1"/>
                </a:solidFill>
                <a:latin typeface="標楷體" panose="03000509000000000000" pitchFamily="65" charset="-120"/>
                <a:ea typeface="標楷體" panose="03000509000000000000" pitchFamily="65" charset="-120"/>
              </a:rPr>
              <a:t>（二）尊重和保障人權，依法保護根據</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基本法</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公民權利和政治權利國際公約</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經濟、社會與文化權利的國際公約</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適用於特區的有關規定享有的包括言論、新聞、出版的自由，結社、集會、遊行、示威的自由在內的權利和自由；及</a:t>
            </a:r>
            <a:endParaRPr lang="en-US" altLang="zh-TW" sz="2400" dirty="0">
              <a:solidFill>
                <a:schemeClr val="tx1"/>
              </a:solidFill>
              <a:latin typeface="標楷體" panose="03000509000000000000" pitchFamily="65" charset="-120"/>
              <a:ea typeface="標楷體" panose="03000509000000000000" pitchFamily="65" charset="-120"/>
            </a:endParaRPr>
          </a:p>
          <a:p>
            <a:pPr algn="just"/>
            <a:r>
              <a:rPr lang="zh-TW" altLang="en-US" sz="2400" dirty="0">
                <a:solidFill>
                  <a:schemeClr val="tx1"/>
                </a:solidFill>
                <a:latin typeface="標楷體" panose="03000509000000000000" pitchFamily="65" charset="-120"/>
                <a:ea typeface="標楷體" panose="03000509000000000000" pitchFamily="65" charset="-120"/>
              </a:rPr>
              <a:t/>
            </a:r>
            <a:br>
              <a:rPr lang="zh-TW" altLang="en-US" sz="2400" dirty="0">
                <a:solidFill>
                  <a:schemeClr val="tx1"/>
                </a:solidFill>
                <a:latin typeface="標楷體" panose="03000509000000000000" pitchFamily="65" charset="-120"/>
                <a:ea typeface="標楷體" panose="03000509000000000000" pitchFamily="65" charset="-120"/>
              </a:rPr>
            </a:br>
            <a:r>
              <a:rPr lang="zh-TW" altLang="en-US" sz="2400" dirty="0">
                <a:solidFill>
                  <a:schemeClr val="tx1"/>
                </a:solidFill>
                <a:latin typeface="標楷體" panose="03000509000000000000" pitchFamily="65" charset="-120"/>
                <a:ea typeface="標楷體" panose="03000509000000000000" pitchFamily="65" charset="-120"/>
              </a:rPr>
              <a:t>（三）對於危害國家安全的行為和活動，應當按法治原則堅持積極防範，依法制止和懲治。</a:t>
            </a:r>
            <a:endParaRPr lang="en-US" altLang="zh-TW" sz="2400" dirty="0">
              <a:solidFill>
                <a:schemeClr val="tx1"/>
              </a:solidFill>
              <a:latin typeface="標楷體" panose="03000509000000000000" pitchFamily="65" charset="-120"/>
              <a:ea typeface="標楷體" panose="03000509000000000000" pitchFamily="65" charset="-120"/>
            </a:endParaRPr>
          </a:p>
          <a:p>
            <a:pPr algn="just"/>
            <a:endPar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r>
              <a:rPr lang="zh-CN" altLang="en-US" sz="1400"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資料來源：</a:t>
            </a:r>
            <a:r>
              <a:rPr lang="en-US" altLang="zh-TW" sz="1400" dirty="0">
                <a:solidFill>
                  <a:schemeClr val="tx1"/>
                </a:solidFill>
                <a:latin typeface="DFKai-SB" panose="03000509000000000000" pitchFamily="65" charset="-120"/>
                <a:ea typeface="DFKai-SB" panose="03000509000000000000" pitchFamily="65" charset="-120"/>
              </a:rPr>
              <a:t>《</a:t>
            </a:r>
            <a:r>
              <a:rPr lang="zh-TW" altLang="en-US" sz="1400" dirty="0">
                <a:solidFill>
                  <a:schemeClr val="tx1"/>
                </a:solidFill>
                <a:latin typeface="DFKai-SB" panose="03000509000000000000" pitchFamily="65" charset="-120"/>
                <a:ea typeface="DFKai-SB" panose="03000509000000000000" pitchFamily="65" charset="-120"/>
              </a:rPr>
              <a:t>維護國家安全條例</a:t>
            </a:r>
            <a:r>
              <a:rPr lang="en-US" altLang="zh-TW" sz="1400" dirty="0">
                <a:solidFill>
                  <a:schemeClr val="tx1"/>
                </a:solidFill>
                <a:latin typeface="DFKai-SB" panose="03000509000000000000" pitchFamily="65" charset="-120"/>
                <a:ea typeface="DFKai-SB" panose="03000509000000000000" pitchFamily="65" charset="-120"/>
              </a:rPr>
              <a:t>》</a:t>
            </a:r>
            <a:r>
              <a:rPr lang="zh-TW" altLang="en-US" sz="1400" dirty="0">
                <a:solidFill>
                  <a:schemeClr val="tx1"/>
                </a:solidFill>
                <a:latin typeface="DFKai-SB" panose="03000509000000000000" pitchFamily="65" charset="-120"/>
                <a:ea typeface="DFKai-SB" panose="03000509000000000000" pitchFamily="65" charset="-120"/>
              </a:rPr>
              <a:t>，香港法例網站。</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hlinkClick r:id="rId2"/>
              </a:rPr>
              <a:t>https://www.elegislation.gov.hk/hk/A305</a:t>
            </a:r>
            <a:endParaRPr lang="en-US" altLang="zh-HK"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p:txBody>
      </p:sp>
      <p:sp>
        <p:nvSpPr>
          <p:cNvPr id="30" name="任意多边形: 形状 28"/>
          <p:cNvSpPr/>
          <p:nvPr/>
        </p:nvSpPr>
        <p:spPr>
          <a:xfrm>
            <a:off x="2532868" y="1139878"/>
            <a:ext cx="3225917" cy="491217"/>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33993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977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977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a:lnSpc>
                <a:spcPct val="90000"/>
              </a:lnSpc>
              <a:spcBef>
                <a:spcPct val="0"/>
              </a:spcBef>
              <a:spcAft>
                <a:spcPct val="35000"/>
              </a:spcAft>
              <a:buClrTx/>
              <a:buNone/>
              <a:defRPr/>
            </a:pPr>
            <a:r>
              <a:rPr lang="zh-TW" altLang="en-US" sz="32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條例的</a:t>
            </a:r>
            <a:r>
              <a:rPr lang="zh-TW" altLang="en-US" sz="3200" b="1" dirty="0">
                <a:solidFill>
                  <a:srgbClr val="FFFFFF"/>
                </a:solidFill>
                <a:latin typeface="DFKai-SB" panose="03000509000000000000" pitchFamily="65" charset="-120"/>
                <a:ea typeface="DFKai-SB" panose="03000509000000000000" pitchFamily="65" charset="-120"/>
              </a:rPr>
              <a:t>原則</a:t>
            </a:r>
            <a:endParaRPr lang="zh-CN" altLang="en-US" sz="3200" b="1" dirty="0">
              <a:solidFill>
                <a:srgbClr val="FFFFFF"/>
              </a:solidFill>
              <a:latin typeface="DFKai-SB" panose="03000509000000000000" pitchFamily="65" charset="-120"/>
              <a:ea typeface="DFKai-SB" panose="03000509000000000000" pitchFamily="65" charset="-120"/>
            </a:endParaRPr>
          </a:p>
        </p:txBody>
      </p:sp>
      <p:pic>
        <p:nvPicPr>
          <p:cNvPr id="6" name="圖片 5">
            <a:extLst>
              <a:ext uri="{FF2B5EF4-FFF2-40B4-BE49-F238E27FC236}">
                <a16:creationId xmlns:a16="http://schemas.microsoft.com/office/drawing/2014/main" id="{7C0A2D3F-5611-6EFD-EBEB-6E36C49207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1522" y="780101"/>
            <a:ext cx="2965412" cy="19738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9465992" y="2943017"/>
            <a:ext cx="2395084" cy="1600438"/>
          </a:xfrm>
          <a:prstGeom prst="rect">
            <a:avLst/>
          </a:prstGeom>
        </p:spPr>
        <p:txBody>
          <a:bodyPr wrap="square">
            <a:spAutoFit/>
          </a:bodyPr>
          <a:lstStyle/>
          <a:p>
            <a:pPr algn="just"/>
            <a:r>
              <a:rPr lang="zh-CN" altLang="en-US"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資料來源：</a:t>
            </a:r>
            <a:r>
              <a:rPr lang="en-US" altLang="zh-CN" sz="1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維護國安條例</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3</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23</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日正式生效</a:t>
            </a:r>
            <a:r>
              <a:rPr lang="en-US" altLang="zh-CN" sz="1400" dirty="0">
                <a:latin typeface="Times New Roman" panose="02020603050405020304" pitchFamily="18" charset="0"/>
                <a:ea typeface="DFKai-SB" panose="03000509000000000000" pitchFamily="65" charset="-120"/>
                <a:cs typeface="Times New Roman" panose="02020603050405020304" pitchFamily="18" charset="0"/>
              </a:rPr>
              <a:t>〉</a:t>
            </a:r>
            <a:r>
              <a:rPr lang="zh-CN" altLang="en-US" sz="1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政府新聞網</a:t>
            </a:r>
            <a:r>
              <a:rPr lang="zh-CN" altLang="en-US" sz="1400" dirty="0">
                <a:latin typeface="Times New Roman" panose="02020603050405020304" pitchFamily="18" charset="0"/>
                <a:ea typeface="DFKai-SB" panose="03000509000000000000" pitchFamily="65" charset="-120"/>
                <a:cs typeface="Times New Roman" panose="02020603050405020304" pitchFamily="18" charset="0"/>
              </a:rPr>
              <a:t>，</a:t>
            </a:r>
            <a:r>
              <a:rPr lang="en-US" altLang="zh-CN" sz="1400" dirty="0">
                <a:latin typeface="Times New Roman" panose="02020603050405020304" pitchFamily="18" charset="0"/>
                <a:ea typeface="DFKai-SB" panose="03000509000000000000" pitchFamily="65" charset="-120"/>
                <a:cs typeface="Times New Roman" panose="02020603050405020304" pitchFamily="18" charset="0"/>
              </a:rPr>
              <a:t>2024</a:t>
            </a:r>
            <a:r>
              <a:rPr lang="zh-CN" altLang="en-US" sz="140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CN" sz="1400" dirty="0">
                <a:latin typeface="Times New Roman" panose="02020603050405020304" pitchFamily="18" charset="0"/>
                <a:ea typeface="DFKai-SB" panose="03000509000000000000" pitchFamily="65" charset="-120"/>
                <a:cs typeface="Times New Roman" panose="02020603050405020304" pitchFamily="18" charset="0"/>
              </a:rPr>
              <a:t>3</a:t>
            </a:r>
            <a:r>
              <a:rPr lang="zh-CN" altLang="en-US" sz="1400"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19</a:t>
            </a:r>
            <a:r>
              <a:rPr lang="zh-CN" altLang="en-US" sz="1400" dirty="0">
                <a:latin typeface="Times New Roman" panose="02020603050405020304" pitchFamily="18" charset="0"/>
                <a:ea typeface="DFKai-SB" panose="03000509000000000000" pitchFamily="65" charset="-120"/>
                <a:cs typeface="Times New Roman" panose="02020603050405020304" pitchFamily="18" charset="0"/>
              </a:rPr>
              <a:t>日。 </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hlinkClick r:id="rId4"/>
              </a:rPr>
              <a:t>https://www.news.gov.hk/chi/2024/03/20240319/20240319_191521_516.html</a:t>
            </a:r>
            <a:endParaRPr lang="en-US" altLang="zh-TW" sz="1400" dirty="0">
              <a:latin typeface="Times New Roman" panose="02020603050405020304" pitchFamily="18" charset="0"/>
              <a:ea typeface="DFKai-SB" panose="03000509000000000000" pitchFamily="65" charset="-120"/>
              <a:cs typeface="Times New Roman" panose="02020603050405020304" pitchFamily="18" charset="0"/>
            </a:endParaRPr>
          </a:p>
          <a:p>
            <a:pPr algn="just"/>
            <a:endParaRPr lang="zh-TW" altLang="en-US" sz="1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 name="Action Button: Forward or Next 2">
            <a:hlinkClick r:id="rId4" highlightClick="1"/>
          </p:cNvPr>
          <p:cNvSpPr/>
          <p:nvPr/>
        </p:nvSpPr>
        <p:spPr>
          <a:xfrm>
            <a:off x="10477053" y="2343404"/>
            <a:ext cx="372962" cy="330926"/>
          </a:xfrm>
          <a:prstGeom prst="actionButtonForwardNex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471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17">
            <a:extLst>
              <a:ext uri="{FF2B5EF4-FFF2-40B4-BE49-F238E27FC236}">
                <a16:creationId xmlns:a16="http://schemas.microsoft.com/office/drawing/2014/main" id="{7DB115EF-4DD6-4270-87BB-7FBE6F16C951}"/>
              </a:ext>
            </a:extLst>
          </p:cNvPr>
          <p:cNvSpPr txBox="1"/>
          <p:nvPr/>
        </p:nvSpPr>
        <p:spPr>
          <a:xfrm>
            <a:off x="0" y="1102298"/>
            <a:ext cx="12192000" cy="5816977"/>
          </a:xfrm>
          <a:prstGeom prst="rect">
            <a:avLst/>
          </a:prstGeom>
          <a:solidFill>
            <a:srgbClr val="CCFFCC"/>
          </a:solidFill>
          <a:ln>
            <a:noFill/>
          </a:ln>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zh-TW" altLang="en-US" sz="2400" dirty="0">
                <a:solidFill>
                  <a:schemeClr val="tx1"/>
                </a:solidFill>
                <a:latin typeface="標楷體" panose="03000509000000000000" pitchFamily="65" charset="-120"/>
                <a:ea typeface="標楷體" panose="03000509000000000000" pitchFamily="65" charset="-120"/>
              </a:rPr>
              <a:t>（一）</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與</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以及香港其他涉及國家安全的法律互相銜接、兼容和互補。</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（二）將尊重和保障人權並堅持法治原則，確立為立法的其中兩項基本原則。其中包括</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800100" lvl="1" indent="-342900" algn="just">
              <a:buFont typeface="Wingdings" panose="05000000000000000000" pitchFamily="2" charset="2"/>
              <a:buChar char="Ø"/>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法律條文仔細清晰，包括定義清晰</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800100" lvl="1" indent="-342900" algn="just">
              <a:buFont typeface="Wingdings" panose="05000000000000000000" pitchFamily="2" charset="2"/>
              <a:buChar char="Ø"/>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罪行元素，及適用對象和範圍清晰，市民不會誤墮法網</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800100" lvl="1" indent="-342900" algn="just">
              <a:buFont typeface="Wingdings" panose="05000000000000000000" pitchFamily="2" charset="2"/>
              <a:buChar char="Ø"/>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提供適當的例外情況及免責辯護</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800100" lvl="1" indent="-342900" algn="just">
              <a:buFont typeface="Wingdings" panose="05000000000000000000" pitchFamily="2" charset="2"/>
              <a:buChar char="Ø"/>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域外效力</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清晰</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（如有的話）</a:t>
            </a:r>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800100" lvl="1" indent="-342900" algn="just">
              <a:buFont typeface="Wingdings" panose="05000000000000000000" pitchFamily="2" charset="2"/>
              <a:buChar char="Ø"/>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刑罰與刑責相稱</a:t>
            </a:r>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800100" lvl="1" indent="-342900" algn="just">
              <a:buFont typeface="Wingdings" panose="05000000000000000000" pitchFamily="2" charset="2"/>
              <a:buChar char="Ø"/>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就</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相關執法權力清晰訂明行使權力的條件及限制，並訂明給予批准的機關和程序，確保有關權力不超過維護國家安全所需</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800100" lvl="1" indent="-342900" algn="just">
              <a:buFont typeface="Wingdings" panose="05000000000000000000" pitchFamily="2" charset="2"/>
              <a:buChar char="Ø"/>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罪行不具追溯力</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800100" lvl="1" indent="-342900" algn="just">
              <a:buFont typeface="Wingdings" panose="05000000000000000000" pitchFamily="2" charset="2"/>
              <a:buChar char="Ø"/>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保障法院獨立審判不受干涉</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r>
              <a:rPr lang="zh-CN"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資料來源：</a:t>
            </a:r>
            <a:endPar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1.</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基本法</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第二十三條立法：</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維護國家安全條列</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小冊子，香港特別行政區，</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2024</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 </a:t>
            </a:r>
            <a:endPar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hlinkClick r:id="rId2"/>
              </a:rPr>
              <a:t>  https://www.sb.gov.hk/chi/bl23/doc/Pamphlet_TC.pdf</a:t>
            </a:r>
            <a:endPar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r>
              <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2.〈</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行政長官就</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維護國家安全條例草案</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向立法會發言</a:t>
            </a:r>
            <a:r>
              <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，香港特別行政區政府新聞公報，</a:t>
            </a:r>
            <a:r>
              <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2024</a:t>
            </a:r>
            <a:r>
              <a:rPr lang="zh-CN"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3</a:t>
            </a:r>
            <a:r>
              <a:rPr lang="zh-CN"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月</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19</a:t>
            </a:r>
            <a:r>
              <a:rPr lang="zh-CN"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日。  </a:t>
            </a:r>
            <a:endPar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r>
              <a:rPr lang="en-US" altLang="zh-HK"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hlinkClick r:id="rId3"/>
              </a:rPr>
              <a:t>  https://www.info.gov.hk/gia/general/202403/19/P2024031900657.htm</a:t>
            </a:r>
            <a:endParaRPr lang="en-US" altLang="zh-HK"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p:txBody>
      </p:sp>
      <p:sp>
        <p:nvSpPr>
          <p:cNvPr id="30" name="任意多边形: 形状 28"/>
          <p:cNvSpPr/>
          <p:nvPr/>
        </p:nvSpPr>
        <p:spPr>
          <a:xfrm>
            <a:off x="3386793" y="611081"/>
            <a:ext cx="1637136" cy="491217"/>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33993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977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977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a:lnSpc>
                <a:spcPct val="90000"/>
              </a:lnSpc>
              <a:spcBef>
                <a:spcPct val="0"/>
              </a:spcBef>
              <a:spcAft>
                <a:spcPct val="35000"/>
              </a:spcAft>
              <a:buClrTx/>
              <a:buNone/>
              <a:defRPr/>
            </a:pPr>
            <a:r>
              <a:rPr lang="zh-TW" altLang="en-US" sz="3200" b="1" dirty="0">
                <a:solidFill>
                  <a:srgbClr val="FFFFFF"/>
                </a:solidFill>
                <a:latin typeface="DFKai-SB" panose="03000509000000000000" pitchFamily="65" charset="-120"/>
                <a:ea typeface="DFKai-SB" panose="03000509000000000000" pitchFamily="65" charset="-120"/>
              </a:rPr>
              <a:t>特</a:t>
            </a:r>
            <a:r>
              <a:rPr lang="zh-HK" altLang="en-US" sz="3200" b="1" dirty="0">
                <a:solidFill>
                  <a:srgbClr val="FFFFFF"/>
                </a:solidFill>
                <a:latin typeface="DFKai-SB" panose="03000509000000000000" pitchFamily="65" charset="-120"/>
                <a:ea typeface="DFKai-SB" panose="03000509000000000000" pitchFamily="65" charset="-120"/>
              </a:rPr>
              <a:t>點</a:t>
            </a:r>
            <a:endParaRPr lang="zh-CN" altLang="en-US" sz="3200" b="1" dirty="0">
              <a:solidFill>
                <a:srgbClr val="FFFFFF"/>
              </a:solidFill>
              <a:latin typeface="DFKai-SB" panose="03000509000000000000" pitchFamily="65" charset="-120"/>
              <a:ea typeface="DFKai-SB" panose="03000509000000000000" pitchFamily="65" charset="-120"/>
            </a:endParaRPr>
          </a:p>
        </p:txBody>
      </p:sp>
      <p:grpSp>
        <p:nvGrpSpPr>
          <p:cNvPr id="2" name="组合 26">
            <a:extLst>
              <a:ext uri="{FF2B5EF4-FFF2-40B4-BE49-F238E27FC236}">
                <a16:creationId xmlns:a16="http://schemas.microsoft.com/office/drawing/2014/main" id="{A81FE230-5EF4-06DE-361E-9AF3B082B2A8}"/>
              </a:ext>
            </a:extLst>
          </p:cNvPr>
          <p:cNvGrpSpPr/>
          <p:nvPr/>
        </p:nvGrpSpPr>
        <p:grpSpPr>
          <a:xfrm>
            <a:off x="744167" y="-28807"/>
            <a:ext cx="7940448" cy="573153"/>
            <a:chOff x="977900" y="698237"/>
            <a:chExt cx="2398626" cy="533663"/>
          </a:xfrm>
        </p:grpSpPr>
        <p:sp>
          <p:nvSpPr>
            <p:cNvPr id="3" name="矩形 6">
              <a:extLst>
                <a:ext uri="{FF2B5EF4-FFF2-40B4-BE49-F238E27FC236}">
                  <a16:creationId xmlns:a16="http://schemas.microsoft.com/office/drawing/2014/main" id="{02032E0D-FEEB-0236-2255-B3406BD8A602}"/>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7">
              <a:extLst>
                <a:ext uri="{FF2B5EF4-FFF2-40B4-BE49-F238E27FC236}">
                  <a16:creationId xmlns:a16="http://schemas.microsoft.com/office/drawing/2014/main" id="{D2FE2322-7CD4-8560-7285-367AF6EE69E2}"/>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文本框 13">
              <a:extLst>
                <a:ext uri="{FF2B5EF4-FFF2-40B4-BE49-F238E27FC236}">
                  <a16:creationId xmlns:a16="http://schemas.microsoft.com/office/drawing/2014/main" id="{A6A26839-9B11-311C-481C-9C5ADF6F496C}"/>
                </a:ext>
              </a:extLst>
            </p:cNvPr>
            <p:cNvSpPr txBox="1">
              <a:spLocks noChangeArrowheads="1"/>
            </p:cNvSpPr>
            <p:nvPr/>
          </p:nvSpPr>
          <p:spPr bwMode="auto">
            <a:xfrm>
              <a:off x="1465263" y="698237"/>
              <a:ext cx="1911263" cy="4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維護國家安全條例</a:t>
              </a:r>
              <a:r>
                <a:rPr lang="en-US" altLang="zh-TW" sz="2800" b="1" dirty="0">
                  <a:latin typeface="標楷體" panose="03000509000000000000" pitchFamily="65" charset="-120"/>
                  <a:ea typeface="標楷體" panose="03000509000000000000" pitchFamily="65" charset="-120"/>
                </a:rPr>
                <a:t>》</a:t>
              </a:r>
              <a:endParaRPr lang="zh-CN" altLang="en-US" sz="2800" b="1" dirty="0">
                <a:latin typeface="標楷體" panose="03000509000000000000" pitchFamily="65" charset="-120"/>
                <a:ea typeface="標楷體" panose="03000509000000000000" pitchFamily="65" charset="-120"/>
              </a:endParaRPr>
            </a:p>
          </p:txBody>
        </p:sp>
        <p:cxnSp>
          <p:nvCxnSpPr>
            <p:cNvPr id="6" name="直接连接符 30">
              <a:extLst>
                <a:ext uri="{FF2B5EF4-FFF2-40B4-BE49-F238E27FC236}">
                  <a16:creationId xmlns:a16="http://schemas.microsoft.com/office/drawing/2014/main" id="{29735CFD-FCFE-F9AD-5C5B-61C04793BD3F}"/>
                </a:ext>
              </a:extLst>
            </p:cNvPr>
            <p:cNvCxnSpPr>
              <a:cxnSpLocks/>
            </p:cNvCxnSpPr>
            <p:nvPr/>
          </p:nvCxnSpPr>
          <p:spPr>
            <a:xfrm>
              <a:off x="1404938" y="1213662"/>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7" name="Picture 30"/>
          <p:cNvPicPr/>
          <p:nvPr/>
        </p:nvPicPr>
        <p:blipFill>
          <a:blip r:embed="rId4" cstate="print">
            <a:extLst>
              <a:ext uri="{28A0092B-C50C-407E-A947-70E740481C1C}">
                <a14:useLocalDpi xmlns:a14="http://schemas.microsoft.com/office/drawing/2010/main" val="0"/>
              </a:ext>
            </a:extLst>
          </a:blip>
          <a:stretch>
            <a:fillRect/>
          </a:stretch>
        </p:blipFill>
        <p:spPr>
          <a:xfrm rot="21306665">
            <a:off x="9021039" y="4656278"/>
            <a:ext cx="2266652" cy="1979334"/>
          </a:xfrm>
          <a:prstGeom prst="rect">
            <a:avLst/>
          </a:prstGeom>
        </p:spPr>
      </p:pic>
    </p:spTree>
    <p:extLst>
      <p:ext uri="{BB962C8B-B14F-4D97-AF65-F5344CB8AC3E}">
        <p14:creationId xmlns:p14="http://schemas.microsoft.com/office/powerpoint/2010/main" val="274590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17">
            <a:extLst>
              <a:ext uri="{FF2B5EF4-FFF2-40B4-BE49-F238E27FC236}">
                <a16:creationId xmlns:a16="http://schemas.microsoft.com/office/drawing/2014/main" id="{7DB115EF-4DD6-4270-87BB-7FBE6F16C951}"/>
              </a:ext>
            </a:extLst>
          </p:cNvPr>
          <p:cNvSpPr txBox="1"/>
          <p:nvPr/>
        </p:nvSpPr>
        <p:spPr>
          <a:xfrm>
            <a:off x="182880" y="1586661"/>
            <a:ext cx="11814853" cy="4555093"/>
          </a:xfrm>
          <a:prstGeom prst="rect">
            <a:avLst/>
          </a:prstGeom>
          <a:solidFill>
            <a:srgbClr val="CCFFCC"/>
          </a:solidFill>
          <a:ln>
            <a:noFill/>
          </a:ln>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zh-TW" altLang="en-US" sz="2400" dirty="0">
                <a:solidFill>
                  <a:schemeClr val="tx1"/>
                </a:solidFill>
                <a:latin typeface="標楷體" panose="03000509000000000000" pitchFamily="65" charset="-120"/>
                <a:ea typeface="標楷體" panose="03000509000000000000" pitchFamily="65" charset="-120"/>
              </a:rPr>
              <a:t>（三）借鑑普通法</a:t>
            </a:r>
            <a:r>
              <a:rPr lang="zh-TW" altLang="en-US" sz="2400" dirty="0" smtClean="0">
                <a:solidFill>
                  <a:schemeClr val="tx1"/>
                </a:solidFill>
                <a:latin typeface="標楷體" panose="03000509000000000000" pitchFamily="65" charset="-120"/>
                <a:ea typeface="標楷體" panose="03000509000000000000" pitchFamily="65" charset="-120"/>
              </a:rPr>
              <a:t>國家的立法</a:t>
            </a:r>
            <a:r>
              <a:rPr lang="zh-TW" altLang="en-US" sz="2400" dirty="0">
                <a:solidFill>
                  <a:schemeClr val="tx1"/>
                </a:solidFill>
                <a:latin typeface="標楷體" panose="03000509000000000000" pitchFamily="65" charset="-120"/>
                <a:ea typeface="標楷體" panose="03000509000000000000" pitchFamily="65" charset="-120"/>
              </a:rPr>
              <a:t>經驗，與國際接軌。</a:t>
            </a:r>
            <a:endParaRPr lang="en-US" altLang="zh-TW" sz="2400" dirty="0">
              <a:solidFill>
                <a:schemeClr val="tx1"/>
              </a:solidFill>
              <a:latin typeface="標楷體" panose="03000509000000000000" pitchFamily="65" charset="-120"/>
              <a:ea typeface="標楷體" panose="03000509000000000000" pitchFamily="65" charset="-120"/>
            </a:endParaRPr>
          </a:p>
          <a:p>
            <a:pPr algn="just"/>
            <a:r>
              <a:rPr lang="zh-TW" altLang="en-US" sz="2400" dirty="0">
                <a:solidFill>
                  <a:schemeClr val="tx1"/>
                </a:solidFill>
                <a:latin typeface="標楷體" panose="03000509000000000000" pitchFamily="65" charset="-120"/>
                <a:ea typeface="標楷體" panose="03000509000000000000" pitchFamily="65" charset="-120"/>
              </a:rPr>
              <a:t/>
            </a:r>
            <a:br>
              <a:rPr lang="zh-TW" altLang="en-US" sz="2400" dirty="0">
                <a:solidFill>
                  <a:schemeClr val="tx1"/>
                </a:solidFill>
                <a:latin typeface="標楷體" panose="03000509000000000000" pitchFamily="65" charset="-120"/>
                <a:ea typeface="標楷體" panose="03000509000000000000" pitchFamily="65" charset="-120"/>
              </a:rPr>
            </a:br>
            <a:r>
              <a:rPr lang="zh-TW" altLang="en-US" sz="2400" dirty="0">
                <a:solidFill>
                  <a:schemeClr val="tx1"/>
                </a:solidFill>
                <a:latin typeface="標楷體" panose="03000509000000000000" pitchFamily="65" charset="-120"/>
                <a:ea typeface="標楷體" panose="03000509000000000000" pitchFamily="65" charset="-120"/>
              </a:rPr>
              <a:t>（四）吸收香港本地現行法律規定，切合香港實際情況。</a:t>
            </a:r>
            <a:endParaRPr lang="en-US" altLang="zh-TW" sz="2400" dirty="0">
              <a:solidFill>
                <a:schemeClr val="tx1"/>
              </a:solidFill>
              <a:latin typeface="標楷體" panose="03000509000000000000" pitchFamily="65" charset="-120"/>
              <a:ea typeface="標楷體" panose="03000509000000000000" pitchFamily="65" charset="-120"/>
            </a:endParaRPr>
          </a:p>
          <a:p>
            <a:pPr algn="just"/>
            <a:r>
              <a:rPr lang="zh-TW" altLang="en-US" sz="2400" dirty="0">
                <a:solidFill>
                  <a:schemeClr val="tx1"/>
                </a:solidFill>
                <a:latin typeface="標楷體" panose="03000509000000000000" pitchFamily="65" charset="-120"/>
                <a:ea typeface="標楷體" panose="03000509000000000000" pitchFamily="65" charset="-120"/>
              </a:rPr>
              <a:t/>
            </a:r>
            <a:br>
              <a:rPr lang="zh-TW" altLang="en-US" sz="2400" dirty="0">
                <a:solidFill>
                  <a:schemeClr val="tx1"/>
                </a:solidFill>
                <a:latin typeface="標楷體" panose="03000509000000000000" pitchFamily="65" charset="-120"/>
                <a:ea typeface="標楷體" panose="03000509000000000000" pitchFamily="65" charset="-120"/>
              </a:rPr>
            </a:br>
            <a:r>
              <a:rPr lang="zh-TW" altLang="en-US" sz="2400" dirty="0">
                <a:solidFill>
                  <a:schemeClr val="tx1"/>
                </a:solidFill>
                <a:latin typeface="標楷體" panose="03000509000000000000" pitchFamily="65" charset="-120"/>
                <a:ea typeface="標楷體" panose="03000509000000000000" pitchFamily="65" charset="-120"/>
              </a:rPr>
              <a:t>（五）保障香港居民和在香港的其他人的根本福祉和合法權益。</a:t>
            </a:r>
            <a:endParaRPr lang="en-US" altLang="zh-TW" sz="2400" dirty="0">
              <a:solidFill>
                <a:schemeClr val="tx1"/>
              </a:solidFill>
              <a:latin typeface="標楷體" panose="03000509000000000000" pitchFamily="65" charset="-120"/>
              <a:ea typeface="標楷體" panose="03000509000000000000" pitchFamily="65" charset="-120"/>
            </a:endParaRPr>
          </a:p>
          <a:p>
            <a:pPr algn="just"/>
            <a:r>
              <a:rPr lang="zh-TW" altLang="en-US" sz="2400" dirty="0">
                <a:solidFill>
                  <a:schemeClr val="tx1"/>
                </a:solidFill>
                <a:latin typeface="標楷體" panose="03000509000000000000" pitchFamily="65" charset="-120"/>
                <a:ea typeface="標楷體" panose="03000509000000000000" pitchFamily="65" charset="-120"/>
              </a:rPr>
              <a:t/>
            </a:r>
            <a:br>
              <a:rPr lang="zh-TW" altLang="en-US" sz="2400" dirty="0">
                <a:solidFill>
                  <a:schemeClr val="tx1"/>
                </a:solidFill>
                <a:latin typeface="標楷體" panose="03000509000000000000" pitchFamily="65" charset="-120"/>
                <a:ea typeface="標楷體" panose="03000509000000000000" pitchFamily="65" charset="-120"/>
              </a:rPr>
            </a:br>
            <a:r>
              <a:rPr lang="zh-TW" altLang="en-US" sz="2400" dirty="0">
                <a:solidFill>
                  <a:schemeClr val="tx1"/>
                </a:solidFill>
                <a:latin typeface="標楷體" panose="03000509000000000000" pitchFamily="65" charset="-120"/>
                <a:ea typeface="標楷體" panose="03000509000000000000" pitchFamily="65" charset="-120"/>
              </a:rPr>
              <a:t>（六）保護香港特區內的財產和投資。</a:t>
            </a:r>
            <a:endParaRPr lang="en-US" altLang="zh-TW" sz="2400" dirty="0">
              <a:solidFill>
                <a:schemeClr val="tx1"/>
              </a:solidFill>
              <a:latin typeface="標楷體" panose="03000509000000000000" pitchFamily="65" charset="-120"/>
              <a:ea typeface="標楷體" panose="03000509000000000000" pitchFamily="65" charset="-120"/>
            </a:endParaRPr>
          </a:p>
          <a:p>
            <a:pPr algn="just"/>
            <a:endParaRPr lang="en-US" altLang="zh-CN"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endParaRPr>
          </a:p>
          <a:p>
            <a:pPr algn="just"/>
            <a:endPar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r>
              <a:rPr lang="zh-CN"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資料來源：</a:t>
            </a:r>
            <a:endPar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1.</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基本法</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第二十三條立法：</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維護國家安全條列</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小冊子，香港特別行政區，</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2024</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 </a:t>
            </a:r>
            <a:endPar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hlinkClick r:id="rId2"/>
              </a:rPr>
              <a:t>https://www.sb.gov.hk/chi/bl23/doc/Pamphlet_TC.pdf</a:t>
            </a:r>
            <a:endPar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endPar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r>
              <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行政長官就</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維護國家安全條例草案</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向立法會發言</a:t>
            </a:r>
            <a:r>
              <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，香港特別行政區政府新聞公報，</a:t>
            </a:r>
            <a:r>
              <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2024</a:t>
            </a:r>
            <a:r>
              <a:rPr lang="zh-CN"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3</a:t>
            </a:r>
            <a:r>
              <a:rPr lang="zh-CN"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月</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19</a:t>
            </a:r>
            <a:r>
              <a:rPr lang="zh-CN"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日。</a:t>
            </a:r>
            <a:r>
              <a:rPr lang="en-US" altLang="zh-HK"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hlinkClick r:id="rId3"/>
              </a:rPr>
              <a:t>https://www.info.gov.hk/gia/general/202403/19/P2024031900657.htm</a:t>
            </a:r>
            <a:endParaRPr lang="en-US" altLang="zh-HK"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p:txBody>
      </p:sp>
      <p:sp>
        <p:nvSpPr>
          <p:cNvPr id="30" name="任意多边形: 形状 28"/>
          <p:cNvSpPr/>
          <p:nvPr/>
        </p:nvSpPr>
        <p:spPr>
          <a:xfrm>
            <a:off x="3700301" y="798756"/>
            <a:ext cx="1637136" cy="491217"/>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33993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977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977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a:lnSpc>
                <a:spcPct val="90000"/>
              </a:lnSpc>
              <a:spcBef>
                <a:spcPct val="0"/>
              </a:spcBef>
              <a:spcAft>
                <a:spcPct val="35000"/>
              </a:spcAft>
              <a:buClrTx/>
              <a:buNone/>
              <a:defRPr/>
            </a:pPr>
            <a:r>
              <a:rPr lang="zh-TW" altLang="en-US" sz="3200" b="1" dirty="0">
                <a:solidFill>
                  <a:srgbClr val="FFFFFF"/>
                </a:solidFill>
                <a:latin typeface="DFKai-SB" panose="03000509000000000000" pitchFamily="65" charset="-120"/>
                <a:ea typeface="DFKai-SB" panose="03000509000000000000" pitchFamily="65" charset="-120"/>
              </a:rPr>
              <a:t>特</a:t>
            </a:r>
            <a:r>
              <a:rPr lang="zh-HK" altLang="en-US" sz="3200" b="1" dirty="0">
                <a:solidFill>
                  <a:srgbClr val="FFFFFF"/>
                </a:solidFill>
                <a:latin typeface="DFKai-SB" panose="03000509000000000000" pitchFamily="65" charset="-120"/>
                <a:ea typeface="DFKai-SB" panose="03000509000000000000" pitchFamily="65" charset="-120"/>
              </a:rPr>
              <a:t>點</a:t>
            </a:r>
            <a:endParaRPr lang="zh-CN" altLang="en-US" sz="3200" b="1" dirty="0">
              <a:solidFill>
                <a:srgbClr val="FFFFFF"/>
              </a:solidFill>
              <a:latin typeface="DFKai-SB" panose="03000509000000000000" pitchFamily="65" charset="-120"/>
              <a:ea typeface="DFKai-SB" panose="03000509000000000000" pitchFamily="65" charset="-120"/>
            </a:endParaRPr>
          </a:p>
        </p:txBody>
      </p:sp>
      <p:grpSp>
        <p:nvGrpSpPr>
          <p:cNvPr id="2" name="组合 26">
            <a:extLst>
              <a:ext uri="{FF2B5EF4-FFF2-40B4-BE49-F238E27FC236}">
                <a16:creationId xmlns:a16="http://schemas.microsoft.com/office/drawing/2014/main" id="{A81FE230-5EF4-06DE-361E-9AF3B082B2A8}"/>
              </a:ext>
            </a:extLst>
          </p:cNvPr>
          <p:cNvGrpSpPr/>
          <p:nvPr/>
        </p:nvGrpSpPr>
        <p:grpSpPr>
          <a:xfrm>
            <a:off x="718041" y="75755"/>
            <a:ext cx="7940448" cy="573153"/>
            <a:chOff x="977900" y="698237"/>
            <a:chExt cx="2398626" cy="533663"/>
          </a:xfrm>
        </p:grpSpPr>
        <p:sp>
          <p:nvSpPr>
            <p:cNvPr id="3" name="矩形 6">
              <a:extLst>
                <a:ext uri="{FF2B5EF4-FFF2-40B4-BE49-F238E27FC236}">
                  <a16:creationId xmlns:a16="http://schemas.microsoft.com/office/drawing/2014/main" id="{02032E0D-FEEB-0236-2255-B3406BD8A602}"/>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7">
              <a:extLst>
                <a:ext uri="{FF2B5EF4-FFF2-40B4-BE49-F238E27FC236}">
                  <a16:creationId xmlns:a16="http://schemas.microsoft.com/office/drawing/2014/main" id="{D2FE2322-7CD4-8560-7285-367AF6EE69E2}"/>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文本框 13">
              <a:extLst>
                <a:ext uri="{FF2B5EF4-FFF2-40B4-BE49-F238E27FC236}">
                  <a16:creationId xmlns:a16="http://schemas.microsoft.com/office/drawing/2014/main" id="{A6A26839-9B11-311C-481C-9C5ADF6F496C}"/>
                </a:ext>
              </a:extLst>
            </p:cNvPr>
            <p:cNvSpPr txBox="1">
              <a:spLocks noChangeArrowheads="1"/>
            </p:cNvSpPr>
            <p:nvPr/>
          </p:nvSpPr>
          <p:spPr bwMode="auto">
            <a:xfrm>
              <a:off x="1465263" y="698237"/>
              <a:ext cx="1911263" cy="4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維護國家安全條例</a:t>
              </a:r>
              <a:r>
                <a:rPr lang="en-US" altLang="zh-TW" sz="2800" b="1" dirty="0">
                  <a:latin typeface="標楷體" panose="03000509000000000000" pitchFamily="65" charset="-120"/>
                  <a:ea typeface="標楷體" panose="03000509000000000000" pitchFamily="65" charset="-120"/>
                </a:rPr>
                <a:t>》</a:t>
              </a:r>
              <a:endParaRPr lang="zh-CN" altLang="en-US" sz="2800" b="1" dirty="0">
                <a:latin typeface="標楷體" panose="03000509000000000000" pitchFamily="65" charset="-120"/>
                <a:ea typeface="標楷體" panose="03000509000000000000" pitchFamily="65" charset="-120"/>
              </a:endParaRPr>
            </a:p>
          </p:txBody>
        </p:sp>
        <p:cxnSp>
          <p:nvCxnSpPr>
            <p:cNvPr id="6" name="直接连接符 30">
              <a:extLst>
                <a:ext uri="{FF2B5EF4-FFF2-40B4-BE49-F238E27FC236}">
                  <a16:creationId xmlns:a16="http://schemas.microsoft.com/office/drawing/2014/main" id="{29735CFD-FCFE-F9AD-5C5B-61C04793BD3F}"/>
                </a:ext>
              </a:extLst>
            </p:cNvPr>
            <p:cNvCxnSpPr>
              <a:cxnSpLocks/>
            </p:cNvCxnSpPr>
            <p:nvPr/>
          </p:nvCxnSpPr>
          <p:spPr>
            <a:xfrm>
              <a:off x="1404938" y="1213662"/>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7" name="Picture 30"/>
          <p:cNvPicPr/>
          <p:nvPr/>
        </p:nvPicPr>
        <p:blipFill>
          <a:blip r:embed="rId4" cstate="print">
            <a:extLst>
              <a:ext uri="{28A0092B-C50C-407E-A947-70E740481C1C}">
                <a14:useLocalDpi xmlns:a14="http://schemas.microsoft.com/office/drawing/2010/main" val="0"/>
              </a:ext>
            </a:extLst>
          </a:blip>
          <a:stretch>
            <a:fillRect/>
          </a:stretch>
        </p:blipFill>
        <p:spPr>
          <a:xfrm rot="21046525">
            <a:off x="8829135" y="4006626"/>
            <a:ext cx="2588418" cy="2337848"/>
          </a:xfrm>
          <a:prstGeom prst="rect">
            <a:avLst/>
          </a:prstGeom>
        </p:spPr>
      </p:pic>
    </p:spTree>
    <p:extLst>
      <p:ext uri="{BB962C8B-B14F-4D97-AF65-F5344CB8AC3E}">
        <p14:creationId xmlns:p14="http://schemas.microsoft.com/office/powerpoint/2010/main" val="108659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1461" y="1070043"/>
            <a:ext cx="5589797" cy="4893647"/>
          </a:xfrm>
          <a:prstGeom prst="rect">
            <a:avLst/>
          </a:prstGeom>
          <a:solidFill>
            <a:schemeClr val="accent2">
              <a:lumMod val="40000"/>
              <a:lumOff val="60000"/>
            </a:schemeClr>
          </a:solidFill>
        </p:spPr>
        <p:txBody>
          <a:bodyPr wrap="square" rtlCol="0">
            <a:spAutoFit/>
          </a:bodyPr>
          <a:lstStyle/>
          <a:p>
            <a:pPr algn="just"/>
            <a:r>
              <a:rPr lang="en-US" altLang="zh-TW" sz="2400" dirty="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條例</a:t>
            </a:r>
            <a:r>
              <a:rPr lang="en-US" altLang="zh-TW" sz="2400" dirty="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正文</a:t>
            </a:r>
            <a:r>
              <a:rPr lang="zh-TW" altLang="en-US" sz="2400" dirty="0">
                <a:latin typeface="標楷體" panose="03000509000000000000" pitchFamily="65" charset="-120"/>
                <a:ea typeface="標楷體" panose="03000509000000000000" pitchFamily="65" charset="-120"/>
              </a:rPr>
              <a:t>由九個部分組成，分別是</a:t>
            </a:r>
            <a:r>
              <a:rPr lang="zh-TW" altLang="en-US" sz="2400" dirty="0">
                <a:latin typeface="DFKai-SB" panose="03000509000000000000" pitchFamily="65" charset="-120"/>
                <a:ea typeface="DFKai-SB"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457200" indent="-457200" algn="just">
              <a:buFont typeface="+mj-lt"/>
              <a:buAutoNum type="arabicPeriod"/>
            </a:pPr>
            <a:r>
              <a:rPr lang="zh-TW" altLang="en-US" sz="2400" dirty="0">
                <a:latin typeface="標楷體" panose="03000509000000000000" pitchFamily="65" charset="-120"/>
                <a:ea typeface="標楷體" panose="03000509000000000000" pitchFamily="65" charset="-120"/>
              </a:rPr>
              <a:t>導言</a:t>
            </a:r>
            <a:endParaRPr lang="en-US" altLang="zh-TW" sz="2400" dirty="0">
              <a:latin typeface="標楷體" panose="03000509000000000000" pitchFamily="65" charset="-120"/>
              <a:ea typeface="標楷體" panose="03000509000000000000" pitchFamily="65" charset="-120"/>
            </a:endParaRPr>
          </a:p>
          <a:p>
            <a:pPr marL="457200" indent="-457200" algn="just">
              <a:buFont typeface="+mj-lt"/>
              <a:buAutoNum type="arabicPeriod"/>
            </a:pPr>
            <a:r>
              <a:rPr lang="zh-TW" altLang="en-US" sz="2400" dirty="0">
                <a:latin typeface="標楷體" panose="03000509000000000000" pitchFamily="65" charset="-120"/>
                <a:ea typeface="標楷體" panose="03000509000000000000" pitchFamily="65" charset="-120"/>
              </a:rPr>
              <a:t>叛國等</a:t>
            </a:r>
            <a:endParaRPr lang="en-US" altLang="zh-TW" sz="2400" dirty="0">
              <a:latin typeface="標楷體" panose="03000509000000000000" pitchFamily="65" charset="-120"/>
              <a:ea typeface="標楷體" panose="03000509000000000000" pitchFamily="65" charset="-120"/>
            </a:endParaRPr>
          </a:p>
          <a:p>
            <a:pPr marL="457200" indent="-457200" algn="just">
              <a:buFont typeface="+mj-lt"/>
              <a:buAutoNum type="arabicPeriod"/>
            </a:pPr>
            <a:r>
              <a:rPr lang="zh-TW" altLang="en-US" sz="2400" dirty="0">
                <a:latin typeface="標楷體" panose="03000509000000000000" pitchFamily="65" charset="-120"/>
                <a:ea typeface="標楷體" panose="03000509000000000000" pitchFamily="65" charset="-120"/>
              </a:rPr>
              <a:t>叛亂、煽惑叛變及離叛，以及具煽動意圖的作為等</a:t>
            </a:r>
            <a:endParaRPr lang="en-US" altLang="zh-TW" sz="2400" dirty="0">
              <a:latin typeface="標楷體" panose="03000509000000000000" pitchFamily="65" charset="-120"/>
              <a:ea typeface="標楷體" panose="03000509000000000000" pitchFamily="65" charset="-120"/>
            </a:endParaRPr>
          </a:p>
          <a:p>
            <a:pPr marL="457200" indent="-457200" algn="just">
              <a:buFont typeface="+mj-lt"/>
              <a:buAutoNum type="arabicPeriod"/>
            </a:pPr>
            <a:r>
              <a:rPr lang="zh-TW" altLang="en-US" sz="2400" dirty="0">
                <a:latin typeface="標楷體" panose="03000509000000000000" pitchFamily="65" charset="-120"/>
                <a:ea typeface="標楷體" panose="03000509000000000000" pitchFamily="65" charset="-120"/>
              </a:rPr>
              <a:t>與國家秘密及間諜活動相關的罪行</a:t>
            </a:r>
            <a:endParaRPr lang="en-US" altLang="zh-TW" sz="2400" dirty="0">
              <a:latin typeface="標楷體" panose="03000509000000000000" pitchFamily="65" charset="-120"/>
              <a:ea typeface="標楷體" panose="03000509000000000000" pitchFamily="65" charset="-120"/>
            </a:endParaRPr>
          </a:p>
          <a:p>
            <a:pPr marL="457200" indent="-457200" algn="just">
              <a:buFont typeface="+mj-lt"/>
              <a:buAutoNum type="arabicPeriod"/>
            </a:pPr>
            <a:r>
              <a:rPr lang="zh-TW" altLang="en-US" sz="2400" dirty="0">
                <a:latin typeface="標楷體" panose="03000509000000000000" pitchFamily="65" charset="-120"/>
                <a:ea typeface="標楷體" panose="03000509000000000000" pitchFamily="65" charset="-120"/>
              </a:rPr>
              <a:t>危害國家安全的破壞活動等</a:t>
            </a:r>
            <a:endParaRPr lang="en-US" altLang="zh-TW" sz="2400" dirty="0">
              <a:latin typeface="標楷體" panose="03000509000000000000" pitchFamily="65" charset="-120"/>
              <a:ea typeface="標楷體" panose="03000509000000000000" pitchFamily="65" charset="-120"/>
            </a:endParaRPr>
          </a:p>
          <a:p>
            <a:pPr marL="457200" indent="-457200" algn="just">
              <a:buFont typeface="+mj-lt"/>
              <a:buAutoNum type="arabicPeriod"/>
            </a:pPr>
            <a:r>
              <a:rPr lang="zh-TW" altLang="en-US" sz="2400" dirty="0">
                <a:latin typeface="標楷體" panose="03000509000000000000" pitchFamily="65" charset="-120"/>
                <a:ea typeface="標楷體" panose="03000509000000000000" pitchFamily="65" charset="-120"/>
              </a:rPr>
              <a:t>危害國家安全的境外干預及從事危害國家安全活動的組織</a:t>
            </a:r>
            <a:endParaRPr lang="en-US" altLang="zh-TW" sz="2400" dirty="0">
              <a:latin typeface="標楷體" panose="03000509000000000000" pitchFamily="65" charset="-120"/>
              <a:ea typeface="標楷體" panose="03000509000000000000" pitchFamily="65" charset="-120"/>
            </a:endParaRPr>
          </a:p>
          <a:p>
            <a:pPr marL="457200" indent="-457200" algn="just">
              <a:buFont typeface="+mj-lt"/>
              <a:buAutoNum type="arabicPeriod"/>
            </a:pPr>
            <a:r>
              <a:rPr lang="zh-TW" altLang="en-US" sz="2400" dirty="0">
                <a:latin typeface="標楷體" panose="03000509000000000000" pitchFamily="65" charset="-120"/>
                <a:ea typeface="標楷體" panose="03000509000000000000" pitchFamily="65" charset="-120"/>
              </a:rPr>
              <a:t>與維護國家安全相關的執法權力及訴訟程序等</a:t>
            </a:r>
            <a:endParaRPr lang="en-US" altLang="zh-TW" sz="2400" dirty="0">
              <a:latin typeface="標楷體" panose="03000509000000000000" pitchFamily="65" charset="-120"/>
              <a:ea typeface="標楷體" panose="03000509000000000000" pitchFamily="65" charset="-120"/>
            </a:endParaRPr>
          </a:p>
          <a:p>
            <a:pPr marL="457200" indent="-457200" algn="just">
              <a:buFont typeface="+mj-lt"/>
              <a:buAutoNum type="arabicPeriod"/>
            </a:pPr>
            <a:r>
              <a:rPr lang="zh-TW" altLang="en-US" sz="2400" dirty="0">
                <a:latin typeface="標楷體" panose="03000509000000000000" pitchFamily="65" charset="-120"/>
                <a:ea typeface="標楷體" panose="03000509000000000000" pitchFamily="65" charset="-120"/>
              </a:rPr>
              <a:t>維護國家安全機制及相關保障</a:t>
            </a:r>
            <a:endParaRPr lang="en-US" altLang="zh-TW" sz="2400" dirty="0">
              <a:latin typeface="標楷體" panose="03000509000000000000" pitchFamily="65" charset="-120"/>
              <a:ea typeface="標楷體" panose="03000509000000000000" pitchFamily="65" charset="-120"/>
            </a:endParaRPr>
          </a:p>
          <a:p>
            <a:pPr marL="457200" indent="-457200" algn="just">
              <a:buFont typeface="+mj-lt"/>
              <a:buAutoNum type="arabicPeriod"/>
            </a:pPr>
            <a:r>
              <a:rPr lang="zh-TW" altLang="en-US" sz="2400" dirty="0">
                <a:latin typeface="標楷體" panose="03000509000000000000" pitchFamily="65" charset="-120"/>
                <a:ea typeface="標楷體" panose="03000509000000000000" pitchFamily="65" charset="-120"/>
              </a:rPr>
              <a:t>對其他法例的相關修訂</a:t>
            </a:r>
            <a:endParaRPr lang="en-US" altLang="zh-TW" sz="2400" dirty="0">
              <a:latin typeface="標楷體" panose="03000509000000000000" pitchFamily="65" charset="-120"/>
              <a:ea typeface="標楷體" panose="03000509000000000000" pitchFamily="65" charset="-120"/>
            </a:endParaRPr>
          </a:p>
        </p:txBody>
      </p:sp>
      <p:sp>
        <p:nvSpPr>
          <p:cNvPr id="27" name="文本框 8"/>
          <p:cNvSpPr txBox="1"/>
          <p:nvPr/>
        </p:nvSpPr>
        <p:spPr>
          <a:xfrm>
            <a:off x="201461" y="6030460"/>
            <a:ext cx="11494302" cy="738664"/>
          </a:xfrm>
          <a:prstGeom prst="rect">
            <a:avLst/>
          </a:prstGeom>
          <a:noFill/>
        </p:spPr>
        <p:txBody>
          <a:bodyPr wrap="square" rtlCol="0" anchor="t">
            <a:spAutoFit/>
          </a:bodyPr>
          <a:lstStyle/>
          <a:p>
            <a:r>
              <a:rPr lang="zh-TW" altLang="en-US" sz="1400" dirty="0">
                <a:latin typeface="DFKai-SB" panose="03000509000000000000" pitchFamily="65" charset="-120"/>
                <a:ea typeface="DFKai-SB" panose="03000509000000000000" pitchFamily="65" charset="-120"/>
                <a:cs typeface="楷体" panose="02010609060101010101" pitchFamily="49" charset="-122"/>
                <a:sym typeface="+mn-ea"/>
              </a:rPr>
              <a:t>資料</a:t>
            </a:r>
            <a:r>
              <a:rPr lang="zh-CN" altLang="en-US" sz="1400" dirty="0">
                <a:latin typeface="DFKai-SB" panose="03000509000000000000" pitchFamily="65" charset="-120"/>
                <a:ea typeface="DFKai-SB" panose="03000509000000000000" pitchFamily="65" charset="-120"/>
                <a:cs typeface="楷体" panose="02010609060101010101" pitchFamily="49" charset="-122"/>
                <a:sym typeface="+mn-ea"/>
              </a:rPr>
              <a:t>來源：</a:t>
            </a:r>
            <a:endParaRPr lang="en-US" altLang="zh-CN" sz="1400" dirty="0">
              <a:latin typeface="DFKai-SB" panose="03000509000000000000" pitchFamily="65" charset="-120"/>
              <a:ea typeface="DFKai-SB" panose="03000509000000000000" pitchFamily="65" charset="-120"/>
              <a:cs typeface="楷体" panose="02010609060101010101" pitchFamily="49" charset="-122"/>
              <a:sym typeface="+mn-ea"/>
            </a:endParaRPr>
          </a:p>
          <a:p>
            <a:r>
              <a:rPr lang="en-US" altLang="zh-TW" sz="1400" dirty="0">
                <a:latin typeface="DFKai-SB" panose="03000509000000000000" pitchFamily="65" charset="-120"/>
                <a:ea typeface="DFKai-SB" panose="03000509000000000000" pitchFamily="65" charset="-120"/>
                <a:sym typeface="+mn-ea"/>
              </a:rPr>
              <a:t>1.</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基本法</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第二十三條立法</a:t>
            </a:r>
            <a:r>
              <a:rPr lang="zh-TW" altLang="en-US" sz="1400" dirty="0">
                <a:latin typeface="DFKai-SB" panose="03000509000000000000" pitchFamily="65" charset="-120"/>
                <a:ea typeface="DFKai-SB" panose="03000509000000000000" pitchFamily="65" charset="-120"/>
              </a:rPr>
              <a:t>：</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維護國家安全條列</a:t>
            </a:r>
            <a:r>
              <a:rPr lang="en-US" altLang="zh-TW" sz="1400" dirty="0">
                <a:latin typeface="標楷體" panose="03000509000000000000" pitchFamily="65" charset="-120"/>
                <a:ea typeface="標楷體" panose="03000509000000000000" pitchFamily="65" charset="-120"/>
              </a:rPr>
              <a:t>》</a:t>
            </a:r>
            <a:r>
              <a:rPr lang="zh-TW" altLang="en-US" sz="1400" dirty="0">
                <a:latin typeface="DFKai-SB" panose="03000509000000000000" pitchFamily="65" charset="-120"/>
                <a:ea typeface="DFKai-SB" panose="03000509000000000000" pitchFamily="65" charset="-120"/>
              </a:rPr>
              <a:t>小冊子</a:t>
            </a:r>
            <a:r>
              <a:rPr lang="zh-TW" altLang="en-US" sz="1400" dirty="0">
                <a:latin typeface="標楷體" panose="03000509000000000000" pitchFamily="65" charset="-120"/>
                <a:ea typeface="標楷體" panose="03000509000000000000" pitchFamily="65" charset="-120"/>
              </a:rPr>
              <a:t>，香港特別行政區，</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hlinkClick r:id="rId2"/>
              </a:rPr>
              <a:t>https://www.sb.gov.hk/chi/bl23/doc/Pamphlet_TC.pdf</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 </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維護國家安全條例</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，香港法例網站。</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hlinkClick r:id="rId3"/>
              </a:rPr>
              <a:t>https://www.elegislation.gov.hk/hk/A305</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8" name="任意多边形: 形状 28"/>
          <p:cNvSpPr/>
          <p:nvPr/>
        </p:nvSpPr>
        <p:spPr>
          <a:xfrm>
            <a:off x="201461" y="61763"/>
            <a:ext cx="3430199" cy="934415"/>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33993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08000" tIns="23777" rIns="108000" bIns="23777" anchor="ctr">
            <a:spAutoFit/>
          </a:bodyPr>
          <a:lstStyle>
            <a:lvl1pPr defTabSz="977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977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977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a:lnSpc>
                <a:spcPct val="90000"/>
              </a:lnSpc>
              <a:spcBef>
                <a:spcPct val="0"/>
              </a:spcBef>
              <a:spcAft>
                <a:spcPct val="35000"/>
              </a:spcAft>
              <a:buClrTx/>
              <a:buNone/>
              <a:defRPr/>
            </a:pPr>
            <a:r>
              <a:rPr lang="en-US" altLang="zh-TW" sz="3200" b="1" dirty="0">
                <a:solidFill>
                  <a:srgbClr val="FFFFFF"/>
                </a:solidFill>
                <a:latin typeface="DFKai-SB" panose="03000509000000000000" pitchFamily="65" charset="-120"/>
                <a:ea typeface="DFKai-SB" panose="03000509000000000000" pitchFamily="65" charset="-120"/>
              </a:rPr>
              <a:t>《</a:t>
            </a:r>
            <a:r>
              <a:rPr lang="zh-TW" altLang="en-US" sz="3200" b="1" dirty="0" smtClean="0">
                <a:solidFill>
                  <a:srgbClr val="FFFFFF"/>
                </a:solidFill>
                <a:latin typeface="DFKai-SB" panose="03000509000000000000" pitchFamily="65" charset="-120"/>
                <a:ea typeface="DFKai-SB" panose="03000509000000000000" pitchFamily="65" charset="-120"/>
              </a:rPr>
              <a:t>條例</a:t>
            </a:r>
            <a:r>
              <a:rPr lang="en-US" altLang="zh-TW" sz="3200" b="1" dirty="0">
                <a:solidFill>
                  <a:srgbClr val="FFFFFF"/>
                </a:solidFill>
                <a:latin typeface="DFKai-SB" panose="03000509000000000000" pitchFamily="65" charset="-120"/>
                <a:ea typeface="DFKai-SB" panose="03000509000000000000" pitchFamily="65" charset="-120"/>
              </a:rPr>
              <a:t>》</a:t>
            </a:r>
            <a:r>
              <a:rPr lang="zh-TW" altLang="en-US" sz="3200" b="1" dirty="0" smtClean="0">
                <a:solidFill>
                  <a:srgbClr val="FFFFFF"/>
                </a:solidFill>
                <a:latin typeface="DFKai-SB" panose="03000509000000000000" pitchFamily="65" charset="-120"/>
                <a:ea typeface="DFKai-SB" panose="03000509000000000000" pitchFamily="65" charset="-120"/>
              </a:rPr>
              <a:t>的</a:t>
            </a:r>
            <a:r>
              <a:rPr lang="zh-TW" altLang="en-US" sz="3200" b="1" dirty="0">
                <a:solidFill>
                  <a:srgbClr val="FFFFFF"/>
                </a:solidFill>
                <a:latin typeface="DFKai-SB" panose="03000509000000000000" pitchFamily="65" charset="-120"/>
                <a:ea typeface="DFKai-SB" panose="03000509000000000000" pitchFamily="65" charset="-120"/>
              </a:rPr>
              <a:t>九個部分</a:t>
            </a:r>
            <a:endParaRPr lang="zh-CN" altLang="en-US" sz="3200" b="1" dirty="0">
              <a:solidFill>
                <a:srgbClr val="FFFFFF"/>
              </a:solidFill>
              <a:latin typeface="DFKai-SB" panose="03000509000000000000" pitchFamily="65" charset="-120"/>
              <a:ea typeface="DFKai-SB" panose="03000509000000000000" pitchFamily="65" charset="-120"/>
            </a:endParaRPr>
          </a:p>
        </p:txBody>
      </p:sp>
      <p:sp>
        <p:nvSpPr>
          <p:cNvPr id="33" name="矩形 11"/>
          <p:cNvSpPr/>
          <p:nvPr/>
        </p:nvSpPr>
        <p:spPr>
          <a:xfrm>
            <a:off x="5656024" y="2010799"/>
            <a:ext cx="5435272" cy="3503914"/>
          </a:xfrm>
          <a:prstGeom prst="rect">
            <a:avLst/>
          </a:prstGeom>
          <a:noFill/>
        </p:spPr>
      </p:sp>
      <p:grpSp>
        <p:nvGrpSpPr>
          <p:cNvPr id="59" name="Group 58"/>
          <p:cNvGrpSpPr/>
          <p:nvPr/>
        </p:nvGrpSpPr>
        <p:grpSpPr>
          <a:xfrm>
            <a:off x="6373091" y="1728744"/>
            <a:ext cx="5755059" cy="4268331"/>
            <a:chOff x="953611" y="2422641"/>
            <a:chExt cx="5872699" cy="4299963"/>
          </a:xfrm>
        </p:grpSpPr>
        <p:sp>
          <p:nvSpPr>
            <p:cNvPr id="49" name="任意多边形: 形状 4"/>
            <p:cNvSpPr/>
            <p:nvPr/>
          </p:nvSpPr>
          <p:spPr bwMode="auto">
            <a:xfrm rot="16220246" flipV="1">
              <a:off x="3575180" y="4023507"/>
              <a:ext cx="415699" cy="95891"/>
            </a:xfrm>
            <a:custGeom>
              <a:avLst/>
              <a:gdLst/>
              <a:ahLst/>
              <a:cxnLst/>
              <a:rect l="0" t="0" r="0" b="0"/>
              <a:pathLst>
                <a:path>
                  <a:moveTo>
                    <a:pt x="0" y="0"/>
                  </a:moveTo>
                  <a:lnTo>
                    <a:pt x="610984" y="0"/>
                  </a:lnTo>
                </a:path>
              </a:pathLst>
            </a:custGeom>
            <a:noFill/>
            <a:ln w="28575">
              <a:solidFill>
                <a:srgbClr val="14446E"/>
              </a:solidFill>
              <a:headEnd type="none" w="med" len="med"/>
              <a:tailEnd type="triangle" w="med" len="med"/>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48" name="任意多边形: 形状 2"/>
            <p:cNvSpPr/>
            <p:nvPr/>
          </p:nvSpPr>
          <p:spPr bwMode="auto">
            <a:xfrm>
              <a:off x="3008708" y="3855266"/>
              <a:ext cx="1745072" cy="1057841"/>
            </a:xfrm>
            <a:custGeom>
              <a:avLst/>
              <a:gdLst>
                <a:gd name="connsiteX0" fmla="*/ 0 w 1427753"/>
                <a:gd name="connsiteY0" fmla="*/ 221091 h 1326517"/>
                <a:gd name="connsiteX1" fmla="*/ 221091 w 1427753"/>
                <a:gd name="connsiteY1" fmla="*/ 0 h 1326517"/>
                <a:gd name="connsiteX2" fmla="*/ 1206662 w 1427753"/>
                <a:gd name="connsiteY2" fmla="*/ 0 h 1326517"/>
                <a:gd name="connsiteX3" fmla="*/ 1427753 w 1427753"/>
                <a:gd name="connsiteY3" fmla="*/ 221091 h 1326517"/>
                <a:gd name="connsiteX4" fmla="*/ 1427753 w 1427753"/>
                <a:gd name="connsiteY4" fmla="*/ 1105426 h 1326517"/>
                <a:gd name="connsiteX5" fmla="*/ 1206662 w 1427753"/>
                <a:gd name="connsiteY5" fmla="*/ 1326517 h 1326517"/>
                <a:gd name="connsiteX6" fmla="*/ 221091 w 1427753"/>
                <a:gd name="connsiteY6" fmla="*/ 1326517 h 1326517"/>
                <a:gd name="connsiteX7" fmla="*/ 0 w 1427753"/>
                <a:gd name="connsiteY7" fmla="*/ 1105426 h 1326517"/>
                <a:gd name="connsiteX8" fmla="*/ 0 w 1427753"/>
                <a:gd name="connsiteY8" fmla="*/ 221091 h 13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7753" h="1326517">
                  <a:moveTo>
                    <a:pt x="0" y="221091"/>
                  </a:moveTo>
                  <a:cubicBezTo>
                    <a:pt x="0" y="98986"/>
                    <a:pt x="98986" y="0"/>
                    <a:pt x="221091" y="0"/>
                  </a:cubicBezTo>
                  <a:lnTo>
                    <a:pt x="1206662" y="0"/>
                  </a:lnTo>
                  <a:cubicBezTo>
                    <a:pt x="1328767" y="0"/>
                    <a:pt x="1427753" y="98986"/>
                    <a:pt x="1427753" y="221091"/>
                  </a:cubicBezTo>
                  <a:lnTo>
                    <a:pt x="1427753" y="1105426"/>
                  </a:lnTo>
                  <a:cubicBezTo>
                    <a:pt x="1427753" y="1227531"/>
                    <a:pt x="1328767" y="1326517"/>
                    <a:pt x="1206662" y="1326517"/>
                  </a:cubicBezTo>
                  <a:lnTo>
                    <a:pt x="221091" y="1326517"/>
                  </a:lnTo>
                  <a:cubicBezTo>
                    <a:pt x="98986" y="1326517"/>
                    <a:pt x="0" y="1227531"/>
                    <a:pt x="0" y="1105426"/>
                  </a:cubicBezTo>
                  <a:lnTo>
                    <a:pt x="0" y="221091"/>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92381" tIns="92381" rIns="92381" bIns="92381" anchor="ctr"/>
            <a:lstStyle>
              <a:lvl1pPr defTabSz="766763">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766763">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766763">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76676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76676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7667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7667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7667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7667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lvl="0" defTabSz="1422400">
                <a:lnSpc>
                  <a:spcPct val="90000"/>
                </a:lnSpc>
                <a:spcBef>
                  <a:spcPct val="0"/>
                </a:spcBef>
                <a:spcAft>
                  <a:spcPct val="35000"/>
                </a:spcAft>
                <a:buNone/>
              </a:pPr>
              <a:r>
                <a:rPr lang="zh-TW" altLang="en-US" sz="2400" dirty="0">
                  <a:solidFill>
                    <a:schemeClr val="bg1"/>
                  </a:solidFill>
                  <a:latin typeface="DFKai-SB" panose="03000509000000000000" pitchFamily="65" charset="-120"/>
                  <a:ea typeface="DFKai-SB" panose="03000509000000000000" pitchFamily="65" charset="-120"/>
                </a:rPr>
                <a:t>危害國家安全的罪行</a:t>
              </a:r>
              <a:endParaRPr lang="zh-CN" altLang="en-US" sz="2400" dirty="0">
                <a:solidFill>
                  <a:schemeClr val="bg1"/>
                </a:solidFill>
                <a:latin typeface="DFKai-SB" panose="03000509000000000000" pitchFamily="65" charset="-120"/>
                <a:ea typeface="DFKai-SB" panose="03000509000000000000" pitchFamily="65" charset="-120"/>
              </a:endParaRPr>
            </a:p>
          </p:txBody>
        </p:sp>
        <p:sp>
          <p:nvSpPr>
            <p:cNvPr id="50" name="任意多边形: 形状 5"/>
            <p:cNvSpPr/>
            <p:nvPr/>
          </p:nvSpPr>
          <p:spPr bwMode="auto">
            <a:xfrm>
              <a:off x="2750317" y="2422641"/>
              <a:ext cx="2000786" cy="1222039"/>
            </a:xfrm>
            <a:custGeom>
              <a:avLst/>
              <a:gdLst>
                <a:gd name="connsiteX0" fmla="*/ 0 w 1387234"/>
                <a:gd name="connsiteY0" fmla="*/ 140190 h 841125"/>
                <a:gd name="connsiteX1" fmla="*/ 140190 w 1387234"/>
                <a:gd name="connsiteY1" fmla="*/ 0 h 841125"/>
                <a:gd name="connsiteX2" fmla="*/ 1247044 w 1387234"/>
                <a:gd name="connsiteY2" fmla="*/ 0 h 841125"/>
                <a:gd name="connsiteX3" fmla="*/ 1387234 w 1387234"/>
                <a:gd name="connsiteY3" fmla="*/ 140190 h 841125"/>
                <a:gd name="connsiteX4" fmla="*/ 1387234 w 1387234"/>
                <a:gd name="connsiteY4" fmla="*/ 700935 h 841125"/>
                <a:gd name="connsiteX5" fmla="*/ 1247044 w 1387234"/>
                <a:gd name="connsiteY5" fmla="*/ 841125 h 841125"/>
                <a:gd name="connsiteX6" fmla="*/ 140190 w 1387234"/>
                <a:gd name="connsiteY6" fmla="*/ 841125 h 841125"/>
                <a:gd name="connsiteX7" fmla="*/ 0 w 1387234"/>
                <a:gd name="connsiteY7" fmla="*/ 700935 h 841125"/>
                <a:gd name="connsiteX8" fmla="*/ 0 w 1387234"/>
                <a:gd name="connsiteY8" fmla="*/ 140190 h 84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234" h="841125">
                  <a:moveTo>
                    <a:pt x="0" y="140190"/>
                  </a:moveTo>
                  <a:cubicBezTo>
                    <a:pt x="0" y="62765"/>
                    <a:pt x="62765" y="0"/>
                    <a:pt x="140190" y="0"/>
                  </a:cubicBezTo>
                  <a:lnTo>
                    <a:pt x="1247044" y="0"/>
                  </a:lnTo>
                  <a:cubicBezTo>
                    <a:pt x="1324469" y="0"/>
                    <a:pt x="1387234" y="62765"/>
                    <a:pt x="1387234" y="140190"/>
                  </a:cubicBezTo>
                  <a:lnTo>
                    <a:pt x="1387234" y="700935"/>
                  </a:lnTo>
                  <a:cubicBezTo>
                    <a:pt x="1387234" y="778360"/>
                    <a:pt x="1324469" y="841125"/>
                    <a:pt x="1247044" y="841125"/>
                  </a:cubicBezTo>
                  <a:lnTo>
                    <a:pt x="140190" y="841125"/>
                  </a:lnTo>
                  <a:cubicBezTo>
                    <a:pt x="62765" y="841125"/>
                    <a:pt x="0" y="778360"/>
                    <a:pt x="0" y="700935"/>
                  </a:cubicBezTo>
                  <a:lnTo>
                    <a:pt x="0" y="140190"/>
                  </a:lnTo>
                  <a:close/>
                </a:path>
              </a:pathLst>
            </a:custGeom>
            <a:solidFill>
              <a:srgbClr val="FFCCFF"/>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70800" tIns="70800" rIns="70800" bIns="70800" anchor="ctr"/>
            <a:lstStyle>
              <a:lvl1pPr defTabSz="700088">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700088">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700088">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700088">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700088">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700088"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700088"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700088"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700088"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buNone/>
              </a:pPr>
              <a:r>
                <a:rPr lang="zh-TW" altLang="en-US" sz="2000" dirty="0">
                  <a:solidFill>
                    <a:schemeClr val="tx1"/>
                  </a:solidFill>
                  <a:latin typeface="DFKai-SB" panose="03000509000000000000" pitchFamily="65" charset="-120"/>
                  <a:ea typeface="DFKai-SB" panose="03000509000000000000" pitchFamily="65" charset="-120"/>
                </a:rPr>
                <a:t>危害國家安全的境外干預及從事危害國家安全活動的組織</a:t>
              </a:r>
            </a:p>
          </p:txBody>
        </p:sp>
        <p:sp>
          <p:nvSpPr>
            <p:cNvPr id="51" name="任意多边形: 形状 6"/>
            <p:cNvSpPr/>
            <p:nvPr/>
          </p:nvSpPr>
          <p:spPr bwMode="auto">
            <a:xfrm rot="20131566" flipV="1">
              <a:off x="4759054" y="3697589"/>
              <a:ext cx="1066799" cy="197158"/>
            </a:xfrm>
            <a:custGeom>
              <a:avLst/>
              <a:gdLst/>
              <a:ahLst/>
              <a:cxnLst/>
              <a:rect l="0" t="0" r="0" b="0"/>
              <a:pathLst>
                <a:path>
                  <a:moveTo>
                    <a:pt x="0" y="0"/>
                  </a:moveTo>
                  <a:lnTo>
                    <a:pt x="281571" y="0"/>
                  </a:lnTo>
                </a:path>
              </a:pathLst>
            </a:custGeom>
            <a:noFill/>
            <a:ln w="28575">
              <a:solidFill>
                <a:srgbClr val="14446E"/>
              </a:solidFill>
              <a:headEnd type="none" w="med" len="med"/>
              <a:tailEnd type="triangle" w="med" len="med"/>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52" name="任意多边形: 形状 9"/>
            <p:cNvSpPr/>
            <p:nvPr/>
          </p:nvSpPr>
          <p:spPr bwMode="auto">
            <a:xfrm>
              <a:off x="5211820" y="3416254"/>
              <a:ext cx="1614490" cy="843094"/>
            </a:xfrm>
            <a:custGeom>
              <a:avLst/>
              <a:gdLst>
                <a:gd name="connsiteX0" fmla="*/ 0 w 1422149"/>
                <a:gd name="connsiteY0" fmla="*/ 174841 h 1049026"/>
                <a:gd name="connsiteX1" fmla="*/ 174841 w 1422149"/>
                <a:gd name="connsiteY1" fmla="*/ 0 h 1049026"/>
                <a:gd name="connsiteX2" fmla="*/ 1247308 w 1422149"/>
                <a:gd name="connsiteY2" fmla="*/ 0 h 1049026"/>
                <a:gd name="connsiteX3" fmla="*/ 1422149 w 1422149"/>
                <a:gd name="connsiteY3" fmla="*/ 174841 h 1049026"/>
                <a:gd name="connsiteX4" fmla="*/ 1422149 w 1422149"/>
                <a:gd name="connsiteY4" fmla="*/ 874185 h 1049026"/>
                <a:gd name="connsiteX5" fmla="*/ 1247308 w 1422149"/>
                <a:gd name="connsiteY5" fmla="*/ 1049026 h 1049026"/>
                <a:gd name="connsiteX6" fmla="*/ 174841 w 1422149"/>
                <a:gd name="connsiteY6" fmla="*/ 1049026 h 1049026"/>
                <a:gd name="connsiteX7" fmla="*/ 0 w 1422149"/>
                <a:gd name="connsiteY7" fmla="*/ 874185 h 1049026"/>
                <a:gd name="connsiteX8" fmla="*/ 0 w 1422149"/>
                <a:gd name="connsiteY8" fmla="*/ 174841 h 104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2149" h="1049026">
                  <a:moveTo>
                    <a:pt x="0" y="174841"/>
                  </a:moveTo>
                  <a:cubicBezTo>
                    <a:pt x="0" y="78279"/>
                    <a:pt x="78279" y="0"/>
                    <a:pt x="174841" y="0"/>
                  </a:cubicBezTo>
                  <a:lnTo>
                    <a:pt x="1247308" y="0"/>
                  </a:lnTo>
                  <a:cubicBezTo>
                    <a:pt x="1343870" y="0"/>
                    <a:pt x="1422149" y="78279"/>
                    <a:pt x="1422149" y="174841"/>
                  </a:cubicBezTo>
                  <a:lnTo>
                    <a:pt x="1422149" y="874185"/>
                  </a:lnTo>
                  <a:cubicBezTo>
                    <a:pt x="1422149" y="970747"/>
                    <a:pt x="1343870" y="1049026"/>
                    <a:pt x="1247308" y="1049026"/>
                  </a:cubicBezTo>
                  <a:lnTo>
                    <a:pt x="174841" y="1049026"/>
                  </a:lnTo>
                  <a:cubicBezTo>
                    <a:pt x="78279" y="1049026"/>
                    <a:pt x="0" y="970747"/>
                    <a:pt x="0" y="874185"/>
                  </a:cubicBezTo>
                  <a:lnTo>
                    <a:pt x="0" y="174841"/>
                  </a:lnTo>
                  <a:close/>
                </a:path>
              </a:pathLst>
            </a:custGeom>
            <a:solidFill>
              <a:srgbClr val="FFC0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lIns="82222" tIns="82222" rIns="82222" bIns="82222" anchor="ctr"/>
            <a:lstStyle>
              <a:lvl1pPr defTabSz="766763">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766763">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766763">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76676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76676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7667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7667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7667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7667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defTabSz="889000">
                <a:lnSpc>
                  <a:spcPct val="90000"/>
                </a:lnSpc>
                <a:spcBef>
                  <a:spcPct val="0"/>
                </a:spcBef>
                <a:spcAft>
                  <a:spcPct val="35000"/>
                </a:spcAft>
                <a:buNone/>
              </a:pPr>
              <a:r>
                <a:rPr lang="zh-TW" altLang="en-US" sz="2000" dirty="0">
                  <a:solidFill>
                    <a:schemeClr val="tx1"/>
                  </a:solidFill>
                  <a:latin typeface="標楷體" panose="03000509000000000000" pitchFamily="65" charset="-120"/>
                  <a:ea typeface="標楷體" panose="03000509000000000000" pitchFamily="65" charset="-120"/>
                </a:rPr>
                <a:t>「叛國」等</a:t>
              </a:r>
            </a:p>
          </p:txBody>
        </p:sp>
        <p:sp>
          <p:nvSpPr>
            <p:cNvPr id="53" name="任意多边形: 形状 10"/>
            <p:cNvSpPr/>
            <p:nvPr/>
          </p:nvSpPr>
          <p:spPr bwMode="auto">
            <a:xfrm rot="3337942">
              <a:off x="4499053" y="5292125"/>
              <a:ext cx="402232" cy="0"/>
            </a:xfrm>
            <a:custGeom>
              <a:avLst/>
              <a:gdLst/>
              <a:ahLst/>
              <a:cxnLst/>
              <a:rect l="0" t="0" r="0" b="0"/>
              <a:pathLst>
                <a:path>
                  <a:moveTo>
                    <a:pt x="0" y="0"/>
                  </a:moveTo>
                  <a:lnTo>
                    <a:pt x="363954" y="0"/>
                  </a:lnTo>
                </a:path>
              </a:pathLst>
            </a:custGeom>
            <a:noFill/>
            <a:ln w="28575">
              <a:solidFill>
                <a:srgbClr val="14446E"/>
              </a:solidFill>
              <a:headEnd type="none" w="med" len="med"/>
              <a:tailEnd type="triangle" w="med" len="med"/>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54" name="任意多边形: 形状 11"/>
            <p:cNvSpPr/>
            <p:nvPr/>
          </p:nvSpPr>
          <p:spPr bwMode="auto">
            <a:xfrm>
              <a:off x="4727886" y="5419886"/>
              <a:ext cx="1800905" cy="1302718"/>
            </a:xfrm>
            <a:custGeom>
              <a:avLst/>
              <a:gdLst>
                <a:gd name="connsiteX0" fmla="*/ 0 w 1346540"/>
                <a:gd name="connsiteY0" fmla="*/ 182769 h 1096591"/>
                <a:gd name="connsiteX1" fmla="*/ 182769 w 1346540"/>
                <a:gd name="connsiteY1" fmla="*/ 0 h 1096591"/>
                <a:gd name="connsiteX2" fmla="*/ 1163771 w 1346540"/>
                <a:gd name="connsiteY2" fmla="*/ 0 h 1096591"/>
                <a:gd name="connsiteX3" fmla="*/ 1346540 w 1346540"/>
                <a:gd name="connsiteY3" fmla="*/ 182769 h 1096591"/>
                <a:gd name="connsiteX4" fmla="*/ 1346540 w 1346540"/>
                <a:gd name="connsiteY4" fmla="*/ 913822 h 1096591"/>
                <a:gd name="connsiteX5" fmla="*/ 1163771 w 1346540"/>
                <a:gd name="connsiteY5" fmla="*/ 1096591 h 1096591"/>
                <a:gd name="connsiteX6" fmla="*/ 182769 w 1346540"/>
                <a:gd name="connsiteY6" fmla="*/ 1096591 h 1096591"/>
                <a:gd name="connsiteX7" fmla="*/ 0 w 1346540"/>
                <a:gd name="connsiteY7" fmla="*/ 913822 h 1096591"/>
                <a:gd name="connsiteX8" fmla="*/ 0 w 1346540"/>
                <a:gd name="connsiteY8" fmla="*/ 182769 h 109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6540" h="1096591">
                  <a:moveTo>
                    <a:pt x="0" y="182769"/>
                  </a:moveTo>
                  <a:cubicBezTo>
                    <a:pt x="0" y="81828"/>
                    <a:pt x="81828" y="0"/>
                    <a:pt x="182769" y="0"/>
                  </a:cubicBezTo>
                  <a:lnTo>
                    <a:pt x="1163771" y="0"/>
                  </a:lnTo>
                  <a:cubicBezTo>
                    <a:pt x="1264712" y="0"/>
                    <a:pt x="1346540" y="81828"/>
                    <a:pt x="1346540" y="182769"/>
                  </a:cubicBezTo>
                  <a:lnTo>
                    <a:pt x="1346540" y="913822"/>
                  </a:lnTo>
                  <a:cubicBezTo>
                    <a:pt x="1346540" y="1014763"/>
                    <a:pt x="1264712" y="1096591"/>
                    <a:pt x="1163771" y="1096591"/>
                  </a:cubicBezTo>
                  <a:lnTo>
                    <a:pt x="182769" y="1096591"/>
                  </a:lnTo>
                  <a:cubicBezTo>
                    <a:pt x="81828" y="1096591"/>
                    <a:pt x="0" y="1014763"/>
                    <a:pt x="0" y="913822"/>
                  </a:cubicBezTo>
                  <a:lnTo>
                    <a:pt x="0" y="182769"/>
                  </a:lnTo>
                  <a:close/>
                </a:path>
              </a:pathLst>
            </a:custGeom>
            <a:solidFill>
              <a:srgbClr val="66FFFF"/>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lIns="82058" tIns="82058" rIns="82058" bIns="82058" anchor="ctr"/>
            <a:lstStyle>
              <a:lvl1pPr defTabSz="73342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73342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73342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73342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73342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73342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73342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73342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73342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just">
                <a:buNone/>
              </a:pPr>
              <a:r>
                <a:rPr lang="zh-TW" altLang="en-US" sz="2000" dirty="0">
                  <a:solidFill>
                    <a:schemeClr val="tx1"/>
                  </a:solidFill>
                  <a:latin typeface="DFKai-SB" panose="03000509000000000000" pitchFamily="65" charset="-120"/>
                  <a:ea typeface="DFKai-SB" panose="03000509000000000000" pitchFamily="65" charset="-120"/>
                </a:rPr>
                <a:t>叛亂、煽惑叛變及離叛，以及具煽動意圖的行為等</a:t>
              </a:r>
            </a:p>
          </p:txBody>
        </p:sp>
        <p:sp>
          <p:nvSpPr>
            <p:cNvPr id="55" name="任意多边形: 形状 13"/>
            <p:cNvSpPr/>
            <p:nvPr/>
          </p:nvSpPr>
          <p:spPr bwMode="auto">
            <a:xfrm rot="7774038">
              <a:off x="2790580" y="5368197"/>
              <a:ext cx="378846" cy="0"/>
            </a:xfrm>
            <a:custGeom>
              <a:avLst/>
              <a:gdLst/>
              <a:ahLst/>
              <a:cxnLst/>
              <a:rect l="0" t="0" r="0" b="0"/>
              <a:pathLst>
                <a:path>
                  <a:moveTo>
                    <a:pt x="0" y="0"/>
                  </a:moveTo>
                  <a:lnTo>
                    <a:pt x="340927" y="0"/>
                  </a:lnTo>
                </a:path>
              </a:pathLst>
            </a:custGeom>
            <a:noFill/>
            <a:ln w="28575">
              <a:solidFill>
                <a:srgbClr val="14446E"/>
              </a:solidFill>
              <a:headEnd type="none" w="med" len="med"/>
              <a:tailEnd type="triangle" w="med" len="med"/>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56" name="任意多边形: 形状 14"/>
            <p:cNvSpPr/>
            <p:nvPr/>
          </p:nvSpPr>
          <p:spPr bwMode="auto">
            <a:xfrm>
              <a:off x="1120414" y="5458133"/>
              <a:ext cx="1727655" cy="1008823"/>
            </a:xfrm>
            <a:custGeom>
              <a:avLst/>
              <a:gdLst>
                <a:gd name="connsiteX0" fmla="*/ 0 w 1423722"/>
                <a:gd name="connsiteY0" fmla="*/ 189037 h 1134198"/>
                <a:gd name="connsiteX1" fmla="*/ 189037 w 1423722"/>
                <a:gd name="connsiteY1" fmla="*/ 0 h 1134198"/>
                <a:gd name="connsiteX2" fmla="*/ 1234685 w 1423722"/>
                <a:gd name="connsiteY2" fmla="*/ 0 h 1134198"/>
                <a:gd name="connsiteX3" fmla="*/ 1423722 w 1423722"/>
                <a:gd name="connsiteY3" fmla="*/ 189037 h 1134198"/>
                <a:gd name="connsiteX4" fmla="*/ 1423722 w 1423722"/>
                <a:gd name="connsiteY4" fmla="*/ 945161 h 1134198"/>
                <a:gd name="connsiteX5" fmla="*/ 1234685 w 1423722"/>
                <a:gd name="connsiteY5" fmla="*/ 1134198 h 1134198"/>
                <a:gd name="connsiteX6" fmla="*/ 189037 w 1423722"/>
                <a:gd name="connsiteY6" fmla="*/ 1134198 h 1134198"/>
                <a:gd name="connsiteX7" fmla="*/ 0 w 1423722"/>
                <a:gd name="connsiteY7" fmla="*/ 945161 h 1134198"/>
                <a:gd name="connsiteX8" fmla="*/ 0 w 1423722"/>
                <a:gd name="connsiteY8" fmla="*/ 189037 h 113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3722" h="1134198">
                  <a:moveTo>
                    <a:pt x="0" y="189037"/>
                  </a:moveTo>
                  <a:cubicBezTo>
                    <a:pt x="0" y="84635"/>
                    <a:pt x="84635" y="0"/>
                    <a:pt x="189037" y="0"/>
                  </a:cubicBezTo>
                  <a:lnTo>
                    <a:pt x="1234685" y="0"/>
                  </a:lnTo>
                  <a:cubicBezTo>
                    <a:pt x="1339087" y="0"/>
                    <a:pt x="1423722" y="84635"/>
                    <a:pt x="1423722" y="189037"/>
                  </a:cubicBezTo>
                  <a:lnTo>
                    <a:pt x="1423722" y="945161"/>
                  </a:lnTo>
                  <a:cubicBezTo>
                    <a:pt x="1423722" y="1049563"/>
                    <a:pt x="1339087" y="1134198"/>
                    <a:pt x="1234685" y="1134198"/>
                  </a:cubicBezTo>
                  <a:lnTo>
                    <a:pt x="189037" y="1134198"/>
                  </a:lnTo>
                  <a:cubicBezTo>
                    <a:pt x="84635" y="1134198"/>
                    <a:pt x="0" y="1049563"/>
                    <a:pt x="0" y="945161"/>
                  </a:cubicBezTo>
                  <a:lnTo>
                    <a:pt x="0" y="189037"/>
                  </a:lnTo>
                  <a:close/>
                </a:path>
              </a:pathLst>
            </a:custGeom>
            <a:solidFill>
              <a:srgbClr val="00CC66"/>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lIns="77720" tIns="77720" rIns="77720" bIns="77720" anchor="ctr"/>
            <a:lstStyle>
              <a:lvl1pPr defTabSz="633413">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633413">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633413">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6334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6334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6334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6334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6334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6334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a:buNone/>
              </a:pPr>
              <a:endParaRPr lang="en-US" altLang="zh-TW" sz="2000" dirty="0">
                <a:solidFill>
                  <a:schemeClr val="tx1"/>
                </a:solidFill>
                <a:latin typeface="DFKai-SB" panose="03000509000000000000" pitchFamily="65" charset="-120"/>
                <a:ea typeface="DFKai-SB" panose="03000509000000000000" pitchFamily="65" charset="-120"/>
              </a:endParaRPr>
            </a:p>
            <a:p>
              <a:pPr algn="just">
                <a:buNone/>
              </a:pPr>
              <a:r>
                <a:rPr lang="zh-TW" altLang="en-US" sz="2000" dirty="0">
                  <a:solidFill>
                    <a:schemeClr val="tx1"/>
                  </a:solidFill>
                  <a:latin typeface="DFKai-SB" panose="03000509000000000000" pitchFamily="65" charset="-120"/>
                  <a:ea typeface="DFKai-SB" panose="03000509000000000000" pitchFamily="65" charset="-120"/>
                </a:rPr>
                <a:t>與國家機密及間諜活動相關的罪行</a:t>
              </a:r>
            </a:p>
            <a:p>
              <a:pPr algn="ctr">
                <a:buNone/>
              </a:pPr>
              <a:endParaRPr lang="zh-TW" altLang="en-US" sz="2000" dirty="0">
                <a:solidFill>
                  <a:schemeClr val="tx1"/>
                </a:solidFill>
                <a:latin typeface="DFKai-SB" panose="03000509000000000000" pitchFamily="65" charset="-120"/>
                <a:ea typeface="DFKai-SB" panose="03000509000000000000" pitchFamily="65" charset="-120"/>
              </a:endParaRPr>
            </a:p>
          </p:txBody>
        </p:sp>
        <p:sp>
          <p:nvSpPr>
            <p:cNvPr id="57" name="任意多边形: 形状 15"/>
            <p:cNvSpPr/>
            <p:nvPr/>
          </p:nvSpPr>
          <p:spPr bwMode="auto">
            <a:xfrm rot="12345073">
              <a:off x="2486200" y="4035219"/>
              <a:ext cx="433585" cy="0"/>
            </a:xfrm>
            <a:custGeom>
              <a:avLst/>
              <a:gdLst/>
              <a:ahLst/>
              <a:cxnLst/>
              <a:rect l="0" t="0" r="0" b="0"/>
              <a:pathLst>
                <a:path>
                  <a:moveTo>
                    <a:pt x="0" y="0"/>
                  </a:moveTo>
                  <a:lnTo>
                    <a:pt x="303933" y="0"/>
                  </a:lnTo>
                </a:path>
              </a:pathLst>
            </a:custGeom>
            <a:noFill/>
            <a:ln w="28575">
              <a:solidFill>
                <a:srgbClr val="14446E"/>
              </a:solidFill>
              <a:headEnd type="none" w="med" len="med"/>
              <a:tailEnd type="triangle" w="med" len="med"/>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58" name="任意多边形: 形状 17"/>
            <p:cNvSpPr/>
            <p:nvPr/>
          </p:nvSpPr>
          <p:spPr bwMode="auto">
            <a:xfrm>
              <a:off x="953611" y="3305044"/>
              <a:ext cx="1492977" cy="1005356"/>
            </a:xfrm>
            <a:custGeom>
              <a:avLst/>
              <a:gdLst>
                <a:gd name="connsiteX0" fmla="*/ 0 w 1328557"/>
                <a:gd name="connsiteY0" fmla="*/ 176868 h 1061188"/>
                <a:gd name="connsiteX1" fmla="*/ 176868 w 1328557"/>
                <a:gd name="connsiteY1" fmla="*/ 0 h 1061188"/>
                <a:gd name="connsiteX2" fmla="*/ 1151689 w 1328557"/>
                <a:gd name="connsiteY2" fmla="*/ 0 h 1061188"/>
                <a:gd name="connsiteX3" fmla="*/ 1328557 w 1328557"/>
                <a:gd name="connsiteY3" fmla="*/ 176868 h 1061188"/>
                <a:gd name="connsiteX4" fmla="*/ 1328557 w 1328557"/>
                <a:gd name="connsiteY4" fmla="*/ 884320 h 1061188"/>
                <a:gd name="connsiteX5" fmla="*/ 1151689 w 1328557"/>
                <a:gd name="connsiteY5" fmla="*/ 1061188 h 1061188"/>
                <a:gd name="connsiteX6" fmla="*/ 176868 w 1328557"/>
                <a:gd name="connsiteY6" fmla="*/ 1061188 h 1061188"/>
                <a:gd name="connsiteX7" fmla="*/ 0 w 1328557"/>
                <a:gd name="connsiteY7" fmla="*/ 884320 h 1061188"/>
                <a:gd name="connsiteX8" fmla="*/ 0 w 1328557"/>
                <a:gd name="connsiteY8" fmla="*/ 176868 h 106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557" h="1061188">
                  <a:moveTo>
                    <a:pt x="0" y="176868"/>
                  </a:moveTo>
                  <a:cubicBezTo>
                    <a:pt x="0" y="79187"/>
                    <a:pt x="79187" y="0"/>
                    <a:pt x="176868" y="0"/>
                  </a:cubicBezTo>
                  <a:lnTo>
                    <a:pt x="1151689" y="0"/>
                  </a:lnTo>
                  <a:cubicBezTo>
                    <a:pt x="1249370" y="0"/>
                    <a:pt x="1328557" y="79187"/>
                    <a:pt x="1328557" y="176868"/>
                  </a:cubicBezTo>
                  <a:lnTo>
                    <a:pt x="1328557" y="884320"/>
                  </a:lnTo>
                  <a:cubicBezTo>
                    <a:pt x="1328557" y="982001"/>
                    <a:pt x="1249370" y="1061188"/>
                    <a:pt x="1151689" y="1061188"/>
                  </a:cubicBezTo>
                  <a:lnTo>
                    <a:pt x="176868" y="1061188"/>
                  </a:lnTo>
                  <a:cubicBezTo>
                    <a:pt x="79187" y="1061188"/>
                    <a:pt x="0" y="982001"/>
                    <a:pt x="0" y="884320"/>
                  </a:cubicBezTo>
                  <a:lnTo>
                    <a:pt x="0" y="17686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5047" tIns="75047" rIns="75047" bIns="75047" anchor="ctr"/>
            <a:lstStyle>
              <a:lvl1pPr defTabSz="633413">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633413">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633413">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6334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6334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6334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6334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6334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6334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just">
                <a:lnSpc>
                  <a:spcPct val="90000"/>
                </a:lnSpc>
                <a:spcBef>
                  <a:spcPct val="0"/>
                </a:spcBef>
                <a:spcAft>
                  <a:spcPct val="35000"/>
                </a:spcAft>
                <a:buClrTx/>
                <a:buNone/>
                <a:defRPr/>
              </a:pPr>
              <a:r>
                <a:rPr lang="zh-TW" altLang="en-US" sz="2000" dirty="0">
                  <a:solidFill>
                    <a:schemeClr val="tx1"/>
                  </a:solidFill>
                  <a:latin typeface="DFKai-SB" panose="03000509000000000000" pitchFamily="65" charset="-120"/>
                  <a:ea typeface="DFKai-SB" panose="03000509000000000000" pitchFamily="65" charset="-120"/>
                </a:rPr>
                <a:t>危害國家安全的破壞活動等</a:t>
              </a:r>
              <a:endParaRPr lang="zh-CN" altLang="en-US" sz="2000" b="1" dirty="0">
                <a:solidFill>
                  <a:srgbClr val="FFFFFF"/>
                </a:solidFill>
                <a:ea typeface="DFKai-SB" panose="03000509000000000000" pitchFamily="65" charset="-120"/>
              </a:endParaRPr>
            </a:p>
          </p:txBody>
        </p:sp>
      </p:grpSp>
      <p:sp>
        <p:nvSpPr>
          <p:cNvPr id="61" name="任意多边形: 形状 28"/>
          <p:cNvSpPr/>
          <p:nvPr/>
        </p:nvSpPr>
        <p:spPr>
          <a:xfrm>
            <a:off x="7410994" y="308211"/>
            <a:ext cx="4284769" cy="11067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33993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36000" tIns="23777" rIns="108000" bIns="23777" anchor="ctr">
            <a:spAutoFit/>
          </a:bodyPr>
          <a:lstStyle>
            <a:lvl1pPr defTabSz="977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977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977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a:lnSpc>
                <a:spcPct val="90000"/>
              </a:lnSpc>
              <a:spcBef>
                <a:spcPct val="0"/>
              </a:spcBef>
              <a:spcAft>
                <a:spcPct val="35000"/>
              </a:spcAft>
              <a:buClrTx/>
              <a:buNone/>
              <a:defRPr/>
            </a:pPr>
            <a:r>
              <a:rPr lang="en-US" altLang="zh-TW" sz="3200" b="1" dirty="0">
                <a:solidFill>
                  <a:srgbClr val="FFFFFF"/>
                </a:solidFill>
                <a:latin typeface="DFKai-SB" panose="03000509000000000000" pitchFamily="65" charset="-120"/>
                <a:ea typeface="DFKai-SB" panose="03000509000000000000" pitchFamily="65" charset="-120"/>
              </a:rPr>
              <a:t>《</a:t>
            </a:r>
            <a:r>
              <a:rPr lang="zh-TW" altLang="en-US" sz="3200" b="1" dirty="0" smtClean="0">
                <a:solidFill>
                  <a:srgbClr val="FFFFFF"/>
                </a:solidFill>
                <a:latin typeface="DFKai-SB" panose="03000509000000000000" pitchFamily="65" charset="-120"/>
                <a:ea typeface="DFKai-SB" panose="03000509000000000000" pitchFamily="65" charset="-120"/>
              </a:rPr>
              <a:t>條例</a:t>
            </a:r>
            <a:r>
              <a:rPr lang="en-US" altLang="zh-TW" sz="3200" b="1" dirty="0">
                <a:solidFill>
                  <a:srgbClr val="FFFFFF"/>
                </a:solidFill>
                <a:latin typeface="DFKai-SB" panose="03000509000000000000" pitchFamily="65" charset="-120"/>
                <a:ea typeface="DFKai-SB" panose="03000509000000000000" pitchFamily="65" charset="-120"/>
              </a:rPr>
              <a:t>》</a:t>
            </a:r>
            <a:r>
              <a:rPr lang="zh-TW" altLang="en-US" sz="3200" b="1" dirty="0" smtClean="0">
                <a:solidFill>
                  <a:srgbClr val="FFFFFF"/>
                </a:solidFill>
                <a:latin typeface="DFKai-SB" panose="03000509000000000000" pitchFamily="65" charset="-120"/>
                <a:ea typeface="DFKai-SB" panose="03000509000000000000" pitchFamily="65" charset="-120"/>
              </a:rPr>
              <a:t>包括</a:t>
            </a:r>
            <a:r>
              <a:rPr lang="zh-TW" altLang="en-US" sz="3200" b="1" dirty="0">
                <a:solidFill>
                  <a:srgbClr val="FFFFFF"/>
                </a:solidFill>
                <a:latin typeface="DFKai-SB" panose="03000509000000000000" pitchFamily="65" charset="-120"/>
                <a:ea typeface="DFKai-SB" panose="03000509000000000000" pitchFamily="65" charset="-120"/>
              </a:rPr>
              <a:t>以下五類</a:t>
            </a:r>
            <a:endParaRPr lang="en-US" altLang="zh-TW" sz="3200" b="1" dirty="0">
              <a:solidFill>
                <a:srgbClr val="FFFFFF"/>
              </a:solidFill>
              <a:latin typeface="DFKai-SB" panose="03000509000000000000" pitchFamily="65" charset="-120"/>
              <a:ea typeface="DFKai-SB" panose="03000509000000000000" pitchFamily="65" charset="-120"/>
            </a:endParaRPr>
          </a:p>
          <a:p>
            <a:pPr algn="ctr">
              <a:lnSpc>
                <a:spcPct val="90000"/>
              </a:lnSpc>
              <a:spcBef>
                <a:spcPct val="0"/>
              </a:spcBef>
              <a:spcAft>
                <a:spcPct val="35000"/>
              </a:spcAft>
              <a:buClrTx/>
              <a:buNone/>
              <a:defRPr/>
            </a:pPr>
            <a:r>
              <a:rPr lang="zh-TW" altLang="en-US" sz="3200" b="1" dirty="0">
                <a:solidFill>
                  <a:srgbClr val="FFFFFF"/>
                </a:solidFill>
                <a:latin typeface="DFKai-SB" panose="03000509000000000000" pitchFamily="65" charset="-120"/>
                <a:ea typeface="DFKai-SB" panose="03000509000000000000" pitchFamily="65" charset="-120"/>
              </a:rPr>
              <a:t>危害國家安全的罪行</a:t>
            </a:r>
            <a:endParaRPr lang="zh-CN" altLang="en-US" sz="3200" b="1" dirty="0">
              <a:solidFill>
                <a:srgbClr val="FFFFFF"/>
              </a:solidFill>
              <a:latin typeface="DFKai-SB" panose="03000509000000000000" pitchFamily="65" charset="-120"/>
              <a:ea typeface="DFKai-SB" panose="03000509000000000000" pitchFamily="65" charset="-120"/>
            </a:endParaRPr>
          </a:p>
        </p:txBody>
      </p:sp>
      <p:sp>
        <p:nvSpPr>
          <p:cNvPr id="19" name="Rectangle 13"/>
          <p:cNvSpPr/>
          <p:nvPr/>
        </p:nvSpPr>
        <p:spPr>
          <a:xfrm>
            <a:off x="3699164" y="56386"/>
            <a:ext cx="3632662" cy="923330"/>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r>
              <a:rPr lang="zh-TW" altLang="en-US" dirty="0">
                <a:latin typeface="標楷體" panose="03000509000000000000" pitchFamily="65" charset="-120"/>
                <a:ea typeface="標楷體" panose="03000509000000000000" pitchFamily="65" charset="-120"/>
              </a:rPr>
              <a:t>學與教建議：教師可指導學生思考</a:t>
            </a:r>
            <a:r>
              <a:rPr lang="zh-TW" altLang="zh-TW" dirty="0">
                <a:latin typeface="DFKai-SB" panose="03000509000000000000" pitchFamily="65" charset="-120"/>
                <a:ea typeface="DFKai-SB" panose="03000509000000000000" pitchFamily="65" charset="-120"/>
              </a:rPr>
              <a:t>「</a:t>
            </a:r>
            <a:r>
              <a:rPr lang="zh-TW" altLang="en-US" dirty="0">
                <a:latin typeface="標楷體" panose="03000509000000000000" pitchFamily="65" charset="-120"/>
                <a:ea typeface="標楷體" panose="03000509000000000000" pitchFamily="65" charset="-120"/>
              </a:rPr>
              <a:t>危害國家安全行為</a:t>
            </a:r>
            <a:r>
              <a:rPr lang="zh-TW" altLang="zh-TW" dirty="0">
                <a:latin typeface="DFKai-SB" panose="03000509000000000000" pitchFamily="65" charset="-120"/>
                <a:ea typeface="DFKai-SB" panose="03000509000000000000" pitchFamily="65" charset="-120"/>
              </a:rPr>
              <a:t>」</a:t>
            </a:r>
            <a:r>
              <a:rPr lang="zh-TW" altLang="en-US" dirty="0">
                <a:latin typeface="DFKai-SB" panose="03000509000000000000" pitchFamily="65" charset="-120"/>
                <a:ea typeface="DFKai-SB" panose="03000509000000000000" pitchFamily="65" charset="-120"/>
              </a:rPr>
              <a:t>所指的是甚麼罪行，並強調守法的重要性。</a:t>
            </a:r>
            <a:endParaRPr lang="en-US" altLang="zh-TW"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heel(1)">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53379" y="1202684"/>
            <a:ext cx="5494461" cy="3952789"/>
            <a:chOff x="1655245" y="1306637"/>
            <a:chExt cx="3133137" cy="3931694"/>
          </a:xfrm>
        </p:grpSpPr>
        <p:grpSp>
          <p:nvGrpSpPr>
            <p:cNvPr id="25" name="Group 24">
              <a:extLst>
                <a:ext uri="{FF2B5EF4-FFF2-40B4-BE49-F238E27FC236}">
                  <a16:creationId xmlns:a16="http://schemas.microsoft.com/office/drawing/2014/main" id="{F81CD886-5FC3-4F49-8D91-4CDE31085F56}"/>
                </a:ext>
              </a:extLst>
            </p:cNvPr>
            <p:cNvGrpSpPr/>
            <p:nvPr/>
          </p:nvGrpSpPr>
          <p:grpSpPr>
            <a:xfrm>
              <a:off x="1655247" y="1306637"/>
              <a:ext cx="3133135" cy="3931693"/>
              <a:chOff x="10959345" y="1385168"/>
              <a:chExt cx="3179408" cy="3797160"/>
            </a:xfrm>
          </p:grpSpPr>
          <p:sp>
            <p:nvSpPr>
              <p:cNvPr id="30" name="Rectangle 26">
                <a:extLst>
                  <a:ext uri="{FF2B5EF4-FFF2-40B4-BE49-F238E27FC236}">
                    <a16:creationId xmlns:a16="http://schemas.microsoft.com/office/drawing/2014/main" id="{7A2B5A96-6442-40CA-800A-9816D89B47C8}"/>
                  </a:ext>
                </a:extLst>
              </p:cNvPr>
              <p:cNvSpPr/>
              <p:nvPr/>
            </p:nvSpPr>
            <p:spPr bwMode="auto">
              <a:xfrm>
                <a:off x="10959345" y="1385168"/>
                <a:ext cx="3179408" cy="3797160"/>
              </a:xfrm>
              <a:prstGeom prst="rect">
                <a:avLst/>
              </a:prstGeom>
              <a:solidFill>
                <a:schemeClr val="bg1"/>
              </a:solidFill>
              <a:ln w="25400" cap="flat" cmpd="sng" algn="ctr">
                <a:noFill/>
                <a:prstDash val="solid"/>
              </a:ln>
              <a:effectLst>
                <a:outerShdw blurRad="63500" sx="102000" sy="102000" algn="ctr" rotWithShape="0">
                  <a:prstClr val="black">
                    <a:alpha val="40000"/>
                  </a:prstClr>
                </a:outerShdw>
              </a:effectLst>
            </p:spPr>
            <p:txBody>
              <a:bodyPr tIns="777240" rtlCol="0" anchor="t" anchorCtr="0"/>
              <a:lstStyle/>
              <a:p>
                <a:endParaRPr lang="zh-CN" altLang="en-US" b="1" dirty="0">
                  <a:latin typeface="DFKai-SB" panose="03000509000000000000" pitchFamily="65" charset="-120"/>
                  <a:ea typeface="DFKai-SB" panose="03000509000000000000" pitchFamily="65" charset="-120"/>
                  <a:sym typeface="+mn-ea"/>
                </a:endParaRPr>
              </a:p>
            </p:txBody>
          </p:sp>
          <p:sp>
            <p:nvSpPr>
              <p:cNvPr id="31" name="Rectangle 27">
                <a:extLst>
                  <a:ext uri="{FF2B5EF4-FFF2-40B4-BE49-F238E27FC236}">
                    <a16:creationId xmlns:a16="http://schemas.microsoft.com/office/drawing/2014/main" id="{5A4DCC90-0895-45E7-BD94-609F448166EC}"/>
                  </a:ext>
                </a:extLst>
              </p:cNvPr>
              <p:cNvSpPr/>
              <p:nvPr/>
            </p:nvSpPr>
            <p:spPr>
              <a:xfrm>
                <a:off x="11052514" y="1461807"/>
                <a:ext cx="3014061" cy="460802"/>
              </a:xfrm>
              <a:prstGeom prst="rect">
                <a:avLst/>
              </a:prstGeom>
              <a:solidFill>
                <a:srgbClr val="8BC3AA"/>
              </a:solidFill>
              <a:ln w="25400" cap="flat" cmpd="sng" algn="ctr">
                <a:noFill/>
                <a:prstDash val="solid"/>
              </a:ln>
              <a:effectLst/>
            </p:spPr>
            <p:txBody>
              <a:bodyPr rtlCol="0" anchor="ctr" anchorCtr="0">
                <a:noAutofit/>
              </a:bodyPr>
              <a:lstStyle/>
              <a:p>
                <a:pPr algn="ctr" defTabSz="761748">
                  <a:lnSpc>
                    <a:spcPct val="90000"/>
                  </a:lnSpc>
                </a:pPr>
                <a:endParaRPr lang="en-US" sz="1400" b="1" kern="0" dirty="0">
                  <a:solidFill>
                    <a:schemeClr val="bg1">
                      <a:alpha val="99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endParaRPr>
              </a:p>
            </p:txBody>
          </p:sp>
        </p:grpSp>
        <p:sp>
          <p:nvSpPr>
            <p:cNvPr id="26" name="矩形 25"/>
            <p:cNvSpPr/>
            <p:nvPr/>
          </p:nvSpPr>
          <p:spPr>
            <a:xfrm>
              <a:off x="2512306" y="1412062"/>
              <a:ext cx="1237329" cy="456556"/>
            </a:xfrm>
            <a:prstGeom prst="rect">
              <a:avLst/>
            </a:prstGeom>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維護國家安全</a:t>
              </a:r>
              <a:endParaRPr lang="zh-CN" altLang="en-US" sz="2400" b="1" dirty="0">
                <a:latin typeface="DFKai-SB" panose="03000509000000000000" pitchFamily="65" charset="-120"/>
                <a:ea typeface="DFKai-SB" panose="03000509000000000000" pitchFamily="65" charset="-120"/>
                <a:cs typeface="+mn-ea"/>
                <a:sym typeface="+mn-ea"/>
              </a:endParaRPr>
            </a:p>
          </p:txBody>
        </p:sp>
        <p:sp>
          <p:nvSpPr>
            <p:cNvPr id="27" name="矩形 26"/>
            <p:cNvSpPr/>
            <p:nvPr/>
          </p:nvSpPr>
          <p:spPr>
            <a:xfrm>
              <a:off x="1655245" y="1859817"/>
              <a:ext cx="3062010" cy="3378514"/>
            </a:xfrm>
            <a:prstGeom prst="rect">
              <a:avLst/>
            </a:prstGeom>
          </p:spPr>
          <p:txBody>
            <a:bodyPr wrap="square">
              <a:spAutoFit/>
            </a:bodyPr>
            <a:lstStyle/>
            <a:p>
              <a:pPr marL="342900" indent="-342900" algn="just">
                <a:buFont typeface="Arial" panose="020B0604020202020204" pitchFamily="34" charset="0"/>
                <a:buChar char="•"/>
              </a:pPr>
              <a:r>
                <a:rPr lang="zh-CN" altLang="en-US" sz="2400" dirty="0">
                  <a:latin typeface="標楷體" panose="03000509000000000000" pitchFamily="65" charset="-120"/>
                  <a:ea typeface="標楷體" panose="03000509000000000000" pitchFamily="65" charset="-120"/>
                </a:rPr>
                <a:t>依法防範、制止和懲治危害國家安全的行為和活動</a:t>
              </a:r>
              <a:r>
                <a:rPr lang="zh-TW" altLang="en-US" sz="2400" dirty="0">
                  <a:latin typeface="標楷體" panose="03000509000000000000" pitchFamily="65" charset="-120"/>
                  <a:ea typeface="標楷體" panose="03000509000000000000" pitchFamily="65" charset="-120"/>
                </a:rPr>
                <a:t>。</a:t>
              </a:r>
              <a:endParaRPr lang="en-US" altLang="zh-CN" sz="2400" dirty="0">
                <a:latin typeface="標楷體" panose="03000509000000000000" pitchFamily="65" charset="-120"/>
                <a:ea typeface="標楷體" panose="03000509000000000000" pitchFamily="65" charset="-120"/>
              </a:endParaRPr>
            </a:p>
            <a:p>
              <a:pPr marL="342900" indent="-342900" algn="just">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生效後的</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維護國家安全條例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香港國安法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相輔相成，</a:t>
              </a:r>
              <a:r>
                <a:rPr lang="zh-TW" altLang="en-US" sz="2400" dirty="0">
                  <a:latin typeface="標楷體" panose="03000509000000000000" pitchFamily="65" charset="-120"/>
                  <a:ea typeface="標楷體" panose="03000509000000000000" pitchFamily="65" charset="-120"/>
                  <a:sym typeface="SimSun" panose="02010600030101010101" pitchFamily="2" charset="-122"/>
                </a:rPr>
                <a:t>彌補了以往在國家安全制度上的漏洞</a:t>
              </a:r>
              <a:r>
                <a:rPr lang="zh-TW" altLang="en-US" sz="2400" dirty="0">
                  <a:latin typeface="標楷體" panose="03000509000000000000" pitchFamily="65" charset="-120"/>
                  <a:ea typeface="標楷體" panose="03000509000000000000" pitchFamily="65" charset="-120"/>
                </a:rPr>
                <a:t>，進一步健全和完善維護國家安全的法律制度和執行機制。</a:t>
              </a:r>
              <a:endParaRPr lang="en-US" altLang="zh-TW" sz="2400" dirty="0">
                <a:latin typeface="標楷體" panose="03000509000000000000" pitchFamily="65" charset="-120"/>
                <a:ea typeface="標楷體" panose="03000509000000000000" pitchFamily="65" charset="-120"/>
              </a:endParaRPr>
            </a:p>
            <a:p>
              <a:pPr marL="342900" indent="-342900" algn="just">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建立更全面的法</a:t>
              </a:r>
              <a:r>
                <a:rPr lang="zh-CN" altLang="en-US" sz="2400" dirty="0">
                  <a:latin typeface="標楷體" panose="03000509000000000000" pitchFamily="65" charset="-120"/>
                  <a:ea typeface="標楷體" panose="03000509000000000000" pitchFamily="65" charset="-120"/>
                </a:rPr>
                <a:t>制保障，</a:t>
              </a:r>
              <a:r>
                <a:rPr lang="zh-TW" altLang="en-US" sz="2400" dirty="0">
                  <a:latin typeface="標楷體" panose="03000509000000000000" pitchFamily="65" charset="-120"/>
                  <a:ea typeface="標楷體" panose="03000509000000000000" pitchFamily="65" charset="-120"/>
                </a:rPr>
                <a:t>更有效地維護國家安全。</a:t>
              </a:r>
              <a:endParaRPr lang="en-US" altLang="zh-TW" sz="2400" dirty="0">
                <a:latin typeface="標楷體" panose="03000509000000000000" pitchFamily="65" charset="-120"/>
                <a:ea typeface="標楷體" panose="03000509000000000000" pitchFamily="65" charset="-120"/>
                <a:sym typeface="SimSun" panose="02010600030101010101" pitchFamily="2" charset="-122"/>
              </a:endParaRPr>
            </a:p>
          </p:txBody>
        </p:sp>
      </p:grpSp>
      <p:grpSp>
        <p:nvGrpSpPr>
          <p:cNvPr id="32" name="组合 31"/>
          <p:cNvGrpSpPr/>
          <p:nvPr/>
        </p:nvGrpSpPr>
        <p:grpSpPr>
          <a:xfrm>
            <a:off x="5975081" y="1275258"/>
            <a:ext cx="6028511" cy="3651598"/>
            <a:chOff x="5206816" y="1301004"/>
            <a:chExt cx="3634313" cy="4287440"/>
          </a:xfrm>
        </p:grpSpPr>
        <p:grpSp>
          <p:nvGrpSpPr>
            <p:cNvPr id="33" name="Group 24">
              <a:extLst>
                <a:ext uri="{FF2B5EF4-FFF2-40B4-BE49-F238E27FC236}">
                  <a16:creationId xmlns:a16="http://schemas.microsoft.com/office/drawing/2014/main" id="{F81CD886-5FC3-4F49-8D91-4CDE31085F56}"/>
                </a:ext>
              </a:extLst>
            </p:cNvPr>
            <p:cNvGrpSpPr/>
            <p:nvPr/>
          </p:nvGrpSpPr>
          <p:grpSpPr>
            <a:xfrm>
              <a:off x="5208414" y="1301004"/>
              <a:ext cx="3558719" cy="4287440"/>
              <a:chOff x="10895591" y="1379728"/>
              <a:chExt cx="3611278" cy="4140733"/>
            </a:xfrm>
          </p:grpSpPr>
          <p:sp>
            <p:nvSpPr>
              <p:cNvPr id="38" name="Rectangle 26">
                <a:extLst>
                  <a:ext uri="{FF2B5EF4-FFF2-40B4-BE49-F238E27FC236}">
                    <a16:creationId xmlns:a16="http://schemas.microsoft.com/office/drawing/2014/main" id="{7A2B5A96-6442-40CA-800A-9816D89B47C8}"/>
                  </a:ext>
                </a:extLst>
              </p:cNvPr>
              <p:cNvSpPr/>
              <p:nvPr/>
            </p:nvSpPr>
            <p:spPr bwMode="auto">
              <a:xfrm>
                <a:off x="10895591" y="1379728"/>
                <a:ext cx="3611278" cy="4140733"/>
              </a:xfrm>
              <a:prstGeom prst="rect">
                <a:avLst/>
              </a:prstGeom>
              <a:solidFill>
                <a:schemeClr val="bg1"/>
              </a:solidFill>
              <a:ln w="25400" cap="flat" cmpd="sng" algn="ctr">
                <a:noFill/>
                <a:prstDash val="solid"/>
              </a:ln>
              <a:effectLst>
                <a:outerShdw blurRad="63500" sx="102000" sy="102000" algn="ctr" rotWithShape="0">
                  <a:prstClr val="black">
                    <a:alpha val="40000"/>
                  </a:prstClr>
                </a:outerShdw>
              </a:effectLst>
            </p:spPr>
            <p:txBody>
              <a:bodyPr tIns="777240" rtlCol="0" anchor="t" anchorCtr="0"/>
              <a:lstStyle/>
              <a:p>
                <a:endParaRPr lang="zh-CN" altLang="en-US" b="1" dirty="0">
                  <a:latin typeface="DFKai-SB" panose="03000509000000000000" pitchFamily="65" charset="-120"/>
                  <a:ea typeface="DFKai-SB" panose="03000509000000000000" pitchFamily="65" charset="-120"/>
                  <a:sym typeface="+mn-ea"/>
                </a:endParaRPr>
              </a:p>
            </p:txBody>
          </p:sp>
          <p:sp>
            <p:nvSpPr>
              <p:cNvPr id="39" name="Rectangle 27">
                <a:extLst>
                  <a:ext uri="{FF2B5EF4-FFF2-40B4-BE49-F238E27FC236}">
                    <a16:creationId xmlns:a16="http://schemas.microsoft.com/office/drawing/2014/main" id="{5A4DCC90-0895-45E7-BD94-609F448166EC}"/>
                  </a:ext>
                </a:extLst>
              </p:cNvPr>
              <p:cNvSpPr/>
              <p:nvPr/>
            </p:nvSpPr>
            <p:spPr>
              <a:xfrm>
                <a:off x="10974353" y="1482053"/>
                <a:ext cx="3453755" cy="905522"/>
              </a:xfrm>
              <a:prstGeom prst="rect">
                <a:avLst/>
              </a:prstGeom>
              <a:solidFill>
                <a:schemeClr val="accent2">
                  <a:lumMod val="60000"/>
                  <a:lumOff val="40000"/>
                </a:schemeClr>
              </a:solidFill>
              <a:ln w="25400" cap="flat" cmpd="sng" algn="ctr">
                <a:noFill/>
                <a:prstDash val="solid"/>
              </a:ln>
              <a:effectLst/>
            </p:spPr>
            <p:txBody>
              <a:bodyPr rtlCol="0" anchor="ctr" anchorCtr="0">
                <a:noAutofit/>
              </a:bodyPr>
              <a:lstStyle/>
              <a:p>
                <a:pPr algn="ctr" defTabSz="761748">
                  <a:lnSpc>
                    <a:spcPct val="90000"/>
                  </a:lnSpc>
                </a:pPr>
                <a:endParaRPr lang="en-US" sz="1400" b="1" kern="0" dirty="0">
                  <a:solidFill>
                    <a:schemeClr val="bg1">
                      <a:alpha val="99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endParaRPr>
              </a:p>
            </p:txBody>
          </p:sp>
        </p:grpSp>
        <p:sp>
          <p:nvSpPr>
            <p:cNvPr id="34" name="矩形 33"/>
            <p:cNvSpPr/>
            <p:nvPr/>
          </p:nvSpPr>
          <p:spPr>
            <a:xfrm>
              <a:off x="5206816" y="1453127"/>
              <a:ext cx="3634313" cy="1030184"/>
            </a:xfrm>
            <a:prstGeom prst="rect">
              <a:avLst/>
            </a:prstGeom>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完善「一國兩制」下，</a:t>
              </a:r>
              <a:endParaRPr lang="en-US" altLang="zh-TW" sz="2400" dirty="0">
                <a:latin typeface="標楷體" panose="03000509000000000000" pitchFamily="65" charset="-120"/>
                <a:ea typeface="標楷體" panose="03000509000000000000" pitchFamily="65" charset="-120"/>
              </a:endParaRPr>
            </a:p>
            <a:p>
              <a:pPr algn="ctr"/>
              <a:r>
                <a:rPr lang="zh-TW" altLang="en-US" sz="2400" dirty="0">
                  <a:latin typeface="標楷體" panose="03000509000000000000" pitchFamily="65" charset="-120"/>
                  <a:ea typeface="標楷體" panose="03000509000000000000" pitchFamily="65" charset="-120"/>
                </a:rPr>
                <a:t>維護國家安全的法律體制</a:t>
              </a:r>
              <a:endParaRPr lang="en-US" altLang="zh-TW" sz="2400" dirty="0">
                <a:latin typeface="標楷體" panose="03000509000000000000" pitchFamily="65" charset="-120"/>
                <a:ea typeface="標楷體" panose="03000509000000000000" pitchFamily="65" charset="-120"/>
              </a:endParaRPr>
            </a:p>
          </p:txBody>
        </p:sp>
        <p:sp>
          <p:nvSpPr>
            <p:cNvPr id="35" name="矩形 34"/>
            <p:cNvSpPr/>
            <p:nvPr/>
          </p:nvSpPr>
          <p:spPr>
            <a:xfrm>
              <a:off x="5262061" y="2444534"/>
              <a:ext cx="3485116" cy="3143908"/>
            </a:xfrm>
            <a:prstGeom prst="rect">
              <a:avLst/>
            </a:prstGeom>
          </p:spPr>
          <p:txBody>
            <a:bodyPr wrap="square">
              <a:spAutoFit/>
            </a:bodyPr>
            <a:lstStyle/>
            <a:p>
              <a:pPr marL="342900" indent="-342900" algn="just">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履行</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基本法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、全國人大</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5·28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rPr>
                <a:t>決定、</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香港國安法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關於維護國家安全的憲制責任。</a:t>
              </a:r>
              <a:endParaRPr lang="en-HK" altLang="zh-TW" sz="2400" dirty="0">
                <a:latin typeface="標楷體" panose="03000509000000000000" pitchFamily="65" charset="-120"/>
                <a:ea typeface="標楷體" panose="03000509000000000000" pitchFamily="65" charset="-120"/>
              </a:endParaRPr>
            </a:p>
            <a:p>
              <a:pPr marL="342900" indent="-342900" algn="just">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以總體國家安全觀為指導，與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香港國安法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有效銜接，並與香港其他法律融會貫通，</a:t>
              </a:r>
              <a:r>
                <a:rPr lang="zh-TW" altLang="en-US" sz="2400" dirty="0" smtClean="0">
                  <a:latin typeface="標楷體" panose="03000509000000000000" pitchFamily="65" charset="-120"/>
                  <a:ea typeface="標楷體" panose="03000509000000000000" pitchFamily="65" charset="-120"/>
                </a:rPr>
                <a:t>從國家</a:t>
              </a:r>
              <a:r>
                <a:rPr lang="zh-TW" altLang="en-US" sz="2400" dirty="0">
                  <a:latin typeface="標楷體" panose="03000509000000000000" pitchFamily="65" charset="-120"/>
                  <a:ea typeface="標楷體" panose="03000509000000000000" pitchFamily="65" charset="-120"/>
                </a:rPr>
                <a:t>層面建立健全的香港特別行政區維護國家安全的法律體制。</a:t>
              </a:r>
              <a:endParaRPr lang="en-US" altLang="zh-TW" sz="2400" dirty="0">
                <a:latin typeface="標楷體" panose="03000509000000000000" pitchFamily="65" charset="-120"/>
                <a:ea typeface="標楷體" panose="03000509000000000000" pitchFamily="65" charset="-120"/>
              </a:endParaRPr>
            </a:p>
          </p:txBody>
        </p:sp>
      </p:grpSp>
      <p:sp>
        <p:nvSpPr>
          <p:cNvPr id="29" name="任意多边形: 形状 28"/>
          <p:cNvSpPr/>
          <p:nvPr/>
        </p:nvSpPr>
        <p:spPr>
          <a:xfrm>
            <a:off x="1739483" y="321962"/>
            <a:ext cx="8654473" cy="546616"/>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33993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977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977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a:lnSpc>
                <a:spcPct val="90000"/>
              </a:lnSpc>
              <a:spcBef>
                <a:spcPct val="0"/>
              </a:spcBef>
              <a:spcAft>
                <a:spcPct val="35000"/>
              </a:spcAft>
              <a:buClrTx/>
              <a:buNone/>
              <a:defRPr/>
            </a:pPr>
            <a:r>
              <a:rPr lang="zh-TW" altLang="en-US" sz="3600" b="1" dirty="0">
                <a:solidFill>
                  <a:schemeClr val="bg1"/>
                </a:solidFill>
                <a:latin typeface="標楷體" panose="03000509000000000000" pitchFamily="65" charset="-120"/>
                <a:ea typeface="標楷體" panose="03000509000000000000" pitchFamily="65" charset="-120"/>
              </a:rPr>
              <a:t>實施</a:t>
            </a:r>
            <a:r>
              <a:rPr lang="en-US" altLang="zh-TW" sz="3600" b="1" dirty="0">
                <a:solidFill>
                  <a:schemeClr val="bg1"/>
                </a:solidFill>
                <a:latin typeface="標楷體" panose="03000509000000000000" pitchFamily="65" charset="-120"/>
                <a:ea typeface="標楷體" panose="03000509000000000000" pitchFamily="65" charset="-120"/>
              </a:rPr>
              <a:t>《</a:t>
            </a:r>
            <a:r>
              <a:rPr lang="zh-TW" altLang="en-US" sz="3600" b="1" dirty="0">
                <a:solidFill>
                  <a:schemeClr val="bg1"/>
                </a:solidFill>
                <a:latin typeface="標楷體" panose="03000509000000000000" pitchFamily="65" charset="-120"/>
                <a:ea typeface="標楷體" panose="03000509000000000000" pitchFamily="65" charset="-120"/>
              </a:rPr>
              <a:t>維護國家安全條例</a:t>
            </a:r>
            <a:r>
              <a:rPr lang="en-US" altLang="zh-TW" sz="3600" b="1" dirty="0">
                <a:solidFill>
                  <a:schemeClr val="bg1"/>
                </a:solidFill>
                <a:latin typeface="標楷體" panose="03000509000000000000" pitchFamily="65" charset="-120"/>
                <a:ea typeface="標楷體" panose="03000509000000000000" pitchFamily="65" charset="-120"/>
              </a:rPr>
              <a:t>》</a:t>
            </a:r>
            <a:r>
              <a:rPr lang="zh-TW" altLang="en-US" sz="3600" b="1" dirty="0">
                <a:solidFill>
                  <a:schemeClr val="bg1"/>
                </a:solidFill>
                <a:latin typeface="標楷體" panose="03000509000000000000" pitchFamily="65" charset="-120"/>
                <a:ea typeface="標楷體" panose="03000509000000000000" pitchFamily="65" charset="-120"/>
              </a:rPr>
              <a:t>的重要意義</a:t>
            </a:r>
            <a:endParaRPr lang="zh-CN" altLang="en-US" sz="3600" b="1" dirty="0">
              <a:solidFill>
                <a:schemeClr val="bg1"/>
              </a:solidFill>
              <a:latin typeface="標楷體" panose="03000509000000000000" pitchFamily="65" charset="-120"/>
              <a:ea typeface="標楷體" panose="03000509000000000000" pitchFamily="65" charset="-120"/>
            </a:endParaRPr>
          </a:p>
        </p:txBody>
      </p:sp>
      <p:sp>
        <p:nvSpPr>
          <p:cNvPr id="16" name="文本框 8"/>
          <p:cNvSpPr txBox="1"/>
          <p:nvPr/>
        </p:nvSpPr>
        <p:spPr>
          <a:xfrm>
            <a:off x="153983" y="5223331"/>
            <a:ext cx="11642196" cy="1569660"/>
          </a:xfrm>
          <a:prstGeom prst="rect">
            <a:avLst/>
          </a:prstGeom>
          <a:noFill/>
        </p:spPr>
        <p:txBody>
          <a:bodyPr wrap="square" rtlCol="0" anchor="t">
            <a:spAutoFit/>
          </a:bodyPr>
          <a:lstStyle/>
          <a:p>
            <a:r>
              <a:rPr lang="zh-TW" altLang="en-US" sz="1200" dirty="0">
                <a:latin typeface="Times New Roman" panose="02020603050405020304" pitchFamily="18" charset="0"/>
                <a:ea typeface="DFKai-SB" panose="03000509000000000000" pitchFamily="65" charset="-120"/>
                <a:cs typeface="Times New Roman" panose="02020603050405020304" pitchFamily="18" charset="0"/>
                <a:sym typeface="+mn-ea"/>
              </a:rPr>
              <a:t>參考資料</a:t>
            </a:r>
            <a:r>
              <a:rPr lang="zh-CN" altLang="en-US" sz="1200" dirty="0">
                <a:latin typeface="Times New Roman" panose="02020603050405020304" pitchFamily="18" charset="0"/>
                <a:ea typeface="DFKai-SB" panose="03000509000000000000" pitchFamily="65" charset="-120"/>
                <a:cs typeface="Times New Roman" panose="02020603050405020304" pitchFamily="18" charset="0"/>
                <a:sym typeface="+mn-ea"/>
              </a:rPr>
              <a:t>：</a:t>
            </a:r>
            <a:endParaRPr lang="en-US" altLang="zh-CN" sz="1200" dirty="0">
              <a:latin typeface="Times New Roman" panose="02020603050405020304" pitchFamily="18" charset="0"/>
              <a:ea typeface="DFKai-SB" panose="03000509000000000000" pitchFamily="65" charset="-120"/>
              <a:cs typeface="Times New Roman" panose="02020603050405020304" pitchFamily="18" charset="0"/>
              <a:sym typeface="+mn-ea"/>
            </a:endParaRPr>
          </a:p>
          <a:p>
            <a:pPr marL="342900" indent="-342900">
              <a:buAutoNum type="arabicPeriod"/>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港澳平：香港</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維護國家安全條例草案</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平衡兼顧維護國家安全和保障權利自由及經濟發展</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，新華社，</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hlinkClick r:id="rId3"/>
              </a:rPr>
              <a:t>https://www.hmo.gov.cn/sgazx/gayw/202403/t20240308_38846.html</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Tx/>
              <a:buAutoNum type="arabicPeriod"/>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全國人大常委會法工委負責人就香港特別行政區制定</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發表談話</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，新華社，</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hlinkClick r:id="rId4"/>
              </a:rPr>
              <a:t>https://www.hmo.gov.cn/sgazx/gayw/202403/t20240320_38885.html</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Tx/>
              <a:buAutoNum type="arabicPeriod"/>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築牢安全根基，加快由治及興</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國務院港澳事務辦公室</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日。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hlinkClick r:id="rId5"/>
              </a:rPr>
              <a:t>https://www.hmo.gov.cn/xwzx/zwyw/202403/t20240319_38878.html?keyword=%E7%AD%91%E7%89%A2%E5%AE%89%E5%85%A8%E6%A0%B9%E5%9F%BA%20%E5%8A%A0%E5%BF%AB%E7%94%B1%E6%B2%BB%E5%8F%8A%E5%85%B4</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Rectangle 13"/>
          <p:cNvSpPr/>
          <p:nvPr/>
        </p:nvSpPr>
        <p:spPr>
          <a:xfrm>
            <a:off x="9011356" y="5056419"/>
            <a:ext cx="2784823" cy="1200329"/>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r>
              <a:rPr lang="zh-TW" altLang="en-US" dirty="0">
                <a:latin typeface="標楷體" panose="03000509000000000000" pitchFamily="65" charset="-120"/>
                <a:ea typeface="標楷體" panose="03000509000000000000" pitchFamily="65" charset="-120"/>
              </a:rPr>
              <a:t>學與教建議：教師可指導學生思考實施</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維護國家安全條例</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對維護國家安全的意義。</a:t>
            </a:r>
            <a:endParaRPr lang="en-US" altLang="zh-TW"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942010" y="1128592"/>
            <a:ext cx="8708572" cy="3944929"/>
            <a:chOff x="5296805" y="1281869"/>
            <a:chExt cx="3096319" cy="4392368"/>
          </a:xfrm>
        </p:grpSpPr>
        <p:grpSp>
          <p:nvGrpSpPr>
            <p:cNvPr id="41" name="Group 24">
              <a:extLst>
                <a:ext uri="{FF2B5EF4-FFF2-40B4-BE49-F238E27FC236}">
                  <a16:creationId xmlns:a16="http://schemas.microsoft.com/office/drawing/2014/main" id="{F81CD886-5FC3-4F49-8D91-4CDE31085F56}"/>
                </a:ext>
              </a:extLst>
            </p:cNvPr>
            <p:cNvGrpSpPr/>
            <p:nvPr/>
          </p:nvGrpSpPr>
          <p:grpSpPr>
            <a:xfrm>
              <a:off x="5296805" y="1281869"/>
              <a:ext cx="3096319" cy="4392368"/>
              <a:chOff x="10985288" y="1361248"/>
              <a:chExt cx="3142049" cy="4242070"/>
            </a:xfrm>
          </p:grpSpPr>
          <p:sp>
            <p:nvSpPr>
              <p:cNvPr id="46" name="Rectangle 26">
                <a:extLst>
                  <a:ext uri="{FF2B5EF4-FFF2-40B4-BE49-F238E27FC236}">
                    <a16:creationId xmlns:a16="http://schemas.microsoft.com/office/drawing/2014/main" id="{7A2B5A96-6442-40CA-800A-9816D89B47C8}"/>
                  </a:ext>
                </a:extLst>
              </p:cNvPr>
              <p:cNvSpPr/>
              <p:nvPr/>
            </p:nvSpPr>
            <p:spPr bwMode="auto">
              <a:xfrm>
                <a:off x="10985288" y="1361248"/>
                <a:ext cx="3142049" cy="4242070"/>
              </a:xfrm>
              <a:prstGeom prst="rect">
                <a:avLst/>
              </a:prstGeom>
              <a:solidFill>
                <a:schemeClr val="bg1"/>
              </a:solidFill>
              <a:ln w="25400" cap="flat" cmpd="sng" algn="ctr">
                <a:noFill/>
                <a:prstDash val="solid"/>
              </a:ln>
              <a:effectLst>
                <a:outerShdw blurRad="63500" sx="102000" sy="102000" algn="ctr" rotWithShape="0">
                  <a:prstClr val="black">
                    <a:alpha val="40000"/>
                  </a:prstClr>
                </a:outerShdw>
              </a:effectLst>
            </p:spPr>
            <p:txBody>
              <a:bodyPr tIns="777240" rtlCol="0" anchor="t" anchorCtr="0"/>
              <a:lstStyle/>
              <a:p>
                <a:endParaRPr lang="zh-CN" altLang="en-US" b="1" dirty="0">
                  <a:latin typeface="DFKai-SB" panose="03000509000000000000" pitchFamily="65" charset="-120"/>
                  <a:ea typeface="DFKai-SB" panose="03000509000000000000" pitchFamily="65" charset="-120"/>
                  <a:sym typeface="+mn-ea"/>
                </a:endParaRPr>
              </a:p>
            </p:txBody>
          </p:sp>
          <p:sp>
            <p:nvSpPr>
              <p:cNvPr id="47" name="Rectangle 27">
                <a:extLst>
                  <a:ext uri="{FF2B5EF4-FFF2-40B4-BE49-F238E27FC236}">
                    <a16:creationId xmlns:a16="http://schemas.microsoft.com/office/drawing/2014/main" id="{5A4DCC90-0895-45E7-BD94-609F448166EC}"/>
                  </a:ext>
                </a:extLst>
              </p:cNvPr>
              <p:cNvSpPr/>
              <p:nvPr/>
            </p:nvSpPr>
            <p:spPr>
              <a:xfrm>
                <a:off x="11026136" y="1433275"/>
                <a:ext cx="3029323" cy="634235"/>
              </a:xfrm>
              <a:prstGeom prst="rect">
                <a:avLst/>
              </a:prstGeom>
              <a:solidFill>
                <a:schemeClr val="accent4">
                  <a:lumMod val="60000"/>
                  <a:lumOff val="40000"/>
                </a:schemeClr>
              </a:solidFill>
              <a:ln w="25400" cap="flat" cmpd="sng" algn="ctr">
                <a:noFill/>
                <a:prstDash val="solid"/>
              </a:ln>
              <a:effectLst/>
            </p:spPr>
            <p:txBody>
              <a:bodyPr rtlCol="0" anchor="ctr" anchorCtr="0">
                <a:noAutofit/>
              </a:bodyPr>
              <a:lstStyle/>
              <a:p>
                <a:pPr algn="ctr" defTabSz="761748">
                  <a:lnSpc>
                    <a:spcPct val="90000"/>
                  </a:lnSpc>
                </a:pPr>
                <a:endParaRPr lang="en-US" sz="1400" b="1" kern="0" dirty="0">
                  <a:solidFill>
                    <a:schemeClr val="bg1">
                      <a:alpha val="99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endParaRPr>
              </a:p>
            </p:txBody>
          </p:sp>
        </p:grpSp>
        <p:sp>
          <p:nvSpPr>
            <p:cNvPr id="42" name="矩形 41"/>
            <p:cNvSpPr/>
            <p:nvPr/>
          </p:nvSpPr>
          <p:spPr>
            <a:xfrm>
              <a:off x="6373450" y="1384030"/>
              <a:ext cx="1032381" cy="542983"/>
            </a:xfrm>
            <a:prstGeom prst="rect">
              <a:avLst/>
            </a:prstGeom>
          </p:spPr>
          <p:txBody>
            <a:bodyPr wrap="none">
              <a:spAutoFit/>
            </a:bodyPr>
            <a:lstStyle/>
            <a:p>
              <a:pPr algn="ctr"/>
              <a:r>
                <a:rPr lang="zh-HK" altLang="zh-TW" sz="2400" dirty="0">
                  <a:latin typeface="標楷體" panose="03000509000000000000" pitchFamily="65" charset="-120"/>
                  <a:ea typeface="標楷體" panose="03000509000000000000" pitchFamily="65" charset="-120"/>
                </a:rPr>
                <a:t>促進香港</a:t>
              </a:r>
              <a:r>
                <a:rPr lang="zh-TW" altLang="en-US" sz="2400" dirty="0">
                  <a:latin typeface="標楷體" panose="03000509000000000000" pitchFamily="65" charset="-120"/>
                  <a:ea typeface="標楷體" panose="03000509000000000000" pitchFamily="65" charset="-120"/>
                </a:rPr>
                <a:t>的</a:t>
              </a:r>
              <a:r>
                <a:rPr lang="zh-HK" altLang="zh-TW" sz="2400" dirty="0">
                  <a:latin typeface="標楷體" panose="03000509000000000000" pitchFamily="65" charset="-120"/>
                  <a:ea typeface="標楷體" panose="03000509000000000000" pitchFamily="65" charset="-120"/>
                </a:rPr>
                <a:t>長遠發展</a:t>
              </a:r>
              <a:endParaRPr lang="zh-CN" altLang="en-US" sz="2400" dirty="0">
                <a:latin typeface="標楷體" panose="03000509000000000000" pitchFamily="65" charset="-120"/>
                <a:ea typeface="標楷體" panose="03000509000000000000" pitchFamily="65" charset="-120"/>
                <a:sym typeface="+mn-ea"/>
              </a:endParaRPr>
            </a:p>
          </p:txBody>
        </p:sp>
        <p:sp>
          <p:nvSpPr>
            <p:cNvPr id="43" name="矩形 42"/>
            <p:cNvSpPr/>
            <p:nvPr/>
          </p:nvSpPr>
          <p:spPr>
            <a:xfrm>
              <a:off x="5396271" y="2013155"/>
              <a:ext cx="2966274" cy="3392582"/>
            </a:xfrm>
            <a:prstGeom prst="rect">
              <a:avLst/>
            </a:prstGeom>
          </p:spPr>
          <p:txBody>
            <a:bodyPr wrap="square">
              <a:spAutoFit/>
            </a:bodyPr>
            <a:lstStyle/>
            <a:p>
              <a:pPr marL="457200" indent="-457200" algn="just">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依法保障香港居民和其他人的合法權利和自由，為香港營造了更穩定、更可預期的營商和發展環境，使香港更好發揮自身獨特地位和優勢。</a:t>
              </a:r>
              <a:endParaRPr lang="en-US" altLang="zh-TW" sz="2400" dirty="0">
                <a:latin typeface="標楷體" panose="03000509000000000000" pitchFamily="65" charset="-120"/>
                <a:ea typeface="標楷體" panose="03000509000000000000" pitchFamily="65" charset="-120"/>
              </a:endParaRPr>
            </a:p>
            <a:p>
              <a:pPr marL="457200" indent="-457200" algn="just" hangingPunct="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明確規定確保香港特別行政區內的財產和投資受法律保護，有利保持香港的繁榮和穩定，促進其長遠發展。</a:t>
              </a:r>
              <a:endParaRPr lang="en-US" altLang="zh-TW" sz="2400" dirty="0">
                <a:latin typeface="標楷體" panose="03000509000000000000" pitchFamily="65" charset="-120"/>
                <a:ea typeface="標楷體" panose="03000509000000000000" pitchFamily="65" charset="-120"/>
              </a:endParaRPr>
            </a:p>
            <a:p>
              <a:pPr marL="457200" indent="-457200" algn="just">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在維護國家安全和保障權利自由及經濟發展之間取得了良好平衡。有助於進一步增強國內外投資者對香港的信心，提升香港的國際形象，增強香港在國際社會的競爭力。</a:t>
              </a:r>
              <a:endParaRPr lang="en-US" altLang="zh-TW" sz="2400" dirty="0">
                <a:latin typeface="標楷體" panose="03000509000000000000" pitchFamily="65" charset="-120"/>
                <a:ea typeface="標楷體" panose="03000509000000000000" pitchFamily="65" charset="-120"/>
              </a:endParaRPr>
            </a:p>
          </p:txBody>
        </p:sp>
      </p:grpSp>
      <p:sp>
        <p:nvSpPr>
          <p:cNvPr id="10" name="文本框 8"/>
          <p:cNvSpPr txBox="1"/>
          <p:nvPr/>
        </p:nvSpPr>
        <p:spPr>
          <a:xfrm>
            <a:off x="129304" y="5147930"/>
            <a:ext cx="11642196" cy="1569660"/>
          </a:xfrm>
          <a:prstGeom prst="rect">
            <a:avLst/>
          </a:prstGeom>
          <a:noFill/>
        </p:spPr>
        <p:txBody>
          <a:bodyPr wrap="square" rtlCol="0" anchor="t">
            <a:spAutoFit/>
          </a:bodyPr>
          <a:lstStyle/>
          <a:p>
            <a:r>
              <a:rPr lang="zh-TW" altLang="en-US" sz="1200" dirty="0">
                <a:latin typeface="Times New Roman" panose="02020603050405020304" pitchFamily="18" charset="0"/>
                <a:ea typeface="DFKai-SB" panose="03000509000000000000" pitchFamily="65" charset="-120"/>
                <a:cs typeface="Times New Roman" panose="02020603050405020304" pitchFamily="18" charset="0"/>
                <a:sym typeface="+mn-ea"/>
              </a:rPr>
              <a:t>參考資料</a:t>
            </a:r>
            <a:r>
              <a:rPr lang="zh-CN" altLang="en-US" sz="1200" dirty="0">
                <a:latin typeface="Times New Roman" panose="02020603050405020304" pitchFamily="18" charset="0"/>
                <a:ea typeface="DFKai-SB" panose="03000509000000000000" pitchFamily="65" charset="-120"/>
                <a:cs typeface="Times New Roman" panose="02020603050405020304" pitchFamily="18" charset="0"/>
                <a:sym typeface="+mn-ea"/>
              </a:rPr>
              <a:t>：</a:t>
            </a:r>
            <a:endParaRPr lang="en-US" altLang="zh-CN" sz="1200" dirty="0">
              <a:latin typeface="Times New Roman" panose="02020603050405020304" pitchFamily="18" charset="0"/>
              <a:ea typeface="DFKai-SB" panose="03000509000000000000" pitchFamily="65" charset="-120"/>
              <a:cs typeface="Times New Roman" panose="02020603050405020304" pitchFamily="18" charset="0"/>
              <a:sym typeface="+mn-ea"/>
            </a:endParaRPr>
          </a:p>
          <a:p>
            <a:pPr marL="342900" indent="-342900">
              <a:buAutoNum type="arabicPeriod"/>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港澳平：香港</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維護國家安全條例草案</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平衡兼顧維護國家安全和保障權利自由及經濟發展</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，新華社，</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hlinkClick r:id="rId3"/>
              </a:rPr>
              <a:t>https://www.hmo.gov.cn/sgazx/gayw/202403/t20240308_38846.html</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Tx/>
              <a:buAutoNum type="arabicPeriod"/>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全國人大常委會法工委負責人就香港特別行政區制定</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發表談話</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，新華社，</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hlinkClick r:id="rId4"/>
              </a:rPr>
              <a:t>https://www.hmo.gov.cn/sgazx/gayw/202403/t20240320_38885.html</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Tx/>
              <a:buAutoNum type="arabicPeriod"/>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築牢安全根基，加快由治及興</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國務院港澳事務辦公室</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日。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hlinkClick r:id="rId5"/>
              </a:rPr>
              <a:t>https://www.hmo.gov.cn/xwzx/zwyw/202403/t20240319_38878.html?keyword=%E7%AD%91%E7%89%A2%E5%AE%89%E5%85%A8%E6%A0%B9%E5%9F%BA%20%E5%8A%A0%E5%BF%AB%E7%94%B1%E6%B2%BB%E5%8F%8A%E5%85%B4</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Rectangle 13"/>
          <p:cNvSpPr/>
          <p:nvPr/>
        </p:nvSpPr>
        <p:spPr>
          <a:xfrm>
            <a:off x="8782089" y="5276767"/>
            <a:ext cx="3308310" cy="923330"/>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pPr hangingPunct="0"/>
            <a:r>
              <a:rPr lang="zh-TW" altLang="en-US" sz="1750" dirty="0">
                <a:latin typeface="標楷體" panose="03000509000000000000" pitchFamily="65" charset="-120"/>
                <a:ea typeface="標楷體" panose="03000509000000000000" pitchFamily="65" charset="-120"/>
              </a:rPr>
              <a:t>學與教建議：教師可指導學生思考</a:t>
            </a:r>
            <a:r>
              <a:rPr lang="en-US" altLang="zh-TW" sz="1750" dirty="0">
                <a:latin typeface="標楷體" panose="03000509000000000000" pitchFamily="65" charset="-120"/>
                <a:ea typeface="標楷體" panose="03000509000000000000" pitchFamily="65" charset="-120"/>
              </a:rPr>
              <a:t>《</a:t>
            </a:r>
            <a:r>
              <a:rPr lang="zh-TW" altLang="en-US" sz="1750" dirty="0">
                <a:latin typeface="標楷體" panose="03000509000000000000" pitchFamily="65" charset="-120"/>
                <a:ea typeface="標楷體" panose="03000509000000000000" pitchFamily="65" charset="-120"/>
              </a:rPr>
              <a:t>維護國家安全條例</a:t>
            </a:r>
            <a:r>
              <a:rPr lang="en-US" altLang="zh-TW" sz="1750" dirty="0">
                <a:latin typeface="標楷體" panose="03000509000000000000" pitchFamily="65" charset="-120"/>
                <a:ea typeface="標楷體" panose="03000509000000000000" pitchFamily="65" charset="-120"/>
              </a:rPr>
              <a:t>》</a:t>
            </a:r>
            <a:r>
              <a:rPr lang="zh-TW" altLang="en-US" sz="1750" dirty="0">
                <a:latin typeface="標楷體" panose="03000509000000000000" pitchFamily="65" charset="-120"/>
                <a:ea typeface="標楷體" panose="03000509000000000000" pitchFamily="65" charset="-120"/>
              </a:rPr>
              <a:t>生效與促進香港長遠發展的關係。</a:t>
            </a:r>
            <a:endParaRPr lang="en-US" altLang="zh-TW" sz="1750" dirty="0">
              <a:latin typeface="標楷體" panose="03000509000000000000" pitchFamily="65" charset="-120"/>
              <a:ea typeface="標楷體" panose="03000509000000000000" pitchFamily="65" charset="-120"/>
            </a:endParaRPr>
          </a:p>
        </p:txBody>
      </p:sp>
      <p:sp>
        <p:nvSpPr>
          <p:cNvPr id="12" name="任意多边形: 形状 28"/>
          <p:cNvSpPr/>
          <p:nvPr/>
        </p:nvSpPr>
        <p:spPr>
          <a:xfrm>
            <a:off x="1739483" y="321962"/>
            <a:ext cx="8654473" cy="546616"/>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33993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977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977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a:lnSpc>
                <a:spcPct val="90000"/>
              </a:lnSpc>
              <a:spcBef>
                <a:spcPct val="0"/>
              </a:spcBef>
              <a:spcAft>
                <a:spcPct val="35000"/>
              </a:spcAft>
              <a:buClrTx/>
              <a:buNone/>
              <a:defRPr/>
            </a:pPr>
            <a:r>
              <a:rPr lang="zh-TW" altLang="en-US" sz="3600" b="1" dirty="0">
                <a:solidFill>
                  <a:schemeClr val="bg1"/>
                </a:solidFill>
                <a:latin typeface="標楷體" panose="03000509000000000000" pitchFamily="65" charset="-120"/>
                <a:ea typeface="標楷體" panose="03000509000000000000" pitchFamily="65" charset="-120"/>
              </a:rPr>
              <a:t>實施</a:t>
            </a:r>
            <a:r>
              <a:rPr lang="en-US" altLang="zh-TW" sz="3600" b="1" dirty="0">
                <a:solidFill>
                  <a:schemeClr val="bg1"/>
                </a:solidFill>
                <a:latin typeface="標楷體" panose="03000509000000000000" pitchFamily="65" charset="-120"/>
                <a:ea typeface="標楷體" panose="03000509000000000000" pitchFamily="65" charset="-120"/>
              </a:rPr>
              <a:t>《</a:t>
            </a:r>
            <a:r>
              <a:rPr lang="zh-TW" altLang="en-US" sz="3600" b="1" dirty="0">
                <a:solidFill>
                  <a:schemeClr val="bg1"/>
                </a:solidFill>
                <a:latin typeface="標楷體" panose="03000509000000000000" pitchFamily="65" charset="-120"/>
                <a:ea typeface="標楷體" panose="03000509000000000000" pitchFamily="65" charset="-120"/>
              </a:rPr>
              <a:t>維護國家安全條例</a:t>
            </a:r>
            <a:r>
              <a:rPr lang="en-US" altLang="zh-TW" sz="3600" b="1" dirty="0">
                <a:solidFill>
                  <a:schemeClr val="bg1"/>
                </a:solidFill>
                <a:latin typeface="標楷體" panose="03000509000000000000" pitchFamily="65" charset="-120"/>
                <a:ea typeface="標楷體" panose="03000509000000000000" pitchFamily="65" charset="-120"/>
              </a:rPr>
              <a:t>》</a:t>
            </a:r>
            <a:r>
              <a:rPr lang="zh-TW" altLang="en-US" sz="3600" b="1" dirty="0">
                <a:solidFill>
                  <a:schemeClr val="bg1"/>
                </a:solidFill>
                <a:latin typeface="標楷體" panose="03000509000000000000" pitchFamily="65" charset="-120"/>
                <a:ea typeface="標楷體" panose="03000509000000000000" pitchFamily="65" charset="-120"/>
              </a:rPr>
              <a:t>的重要意義</a:t>
            </a:r>
            <a:endParaRPr lang="zh-CN" altLang="en-US" sz="3600" b="1"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6026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a:extLst>
              <a:ext uri="{FF2B5EF4-FFF2-40B4-BE49-F238E27FC236}">
                <a16:creationId xmlns:a16="http://schemas.microsoft.com/office/drawing/2014/main" id="{A81FE230-5EF4-06DE-361E-9AF3B082B2A8}"/>
              </a:ext>
            </a:extLst>
          </p:cNvPr>
          <p:cNvGrpSpPr/>
          <p:nvPr/>
        </p:nvGrpSpPr>
        <p:grpSpPr>
          <a:xfrm>
            <a:off x="91024" y="500098"/>
            <a:ext cx="10227154" cy="1019892"/>
            <a:chOff x="977900" y="806450"/>
            <a:chExt cx="2603061" cy="682995"/>
          </a:xfrm>
        </p:grpSpPr>
        <p:sp>
          <p:nvSpPr>
            <p:cNvPr id="3" name="矩形 6">
              <a:extLst>
                <a:ext uri="{FF2B5EF4-FFF2-40B4-BE49-F238E27FC236}">
                  <a16:creationId xmlns:a16="http://schemas.microsoft.com/office/drawing/2014/main" id="{02032E0D-FEEB-0236-2255-B3406BD8A602}"/>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7">
              <a:extLst>
                <a:ext uri="{FF2B5EF4-FFF2-40B4-BE49-F238E27FC236}">
                  <a16:creationId xmlns:a16="http://schemas.microsoft.com/office/drawing/2014/main" id="{D2FE2322-7CD4-8560-7285-367AF6EE69E2}"/>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文本框 13">
              <a:extLst>
                <a:ext uri="{FF2B5EF4-FFF2-40B4-BE49-F238E27FC236}">
                  <a16:creationId xmlns:a16="http://schemas.microsoft.com/office/drawing/2014/main" id="{A6A26839-9B11-311C-481C-9C5ADF6F496C}"/>
                </a:ext>
              </a:extLst>
            </p:cNvPr>
            <p:cNvSpPr txBox="1">
              <a:spLocks noChangeArrowheads="1"/>
            </p:cNvSpPr>
            <p:nvPr/>
          </p:nvSpPr>
          <p:spPr bwMode="auto">
            <a:xfrm>
              <a:off x="1416975" y="891726"/>
              <a:ext cx="2163986" cy="59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標楷體" panose="03000509000000000000" pitchFamily="65" charset="-120"/>
                  <a:ea typeface="標楷體" panose="03000509000000000000" pitchFamily="65" charset="-120"/>
                </a:rPr>
                <a:t>為</a:t>
              </a:r>
              <a:r>
                <a:rPr lang="zh-TW" altLang="en-US" sz="2400" b="1" dirty="0" smtClean="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一國兩制」</a:t>
              </a:r>
              <a:r>
                <a:rPr lang="zh-CN" altLang="en-US" sz="2400" b="1" dirty="0">
                  <a:solidFill>
                    <a:schemeClr val="dk1"/>
                  </a:solidFill>
                  <a:latin typeface="標楷體" panose="03000509000000000000" pitchFamily="65" charset="-120"/>
                  <a:ea typeface="標楷體" panose="03000509000000000000" pitchFamily="65" charset="-120"/>
                </a:rPr>
                <a:t>實踐行穩致遠提供更加堅實的制度保障</a:t>
              </a:r>
              <a:endParaRPr lang="en-US" altLang="zh-CN" sz="2400" b="1" dirty="0">
                <a:solidFill>
                  <a:schemeClr val="dk1"/>
                </a:solidFill>
                <a:latin typeface="標楷體" panose="03000509000000000000" pitchFamily="65" charset="-120"/>
                <a:ea typeface="標楷體" panose="03000509000000000000" pitchFamily="65" charset="-120"/>
              </a:endParaRPr>
            </a:p>
            <a:p>
              <a:endParaRPr lang="zh-CN" altLang="en-US" sz="2800" b="1" dirty="0">
                <a:latin typeface="標楷體" panose="03000509000000000000" pitchFamily="65" charset="-120"/>
                <a:ea typeface="標楷體" panose="03000509000000000000" pitchFamily="65" charset="-120"/>
              </a:endParaRPr>
            </a:p>
          </p:txBody>
        </p:sp>
        <p:cxnSp>
          <p:nvCxnSpPr>
            <p:cNvPr id="6" name="直接连接符 30">
              <a:extLst>
                <a:ext uri="{FF2B5EF4-FFF2-40B4-BE49-F238E27FC236}">
                  <a16:creationId xmlns:a16="http://schemas.microsoft.com/office/drawing/2014/main" id="{29735CFD-FCFE-F9AD-5C5B-61C04793BD3F}"/>
                </a:ext>
              </a:extLst>
            </p:cNvPr>
            <p:cNvCxnSpPr>
              <a:cxnSpLocks/>
            </p:cNvCxnSpPr>
            <p:nvPr/>
          </p:nvCxnSpPr>
          <p:spPr>
            <a:xfrm flipV="1">
              <a:off x="1404938" y="1168749"/>
              <a:ext cx="2018285" cy="4367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369743" y="1154794"/>
            <a:ext cx="11247220" cy="923330"/>
          </a:xfrm>
          <a:prstGeom prst="rect">
            <a:avLst/>
          </a:prstGeom>
          <a:solidFill>
            <a:schemeClr val="accent1">
              <a:lumMod val="20000"/>
              <a:lumOff val="80000"/>
            </a:schemeClr>
          </a:solidFill>
        </p:spPr>
        <p:txBody>
          <a:bodyPr wrap="square" rtlCol="0">
            <a:spAutoFit/>
          </a:bodyPr>
          <a:lstStyle/>
          <a:p>
            <a:pPr algn="just"/>
            <a:r>
              <a:rPr lang="zh-HK" altLang="zh-TW" dirty="0">
                <a:latin typeface="Times New Roman" panose="02020603050405020304" pitchFamily="18" charset="0"/>
                <a:ea typeface="標楷體" panose="03000509000000000000" pitchFamily="65" charset="-120"/>
                <a:cs typeface="Times New Roman" panose="02020603050405020304" pitchFamily="18" charset="0"/>
              </a:rPr>
              <a:t>中央港澳工作辦公室主任、國務院港澳事務辦公室主任夏寶龍在</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2024</a:t>
            </a:r>
            <a:r>
              <a:rPr lang="zh-HK" altLang="zh-TW" dirty="0">
                <a:latin typeface="Times New Roman" panose="02020603050405020304" pitchFamily="18" charset="0"/>
                <a:ea typeface="標楷體" panose="03000509000000000000" pitchFamily="65" charset="-120"/>
                <a:cs typeface="Times New Roman" panose="02020603050405020304" pitchFamily="18" charset="0"/>
              </a:rPr>
              <a:t>年「全民國家安全教育日」開幕典禮上的致辭</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時</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HK" altLang="zh-TW" dirty="0">
                <a:latin typeface="Times New Roman" panose="02020603050405020304" pitchFamily="18" charset="0"/>
                <a:ea typeface="標楷體" panose="03000509000000000000" pitchFamily="65" charset="-120"/>
                <a:cs typeface="Times New Roman" panose="02020603050405020304" pitchFamily="18" charset="0"/>
              </a:rPr>
              <a:t>從維護和推進</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HK" altLang="zh-TW" dirty="0">
                <a:latin typeface="Times New Roman" panose="02020603050405020304" pitchFamily="18" charset="0"/>
                <a:ea typeface="標楷體" panose="03000509000000000000" pitchFamily="65" charset="-120"/>
                <a:cs typeface="Times New Roman" panose="02020603050405020304" pitchFamily="18" charset="0"/>
              </a:rPr>
              <a:t>一國兩制」發展的角度</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HK" altLang="zh-TW" dirty="0">
                <a:latin typeface="Times New Roman" panose="02020603050405020304" pitchFamily="18" charset="0"/>
                <a:ea typeface="標楷體" panose="03000509000000000000" pitchFamily="65" charset="-120"/>
                <a:cs typeface="Times New Roman" panose="02020603050405020304" pitchFamily="18" charset="0"/>
              </a:rPr>
              <a:t>指出</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zh-HK" altLang="zh-TW" dirty="0">
                <a:latin typeface="Times New Roman" panose="02020603050405020304" pitchFamily="18" charset="0"/>
                <a:ea typeface="標楷體" panose="03000509000000000000" pitchFamily="65" charset="-120"/>
                <a:cs typeface="Times New Roman" panose="02020603050405020304" pitchFamily="18" charset="0"/>
              </a:rPr>
              <a:t>刊憲實施</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是具有</a:t>
            </a:r>
            <a:r>
              <a:rPr lang="zh-HK" altLang="zh-TW" dirty="0">
                <a:latin typeface="Times New Roman" panose="02020603050405020304" pitchFamily="18" charset="0"/>
                <a:ea typeface="標楷體" panose="03000509000000000000" pitchFamily="65" charset="-120"/>
                <a:cs typeface="Times New Roman" panose="02020603050405020304" pitchFamily="18" charset="0"/>
              </a:rPr>
              <a:t>里</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程碑意義的大事，對香港實現由治及興、保持長治久安和長期繁榮穩定，</a:t>
            </a:r>
            <a:r>
              <a:rPr lang="zh-HK" altLang="zh-TW" dirty="0">
                <a:latin typeface="Times New Roman" panose="02020603050405020304" pitchFamily="18" charset="0"/>
                <a:ea typeface="標楷體" panose="03000509000000000000" pitchFamily="65" charset="-120"/>
                <a:cs typeface="Times New Roman" panose="02020603050405020304" pitchFamily="18" charset="0"/>
              </a:rPr>
              <a:t>都</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具有深遠影響。</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文本框 17">
            <a:extLst>
              <a:ext uri="{FF2B5EF4-FFF2-40B4-BE49-F238E27FC236}">
                <a16:creationId xmlns:a16="http://schemas.microsoft.com/office/drawing/2014/main" id="{7DB115EF-4DD6-4270-87BB-7FBE6F16C951}"/>
              </a:ext>
            </a:extLst>
          </p:cNvPr>
          <p:cNvSpPr txBox="1"/>
          <p:nvPr/>
        </p:nvSpPr>
        <p:spPr>
          <a:xfrm>
            <a:off x="300075" y="2367625"/>
            <a:ext cx="11534129" cy="3316292"/>
          </a:xfrm>
          <a:prstGeom prst="rect">
            <a:avLst/>
          </a:prstGeom>
          <a:solidFill>
            <a:srgbClr val="CCFFCC"/>
          </a:solidFill>
          <a:ln>
            <a:noFill/>
          </a:ln>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節錄自夏寶龍主任在「</a:t>
            </a:r>
            <a:r>
              <a:rPr lang="zh-CN"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全民國家安全教育日</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」開幕典禮上</a:t>
            </a:r>
            <a:r>
              <a:rPr lang="zh-CN"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的致辭</a:t>
            </a:r>
            <a:endParaRPr lang="en-US" altLang="zh-CN"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just" hangingPunct="0"/>
            <a:r>
              <a:rPr lang="zh-CN" altLang="en-US"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習近平主席提出總體國家安全觀已經</a:t>
            </a:r>
            <a:r>
              <a:rPr lang="en-US" altLang="zh-CN"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a:t>
            </a:r>
            <a:r>
              <a:rPr lang="zh-CN" altLang="en-US"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周年了，他強調，要</a:t>
            </a:r>
            <a:r>
              <a:rPr lang="zh-TW" altLang="en-US"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統籌發展和安全，貫徹總體國家安全觀，健全國家安全體系，增強維護國家安全能力</a:t>
            </a:r>
            <a:r>
              <a:rPr lang="zh-TW" altLang="en-US"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，指出</a:t>
            </a:r>
            <a:r>
              <a:rPr lang="zh-TW" altLang="en-US"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一國兩制</a:t>
            </a:r>
            <a:r>
              <a:rPr lang="en-US" altLang="zh-TW"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的根本宗旨是維護國家主權、安全、發展利益，保持香港、澳門長期繁榮穩定</a:t>
            </a:r>
            <a:r>
              <a:rPr lang="zh-TW" altLang="en-US"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。習近平主席的這些重要論述，深刻揭示了</a:t>
            </a:r>
            <a:r>
              <a:rPr lang="zh-TW" altLang="en-US"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一國兩制</a:t>
            </a:r>
            <a:r>
              <a:rPr lang="zh-TW" altLang="en-US"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的初心使命，為做好維護國家安全工作，加快推動香港由治及興，確保</a:t>
            </a:r>
            <a:r>
              <a:rPr lang="zh-TW" altLang="en-US"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「一國兩制」</a:t>
            </a:r>
            <a:r>
              <a:rPr lang="zh-CN" altLang="en-US"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實踐行穩致遠提供了根本遵循。</a:t>
            </a:r>
            <a:endParaRPr lang="zh-TW" altLang="en-US" sz="235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資料來源：</a:t>
            </a: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在新起點上攜手共創香港由治及興美好未來 不斷譜寫</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一國兩制</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實踐精彩華章</a:t>
            </a:r>
            <a:r>
              <a:rPr lang="en-US" altLang="zh-CN"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在香港特別行政區</a:t>
            </a:r>
            <a:r>
              <a:rPr lang="en-US" altLang="zh-CN"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2024</a:t>
            </a:r>
            <a:r>
              <a:rPr lang="zh-CN"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全民國家安全教育日</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開幕典禮上的致辭</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國務院港澳事務辦公室</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日。 </a:t>
            </a:r>
            <a:r>
              <a:rPr lang="en-US" altLang="zh-TW"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hlinkClick r:id="rId2"/>
              </a:rPr>
              <a:t>https://www.hmo.gov.cn/gab/bld/xbl/gzdt/202404/t20240415_38958.html</a:t>
            </a:r>
            <a:endParaRPr lang="en-US" altLang="zh-TW"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Rectangle 13"/>
          <p:cNvSpPr/>
          <p:nvPr/>
        </p:nvSpPr>
        <p:spPr>
          <a:xfrm>
            <a:off x="5524721" y="5818945"/>
            <a:ext cx="5775149" cy="830997"/>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pPr hangingPunct="0"/>
            <a:r>
              <a:rPr lang="zh-TW" altLang="en-US" sz="2400" dirty="0">
                <a:latin typeface="標楷體" panose="03000509000000000000" pitchFamily="65" charset="-120"/>
                <a:ea typeface="標楷體" panose="03000509000000000000" pitchFamily="65" charset="-120"/>
              </a:rPr>
              <a:t>學與教建議：教師可指導學生思考他們可以如何履行維護國家安全的責任。</a:t>
            </a:r>
            <a:endParaRPr lang="en-US" altLang="zh-TW" sz="2400" dirty="0">
              <a:latin typeface="標楷體" panose="03000509000000000000" pitchFamily="65" charset="-120"/>
              <a:ea typeface="標楷體" panose="03000509000000000000" pitchFamily="65" charset="-120"/>
            </a:endParaRPr>
          </a:p>
        </p:txBody>
      </p:sp>
      <p:sp>
        <p:nvSpPr>
          <p:cNvPr id="12" name="任意多边形: 形状 28"/>
          <p:cNvSpPr/>
          <p:nvPr/>
        </p:nvSpPr>
        <p:spPr>
          <a:xfrm>
            <a:off x="2404921" y="154291"/>
            <a:ext cx="7653480" cy="491217"/>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33993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977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977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a:lnSpc>
                <a:spcPct val="90000"/>
              </a:lnSpc>
              <a:spcBef>
                <a:spcPct val="0"/>
              </a:spcBef>
              <a:spcAft>
                <a:spcPct val="35000"/>
              </a:spcAft>
              <a:buClrTx/>
              <a:buNone/>
              <a:defRPr/>
            </a:pPr>
            <a:r>
              <a:rPr lang="zh-TW" altLang="en-US" sz="3200" b="1" dirty="0">
                <a:solidFill>
                  <a:schemeClr val="bg1"/>
                </a:solidFill>
                <a:latin typeface="標楷體" panose="03000509000000000000" pitchFamily="65" charset="-120"/>
                <a:ea typeface="標楷體" panose="03000509000000000000" pitchFamily="65" charset="-120"/>
              </a:rPr>
              <a:t>實施</a:t>
            </a:r>
            <a:r>
              <a:rPr lang="en-US" altLang="zh-TW" sz="3200" b="1" dirty="0">
                <a:solidFill>
                  <a:schemeClr val="bg1"/>
                </a:solidFill>
                <a:latin typeface="標楷體" panose="03000509000000000000" pitchFamily="65" charset="-120"/>
                <a:ea typeface="標楷體" panose="03000509000000000000" pitchFamily="65" charset="-120"/>
              </a:rPr>
              <a:t>《</a:t>
            </a:r>
            <a:r>
              <a:rPr lang="zh-TW" altLang="en-US" sz="3200" b="1" dirty="0">
                <a:solidFill>
                  <a:schemeClr val="bg1"/>
                </a:solidFill>
                <a:latin typeface="標楷體" panose="03000509000000000000" pitchFamily="65" charset="-120"/>
                <a:ea typeface="標楷體" panose="03000509000000000000" pitchFamily="65" charset="-120"/>
              </a:rPr>
              <a:t>維護國家安全條例</a:t>
            </a:r>
            <a:r>
              <a:rPr lang="en-US" altLang="zh-TW" sz="3200" b="1" dirty="0">
                <a:solidFill>
                  <a:schemeClr val="bg1"/>
                </a:solidFill>
                <a:latin typeface="標楷體" panose="03000509000000000000" pitchFamily="65" charset="-120"/>
                <a:ea typeface="標楷體" panose="03000509000000000000" pitchFamily="65" charset="-120"/>
              </a:rPr>
              <a:t>》</a:t>
            </a:r>
            <a:r>
              <a:rPr lang="zh-TW" altLang="en-US" sz="3200" b="1" dirty="0">
                <a:solidFill>
                  <a:schemeClr val="bg1"/>
                </a:solidFill>
                <a:latin typeface="標楷體" panose="03000509000000000000" pitchFamily="65" charset="-120"/>
                <a:ea typeface="標楷體" panose="03000509000000000000" pitchFamily="65" charset="-120"/>
              </a:rPr>
              <a:t>的重要意義</a:t>
            </a:r>
            <a:endParaRPr lang="zh-CN" altLang="en-US" sz="3200" b="1"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1483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90"/>
                                          </p:val>
                                        </p:tav>
                                        <p:tav tm="100000">
                                          <p:val>
                                            <p:fltVal val="0"/>
                                          </p:val>
                                        </p:tav>
                                      </p:tavLst>
                                    </p:anim>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6">
            <a:extLst>
              <a:ext uri="{FF2B5EF4-FFF2-40B4-BE49-F238E27FC236}">
                <a16:creationId xmlns:a16="http://schemas.microsoft.com/office/drawing/2014/main" id="{89B18CCC-37AE-419E-946A-4E7632CC64FF}"/>
              </a:ext>
            </a:extLst>
          </p:cNvPr>
          <p:cNvGrpSpPr/>
          <p:nvPr/>
        </p:nvGrpSpPr>
        <p:grpSpPr>
          <a:xfrm>
            <a:off x="689438" y="240186"/>
            <a:ext cx="8958818" cy="656734"/>
            <a:chOff x="977900" y="620415"/>
            <a:chExt cx="2706252" cy="611485"/>
          </a:xfrm>
        </p:grpSpPr>
        <p:sp>
          <p:nvSpPr>
            <p:cNvPr id="24" name="矩形 6">
              <a:extLst>
                <a:ext uri="{FF2B5EF4-FFF2-40B4-BE49-F238E27FC236}">
                  <a16:creationId xmlns:a16="http://schemas.microsoft.com/office/drawing/2014/main" id="{9A7D10A1-CC9C-4566-8AE8-CCE35F38A56B}"/>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矩形 7">
              <a:extLst>
                <a:ext uri="{FF2B5EF4-FFF2-40B4-BE49-F238E27FC236}">
                  <a16:creationId xmlns:a16="http://schemas.microsoft.com/office/drawing/2014/main" id="{5FCD6EA3-4547-49E8-932D-35E1AFEC328F}"/>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文本框 13">
              <a:extLst>
                <a:ext uri="{FF2B5EF4-FFF2-40B4-BE49-F238E27FC236}">
                  <a16:creationId xmlns:a16="http://schemas.microsoft.com/office/drawing/2014/main" id="{82545C8E-A2C9-48E4-B1B9-1AFBFBFEDDD9}"/>
                </a:ext>
              </a:extLst>
            </p:cNvPr>
            <p:cNvSpPr txBox="1">
              <a:spLocks noChangeArrowheads="1"/>
            </p:cNvSpPr>
            <p:nvPr/>
          </p:nvSpPr>
          <p:spPr bwMode="auto">
            <a:xfrm>
              <a:off x="1372752" y="620415"/>
              <a:ext cx="2311400" cy="4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維護國家安全條例</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制定</a:t>
              </a:r>
              <a:r>
                <a:rPr lang="zh-TW" altLang="en-US" sz="2800" b="1" dirty="0">
                  <a:latin typeface="標楷體" panose="03000509000000000000" pitchFamily="65" charset="-120"/>
                  <a:ea typeface="標楷體" panose="03000509000000000000" pitchFamily="65" charset="-120"/>
                  <a:sym typeface="Microsoft YaHei" panose="020B0503020204020204" pitchFamily="34" charset="-122"/>
                </a:rPr>
                <a:t>過程</a:t>
              </a:r>
              <a:endParaRPr lang="zh-CN" altLang="en-US" sz="2800" b="1" dirty="0">
                <a:latin typeface="標楷體" panose="03000509000000000000" pitchFamily="65" charset="-120"/>
                <a:ea typeface="標楷體" panose="03000509000000000000" pitchFamily="65" charset="-120"/>
              </a:endParaRPr>
            </a:p>
          </p:txBody>
        </p:sp>
        <p:cxnSp>
          <p:nvCxnSpPr>
            <p:cNvPr id="27" name="直接连接符 30">
              <a:extLst>
                <a:ext uri="{FF2B5EF4-FFF2-40B4-BE49-F238E27FC236}">
                  <a16:creationId xmlns:a16="http://schemas.microsoft.com/office/drawing/2014/main" id="{DC46DE46-08BF-4648-9F3F-007F2D747F31}"/>
                </a:ext>
              </a:extLst>
            </p:cNvPr>
            <p:cNvCxnSpPr>
              <a:cxnSpLocks/>
            </p:cNvCxnSpPr>
            <p:nvPr/>
          </p:nvCxnSpPr>
          <p:spPr>
            <a:xfrm>
              <a:off x="1372752" y="1169987"/>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8" name="文本框 17">
            <a:extLst>
              <a:ext uri="{FF2B5EF4-FFF2-40B4-BE49-F238E27FC236}">
                <a16:creationId xmlns:a16="http://schemas.microsoft.com/office/drawing/2014/main" id="{7DB115EF-4DD6-4270-87BB-7FBE6F16C951}"/>
              </a:ext>
            </a:extLst>
          </p:cNvPr>
          <p:cNvSpPr txBox="1"/>
          <p:nvPr/>
        </p:nvSpPr>
        <p:spPr>
          <a:xfrm>
            <a:off x="2871883" y="876027"/>
            <a:ext cx="8949231" cy="4672048"/>
          </a:xfrm>
          <a:prstGeom prst="rect">
            <a:avLst/>
          </a:prstGeom>
          <a:solidFill>
            <a:srgbClr val="CCFFFF"/>
          </a:solidFill>
          <a:ln>
            <a:noFill/>
          </a:ln>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just">
              <a:lnSpc>
                <a:spcPct val="120000"/>
              </a:lnSpc>
              <a:spcBef>
                <a:spcPct val="20000"/>
              </a:spcBef>
            </a:pPr>
            <a:r>
              <a:rPr lang="zh-CN" altLang="en-US" sz="2400" dirty="0">
                <a:solidFill>
                  <a:schemeClr val="tx1"/>
                </a:solidFill>
                <a:latin typeface="DFKai-SB" panose="03000509000000000000" pitchFamily="65" charset="-120"/>
                <a:ea typeface="DFKai-SB" panose="03000509000000000000" pitchFamily="65" charset="-120"/>
                <a:sym typeface="仿宋_GB2312" charset="-122"/>
              </a:rPr>
              <a:t>第十三屆</a:t>
            </a:r>
            <a:r>
              <a:rPr lang="zh-CN" altLang="en-US" sz="2400" b="1" dirty="0">
                <a:solidFill>
                  <a:srgbClr val="0033CC"/>
                </a:solidFill>
                <a:latin typeface="DFKai-SB" panose="03000509000000000000" pitchFamily="65" charset="-120"/>
                <a:ea typeface="DFKai-SB" panose="03000509000000000000" pitchFamily="65" charset="-120"/>
                <a:sym typeface="仿宋_GB2312" charset="-122"/>
              </a:rPr>
              <a:t>全國人民代表大會</a:t>
            </a:r>
            <a:r>
              <a:rPr lang="zh-CN" altLang="en-US" sz="2400" dirty="0">
                <a:solidFill>
                  <a:schemeClr val="tx1"/>
                </a:solidFill>
                <a:latin typeface="DFKai-SB" panose="03000509000000000000" pitchFamily="65" charset="-120"/>
                <a:ea typeface="DFKai-SB" panose="03000509000000000000" pitchFamily="65" charset="-120"/>
                <a:sym typeface="仿宋_GB2312" charset="-122"/>
              </a:rPr>
              <a:t>第三次會議</a:t>
            </a:r>
            <a:r>
              <a:rPr lang="zh-CN" altLang="en-US" sz="2400" b="1" dirty="0">
                <a:solidFill>
                  <a:srgbClr val="0033CC"/>
                </a:solidFill>
                <a:latin typeface="DFKai-SB" panose="03000509000000000000" pitchFamily="65" charset="-120"/>
                <a:ea typeface="DFKai-SB" panose="03000509000000000000" pitchFamily="65" charset="-120"/>
                <a:sym typeface="仿宋_GB2312" charset="-122"/>
              </a:rPr>
              <a:t>通過《關於建立健全香港特別行政區維護國家安全的法律制度和執行機制的決定》</a:t>
            </a:r>
            <a:r>
              <a:rPr lang="zh-CN" altLang="en-US" sz="2400" dirty="0">
                <a:solidFill>
                  <a:schemeClr val="tx1"/>
                </a:solidFill>
                <a:latin typeface="DFKai-SB" panose="03000509000000000000" pitchFamily="65" charset="-120"/>
                <a:ea typeface="DFKai-SB" panose="03000509000000000000" pitchFamily="65" charset="-120"/>
                <a:sym typeface="仿宋_GB2312" charset="-122"/>
              </a:rPr>
              <a:t>：</a:t>
            </a:r>
            <a:endParaRPr lang="en-US" altLang="zh-HK" sz="2400" dirty="0">
              <a:solidFill>
                <a:schemeClr val="tx1"/>
              </a:solidFill>
              <a:latin typeface="DFKai-SB" panose="03000509000000000000" pitchFamily="65" charset="-120"/>
              <a:ea typeface="DFKai-SB" panose="03000509000000000000" pitchFamily="65" charset="-120"/>
              <a:sym typeface="仿宋_GB2312" charset="-122"/>
            </a:endParaRPr>
          </a:p>
          <a:p>
            <a:pPr algn="just"/>
            <a:r>
              <a:rPr lang="zh-CN" altLang="en-US" sz="2400" dirty="0">
                <a:solidFill>
                  <a:schemeClr val="tx1"/>
                </a:solidFill>
                <a:latin typeface="DFKai-SB" panose="03000509000000000000" pitchFamily="65" charset="-120"/>
                <a:ea typeface="DFKai-SB" panose="03000509000000000000" pitchFamily="65" charset="-120"/>
                <a:sym typeface="仿宋_GB2312" charset="-122"/>
              </a:rPr>
              <a:t>授權全國人民代表大會常務委員會就建立健全香港維護國家安全的法律制度和執行機制制定相關法律，切實防範、制止和懲治任何分裂國家、顛覆國家政權、組織實施恐怖活動等嚴重危害國家安全的行為和活動以及外國和境外勢力</a:t>
            </a:r>
            <a:r>
              <a:rPr lang="zh-TW" altLang="en-US" sz="2400" dirty="0">
                <a:solidFill>
                  <a:schemeClr val="tx1"/>
                </a:solidFill>
                <a:latin typeface="DFKai-SB" panose="03000509000000000000" pitchFamily="65" charset="-120"/>
                <a:ea typeface="DFKai-SB" panose="03000509000000000000" pitchFamily="65" charset="-120"/>
                <a:sym typeface="仿宋_GB2312" charset="-122"/>
              </a:rPr>
              <a:t>干</a:t>
            </a:r>
            <a:r>
              <a:rPr lang="zh-CN" altLang="en-US" sz="2400" dirty="0">
                <a:solidFill>
                  <a:schemeClr val="tx1"/>
                </a:solidFill>
                <a:latin typeface="DFKai-SB" panose="03000509000000000000" pitchFamily="65" charset="-120"/>
                <a:ea typeface="DFKai-SB" panose="03000509000000000000" pitchFamily="65" charset="-120"/>
                <a:sym typeface="仿宋_GB2312" charset="-122"/>
              </a:rPr>
              <a:t>預香港特別行政區事務的活動。</a:t>
            </a:r>
            <a:endParaRPr lang="en-US" altLang="zh-CN" sz="2400" dirty="0">
              <a:solidFill>
                <a:schemeClr val="tx1"/>
              </a:solidFill>
              <a:latin typeface="DFKai-SB" panose="03000509000000000000" pitchFamily="65" charset="-120"/>
              <a:ea typeface="DFKai-SB" panose="03000509000000000000" pitchFamily="65" charset="-120"/>
              <a:sym typeface="仿宋_GB2312" charset="-122"/>
            </a:endParaRPr>
          </a:p>
          <a:p>
            <a:endParaRPr lang="en-US" altLang="zh-HK" sz="2400" dirty="0">
              <a:solidFill>
                <a:schemeClr val="tx1"/>
              </a:solidFill>
              <a:latin typeface="DFKai-SB" panose="03000509000000000000" pitchFamily="65" charset="-120"/>
              <a:ea typeface="DFKai-SB" panose="03000509000000000000" pitchFamily="65" charset="-120"/>
              <a:sym typeface="仿宋_GB2312" charset="-122"/>
            </a:endParaRPr>
          </a:p>
          <a:p>
            <a:endParaRPr lang="en-US" altLang="zh-HK" sz="2400" dirty="0">
              <a:solidFill>
                <a:schemeClr val="tx1"/>
              </a:solidFill>
              <a:latin typeface="DFKai-SB" panose="03000509000000000000" pitchFamily="65" charset="-120"/>
              <a:ea typeface="DFKai-SB" panose="03000509000000000000" pitchFamily="65" charset="-120"/>
              <a:sym typeface="仿宋_GB2312" charset="-122"/>
            </a:endParaRPr>
          </a:p>
          <a:p>
            <a:pPr latinLnBrk="1"/>
            <a:r>
              <a:rPr lang="zh-CN" altLang="en-US" sz="2400" dirty="0">
                <a:solidFill>
                  <a:schemeClr val="tx1"/>
                </a:solidFill>
                <a:latin typeface="DFKai-SB" panose="03000509000000000000" pitchFamily="65" charset="-120"/>
                <a:ea typeface="DFKai-SB" panose="03000509000000000000" pitchFamily="65" charset="-120"/>
              </a:rPr>
              <a:t>全國人大常委會制定的</a:t>
            </a:r>
            <a:r>
              <a:rPr lang="en-US" altLang="zh-TW" sz="2400" dirty="0" smtClean="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香港國安法</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刊憲實施</a:t>
            </a:r>
            <a:r>
              <a:rPr lang="zh-CN" altLang="en-US" sz="2400" dirty="0">
                <a:solidFill>
                  <a:schemeClr val="tx1"/>
                </a:solidFill>
                <a:latin typeface="DFKai-SB" panose="03000509000000000000" pitchFamily="65" charset="-120"/>
                <a:ea typeface="DFKai-SB" panose="03000509000000000000" pitchFamily="65" charset="-120"/>
                <a:sym typeface="仿宋_GB2312" charset="-122"/>
              </a:rPr>
              <a:t>。</a:t>
            </a:r>
            <a:endParaRPr lang="zh-TW" altLang="en-US" sz="2400" dirty="0">
              <a:solidFill>
                <a:schemeClr val="tx1"/>
              </a:solidFill>
              <a:latin typeface="DFKai-SB" panose="03000509000000000000" pitchFamily="65" charset="-120"/>
              <a:ea typeface="DFKai-SB" panose="03000509000000000000" pitchFamily="65" charset="-120"/>
            </a:endParaRPr>
          </a:p>
          <a:p>
            <a:pPr latinLnBrk="1"/>
            <a:endParaRPr lang="en-US" altLang="zh-TW" sz="2400" dirty="0">
              <a:solidFill>
                <a:schemeClr val="tx1"/>
              </a:solidFill>
              <a:latin typeface="DFKai-SB" panose="03000509000000000000" pitchFamily="65" charset="-120"/>
              <a:ea typeface="DFKai-SB" panose="03000509000000000000" pitchFamily="65" charset="-120"/>
            </a:endParaRPr>
          </a:p>
          <a:p>
            <a:pPr latinLnBrk="1"/>
            <a:r>
              <a:rPr lang="zh-TW" altLang="en-US" sz="2400" b="1" dirty="0">
                <a:solidFill>
                  <a:srgbClr val="0033CC"/>
                </a:solidFill>
                <a:latin typeface="DFKai-SB" panose="03000509000000000000" pitchFamily="65" charset="-120"/>
                <a:ea typeface="DFKai-SB" panose="03000509000000000000" pitchFamily="65" charset="-120"/>
              </a:rPr>
              <a:t>施政報告提出維護國安條例本地立法時間表。</a:t>
            </a:r>
          </a:p>
        </p:txBody>
      </p:sp>
      <p:grpSp>
        <p:nvGrpSpPr>
          <p:cNvPr id="11" name="组合 26">
            <a:extLst>
              <a:ext uri="{FF2B5EF4-FFF2-40B4-BE49-F238E27FC236}">
                <a16:creationId xmlns:a16="http://schemas.microsoft.com/office/drawing/2014/main" id="{C4920005-12BC-4B2B-ACA5-65B8D46A33CB}"/>
              </a:ext>
            </a:extLst>
          </p:cNvPr>
          <p:cNvGrpSpPr/>
          <p:nvPr/>
        </p:nvGrpSpPr>
        <p:grpSpPr>
          <a:xfrm>
            <a:off x="223348" y="1153111"/>
            <a:ext cx="2755764" cy="498278"/>
            <a:chOff x="1002147" y="187778"/>
            <a:chExt cx="2674938" cy="1687509"/>
          </a:xfrm>
        </p:grpSpPr>
        <p:sp>
          <p:nvSpPr>
            <p:cNvPr id="12" name="矩形 6">
              <a:extLst>
                <a:ext uri="{FF2B5EF4-FFF2-40B4-BE49-F238E27FC236}">
                  <a16:creationId xmlns:a16="http://schemas.microsoft.com/office/drawing/2014/main" id="{5C570427-31EB-45C7-8E2D-1A1B527BF4D9}"/>
                </a:ext>
              </a:extLst>
            </p:cNvPr>
            <p:cNvSpPr/>
            <p:nvPr/>
          </p:nvSpPr>
          <p:spPr>
            <a:xfrm>
              <a:off x="1002147" y="1372933"/>
              <a:ext cx="363537" cy="3635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矩形 7">
              <a:extLst>
                <a:ext uri="{FF2B5EF4-FFF2-40B4-BE49-F238E27FC236}">
                  <a16:creationId xmlns:a16="http://schemas.microsoft.com/office/drawing/2014/main" id="{15A310ED-077D-4C0D-B723-9A71B1F2D25C}"/>
                </a:ext>
              </a:extLst>
            </p:cNvPr>
            <p:cNvSpPr/>
            <p:nvPr/>
          </p:nvSpPr>
          <p:spPr>
            <a:xfrm>
              <a:off x="1062471" y="1554703"/>
              <a:ext cx="303213" cy="290513"/>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文本框 13">
              <a:extLst>
                <a:ext uri="{FF2B5EF4-FFF2-40B4-BE49-F238E27FC236}">
                  <a16:creationId xmlns:a16="http://schemas.microsoft.com/office/drawing/2014/main" id="{BB093143-3EFA-45BD-BFA2-FAB4B3EC902A}"/>
                </a:ext>
              </a:extLst>
            </p:cNvPr>
            <p:cNvSpPr txBox="1">
              <a:spLocks noChangeArrowheads="1"/>
            </p:cNvSpPr>
            <p:nvPr/>
          </p:nvSpPr>
          <p:spPr bwMode="auto">
            <a:xfrm>
              <a:off x="1365684" y="187778"/>
              <a:ext cx="2311401" cy="168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0000"/>
                </a:lnSpc>
                <a:spcBef>
                  <a:spcPct val="20000"/>
                </a:spcBef>
              </a:pPr>
              <a:r>
                <a:rPr lang="en-US" altLang="zh-HK"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2020</a:t>
              </a:r>
              <a:r>
                <a:rPr lang="zh-CN" altLang="en-US"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年</a:t>
              </a:r>
              <a:r>
                <a:rPr lang="en-US" altLang="zh-HK"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5</a:t>
              </a:r>
              <a:r>
                <a:rPr lang="zh-CN" altLang="en-US"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月</a:t>
              </a:r>
              <a:r>
                <a:rPr lang="en-US" altLang="zh-HK"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28</a:t>
              </a:r>
              <a:r>
                <a:rPr lang="zh-CN" altLang="en-US"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日</a:t>
              </a:r>
              <a:endParaRPr lang="en-US" altLang="zh-CN"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endParaRPr>
            </a:p>
          </p:txBody>
        </p:sp>
        <p:cxnSp>
          <p:nvCxnSpPr>
            <p:cNvPr id="15" name="直接连接符 30">
              <a:extLst>
                <a:ext uri="{FF2B5EF4-FFF2-40B4-BE49-F238E27FC236}">
                  <a16:creationId xmlns:a16="http://schemas.microsoft.com/office/drawing/2014/main" id="{B2C28F7E-224F-4090-903A-8F1CD77F63B5}"/>
                </a:ext>
              </a:extLst>
            </p:cNvPr>
            <p:cNvCxnSpPr>
              <a:cxnSpLocks/>
            </p:cNvCxnSpPr>
            <p:nvPr/>
          </p:nvCxnSpPr>
          <p:spPr>
            <a:xfrm>
              <a:off x="1404938" y="1872555"/>
              <a:ext cx="193675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265275" y="5443524"/>
            <a:ext cx="10801165" cy="1169551"/>
          </a:xfrm>
          <a:prstGeom prst="rect">
            <a:avLst/>
          </a:prstGeom>
        </p:spPr>
        <p:txBody>
          <a:bodyPr wrap="square">
            <a:spAutoFit/>
          </a:bodyPr>
          <a:lstStyle/>
          <a:p>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資料來源：</a:t>
            </a:r>
            <a:endParaRPr lang="en-US" altLang="zh-TW" sz="1400" dirty="0">
              <a:latin typeface="Times New Roman" panose="02020603050405020304" pitchFamily="18" charset="0"/>
              <a:ea typeface="DFKai-SB" panose="03000509000000000000" pitchFamily="65" charset="-120"/>
              <a:cs typeface="Times New Roman" panose="02020603050405020304" pitchFamily="18" charset="0"/>
            </a:endParaRPr>
          </a:p>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1.〈</a:t>
            </a:r>
            <a:r>
              <a:rPr lang="zh-CN" altLang="en-US" sz="1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全國人民代表大會關於建立健全香港特別行政區維護國家安全的法律制度和執行機制的決定</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，新華社，</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2020</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5</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28</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日。 </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hlinkClick r:id="rId2"/>
              </a:rPr>
              <a:t>https://www.gov.cn/xinwen/2020-05/28/content_5515684.htm</a:t>
            </a:r>
            <a:endParaRPr lang="en-US" altLang="zh-TW" sz="1400" dirty="0">
              <a:latin typeface="Times New Roman" panose="02020603050405020304" pitchFamily="18" charset="0"/>
              <a:ea typeface="DFKai-SB" panose="03000509000000000000" pitchFamily="65" charset="-120"/>
              <a:cs typeface="Times New Roman" panose="02020603050405020304" pitchFamily="18" charset="0"/>
            </a:endParaRPr>
          </a:p>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2.〈《</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維護國家安全條例草案</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委員會報告</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，立法會</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CB(2)341/2024</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號文件，</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2024</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3</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18</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日。 </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hlinkClick r:id="rId3"/>
              </a:rPr>
              <a:t>https://www.legco.gov.hk/yr2024/chinese/bc/bc51/reports/bc5120240319cb2-341-c.pdf</a:t>
            </a:r>
            <a:endParaRPr lang="en-US" altLang="zh-TW" sz="1400" dirty="0">
              <a:latin typeface="Times New Roman" panose="02020603050405020304" pitchFamily="18" charset="0"/>
              <a:ea typeface="DFKai-SB" panose="03000509000000000000" pitchFamily="65" charset="-120"/>
              <a:cs typeface="Times New Roman" panose="02020603050405020304" pitchFamily="18" charset="0"/>
            </a:endParaRPr>
          </a:p>
        </p:txBody>
      </p:sp>
      <p:grpSp>
        <p:nvGrpSpPr>
          <p:cNvPr id="17" name="组合 26">
            <a:extLst>
              <a:ext uri="{FF2B5EF4-FFF2-40B4-BE49-F238E27FC236}">
                <a16:creationId xmlns:a16="http://schemas.microsoft.com/office/drawing/2014/main" id="{C4920005-12BC-4B2B-ACA5-65B8D46A33CB}"/>
              </a:ext>
            </a:extLst>
          </p:cNvPr>
          <p:cNvGrpSpPr/>
          <p:nvPr/>
        </p:nvGrpSpPr>
        <p:grpSpPr>
          <a:xfrm>
            <a:off x="335337" y="4208956"/>
            <a:ext cx="2734535" cy="591706"/>
            <a:chOff x="1002147" y="45386"/>
            <a:chExt cx="2674938" cy="1827169"/>
          </a:xfrm>
        </p:grpSpPr>
        <p:sp>
          <p:nvSpPr>
            <p:cNvPr id="18" name="矩形 6">
              <a:extLst>
                <a:ext uri="{FF2B5EF4-FFF2-40B4-BE49-F238E27FC236}">
                  <a16:creationId xmlns:a16="http://schemas.microsoft.com/office/drawing/2014/main" id="{5C570427-31EB-45C7-8E2D-1A1B527BF4D9}"/>
                </a:ext>
              </a:extLst>
            </p:cNvPr>
            <p:cNvSpPr/>
            <p:nvPr/>
          </p:nvSpPr>
          <p:spPr>
            <a:xfrm>
              <a:off x="1002147" y="1372933"/>
              <a:ext cx="363537" cy="3635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矩形 7">
              <a:extLst>
                <a:ext uri="{FF2B5EF4-FFF2-40B4-BE49-F238E27FC236}">
                  <a16:creationId xmlns:a16="http://schemas.microsoft.com/office/drawing/2014/main" id="{15A310ED-077D-4C0D-B723-9A71B1F2D25C}"/>
                </a:ext>
              </a:extLst>
            </p:cNvPr>
            <p:cNvSpPr/>
            <p:nvPr/>
          </p:nvSpPr>
          <p:spPr>
            <a:xfrm>
              <a:off x="1062471" y="1554703"/>
              <a:ext cx="303213" cy="290513"/>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文本框 13">
              <a:extLst>
                <a:ext uri="{FF2B5EF4-FFF2-40B4-BE49-F238E27FC236}">
                  <a16:creationId xmlns:a16="http://schemas.microsoft.com/office/drawing/2014/main" id="{BB093143-3EFA-45BD-BFA2-FAB4B3EC902A}"/>
                </a:ext>
              </a:extLst>
            </p:cNvPr>
            <p:cNvSpPr txBox="1">
              <a:spLocks noChangeArrowheads="1"/>
            </p:cNvSpPr>
            <p:nvPr/>
          </p:nvSpPr>
          <p:spPr bwMode="auto">
            <a:xfrm>
              <a:off x="1357535" y="45386"/>
              <a:ext cx="2319550" cy="153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0000"/>
                </a:lnSpc>
                <a:spcBef>
                  <a:spcPct val="20000"/>
                </a:spcBef>
              </a:pPr>
              <a:r>
                <a:rPr lang="en-US" altLang="zh-HK"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2020</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年</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6</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月</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30</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日</a:t>
              </a:r>
              <a:endPar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endParaRPr>
            </a:p>
          </p:txBody>
        </p:sp>
        <p:cxnSp>
          <p:nvCxnSpPr>
            <p:cNvPr id="21" name="直接连接符 30">
              <a:extLst>
                <a:ext uri="{FF2B5EF4-FFF2-40B4-BE49-F238E27FC236}">
                  <a16:creationId xmlns:a16="http://schemas.microsoft.com/office/drawing/2014/main" id="{B2C28F7E-224F-4090-903A-8F1CD77F63B5}"/>
                </a:ext>
              </a:extLst>
            </p:cNvPr>
            <p:cNvCxnSpPr>
              <a:cxnSpLocks/>
            </p:cNvCxnSpPr>
            <p:nvPr/>
          </p:nvCxnSpPr>
          <p:spPr>
            <a:xfrm>
              <a:off x="1404938" y="1872555"/>
              <a:ext cx="193675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组合 26">
            <a:extLst>
              <a:ext uri="{FF2B5EF4-FFF2-40B4-BE49-F238E27FC236}">
                <a16:creationId xmlns:a16="http://schemas.microsoft.com/office/drawing/2014/main" id="{C4920005-12BC-4B2B-ACA5-65B8D46A33CB}"/>
              </a:ext>
            </a:extLst>
          </p:cNvPr>
          <p:cNvGrpSpPr/>
          <p:nvPr/>
        </p:nvGrpSpPr>
        <p:grpSpPr>
          <a:xfrm>
            <a:off x="203128" y="4933820"/>
            <a:ext cx="2796204" cy="498278"/>
            <a:chOff x="1002147" y="300781"/>
            <a:chExt cx="2714192" cy="1687509"/>
          </a:xfrm>
        </p:grpSpPr>
        <p:sp>
          <p:nvSpPr>
            <p:cNvPr id="29" name="矩形 6">
              <a:extLst>
                <a:ext uri="{FF2B5EF4-FFF2-40B4-BE49-F238E27FC236}">
                  <a16:creationId xmlns:a16="http://schemas.microsoft.com/office/drawing/2014/main" id="{5C570427-31EB-45C7-8E2D-1A1B527BF4D9}"/>
                </a:ext>
              </a:extLst>
            </p:cNvPr>
            <p:cNvSpPr/>
            <p:nvPr/>
          </p:nvSpPr>
          <p:spPr>
            <a:xfrm>
              <a:off x="1002147" y="1372933"/>
              <a:ext cx="363537" cy="3635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矩形 7">
              <a:extLst>
                <a:ext uri="{FF2B5EF4-FFF2-40B4-BE49-F238E27FC236}">
                  <a16:creationId xmlns:a16="http://schemas.microsoft.com/office/drawing/2014/main" id="{15A310ED-077D-4C0D-B723-9A71B1F2D25C}"/>
                </a:ext>
              </a:extLst>
            </p:cNvPr>
            <p:cNvSpPr/>
            <p:nvPr/>
          </p:nvSpPr>
          <p:spPr>
            <a:xfrm>
              <a:off x="1062471" y="1554703"/>
              <a:ext cx="303213" cy="290513"/>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 name="文本框 13">
              <a:extLst>
                <a:ext uri="{FF2B5EF4-FFF2-40B4-BE49-F238E27FC236}">
                  <a16:creationId xmlns:a16="http://schemas.microsoft.com/office/drawing/2014/main" id="{BB093143-3EFA-45BD-BFA2-FAB4B3EC902A}"/>
                </a:ext>
              </a:extLst>
            </p:cNvPr>
            <p:cNvSpPr txBox="1">
              <a:spLocks noChangeArrowheads="1"/>
            </p:cNvSpPr>
            <p:nvPr/>
          </p:nvSpPr>
          <p:spPr bwMode="auto">
            <a:xfrm>
              <a:off x="1404938" y="300781"/>
              <a:ext cx="2311401" cy="168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0000"/>
                </a:lnSpc>
                <a:spcBef>
                  <a:spcPct val="20000"/>
                </a:spcBef>
              </a:pPr>
              <a:r>
                <a:rPr lang="en-US" altLang="zh-HK"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2023</a:t>
              </a:r>
              <a:r>
                <a:rPr lang="zh-CN" altLang="en-US"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年</a:t>
              </a:r>
              <a:r>
                <a:rPr lang="en-US" altLang="zh-CN"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10</a:t>
              </a:r>
              <a:r>
                <a:rPr lang="zh-CN" altLang="en-US"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月</a:t>
              </a:r>
              <a:r>
                <a:rPr lang="en-US" altLang="zh-HK"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25</a:t>
              </a:r>
              <a:r>
                <a:rPr lang="zh-CN" altLang="en-US"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日</a:t>
              </a:r>
              <a:endParaRPr lang="en-US" altLang="zh-CN"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endParaRPr>
            </a:p>
          </p:txBody>
        </p:sp>
        <p:cxnSp>
          <p:nvCxnSpPr>
            <p:cNvPr id="33" name="直接连接符 30">
              <a:extLst>
                <a:ext uri="{FF2B5EF4-FFF2-40B4-BE49-F238E27FC236}">
                  <a16:creationId xmlns:a16="http://schemas.microsoft.com/office/drawing/2014/main" id="{B2C28F7E-224F-4090-903A-8F1CD77F63B5}"/>
                </a:ext>
              </a:extLst>
            </p:cNvPr>
            <p:cNvCxnSpPr>
              <a:cxnSpLocks/>
            </p:cNvCxnSpPr>
            <p:nvPr/>
          </p:nvCxnSpPr>
          <p:spPr>
            <a:xfrm flipV="1">
              <a:off x="1404938" y="1845217"/>
              <a:ext cx="2105413" cy="273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0" name="任意多边形: 形状 28"/>
          <p:cNvSpPr/>
          <p:nvPr/>
        </p:nvSpPr>
        <p:spPr>
          <a:xfrm>
            <a:off x="9751918" y="337018"/>
            <a:ext cx="1863633" cy="37898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33993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977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977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a:lnSpc>
                <a:spcPct val="90000"/>
              </a:lnSpc>
              <a:spcBef>
                <a:spcPct val="0"/>
              </a:spcBef>
              <a:spcAft>
                <a:spcPct val="35000"/>
              </a:spcAft>
              <a:buClrTx/>
              <a:buNone/>
              <a:defRPr/>
            </a:pPr>
            <a:r>
              <a:rPr lang="zh-TW" altLang="en-US" sz="2400"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參考資料 </a:t>
            </a:r>
            <a:endParaRPr lang="en-US" altLang="zh-TW" sz="2400" dirty="0">
              <a:solidFill>
                <a:schemeClr val="tx1"/>
              </a:solidFill>
              <a:latin typeface="DFKai-SB" panose="03000509000000000000" pitchFamily="65" charset="-120"/>
              <a:ea typeface="DFKai-SB" panose="03000509000000000000" pitchFamily="65" charset="-120"/>
              <a:sym typeface="Times New Roman" panose="02020603050405020304" pitchFamily="18" charset="0"/>
            </a:endParaRPr>
          </a:p>
        </p:txBody>
      </p:sp>
    </p:spTree>
    <p:extLst>
      <p:ext uri="{BB962C8B-B14F-4D97-AF65-F5344CB8AC3E}">
        <p14:creationId xmlns:p14="http://schemas.microsoft.com/office/powerpoint/2010/main" val="89753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 calcmode="lin" valueType="num">
                                      <p:cBhvr>
                                        <p:cTn id="9" dur="500" fill="hold"/>
                                        <p:tgtEl>
                                          <p:spTgt spid="28"/>
                                        </p:tgtEl>
                                        <p:attrNameLst>
                                          <p:attrName>style.rotation</p:attrName>
                                        </p:attrNameLst>
                                      </p:cBhvr>
                                      <p:tavLst>
                                        <p:tav tm="0">
                                          <p:val>
                                            <p:fltVal val="90"/>
                                          </p:val>
                                        </p:tav>
                                        <p:tav tm="100000">
                                          <p:val>
                                            <p:fltVal val="0"/>
                                          </p:val>
                                        </p:tav>
                                      </p:tavLst>
                                    </p:anim>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6">
            <a:extLst>
              <a:ext uri="{FF2B5EF4-FFF2-40B4-BE49-F238E27FC236}">
                <a16:creationId xmlns:a16="http://schemas.microsoft.com/office/drawing/2014/main" id="{89B18CCC-37AE-419E-946A-4E7632CC64FF}"/>
              </a:ext>
            </a:extLst>
          </p:cNvPr>
          <p:cNvGrpSpPr/>
          <p:nvPr/>
        </p:nvGrpSpPr>
        <p:grpSpPr>
          <a:xfrm>
            <a:off x="673068" y="139701"/>
            <a:ext cx="9022534" cy="600422"/>
            <a:chOff x="977900" y="672848"/>
            <a:chExt cx="2725499" cy="559052"/>
          </a:xfrm>
        </p:grpSpPr>
        <p:sp>
          <p:nvSpPr>
            <p:cNvPr id="24" name="矩形 6">
              <a:extLst>
                <a:ext uri="{FF2B5EF4-FFF2-40B4-BE49-F238E27FC236}">
                  <a16:creationId xmlns:a16="http://schemas.microsoft.com/office/drawing/2014/main" id="{9A7D10A1-CC9C-4566-8AE8-CCE35F38A56B}"/>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矩形 7">
              <a:extLst>
                <a:ext uri="{FF2B5EF4-FFF2-40B4-BE49-F238E27FC236}">
                  <a16:creationId xmlns:a16="http://schemas.microsoft.com/office/drawing/2014/main" id="{5FCD6EA3-4547-49E8-932D-35E1AFEC328F}"/>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文本框 13">
              <a:extLst>
                <a:ext uri="{FF2B5EF4-FFF2-40B4-BE49-F238E27FC236}">
                  <a16:creationId xmlns:a16="http://schemas.microsoft.com/office/drawing/2014/main" id="{82545C8E-A2C9-48E4-B1B9-1AFBFBFEDDD9}"/>
                </a:ext>
              </a:extLst>
            </p:cNvPr>
            <p:cNvSpPr txBox="1">
              <a:spLocks noChangeArrowheads="1"/>
            </p:cNvSpPr>
            <p:nvPr/>
          </p:nvSpPr>
          <p:spPr bwMode="auto">
            <a:xfrm>
              <a:off x="1391999" y="672848"/>
              <a:ext cx="2311400" cy="4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維護國家安全條例</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制定</a:t>
              </a:r>
              <a:r>
                <a:rPr lang="zh-TW" altLang="en-US" sz="2800" b="1" dirty="0">
                  <a:latin typeface="標楷體" panose="03000509000000000000" pitchFamily="65" charset="-120"/>
                  <a:ea typeface="標楷體" panose="03000509000000000000" pitchFamily="65" charset="-120"/>
                  <a:sym typeface="Microsoft YaHei" panose="020B0503020204020204" pitchFamily="34" charset="-122"/>
                </a:rPr>
                <a:t>過程</a:t>
              </a:r>
              <a:endParaRPr lang="zh-CN" altLang="en-US" sz="2800" b="1" dirty="0">
                <a:latin typeface="標楷體" panose="03000509000000000000" pitchFamily="65" charset="-120"/>
                <a:ea typeface="標楷體" panose="03000509000000000000" pitchFamily="65" charset="-120"/>
              </a:endParaRPr>
            </a:p>
          </p:txBody>
        </p:sp>
        <p:cxnSp>
          <p:nvCxnSpPr>
            <p:cNvPr id="27" name="直接连接符 30">
              <a:extLst>
                <a:ext uri="{FF2B5EF4-FFF2-40B4-BE49-F238E27FC236}">
                  <a16:creationId xmlns:a16="http://schemas.microsoft.com/office/drawing/2014/main" id="{DC46DE46-08BF-4648-9F3F-007F2D747F31}"/>
                </a:ext>
              </a:extLst>
            </p:cNvPr>
            <p:cNvCxnSpPr>
              <a:cxnSpLocks/>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8" name="文本框 17">
            <a:extLst>
              <a:ext uri="{FF2B5EF4-FFF2-40B4-BE49-F238E27FC236}">
                <a16:creationId xmlns:a16="http://schemas.microsoft.com/office/drawing/2014/main" id="{7DB115EF-4DD6-4270-87BB-7FBE6F16C951}"/>
              </a:ext>
            </a:extLst>
          </p:cNvPr>
          <p:cNvSpPr txBox="1"/>
          <p:nvPr/>
        </p:nvSpPr>
        <p:spPr>
          <a:xfrm>
            <a:off x="2953078" y="791971"/>
            <a:ext cx="9036290" cy="6001643"/>
          </a:xfrm>
          <a:prstGeom prst="rect">
            <a:avLst/>
          </a:prstGeom>
          <a:solidFill>
            <a:srgbClr val="CCFFFF"/>
          </a:solidFill>
          <a:ln>
            <a:noFill/>
          </a:ln>
          <a:effectLst/>
        </p:spPr>
        <p:style>
          <a:lnRef idx="0">
            <a:schemeClr val="accent3"/>
          </a:lnRef>
          <a:fillRef idx="3">
            <a:schemeClr val="accent3"/>
          </a:fillRef>
          <a:effectRef idx="3">
            <a:schemeClr val="accent3"/>
          </a:effectRef>
          <a:fontRef idx="minor">
            <a:schemeClr val="lt1"/>
          </a:fontRef>
        </p:style>
        <p:txBody>
          <a:bodyPr wrap="square">
            <a:spAutoFit/>
          </a:bodyPr>
          <a:lstStyle/>
          <a:p>
            <a:pPr latinLnBrk="1"/>
            <a:r>
              <a:rPr lang="zh-TW" altLang="en-US" sz="2400" dirty="0">
                <a:solidFill>
                  <a:schemeClr val="tx1"/>
                </a:solidFill>
                <a:latin typeface="DFKai-SB" panose="03000509000000000000" pitchFamily="65" charset="-120"/>
                <a:ea typeface="DFKai-SB" panose="03000509000000000000" pitchFamily="65" charset="-120"/>
              </a:rPr>
              <a:t>特區政府向立法會提交立法議程。</a:t>
            </a:r>
          </a:p>
          <a:p>
            <a:pPr latinLnBrk="1"/>
            <a:endParaRPr lang="en-US" altLang="zh-TW" sz="2400" dirty="0">
              <a:solidFill>
                <a:schemeClr val="tx1"/>
              </a:solidFill>
              <a:latin typeface="DFKai-SB" panose="03000509000000000000" pitchFamily="65" charset="-120"/>
              <a:ea typeface="DFKai-SB" panose="03000509000000000000" pitchFamily="65" charset="-120"/>
            </a:endParaRPr>
          </a:p>
          <a:p>
            <a:pPr latinLnBrk="1"/>
            <a:r>
              <a:rPr lang="zh-TW" altLang="en-US" sz="2400" b="1" dirty="0">
                <a:solidFill>
                  <a:srgbClr val="0033CC"/>
                </a:solidFill>
                <a:latin typeface="Times New Roman" panose="02020603050405020304" pitchFamily="18" charset="0"/>
                <a:ea typeface="DFKai-SB" panose="03000509000000000000" pitchFamily="65" charset="-120"/>
                <a:cs typeface="Times New Roman" panose="02020603050405020304" pitchFamily="18" charset="0"/>
              </a:rPr>
              <a:t>特區政府宣布展開公眾諮詢。特區政府一共收到超過</a:t>
            </a:r>
            <a:r>
              <a:rPr lang="en-US" altLang="zh-TW" sz="2400" b="1" dirty="0">
                <a:solidFill>
                  <a:srgbClr val="0033CC"/>
                </a:solidFill>
                <a:latin typeface="Times New Roman" panose="02020603050405020304" pitchFamily="18" charset="0"/>
                <a:ea typeface="DFKai-SB" panose="03000509000000000000" pitchFamily="65" charset="-120"/>
                <a:cs typeface="Times New Roman" panose="02020603050405020304" pitchFamily="18" charset="0"/>
              </a:rPr>
              <a:t>13,000</a:t>
            </a:r>
            <a:r>
              <a:rPr lang="zh-TW" altLang="en-US" sz="2400" b="1" dirty="0">
                <a:solidFill>
                  <a:srgbClr val="0033CC"/>
                </a:solidFill>
                <a:latin typeface="Times New Roman" panose="02020603050405020304" pitchFamily="18" charset="0"/>
                <a:ea typeface="DFKai-SB" panose="03000509000000000000" pitchFamily="65" charset="-120"/>
                <a:cs typeface="Times New Roman" panose="02020603050405020304" pitchFamily="18" charset="0"/>
              </a:rPr>
              <a:t>份意見書。當中，有</a:t>
            </a:r>
            <a:r>
              <a:rPr lang="en-US" altLang="zh-TW" sz="2400" b="1" dirty="0">
                <a:solidFill>
                  <a:srgbClr val="0033CC"/>
                </a:solidFill>
                <a:latin typeface="Times New Roman" panose="02020603050405020304" pitchFamily="18" charset="0"/>
                <a:ea typeface="DFKai-SB" panose="03000509000000000000" pitchFamily="65" charset="-120"/>
                <a:cs typeface="Times New Roman" panose="02020603050405020304" pitchFamily="18" charset="0"/>
              </a:rPr>
              <a:t>98.6%</a:t>
            </a:r>
            <a:r>
              <a:rPr lang="zh-TW" altLang="en-US" sz="2400" b="1" dirty="0">
                <a:solidFill>
                  <a:srgbClr val="0033CC"/>
                </a:solidFill>
                <a:latin typeface="Times New Roman" panose="02020603050405020304" pitchFamily="18" charset="0"/>
                <a:ea typeface="DFKai-SB" panose="03000509000000000000" pitchFamily="65" charset="-120"/>
                <a:cs typeface="Times New Roman" panose="02020603050405020304" pitchFamily="18" charset="0"/>
              </a:rPr>
              <a:t>屬支持及提出正面意見。</a:t>
            </a:r>
            <a:endParaRPr lang="en-US" altLang="zh-TW" sz="2400" b="1" dirty="0">
              <a:solidFill>
                <a:srgbClr val="0033CC"/>
              </a:solidFill>
              <a:latin typeface="Times New Roman" panose="02020603050405020304" pitchFamily="18" charset="0"/>
              <a:ea typeface="DFKai-SB" panose="03000509000000000000" pitchFamily="65" charset="-120"/>
              <a:cs typeface="Times New Roman" panose="02020603050405020304" pitchFamily="18" charset="0"/>
            </a:endParaRPr>
          </a:p>
          <a:p>
            <a:pPr latinLnBrk="1"/>
            <a:endPar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latinLnBrk="1"/>
            <a:endParaRPr lang="en-US" altLang="zh-TW" sz="2400" dirty="0">
              <a:solidFill>
                <a:schemeClr val="tx1"/>
              </a:solidFill>
              <a:latin typeface="DFKai-SB" panose="03000509000000000000" pitchFamily="65" charset="-120"/>
              <a:ea typeface="DFKai-SB" panose="03000509000000000000" pitchFamily="65" charset="-120"/>
            </a:endParaRPr>
          </a:p>
          <a:p>
            <a:pPr latinLnBrk="1"/>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維護國家安全條例草案</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刊憲並提交立法會審議。</a:t>
            </a:r>
          </a:p>
          <a:p>
            <a:pPr latinLnBrk="1"/>
            <a:r>
              <a:rPr lang="zh-TW" altLang="en-US" sz="2400" dirty="0">
                <a:solidFill>
                  <a:schemeClr val="tx1"/>
                </a:solidFill>
                <a:latin typeface="DFKai-SB" panose="03000509000000000000" pitchFamily="65" charset="-120"/>
                <a:ea typeface="DFKai-SB" panose="03000509000000000000" pitchFamily="65" charset="-120"/>
              </a:rPr>
              <a:t>　</a:t>
            </a:r>
            <a:endParaRPr lang="en-US" altLang="zh-TW" sz="2400" dirty="0">
              <a:solidFill>
                <a:schemeClr val="tx1"/>
              </a:solidFill>
              <a:latin typeface="DFKai-SB" panose="03000509000000000000" pitchFamily="65" charset="-120"/>
              <a:ea typeface="DFKai-SB" panose="03000509000000000000" pitchFamily="65" charset="-120"/>
            </a:endParaRPr>
          </a:p>
          <a:p>
            <a:pPr latinLnBrk="1"/>
            <a:r>
              <a:rPr lang="zh-TW" altLang="en-US" sz="2400" dirty="0">
                <a:solidFill>
                  <a:schemeClr val="tx1"/>
                </a:solidFill>
                <a:latin typeface="DFKai-SB" panose="03000509000000000000" pitchFamily="65" charset="-120"/>
                <a:ea typeface="DFKai-SB" panose="03000509000000000000" pitchFamily="65" charset="-120"/>
              </a:rPr>
              <a:t>立法會法案委員會完成條文審議工作。</a:t>
            </a:r>
            <a:endParaRPr lang="en-US" altLang="zh-TW" sz="2400" dirty="0">
              <a:solidFill>
                <a:schemeClr val="tx1"/>
              </a:solidFill>
              <a:latin typeface="DFKai-SB" panose="03000509000000000000" pitchFamily="65" charset="-120"/>
              <a:ea typeface="DFKai-SB" panose="03000509000000000000" pitchFamily="65" charset="-120"/>
            </a:endParaRPr>
          </a:p>
          <a:p>
            <a:pPr latinLnBrk="1"/>
            <a:endParaRPr lang="en-US" altLang="zh-TW" sz="2400" dirty="0">
              <a:solidFill>
                <a:schemeClr val="tx1"/>
              </a:solidFill>
              <a:latin typeface="DFKai-SB" panose="03000509000000000000" pitchFamily="65" charset="-120"/>
              <a:ea typeface="DFKai-SB" panose="03000509000000000000" pitchFamily="65" charset="-120"/>
            </a:endParaRPr>
          </a:p>
          <a:p>
            <a:pPr latinLnBrk="1"/>
            <a:r>
              <a:rPr lang="zh-TW" altLang="en-US" sz="2400" dirty="0">
                <a:solidFill>
                  <a:schemeClr val="tx1"/>
                </a:solidFill>
                <a:latin typeface="DFKai-SB" panose="03000509000000000000" pitchFamily="65" charset="-120"/>
                <a:ea typeface="DFKai-SB" panose="03000509000000000000" pitchFamily="65" charset="-120"/>
              </a:rPr>
              <a:t>法案委員會完成審議修正案。</a:t>
            </a:r>
          </a:p>
          <a:p>
            <a:pPr latinLnBrk="1"/>
            <a:endParaRPr lang="en-US" altLang="zh-TW" sz="2400" dirty="0">
              <a:solidFill>
                <a:schemeClr val="tx1"/>
              </a:solidFill>
              <a:latin typeface="DFKai-SB" panose="03000509000000000000" pitchFamily="65" charset="-120"/>
              <a:ea typeface="DFKai-SB" panose="03000509000000000000" pitchFamily="65" charset="-120"/>
            </a:endParaRPr>
          </a:p>
          <a:p>
            <a:pPr latinLnBrk="1"/>
            <a:r>
              <a:rPr lang="zh-TW" altLang="en-US" sz="2400" dirty="0">
                <a:solidFill>
                  <a:schemeClr val="tx1"/>
                </a:solidFill>
                <a:latin typeface="DFKai-SB" panose="03000509000000000000" pitchFamily="65" charset="-120"/>
                <a:ea typeface="DFKai-SB" panose="03000509000000000000" pitchFamily="65" charset="-120"/>
              </a:rPr>
              <a:t>立法會通過</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維護國家安全條例</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a:t>
            </a:r>
            <a:endParaRPr lang="en-US" altLang="zh-TW" sz="2400" dirty="0">
              <a:solidFill>
                <a:schemeClr val="tx1"/>
              </a:solidFill>
              <a:latin typeface="DFKai-SB" panose="03000509000000000000" pitchFamily="65" charset="-120"/>
              <a:ea typeface="DFKai-SB" panose="03000509000000000000" pitchFamily="65" charset="-120"/>
            </a:endParaRPr>
          </a:p>
          <a:p>
            <a:pPr latinLnBrk="1"/>
            <a:endParaRPr lang="en-US" altLang="zh-TW" sz="2400" dirty="0">
              <a:solidFill>
                <a:schemeClr val="tx1"/>
              </a:solidFill>
              <a:latin typeface="DFKai-SB" panose="03000509000000000000" pitchFamily="65" charset="-120"/>
              <a:ea typeface="DFKai-SB" panose="03000509000000000000" pitchFamily="65" charset="-120"/>
            </a:endParaRPr>
          </a:p>
          <a:p>
            <a:pPr latinLnBrk="1"/>
            <a:endParaRPr lang="en-US" altLang="zh-TW" sz="2400" dirty="0">
              <a:solidFill>
                <a:schemeClr val="tx1"/>
              </a:solidFill>
              <a:latin typeface="DFKai-SB" panose="03000509000000000000" pitchFamily="65" charset="-120"/>
              <a:ea typeface="DFKai-SB" panose="03000509000000000000" pitchFamily="65" charset="-120"/>
            </a:endParaRPr>
          </a:p>
          <a:p>
            <a:pPr latinLnBrk="1"/>
            <a:r>
              <a:rPr lang="en-US" altLang="zh-TW" sz="2400" b="1" dirty="0">
                <a:solidFill>
                  <a:srgbClr val="0033CC"/>
                </a:solidFill>
                <a:latin typeface="DFKai-SB" panose="03000509000000000000" pitchFamily="65" charset="-120"/>
                <a:ea typeface="DFKai-SB" panose="03000509000000000000" pitchFamily="65" charset="-120"/>
              </a:rPr>
              <a:t>《</a:t>
            </a:r>
            <a:r>
              <a:rPr lang="zh-TW" altLang="en-US" sz="2400" b="1" dirty="0">
                <a:solidFill>
                  <a:srgbClr val="0033CC"/>
                </a:solidFill>
                <a:latin typeface="DFKai-SB" panose="03000509000000000000" pitchFamily="65" charset="-120"/>
                <a:ea typeface="DFKai-SB" panose="03000509000000000000" pitchFamily="65" charset="-120"/>
              </a:rPr>
              <a:t>維護國家安全條例</a:t>
            </a:r>
            <a:r>
              <a:rPr lang="en-US" altLang="zh-TW" sz="2400" b="1" dirty="0">
                <a:solidFill>
                  <a:srgbClr val="0033CC"/>
                </a:solidFill>
                <a:latin typeface="DFKai-SB" panose="03000509000000000000" pitchFamily="65" charset="-120"/>
                <a:ea typeface="DFKai-SB" panose="03000509000000000000" pitchFamily="65" charset="-120"/>
              </a:rPr>
              <a:t>》</a:t>
            </a:r>
            <a:r>
              <a:rPr lang="zh-TW" altLang="en-US" sz="2400" b="1" dirty="0">
                <a:solidFill>
                  <a:srgbClr val="0033CC"/>
                </a:solidFill>
                <a:latin typeface="DFKai-SB" panose="03000509000000000000" pitchFamily="65" charset="-120"/>
                <a:ea typeface="DFKai-SB" panose="03000509000000000000" pitchFamily="65" charset="-120"/>
              </a:rPr>
              <a:t>刊憲生效。</a:t>
            </a:r>
          </a:p>
        </p:txBody>
      </p:sp>
      <p:grpSp>
        <p:nvGrpSpPr>
          <p:cNvPr id="38" name="组合 26">
            <a:extLst>
              <a:ext uri="{FF2B5EF4-FFF2-40B4-BE49-F238E27FC236}">
                <a16:creationId xmlns:a16="http://schemas.microsoft.com/office/drawing/2014/main" id="{C4920005-12BC-4B2B-ACA5-65B8D46A33CB}"/>
              </a:ext>
            </a:extLst>
          </p:cNvPr>
          <p:cNvGrpSpPr/>
          <p:nvPr/>
        </p:nvGrpSpPr>
        <p:grpSpPr>
          <a:xfrm>
            <a:off x="303910" y="712883"/>
            <a:ext cx="2715807" cy="524895"/>
            <a:chOff x="1002147" y="94901"/>
            <a:chExt cx="2636153" cy="1777653"/>
          </a:xfrm>
        </p:grpSpPr>
        <p:sp>
          <p:nvSpPr>
            <p:cNvPr id="39" name="矩形 6">
              <a:extLst>
                <a:ext uri="{FF2B5EF4-FFF2-40B4-BE49-F238E27FC236}">
                  <a16:creationId xmlns:a16="http://schemas.microsoft.com/office/drawing/2014/main" id="{5C570427-31EB-45C7-8E2D-1A1B527BF4D9}"/>
                </a:ext>
              </a:extLst>
            </p:cNvPr>
            <p:cNvSpPr/>
            <p:nvPr/>
          </p:nvSpPr>
          <p:spPr>
            <a:xfrm>
              <a:off x="1002147" y="1372933"/>
              <a:ext cx="363537" cy="3635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矩形 7">
              <a:extLst>
                <a:ext uri="{FF2B5EF4-FFF2-40B4-BE49-F238E27FC236}">
                  <a16:creationId xmlns:a16="http://schemas.microsoft.com/office/drawing/2014/main" id="{15A310ED-077D-4C0D-B723-9A71B1F2D25C}"/>
                </a:ext>
              </a:extLst>
            </p:cNvPr>
            <p:cNvSpPr/>
            <p:nvPr/>
          </p:nvSpPr>
          <p:spPr>
            <a:xfrm>
              <a:off x="1062471" y="1554703"/>
              <a:ext cx="303213" cy="290513"/>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文本框 13">
              <a:extLst>
                <a:ext uri="{FF2B5EF4-FFF2-40B4-BE49-F238E27FC236}">
                  <a16:creationId xmlns:a16="http://schemas.microsoft.com/office/drawing/2014/main" id="{BB093143-3EFA-45BD-BFA2-FAB4B3EC902A}"/>
                </a:ext>
              </a:extLst>
            </p:cNvPr>
            <p:cNvSpPr txBox="1">
              <a:spLocks noChangeArrowheads="1"/>
            </p:cNvSpPr>
            <p:nvPr/>
          </p:nvSpPr>
          <p:spPr bwMode="auto">
            <a:xfrm>
              <a:off x="1326899" y="94901"/>
              <a:ext cx="2311401" cy="168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0000"/>
                </a:lnSpc>
                <a:spcBef>
                  <a:spcPct val="20000"/>
                </a:spcBef>
              </a:pPr>
              <a:r>
                <a:rPr lang="en-US" altLang="zh-HK"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2024</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年</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1</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月</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1</a:t>
              </a:r>
              <a:r>
                <a:rPr lang="en-US" altLang="zh-HK"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2</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日</a:t>
              </a:r>
              <a:endPar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endParaRPr>
            </a:p>
          </p:txBody>
        </p:sp>
        <p:cxnSp>
          <p:nvCxnSpPr>
            <p:cNvPr id="42" name="直接连接符 30">
              <a:extLst>
                <a:ext uri="{FF2B5EF4-FFF2-40B4-BE49-F238E27FC236}">
                  <a16:creationId xmlns:a16="http://schemas.microsoft.com/office/drawing/2014/main" id="{B2C28F7E-224F-4090-903A-8F1CD77F63B5}"/>
                </a:ext>
              </a:extLst>
            </p:cNvPr>
            <p:cNvCxnSpPr>
              <a:cxnSpLocks/>
            </p:cNvCxnSpPr>
            <p:nvPr/>
          </p:nvCxnSpPr>
          <p:spPr>
            <a:xfrm flipV="1">
              <a:off x="1404938" y="1845217"/>
              <a:ext cx="2105413" cy="273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3" name="组合 26">
            <a:extLst>
              <a:ext uri="{FF2B5EF4-FFF2-40B4-BE49-F238E27FC236}">
                <a16:creationId xmlns:a16="http://schemas.microsoft.com/office/drawing/2014/main" id="{C4920005-12BC-4B2B-ACA5-65B8D46A33CB}"/>
              </a:ext>
            </a:extLst>
          </p:cNvPr>
          <p:cNvGrpSpPr/>
          <p:nvPr/>
        </p:nvGrpSpPr>
        <p:grpSpPr>
          <a:xfrm>
            <a:off x="302891" y="1584506"/>
            <a:ext cx="2796204" cy="1052596"/>
            <a:chOff x="1002147" y="300781"/>
            <a:chExt cx="2714192" cy="3564809"/>
          </a:xfrm>
        </p:grpSpPr>
        <p:sp>
          <p:nvSpPr>
            <p:cNvPr id="44" name="矩形 6">
              <a:extLst>
                <a:ext uri="{FF2B5EF4-FFF2-40B4-BE49-F238E27FC236}">
                  <a16:creationId xmlns:a16="http://schemas.microsoft.com/office/drawing/2014/main" id="{5C570427-31EB-45C7-8E2D-1A1B527BF4D9}"/>
                </a:ext>
              </a:extLst>
            </p:cNvPr>
            <p:cNvSpPr/>
            <p:nvPr/>
          </p:nvSpPr>
          <p:spPr>
            <a:xfrm>
              <a:off x="1002147" y="1372933"/>
              <a:ext cx="363537" cy="3635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矩形 7">
              <a:extLst>
                <a:ext uri="{FF2B5EF4-FFF2-40B4-BE49-F238E27FC236}">
                  <a16:creationId xmlns:a16="http://schemas.microsoft.com/office/drawing/2014/main" id="{15A310ED-077D-4C0D-B723-9A71B1F2D25C}"/>
                </a:ext>
              </a:extLst>
            </p:cNvPr>
            <p:cNvSpPr/>
            <p:nvPr/>
          </p:nvSpPr>
          <p:spPr>
            <a:xfrm>
              <a:off x="1062471" y="1554703"/>
              <a:ext cx="303213" cy="290513"/>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 name="文本框 13">
              <a:extLst>
                <a:ext uri="{FF2B5EF4-FFF2-40B4-BE49-F238E27FC236}">
                  <a16:creationId xmlns:a16="http://schemas.microsoft.com/office/drawing/2014/main" id="{BB093143-3EFA-45BD-BFA2-FAB4B3EC902A}"/>
                </a:ext>
              </a:extLst>
            </p:cNvPr>
            <p:cNvSpPr txBox="1">
              <a:spLocks noChangeArrowheads="1"/>
            </p:cNvSpPr>
            <p:nvPr/>
          </p:nvSpPr>
          <p:spPr bwMode="auto">
            <a:xfrm>
              <a:off x="1404938" y="300781"/>
              <a:ext cx="2311401" cy="3564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0000"/>
                </a:lnSpc>
                <a:spcBef>
                  <a:spcPct val="20000"/>
                </a:spcBef>
              </a:pPr>
              <a:r>
                <a:rPr lang="en-US" altLang="zh-HK"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2024</a:t>
              </a:r>
              <a:r>
                <a:rPr lang="zh-CN" altLang="en-US"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年</a:t>
              </a:r>
              <a:r>
                <a:rPr lang="en-US" altLang="zh-CN"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1</a:t>
              </a:r>
              <a:r>
                <a:rPr lang="zh-CN" altLang="en-US"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月</a:t>
              </a:r>
              <a:r>
                <a:rPr lang="en-US" altLang="zh-CN"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30</a:t>
              </a:r>
              <a:r>
                <a:rPr lang="zh-CN" altLang="en-US"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日</a:t>
              </a:r>
              <a:r>
                <a:rPr lang="en-US" altLang="zh-CN"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a:t>
              </a:r>
            </a:p>
            <a:p>
              <a:pPr algn="just">
                <a:lnSpc>
                  <a:spcPct val="120000"/>
                </a:lnSpc>
                <a:spcBef>
                  <a:spcPct val="20000"/>
                </a:spcBef>
              </a:pPr>
              <a:endParaRPr lang="en-US" altLang="zh-CN" sz="2400" dirty="0">
                <a:solidFill>
                  <a:srgbClr val="0033CC"/>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endParaRPr>
            </a:p>
          </p:txBody>
        </p:sp>
        <p:cxnSp>
          <p:nvCxnSpPr>
            <p:cNvPr id="47" name="直接连接符 30">
              <a:extLst>
                <a:ext uri="{FF2B5EF4-FFF2-40B4-BE49-F238E27FC236}">
                  <a16:creationId xmlns:a16="http://schemas.microsoft.com/office/drawing/2014/main" id="{B2C28F7E-224F-4090-903A-8F1CD77F63B5}"/>
                </a:ext>
              </a:extLst>
            </p:cNvPr>
            <p:cNvCxnSpPr>
              <a:cxnSpLocks/>
            </p:cNvCxnSpPr>
            <p:nvPr/>
          </p:nvCxnSpPr>
          <p:spPr>
            <a:xfrm flipV="1">
              <a:off x="1404938" y="1845217"/>
              <a:ext cx="2105413" cy="273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8" name="组合 26">
            <a:extLst>
              <a:ext uri="{FF2B5EF4-FFF2-40B4-BE49-F238E27FC236}">
                <a16:creationId xmlns:a16="http://schemas.microsoft.com/office/drawing/2014/main" id="{C4920005-12BC-4B2B-ACA5-65B8D46A33CB}"/>
              </a:ext>
            </a:extLst>
          </p:cNvPr>
          <p:cNvGrpSpPr/>
          <p:nvPr/>
        </p:nvGrpSpPr>
        <p:grpSpPr>
          <a:xfrm>
            <a:off x="282158" y="2241857"/>
            <a:ext cx="2796204" cy="498278"/>
            <a:chOff x="1002147" y="300781"/>
            <a:chExt cx="2714192" cy="1687509"/>
          </a:xfrm>
        </p:grpSpPr>
        <p:sp>
          <p:nvSpPr>
            <p:cNvPr id="49" name="矩形 6">
              <a:extLst>
                <a:ext uri="{FF2B5EF4-FFF2-40B4-BE49-F238E27FC236}">
                  <a16:creationId xmlns:a16="http://schemas.microsoft.com/office/drawing/2014/main" id="{5C570427-31EB-45C7-8E2D-1A1B527BF4D9}"/>
                </a:ext>
              </a:extLst>
            </p:cNvPr>
            <p:cNvSpPr/>
            <p:nvPr/>
          </p:nvSpPr>
          <p:spPr>
            <a:xfrm>
              <a:off x="1002147" y="1372933"/>
              <a:ext cx="363537" cy="3635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0" name="矩形 7">
              <a:extLst>
                <a:ext uri="{FF2B5EF4-FFF2-40B4-BE49-F238E27FC236}">
                  <a16:creationId xmlns:a16="http://schemas.microsoft.com/office/drawing/2014/main" id="{15A310ED-077D-4C0D-B723-9A71B1F2D25C}"/>
                </a:ext>
              </a:extLst>
            </p:cNvPr>
            <p:cNvSpPr/>
            <p:nvPr/>
          </p:nvSpPr>
          <p:spPr>
            <a:xfrm>
              <a:off x="1062471" y="1554703"/>
              <a:ext cx="303213" cy="290513"/>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文本框 13">
              <a:extLst>
                <a:ext uri="{FF2B5EF4-FFF2-40B4-BE49-F238E27FC236}">
                  <a16:creationId xmlns:a16="http://schemas.microsoft.com/office/drawing/2014/main" id="{BB093143-3EFA-45BD-BFA2-FAB4B3EC902A}"/>
                </a:ext>
              </a:extLst>
            </p:cNvPr>
            <p:cNvSpPr txBox="1">
              <a:spLocks noChangeArrowheads="1"/>
            </p:cNvSpPr>
            <p:nvPr/>
          </p:nvSpPr>
          <p:spPr bwMode="auto">
            <a:xfrm>
              <a:off x="1404938" y="300781"/>
              <a:ext cx="2311401" cy="168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0000"/>
                </a:lnSpc>
                <a:spcBef>
                  <a:spcPct val="20000"/>
                </a:spcBef>
              </a:pPr>
              <a:r>
                <a:rPr lang="en-US" altLang="zh-HK"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2024</a:t>
              </a:r>
              <a:r>
                <a:rPr lang="zh-CN" altLang="en-US"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年</a:t>
              </a:r>
              <a:r>
                <a:rPr lang="en-US" altLang="zh-CN"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2</a:t>
              </a:r>
              <a:r>
                <a:rPr lang="zh-CN" altLang="en-US"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月</a:t>
              </a:r>
              <a:r>
                <a:rPr lang="en-US" altLang="zh-CN"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28</a:t>
              </a:r>
              <a:r>
                <a:rPr lang="zh-CN" altLang="en-US"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日</a:t>
              </a:r>
              <a:endParaRPr lang="en-US" altLang="zh-CN"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endParaRPr>
            </a:p>
          </p:txBody>
        </p:sp>
        <p:cxnSp>
          <p:nvCxnSpPr>
            <p:cNvPr id="52" name="直接连接符 30">
              <a:extLst>
                <a:ext uri="{FF2B5EF4-FFF2-40B4-BE49-F238E27FC236}">
                  <a16:creationId xmlns:a16="http://schemas.microsoft.com/office/drawing/2014/main" id="{B2C28F7E-224F-4090-903A-8F1CD77F63B5}"/>
                </a:ext>
              </a:extLst>
            </p:cNvPr>
            <p:cNvCxnSpPr>
              <a:cxnSpLocks/>
            </p:cNvCxnSpPr>
            <p:nvPr/>
          </p:nvCxnSpPr>
          <p:spPr>
            <a:xfrm flipV="1">
              <a:off x="1404938" y="1845217"/>
              <a:ext cx="2105413" cy="273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3" name="组合 26">
            <a:extLst>
              <a:ext uri="{FF2B5EF4-FFF2-40B4-BE49-F238E27FC236}">
                <a16:creationId xmlns:a16="http://schemas.microsoft.com/office/drawing/2014/main" id="{C4920005-12BC-4B2B-ACA5-65B8D46A33CB}"/>
              </a:ext>
            </a:extLst>
          </p:cNvPr>
          <p:cNvGrpSpPr/>
          <p:nvPr/>
        </p:nvGrpSpPr>
        <p:grpSpPr>
          <a:xfrm>
            <a:off x="344305" y="2889037"/>
            <a:ext cx="2761272" cy="498021"/>
            <a:chOff x="1002147" y="205808"/>
            <a:chExt cx="2680285" cy="1686639"/>
          </a:xfrm>
        </p:grpSpPr>
        <p:sp>
          <p:nvSpPr>
            <p:cNvPr id="54" name="矩形 6">
              <a:extLst>
                <a:ext uri="{FF2B5EF4-FFF2-40B4-BE49-F238E27FC236}">
                  <a16:creationId xmlns:a16="http://schemas.microsoft.com/office/drawing/2014/main" id="{5C570427-31EB-45C7-8E2D-1A1B527BF4D9}"/>
                </a:ext>
              </a:extLst>
            </p:cNvPr>
            <p:cNvSpPr/>
            <p:nvPr/>
          </p:nvSpPr>
          <p:spPr>
            <a:xfrm>
              <a:off x="1002147" y="1372933"/>
              <a:ext cx="363537" cy="3635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5" name="矩形 7">
              <a:extLst>
                <a:ext uri="{FF2B5EF4-FFF2-40B4-BE49-F238E27FC236}">
                  <a16:creationId xmlns:a16="http://schemas.microsoft.com/office/drawing/2014/main" id="{15A310ED-077D-4C0D-B723-9A71B1F2D25C}"/>
                </a:ext>
              </a:extLst>
            </p:cNvPr>
            <p:cNvSpPr/>
            <p:nvPr/>
          </p:nvSpPr>
          <p:spPr>
            <a:xfrm>
              <a:off x="1062471" y="1554703"/>
              <a:ext cx="303213" cy="290513"/>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6" name="文本框 13">
              <a:extLst>
                <a:ext uri="{FF2B5EF4-FFF2-40B4-BE49-F238E27FC236}">
                  <a16:creationId xmlns:a16="http://schemas.microsoft.com/office/drawing/2014/main" id="{BB093143-3EFA-45BD-BFA2-FAB4B3EC902A}"/>
                </a:ext>
              </a:extLst>
            </p:cNvPr>
            <p:cNvSpPr txBox="1">
              <a:spLocks noChangeArrowheads="1"/>
            </p:cNvSpPr>
            <p:nvPr/>
          </p:nvSpPr>
          <p:spPr bwMode="auto">
            <a:xfrm>
              <a:off x="1371031" y="205808"/>
              <a:ext cx="2311401" cy="168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0000"/>
                </a:lnSpc>
                <a:spcBef>
                  <a:spcPct val="20000"/>
                </a:spcBef>
              </a:pPr>
              <a:r>
                <a:rPr lang="en-US" altLang="zh-HK"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2024</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年</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3</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月</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8</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日</a:t>
              </a:r>
              <a:endPar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endParaRPr>
            </a:p>
          </p:txBody>
        </p:sp>
        <p:cxnSp>
          <p:nvCxnSpPr>
            <p:cNvPr id="57" name="直接连接符 30">
              <a:extLst>
                <a:ext uri="{FF2B5EF4-FFF2-40B4-BE49-F238E27FC236}">
                  <a16:creationId xmlns:a16="http://schemas.microsoft.com/office/drawing/2014/main" id="{B2C28F7E-224F-4090-903A-8F1CD77F63B5}"/>
                </a:ext>
              </a:extLst>
            </p:cNvPr>
            <p:cNvCxnSpPr>
              <a:cxnSpLocks/>
            </p:cNvCxnSpPr>
            <p:nvPr/>
          </p:nvCxnSpPr>
          <p:spPr>
            <a:xfrm flipV="1">
              <a:off x="1404938" y="1845217"/>
              <a:ext cx="2105413" cy="273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8" name="组合 26">
            <a:extLst>
              <a:ext uri="{FF2B5EF4-FFF2-40B4-BE49-F238E27FC236}">
                <a16:creationId xmlns:a16="http://schemas.microsoft.com/office/drawing/2014/main" id="{C4920005-12BC-4B2B-ACA5-65B8D46A33CB}"/>
              </a:ext>
            </a:extLst>
          </p:cNvPr>
          <p:cNvGrpSpPr/>
          <p:nvPr/>
        </p:nvGrpSpPr>
        <p:grpSpPr>
          <a:xfrm>
            <a:off x="344801" y="3627761"/>
            <a:ext cx="2796204" cy="498021"/>
            <a:chOff x="1002147" y="300781"/>
            <a:chExt cx="2714192" cy="1686639"/>
          </a:xfrm>
        </p:grpSpPr>
        <p:sp>
          <p:nvSpPr>
            <p:cNvPr id="59" name="矩形 6">
              <a:extLst>
                <a:ext uri="{FF2B5EF4-FFF2-40B4-BE49-F238E27FC236}">
                  <a16:creationId xmlns:a16="http://schemas.microsoft.com/office/drawing/2014/main" id="{5C570427-31EB-45C7-8E2D-1A1B527BF4D9}"/>
                </a:ext>
              </a:extLst>
            </p:cNvPr>
            <p:cNvSpPr/>
            <p:nvPr/>
          </p:nvSpPr>
          <p:spPr>
            <a:xfrm>
              <a:off x="1002147" y="1372933"/>
              <a:ext cx="363537" cy="3635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0" name="矩形 7">
              <a:extLst>
                <a:ext uri="{FF2B5EF4-FFF2-40B4-BE49-F238E27FC236}">
                  <a16:creationId xmlns:a16="http://schemas.microsoft.com/office/drawing/2014/main" id="{15A310ED-077D-4C0D-B723-9A71B1F2D25C}"/>
                </a:ext>
              </a:extLst>
            </p:cNvPr>
            <p:cNvSpPr/>
            <p:nvPr/>
          </p:nvSpPr>
          <p:spPr>
            <a:xfrm>
              <a:off x="1062471" y="1554703"/>
              <a:ext cx="303213" cy="290513"/>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1" name="文本框 13">
              <a:extLst>
                <a:ext uri="{FF2B5EF4-FFF2-40B4-BE49-F238E27FC236}">
                  <a16:creationId xmlns:a16="http://schemas.microsoft.com/office/drawing/2014/main" id="{BB093143-3EFA-45BD-BFA2-FAB4B3EC902A}"/>
                </a:ext>
              </a:extLst>
            </p:cNvPr>
            <p:cNvSpPr txBox="1">
              <a:spLocks noChangeArrowheads="1"/>
            </p:cNvSpPr>
            <p:nvPr/>
          </p:nvSpPr>
          <p:spPr bwMode="auto">
            <a:xfrm>
              <a:off x="1404938" y="300781"/>
              <a:ext cx="2311401" cy="168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0000"/>
                </a:lnSpc>
                <a:spcBef>
                  <a:spcPct val="20000"/>
                </a:spcBef>
              </a:pPr>
              <a:r>
                <a:rPr lang="en-US" altLang="zh-HK"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2024</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年</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3</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月</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13</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日</a:t>
              </a:r>
              <a:endPar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endParaRPr>
            </a:p>
          </p:txBody>
        </p:sp>
        <p:cxnSp>
          <p:nvCxnSpPr>
            <p:cNvPr id="62" name="直接连接符 30">
              <a:extLst>
                <a:ext uri="{FF2B5EF4-FFF2-40B4-BE49-F238E27FC236}">
                  <a16:creationId xmlns:a16="http://schemas.microsoft.com/office/drawing/2014/main" id="{B2C28F7E-224F-4090-903A-8F1CD77F63B5}"/>
                </a:ext>
              </a:extLst>
            </p:cNvPr>
            <p:cNvCxnSpPr>
              <a:cxnSpLocks/>
            </p:cNvCxnSpPr>
            <p:nvPr/>
          </p:nvCxnSpPr>
          <p:spPr>
            <a:xfrm flipV="1">
              <a:off x="1404938" y="1845217"/>
              <a:ext cx="2105413" cy="273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3" name="组合 26">
            <a:extLst>
              <a:ext uri="{FF2B5EF4-FFF2-40B4-BE49-F238E27FC236}">
                <a16:creationId xmlns:a16="http://schemas.microsoft.com/office/drawing/2014/main" id="{C4920005-12BC-4B2B-ACA5-65B8D46A33CB}"/>
              </a:ext>
            </a:extLst>
          </p:cNvPr>
          <p:cNvGrpSpPr/>
          <p:nvPr/>
        </p:nvGrpSpPr>
        <p:grpSpPr>
          <a:xfrm>
            <a:off x="369086" y="4319475"/>
            <a:ext cx="2747025" cy="504091"/>
            <a:chOff x="1002147" y="315938"/>
            <a:chExt cx="2687156" cy="1556617"/>
          </a:xfrm>
        </p:grpSpPr>
        <p:sp>
          <p:nvSpPr>
            <p:cNvPr id="64" name="矩形 6">
              <a:extLst>
                <a:ext uri="{FF2B5EF4-FFF2-40B4-BE49-F238E27FC236}">
                  <a16:creationId xmlns:a16="http://schemas.microsoft.com/office/drawing/2014/main" id="{5C570427-31EB-45C7-8E2D-1A1B527BF4D9}"/>
                </a:ext>
              </a:extLst>
            </p:cNvPr>
            <p:cNvSpPr/>
            <p:nvPr/>
          </p:nvSpPr>
          <p:spPr>
            <a:xfrm>
              <a:off x="1002147" y="1372933"/>
              <a:ext cx="363537" cy="3635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5" name="矩形 7">
              <a:extLst>
                <a:ext uri="{FF2B5EF4-FFF2-40B4-BE49-F238E27FC236}">
                  <a16:creationId xmlns:a16="http://schemas.microsoft.com/office/drawing/2014/main" id="{15A310ED-077D-4C0D-B723-9A71B1F2D25C}"/>
                </a:ext>
              </a:extLst>
            </p:cNvPr>
            <p:cNvSpPr/>
            <p:nvPr/>
          </p:nvSpPr>
          <p:spPr>
            <a:xfrm>
              <a:off x="1062471" y="1554703"/>
              <a:ext cx="303213" cy="290513"/>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6" name="文本框 13">
              <a:extLst>
                <a:ext uri="{FF2B5EF4-FFF2-40B4-BE49-F238E27FC236}">
                  <a16:creationId xmlns:a16="http://schemas.microsoft.com/office/drawing/2014/main" id="{BB093143-3EFA-45BD-BFA2-FAB4B3EC902A}"/>
                </a:ext>
              </a:extLst>
            </p:cNvPr>
            <p:cNvSpPr txBox="1">
              <a:spLocks noChangeArrowheads="1"/>
            </p:cNvSpPr>
            <p:nvPr/>
          </p:nvSpPr>
          <p:spPr bwMode="auto">
            <a:xfrm>
              <a:off x="1369753" y="315938"/>
              <a:ext cx="2319550" cy="153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0000"/>
                </a:lnSpc>
                <a:spcBef>
                  <a:spcPct val="20000"/>
                </a:spcBef>
              </a:pPr>
              <a:r>
                <a:rPr lang="en-US" altLang="zh-HK"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2024</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年</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3</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月</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14</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日</a:t>
              </a:r>
              <a:endPar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endParaRPr>
            </a:p>
          </p:txBody>
        </p:sp>
        <p:cxnSp>
          <p:nvCxnSpPr>
            <p:cNvPr id="67" name="直接连接符 30">
              <a:extLst>
                <a:ext uri="{FF2B5EF4-FFF2-40B4-BE49-F238E27FC236}">
                  <a16:creationId xmlns:a16="http://schemas.microsoft.com/office/drawing/2014/main" id="{B2C28F7E-224F-4090-903A-8F1CD77F63B5}"/>
                </a:ext>
              </a:extLst>
            </p:cNvPr>
            <p:cNvCxnSpPr>
              <a:cxnSpLocks/>
            </p:cNvCxnSpPr>
            <p:nvPr/>
          </p:nvCxnSpPr>
          <p:spPr>
            <a:xfrm>
              <a:off x="1404938" y="1872555"/>
              <a:ext cx="193675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8" name="组合 26">
            <a:extLst>
              <a:ext uri="{FF2B5EF4-FFF2-40B4-BE49-F238E27FC236}">
                <a16:creationId xmlns:a16="http://schemas.microsoft.com/office/drawing/2014/main" id="{C4920005-12BC-4B2B-ACA5-65B8D46A33CB}"/>
              </a:ext>
            </a:extLst>
          </p:cNvPr>
          <p:cNvGrpSpPr/>
          <p:nvPr/>
        </p:nvGrpSpPr>
        <p:grpSpPr>
          <a:xfrm>
            <a:off x="282158" y="5098965"/>
            <a:ext cx="2796204" cy="498021"/>
            <a:chOff x="1002147" y="300781"/>
            <a:chExt cx="2714192" cy="1686639"/>
          </a:xfrm>
        </p:grpSpPr>
        <p:sp>
          <p:nvSpPr>
            <p:cNvPr id="69" name="矩形 6">
              <a:extLst>
                <a:ext uri="{FF2B5EF4-FFF2-40B4-BE49-F238E27FC236}">
                  <a16:creationId xmlns:a16="http://schemas.microsoft.com/office/drawing/2014/main" id="{5C570427-31EB-45C7-8E2D-1A1B527BF4D9}"/>
                </a:ext>
              </a:extLst>
            </p:cNvPr>
            <p:cNvSpPr/>
            <p:nvPr/>
          </p:nvSpPr>
          <p:spPr>
            <a:xfrm>
              <a:off x="1002147" y="1372933"/>
              <a:ext cx="363537" cy="3635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0" name="矩形 7">
              <a:extLst>
                <a:ext uri="{FF2B5EF4-FFF2-40B4-BE49-F238E27FC236}">
                  <a16:creationId xmlns:a16="http://schemas.microsoft.com/office/drawing/2014/main" id="{15A310ED-077D-4C0D-B723-9A71B1F2D25C}"/>
                </a:ext>
              </a:extLst>
            </p:cNvPr>
            <p:cNvSpPr/>
            <p:nvPr/>
          </p:nvSpPr>
          <p:spPr>
            <a:xfrm>
              <a:off x="1062471" y="1554703"/>
              <a:ext cx="303213" cy="290513"/>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1" name="文本框 13">
              <a:extLst>
                <a:ext uri="{FF2B5EF4-FFF2-40B4-BE49-F238E27FC236}">
                  <a16:creationId xmlns:a16="http://schemas.microsoft.com/office/drawing/2014/main" id="{BB093143-3EFA-45BD-BFA2-FAB4B3EC902A}"/>
                </a:ext>
              </a:extLst>
            </p:cNvPr>
            <p:cNvSpPr txBox="1">
              <a:spLocks noChangeArrowheads="1"/>
            </p:cNvSpPr>
            <p:nvPr/>
          </p:nvSpPr>
          <p:spPr bwMode="auto">
            <a:xfrm>
              <a:off x="1404938" y="300781"/>
              <a:ext cx="2311401" cy="168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0000"/>
                </a:lnSpc>
                <a:spcBef>
                  <a:spcPct val="20000"/>
                </a:spcBef>
              </a:pPr>
              <a:r>
                <a:rPr lang="en-US" altLang="zh-HK"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2024</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年</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3</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月</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19</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日</a:t>
              </a:r>
              <a:endPar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endParaRPr>
            </a:p>
          </p:txBody>
        </p:sp>
        <p:cxnSp>
          <p:nvCxnSpPr>
            <p:cNvPr id="72" name="直接连接符 30">
              <a:extLst>
                <a:ext uri="{FF2B5EF4-FFF2-40B4-BE49-F238E27FC236}">
                  <a16:creationId xmlns:a16="http://schemas.microsoft.com/office/drawing/2014/main" id="{B2C28F7E-224F-4090-903A-8F1CD77F63B5}"/>
                </a:ext>
              </a:extLst>
            </p:cNvPr>
            <p:cNvCxnSpPr>
              <a:cxnSpLocks/>
            </p:cNvCxnSpPr>
            <p:nvPr/>
          </p:nvCxnSpPr>
          <p:spPr>
            <a:xfrm flipV="1">
              <a:off x="1404938" y="1845217"/>
              <a:ext cx="2105413" cy="273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8" name="组合 26">
            <a:extLst>
              <a:ext uri="{FF2B5EF4-FFF2-40B4-BE49-F238E27FC236}">
                <a16:creationId xmlns:a16="http://schemas.microsoft.com/office/drawing/2014/main" id="{C4920005-12BC-4B2B-ACA5-65B8D46A33CB}"/>
              </a:ext>
            </a:extLst>
          </p:cNvPr>
          <p:cNvGrpSpPr/>
          <p:nvPr/>
        </p:nvGrpSpPr>
        <p:grpSpPr>
          <a:xfrm>
            <a:off x="265613" y="6207339"/>
            <a:ext cx="2796204" cy="498278"/>
            <a:chOff x="1002147" y="300781"/>
            <a:chExt cx="2714192" cy="1687509"/>
          </a:xfrm>
        </p:grpSpPr>
        <p:sp>
          <p:nvSpPr>
            <p:cNvPr id="79" name="矩形 6">
              <a:extLst>
                <a:ext uri="{FF2B5EF4-FFF2-40B4-BE49-F238E27FC236}">
                  <a16:creationId xmlns:a16="http://schemas.microsoft.com/office/drawing/2014/main" id="{5C570427-31EB-45C7-8E2D-1A1B527BF4D9}"/>
                </a:ext>
              </a:extLst>
            </p:cNvPr>
            <p:cNvSpPr/>
            <p:nvPr/>
          </p:nvSpPr>
          <p:spPr>
            <a:xfrm>
              <a:off x="1002147" y="1372933"/>
              <a:ext cx="363537" cy="3635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0" name="矩形 7">
              <a:extLst>
                <a:ext uri="{FF2B5EF4-FFF2-40B4-BE49-F238E27FC236}">
                  <a16:creationId xmlns:a16="http://schemas.microsoft.com/office/drawing/2014/main" id="{15A310ED-077D-4C0D-B723-9A71B1F2D25C}"/>
                </a:ext>
              </a:extLst>
            </p:cNvPr>
            <p:cNvSpPr/>
            <p:nvPr/>
          </p:nvSpPr>
          <p:spPr>
            <a:xfrm>
              <a:off x="1062471" y="1554703"/>
              <a:ext cx="303213" cy="290513"/>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1" name="文本框 13">
              <a:extLst>
                <a:ext uri="{FF2B5EF4-FFF2-40B4-BE49-F238E27FC236}">
                  <a16:creationId xmlns:a16="http://schemas.microsoft.com/office/drawing/2014/main" id="{BB093143-3EFA-45BD-BFA2-FAB4B3EC902A}"/>
                </a:ext>
              </a:extLst>
            </p:cNvPr>
            <p:cNvSpPr txBox="1">
              <a:spLocks noChangeArrowheads="1"/>
            </p:cNvSpPr>
            <p:nvPr/>
          </p:nvSpPr>
          <p:spPr bwMode="auto">
            <a:xfrm>
              <a:off x="1404938" y="300781"/>
              <a:ext cx="2311401" cy="168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0000"/>
                </a:lnSpc>
                <a:spcBef>
                  <a:spcPct val="20000"/>
                </a:spcBef>
              </a:pPr>
              <a:r>
                <a:rPr lang="en-US" altLang="zh-HK"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2024</a:t>
              </a:r>
              <a:r>
                <a:rPr lang="zh-CN" altLang="en-US"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年</a:t>
              </a:r>
              <a:r>
                <a:rPr lang="en-US" altLang="zh-CN"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3</a:t>
              </a:r>
              <a:r>
                <a:rPr lang="zh-CN" altLang="en-US"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月</a:t>
              </a:r>
              <a:r>
                <a:rPr lang="en-US" altLang="zh-CN"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23</a:t>
              </a:r>
              <a:r>
                <a:rPr lang="zh-CN" altLang="en-US"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rPr>
                <a:t>日</a:t>
              </a:r>
              <a:endParaRPr lang="en-US" altLang="zh-CN"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sym typeface="仿宋_GB2312" charset="-122"/>
              </a:endParaRPr>
            </a:p>
          </p:txBody>
        </p:sp>
        <p:cxnSp>
          <p:nvCxnSpPr>
            <p:cNvPr id="82" name="直接连接符 30">
              <a:extLst>
                <a:ext uri="{FF2B5EF4-FFF2-40B4-BE49-F238E27FC236}">
                  <a16:creationId xmlns:a16="http://schemas.microsoft.com/office/drawing/2014/main" id="{B2C28F7E-224F-4090-903A-8F1CD77F63B5}"/>
                </a:ext>
              </a:extLst>
            </p:cNvPr>
            <p:cNvCxnSpPr>
              <a:cxnSpLocks/>
            </p:cNvCxnSpPr>
            <p:nvPr/>
          </p:nvCxnSpPr>
          <p:spPr>
            <a:xfrm flipV="1">
              <a:off x="1404938" y="1845217"/>
              <a:ext cx="2105413" cy="273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3" name="任意多边形: 形状 28"/>
          <p:cNvSpPr/>
          <p:nvPr/>
        </p:nvSpPr>
        <p:spPr>
          <a:xfrm>
            <a:off x="9695602" y="204591"/>
            <a:ext cx="1863633" cy="37898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33993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977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977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a:lnSpc>
                <a:spcPct val="90000"/>
              </a:lnSpc>
              <a:spcBef>
                <a:spcPct val="0"/>
              </a:spcBef>
              <a:spcAft>
                <a:spcPct val="35000"/>
              </a:spcAft>
              <a:buClrTx/>
              <a:buNone/>
              <a:defRPr/>
            </a:pPr>
            <a:r>
              <a:rPr lang="zh-TW" altLang="en-US" sz="2400"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參考資料 </a:t>
            </a:r>
            <a:endParaRPr lang="en-US" altLang="zh-TW" sz="2400" dirty="0">
              <a:solidFill>
                <a:schemeClr val="tx1"/>
              </a:solidFill>
              <a:latin typeface="DFKai-SB" panose="03000509000000000000" pitchFamily="65" charset="-120"/>
              <a:ea typeface="DFKai-SB" panose="03000509000000000000" pitchFamily="65" charset="-120"/>
              <a:sym typeface="Times New Roman" panose="02020603050405020304" pitchFamily="18" charset="0"/>
            </a:endParaRPr>
          </a:p>
        </p:txBody>
      </p:sp>
    </p:spTree>
    <p:extLst>
      <p:ext uri="{BB962C8B-B14F-4D97-AF65-F5344CB8AC3E}">
        <p14:creationId xmlns:p14="http://schemas.microsoft.com/office/powerpoint/2010/main" val="150413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 calcmode="lin" valueType="num">
                                      <p:cBhvr>
                                        <p:cTn id="9" dur="500" fill="hold"/>
                                        <p:tgtEl>
                                          <p:spTgt spid="28"/>
                                        </p:tgtEl>
                                        <p:attrNameLst>
                                          <p:attrName>style.rotation</p:attrName>
                                        </p:attrNameLst>
                                      </p:cBhvr>
                                      <p:tavLst>
                                        <p:tav tm="0">
                                          <p:val>
                                            <p:fltVal val="90"/>
                                          </p:val>
                                        </p:tav>
                                        <p:tav tm="100000">
                                          <p:val>
                                            <p:fltVal val="0"/>
                                          </p:val>
                                        </p:tav>
                                      </p:tavLst>
                                    </p:anim>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a:extLst>
              <a:ext uri="{FF2B5EF4-FFF2-40B4-BE49-F238E27FC236}">
                <a16:creationId xmlns:a16="http://schemas.microsoft.com/office/drawing/2014/main" id="{A81FE230-5EF4-06DE-361E-9AF3B082B2A8}"/>
              </a:ext>
            </a:extLst>
          </p:cNvPr>
          <p:cNvGrpSpPr/>
          <p:nvPr/>
        </p:nvGrpSpPr>
        <p:grpSpPr>
          <a:xfrm>
            <a:off x="125857" y="340015"/>
            <a:ext cx="11047239" cy="655396"/>
            <a:chOff x="977900" y="806450"/>
            <a:chExt cx="2445323" cy="448190"/>
          </a:xfrm>
        </p:grpSpPr>
        <p:sp>
          <p:nvSpPr>
            <p:cNvPr id="3" name="矩形 6">
              <a:extLst>
                <a:ext uri="{FF2B5EF4-FFF2-40B4-BE49-F238E27FC236}">
                  <a16:creationId xmlns:a16="http://schemas.microsoft.com/office/drawing/2014/main" id="{02032E0D-FEEB-0236-2255-B3406BD8A602}"/>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7">
              <a:extLst>
                <a:ext uri="{FF2B5EF4-FFF2-40B4-BE49-F238E27FC236}">
                  <a16:creationId xmlns:a16="http://schemas.microsoft.com/office/drawing/2014/main" id="{D2FE2322-7CD4-8560-7285-367AF6EE69E2}"/>
                </a:ext>
              </a:extLst>
            </p:cNvPr>
            <p:cNvSpPr/>
            <p:nvPr/>
          </p:nvSpPr>
          <p:spPr>
            <a:xfrm>
              <a:off x="1101725" y="96412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文本框 13">
              <a:extLst>
                <a:ext uri="{FF2B5EF4-FFF2-40B4-BE49-F238E27FC236}">
                  <a16:creationId xmlns:a16="http://schemas.microsoft.com/office/drawing/2014/main" id="{A6A26839-9B11-311C-481C-9C5ADF6F496C}"/>
                </a:ext>
              </a:extLst>
            </p:cNvPr>
            <p:cNvSpPr txBox="1">
              <a:spLocks noChangeArrowheads="1"/>
            </p:cNvSpPr>
            <p:nvPr/>
          </p:nvSpPr>
          <p:spPr bwMode="auto">
            <a:xfrm>
              <a:off x="1428434" y="849530"/>
              <a:ext cx="1994789" cy="31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標楷體" panose="03000509000000000000" pitchFamily="65" charset="-120"/>
                  <a:ea typeface="標楷體" panose="03000509000000000000" pitchFamily="65" charset="-120"/>
                </a:rPr>
                <a:t>築牢香港發展的安全根基</a:t>
              </a:r>
              <a:r>
                <a:rPr lang="zh-TW" altLang="en-US" sz="2400" b="1" dirty="0">
                  <a:latin typeface="標楷體" panose="03000509000000000000" pitchFamily="65" charset="-120"/>
                  <a:ea typeface="標楷體" panose="03000509000000000000" pitchFamily="65" charset="-120"/>
                </a:rPr>
                <a:t>  </a:t>
              </a:r>
              <a:r>
                <a:rPr lang="zh-CN" altLang="en-US" sz="2400" b="1" dirty="0">
                  <a:latin typeface="標楷體" panose="03000509000000000000" pitchFamily="65" charset="-120"/>
                  <a:ea typeface="標楷體" panose="03000509000000000000" pitchFamily="65" charset="-120"/>
                </a:rPr>
                <a:t>推動香港加快實現由治及興</a:t>
              </a:r>
            </a:p>
          </p:txBody>
        </p:sp>
        <p:cxnSp>
          <p:nvCxnSpPr>
            <p:cNvPr id="6" name="直接连接符 30">
              <a:extLst>
                <a:ext uri="{FF2B5EF4-FFF2-40B4-BE49-F238E27FC236}">
                  <a16:creationId xmlns:a16="http://schemas.microsoft.com/office/drawing/2014/main" id="{29735CFD-FCFE-F9AD-5C5B-61C04793BD3F}"/>
                </a:ext>
              </a:extLst>
            </p:cNvPr>
            <p:cNvCxnSpPr>
              <a:cxnSpLocks/>
            </p:cNvCxnSpPr>
            <p:nvPr/>
          </p:nvCxnSpPr>
          <p:spPr>
            <a:xfrm flipV="1">
              <a:off x="1404938" y="1166815"/>
              <a:ext cx="2018285" cy="4367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340158" y="1150920"/>
            <a:ext cx="11247220" cy="923330"/>
          </a:xfrm>
          <a:prstGeom prst="rect">
            <a:avLst/>
          </a:prstGeom>
          <a:solidFill>
            <a:schemeClr val="accent1">
              <a:lumMod val="20000"/>
              <a:lumOff val="80000"/>
            </a:schemeClr>
          </a:solidFill>
        </p:spPr>
        <p:txBody>
          <a:bodyPr wrap="square" rtlCol="0">
            <a:spAutoFit/>
          </a:bodyPr>
          <a:lstStyle/>
          <a:p>
            <a:pPr algn="just"/>
            <a:r>
              <a:rPr lang="zh-TW" altLang="zh-TW" dirty="0">
                <a:latin typeface="Times New Roman" panose="02020603050405020304" pitchFamily="18" charset="0"/>
                <a:ea typeface="標楷體" panose="03000509000000000000" pitchFamily="65" charset="-120"/>
                <a:cs typeface="Times New Roman" panose="02020603050405020304" pitchFamily="18" charset="0"/>
              </a:rPr>
              <a:t>行政長官</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李家超</a:t>
            </a:r>
            <a:r>
              <a:rPr lang="zh-HK" altLang="zh-TW" dirty="0">
                <a:latin typeface="Times New Roman" panose="02020603050405020304" pitchFamily="18" charset="0"/>
                <a:ea typeface="標楷體" panose="03000509000000000000" pitchFamily="65" charset="-120"/>
                <a:cs typeface="Times New Roman" panose="02020603050405020304" pitchFamily="18" charset="0"/>
              </a:rPr>
              <a:t>在</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2024</a:t>
            </a:r>
            <a:r>
              <a:rPr lang="zh-HK" altLang="zh-TW" dirty="0">
                <a:latin typeface="Times New Roman" panose="02020603050405020304" pitchFamily="18" charset="0"/>
                <a:ea typeface="標楷體" panose="03000509000000000000" pitchFamily="65" charset="-120"/>
                <a:cs typeface="Times New Roman" panose="02020603050405020304" pitchFamily="18" charset="0"/>
              </a:rPr>
              <a:t>年「全民國家安全教育日」開幕典禮上</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發表主旨致辭時</a:t>
            </a:r>
            <a:r>
              <a:rPr lang="zh-HK" altLang="zh-TW" dirty="0">
                <a:latin typeface="Times New Roman" panose="02020603050405020304" pitchFamily="18" charset="0"/>
                <a:ea typeface="標楷體" panose="03000509000000000000" pitchFamily="65" charset="-120"/>
                <a:cs typeface="Times New Roman" panose="02020603050405020304" pitchFamily="18" charset="0"/>
              </a:rPr>
              <a:t>指出</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zh-CN" altLang="en-US" dirty="0">
                <a:latin typeface="Times New Roman" panose="02020603050405020304" pitchFamily="18" charset="0"/>
                <a:ea typeface="標楷體" panose="03000509000000000000" pitchFamily="65" charset="-120"/>
                <a:cs typeface="Times New Roman" panose="02020603050405020304" pitchFamily="18" charset="0"/>
              </a:rPr>
              <a:t>的制定實施</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後</a:t>
            </a:r>
            <a:r>
              <a:rPr lang="zh-CN" altLang="en-US" dirty="0">
                <a:latin typeface="Times New Roman" panose="02020603050405020304" pitchFamily="18" charset="0"/>
                <a:ea typeface="標楷體" panose="03000509000000000000" pitchFamily="65" charset="-120"/>
                <a:cs typeface="Times New Roman" panose="02020603050405020304" pitchFamily="18" charset="0"/>
              </a:rPr>
              <a:t>，進一步築牢香港發展的安全根基，推動香港加快實現由治及興。</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香港特區政府會在四方面落實，包括繼續做好解說、積極審視和強化內部制度、</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全力防範</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制止和懲治的執行能力，以及做好國家安全教育。</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文本框 17">
            <a:extLst>
              <a:ext uri="{FF2B5EF4-FFF2-40B4-BE49-F238E27FC236}">
                <a16:creationId xmlns:a16="http://schemas.microsoft.com/office/drawing/2014/main" id="{7DB115EF-4DD6-4270-87BB-7FBE6F16C951}"/>
              </a:ext>
            </a:extLst>
          </p:cNvPr>
          <p:cNvSpPr txBox="1"/>
          <p:nvPr/>
        </p:nvSpPr>
        <p:spPr>
          <a:xfrm>
            <a:off x="340158" y="2133475"/>
            <a:ext cx="11342627" cy="4062651"/>
          </a:xfrm>
          <a:prstGeom prst="rect">
            <a:avLst/>
          </a:prstGeom>
          <a:solidFill>
            <a:srgbClr val="CCFFCC"/>
          </a:solidFill>
          <a:ln>
            <a:noFill/>
          </a:ln>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節錄自</a:t>
            </a:r>
            <a:r>
              <a:rPr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行政長官</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李家超在「</a:t>
            </a:r>
            <a:r>
              <a:rPr lang="zh-CN"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全民國家安全教育日</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」開幕典禮上發表主旨致辭</a:t>
            </a: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50000"/>
              </a:lnSpc>
            </a:pP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just" hangingPunct="0"/>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隨着</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在</a:t>
            </a:r>
            <a:r>
              <a:rPr lang="zh-CN"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二零二四年</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三月二十三日</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正式生效，香港建好了安全「屏障」，鞏固了「由亂到治」的「護土牆」。在「由治及興」的康莊大道上，香港會全力拼經濟、謀發展、惠民生、添幸福。特區政府會加強推進五方面的重點工作，（一）更好結合「有為政府」和「高效市場」，追求更多成果，發展經濟、改善民生；（二）把握好國家發展新質生產力的機遇；（三）建立人才高地；（四）發揮香港背靠祖國、聯通世界的獨特優勢，為香港開創無限機遇；以及（五）發展內部經濟，包括旅遊業、消費和投資，並繼續支援中小企的持續發展。</a:t>
            </a:r>
          </a:p>
          <a:p>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資料來源：</a:t>
            </a: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香港特區舉辦二○二四年「全民國家安全教育日」活動</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，香港特別行政區政府新聞公報，</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日。 </a:t>
            </a:r>
            <a:r>
              <a:rPr lang="en-US" altLang="zh-TW"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hlinkClick r:id="rId2"/>
              </a:rPr>
              <a:t>https://www.info.gov.hk/gia/general/202404/15/P2024041500659.htm</a:t>
            </a:r>
            <a:endParaRPr lang="en-US" altLang="zh-TW"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Rectangle 13"/>
          <p:cNvSpPr/>
          <p:nvPr/>
        </p:nvSpPr>
        <p:spPr>
          <a:xfrm>
            <a:off x="5260509" y="6057322"/>
            <a:ext cx="6128188" cy="646331"/>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r>
              <a:rPr lang="zh-TW" altLang="en-US" dirty="0">
                <a:latin typeface="標楷體" panose="03000509000000000000" pitchFamily="65" charset="-120"/>
                <a:ea typeface="標楷體" panose="03000509000000000000" pitchFamily="65" charset="-120"/>
              </a:rPr>
              <a:t>學與教建議：結合公民科所學，教師可指導學生思考如何為社會與國家作出貢獻。</a:t>
            </a:r>
            <a:endParaRPr lang="en-US" altLang="zh-TW" dirty="0">
              <a:latin typeface="標楷體" panose="03000509000000000000" pitchFamily="65" charset="-120"/>
              <a:ea typeface="標楷體" panose="03000509000000000000" pitchFamily="65" charset="-120"/>
            </a:endParaRPr>
          </a:p>
        </p:txBody>
      </p:sp>
      <p:sp>
        <p:nvSpPr>
          <p:cNvPr id="13" name="任意多边形: 形状 28"/>
          <p:cNvSpPr/>
          <p:nvPr/>
        </p:nvSpPr>
        <p:spPr>
          <a:xfrm>
            <a:off x="10009315" y="177307"/>
            <a:ext cx="1863633" cy="380417"/>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33993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977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977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a:lnSpc>
                <a:spcPct val="90000"/>
              </a:lnSpc>
              <a:spcBef>
                <a:spcPct val="0"/>
              </a:spcBef>
              <a:spcAft>
                <a:spcPct val="35000"/>
              </a:spcAft>
              <a:buClrTx/>
              <a:buNone/>
              <a:defRPr/>
            </a:pPr>
            <a:r>
              <a:rPr lang="zh-TW" altLang="en-US" sz="2400"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延伸學習</a:t>
            </a:r>
            <a:endParaRPr lang="en-US" altLang="zh-TW" sz="2400" dirty="0">
              <a:solidFill>
                <a:schemeClr val="tx1"/>
              </a:solidFill>
              <a:latin typeface="DFKai-SB" panose="03000509000000000000" pitchFamily="65" charset="-120"/>
              <a:ea typeface="DFKai-SB" panose="03000509000000000000" pitchFamily="65" charset="-120"/>
              <a:sym typeface="Times New Roman" panose="02020603050405020304" pitchFamily="18" charset="0"/>
            </a:endParaRPr>
          </a:p>
        </p:txBody>
      </p:sp>
    </p:spTree>
    <p:extLst>
      <p:ext uri="{BB962C8B-B14F-4D97-AF65-F5344CB8AC3E}">
        <p14:creationId xmlns:p14="http://schemas.microsoft.com/office/powerpoint/2010/main" val="83137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90"/>
                                          </p:val>
                                        </p:tav>
                                        <p:tav tm="100000">
                                          <p:val>
                                            <p:fltVal val="0"/>
                                          </p:val>
                                        </p:tav>
                                      </p:tavLst>
                                    </p:anim>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1021" y="782769"/>
            <a:ext cx="11477897" cy="5680785"/>
          </a:xfrm>
          <a:solidFill>
            <a:srgbClr val="CED9FC"/>
          </a:solidFill>
        </p:spPr>
        <p:txBody>
          <a:bodyPr>
            <a:noAutofit/>
          </a:bodyPr>
          <a:lstStyle/>
          <a:p>
            <a:pPr marL="0" indent="0" latinLnBrk="0">
              <a:lnSpc>
                <a:spcPct val="150000"/>
              </a:lnSpc>
              <a:spcBef>
                <a:spcPts val="0"/>
              </a:spcBef>
              <a:spcAft>
                <a:spcPts val="0"/>
              </a:spcAft>
              <a:buNone/>
            </a:pPr>
            <a:r>
              <a:rPr lang="zh-HK" altLang="en-US" sz="2600" b="1" dirty="0">
                <a:latin typeface="DFKai-SB" panose="03000509000000000000" pitchFamily="65" charset="-120"/>
                <a:ea typeface="DFKai-SB" panose="03000509000000000000" pitchFamily="65" charset="-120"/>
                <a:sym typeface="Times New Roman" panose="02020603050405020304" pitchFamily="18" charset="0"/>
              </a:rPr>
              <a:t>知識</a:t>
            </a:r>
          </a:p>
          <a:p>
            <a:pPr>
              <a:lnSpc>
                <a:spcPct val="70000"/>
              </a:lnSpc>
            </a:pPr>
            <a:r>
              <a:rPr lang="zh-TW" altLang="en-US" sz="2400" dirty="0">
                <a:latin typeface="DFKai-SB" panose="03000509000000000000" pitchFamily="65" charset="-120"/>
                <a:ea typeface="DFKai-SB" panose="03000509000000000000" pitchFamily="65" charset="-120"/>
              </a:rPr>
              <a:t>掌握</a:t>
            </a:r>
            <a:r>
              <a:rPr lang="zh-CN" altLang="en-US" sz="2400" dirty="0">
                <a:latin typeface="DFKai-SB" panose="03000509000000000000" pitchFamily="65" charset="-120"/>
                <a:ea typeface="DFKai-SB" panose="03000509000000000000" pitchFamily="65" charset="-120"/>
              </a:rPr>
              <a:t>維護國家安全的意義及重要性</a:t>
            </a:r>
            <a:endParaRPr lang="en-US" altLang="zh-CN" sz="2400" dirty="0">
              <a:latin typeface="DFKai-SB" panose="03000509000000000000" pitchFamily="65" charset="-120"/>
              <a:ea typeface="DFKai-SB" panose="03000509000000000000" pitchFamily="65" charset="-120"/>
            </a:endParaRPr>
          </a:p>
          <a:p>
            <a:pPr>
              <a:lnSpc>
                <a:spcPct val="70000"/>
              </a:lnSpc>
            </a:pPr>
            <a:r>
              <a:rPr lang="zh-CN" altLang="en-US" sz="2400" dirty="0">
                <a:latin typeface="DFKai-SB" panose="03000509000000000000" pitchFamily="65" charset="-120"/>
                <a:ea typeface="DFKai-SB" panose="03000509000000000000" pitchFamily="65" charset="-120"/>
              </a:rPr>
              <a:t>了解</a:t>
            </a:r>
            <a:r>
              <a:rPr lang="zh-TW" altLang="en-US" sz="2400" dirty="0">
                <a:latin typeface="DFKai-SB" panose="03000509000000000000" pitchFamily="65" charset="-120"/>
                <a:ea typeface="DFKai-SB" panose="03000509000000000000" pitchFamily="65" charset="-120"/>
              </a:rPr>
              <a:t>訂立</a:t>
            </a:r>
            <a:r>
              <a:rPr lang="zh-HK"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維護國家安全條例</a:t>
            </a:r>
            <a:r>
              <a:rPr lang="zh-HK"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的背景、原則及其重點內容</a:t>
            </a:r>
            <a:endParaRPr lang="en-US" altLang="zh-TW" sz="2400" dirty="0">
              <a:latin typeface="DFKai-SB" panose="03000509000000000000" pitchFamily="65" charset="-120"/>
              <a:ea typeface="DFKai-SB" panose="03000509000000000000" pitchFamily="65" charset="-120"/>
            </a:endParaRPr>
          </a:p>
          <a:p>
            <a:pPr>
              <a:lnSpc>
                <a:spcPct val="70000"/>
              </a:lnSpc>
            </a:pPr>
            <a:r>
              <a:rPr lang="zh-TW" altLang="en-US" sz="2400" dirty="0">
                <a:latin typeface="DFKai-SB" panose="03000509000000000000" pitchFamily="65" charset="-120"/>
                <a:ea typeface="DFKai-SB" panose="03000509000000000000" pitchFamily="65" charset="-120"/>
              </a:rPr>
              <a:t>明白</a:t>
            </a:r>
            <a:r>
              <a:rPr lang="zh-HK"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維護國家安全條例</a:t>
            </a:r>
            <a:r>
              <a:rPr lang="zh-HK" altLang="zh-TW" sz="2400" dirty="0">
                <a:latin typeface="DFKai-SB" panose="03000509000000000000" pitchFamily="65" charset="-120"/>
                <a:ea typeface="DFKai-SB" panose="03000509000000000000" pitchFamily="65" charset="-120"/>
              </a:rPr>
              <a:t>》與</a:t>
            </a:r>
            <a:r>
              <a:rPr lang="zh-TW" altLang="en-US" sz="2400" dirty="0">
                <a:latin typeface="DFKai-SB" panose="03000509000000000000" pitchFamily="65" charset="-120"/>
                <a:ea typeface="DFKai-SB" panose="03000509000000000000" pitchFamily="65" charset="-120"/>
              </a:rPr>
              <a:t>維護國家安全和</a:t>
            </a:r>
            <a:r>
              <a:rPr lang="zh-HK" altLang="zh-TW" sz="2400" dirty="0">
                <a:latin typeface="DFKai-SB" panose="03000509000000000000" pitchFamily="65" charset="-120"/>
                <a:ea typeface="DFKai-SB" panose="03000509000000000000" pitchFamily="65" charset="-120"/>
              </a:rPr>
              <a:t>促進香港長遠發展的</a:t>
            </a:r>
            <a:r>
              <a:rPr lang="zh-TW" altLang="en-US" sz="2400" dirty="0">
                <a:latin typeface="DFKai-SB" panose="03000509000000000000" pitchFamily="65" charset="-120"/>
                <a:ea typeface="DFKai-SB" panose="03000509000000000000" pitchFamily="65" charset="-120"/>
              </a:rPr>
              <a:t>意義</a:t>
            </a:r>
            <a:endParaRPr lang="en-US" altLang="zh-HK" sz="2400" dirty="0">
              <a:latin typeface="DFKai-SB" panose="03000509000000000000" pitchFamily="65" charset="-120"/>
              <a:ea typeface="DFKai-SB" panose="03000509000000000000" pitchFamily="65" charset="-120"/>
            </a:endParaRPr>
          </a:p>
          <a:p>
            <a:pPr marL="0" indent="0">
              <a:lnSpc>
                <a:spcPct val="70000"/>
              </a:lnSpc>
              <a:buNone/>
            </a:pPr>
            <a:endParaRPr lang="zh-CN" altLang="en-US" sz="2400" dirty="0">
              <a:latin typeface="DFKai-SB" panose="03000509000000000000" pitchFamily="65" charset="-120"/>
              <a:ea typeface="DFKai-SB" panose="03000509000000000000" pitchFamily="65" charset="-120"/>
            </a:endParaRPr>
          </a:p>
          <a:p>
            <a:pPr>
              <a:lnSpc>
                <a:spcPct val="70000"/>
              </a:lnSpc>
              <a:buNone/>
            </a:pPr>
            <a:r>
              <a:rPr lang="zh-CN" altLang="en-US" sz="2400" b="1" dirty="0">
                <a:latin typeface="DFKai-SB" panose="03000509000000000000" pitchFamily="65" charset="-120"/>
                <a:ea typeface="DFKai-SB" panose="03000509000000000000" pitchFamily="65" charset="-120"/>
              </a:rPr>
              <a:t>技能：</a:t>
            </a:r>
            <a:endParaRPr lang="en-US" altLang="zh-CN" sz="2400" b="1" dirty="0">
              <a:latin typeface="DFKai-SB" panose="03000509000000000000" pitchFamily="65" charset="-120"/>
              <a:ea typeface="DFKai-SB" panose="03000509000000000000" pitchFamily="65" charset="-120"/>
            </a:endParaRPr>
          </a:p>
          <a:p>
            <a:pPr hangingPunct="0">
              <a:lnSpc>
                <a:spcPct val="100000"/>
              </a:lnSpc>
            </a:pPr>
            <a:r>
              <a:rPr lang="zh-TW" altLang="en-US" sz="2400" dirty="0">
                <a:latin typeface="DFKai-SB" panose="03000509000000000000" pitchFamily="65" charset="-120"/>
                <a:ea typeface="DFKai-SB" panose="03000509000000000000" pitchFamily="65" charset="-120"/>
                <a:sym typeface="Times New Roman" panose="02020603050405020304" pitchFamily="18" charset="0"/>
              </a:rPr>
              <a:t>通過理解訂立</a:t>
            </a:r>
            <a:r>
              <a:rPr lang="zh-HK"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維護國家安全條例</a:t>
            </a:r>
            <a:r>
              <a:rPr lang="zh-HK"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的背景和內容重點</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，客觀</a:t>
            </a:r>
            <a:r>
              <a:rPr lang="zh-TW" altLang="en-US" sz="2400" dirty="0">
                <a:latin typeface="DFKai-SB" panose="03000509000000000000" pitchFamily="65" charset="-120"/>
                <a:ea typeface="DFKai-SB" panose="03000509000000000000" pitchFamily="65" charset="-120"/>
              </a:rPr>
              <a:t>分析實施</a:t>
            </a:r>
            <a:r>
              <a:rPr lang="zh-HK"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條例</a:t>
            </a:r>
            <a:r>
              <a:rPr lang="zh-HK"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的影響和意義</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培養</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慎思明辨的能力</a:t>
            </a:r>
            <a:endParaRPr lang="en-US" altLang="zh-CN" sz="2400" dirty="0">
              <a:latin typeface="DFKai-SB" panose="03000509000000000000" pitchFamily="65" charset="-120"/>
              <a:ea typeface="DFKai-SB" panose="03000509000000000000" pitchFamily="65" charset="-120"/>
              <a:sym typeface="Times New Roman" panose="02020603050405020304" pitchFamily="18" charset="0"/>
            </a:endParaRPr>
          </a:p>
          <a:p>
            <a:pPr marL="0" indent="0" hangingPunct="0">
              <a:lnSpc>
                <a:spcPct val="100000"/>
              </a:lnSpc>
              <a:buNone/>
            </a:pPr>
            <a:endParaRPr lang="en-US" altLang="zh-TW" sz="2400" dirty="0">
              <a:latin typeface="DFKai-SB" panose="03000509000000000000" pitchFamily="65" charset="-120"/>
              <a:ea typeface="DFKai-SB" panose="03000509000000000000" pitchFamily="65" charset="-120"/>
            </a:endParaRPr>
          </a:p>
          <a:p>
            <a:pPr>
              <a:lnSpc>
                <a:spcPct val="70000"/>
              </a:lnSpc>
              <a:buNone/>
            </a:pPr>
            <a:r>
              <a:rPr lang="zh-CN" altLang="en-US" sz="2400" b="1" dirty="0">
                <a:latin typeface="DFKai-SB" panose="03000509000000000000" pitchFamily="65" charset="-120"/>
                <a:ea typeface="DFKai-SB" panose="03000509000000000000" pitchFamily="65" charset="-120"/>
              </a:rPr>
              <a:t>價值觀：</a:t>
            </a:r>
          </a:p>
          <a:p>
            <a:pPr>
              <a:lnSpc>
                <a:spcPct val="70000"/>
              </a:lnSpc>
            </a:pPr>
            <a:r>
              <a:rPr lang="zh-CN" altLang="en-US" sz="2400" dirty="0">
                <a:latin typeface="DFKai-SB" panose="03000509000000000000" pitchFamily="65" charset="-120"/>
                <a:ea typeface="DFKai-SB" panose="03000509000000000000" pitchFamily="65" charset="-120"/>
              </a:rPr>
              <a:t>增強遵守</a:t>
            </a:r>
            <a:r>
              <a:rPr lang="en-US" altLang="zh-CN"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維護國家安全條例</a:t>
            </a:r>
            <a:r>
              <a:rPr lang="en-US" altLang="zh-CN" sz="2400" dirty="0">
                <a:latin typeface="DFKai-SB" panose="03000509000000000000" pitchFamily="65" charset="-120"/>
                <a:ea typeface="DFKai-SB" panose="03000509000000000000" pitchFamily="65" charset="-120"/>
              </a:rPr>
              <a:t>》</a:t>
            </a:r>
            <a:r>
              <a:rPr lang="zh-CN" altLang="en-US" sz="2400" dirty="0">
                <a:latin typeface="DFKai-SB" panose="03000509000000000000" pitchFamily="65" charset="-120"/>
                <a:ea typeface="DFKai-SB" panose="03000509000000000000" pitchFamily="65" charset="-120"/>
              </a:rPr>
              <a:t>意識</a:t>
            </a:r>
            <a:endParaRPr lang="en-US" altLang="zh-CN" sz="2400" dirty="0">
              <a:latin typeface="DFKai-SB" panose="03000509000000000000" pitchFamily="65" charset="-120"/>
              <a:ea typeface="DFKai-SB" panose="03000509000000000000" pitchFamily="65" charset="-120"/>
            </a:endParaRPr>
          </a:p>
          <a:p>
            <a:pPr>
              <a:lnSpc>
                <a:spcPct val="70000"/>
              </a:lnSpc>
            </a:pPr>
            <a:r>
              <a:rPr lang="zh-TW" altLang="zh-TW" sz="2400" dirty="0">
                <a:latin typeface="DFKai-SB" panose="03000509000000000000" pitchFamily="65" charset="-120"/>
                <a:ea typeface="DFKai-SB" panose="03000509000000000000" pitchFamily="65" charset="-120"/>
              </a:rPr>
              <a:t>提升國民</a:t>
            </a:r>
            <a:r>
              <a:rPr lang="zh-TW" altLang="zh-TW" sz="2400" dirty="0" smtClean="0">
                <a:latin typeface="DFKai-SB" panose="03000509000000000000" pitchFamily="65" charset="-120"/>
                <a:ea typeface="DFKai-SB" panose="03000509000000000000" pitchFamily="65" charset="-120"/>
              </a:rPr>
              <a:t>身</a:t>
            </a:r>
            <a:r>
              <a:rPr lang="zh-TW" altLang="en-US" sz="2400" dirty="0">
                <a:latin typeface="DFKai-SB" panose="03000509000000000000" pitchFamily="65" charset="-120"/>
                <a:ea typeface="DFKai-SB" panose="03000509000000000000" pitchFamily="65" charset="-120"/>
              </a:rPr>
              <a:t>份</a:t>
            </a:r>
            <a:r>
              <a:rPr lang="zh-TW" altLang="zh-TW" sz="2400" dirty="0" smtClean="0">
                <a:latin typeface="DFKai-SB" panose="03000509000000000000" pitchFamily="65" charset="-120"/>
                <a:ea typeface="DFKai-SB" panose="03000509000000000000" pitchFamily="65" charset="-120"/>
              </a:rPr>
              <a:t>認同</a:t>
            </a:r>
            <a:r>
              <a:rPr lang="zh-TW" altLang="zh-TW" sz="2400" dirty="0">
                <a:latin typeface="DFKai-SB" panose="03000509000000000000" pitchFamily="65" charset="-120"/>
                <a:ea typeface="DFKai-SB" panose="03000509000000000000" pitchFamily="65" charset="-120"/>
              </a:rPr>
              <a:t>，並明白國家安全的重要性</a:t>
            </a:r>
            <a:endParaRPr lang="en-US" altLang="zh-TW" sz="2400" dirty="0">
              <a:latin typeface="DFKai-SB" panose="03000509000000000000" pitchFamily="65" charset="-120"/>
              <a:ea typeface="DFKai-SB" panose="03000509000000000000" pitchFamily="65" charset="-120"/>
            </a:endParaRPr>
          </a:p>
          <a:p>
            <a:pPr>
              <a:lnSpc>
                <a:spcPct val="70000"/>
              </a:lnSpc>
            </a:pPr>
            <a:r>
              <a:rPr lang="zh-TW" altLang="zh-TW" sz="2400" dirty="0">
                <a:latin typeface="DFKai-SB" panose="03000509000000000000" pitchFamily="65" charset="-120"/>
                <a:ea typeface="DFKai-SB" panose="03000509000000000000" pitchFamily="65" charset="-120"/>
              </a:rPr>
              <a:t>尊重法治</a:t>
            </a:r>
            <a:r>
              <a:rPr lang="zh-TW" altLang="zh-TW" sz="2400" dirty="0" smtClean="0">
                <a:latin typeface="DFKai-SB" panose="03000509000000000000" pitchFamily="65" charset="-120"/>
                <a:ea typeface="DFKai-SB" panose="03000509000000000000" pitchFamily="65" charset="-120"/>
              </a:rPr>
              <a:t>，履行</a:t>
            </a:r>
            <a:r>
              <a:rPr lang="zh-TW" altLang="zh-TW" sz="2400" dirty="0">
                <a:latin typeface="DFKai-SB" panose="03000509000000000000" pitchFamily="65" charset="-120"/>
                <a:ea typeface="DFKai-SB" panose="03000509000000000000" pitchFamily="65" charset="-120"/>
              </a:rPr>
              <a:t>維護國家安全的責任</a:t>
            </a:r>
            <a:endParaRPr lang="en-US" altLang="zh-CN" sz="2400" dirty="0">
              <a:latin typeface="DFKai-SB" panose="03000509000000000000" pitchFamily="65" charset="-120"/>
              <a:ea typeface="DFKai-SB" panose="03000509000000000000" pitchFamily="65" charset="-120"/>
            </a:endParaRPr>
          </a:p>
          <a:p>
            <a:pPr>
              <a:lnSpc>
                <a:spcPct val="70000"/>
              </a:lnSpc>
            </a:pPr>
            <a:endParaRPr lang="en-US" altLang="zh-CN" sz="2400" dirty="0">
              <a:latin typeface="DFKai-SB" panose="03000509000000000000" pitchFamily="65" charset="-120"/>
              <a:ea typeface="DFKai-SB" panose="03000509000000000000" pitchFamily="65" charset="-120"/>
            </a:endParaRPr>
          </a:p>
          <a:p>
            <a:pPr>
              <a:lnSpc>
                <a:spcPct val="70000"/>
              </a:lnSpc>
            </a:pPr>
            <a:endParaRPr lang="zh-HK" altLang="en-US" sz="2400" dirty="0">
              <a:latin typeface="DFKai-SB" panose="03000509000000000000" pitchFamily="65" charset="-120"/>
              <a:ea typeface="DFKai-SB" panose="03000509000000000000" pitchFamily="65" charset="-120"/>
            </a:endParaRPr>
          </a:p>
        </p:txBody>
      </p:sp>
      <p:sp>
        <p:nvSpPr>
          <p:cNvPr id="10" name="矩形: 圆角 3">
            <a:extLst>
              <a:ext uri="{FF2B5EF4-FFF2-40B4-BE49-F238E27FC236}">
                <a16:creationId xmlns:a16="http://schemas.microsoft.com/office/drawing/2014/main" id="{181481D2-013C-47B5-8B45-596F90F3D3BD}"/>
              </a:ext>
            </a:extLst>
          </p:cNvPr>
          <p:cNvSpPr/>
          <p:nvPr/>
        </p:nvSpPr>
        <p:spPr bwMode="auto">
          <a:xfrm>
            <a:off x="4700326" y="167005"/>
            <a:ext cx="2354263" cy="714375"/>
          </a:xfrm>
          <a:prstGeom prst="round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defRPr/>
            </a:pPr>
            <a:r>
              <a:rPr lang="zh-HK" altLang="en-US" b="1" spc="400" dirty="0">
                <a:solidFill>
                  <a:srgbClr val="C80404"/>
                </a:solidFill>
                <a:latin typeface="標楷體" panose="03000509000000000000" pitchFamily="65" charset="-120"/>
                <a:ea typeface="標楷體" panose="03000509000000000000" pitchFamily="65" charset="-120"/>
              </a:rPr>
              <a:t>學習目標</a:t>
            </a:r>
            <a:endParaRPr lang="zh-CN" altLang="en-US" b="1" spc="400" dirty="0">
              <a:solidFill>
                <a:srgbClr val="C80404"/>
              </a:solidFill>
              <a:latin typeface="標楷體" panose="03000509000000000000" pitchFamily="65" charset="-120"/>
              <a:ea typeface="標楷體" panose="03000509000000000000" pitchFamily="65" charset="-120"/>
            </a:endParaRPr>
          </a:p>
        </p:txBody>
      </p:sp>
      <p:sp>
        <p:nvSpPr>
          <p:cNvPr id="11" name="直接连接符 8">
            <a:extLst>
              <a:ext uri="{FF2B5EF4-FFF2-40B4-BE49-F238E27FC236}">
                <a16:creationId xmlns:a16="http://schemas.microsoft.com/office/drawing/2014/main" id="{53B66358-7B19-4D50-B634-9EB6A25BCA1D}"/>
              </a:ext>
            </a:extLst>
          </p:cNvPr>
          <p:cNvSpPr>
            <a:spLocks noChangeShapeType="1"/>
          </p:cNvSpPr>
          <p:nvPr/>
        </p:nvSpPr>
        <p:spPr bwMode="auto">
          <a:xfrm flipV="1">
            <a:off x="7467339" y="568642"/>
            <a:ext cx="1485900" cy="0"/>
          </a:xfrm>
          <a:prstGeom prst="line">
            <a:avLst/>
          </a:prstGeom>
          <a:noFill/>
          <a:ln w="6350">
            <a:solidFill>
              <a:srgbClr val="2F2637"/>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12" name="直接连接符 10">
            <a:extLst>
              <a:ext uri="{FF2B5EF4-FFF2-40B4-BE49-F238E27FC236}">
                <a16:creationId xmlns:a16="http://schemas.microsoft.com/office/drawing/2014/main" id="{5D2D9A4D-0AC4-411F-AFBE-96BF7BA02EB7}"/>
              </a:ext>
            </a:extLst>
          </p:cNvPr>
          <p:cNvSpPr>
            <a:spLocks noChangeShapeType="1"/>
          </p:cNvSpPr>
          <p:nvPr/>
        </p:nvSpPr>
        <p:spPr bwMode="auto">
          <a:xfrm flipV="1">
            <a:off x="2688964" y="568642"/>
            <a:ext cx="1590675" cy="0"/>
          </a:xfrm>
          <a:prstGeom prst="line">
            <a:avLst/>
          </a:prstGeom>
          <a:noFill/>
          <a:ln w="6350">
            <a:solidFill>
              <a:srgbClr val="2F2637"/>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13" name="椭圆 13">
            <a:extLst>
              <a:ext uri="{FF2B5EF4-FFF2-40B4-BE49-F238E27FC236}">
                <a16:creationId xmlns:a16="http://schemas.microsoft.com/office/drawing/2014/main" id="{DC5563D4-846C-425B-8C11-0215F52D8157}"/>
              </a:ext>
            </a:extLst>
          </p:cNvPr>
          <p:cNvSpPr>
            <a:spLocks noChangeArrowheads="1"/>
          </p:cNvSpPr>
          <p:nvPr/>
        </p:nvSpPr>
        <p:spPr bwMode="auto">
          <a:xfrm>
            <a:off x="4416164" y="494030"/>
            <a:ext cx="153987" cy="153987"/>
          </a:xfrm>
          <a:prstGeom prst="ellipse">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1400">
              <a:solidFill>
                <a:srgbClr val="FFFFFF"/>
              </a:solidFill>
              <a:latin typeface="宋体" panose="02010600030101010101" pitchFamily="2" charset="-122"/>
              <a:sym typeface="宋体" panose="02010600030101010101" pitchFamily="2" charset="-122"/>
            </a:endParaRPr>
          </a:p>
        </p:txBody>
      </p:sp>
      <p:sp>
        <p:nvSpPr>
          <p:cNvPr id="14" name="椭圆 17">
            <a:extLst>
              <a:ext uri="{FF2B5EF4-FFF2-40B4-BE49-F238E27FC236}">
                <a16:creationId xmlns:a16="http://schemas.microsoft.com/office/drawing/2014/main" id="{8026878E-A35D-4089-8AE0-89228D19DB2B}"/>
              </a:ext>
            </a:extLst>
          </p:cNvPr>
          <p:cNvSpPr>
            <a:spLocks noChangeArrowheads="1"/>
          </p:cNvSpPr>
          <p:nvPr/>
        </p:nvSpPr>
        <p:spPr bwMode="auto">
          <a:xfrm>
            <a:off x="7226039" y="494030"/>
            <a:ext cx="153987" cy="153987"/>
          </a:xfrm>
          <a:prstGeom prst="ellipse">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1400">
              <a:solidFill>
                <a:srgbClr val="FFFFFF"/>
              </a:solidFill>
              <a:latin typeface="宋体" panose="02010600030101010101" pitchFamily="2" charset="-122"/>
              <a:sym typeface="宋体" panose="02010600030101010101" pitchFamily="2" charset="-122"/>
            </a:endParaRPr>
          </a:p>
        </p:txBody>
      </p:sp>
      <p:sp>
        <p:nvSpPr>
          <p:cNvPr id="4" name="Rectangle 1"/>
          <p:cNvSpPr>
            <a:spLocks noChangeArrowheads="1"/>
          </p:cNvSpPr>
          <p:nvPr/>
        </p:nvSpPr>
        <p:spPr bwMode="auto">
          <a:xfrm>
            <a:off x="1999130" y="31769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a:ln>
                  <a:noFill/>
                </a:ln>
                <a:solidFill>
                  <a:schemeClr val="tx1"/>
                </a:solidFill>
                <a:effectLst/>
                <a:latin typeface="Arial" panose="020B0604020202020204" pitchFamily="34" charset="0"/>
              </a:rPr>
              <a:t/>
            </a:r>
            <a:br>
              <a:rPr kumimoji="0" lang="zh-TW" altLang="zh-TW" sz="1800" b="0" i="0" u="none" strike="noStrike" cap="none" normalizeH="0" baseline="0">
                <a:ln>
                  <a:noFill/>
                </a:ln>
                <a:solidFill>
                  <a:schemeClr val="tx1"/>
                </a:solidFill>
                <a:effectLst/>
                <a:latin typeface="Arial" panose="020B0604020202020204" pitchFamily="34" charset="0"/>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pic>
        <p:nvPicPr>
          <p:cNvPr id="19" name="Picture 18"/>
          <p:cNvPicPr/>
          <p:nvPr/>
        </p:nvPicPr>
        <p:blipFill>
          <a:blip r:embed="rId2">
            <a:extLst>
              <a:ext uri="{28A0092B-C50C-407E-A947-70E740481C1C}">
                <a14:useLocalDpi xmlns:a14="http://schemas.microsoft.com/office/drawing/2010/main" val="0"/>
              </a:ext>
            </a:extLst>
          </a:blip>
          <a:stretch>
            <a:fillRect/>
          </a:stretch>
        </p:blipFill>
        <p:spPr>
          <a:xfrm>
            <a:off x="9280072" y="4594610"/>
            <a:ext cx="1788524" cy="17558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a:extLst>
              <a:ext uri="{FF2B5EF4-FFF2-40B4-BE49-F238E27FC236}">
                <a16:creationId xmlns:a16="http://schemas.microsoft.com/office/drawing/2014/main" id="{A81FE230-5EF4-06DE-361E-9AF3B082B2A8}"/>
              </a:ext>
            </a:extLst>
          </p:cNvPr>
          <p:cNvGrpSpPr/>
          <p:nvPr/>
        </p:nvGrpSpPr>
        <p:grpSpPr>
          <a:xfrm>
            <a:off x="718041" y="75755"/>
            <a:ext cx="7940448" cy="573153"/>
            <a:chOff x="977900" y="698237"/>
            <a:chExt cx="2398626" cy="533663"/>
          </a:xfrm>
        </p:grpSpPr>
        <p:sp>
          <p:nvSpPr>
            <p:cNvPr id="3" name="矩形 6">
              <a:extLst>
                <a:ext uri="{FF2B5EF4-FFF2-40B4-BE49-F238E27FC236}">
                  <a16:creationId xmlns:a16="http://schemas.microsoft.com/office/drawing/2014/main" id="{02032E0D-FEEB-0236-2255-B3406BD8A602}"/>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7">
              <a:extLst>
                <a:ext uri="{FF2B5EF4-FFF2-40B4-BE49-F238E27FC236}">
                  <a16:creationId xmlns:a16="http://schemas.microsoft.com/office/drawing/2014/main" id="{D2FE2322-7CD4-8560-7285-367AF6EE69E2}"/>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文本框 13">
              <a:extLst>
                <a:ext uri="{FF2B5EF4-FFF2-40B4-BE49-F238E27FC236}">
                  <a16:creationId xmlns:a16="http://schemas.microsoft.com/office/drawing/2014/main" id="{A6A26839-9B11-311C-481C-9C5ADF6F496C}"/>
                </a:ext>
              </a:extLst>
            </p:cNvPr>
            <p:cNvSpPr txBox="1">
              <a:spLocks noChangeArrowheads="1"/>
            </p:cNvSpPr>
            <p:nvPr/>
          </p:nvSpPr>
          <p:spPr bwMode="auto">
            <a:xfrm>
              <a:off x="1465263" y="698237"/>
              <a:ext cx="1911263" cy="4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TW" altLang="en-US" sz="2800" b="1" dirty="0">
                  <a:latin typeface="標楷體" panose="03000509000000000000" pitchFamily="65" charset="-120"/>
                  <a:ea typeface="標楷體" panose="03000509000000000000" pitchFamily="65" charset="-120"/>
                </a:rPr>
                <a:t>從</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國安法</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到二十三條立法</a:t>
              </a:r>
              <a:endParaRPr lang="zh-CN" altLang="en-US" sz="2800" b="1" dirty="0">
                <a:latin typeface="標楷體" panose="03000509000000000000" pitchFamily="65" charset="-120"/>
                <a:ea typeface="標楷體" panose="03000509000000000000" pitchFamily="65" charset="-120"/>
              </a:endParaRPr>
            </a:p>
          </p:txBody>
        </p:sp>
        <p:cxnSp>
          <p:nvCxnSpPr>
            <p:cNvPr id="6" name="直接连接符 30">
              <a:extLst>
                <a:ext uri="{FF2B5EF4-FFF2-40B4-BE49-F238E27FC236}">
                  <a16:creationId xmlns:a16="http://schemas.microsoft.com/office/drawing/2014/main" id="{29735CFD-FCFE-F9AD-5C5B-61C04793BD3F}"/>
                </a:ext>
              </a:extLst>
            </p:cNvPr>
            <p:cNvCxnSpPr>
              <a:cxnSpLocks/>
            </p:cNvCxnSpPr>
            <p:nvPr/>
          </p:nvCxnSpPr>
          <p:spPr>
            <a:xfrm>
              <a:off x="1404938" y="1213662"/>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 name="任意多边形: 形状 28"/>
          <p:cNvSpPr/>
          <p:nvPr/>
        </p:nvSpPr>
        <p:spPr>
          <a:xfrm>
            <a:off x="9698442" y="502479"/>
            <a:ext cx="1863633" cy="380417"/>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33993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977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977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a:lnSpc>
                <a:spcPct val="90000"/>
              </a:lnSpc>
              <a:spcBef>
                <a:spcPct val="0"/>
              </a:spcBef>
              <a:spcAft>
                <a:spcPct val="35000"/>
              </a:spcAft>
              <a:buClrTx/>
              <a:buNone/>
              <a:defRPr/>
            </a:pPr>
            <a:r>
              <a:rPr lang="zh-TW" altLang="en-US" sz="2400"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延伸閱讀</a:t>
            </a:r>
            <a:endParaRPr lang="en-US" altLang="zh-TW" sz="2400" dirty="0">
              <a:solidFill>
                <a:schemeClr val="tx1"/>
              </a:solidFill>
              <a:latin typeface="DFKai-SB" panose="03000509000000000000" pitchFamily="65" charset="-120"/>
              <a:ea typeface="DFKai-SB" panose="03000509000000000000" pitchFamily="65" charset="-120"/>
              <a:sym typeface="Times New Roman" panose="02020603050405020304" pitchFamily="18" charset="0"/>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9409" t="54569" r="31398" b="6029"/>
          <a:stretch/>
        </p:blipFill>
        <p:spPr>
          <a:xfrm>
            <a:off x="1717419" y="3004637"/>
            <a:ext cx="4973490" cy="3226310"/>
          </a:xfrm>
          <a:prstGeom prst="rect">
            <a:avLst/>
          </a:prstGeom>
        </p:spPr>
      </p:pic>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29928" t="13695" r="31040" b="7309"/>
          <a:stretch/>
        </p:blipFill>
        <p:spPr>
          <a:xfrm>
            <a:off x="7417529" y="1399697"/>
            <a:ext cx="4301068" cy="4896464"/>
          </a:xfrm>
          <a:prstGeom prst="rect">
            <a:avLst/>
          </a:prstGeom>
        </p:spPr>
      </p:pic>
      <p:sp>
        <p:nvSpPr>
          <p:cNvPr id="11" name="文字方塊 10"/>
          <p:cNvSpPr txBox="1"/>
          <p:nvPr/>
        </p:nvSpPr>
        <p:spPr>
          <a:xfrm>
            <a:off x="477078" y="814007"/>
            <a:ext cx="6653395" cy="1938992"/>
          </a:xfrm>
          <a:prstGeom prst="rect">
            <a:avLst/>
          </a:prstGeom>
          <a:solidFill>
            <a:schemeClr val="accent1">
              <a:lumMod val="20000"/>
              <a:lumOff val="80000"/>
            </a:schemeClr>
          </a:solidFill>
        </p:spPr>
        <p:txBody>
          <a:bodyPr wrap="square" rtlCol="0">
            <a:spAutoFit/>
          </a:bodyPr>
          <a:lstStyle/>
          <a:p>
            <a:pPr algn="just"/>
            <a:r>
              <a:rPr lang="zh-TW" altLang="en-US" sz="2400" dirty="0">
                <a:solidFill>
                  <a:schemeClr val="dk1"/>
                </a:solidFill>
                <a:latin typeface="DFKai-SB" panose="03000509000000000000" pitchFamily="65" charset="-120"/>
                <a:ea typeface="DFKai-SB" panose="03000509000000000000" pitchFamily="65" charset="-120"/>
              </a:rPr>
              <a:t>有關</a:t>
            </a:r>
            <a:r>
              <a:rPr lang="en-US" altLang="zh-TW" sz="2400" dirty="0">
                <a:solidFill>
                  <a:schemeClr val="dk1"/>
                </a:solidFill>
                <a:latin typeface="DFKai-SB" panose="03000509000000000000" pitchFamily="65" charset="-120"/>
                <a:ea typeface="DFKai-SB" panose="03000509000000000000" pitchFamily="65" charset="-120"/>
              </a:rPr>
              <a:t>《</a:t>
            </a:r>
            <a:r>
              <a:rPr lang="zh-TW" altLang="en-US" sz="2400" dirty="0">
                <a:solidFill>
                  <a:schemeClr val="dk1"/>
                </a:solidFill>
                <a:latin typeface="DFKai-SB" panose="03000509000000000000" pitchFamily="65" charset="-120"/>
                <a:ea typeface="DFKai-SB" panose="03000509000000000000" pitchFamily="65" charset="-120"/>
              </a:rPr>
              <a:t>維護國家安全條例草案</a:t>
            </a:r>
            <a:r>
              <a:rPr lang="en-US" altLang="zh-TW" sz="2400" dirty="0">
                <a:solidFill>
                  <a:schemeClr val="dk1"/>
                </a:solidFill>
                <a:latin typeface="DFKai-SB" panose="03000509000000000000" pitchFamily="65" charset="-120"/>
                <a:ea typeface="DFKai-SB" panose="03000509000000000000" pitchFamily="65" charset="-120"/>
              </a:rPr>
              <a:t>》</a:t>
            </a:r>
            <a:r>
              <a:rPr lang="zh-TW" altLang="en-US" sz="2400" dirty="0">
                <a:solidFill>
                  <a:schemeClr val="dk1"/>
                </a:solidFill>
                <a:latin typeface="DFKai-SB" panose="03000509000000000000" pitchFamily="65" charset="-120"/>
                <a:ea typeface="DFKai-SB" panose="03000509000000000000" pitchFamily="65" charset="-120"/>
              </a:rPr>
              <a:t>的簡介和解說，可瀏覽全國人大常委會香港基本法委員會委員、香港立法會議員李浩然博士工作室網頁</a:t>
            </a:r>
            <a:endParaRPr lang="en-US" altLang="zh-TW" sz="2400" dirty="0">
              <a:solidFill>
                <a:schemeClr val="dk1"/>
              </a:solidFill>
              <a:latin typeface="DFKai-SB" panose="03000509000000000000" pitchFamily="65" charset="-120"/>
              <a:ea typeface="DFKai-SB" panose="03000509000000000000" pitchFamily="65" charset="-120"/>
            </a:endParaRPr>
          </a:p>
          <a:p>
            <a:endParaRPr lang="en-US" altLang="zh-TW" sz="1600" dirty="0"/>
          </a:p>
          <a:p>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從</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國安法</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到二十三條立法</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，李浩然博士，</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日。</a:t>
            </a:r>
          </a:p>
          <a:p>
            <a:r>
              <a:rPr lang="en-US" altLang="zh-TW" sz="16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hlinkClick r:id="rId6"/>
              </a:rPr>
              <a:t>https://mp.weixin.qq.com/s/rWdZusupmp45uCaAZ-DstQ</a:t>
            </a:r>
            <a:endParaRPr lang="zh-TW" altLang="en-US" sz="1600" dirty="0"/>
          </a:p>
        </p:txBody>
      </p:sp>
    </p:spTree>
    <p:extLst>
      <p:ext uri="{BB962C8B-B14F-4D97-AF65-F5344CB8AC3E}">
        <p14:creationId xmlns:p14="http://schemas.microsoft.com/office/powerpoint/2010/main" val="3045399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a:extLst>
              <a:ext uri="{FF2B5EF4-FFF2-40B4-BE49-F238E27FC236}">
                <a16:creationId xmlns:a16="http://schemas.microsoft.com/office/drawing/2014/main" id="{8E3EE96F-2378-4BA4-8202-5DCCE573319E}"/>
              </a:ext>
            </a:extLst>
          </p:cNvPr>
          <p:cNvSpPr txBox="1"/>
          <p:nvPr/>
        </p:nvSpPr>
        <p:spPr>
          <a:xfrm>
            <a:off x="4356760" y="0"/>
            <a:ext cx="30015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70AD47">
                    <a:lumMod val="50000"/>
                  </a:srgbClr>
                </a:solidFill>
                <a:effectLst/>
                <a:uLnTx/>
                <a:uFillTx/>
                <a:latin typeface="標楷體" panose="03000509000000000000" pitchFamily="65" charset="-120"/>
                <a:ea typeface="標楷體" panose="03000509000000000000" pitchFamily="65" charset="-120"/>
                <a:cs typeface="+mn-cs"/>
              </a:rPr>
              <a:t>使用指引</a:t>
            </a:r>
            <a:endParaRPr kumimoji="0" lang="zh-CN" altLang="en-US" sz="4000" b="1" i="0" u="none" strike="noStrike" kern="1200" cap="none" spc="0" normalizeH="0" baseline="0" noProof="0" dirty="0">
              <a:ln>
                <a:noFill/>
              </a:ln>
              <a:solidFill>
                <a:srgbClr val="70AD47">
                  <a:lumMod val="50000"/>
                </a:srgbClr>
              </a:solidFill>
              <a:effectLst/>
              <a:uLnTx/>
              <a:uFillTx/>
              <a:latin typeface="標楷體" panose="03000509000000000000" pitchFamily="65" charset="-120"/>
              <a:ea typeface="標楷體" panose="03000509000000000000" pitchFamily="65" charset="-120"/>
              <a:cs typeface="+mn-cs"/>
            </a:endParaRPr>
          </a:p>
        </p:txBody>
      </p:sp>
      <p:sp>
        <p:nvSpPr>
          <p:cNvPr id="13" name="文本框 10">
            <a:extLst>
              <a:ext uri="{FF2B5EF4-FFF2-40B4-BE49-F238E27FC236}">
                <a16:creationId xmlns:a16="http://schemas.microsoft.com/office/drawing/2014/main" id="{8E3EE96F-2378-4BA4-8202-5DCCE573319E}"/>
              </a:ext>
            </a:extLst>
          </p:cNvPr>
          <p:cNvSpPr txBox="1"/>
          <p:nvPr/>
        </p:nvSpPr>
        <p:spPr>
          <a:xfrm>
            <a:off x="227195" y="707886"/>
            <a:ext cx="11576115" cy="5909310"/>
          </a:xfrm>
          <a:prstGeom prst="rect">
            <a:avLst/>
          </a:prstGeom>
          <a:noFill/>
        </p:spPr>
        <p:txBody>
          <a:bodyPr wrap="square" rtlCol="0">
            <a:spAutoFit/>
          </a:bodyPr>
          <a:lstStyle/>
          <a:p>
            <a:pPr marL="342900" marR="0" lvl="0" indent="-342900" algn="just" defTabSz="914400" rtl="0" eaLnBrk="1" fontAlgn="auto" latinLnBrk="0" hangingPunct="0">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本資料以教師為</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主要</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對象，提供與課題相關的知識內容，方便教師備</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課時掌握教學內容</a:t>
            </a: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CN"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just" defTabSz="914400" rtl="0" eaLnBrk="1" fontAlgn="auto" latinLnBrk="0" hangingPunct="0">
              <a:lnSpc>
                <a:spcPct val="100000"/>
              </a:lnSpc>
              <a:spcBef>
                <a:spcPts val="450"/>
              </a:spcBef>
              <a:spcAft>
                <a:spcPts val="0"/>
              </a:spcAft>
              <a:buClrTx/>
              <a:buSzTx/>
              <a:buFont typeface="Arial" panose="020B0604020202020204" pitchFamily="34" charset="0"/>
              <a:buChar char="•"/>
              <a:tabLst/>
              <a:defRPr/>
            </a:pP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本資源所提供的資料、視頻、相片、圖片、思考問題與建議答案等</a:t>
            </a: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可作多用途使用，如</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教師課</a:t>
            </a: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堂教學材料</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課</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程規劃和學與教的參考、</a:t>
            </a: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學生課業等</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。教師應</a:t>
            </a: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配合</a:t>
            </a:r>
            <a:r>
              <a:rPr kumimoji="0" lang="en-US" altLang="zh-TW"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公民與社會發展科課程及評估指引</a:t>
            </a:r>
            <a:r>
              <a:rPr kumimoji="0" lang="en-US" altLang="zh-TW"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中四至中六</a:t>
            </a:r>
            <a:r>
              <a:rPr kumimoji="0" lang="en-US" altLang="zh-TW"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350" i="0" u="none" strike="noStrike" kern="1200" cap="none" spc="0" normalizeH="0" baseline="0" noProof="0" dirty="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下稱</a:t>
            </a:r>
            <a:r>
              <a:rPr kumimoji="0" lang="en-US" altLang="zh-TW"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按學生學習多樣性、課堂教學、</a:t>
            </a: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評估</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需</a:t>
            </a: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要</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等調整以作出合適的</a:t>
            </a: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處理。</a:t>
            </a:r>
            <a:endParaRPr kumimoji="0" lang="en-US" altLang="zh-TW"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just" defTabSz="914400" rtl="0" eaLnBrk="1" fontAlgn="auto" latinLnBrk="0" hangingPunct="0">
              <a:lnSpc>
                <a:spcPct val="100000"/>
              </a:lnSpc>
              <a:spcBef>
                <a:spcPts val="450"/>
              </a:spcBef>
              <a:spcAft>
                <a:spcPts val="0"/>
              </a:spcAft>
              <a:buClrTx/>
              <a:buSzTx/>
              <a:buFont typeface="Arial" panose="020B0604020202020204" pitchFamily="34" charset="0"/>
              <a:buChar char="•"/>
              <a:tabLst/>
              <a:defRPr/>
            </a:pP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就本資源的內容，教師可提供適切的補充或安排學生預習</a:t>
            </a:r>
            <a:r>
              <a:rPr kumimoji="0" lang="en-US" altLang="zh-CN"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延伸學習，加深學生對資料和課題的認識。</a:t>
            </a:r>
            <a:endParaRPr kumimoji="0" lang="en-US" altLang="zh-TW"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just" defTabSz="914400" rtl="0" eaLnBrk="1" fontAlgn="auto" latinLnBrk="0" hangingPunct="0">
              <a:lnSpc>
                <a:spcPct val="100000"/>
              </a:lnSpc>
              <a:spcBef>
                <a:spcPts val="450"/>
              </a:spcBef>
              <a:spcAft>
                <a:spcPts val="0"/>
              </a:spcAft>
              <a:buClrTx/>
              <a:buSzTx/>
              <a:buFont typeface="Arial" panose="020B0604020202020204" pitchFamily="34" charset="0"/>
              <a:buChar char="•"/>
              <a:tabLst/>
              <a:defRPr/>
            </a:pP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教師可以按照本科課程理念與宗旨</a:t>
            </a: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選取其他正確可信、客觀持平</a:t>
            </a: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的</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學與教資源，</a:t>
            </a: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以助學生建立穩固的知識基礎，</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培養正面價值觀和積極的態度</a:t>
            </a: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，以及提升慎思明辨</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解難等思考能力和不同的共通能力</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TW"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just" defTabSz="914400" rtl="0" eaLnBrk="1" fontAlgn="auto" latinLnBrk="0" hangingPunct="0">
              <a:lnSpc>
                <a:spcPct val="100000"/>
              </a:lnSpc>
              <a:spcBef>
                <a:spcPts val="450"/>
              </a:spcBef>
              <a:spcAft>
                <a:spcPts val="0"/>
              </a:spcAft>
              <a:buClrTx/>
              <a:buSzTx/>
              <a:buFont typeface="Arial" panose="020B0604020202020204" pitchFamily="34" charset="0"/>
              <a:buChar char="•"/>
              <a:tabLst/>
              <a:defRPr/>
            </a:pP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部分資料因版權問題而未能</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下載方便即時瀏覽</a:t>
            </a: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已提供有關網址，</a:t>
            </a: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請自行上網瀏覽。</a:t>
            </a:r>
            <a:endParaRPr kumimoji="0" lang="en-US" altLang="zh-CN"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just" defTabSz="914400" rtl="0" eaLnBrk="1" fontAlgn="auto" latinLnBrk="0" hangingPunct="0">
              <a:lnSpc>
                <a:spcPct val="100000"/>
              </a:lnSpc>
              <a:spcBef>
                <a:spcPts val="450"/>
              </a:spcBef>
              <a:spcAft>
                <a:spcPts val="0"/>
              </a:spcAft>
              <a:buClrTx/>
              <a:buSzTx/>
              <a:buFont typeface="Arial" panose="020B0604020202020204" pitchFamily="34" charset="0"/>
              <a:buChar char="•"/>
              <a:tabLst/>
              <a:defRPr/>
            </a:pP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部分資料可能在教師使用時已有所更新，教師可</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瀏</a:t>
            </a: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覽網址，以取得最新資料。</a:t>
            </a:r>
            <a:endParaRPr kumimoji="0" lang="en-US" altLang="zh-CN"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just" defTabSz="914400" rtl="0" eaLnBrk="1" fontAlgn="auto" latinLnBrk="0" hangingPunct="0">
              <a:lnSpc>
                <a:spcPct val="100000"/>
              </a:lnSpc>
              <a:spcBef>
                <a:spcPts val="450"/>
              </a:spcBef>
              <a:spcAft>
                <a:spcPts val="0"/>
              </a:spcAft>
              <a:buClrTx/>
              <a:buSzTx/>
              <a:buFont typeface="Arial" panose="020B0604020202020204" pitchFamily="34" charset="0"/>
              <a:buChar char="•"/>
              <a:tabLst/>
              <a:defRPr/>
            </a:pP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請同時參閱</a:t>
            </a:r>
            <a:r>
              <a:rPr kumimoji="0" lang="en-US" altLang="zh-TW"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以了解課程學與教的要求與安排</a:t>
            </a:r>
            <a:r>
              <a:rPr kumimoji="0" lang="zh-CN" altLang="en-US"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。歡迎教師指正未盡完善之處，亦歡迎提供更新資料，以增潤內容，供所有教師參考之用。</a:t>
            </a:r>
            <a:endParaRPr kumimoji="0" lang="en-US" altLang="zh-CN" sz="235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737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260A6-B058-A544-A5BC-BB93871CE707}"/>
              </a:ext>
            </a:extLst>
          </p:cNvPr>
          <p:cNvSpPr>
            <a:spLocks noGrp="1"/>
          </p:cNvSpPr>
          <p:nvPr>
            <p:ph idx="1"/>
          </p:nvPr>
        </p:nvSpPr>
        <p:spPr>
          <a:xfrm>
            <a:off x="540713" y="1345026"/>
            <a:ext cx="10930851" cy="4845505"/>
          </a:xfrm>
        </p:spPr>
        <p:txBody>
          <a:bodyPr>
            <a:noAutofit/>
          </a:bodyPr>
          <a:lstStyle/>
          <a:p>
            <a:pPr marL="0" indent="0">
              <a:lnSpc>
                <a:spcPct val="150000"/>
              </a:lnSpc>
              <a:spcBef>
                <a:spcPts val="0"/>
              </a:spcBef>
              <a:buNone/>
            </a:pPr>
            <a:r>
              <a:rPr lang="zh-TW" altLang="en-US" dirty="0">
                <a:latin typeface="標楷體" panose="03000509000000000000" pitchFamily="65" charset="-120"/>
                <a:ea typeface="標楷體" panose="03000509000000000000" pitchFamily="65" charset="-120"/>
              </a:rPr>
              <a:t>學習重點</a:t>
            </a:r>
            <a:endParaRPr lang="en-US" altLang="zh-TW" dirty="0">
              <a:latin typeface="標楷體" panose="03000509000000000000" pitchFamily="65" charset="-120"/>
              <a:ea typeface="標楷體" panose="03000509000000000000" pitchFamily="65" charset="-120"/>
            </a:endParaRPr>
          </a:p>
          <a:p>
            <a:pPr marL="514350" indent="-514350">
              <a:lnSpc>
                <a:spcPct val="150000"/>
              </a:lnSpc>
              <a:spcBef>
                <a:spcPts val="0"/>
              </a:spcBef>
              <a:buFont typeface="+mj-lt"/>
              <a:buAutoNum type="arabicPeriod"/>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重溫：甚麼是國家安全？</a:t>
            </a:r>
            <a:endParaRPr lang="en-HK"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lnSpc>
                <a:spcPct val="150000"/>
              </a:lnSpc>
              <a:spcBef>
                <a:spcPts val="0"/>
              </a:spcBef>
              <a:buFont typeface="+mj-lt"/>
              <a:buAutoNum type="arabicPeriod"/>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在何時生效？其</a:t>
            </a:r>
            <a:r>
              <a:rPr lang="zh-CN" altLang="en-US" dirty="0">
                <a:latin typeface="Times New Roman" panose="02020603050405020304" pitchFamily="18" charset="0"/>
                <a:ea typeface="標楷體" panose="03000509000000000000" pitchFamily="65" charset="-120"/>
                <a:cs typeface="Times New Roman" panose="02020603050405020304" pitchFamily="18" charset="0"/>
                <a:sym typeface="Microsoft YaHei" panose="020B0503020204020204" pitchFamily="34" charset="-122"/>
              </a:rPr>
              <a:t>制定</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背景和過程是怎樣的？</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lnSpc>
                <a:spcPct val="150000"/>
              </a:lnSpc>
              <a:spcBef>
                <a:spcPts val="0"/>
              </a:spcBef>
              <a:buFont typeface="+mj-lt"/>
              <a:buAutoNum type="arabicPeriod"/>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的立法原則是甚麼？有甚麼特點？</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lnSpc>
                <a:spcPct val="150000"/>
              </a:lnSpc>
              <a:spcBef>
                <a:spcPts val="0"/>
              </a:spcBef>
              <a:buFont typeface="+mj-lt"/>
              <a:buAutoNum type="arabicPeriod"/>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實施</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對維護國家安全有何意義？</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lnSpc>
                <a:spcPct val="150000"/>
              </a:lnSpc>
              <a:spcBef>
                <a:spcPts val="0"/>
              </a:spcBef>
              <a:buFont typeface="+mj-lt"/>
              <a:buAutoNum type="arabicPeriod"/>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生效與促進香港長遠發展有何關係？</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rot="21331815">
            <a:off x="8823534" y="473243"/>
            <a:ext cx="2915739" cy="2329466"/>
          </a:xfrm>
          <a:prstGeom prst="rect">
            <a:avLst/>
          </a:prstGeom>
        </p:spPr>
      </p:pic>
    </p:spTree>
    <p:extLst>
      <p:ext uri="{BB962C8B-B14F-4D97-AF65-F5344CB8AC3E}">
        <p14:creationId xmlns:p14="http://schemas.microsoft.com/office/powerpoint/2010/main" val="408871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形状 28"/>
          <p:cNvSpPr/>
          <p:nvPr/>
        </p:nvSpPr>
        <p:spPr>
          <a:xfrm>
            <a:off x="729597" y="95568"/>
            <a:ext cx="3851111" cy="491217"/>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33993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977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977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en-US" altLang="zh-CN" sz="2100" b="1" dirty="0">
                <a:solidFill>
                  <a:srgbClr val="FFFFFF"/>
                </a:solidFill>
                <a:latin typeface="DFKai-SB" panose="03000509000000000000" pitchFamily="65" charset="-120"/>
                <a:ea typeface="DFKai-SB" panose="03000509000000000000" pitchFamily="65" charset="-120"/>
              </a:rPr>
              <a:t> </a:t>
            </a:r>
            <a:r>
              <a:rPr lang="zh-CN" altLang="en-US" sz="3200" b="1" dirty="0">
                <a:solidFill>
                  <a:srgbClr val="FFFFFF"/>
                </a:solidFill>
                <a:latin typeface="DFKai-SB" panose="03000509000000000000" pitchFamily="65" charset="-120"/>
                <a:ea typeface="DFKai-SB" panose="03000509000000000000" pitchFamily="65" charset="-120"/>
                <a:sym typeface="Microsoft YaHei" panose="020B0503020204020204" pitchFamily="34" charset="-122"/>
              </a:rPr>
              <a:t>甚麼是國家安全</a:t>
            </a:r>
            <a:r>
              <a:rPr lang="zh-TW" altLang="en-US" sz="3200" b="1" dirty="0">
                <a:solidFill>
                  <a:srgbClr val="FFFFFF"/>
                </a:solidFill>
                <a:latin typeface="DFKai-SB" panose="03000509000000000000" pitchFamily="65" charset="-120"/>
                <a:ea typeface="DFKai-SB" panose="03000509000000000000" pitchFamily="65" charset="-120"/>
                <a:sym typeface="Microsoft YaHei" panose="020B0503020204020204" pitchFamily="34" charset="-122"/>
              </a:rPr>
              <a:t>？</a:t>
            </a:r>
            <a:endParaRPr lang="zh-CN" altLang="en-US" sz="3200" b="1" dirty="0">
              <a:solidFill>
                <a:srgbClr val="FFFFFF"/>
              </a:solidFill>
              <a:latin typeface="DFKai-SB" panose="03000509000000000000" pitchFamily="65" charset="-120"/>
              <a:ea typeface="DFKai-SB" panose="03000509000000000000" pitchFamily="65" charset="-120"/>
            </a:endParaRPr>
          </a:p>
        </p:txBody>
      </p:sp>
      <p:sp>
        <p:nvSpPr>
          <p:cNvPr id="25603" name="AutoShape 6"/>
          <p:cNvSpPr>
            <a:spLocks noChangeArrowheads="1"/>
          </p:cNvSpPr>
          <p:nvPr/>
        </p:nvSpPr>
        <p:spPr bwMode="auto">
          <a:xfrm>
            <a:off x="1123799" y="864397"/>
            <a:ext cx="3439492" cy="1959303"/>
          </a:xfrm>
          <a:prstGeom prst="roundRect">
            <a:avLst>
              <a:gd name="adj" fmla="val 10000"/>
            </a:avLst>
          </a:prstGeom>
          <a:blipFill dpi="0" rotWithShape="1">
            <a:blip r:embed="rId2"/>
            <a:srcRect/>
            <a:stretch>
              <a:fillRect/>
            </a:stretch>
          </a:blipFill>
          <a:ln w="38100">
            <a:solidFill>
              <a:srgbClr val="14446E"/>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endParaRPr lang="zh-HK" altLang="en-US">
              <a:solidFill>
                <a:srgbClr val="000000"/>
              </a:solidFill>
              <a:latin typeface="DFKai-SB" panose="03000509000000000000" pitchFamily="65" charset="-120"/>
              <a:ea typeface="DFKai-SB" panose="03000509000000000000" pitchFamily="65" charset="-120"/>
              <a:sym typeface="Calibri" panose="020F0502020204030204" pitchFamily="34" charset="0"/>
            </a:endParaRPr>
          </a:p>
        </p:txBody>
      </p:sp>
      <p:grpSp>
        <p:nvGrpSpPr>
          <p:cNvPr id="25604" name="组合 5"/>
          <p:cNvGrpSpPr>
            <a:grpSpLocks/>
          </p:cNvGrpSpPr>
          <p:nvPr/>
        </p:nvGrpSpPr>
        <p:grpSpPr bwMode="auto">
          <a:xfrm>
            <a:off x="5164877" y="899081"/>
            <a:ext cx="6030287" cy="2209159"/>
            <a:chOff x="1904851" y="2856117"/>
            <a:chExt cx="8036154" cy="2669488"/>
          </a:xfrm>
        </p:grpSpPr>
        <p:sp>
          <p:nvSpPr>
            <p:cNvPr id="7" name="矩形: 圆角 6"/>
            <p:cNvSpPr/>
            <p:nvPr/>
          </p:nvSpPr>
          <p:spPr>
            <a:xfrm>
              <a:off x="1904851" y="3507059"/>
              <a:ext cx="8036154" cy="2018546"/>
            </a:xfrm>
            <a:prstGeom prst="roundRect">
              <a:avLst>
                <a:gd name="adj" fmla="val 10019"/>
              </a:avLst>
            </a:prstGeom>
            <a:solidFill>
              <a:srgbClr val="99FFCC"/>
            </a:solidFill>
            <a:ln w="19050">
              <a:no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609" name="内容占位符 2"/>
            <p:cNvSpPr txBox="1">
              <a:spLocks noChangeArrowheads="1"/>
            </p:cNvSpPr>
            <p:nvPr/>
          </p:nvSpPr>
          <p:spPr bwMode="auto">
            <a:xfrm>
              <a:off x="2142526" y="3590782"/>
              <a:ext cx="7560801" cy="19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0">
                <a:lnSpc>
                  <a:spcPct val="130000"/>
                </a:lnSpc>
                <a:spcBef>
                  <a:spcPts val="750"/>
                </a:spcBef>
                <a:buClrTx/>
                <a:buFont typeface="Wingdings 3" panose="05040102010807070707" pitchFamily="18" charset="2"/>
                <a:buNone/>
              </a:pPr>
              <a:r>
                <a:rPr lang="zh-CN" altLang="en-US" dirty="0">
                  <a:solidFill>
                    <a:schemeClr val="tx1"/>
                  </a:solidFill>
                  <a:latin typeface="DFKai-SB" panose="03000509000000000000" pitchFamily="65" charset="-120"/>
                  <a:ea typeface="DFKai-SB" panose="03000509000000000000" pitchFamily="65" charset="-120"/>
                  <a:sym typeface="SimSun" panose="02010600030101010101" pitchFamily="2" charset="-122"/>
                </a:rPr>
                <a:t>    國家安全，是指國家政權、主權、統一和領土完整、人民福祉、經濟社會可持續發展和國家其他重大利益相對處於沒有危險和不受內外威脅的狀態，以及保障持續安全狀態的能力。</a:t>
              </a:r>
              <a:endParaRPr lang="zh-CN" altLang="en-US" dirty="0">
                <a:solidFill>
                  <a:schemeClr val="tx1"/>
                </a:solidFill>
                <a:latin typeface="DFKai-SB" panose="03000509000000000000" pitchFamily="65" charset="-120"/>
                <a:ea typeface="DFKai-SB" panose="03000509000000000000" pitchFamily="65" charset="-120"/>
              </a:endParaRPr>
            </a:p>
          </p:txBody>
        </p:sp>
        <p:sp>
          <p:nvSpPr>
            <p:cNvPr id="9" name="燕尾形 1"/>
            <p:cNvSpPr/>
            <p:nvPr/>
          </p:nvSpPr>
          <p:spPr>
            <a:xfrm rot="5400000">
              <a:off x="1941860" y="3027111"/>
              <a:ext cx="374481" cy="448497"/>
            </a:xfrm>
            <a:prstGeom prst="chevron">
              <a:avLst/>
            </a:prstGeom>
            <a:solidFill>
              <a:srgbClr val="00B0F0">
                <a:alpha val="62000"/>
              </a:srgbClr>
            </a:solidFill>
            <a:ln w="19050" cap="flat" cmpd="sng" algn="ctr">
              <a:noFill/>
              <a:prstDash val="solid"/>
            </a:ln>
            <a:effectLst>
              <a:outerShdw blurRad="76200" dist="76200" dir="5400000" algn="tl" rotWithShape="0">
                <a:prstClr val="black">
                  <a:alpha val="30000"/>
                </a:prstClr>
              </a:outerShdw>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fontAlgn="auto" hangingPunct="1">
                <a:spcBef>
                  <a:spcPts val="0"/>
                </a:spcBef>
                <a:spcAft>
                  <a:spcPts val="0"/>
                </a:spcAft>
                <a:defRPr/>
              </a:pPr>
              <a:endParaRPr lang="zh-CN" altLang="en-US" sz="1200">
                <a:latin typeface="Avant GardeBook"/>
                <a:ea typeface="Microsoft YaHei" panose="020B0503020204020204" pitchFamily="34" charset="-122"/>
              </a:endParaRPr>
            </a:p>
          </p:txBody>
        </p:sp>
        <p:sp>
          <p:nvSpPr>
            <p:cNvPr id="25611" name="文本框 9"/>
            <p:cNvSpPr txBox="1">
              <a:spLocks noChangeArrowheads="1"/>
            </p:cNvSpPr>
            <p:nvPr/>
          </p:nvSpPr>
          <p:spPr bwMode="auto">
            <a:xfrm>
              <a:off x="2353348" y="2856117"/>
              <a:ext cx="7493889" cy="66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50000"/>
                </a:lnSpc>
                <a:spcBef>
                  <a:spcPts val="750"/>
                </a:spcBef>
                <a:buClrTx/>
                <a:buNone/>
              </a:pPr>
              <a:r>
                <a:rPr lang="en-US" altLang="zh-TW"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r>
                <a:rPr lang="zh-TW" altLang="en-US"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中華人民共和國國家安全法</a:t>
              </a:r>
              <a:r>
                <a:rPr lang="en-US" altLang="zh-TW"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r>
                <a:rPr lang="zh-TW" altLang="en-US"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第</a:t>
              </a:r>
              <a:r>
                <a:rPr lang="zh-CN" altLang="en-US"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二</a:t>
              </a:r>
              <a:r>
                <a:rPr lang="zh-TW" altLang="en-US"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條規定</a:t>
              </a:r>
              <a:endParaRPr lang="zh-CN" altLang="en-US" sz="2000" b="1" dirty="0">
                <a:solidFill>
                  <a:schemeClr val="tx1"/>
                </a:solidFill>
                <a:latin typeface="DFKai-SB" panose="03000509000000000000" pitchFamily="65" charset="-120"/>
                <a:ea typeface="DFKai-SB" panose="03000509000000000000" pitchFamily="65" charset="-120"/>
              </a:endParaRPr>
            </a:p>
          </p:txBody>
        </p:sp>
      </p:grpSp>
      <p:sp>
        <p:nvSpPr>
          <p:cNvPr id="25606" name="文字方塊 1"/>
          <p:cNvSpPr txBox="1">
            <a:spLocks noChangeArrowheads="1"/>
          </p:cNvSpPr>
          <p:nvPr/>
        </p:nvSpPr>
        <p:spPr bwMode="auto">
          <a:xfrm>
            <a:off x="729597" y="2973304"/>
            <a:ext cx="106218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TW" altLang="en-US" sz="2400" dirty="0">
                <a:solidFill>
                  <a:schemeClr val="tx1"/>
                </a:solidFill>
                <a:latin typeface="DFKai-SB" panose="03000509000000000000" pitchFamily="65" charset="-120"/>
                <a:ea typeface="DFKai-SB" panose="03000509000000000000" pitchFamily="65" charset="-120"/>
              </a:rPr>
              <a:t>可從以下四方面理解：</a:t>
            </a:r>
            <a:endParaRPr lang="en-US" altLang="zh-TW" sz="2400" dirty="0">
              <a:solidFill>
                <a:schemeClr val="tx1"/>
              </a:solidFill>
              <a:latin typeface="DFKai-SB" panose="03000509000000000000" pitchFamily="65" charset="-120"/>
              <a:ea typeface="DFKai-SB" panose="03000509000000000000" pitchFamily="65" charset="-120"/>
            </a:endParaRPr>
          </a:p>
          <a:p>
            <a:pPr marL="342900" indent="-342900" algn="just" eaLnBrk="1" hangingPunct="0">
              <a:spcBef>
                <a:spcPct val="0"/>
              </a:spcBef>
              <a:buClrTx/>
              <a:buFont typeface="Wingdings" panose="05000000000000000000" pitchFamily="2" charset="2"/>
              <a:buChar char="l"/>
            </a:pPr>
            <a:r>
              <a:rPr lang="zh-TW" altLang="en-US" sz="2400" u="sng" dirty="0">
                <a:solidFill>
                  <a:schemeClr val="tx1"/>
                </a:solidFill>
                <a:latin typeface="DFKai-SB" panose="03000509000000000000" pitchFamily="65" charset="-120"/>
                <a:ea typeface="DFKai-SB" panose="03000509000000000000" pitchFamily="65" charset="-120"/>
              </a:rPr>
              <a:t>維護國家核心利益和重大利益的安全</a:t>
            </a:r>
            <a:r>
              <a:rPr lang="zh-TW" altLang="en-US" sz="2400" dirty="0">
                <a:solidFill>
                  <a:schemeClr val="tx1"/>
                </a:solidFill>
                <a:latin typeface="DFKai-SB" panose="03000509000000000000" pitchFamily="65" charset="-120"/>
                <a:ea typeface="DFKai-SB" panose="03000509000000000000" pitchFamily="65" charset="-120"/>
              </a:rPr>
              <a:t>，涵蓋國家政權、主權、統一和領土完整、人民福祉、經濟社會可持續發展；</a:t>
            </a:r>
          </a:p>
          <a:p>
            <a:pPr marL="342900" indent="-342900" algn="just" eaLnBrk="1" hangingPunct="1">
              <a:spcBef>
                <a:spcPct val="0"/>
              </a:spcBef>
              <a:buClrTx/>
              <a:buFont typeface="Wingdings" panose="05000000000000000000" pitchFamily="2" charset="2"/>
              <a:buChar char="l"/>
            </a:pPr>
            <a:r>
              <a:rPr lang="zh-TW" altLang="en-US" sz="2400" u="sng" dirty="0">
                <a:solidFill>
                  <a:schemeClr val="tx1"/>
                </a:solidFill>
                <a:latin typeface="DFKai-SB" panose="03000509000000000000" pitchFamily="65" charset="-120"/>
                <a:ea typeface="DFKai-SB" panose="03000509000000000000" pitchFamily="65" charset="-120"/>
              </a:rPr>
              <a:t>國家安全是一種狀態</a:t>
            </a:r>
            <a:r>
              <a:rPr lang="zh-TW" altLang="en-US" sz="2400" dirty="0">
                <a:solidFill>
                  <a:schemeClr val="tx1"/>
                </a:solidFill>
                <a:latin typeface="DFKai-SB" panose="03000509000000000000" pitchFamily="65" charset="-120"/>
                <a:ea typeface="DFKai-SB" panose="03000509000000000000" pitchFamily="65" charset="-120"/>
              </a:rPr>
              <a:t>，沒有外部的威脅和侵害，亦沒有內在的動亂和失序的狀態；</a:t>
            </a:r>
          </a:p>
          <a:p>
            <a:pPr marL="342900" indent="-342900" algn="just" eaLnBrk="1" hangingPunct="1">
              <a:spcBef>
                <a:spcPct val="0"/>
              </a:spcBef>
              <a:buClrTx/>
              <a:buFont typeface="Wingdings" panose="05000000000000000000" pitchFamily="2" charset="2"/>
              <a:buChar char="l"/>
            </a:pPr>
            <a:r>
              <a:rPr lang="zh-TW" altLang="en-US" sz="2400" u="sng" dirty="0">
                <a:solidFill>
                  <a:schemeClr val="tx1"/>
                </a:solidFill>
                <a:latin typeface="DFKai-SB" panose="03000509000000000000" pitchFamily="65" charset="-120"/>
                <a:ea typeface="DFKai-SB" panose="03000509000000000000" pitchFamily="65" charset="-120"/>
              </a:rPr>
              <a:t>國家安全的因素是相對和動態的</a:t>
            </a:r>
            <a:r>
              <a:rPr lang="zh-TW" altLang="en-US" sz="2400" dirty="0">
                <a:solidFill>
                  <a:schemeClr val="tx1"/>
                </a:solidFill>
                <a:latin typeface="DFKai-SB" panose="03000509000000000000" pitchFamily="65" charset="-120"/>
                <a:ea typeface="DFKai-SB" panose="03000509000000000000" pitchFamily="65" charset="-120"/>
              </a:rPr>
              <a:t>，現實世界沒有絕對的國家安全，風險因素常在，必須時刻保持警惕；及</a:t>
            </a:r>
          </a:p>
          <a:p>
            <a:pPr marL="342900" indent="-342900" algn="just" eaLnBrk="1" hangingPunct="0">
              <a:spcBef>
                <a:spcPct val="0"/>
              </a:spcBef>
              <a:buClrTx/>
              <a:buFont typeface="Wingdings" panose="05000000000000000000" pitchFamily="2" charset="2"/>
              <a:buChar char="l"/>
            </a:pPr>
            <a:r>
              <a:rPr lang="zh-TW" altLang="en-US" sz="2400" u="sng" dirty="0">
                <a:solidFill>
                  <a:schemeClr val="tx1"/>
                </a:solidFill>
                <a:latin typeface="DFKai-SB" panose="03000509000000000000" pitchFamily="65" charset="-120"/>
                <a:ea typeface="DFKai-SB" panose="03000509000000000000" pitchFamily="65" charset="-120"/>
              </a:rPr>
              <a:t>國家安全包括保障持續安全狀態的能力</a:t>
            </a:r>
            <a:r>
              <a:rPr lang="zh-TW" altLang="en-US" sz="2400" dirty="0">
                <a:solidFill>
                  <a:schemeClr val="tx1"/>
                </a:solidFill>
                <a:latin typeface="DFKai-SB" panose="03000509000000000000" pitchFamily="65" charset="-120"/>
                <a:ea typeface="DFKai-SB" panose="03000509000000000000" pitchFamily="65" charset="-120"/>
              </a:rPr>
              <a:t>，不斷加強維護國家安全的能力建設，防範和化解風險因素和實質危害。</a:t>
            </a:r>
          </a:p>
        </p:txBody>
      </p:sp>
      <p:sp>
        <p:nvSpPr>
          <p:cNvPr id="25607" name="矩形 2"/>
          <p:cNvSpPr>
            <a:spLocks noChangeArrowheads="1"/>
          </p:cNvSpPr>
          <p:nvPr/>
        </p:nvSpPr>
        <p:spPr bwMode="auto">
          <a:xfrm>
            <a:off x="587820" y="6389624"/>
            <a:ext cx="82901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None/>
            </a:pPr>
            <a:r>
              <a:rPr lang="zh-CN"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資料</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來源</a:t>
            </a:r>
            <a:r>
              <a:rPr lang="zh-CN" altLang="en-US" sz="1400" dirty="0">
                <a:latin typeface="DFKai-SB" panose="03000509000000000000" pitchFamily="65" charset="-120"/>
                <a:ea typeface="DFKai-SB" panose="03000509000000000000" pitchFamily="65" charset="-120"/>
                <a:sym typeface="Times New Roman" panose="02020603050405020304" pitchFamily="18" charset="0"/>
              </a:rPr>
              <a:t>：</a:t>
            </a:r>
            <a:r>
              <a:rPr lang="zh-TW" altLang="en-US" sz="1400" dirty="0">
                <a:latin typeface="DFKai-SB" panose="03000509000000000000" pitchFamily="65" charset="-120"/>
                <a:ea typeface="DFKai-SB" panose="03000509000000000000" pitchFamily="65" charset="-120"/>
                <a:sym typeface="Times New Roman" panose="02020603050405020304" pitchFamily="18" charset="0"/>
              </a:rPr>
              <a:t>「全民國家安全教育日」網頁。</a:t>
            </a:r>
            <a:r>
              <a:rPr lang="en-US" altLang="zh-HK" sz="14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hlinkClick r:id="rId3"/>
              </a:rPr>
              <a:t>https://www.nsed.gov.hk/national_security/?a=national_security</a:t>
            </a:r>
            <a:endParaRPr lang="en-US" altLang="zh-HK" sz="14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a:p>
            <a:pPr>
              <a:spcBef>
                <a:spcPct val="0"/>
              </a:spcBef>
              <a:buClrTx/>
              <a:buNone/>
            </a:pPr>
            <a:endParaRPr lang="en-US" altLang="zh-HK" sz="14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2" name="Rectangle 13"/>
          <p:cNvSpPr/>
          <p:nvPr/>
        </p:nvSpPr>
        <p:spPr>
          <a:xfrm>
            <a:off x="5333152" y="152232"/>
            <a:ext cx="6466957" cy="830997"/>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r>
              <a:rPr lang="zh-TW" altLang="en-US" sz="2400" dirty="0">
                <a:latin typeface="標楷體" panose="03000509000000000000" pitchFamily="65" charset="-120"/>
                <a:ea typeface="標楷體" panose="03000509000000000000" pitchFamily="65" charset="-120"/>
              </a:rPr>
              <a:t>學與教建議：教師可指導學生重溫何謂國家安全，以及維護國家安全的重要性。</a:t>
            </a: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6153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barn(inVertical)">
                                      <p:cBhvr>
                                        <p:cTn id="7" dur="25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txBox="1">
            <a:spLocks/>
          </p:cNvSpPr>
          <p:nvPr/>
        </p:nvSpPr>
        <p:spPr bwMode="auto">
          <a:xfrm>
            <a:off x="368905" y="72209"/>
            <a:ext cx="11339089" cy="678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120000"/>
              </a:lnSpc>
              <a:spcBef>
                <a:spcPts val="750"/>
              </a:spcBef>
              <a:buClrTx/>
              <a:buFont typeface="Arial" panose="020B0604020202020204" pitchFamily="34" charset="0"/>
              <a:buChar char="•"/>
            </a:pPr>
            <a:r>
              <a:rPr lang="zh-TW" altLang="en-US" sz="2400" dirty="0">
                <a:solidFill>
                  <a:srgbClr val="000000"/>
                </a:solidFill>
                <a:latin typeface="DFKai-SB" panose="03000509000000000000" pitchFamily="65" charset="-120"/>
                <a:ea typeface="DFKai-SB" panose="03000509000000000000" pitchFamily="65" charset="-120"/>
              </a:rPr>
              <a:t>根據不同時期面臨的國家安全威脅和挑戰的變化，各國對國家安全所涉及的領域和範圍不斷進行調整</a:t>
            </a:r>
            <a:r>
              <a:rPr lang="zh-CN" altLang="en-US" sz="2400" dirty="0">
                <a:solidFill>
                  <a:srgbClr val="000000"/>
                </a:solidFill>
                <a:latin typeface="DFKai-SB" panose="03000509000000000000" pitchFamily="65" charset="-120"/>
                <a:ea typeface="DFKai-SB" panose="03000509000000000000" pitchFamily="65" charset="-120"/>
              </a:rPr>
              <a:t>，各國對</a:t>
            </a:r>
            <a:r>
              <a:rPr lang="zh-TW" altLang="en-US" sz="2400" dirty="0">
                <a:solidFill>
                  <a:srgbClr val="000000"/>
                </a:solidFill>
                <a:latin typeface="DFKai-SB" panose="03000509000000000000" pitchFamily="65" charset="-120"/>
                <a:ea typeface="DFKai-SB" panose="03000509000000000000" pitchFamily="65" charset="-120"/>
              </a:rPr>
              <a:t>國家安全概念</a:t>
            </a:r>
            <a:r>
              <a:rPr lang="zh-CN" altLang="en-US" sz="2400" dirty="0">
                <a:solidFill>
                  <a:srgbClr val="000000"/>
                </a:solidFill>
                <a:latin typeface="DFKai-SB" panose="03000509000000000000" pitchFamily="65" charset="-120"/>
                <a:ea typeface="DFKai-SB" panose="03000509000000000000" pitchFamily="65" charset="-120"/>
              </a:rPr>
              <a:t>會有不同的</a:t>
            </a:r>
            <a:r>
              <a:rPr lang="zh-CN" altLang="en-US" sz="2400" dirty="0">
                <a:solidFill>
                  <a:schemeClr val="tx1"/>
                </a:solidFill>
                <a:latin typeface="DFKai-SB" panose="03000509000000000000" pitchFamily="65" charset="-120"/>
                <a:ea typeface="DFKai-SB" panose="03000509000000000000" pitchFamily="65" charset="-120"/>
              </a:rPr>
              <a:t>詮釋</a:t>
            </a:r>
            <a:r>
              <a:rPr lang="zh-CN" altLang="en-US" sz="2400" dirty="0">
                <a:solidFill>
                  <a:srgbClr val="000000"/>
                </a:solidFill>
                <a:latin typeface="DFKai-SB" panose="03000509000000000000" pitchFamily="65" charset="-120"/>
                <a:ea typeface="DFKai-SB" panose="03000509000000000000" pitchFamily="65" charset="-120"/>
              </a:rPr>
              <a:t>。</a:t>
            </a:r>
            <a:endParaRPr lang="en-US" altLang="zh-HK" sz="2400" dirty="0">
              <a:solidFill>
                <a:srgbClr val="000000"/>
              </a:solidFill>
              <a:latin typeface="DFKai-SB" panose="03000509000000000000" pitchFamily="65" charset="-120"/>
              <a:ea typeface="DFKai-SB" panose="03000509000000000000" pitchFamily="65" charset="-120"/>
            </a:endParaRPr>
          </a:p>
          <a:p>
            <a:pPr algn="just">
              <a:lnSpc>
                <a:spcPct val="120000"/>
              </a:lnSpc>
              <a:spcBef>
                <a:spcPts val="750"/>
              </a:spcBef>
              <a:buClrTx/>
              <a:buFont typeface="Arial" panose="020B0604020202020204" pitchFamily="34" charset="0"/>
              <a:buChar char="•"/>
            </a:pPr>
            <a:r>
              <a:rPr lang="zh-TW" altLang="en-US" sz="2400" dirty="0">
                <a:solidFill>
                  <a:schemeClr val="tx1"/>
                </a:solidFill>
                <a:latin typeface="DFKai-SB" panose="03000509000000000000" pitchFamily="65" charset="-120"/>
                <a:ea typeface="DFKai-SB" panose="03000509000000000000" pitchFamily="65" charset="-120"/>
              </a:rPr>
              <a:t>國家安全概念往往和國家</a:t>
            </a:r>
            <a:r>
              <a:rPr lang="zh-CN" altLang="en-US" sz="2400" dirty="0">
                <a:solidFill>
                  <a:schemeClr val="tx1"/>
                </a:solidFill>
                <a:latin typeface="DFKai-SB" panose="03000509000000000000" pitchFamily="65" charset="-120"/>
                <a:ea typeface="DFKai-SB" panose="03000509000000000000" pitchFamily="65" charset="-120"/>
              </a:rPr>
              <a:t>及其人民的</a:t>
            </a:r>
            <a:r>
              <a:rPr lang="zh-TW" altLang="en-US" sz="2400" dirty="0">
                <a:solidFill>
                  <a:schemeClr val="tx1"/>
                </a:solidFill>
                <a:latin typeface="DFKai-SB" panose="03000509000000000000" pitchFamily="65" charset="-120"/>
                <a:ea typeface="DFKai-SB" panose="03000509000000000000" pitchFamily="65" charset="-120"/>
              </a:rPr>
              <a:t>利益聯繫在一起，</a:t>
            </a:r>
            <a:r>
              <a:rPr lang="zh-TW" altLang="en-US" sz="2400" dirty="0">
                <a:solidFill>
                  <a:srgbClr val="000000"/>
                </a:solidFill>
                <a:latin typeface="DFKai-SB" panose="03000509000000000000" pitchFamily="65" charset="-120"/>
                <a:ea typeface="DFKai-SB" panose="03000509000000000000" pitchFamily="65" charset="-120"/>
              </a:rPr>
              <a:t>各國關於國家利益的具體範圍界定也不一致，但也存在</a:t>
            </a:r>
            <a:r>
              <a:rPr lang="zh-TW" altLang="en-US" sz="2400" dirty="0">
                <a:solidFill>
                  <a:schemeClr val="tx1"/>
                </a:solidFill>
                <a:latin typeface="DFKai-SB" panose="03000509000000000000" pitchFamily="65" charset="-120"/>
                <a:ea typeface="DFKai-SB" panose="03000509000000000000" pitchFamily="65" charset="-120"/>
              </a:rPr>
              <a:t>共同性：</a:t>
            </a:r>
            <a:endParaRPr lang="en-US" altLang="zh-TW" sz="2400" dirty="0">
              <a:solidFill>
                <a:schemeClr val="tx1"/>
              </a:solidFill>
              <a:latin typeface="DFKai-SB" panose="03000509000000000000" pitchFamily="65" charset="-120"/>
              <a:ea typeface="DFKai-SB" panose="03000509000000000000" pitchFamily="65" charset="-120"/>
            </a:endParaRPr>
          </a:p>
          <a:p>
            <a:pPr lvl="1" algn="just">
              <a:lnSpc>
                <a:spcPct val="120000"/>
              </a:lnSpc>
              <a:spcBef>
                <a:spcPts val="375"/>
              </a:spcBef>
              <a:buClrTx/>
              <a:buFont typeface="Wingdings" panose="05000000000000000000" pitchFamily="2" charset="2"/>
              <a:buChar char="Ø"/>
            </a:pPr>
            <a:r>
              <a:rPr lang="zh-TW" altLang="en-US" sz="2400" dirty="0">
                <a:solidFill>
                  <a:srgbClr val="000000"/>
                </a:solidFill>
                <a:latin typeface="DFKai-SB" panose="03000509000000000000" pitchFamily="65" charset="-120"/>
                <a:ea typeface="DFKai-SB" panose="03000509000000000000" pitchFamily="65" charset="-120"/>
              </a:rPr>
              <a:t>其一</a:t>
            </a:r>
            <a:r>
              <a:rPr lang="zh-TW" altLang="en-US" sz="2400" dirty="0" smtClean="0">
                <a:solidFill>
                  <a:schemeClr val="tx1"/>
                </a:solidFill>
                <a:latin typeface="DFKai-SB" panose="03000509000000000000" pitchFamily="65" charset="-120"/>
                <a:ea typeface="DFKai-SB" panose="03000509000000000000" pitchFamily="65" charset="-120"/>
              </a:rPr>
              <a:t>：國家的核心利益或根本利益，是永久存在的利益，當中包括領土完整、政治制度的延續、文化的認同、國家的安全等</a:t>
            </a:r>
            <a:r>
              <a:rPr lang="en-US" altLang="zh-TW" sz="2400" dirty="0" smtClean="0">
                <a:solidFill>
                  <a:srgbClr val="000000"/>
                </a:solidFill>
                <a:latin typeface="DFKai-SB" panose="03000509000000000000" pitchFamily="65" charset="-120"/>
                <a:ea typeface="DFKai-SB" panose="03000509000000000000" pitchFamily="65" charset="-120"/>
              </a:rPr>
              <a:t>;</a:t>
            </a:r>
            <a:endParaRPr lang="en-US" altLang="zh-TW" sz="2400" dirty="0">
              <a:solidFill>
                <a:srgbClr val="000000"/>
              </a:solidFill>
              <a:latin typeface="DFKai-SB" panose="03000509000000000000" pitchFamily="65" charset="-120"/>
              <a:ea typeface="DFKai-SB" panose="03000509000000000000" pitchFamily="65" charset="-120"/>
            </a:endParaRPr>
          </a:p>
          <a:p>
            <a:pPr lvl="1" algn="just">
              <a:lnSpc>
                <a:spcPct val="120000"/>
              </a:lnSpc>
              <a:spcBef>
                <a:spcPts val="375"/>
              </a:spcBef>
              <a:buClrTx/>
              <a:buFont typeface="Wingdings" panose="05000000000000000000" pitchFamily="2" charset="2"/>
              <a:buChar char="Ø"/>
            </a:pPr>
            <a:r>
              <a:rPr lang="zh-TW" altLang="en-US" sz="2400" dirty="0">
                <a:solidFill>
                  <a:srgbClr val="000000"/>
                </a:solidFill>
                <a:latin typeface="DFKai-SB" panose="03000509000000000000" pitchFamily="65" charset="-120"/>
                <a:ea typeface="DFKai-SB" panose="03000509000000000000" pitchFamily="65" charset="-120"/>
              </a:rPr>
              <a:t>其二</a:t>
            </a:r>
            <a:r>
              <a:rPr lang="zh-TW" altLang="en-US" sz="2400" dirty="0">
                <a:solidFill>
                  <a:schemeClr val="tx1"/>
                </a:solidFill>
                <a:latin typeface="DFKai-SB" panose="03000509000000000000" pitchFamily="65" charset="-120"/>
                <a:ea typeface="DFKai-SB" panose="03000509000000000000" pitchFamily="65" charset="-120"/>
              </a:rPr>
              <a:t>：</a:t>
            </a:r>
            <a:r>
              <a:rPr lang="zh-TW" altLang="en-US" sz="2400" dirty="0">
                <a:solidFill>
                  <a:srgbClr val="000000"/>
                </a:solidFill>
                <a:latin typeface="DFKai-SB" panose="03000509000000000000" pitchFamily="65" charset="-120"/>
                <a:ea typeface="DFKai-SB" panose="03000509000000000000" pitchFamily="65" charset="-120"/>
              </a:rPr>
              <a:t>由環境變化決定的利益，是</a:t>
            </a:r>
            <a:r>
              <a:rPr lang="zh-TW" altLang="en-US" sz="2400" dirty="0" smtClean="0">
                <a:solidFill>
                  <a:srgbClr val="000000"/>
                </a:solidFill>
                <a:latin typeface="DFKai-SB" panose="03000509000000000000" pitchFamily="65" charset="-120"/>
                <a:ea typeface="DFKai-SB" panose="03000509000000000000" pitchFamily="65" charset="-120"/>
              </a:rPr>
              <a:t>國家依</a:t>
            </a:r>
            <a:r>
              <a:rPr lang="zh-TW" altLang="en-US" sz="2400" dirty="0">
                <a:solidFill>
                  <a:srgbClr val="000000"/>
                </a:solidFill>
                <a:latin typeface="DFKai-SB" panose="03000509000000000000" pitchFamily="65" charset="-120"/>
                <a:ea typeface="DFKai-SB" panose="03000509000000000000" pitchFamily="65" charset="-120"/>
              </a:rPr>
              <a:t>環境變化而不斷更新內容的利益。</a:t>
            </a:r>
            <a:endParaRPr lang="en-US" altLang="zh-TW" sz="2400" dirty="0">
              <a:solidFill>
                <a:srgbClr val="000000"/>
              </a:solidFill>
              <a:latin typeface="DFKai-SB" panose="03000509000000000000" pitchFamily="65" charset="-120"/>
              <a:ea typeface="DFKai-SB" panose="03000509000000000000" pitchFamily="65" charset="-120"/>
            </a:endParaRPr>
          </a:p>
          <a:p>
            <a:pPr lvl="1" eaLnBrk="1" hangingPunct="1">
              <a:lnSpc>
                <a:spcPct val="90000"/>
              </a:lnSpc>
              <a:spcBef>
                <a:spcPts val="375"/>
              </a:spcBef>
              <a:buClrTx/>
              <a:buFont typeface="Wingdings 3" panose="05040102010807070707" pitchFamily="18" charset="2"/>
              <a:buNone/>
            </a:pPr>
            <a:endParaRPr lang="en-US" altLang="zh-TW" sz="2100" dirty="0">
              <a:solidFill>
                <a:srgbClr val="000000"/>
              </a:solidFill>
              <a:latin typeface="DFKai-SB" panose="03000509000000000000" pitchFamily="65" charset="-120"/>
              <a:ea typeface="DFKai-SB" panose="03000509000000000000" pitchFamily="65" charset="-120"/>
            </a:endParaRPr>
          </a:p>
          <a:p>
            <a:pPr lvl="1" eaLnBrk="1" hangingPunct="1">
              <a:lnSpc>
                <a:spcPct val="90000"/>
              </a:lnSpc>
              <a:spcBef>
                <a:spcPts val="375"/>
              </a:spcBef>
              <a:buClrTx/>
              <a:buFont typeface="Wingdings 3" panose="05040102010807070707" pitchFamily="18" charset="2"/>
              <a:buNone/>
            </a:pPr>
            <a:endParaRPr lang="en-US" altLang="zh-TW" sz="2100" dirty="0">
              <a:solidFill>
                <a:srgbClr val="000000"/>
              </a:solidFill>
              <a:latin typeface="DFKai-SB" panose="03000509000000000000" pitchFamily="65" charset="-120"/>
              <a:ea typeface="DFKai-SB" panose="03000509000000000000" pitchFamily="65" charset="-120"/>
            </a:endParaRPr>
          </a:p>
          <a:p>
            <a:pPr lvl="1" eaLnBrk="1" hangingPunct="1">
              <a:lnSpc>
                <a:spcPct val="90000"/>
              </a:lnSpc>
              <a:spcBef>
                <a:spcPts val="375"/>
              </a:spcBef>
              <a:buClrTx/>
              <a:buFont typeface="Wingdings 3" panose="05040102010807070707" pitchFamily="18" charset="2"/>
              <a:buNone/>
            </a:pPr>
            <a:endParaRPr lang="en-US" altLang="zh-TW" sz="2100" dirty="0">
              <a:solidFill>
                <a:srgbClr val="000000"/>
              </a:solidFill>
              <a:latin typeface="DFKai-SB" panose="03000509000000000000" pitchFamily="65" charset="-120"/>
              <a:ea typeface="DFKai-SB" panose="03000509000000000000" pitchFamily="65" charset="-120"/>
            </a:endParaRPr>
          </a:p>
          <a:p>
            <a:pPr lvl="1" eaLnBrk="1" hangingPunct="1">
              <a:lnSpc>
                <a:spcPct val="90000"/>
              </a:lnSpc>
              <a:spcBef>
                <a:spcPts val="375"/>
              </a:spcBef>
              <a:buClrTx/>
              <a:buFont typeface="Wingdings 3" panose="05040102010807070707" pitchFamily="18" charset="2"/>
              <a:buNone/>
            </a:pPr>
            <a:endParaRPr lang="en-US" altLang="zh-CN" sz="1800" dirty="0">
              <a:solidFill>
                <a:schemeClr val="tx1"/>
              </a:solidFill>
              <a:latin typeface="DFKai-SB" panose="03000509000000000000" pitchFamily="65" charset="-120"/>
              <a:ea typeface="DFKai-SB" panose="03000509000000000000" pitchFamily="65" charset="-120"/>
            </a:endParaRPr>
          </a:p>
          <a:p>
            <a:pPr lvl="1" eaLnBrk="1" hangingPunct="1">
              <a:lnSpc>
                <a:spcPct val="90000"/>
              </a:lnSpc>
              <a:spcBef>
                <a:spcPts val="375"/>
              </a:spcBef>
              <a:buClrTx/>
              <a:buFont typeface="Wingdings 3" panose="05040102010807070707" pitchFamily="18" charset="2"/>
              <a:buNone/>
            </a:pPr>
            <a:endParaRPr lang="en-US" altLang="zh-CN" sz="1800" dirty="0">
              <a:solidFill>
                <a:schemeClr val="tx1"/>
              </a:solidFill>
              <a:latin typeface="DFKai-SB" panose="03000509000000000000" pitchFamily="65" charset="-120"/>
              <a:ea typeface="DFKai-SB" panose="03000509000000000000" pitchFamily="65" charset="-120"/>
            </a:endParaRPr>
          </a:p>
          <a:p>
            <a:pPr lvl="1">
              <a:lnSpc>
                <a:spcPct val="90000"/>
              </a:lnSpc>
              <a:spcBef>
                <a:spcPts val="375"/>
              </a:spcBef>
              <a:buClrTx/>
              <a:buNone/>
            </a:pPr>
            <a:endParaRPr lang="en-US" altLang="zh-CN" sz="1800" dirty="0">
              <a:solidFill>
                <a:schemeClr val="tx1"/>
              </a:solidFill>
              <a:latin typeface="DFKai-SB" panose="03000509000000000000" pitchFamily="65" charset="-120"/>
              <a:ea typeface="DFKai-SB" panose="03000509000000000000" pitchFamily="65" charset="-120"/>
              <a:sym typeface="Times New Roman" panose="02020603050405020304" pitchFamily="18" charset="0"/>
            </a:endParaRPr>
          </a:p>
          <a:p>
            <a:pPr lvl="1">
              <a:lnSpc>
                <a:spcPct val="90000"/>
              </a:lnSpc>
              <a:spcBef>
                <a:spcPts val="375"/>
              </a:spcBef>
              <a:buClrTx/>
              <a:buNone/>
            </a:pPr>
            <a:endParaRPr lang="en-US" altLang="zh-CN" sz="1800" dirty="0">
              <a:solidFill>
                <a:schemeClr val="tx1"/>
              </a:solidFill>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endParaRPr>
          </a:p>
          <a:p>
            <a:pPr lvl="1">
              <a:lnSpc>
                <a:spcPct val="90000"/>
              </a:lnSpc>
              <a:spcBef>
                <a:spcPts val="375"/>
              </a:spcBef>
              <a:buClrTx/>
              <a:buNone/>
            </a:pPr>
            <a:endParaRPr lang="en-US" altLang="zh-CN" sz="1800" dirty="0">
              <a:solidFill>
                <a:schemeClr val="tx1"/>
              </a:solidFill>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endParaRPr>
          </a:p>
          <a:p>
            <a:pPr lvl="1">
              <a:lnSpc>
                <a:spcPct val="90000"/>
              </a:lnSpc>
              <a:spcBef>
                <a:spcPts val="375"/>
              </a:spcBef>
              <a:buClrTx/>
              <a:buNone/>
            </a:pPr>
            <a:r>
              <a:rPr lang="zh-CN"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資料</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來源</a:t>
            </a:r>
            <a:r>
              <a:rPr lang="zh-CN" altLang="en-US" sz="1400" dirty="0">
                <a:latin typeface="DFKai-SB" panose="03000509000000000000" pitchFamily="65" charset="-120"/>
                <a:ea typeface="DFKai-SB" panose="03000509000000000000" pitchFamily="65" charset="-120"/>
                <a:sym typeface="Times New Roman" panose="02020603050405020304" pitchFamily="18" charset="0"/>
              </a:rPr>
              <a:t>：</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王振民、黃風、畢雁英等</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香港特別行政區維護國家安全法讀本</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三聯書店</a:t>
            </a:r>
            <a:r>
              <a:rPr lang="zh-CN"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（香港）</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2021</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zh-CN"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，第</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6-7</a:t>
            </a:r>
            <a:r>
              <a:rPr lang="zh-CN"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頁</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lvl="1">
              <a:lnSpc>
                <a:spcPct val="90000"/>
              </a:lnSpc>
              <a:spcBef>
                <a:spcPts val="375"/>
              </a:spcBef>
              <a:buClrTx/>
              <a:buNone/>
            </a:pP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註</a:t>
            </a:r>
            <a:r>
              <a:rPr lang="en-US" altLang="zh-TW" sz="1400" dirty="0">
                <a:latin typeface="DFKai-SB" panose="03000509000000000000" pitchFamily="65" charset="-120"/>
                <a:ea typeface="DFKai-SB" panose="03000509000000000000" pitchFamily="65" charset="-120"/>
                <a:sym typeface="Times New Roman" panose="02020603050405020304" pitchFamily="18" charset="0"/>
              </a:rPr>
              <a:t>]</a:t>
            </a:r>
            <a:r>
              <a:rPr lang="zh-TW" altLang="en-US" sz="1400" dirty="0">
                <a:latin typeface="DFKai-SB" panose="03000509000000000000" pitchFamily="65" charset="-120"/>
                <a:ea typeface="DFKai-SB" panose="03000509000000000000" pitchFamily="65" charset="-120"/>
                <a:sym typeface="Times New Roman" panose="02020603050405020304" pitchFamily="18" charset="0"/>
              </a:rPr>
              <a:t> 另</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請參閱公民與社會發展科網上資源平台</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供教師使用的投影片檔案</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主題 </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：「一國兩制」下的香港</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維護國家安全的意義簡報</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hlinkClick r:id="rId2"/>
              </a:rPr>
              <a:t>https://cs.edb.edcity.hk/tc/ppt_for_teachers_cs.php</a:t>
            </a:r>
            <a:endPar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lvl="1">
              <a:lnSpc>
                <a:spcPct val="90000"/>
              </a:lnSpc>
              <a:spcBef>
                <a:spcPts val="375"/>
              </a:spcBef>
              <a:buClrTx/>
              <a:buNone/>
            </a:pPr>
            <a:endPar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lvl="1">
              <a:lnSpc>
                <a:spcPct val="90000"/>
              </a:lnSpc>
              <a:spcBef>
                <a:spcPts val="375"/>
              </a:spcBef>
              <a:buClrTx/>
              <a:buNone/>
            </a:pPr>
            <a:endPar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lvl="1">
              <a:lnSpc>
                <a:spcPct val="90000"/>
              </a:lnSpc>
              <a:spcBef>
                <a:spcPts val="375"/>
              </a:spcBef>
              <a:buClrTx/>
              <a:buNone/>
            </a:pPr>
            <a:endPar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eaLnBrk="1" hangingPunct="1">
              <a:lnSpc>
                <a:spcPct val="90000"/>
              </a:lnSpc>
              <a:spcBef>
                <a:spcPts val="750"/>
              </a:spcBef>
              <a:buClrTx/>
              <a:buFont typeface="Arial" panose="020B0604020202020204" pitchFamily="34" charset="0"/>
              <a:buChar char="•"/>
            </a:pPr>
            <a:endParaRPr lang="en-US" altLang="zh-HK" sz="2100" dirty="0">
              <a:solidFill>
                <a:srgbClr val="000000"/>
              </a:solidFill>
              <a:latin typeface="DFKai-SB" panose="03000509000000000000" pitchFamily="65" charset="-120"/>
              <a:ea typeface="DFKai-SB" panose="03000509000000000000" pitchFamily="65" charset="-120"/>
            </a:endParaRPr>
          </a:p>
        </p:txBody>
      </p:sp>
      <p:grpSp>
        <p:nvGrpSpPr>
          <p:cNvPr id="3" name="群組 2">
            <a:extLst>
              <a:ext uri="{FF2B5EF4-FFF2-40B4-BE49-F238E27FC236}">
                <a16:creationId xmlns:a16="http://schemas.microsoft.com/office/drawing/2014/main" id="{4A60384A-A331-8E68-F2F3-CD522CBE9302}"/>
              </a:ext>
            </a:extLst>
          </p:cNvPr>
          <p:cNvGrpSpPr/>
          <p:nvPr/>
        </p:nvGrpSpPr>
        <p:grpSpPr>
          <a:xfrm>
            <a:off x="1044976" y="3398981"/>
            <a:ext cx="8819459" cy="2559791"/>
            <a:chOff x="566269" y="3513002"/>
            <a:chExt cx="8530725" cy="2882538"/>
          </a:xfrm>
        </p:grpSpPr>
        <p:sp>
          <p:nvSpPr>
            <p:cNvPr id="12" name="箭头: 右 11"/>
            <p:cNvSpPr/>
            <p:nvPr/>
          </p:nvSpPr>
          <p:spPr bwMode="auto">
            <a:xfrm>
              <a:off x="566269" y="3513002"/>
              <a:ext cx="8530725" cy="2882538"/>
            </a:xfrm>
            <a:prstGeom prst="rightArrow">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zh-HK" altLang="en-US" dirty="0"/>
            </a:p>
          </p:txBody>
        </p:sp>
        <p:grpSp>
          <p:nvGrpSpPr>
            <p:cNvPr id="2" name="群組 1">
              <a:extLst>
                <a:ext uri="{FF2B5EF4-FFF2-40B4-BE49-F238E27FC236}">
                  <a16:creationId xmlns:a16="http://schemas.microsoft.com/office/drawing/2014/main" id="{D6C3A5D9-B9D4-2A7C-FE7C-59D327054564}"/>
                </a:ext>
              </a:extLst>
            </p:cNvPr>
            <p:cNvGrpSpPr/>
            <p:nvPr/>
          </p:nvGrpSpPr>
          <p:grpSpPr>
            <a:xfrm>
              <a:off x="660309" y="4360055"/>
              <a:ext cx="8048340" cy="1343414"/>
              <a:chOff x="660309" y="4360055"/>
              <a:chExt cx="8048340" cy="1343414"/>
            </a:xfrm>
          </p:grpSpPr>
          <p:grpSp>
            <p:nvGrpSpPr>
              <p:cNvPr id="30724" name="组合 1"/>
              <p:cNvGrpSpPr>
                <a:grpSpLocks/>
              </p:cNvGrpSpPr>
              <p:nvPr/>
            </p:nvGrpSpPr>
            <p:grpSpPr bwMode="auto">
              <a:xfrm>
                <a:off x="660309" y="4360055"/>
                <a:ext cx="5492296" cy="1343414"/>
                <a:chOff x="2063552" y="4837561"/>
                <a:chExt cx="4909075" cy="1227828"/>
              </a:xfrm>
            </p:grpSpPr>
            <p:sp>
              <p:nvSpPr>
                <p:cNvPr id="4" name="任意多边形: 形状 3"/>
                <p:cNvSpPr/>
                <p:nvPr/>
              </p:nvSpPr>
              <p:spPr>
                <a:xfrm>
                  <a:off x="2063552" y="4837561"/>
                  <a:ext cx="1227798" cy="1227828"/>
                </a:xfrm>
                <a:custGeom>
                  <a:avLst/>
                  <a:gdLst>
                    <a:gd name="connsiteX0" fmla="*/ 0 w 1227828"/>
                    <a:gd name="connsiteY0" fmla="*/ 613914 h 1227828"/>
                    <a:gd name="connsiteX1" fmla="*/ 613914 w 1227828"/>
                    <a:gd name="connsiteY1" fmla="*/ 0 h 1227828"/>
                    <a:gd name="connsiteX2" fmla="*/ 1227828 w 1227828"/>
                    <a:gd name="connsiteY2" fmla="*/ 613914 h 1227828"/>
                    <a:gd name="connsiteX3" fmla="*/ 613914 w 1227828"/>
                    <a:gd name="connsiteY3" fmla="*/ 1227828 h 1227828"/>
                    <a:gd name="connsiteX4" fmla="*/ 0 w 1227828"/>
                    <a:gd name="connsiteY4" fmla="*/ 613914 h 1227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828" h="1227828">
                      <a:moveTo>
                        <a:pt x="0" y="613914"/>
                      </a:moveTo>
                      <a:cubicBezTo>
                        <a:pt x="0" y="274859"/>
                        <a:pt x="274859" y="0"/>
                        <a:pt x="613914" y="0"/>
                      </a:cubicBezTo>
                      <a:cubicBezTo>
                        <a:pt x="952969" y="0"/>
                        <a:pt x="1227828" y="274859"/>
                        <a:pt x="1227828" y="613914"/>
                      </a:cubicBezTo>
                      <a:cubicBezTo>
                        <a:pt x="1227828" y="952969"/>
                        <a:pt x="952969" y="1227828"/>
                        <a:pt x="613914" y="1227828"/>
                      </a:cubicBezTo>
                      <a:cubicBezTo>
                        <a:pt x="274859" y="1227828"/>
                        <a:pt x="0" y="952969"/>
                        <a:pt x="0" y="613914"/>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lIns="185537" tIns="152003" rIns="185537" bIns="152003" anchor="ctr"/>
                <a:lstStyle>
                  <a:lvl1pPr defTabSz="6000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6000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6000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zh-TW" altLang="en-US" sz="1500" b="1" dirty="0">
                      <a:solidFill>
                        <a:schemeClr val="tx1"/>
                      </a:solidFill>
                      <a:latin typeface="DFKai-SB" panose="03000509000000000000" pitchFamily="65" charset="-120"/>
                      <a:ea typeface="DFKai-SB" panose="03000509000000000000" pitchFamily="65" charset="-120"/>
                    </a:rPr>
                    <a:t>領土</a:t>
                  </a:r>
                  <a:endParaRPr lang="en-US" altLang="zh-TW" sz="1500" b="1" dirty="0">
                    <a:solidFill>
                      <a:schemeClr val="tx1"/>
                    </a:solidFill>
                    <a:latin typeface="DFKai-SB" panose="03000509000000000000" pitchFamily="65" charset="-120"/>
                    <a:ea typeface="DFKai-SB" panose="03000509000000000000" pitchFamily="65" charset="-120"/>
                  </a:endParaRPr>
                </a:p>
                <a:p>
                  <a:pPr algn="ctr" eaLnBrk="1" fontAlgn="auto" hangingPunct="1">
                    <a:lnSpc>
                      <a:spcPct val="90000"/>
                    </a:lnSpc>
                    <a:spcBef>
                      <a:spcPct val="0"/>
                    </a:spcBef>
                    <a:spcAft>
                      <a:spcPct val="35000"/>
                    </a:spcAft>
                    <a:buClrTx/>
                    <a:buFontTx/>
                    <a:buNone/>
                    <a:defRPr/>
                  </a:pPr>
                  <a:r>
                    <a:rPr lang="zh-TW" altLang="en-US" sz="1500" b="1" dirty="0">
                      <a:solidFill>
                        <a:schemeClr val="tx1"/>
                      </a:solidFill>
                      <a:latin typeface="DFKai-SB" panose="03000509000000000000" pitchFamily="65" charset="-120"/>
                      <a:ea typeface="DFKai-SB" panose="03000509000000000000" pitchFamily="65" charset="-120"/>
                    </a:rPr>
                    <a:t>完整</a:t>
                  </a:r>
                  <a:endParaRPr lang="zh-CN" altLang="en-US" sz="1500" b="1" dirty="0">
                    <a:solidFill>
                      <a:schemeClr val="tx1"/>
                    </a:solidFill>
                    <a:ea typeface="DFKai-SB" panose="03000509000000000000" pitchFamily="65" charset="-120"/>
                  </a:endParaRPr>
                </a:p>
              </p:txBody>
            </p:sp>
            <p:sp>
              <p:nvSpPr>
                <p:cNvPr id="5" name="任意多边形: 形状 4"/>
                <p:cNvSpPr/>
                <p:nvPr/>
              </p:nvSpPr>
              <p:spPr>
                <a:xfrm>
                  <a:off x="3291350" y="4837561"/>
                  <a:ext cx="1225681" cy="1227828"/>
                </a:xfrm>
                <a:custGeom>
                  <a:avLst/>
                  <a:gdLst>
                    <a:gd name="connsiteX0" fmla="*/ 0 w 1227828"/>
                    <a:gd name="connsiteY0" fmla="*/ 613914 h 1227828"/>
                    <a:gd name="connsiteX1" fmla="*/ 613914 w 1227828"/>
                    <a:gd name="connsiteY1" fmla="*/ 0 h 1227828"/>
                    <a:gd name="connsiteX2" fmla="*/ 1227828 w 1227828"/>
                    <a:gd name="connsiteY2" fmla="*/ 613914 h 1227828"/>
                    <a:gd name="connsiteX3" fmla="*/ 613914 w 1227828"/>
                    <a:gd name="connsiteY3" fmla="*/ 1227828 h 1227828"/>
                    <a:gd name="connsiteX4" fmla="*/ 0 w 1227828"/>
                    <a:gd name="connsiteY4" fmla="*/ 613914 h 1227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828" h="1227828">
                      <a:moveTo>
                        <a:pt x="0" y="613914"/>
                      </a:moveTo>
                      <a:cubicBezTo>
                        <a:pt x="0" y="274859"/>
                        <a:pt x="274859" y="0"/>
                        <a:pt x="613914" y="0"/>
                      </a:cubicBezTo>
                      <a:cubicBezTo>
                        <a:pt x="952969" y="0"/>
                        <a:pt x="1227828" y="274859"/>
                        <a:pt x="1227828" y="613914"/>
                      </a:cubicBezTo>
                      <a:cubicBezTo>
                        <a:pt x="1227828" y="952969"/>
                        <a:pt x="952969" y="1227828"/>
                        <a:pt x="613914" y="1227828"/>
                      </a:cubicBezTo>
                      <a:cubicBezTo>
                        <a:pt x="274859" y="1227828"/>
                        <a:pt x="0" y="952969"/>
                        <a:pt x="0" y="613914"/>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lIns="185537" tIns="152003" rIns="185537" bIns="152003" anchor="ctr"/>
                <a:lstStyle>
                  <a:lvl1pPr defTabSz="6000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6000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6000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just" eaLnBrk="1" fontAlgn="auto" hangingPunct="1">
                    <a:lnSpc>
                      <a:spcPct val="90000"/>
                    </a:lnSpc>
                    <a:spcBef>
                      <a:spcPct val="0"/>
                    </a:spcBef>
                    <a:spcAft>
                      <a:spcPct val="35000"/>
                    </a:spcAft>
                    <a:buClrTx/>
                    <a:buFontTx/>
                    <a:buNone/>
                    <a:defRPr/>
                  </a:pPr>
                  <a:r>
                    <a:rPr lang="zh-TW" altLang="en-US" sz="1500" b="1" dirty="0">
                      <a:solidFill>
                        <a:schemeClr val="tx1"/>
                      </a:solidFill>
                      <a:latin typeface="DFKai-SB" panose="03000509000000000000" pitchFamily="65" charset="-120"/>
                      <a:ea typeface="DFKai-SB" panose="03000509000000000000" pitchFamily="65" charset="-120"/>
                    </a:rPr>
                    <a:t>政治制度的延續</a:t>
                  </a:r>
                  <a:endParaRPr lang="zh-CN" altLang="en-US" sz="1500" b="1" dirty="0">
                    <a:solidFill>
                      <a:schemeClr val="tx1"/>
                    </a:solidFill>
                    <a:ea typeface="DFKai-SB" panose="03000509000000000000" pitchFamily="65" charset="-120"/>
                  </a:endParaRPr>
                </a:p>
              </p:txBody>
            </p:sp>
            <p:sp>
              <p:nvSpPr>
                <p:cNvPr id="6" name="任意多边形: 形状 5"/>
                <p:cNvSpPr/>
                <p:nvPr/>
              </p:nvSpPr>
              <p:spPr>
                <a:xfrm>
                  <a:off x="4517031" y="4837561"/>
                  <a:ext cx="1227798" cy="1227828"/>
                </a:xfrm>
                <a:custGeom>
                  <a:avLst/>
                  <a:gdLst>
                    <a:gd name="connsiteX0" fmla="*/ 0 w 1227828"/>
                    <a:gd name="connsiteY0" fmla="*/ 613914 h 1227828"/>
                    <a:gd name="connsiteX1" fmla="*/ 613914 w 1227828"/>
                    <a:gd name="connsiteY1" fmla="*/ 0 h 1227828"/>
                    <a:gd name="connsiteX2" fmla="*/ 1227828 w 1227828"/>
                    <a:gd name="connsiteY2" fmla="*/ 613914 h 1227828"/>
                    <a:gd name="connsiteX3" fmla="*/ 613914 w 1227828"/>
                    <a:gd name="connsiteY3" fmla="*/ 1227828 h 1227828"/>
                    <a:gd name="connsiteX4" fmla="*/ 0 w 1227828"/>
                    <a:gd name="connsiteY4" fmla="*/ 613914 h 1227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828" h="1227828">
                      <a:moveTo>
                        <a:pt x="0" y="613914"/>
                      </a:moveTo>
                      <a:cubicBezTo>
                        <a:pt x="0" y="274859"/>
                        <a:pt x="274859" y="0"/>
                        <a:pt x="613914" y="0"/>
                      </a:cubicBezTo>
                      <a:cubicBezTo>
                        <a:pt x="952969" y="0"/>
                        <a:pt x="1227828" y="274859"/>
                        <a:pt x="1227828" y="613914"/>
                      </a:cubicBezTo>
                      <a:cubicBezTo>
                        <a:pt x="1227828" y="952969"/>
                        <a:pt x="952969" y="1227828"/>
                        <a:pt x="613914" y="1227828"/>
                      </a:cubicBezTo>
                      <a:cubicBezTo>
                        <a:pt x="274859" y="1227828"/>
                        <a:pt x="0" y="952969"/>
                        <a:pt x="0" y="613914"/>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lIns="185537" tIns="152003" rIns="185537" bIns="152003" anchor="ctr"/>
                <a:lstStyle>
                  <a:lvl1pPr defTabSz="6000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6000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6000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zh-TW" altLang="en-US" sz="1500" b="1">
                      <a:solidFill>
                        <a:schemeClr val="tx1"/>
                      </a:solidFill>
                      <a:latin typeface="DFKai-SB" panose="03000509000000000000" pitchFamily="65" charset="-120"/>
                      <a:ea typeface="DFKai-SB" panose="03000509000000000000" pitchFamily="65" charset="-120"/>
                    </a:rPr>
                    <a:t>文化的認同</a:t>
                  </a:r>
                  <a:endParaRPr lang="zh-CN" altLang="en-US" sz="1500" b="1">
                    <a:solidFill>
                      <a:schemeClr val="tx1"/>
                    </a:solidFill>
                    <a:ea typeface="DFKai-SB" panose="03000509000000000000" pitchFamily="65" charset="-120"/>
                  </a:endParaRPr>
                </a:p>
              </p:txBody>
            </p:sp>
            <p:sp>
              <p:nvSpPr>
                <p:cNvPr id="7" name="任意多边形: 形状 6"/>
                <p:cNvSpPr/>
                <p:nvPr/>
              </p:nvSpPr>
              <p:spPr>
                <a:xfrm>
                  <a:off x="5744829" y="4837561"/>
                  <a:ext cx="1227798" cy="1227828"/>
                </a:xfrm>
                <a:custGeom>
                  <a:avLst/>
                  <a:gdLst>
                    <a:gd name="connsiteX0" fmla="*/ 0 w 1227828"/>
                    <a:gd name="connsiteY0" fmla="*/ 613914 h 1227828"/>
                    <a:gd name="connsiteX1" fmla="*/ 613914 w 1227828"/>
                    <a:gd name="connsiteY1" fmla="*/ 0 h 1227828"/>
                    <a:gd name="connsiteX2" fmla="*/ 1227828 w 1227828"/>
                    <a:gd name="connsiteY2" fmla="*/ 613914 h 1227828"/>
                    <a:gd name="connsiteX3" fmla="*/ 613914 w 1227828"/>
                    <a:gd name="connsiteY3" fmla="*/ 1227828 h 1227828"/>
                    <a:gd name="connsiteX4" fmla="*/ 0 w 1227828"/>
                    <a:gd name="connsiteY4" fmla="*/ 613914 h 1227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828" h="1227828">
                      <a:moveTo>
                        <a:pt x="0" y="613914"/>
                      </a:moveTo>
                      <a:cubicBezTo>
                        <a:pt x="0" y="274859"/>
                        <a:pt x="274859" y="0"/>
                        <a:pt x="613914" y="0"/>
                      </a:cubicBezTo>
                      <a:cubicBezTo>
                        <a:pt x="952969" y="0"/>
                        <a:pt x="1227828" y="274859"/>
                        <a:pt x="1227828" y="613914"/>
                      </a:cubicBezTo>
                      <a:cubicBezTo>
                        <a:pt x="1227828" y="952969"/>
                        <a:pt x="952969" y="1227828"/>
                        <a:pt x="613914" y="1227828"/>
                      </a:cubicBezTo>
                      <a:cubicBezTo>
                        <a:pt x="274859" y="1227828"/>
                        <a:pt x="0" y="952969"/>
                        <a:pt x="0" y="613914"/>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lIns="185537" tIns="152003" rIns="185537" bIns="152003" anchor="ctr"/>
                <a:lstStyle>
                  <a:lvl1pPr defTabSz="6000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6000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6000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zh-TW" altLang="en-US" sz="1500" b="1" dirty="0">
                      <a:solidFill>
                        <a:schemeClr val="tx1"/>
                      </a:solidFill>
                      <a:latin typeface="DFKai-SB" panose="03000509000000000000" pitchFamily="65" charset="-120"/>
                      <a:ea typeface="DFKai-SB" panose="03000509000000000000" pitchFamily="65" charset="-120"/>
                    </a:rPr>
                    <a:t>國家的安全</a:t>
                  </a:r>
                  <a:endParaRPr lang="zh-CN" altLang="en-US" sz="1500" b="1" dirty="0">
                    <a:solidFill>
                      <a:schemeClr val="tx1"/>
                    </a:solidFill>
                    <a:ea typeface="DFKai-SB" panose="03000509000000000000" pitchFamily="65" charset="-120"/>
                  </a:endParaRPr>
                </a:p>
              </p:txBody>
            </p:sp>
          </p:grpSp>
          <p:sp>
            <p:nvSpPr>
              <p:cNvPr id="30725" name="文本框 12"/>
              <p:cNvSpPr txBox="1">
                <a:spLocks noChangeArrowheads="1"/>
              </p:cNvSpPr>
              <p:nvPr/>
            </p:nvSpPr>
            <p:spPr bwMode="auto">
              <a:xfrm>
                <a:off x="6266029" y="4723438"/>
                <a:ext cx="2442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TW" altLang="en-US" sz="2400" b="1" dirty="0">
                    <a:solidFill>
                      <a:srgbClr val="000000"/>
                    </a:solidFill>
                    <a:latin typeface="DFKai-SB" panose="03000509000000000000" pitchFamily="65" charset="-120"/>
                    <a:ea typeface="DFKai-SB" panose="03000509000000000000" pitchFamily="65" charset="-120"/>
                  </a:rPr>
                  <a:t>國家的核心利益</a:t>
                </a:r>
                <a:endParaRPr lang="zh-CN" altLang="en-US" sz="2400" b="1" dirty="0">
                  <a:solidFill>
                    <a:srgbClr val="000000"/>
                  </a:solidFill>
                  <a:latin typeface="Arial" panose="020B0604020202020204" pitchFamily="34" charset="0"/>
                  <a:ea typeface="DFKai-SB" panose="03000509000000000000" pitchFamily="65" charset="-120"/>
                </a:endParaRPr>
              </a:p>
            </p:txBody>
          </p:sp>
        </p:grpSp>
      </p:grpSp>
    </p:spTree>
    <p:extLst>
      <p:ext uri="{BB962C8B-B14F-4D97-AF65-F5344CB8AC3E}">
        <p14:creationId xmlns:p14="http://schemas.microsoft.com/office/powerpoint/2010/main" val="410525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4043" y="5685652"/>
            <a:ext cx="11458014" cy="954107"/>
          </a:xfrm>
          <a:prstGeom prst="rect">
            <a:avLst/>
          </a:prstGeom>
        </p:spPr>
        <p:txBody>
          <a:bodyPr wrap="square">
            <a:spAutoFit/>
          </a:bodyPr>
          <a:lstStyle/>
          <a:p>
            <a:r>
              <a:rPr lang="zh-CN" altLang="en-US"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資料來源：</a:t>
            </a:r>
            <a:endParaRPr lang="en-US" altLang="zh-CN"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marL="342900" indent="-342900">
              <a:buAutoNum type="arabicPeriod"/>
            </a:pP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第二十三條立法</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維護國家安全條列</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小冊子，香港特別行政區，</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hlinkClick r:id="rId2"/>
              </a:rPr>
              <a:t>https://www.sb.gov.hk/chi/bl23/doc/Pamphlet_TC.pdf</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2. 〈</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行政長官簽署</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維護國家安全條例</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香港特別行政區政府新聞公報</a:t>
            </a:r>
            <a:r>
              <a:rPr lang="zh-TW"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2024</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3</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22</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日</a:t>
            </a:r>
            <a:r>
              <a:rPr lang="zh-TW" altLang="zh-TW" sz="1400" dirty="0">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1400" dirty="0">
              <a:latin typeface="Times New Roman" panose="02020603050405020304" pitchFamily="18" charset="0"/>
              <a:ea typeface="DFKai-SB" panose="03000509000000000000" pitchFamily="65" charset="-120"/>
              <a:cs typeface="Times New Roman" panose="02020603050405020304" pitchFamily="18" charset="0"/>
            </a:endParaRPr>
          </a:p>
          <a:p>
            <a:r>
              <a:rPr lang="en-US"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hlinkClick r:id="rId3"/>
              </a:rPr>
              <a:t>https://www.info.gov.hk/gia/general/202403/22/P2024032200632.htm</a:t>
            </a:r>
            <a:endParaRPr lang="en-US"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p:txBody>
      </p:sp>
      <p:sp>
        <p:nvSpPr>
          <p:cNvPr id="4" name="内容占位符 5"/>
          <p:cNvSpPr>
            <a:spLocks noGrp="1"/>
          </p:cNvSpPr>
          <p:nvPr/>
        </p:nvSpPr>
        <p:spPr>
          <a:xfrm>
            <a:off x="3282377" y="939419"/>
            <a:ext cx="8624183" cy="4482232"/>
          </a:xfrm>
          <a:prstGeom prst="rect">
            <a:avLst/>
          </a:prstGeom>
          <a:solidFill>
            <a:srgbClr val="FFFFCC"/>
          </a:solidFill>
          <a:ln>
            <a:noFill/>
          </a:ln>
        </p:spPr>
        <p:txBody>
          <a:bodyPr vert="horz" wrap="square" lIns="91440" tIns="45720" rIns="91440" bIns="45720" numCol="1" anchor="t" anchorCtr="0" compatLnSpc="1"/>
          <a:lstStyle>
            <a:lvl1pPr marL="0" indent="457200" algn="l" rtl="0" eaLnBrk="0" fontAlgn="base" hangingPunct="0">
              <a:spcBef>
                <a:spcPct val="20000"/>
              </a:spcBef>
              <a:spcAft>
                <a:spcPct val="0"/>
              </a:spcAft>
              <a:buChar char="•"/>
              <a:defRPr sz="2400" kern="1200">
                <a:solidFill>
                  <a:schemeClr val="tx1"/>
                </a:solidFill>
                <a:latin typeface="+mj-ea"/>
                <a:ea typeface="+mj-ea"/>
                <a:cs typeface="+mn-cs"/>
              </a:defRPr>
            </a:lvl1pPr>
            <a:lvl2pPr marL="742950" lvl="1" indent="-285750" algn="l" rtl="0" eaLnBrk="0" fontAlgn="base" hangingPunct="0">
              <a:spcBef>
                <a:spcPct val="20000"/>
              </a:spcBef>
              <a:spcAft>
                <a:spcPct val="0"/>
              </a:spcAft>
              <a:buChar char="–"/>
              <a:defRPr sz="2400" kern="1200">
                <a:solidFill>
                  <a:schemeClr val="tx1"/>
                </a:solidFill>
                <a:latin typeface="+mj-ea"/>
                <a:ea typeface="+mj-ea"/>
                <a:cs typeface="+mn-cs"/>
              </a:defRPr>
            </a:lvl2pPr>
            <a:lvl3pPr marL="1143000" lvl="2" indent="-228600" algn="l" rtl="0" eaLnBrk="0" fontAlgn="base" hangingPunct="0">
              <a:spcBef>
                <a:spcPct val="20000"/>
              </a:spcBef>
              <a:spcAft>
                <a:spcPct val="0"/>
              </a:spcAft>
              <a:buChar char="•"/>
              <a:defRPr sz="2400" kern="1200">
                <a:solidFill>
                  <a:schemeClr val="tx1"/>
                </a:solidFill>
                <a:latin typeface="+mj-ea"/>
                <a:ea typeface="+mj-ea"/>
                <a:cs typeface="+mn-cs"/>
              </a:defRPr>
            </a:lvl3pPr>
            <a:lvl4pPr marL="1600200" lvl="3" indent="-228600" algn="l" rtl="0" eaLnBrk="0" fontAlgn="base" hangingPunct="0">
              <a:spcBef>
                <a:spcPct val="20000"/>
              </a:spcBef>
              <a:spcAft>
                <a:spcPct val="0"/>
              </a:spcAft>
              <a:buChar char="–"/>
              <a:defRPr sz="2400" kern="1200">
                <a:solidFill>
                  <a:schemeClr val="tx1"/>
                </a:solidFill>
                <a:latin typeface="+mj-ea"/>
                <a:ea typeface="+mj-ea"/>
                <a:cs typeface="+mn-cs"/>
              </a:defRPr>
            </a:lvl4pPr>
            <a:lvl5pPr marL="2057400" lvl="4" indent="-228600" algn="l" rtl="0" eaLnBrk="0" fontAlgn="base" hangingPunct="0">
              <a:spcBef>
                <a:spcPct val="20000"/>
              </a:spcBef>
              <a:spcAft>
                <a:spcPct val="0"/>
              </a:spcAft>
              <a:buChar char="»"/>
              <a:defRPr sz="2400" kern="1200">
                <a:solidFill>
                  <a:schemeClr val="tx1"/>
                </a:solidFill>
                <a:latin typeface="+mj-ea"/>
                <a:ea typeface="+mj-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gn="just">
              <a:buFont typeface="Wingdings" panose="05000000000000000000" pitchFamily="2" charset="2"/>
              <a:buChar char="l"/>
            </a:pPr>
            <a:r>
              <a:rPr lang="en-US" altLang="zh-TW" dirty="0">
                <a:latin typeface="Times New Roman" panose="02020603050405020304" pitchFamily="18" charset="0"/>
                <a:ea typeface="DFKai-SB" panose="03000509000000000000" pitchFamily="65" charset="-120"/>
                <a:cs typeface="Times New Roman" panose="02020603050405020304" pitchFamily="18" charset="0"/>
              </a:rPr>
              <a:t>2024</a:t>
            </a:r>
            <a:r>
              <a:rPr lang="zh-TW" altLang="zh-TW"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3</a:t>
            </a:r>
            <a:r>
              <a:rPr lang="zh-TW" altLang="zh-TW"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19</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日立法會全票通過</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維護國家安全條例</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條例</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a:t>
            </a:r>
            <a:endParaRPr lang="en-US" altLang="zh-TW" dirty="0">
              <a:latin typeface="Times New Roman" panose="02020603050405020304" pitchFamily="18" charset="0"/>
              <a:ea typeface="DFKai-SB" panose="03000509000000000000" pitchFamily="65" charset="-120"/>
              <a:cs typeface="Times New Roman" panose="02020603050405020304" pitchFamily="18" charset="0"/>
            </a:endParaRPr>
          </a:p>
          <a:p>
            <a:pPr indent="0">
              <a:buNone/>
            </a:pPr>
            <a:endParaRPr lang="en-US" altLang="zh-TW" dirty="0">
              <a:latin typeface="DFKai-SB" panose="03000509000000000000" pitchFamily="65" charset="-120"/>
              <a:ea typeface="DFKai-SB" panose="03000509000000000000" pitchFamily="65" charset="-120"/>
            </a:endParaRPr>
          </a:p>
          <a:p>
            <a:pPr algn="just">
              <a:buFont typeface="Wingdings" panose="05000000000000000000" pitchFamily="2" charset="2"/>
              <a:buChar char="l"/>
            </a:pPr>
            <a:r>
              <a:rPr lang="en-US" altLang="zh-TW" dirty="0">
                <a:latin typeface="DFKai-SB" panose="03000509000000000000" pitchFamily="65" charset="-120"/>
                <a:ea typeface="DFKai-SB" panose="03000509000000000000" pitchFamily="65" charset="-120"/>
              </a:rPr>
              <a:t>《</a:t>
            </a:r>
            <a:r>
              <a:rPr lang="zh-TW" altLang="en-US" dirty="0">
                <a:latin typeface="DFKai-SB" panose="03000509000000000000" pitchFamily="65" charset="-120"/>
                <a:ea typeface="DFKai-SB" panose="03000509000000000000" pitchFamily="65" charset="-120"/>
              </a:rPr>
              <a:t>條例</a:t>
            </a:r>
            <a:r>
              <a:rPr lang="en-US" altLang="zh-TW" dirty="0">
                <a:latin typeface="DFKai-SB" panose="03000509000000000000" pitchFamily="65" charset="-120"/>
                <a:ea typeface="DFKai-SB" panose="03000509000000000000" pitchFamily="65" charset="-120"/>
              </a:rPr>
              <a:t>》</a:t>
            </a:r>
            <a:r>
              <a:rPr lang="zh-TW" altLang="en-US" dirty="0">
                <a:latin typeface="DFKai-SB" panose="03000509000000000000" pitchFamily="65" charset="-120"/>
                <a:ea typeface="DFKai-SB" panose="03000509000000000000" pitchFamily="65" charset="-120"/>
              </a:rPr>
              <a:t>於</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2024</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3</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23</a:t>
            </a:r>
            <a:r>
              <a:rPr lang="zh-TW" altLang="en-US" dirty="0">
                <a:latin typeface="DFKai-SB" panose="03000509000000000000" pitchFamily="65" charset="-120"/>
                <a:ea typeface="DFKai-SB" panose="03000509000000000000" pitchFamily="65" charset="-120"/>
              </a:rPr>
              <a:t>日刊憲生效</a:t>
            </a:r>
            <a:r>
              <a:rPr lang="zh-TW" altLang="zh-TW" dirty="0">
                <a:latin typeface="DFKai-SB" panose="03000509000000000000" pitchFamily="65" charset="-120"/>
                <a:ea typeface="DFKai-SB" panose="03000509000000000000" pitchFamily="65" charset="-120"/>
              </a:rPr>
              <a:t>，標誌着香港特別行政區終於完成《基本法》第二十三條規定的維護國家安全本地立法的憲制責任。</a:t>
            </a:r>
            <a:endParaRPr lang="en-US" altLang="zh-TW" dirty="0">
              <a:latin typeface="DFKai-SB" panose="03000509000000000000" pitchFamily="65" charset="-120"/>
              <a:ea typeface="DFKai-SB" panose="03000509000000000000" pitchFamily="65" charset="-120"/>
            </a:endParaRPr>
          </a:p>
          <a:p>
            <a:pPr indent="0">
              <a:buNone/>
            </a:pPr>
            <a:endParaRPr lang="en-US" altLang="zh-TW" dirty="0">
              <a:latin typeface="DFKai-SB" panose="03000509000000000000" pitchFamily="65" charset="-120"/>
              <a:ea typeface="DFKai-SB" panose="03000509000000000000" pitchFamily="65" charset="-120"/>
            </a:endParaRPr>
          </a:p>
          <a:p>
            <a:pPr algn="just">
              <a:buFont typeface="Wingdings" panose="05000000000000000000" pitchFamily="2" charset="2"/>
              <a:buChar char="l"/>
            </a:pPr>
            <a:r>
              <a:rPr lang="zh-TW" altLang="zh-TW" dirty="0">
                <a:latin typeface="DFKai-SB" panose="03000509000000000000" pitchFamily="65" charset="-120"/>
                <a:ea typeface="DFKai-SB" panose="03000509000000000000" pitchFamily="65" charset="-120"/>
              </a:rPr>
              <a:t>完成《基本法》第二十三條立法是貫徹</a:t>
            </a:r>
            <a:r>
              <a:rPr lang="zh-TW" altLang="en-US" dirty="0">
                <a:latin typeface="DFKai-SB" panose="03000509000000000000" pitchFamily="65" charset="-120"/>
                <a:ea typeface="DFKai-SB" panose="03000509000000000000" pitchFamily="65" charset="-120"/>
              </a:rPr>
              <a:t>「</a:t>
            </a:r>
            <a:r>
              <a:rPr lang="zh-TW" altLang="zh-TW" dirty="0">
                <a:latin typeface="DFKai-SB" panose="03000509000000000000" pitchFamily="65" charset="-120"/>
                <a:ea typeface="DFKai-SB" panose="03000509000000000000" pitchFamily="65" charset="-120"/>
              </a:rPr>
              <a:t>一國兩制</a:t>
            </a:r>
            <a:r>
              <a:rPr lang="zh-TW" altLang="en-US" dirty="0">
                <a:latin typeface="DFKai-SB" panose="03000509000000000000" pitchFamily="65" charset="-120"/>
                <a:ea typeface="DFKai-SB" panose="03000509000000000000" pitchFamily="65" charset="-120"/>
              </a:rPr>
              <a:t>」</a:t>
            </a:r>
            <a:r>
              <a:rPr lang="zh-TW" altLang="zh-TW" dirty="0">
                <a:latin typeface="DFKai-SB" panose="03000509000000000000" pitchFamily="65" charset="-120"/>
                <a:ea typeface="DFKai-SB" panose="03000509000000000000" pitchFamily="65" charset="-120"/>
              </a:rPr>
              <a:t>方針的必要工作，確保</a:t>
            </a:r>
            <a:r>
              <a:rPr lang="zh-TW" altLang="en-US" dirty="0">
                <a:latin typeface="DFKai-SB" panose="03000509000000000000" pitchFamily="65" charset="-120"/>
                <a:ea typeface="DFKai-SB" panose="03000509000000000000" pitchFamily="65" charset="-120"/>
              </a:rPr>
              <a:t>「</a:t>
            </a:r>
            <a:r>
              <a:rPr lang="zh-TW" altLang="zh-TW" dirty="0">
                <a:latin typeface="DFKai-SB" panose="03000509000000000000" pitchFamily="65" charset="-120"/>
                <a:ea typeface="DFKai-SB" panose="03000509000000000000" pitchFamily="65" charset="-120"/>
              </a:rPr>
              <a:t>一國兩制</a:t>
            </a:r>
            <a:r>
              <a:rPr lang="zh-TW" altLang="en-US" dirty="0">
                <a:latin typeface="DFKai-SB" panose="03000509000000000000" pitchFamily="65" charset="-120"/>
                <a:ea typeface="DFKai-SB" panose="03000509000000000000" pitchFamily="65" charset="-120"/>
              </a:rPr>
              <a:t>」</a:t>
            </a:r>
            <a:r>
              <a:rPr lang="zh-TW" altLang="zh-TW" dirty="0">
                <a:latin typeface="DFKai-SB" panose="03000509000000000000" pitchFamily="65" charset="-120"/>
                <a:ea typeface="DFKai-SB" panose="03000509000000000000" pitchFamily="65" charset="-120"/>
              </a:rPr>
              <a:t>中</a:t>
            </a:r>
            <a:r>
              <a:rPr lang="zh-TW" altLang="en-US" dirty="0">
                <a:latin typeface="DFKai-SB" panose="03000509000000000000" pitchFamily="65" charset="-120"/>
                <a:ea typeface="DFKai-SB" panose="03000509000000000000" pitchFamily="65" charset="-120"/>
              </a:rPr>
              <a:t>「一國」</a:t>
            </a:r>
            <a:r>
              <a:rPr lang="zh-TW" altLang="zh-TW" dirty="0">
                <a:latin typeface="DFKai-SB" panose="03000509000000000000" pitchFamily="65" charset="-120"/>
                <a:ea typeface="DFKai-SB" panose="03000509000000000000" pitchFamily="65" charset="-120"/>
              </a:rPr>
              <a:t>的國家安全得到有效保障和</a:t>
            </a:r>
            <a:r>
              <a:rPr lang="zh-TW" altLang="en-US" dirty="0">
                <a:latin typeface="DFKai-SB" panose="03000509000000000000" pitchFamily="65" charset="-120"/>
                <a:ea typeface="DFKai-SB" panose="03000509000000000000" pitchFamily="65" charset="-120"/>
              </a:rPr>
              <a:t>「兩制」</a:t>
            </a:r>
            <a:r>
              <a:rPr lang="zh-TW" altLang="zh-TW" dirty="0">
                <a:latin typeface="DFKai-SB" panose="03000509000000000000" pitchFamily="65" charset="-120"/>
                <a:ea typeface="DFKai-SB" panose="03000509000000000000" pitchFamily="65" charset="-120"/>
              </a:rPr>
              <a:t>的香港特區長期繁榮穩定。</a:t>
            </a:r>
            <a:endParaRPr lang="en-US" altLang="zh-CN" sz="2400" dirty="0">
              <a:latin typeface="DFKai-SB" panose="03000509000000000000" pitchFamily="65" charset="-120"/>
              <a:ea typeface="DFKai-SB" panose="03000509000000000000" pitchFamily="65" charset="-120"/>
              <a:sym typeface="Times New Roman" panose="02020603050405020304" pitchFamily="18" charset="0"/>
            </a:endParaRPr>
          </a:p>
        </p:txBody>
      </p:sp>
      <p:grpSp>
        <p:nvGrpSpPr>
          <p:cNvPr id="2" name="组合 26">
            <a:extLst>
              <a:ext uri="{FF2B5EF4-FFF2-40B4-BE49-F238E27FC236}">
                <a16:creationId xmlns:a16="http://schemas.microsoft.com/office/drawing/2014/main" id="{E474E58D-B023-E2DE-9D6B-5AC77FB87B01}"/>
              </a:ext>
            </a:extLst>
          </p:cNvPr>
          <p:cNvGrpSpPr/>
          <p:nvPr/>
        </p:nvGrpSpPr>
        <p:grpSpPr>
          <a:xfrm>
            <a:off x="929774" y="277881"/>
            <a:ext cx="9843326" cy="592104"/>
            <a:chOff x="977900" y="680592"/>
            <a:chExt cx="2973441" cy="551308"/>
          </a:xfrm>
        </p:grpSpPr>
        <p:sp>
          <p:nvSpPr>
            <p:cNvPr id="3" name="矩形 6">
              <a:extLst>
                <a:ext uri="{FF2B5EF4-FFF2-40B4-BE49-F238E27FC236}">
                  <a16:creationId xmlns:a16="http://schemas.microsoft.com/office/drawing/2014/main" id="{10ACAC74-CB4A-5BF7-37A8-81D3590B30EB}"/>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7">
              <a:extLst>
                <a:ext uri="{FF2B5EF4-FFF2-40B4-BE49-F238E27FC236}">
                  <a16:creationId xmlns:a16="http://schemas.microsoft.com/office/drawing/2014/main" id="{0D4C4DEB-8E99-8022-35D4-D43D9D453875}"/>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文本框 13">
              <a:extLst>
                <a:ext uri="{FF2B5EF4-FFF2-40B4-BE49-F238E27FC236}">
                  <a16:creationId xmlns:a16="http://schemas.microsoft.com/office/drawing/2014/main" id="{AB86D8EF-B089-3A40-5456-0584D1CA0DCE}"/>
                </a:ext>
              </a:extLst>
            </p:cNvPr>
            <p:cNvSpPr txBox="1">
              <a:spLocks noChangeArrowheads="1"/>
            </p:cNvSpPr>
            <p:nvPr/>
          </p:nvSpPr>
          <p:spPr bwMode="auto">
            <a:xfrm>
              <a:off x="1404938" y="680592"/>
              <a:ext cx="2546403" cy="4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b="1" dirty="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2800" b="1"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zh-TW" sz="2800" b="1" dirty="0">
                  <a:latin typeface="Times New Roman" panose="02020603050405020304" pitchFamily="18" charset="0"/>
                  <a:ea typeface="標楷體" panose="03000509000000000000" pitchFamily="65" charset="-120"/>
                  <a:cs typeface="Times New Roman" panose="02020603050405020304" pitchFamily="18" charset="0"/>
                </a:rPr>
                <a:t>日正式</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生效</a:t>
              </a:r>
              <a:endParaRPr lang="zh-CN" altLang="en-US" sz="2800" b="1"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8" name="直接连接符 30">
              <a:extLst>
                <a:ext uri="{FF2B5EF4-FFF2-40B4-BE49-F238E27FC236}">
                  <a16:creationId xmlns:a16="http://schemas.microsoft.com/office/drawing/2014/main" id="{CF9D2816-5B19-7491-0DC2-20BF5CA03DC9}"/>
                </a:ext>
              </a:extLst>
            </p:cNvPr>
            <p:cNvCxnSpPr>
              <a:cxnSpLocks/>
            </p:cNvCxnSpPr>
            <p:nvPr/>
          </p:nvCxnSpPr>
          <p:spPr>
            <a:xfrm flipV="1">
              <a:off x="1404938" y="1169988"/>
              <a:ext cx="2112164" cy="3492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10" name="圖片 9">
            <a:extLst>
              <a:ext uri="{FF2B5EF4-FFF2-40B4-BE49-F238E27FC236}">
                <a16:creationId xmlns:a16="http://schemas.microsoft.com/office/drawing/2014/main" id="{11BC5684-22F2-13F2-31BC-D4ACB5F3A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259" y="963090"/>
            <a:ext cx="2954341" cy="42867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6">
            <a:extLst>
              <a:ext uri="{FF2B5EF4-FFF2-40B4-BE49-F238E27FC236}">
                <a16:creationId xmlns:a16="http://schemas.microsoft.com/office/drawing/2014/main" id="{89B18CCC-37AE-419E-946A-4E7632CC64FF}"/>
              </a:ext>
            </a:extLst>
          </p:cNvPr>
          <p:cNvGrpSpPr/>
          <p:nvPr/>
        </p:nvGrpSpPr>
        <p:grpSpPr>
          <a:xfrm>
            <a:off x="689438" y="290834"/>
            <a:ext cx="9132989" cy="606087"/>
            <a:chOff x="977900" y="667573"/>
            <a:chExt cx="2758865" cy="564327"/>
          </a:xfrm>
        </p:grpSpPr>
        <p:sp>
          <p:nvSpPr>
            <p:cNvPr id="24" name="矩形 6">
              <a:extLst>
                <a:ext uri="{FF2B5EF4-FFF2-40B4-BE49-F238E27FC236}">
                  <a16:creationId xmlns:a16="http://schemas.microsoft.com/office/drawing/2014/main" id="{9A7D10A1-CC9C-4566-8AE8-CCE35F38A56B}"/>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矩形 7">
              <a:extLst>
                <a:ext uri="{FF2B5EF4-FFF2-40B4-BE49-F238E27FC236}">
                  <a16:creationId xmlns:a16="http://schemas.microsoft.com/office/drawing/2014/main" id="{5FCD6EA3-4547-49E8-932D-35E1AFEC328F}"/>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文本框 13">
              <a:extLst>
                <a:ext uri="{FF2B5EF4-FFF2-40B4-BE49-F238E27FC236}">
                  <a16:creationId xmlns:a16="http://schemas.microsoft.com/office/drawing/2014/main" id="{82545C8E-A2C9-48E4-B1B9-1AFBFBFEDDD9}"/>
                </a:ext>
              </a:extLst>
            </p:cNvPr>
            <p:cNvSpPr txBox="1">
              <a:spLocks noChangeArrowheads="1"/>
            </p:cNvSpPr>
            <p:nvPr/>
          </p:nvSpPr>
          <p:spPr bwMode="auto">
            <a:xfrm>
              <a:off x="1425365" y="667573"/>
              <a:ext cx="2311400" cy="4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TW" altLang="en-US" sz="2800" b="1" dirty="0">
                  <a:latin typeface="標楷體" panose="03000509000000000000" pitchFamily="65" charset="-120"/>
                  <a:ea typeface="標楷體" panose="03000509000000000000" pitchFamily="65" charset="-120"/>
                </a:rPr>
                <a:t>立法維護國家安全是國際慣例</a:t>
              </a:r>
              <a:endParaRPr lang="zh-CN" altLang="en-US" sz="2800" b="1" dirty="0">
                <a:latin typeface="標楷體" panose="03000509000000000000" pitchFamily="65" charset="-120"/>
                <a:ea typeface="標楷體" panose="03000509000000000000" pitchFamily="65" charset="-120"/>
              </a:endParaRPr>
            </a:p>
          </p:txBody>
        </p:sp>
        <p:cxnSp>
          <p:nvCxnSpPr>
            <p:cNvPr id="27" name="直接连接符 30">
              <a:extLst>
                <a:ext uri="{FF2B5EF4-FFF2-40B4-BE49-F238E27FC236}">
                  <a16:creationId xmlns:a16="http://schemas.microsoft.com/office/drawing/2014/main" id="{DC46DE46-08BF-4648-9F3F-007F2D747F31}"/>
                </a:ext>
              </a:extLst>
            </p:cNvPr>
            <p:cNvCxnSpPr>
              <a:cxnSpLocks/>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8" name="文本框 17">
            <a:extLst>
              <a:ext uri="{FF2B5EF4-FFF2-40B4-BE49-F238E27FC236}">
                <a16:creationId xmlns:a16="http://schemas.microsoft.com/office/drawing/2014/main" id="{7DB115EF-4DD6-4270-87BB-7FBE6F16C951}"/>
              </a:ext>
            </a:extLst>
          </p:cNvPr>
          <p:cNvSpPr txBox="1"/>
          <p:nvPr/>
        </p:nvSpPr>
        <p:spPr>
          <a:xfrm>
            <a:off x="210465" y="1527906"/>
            <a:ext cx="11572231" cy="3600986"/>
          </a:xfrm>
          <a:prstGeom prst="rect">
            <a:avLst/>
          </a:prstGeom>
          <a:solidFill>
            <a:srgbClr val="CCFFFF"/>
          </a:solidFill>
          <a:ln>
            <a:noFill/>
          </a:ln>
          <a:effectLst/>
        </p:spPr>
        <p:style>
          <a:lnRef idx="0">
            <a:schemeClr val="accent3"/>
          </a:lnRef>
          <a:fillRef idx="3">
            <a:schemeClr val="accent3"/>
          </a:fillRef>
          <a:effectRef idx="3">
            <a:schemeClr val="accent3"/>
          </a:effectRef>
          <a:fontRef idx="minor">
            <a:schemeClr val="lt1"/>
          </a:fontRef>
        </p:style>
        <p:txBody>
          <a:bodyPr wrap="square">
            <a:spAutoFit/>
          </a:bodyPr>
          <a:lstStyle/>
          <a:p>
            <a:pPr marL="457200" lvl="0" indent="-457200" algn="just">
              <a:buFont typeface="Wingdings" panose="05000000000000000000" pitchFamily="2" charset="2"/>
              <a:buChar char="l"/>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每個國家都會按自身的需要制定維護國家安全法律以防範、制止和懲治危害國家安全的行為和活動。</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endParaRPr>
          </a:p>
          <a:p>
            <a:pPr lvl="0" algn="just"/>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endParaRPr>
          </a:p>
          <a:p>
            <a:pPr marL="457200" lvl="0" indent="-457200" algn="just">
              <a:buFont typeface="Wingdings" panose="05000000000000000000" pitchFamily="2" charset="2"/>
              <a:buChar char="l"/>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維護國家安全方面相關的法律，美國最少有</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21</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部，英國最少有</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14</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部，澳洲最少有</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4</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部，加拿大最少有</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9</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部，新西蘭最少有</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2</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部，亞洲國家如新加坡亦最少有</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6</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部。</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endParaRPr>
          </a:p>
          <a:p>
            <a:pPr lvl="0" algn="just"/>
            <a:endParaRPr lang="en-US" altLang="zh-TW" sz="2400" dirty="0">
              <a:solidFill>
                <a:schemeClr val="tx1"/>
              </a:solidFill>
              <a:latin typeface="標楷體" panose="03000509000000000000" pitchFamily="65" charset="-120"/>
              <a:ea typeface="標楷體" panose="03000509000000000000" pitchFamily="65" charset="-120"/>
              <a:sym typeface="Times New Roman" panose="02020603050405020304" pitchFamily="18" charset="0"/>
            </a:endParaRPr>
          </a:p>
          <a:p>
            <a:endParaRPr lang="en-US" altLang="zh-TW" sz="1400" dirty="0">
              <a:solidFill>
                <a:schemeClr val="tx1"/>
              </a:solidFill>
              <a:latin typeface="標楷體" panose="03000509000000000000" pitchFamily="65" charset="-120"/>
              <a:ea typeface="標楷體" panose="03000509000000000000" pitchFamily="65" charset="-120"/>
            </a:endParaRPr>
          </a:p>
          <a:p>
            <a:endParaRPr lang="en-US" altLang="zh-TW" sz="1400" dirty="0">
              <a:solidFill>
                <a:schemeClr val="tx1"/>
              </a:solidFill>
              <a:latin typeface="標楷體" panose="03000509000000000000" pitchFamily="65" charset="-120"/>
              <a:ea typeface="標楷體" panose="03000509000000000000" pitchFamily="65" charset="-120"/>
            </a:endParaRPr>
          </a:p>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資料來源：</a:t>
            </a: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維護國家安全：</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第二十三條立法單張</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hlinkClick r:id="rId2"/>
              </a:rPr>
              <a:t>https://www.sb.gov.hk/chi/bl23/doc/Leaflet_23_TC.pdf</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維護國家安全：</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第二十三條立法公眾諮詢文件</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，香港特別行政區保安局，</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 </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hlinkClick r:id="rId3"/>
              </a:rPr>
              <a:t>https://www.sb.gov.hk/chi/bl23/consultation.html</a:t>
            </a: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94297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 calcmode="lin" valueType="num">
                                      <p:cBhvr>
                                        <p:cTn id="9" dur="500" fill="hold"/>
                                        <p:tgtEl>
                                          <p:spTgt spid="28"/>
                                        </p:tgtEl>
                                        <p:attrNameLst>
                                          <p:attrName>style.rotation</p:attrName>
                                        </p:attrNameLst>
                                      </p:cBhvr>
                                      <p:tavLst>
                                        <p:tav tm="0">
                                          <p:val>
                                            <p:fltVal val="90"/>
                                          </p:val>
                                        </p:tav>
                                        <p:tav tm="100000">
                                          <p:val>
                                            <p:fltVal val="0"/>
                                          </p:val>
                                        </p:tav>
                                      </p:tavLst>
                                    </p:anim>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6">
            <a:extLst>
              <a:ext uri="{FF2B5EF4-FFF2-40B4-BE49-F238E27FC236}">
                <a16:creationId xmlns:a16="http://schemas.microsoft.com/office/drawing/2014/main" id="{89B18CCC-37AE-419E-946A-4E7632CC64FF}"/>
              </a:ext>
            </a:extLst>
          </p:cNvPr>
          <p:cNvGrpSpPr/>
          <p:nvPr/>
        </p:nvGrpSpPr>
        <p:grpSpPr>
          <a:xfrm>
            <a:off x="689438" y="293150"/>
            <a:ext cx="8986526" cy="603770"/>
            <a:chOff x="977900" y="669730"/>
            <a:chExt cx="2714622" cy="562170"/>
          </a:xfrm>
        </p:grpSpPr>
        <p:sp>
          <p:nvSpPr>
            <p:cNvPr id="24" name="矩形 6">
              <a:extLst>
                <a:ext uri="{FF2B5EF4-FFF2-40B4-BE49-F238E27FC236}">
                  <a16:creationId xmlns:a16="http://schemas.microsoft.com/office/drawing/2014/main" id="{9A7D10A1-CC9C-4566-8AE8-CCE35F38A56B}"/>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矩形 7">
              <a:extLst>
                <a:ext uri="{FF2B5EF4-FFF2-40B4-BE49-F238E27FC236}">
                  <a16:creationId xmlns:a16="http://schemas.microsoft.com/office/drawing/2014/main" id="{5FCD6EA3-4547-49E8-932D-35E1AFEC328F}"/>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文本框 13">
              <a:extLst>
                <a:ext uri="{FF2B5EF4-FFF2-40B4-BE49-F238E27FC236}">
                  <a16:creationId xmlns:a16="http://schemas.microsoft.com/office/drawing/2014/main" id="{82545C8E-A2C9-48E4-B1B9-1AFBFBFEDDD9}"/>
                </a:ext>
              </a:extLst>
            </p:cNvPr>
            <p:cNvSpPr txBox="1">
              <a:spLocks noChangeArrowheads="1"/>
            </p:cNvSpPr>
            <p:nvPr/>
          </p:nvSpPr>
          <p:spPr bwMode="auto">
            <a:xfrm>
              <a:off x="1381122" y="669730"/>
              <a:ext cx="2311400" cy="4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維護國家安全條例</a:t>
              </a:r>
              <a:r>
                <a:rPr lang="en-US" altLang="zh-TW" sz="2800" b="1" dirty="0">
                  <a:latin typeface="標楷體" panose="03000509000000000000" pitchFamily="65" charset="-120"/>
                  <a:ea typeface="標楷體" panose="03000509000000000000" pitchFamily="65" charset="-120"/>
                </a:rPr>
                <a:t>》</a:t>
              </a:r>
              <a:r>
                <a:rPr lang="zh-CN" altLang="en-US" sz="2800" b="1" dirty="0">
                  <a:latin typeface="標楷體" panose="03000509000000000000" pitchFamily="65" charset="-120"/>
                  <a:ea typeface="標楷體" panose="03000509000000000000" pitchFamily="65" charset="-120"/>
                  <a:sym typeface="Microsoft YaHei" panose="020B0503020204020204" pitchFamily="34" charset="-122"/>
                </a:rPr>
                <a:t>制定</a:t>
              </a:r>
              <a:r>
                <a:rPr lang="zh-TW" altLang="en-US" sz="2800" b="1" dirty="0">
                  <a:latin typeface="標楷體" panose="03000509000000000000" pitchFamily="65" charset="-120"/>
                  <a:ea typeface="標楷體" panose="03000509000000000000" pitchFamily="65" charset="-120"/>
                  <a:sym typeface="Microsoft YaHei" panose="020B0503020204020204" pitchFamily="34" charset="-122"/>
                </a:rPr>
                <a:t>背景</a:t>
              </a:r>
              <a:endParaRPr lang="zh-CN" altLang="en-US" sz="2800" b="1" dirty="0">
                <a:latin typeface="標楷體" panose="03000509000000000000" pitchFamily="65" charset="-120"/>
                <a:ea typeface="標楷體" panose="03000509000000000000" pitchFamily="65" charset="-120"/>
              </a:endParaRPr>
            </a:p>
          </p:txBody>
        </p:sp>
        <p:cxnSp>
          <p:nvCxnSpPr>
            <p:cNvPr id="27" name="直接连接符 30">
              <a:extLst>
                <a:ext uri="{FF2B5EF4-FFF2-40B4-BE49-F238E27FC236}">
                  <a16:creationId xmlns:a16="http://schemas.microsoft.com/office/drawing/2014/main" id="{DC46DE46-08BF-4648-9F3F-007F2D747F31}"/>
                </a:ext>
              </a:extLst>
            </p:cNvPr>
            <p:cNvCxnSpPr>
              <a:cxnSpLocks/>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8" name="文本框 17">
            <a:extLst>
              <a:ext uri="{FF2B5EF4-FFF2-40B4-BE49-F238E27FC236}">
                <a16:creationId xmlns:a16="http://schemas.microsoft.com/office/drawing/2014/main" id="{7DB115EF-4DD6-4270-87BB-7FBE6F16C951}"/>
              </a:ext>
            </a:extLst>
          </p:cNvPr>
          <p:cNvSpPr txBox="1"/>
          <p:nvPr/>
        </p:nvSpPr>
        <p:spPr>
          <a:xfrm>
            <a:off x="210465" y="1527906"/>
            <a:ext cx="11572231" cy="5139869"/>
          </a:xfrm>
          <a:prstGeom prst="rect">
            <a:avLst/>
          </a:prstGeom>
          <a:solidFill>
            <a:srgbClr val="CCFFCC"/>
          </a:solidFill>
          <a:ln>
            <a:noFill/>
          </a:ln>
          <a:effectLst/>
        </p:spPr>
        <p:style>
          <a:lnRef idx="0">
            <a:schemeClr val="accent3"/>
          </a:lnRef>
          <a:fillRef idx="3">
            <a:schemeClr val="accent3"/>
          </a:fillRef>
          <a:effectRef idx="3">
            <a:schemeClr val="accent3"/>
          </a:effectRef>
          <a:fontRef idx="minor">
            <a:schemeClr val="lt1"/>
          </a:fontRef>
        </p:style>
        <p:txBody>
          <a:bodyPr wrap="square">
            <a:spAutoFit/>
          </a:bodyPr>
          <a:lstStyle/>
          <a:p>
            <a:pPr marL="457200" indent="-457200" algn="just">
              <a:buFont typeface="Wingdings" panose="05000000000000000000" pitchFamily="2" charset="2"/>
              <a:buChar char="l"/>
            </a:pPr>
            <a:r>
              <a:rPr lang="zh-TW" altLang="en-US" sz="2400" dirty="0">
                <a:solidFill>
                  <a:schemeClr val="tx1"/>
                </a:solidFill>
                <a:latin typeface="標楷體" panose="03000509000000000000" pitchFamily="65" charset="-120"/>
                <a:ea typeface="標楷體" panose="03000509000000000000" pitchFamily="65" charset="-120"/>
                <a:sym typeface="Times New Roman" panose="02020603050405020304" pitchFamily="18" charset="0"/>
              </a:rPr>
              <a:t>香港特別行政區</a:t>
            </a:r>
            <a:r>
              <a:rPr lang="en-US" altLang="zh-TW" sz="2400" dirty="0">
                <a:solidFill>
                  <a:schemeClr val="tx1"/>
                </a:solidFill>
                <a:latin typeface="標楷體" panose="03000509000000000000" pitchFamily="65" charset="-120"/>
                <a:ea typeface="標楷體" panose="03000509000000000000" pitchFamily="65" charset="-120"/>
                <a:sym typeface="Times New Roman" panose="02020603050405020304" pitchFamily="18" charset="0"/>
              </a:rPr>
              <a:t>(</a:t>
            </a:r>
            <a:r>
              <a:rPr lang="zh-TW" altLang="en-US" sz="2400" dirty="0">
                <a:solidFill>
                  <a:schemeClr val="tx1"/>
                </a:solidFill>
                <a:latin typeface="標楷體" panose="03000509000000000000" pitchFamily="65" charset="-120"/>
                <a:ea typeface="標楷體" panose="03000509000000000000" pitchFamily="65" charset="-120"/>
                <a:sym typeface="Times New Roman" panose="02020603050405020304" pitchFamily="18" charset="0"/>
              </a:rPr>
              <a:t>香港特區</a:t>
            </a:r>
            <a:r>
              <a:rPr lang="en-US" altLang="zh-TW" sz="2400" dirty="0">
                <a:solidFill>
                  <a:schemeClr val="tx1"/>
                </a:solidFill>
                <a:latin typeface="標楷體" panose="03000509000000000000" pitchFamily="65" charset="-120"/>
                <a:ea typeface="標楷體" panose="03000509000000000000" pitchFamily="65" charset="-120"/>
                <a:sym typeface="Times New Roman" panose="02020603050405020304" pitchFamily="18" charset="0"/>
              </a:rPr>
              <a:t>)</a:t>
            </a:r>
            <a:r>
              <a:rPr lang="zh-TW" altLang="en-US" sz="2400" dirty="0">
                <a:solidFill>
                  <a:schemeClr val="tx1"/>
                </a:solidFill>
                <a:latin typeface="標楷體" panose="03000509000000000000" pitchFamily="65" charset="-120"/>
                <a:ea typeface="標楷體" panose="03000509000000000000" pitchFamily="65" charset="-120"/>
                <a:sym typeface="Times New Roman" panose="02020603050405020304" pitchFamily="18" charset="0"/>
              </a:rPr>
              <a:t>有</a:t>
            </a:r>
            <a:r>
              <a:rPr lang="zh-TW" altLang="en-US" sz="2400" b="1" dirty="0">
                <a:solidFill>
                  <a:schemeClr val="tx1"/>
                </a:solidFill>
                <a:latin typeface="標楷體" panose="03000509000000000000" pitchFamily="65" charset="-120"/>
                <a:ea typeface="標楷體" panose="03000509000000000000" pitchFamily="65" charset="-120"/>
                <a:sym typeface="Times New Roman" panose="02020603050405020304" pitchFamily="18" charset="0"/>
              </a:rPr>
              <a:t>憲制責任</a:t>
            </a:r>
            <a:endParaRPr lang="en-US" altLang="zh-TW" sz="2400" b="1" dirty="0">
              <a:solidFill>
                <a:schemeClr val="tx1"/>
              </a:solidFill>
              <a:latin typeface="標楷體" panose="03000509000000000000" pitchFamily="65" charset="-120"/>
              <a:ea typeface="標楷體" panose="03000509000000000000" pitchFamily="65" charset="-120"/>
              <a:sym typeface="Times New Roman" panose="02020603050405020304" pitchFamily="18" charset="0"/>
            </a:endParaRPr>
          </a:p>
          <a:p>
            <a:pPr marL="914400" lvl="1" indent="-457200" algn="just">
              <a:buFont typeface="Wingdings" panose="05000000000000000000" pitchFamily="2" charset="2"/>
              <a:buChar char="Ø"/>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維護國家安全</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endParaRPr>
          </a:p>
          <a:p>
            <a:pPr marL="914400" lvl="1" indent="-457200" algn="just">
              <a:buFont typeface="Wingdings" panose="05000000000000000000" pitchFamily="2" charset="2"/>
              <a:buChar char="Ø"/>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完成</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基本法</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第二十三條本地立法，禁止任何叛國、分裂國家、煽動叛亂、顛覆中央人民政府及竊取國家機密的行為，禁止外國的政治性組織或團體在香港特區進行政治活動，禁止香港特區的政治性組織或團體與外國的政治性組織或團體建立聯繫。</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endParaRPr>
          </a:p>
          <a:p>
            <a:pPr marL="914400" lvl="1" indent="-457200" algn="just">
              <a:buFont typeface="Wingdings" panose="05000000000000000000" pitchFamily="2" charset="2"/>
              <a:buChar char="Ø"/>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根據全國人民代表大會的</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《5.28</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決定</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註</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及</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香港國安法</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所規定的責任及義務，完善維護國家安全的法律制度及執行機制。</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endParaRPr>
          </a:p>
          <a:p>
            <a:pPr algn="just"/>
            <a:endParaRPr lang="en-US" altLang="zh-TW" sz="2400" dirty="0">
              <a:solidFill>
                <a:schemeClr val="tx1"/>
              </a:solidFill>
              <a:latin typeface="標楷體" panose="03000509000000000000" pitchFamily="65" charset="-120"/>
              <a:ea typeface="標楷體" panose="03000509000000000000" pitchFamily="65" charset="-120"/>
              <a:sym typeface="Times New Roman" panose="02020603050405020304" pitchFamily="18" charset="0"/>
            </a:endParaRPr>
          </a:p>
          <a:p>
            <a:pPr algn="just"/>
            <a:endPar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 全國人民代表大會於</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2020</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年</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5</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月</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28</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日通過的</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全國人民代表大會關於建立健全香港特別行政區維護國家安全的法律制度和執行機制的決定</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p>
          <a:p>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資料來源：</a:t>
            </a: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維護國家安全條例</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，香港法例網站。</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hlinkClick r:id="rId2"/>
              </a:rPr>
              <a:t>https://www.elegislation.gov.hk/hk/A305</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維護國家安全：</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第二十三條立法公眾諮詢文件</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，香港特別行政區保安局，</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 </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hlinkClick r:id="rId3"/>
              </a:rPr>
              <a:t>https://www.sb.gov.hk/chi/bl23/consultation.html</a:t>
            </a: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 name="任意多边形: 形状 28"/>
          <p:cNvSpPr/>
          <p:nvPr/>
        </p:nvSpPr>
        <p:spPr>
          <a:xfrm>
            <a:off x="3967364" y="933557"/>
            <a:ext cx="3225917" cy="491217"/>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33993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977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977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a:lnSpc>
                <a:spcPct val="90000"/>
              </a:lnSpc>
              <a:spcBef>
                <a:spcPct val="0"/>
              </a:spcBef>
              <a:spcAft>
                <a:spcPct val="35000"/>
              </a:spcAft>
              <a:buClrTx/>
              <a:buNone/>
              <a:defRPr/>
            </a:pPr>
            <a:r>
              <a:rPr lang="zh-TW" altLang="en-US" sz="32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立法的必要性</a:t>
            </a:r>
            <a:endParaRPr lang="zh-CN" altLang="en-US" sz="3200" b="1" dirty="0">
              <a:solidFill>
                <a:srgbClr val="FFFFFF"/>
              </a:solidFill>
              <a:latin typeface="DFKai-SB" panose="03000509000000000000" pitchFamily="65" charset="-120"/>
              <a:ea typeface="DFKai-SB" panose="03000509000000000000" pitchFamily="65" charset="-120"/>
            </a:endParaRPr>
          </a:p>
        </p:txBody>
      </p:sp>
      <p:sp>
        <p:nvSpPr>
          <p:cNvPr id="9" name="Rectangle 13"/>
          <p:cNvSpPr/>
          <p:nvPr/>
        </p:nvSpPr>
        <p:spPr>
          <a:xfrm>
            <a:off x="8387542" y="5570972"/>
            <a:ext cx="3395154" cy="1015663"/>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r>
              <a:rPr lang="zh-TW" altLang="en-US" sz="2000" dirty="0">
                <a:latin typeface="標楷體" panose="03000509000000000000" pitchFamily="65" charset="-120"/>
                <a:ea typeface="標楷體" panose="03000509000000000000" pitchFamily="65" charset="-120"/>
              </a:rPr>
              <a:t>學與教建議：教師可指導學生認識為甚麼</a:t>
            </a:r>
            <a:r>
              <a:rPr lang="en-US" altLang="zh-TW" sz="2000" dirty="0">
                <a:latin typeface="DFKai-SB" panose="03000509000000000000" pitchFamily="65" charset="-120"/>
                <a:ea typeface="DFKai-SB" panose="03000509000000000000" pitchFamily="65" charset="-120"/>
              </a:rPr>
              <a:t>《</a:t>
            </a:r>
            <a:r>
              <a:rPr lang="zh-TW" altLang="en-US" sz="2000" dirty="0">
                <a:latin typeface="DFKai-SB" panose="03000509000000000000" pitchFamily="65" charset="-120"/>
                <a:ea typeface="DFKai-SB" panose="03000509000000000000" pitchFamily="65" charset="-120"/>
              </a:rPr>
              <a:t>維護國家安全條例</a:t>
            </a:r>
            <a:r>
              <a:rPr lang="en-US" altLang="zh-TW" sz="2000" dirty="0">
                <a:latin typeface="DFKai-SB" panose="03000509000000000000" pitchFamily="65" charset="-120"/>
                <a:ea typeface="DFKai-SB" panose="03000509000000000000" pitchFamily="65" charset="-120"/>
              </a:rPr>
              <a:t>》</a:t>
            </a:r>
            <a:r>
              <a:rPr lang="zh-TW" altLang="en-US" sz="2000" dirty="0">
                <a:latin typeface="DFKai-SB" panose="03000509000000000000" pitchFamily="65" charset="-120"/>
                <a:ea typeface="DFKai-SB" panose="03000509000000000000" pitchFamily="65" charset="-120"/>
              </a:rPr>
              <a:t>是必要的。</a:t>
            </a:r>
            <a:r>
              <a:rPr lang="zh-TW" altLang="en-US" sz="2000" dirty="0">
                <a:latin typeface="標楷體" panose="03000509000000000000" pitchFamily="65" charset="-120"/>
                <a:ea typeface="標楷體" panose="03000509000000000000" pitchFamily="65" charset="-120"/>
              </a:rPr>
              <a:t> </a:t>
            </a:r>
            <a:endParaRPr lang="en-US" altLang="zh-TW"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8174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 calcmode="lin" valueType="num">
                                      <p:cBhvr>
                                        <p:cTn id="9" dur="500" fill="hold"/>
                                        <p:tgtEl>
                                          <p:spTgt spid="28"/>
                                        </p:tgtEl>
                                        <p:attrNameLst>
                                          <p:attrName>style.rotation</p:attrName>
                                        </p:attrNameLst>
                                      </p:cBhvr>
                                      <p:tavLst>
                                        <p:tav tm="0">
                                          <p:val>
                                            <p:fltVal val="90"/>
                                          </p:val>
                                        </p:tav>
                                        <p:tav tm="100000">
                                          <p:val>
                                            <p:fltVal val="0"/>
                                          </p:val>
                                        </p:tav>
                                      </p:tavLst>
                                    </p:anim>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6">
            <a:extLst>
              <a:ext uri="{FF2B5EF4-FFF2-40B4-BE49-F238E27FC236}">
                <a16:creationId xmlns:a16="http://schemas.microsoft.com/office/drawing/2014/main" id="{89B18CCC-37AE-419E-946A-4E7632CC64FF}"/>
              </a:ext>
            </a:extLst>
          </p:cNvPr>
          <p:cNvGrpSpPr/>
          <p:nvPr/>
        </p:nvGrpSpPr>
        <p:grpSpPr>
          <a:xfrm>
            <a:off x="689438" y="257585"/>
            <a:ext cx="8949582" cy="639334"/>
            <a:chOff x="977900" y="636616"/>
            <a:chExt cx="2703462" cy="595284"/>
          </a:xfrm>
        </p:grpSpPr>
        <p:sp>
          <p:nvSpPr>
            <p:cNvPr id="24" name="矩形 6">
              <a:extLst>
                <a:ext uri="{FF2B5EF4-FFF2-40B4-BE49-F238E27FC236}">
                  <a16:creationId xmlns:a16="http://schemas.microsoft.com/office/drawing/2014/main" id="{9A7D10A1-CC9C-4566-8AE8-CCE35F38A56B}"/>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矩形 7">
              <a:extLst>
                <a:ext uri="{FF2B5EF4-FFF2-40B4-BE49-F238E27FC236}">
                  <a16:creationId xmlns:a16="http://schemas.microsoft.com/office/drawing/2014/main" id="{5FCD6EA3-4547-49E8-932D-35E1AFEC328F}"/>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文本框 13">
              <a:extLst>
                <a:ext uri="{FF2B5EF4-FFF2-40B4-BE49-F238E27FC236}">
                  <a16:creationId xmlns:a16="http://schemas.microsoft.com/office/drawing/2014/main" id="{82545C8E-A2C9-48E4-B1B9-1AFBFBFEDDD9}"/>
                </a:ext>
              </a:extLst>
            </p:cNvPr>
            <p:cNvSpPr txBox="1">
              <a:spLocks noChangeArrowheads="1"/>
            </p:cNvSpPr>
            <p:nvPr/>
          </p:nvSpPr>
          <p:spPr bwMode="auto">
            <a:xfrm>
              <a:off x="1369962" y="636616"/>
              <a:ext cx="2311400" cy="4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維護國家安全條例</a:t>
              </a:r>
              <a:r>
                <a:rPr lang="en-US" altLang="zh-TW" sz="2800" b="1" dirty="0">
                  <a:latin typeface="標楷體" panose="03000509000000000000" pitchFamily="65" charset="-120"/>
                  <a:ea typeface="標楷體" panose="03000509000000000000" pitchFamily="65" charset="-120"/>
                </a:rPr>
                <a:t>》</a:t>
              </a:r>
              <a:r>
                <a:rPr lang="zh-CN" altLang="en-US" sz="2800" b="1" dirty="0">
                  <a:latin typeface="標楷體" panose="03000509000000000000" pitchFamily="65" charset="-120"/>
                  <a:ea typeface="標楷體" panose="03000509000000000000" pitchFamily="65" charset="-120"/>
                  <a:sym typeface="Microsoft YaHei" panose="020B0503020204020204" pitchFamily="34" charset="-122"/>
                </a:rPr>
                <a:t>制定</a:t>
              </a:r>
              <a:r>
                <a:rPr lang="zh-TW" altLang="en-US" sz="2800" b="1" dirty="0">
                  <a:latin typeface="標楷體" panose="03000509000000000000" pitchFamily="65" charset="-120"/>
                  <a:ea typeface="標楷體" panose="03000509000000000000" pitchFamily="65" charset="-120"/>
                  <a:sym typeface="Microsoft YaHei" panose="020B0503020204020204" pitchFamily="34" charset="-122"/>
                </a:rPr>
                <a:t>背景</a:t>
              </a:r>
              <a:endParaRPr lang="zh-CN" altLang="en-US" sz="2800" b="1" dirty="0">
                <a:latin typeface="標楷體" panose="03000509000000000000" pitchFamily="65" charset="-120"/>
                <a:ea typeface="標楷體" panose="03000509000000000000" pitchFamily="65" charset="-120"/>
              </a:endParaRPr>
            </a:p>
          </p:txBody>
        </p:sp>
        <p:cxnSp>
          <p:nvCxnSpPr>
            <p:cNvPr id="27" name="直接连接符 30">
              <a:extLst>
                <a:ext uri="{FF2B5EF4-FFF2-40B4-BE49-F238E27FC236}">
                  <a16:creationId xmlns:a16="http://schemas.microsoft.com/office/drawing/2014/main" id="{DC46DE46-08BF-4648-9F3F-007F2D747F31}"/>
                </a:ext>
              </a:extLst>
            </p:cNvPr>
            <p:cNvCxnSpPr>
              <a:cxnSpLocks/>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8" name="文本框 17">
            <a:extLst>
              <a:ext uri="{FF2B5EF4-FFF2-40B4-BE49-F238E27FC236}">
                <a16:creationId xmlns:a16="http://schemas.microsoft.com/office/drawing/2014/main" id="{7DB115EF-4DD6-4270-87BB-7FBE6F16C951}"/>
              </a:ext>
            </a:extLst>
          </p:cNvPr>
          <p:cNvSpPr txBox="1"/>
          <p:nvPr/>
        </p:nvSpPr>
        <p:spPr>
          <a:xfrm>
            <a:off x="210465" y="1527906"/>
            <a:ext cx="11572231" cy="4708981"/>
          </a:xfrm>
          <a:prstGeom prst="rect">
            <a:avLst/>
          </a:prstGeom>
          <a:solidFill>
            <a:srgbClr val="CCFFCC"/>
          </a:solidFill>
          <a:ln>
            <a:noFill/>
          </a:ln>
          <a:effectLst/>
        </p:spPr>
        <p:style>
          <a:lnRef idx="0">
            <a:schemeClr val="accent3"/>
          </a:lnRef>
          <a:fillRef idx="3">
            <a:schemeClr val="accent3"/>
          </a:fillRef>
          <a:effectRef idx="3">
            <a:schemeClr val="accent3"/>
          </a:effectRef>
          <a:fontRef idx="minor">
            <a:schemeClr val="lt1"/>
          </a:fontRef>
        </p:style>
        <p:txBody>
          <a:bodyPr wrap="square">
            <a:spAutoFit/>
          </a:bodyPr>
          <a:lstStyle/>
          <a:p>
            <a:pPr marL="457200" lvl="0" indent="-457200" algn="just">
              <a:buFont typeface="Wingdings" panose="05000000000000000000" pitchFamily="2" charset="2"/>
              <a:buChar char="l"/>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2019</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年港版「顏色革命」雖已平息，但仍危機重重。國際形勢千變萬化，危害國家安全的風險與日俱增，為應對持續出現的國家安全風險和威脅，必須堵塞法律漏洞，盡快立法。</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endParaRPr>
          </a:p>
          <a:p>
            <a:pPr lvl="0" algn="just"/>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endParaRPr>
          </a:p>
          <a:p>
            <a:pPr marL="457200" lvl="0" indent="-457200" algn="just">
              <a:buFont typeface="Wingdings" panose="05000000000000000000" pitchFamily="2" charset="2"/>
              <a:buChar char="l"/>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基本法</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第二十三條規定應予立法禁止的七類行為中，</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香港國安法</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直接涵蓋了其中兩類</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即分裂國家和顛覆中央人民政府</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。而現行本地法律</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例如</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刑事罪行條例</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第</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200</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章</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官方機密條例</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第</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521</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章</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及</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社團條例</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第</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151</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章</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只涵蓋了部分相關的行為，並且有需要完善的地方。因此，維護國家安全本地立法既是香港特區的憲制責任，亦有實際需要。</a:t>
            </a:r>
          </a:p>
          <a:p>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資料來源：</a:t>
            </a: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維護國家安全條例</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，香港法例網站。</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hlinkClick r:id="rId2"/>
              </a:rPr>
              <a:t>https://www.elegislation.gov.hk/hk/A305</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維護國家安全：</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第二十三條立法公眾諮詢文件</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，香港特別行政區保安局，</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 </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hlinkClick r:id="rId3"/>
              </a:rPr>
              <a:t>https://www.sb.gov.hk/chi/bl23/consultation.html</a:t>
            </a: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 name="任意多边形: 形状 28"/>
          <p:cNvSpPr/>
          <p:nvPr/>
        </p:nvSpPr>
        <p:spPr>
          <a:xfrm>
            <a:off x="3967364" y="933557"/>
            <a:ext cx="3225917" cy="491217"/>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33993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977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977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a:lnSpc>
                <a:spcPct val="90000"/>
              </a:lnSpc>
              <a:spcBef>
                <a:spcPct val="0"/>
              </a:spcBef>
              <a:spcAft>
                <a:spcPct val="35000"/>
              </a:spcAft>
              <a:buClrTx/>
              <a:buNone/>
              <a:defRPr/>
            </a:pPr>
            <a:r>
              <a:rPr lang="zh-TW" altLang="en-US" sz="32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立法的必要性</a:t>
            </a:r>
            <a:endParaRPr lang="zh-CN" altLang="en-US" sz="3200" b="1" dirty="0">
              <a:solidFill>
                <a:srgbClr val="FFFFFF"/>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01413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 calcmode="lin" valueType="num">
                                      <p:cBhvr>
                                        <p:cTn id="9" dur="500" fill="hold"/>
                                        <p:tgtEl>
                                          <p:spTgt spid="28"/>
                                        </p:tgtEl>
                                        <p:attrNameLst>
                                          <p:attrName>style.rotation</p:attrName>
                                        </p:attrNameLst>
                                      </p:cBhvr>
                                      <p:tavLst>
                                        <p:tav tm="0">
                                          <p:val>
                                            <p:fltVal val="90"/>
                                          </p:val>
                                        </p:tav>
                                        <p:tav tm="100000">
                                          <p:val>
                                            <p:fltVal val="0"/>
                                          </p:val>
                                        </p:tav>
                                      </p:tavLst>
                                    </p:anim>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UNIT_BK_DARK_LIGHT" val="2"/>
  <p:tag name="KSO_WM_SLIDE_BK_DARK_LIGHT" val="2"/>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UNIT_BK_DARK_LIGHT" val="2"/>
  <p:tag name="KSO_WM_SLIDE_BK_DARK_LIGHT" val="2"/>
</p:tagLst>
</file>

<file path=ppt/tags/tag15.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UNIT_BK_DARK_LIGHT" val="2"/>
  <p:tag name="KSO_WM_SLIDE_BK_DARK_LIGHT" val="2"/>
</p:tagLst>
</file>

<file path=ppt/tags/tag26.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8.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3902</Words>
  <Application>Microsoft Office PowerPoint</Application>
  <PresentationFormat>寬螢幕</PresentationFormat>
  <Paragraphs>267</Paragraphs>
  <Slides>21</Slides>
  <Notes>3</Notes>
  <HiddenSlides>0</HiddenSlides>
  <MMClips>0</MMClips>
  <ScaleCrop>false</ScaleCrop>
  <HeadingPairs>
    <vt:vector size="6" baseType="variant">
      <vt:variant>
        <vt:lpstr>使用字型</vt:lpstr>
      </vt:variant>
      <vt:variant>
        <vt:i4>20</vt:i4>
      </vt:variant>
      <vt:variant>
        <vt:lpstr>佈景主題</vt:lpstr>
      </vt:variant>
      <vt:variant>
        <vt:i4>1</vt:i4>
      </vt:variant>
      <vt:variant>
        <vt:lpstr>投影片標題</vt:lpstr>
      </vt:variant>
      <vt:variant>
        <vt:i4>21</vt:i4>
      </vt:variant>
    </vt:vector>
  </HeadingPairs>
  <TitlesOfParts>
    <vt:vector size="42" baseType="lpstr">
      <vt:lpstr>(使用中文字体)</vt:lpstr>
      <vt:lpstr>Avant GardeBook</vt:lpstr>
      <vt:lpstr>等线</vt:lpstr>
      <vt:lpstr>仿宋_GB2312</vt:lpstr>
      <vt:lpstr>微软雅黑</vt:lpstr>
      <vt:lpstr>微软雅黑</vt:lpstr>
      <vt:lpstr>SimSun</vt:lpstr>
      <vt:lpstr>SimSun</vt:lpstr>
      <vt:lpstr>Microsoft JhengHei</vt:lpstr>
      <vt:lpstr>新細明體</vt:lpstr>
      <vt:lpstr>楷体</vt:lpstr>
      <vt:lpstr>DFKai-SB</vt:lpstr>
      <vt:lpstr>DFKai-SB</vt:lpstr>
      <vt:lpstr>Arial</vt:lpstr>
      <vt:lpstr>Calibri</vt:lpstr>
      <vt:lpstr>Calibri Light</vt:lpstr>
      <vt:lpstr>Century Gothic</vt:lpstr>
      <vt:lpstr>Times New Roman</vt:lpstr>
      <vt:lpstr>Wingdings</vt:lpstr>
      <vt:lpstr>Wingdings 3</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2022-01-14T07:46:35Z</dcterms:created>
  <dcterms:modified xsi:type="dcterms:W3CDTF">2024-11-18T07:00:43Z</dcterms:modified>
</cp:coreProperties>
</file>