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3004800" cy="9753600"/>
  <p:notesSz cx="6858000" cy="9144000"/>
  <p:embeddedFontLst>
    <p:embeddedFont>
      <p:font typeface="Helvetica" pitchFamily="2" charset="0"/>
      <p:regular r:id="rId12"/>
      <p:bold r:id="rId13"/>
      <p:italic r:id="rId14"/>
      <p:boldItalic r:id="rId15"/>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7"/>
  </p:normalViewPr>
  <p:slideViewPr>
    <p:cSldViewPr snapToGrid="0" snapToObjects="1">
      <p:cViewPr varScale="1">
        <p:scale>
          <a:sx n="73" d="100"/>
          <a:sy n="73" d="100"/>
        </p:scale>
        <p:origin x="186" y="7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143000" y="685800"/>
            <a:ext cx="4572000" cy="3429000"/>
          </a:xfrm>
          <a:prstGeom prst="rect">
            <a:avLst/>
          </a:prstGeom>
        </p:spPr>
        <p:txBody>
          <a:bodyPr/>
          <a:lstStyle/>
          <a:p>
            <a:endParaRPr/>
          </a:p>
        </p:txBody>
      </p:sp>
      <p:sp>
        <p:nvSpPr>
          <p:cNvPr id="31" name="Shape 3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7966519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HK" smtClean="0"/>
              <a:pPr/>
              <a:t>‹#›</a:t>
            </a:fld>
            <a:endParaRPr lang="en-HK"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copy">
    <p:spTree>
      <p:nvGrpSpPr>
        <p:cNvPr id="1" name=""/>
        <p:cNvGrpSpPr/>
        <p:nvPr/>
      </p:nvGrpSpPr>
      <p:grpSpPr>
        <a:xfrm>
          <a:off x="0" y="0"/>
          <a:ext cx="0" cy="0"/>
          <a:chOff x="0" y="0"/>
          <a:chExt cx="0" cy="0"/>
        </a:xfrm>
      </p:grpSpPr>
      <p:pic>
        <p:nvPicPr>
          <p:cNvPr id="21" name="ppt_bg-21.png" descr="ppt_bg-21.png"/>
          <p:cNvPicPr>
            <a:picLocks noChangeAspect="1"/>
          </p:cNvPicPr>
          <p:nvPr/>
        </p:nvPicPr>
        <p:blipFill>
          <a:blip r:embed="rId2"/>
          <a:srcRect t="6" b="6"/>
          <a:stretch>
            <a:fillRect/>
          </a:stretch>
        </p:blipFill>
        <p:spPr>
          <a:xfrm>
            <a:off x="0" y="0"/>
            <a:ext cx="13004800" cy="9753600"/>
          </a:xfrm>
          <a:prstGeom prst="rect">
            <a:avLst/>
          </a:prstGeom>
          <a:ln w="12700">
            <a:miter lim="400000"/>
          </a:ln>
        </p:spPr>
      </p:pic>
      <p:sp>
        <p:nvSpPr>
          <p:cNvPr id="24"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HK" smtClean="0"/>
              <a:pPr/>
              <a:t>‹#›</a:t>
            </a:fld>
            <a:endParaRPr lang="en-HK"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rtboard 1.png" descr="Artboard 1.png"/>
          <p:cNvPicPr>
            <a:picLocks noChangeAspect="1"/>
          </p:cNvPicPr>
          <p:nvPr/>
        </p:nvPicPr>
        <p:blipFill>
          <a:blip r:embed="rId4"/>
          <a:stretch>
            <a:fillRect/>
          </a:stretch>
        </p:blipFill>
        <p:spPr>
          <a:xfrm>
            <a:off x="0" y="0"/>
            <a:ext cx="13004800" cy="9753600"/>
          </a:xfrm>
          <a:prstGeom prst="rect">
            <a:avLst/>
          </a:prstGeom>
          <a:ln w="12700">
            <a:miter lim="400000"/>
          </a:ln>
        </p:spPr>
      </p:pic>
      <p:sp>
        <p:nvSpPr>
          <p:cNvPr id="5"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dirty="0"/>
              <a:t>Title Text</a:t>
            </a:r>
          </a:p>
        </p:txBody>
      </p:sp>
      <p:sp>
        <p:nvSpPr>
          <p:cNvPr id="6"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6321882" y="9296400"/>
            <a:ext cx="354264" cy="348813"/>
          </a:xfrm>
          <a:prstGeom prst="rect">
            <a:avLst/>
          </a:prstGeom>
          <a:ln w="12700">
            <a:miter lim="400000"/>
          </a:ln>
        </p:spPr>
        <p:txBody>
          <a:bodyPr wrap="none" lIns="50800" tIns="50800" rIns="50800" bIns="50800">
            <a:spAutoFit/>
          </a:bodyPr>
          <a:lstStyle>
            <a:lvl1pPr>
              <a:defRPr sz="1600" b="0" i="0">
                <a:latin typeface="Helvetica" pitchFamily="2" charset="0"/>
                <a:ea typeface="Helvetica Neue Light"/>
                <a:cs typeface="Helvetica" pitchFamily="2" charset="0"/>
                <a:sym typeface="Helvetica Neue Light"/>
              </a:defRPr>
            </a:lvl1pPr>
          </a:lstStyle>
          <a:p>
            <a:fld id="{86CB4B4D-7CA3-9044-876B-883B54F8677D}" type="slidenum">
              <a:rPr lang="en-HK" smtClean="0"/>
              <a:pPr/>
              <a:t>‹#›</a:t>
            </a:fld>
            <a:endParaRPr lang="en-HK"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pitchFamily="2" charset="0"/>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lturally Diverse…"/>
          <p:cNvSpPr txBox="1"/>
          <p:nvPr/>
        </p:nvSpPr>
        <p:spPr>
          <a:xfrm>
            <a:off x="3099076" y="3632468"/>
            <a:ext cx="7017322" cy="1838961"/>
          </a:xfrm>
          <a:prstGeom prst="rect">
            <a:avLst/>
          </a:prstGeom>
          <a:ln w="12700">
            <a:miter lim="400000"/>
          </a:ln>
          <a:effectLst>
            <a:outerShdw blurRad="190500" dist="50800" dir="5400000" rotWithShape="0">
              <a:schemeClr val="accent2">
                <a:hueOff val="258623"/>
                <a:satOff val="16006"/>
                <a:lumOff val="-25223"/>
              </a:scheme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p>
            <a:pPr>
              <a:lnSpc>
                <a:spcPct val="90000"/>
              </a:lnSpc>
              <a:defRPr sz="6000">
                <a:solidFill>
                  <a:srgbClr val="136A6E"/>
                </a:solidFill>
                <a:latin typeface="Helvetica"/>
                <a:ea typeface="Helvetica"/>
                <a:cs typeface="Helvetica"/>
                <a:sym typeface="Helvetica"/>
              </a:defRPr>
            </a:pPr>
            <a:r>
              <a:rPr dirty="0"/>
              <a:t>Culturally Diverse </a:t>
            </a:r>
          </a:p>
          <a:p>
            <a:pPr>
              <a:lnSpc>
                <a:spcPct val="90000"/>
              </a:lnSpc>
              <a:defRPr sz="6000">
                <a:solidFill>
                  <a:srgbClr val="136A6E"/>
                </a:solidFill>
                <a:latin typeface="Helvetica"/>
                <a:ea typeface="Helvetica"/>
                <a:cs typeface="Helvetica"/>
                <a:sym typeface="Helvetica"/>
              </a:defRPr>
            </a:pPr>
            <a:r>
              <a:rPr dirty="0"/>
              <a:t>Society</a:t>
            </a:r>
          </a:p>
        </p:txBody>
      </p:sp>
      <p:pic>
        <p:nvPicPr>
          <p:cNvPr id="34" name="ppl4.png" descr="ppl4.png"/>
          <p:cNvPicPr>
            <a:picLocks noChangeAspect="1"/>
          </p:cNvPicPr>
          <p:nvPr/>
        </p:nvPicPr>
        <p:blipFill>
          <a:blip r:embed="rId2"/>
          <a:srcRect b="54074"/>
          <a:stretch>
            <a:fillRect/>
          </a:stretch>
        </p:blipFill>
        <p:spPr>
          <a:xfrm>
            <a:off x="3151551" y="5782486"/>
            <a:ext cx="6912510" cy="158941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pl2.png" descr="ppl2.png"/>
          <p:cNvPicPr>
            <a:picLocks noChangeAspect="1"/>
          </p:cNvPicPr>
          <p:nvPr/>
        </p:nvPicPr>
        <p:blipFill>
          <a:blip r:embed="rId2"/>
          <a:srcRect t="938" b="938"/>
          <a:stretch>
            <a:fillRect/>
          </a:stretch>
        </p:blipFill>
        <p:spPr>
          <a:xfrm>
            <a:off x="3063660" y="4534710"/>
            <a:ext cx="6877480" cy="3073558"/>
          </a:xfrm>
          <a:prstGeom prst="rect">
            <a:avLst/>
          </a:prstGeom>
          <a:ln w="12700">
            <a:miter lim="400000"/>
          </a:ln>
        </p:spPr>
      </p:pic>
      <p:sp>
        <p:nvSpPr>
          <p:cNvPr id="39" name="What is a Culturally Diverse Society?"/>
          <p:cNvSpPr txBox="1"/>
          <p:nvPr/>
        </p:nvSpPr>
        <p:spPr>
          <a:xfrm>
            <a:off x="1471612" y="825500"/>
            <a:ext cx="7944924" cy="635000"/>
          </a:xfrm>
          <a:prstGeom prst="rect">
            <a:avLst/>
          </a:prstGeom>
          <a:ln w="12700">
            <a:miter lim="400000"/>
          </a:ln>
          <a:effectLst>
            <a:outerShdw blurRad="12700" dist="26224" dir="2700000" rotWithShape="0">
              <a:srgbClr val="FFFFFF">
                <a:alpha val="70118"/>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3500">
                <a:solidFill>
                  <a:srgbClr val="136A6E"/>
                </a:solidFill>
                <a:latin typeface="Helvetica"/>
                <a:ea typeface="Helvetica"/>
                <a:cs typeface="Helvetica"/>
                <a:sym typeface="Helvetica"/>
              </a:defRPr>
            </a:lvl1pPr>
          </a:lstStyle>
          <a:p>
            <a:r>
              <a:t>What is a Culturally Diverse Society?</a:t>
            </a:r>
          </a:p>
        </p:txBody>
      </p:sp>
      <p:sp>
        <p:nvSpPr>
          <p:cNvPr id="40" name="A culturally diverse society refers to the acceptance, respect and coexistence of different races, traditions, customs, religions and lifestyles etc."/>
          <p:cNvSpPr txBox="1"/>
          <p:nvPr/>
        </p:nvSpPr>
        <p:spPr>
          <a:xfrm>
            <a:off x="1839909" y="2956640"/>
            <a:ext cx="9798256" cy="1168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nSpc>
                <a:spcPct val="90000"/>
              </a:lnSpc>
              <a:defRPr sz="2500">
                <a:solidFill>
                  <a:srgbClr val="136A6E"/>
                </a:solidFill>
                <a:latin typeface="Helvetica"/>
                <a:ea typeface="Helvetica"/>
                <a:cs typeface="Helvetica"/>
                <a:sym typeface="Helvetica"/>
              </a:defRPr>
            </a:lvl1pPr>
          </a:lstStyle>
          <a:p>
            <a:r>
              <a:t>A culturally diverse society refers to the acceptance, respect and coexistence of different races, traditions, customs, religions and lifestyles etc.</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p:cNvGrpSpPr/>
          <p:nvPr/>
        </p:nvGrpSpPr>
        <p:grpSpPr>
          <a:xfrm>
            <a:off x="6650075" y="3754630"/>
            <a:ext cx="5005197" cy="3614396"/>
            <a:chOff x="0" y="0"/>
            <a:chExt cx="5005196" cy="3614394"/>
          </a:xfrm>
        </p:grpSpPr>
        <p:pic>
          <p:nvPicPr>
            <p:cNvPr id="42" name="hk map.png" descr="hk map.png"/>
            <p:cNvPicPr>
              <a:picLocks noChangeAspect="1"/>
            </p:cNvPicPr>
            <p:nvPr/>
          </p:nvPicPr>
          <p:blipFill>
            <a:blip r:embed="rId2">
              <a:alphaModFix amt="50080"/>
            </a:blip>
            <a:stretch>
              <a:fillRect/>
            </a:stretch>
          </p:blipFill>
          <p:spPr>
            <a:xfrm>
              <a:off x="0" y="1382863"/>
              <a:ext cx="5005197" cy="2231532"/>
            </a:xfrm>
            <a:prstGeom prst="rect">
              <a:avLst/>
            </a:prstGeom>
            <a:ln w="12700" cap="flat">
              <a:noFill/>
              <a:miter lim="400000"/>
            </a:ln>
            <a:effectLst/>
          </p:spPr>
        </p:pic>
        <p:pic>
          <p:nvPicPr>
            <p:cNvPr id="43" name="ppl1.png" descr="ppl1.png"/>
            <p:cNvPicPr>
              <a:picLocks noChangeAspect="1"/>
            </p:cNvPicPr>
            <p:nvPr/>
          </p:nvPicPr>
          <p:blipFill>
            <a:blip r:embed="rId3"/>
            <a:stretch>
              <a:fillRect/>
            </a:stretch>
          </p:blipFill>
          <p:spPr>
            <a:xfrm>
              <a:off x="1202717" y="0"/>
              <a:ext cx="3014843" cy="2500224"/>
            </a:xfrm>
            <a:prstGeom prst="rect">
              <a:avLst/>
            </a:prstGeom>
            <a:ln w="12700" cap="flat">
              <a:noFill/>
              <a:miter lim="400000"/>
            </a:ln>
            <a:effectLst/>
          </p:spPr>
        </p:pic>
      </p:grpSp>
      <p:sp>
        <p:nvSpPr>
          <p:cNvPr id="45" name="Hong Kong is a society of cultural diversity"/>
          <p:cNvSpPr txBox="1"/>
          <p:nvPr/>
        </p:nvSpPr>
        <p:spPr>
          <a:xfrm>
            <a:off x="1471612" y="850899"/>
            <a:ext cx="8469710" cy="584201"/>
          </a:xfrm>
          <a:prstGeom prst="rect">
            <a:avLst/>
          </a:prstGeom>
          <a:ln w="12700">
            <a:miter lim="400000"/>
          </a:ln>
          <a:effectLst>
            <a:outerShdw blurRad="12700" dist="26224" dir="2700000" rotWithShape="0">
              <a:srgbClr val="FFFFFF">
                <a:alpha val="70118"/>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3200">
                <a:solidFill>
                  <a:srgbClr val="136A6E"/>
                </a:solidFill>
                <a:latin typeface="Helvetica"/>
                <a:ea typeface="Helvetica"/>
                <a:cs typeface="Helvetica"/>
                <a:sym typeface="Helvetica"/>
              </a:defRPr>
            </a:lvl1pPr>
          </a:lstStyle>
          <a:p>
            <a:r>
              <a:t>Hong Kong is a society of cultural diversity</a:t>
            </a:r>
          </a:p>
        </p:txBody>
      </p:sp>
      <p:sp>
        <p:nvSpPr>
          <p:cNvPr id="46" name="Hong Kong is a society of cultural diversity."/>
          <p:cNvSpPr txBox="1"/>
          <p:nvPr/>
        </p:nvSpPr>
        <p:spPr>
          <a:xfrm>
            <a:off x="1944406" y="2898835"/>
            <a:ext cx="9115988" cy="482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500">
                <a:solidFill>
                  <a:srgbClr val="136A6E"/>
                </a:solidFill>
                <a:latin typeface="Helvetica"/>
                <a:ea typeface="Helvetica"/>
                <a:cs typeface="Helvetica"/>
                <a:sym typeface="Helvetica"/>
              </a:defRPr>
            </a:lvl1pPr>
          </a:lstStyle>
          <a:p>
            <a:r>
              <a:t>Hong Kong is a society of cultural diversity.</a:t>
            </a:r>
          </a:p>
        </p:txBody>
      </p:sp>
      <p:sp>
        <p:nvSpPr>
          <p:cNvPr id="47" name="One of the reasons is that during the turmoil in the 20th century, many immigrants from the Mainland to Hong Kong bring their cultures, arts and customs and integrated them with local cultures, developing a culturally diversified society in Hong Kong."/>
          <p:cNvSpPr txBox="1"/>
          <p:nvPr/>
        </p:nvSpPr>
        <p:spPr>
          <a:xfrm>
            <a:off x="1964726" y="3796528"/>
            <a:ext cx="5005197" cy="3530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500">
                <a:solidFill>
                  <a:srgbClr val="136A6E"/>
                </a:solidFill>
                <a:latin typeface="Helvetica"/>
                <a:ea typeface="Helvetica"/>
                <a:cs typeface="Helvetica"/>
                <a:sym typeface="Helvetica"/>
              </a:defRPr>
            </a:lvl1pPr>
          </a:lstStyle>
          <a:p>
            <a:r>
              <a:t>One of the reasons is that during the turmoil in the 20th century, many immigrants from the Mainland to Hong Kong bring their cultures, arts and customs and integrated them with local cultures, developing a culturally diversified society in Hong Kong.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pl3.png" descr="ppl3.png"/>
          <p:cNvPicPr>
            <a:picLocks noChangeAspect="1"/>
          </p:cNvPicPr>
          <p:nvPr/>
        </p:nvPicPr>
        <p:blipFill>
          <a:blip r:embed="rId2"/>
          <a:srcRect l="63"/>
          <a:stretch>
            <a:fillRect/>
          </a:stretch>
        </p:blipFill>
        <p:spPr>
          <a:xfrm>
            <a:off x="3240043" y="4309839"/>
            <a:ext cx="6524714" cy="3685975"/>
          </a:xfrm>
          <a:prstGeom prst="rect">
            <a:avLst/>
          </a:prstGeom>
          <a:ln w="12700">
            <a:miter lim="400000"/>
          </a:ln>
        </p:spPr>
      </p:pic>
      <p:sp>
        <p:nvSpPr>
          <p:cNvPr id="50" name="In addition, different ethnic groups living in Hong Kong have contributed to the integration and coexistence of diversified culture in Hong Kong. Therefore, cultural diversity has enriched our lives."/>
          <p:cNvSpPr txBox="1"/>
          <p:nvPr/>
        </p:nvSpPr>
        <p:spPr>
          <a:xfrm>
            <a:off x="1839909" y="2707720"/>
            <a:ext cx="9324982" cy="1625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500">
                <a:solidFill>
                  <a:srgbClr val="136A6E"/>
                </a:solidFill>
                <a:latin typeface="Helvetica"/>
                <a:ea typeface="Helvetica"/>
                <a:cs typeface="Helvetica"/>
                <a:sym typeface="Helvetica"/>
              </a:defRPr>
            </a:lvl1pPr>
          </a:lstStyle>
          <a:p>
            <a:r>
              <a:t>In addition, different ethnic groups living in Hong Kong have contributed to the integration and coexistence of diversified culture in Hong Kong. Therefore, cultural diversity has enriched our lives.</a:t>
            </a:r>
          </a:p>
        </p:txBody>
      </p:sp>
      <p:sp>
        <p:nvSpPr>
          <p:cNvPr id="51" name="Hong Kong is a society of cultural diversity"/>
          <p:cNvSpPr txBox="1"/>
          <p:nvPr/>
        </p:nvSpPr>
        <p:spPr>
          <a:xfrm>
            <a:off x="1471612" y="850899"/>
            <a:ext cx="8469710" cy="584201"/>
          </a:xfrm>
          <a:prstGeom prst="rect">
            <a:avLst/>
          </a:prstGeom>
          <a:ln w="12700">
            <a:miter lim="400000"/>
          </a:ln>
          <a:effectLst>
            <a:outerShdw blurRad="12700" dist="26224" dir="2700000" rotWithShape="0">
              <a:srgbClr val="FFFFFF">
                <a:alpha val="70118"/>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3200">
                <a:solidFill>
                  <a:srgbClr val="136A6E"/>
                </a:solidFill>
                <a:latin typeface="Helvetica"/>
                <a:ea typeface="Helvetica"/>
                <a:cs typeface="Helvetica"/>
                <a:sym typeface="Helvetica"/>
              </a:defRPr>
            </a:lvl1pPr>
          </a:lstStyle>
          <a:p>
            <a:r>
              <a:t>Hong Kong is a society of cultural diversity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city1.png" descr="city1.png"/>
          <p:cNvPicPr>
            <a:picLocks noChangeAspect="1"/>
          </p:cNvPicPr>
          <p:nvPr/>
        </p:nvPicPr>
        <p:blipFill>
          <a:blip r:embed="rId2"/>
          <a:stretch>
            <a:fillRect/>
          </a:stretch>
        </p:blipFill>
        <p:spPr>
          <a:xfrm>
            <a:off x="1299727" y="2413846"/>
            <a:ext cx="10405346" cy="5853008"/>
          </a:xfrm>
          <a:prstGeom prst="rect">
            <a:avLst/>
          </a:prstGeom>
          <a:ln w="12700">
            <a:miter lim="400000"/>
          </a:ln>
        </p:spPr>
      </p:pic>
      <p:sp>
        <p:nvSpPr>
          <p:cNvPr id="54" name="The establishment of…"/>
          <p:cNvSpPr txBox="1"/>
          <p:nvPr/>
        </p:nvSpPr>
        <p:spPr>
          <a:xfrm>
            <a:off x="1410652" y="575309"/>
            <a:ext cx="5920365" cy="1115061"/>
          </a:xfrm>
          <a:prstGeom prst="rect">
            <a:avLst/>
          </a:prstGeom>
          <a:ln w="12700">
            <a:miter lim="400000"/>
          </a:ln>
          <a:effectLst>
            <a:outerShdw blurRad="12700" dist="26224" dir="2700000" rotWithShape="0">
              <a:srgbClr val="FFFFFF">
                <a:alpha val="70118"/>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lnSpc>
                <a:spcPct val="90000"/>
              </a:lnSpc>
              <a:defRPr sz="3500">
                <a:solidFill>
                  <a:srgbClr val="136A6E"/>
                </a:solidFill>
                <a:latin typeface="Helvetica"/>
                <a:ea typeface="Helvetica"/>
                <a:cs typeface="Helvetica"/>
                <a:sym typeface="Helvetica"/>
              </a:defRPr>
            </a:pPr>
            <a:r>
              <a:t>The establishment of </a:t>
            </a:r>
          </a:p>
          <a:p>
            <a:pPr algn="l">
              <a:lnSpc>
                <a:spcPct val="90000"/>
              </a:lnSpc>
              <a:defRPr sz="3500">
                <a:solidFill>
                  <a:srgbClr val="136A6E"/>
                </a:solidFill>
                <a:latin typeface="Helvetica"/>
                <a:ea typeface="Helvetica"/>
                <a:cs typeface="Helvetica"/>
                <a:sym typeface="Helvetica"/>
              </a:defRPr>
            </a:pPr>
            <a:r>
              <a:t>a culturally diverse society </a:t>
            </a:r>
          </a:p>
        </p:txBody>
      </p:sp>
      <p:sp>
        <p:nvSpPr>
          <p:cNvPr id="55" name="The establishment of a culturally diverse society requires a society to take care of the needs of people of different genders and ethnic groups by paying greater attention to its cultures, systems and public facilities."/>
          <p:cNvSpPr txBox="1"/>
          <p:nvPr/>
        </p:nvSpPr>
        <p:spPr>
          <a:xfrm>
            <a:off x="1839909" y="2910920"/>
            <a:ext cx="9324982" cy="1625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500">
                <a:solidFill>
                  <a:srgbClr val="136A6E"/>
                </a:solidFill>
                <a:latin typeface="Helvetica"/>
                <a:ea typeface="Helvetica"/>
                <a:cs typeface="Helvetica"/>
                <a:sym typeface="Helvetica"/>
              </a:defRPr>
            </a:lvl1pPr>
          </a:lstStyle>
          <a:p>
            <a:r>
              <a:t>The establishment of a culturally diverse society requires a society to take care of the needs of people of different genders and ethnic groups by paying greater attention to its cultures, systems and public facilities.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or example, in order to address different physical needs of males and females, the Legislative Council amended the laws and increased the ratio of male to female sanitary fitments in public places."/>
          <p:cNvSpPr txBox="1"/>
          <p:nvPr/>
        </p:nvSpPr>
        <p:spPr>
          <a:xfrm>
            <a:off x="1839909" y="2697559"/>
            <a:ext cx="9324982" cy="1625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500">
                <a:solidFill>
                  <a:srgbClr val="136A6E"/>
                </a:solidFill>
                <a:latin typeface="Helvetica"/>
                <a:ea typeface="Helvetica"/>
                <a:cs typeface="Helvetica"/>
                <a:sym typeface="Helvetica"/>
              </a:defRPr>
            </a:lvl1pPr>
          </a:lstStyle>
          <a:p>
            <a:r>
              <a:t>For example, in order to address different physical needs of males and females, the Legislative Council amended the laws and increased the ratio of male to female sanitary fitments in public places.</a:t>
            </a:r>
          </a:p>
        </p:txBody>
      </p:sp>
      <p:pic>
        <p:nvPicPr>
          <p:cNvPr id="58" name="toilet.png" descr="toilet.png"/>
          <p:cNvPicPr>
            <a:picLocks noChangeAspect="1"/>
          </p:cNvPicPr>
          <p:nvPr/>
        </p:nvPicPr>
        <p:blipFill>
          <a:blip r:embed="rId2"/>
          <a:srcRect b="34106"/>
          <a:stretch>
            <a:fillRect/>
          </a:stretch>
        </p:blipFill>
        <p:spPr>
          <a:xfrm>
            <a:off x="3086794" y="4411757"/>
            <a:ext cx="6831212" cy="3728189"/>
          </a:xfrm>
          <a:prstGeom prst="rect">
            <a:avLst/>
          </a:prstGeom>
          <a:ln w="12700">
            <a:miter lim="400000"/>
          </a:ln>
        </p:spPr>
      </p:pic>
      <p:sp>
        <p:nvSpPr>
          <p:cNvPr id="59" name="The establishment of…"/>
          <p:cNvSpPr txBox="1"/>
          <p:nvPr/>
        </p:nvSpPr>
        <p:spPr>
          <a:xfrm>
            <a:off x="1410652" y="575309"/>
            <a:ext cx="5920365" cy="1115061"/>
          </a:xfrm>
          <a:prstGeom prst="rect">
            <a:avLst/>
          </a:prstGeom>
          <a:ln w="12700">
            <a:miter lim="400000"/>
          </a:ln>
          <a:effectLst>
            <a:outerShdw blurRad="12700" dist="26224" dir="2700000" rotWithShape="0">
              <a:srgbClr val="FFFFFF">
                <a:alpha val="70118"/>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lnSpc>
                <a:spcPct val="90000"/>
              </a:lnSpc>
              <a:defRPr sz="3500">
                <a:solidFill>
                  <a:srgbClr val="136A6E"/>
                </a:solidFill>
                <a:latin typeface="Helvetica"/>
                <a:ea typeface="Helvetica"/>
                <a:cs typeface="Helvetica"/>
                <a:sym typeface="Helvetica"/>
              </a:defRPr>
            </a:pPr>
            <a:r>
              <a:t>The establishment of </a:t>
            </a:r>
          </a:p>
          <a:p>
            <a:pPr algn="l">
              <a:lnSpc>
                <a:spcPct val="90000"/>
              </a:lnSpc>
              <a:defRPr sz="3500">
                <a:solidFill>
                  <a:srgbClr val="136A6E"/>
                </a:solidFill>
                <a:latin typeface="Helvetica"/>
                <a:ea typeface="Helvetica"/>
                <a:cs typeface="Helvetica"/>
                <a:sym typeface="Helvetica"/>
              </a:defRPr>
            </a:pPr>
            <a:r>
              <a:t>a culturally diverse society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classroom_eng.png" descr="classroom_eng.png"/>
          <p:cNvPicPr>
            <a:picLocks noChangeAspect="1"/>
          </p:cNvPicPr>
          <p:nvPr/>
        </p:nvPicPr>
        <p:blipFill>
          <a:blip r:embed="rId2"/>
          <a:srcRect l="1" r="1"/>
          <a:stretch>
            <a:fillRect/>
          </a:stretch>
        </p:blipFill>
        <p:spPr>
          <a:xfrm>
            <a:off x="3221990" y="3431035"/>
            <a:ext cx="5179604" cy="4595088"/>
          </a:xfrm>
          <a:prstGeom prst="rect">
            <a:avLst/>
          </a:prstGeom>
          <a:ln w="12700">
            <a:miter lim="400000"/>
          </a:ln>
        </p:spPr>
      </p:pic>
      <p:sp>
        <p:nvSpPr>
          <p:cNvPr id="62" name="Racial Harmony"/>
          <p:cNvSpPr txBox="1"/>
          <p:nvPr/>
        </p:nvSpPr>
        <p:spPr>
          <a:xfrm>
            <a:off x="1471612" y="711199"/>
            <a:ext cx="4914008" cy="863601"/>
          </a:xfrm>
          <a:prstGeom prst="rect">
            <a:avLst/>
          </a:prstGeom>
          <a:ln w="12700">
            <a:miter lim="400000"/>
          </a:ln>
          <a:effectLst>
            <a:outerShdw blurRad="12700" dist="26224" dir="2700000" rotWithShape="0">
              <a:srgbClr val="FFFFFF">
                <a:alpha val="70118"/>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solidFill>
                  <a:srgbClr val="136A6E"/>
                </a:solidFill>
                <a:latin typeface="Helvetica"/>
                <a:ea typeface="Helvetica"/>
                <a:cs typeface="Helvetica"/>
                <a:sym typeface="Helvetica"/>
              </a:defRPr>
            </a:lvl1pPr>
          </a:lstStyle>
          <a:p>
            <a:r>
              <a:t>Racial Harmony</a:t>
            </a:r>
          </a:p>
        </p:txBody>
      </p:sp>
      <p:sp>
        <p:nvSpPr>
          <p:cNvPr id="63" name="As to racial harmony, the Education Bureau provides additional funding each year to step up the support for non-Chinese speaking students in learning Chinese."/>
          <p:cNvSpPr txBox="1"/>
          <p:nvPr/>
        </p:nvSpPr>
        <p:spPr>
          <a:xfrm>
            <a:off x="1839909" y="2755979"/>
            <a:ext cx="9324982" cy="1244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500">
                <a:solidFill>
                  <a:srgbClr val="136A6E"/>
                </a:solidFill>
                <a:latin typeface="Helvetica"/>
                <a:ea typeface="Helvetica"/>
                <a:cs typeface="Helvetica"/>
                <a:sym typeface="Helvetica"/>
              </a:defRPr>
            </a:lvl1pPr>
          </a:lstStyle>
          <a:p>
            <a:r>
              <a:t>As to racial harmony, the Education Bureau provides additional funding each year to step up the support for non-Chinese speaking students in learning Chinese.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radio.png" descr="radio.png"/>
          <p:cNvPicPr>
            <a:picLocks noChangeAspect="1"/>
          </p:cNvPicPr>
          <p:nvPr/>
        </p:nvPicPr>
        <p:blipFill>
          <a:blip r:embed="rId2"/>
          <a:stretch>
            <a:fillRect/>
          </a:stretch>
        </p:blipFill>
        <p:spPr>
          <a:xfrm>
            <a:off x="4476691" y="4346009"/>
            <a:ext cx="8006481" cy="6218050"/>
          </a:xfrm>
          <a:prstGeom prst="rect">
            <a:avLst/>
          </a:prstGeom>
          <a:ln w="12700">
            <a:miter lim="400000"/>
          </a:ln>
        </p:spPr>
      </p:pic>
      <p:sp>
        <p:nvSpPr>
          <p:cNvPr id="66" name="In addition, radio programmes targeted at ethnic minorities in their native tongues are provided for them to obtain information. This helps to promote social integration and create a more equitable public space."/>
          <p:cNvSpPr txBox="1"/>
          <p:nvPr/>
        </p:nvSpPr>
        <p:spPr>
          <a:xfrm>
            <a:off x="1839909" y="2738199"/>
            <a:ext cx="9324982" cy="1625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500">
                <a:solidFill>
                  <a:srgbClr val="136A6E"/>
                </a:solidFill>
                <a:latin typeface="Helvetica"/>
                <a:ea typeface="Helvetica"/>
                <a:cs typeface="Helvetica"/>
                <a:sym typeface="Helvetica"/>
              </a:defRPr>
            </a:lvl1pPr>
          </a:lstStyle>
          <a:p>
            <a:r>
              <a:t>In addition, radio programmes targeted at ethnic minorities in their native tongues are provided for them to obtain information. This helps to promote social integration and create a more equitable public space.  </a:t>
            </a:r>
          </a:p>
        </p:txBody>
      </p:sp>
      <p:sp>
        <p:nvSpPr>
          <p:cNvPr id="67" name="Racial Harmony"/>
          <p:cNvSpPr txBox="1"/>
          <p:nvPr/>
        </p:nvSpPr>
        <p:spPr>
          <a:xfrm>
            <a:off x="1471612" y="711199"/>
            <a:ext cx="4914008" cy="863601"/>
          </a:xfrm>
          <a:prstGeom prst="rect">
            <a:avLst/>
          </a:prstGeom>
          <a:ln w="12700">
            <a:miter lim="400000"/>
          </a:ln>
          <a:effectLst>
            <a:outerShdw blurRad="12700" dist="26224" dir="2700000" rotWithShape="0">
              <a:srgbClr val="FFFFFF">
                <a:alpha val="70118"/>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solidFill>
                  <a:srgbClr val="136A6E"/>
                </a:solidFill>
                <a:latin typeface="Helvetica"/>
                <a:ea typeface="Helvetica"/>
                <a:cs typeface="Helvetica"/>
                <a:sym typeface="Helvetica"/>
              </a:defRPr>
            </a:lvl1pPr>
          </a:lstStyle>
          <a:p>
            <a:r>
              <a:t>Racial Harmony</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city3.png" descr="city3.png"/>
          <p:cNvPicPr>
            <a:picLocks noChangeAspect="1"/>
          </p:cNvPicPr>
          <p:nvPr/>
        </p:nvPicPr>
        <p:blipFill>
          <a:blip r:embed="rId2"/>
          <a:stretch>
            <a:fillRect/>
          </a:stretch>
        </p:blipFill>
        <p:spPr>
          <a:xfrm>
            <a:off x="517309" y="1975300"/>
            <a:ext cx="12087357" cy="6883594"/>
          </a:xfrm>
          <a:prstGeom prst="rect">
            <a:avLst/>
          </a:prstGeom>
          <a:ln w="12700">
            <a:miter lim="400000"/>
          </a:ln>
        </p:spPr>
      </p:pic>
      <p:sp>
        <p:nvSpPr>
          <p:cNvPr id="70" name="Conclusion"/>
          <p:cNvSpPr txBox="1"/>
          <p:nvPr/>
        </p:nvSpPr>
        <p:spPr>
          <a:xfrm>
            <a:off x="1471612" y="711199"/>
            <a:ext cx="3571454" cy="863601"/>
          </a:xfrm>
          <a:prstGeom prst="rect">
            <a:avLst/>
          </a:prstGeom>
          <a:ln w="12700">
            <a:miter lim="400000"/>
          </a:ln>
          <a:effectLst>
            <a:outerShdw blurRad="12700" dist="26224" dir="2700000" rotWithShape="0">
              <a:srgbClr val="FFFFFF">
                <a:alpha val="70118"/>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solidFill>
                  <a:srgbClr val="136A6E"/>
                </a:solidFill>
                <a:latin typeface="Helvetica"/>
                <a:ea typeface="Helvetica"/>
                <a:cs typeface="Helvetica"/>
                <a:sym typeface="Helvetica"/>
              </a:defRPr>
            </a:lvl1pPr>
          </a:lstStyle>
          <a:p>
            <a:r>
              <a:t>Conclusion</a:t>
            </a:r>
          </a:p>
        </p:txBody>
      </p:sp>
      <p:sp>
        <p:nvSpPr>
          <p:cNvPr id="71" name="To conclude, Hong Kong is a society of cultural diversity that supports people of different races and genders in finding their own values, and allows them to realise their talents and make contributions to society."/>
          <p:cNvSpPr txBox="1"/>
          <p:nvPr/>
        </p:nvSpPr>
        <p:spPr>
          <a:xfrm>
            <a:off x="1857207" y="2702559"/>
            <a:ext cx="9290385" cy="1625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500">
                <a:solidFill>
                  <a:srgbClr val="136A6E"/>
                </a:solidFill>
                <a:latin typeface="Helvetica"/>
                <a:ea typeface="Helvetica"/>
                <a:cs typeface="Helvetica"/>
                <a:sym typeface="Helvetica"/>
              </a:defRPr>
            </a:lvl1pPr>
          </a:lstStyle>
          <a:p>
            <a:r>
              <a:t>To conclude, Hong Kong is a society of cultural diversity that supports people of different races and genders in finding their own values, and allows them to realise their talents and make contributions to society.</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331</Words>
  <Application>Microsoft Office PowerPoint</Application>
  <PresentationFormat>自訂</PresentationFormat>
  <Paragraphs>21</Paragraphs>
  <Slides>9</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9</vt:i4>
      </vt:variant>
    </vt:vector>
  </HeadingPairs>
  <TitlesOfParts>
    <vt:vector size="14" baseType="lpstr">
      <vt:lpstr>Helvetica Neue</vt:lpstr>
      <vt:lpstr>Helvetica Neue Medium</vt:lpstr>
      <vt:lpstr>Helvetica</vt:lpstr>
      <vt:lpstr>Helvetica Neue Light</vt:lpstr>
      <vt:lpstr>White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2021-06-25T06:02:57Z</dcterms:modified>
</cp:coreProperties>
</file>