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93" r:id="rId4"/>
    <p:sldId id="279" r:id="rId5"/>
    <p:sldId id="278" r:id="rId6"/>
    <p:sldId id="258" r:id="rId7"/>
    <p:sldId id="282" r:id="rId8"/>
    <p:sldId id="262" r:id="rId9"/>
    <p:sldId id="260" r:id="rId10"/>
    <p:sldId id="295" r:id="rId11"/>
    <p:sldId id="263" r:id="rId12"/>
    <p:sldId id="266" r:id="rId13"/>
    <p:sldId id="284" r:id="rId14"/>
    <p:sldId id="285" r:id="rId15"/>
    <p:sldId id="294" r:id="rId16"/>
    <p:sldId id="296" r:id="rId17"/>
    <p:sldId id="286" r:id="rId18"/>
    <p:sldId id="287" r:id="rId19"/>
    <p:sldId id="272" r:id="rId20"/>
    <p:sldId id="283" r:id="rId21"/>
    <p:sldId id="288" r:id="rId22"/>
    <p:sldId id="290" r:id="rId23"/>
    <p:sldId id="289" r:id="rId24"/>
    <p:sldId id="291" r:id="rId25"/>
    <p:sldId id="292" r:id="rId26"/>
    <p:sldId id="273" r:id="rId27"/>
    <p:sldId id="275" r:id="rId28"/>
  </p:sldIdLst>
  <p:sldSz cx="9144000" cy="6858000" type="screen4x3"/>
  <p:notesSz cx="6797675" cy="9928225"/>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DD1D5A4-8C35-48A1-96CD-9136E3AD7A8D}">
          <p14:sldIdLst>
            <p14:sldId id="256"/>
            <p14:sldId id="276"/>
            <p14:sldId id="293"/>
            <p14:sldId id="279"/>
            <p14:sldId id="278"/>
            <p14:sldId id="258"/>
            <p14:sldId id="282"/>
            <p14:sldId id="262"/>
            <p14:sldId id="260"/>
            <p14:sldId id="295"/>
            <p14:sldId id="263"/>
            <p14:sldId id="266"/>
            <p14:sldId id="284"/>
            <p14:sldId id="285"/>
            <p14:sldId id="294"/>
            <p14:sldId id="296"/>
            <p14:sldId id="286"/>
            <p14:sldId id="287"/>
            <p14:sldId id="272"/>
            <p14:sldId id="283"/>
            <p14:sldId id="288"/>
            <p14:sldId id="290"/>
            <p14:sldId id="289"/>
            <p14:sldId id="291"/>
            <p14:sldId id="292"/>
            <p14:sldId id="273"/>
            <p14:sldId id="2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 initials="F" lastIdx="1" clrIdx="0">
    <p:extLst>
      <p:ext uri="{19B8F6BF-5375-455C-9EA6-DF929625EA0E}">
        <p15:presenceInfo xmlns:p15="http://schemas.microsoft.com/office/powerpoint/2012/main" userId="F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FF"/>
    <a:srgbClr val="3333FF"/>
    <a:srgbClr val="006666"/>
    <a:srgbClr val="669900"/>
    <a:srgbClr val="006699"/>
    <a:srgbClr val="CCECFF"/>
    <a:srgbClr val="CCFFCC"/>
    <a:srgbClr val="FFFFCC"/>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1530" y="120"/>
      </p:cViewPr>
      <p:guideLst/>
    </p:cSldViewPr>
  </p:slideViewPr>
  <p:notesTextViewPr>
    <p:cViewPr>
      <p:scale>
        <a:sx n="1" d="1"/>
        <a:sy n="1" d="1"/>
      </p:scale>
      <p:origin x="0" y="0"/>
    </p:cViewPr>
  </p:notesTextViewPr>
  <p:sorterViewPr>
    <p:cViewPr>
      <p:scale>
        <a:sx n="100" d="100"/>
        <a:sy n="100" d="100"/>
      </p:scale>
      <p:origin x="0" y="-20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28/2/2020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96561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28/2/2020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295806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28/2/2020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60091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28/2/2020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398519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78851B0-96A4-4906-BFE4-4F8E184A23D0}" type="datetimeFigureOut">
              <a:rPr lang="zh-HK" altLang="en-US" smtClean="0"/>
              <a:t>28/2/2020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285757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78851B0-96A4-4906-BFE4-4F8E184A23D0}" type="datetimeFigureOut">
              <a:rPr lang="zh-HK" altLang="en-US" smtClean="0"/>
              <a:t>28/2/2020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79572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78851B0-96A4-4906-BFE4-4F8E184A23D0}" type="datetimeFigureOut">
              <a:rPr lang="zh-HK" altLang="en-US" smtClean="0"/>
              <a:t>28/2/2020</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06338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78851B0-96A4-4906-BFE4-4F8E184A23D0}" type="datetimeFigureOut">
              <a:rPr lang="zh-HK" altLang="en-US" smtClean="0"/>
              <a:t>28/2/2020</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56422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851B0-96A4-4906-BFE4-4F8E184A23D0}" type="datetimeFigureOut">
              <a:rPr lang="zh-HK" altLang="en-US" smtClean="0"/>
              <a:t>28/2/2020</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278887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78851B0-96A4-4906-BFE4-4F8E184A23D0}" type="datetimeFigureOut">
              <a:rPr lang="zh-HK" altLang="en-US" smtClean="0"/>
              <a:t>28/2/2020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51107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78851B0-96A4-4906-BFE4-4F8E184A23D0}" type="datetimeFigureOut">
              <a:rPr lang="zh-HK" altLang="en-US" smtClean="0"/>
              <a:t>28/2/2020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74369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851B0-96A4-4906-BFE4-4F8E184A23D0}" type="datetimeFigureOut">
              <a:rPr lang="zh-HK" altLang="en-US" smtClean="0"/>
              <a:t>28/2/2020</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92872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43484" y="1215062"/>
            <a:ext cx="8857032" cy="2387600"/>
          </a:xfrm>
        </p:spPr>
        <p:txBody>
          <a:bodyPr>
            <a:normAutofit/>
          </a:bodyPr>
          <a:lstStyle/>
          <a:p>
            <a:r>
              <a:rPr lang="zh-TW" altLang="en-US" b="1" dirty="0">
                <a:solidFill>
                  <a:srgbClr val="0000FF"/>
                </a:solidFill>
                <a:latin typeface="標楷體" panose="03000509000000000000" pitchFamily="65" charset="-120"/>
                <a:ea typeface="標楷體" panose="03000509000000000000" pitchFamily="65" charset="-120"/>
              </a:rPr>
              <a:t>「在疫境中成長」的</a:t>
            </a:r>
            <a:r>
              <a:rPr lang="en-US" altLang="zh-TW" b="1" dirty="0">
                <a:solidFill>
                  <a:srgbClr val="0000FF"/>
                </a:solidFill>
                <a:latin typeface="標楷體" panose="03000509000000000000" pitchFamily="65" charset="-120"/>
                <a:ea typeface="標楷體" panose="03000509000000000000" pitchFamily="65" charset="-120"/>
              </a:rPr>
              <a:t/>
            </a:r>
            <a:br>
              <a:rPr lang="en-US" altLang="zh-TW" b="1" dirty="0">
                <a:solidFill>
                  <a:srgbClr val="0000FF"/>
                </a:solidFill>
                <a:latin typeface="標楷體" panose="03000509000000000000" pitchFamily="65" charset="-120"/>
                <a:ea typeface="標楷體" panose="03000509000000000000" pitchFamily="65" charset="-120"/>
              </a:rPr>
            </a:br>
            <a:r>
              <a:rPr lang="zh-TW" altLang="en-US" b="1" dirty="0">
                <a:solidFill>
                  <a:srgbClr val="0000FF"/>
                </a:solidFill>
                <a:latin typeface="標楷體" panose="03000509000000000000" pitchFamily="65" charset="-120"/>
                <a:ea typeface="標楷體" panose="03000509000000000000" pitchFamily="65" charset="-120"/>
              </a:rPr>
              <a:t>學與教資源</a:t>
            </a:r>
            <a:endParaRPr lang="zh-HK" altLang="en-US" b="1" dirty="0">
              <a:solidFill>
                <a:srgbClr val="0000FF"/>
              </a:solidFill>
              <a:latin typeface="標楷體" panose="03000509000000000000" pitchFamily="65" charset="-120"/>
              <a:ea typeface="標楷體" panose="03000509000000000000" pitchFamily="65" charset="-120"/>
            </a:endParaRPr>
          </a:p>
        </p:txBody>
      </p:sp>
      <p:sp>
        <p:nvSpPr>
          <p:cNvPr id="5" name="副標題 4"/>
          <p:cNvSpPr>
            <a:spLocks noGrp="1"/>
          </p:cNvSpPr>
          <p:nvPr>
            <p:ph type="subTitle" idx="1"/>
          </p:nvPr>
        </p:nvSpPr>
        <p:spPr>
          <a:xfrm>
            <a:off x="1143000" y="4170444"/>
            <a:ext cx="6858000" cy="1655762"/>
          </a:xfrm>
        </p:spPr>
        <p:txBody>
          <a:bodyPr>
            <a:normAutofit/>
          </a:bodyPr>
          <a:lstStyle/>
          <a:p>
            <a:r>
              <a:rPr lang="zh-TW" altLang="en-US" sz="3600" dirty="0">
                <a:latin typeface="標楷體" panose="03000509000000000000" pitchFamily="65" charset="-120"/>
                <a:ea typeface="標楷體" panose="03000509000000000000" pitchFamily="65" charset="-120"/>
              </a:rPr>
              <a:t>教育局  通識教育組</a:t>
            </a:r>
            <a:endParaRPr lang="zh-HK"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9976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9CB7A4CF-1342-4E3A-B623-C17F90CF4E0D}"/>
              </a:ext>
            </a:extLst>
          </p:cNvPr>
          <p:cNvGraphicFramePr>
            <a:graphicFrameLocks noGrp="1"/>
          </p:cNvGraphicFramePr>
          <p:nvPr>
            <p:ph idx="1"/>
            <p:extLst>
              <p:ext uri="{D42A27DB-BD31-4B8C-83A1-F6EECF244321}">
                <p14:modId xmlns:p14="http://schemas.microsoft.com/office/powerpoint/2010/main" val="3488765757"/>
              </p:ext>
            </p:extLst>
          </p:nvPr>
        </p:nvGraphicFramePr>
        <p:xfrm>
          <a:off x="153955" y="1610534"/>
          <a:ext cx="8836089" cy="5032861"/>
        </p:xfrm>
        <a:graphic>
          <a:graphicData uri="http://schemas.openxmlformats.org/drawingml/2006/table">
            <a:tbl>
              <a:tblPr firstRow="1" firstCol="1" bandRow="1">
                <a:tableStyleId>{5C22544A-7EE6-4342-B048-85BDC9FD1C3A}</a:tableStyleId>
              </a:tblPr>
              <a:tblGrid>
                <a:gridCol w="8836089">
                  <a:extLst>
                    <a:ext uri="{9D8B030D-6E8A-4147-A177-3AD203B41FA5}">
                      <a16:colId xmlns:a16="http://schemas.microsoft.com/office/drawing/2014/main" val="568241876"/>
                    </a:ext>
                  </a:extLst>
                </a:gridCol>
              </a:tblGrid>
              <a:tr h="5032861">
                <a:tc>
                  <a:txBody>
                    <a:bodyPr/>
                    <a:lstStyle/>
                    <a:p>
                      <a:pPr algn="ctr">
                        <a:spcAft>
                          <a:spcPts val="0"/>
                        </a:spcAft>
                      </a:pPr>
                      <a:r>
                        <a:rPr lang="zh-TW" sz="3600" u="heavy" kern="100" dirty="0">
                          <a:solidFill>
                            <a:srgbClr val="FF0000"/>
                          </a:solidFill>
                          <a:effectLst/>
                          <a:latin typeface="標楷體" panose="03000509000000000000" pitchFamily="65" charset="-120"/>
                          <a:ea typeface="標楷體" panose="03000509000000000000" pitchFamily="65" charset="-120"/>
                        </a:rPr>
                        <a:t>一對母子之間的</a:t>
                      </a:r>
                      <a:r>
                        <a:rPr lang="zh-TW" sz="3600" u="heavy" kern="300" baseline="0" dirty="0">
                          <a:solidFill>
                            <a:srgbClr val="FF0000"/>
                          </a:solidFill>
                          <a:effectLst/>
                          <a:latin typeface="標楷體" panose="03000509000000000000" pitchFamily="65" charset="-120"/>
                          <a:ea typeface="標楷體" panose="03000509000000000000" pitchFamily="65" charset="-120"/>
                        </a:rPr>
                        <a:t>流動</a:t>
                      </a:r>
                      <a:r>
                        <a:rPr lang="zh-TW" sz="3600" u="heavy" kern="100" dirty="0">
                          <a:solidFill>
                            <a:srgbClr val="FF0000"/>
                          </a:solidFill>
                          <a:effectLst/>
                          <a:latin typeface="標楷體" panose="03000509000000000000" pitchFamily="65" charset="-120"/>
                          <a:ea typeface="標楷體" panose="03000509000000000000" pitchFamily="65" charset="-120"/>
                        </a:rPr>
                        <a:t>通訊訊息</a:t>
                      </a:r>
                      <a:endParaRPr lang="zh-TW" sz="3200" kern="100" dirty="0">
                        <a:solidFill>
                          <a:srgbClr val="FF0000"/>
                        </a:solidFill>
                        <a:effectLst/>
                        <a:latin typeface="標楷體" panose="03000509000000000000" pitchFamily="65" charset="-120"/>
                        <a:ea typeface="標楷體" panose="03000509000000000000" pitchFamily="65" charset="-120"/>
                      </a:endParaRPr>
                    </a:p>
                    <a:p>
                      <a:pPr algn="just">
                        <a:spcAft>
                          <a:spcPts val="0"/>
                        </a:spcAft>
                      </a:pPr>
                      <a:r>
                        <a:rPr lang="zh-TW" sz="2800" kern="100" dirty="0">
                          <a:solidFill>
                            <a:srgbClr val="006699"/>
                          </a:solidFill>
                          <a:effectLst/>
                          <a:latin typeface="標楷體" panose="03000509000000000000" pitchFamily="65" charset="-120"/>
                          <a:ea typeface="標楷體" panose="03000509000000000000" pitchFamily="65" charset="-120"/>
                        </a:rPr>
                        <a:t>媽媽：今日網上有人說，對面的藥房已重新供應廁紙，你趕快去搶購！</a:t>
                      </a:r>
                    </a:p>
                    <a:p>
                      <a:pPr algn="just">
                        <a:spcAft>
                          <a:spcPts val="0"/>
                        </a:spcAft>
                      </a:pPr>
                      <a:r>
                        <a:rPr lang="zh-TW" sz="2800" kern="100" dirty="0">
                          <a:solidFill>
                            <a:srgbClr val="006699"/>
                          </a:solidFill>
                          <a:effectLst/>
                          <a:latin typeface="標楷體" panose="03000509000000000000" pitchFamily="65" charset="-120"/>
                          <a:ea typeface="標楷體" panose="03000509000000000000" pitchFamily="65" charset="-120"/>
                        </a:rPr>
                        <a:t>兒子：但我之前已經買了差不多二十卷，暫時未需要再買，況且廁所也不夠空間擺放這麼多廁紙！</a:t>
                      </a:r>
                    </a:p>
                    <a:p>
                      <a:pPr algn="just">
                        <a:spcAft>
                          <a:spcPts val="0"/>
                        </a:spcAft>
                      </a:pPr>
                      <a:r>
                        <a:rPr lang="zh-TW" sz="2800" kern="100" dirty="0">
                          <a:solidFill>
                            <a:srgbClr val="006699"/>
                          </a:solidFill>
                          <a:effectLst/>
                          <a:latin typeface="標楷體" panose="03000509000000000000" pitchFamily="65" charset="-120"/>
                          <a:ea typeface="標楷體" panose="03000509000000000000" pitchFamily="65" charset="-120"/>
                        </a:rPr>
                        <a:t>媽媽：現在網上流傳著：「全港將會沒有紙巾和廁紙供應」，屆時我們就會欠缺廁紙，所以現在要預先購買！</a:t>
                      </a:r>
                    </a:p>
                    <a:p>
                      <a:pPr algn="just">
                        <a:spcAft>
                          <a:spcPts val="0"/>
                        </a:spcAft>
                      </a:pPr>
                      <a:r>
                        <a:rPr lang="zh-TW" sz="2800" kern="100" dirty="0">
                          <a:solidFill>
                            <a:srgbClr val="006699"/>
                          </a:solidFill>
                          <a:effectLst/>
                          <a:latin typeface="標楷體" panose="03000509000000000000" pitchFamily="65" charset="-120"/>
                          <a:ea typeface="標楷體" panose="03000509000000000000" pitchFamily="65" charset="-120"/>
                        </a:rPr>
                        <a:t>兒子：倘若買了，如何擺放這麼多廁紙？</a:t>
                      </a:r>
                    </a:p>
                    <a:p>
                      <a:pPr algn="just">
                        <a:spcAft>
                          <a:spcPts val="0"/>
                        </a:spcAft>
                      </a:pPr>
                      <a:r>
                        <a:rPr lang="zh-TW" sz="2800" kern="100" dirty="0">
                          <a:solidFill>
                            <a:srgbClr val="006699"/>
                          </a:solidFill>
                          <a:effectLst/>
                          <a:latin typeface="標楷體" panose="03000509000000000000" pitchFamily="65" charset="-120"/>
                          <a:ea typeface="標楷體" panose="03000509000000000000" pitchFamily="65" charset="-120"/>
                        </a:rPr>
                        <a:t>媽媽：暫時放在床上，可以抱著一起睡覺！隔鄰陳太和李先生已經去了搶購，你再不出去就會售罄！</a:t>
                      </a:r>
                    </a:p>
                    <a:p>
                      <a:pPr algn="just">
                        <a:spcAft>
                          <a:spcPts val="0"/>
                        </a:spcAft>
                      </a:pPr>
                      <a:r>
                        <a:rPr lang="zh-TW" sz="2800" kern="100" dirty="0">
                          <a:solidFill>
                            <a:srgbClr val="006699"/>
                          </a:solidFill>
                          <a:effectLst/>
                          <a:latin typeface="標楷體" panose="03000509000000000000" pitchFamily="65" charset="-120"/>
                          <a:ea typeface="標楷體" panose="03000509000000000000" pitchFamily="65" charset="-120"/>
                        </a:rPr>
                        <a:t>兒子：不要衝動，</a:t>
                      </a:r>
                      <a:r>
                        <a:rPr lang="zh-TW" altLang="en-US" sz="2800" kern="100" dirty="0">
                          <a:solidFill>
                            <a:srgbClr val="006699"/>
                          </a:solidFill>
                          <a:effectLst/>
                          <a:latin typeface="標楷體" panose="03000509000000000000" pitchFamily="65" charset="-120"/>
                          <a:ea typeface="標楷體" panose="03000509000000000000" pitchFamily="65" charset="-120"/>
                        </a:rPr>
                        <a:t>讓</a:t>
                      </a:r>
                      <a:r>
                        <a:rPr lang="zh-TW" sz="2800" kern="100" dirty="0">
                          <a:solidFill>
                            <a:srgbClr val="006699"/>
                          </a:solidFill>
                          <a:effectLst/>
                          <a:latin typeface="標楷體" panose="03000509000000000000" pitchFamily="65" charset="-120"/>
                          <a:ea typeface="標楷體" panose="03000509000000000000" pitchFamily="65" charset="-120"/>
                        </a:rPr>
                        <a:t>我上網了解一下……</a:t>
                      </a:r>
                      <a:endParaRPr lang="zh-TW" sz="2800" kern="100" dirty="0">
                        <a:solidFill>
                          <a:srgbClr val="006699"/>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solidFill>
                      <a:srgbClr val="CCFFCC"/>
                    </a:solidFill>
                  </a:tcPr>
                </a:tc>
                <a:extLst>
                  <a:ext uri="{0D108BD9-81ED-4DB2-BD59-A6C34878D82A}">
                    <a16:rowId xmlns:a16="http://schemas.microsoft.com/office/drawing/2014/main" val="3777103431"/>
                  </a:ext>
                </a:extLst>
              </a:tr>
            </a:tbl>
          </a:graphicData>
        </a:graphic>
      </p:graphicFrame>
      <p:sp>
        <p:nvSpPr>
          <p:cNvPr id="5" name="Rectangle 1">
            <a:extLst>
              <a:ext uri="{FF2B5EF4-FFF2-40B4-BE49-F238E27FC236}">
                <a16:creationId xmlns:a16="http://schemas.microsoft.com/office/drawing/2014/main" id="{A9132193-B3F0-4B6B-8DA2-40AE7DFEFAFF}"/>
              </a:ext>
            </a:extLst>
          </p:cNvPr>
          <p:cNvSpPr>
            <a:spLocks noChangeArrowheads="1"/>
          </p:cNvSpPr>
          <p:nvPr/>
        </p:nvSpPr>
        <p:spPr bwMode="auto">
          <a:xfrm>
            <a:off x="2012529" y="138193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標題 1">
            <a:extLst>
              <a:ext uri="{FF2B5EF4-FFF2-40B4-BE49-F238E27FC236}">
                <a16:creationId xmlns:a16="http://schemas.microsoft.com/office/drawing/2014/main" id="{9536A0E6-1887-43C4-8BA3-8E0CA6B3E62C}"/>
              </a:ext>
            </a:extLst>
          </p:cNvPr>
          <p:cNvSpPr txBox="1">
            <a:spLocks/>
          </p:cNvSpPr>
          <p:nvPr/>
        </p:nvSpPr>
        <p:spPr>
          <a:xfrm>
            <a:off x="447528" y="-37414"/>
            <a:ext cx="8255374" cy="8211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4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mj-cs"/>
              </a:rPr>
              <a:t>「搶購物資」的啟示</a:t>
            </a:r>
            <a:endParaRPr kumimoji="0" lang="zh-HK" altLang="en-US" sz="4400" b="1" i="0" u="none" strike="noStrike" kern="1200" cap="none" spc="0" normalizeH="0" baseline="0" noProof="0" dirty="0">
              <a:ln>
                <a:noFill/>
              </a:ln>
              <a:solidFill>
                <a:srgbClr val="0000FF"/>
              </a:solidFill>
              <a:effectLst/>
              <a:uLnTx/>
              <a:uFillTx/>
              <a:latin typeface="Calibri Light" panose="020F0302020204030204"/>
              <a:ea typeface="新細明體" panose="02020500000000000000" pitchFamily="18" charset="-120"/>
              <a:cs typeface="+mj-cs"/>
            </a:endParaRPr>
          </a:p>
        </p:txBody>
      </p:sp>
      <p:sp>
        <p:nvSpPr>
          <p:cNvPr id="7" name="矩形 6">
            <a:extLst>
              <a:ext uri="{FF2B5EF4-FFF2-40B4-BE49-F238E27FC236}">
                <a16:creationId xmlns:a16="http://schemas.microsoft.com/office/drawing/2014/main" id="{2D76DDDB-CF5D-4A46-B6DE-3A9439770E92}"/>
              </a:ext>
            </a:extLst>
          </p:cNvPr>
          <p:cNvSpPr/>
          <p:nvPr/>
        </p:nvSpPr>
        <p:spPr>
          <a:xfrm>
            <a:off x="0" y="546298"/>
            <a:ext cx="8038804" cy="1077218"/>
          </a:xfrm>
          <a:prstGeom prst="rect">
            <a:avLst/>
          </a:prstGeom>
        </p:spPr>
        <p:txBody>
          <a:bodyPr wrap="square">
            <a:spAutoFit/>
          </a:bodyPr>
          <a:lstStyle/>
          <a:p>
            <a:pPr marL="447675" marR="0" lvl="0" indent="-447675"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TW" altLang="en-US" sz="3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學生閱讀關於「搶購疫症物資」的</a:t>
            </a:r>
            <a:r>
              <a:rPr kumimoji="0" lang="zh-HK" altLang="en-US" sz="3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流動通訊</a:t>
            </a:r>
            <a:r>
              <a:rPr kumimoji="0" lang="zh-TW" altLang="en-US" sz="3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資料，然後討論關於資訊素養的問題。</a:t>
            </a:r>
            <a:endParaRPr kumimoji="0" lang="en-US" altLang="zh-TW" sz="3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981314F7-2DB8-4190-BE05-686822D11A7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0104" y="643891"/>
            <a:ext cx="1056918" cy="954107"/>
          </a:xfrm>
          <a:prstGeom prst="rect">
            <a:avLst/>
          </a:prstGeom>
          <a:noFill/>
          <a:ln>
            <a:noFill/>
          </a:ln>
        </p:spPr>
      </p:pic>
      <p:pic>
        <p:nvPicPr>
          <p:cNvPr id="9" name="img">
            <a:extLst>
              <a:ext uri="{FF2B5EF4-FFF2-40B4-BE49-F238E27FC236}">
                <a16:creationId xmlns:a16="http://schemas.microsoft.com/office/drawing/2014/main" id="{47B83642-0AB8-4B08-A493-A53709F7EF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9846" y="3429000"/>
            <a:ext cx="559837" cy="509091"/>
          </a:xfrm>
          <a:prstGeom prst="rect">
            <a:avLst/>
          </a:prstGeom>
          <a:noFill/>
          <a:ln>
            <a:noFill/>
          </a:ln>
        </p:spPr>
      </p:pic>
      <p:pic>
        <p:nvPicPr>
          <p:cNvPr id="10" name="img">
            <a:extLst>
              <a:ext uri="{FF2B5EF4-FFF2-40B4-BE49-F238E27FC236}">
                <a16:creationId xmlns:a16="http://schemas.microsoft.com/office/drawing/2014/main" id="{B19DE6C6-DFEE-44D7-801B-F2E03D3A9D2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9943" y="4707238"/>
            <a:ext cx="619903" cy="540228"/>
          </a:xfrm>
          <a:prstGeom prst="rect">
            <a:avLst/>
          </a:prstGeom>
          <a:noFill/>
          <a:ln>
            <a:noFill/>
          </a:ln>
        </p:spPr>
      </p:pic>
      <p:pic>
        <p:nvPicPr>
          <p:cNvPr id="11" name="img">
            <a:extLst>
              <a:ext uri="{FF2B5EF4-FFF2-40B4-BE49-F238E27FC236}">
                <a16:creationId xmlns:a16="http://schemas.microsoft.com/office/drawing/2014/main" id="{CDAC509B-4400-4FE0-8E5B-EFEADD8F9B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4605" y="5868001"/>
            <a:ext cx="619903" cy="540229"/>
          </a:xfrm>
          <a:prstGeom prst="rect">
            <a:avLst/>
          </a:prstGeom>
          <a:noFill/>
          <a:ln>
            <a:noFill/>
          </a:ln>
        </p:spPr>
      </p:pic>
    </p:spTree>
    <p:extLst>
      <p:ext uri="{BB962C8B-B14F-4D97-AF65-F5344CB8AC3E}">
        <p14:creationId xmlns:p14="http://schemas.microsoft.com/office/powerpoint/2010/main" val="198413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7960" y="38065"/>
            <a:ext cx="7886700" cy="801690"/>
          </a:xfrm>
        </p:spPr>
        <p:txBody>
          <a:bodyPr>
            <a:normAutofit/>
          </a:bodyPr>
          <a:lstStyle/>
          <a:p>
            <a:pPr algn="ctr"/>
            <a:r>
              <a:rPr lang="zh-TW" altLang="en-US" sz="4800" b="1" dirty="0">
                <a:solidFill>
                  <a:srgbClr val="0000FF"/>
                </a:solidFill>
                <a:latin typeface="標楷體" panose="03000509000000000000" pitchFamily="65" charset="-120"/>
                <a:ea typeface="標楷體" panose="03000509000000000000" pitchFamily="65" charset="-120"/>
              </a:rPr>
              <a:t>討論以下問題</a:t>
            </a:r>
            <a:endParaRPr lang="zh-HK" altLang="en-US" sz="4800" b="1" dirty="0">
              <a:solidFill>
                <a:srgbClr val="0000FF"/>
              </a:solidFill>
            </a:endParaRPr>
          </a:p>
        </p:txBody>
      </p:sp>
      <p:sp>
        <p:nvSpPr>
          <p:cNvPr id="3" name="內容版面配置區 2"/>
          <p:cNvSpPr>
            <a:spLocks noGrp="1"/>
          </p:cNvSpPr>
          <p:nvPr>
            <p:ph idx="1"/>
          </p:nvPr>
        </p:nvSpPr>
        <p:spPr>
          <a:xfrm>
            <a:off x="0" y="732454"/>
            <a:ext cx="9144000" cy="3219976"/>
          </a:xfrm>
        </p:spPr>
        <p:txBody>
          <a:bodyPr>
            <a:normAutofit lnSpcReduction="10000"/>
          </a:bodyPr>
          <a:lstStyle/>
          <a:p>
            <a:pPr algn="just">
              <a:lnSpc>
                <a:spcPct val="100000"/>
              </a:lnSpc>
              <a:spcBef>
                <a:spcPts val="600"/>
              </a:spcBef>
            </a:pPr>
            <a:r>
              <a:rPr lang="zh-TW" altLang="en-US" sz="3600" b="1" dirty="0">
                <a:solidFill>
                  <a:srgbClr val="0000FF"/>
                </a:solidFill>
                <a:latin typeface="標楷體" panose="03000509000000000000" pitchFamily="65" charset="-120"/>
                <a:ea typeface="標楷體" panose="03000509000000000000" pitchFamily="65" charset="-120"/>
              </a:rPr>
              <a:t>如何審視及處理關於</a:t>
            </a:r>
            <a:r>
              <a:rPr lang="zh-TW" altLang="en-US" sz="3600" b="1" dirty="0" smtClean="0">
                <a:solidFill>
                  <a:srgbClr val="0000FF"/>
                </a:solidFill>
                <a:latin typeface="標楷體" panose="03000509000000000000" pitchFamily="65" charset="-120"/>
                <a:ea typeface="標楷體" panose="03000509000000000000" pitchFamily="65" charset="-120"/>
              </a:rPr>
              <a:t>「</a:t>
            </a:r>
            <a:r>
              <a:rPr lang="en-US" altLang="zh-TW" sz="3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3600" b="1" dirty="0" smtClean="0">
                <a:solidFill>
                  <a:srgbClr val="0000FF"/>
                </a:solidFill>
                <a:latin typeface="標楷體" panose="03000509000000000000" pitchFamily="65" charset="-120"/>
                <a:ea typeface="標楷體" panose="03000509000000000000" pitchFamily="65" charset="-120"/>
              </a:rPr>
              <a:t>冠</a:t>
            </a:r>
            <a:r>
              <a:rPr lang="zh-TW" altLang="en-US" sz="3600" b="1" dirty="0">
                <a:solidFill>
                  <a:srgbClr val="0000FF"/>
                </a:solidFill>
                <a:latin typeface="標楷體" panose="03000509000000000000" pitchFamily="65" charset="-120"/>
                <a:ea typeface="標楷體" panose="03000509000000000000" pitchFamily="65" charset="-120"/>
              </a:rPr>
              <a:t>狀病毒病」的資訊？</a:t>
            </a:r>
          </a:p>
          <a:p>
            <a:pPr algn="just">
              <a:lnSpc>
                <a:spcPct val="100000"/>
              </a:lnSpc>
              <a:spcBef>
                <a:spcPts val="600"/>
              </a:spcBef>
            </a:pPr>
            <a:r>
              <a:rPr lang="zh-TW" altLang="en-US" sz="3600" b="1" dirty="0">
                <a:solidFill>
                  <a:srgbClr val="FF0000"/>
                </a:solidFill>
                <a:latin typeface="標楷體" panose="03000509000000000000" pitchFamily="65" charset="-120"/>
                <a:ea typeface="標楷體" panose="03000509000000000000" pitchFamily="65" charset="-120"/>
              </a:rPr>
              <a:t>參考答案</a:t>
            </a:r>
            <a:endParaRPr lang="en-US" altLang="zh-TW" sz="3600" b="1" dirty="0">
              <a:solidFill>
                <a:srgbClr val="FF0000"/>
              </a:solidFill>
              <a:latin typeface="標楷體" panose="03000509000000000000" pitchFamily="65" charset="-120"/>
              <a:ea typeface="標楷體" panose="03000509000000000000" pitchFamily="65" charset="-120"/>
            </a:endParaRPr>
          </a:p>
          <a:p>
            <a:pPr marL="360000" lvl="1" algn="just">
              <a:lnSpc>
                <a:spcPct val="100000"/>
              </a:lnSpc>
              <a:spcBef>
                <a:spcPts val="600"/>
              </a:spcBef>
            </a:pPr>
            <a:r>
              <a:rPr lang="zh-TW" altLang="en-US" sz="2800" b="1" dirty="0">
                <a:solidFill>
                  <a:srgbClr val="FF0000"/>
                </a:solidFill>
                <a:latin typeface="標楷體" panose="03000509000000000000" pitchFamily="65" charset="-120"/>
                <a:ea typeface="標楷體" panose="03000509000000000000" pitchFamily="65" charset="-120"/>
              </a:rPr>
              <a:t>鑑別資料來源的公信力及可靠性、辨明其立場及理據。</a:t>
            </a:r>
          </a:p>
          <a:p>
            <a:pPr marL="360000" lvl="1" algn="just">
              <a:lnSpc>
                <a:spcPct val="100000"/>
              </a:lnSpc>
              <a:spcBef>
                <a:spcPts val="600"/>
              </a:spcBef>
            </a:pPr>
            <a:r>
              <a:rPr lang="zh-TW" altLang="en-US" sz="2800" b="1" dirty="0">
                <a:solidFill>
                  <a:srgbClr val="FF0000"/>
                </a:solidFill>
                <a:latin typeface="標楷體" panose="03000509000000000000" pitchFamily="65" charset="-120"/>
                <a:ea typeface="標楷體" panose="03000509000000000000" pitchFamily="65" charset="-120"/>
              </a:rPr>
              <a:t>參考其他資料，以多角度理解及分析相關資訊。</a:t>
            </a:r>
          </a:p>
          <a:p>
            <a:pPr marL="360000" lvl="1" algn="just">
              <a:lnSpc>
                <a:spcPct val="100000"/>
              </a:lnSpc>
              <a:spcBef>
                <a:spcPts val="600"/>
              </a:spcBef>
            </a:pPr>
            <a:r>
              <a:rPr lang="zh-TW" altLang="en-US" sz="2800" b="1" dirty="0">
                <a:solidFill>
                  <a:srgbClr val="FF0000"/>
                </a:solidFill>
                <a:latin typeface="標楷體" panose="03000509000000000000" pitchFamily="65" charset="-120"/>
                <a:ea typeface="標楷體" panose="03000509000000000000" pitchFamily="65" charset="-120"/>
              </a:rPr>
              <a:t>串聯其他資訊作為對照。</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5" name="內容版面配置區 2">
            <a:extLst>
              <a:ext uri="{FF2B5EF4-FFF2-40B4-BE49-F238E27FC236}">
                <a16:creationId xmlns:a16="http://schemas.microsoft.com/office/drawing/2014/main" id="{A0A81C3A-241B-487F-A1A2-278784434424}"/>
              </a:ext>
            </a:extLst>
          </p:cNvPr>
          <p:cNvSpPr txBox="1">
            <a:spLocks/>
          </p:cNvSpPr>
          <p:nvPr/>
        </p:nvSpPr>
        <p:spPr>
          <a:xfrm>
            <a:off x="0" y="3952430"/>
            <a:ext cx="9144000" cy="28675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zh-HK" altLang="en-US" sz="3000" b="1" u="sng" dirty="0">
                <a:latin typeface="Times New Roman" panose="02020603050405020304" pitchFamily="18" charset="0"/>
                <a:ea typeface="標楷體" panose="03000509000000000000" pitchFamily="65" charset="-120"/>
                <a:cs typeface="Times New Roman" panose="02020603050405020304" pitchFamily="18" charset="0"/>
              </a:rPr>
              <a:t>參考資料</a:t>
            </a:r>
            <a:endParaRPr lang="en-US" altLang="zh-HK" sz="3000" b="1" u="sng"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0"/>
              </a:spcBef>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超市食米衞生紙被搶購一空 政府：食物日用品供應正常＞，</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《Now</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新聞台</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https://hk.news.yahoo.com/%E8%B6%85%E5%B8%82%E9%A3%9F%E7%B1%B3%E8%A1%9E%E7%94%9F%E7%B4%99%E8%A2%AB%E6%90%B6%E8%B3%BC-%E7%A9%BA-%E6%94%BF%E5%BA%9C-%E9%A3%9F%E7%89%A9%E6%97%A5%E7%94%A8%E5%93%81%E4%BE%9B%E6%87%89%E6%AD%A3%E5%B8%B8-102932385.html</a:t>
            </a:r>
          </a:p>
          <a:p>
            <a:pPr marL="0" indent="0" algn="just">
              <a:lnSpc>
                <a:spcPct val="100000"/>
              </a:lnSpc>
              <a:spcBef>
                <a:spcPts val="0"/>
              </a:spcBef>
              <a:buFont typeface="Arial" panose="020B0604020202020204" pitchFamily="34" charset="0"/>
              <a:buNone/>
            </a:pP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1697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0"/>
            <a:ext cx="7886700" cy="912087"/>
          </a:xfrm>
        </p:spPr>
        <p:txBody>
          <a:bodyPr>
            <a:normAutofit/>
          </a:bodyPr>
          <a:lstStyle/>
          <a:p>
            <a:pPr algn="ctr"/>
            <a:r>
              <a:rPr lang="zh-TW" altLang="en-US" sz="4800" b="1" dirty="0">
                <a:solidFill>
                  <a:srgbClr val="0000FF"/>
                </a:solidFill>
                <a:latin typeface="標楷體" panose="03000509000000000000" pitchFamily="65" charset="-120"/>
                <a:ea typeface="標楷體" panose="03000509000000000000" pitchFamily="65" charset="-120"/>
              </a:rPr>
              <a:t>小  結</a:t>
            </a:r>
            <a:endParaRPr lang="zh-HK" altLang="en-US" sz="4800" b="1" dirty="0">
              <a:solidFill>
                <a:srgbClr val="0000FF"/>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89249" y="905816"/>
            <a:ext cx="8612155" cy="5634943"/>
          </a:xfrm>
        </p:spPr>
        <p:txBody>
          <a:bodyPr>
            <a:normAutofit/>
          </a:bodyPr>
          <a:lstStyle/>
          <a:p>
            <a:pPr algn="just">
              <a:lnSpc>
                <a:spcPct val="120000"/>
              </a:lnSpc>
            </a:pPr>
            <a:r>
              <a:rPr lang="zh-TW" altLang="en-US" sz="3200" b="1" dirty="0">
                <a:latin typeface="標楷體" panose="03000509000000000000" pitchFamily="65" charset="-120"/>
                <a:ea typeface="標楷體" panose="03000509000000000000" pitchFamily="65" charset="-120"/>
              </a:rPr>
              <a:t>在對抗疫症的個人層面，首要是</a:t>
            </a:r>
            <a:r>
              <a:rPr lang="zh-TW" altLang="en-US" sz="3200" b="1" dirty="0">
                <a:solidFill>
                  <a:srgbClr val="0000FF"/>
                </a:solidFill>
                <a:latin typeface="標楷體" panose="03000509000000000000" pitchFamily="65" charset="-120"/>
                <a:ea typeface="標楷體" panose="03000509000000000000" pitchFamily="65" charset="-120"/>
              </a:rPr>
              <a:t>「疫境自強」</a:t>
            </a:r>
            <a:r>
              <a:rPr lang="zh-TW" altLang="en-US" sz="3200" b="1" dirty="0">
                <a:latin typeface="標楷體" panose="03000509000000000000" pitchFamily="65" charset="-120"/>
                <a:ea typeface="標楷體" panose="03000509000000000000" pitchFamily="65" charset="-120"/>
              </a:rPr>
              <a:t>，從保持個人衛生行為入手，透過</a:t>
            </a:r>
            <a:r>
              <a:rPr lang="zh-TW" altLang="en-US" sz="3200" b="1" dirty="0">
                <a:solidFill>
                  <a:srgbClr val="0000FF"/>
                </a:solidFill>
                <a:latin typeface="標楷體" panose="03000509000000000000" pitchFamily="65" charset="-120"/>
                <a:ea typeface="標楷體" panose="03000509000000000000" pitchFamily="65" charset="-120"/>
              </a:rPr>
              <a:t>抗疫力</a:t>
            </a:r>
            <a:r>
              <a:rPr lang="zh-TW" altLang="en-US" sz="3200" b="1" dirty="0">
                <a:latin typeface="標楷體" panose="03000509000000000000" pitchFamily="65" charset="-120"/>
                <a:ea typeface="標楷體" panose="03000509000000000000" pitchFamily="65" charset="-120"/>
              </a:rPr>
              <a:t>和</a:t>
            </a:r>
            <a:r>
              <a:rPr lang="zh-TW" altLang="en-US" sz="3200" b="1" dirty="0">
                <a:solidFill>
                  <a:srgbClr val="0000FF"/>
                </a:solidFill>
                <a:latin typeface="標楷體" panose="03000509000000000000" pitchFamily="65" charset="-120"/>
                <a:ea typeface="標楷體" panose="03000509000000000000" pitchFamily="65" charset="-120"/>
              </a:rPr>
              <a:t>公共衛生意識</a:t>
            </a:r>
            <a:r>
              <a:rPr lang="zh-TW" altLang="en-US" sz="3200" b="1" dirty="0">
                <a:latin typeface="標楷體" panose="03000509000000000000" pitchFamily="65" charset="-120"/>
                <a:ea typeface="標楷體" panose="03000509000000000000" pitchFamily="65" charset="-120"/>
              </a:rPr>
              <a:t>的提升，保障個人健康及社區衞生環境。</a:t>
            </a:r>
            <a:endParaRPr lang="en-US" altLang="zh-TW" sz="3200" b="1" dirty="0">
              <a:latin typeface="標楷體" panose="03000509000000000000" pitchFamily="65" charset="-120"/>
              <a:ea typeface="標楷體" panose="03000509000000000000" pitchFamily="65" charset="-120"/>
            </a:endParaRPr>
          </a:p>
          <a:p>
            <a:pPr algn="just">
              <a:lnSpc>
                <a:spcPct val="120000"/>
              </a:lnSpc>
            </a:pPr>
            <a:r>
              <a:rPr lang="zh-TW" altLang="en-US" sz="3200" b="1" dirty="0">
                <a:latin typeface="標楷體" panose="03000509000000000000" pitchFamily="65" charset="-120"/>
                <a:ea typeface="標楷體" panose="03000509000000000000" pitchFamily="65" charset="-120"/>
              </a:rPr>
              <a:t>培養</a:t>
            </a:r>
            <a:r>
              <a:rPr lang="zh-TW" altLang="en-US" sz="3200" b="1" dirty="0">
                <a:solidFill>
                  <a:srgbClr val="0000FF"/>
                </a:solidFill>
                <a:latin typeface="標楷體" panose="03000509000000000000" pitchFamily="65" charset="-120"/>
                <a:ea typeface="標楷體" panose="03000509000000000000" pitchFamily="65" charset="-120"/>
              </a:rPr>
              <a:t>資訊素養</a:t>
            </a:r>
            <a:r>
              <a:rPr lang="zh-TW" altLang="en-US" sz="3200" b="1" dirty="0">
                <a:latin typeface="標楷體" panose="03000509000000000000" pitchFamily="65" charset="-120"/>
                <a:ea typeface="標楷體" panose="03000509000000000000" pitchFamily="65" charset="-120"/>
              </a:rPr>
              <a:t>亦是理性面對疫症的重要一環，個人必須要時刻保持警惕，分辨網上資訊的真偽，避免受到失實的謠言影響。</a:t>
            </a:r>
            <a:endParaRPr lang="en-US" altLang="zh-TW" sz="3200" b="1" dirty="0">
              <a:latin typeface="標楷體" panose="03000509000000000000" pitchFamily="65" charset="-120"/>
              <a:ea typeface="標楷體" panose="03000509000000000000" pitchFamily="65" charset="-120"/>
            </a:endParaRPr>
          </a:p>
          <a:p>
            <a:pPr algn="just">
              <a:lnSpc>
                <a:spcPct val="120000"/>
              </a:lnSpc>
            </a:pPr>
            <a:r>
              <a:rPr lang="zh-TW" altLang="en-US" sz="3200" b="1" dirty="0">
                <a:latin typeface="標楷體" panose="03000509000000000000" pitchFamily="65" charset="-120"/>
                <a:ea typeface="標楷體" panose="03000509000000000000" pitchFamily="65" charset="-120"/>
              </a:rPr>
              <a:t>期望學生能夠培養相關價值觀：</a:t>
            </a:r>
            <a:r>
              <a:rPr lang="zh-TW" altLang="en-US" sz="3200" b="1" dirty="0">
                <a:solidFill>
                  <a:srgbClr val="FF0000"/>
                </a:solidFill>
                <a:latin typeface="標楷體" panose="03000509000000000000" pitchFamily="65" charset="-120"/>
                <a:ea typeface="標楷體" panose="03000509000000000000" pitchFamily="65" charset="-120"/>
              </a:rPr>
              <a:t>責任感、自我反省、理性、自律、尊重證據</a:t>
            </a:r>
            <a:endParaRPr lang="en-US" altLang="zh-TW" sz="3200" b="1" dirty="0">
              <a:latin typeface="標楷體" panose="03000509000000000000" pitchFamily="65" charset="-120"/>
              <a:ea typeface="標楷體" panose="03000509000000000000" pitchFamily="65" charset="-120"/>
            </a:endParaRPr>
          </a:p>
          <a:p>
            <a:pPr marL="914400" lvl="2" indent="0">
              <a:buNone/>
            </a:pPr>
            <a:endParaRPr lang="zh-HK"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9360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21A07-AA81-4A44-9E14-1A739B30D605}"/>
              </a:ext>
            </a:extLst>
          </p:cNvPr>
          <p:cNvSpPr>
            <a:spLocks noGrp="1"/>
          </p:cNvSpPr>
          <p:nvPr>
            <p:ph type="title"/>
          </p:nvPr>
        </p:nvSpPr>
        <p:spPr>
          <a:xfrm>
            <a:off x="0" y="0"/>
            <a:ext cx="9144000" cy="1325563"/>
          </a:xfrm>
        </p:spPr>
        <p:txBody>
          <a:bodyPr>
            <a:normAutofit/>
          </a:bodyPr>
          <a:lstStyle/>
          <a:p>
            <a:pPr algn="ctr"/>
            <a:r>
              <a:rPr lang="zh-HK" altLang="en-US" sz="4800" b="1" dirty="0">
                <a:solidFill>
                  <a:srgbClr val="0000FF"/>
                </a:solidFill>
                <a:latin typeface="標楷體" panose="03000509000000000000" pitchFamily="65" charset="-120"/>
                <a:ea typeface="標楷體" panose="03000509000000000000" pitchFamily="65" charset="-120"/>
              </a:rPr>
              <a:t>學習重點：</a:t>
            </a:r>
            <a:r>
              <a:rPr lang="zh-TW" altLang="en-US" sz="4800" b="1" dirty="0">
                <a:solidFill>
                  <a:srgbClr val="0000FF"/>
                </a:solidFill>
                <a:latin typeface="標楷體" panose="03000509000000000000" pitchFamily="65" charset="-120"/>
                <a:ea typeface="標楷體" panose="03000509000000000000" pitchFamily="65" charset="-120"/>
              </a:rPr>
              <a:t>「心繫家國齊抗疫」</a:t>
            </a:r>
            <a:endParaRPr lang="zh-HK" altLang="en-US" sz="4800" b="1" dirty="0">
              <a:solidFill>
                <a:srgbClr val="0000FF"/>
              </a:solidFill>
              <a:latin typeface="標楷體" panose="03000509000000000000" pitchFamily="65" charset="-120"/>
              <a:ea typeface="標楷體" panose="03000509000000000000" pitchFamily="65" charset="-120"/>
            </a:endParaRPr>
          </a:p>
        </p:txBody>
      </p:sp>
      <p:sp>
        <p:nvSpPr>
          <p:cNvPr id="3" name="矩形 2">
            <a:extLst>
              <a:ext uri="{FF2B5EF4-FFF2-40B4-BE49-F238E27FC236}">
                <a16:creationId xmlns:a16="http://schemas.microsoft.com/office/drawing/2014/main" id="{7F5475C1-E4CC-4434-9CC3-16E0AF8465B1}"/>
              </a:ext>
            </a:extLst>
          </p:cNvPr>
          <p:cNvSpPr/>
          <p:nvPr/>
        </p:nvSpPr>
        <p:spPr>
          <a:xfrm>
            <a:off x="1452795" y="1168402"/>
            <a:ext cx="4455636" cy="2492990"/>
          </a:xfrm>
          <a:prstGeom prst="rect">
            <a:avLst/>
          </a:prstGeom>
        </p:spPr>
        <p:txBody>
          <a:bodyPr wrap="square">
            <a:spAutoFit/>
          </a:bodyPr>
          <a:lstStyle/>
          <a:p>
            <a:pPr lvl="0" algn="ctr">
              <a:defRPr/>
            </a:pPr>
            <a:r>
              <a:rPr lang="zh-TW" altLang="en-US" sz="3900" b="1" dirty="0" smtClean="0">
                <a:solidFill>
                  <a:srgbClr val="006666"/>
                </a:solidFill>
                <a:latin typeface="標楷體" panose="03000509000000000000" pitchFamily="65" charset="-120"/>
                <a:ea typeface="標楷體" panose="03000509000000000000" pitchFamily="65" charset="-120"/>
              </a:rPr>
              <a:t>建立</a:t>
            </a:r>
            <a:r>
              <a:rPr lang="zh-TW" altLang="en-US" sz="3900" b="1" dirty="0">
                <a:solidFill>
                  <a:srgbClr val="006666"/>
                </a:solidFill>
                <a:latin typeface="標楷體" panose="03000509000000000000" pitchFamily="65" charset="-120"/>
                <a:ea typeface="標楷體" panose="03000509000000000000" pitchFamily="65" charset="-120"/>
              </a:rPr>
              <a:t>歸屬</a:t>
            </a:r>
            <a:r>
              <a:rPr kumimoji="0" lang="zh-TW" altLang="en-US" sz="3900" b="1" i="0" u="none" strike="noStrike" kern="1200" cap="none" spc="0" normalizeH="0" baseline="0" noProof="0" dirty="0" smtClean="0">
                <a:ln>
                  <a:noFill/>
                </a:ln>
                <a:solidFill>
                  <a:srgbClr val="006666"/>
                </a:solidFill>
                <a:effectLst/>
                <a:uLnTx/>
                <a:uFillTx/>
                <a:latin typeface="標楷體" panose="03000509000000000000" pitchFamily="65" charset="-120"/>
                <a:ea typeface="標楷體" panose="03000509000000000000" pitchFamily="65" charset="-120"/>
                <a:cs typeface="+mn-cs"/>
              </a:rPr>
              <a:t>感</a:t>
            </a:r>
            <a:endParaRPr kumimoji="0" lang="en-US" altLang="zh-TW" sz="3900" b="1" i="0" u="none" strike="noStrike" kern="1200" cap="none" spc="0" normalizeH="0" baseline="0" noProof="0" dirty="0" smtClean="0">
              <a:ln>
                <a:noFill/>
              </a:ln>
              <a:solidFill>
                <a:srgbClr val="006666"/>
              </a:solidFill>
              <a:effectLst/>
              <a:uLnTx/>
              <a:uFillTx/>
              <a:latin typeface="標楷體" panose="03000509000000000000" pitchFamily="65" charset="-120"/>
              <a:ea typeface="標楷體" panose="03000509000000000000" pitchFamily="65" charset="-120"/>
              <a:cs typeface="+mn-cs"/>
            </a:endParaRPr>
          </a:p>
          <a:p>
            <a:pPr lvl="0" algn="ctr">
              <a:defRPr/>
            </a:pPr>
            <a:r>
              <a:rPr lang="zh-TW" altLang="en-US" sz="3900" b="1" dirty="0" smtClean="0">
                <a:solidFill>
                  <a:srgbClr val="006666"/>
                </a:solidFill>
                <a:latin typeface="標楷體" panose="03000509000000000000" pitchFamily="65" charset="-120"/>
                <a:ea typeface="標楷體" panose="03000509000000000000" pitchFamily="65" charset="-120"/>
              </a:rPr>
              <a:t>加強</a:t>
            </a:r>
            <a:r>
              <a:rPr lang="zh-TW" altLang="en-US" sz="3900" b="1" dirty="0">
                <a:solidFill>
                  <a:srgbClr val="006666"/>
                </a:solidFill>
                <a:latin typeface="標楷體" panose="03000509000000000000" pitchFamily="65" charset="-120"/>
                <a:ea typeface="標楷體" panose="03000509000000000000" pitchFamily="65" charset="-120"/>
              </a:rPr>
              <a:t>責任感</a:t>
            </a:r>
          </a:p>
          <a:p>
            <a:pPr lvl="0" algn="ctr"/>
            <a:r>
              <a:rPr lang="zh-HK" altLang="en-US" sz="3900" b="1" dirty="0">
                <a:solidFill>
                  <a:srgbClr val="006666"/>
                </a:solidFill>
                <a:latin typeface="標楷體" panose="03000509000000000000" pitchFamily="65" charset="-120"/>
                <a:ea typeface="標楷體" panose="03000509000000000000" pitchFamily="65" charset="-120"/>
              </a:rPr>
              <a:t>提升公民意識</a:t>
            </a:r>
            <a:endParaRPr lang="en-US" altLang="zh-TW" sz="3900" b="1" dirty="0" smtClean="0">
              <a:solidFill>
                <a:srgbClr val="006666"/>
              </a:solidFill>
              <a:latin typeface="標楷體" panose="03000509000000000000" pitchFamily="65" charset="-120"/>
              <a:ea typeface="標楷體" panose="03000509000000000000" pitchFamily="65" charset="-120"/>
            </a:endParaRPr>
          </a:p>
          <a:p>
            <a:pPr lvl="0" algn="ctr"/>
            <a:r>
              <a:rPr lang="zh-TW" altLang="en-US" sz="3900" b="1" dirty="0" smtClean="0">
                <a:solidFill>
                  <a:srgbClr val="006666"/>
                </a:solidFill>
                <a:latin typeface="標楷體" panose="03000509000000000000" pitchFamily="65" charset="-120"/>
                <a:ea typeface="標楷體" panose="03000509000000000000" pitchFamily="65" charset="-120"/>
              </a:rPr>
              <a:t>培養</a:t>
            </a:r>
            <a:r>
              <a:rPr lang="zh-TW" altLang="en-US" sz="3900" b="1" dirty="0">
                <a:solidFill>
                  <a:srgbClr val="006666"/>
                </a:solidFill>
                <a:latin typeface="標楷體" panose="03000509000000000000" pitchFamily="65" charset="-120"/>
                <a:ea typeface="標楷體" panose="03000509000000000000" pitchFamily="65" charset="-120"/>
              </a:rPr>
              <a:t>愛國心</a:t>
            </a:r>
            <a:endParaRPr kumimoji="0" lang="zh-TW" altLang="en-US" sz="3900" b="1" i="0" u="none" strike="noStrike" kern="1200" cap="none" spc="0" normalizeH="0" baseline="0" noProof="0" dirty="0">
              <a:ln>
                <a:noFill/>
              </a:ln>
              <a:solidFill>
                <a:srgbClr val="006666"/>
              </a:solidFill>
              <a:effectLst/>
              <a:uLnTx/>
              <a:uFillTx/>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41C16B95-EC27-4FC8-9BEF-3A1D99F9088C}"/>
              </a:ext>
            </a:extLst>
          </p:cNvPr>
          <p:cNvSpPr/>
          <p:nvPr/>
        </p:nvSpPr>
        <p:spPr>
          <a:xfrm>
            <a:off x="1394613" y="3784074"/>
            <a:ext cx="4572000" cy="2523768"/>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sng"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建議學習活動</a:t>
            </a:r>
            <a:endParaRPr kumimoji="0" lang="en-US" altLang="zh-TW" sz="3600" b="1" i="0" u="sng"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4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rPr>
              <a:t>課前閱讀資料</a:t>
            </a:r>
            <a:endParaRPr kumimoji="0" lang="en-US" altLang="zh-TW" sz="36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rPr>
              <a:t>個案</a:t>
            </a:r>
            <a:r>
              <a:rPr kumimoji="0" lang="en-US" altLang="zh-TW" sz="36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rPr>
              <a:t>/</a:t>
            </a:r>
            <a:r>
              <a:rPr kumimoji="0" lang="zh-TW" altLang="en-US" sz="36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rPr>
              <a:t>情境分析</a:t>
            </a:r>
            <a:endParaRPr kumimoji="0" lang="en-US" altLang="zh-TW" sz="36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rPr>
              <a:t>小組討論及匯報</a:t>
            </a:r>
            <a:endParaRPr kumimoji="0" lang="en-US" altLang="zh-TW" sz="1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endParaRPr>
          </a:p>
        </p:txBody>
      </p:sp>
      <p:pic>
        <p:nvPicPr>
          <p:cNvPr id="7" name="圖片 6"/>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l="13720" t="35565" r="48354" b="18855"/>
          <a:stretch/>
        </p:blipFill>
        <p:spPr bwMode="auto">
          <a:xfrm>
            <a:off x="5301762" y="2584938"/>
            <a:ext cx="3569676" cy="2353727"/>
          </a:xfrm>
          <a:prstGeom prst="rect">
            <a:avLst/>
          </a:prstGeom>
          <a:ln w="19050">
            <a:solidFill>
              <a:srgbClr val="00206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677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61366"/>
            <a:ext cx="9144000" cy="755779"/>
          </a:xfrm>
        </p:spPr>
        <p:txBody>
          <a:bodyPr>
            <a:normAutofit/>
          </a:bodyPr>
          <a:lstStyle/>
          <a:p>
            <a:pPr algn="ctr"/>
            <a:r>
              <a:rPr lang="zh-TW" altLang="en-US" sz="4800" b="1" dirty="0">
                <a:solidFill>
                  <a:srgbClr val="3333FF"/>
                </a:solidFill>
                <a:latin typeface="標楷體" panose="03000509000000000000" pitchFamily="65" charset="-120"/>
                <a:ea typeface="標楷體" panose="03000509000000000000" pitchFamily="65" charset="-120"/>
              </a:rPr>
              <a:t>社區抗疫措施</a:t>
            </a:r>
            <a:endParaRPr lang="zh-HK" altLang="en-US" sz="4800" b="1" dirty="0">
              <a:solidFill>
                <a:srgbClr val="3333FF"/>
              </a:solidFill>
            </a:endParaRPr>
          </a:p>
        </p:txBody>
      </p:sp>
      <p:sp>
        <p:nvSpPr>
          <p:cNvPr id="6" name="內容版面配置區 2">
            <a:extLst>
              <a:ext uri="{FF2B5EF4-FFF2-40B4-BE49-F238E27FC236}">
                <a16:creationId xmlns:a16="http://schemas.microsoft.com/office/drawing/2014/main" id="{3DB9197F-A904-440F-91F3-093476B21B6E}"/>
              </a:ext>
            </a:extLst>
          </p:cNvPr>
          <p:cNvSpPr>
            <a:spLocks noGrp="1"/>
          </p:cNvSpPr>
          <p:nvPr>
            <p:ph idx="1"/>
          </p:nvPr>
        </p:nvSpPr>
        <p:spPr>
          <a:xfrm>
            <a:off x="110354" y="917145"/>
            <a:ext cx="8787462" cy="1201733"/>
          </a:xfrm>
        </p:spPr>
        <p:txBody>
          <a:bodyPr>
            <a:normAutofit/>
          </a:bodyPr>
          <a:lstStyle/>
          <a:p>
            <a:pPr algn="just">
              <a:lnSpc>
                <a:spcPct val="100000"/>
              </a:lnSpc>
              <a:spcBef>
                <a:spcPts val="600"/>
              </a:spcBef>
            </a:pPr>
            <a:r>
              <a:rPr lang="zh-TW" altLang="en-US" sz="3600" b="1" dirty="0">
                <a:solidFill>
                  <a:srgbClr val="3333FF"/>
                </a:solidFill>
                <a:latin typeface="標楷體" panose="03000509000000000000" pitchFamily="65" charset="-120"/>
                <a:ea typeface="標楷體" panose="03000509000000000000" pitchFamily="65" charset="-120"/>
              </a:rPr>
              <a:t>學生閱讀關於社區抗疫措施的新聞報道及流動通訊</a:t>
            </a:r>
            <a:r>
              <a:rPr lang="zh-HK" altLang="en-US" sz="3600" b="1" dirty="0">
                <a:solidFill>
                  <a:srgbClr val="3333FF"/>
                </a:solidFill>
                <a:latin typeface="標楷體" panose="03000509000000000000" pitchFamily="65" charset="-120"/>
                <a:ea typeface="標楷體" panose="03000509000000000000" pitchFamily="65" charset="-120"/>
                <a:cs typeface="Times New Roman" panose="02020603050405020304" pitchFamily="18" charset="0"/>
              </a:rPr>
              <a:t>資料</a:t>
            </a:r>
            <a:r>
              <a:rPr lang="zh-TW" altLang="en-US" sz="3600" b="1" dirty="0">
                <a:solidFill>
                  <a:srgbClr val="3333FF"/>
                </a:solidFill>
                <a:latin typeface="標楷體" panose="03000509000000000000" pitchFamily="65" charset="-120"/>
                <a:ea typeface="標楷體" panose="03000509000000000000" pitchFamily="65" charset="-120"/>
              </a:rPr>
              <a:t>，然後討論問題</a:t>
            </a:r>
            <a:r>
              <a:rPr lang="zh-TW" altLang="en-US" sz="3600" b="1" dirty="0" smtClean="0">
                <a:solidFill>
                  <a:srgbClr val="3333FF"/>
                </a:solidFill>
                <a:latin typeface="標楷體" panose="03000509000000000000" pitchFamily="65" charset="-120"/>
                <a:ea typeface="標楷體" panose="03000509000000000000" pitchFamily="65" charset="-120"/>
              </a:rPr>
              <a:t>。</a:t>
            </a:r>
            <a:endParaRPr lang="en-US" altLang="zh-TW" sz="3600" b="1" dirty="0">
              <a:solidFill>
                <a:srgbClr val="3333FF"/>
              </a:solidFill>
              <a:latin typeface="標楷體" panose="03000509000000000000" pitchFamily="65" charset="-120"/>
              <a:ea typeface="標楷體" panose="03000509000000000000" pitchFamily="65" charset="-120"/>
            </a:endParaRPr>
          </a:p>
        </p:txBody>
      </p:sp>
      <p:pic>
        <p:nvPicPr>
          <p:cNvPr id="4" name="圖片 3"/>
          <p:cNvPicPr/>
          <p:nvPr/>
        </p:nvPicPr>
        <p:blipFill rotWithShape="1">
          <a:blip r:embed="rId2"/>
          <a:srcRect l="7785" t="24544" r="66609" b="29347"/>
          <a:stretch/>
        </p:blipFill>
        <p:spPr bwMode="auto">
          <a:xfrm>
            <a:off x="6532685" y="3097113"/>
            <a:ext cx="2479430" cy="1905709"/>
          </a:xfrm>
          <a:prstGeom prst="rect">
            <a:avLst/>
          </a:prstGeom>
          <a:ln w="19050">
            <a:solidFill>
              <a:srgbClr val="002060"/>
            </a:solidFill>
          </a:ln>
          <a:extLst>
            <a:ext uri="{53640926-AAD7-44D8-BBD7-CCE9431645EC}">
              <a14:shadowObscured xmlns:a14="http://schemas.microsoft.com/office/drawing/2010/main"/>
            </a:ext>
          </a:extLst>
        </p:spPr>
      </p:pic>
      <p:sp>
        <p:nvSpPr>
          <p:cNvPr id="5" name="內容版面配置區 2">
            <a:extLst>
              <a:ext uri="{FF2B5EF4-FFF2-40B4-BE49-F238E27FC236}">
                <a16:creationId xmlns:a16="http://schemas.microsoft.com/office/drawing/2014/main" id="{3DB9197F-A904-440F-91F3-093476B21B6E}"/>
              </a:ext>
            </a:extLst>
          </p:cNvPr>
          <p:cNvSpPr txBox="1">
            <a:spLocks/>
          </p:cNvSpPr>
          <p:nvPr/>
        </p:nvSpPr>
        <p:spPr>
          <a:xfrm>
            <a:off x="110354" y="2191802"/>
            <a:ext cx="6492669" cy="42526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None/>
            </a:pPr>
            <a:r>
              <a:rPr lang="zh-HK" altLang="en-US" sz="3200" b="1" u="sng" dirty="0" smtClean="0">
                <a:latin typeface="Times New Roman" panose="02020603050405020304" pitchFamily="18" charset="0"/>
                <a:ea typeface="標楷體" panose="03000509000000000000" pitchFamily="65" charset="-120"/>
                <a:cs typeface="Times New Roman" panose="02020603050405020304" pitchFamily="18" charset="0"/>
              </a:rPr>
              <a:t>參考資料網址</a:t>
            </a:r>
            <a:endParaRPr lang="en-US" altLang="zh-HK" sz="3200" b="1" u="sng"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0" lvl="1" indent="-342900" algn="just">
              <a:lnSpc>
                <a:spcPct val="100000"/>
              </a:lnSpc>
              <a:spcBef>
                <a:spcPts val="600"/>
              </a:spcBef>
            </a:pP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特首呼籲各界同心抗疫</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日。取自政府新聞網：</a:t>
            </a:r>
          </a:p>
          <a:p>
            <a:pPr marL="74250" lvl="1" indent="0" algn="just">
              <a:lnSpc>
                <a:spcPct val="100000"/>
              </a:lnSpc>
              <a:spcBef>
                <a:spcPts val="600"/>
              </a:spcBef>
              <a:buFont typeface="Arial" panose="020B0604020202020204" pitchFamily="34" charset="0"/>
              <a:buNone/>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https://www.news.gov.hk/chi/2020/02/20200203/20200203_182546_833.html?type=ticker</a:t>
            </a:r>
          </a:p>
          <a:p>
            <a:pPr marL="360000" lvl="1" indent="-342900">
              <a:lnSpc>
                <a:spcPct val="100000"/>
              </a:lnSpc>
              <a:spcBef>
                <a:spcPts val="600"/>
              </a:spcBef>
            </a:pP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齊心挺過關鍵期 愛在疫症蔓延時</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香港經濟日報</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2020</a:t>
            </a:r>
            <a:r>
              <a:rPr lang="zh-HK" altLang="en-US" b="1"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2</a:t>
            </a:r>
            <a:r>
              <a:rPr lang="zh-HK" altLang="en-US" b="1"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6</a:t>
            </a:r>
            <a:r>
              <a:rPr lang="zh-HK" altLang="en-US" b="1"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74250" lvl="1" indent="0" algn="just">
              <a:lnSpc>
                <a:spcPct val="100000"/>
              </a:lnSpc>
              <a:spcBef>
                <a:spcPts val="600"/>
              </a:spcBef>
              <a:buFont typeface="Arial" panose="020B0604020202020204" pitchFamily="34" charset="0"/>
              <a:buNone/>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https://paper.hket.com/article/2557276/%E9%BD%8A%E5%BF%83%E6%8C%BA%E9%81%8E%E9%97%9C%E9%8D%B5%E6%9C%9F%20%E6%84%9B%E5%9C%A8%E7%96%AB%E7%97%87%E8%94%93%E5%BB%B6%E6%99%82</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0209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52F77AB4-8237-472B-B218-D278CCD48021}"/>
              </a:ext>
            </a:extLst>
          </p:cNvPr>
          <p:cNvSpPr txBox="1">
            <a:spLocks/>
          </p:cNvSpPr>
          <p:nvPr/>
        </p:nvSpPr>
        <p:spPr>
          <a:xfrm>
            <a:off x="0" y="0"/>
            <a:ext cx="9144000" cy="843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800" b="1" dirty="0">
                <a:solidFill>
                  <a:srgbClr val="3333FF"/>
                </a:solidFill>
                <a:latin typeface="標楷體" panose="03000509000000000000" pitchFamily="65" charset="-120"/>
                <a:ea typeface="標楷體" panose="03000509000000000000" pitchFamily="65" charset="-120"/>
              </a:rPr>
              <a:t>社區抗疫措施</a:t>
            </a:r>
            <a:endParaRPr lang="zh-HK" altLang="en-US" sz="4800" b="1" dirty="0">
              <a:solidFill>
                <a:srgbClr val="3333FF"/>
              </a:solidFill>
            </a:endParaRPr>
          </a:p>
        </p:txBody>
      </p:sp>
      <p:graphicFrame>
        <p:nvGraphicFramePr>
          <p:cNvPr id="6" name="表格 5">
            <a:extLst>
              <a:ext uri="{FF2B5EF4-FFF2-40B4-BE49-F238E27FC236}">
                <a16:creationId xmlns:a16="http://schemas.microsoft.com/office/drawing/2014/main" id="{FD98CC55-76B4-44D7-83D8-D54F82128FE4}"/>
              </a:ext>
            </a:extLst>
          </p:cNvPr>
          <p:cNvGraphicFramePr>
            <a:graphicFrameLocks noGrp="1"/>
          </p:cNvGraphicFramePr>
          <p:nvPr>
            <p:extLst>
              <p:ext uri="{D42A27DB-BD31-4B8C-83A1-F6EECF244321}">
                <p14:modId xmlns:p14="http://schemas.microsoft.com/office/powerpoint/2010/main" val="1846093764"/>
              </p:ext>
            </p:extLst>
          </p:nvPr>
        </p:nvGraphicFramePr>
        <p:xfrm>
          <a:off x="430825" y="843549"/>
          <a:ext cx="8405445" cy="5838605"/>
        </p:xfrm>
        <a:graphic>
          <a:graphicData uri="http://schemas.openxmlformats.org/drawingml/2006/table">
            <a:tbl>
              <a:tblPr firstRow="1" firstCol="1" bandRow="1">
                <a:tableStyleId>{5C22544A-7EE6-4342-B048-85BDC9FD1C3A}</a:tableStyleId>
              </a:tblPr>
              <a:tblGrid>
                <a:gridCol w="8405445">
                  <a:extLst>
                    <a:ext uri="{9D8B030D-6E8A-4147-A177-3AD203B41FA5}">
                      <a16:colId xmlns:a16="http://schemas.microsoft.com/office/drawing/2014/main" val="1560131921"/>
                    </a:ext>
                  </a:extLst>
                </a:gridCol>
              </a:tblGrid>
              <a:tr h="5838605">
                <a:tc>
                  <a:txBody>
                    <a:bodyPr/>
                    <a:lstStyle/>
                    <a:p>
                      <a:pPr marL="107315" marR="109855" indent="-635" algn="ctr">
                        <a:spcAft>
                          <a:spcPts val="0"/>
                        </a:spcAft>
                      </a:pPr>
                      <a:endParaRPr lang="en-US" altLang="zh-TW" sz="1100" b="1" u="heavy" kern="100" dirty="0" smtClean="0">
                        <a:solidFill>
                          <a:schemeClr val="tx1"/>
                        </a:solidFill>
                        <a:effectLst/>
                        <a:latin typeface="標楷體" panose="03000509000000000000" pitchFamily="65" charset="-120"/>
                        <a:ea typeface="標楷體" panose="03000509000000000000" pitchFamily="65" charset="-120"/>
                      </a:endParaRPr>
                    </a:p>
                    <a:p>
                      <a:pPr marL="107315" marR="109855" indent="-635" algn="ctr">
                        <a:spcAft>
                          <a:spcPts val="0"/>
                        </a:spcAft>
                      </a:pPr>
                      <a:r>
                        <a:rPr lang="zh-TW" sz="3200" b="1" u="heavy" kern="100" dirty="0" smtClean="0">
                          <a:solidFill>
                            <a:schemeClr val="tx1"/>
                          </a:solidFill>
                          <a:effectLst/>
                          <a:latin typeface="標楷體" panose="03000509000000000000" pitchFamily="65" charset="-120"/>
                          <a:ea typeface="標楷體" panose="03000509000000000000" pitchFamily="65" charset="-120"/>
                        </a:rPr>
                        <a:t>某</a:t>
                      </a:r>
                      <a:r>
                        <a:rPr lang="zh-TW" sz="3200" b="1" u="heavy" kern="100" dirty="0">
                          <a:solidFill>
                            <a:schemeClr val="tx1"/>
                          </a:solidFill>
                          <a:effectLst/>
                          <a:latin typeface="標楷體" panose="03000509000000000000" pitchFamily="65" charset="-120"/>
                          <a:ea typeface="標楷體" panose="03000509000000000000" pitchFamily="65" charset="-120"/>
                        </a:rPr>
                        <a:t>公司給客人的</a:t>
                      </a:r>
                      <a:r>
                        <a:rPr lang="zh-HK" altLang="en-US" sz="3200" b="1" u="heavy" kern="100" dirty="0">
                          <a:solidFill>
                            <a:schemeClr val="tx1"/>
                          </a:solidFill>
                          <a:effectLst/>
                          <a:latin typeface="標楷體" panose="03000509000000000000" pitchFamily="65" charset="-120"/>
                          <a:ea typeface="標楷體" panose="03000509000000000000" pitchFamily="65" charset="-120"/>
                        </a:rPr>
                        <a:t>流動通訊訊息</a:t>
                      </a:r>
                      <a:r>
                        <a:rPr lang="en-US" altLang="zh-HK" sz="2400" b="0" u="heavy" kern="100" dirty="0">
                          <a:solidFill>
                            <a:schemeClr val="tx1"/>
                          </a:solidFill>
                          <a:effectLst/>
                          <a:latin typeface="標楷體" panose="03000509000000000000" pitchFamily="65" charset="-120"/>
                          <a:ea typeface="標楷體" panose="03000509000000000000" pitchFamily="65" charset="-120"/>
                        </a:rPr>
                        <a:t/>
                      </a:r>
                      <a:br>
                        <a:rPr lang="en-US" altLang="zh-HK" sz="2400" b="0" u="heavy" kern="100" dirty="0">
                          <a:solidFill>
                            <a:schemeClr val="tx1"/>
                          </a:solidFill>
                          <a:effectLst/>
                          <a:latin typeface="標楷體" panose="03000509000000000000" pitchFamily="65" charset="-120"/>
                          <a:ea typeface="標楷體" panose="03000509000000000000" pitchFamily="65" charset="-120"/>
                        </a:rPr>
                      </a:br>
                      <a:endParaRPr lang="en-US" altLang="zh-HK" sz="2400" b="0" u="heavy" kern="100" dirty="0">
                        <a:solidFill>
                          <a:schemeClr val="tx1"/>
                        </a:solidFill>
                        <a:effectLst/>
                        <a:latin typeface="標楷體" panose="03000509000000000000" pitchFamily="65" charset="-120"/>
                        <a:ea typeface="標楷體" panose="03000509000000000000" pitchFamily="65" charset="-120"/>
                      </a:endParaRPr>
                    </a:p>
                    <a:p>
                      <a:pPr marL="107315" marR="109855" indent="-635" algn="l">
                        <a:spcAft>
                          <a:spcPts val="0"/>
                        </a:spcAft>
                      </a:pPr>
                      <a:r>
                        <a:rPr lang="zh-TW"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由於近日肺炎及流感肆虐，本公司會採取以下措施，好讓客人放心享用本公司的預約服務：</a:t>
                      </a:r>
                    </a:p>
                    <a:p>
                      <a:pPr marL="288000" marR="109855" lvl="1" indent="-288000" algn="just">
                        <a:spcAft>
                          <a:spcPts val="0"/>
                        </a:spcAft>
                        <a:buFont typeface="Arial" panose="020B0604020202020204" pitchFamily="34" charset="0"/>
                        <a:buChar char="•"/>
                      </a:pPr>
                      <a:r>
                        <a:rPr lang="zh-TW"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客人如在</a:t>
                      </a:r>
                      <a:r>
                        <a:rPr lang="en-US"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r>
                        <a:rPr lang="zh-TW"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天內曾到訪內地任何地方，請致電本公司更改預約日期；同時建議客人進行自我隔離</a:t>
                      </a:r>
                      <a:r>
                        <a:rPr lang="en-US"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r>
                        <a:rPr lang="zh-TW"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天。</a:t>
                      </a:r>
                    </a:p>
                    <a:p>
                      <a:pPr marL="288000" marR="109855" lvl="1" indent="-288000" algn="just">
                        <a:spcAft>
                          <a:spcPts val="0"/>
                        </a:spcAft>
                        <a:buFont typeface="Arial" panose="020B0604020202020204" pitchFamily="34" charset="0"/>
                        <a:buChar char="•"/>
                      </a:pPr>
                      <a:r>
                        <a:rPr lang="zh-TW"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本公司承諾所有當值員工並沒有在</a:t>
                      </a:r>
                      <a:r>
                        <a:rPr lang="en-US"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r>
                        <a:rPr lang="zh-TW"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天到訪內地，否則會被要求休息至完成自我隔離期之後才可復工。</a:t>
                      </a:r>
                    </a:p>
                    <a:p>
                      <a:pPr marL="288000" marR="109855" lvl="1" indent="-288000" algn="just">
                        <a:spcAft>
                          <a:spcPts val="0"/>
                        </a:spcAft>
                        <a:buFont typeface="Arial" panose="020B0604020202020204" pitchFamily="34" charset="0"/>
                        <a:buChar char="•"/>
                      </a:pPr>
                      <a:r>
                        <a:rPr lang="zh-TW"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本公司會每</a:t>
                      </a:r>
                      <a:r>
                        <a:rPr lang="en-US"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小時噴灑空氣消毒噴霧，確保全店清潔衛生；</a:t>
                      </a:r>
                      <a:r>
                        <a:rPr lang="zh-TW" altLang="en-US"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亦</a:t>
                      </a:r>
                      <a:r>
                        <a:rPr lang="zh-TW" altLang="zh-HK"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會於接待處提供消毒搓手液，方便客人消毒雙手。</a:t>
                      </a:r>
                      <a:endParaRPr lang="zh-TW"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88000" marR="109855" lvl="1" indent="-288000" algn="just">
                        <a:spcAft>
                          <a:spcPts val="0"/>
                        </a:spcAft>
                        <a:buFont typeface="Arial" panose="020B0604020202020204" pitchFamily="34" charset="0"/>
                        <a:buChar char="•"/>
                      </a:pPr>
                      <a:r>
                        <a:rPr lang="zh-TW"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本公司</a:t>
                      </a:r>
                      <a:r>
                        <a:rPr lang="zh-TW" altLang="zh-HK" sz="2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所有員工均會戴上口罩，並會定時使用酒精消毒雙手。</a:t>
                      </a:r>
                      <a:r>
                        <a:rPr lang="en-US" sz="2600" b="1" kern="100" dirty="0">
                          <a:solidFill>
                            <a:schemeClr val="tx1"/>
                          </a:solidFill>
                          <a:effectLst/>
                          <a:latin typeface="標楷體" panose="03000509000000000000" pitchFamily="65" charset="-120"/>
                          <a:ea typeface="標楷體" panose="03000509000000000000" pitchFamily="65" charset="-120"/>
                        </a:rPr>
                        <a:t> </a:t>
                      </a:r>
                      <a:endParaRPr lang="zh-TW" sz="2600" b="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7058" marR="67058" marT="0" marB="0">
                    <a:solidFill>
                      <a:srgbClr val="CCCCFF"/>
                    </a:solidFill>
                  </a:tcPr>
                </a:tc>
                <a:extLst>
                  <a:ext uri="{0D108BD9-81ED-4DB2-BD59-A6C34878D82A}">
                    <a16:rowId xmlns:a16="http://schemas.microsoft.com/office/drawing/2014/main" val="583613604"/>
                  </a:ext>
                </a:extLst>
              </a:tr>
            </a:tbl>
          </a:graphicData>
        </a:graphic>
      </p:graphicFrame>
      <p:sp>
        <p:nvSpPr>
          <p:cNvPr id="7" name="Rectangle 1">
            <a:extLst>
              <a:ext uri="{FF2B5EF4-FFF2-40B4-BE49-F238E27FC236}">
                <a16:creationId xmlns:a16="http://schemas.microsoft.com/office/drawing/2014/main" id="{DF16F1F4-1E29-4D2D-924B-23173CF85C84}"/>
              </a:ext>
            </a:extLst>
          </p:cNvPr>
          <p:cNvSpPr>
            <a:spLocks noChangeArrowheads="1"/>
          </p:cNvSpPr>
          <p:nvPr/>
        </p:nvSpPr>
        <p:spPr bwMode="auto">
          <a:xfrm>
            <a:off x="1889125" y="1624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pic>
        <p:nvPicPr>
          <p:cNvPr id="8" name="圖片 7">
            <a:extLst>
              <a:ext uri="{FF2B5EF4-FFF2-40B4-BE49-F238E27FC236}">
                <a16:creationId xmlns:a16="http://schemas.microsoft.com/office/drawing/2014/main" id="{E692E67E-51DB-4A9B-9967-24FC1141A7E2}"/>
              </a:ext>
            </a:extLst>
          </p:cNvPr>
          <p:cNvPicPr/>
          <p:nvPr/>
        </p:nvPicPr>
        <p:blipFill rotWithShape="1">
          <a:blip r:embed="rId2" cstate="print">
            <a:extLst>
              <a:ext uri="{28A0092B-C50C-407E-A947-70E740481C1C}">
                <a14:useLocalDpi xmlns:a14="http://schemas.microsoft.com/office/drawing/2010/main" val="0"/>
              </a:ext>
            </a:extLst>
          </a:blip>
          <a:srcRect t="2941" r="52591" b="7168"/>
          <a:stretch/>
        </p:blipFill>
        <p:spPr bwMode="auto">
          <a:xfrm>
            <a:off x="4299301" y="5811715"/>
            <a:ext cx="835407" cy="7918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643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0"/>
            <a:ext cx="7886700" cy="760768"/>
          </a:xfrm>
        </p:spPr>
        <p:txBody>
          <a:bodyPr>
            <a:normAutofit/>
          </a:bodyPr>
          <a:lstStyle/>
          <a:p>
            <a:pPr algn="ctr"/>
            <a:r>
              <a:rPr lang="zh-TW" altLang="en-US" sz="4800" b="1" dirty="0">
                <a:solidFill>
                  <a:srgbClr val="3333FF"/>
                </a:solidFill>
                <a:latin typeface="標楷體" panose="03000509000000000000" pitchFamily="65" charset="-120"/>
                <a:ea typeface="標楷體" panose="03000509000000000000" pitchFamily="65" charset="-120"/>
              </a:rPr>
              <a:t>討論以下問題</a:t>
            </a:r>
            <a:endParaRPr lang="zh-HK" altLang="en-US" sz="4800" b="1" dirty="0">
              <a:solidFill>
                <a:srgbClr val="3333FF"/>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2617" y="760769"/>
            <a:ext cx="8798766" cy="5845304"/>
          </a:xfrm>
        </p:spPr>
        <p:txBody>
          <a:bodyPr>
            <a:normAutofit/>
          </a:bodyPr>
          <a:lstStyle/>
          <a:p>
            <a:pPr algn="just">
              <a:lnSpc>
                <a:spcPct val="100000"/>
              </a:lnSpc>
              <a:spcBef>
                <a:spcPts val="0"/>
              </a:spcBef>
            </a:pPr>
            <a:r>
              <a:rPr lang="zh-TW" altLang="en-US" sz="3600" b="1" dirty="0">
                <a:solidFill>
                  <a:srgbClr val="0000FF"/>
                </a:solidFill>
                <a:latin typeface="標楷體" panose="03000509000000000000" pitchFamily="65" charset="-120"/>
                <a:ea typeface="標楷體" panose="03000509000000000000" pitchFamily="65" charset="-120"/>
              </a:rPr>
              <a:t>香港市民及企業應怎樣協助特區政府控制及預防疫症在社區爆發？</a:t>
            </a:r>
            <a:endParaRPr lang="en-US" altLang="zh-TW" sz="3600" b="1" dirty="0">
              <a:solidFill>
                <a:srgbClr val="0000FF"/>
              </a:solidFill>
              <a:latin typeface="標楷體" panose="03000509000000000000" pitchFamily="65" charset="-120"/>
              <a:ea typeface="標楷體" panose="03000509000000000000" pitchFamily="65" charset="-120"/>
            </a:endParaRPr>
          </a:p>
          <a:p>
            <a:pPr algn="just">
              <a:lnSpc>
                <a:spcPct val="100000"/>
              </a:lnSpc>
              <a:spcBef>
                <a:spcPts val="600"/>
              </a:spcBef>
            </a:pPr>
            <a:r>
              <a:rPr lang="zh-TW" altLang="en-US" sz="3600" b="1" dirty="0">
                <a:solidFill>
                  <a:srgbClr val="FF0000"/>
                </a:solidFill>
                <a:latin typeface="標楷體" panose="03000509000000000000" pitchFamily="65" charset="-120"/>
                <a:ea typeface="標楷體" panose="03000509000000000000" pitchFamily="65" charset="-120"/>
              </a:rPr>
              <a:t>參考答案</a:t>
            </a:r>
          </a:p>
          <a:p>
            <a:pPr marL="0" indent="0" algn="just">
              <a:lnSpc>
                <a:spcPct val="100000"/>
              </a:lnSpc>
              <a:spcBef>
                <a:spcPts val="0"/>
              </a:spcBef>
              <a:buNone/>
            </a:pPr>
            <a:r>
              <a:rPr lang="zh-TW" altLang="en-US" sz="2400" b="1" dirty="0">
                <a:solidFill>
                  <a:srgbClr val="FF0000"/>
                </a:solidFill>
                <a:latin typeface="標楷體" panose="03000509000000000000" pitchFamily="65" charset="-120"/>
                <a:ea typeface="標楷體" panose="03000509000000000000" pitchFamily="65" charset="-120"/>
              </a:rPr>
              <a:t>市民遵從衛生防護中心所發指示，例如：</a:t>
            </a:r>
            <a:endParaRPr lang="en-US" altLang="zh-TW" sz="2400" b="1" dirty="0">
              <a:solidFill>
                <a:srgbClr val="FF0000"/>
              </a:solidFill>
              <a:latin typeface="標楷體" panose="03000509000000000000" pitchFamily="65" charset="-120"/>
              <a:ea typeface="標楷體" panose="03000509000000000000" pitchFamily="65" charset="-120"/>
            </a:endParaRPr>
          </a:p>
          <a:p>
            <a:pPr lvl="1" algn="just">
              <a:lnSpc>
                <a:spcPct val="100000"/>
              </a:lnSpc>
              <a:spcBef>
                <a:spcPts val="0"/>
              </a:spcBef>
            </a:pPr>
            <a:r>
              <a:rPr lang="zh-TW" altLang="en-US" b="1" dirty="0">
                <a:solidFill>
                  <a:srgbClr val="FF0000"/>
                </a:solidFill>
                <a:latin typeface="標楷體" panose="03000509000000000000" pitchFamily="65" charset="-120"/>
                <a:ea typeface="標楷體" panose="03000509000000000000" pitchFamily="65" charset="-120"/>
              </a:rPr>
              <a:t>盡量留在家中若有必要離家，做好個人防護工作；</a:t>
            </a:r>
            <a:endParaRPr lang="en-US" altLang="zh-TW" b="1" dirty="0">
              <a:solidFill>
                <a:srgbClr val="FF0000"/>
              </a:solidFill>
              <a:latin typeface="標楷體" panose="03000509000000000000" pitchFamily="65" charset="-120"/>
              <a:ea typeface="標楷體" panose="03000509000000000000" pitchFamily="65" charset="-120"/>
            </a:endParaRPr>
          </a:p>
          <a:p>
            <a:pPr lvl="1" algn="just">
              <a:lnSpc>
                <a:spcPct val="100000"/>
              </a:lnSpc>
              <a:spcBef>
                <a:spcPts val="0"/>
              </a:spcBef>
            </a:pPr>
            <a:r>
              <a:rPr lang="zh-TW" altLang="en-US" b="1" dirty="0">
                <a:solidFill>
                  <a:srgbClr val="FF0000"/>
                </a:solidFill>
                <a:latin typeface="標楷體" panose="03000509000000000000" pitchFamily="65" charset="-120"/>
                <a:ea typeface="標楷體" panose="03000509000000000000" pitchFamily="65" charset="-120"/>
              </a:rPr>
              <a:t>香港居民如非必要，不要前往出現疫情的地方；</a:t>
            </a:r>
            <a:endParaRPr lang="en-US" altLang="zh-TW" b="1" dirty="0">
              <a:solidFill>
                <a:srgbClr val="FF0000"/>
              </a:solidFill>
              <a:latin typeface="標楷體" panose="03000509000000000000" pitchFamily="65" charset="-120"/>
              <a:ea typeface="標楷體" panose="03000509000000000000" pitchFamily="65" charset="-120"/>
            </a:endParaRPr>
          </a:p>
          <a:p>
            <a:pPr lvl="1" algn="just">
              <a:lnSpc>
                <a:spcPct val="100000"/>
              </a:lnSpc>
              <a:spcBef>
                <a:spcPts val="0"/>
              </a:spcBef>
            </a:pPr>
            <a:r>
              <a:rPr lang="zh-TW" altLang="en-US" b="1" dirty="0">
                <a:solidFill>
                  <a:srgbClr val="FF0000"/>
                </a:solidFill>
                <a:latin typeface="標楷體" panose="03000509000000000000" pitchFamily="65" charset="-120"/>
                <a:ea typeface="標楷體" panose="03000509000000000000" pitchFamily="65" charset="-120"/>
              </a:rPr>
              <a:t>懷疑感染或已確診感染疫病，應如實向防護中心交代情況。</a:t>
            </a:r>
            <a:endParaRPr lang="en-US" altLang="zh-TW" b="1" dirty="0">
              <a:solidFill>
                <a:srgbClr val="FF0000"/>
              </a:solidFill>
              <a:latin typeface="標楷體" panose="03000509000000000000" pitchFamily="65" charset="-120"/>
              <a:ea typeface="標楷體" panose="03000509000000000000" pitchFamily="65" charset="-120"/>
            </a:endParaRPr>
          </a:p>
          <a:p>
            <a:pPr marL="0" indent="0" algn="just">
              <a:lnSpc>
                <a:spcPct val="100000"/>
              </a:lnSpc>
              <a:spcBef>
                <a:spcPts val="0"/>
              </a:spcBef>
              <a:buNone/>
            </a:pPr>
            <a:r>
              <a:rPr lang="zh-TW" altLang="en-US" sz="2400" b="1" dirty="0">
                <a:solidFill>
                  <a:srgbClr val="FF0000"/>
                </a:solidFill>
                <a:latin typeface="標楷體" panose="03000509000000000000" pitchFamily="65" charset="-120"/>
                <a:ea typeface="標楷體" panose="03000509000000000000" pitchFamily="65" charset="-120"/>
              </a:rPr>
              <a:t>企業應配合政府推行的抗疫措施，例如：</a:t>
            </a:r>
            <a:endParaRPr lang="en-US" altLang="zh-TW" sz="2400" b="1" dirty="0">
              <a:solidFill>
                <a:srgbClr val="FF0000"/>
              </a:solidFill>
              <a:latin typeface="標楷體" panose="03000509000000000000" pitchFamily="65" charset="-120"/>
              <a:ea typeface="標楷體" panose="03000509000000000000" pitchFamily="65" charset="-120"/>
            </a:endParaRPr>
          </a:p>
          <a:p>
            <a:pPr lvl="1" algn="just">
              <a:lnSpc>
                <a:spcPct val="100000"/>
              </a:lnSpc>
              <a:spcBef>
                <a:spcPts val="0"/>
              </a:spcBef>
            </a:pPr>
            <a:r>
              <a:rPr lang="zh-HK" altLang="en-US" b="1" dirty="0">
                <a:solidFill>
                  <a:srgbClr val="FF0000"/>
                </a:solidFill>
                <a:latin typeface="標楷體" panose="03000509000000000000" pitchFamily="65" charset="-120"/>
                <a:ea typeface="標楷體" panose="03000509000000000000" pitchFamily="65" charset="-120"/>
              </a:rPr>
              <a:t>依據政府指引，</a:t>
            </a:r>
            <a:r>
              <a:rPr lang="zh-TW" altLang="en-US" b="1" dirty="0">
                <a:solidFill>
                  <a:srgbClr val="FF0000"/>
                </a:solidFill>
                <a:latin typeface="標楷體" panose="03000509000000000000" pitchFamily="65" charset="-120"/>
                <a:ea typeface="標楷體" panose="03000509000000000000" pitchFamily="65" charset="-120"/>
              </a:rPr>
              <a:t>保持工作場所環境衞生，包括：經常清潔和消毒公用設施</a:t>
            </a: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升降機</a:t>
            </a:r>
            <a:r>
              <a:rPr lang="en-US" altLang="zh-TW" b="1" dirty="0">
                <a:solidFill>
                  <a:srgbClr val="FF0000"/>
                </a:solidFill>
                <a:latin typeface="標楷體" panose="03000509000000000000" pitchFamily="65" charset="-120"/>
                <a:ea typeface="標楷體" panose="03000509000000000000" pitchFamily="65" charset="-120"/>
              </a:rPr>
              <a:t>/</a:t>
            </a:r>
            <a:r>
              <a:rPr lang="zh-HK" altLang="en-US" b="1" dirty="0">
                <a:solidFill>
                  <a:srgbClr val="FF0000"/>
                </a:solidFill>
                <a:latin typeface="標楷體" panose="03000509000000000000" pitchFamily="65" charset="-120"/>
                <a:ea typeface="標楷體" panose="03000509000000000000" pitchFamily="65" charset="-120"/>
              </a:rPr>
              <a:t>洗手間</a:t>
            </a:r>
            <a:r>
              <a:rPr lang="zh-TW" altLang="en-US" b="1" dirty="0">
                <a:solidFill>
                  <a:srgbClr val="FF0000"/>
                </a:solidFill>
                <a:latin typeface="標楷體" panose="03000509000000000000" pitchFamily="65" charset="-120"/>
                <a:ea typeface="標楷體" panose="03000509000000000000" pitchFamily="65" charset="-120"/>
              </a:rPr>
              <a:t>、加強空氣流動；</a:t>
            </a:r>
            <a:endParaRPr lang="en-US" altLang="zh-TW" b="1" dirty="0">
              <a:solidFill>
                <a:srgbClr val="FF0000"/>
              </a:solidFill>
              <a:latin typeface="標楷體" panose="03000509000000000000" pitchFamily="65" charset="-120"/>
              <a:ea typeface="標楷體" panose="03000509000000000000" pitchFamily="65" charset="-120"/>
            </a:endParaRPr>
          </a:p>
          <a:p>
            <a:pPr lvl="1" algn="just">
              <a:lnSpc>
                <a:spcPct val="100000"/>
              </a:lnSpc>
              <a:spcBef>
                <a:spcPts val="0"/>
              </a:spcBef>
            </a:pPr>
            <a:r>
              <a:rPr lang="zh-HK" altLang="en-US" b="1" dirty="0">
                <a:solidFill>
                  <a:srgbClr val="FF0000"/>
                </a:solidFill>
                <a:latin typeface="標楷體" panose="03000509000000000000" pitchFamily="65" charset="-120"/>
                <a:ea typeface="標楷體" panose="03000509000000000000" pitchFamily="65" charset="-120"/>
              </a:rPr>
              <a:t>督促員工</a:t>
            </a:r>
            <a:r>
              <a:rPr lang="zh-TW" altLang="en-US" b="1" dirty="0">
                <a:solidFill>
                  <a:srgbClr val="FF0000"/>
                </a:solidFill>
                <a:latin typeface="標楷體" panose="03000509000000000000" pitchFamily="65" charset="-120"/>
                <a:ea typeface="標楷體" panose="03000509000000000000" pitchFamily="65" charset="-120"/>
              </a:rPr>
              <a:t>保持良好的個人衞生，如：佩戴口罩、經常保持雙手清潔、身體不適時盡早求醫；</a:t>
            </a:r>
            <a:endParaRPr lang="en-US" altLang="zh-TW" b="1" dirty="0">
              <a:solidFill>
                <a:srgbClr val="FF0000"/>
              </a:solidFill>
              <a:latin typeface="標楷體" panose="03000509000000000000" pitchFamily="65" charset="-120"/>
              <a:ea typeface="標楷體" panose="03000509000000000000" pitchFamily="65" charset="-120"/>
            </a:endParaRPr>
          </a:p>
          <a:p>
            <a:pPr lvl="1" algn="just">
              <a:lnSpc>
                <a:spcPct val="100000"/>
              </a:lnSpc>
              <a:spcBef>
                <a:spcPts val="0"/>
              </a:spcBef>
            </a:pPr>
            <a:r>
              <a:rPr lang="zh-TW" altLang="en-US" b="1" dirty="0">
                <a:solidFill>
                  <a:srgbClr val="FF0000"/>
                </a:solidFill>
                <a:latin typeface="標楷體" panose="03000509000000000000" pitchFamily="65" charset="-120"/>
                <a:ea typeface="標楷體" panose="03000509000000000000" pitchFamily="65" charset="-120"/>
              </a:rPr>
              <a:t>僱主及僱員應彼此體恤，在嚴峻疫情下共渡時艱。</a:t>
            </a:r>
          </a:p>
        </p:txBody>
      </p:sp>
    </p:spTree>
    <p:extLst>
      <p:ext uri="{BB962C8B-B14F-4D97-AF65-F5344CB8AC3E}">
        <p14:creationId xmlns:p14="http://schemas.microsoft.com/office/powerpoint/2010/main" val="337775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9B7AF8-4620-4750-A728-28DE844A68AD}"/>
              </a:ext>
            </a:extLst>
          </p:cNvPr>
          <p:cNvSpPr>
            <a:spLocks noGrp="1"/>
          </p:cNvSpPr>
          <p:nvPr>
            <p:ph type="title"/>
          </p:nvPr>
        </p:nvSpPr>
        <p:spPr>
          <a:xfrm>
            <a:off x="628650" y="1"/>
            <a:ext cx="7886700" cy="793102"/>
          </a:xfrm>
        </p:spPr>
        <p:txBody>
          <a:bodyPr>
            <a:normAutofit/>
          </a:bodyPr>
          <a:lstStyle/>
          <a:p>
            <a:pPr algn="ctr"/>
            <a:r>
              <a:rPr lang="zh-TW" altLang="en-US" sz="4800" b="1" dirty="0">
                <a:solidFill>
                  <a:srgbClr val="0000FF"/>
                </a:solidFill>
                <a:latin typeface="標楷體" panose="03000509000000000000" pitchFamily="65" charset="-120"/>
                <a:ea typeface="標楷體" panose="03000509000000000000" pitchFamily="65" charset="-120"/>
              </a:rPr>
              <a:t>個案</a:t>
            </a:r>
            <a:r>
              <a:rPr lang="en-US" altLang="zh-TW" sz="4800" b="1" dirty="0">
                <a:solidFill>
                  <a:srgbClr val="0000FF"/>
                </a:solidFill>
                <a:latin typeface="標楷體" panose="03000509000000000000" pitchFamily="65" charset="-120"/>
                <a:ea typeface="標楷體" panose="03000509000000000000" pitchFamily="65" charset="-120"/>
              </a:rPr>
              <a:t>/</a:t>
            </a:r>
            <a:r>
              <a:rPr lang="zh-TW" altLang="en-US" sz="4800" b="1" dirty="0">
                <a:solidFill>
                  <a:srgbClr val="0000FF"/>
                </a:solidFill>
                <a:latin typeface="標楷體" panose="03000509000000000000" pitchFamily="65" charset="-120"/>
                <a:ea typeface="標楷體" panose="03000509000000000000" pitchFamily="65" charset="-120"/>
              </a:rPr>
              <a:t>情境分析</a:t>
            </a:r>
            <a:endParaRPr lang="zh-HK" altLang="en-US" sz="4800" b="1" dirty="0">
              <a:solidFill>
                <a:srgbClr val="0000FF"/>
              </a:solidFill>
              <a:latin typeface="標楷體" panose="03000509000000000000" pitchFamily="65" charset="-120"/>
              <a:ea typeface="標楷體" panose="03000509000000000000" pitchFamily="65" charset="-120"/>
            </a:endParaRPr>
          </a:p>
        </p:txBody>
      </p:sp>
      <p:sp>
        <p:nvSpPr>
          <p:cNvPr id="5" name="內容版面配置區 2">
            <a:extLst>
              <a:ext uri="{FF2B5EF4-FFF2-40B4-BE49-F238E27FC236}">
                <a16:creationId xmlns:a16="http://schemas.microsoft.com/office/drawing/2014/main" id="{76882B88-222D-4931-8BC0-E0A999F19E1E}"/>
              </a:ext>
            </a:extLst>
          </p:cNvPr>
          <p:cNvSpPr txBox="1">
            <a:spLocks/>
          </p:cNvSpPr>
          <p:nvPr/>
        </p:nvSpPr>
        <p:spPr>
          <a:xfrm>
            <a:off x="0" y="641839"/>
            <a:ext cx="9144000" cy="617884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600"/>
              </a:spcBef>
            </a:pPr>
            <a:r>
              <a:rPr lang="zh-TW" altLang="en-US" sz="5100" b="1" dirty="0">
                <a:solidFill>
                  <a:srgbClr val="0000FF"/>
                </a:solidFill>
                <a:latin typeface="標楷體" panose="03000509000000000000" pitchFamily="65" charset="-120"/>
                <a:ea typeface="標楷體" panose="03000509000000000000" pitchFamily="65" charset="-120"/>
              </a:rPr>
              <a:t>學生分析關於抗疫情境的新聞報道，然後討論問題。</a:t>
            </a:r>
            <a:endParaRPr lang="en-US" altLang="zh-TW" sz="5100" b="1" dirty="0">
              <a:solidFill>
                <a:srgbClr val="0000FF"/>
              </a:solidFill>
              <a:latin typeface="標楷體" panose="03000509000000000000" pitchFamily="65" charset="-120"/>
              <a:ea typeface="標楷體" panose="03000509000000000000" pitchFamily="65" charset="-120"/>
            </a:endParaRPr>
          </a:p>
          <a:p>
            <a:pPr marL="0" indent="0" algn="just">
              <a:lnSpc>
                <a:spcPct val="120000"/>
              </a:lnSpc>
              <a:spcBef>
                <a:spcPts val="0"/>
              </a:spcBef>
              <a:buNone/>
            </a:pPr>
            <a:endParaRPr lang="en-US" altLang="zh-HK" sz="1800" b="1" u="sng"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spcBef>
                <a:spcPts val="0"/>
              </a:spcBef>
              <a:buNone/>
            </a:pPr>
            <a:r>
              <a:rPr lang="zh-HK" altLang="en-US" sz="4400" b="1" u="sng" dirty="0" smtClean="0">
                <a:latin typeface="Times New Roman" panose="02020603050405020304" pitchFamily="18" charset="0"/>
                <a:ea typeface="標楷體" panose="03000509000000000000" pitchFamily="65" charset="-120"/>
                <a:cs typeface="Times New Roman" panose="02020603050405020304" pitchFamily="18" charset="0"/>
              </a:rPr>
              <a:t>參考</a:t>
            </a:r>
            <a:r>
              <a:rPr lang="zh-HK" altLang="en-US" sz="4400" b="1" u="sng" dirty="0">
                <a:latin typeface="Times New Roman" panose="02020603050405020304" pitchFamily="18" charset="0"/>
                <a:ea typeface="標楷體" panose="03000509000000000000" pitchFamily="65" charset="-120"/>
                <a:cs typeface="Times New Roman" panose="02020603050405020304" pitchFamily="18" charset="0"/>
              </a:rPr>
              <a:t>資料網址</a:t>
            </a:r>
            <a:r>
              <a:rPr lang="zh-HK" altLang="en-US" sz="4400" b="1" dirty="0">
                <a:latin typeface="Times New Roman" panose="02020603050405020304" pitchFamily="18" charset="0"/>
                <a:ea typeface="標楷體" panose="03000509000000000000" pitchFamily="65" charset="-120"/>
                <a:cs typeface="Times New Roman" panose="02020603050405020304" pitchFamily="18" charset="0"/>
              </a:rPr>
              <a:t>（選擇</a:t>
            </a:r>
            <a:r>
              <a:rPr lang="en-US" altLang="zh-HK" sz="4400" b="1" dirty="0">
                <a:latin typeface="Times New Roman" panose="02020603050405020304" pitchFamily="18" charset="0"/>
                <a:ea typeface="標楷體" panose="03000509000000000000" pitchFamily="65" charset="-120"/>
                <a:cs typeface="Times New Roman" panose="02020603050405020304" pitchFamily="18" charset="0"/>
              </a:rPr>
              <a:t>2</a:t>
            </a:r>
            <a:r>
              <a:rPr lang="zh-HK" altLang="en-US" sz="4400" b="1"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HK" sz="4400" b="1" dirty="0">
                <a:latin typeface="Times New Roman" panose="02020603050405020304" pitchFamily="18" charset="0"/>
                <a:ea typeface="標楷體" panose="03000509000000000000" pitchFamily="65" charset="-120"/>
                <a:cs typeface="Times New Roman" panose="02020603050405020304" pitchFamily="18" charset="0"/>
              </a:rPr>
              <a:t>3</a:t>
            </a:r>
            <a:r>
              <a:rPr lang="zh-HK" altLang="en-US" sz="4400" b="1" dirty="0">
                <a:latin typeface="Times New Roman" panose="02020603050405020304" pitchFamily="18" charset="0"/>
                <a:ea typeface="標楷體" panose="03000509000000000000" pitchFamily="65" charset="-120"/>
                <a:cs typeface="Times New Roman" panose="02020603050405020304" pitchFamily="18" charset="0"/>
              </a:rPr>
              <a:t>篇</a:t>
            </a:r>
            <a:r>
              <a:rPr lang="zh-HK" altLang="en-US" sz="44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HK" sz="4400" b="1" dirty="0">
              <a:latin typeface="Times New Roman" panose="02020603050405020304" pitchFamily="18" charset="0"/>
              <a:ea typeface="標楷體" panose="03000509000000000000" pitchFamily="65" charset="-120"/>
              <a:cs typeface="Times New Roman" panose="02020603050405020304" pitchFamily="18" charset="0"/>
            </a:endParaRPr>
          </a:p>
          <a:p>
            <a:pPr marL="288000" lvl="1" algn="just">
              <a:lnSpc>
                <a:spcPct val="120000"/>
              </a:lnSpc>
              <a:spcBef>
                <a:spcPts val="0"/>
              </a:spcBef>
            </a:pPr>
            <a:r>
              <a:rPr lang="zh-TW" altLang="en-US" sz="4000" b="1" dirty="0">
                <a:latin typeface="Times New Roman" panose="02020603050405020304" pitchFamily="18" charset="0"/>
                <a:ea typeface="標楷體" panose="03000509000000000000" pitchFamily="65" charset="-120"/>
                <a:cs typeface="Times New Roman" panose="02020603050405020304" pitchFamily="18" charset="0"/>
              </a:rPr>
              <a:t>理工大學師生自製消毒搓手液 轉贈弱勢社群</a:t>
            </a:r>
          </a:p>
          <a:p>
            <a:pPr marL="288000" lvl="1" indent="0" algn="just">
              <a:lnSpc>
                <a:spcPct val="100000"/>
              </a:lnSpc>
              <a:spcBef>
                <a:spcPts val="0"/>
              </a:spcBef>
              <a:buNone/>
            </a:pPr>
            <a:r>
              <a:rPr lang="zh-HK" altLang="en-US" sz="2700" b="1" dirty="0">
                <a:latin typeface="Times New Roman" panose="02020603050405020304" pitchFamily="18" charset="0"/>
                <a:ea typeface="標楷體" panose="03000509000000000000" pitchFamily="65" charset="-120"/>
                <a:cs typeface="Times New Roman" panose="02020603050405020304" pitchFamily="18" charset="0"/>
              </a:rPr>
              <a:t>取自：</a:t>
            </a:r>
            <a:r>
              <a:rPr lang="en-US" altLang="zh-TW" sz="2700" b="1" dirty="0">
                <a:latin typeface="Times New Roman" panose="02020603050405020304" pitchFamily="18" charset="0"/>
                <a:ea typeface="標楷體" panose="03000509000000000000" pitchFamily="65" charset="-120"/>
                <a:cs typeface="Times New Roman" panose="02020603050405020304" pitchFamily="18" charset="0"/>
              </a:rPr>
              <a:t>http://www.ohpama.com/503149/primaryschool/</a:t>
            </a:r>
            <a:r>
              <a:rPr lang="zh-TW" altLang="en-US" sz="2700" b="1" dirty="0">
                <a:latin typeface="Times New Roman" panose="02020603050405020304" pitchFamily="18" charset="0"/>
                <a:ea typeface="標楷體" panose="03000509000000000000" pitchFamily="65" charset="-120"/>
                <a:cs typeface="Times New Roman" panose="02020603050405020304" pitchFamily="18" charset="0"/>
              </a:rPr>
              <a:t>抗疫暖流</a:t>
            </a:r>
            <a:r>
              <a:rPr lang="en-US" altLang="zh-TW" sz="27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b="1" dirty="0">
                <a:latin typeface="Times New Roman" panose="02020603050405020304" pitchFamily="18" charset="0"/>
                <a:ea typeface="標楷體" panose="03000509000000000000" pitchFamily="65" charset="-120"/>
                <a:cs typeface="Times New Roman" panose="02020603050405020304" pitchFamily="18" charset="0"/>
              </a:rPr>
              <a:t>理工大學師生自制消毒搓手液</a:t>
            </a:r>
            <a:r>
              <a:rPr lang="en-US" altLang="zh-TW" sz="27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b="1" dirty="0">
                <a:latin typeface="Times New Roman" panose="02020603050405020304" pitchFamily="18" charset="0"/>
                <a:ea typeface="標楷體" panose="03000509000000000000" pitchFamily="65" charset="-120"/>
                <a:cs typeface="Times New Roman" panose="02020603050405020304" pitchFamily="18" charset="0"/>
              </a:rPr>
              <a:t>轉贈弱</a:t>
            </a:r>
            <a:r>
              <a:rPr lang="en-US" altLang="zh-TW" sz="27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700" b="1" dirty="0" err="1">
                <a:latin typeface="Times New Roman" panose="02020603050405020304" pitchFamily="18" charset="0"/>
                <a:ea typeface="標楷體" panose="03000509000000000000" pitchFamily="65" charset="-120"/>
                <a:cs typeface="Times New Roman" panose="02020603050405020304" pitchFamily="18" charset="0"/>
              </a:rPr>
              <a:t>foryou</a:t>
            </a:r>
            <a:endParaRPr lang="en-US" altLang="zh-TW" sz="2700" b="1" dirty="0">
              <a:latin typeface="Times New Roman" panose="02020603050405020304" pitchFamily="18" charset="0"/>
              <a:ea typeface="標楷體" panose="03000509000000000000" pitchFamily="65" charset="-120"/>
              <a:cs typeface="Times New Roman" panose="02020603050405020304" pitchFamily="18" charset="0"/>
            </a:endParaRPr>
          </a:p>
          <a:p>
            <a:pPr marL="288000" lvl="1">
              <a:lnSpc>
                <a:spcPct val="120000"/>
              </a:lnSpc>
              <a:spcBef>
                <a:spcPts val="0"/>
              </a:spcBef>
            </a:pPr>
            <a:r>
              <a:rPr lang="zh-TW" altLang="en-US" sz="4000" b="1" dirty="0">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4000" b="1" dirty="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4000" b="1" dirty="0">
                <a:latin typeface="Times New Roman" panose="02020603050405020304" pitchFamily="18" charset="0"/>
                <a:ea typeface="標楷體" panose="03000509000000000000" pitchFamily="65" charset="-120"/>
                <a:cs typeface="Times New Roman" panose="02020603050405020304" pitchFamily="18" charset="0"/>
              </a:rPr>
              <a:t>港人滞留須</a:t>
            </a:r>
            <a:r>
              <a:rPr lang="zh-TW" altLang="en-US" sz="4000" b="1" dirty="0" smtClean="0">
                <a:latin typeface="Times New Roman" panose="02020603050405020304" pitchFamily="18" charset="0"/>
                <a:ea typeface="標楷體" panose="03000509000000000000" pitchFamily="65" charset="-120"/>
                <a:cs typeface="Times New Roman" panose="02020603050405020304" pitchFamily="18" charset="0"/>
              </a:rPr>
              <a:t>協助 港</a:t>
            </a:r>
            <a:r>
              <a:rPr lang="zh-TW" altLang="en-US" sz="4000" b="1" dirty="0">
                <a:latin typeface="Times New Roman" panose="02020603050405020304" pitchFamily="18" charset="0"/>
                <a:ea typeface="標楷體" panose="03000509000000000000" pitchFamily="65" charset="-120"/>
                <a:cs typeface="Times New Roman" panose="02020603050405020304" pitchFamily="18" charset="0"/>
              </a:rPr>
              <a:t>駐武漢辦主任隔空為女兒慶生  </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hd.stheadline.com/news/realtime/hk/1696174/%E5%8D%B3%E6%99%82-%E6%B8%AF%E8%81%9E-%E6%AD%A6%E6%BC%A2%E8%82%BA%E7%82%8E-%E8%BF%912000%E6%B8%AF%E4%BA%BA%E6%BB%9E%E7%95%99%E9%A0%88%E5%8D%94%E5%8A%A9-%E6%B8%AF%E9%A7%90%E6%AD%A6%E6%BC%A2%E8%BE%A6%E4%B8%BB%E4%BB%BB%E9%9A%94%E7%A9%BA%E7%82%BA%E5%A5%B3%E5%85%92%E6%85%B6%E7%94%9F</a:t>
            </a:r>
          </a:p>
          <a:p>
            <a:pPr marL="288000" lvl="1" algn="just">
              <a:lnSpc>
                <a:spcPct val="120000"/>
              </a:lnSpc>
              <a:spcBef>
                <a:spcPts val="0"/>
              </a:spcBef>
            </a:pPr>
            <a:r>
              <a:rPr lang="zh-TW" altLang="en-US" sz="4000" b="1" dirty="0" smtClean="0">
                <a:latin typeface="Times New Roman" panose="02020603050405020304" pitchFamily="18" charset="0"/>
                <a:ea typeface="標楷體" panose="03000509000000000000" pitchFamily="65" charset="-120"/>
                <a:cs typeface="Times New Roman" panose="02020603050405020304" pitchFamily="18" charset="0"/>
              </a:rPr>
              <a:t>退休</a:t>
            </a:r>
            <a:r>
              <a:rPr lang="zh-TW" altLang="en-US" sz="4000" b="1" dirty="0">
                <a:latin typeface="Times New Roman" panose="02020603050405020304" pitchFamily="18" charset="0"/>
                <a:ea typeface="標楷體" panose="03000509000000000000" pitchFamily="65" charset="-120"/>
                <a:cs typeface="Times New Roman" panose="02020603050405020304" pitchFamily="18" charset="0"/>
              </a:rPr>
              <a:t>白衣天使心繫病人 「出山」抗疫</a:t>
            </a:r>
          </a:p>
          <a:p>
            <a:pPr marL="288000" lvl="1" indent="0">
              <a:lnSpc>
                <a:spcPct val="120000"/>
              </a:lnSpc>
              <a:spcBef>
                <a:spcPts val="0"/>
              </a:spcBef>
              <a:buNone/>
            </a:pPr>
            <a:r>
              <a:rPr lang="zh-HK" altLang="en-US" sz="2500" b="1" dirty="0">
                <a:latin typeface="Times New Roman" panose="02020603050405020304" pitchFamily="18" charset="0"/>
                <a:ea typeface="標楷體" panose="03000509000000000000" pitchFamily="65" charset="-120"/>
                <a:cs typeface="Times New Roman" panose="02020603050405020304" pitchFamily="18" charset="0"/>
              </a:rPr>
              <a:t>取自：</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://hd.stheadline.com/news/realtime/hk/1696735/%E5%8D%B3%E6%99%82-%E6%B8%AF%E8%81%9E-%E6%AD%A6%E6%BC%A2%E8%82%BA%E7%82%8E-%E9%80%80%E4%BC%91%E7%99%BD%E8%A1%A3%E5%A4%A9%E4%BD%BF%E5%BF%83%E7%B9%AB%E7%97%85%E4%BA%BA-%E5%87%BA%E5%B1%B1-%E6%8A%97%E7%96%AB</a:t>
            </a:r>
            <a:endParaRPr lang="en-US" altLang="zh-HK" sz="2500" b="1" dirty="0">
              <a:latin typeface="Times New Roman" panose="02020603050405020304" pitchFamily="18" charset="0"/>
              <a:ea typeface="標楷體" panose="03000509000000000000" pitchFamily="65" charset="-120"/>
              <a:cs typeface="Times New Roman" panose="02020603050405020304" pitchFamily="18" charset="0"/>
            </a:endParaRPr>
          </a:p>
          <a:p>
            <a:pPr marL="288000" lvl="1" algn="just">
              <a:lnSpc>
                <a:spcPct val="120000"/>
              </a:lnSpc>
              <a:spcBef>
                <a:spcPts val="0"/>
              </a:spcBef>
            </a:pPr>
            <a:r>
              <a:rPr lang="zh-TW" altLang="en-US" sz="4000" b="1" dirty="0" smtClean="0">
                <a:latin typeface="Times New Roman" panose="02020603050405020304" pitchFamily="18" charset="0"/>
                <a:ea typeface="標楷體" panose="03000509000000000000" pitchFamily="65" charset="-120"/>
                <a:cs typeface="Times New Roman" panose="02020603050405020304" pitchFamily="18" charset="0"/>
              </a:rPr>
              <a:t>內科醫生自願成前線須推遲婚期 「隔空」向未婚妻許承諾</a:t>
            </a:r>
          </a:p>
          <a:p>
            <a:pPr marL="288000" lvl="1" indent="0" algn="just">
              <a:lnSpc>
                <a:spcPct val="120000"/>
              </a:lnSpc>
              <a:spcBef>
                <a:spcPts val="0"/>
              </a:spcBef>
              <a:buNone/>
            </a:pPr>
            <a:r>
              <a:rPr lang="zh-HK" altLang="en-US" sz="2700" b="1" dirty="0" smtClean="0">
                <a:latin typeface="Times New Roman" panose="02020603050405020304" pitchFamily="18" charset="0"/>
                <a:ea typeface="標楷體" panose="03000509000000000000" pitchFamily="65" charset="-120"/>
                <a:cs typeface="Times New Roman" panose="02020603050405020304" pitchFamily="18" charset="0"/>
              </a:rPr>
              <a:t>取自：</a:t>
            </a:r>
            <a:r>
              <a:rPr lang="en-US" altLang="zh-TW" sz="2700" b="1" dirty="0" smtClean="0">
                <a:latin typeface="Times New Roman" panose="02020603050405020304" pitchFamily="18" charset="0"/>
                <a:ea typeface="標楷體" panose="03000509000000000000" pitchFamily="65" charset="-120"/>
                <a:cs typeface="Times New Roman" panose="02020603050405020304" pitchFamily="18" charset="0"/>
              </a:rPr>
              <a:t>http://www.ohpama.com/502604/24parent/</a:t>
            </a:r>
            <a:r>
              <a:rPr lang="zh-TW" altLang="en-US" sz="2700" b="1" dirty="0" smtClean="0">
                <a:latin typeface="Times New Roman" panose="02020603050405020304" pitchFamily="18" charset="0"/>
                <a:ea typeface="標楷體" panose="03000509000000000000" pitchFamily="65" charset="-120"/>
                <a:cs typeface="Times New Roman" panose="02020603050405020304" pitchFamily="18" charset="0"/>
              </a:rPr>
              <a:t>內科醫生自願成前線</a:t>
            </a:r>
            <a:r>
              <a:rPr lang="en-US" altLang="zh-TW" sz="27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b="1" dirty="0" smtClean="0">
                <a:latin typeface="Times New Roman" panose="02020603050405020304" pitchFamily="18" charset="0"/>
                <a:ea typeface="標楷體" panose="03000509000000000000" pitchFamily="65" charset="-120"/>
                <a:cs typeface="Times New Roman" panose="02020603050405020304" pitchFamily="18" charset="0"/>
              </a:rPr>
              <a:t>推遲婚期隔空向未婚妻許承諾</a:t>
            </a:r>
            <a:r>
              <a:rPr lang="en-US" altLang="zh-TW" sz="2700" b="1" dirty="0" smtClean="0">
                <a:latin typeface="Times New Roman" panose="02020603050405020304" pitchFamily="18" charset="0"/>
                <a:ea typeface="標楷體" panose="03000509000000000000" pitchFamily="65" charset="-120"/>
                <a:cs typeface="Times New Roman" panose="02020603050405020304" pitchFamily="18" charset="0"/>
              </a:rPr>
              <a:t>/#popular</a:t>
            </a:r>
          </a:p>
          <a:p>
            <a:pPr marL="288000" lvl="1" algn="just">
              <a:lnSpc>
                <a:spcPct val="120000"/>
              </a:lnSpc>
              <a:spcBef>
                <a:spcPts val="0"/>
              </a:spcBef>
            </a:pPr>
            <a:r>
              <a:rPr lang="zh-TW" altLang="en-US" sz="4000" b="1" dirty="0" smtClean="0">
                <a:latin typeface="Times New Roman" panose="02020603050405020304" pitchFamily="18" charset="0"/>
                <a:ea typeface="標楷體" panose="03000509000000000000" pitchFamily="65" charset="-120"/>
                <a:cs typeface="Times New Roman" panose="02020603050405020304" pitchFamily="18" charset="0"/>
              </a:rPr>
              <a:t>抗疫無名英雄 骨折廠長負傷上陣 趕工興建火神山醫院</a:t>
            </a:r>
          </a:p>
          <a:p>
            <a:pPr marL="288000" lvl="1" indent="0" algn="just">
              <a:lnSpc>
                <a:spcPct val="120000"/>
              </a:lnSpc>
              <a:spcBef>
                <a:spcPts val="0"/>
              </a:spcBef>
              <a:buNone/>
            </a:pPr>
            <a:r>
              <a:rPr lang="zh-HK" altLang="en-US" sz="2700" b="1" dirty="0" smtClean="0">
                <a:latin typeface="Times New Roman" panose="02020603050405020304" pitchFamily="18" charset="0"/>
                <a:ea typeface="標楷體" panose="03000509000000000000" pitchFamily="65" charset="-120"/>
                <a:cs typeface="Times New Roman" panose="02020603050405020304" pitchFamily="18" charset="0"/>
              </a:rPr>
              <a:t>取自：</a:t>
            </a:r>
            <a:r>
              <a:rPr lang="en-US" altLang="zh-TW" sz="2700" b="1" dirty="0" smtClean="0">
                <a:latin typeface="Times New Roman" panose="02020603050405020304" pitchFamily="18" charset="0"/>
                <a:ea typeface="標楷體" panose="03000509000000000000" pitchFamily="65" charset="-120"/>
                <a:cs typeface="Times New Roman" panose="02020603050405020304" pitchFamily="18" charset="0"/>
              </a:rPr>
              <a:t>https://hkgpao.com/articles/1009386</a:t>
            </a:r>
          </a:p>
        </p:txBody>
      </p:sp>
    </p:spTree>
    <p:extLst>
      <p:ext uri="{BB962C8B-B14F-4D97-AF65-F5344CB8AC3E}">
        <p14:creationId xmlns:p14="http://schemas.microsoft.com/office/powerpoint/2010/main" val="345569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7765" y="125641"/>
            <a:ext cx="7886700" cy="760768"/>
          </a:xfrm>
        </p:spPr>
        <p:txBody>
          <a:bodyPr>
            <a:normAutofit/>
          </a:bodyPr>
          <a:lstStyle/>
          <a:p>
            <a:pPr algn="ctr"/>
            <a:r>
              <a:rPr lang="zh-TW" altLang="en-US" sz="4800" b="1" dirty="0">
                <a:solidFill>
                  <a:srgbClr val="3333FF"/>
                </a:solidFill>
                <a:latin typeface="標楷體" panose="03000509000000000000" pitchFamily="65" charset="-120"/>
                <a:ea typeface="標楷體" panose="03000509000000000000" pitchFamily="65" charset="-120"/>
              </a:rPr>
              <a:t>討論以下問題</a:t>
            </a:r>
            <a:endParaRPr lang="zh-HK" altLang="en-US" sz="4800" b="1" dirty="0">
              <a:solidFill>
                <a:srgbClr val="3333FF"/>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23935" y="1035699"/>
            <a:ext cx="8985380" cy="5103844"/>
          </a:xfrm>
        </p:spPr>
        <p:txBody>
          <a:bodyPr>
            <a:normAutofit lnSpcReduction="10000"/>
          </a:bodyPr>
          <a:lstStyle/>
          <a:p>
            <a:pPr algn="just">
              <a:spcAft>
                <a:spcPts val="1200"/>
              </a:spcAft>
            </a:pPr>
            <a:r>
              <a:rPr lang="zh-TW" altLang="en-US" sz="3900" b="1" dirty="0">
                <a:solidFill>
                  <a:srgbClr val="3333FF"/>
                </a:solidFill>
                <a:latin typeface="標楷體" panose="03000509000000000000" pitchFamily="65" charset="-120"/>
                <a:ea typeface="標楷體" panose="03000509000000000000" pitchFamily="65" charset="-120"/>
              </a:rPr>
              <a:t>資料中人士的抗疫行為，展現了哪些價值觀和態度。</a:t>
            </a:r>
            <a:endParaRPr lang="en-US" altLang="zh-TW" sz="3900" b="1" dirty="0">
              <a:solidFill>
                <a:srgbClr val="3333FF"/>
              </a:solidFill>
              <a:latin typeface="標楷體" panose="03000509000000000000" pitchFamily="65" charset="-120"/>
              <a:ea typeface="標楷體" panose="03000509000000000000" pitchFamily="65" charset="-120"/>
            </a:endParaRPr>
          </a:p>
          <a:p>
            <a:pPr algn="just">
              <a:spcBef>
                <a:spcPts val="1200"/>
              </a:spcBef>
            </a:pPr>
            <a:r>
              <a:rPr lang="zh-TW" altLang="en-US" sz="3900" b="1" dirty="0">
                <a:solidFill>
                  <a:srgbClr val="FF0000"/>
                </a:solidFill>
                <a:latin typeface="標楷體" panose="03000509000000000000" pitchFamily="65" charset="-120"/>
                <a:ea typeface="標楷體" panose="03000509000000000000" pitchFamily="65" charset="-120"/>
              </a:rPr>
              <a:t>參考答案</a:t>
            </a:r>
            <a:endParaRPr lang="en-US" altLang="zh-TW" sz="3900" b="1" dirty="0">
              <a:solidFill>
                <a:srgbClr val="FF0000"/>
              </a:solidFill>
              <a:latin typeface="標楷體" panose="03000509000000000000" pitchFamily="65" charset="-120"/>
              <a:ea typeface="標楷體" panose="03000509000000000000" pitchFamily="65" charset="-120"/>
            </a:endParaRPr>
          </a:p>
          <a:p>
            <a:pPr marL="0" indent="0" algn="just">
              <a:buNone/>
            </a:pPr>
            <a:r>
              <a:rPr lang="zh-TW" altLang="en-US" sz="3900" b="1" dirty="0">
                <a:solidFill>
                  <a:srgbClr val="FF0000"/>
                </a:solidFill>
                <a:latin typeface="標楷體" panose="03000509000000000000" pitchFamily="65" charset="-120"/>
                <a:ea typeface="標楷體" panose="03000509000000000000" pitchFamily="65" charset="-120"/>
              </a:rPr>
              <a:t>所展現的價值觀和態度，例如：</a:t>
            </a:r>
            <a:endParaRPr lang="en-US" altLang="zh-TW" sz="3900" b="1" dirty="0">
              <a:solidFill>
                <a:srgbClr val="FF0000"/>
              </a:solidFill>
              <a:latin typeface="標楷體" panose="03000509000000000000" pitchFamily="65" charset="-120"/>
              <a:ea typeface="標楷體" panose="03000509000000000000" pitchFamily="65" charset="-120"/>
            </a:endParaRPr>
          </a:p>
          <a:p>
            <a:pPr marL="0" indent="0" algn="just">
              <a:spcBef>
                <a:spcPts val="0"/>
              </a:spcBef>
              <a:buNone/>
            </a:pPr>
            <a:r>
              <a:rPr lang="zh-TW" altLang="en-US" sz="3900" b="1" dirty="0">
                <a:solidFill>
                  <a:srgbClr val="0000FF"/>
                </a:solidFill>
                <a:latin typeface="標楷體" panose="03000509000000000000" pitchFamily="65" charset="-120"/>
                <a:ea typeface="標楷體" panose="03000509000000000000" pitchFamily="65" charset="-120"/>
              </a:rPr>
              <a:t>理工大學師生</a:t>
            </a:r>
            <a:r>
              <a:rPr lang="zh-HK" altLang="en-US" sz="3900" b="1" dirty="0">
                <a:solidFill>
                  <a:srgbClr val="0000FF"/>
                </a:solidFill>
                <a:latin typeface="標楷體" panose="03000509000000000000" pitchFamily="65" charset="-120"/>
                <a:ea typeface="標楷體" panose="03000509000000000000" pitchFamily="65" charset="-120"/>
              </a:rPr>
              <a:t>：</a:t>
            </a:r>
            <a:r>
              <a:rPr lang="zh-HK" altLang="en-US" sz="3900" b="1" dirty="0">
                <a:solidFill>
                  <a:srgbClr val="FF0000"/>
                </a:solidFill>
                <a:latin typeface="標楷體" panose="03000509000000000000" pitchFamily="65" charset="-120"/>
                <a:ea typeface="標楷體" panose="03000509000000000000" pitchFamily="65" charset="-120"/>
              </a:rPr>
              <a:t>關愛</a:t>
            </a:r>
            <a:r>
              <a:rPr lang="zh-TW" altLang="en-US" sz="3900" b="1" dirty="0">
                <a:solidFill>
                  <a:srgbClr val="FF0000"/>
                </a:solidFill>
                <a:latin typeface="標楷體" panose="03000509000000000000" pitchFamily="65" charset="-120"/>
                <a:ea typeface="標楷體" panose="03000509000000000000" pitchFamily="65" charset="-120"/>
              </a:rPr>
              <a:t>、公民意識</a:t>
            </a:r>
            <a:endParaRPr lang="en-US" altLang="zh-TW" sz="3900" b="1" dirty="0">
              <a:solidFill>
                <a:srgbClr val="FF0000"/>
              </a:solidFill>
              <a:latin typeface="標楷體" panose="03000509000000000000" pitchFamily="65" charset="-120"/>
              <a:ea typeface="標楷體" panose="03000509000000000000" pitchFamily="65" charset="-120"/>
            </a:endParaRPr>
          </a:p>
          <a:p>
            <a:pPr marL="0" indent="0" algn="just">
              <a:spcBef>
                <a:spcPts val="0"/>
              </a:spcBef>
              <a:buNone/>
            </a:pPr>
            <a:r>
              <a:rPr lang="zh-TW" altLang="en-US" sz="3900" b="1" dirty="0">
                <a:solidFill>
                  <a:srgbClr val="0000FF"/>
                </a:solidFill>
                <a:latin typeface="標楷體" panose="03000509000000000000" pitchFamily="65" charset="-120"/>
                <a:ea typeface="標楷體" panose="03000509000000000000" pitchFamily="65" charset="-120"/>
              </a:rPr>
              <a:t>駐武漢主任：</a:t>
            </a:r>
            <a:r>
              <a:rPr lang="zh-TW" altLang="en-US" sz="3900" b="1" dirty="0">
                <a:solidFill>
                  <a:srgbClr val="FF0000"/>
                </a:solidFill>
                <a:latin typeface="標楷體" panose="03000509000000000000" pitchFamily="65" charset="-120"/>
                <a:ea typeface="標楷體" panose="03000509000000000000" pitchFamily="65" charset="-120"/>
              </a:rPr>
              <a:t>誠信、責任感</a:t>
            </a:r>
            <a:endParaRPr lang="en-US" altLang="zh-TW" sz="3900" b="1" dirty="0">
              <a:solidFill>
                <a:srgbClr val="FF0000"/>
              </a:solidFill>
              <a:latin typeface="標楷體" panose="03000509000000000000" pitchFamily="65" charset="-120"/>
              <a:ea typeface="標楷體" panose="03000509000000000000" pitchFamily="65" charset="-120"/>
            </a:endParaRPr>
          </a:p>
          <a:p>
            <a:pPr marL="0" indent="0" algn="just">
              <a:spcBef>
                <a:spcPts val="0"/>
              </a:spcBef>
              <a:buNone/>
            </a:pPr>
            <a:r>
              <a:rPr lang="zh-HK" altLang="en-US" sz="3900" b="1" dirty="0">
                <a:solidFill>
                  <a:srgbClr val="0000FF"/>
                </a:solidFill>
                <a:latin typeface="標楷體" panose="03000509000000000000" pitchFamily="65" charset="-120"/>
                <a:ea typeface="標楷體" panose="03000509000000000000" pitchFamily="65" charset="-120"/>
              </a:rPr>
              <a:t>退休白衣天使：</a:t>
            </a:r>
            <a:r>
              <a:rPr lang="zh-HK" altLang="en-US" sz="3900" b="1" dirty="0">
                <a:solidFill>
                  <a:srgbClr val="FF0000"/>
                </a:solidFill>
                <a:latin typeface="標楷體" panose="03000509000000000000" pitchFamily="65" charset="-120"/>
                <a:ea typeface="標楷體" panose="03000509000000000000" pitchFamily="65" charset="-120"/>
              </a:rPr>
              <a:t>關愛、</a:t>
            </a:r>
            <a:r>
              <a:rPr lang="zh-TW" altLang="en-US" sz="3900" b="1" dirty="0">
                <a:solidFill>
                  <a:srgbClr val="FF0000"/>
                </a:solidFill>
                <a:latin typeface="標楷體" panose="03000509000000000000" pitchFamily="65" charset="-120"/>
                <a:ea typeface="標楷體" panose="03000509000000000000" pitchFamily="65" charset="-120"/>
              </a:rPr>
              <a:t>歸屬感</a:t>
            </a:r>
            <a:endParaRPr lang="en-US" altLang="zh-TW" sz="3900" b="1" dirty="0">
              <a:solidFill>
                <a:srgbClr val="FF0000"/>
              </a:solidFill>
              <a:latin typeface="標楷體" panose="03000509000000000000" pitchFamily="65" charset="-120"/>
              <a:ea typeface="標楷體" panose="03000509000000000000" pitchFamily="65" charset="-120"/>
            </a:endParaRPr>
          </a:p>
          <a:p>
            <a:pPr marL="0" indent="0" algn="just">
              <a:spcBef>
                <a:spcPts val="0"/>
              </a:spcBef>
              <a:buNone/>
            </a:pPr>
            <a:r>
              <a:rPr lang="zh-TW" altLang="en-US" sz="3900" b="1" dirty="0">
                <a:solidFill>
                  <a:srgbClr val="0000FF"/>
                </a:solidFill>
                <a:latin typeface="標楷體" panose="03000509000000000000" pitchFamily="65" charset="-120"/>
                <a:ea typeface="標楷體" panose="03000509000000000000" pitchFamily="65" charset="-120"/>
              </a:rPr>
              <a:t>內科醫生：</a:t>
            </a:r>
            <a:r>
              <a:rPr lang="zh-TW" altLang="en-US" sz="3900" b="1" dirty="0">
                <a:solidFill>
                  <a:srgbClr val="FF0000"/>
                </a:solidFill>
                <a:latin typeface="標楷體" panose="03000509000000000000" pitchFamily="65" charset="-120"/>
                <a:ea typeface="標楷體" panose="03000509000000000000" pitchFamily="65" charset="-120"/>
              </a:rPr>
              <a:t>關愛、責任感、承擔精神</a:t>
            </a:r>
            <a:endParaRPr lang="en-US" altLang="zh-TW" sz="3900" b="1" dirty="0">
              <a:solidFill>
                <a:srgbClr val="FF0000"/>
              </a:solidFill>
              <a:latin typeface="標楷體" panose="03000509000000000000" pitchFamily="65" charset="-120"/>
              <a:ea typeface="標楷體" panose="03000509000000000000" pitchFamily="65" charset="-120"/>
            </a:endParaRPr>
          </a:p>
          <a:p>
            <a:pPr marL="0" indent="0" algn="just">
              <a:spcBef>
                <a:spcPts val="0"/>
              </a:spcBef>
              <a:buNone/>
            </a:pPr>
            <a:r>
              <a:rPr lang="zh-HK" altLang="en-US" sz="3900" b="1" dirty="0">
                <a:solidFill>
                  <a:srgbClr val="0000FF"/>
                </a:solidFill>
                <a:latin typeface="標楷體" panose="03000509000000000000" pitchFamily="65" charset="-120"/>
                <a:ea typeface="標楷體" panose="03000509000000000000" pitchFamily="65" charset="-120"/>
              </a:rPr>
              <a:t>骨折廠長：</a:t>
            </a:r>
            <a:r>
              <a:rPr lang="zh-TW" altLang="en-US" sz="3900" b="1" dirty="0">
                <a:solidFill>
                  <a:srgbClr val="FF0000"/>
                </a:solidFill>
                <a:latin typeface="標楷體" panose="03000509000000000000" pitchFamily="65" charset="-120"/>
                <a:ea typeface="標楷體" panose="03000509000000000000" pitchFamily="65" charset="-120"/>
              </a:rPr>
              <a:t>堅毅、責任感、愛國心</a:t>
            </a:r>
            <a:endParaRPr lang="en-US" altLang="zh-HK" sz="3200" b="1" dirty="0">
              <a:solidFill>
                <a:srgbClr val="FF0000"/>
              </a:solidFill>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B29266D9-0238-4B7B-946C-6B822B8D5600}"/>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7213" t="41543" r="58378" b="23808"/>
          <a:stretch/>
        </p:blipFill>
        <p:spPr bwMode="auto">
          <a:xfrm>
            <a:off x="6606073" y="1548883"/>
            <a:ext cx="2379307" cy="13622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648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0524" y="249624"/>
            <a:ext cx="7886700" cy="886158"/>
          </a:xfrm>
        </p:spPr>
        <p:txBody>
          <a:bodyPr/>
          <a:lstStyle/>
          <a:p>
            <a:pPr algn="ctr"/>
            <a:r>
              <a:rPr lang="zh-TW" altLang="en-US" b="1" dirty="0">
                <a:solidFill>
                  <a:srgbClr val="0000FF"/>
                </a:solidFill>
                <a:latin typeface="標楷體" panose="03000509000000000000" pitchFamily="65" charset="-120"/>
                <a:ea typeface="標楷體" panose="03000509000000000000" pitchFamily="65" charset="-120"/>
              </a:rPr>
              <a:t>小　結</a:t>
            </a:r>
            <a:endParaRPr lang="zh-HK" altLang="en-US" b="1" dirty="0">
              <a:solidFill>
                <a:srgbClr val="0000FF"/>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49086" y="1057868"/>
            <a:ext cx="7445828" cy="5082956"/>
          </a:xfrm>
        </p:spPr>
        <p:txBody>
          <a:bodyPr>
            <a:normAutofit/>
          </a:bodyPr>
          <a:lstStyle/>
          <a:p>
            <a:pPr algn="just">
              <a:lnSpc>
                <a:spcPct val="100000"/>
              </a:lnSpc>
            </a:pPr>
            <a:r>
              <a:rPr lang="zh-TW" altLang="en-US" sz="3200" b="1" dirty="0">
                <a:latin typeface="標楷體" panose="03000509000000000000" pitchFamily="65" charset="-120"/>
                <a:ea typeface="標楷體" panose="03000509000000000000" pitchFamily="65" charset="-120"/>
              </a:rPr>
              <a:t>政府和不同界別人士需要</a:t>
            </a:r>
            <a:r>
              <a:rPr lang="zh-TW" altLang="en-US" sz="3200" b="1" dirty="0">
                <a:solidFill>
                  <a:srgbClr val="0000FF"/>
                </a:solidFill>
                <a:latin typeface="標楷體" panose="03000509000000000000" pitchFamily="65" charset="-120"/>
                <a:ea typeface="標楷體" panose="03000509000000000000" pitchFamily="65" charset="-120"/>
              </a:rPr>
              <a:t>團結一致</a:t>
            </a:r>
            <a:r>
              <a:rPr lang="zh-TW" altLang="en-US" sz="3200" b="1" dirty="0">
                <a:latin typeface="標楷體" panose="03000509000000000000" pitchFamily="65" charset="-120"/>
                <a:ea typeface="標楷體" panose="03000509000000000000" pitchFamily="65" charset="-120"/>
              </a:rPr>
              <a:t>，才能有效地控制疫情。作為香港市民，學生應該盡</a:t>
            </a:r>
            <a:r>
              <a:rPr lang="zh-TW" altLang="en-US" sz="3200" b="1" dirty="0">
                <a:solidFill>
                  <a:srgbClr val="0000FF"/>
                </a:solidFill>
                <a:latin typeface="標楷體" panose="03000509000000000000" pitchFamily="65" charset="-120"/>
                <a:ea typeface="標楷體" panose="03000509000000000000" pitchFamily="65" charset="-120"/>
              </a:rPr>
              <a:t>公民責任</a:t>
            </a:r>
            <a:r>
              <a:rPr lang="zh-TW" altLang="en-US" sz="3200" b="1" dirty="0">
                <a:latin typeface="標楷體" panose="03000509000000000000" pitchFamily="65" charset="-120"/>
                <a:ea typeface="標楷體" panose="03000509000000000000" pitchFamily="65" charset="-120"/>
              </a:rPr>
              <a:t>，除了保持個人衛生和關懷親友，亦可在能力範圍內，向有需要人士（如：弱勢社群）伸出援手。</a:t>
            </a:r>
          </a:p>
          <a:p>
            <a:pPr algn="just">
              <a:lnSpc>
                <a:spcPct val="100000"/>
              </a:lnSpc>
            </a:pPr>
            <a:r>
              <a:rPr lang="zh-TW" altLang="en-US" sz="3200" b="1" dirty="0">
                <a:latin typeface="標楷體" panose="03000509000000000000" pitchFamily="65" charset="-120"/>
                <a:ea typeface="標楷體" panose="03000509000000000000" pitchFamily="65" charset="-120"/>
              </a:rPr>
              <a:t>期望學生能夠了解及建立相關價值觀和態度：</a:t>
            </a:r>
            <a:r>
              <a:rPr lang="zh-TW" altLang="en-US" sz="3200" b="1" dirty="0">
                <a:solidFill>
                  <a:srgbClr val="FF0000"/>
                </a:solidFill>
                <a:latin typeface="標楷體" panose="03000509000000000000" pitchFamily="65" charset="-120"/>
                <a:ea typeface="標楷體" panose="03000509000000000000" pitchFamily="65" charset="-120"/>
              </a:rPr>
              <a:t>責任感、承擔精神、誠信、堅毅、尊重他人、關懷、社會和諧、歸屬感、團結一致、愛國心、關愛。</a:t>
            </a:r>
          </a:p>
        </p:txBody>
      </p:sp>
    </p:spTree>
    <p:extLst>
      <p:ext uri="{BB962C8B-B14F-4D97-AF65-F5344CB8AC3E}">
        <p14:creationId xmlns:p14="http://schemas.microsoft.com/office/powerpoint/2010/main" val="398970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031D35-DEF8-47B3-96D2-042959DF5F61}"/>
              </a:ext>
            </a:extLst>
          </p:cNvPr>
          <p:cNvSpPr>
            <a:spLocks noGrp="1"/>
          </p:cNvSpPr>
          <p:nvPr>
            <p:ph type="title"/>
          </p:nvPr>
        </p:nvSpPr>
        <p:spPr>
          <a:xfrm>
            <a:off x="628650" y="0"/>
            <a:ext cx="7886700" cy="989045"/>
          </a:xfrm>
        </p:spPr>
        <p:txBody>
          <a:bodyPr>
            <a:normAutofit/>
          </a:bodyPr>
          <a:lstStyle/>
          <a:p>
            <a:pPr algn="ctr"/>
            <a:r>
              <a:rPr lang="zh-TW" altLang="en-US" sz="4800" dirty="0">
                <a:solidFill>
                  <a:srgbClr val="0000FF"/>
                </a:solidFill>
                <a:latin typeface="標楷體" panose="03000509000000000000" pitchFamily="65" charset="-120"/>
                <a:ea typeface="標楷體" panose="03000509000000000000" pitchFamily="65" charset="-120"/>
              </a:rPr>
              <a:t>教學設計理念</a:t>
            </a:r>
            <a:endParaRPr lang="zh-HK" altLang="en-US" sz="4800" dirty="0">
              <a:solidFill>
                <a:srgbClr val="0000FF"/>
              </a:solidFill>
            </a:endParaRPr>
          </a:p>
        </p:txBody>
      </p:sp>
      <p:sp>
        <p:nvSpPr>
          <p:cNvPr id="3" name="內容版面配置區 2">
            <a:extLst>
              <a:ext uri="{FF2B5EF4-FFF2-40B4-BE49-F238E27FC236}">
                <a16:creationId xmlns:a16="http://schemas.microsoft.com/office/drawing/2014/main" id="{367FD90A-4349-43C3-91FC-87D16449CCFC}"/>
              </a:ext>
            </a:extLst>
          </p:cNvPr>
          <p:cNvSpPr>
            <a:spLocks noGrp="1"/>
          </p:cNvSpPr>
          <p:nvPr>
            <p:ph idx="1"/>
          </p:nvPr>
        </p:nvSpPr>
        <p:spPr>
          <a:xfrm>
            <a:off x="543531" y="917428"/>
            <a:ext cx="7971819" cy="5586009"/>
          </a:xfrm>
          <a:ln w="28575">
            <a:solidFill>
              <a:schemeClr val="accent1"/>
            </a:solidFill>
          </a:ln>
        </p:spPr>
        <p:txBody>
          <a:bodyPr>
            <a:normAutofit fontScale="25000" lnSpcReduction="20000"/>
          </a:bodyPr>
          <a:lstStyle/>
          <a:p>
            <a:pPr algn="just">
              <a:lnSpc>
                <a:spcPct val="120000"/>
              </a:lnSpc>
              <a:spcBef>
                <a:spcPts val="0"/>
              </a:spcBef>
              <a:tabLst>
                <a:tab pos="269875" algn="l"/>
                <a:tab pos="354013" algn="l"/>
              </a:tabLst>
            </a:pPr>
            <a:r>
              <a:rPr lang="zh-TW" altLang="zh-HK" sz="11200" b="1" dirty="0">
                <a:latin typeface="Times New Roman" panose="02020603050405020304" pitchFamily="18" charset="0"/>
                <a:ea typeface="標楷體" panose="03000509000000000000" pitchFamily="65" charset="-120"/>
                <a:cs typeface="Times New Roman" panose="02020603050405020304" pitchFamily="18" charset="0"/>
              </a:rPr>
              <a:t>學習階段</a:t>
            </a:r>
            <a:r>
              <a:rPr lang="zh-TW" altLang="en-US" sz="11200" b="1" dirty="0">
                <a:latin typeface="Times New Roman" panose="02020603050405020304" pitchFamily="18" charset="0"/>
                <a:ea typeface="標楷體" panose="03000509000000000000" pitchFamily="65" charset="-120"/>
                <a:cs typeface="Times New Roman" panose="02020603050405020304" pitchFamily="18" charset="0"/>
              </a:rPr>
              <a:t>：第四學習階段 </a:t>
            </a:r>
            <a:r>
              <a:rPr lang="en-US" altLang="zh-TW" sz="11200" b="1" dirty="0">
                <a:latin typeface="Times New Roman" panose="02020603050405020304" pitchFamily="18" charset="0"/>
                <a:ea typeface="標楷體" panose="03000509000000000000" pitchFamily="65" charset="-120"/>
                <a:cs typeface="Times New Roman" panose="02020603050405020304" pitchFamily="18" charset="0"/>
              </a:rPr>
              <a:t>/ </a:t>
            </a:r>
            <a:r>
              <a:rPr lang="zh-HK" altLang="en-US" sz="11200" b="1" dirty="0">
                <a:latin typeface="Times New Roman" panose="02020603050405020304" pitchFamily="18" charset="0"/>
                <a:ea typeface="標楷體" panose="03000509000000000000" pitchFamily="65" charset="-120"/>
                <a:cs typeface="Times New Roman" panose="02020603050405020304" pitchFamily="18" charset="0"/>
              </a:rPr>
              <a:t>高中學生</a:t>
            </a:r>
            <a:endParaRPr lang="en-US" altLang="zh-HK" sz="11200" b="1" dirty="0">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20000"/>
              </a:lnSpc>
              <a:spcBef>
                <a:spcPts val="0"/>
              </a:spcBef>
            </a:pPr>
            <a:r>
              <a:rPr lang="zh-HK" altLang="en-US" sz="11200" b="1" dirty="0">
                <a:latin typeface="Times New Roman" panose="02020603050405020304" pitchFamily="18" charset="0"/>
                <a:ea typeface="標楷體" panose="03000509000000000000" pitchFamily="65" charset="-120"/>
                <a:cs typeface="Times New Roman" panose="02020603050405020304" pitchFamily="18" charset="0"/>
              </a:rPr>
              <a:t>前備知識：</a:t>
            </a:r>
            <a:r>
              <a:rPr lang="zh-TW" altLang="en-US" sz="11200" b="1" dirty="0">
                <a:latin typeface="Times New Roman" panose="02020603050405020304" pitchFamily="18" charset="0"/>
                <a:ea typeface="標楷體" panose="03000509000000000000" pitchFamily="65" charset="-120"/>
                <a:cs typeface="Times New Roman" panose="02020603050405020304" pitchFamily="18" charset="0"/>
              </a:rPr>
              <a:t>學生已具備關於「公共衛生」、「身份認同」、「全球化」的基礎知識，以及共通能力，例如：運用資訊科技能力、明辨性思考能力、解決問題能力。</a:t>
            </a:r>
            <a:endParaRPr lang="en-US" altLang="zh-TW" sz="11200" b="1" dirty="0">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20000"/>
              </a:lnSpc>
              <a:spcBef>
                <a:spcPts val="0"/>
              </a:spcBef>
            </a:pPr>
            <a:r>
              <a:rPr lang="zh-HK" altLang="en-US" sz="1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主要學習目標：</a:t>
            </a:r>
            <a:r>
              <a:rPr lang="zh-TW" altLang="en-US" sz="1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透過探討「全球疫症」議題，幫助學生辨識相關事實，作出客觀分析和合理的判斷，並從不同角度反思和實踐正面的價值觀和態度。</a:t>
            </a:r>
            <a:endParaRPr lang="en-US" altLang="zh-TW" sz="1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20000"/>
              </a:lnSpc>
              <a:spcBef>
                <a:spcPts val="0"/>
              </a:spcBef>
            </a:pPr>
            <a:r>
              <a:rPr lang="zh-TW" altLang="en-US" sz="11200" b="1" dirty="0">
                <a:latin typeface="Times New Roman" panose="02020603050405020304" pitchFamily="18" charset="0"/>
                <a:ea typeface="標楷體" panose="03000509000000000000" pitchFamily="65" charset="-120"/>
                <a:cs typeface="Times New Roman" panose="02020603050405020304" pitchFamily="18" charset="0"/>
              </a:rPr>
              <a:t>連繫首要的價值觀和態度：「堅毅」、「尊重他人」、「責任感</a:t>
            </a:r>
            <a:r>
              <a:rPr lang="zh-TW" altLang="en-US" sz="11200" b="1" dirty="0" smtClean="0">
                <a:latin typeface="Times New Roman" panose="02020603050405020304" pitchFamily="18" charset="0"/>
                <a:ea typeface="標楷體" panose="03000509000000000000" pitchFamily="65" charset="-120"/>
                <a:cs typeface="Times New Roman" panose="02020603050405020304" pitchFamily="18" charset="0"/>
              </a:rPr>
              <a:t>」、「國民身份認同」、</a:t>
            </a:r>
            <a:r>
              <a:rPr lang="zh-TW" altLang="en-US" sz="11200" b="1" dirty="0">
                <a:latin typeface="Times New Roman" panose="02020603050405020304" pitchFamily="18" charset="0"/>
                <a:ea typeface="標楷體" panose="03000509000000000000" pitchFamily="65" charset="-120"/>
                <a:cs typeface="Times New Roman" panose="02020603050405020304" pitchFamily="18" charset="0"/>
              </a:rPr>
              <a:t>「承擔精神」、「誠信」和「關愛」。</a:t>
            </a:r>
            <a:endParaRPr lang="en-US" altLang="zh-TW" sz="11200" b="1" dirty="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Ø"/>
            </a:pPr>
            <a:endParaRPr lang="zh-HK"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36143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21A07-AA81-4A44-9E14-1A739B30D605}"/>
              </a:ext>
            </a:extLst>
          </p:cNvPr>
          <p:cNvSpPr>
            <a:spLocks noGrp="1"/>
          </p:cNvSpPr>
          <p:nvPr>
            <p:ph type="title"/>
          </p:nvPr>
        </p:nvSpPr>
        <p:spPr>
          <a:xfrm>
            <a:off x="0" y="1"/>
            <a:ext cx="9144000" cy="995082"/>
          </a:xfrm>
        </p:spPr>
        <p:txBody>
          <a:bodyPr>
            <a:normAutofit/>
          </a:bodyPr>
          <a:lstStyle/>
          <a:p>
            <a:pPr algn="ctr"/>
            <a:r>
              <a:rPr lang="zh-HK" altLang="en-US" sz="4800" b="1" dirty="0">
                <a:solidFill>
                  <a:srgbClr val="0000FF"/>
                </a:solidFill>
                <a:latin typeface="標楷體" panose="03000509000000000000" pitchFamily="65" charset="-120"/>
                <a:ea typeface="標楷體" panose="03000509000000000000" pitchFamily="65" charset="-120"/>
              </a:rPr>
              <a:t>學習重點：</a:t>
            </a:r>
            <a:r>
              <a:rPr lang="zh-TW" altLang="en-US" sz="4800" b="1" dirty="0">
                <a:solidFill>
                  <a:srgbClr val="0000FF"/>
                </a:solidFill>
                <a:latin typeface="標楷體" panose="03000509000000000000" pitchFamily="65" charset="-120"/>
                <a:ea typeface="標楷體" panose="03000509000000000000" pitchFamily="65" charset="-120"/>
              </a:rPr>
              <a:t>「抗疫無疆界」</a:t>
            </a:r>
            <a:endParaRPr lang="zh-HK" altLang="en-US" sz="4800" b="1" dirty="0">
              <a:solidFill>
                <a:srgbClr val="0000FF"/>
              </a:solidFill>
              <a:latin typeface="標楷體" panose="03000509000000000000" pitchFamily="65" charset="-120"/>
              <a:ea typeface="標楷體" panose="03000509000000000000" pitchFamily="65" charset="-120"/>
            </a:endParaRPr>
          </a:p>
        </p:txBody>
      </p:sp>
      <p:sp>
        <p:nvSpPr>
          <p:cNvPr id="3" name="矩形 2">
            <a:extLst>
              <a:ext uri="{FF2B5EF4-FFF2-40B4-BE49-F238E27FC236}">
                <a16:creationId xmlns:a16="http://schemas.microsoft.com/office/drawing/2014/main" id="{7F5475C1-E4CC-4434-9CC3-16E0AF8465B1}"/>
              </a:ext>
            </a:extLst>
          </p:cNvPr>
          <p:cNvSpPr/>
          <p:nvPr/>
        </p:nvSpPr>
        <p:spPr>
          <a:xfrm>
            <a:off x="1168075" y="995083"/>
            <a:ext cx="6229350" cy="3093154"/>
          </a:xfrm>
          <a:prstGeom prst="rect">
            <a:avLst/>
          </a:prstGeom>
        </p:spPr>
        <p:txBody>
          <a:bodyPr wrap="square">
            <a:spAutoFit/>
          </a:bodyPr>
          <a:lstStyle/>
          <a:p>
            <a:pPr lvl="0" algn="ctr"/>
            <a:r>
              <a:rPr lang="zh-TW" altLang="en-US" sz="3900" b="1" dirty="0">
                <a:solidFill>
                  <a:srgbClr val="006666"/>
                </a:solidFill>
                <a:latin typeface="標楷體" panose="03000509000000000000" pitchFamily="65" charset="-120"/>
                <a:ea typeface="標楷體" panose="03000509000000000000" pitchFamily="65" charset="-120"/>
              </a:rPr>
              <a:t>了解多重身份及</a:t>
            </a:r>
            <a:r>
              <a:rPr lang="zh-TW" altLang="en-US" sz="3900" b="1" dirty="0" smtClean="0">
                <a:solidFill>
                  <a:srgbClr val="006666"/>
                </a:solidFill>
                <a:latin typeface="標楷體" panose="03000509000000000000" pitchFamily="65" charset="-120"/>
                <a:ea typeface="標楷體" panose="03000509000000000000" pitchFamily="65" charset="-120"/>
              </a:rPr>
              <a:t>角色</a:t>
            </a:r>
            <a:endParaRPr lang="zh-TW" altLang="en-US" sz="3900" b="1" dirty="0">
              <a:solidFill>
                <a:srgbClr val="006666"/>
              </a:solidFill>
              <a:latin typeface="標楷體" panose="03000509000000000000" pitchFamily="65" charset="-120"/>
              <a:ea typeface="標楷體" panose="03000509000000000000" pitchFamily="65" charset="-120"/>
            </a:endParaRPr>
          </a:p>
          <a:p>
            <a:pPr lvl="0" algn="ctr"/>
            <a:r>
              <a:rPr lang="zh-TW" altLang="en-US" sz="3900" b="1" dirty="0">
                <a:solidFill>
                  <a:srgbClr val="006666"/>
                </a:solidFill>
                <a:latin typeface="標楷體" panose="03000509000000000000" pitchFamily="65" charset="-120"/>
                <a:ea typeface="標楷體" panose="03000509000000000000" pitchFamily="65" charset="-120"/>
              </a:rPr>
              <a:t>擴闊國際視野</a:t>
            </a:r>
          </a:p>
          <a:p>
            <a:pPr lvl="0" algn="ctr"/>
            <a:r>
              <a:rPr lang="zh-TW" altLang="en-US" sz="3900" b="1" dirty="0">
                <a:solidFill>
                  <a:srgbClr val="006666"/>
                </a:solidFill>
                <a:latin typeface="標楷體" panose="03000509000000000000" pitchFamily="65" charset="-120"/>
                <a:ea typeface="標楷體" panose="03000509000000000000" pitchFamily="65" charset="-120"/>
              </a:rPr>
              <a:t>培養利他精神</a:t>
            </a:r>
            <a:endParaRPr lang="en-US" altLang="zh-TW" sz="3900" b="1" dirty="0">
              <a:solidFill>
                <a:srgbClr val="006666"/>
              </a:solidFill>
              <a:latin typeface="標楷體" panose="03000509000000000000" pitchFamily="65" charset="-120"/>
              <a:ea typeface="標楷體" panose="03000509000000000000" pitchFamily="65" charset="-120"/>
            </a:endParaRPr>
          </a:p>
          <a:p>
            <a:pPr lvl="0" algn="ctr"/>
            <a:r>
              <a:rPr lang="zh-TW" altLang="en-US" sz="3900" b="1" dirty="0">
                <a:solidFill>
                  <a:srgbClr val="006666"/>
                </a:solidFill>
                <a:latin typeface="標楷體" panose="03000509000000000000" pitchFamily="65" charset="-120"/>
                <a:ea typeface="標楷體" panose="03000509000000000000" pitchFamily="65" charset="-120"/>
              </a:rPr>
              <a:t>建立同理心</a:t>
            </a:r>
          </a:p>
          <a:p>
            <a:pPr lvl="0" algn="ctr"/>
            <a:endParaRPr lang="zh-TW" altLang="en-US" sz="3900" b="1" dirty="0">
              <a:solidFill>
                <a:srgbClr val="3333FF"/>
              </a:solidFill>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41C16B95-EC27-4FC8-9BEF-3A1D99F9088C}"/>
              </a:ext>
            </a:extLst>
          </p:cNvPr>
          <p:cNvSpPr/>
          <p:nvPr/>
        </p:nvSpPr>
        <p:spPr>
          <a:xfrm>
            <a:off x="1996750" y="3947394"/>
            <a:ext cx="4572000" cy="2523768"/>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sng"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建議學習活動</a:t>
            </a:r>
            <a:endParaRPr kumimoji="0" lang="en-US" altLang="zh-TW" sz="3600" b="1" i="0" u="sng"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4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endParaRPr>
          </a:p>
          <a:p>
            <a:pPr lvl="0" algn="ctr"/>
            <a:r>
              <a:rPr lang="zh-TW" altLang="en-US" sz="3600" b="1" dirty="0">
                <a:solidFill>
                  <a:srgbClr val="FF0000"/>
                </a:solidFill>
                <a:latin typeface="標楷體" panose="03000509000000000000" pitchFamily="65" charset="-120"/>
                <a:ea typeface="標楷體" panose="03000509000000000000" pitchFamily="65" charset="-120"/>
              </a:rPr>
              <a:t>課前閱讀資料</a:t>
            </a:r>
            <a:endParaRPr lang="en-US" altLang="zh-TW" sz="3600" b="1" dirty="0">
              <a:solidFill>
                <a:srgbClr val="FF0000"/>
              </a:solidFill>
              <a:latin typeface="標楷體" panose="03000509000000000000" pitchFamily="65" charset="-120"/>
              <a:ea typeface="標楷體" panose="03000509000000000000" pitchFamily="65" charset="-120"/>
            </a:endParaRPr>
          </a:p>
          <a:p>
            <a:pPr lvl="0" algn="ctr"/>
            <a:r>
              <a:rPr lang="zh-TW" altLang="en-US" sz="3600" b="1" dirty="0">
                <a:solidFill>
                  <a:srgbClr val="FF0000"/>
                </a:solidFill>
                <a:latin typeface="標楷體" panose="03000509000000000000" pitchFamily="65" charset="-120"/>
                <a:ea typeface="標楷體" panose="03000509000000000000" pitchFamily="65" charset="-120"/>
              </a:rPr>
              <a:t>小組討論及匯報</a:t>
            </a:r>
            <a:endParaRPr lang="en-US" altLang="zh-TW" sz="3600" b="1" dirty="0">
              <a:solidFill>
                <a:srgbClr val="FF0000"/>
              </a:solidFill>
              <a:latin typeface="標楷體" panose="03000509000000000000" pitchFamily="65" charset="-120"/>
              <a:ea typeface="標楷體" panose="03000509000000000000" pitchFamily="65" charset="-120"/>
            </a:endParaRPr>
          </a:p>
          <a:p>
            <a:pPr lvl="0" algn="ctr"/>
            <a:r>
              <a:rPr lang="zh-TW" altLang="en-US" sz="3600" b="1" dirty="0">
                <a:solidFill>
                  <a:srgbClr val="FF0000"/>
                </a:solidFill>
                <a:latin typeface="標楷體" panose="03000509000000000000" pitchFamily="65" charset="-120"/>
                <a:ea typeface="標楷體" panose="03000509000000000000" pitchFamily="65" charset="-120"/>
              </a:rPr>
              <a:t>模擬國際會議</a:t>
            </a:r>
            <a:endParaRPr kumimoji="0" lang="en-US" altLang="zh-TW" sz="1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F07CF8FF-36F2-4D12-8B5E-096A1E8A7586}"/>
              </a:ext>
            </a:extLst>
          </p:cNvPr>
          <p:cNvPicPr>
            <a:picLocks noChangeAspect="1"/>
          </p:cNvPicPr>
          <p:nvPr/>
        </p:nvPicPr>
        <p:blipFill>
          <a:blip r:embed="rId2"/>
          <a:stretch>
            <a:fillRect/>
          </a:stretch>
        </p:blipFill>
        <p:spPr>
          <a:xfrm>
            <a:off x="6107548" y="2590613"/>
            <a:ext cx="2579753" cy="2346295"/>
          </a:xfrm>
          <a:prstGeom prst="rect">
            <a:avLst/>
          </a:prstGeom>
        </p:spPr>
      </p:pic>
    </p:spTree>
    <p:extLst>
      <p:ext uri="{BB962C8B-B14F-4D97-AF65-F5344CB8AC3E}">
        <p14:creationId xmlns:p14="http://schemas.microsoft.com/office/powerpoint/2010/main" val="394178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189721"/>
            <a:ext cx="9144000" cy="690281"/>
          </a:xfrm>
        </p:spPr>
        <p:txBody>
          <a:bodyPr>
            <a:noAutofit/>
          </a:bodyPr>
          <a:lstStyle/>
          <a:p>
            <a:pPr algn="ctr"/>
            <a:r>
              <a:rPr lang="zh-TW" altLang="en-US" sz="4800" b="1" dirty="0">
                <a:solidFill>
                  <a:srgbClr val="3333FF"/>
                </a:solidFill>
                <a:latin typeface="標楷體" panose="03000509000000000000" pitchFamily="65" charset="-120"/>
                <a:ea typeface="標楷體" panose="03000509000000000000" pitchFamily="65" charset="-120"/>
              </a:rPr>
              <a:t>「全球抗疫」模擬國際會議</a:t>
            </a:r>
            <a:endParaRPr lang="zh-HK" altLang="en-US" sz="4800" b="1" dirty="0">
              <a:solidFill>
                <a:srgbClr val="3333FF"/>
              </a:solidFill>
            </a:endParaRPr>
          </a:p>
        </p:txBody>
      </p:sp>
      <p:sp>
        <p:nvSpPr>
          <p:cNvPr id="6" name="內容版面配置區 2">
            <a:extLst>
              <a:ext uri="{FF2B5EF4-FFF2-40B4-BE49-F238E27FC236}">
                <a16:creationId xmlns:a16="http://schemas.microsoft.com/office/drawing/2014/main" id="{3DB9197F-A904-440F-91F3-093476B21B6E}"/>
              </a:ext>
            </a:extLst>
          </p:cNvPr>
          <p:cNvSpPr>
            <a:spLocks noGrp="1"/>
          </p:cNvSpPr>
          <p:nvPr>
            <p:ph idx="1"/>
          </p:nvPr>
        </p:nvSpPr>
        <p:spPr>
          <a:xfrm>
            <a:off x="116632" y="1060580"/>
            <a:ext cx="8910735" cy="5607699"/>
          </a:xfrm>
        </p:spPr>
        <p:txBody>
          <a:bodyPr>
            <a:normAutofit lnSpcReduction="10000"/>
          </a:bodyPr>
          <a:lstStyle/>
          <a:p>
            <a:pPr algn="just">
              <a:lnSpc>
                <a:spcPct val="110000"/>
              </a:lnSpc>
              <a:spcBef>
                <a:spcPts val="600"/>
              </a:spcBef>
            </a:pPr>
            <a:r>
              <a:rPr lang="zh-TW" altLang="en-US" sz="3600" b="1" dirty="0">
                <a:solidFill>
                  <a:srgbClr val="3333FF"/>
                </a:solidFill>
                <a:latin typeface="標楷體" panose="03000509000000000000" pitchFamily="65" charset="-120"/>
                <a:ea typeface="標楷體" panose="03000509000000000000" pitchFamily="65" charset="-120"/>
              </a:rPr>
              <a:t>學生閱讀關於全球抗疫的新聞報道，然後討論問題及進行模擬國際會議。</a:t>
            </a:r>
            <a:endParaRPr lang="en-US" altLang="zh-TW" sz="3600" b="1" dirty="0">
              <a:solidFill>
                <a:srgbClr val="3333FF"/>
              </a:solidFill>
              <a:latin typeface="標楷體" panose="03000509000000000000" pitchFamily="65" charset="-120"/>
              <a:ea typeface="標楷體" panose="03000509000000000000" pitchFamily="65" charset="-120"/>
            </a:endParaRPr>
          </a:p>
          <a:p>
            <a:pPr marL="0" indent="0" algn="just">
              <a:lnSpc>
                <a:spcPct val="110000"/>
              </a:lnSpc>
              <a:spcBef>
                <a:spcPts val="600"/>
              </a:spcBef>
              <a:buNone/>
            </a:pPr>
            <a:r>
              <a:rPr lang="zh-HK" altLang="en-US" sz="3200" b="1" u="sng" dirty="0">
                <a:latin typeface="標楷體" panose="03000509000000000000" pitchFamily="65" charset="-120"/>
                <a:ea typeface="標楷體" panose="03000509000000000000" pitchFamily="65" charset="-120"/>
              </a:rPr>
              <a:t>參考資料</a:t>
            </a:r>
            <a:r>
              <a:rPr lang="zh-HK" altLang="en-US" sz="3200" b="1" u="sng" dirty="0" smtClean="0">
                <a:latin typeface="標楷體" panose="03000509000000000000" pitchFamily="65" charset="-120"/>
                <a:ea typeface="標楷體" panose="03000509000000000000" pitchFamily="65" charset="-120"/>
              </a:rPr>
              <a:t>網址</a:t>
            </a:r>
            <a:endParaRPr lang="en-US" altLang="zh-HK" sz="3200" b="1" dirty="0">
              <a:latin typeface="標楷體" panose="03000509000000000000" pitchFamily="65" charset="-120"/>
              <a:ea typeface="標楷體" panose="03000509000000000000" pitchFamily="65" charset="-120"/>
            </a:endParaRPr>
          </a:p>
          <a:p>
            <a:pPr marL="288000" lvl="1" algn="just">
              <a:lnSpc>
                <a:spcPct val="110000"/>
              </a:lnSpc>
              <a:spcBef>
                <a:spcPts val="0"/>
              </a:spcBef>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中國抗疫盡顯擔當 共同防疫無分國界</a:t>
            </a:r>
            <a:endParaRPr lang="zh-TW" altLang="en-US" sz="2200" b="1" dirty="0">
              <a:latin typeface="Times New Roman" panose="02020603050405020304" pitchFamily="18" charset="0"/>
              <a:ea typeface="標楷體" panose="03000509000000000000" pitchFamily="65" charset="-120"/>
              <a:cs typeface="Times New Roman" panose="02020603050405020304" pitchFamily="18" charset="0"/>
            </a:endParaRPr>
          </a:p>
          <a:p>
            <a:pPr marL="288000" lvl="1" indent="0" algn="just">
              <a:lnSpc>
                <a:spcPct val="110000"/>
              </a:lnSpc>
              <a:spcBef>
                <a:spcPts val="0"/>
              </a:spcBef>
              <a:buNone/>
            </a:pPr>
            <a:r>
              <a:rPr lang="zh-HK" altLang="en-US" sz="1800" b="1" dirty="0">
                <a:latin typeface="Times New Roman" panose="02020603050405020304" pitchFamily="18" charset="0"/>
                <a:ea typeface="標楷體" panose="03000509000000000000" pitchFamily="65" charset="-120"/>
                <a:cs typeface="Times New Roman" panose="02020603050405020304" pitchFamily="18" charset="0"/>
              </a:rPr>
              <a:t>取自：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http://paper.wenweipo.com/2020/02/08/WW2002080002.htm</a:t>
            </a:r>
          </a:p>
          <a:p>
            <a:pPr marL="288000" lvl="1" algn="just">
              <a:lnSpc>
                <a:spcPct val="110000"/>
              </a:lnSpc>
              <a:spcBef>
                <a:spcPts val="0"/>
              </a:spcBef>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世衛讚華抗疫決心 盼全球一心撐中國</a:t>
            </a:r>
          </a:p>
          <a:p>
            <a:pPr marL="288000" lvl="1" indent="0" algn="just">
              <a:lnSpc>
                <a:spcPct val="110000"/>
              </a:lnSpc>
              <a:spcBef>
                <a:spcPts val="0"/>
              </a:spcBef>
              <a:buNone/>
            </a:pPr>
            <a:r>
              <a:rPr lang="zh-HK" altLang="en-US" sz="1800" b="1" dirty="0">
                <a:latin typeface="Times New Roman" panose="02020603050405020304" pitchFamily="18" charset="0"/>
                <a:ea typeface="標楷體" panose="03000509000000000000" pitchFamily="65" charset="-120"/>
                <a:cs typeface="Times New Roman" panose="02020603050405020304" pitchFamily="18" charset="0"/>
              </a:rPr>
              <a:t>取自：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http://paper.wenweipo.com/2020/01/31/YO2001310017.htm</a:t>
            </a:r>
          </a:p>
          <a:p>
            <a:pPr marL="288000" lvl="1" algn="just">
              <a:lnSpc>
                <a:spcPct val="110000"/>
              </a:lnSpc>
              <a:spcBef>
                <a:spcPts val="0"/>
              </a:spcBef>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同心同德 戰勝疫情 各國大使獻祝福：中國加油！武漢加油！</a:t>
            </a:r>
            <a:endParaRPr lang="zh-TW" altLang="en-US" sz="2200" b="1" dirty="0">
              <a:latin typeface="Times New Roman" panose="02020603050405020304" pitchFamily="18" charset="0"/>
              <a:ea typeface="標楷體" panose="03000509000000000000" pitchFamily="65" charset="-120"/>
              <a:cs typeface="Times New Roman" panose="02020603050405020304" pitchFamily="18" charset="0"/>
            </a:endParaRPr>
          </a:p>
          <a:p>
            <a:pPr marL="288000" lvl="1" indent="0" algn="just">
              <a:lnSpc>
                <a:spcPct val="110000"/>
              </a:lnSpc>
              <a:spcBef>
                <a:spcPts val="0"/>
              </a:spcBef>
              <a:buNone/>
            </a:pPr>
            <a:r>
              <a:rPr lang="zh-HK" altLang="en-US" sz="1800" b="1" dirty="0">
                <a:latin typeface="Times New Roman" panose="02020603050405020304" pitchFamily="18" charset="0"/>
                <a:ea typeface="標楷體" panose="03000509000000000000" pitchFamily="65" charset="-120"/>
                <a:cs typeface="Times New Roman" panose="02020603050405020304" pitchFamily="18" charset="0"/>
              </a:rPr>
              <a:t>取自：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https://hkgpao.com/articles/1009521</a:t>
            </a:r>
          </a:p>
          <a:p>
            <a:pPr marL="288000" lvl="1" algn="just">
              <a:lnSpc>
                <a:spcPct val="110000"/>
              </a:lnSpc>
              <a:spcBef>
                <a:spcPts val="0"/>
              </a:spcBef>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特朗普稱中國應對疫情專業　兩國會共同努力</a:t>
            </a:r>
          </a:p>
          <a:p>
            <a:pPr marL="288000" lvl="1" indent="0" algn="just">
              <a:lnSpc>
                <a:spcPct val="110000"/>
              </a:lnSpc>
              <a:spcBef>
                <a:spcPts val="0"/>
              </a:spcBef>
              <a:buNone/>
            </a:pPr>
            <a:r>
              <a:rPr lang="zh-HK" altLang="en-US" sz="1800" b="1" dirty="0">
                <a:latin typeface="Times New Roman" panose="02020603050405020304" pitchFamily="18" charset="0"/>
                <a:ea typeface="標楷體" panose="03000509000000000000" pitchFamily="65" charset="-120"/>
                <a:cs typeface="Times New Roman" panose="02020603050405020304" pitchFamily="18" charset="0"/>
              </a:rPr>
              <a:t>取自：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https://news.rthk.hk/rthk/ch/component/k2/1507355-20200208.htm</a:t>
            </a:r>
          </a:p>
          <a:p>
            <a:pPr marL="288000" lvl="1">
              <a:lnSpc>
                <a:spcPct val="110000"/>
              </a:lnSpc>
              <a:spcBef>
                <a:spcPts val="0"/>
              </a:spcBef>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美撥</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7.8</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億助抗疫 專家小組待華放行，</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取</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://news.mingpao.com/pns/%E6%AD%A6%E6%BC%A2%E8%82%BA%E7%82%8E/article/20200209/special/1581185205908</a:t>
            </a:r>
          </a:p>
        </p:txBody>
      </p:sp>
    </p:spTree>
    <p:extLst>
      <p:ext uri="{BB962C8B-B14F-4D97-AF65-F5344CB8AC3E}">
        <p14:creationId xmlns:p14="http://schemas.microsoft.com/office/powerpoint/2010/main" val="4224630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25641"/>
            <a:ext cx="7886700" cy="760768"/>
          </a:xfrm>
        </p:spPr>
        <p:txBody>
          <a:bodyPr>
            <a:normAutofit/>
          </a:bodyPr>
          <a:lstStyle/>
          <a:p>
            <a:pPr algn="ctr"/>
            <a:r>
              <a:rPr lang="zh-TW" altLang="en-US" sz="4800" b="1" dirty="0">
                <a:solidFill>
                  <a:srgbClr val="0000FF"/>
                </a:solidFill>
                <a:latin typeface="標楷體" panose="03000509000000000000" pitchFamily="65" charset="-120"/>
                <a:ea typeface="標楷體" panose="03000509000000000000" pitchFamily="65" charset="-120"/>
              </a:rPr>
              <a:t>討論以下問題</a:t>
            </a:r>
            <a:endParaRPr lang="zh-HK" altLang="en-US" sz="4800" b="1" dirty="0">
              <a:solidFill>
                <a:srgbClr val="0000FF"/>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05797" y="886409"/>
            <a:ext cx="7886700" cy="5738326"/>
          </a:xfrm>
        </p:spPr>
        <p:txBody>
          <a:bodyPr>
            <a:noAutofit/>
          </a:bodyPr>
          <a:lstStyle/>
          <a:p>
            <a:pPr algn="just"/>
            <a:r>
              <a:rPr lang="zh-TW" altLang="en-US" sz="3600" b="1" dirty="0">
                <a:solidFill>
                  <a:srgbClr val="0000FF"/>
                </a:solidFill>
                <a:latin typeface="標楷體" panose="03000509000000000000" pitchFamily="65" charset="-120"/>
                <a:ea typeface="標楷體" panose="03000509000000000000" pitchFamily="65" charset="-120"/>
              </a:rPr>
              <a:t>各國政府及國際組織可怎樣應對「全球疫症爆發」問題？</a:t>
            </a:r>
            <a:endParaRPr lang="en-US" altLang="zh-TW" sz="3600" b="1" dirty="0">
              <a:solidFill>
                <a:srgbClr val="0000FF"/>
              </a:solidFill>
              <a:latin typeface="標楷體" panose="03000509000000000000" pitchFamily="65" charset="-120"/>
              <a:ea typeface="標楷體" panose="03000509000000000000" pitchFamily="65" charset="-120"/>
            </a:endParaRPr>
          </a:p>
          <a:p>
            <a:pPr algn="just"/>
            <a:r>
              <a:rPr lang="zh-TW" altLang="en-US" sz="3600" b="1" dirty="0">
                <a:solidFill>
                  <a:srgbClr val="FF0000"/>
                </a:solidFill>
                <a:latin typeface="標楷體" panose="03000509000000000000" pitchFamily="65" charset="-120"/>
                <a:ea typeface="標楷體" panose="03000509000000000000" pitchFamily="65" charset="-120"/>
              </a:rPr>
              <a:t>參考答案</a:t>
            </a:r>
          </a:p>
          <a:p>
            <a:pPr marL="0" indent="0" algn="just">
              <a:buNone/>
            </a:pPr>
            <a:r>
              <a:rPr lang="zh-TW" altLang="en-US" b="1" dirty="0">
                <a:solidFill>
                  <a:srgbClr val="FF0000"/>
                </a:solidFill>
                <a:latin typeface="標楷體" panose="03000509000000000000" pitchFamily="65" charset="-120"/>
                <a:ea typeface="標楷體" panose="03000509000000000000" pitchFamily="65" charset="-120"/>
              </a:rPr>
              <a:t>全球齊抗疫方法，例如：</a:t>
            </a:r>
            <a:endParaRPr lang="en-US" altLang="zh-TW" b="1" dirty="0">
              <a:solidFill>
                <a:srgbClr val="FF0000"/>
              </a:solidFill>
              <a:latin typeface="標楷體" panose="03000509000000000000" pitchFamily="65" charset="-120"/>
              <a:ea typeface="標楷體" panose="03000509000000000000" pitchFamily="65" charset="-120"/>
            </a:endParaRPr>
          </a:p>
          <a:p>
            <a:pPr marL="354013" indent="-354013" algn="just">
              <a:buFont typeface="Wingdings" panose="05000000000000000000" pitchFamily="2" charset="2"/>
              <a:buChar char="Ø"/>
            </a:pPr>
            <a:r>
              <a:rPr lang="zh-TW" altLang="en-US" b="1" dirty="0">
                <a:solidFill>
                  <a:srgbClr val="FF0000"/>
                </a:solidFill>
                <a:latin typeface="標楷體" panose="03000509000000000000" pitchFamily="65" charset="-120"/>
                <a:ea typeface="標楷體" panose="03000509000000000000" pitchFamily="65" charset="-120"/>
              </a:rPr>
              <a:t>國際政府組織（如：世界衛生組織）作為國際溝通的橋樑，促進跨境協作。</a:t>
            </a:r>
          </a:p>
          <a:p>
            <a:pPr marL="354013" indent="-354013" algn="just">
              <a:buFont typeface="Wingdings" panose="05000000000000000000" pitchFamily="2" charset="2"/>
              <a:buChar char="Ø"/>
            </a:pPr>
            <a:r>
              <a:rPr lang="zh-TW" altLang="en-US" b="1" dirty="0">
                <a:solidFill>
                  <a:srgbClr val="FF0000"/>
                </a:solidFill>
                <a:latin typeface="標楷體" panose="03000509000000000000" pitchFamily="65" charset="-120"/>
                <a:ea typeface="標楷體" panose="03000509000000000000" pitchFamily="65" charset="-120"/>
              </a:rPr>
              <a:t>世界衛生組織評估全球疫症的傳播風險及建議有效的防控措施。</a:t>
            </a:r>
          </a:p>
          <a:p>
            <a:pPr marL="354013" indent="-354013" algn="just">
              <a:buFont typeface="Wingdings" panose="05000000000000000000" pitchFamily="2" charset="2"/>
              <a:buChar char="Ø"/>
            </a:pPr>
            <a:r>
              <a:rPr lang="zh-TW" altLang="en-US" b="1" dirty="0">
                <a:solidFill>
                  <a:srgbClr val="FF0000"/>
                </a:solidFill>
                <a:latin typeface="標楷體" panose="03000509000000000000" pitchFamily="65" charset="-120"/>
                <a:ea typeface="標楷體" panose="03000509000000000000" pitchFamily="65" charset="-120"/>
              </a:rPr>
              <a:t>非政府組織與疫情嚴峻的國家或地方政府共同處理疫症問題。 </a:t>
            </a:r>
          </a:p>
          <a:p>
            <a:pPr marL="354013" indent="-354013" algn="just">
              <a:buFont typeface="Wingdings" panose="05000000000000000000" pitchFamily="2" charset="2"/>
              <a:buChar char="Ø"/>
            </a:pPr>
            <a:r>
              <a:rPr lang="zh-TW" altLang="en-US" b="1" dirty="0">
                <a:solidFill>
                  <a:srgbClr val="FF0000"/>
                </a:solidFill>
                <a:latin typeface="標楷體" panose="03000509000000000000" pitchFamily="65" charset="-120"/>
                <a:ea typeface="標楷體" panose="03000509000000000000" pitchFamily="65" charset="-120"/>
              </a:rPr>
              <a:t>已發展國家提供醫療科技及經濟援助予有需要的國家。</a:t>
            </a:r>
          </a:p>
        </p:txBody>
      </p:sp>
      <p:pic>
        <p:nvPicPr>
          <p:cNvPr id="4" name="圖片 3">
            <a:extLst>
              <a:ext uri="{FF2B5EF4-FFF2-40B4-BE49-F238E27FC236}">
                <a16:creationId xmlns:a16="http://schemas.microsoft.com/office/drawing/2014/main" id="{A439B6FF-7629-4ABA-BDBF-2329E2DB1A4E}"/>
              </a:ext>
            </a:extLst>
          </p:cNvPr>
          <p:cNvPicPr>
            <a:picLocks noChangeAspect="1"/>
          </p:cNvPicPr>
          <p:nvPr/>
        </p:nvPicPr>
        <p:blipFill>
          <a:blip r:embed="rId2"/>
          <a:stretch>
            <a:fillRect/>
          </a:stretch>
        </p:blipFill>
        <p:spPr>
          <a:xfrm>
            <a:off x="5132080" y="1647177"/>
            <a:ext cx="3260417" cy="1121584"/>
          </a:xfrm>
          <a:prstGeom prst="rect">
            <a:avLst/>
          </a:prstGeom>
        </p:spPr>
      </p:pic>
    </p:spTree>
    <p:extLst>
      <p:ext uri="{BB962C8B-B14F-4D97-AF65-F5344CB8AC3E}">
        <p14:creationId xmlns:p14="http://schemas.microsoft.com/office/powerpoint/2010/main" val="2036055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80683"/>
            <a:ext cx="9144000" cy="755779"/>
          </a:xfrm>
        </p:spPr>
        <p:txBody>
          <a:bodyPr>
            <a:normAutofit/>
          </a:bodyPr>
          <a:lstStyle/>
          <a:p>
            <a:pPr algn="ctr"/>
            <a:r>
              <a:rPr lang="zh-TW" altLang="en-US" sz="48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關於非政府組織的資料</a:t>
            </a:r>
            <a:endParaRPr lang="zh-HK" altLang="en-US" sz="48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內容版面配置區 2">
            <a:extLst>
              <a:ext uri="{FF2B5EF4-FFF2-40B4-BE49-F238E27FC236}">
                <a16:creationId xmlns:a16="http://schemas.microsoft.com/office/drawing/2014/main" id="{3DB9197F-A904-440F-91F3-093476B21B6E}"/>
              </a:ext>
            </a:extLst>
          </p:cNvPr>
          <p:cNvSpPr>
            <a:spLocks noGrp="1"/>
          </p:cNvSpPr>
          <p:nvPr>
            <p:ph idx="1"/>
          </p:nvPr>
        </p:nvSpPr>
        <p:spPr>
          <a:xfrm>
            <a:off x="217348" y="1060581"/>
            <a:ext cx="8709304" cy="5241608"/>
          </a:xfrm>
        </p:spPr>
        <p:txBody>
          <a:bodyPr>
            <a:normAutofit/>
          </a:bodyPr>
          <a:lstStyle/>
          <a:p>
            <a:pPr algn="just">
              <a:lnSpc>
                <a:spcPct val="100000"/>
              </a:lnSpc>
              <a:spcBef>
                <a:spcPts val="600"/>
              </a:spcBef>
            </a:pPr>
            <a:r>
              <a:rPr lang="zh-TW" altLang="en-US" sz="3600" b="1" dirty="0">
                <a:solidFill>
                  <a:srgbClr val="0000FF"/>
                </a:solidFill>
                <a:latin typeface="標楷體" panose="03000509000000000000" pitchFamily="65" charset="-120"/>
                <a:ea typeface="標楷體" panose="03000509000000000000" pitchFamily="65" charset="-120"/>
              </a:rPr>
              <a:t>學生閱讀關於無國界醫生和香港紅十字會的網上資料，然後討論問題。</a:t>
            </a:r>
            <a:endParaRPr lang="en-US" altLang="zh-TW" sz="3600" b="1" dirty="0">
              <a:solidFill>
                <a:srgbClr val="0000FF"/>
              </a:solidFill>
              <a:latin typeface="標楷體" panose="03000509000000000000" pitchFamily="65" charset="-120"/>
              <a:ea typeface="標楷體" panose="03000509000000000000" pitchFamily="65" charset="-120"/>
            </a:endParaRPr>
          </a:p>
          <a:p>
            <a:pPr marL="0" indent="0" algn="just">
              <a:lnSpc>
                <a:spcPct val="100000"/>
              </a:lnSpc>
              <a:spcBef>
                <a:spcPts val="600"/>
              </a:spcBef>
              <a:buNone/>
            </a:pPr>
            <a:endParaRPr lang="en-US" altLang="zh-HK" sz="3200" b="1" u="sng" dirty="0" smtClean="0">
              <a:latin typeface="標楷體" panose="03000509000000000000" pitchFamily="65" charset="-120"/>
              <a:ea typeface="標楷體" panose="03000509000000000000" pitchFamily="65" charset="-120"/>
            </a:endParaRPr>
          </a:p>
          <a:p>
            <a:pPr marL="0" indent="0" algn="just">
              <a:lnSpc>
                <a:spcPct val="100000"/>
              </a:lnSpc>
              <a:spcBef>
                <a:spcPts val="600"/>
              </a:spcBef>
              <a:buNone/>
            </a:pPr>
            <a:r>
              <a:rPr lang="zh-HK" altLang="en-US" sz="3200" b="1" u="sng" dirty="0" smtClean="0">
                <a:latin typeface="標楷體" panose="03000509000000000000" pitchFamily="65" charset="-120"/>
                <a:ea typeface="標楷體" panose="03000509000000000000" pitchFamily="65" charset="-120"/>
              </a:rPr>
              <a:t>參考</a:t>
            </a:r>
            <a:r>
              <a:rPr lang="zh-HK" altLang="en-US" sz="3200" b="1" u="sng" dirty="0">
                <a:latin typeface="標楷體" panose="03000509000000000000" pitchFamily="65" charset="-120"/>
                <a:ea typeface="標楷體" panose="03000509000000000000" pitchFamily="65" charset="-120"/>
              </a:rPr>
              <a:t>資料</a:t>
            </a:r>
            <a:r>
              <a:rPr lang="zh-HK" altLang="en-US" sz="3200" b="1" u="sng" dirty="0" smtClean="0">
                <a:latin typeface="標楷體" panose="03000509000000000000" pitchFamily="65" charset="-120"/>
                <a:ea typeface="標楷體" panose="03000509000000000000" pitchFamily="65" charset="-120"/>
              </a:rPr>
              <a:t>網址</a:t>
            </a:r>
            <a:endParaRPr lang="en-US" altLang="zh-HK" sz="3200" b="1" u="sng" dirty="0" smtClean="0">
              <a:latin typeface="標楷體" panose="03000509000000000000" pitchFamily="65" charset="-120"/>
              <a:ea typeface="標楷體" panose="03000509000000000000" pitchFamily="65" charset="-120"/>
            </a:endParaRPr>
          </a:p>
          <a:p>
            <a:pPr marL="288000" lvl="1" algn="just">
              <a:lnSpc>
                <a:spcPct val="100000"/>
              </a:lnSpc>
              <a:spcBef>
                <a:spcPts val="0"/>
              </a:spcBef>
            </a:pPr>
            <a:r>
              <a:rPr lang="zh-HK" altLang="en-US" b="1" dirty="0" smtClean="0">
                <a:latin typeface="Times New Roman" panose="02020603050405020304" pitchFamily="18" charset="0"/>
                <a:ea typeface="標楷體" panose="03000509000000000000" pitchFamily="65" charset="-120"/>
                <a:cs typeface="Times New Roman" panose="02020603050405020304" pitchFamily="18" charset="0"/>
              </a:rPr>
              <a:t>「前線的一天</a:t>
            </a:r>
            <a:r>
              <a:rPr lang="en-US" altLang="zh-HK"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HK" altLang="en-US" b="1" dirty="0" smtClean="0">
                <a:latin typeface="Times New Roman" panose="02020603050405020304" pitchFamily="18" charset="0"/>
                <a:ea typeface="標楷體" panose="03000509000000000000" pitchFamily="65" charset="-120"/>
                <a:cs typeface="Times New Roman" panose="02020603050405020304" pitchFamily="18" charset="0"/>
              </a:rPr>
              <a:t>無國界醫生」</a:t>
            </a:r>
          </a:p>
          <a:p>
            <a:pPr marL="288000" lvl="1" indent="0" algn="just">
              <a:lnSpc>
                <a:spcPct val="100000"/>
              </a:lnSpc>
              <a:spcBef>
                <a:spcPts val="0"/>
              </a:spcBef>
              <a:buNone/>
            </a:pPr>
            <a:r>
              <a:rPr lang="zh-HK"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取</a:t>
            </a:r>
            <a:r>
              <a:rPr lang="zh-HK" altLang="en-US" sz="1800" b="1" dirty="0">
                <a:latin typeface="Times New Roman" panose="02020603050405020304" pitchFamily="18" charset="0"/>
                <a:ea typeface="標楷體" panose="03000509000000000000" pitchFamily="65" charset="-120"/>
                <a:cs typeface="Times New Roman" panose="02020603050405020304" pitchFamily="18" charset="0"/>
              </a:rPr>
              <a:t>自：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https://www.youtube.com/watch?v=u5X6pxRYuyo</a:t>
            </a:r>
          </a:p>
          <a:p>
            <a:pPr marL="288000" lvl="1" algn="just">
              <a:lnSpc>
                <a:spcPct val="100000"/>
              </a:lnSpc>
              <a:spcBef>
                <a:spcPts val="0"/>
              </a:spcBef>
            </a:pPr>
            <a:r>
              <a:rPr lang="zh-HK" altLang="en-US" b="1" dirty="0">
                <a:latin typeface="Times New Roman" panose="02020603050405020304" pitchFamily="18" charset="0"/>
                <a:ea typeface="標楷體" panose="03000509000000000000" pitchFamily="65" charset="-120"/>
                <a:cs typeface="Times New Roman" panose="02020603050405020304" pitchFamily="18" charset="0"/>
              </a:rPr>
              <a:t>「救援在野──無國界醫生野外定向</a:t>
            </a:r>
            <a:r>
              <a:rPr lang="en-US" altLang="zh-HK" b="1" dirty="0">
                <a:latin typeface="Times New Roman" panose="02020603050405020304" pitchFamily="18" charset="0"/>
                <a:ea typeface="標楷體" panose="03000509000000000000" pitchFamily="65" charset="-120"/>
                <a:cs typeface="Times New Roman" panose="02020603050405020304" pitchFamily="18" charset="0"/>
              </a:rPr>
              <a:t>2019</a:t>
            </a:r>
            <a:r>
              <a:rPr lang="zh-HK" altLang="en-US" b="1" dirty="0">
                <a:latin typeface="Times New Roman" panose="02020603050405020304" pitchFamily="18" charset="0"/>
                <a:ea typeface="標楷體" panose="03000509000000000000" pitchFamily="65" charset="-120"/>
                <a:cs typeface="Times New Roman" panose="02020603050405020304" pitchFamily="18" charset="0"/>
              </a:rPr>
              <a:t>」</a:t>
            </a:r>
          </a:p>
          <a:p>
            <a:pPr marL="288000" lvl="1" indent="0" algn="just">
              <a:lnSpc>
                <a:spcPct val="100000"/>
              </a:lnSpc>
              <a:spcBef>
                <a:spcPts val="0"/>
              </a:spcBef>
              <a:buNone/>
            </a:pPr>
            <a:r>
              <a:rPr lang="zh-HK" altLang="en-US" sz="1800" b="1" dirty="0">
                <a:latin typeface="Times New Roman" panose="02020603050405020304" pitchFamily="18" charset="0"/>
                <a:ea typeface="標楷體" panose="03000509000000000000" pitchFamily="65" charset="-120"/>
                <a:cs typeface="Times New Roman" panose="02020603050405020304" pitchFamily="18" charset="0"/>
              </a:rPr>
              <a:t>取自：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https://msf.hk/event/18734</a:t>
            </a:r>
          </a:p>
          <a:p>
            <a:pPr marL="288000" lvl="1">
              <a:lnSpc>
                <a:spcPct val="100000"/>
              </a:lnSpc>
              <a:spcBef>
                <a:spcPts val="0"/>
              </a:spcBef>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＜世界公民與人道工作 教材套＞，</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香港紅十字會</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p>
          <a:p>
            <a:pPr marL="288000" lvl="1" indent="0">
              <a:lnSpc>
                <a:spcPct val="100000"/>
              </a:lnSpc>
              <a:spcBef>
                <a:spcPts val="0"/>
              </a:spcBef>
              <a:buNone/>
            </a:pPr>
            <a:r>
              <a:rPr lang="zh-HK"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取</a:t>
            </a:r>
            <a:r>
              <a:rPr lang="zh-HK" altLang="en-US" sz="1800" b="1" dirty="0">
                <a:latin typeface="Times New Roman" panose="02020603050405020304" pitchFamily="18" charset="0"/>
                <a:ea typeface="標楷體" panose="03000509000000000000" pitchFamily="65" charset="-120"/>
                <a:cs typeface="Times New Roman" panose="02020603050405020304" pitchFamily="18" charset="0"/>
              </a:rPr>
              <a:t>自：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https://hec.redcross.org.hk/tc/TeachingKit</a:t>
            </a:r>
          </a:p>
        </p:txBody>
      </p:sp>
      <p:pic>
        <p:nvPicPr>
          <p:cNvPr id="3" name="圖片 2">
            <a:extLst>
              <a:ext uri="{FF2B5EF4-FFF2-40B4-BE49-F238E27FC236}">
                <a16:creationId xmlns:a16="http://schemas.microsoft.com/office/drawing/2014/main" id="{258A7DB8-8235-4635-82A7-5318D04E4A3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787391" y="2478056"/>
            <a:ext cx="1881824" cy="1776548"/>
          </a:xfrm>
          <a:prstGeom prst="rect">
            <a:avLst/>
          </a:prstGeom>
        </p:spPr>
      </p:pic>
    </p:spTree>
    <p:extLst>
      <p:ext uri="{BB962C8B-B14F-4D97-AF65-F5344CB8AC3E}">
        <p14:creationId xmlns:p14="http://schemas.microsoft.com/office/powerpoint/2010/main" val="2932416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77633"/>
            <a:ext cx="7886700" cy="760768"/>
          </a:xfrm>
        </p:spPr>
        <p:txBody>
          <a:bodyPr>
            <a:normAutofit/>
          </a:bodyPr>
          <a:lstStyle/>
          <a:p>
            <a:pPr algn="ctr"/>
            <a:r>
              <a:rPr lang="zh-TW" altLang="en-US" sz="4800" b="1" dirty="0">
                <a:solidFill>
                  <a:srgbClr val="3333FF"/>
                </a:solidFill>
                <a:latin typeface="標楷體" panose="03000509000000000000" pitchFamily="65" charset="-120"/>
                <a:ea typeface="標楷體" panose="03000509000000000000" pitchFamily="65" charset="-120"/>
              </a:rPr>
              <a:t>討論以下問題</a:t>
            </a:r>
            <a:endParaRPr lang="zh-HK" altLang="en-US" sz="4800" b="1" dirty="0">
              <a:solidFill>
                <a:srgbClr val="3333FF"/>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08392" y="1110526"/>
            <a:ext cx="8127215" cy="5119944"/>
          </a:xfrm>
        </p:spPr>
        <p:txBody>
          <a:bodyPr>
            <a:normAutofit/>
          </a:bodyPr>
          <a:lstStyle/>
          <a:p>
            <a:pPr algn="just">
              <a:lnSpc>
                <a:spcPct val="100000"/>
              </a:lnSpc>
              <a:spcBef>
                <a:spcPts val="600"/>
              </a:spcBef>
            </a:pPr>
            <a:r>
              <a:rPr lang="zh-TW" altLang="en-US" sz="3600" b="1" dirty="0" smtClean="0">
                <a:solidFill>
                  <a:srgbClr val="3333FF"/>
                </a:solidFill>
                <a:latin typeface="標楷體" panose="03000509000000000000" pitchFamily="65" charset="-120"/>
                <a:ea typeface="標楷體" panose="03000509000000000000" pitchFamily="65" charset="-120"/>
              </a:rPr>
              <a:t>作為香港</a:t>
            </a:r>
            <a:r>
              <a:rPr lang="zh-TW" altLang="en-US" sz="3600" b="1" dirty="0">
                <a:solidFill>
                  <a:srgbClr val="3333FF"/>
                </a:solidFill>
                <a:latin typeface="標楷體" panose="03000509000000000000" pitchFamily="65" charset="-120"/>
                <a:ea typeface="標楷體" panose="03000509000000000000" pitchFamily="65" charset="-120"/>
              </a:rPr>
              <a:t>的一分子，你可以對國家</a:t>
            </a:r>
            <a:r>
              <a:rPr lang="zh-TW" altLang="en-US" sz="3600" b="1" dirty="0" smtClean="0">
                <a:solidFill>
                  <a:srgbClr val="3333FF"/>
                </a:solidFill>
                <a:latin typeface="標楷體" panose="03000509000000000000" pitchFamily="65" charset="-120"/>
                <a:ea typeface="標楷體" panose="03000509000000000000" pitchFamily="65" charset="-120"/>
              </a:rPr>
              <a:t>和在「</a:t>
            </a:r>
            <a:r>
              <a:rPr lang="zh-TW" altLang="en-US" sz="3600" b="1" dirty="0">
                <a:solidFill>
                  <a:srgbClr val="3333FF"/>
                </a:solidFill>
                <a:latin typeface="標楷體" panose="03000509000000000000" pitchFamily="65" charset="-120"/>
                <a:ea typeface="標楷體" panose="03000509000000000000" pitchFamily="65" charset="-120"/>
              </a:rPr>
              <a:t>全球抗疫</a:t>
            </a:r>
            <a:r>
              <a:rPr lang="zh-TW" altLang="en-US" sz="3600" b="1" dirty="0" smtClean="0">
                <a:solidFill>
                  <a:srgbClr val="3333FF"/>
                </a:solidFill>
                <a:latin typeface="標楷體" panose="03000509000000000000" pitchFamily="65" charset="-120"/>
                <a:ea typeface="標楷體" panose="03000509000000000000" pitchFamily="65" charset="-120"/>
              </a:rPr>
              <a:t>」方面有</a:t>
            </a:r>
            <a:r>
              <a:rPr lang="zh-TW" altLang="en-US" sz="3600" b="1" dirty="0">
                <a:solidFill>
                  <a:srgbClr val="3333FF"/>
                </a:solidFill>
                <a:latin typeface="標楷體" panose="03000509000000000000" pitchFamily="65" charset="-120"/>
                <a:ea typeface="標楷體" panose="03000509000000000000" pitchFamily="65" charset="-120"/>
              </a:rPr>
              <a:t>何貢獻？</a:t>
            </a:r>
            <a:endParaRPr lang="en-US" altLang="zh-TW" sz="3600" b="1" dirty="0">
              <a:solidFill>
                <a:srgbClr val="3333FF"/>
              </a:solidFill>
              <a:latin typeface="標楷體" panose="03000509000000000000" pitchFamily="65" charset="-120"/>
              <a:ea typeface="標楷體" panose="03000509000000000000" pitchFamily="65" charset="-120"/>
            </a:endParaRPr>
          </a:p>
          <a:p>
            <a:pPr algn="just">
              <a:lnSpc>
                <a:spcPct val="100000"/>
              </a:lnSpc>
              <a:spcBef>
                <a:spcPts val="600"/>
              </a:spcBef>
            </a:pPr>
            <a:r>
              <a:rPr lang="zh-TW" altLang="en-US" sz="3600" b="1" dirty="0">
                <a:solidFill>
                  <a:srgbClr val="FF0000"/>
                </a:solidFill>
                <a:latin typeface="標楷體" panose="03000509000000000000" pitchFamily="65" charset="-120"/>
                <a:ea typeface="標楷體" panose="03000509000000000000" pitchFamily="65" charset="-120"/>
              </a:rPr>
              <a:t>參考答案</a:t>
            </a:r>
          </a:p>
          <a:p>
            <a:pPr marL="540000" lvl="1" algn="just">
              <a:lnSpc>
                <a:spcPct val="100000"/>
              </a:lnSpc>
              <a:spcBef>
                <a:spcPts val="600"/>
              </a:spcBef>
            </a:pPr>
            <a:r>
              <a:rPr lang="zh-TW" altLang="en-US" sz="2800" b="1" dirty="0">
                <a:solidFill>
                  <a:srgbClr val="FF0000"/>
                </a:solidFill>
                <a:latin typeface="標楷體" panose="03000509000000000000" pitchFamily="65" charset="-120"/>
                <a:ea typeface="標楷體" panose="03000509000000000000" pitchFamily="65" charset="-120"/>
              </a:rPr>
              <a:t>面對「全球疫症」</a:t>
            </a:r>
            <a:r>
              <a:rPr lang="zh-TW" altLang="en-US" sz="2800" b="1" dirty="0" smtClean="0">
                <a:solidFill>
                  <a:srgbClr val="FF0000"/>
                </a:solidFill>
                <a:latin typeface="標楷體" panose="03000509000000000000" pitchFamily="65" charset="-120"/>
                <a:ea typeface="標楷體" panose="03000509000000000000" pitchFamily="65" charset="-120"/>
              </a:rPr>
              <a:t>，應</a:t>
            </a:r>
            <a:r>
              <a:rPr lang="zh-TW" altLang="en-US" sz="2800" b="1" dirty="0">
                <a:solidFill>
                  <a:srgbClr val="FF0000"/>
                </a:solidFill>
                <a:latin typeface="標楷體" panose="03000509000000000000" pitchFamily="65" charset="-120"/>
                <a:ea typeface="標楷體" panose="03000509000000000000" pitchFamily="65" charset="-120"/>
              </a:rPr>
              <a:t>抱持的態度：就算距離疫區遙遠，也需要持續關注疫情發展，心繫抗疫工作，為病患者帶來尊嚴和希望。</a:t>
            </a:r>
            <a:endParaRPr lang="en-US" altLang="zh-TW" sz="2800" b="1" dirty="0">
              <a:solidFill>
                <a:srgbClr val="FF0000"/>
              </a:solidFill>
              <a:latin typeface="標楷體" panose="03000509000000000000" pitchFamily="65" charset="-120"/>
              <a:ea typeface="標楷體" panose="03000509000000000000" pitchFamily="65" charset="-120"/>
            </a:endParaRPr>
          </a:p>
          <a:p>
            <a:pPr marL="540000" lvl="1" algn="just">
              <a:lnSpc>
                <a:spcPct val="100000"/>
              </a:lnSpc>
              <a:spcBef>
                <a:spcPts val="600"/>
              </a:spcBef>
            </a:pPr>
            <a:r>
              <a:rPr lang="zh-TW" altLang="en-US" sz="2800" b="1" smtClean="0">
                <a:solidFill>
                  <a:srgbClr val="FF0000"/>
                </a:solidFill>
                <a:latin typeface="標楷體" panose="03000509000000000000" pitchFamily="65" charset="-120"/>
                <a:ea typeface="標楷體" panose="03000509000000000000" pitchFamily="65" charset="-120"/>
              </a:rPr>
              <a:t>可</a:t>
            </a:r>
            <a:r>
              <a:rPr lang="zh-TW" altLang="en-US" sz="2800" b="1" dirty="0">
                <a:solidFill>
                  <a:srgbClr val="FF0000"/>
                </a:solidFill>
                <a:latin typeface="標楷體" panose="03000509000000000000" pitchFamily="65" charset="-120"/>
                <a:ea typeface="標楷體" panose="03000509000000000000" pitchFamily="65" charset="-120"/>
              </a:rPr>
              <a:t>定期瀏覽國際組織網頁，了解最新的國際形式及討論焦點，與他人分享有關訊息；並考慮參與國際組織的義工服務或慈善捐獻，展示世界公民的角色和責任。 </a:t>
            </a:r>
            <a:endParaRPr lang="en-US" altLang="zh-TW"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6583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414" y="0"/>
            <a:ext cx="7886700" cy="886158"/>
          </a:xfrm>
        </p:spPr>
        <p:txBody>
          <a:bodyPr>
            <a:normAutofit/>
          </a:bodyPr>
          <a:lstStyle/>
          <a:p>
            <a:pPr algn="ctr"/>
            <a:r>
              <a:rPr lang="zh-TW" altLang="en-US" sz="4800" b="1" dirty="0">
                <a:solidFill>
                  <a:srgbClr val="3333FF"/>
                </a:solidFill>
                <a:latin typeface="標楷體" panose="03000509000000000000" pitchFamily="65" charset="-120"/>
                <a:ea typeface="標楷體" panose="03000509000000000000" pitchFamily="65" charset="-120"/>
              </a:rPr>
              <a:t>小　結</a:t>
            </a:r>
            <a:endParaRPr lang="zh-HK" altLang="en-US" sz="4800" b="1" dirty="0">
              <a:solidFill>
                <a:srgbClr val="3333FF"/>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47942" y="764860"/>
            <a:ext cx="8448115" cy="5850544"/>
          </a:xfrm>
        </p:spPr>
        <p:txBody>
          <a:bodyPr>
            <a:noAutofit/>
          </a:bodyPr>
          <a:lstStyle/>
          <a:p>
            <a:pPr marL="360000" algn="just">
              <a:lnSpc>
                <a:spcPct val="100000"/>
              </a:lnSpc>
              <a:spcBef>
                <a:spcPts val="0"/>
              </a:spcBef>
            </a:pPr>
            <a:r>
              <a:rPr lang="zh-TW" altLang="en-US" sz="3200" b="1" dirty="0">
                <a:latin typeface="標楷體" panose="03000509000000000000" pitchFamily="65" charset="-120"/>
                <a:ea typeface="標楷體" panose="03000509000000000000" pitchFamily="65" charset="-120"/>
              </a:rPr>
              <a:t>「人類最大的敵人不是武器，也不是災害，而是自私、冷漠和灰心。」</a:t>
            </a:r>
            <a:r>
              <a:rPr lang="en-US" altLang="zh-TW" sz="3200" b="1" dirty="0">
                <a:latin typeface="標楷體" panose="03000509000000000000" pitchFamily="65" charset="-120"/>
                <a:ea typeface="標楷體" panose="03000509000000000000" pitchFamily="65" charset="-120"/>
              </a:rPr>
              <a:t>- </a:t>
            </a:r>
            <a:r>
              <a:rPr lang="zh-TW" altLang="en-US" sz="3200" b="1" dirty="0">
                <a:latin typeface="標楷體" panose="03000509000000000000" pitchFamily="65" charset="-120"/>
                <a:ea typeface="標楷體" panose="03000509000000000000" pitchFamily="65" charset="-120"/>
              </a:rPr>
              <a:t>香港紅十字會人道教育中心</a:t>
            </a:r>
            <a:endParaRPr lang="en-US" altLang="zh-TW" sz="3200" b="1" dirty="0">
              <a:latin typeface="標楷體" panose="03000509000000000000" pitchFamily="65" charset="-120"/>
              <a:ea typeface="標楷體" panose="03000509000000000000" pitchFamily="65" charset="-120"/>
            </a:endParaRPr>
          </a:p>
          <a:p>
            <a:pPr marL="360000" algn="just">
              <a:lnSpc>
                <a:spcPct val="100000"/>
              </a:lnSpc>
              <a:spcBef>
                <a:spcPts val="0"/>
              </a:spcBef>
            </a:pPr>
            <a:r>
              <a:rPr lang="zh-TW" altLang="en-US" sz="3200" b="1" dirty="0">
                <a:latin typeface="標楷體" panose="03000509000000000000" pitchFamily="65" charset="-120"/>
                <a:ea typeface="標楷體" panose="03000509000000000000" pitchFamily="65" charset="-120"/>
              </a:rPr>
              <a:t>在可持續發展中</a:t>
            </a:r>
            <a:r>
              <a:rPr lang="zh-TW" altLang="en-US" sz="3200" b="1" dirty="0" smtClean="0">
                <a:latin typeface="標楷體" panose="03000509000000000000" pitchFamily="65" charset="-120"/>
                <a:ea typeface="標楷體" panose="03000509000000000000" pitchFamily="65" charset="-120"/>
              </a:rPr>
              <a:t>促進</a:t>
            </a:r>
            <a:r>
              <a:rPr lang="zh-TW" altLang="en-US" sz="3200" b="1" dirty="0" smtClean="0">
                <a:solidFill>
                  <a:srgbClr val="0000FF"/>
                </a:solidFill>
                <a:latin typeface="標楷體" panose="03000509000000000000" pitchFamily="65" charset="-120"/>
                <a:ea typeface="標楷體" panose="03000509000000000000" pitchFamily="65" charset="-120"/>
              </a:rPr>
              <a:t>公民</a:t>
            </a:r>
            <a:r>
              <a:rPr lang="zh-TW" altLang="en-US" sz="3200" b="1" dirty="0">
                <a:solidFill>
                  <a:srgbClr val="0000FF"/>
                </a:solidFill>
                <a:latin typeface="標楷體" panose="03000509000000000000" pitchFamily="65" charset="-120"/>
                <a:ea typeface="標楷體" panose="03000509000000000000" pitchFamily="65" charset="-120"/>
              </a:rPr>
              <a:t>意識</a:t>
            </a:r>
            <a:r>
              <a:rPr lang="zh-TW" altLang="en-US" sz="3200" b="1" dirty="0">
                <a:latin typeface="標楷體" panose="03000509000000000000" pitchFamily="65" charset="-120"/>
                <a:ea typeface="標楷體" panose="03000509000000000000" pitchFamily="65" charset="-120"/>
              </a:rPr>
              <a:t>將使個人更有社會責任感，不僅為自己謀利，還要</a:t>
            </a:r>
            <a:r>
              <a:rPr lang="zh-TW" altLang="en-US" sz="3200" b="1" dirty="0">
                <a:solidFill>
                  <a:srgbClr val="0000FF"/>
                </a:solidFill>
                <a:latin typeface="標楷體" panose="03000509000000000000" pitchFamily="65" charset="-120"/>
                <a:ea typeface="標楷體" panose="03000509000000000000" pitchFamily="65" charset="-120"/>
              </a:rPr>
              <a:t>為社會各界福祉行動</a:t>
            </a:r>
            <a:r>
              <a:rPr lang="zh-TW" altLang="en-US" sz="3200" b="1" dirty="0">
                <a:latin typeface="標楷體" panose="03000509000000000000" pitchFamily="65" charset="-120"/>
                <a:ea typeface="標楷體" panose="03000509000000000000" pitchFamily="65" charset="-120"/>
              </a:rPr>
              <a:t>。</a:t>
            </a:r>
          </a:p>
          <a:p>
            <a:pPr marL="360000" algn="just">
              <a:lnSpc>
                <a:spcPct val="100000"/>
              </a:lnSpc>
              <a:spcBef>
                <a:spcPts val="0"/>
              </a:spcBef>
            </a:pPr>
            <a:r>
              <a:rPr lang="zh-TW" altLang="en-US" sz="3200" b="1" dirty="0">
                <a:latin typeface="標楷體" panose="03000509000000000000" pitchFamily="65" charset="-120"/>
                <a:ea typeface="標楷體" panose="03000509000000000000" pitchFamily="65" charset="-120"/>
              </a:rPr>
              <a:t>因此</a:t>
            </a:r>
            <a:r>
              <a:rPr lang="zh-TW" altLang="en-US" sz="3200" b="1" dirty="0" smtClean="0">
                <a:latin typeface="標楷體" panose="03000509000000000000" pitchFamily="65" charset="-120"/>
                <a:ea typeface="標楷體" panose="03000509000000000000" pitchFamily="65" charset="-120"/>
              </a:rPr>
              <a:t>，公民</a:t>
            </a:r>
            <a:r>
              <a:rPr lang="zh-TW" altLang="en-US" sz="3200" b="1" dirty="0">
                <a:latin typeface="標楷體" panose="03000509000000000000" pitchFamily="65" charset="-120"/>
                <a:ea typeface="標楷體" panose="03000509000000000000" pitchFamily="65" charset="-120"/>
              </a:rPr>
              <a:t>應該關注全球疫情發展、分享有關訊息；並採取實際行動，因應能力所及而參與義務工作。</a:t>
            </a:r>
            <a:endParaRPr lang="en-US" altLang="zh-TW" sz="3200" b="1" dirty="0">
              <a:latin typeface="標楷體" panose="03000509000000000000" pitchFamily="65" charset="-120"/>
              <a:ea typeface="標楷體" panose="03000509000000000000" pitchFamily="65" charset="-120"/>
            </a:endParaRPr>
          </a:p>
          <a:p>
            <a:pPr marL="360000" algn="just">
              <a:lnSpc>
                <a:spcPct val="100000"/>
              </a:lnSpc>
              <a:spcBef>
                <a:spcPts val="0"/>
              </a:spcBef>
            </a:pPr>
            <a:r>
              <a:rPr lang="zh-TW" altLang="en-US" sz="3200" b="1" dirty="0">
                <a:latin typeface="標楷體" panose="03000509000000000000" pitchFamily="65" charset="-120"/>
                <a:ea typeface="標楷體" panose="03000509000000000000" pitchFamily="65" charset="-120"/>
              </a:rPr>
              <a:t>期望學生能夠培養相關價值觀和態度：</a:t>
            </a:r>
            <a:r>
              <a:rPr lang="zh-TW" altLang="en-US" sz="3200" b="1" dirty="0">
                <a:solidFill>
                  <a:srgbClr val="FF0000"/>
                </a:solidFill>
                <a:latin typeface="標楷體" panose="03000509000000000000" pitchFamily="65" charset="-120"/>
                <a:ea typeface="標楷體" panose="03000509000000000000" pitchFamily="65" charset="-120"/>
              </a:rPr>
              <a:t>關懷、尊重、合作、守望相助、團結一致、人類整體福祉、道德考慮、關愛、持續性。</a:t>
            </a:r>
          </a:p>
        </p:txBody>
      </p:sp>
    </p:spTree>
    <p:extLst>
      <p:ext uri="{BB962C8B-B14F-4D97-AF65-F5344CB8AC3E}">
        <p14:creationId xmlns:p14="http://schemas.microsoft.com/office/powerpoint/2010/main" val="2832617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2617" y="8965"/>
            <a:ext cx="8226558" cy="810531"/>
          </a:xfrm>
        </p:spPr>
        <p:txBody>
          <a:bodyPr>
            <a:normAutofit/>
          </a:bodyPr>
          <a:lstStyle/>
          <a:p>
            <a:pPr algn="ctr"/>
            <a:r>
              <a:rPr lang="zh-TW" altLang="en-US" sz="4800" b="1" dirty="0">
                <a:solidFill>
                  <a:srgbClr val="3333FF"/>
                </a:solidFill>
                <a:latin typeface="標楷體" panose="03000509000000000000" pitchFamily="65" charset="-120"/>
                <a:ea typeface="標楷體" panose="03000509000000000000" pitchFamily="65" charset="-120"/>
              </a:rPr>
              <a:t>延伸閱讀</a:t>
            </a:r>
            <a:endParaRPr lang="zh-HK" altLang="en-US" sz="4800" b="1" dirty="0">
              <a:solidFill>
                <a:srgbClr val="3333FF"/>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63178" y="722781"/>
            <a:ext cx="8525436" cy="5959373"/>
          </a:xfrm>
        </p:spPr>
        <p:txBody>
          <a:bodyPr>
            <a:noAutofit/>
          </a:bodyPr>
          <a:lstStyle/>
          <a:p>
            <a:pPr marL="288000" algn="just">
              <a:lnSpc>
                <a:spcPct val="100000"/>
              </a:lnSpc>
              <a:spcBef>
                <a:spcPts val="0"/>
              </a:spcBef>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「預防肺炎及呼吸道傳染病」</a:t>
            </a:r>
          </a:p>
          <a:p>
            <a:pPr marL="288000" indent="0" algn="just">
              <a:lnSpc>
                <a:spcPct val="100000"/>
              </a:lnSpc>
              <a:spcBef>
                <a:spcPts val="0"/>
              </a:spcBef>
              <a:buNone/>
            </a:pPr>
            <a:r>
              <a:rPr lang="zh-HK" altLang="en-US" sz="1800" b="1" dirty="0">
                <a:latin typeface="Times New Roman" panose="02020603050405020304" pitchFamily="18" charset="0"/>
                <a:ea typeface="標楷體" panose="03000509000000000000" pitchFamily="65" charset="-120"/>
                <a:cs typeface="Times New Roman" panose="02020603050405020304" pitchFamily="18" charset="0"/>
              </a:rPr>
              <a:t>取自：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https://www.youtube.com/watch?v=BIGpYlvm1l4&amp;feature=youtu.be</a:t>
            </a:r>
          </a:p>
          <a:p>
            <a:pPr marL="288000" algn="just">
              <a:lnSpc>
                <a:spcPct val="100000"/>
              </a:lnSpc>
              <a:spcBef>
                <a:spcPts val="0"/>
              </a:spcBef>
            </a:pPr>
            <a:r>
              <a:rPr lang="zh-HK" altLang="en-US" sz="2400" b="1" dirty="0">
                <a:latin typeface="Times New Roman" panose="02020603050405020304" pitchFamily="18" charset="0"/>
                <a:ea typeface="標楷體" panose="03000509000000000000" pitchFamily="65" charset="-120"/>
                <a:cs typeface="Times New Roman" panose="02020603050405020304" pitchFamily="18" charset="0"/>
              </a:rPr>
              <a:t>「對公共衞生有重要性的新型傳染病預備及應變計劃</a:t>
            </a:r>
            <a:r>
              <a:rPr lang="zh-HK"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HK"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取</a:t>
            </a:r>
            <a:r>
              <a:rPr lang="zh-HK" altLang="en-US" sz="1800" b="1" dirty="0">
                <a:latin typeface="Times New Roman" panose="02020603050405020304" pitchFamily="18" charset="0"/>
                <a:ea typeface="標楷體" panose="03000509000000000000" pitchFamily="65" charset="-120"/>
                <a:cs typeface="Times New Roman" panose="02020603050405020304" pitchFamily="18" charset="0"/>
              </a:rPr>
              <a:t>自</a:t>
            </a:r>
            <a:r>
              <a:rPr lang="zh-HK"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a:t>
            </a:r>
          </a:p>
          <a:p>
            <a:pPr marL="288000" indent="0">
              <a:lnSpc>
                <a:spcPct val="100000"/>
              </a:lnSpc>
              <a:spcBef>
                <a:spcPts val="0"/>
              </a:spcBef>
              <a:buNone/>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https://www.chp.gov.hk/files/pdf/govt_preparedness_and_response_plan_for_novel_infectious_disease_of_public_health_significance_chi.pdf</a:t>
            </a:r>
          </a:p>
          <a:p>
            <a:pPr marL="288000" algn="just">
              <a:lnSpc>
                <a:spcPct val="100000"/>
              </a:lnSpc>
              <a:spcBef>
                <a:spcPts val="0"/>
              </a:spcBef>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網上充斥真假資訊 梁卓偉指港爆「資訊疫症」＞，</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星島日報</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日。</a:t>
            </a:r>
            <a:r>
              <a:rPr lang="zh-HK" altLang="en-US" sz="2400" b="1" dirty="0">
                <a:latin typeface="Times New Roman" panose="02020603050405020304" pitchFamily="18" charset="0"/>
                <a:ea typeface="標楷體" panose="03000509000000000000" pitchFamily="65" charset="-120"/>
                <a:cs typeface="Times New Roman" panose="02020603050405020304" pitchFamily="18" charset="0"/>
              </a:rPr>
              <a:t>取自：</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marL="288000" indent="0" algn="just">
              <a:lnSpc>
                <a:spcPct val="100000"/>
              </a:lnSpc>
              <a:spcBef>
                <a:spcPts val="0"/>
              </a:spcBef>
              <a:buNone/>
            </a:pP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https://std.stheadline.com/instant/articles/detail/1196090/%E5%8D%B3%E6%99%82-%E9%A6%99%E6%B8%AF-%E6%AD%A6%E6%BC%A2%E8%82%BA%E7%82%8E-%E7%B6%B2%E4%B8%8A%E5%85%85%E6%96%A5%E7%9C%9F%E5%81%87%E8%B3%87%E8%A8%8A-%E6%A2%81%E5%8D%93%E5%81%89%E6%8C%87%E6%B8%AF%E7%88%86-%E8%B3%87%E8%A8%8A%E7%96%AB%E7%97%87</a:t>
            </a:r>
          </a:p>
          <a:p>
            <a:pPr marL="288000" algn="just">
              <a:lnSpc>
                <a:spcPct val="100000"/>
              </a:lnSpc>
              <a:spcBef>
                <a:spcPts val="0"/>
              </a:spcBef>
            </a:pPr>
            <a:r>
              <a:rPr lang="zh-HK" altLang="en-US" sz="2400" b="1" dirty="0">
                <a:latin typeface="Times New Roman" panose="02020603050405020304" pitchFamily="18" charset="0"/>
                <a:ea typeface="標楷體" panose="03000509000000000000" pitchFamily="65" charset="-120"/>
                <a:cs typeface="Times New Roman" panose="02020603050405020304" pitchFamily="18" charset="0"/>
              </a:rPr>
              <a:t>＜發揮香港優勢參與抗疫國際合作＞，</a:t>
            </a:r>
            <a:r>
              <a:rPr lang="en-US" altLang="zh-HK" sz="2400" b="1" dirty="0">
                <a:latin typeface="Times New Roman" panose="02020603050405020304" pitchFamily="18" charset="0"/>
                <a:ea typeface="標楷體" panose="03000509000000000000" pitchFamily="65" charset="-120"/>
                <a:cs typeface="Times New Roman" panose="02020603050405020304" pitchFamily="18" charset="0"/>
              </a:rPr>
              <a:t>《</a:t>
            </a:r>
            <a:r>
              <a:rPr lang="zh-HK" altLang="en-US" sz="2400" b="1" dirty="0">
                <a:latin typeface="Times New Roman" panose="02020603050405020304" pitchFamily="18" charset="0"/>
                <a:ea typeface="標楷體" panose="03000509000000000000" pitchFamily="65" charset="-120"/>
                <a:cs typeface="Times New Roman" panose="02020603050405020304" pitchFamily="18" charset="0"/>
              </a:rPr>
              <a:t>文匯報</a:t>
            </a:r>
            <a:r>
              <a:rPr lang="en-US" altLang="zh-HK" sz="2400" b="1" dirty="0">
                <a:latin typeface="Times New Roman" panose="02020603050405020304" pitchFamily="18" charset="0"/>
                <a:ea typeface="標楷體" panose="03000509000000000000" pitchFamily="65" charset="-120"/>
                <a:cs typeface="Times New Roman" panose="02020603050405020304" pitchFamily="18" charset="0"/>
              </a:rPr>
              <a:t>》</a:t>
            </a:r>
            <a:r>
              <a:rPr lang="zh-HK" altLang="en-US" sz="24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2400" b="1" dirty="0">
                <a:latin typeface="Times New Roman" panose="02020603050405020304" pitchFamily="18" charset="0"/>
                <a:ea typeface="標楷體" panose="03000509000000000000" pitchFamily="65" charset="-120"/>
                <a:cs typeface="Times New Roman" panose="02020603050405020304" pitchFamily="18" charset="0"/>
              </a:rPr>
              <a:t>2020</a:t>
            </a:r>
            <a:r>
              <a:rPr lang="zh-HK" altLang="en-US" sz="24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400" b="1" dirty="0">
                <a:latin typeface="Times New Roman" panose="02020603050405020304" pitchFamily="18" charset="0"/>
                <a:ea typeface="標楷體" panose="03000509000000000000" pitchFamily="65" charset="-120"/>
                <a:cs typeface="Times New Roman" panose="02020603050405020304" pitchFamily="18" charset="0"/>
              </a:rPr>
              <a:t>1</a:t>
            </a:r>
            <a:r>
              <a:rPr lang="zh-HK" altLang="en-US" sz="24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400" b="1" dirty="0">
                <a:latin typeface="Times New Roman" panose="02020603050405020304" pitchFamily="18" charset="0"/>
                <a:ea typeface="標楷體" panose="03000509000000000000" pitchFamily="65" charset="-120"/>
                <a:cs typeface="Times New Roman" panose="02020603050405020304" pitchFamily="18" charset="0"/>
              </a:rPr>
              <a:t>30</a:t>
            </a:r>
            <a:r>
              <a:rPr lang="zh-HK" altLang="en-US" sz="2400" b="1" dirty="0">
                <a:latin typeface="Times New Roman" panose="02020603050405020304" pitchFamily="18" charset="0"/>
                <a:ea typeface="標楷體" panose="03000509000000000000" pitchFamily="65" charset="-120"/>
                <a:cs typeface="Times New Roman" panose="02020603050405020304" pitchFamily="18" charset="0"/>
              </a:rPr>
              <a:t>日。</a:t>
            </a:r>
          </a:p>
          <a:p>
            <a:pPr marL="288000" indent="0" algn="just">
              <a:lnSpc>
                <a:spcPct val="100000"/>
              </a:lnSpc>
              <a:spcBef>
                <a:spcPts val="0"/>
              </a:spcBef>
              <a:buNone/>
            </a:pPr>
            <a:r>
              <a:rPr lang="zh-HK" altLang="en-US" sz="1800" b="1" dirty="0">
                <a:latin typeface="Times New Roman" panose="02020603050405020304" pitchFamily="18" charset="0"/>
                <a:ea typeface="標楷體" panose="03000509000000000000" pitchFamily="65" charset="-120"/>
                <a:cs typeface="Times New Roman" panose="02020603050405020304" pitchFamily="18" charset="0"/>
              </a:rPr>
              <a:t>取自：</a:t>
            </a:r>
            <a:r>
              <a:rPr lang="en-US" altLang="zh-HK" sz="1800" b="1" dirty="0">
                <a:latin typeface="Times New Roman" panose="02020603050405020304" pitchFamily="18" charset="0"/>
                <a:ea typeface="標楷體" panose="03000509000000000000" pitchFamily="65" charset="-120"/>
                <a:cs typeface="Times New Roman" panose="02020603050405020304" pitchFamily="18" charset="0"/>
              </a:rPr>
              <a:t>http://paper.wenweipo.com/2020/01/30/WW2001300002.htm</a:t>
            </a:r>
          </a:p>
          <a:p>
            <a:pPr marL="288000" algn="just">
              <a:lnSpc>
                <a:spcPct val="100000"/>
              </a:lnSpc>
              <a:spcBef>
                <a:spcPts val="0"/>
              </a:spcBef>
            </a:pPr>
            <a:r>
              <a:rPr lang="zh-HK" altLang="en-US" sz="2400" b="1" dirty="0">
                <a:latin typeface="Times New Roman" panose="02020603050405020304" pitchFamily="18" charset="0"/>
                <a:ea typeface="標楷體" panose="03000509000000000000" pitchFamily="65" charset="-120"/>
                <a:cs typeface="Times New Roman" panose="02020603050405020304" pitchFamily="18" charset="0"/>
              </a:rPr>
              <a:t>「無國界醫生應對新型冠狀病毒的最新消息」</a:t>
            </a:r>
          </a:p>
          <a:p>
            <a:pPr marL="288000" indent="0" algn="just">
              <a:lnSpc>
                <a:spcPct val="100000"/>
              </a:lnSpc>
              <a:spcBef>
                <a:spcPts val="0"/>
              </a:spcBef>
              <a:buNone/>
            </a:pPr>
            <a:r>
              <a:rPr lang="zh-HK" altLang="en-US" sz="1800" b="1" dirty="0">
                <a:latin typeface="Times New Roman" panose="02020603050405020304" pitchFamily="18" charset="0"/>
                <a:ea typeface="標楷體" panose="03000509000000000000" pitchFamily="65" charset="-120"/>
                <a:cs typeface="Times New Roman" panose="02020603050405020304" pitchFamily="18" charset="0"/>
              </a:rPr>
              <a:t>取自：</a:t>
            </a:r>
            <a:r>
              <a:rPr lang="en-US" altLang="zh-HK" sz="1800" b="1" dirty="0">
                <a:latin typeface="Times New Roman" panose="02020603050405020304" pitchFamily="18" charset="0"/>
                <a:ea typeface="標楷體" panose="03000509000000000000" pitchFamily="65" charset="-120"/>
                <a:cs typeface="Times New Roman" panose="02020603050405020304" pitchFamily="18" charset="0"/>
              </a:rPr>
              <a:t>https://msf.hk/2019coronavirus</a:t>
            </a:r>
            <a:endParaRPr lang="zh-HK" altLang="en-US" sz="18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52389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2193926"/>
            <a:ext cx="9144000" cy="1325563"/>
          </a:xfrm>
        </p:spPr>
        <p:txBody>
          <a:bodyPr>
            <a:normAutofit/>
          </a:bodyPr>
          <a:lstStyle/>
          <a:p>
            <a:pPr algn="ctr"/>
            <a:r>
              <a:rPr lang="zh-TW" altLang="en-US" sz="6000" b="1" dirty="0">
                <a:solidFill>
                  <a:srgbClr val="3333FF"/>
                </a:solidFill>
                <a:latin typeface="標楷體" panose="03000509000000000000" pitchFamily="65" charset="-120"/>
                <a:ea typeface="標楷體" panose="03000509000000000000" pitchFamily="65" charset="-120"/>
              </a:rPr>
              <a:t>完</a:t>
            </a:r>
            <a:endParaRPr lang="zh-HK" altLang="en-US" sz="6000" b="1" dirty="0">
              <a:solidFill>
                <a:srgbClr val="3333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5354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a:extLst>
              <a:ext uri="{FF2B5EF4-FFF2-40B4-BE49-F238E27FC236}">
                <a16:creationId xmlns:a16="http://schemas.microsoft.com/office/drawing/2014/main" id="{25D05DB7-D682-40C0-A2B1-873C0A72A6F0}"/>
              </a:ext>
            </a:extLst>
          </p:cNvPr>
          <p:cNvGraphicFramePr>
            <a:graphicFrameLocks noGrp="1"/>
          </p:cNvGraphicFramePr>
          <p:nvPr>
            <p:ph idx="1"/>
            <p:extLst>
              <p:ext uri="{D42A27DB-BD31-4B8C-83A1-F6EECF244321}">
                <p14:modId xmlns:p14="http://schemas.microsoft.com/office/powerpoint/2010/main" val="52886312"/>
              </p:ext>
            </p:extLst>
          </p:nvPr>
        </p:nvGraphicFramePr>
        <p:xfrm>
          <a:off x="200609" y="973339"/>
          <a:ext cx="8742782" cy="5196840"/>
        </p:xfrm>
        <a:graphic>
          <a:graphicData uri="http://schemas.openxmlformats.org/drawingml/2006/table">
            <a:tbl>
              <a:tblPr firstRow="1" firstCol="1" bandRow="1"/>
              <a:tblGrid>
                <a:gridCol w="3732245">
                  <a:extLst>
                    <a:ext uri="{9D8B030D-6E8A-4147-A177-3AD203B41FA5}">
                      <a16:colId xmlns:a16="http://schemas.microsoft.com/office/drawing/2014/main" val="2689786871"/>
                    </a:ext>
                  </a:extLst>
                </a:gridCol>
                <a:gridCol w="1231641">
                  <a:extLst>
                    <a:ext uri="{9D8B030D-6E8A-4147-A177-3AD203B41FA5}">
                      <a16:colId xmlns:a16="http://schemas.microsoft.com/office/drawing/2014/main" val="4098722996"/>
                    </a:ext>
                  </a:extLst>
                </a:gridCol>
                <a:gridCol w="3778896">
                  <a:extLst>
                    <a:ext uri="{9D8B030D-6E8A-4147-A177-3AD203B41FA5}">
                      <a16:colId xmlns:a16="http://schemas.microsoft.com/office/drawing/2014/main" val="3477835872"/>
                    </a:ext>
                  </a:extLst>
                </a:gridCol>
              </a:tblGrid>
              <a:tr h="307995">
                <a:tc>
                  <a:txBody>
                    <a:bodyPr/>
                    <a:lstStyle/>
                    <a:p>
                      <a:pPr algn="ctr">
                        <a:spcAft>
                          <a:spcPts val="0"/>
                        </a:spcAft>
                      </a:pPr>
                      <a:r>
                        <a:rPr 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學習重點</a:t>
                      </a:r>
                      <a:endParaRPr 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a:txBody>
                    <a:bodyPr/>
                    <a:lstStyle/>
                    <a:p>
                      <a:pPr algn="ctr">
                        <a:spcAft>
                          <a:spcPts val="0"/>
                        </a:spcAft>
                      </a:pPr>
                      <a:r>
                        <a:rPr 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相關主題</a:t>
                      </a:r>
                      <a:endParaRPr 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zh-HK" altLang="en-US"/>
                    </a:p>
                  </a:txBody>
                  <a:tcPr/>
                </a:tc>
                <a:extLst>
                  <a:ext uri="{0D108BD9-81ED-4DB2-BD59-A6C34878D82A}">
                    <a16:rowId xmlns:a16="http://schemas.microsoft.com/office/drawing/2014/main" val="1122059750"/>
                  </a:ext>
                </a:extLst>
              </a:tr>
              <a:tr h="615989">
                <a:tc rowSpan="2">
                  <a:txBody>
                    <a:bodyPr/>
                    <a:lstStyle/>
                    <a:p>
                      <a:pPr algn="ctr">
                        <a:spcAft>
                          <a:spcPts val="0"/>
                        </a:spcAft>
                      </a:pPr>
                      <a:r>
                        <a:rPr lang="zh-TW" sz="3200" b="1"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「疫境自強」</a:t>
                      </a:r>
                      <a:endParaRPr lang="zh-TW" sz="32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300" b="1" kern="100" dirty="0">
                          <a:effectLst/>
                          <a:latin typeface="標楷體" panose="03000509000000000000" pitchFamily="65" charset="-120"/>
                          <a:ea typeface="標楷體" panose="03000509000000000000" pitchFamily="65" charset="-120"/>
                          <a:cs typeface="Times New Roman" panose="02020603050405020304" pitchFamily="18" charset="0"/>
                        </a:rPr>
                        <a:t>加強抗疫力和公共衛生意識</a:t>
                      </a:r>
                      <a:endParaRPr lang="zh-TW" sz="23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300" b="1" kern="100" dirty="0">
                          <a:effectLst/>
                          <a:latin typeface="標楷體" panose="03000509000000000000" pitchFamily="65" charset="-120"/>
                          <a:ea typeface="標楷體" panose="03000509000000000000" pitchFamily="65" charset="-120"/>
                          <a:cs typeface="Times New Roman" panose="02020603050405020304" pitchFamily="18" charset="0"/>
                        </a:rPr>
                        <a:t>提升資訊素養</a:t>
                      </a:r>
                      <a:endParaRPr lang="zh-TW" sz="23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300" b="1" kern="100" dirty="0">
                          <a:effectLst/>
                          <a:latin typeface="標楷體" panose="03000509000000000000" pitchFamily="65" charset="-120"/>
                          <a:ea typeface="標楷體" panose="03000509000000000000" pitchFamily="65" charset="-120"/>
                          <a:cs typeface="Times New Roman" panose="02020603050405020304" pitchFamily="18" charset="0"/>
                        </a:rPr>
                        <a:t>培養正面價值觀</a:t>
                      </a:r>
                      <a:endParaRPr lang="zh-TW" sz="23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單元一 </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自我了解</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人際關係</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919046909"/>
                  </a:ext>
                </a:extLst>
              </a:tr>
              <a:tr h="615989">
                <a:tc vMerge="1">
                  <a:txBody>
                    <a:bodyPr/>
                    <a:lstStyle/>
                    <a:p>
                      <a:endParaRPr lang="zh-HK" altLang="en-US"/>
                    </a:p>
                  </a:txBody>
                  <a:tcPr/>
                </a:tc>
                <a:tc>
                  <a:txBody>
                    <a:bodyPr/>
                    <a:lstStyle/>
                    <a:p>
                      <a:pPr algn="ct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單元五</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對公共衛生的理解科學</a:t>
                      </a:r>
                      <a:endParaRPr lang="en-US" altLang="zh-TW" sz="26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科技與公共衛生</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897872764"/>
                  </a:ext>
                </a:extLst>
              </a:tr>
              <a:tr h="923984">
                <a:tc rowSpan="2">
                  <a:txBody>
                    <a:bodyPr/>
                    <a:lstStyle/>
                    <a:p>
                      <a:pPr algn="ctr">
                        <a:spcAft>
                          <a:spcPts val="0"/>
                        </a:spcAft>
                      </a:pPr>
                      <a:r>
                        <a:rPr lang="zh-TW" sz="3200" b="1"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「心繫家國齊抗疫」</a:t>
                      </a:r>
                      <a:endParaRPr lang="zh-TW" sz="28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300" b="1" kern="100" dirty="0">
                          <a:effectLst/>
                          <a:latin typeface="標楷體" panose="03000509000000000000" pitchFamily="65" charset="-120"/>
                          <a:ea typeface="標楷體" panose="03000509000000000000" pitchFamily="65" charset="-120"/>
                          <a:cs typeface="Times New Roman" panose="02020603050405020304" pitchFamily="18" charset="0"/>
                        </a:rPr>
                        <a:t>建立歸屬感</a:t>
                      </a:r>
                      <a:endParaRPr lang="zh-TW" sz="23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300" b="1" kern="100" dirty="0" smtClean="0">
                          <a:effectLst/>
                          <a:latin typeface="標楷體" panose="03000509000000000000" pitchFamily="65" charset="-120"/>
                          <a:ea typeface="標楷體" panose="03000509000000000000" pitchFamily="65" charset="-120"/>
                          <a:cs typeface="Times New Roman" panose="02020603050405020304" pitchFamily="18" charset="0"/>
                        </a:rPr>
                        <a:t>加強公民意識和責任感</a:t>
                      </a:r>
                      <a:endParaRPr lang="zh-TW" sz="23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300" b="1" kern="100" dirty="0">
                          <a:effectLst/>
                          <a:latin typeface="標楷體" panose="03000509000000000000" pitchFamily="65" charset="-120"/>
                          <a:ea typeface="標楷體" panose="03000509000000000000" pitchFamily="65" charset="-120"/>
                          <a:cs typeface="Times New Roman" panose="02020603050405020304" pitchFamily="18" charset="0"/>
                        </a:rPr>
                        <a:t>提升愛國心</a:t>
                      </a:r>
                      <a:endParaRPr lang="zh-TW" sz="23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單元二</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生活素質</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法治和社會政治參與</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身份和身份認同</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145528515"/>
                  </a:ext>
                </a:extLst>
              </a:tr>
              <a:tr h="328163">
                <a:tc vMerge="1">
                  <a:txBody>
                    <a:bodyPr/>
                    <a:lstStyle/>
                    <a:p>
                      <a:endParaRPr lang="zh-HK" altLang="en-US"/>
                    </a:p>
                  </a:txBody>
                  <a:tcPr/>
                </a:tc>
                <a:tc>
                  <a:txBody>
                    <a:bodyPr/>
                    <a:lstStyle/>
                    <a:p>
                      <a:pPr algn="ct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單元三</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中國的改革開放</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054532856"/>
                  </a:ext>
                </a:extLst>
              </a:tr>
              <a:tr h="398984">
                <a:tc rowSpan="2">
                  <a:txBody>
                    <a:bodyPr/>
                    <a:lstStyle/>
                    <a:p>
                      <a:pPr algn="ctr">
                        <a:spcAft>
                          <a:spcPts val="0"/>
                        </a:spcAft>
                      </a:pPr>
                      <a:r>
                        <a:rPr lang="zh-TW" sz="3600" b="1"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「抗疫無疆界」</a:t>
                      </a:r>
                      <a:endParaRPr lang="zh-TW" sz="28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300" b="1" kern="100" dirty="0" smtClean="0">
                          <a:effectLst/>
                          <a:latin typeface="標楷體" panose="03000509000000000000" pitchFamily="65" charset="-120"/>
                          <a:ea typeface="標楷體" panose="03000509000000000000" pitchFamily="65" charset="-120"/>
                          <a:cs typeface="Times New Roman" panose="02020603050405020304" pitchFamily="18" charset="0"/>
                        </a:rPr>
                        <a:t>了解</a:t>
                      </a:r>
                      <a:r>
                        <a:rPr lang="zh-TW" altLang="en-US" sz="2300" b="1" kern="100" dirty="0" smtClean="0">
                          <a:effectLst/>
                          <a:latin typeface="標楷體" panose="03000509000000000000" pitchFamily="65" charset="-120"/>
                          <a:ea typeface="標楷體" panose="03000509000000000000" pitchFamily="65" charset="-120"/>
                          <a:cs typeface="Times New Roman" panose="02020603050405020304" pitchFamily="18" charset="0"/>
                        </a:rPr>
                        <a:t>多重身份及</a:t>
                      </a:r>
                      <a:r>
                        <a:rPr lang="zh-TW" sz="2300" b="1" kern="100" dirty="0" smtClean="0">
                          <a:effectLst/>
                          <a:latin typeface="標楷體" panose="03000509000000000000" pitchFamily="65" charset="-120"/>
                          <a:ea typeface="標楷體" panose="03000509000000000000" pitchFamily="65" charset="-120"/>
                          <a:cs typeface="Times New Roman" panose="02020603050405020304" pitchFamily="18" charset="0"/>
                        </a:rPr>
                        <a:t>角色</a:t>
                      </a:r>
                      <a:endParaRPr lang="zh-TW" sz="23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300" b="1" kern="100" dirty="0">
                          <a:effectLst/>
                          <a:latin typeface="標楷體" panose="03000509000000000000" pitchFamily="65" charset="-120"/>
                          <a:ea typeface="標楷體" panose="03000509000000000000" pitchFamily="65" charset="-120"/>
                          <a:cs typeface="Times New Roman" panose="02020603050405020304" pitchFamily="18" charset="0"/>
                        </a:rPr>
                        <a:t>擴闊國際視野</a:t>
                      </a:r>
                      <a:endParaRPr lang="zh-TW" sz="23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300" b="1" kern="100" dirty="0">
                          <a:effectLst/>
                          <a:latin typeface="標楷體" panose="03000509000000000000" pitchFamily="65" charset="-120"/>
                          <a:ea typeface="標楷體" panose="03000509000000000000" pitchFamily="65" charset="-120"/>
                          <a:cs typeface="Times New Roman" panose="02020603050405020304" pitchFamily="18" charset="0"/>
                        </a:rPr>
                        <a:t>培養利他精神、同理心</a:t>
                      </a:r>
                      <a:endParaRPr lang="zh-TW" sz="23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單元四</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全球化帶來的影響與回應</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869951900"/>
                  </a:ext>
                </a:extLst>
              </a:tr>
              <a:tr h="615989">
                <a:tc vMerge="1">
                  <a:txBody>
                    <a:bodyPr/>
                    <a:lstStyle/>
                    <a:p>
                      <a:endParaRPr lang="zh-HK" altLang="en-US"/>
                    </a:p>
                  </a:txBody>
                  <a:tcPr/>
                </a:tc>
                <a:tc>
                  <a:txBody>
                    <a:bodyPr/>
                    <a:lstStyle/>
                    <a:p>
                      <a:pPr algn="ct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單元六 </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600" b="1" kern="100" dirty="0">
                          <a:effectLst/>
                          <a:latin typeface="標楷體" panose="03000509000000000000" pitchFamily="65" charset="-120"/>
                          <a:ea typeface="標楷體" panose="03000509000000000000" pitchFamily="65" charset="-120"/>
                          <a:cs typeface="Times New Roman" panose="02020603050405020304" pitchFamily="18" charset="0"/>
                        </a:rPr>
                        <a:t>環境與可持續發展</a:t>
                      </a:r>
                      <a:endParaRPr 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95195422"/>
                  </a:ext>
                </a:extLst>
              </a:tr>
            </a:tbl>
          </a:graphicData>
        </a:graphic>
      </p:graphicFrame>
      <p:sp>
        <p:nvSpPr>
          <p:cNvPr id="7" name="Rectangle 2">
            <a:extLst>
              <a:ext uri="{FF2B5EF4-FFF2-40B4-BE49-F238E27FC236}">
                <a16:creationId xmlns:a16="http://schemas.microsoft.com/office/drawing/2014/main" id="{199B0866-749F-4C72-B65F-1506029AD278}"/>
              </a:ext>
            </a:extLst>
          </p:cNvPr>
          <p:cNvSpPr>
            <a:spLocks noChangeArrowheads="1"/>
          </p:cNvSpPr>
          <p:nvPr/>
        </p:nvSpPr>
        <p:spPr bwMode="auto">
          <a:xfrm>
            <a:off x="628650" y="24256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9" name="標題 1">
            <a:extLst>
              <a:ext uri="{FF2B5EF4-FFF2-40B4-BE49-F238E27FC236}">
                <a16:creationId xmlns:a16="http://schemas.microsoft.com/office/drawing/2014/main" id="{25FAE15E-48EF-4F82-9871-C904AF27AE90}"/>
              </a:ext>
            </a:extLst>
          </p:cNvPr>
          <p:cNvSpPr txBox="1">
            <a:spLocks/>
          </p:cNvSpPr>
          <p:nvPr/>
        </p:nvSpPr>
        <p:spPr>
          <a:xfrm>
            <a:off x="628650" y="111968"/>
            <a:ext cx="7886700" cy="793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800" b="1" dirty="0">
                <a:solidFill>
                  <a:srgbClr val="3333FF"/>
                </a:solidFill>
                <a:latin typeface="標楷體" panose="03000509000000000000" pitchFamily="65" charset="-120"/>
                <a:ea typeface="標楷體" panose="03000509000000000000" pitchFamily="65" charset="-120"/>
              </a:rPr>
              <a:t>相關課程內容</a:t>
            </a:r>
            <a:endParaRPr lang="zh-HK" altLang="en-US" sz="4800" b="1" dirty="0">
              <a:solidFill>
                <a:srgbClr val="3333FF"/>
              </a:solidFill>
            </a:endParaRPr>
          </a:p>
        </p:txBody>
      </p:sp>
    </p:spTree>
    <p:extLst>
      <p:ext uri="{BB962C8B-B14F-4D97-AF65-F5344CB8AC3E}">
        <p14:creationId xmlns:p14="http://schemas.microsoft.com/office/powerpoint/2010/main" val="376806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031D35-DEF8-47B3-96D2-042959DF5F61}"/>
              </a:ext>
            </a:extLst>
          </p:cNvPr>
          <p:cNvSpPr>
            <a:spLocks noGrp="1"/>
          </p:cNvSpPr>
          <p:nvPr>
            <p:ph type="title"/>
          </p:nvPr>
        </p:nvSpPr>
        <p:spPr>
          <a:xfrm>
            <a:off x="628650" y="111968"/>
            <a:ext cx="7886700" cy="793102"/>
          </a:xfrm>
        </p:spPr>
        <p:txBody>
          <a:bodyPr>
            <a:normAutofit/>
          </a:bodyPr>
          <a:lstStyle/>
          <a:p>
            <a:pPr algn="ctr"/>
            <a:r>
              <a:rPr lang="zh-TW" altLang="en-US" sz="4800" b="1" dirty="0">
                <a:solidFill>
                  <a:srgbClr val="3333FF"/>
                </a:solidFill>
                <a:latin typeface="標楷體" panose="03000509000000000000" pitchFamily="65" charset="-120"/>
                <a:ea typeface="標楷體" panose="03000509000000000000" pitchFamily="65" charset="-120"/>
              </a:rPr>
              <a:t>相關價值觀和態度</a:t>
            </a:r>
            <a:endParaRPr lang="zh-HK" altLang="en-US" sz="4800" b="1" dirty="0">
              <a:solidFill>
                <a:srgbClr val="3333FF"/>
              </a:solidFill>
            </a:endParaRPr>
          </a:p>
        </p:txBody>
      </p:sp>
      <p:graphicFrame>
        <p:nvGraphicFramePr>
          <p:cNvPr id="5" name="內容版面配置區 4">
            <a:extLst>
              <a:ext uri="{FF2B5EF4-FFF2-40B4-BE49-F238E27FC236}">
                <a16:creationId xmlns:a16="http://schemas.microsoft.com/office/drawing/2014/main" id="{3B3B72D6-D838-4ECC-8769-5781A535D8D1}"/>
              </a:ext>
            </a:extLst>
          </p:cNvPr>
          <p:cNvGraphicFramePr>
            <a:graphicFrameLocks noGrp="1"/>
          </p:cNvGraphicFramePr>
          <p:nvPr>
            <p:ph idx="1"/>
            <p:extLst>
              <p:ext uri="{D42A27DB-BD31-4B8C-83A1-F6EECF244321}">
                <p14:modId xmlns:p14="http://schemas.microsoft.com/office/powerpoint/2010/main" val="3760196315"/>
              </p:ext>
            </p:extLst>
          </p:nvPr>
        </p:nvGraphicFramePr>
        <p:xfrm>
          <a:off x="395968" y="967823"/>
          <a:ext cx="8352064" cy="5344579"/>
        </p:xfrm>
        <a:graphic>
          <a:graphicData uri="http://schemas.openxmlformats.org/drawingml/2006/table">
            <a:tbl>
              <a:tblPr firstRow="1" firstCol="1" bandRow="1">
                <a:tableStyleId>{5C22544A-7EE6-4342-B048-85BDC9FD1C3A}</a:tableStyleId>
              </a:tblPr>
              <a:tblGrid>
                <a:gridCol w="1118027">
                  <a:extLst>
                    <a:ext uri="{9D8B030D-6E8A-4147-A177-3AD203B41FA5}">
                      <a16:colId xmlns:a16="http://schemas.microsoft.com/office/drawing/2014/main" val="4043650775"/>
                    </a:ext>
                  </a:extLst>
                </a:gridCol>
                <a:gridCol w="7234037">
                  <a:extLst>
                    <a:ext uri="{9D8B030D-6E8A-4147-A177-3AD203B41FA5}">
                      <a16:colId xmlns:a16="http://schemas.microsoft.com/office/drawing/2014/main" val="3783962845"/>
                    </a:ext>
                  </a:extLst>
                </a:gridCol>
              </a:tblGrid>
              <a:tr h="419450">
                <a:tc>
                  <a:txBody>
                    <a:bodyPr/>
                    <a:lstStyle/>
                    <a:p>
                      <a:pPr algn="ctr">
                        <a:spcAft>
                          <a:spcPts val="0"/>
                        </a:spcAft>
                      </a:pPr>
                      <a:r>
                        <a:rPr lang="zh-TW" sz="2400" b="1" kern="100" dirty="0">
                          <a:solidFill>
                            <a:srgbClr val="CCECFF"/>
                          </a:solidFill>
                          <a:effectLst/>
                          <a:latin typeface="標楷體" panose="03000509000000000000" pitchFamily="65" charset="-120"/>
                          <a:ea typeface="標楷體" panose="03000509000000000000" pitchFamily="65" charset="-120"/>
                        </a:rPr>
                        <a:t>單元</a:t>
                      </a:r>
                      <a:endParaRPr lang="zh-TW" sz="2000" b="1" kern="100" dirty="0">
                        <a:solidFill>
                          <a:srgbClr val="CCEC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tc>
                  <a:txBody>
                    <a:bodyPr/>
                    <a:lstStyle/>
                    <a:p>
                      <a:pPr algn="ctr">
                        <a:spcAft>
                          <a:spcPts val="0"/>
                        </a:spcAft>
                      </a:pPr>
                      <a:r>
                        <a:rPr lang="zh-TW" sz="2400" b="1" kern="100" dirty="0">
                          <a:solidFill>
                            <a:srgbClr val="CCECFF"/>
                          </a:solidFill>
                          <a:effectLst/>
                          <a:latin typeface="標楷體" panose="03000509000000000000" pitchFamily="65" charset="-120"/>
                          <a:ea typeface="標楷體" panose="03000509000000000000" pitchFamily="65" charset="-120"/>
                        </a:rPr>
                        <a:t>相關價值觀和態度</a:t>
                      </a:r>
                      <a:endParaRPr lang="zh-TW" sz="2000" b="1" kern="100" dirty="0">
                        <a:solidFill>
                          <a:srgbClr val="CCEC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extLst>
                  <a:ext uri="{0D108BD9-81ED-4DB2-BD59-A6C34878D82A}">
                    <a16:rowId xmlns:a16="http://schemas.microsoft.com/office/drawing/2014/main" val="2167556146"/>
                  </a:ext>
                </a:extLst>
              </a:tr>
              <a:tr h="780432">
                <a:tc>
                  <a:txBody>
                    <a:bodyPr/>
                    <a:lstStyle/>
                    <a:p>
                      <a:pPr>
                        <a:spcAft>
                          <a:spcPts val="0"/>
                        </a:spcAft>
                      </a:pPr>
                      <a:r>
                        <a:rPr lang="zh-TW" sz="2400" b="1" kern="100" dirty="0">
                          <a:effectLst/>
                          <a:latin typeface="標楷體" panose="03000509000000000000" pitchFamily="65" charset="-120"/>
                          <a:ea typeface="標楷體" panose="03000509000000000000" pitchFamily="65" charset="-120"/>
                        </a:rPr>
                        <a:t>單元一</a:t>
                      </a:r>
                      <a:endParaRPr lang="en-US" altLang="zh-TW" sz="2400" b="1" kern="100" dirty="0">
                        <a:effectLst/>
                        <a:latin typeface="標楷體" panose="03000509000000000000" pitchFamily="65" charset="-120"/>
                        <a:ea typeface="標楷體" panose="03000509000000000000" pitchFamily="65" charset="-120"/>
                      </a:endParaRPr>
                    </a:p>
                  </a:txBody>
                  <a:tcPr marL="66054" marR="66054" marT="0" marB="0"/>
                </a:tc>
                <a:tc>
                  <a:txBody>
                    <a:bodyPr/>
                    <a:lstStyle/>
                    <a:p>
                      <a:pPr>
                        <a:spcAft>
                          <a:spcPts val="0"/>
                        </a:spcAft>
                      </a:pPr>
                      <a:r>
                        <a:rPr lang="zh-TW" sz="2800" b="1" u="none" kern="100" dirty="0">
                          <a:solidFill>
                            <a:schemeClr val="tx1"/>
                          </a:solidFill>
                          <a:effectLst/>
                          <a:latin typeface="標楷體" panose="03000509000000000000" pitchFamily="65" charset="-120"/>
                          <a:ea typeface="標楷體" panose="03000509000000000000" pitchFamily="65" charset="-120"/>
                        </a:rPr>
                        <a:t>責任感、自我反省、理性、自律、尊重、社會和諧</a:t>
                      </a:r>
                      <a:endParaRPr lang="zh-TW" sz="2400" b="1" u="non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extLst>
                  <a:ext uri="{0D108BD9-81ED-4DB2-BD59-A6C34878D82A}">
                    <a16:rowId xmlns:a16="http://schemas.microsoft.com/office/drawing/2014/main" val="279156049"/>
                  </a:ext>
                </a:extLst>
              </a:tr>
              <a:tr h="775931">
                <a:tc>
                  <a:txBody>
                    <a:bodyPr/>
                    <a:lstStyle/>
                    <a:p>
                      <a:pPr>
                        <a:spcAft>
                          <a:spcPts val="0"/>
                        </a:spcAft>
                      </a:pPr>
                      <a:r>
                        <a:rPr lang="zh-TW" sz="2400" b="1" kern="100" dirty="0">
                          <a:effectLst/>
                          <a:latin typeface="標楷體" panose="03000509000000000000" pitchFamily="65" charset="-120"/>
                          <a:ea typeface="標楷體" panose="03000509000000000000" pitchFamily="65" charset="-120"/>
                        </a:rPr>
                        <a:t>單元二</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tc>
                  <a:txBody>
                    <a:bodyPr/>
                    <a:lstStyle/>
                    <a:p>
                      <a:pPr>
                        <a:spcAft>
                          <a:spcPts val="0"/>
                        </a:spcAft>
                      </a:pPr>
                      <a:r>
                        <a:rPr lang="zh-TW" sz="2800" b="1" u="none" kern="100" dirty="0">
                          <a:solidFill>
                            <a:schemeClr val="tx1"/>
                          </a:solidFill>
                          <a:effectLst/>
                          <a:latin typeface="標楷體" panose="03000509000000000000" pitchFamily="65" charset="-120"/>
                          <a:ea typeface="標楷體" panose="03000509000000000000" pitchFamily="65" charset="-120"/>
                        </a:rPr>
                        <a:t>關懷、責任、歸屬感</a:t>
                      </a:r>
                      <a:endParaRPr lang="zh-TW" sz="2400" b="1" u="non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extLst>
                  <a:ext uri="{0D108BD9-81ED-4DB2-BD59-A6C34878D82A}">
                    <a16:rowId xmlns:a16="http://schemas.microsoft.com/office/drawing/2014/main" val="3175876408"/>
                  </a:ext>
                </a:extLst>
              </a:tr>
              <a:tr h="842031">
                <a:tc>
                  <a:txBody>
                    <a:bodyPr/>
                    <a:lstStyle/>
                    <a:p>
                      <a:pPr>
                        <a:spcAft>
                          <a:spcPts val="0"/>
                        </a:spcAft>
                      </a:pPr>
                      <a:r>
                        <a:rPr lang="zh-TW" sz="2400" b="1" kern="100" dirty="0">
                          <a:effectLst/>
                          <a:latin typeface="標楷體" panose="03000509000000000000" pitchFamily="65" charset="-120"/>
                          <a:ea typeface="標楷體" panose="03000509000000000000" pitchFamily="65" charset="-120"/>
                        </a:rPr>
                        <a:t>單元三</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tc>
                  <a:txBody>
                    <a:bodyPr/>
                    <a:lstStyle/>
                    <a:p>
                      <a:pPr>
                        <a:spcAft>
                          <a:spcPts val="0"/>
                        </a:spcAft>
                      </a:pPr>
                      <a:r>
                        <a:rPr lang="zh-TW" sz="2800" b="1" u="none" kern="100" dirty="0">
                          <a:solidFill>
                            <a:schemeClr val="tx1"/>
                          </a:solidFill>
                          <a:effectLst/>
                          <a:latin typeface="標楷體" panose="03000509000000000000" pitchFamily="65" charset="-120"/>
                          <a:ea typeface="標楷體" panose="03000509000000000000" pitchFamily="65" charset="-120"/>
                        </a:rPr>
                        <a:t>團結一致、愛國心</a:t>
                      </a:r>
                      <a:endParaRPr lang="zh-TW" sz="2400" b="1" u="non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extLst>
                  <a:ext uri="{0D108BD9-81ED-4DB2-BD59-A6C34878D82A}">
                    <a16:rowId xmlns:a16="http://schemas.microsoft.com/office/drawing/2014/main" val="2746414643"/>
                  </a:ext>
                </a:extLst>
              </a:tr>
              <a:tr h="775931">
                <a:tc>
                  <a:txBody>
                    <a:bodyPr/>
                    <a:lstStyle/>
                    <a:p>
                      <a:pPr>
                        <a:spcAft>
                          <a:spcPts val="0"/>
                        </a:spcAft>
                      </a:pPr>
                      <a:r>
                        <a:rPr lang="zh-TW" sz="2400" b="1" kern="100" dirty="0">
                          <a:effectLst/>
                          <a:latin typeface="標楷體" panose="03000509000000000000" pitchFamily="65" charset="-120"/>
                          <a:ea typeface="標楷體" panose="03000509000000000000" pitchFamily="65" charset="-120"/>
                        </a:rPr>
                        <a:t>單元四</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tc>
                  <a:txBody>
                    <a:bodyPr/>
                    <a:lstStyle/>
                    <a:p>
                      <a:pPr>
                        <a:spcAft>
                          <a:spcPts val="0"/>
                        </a:spcAft>
                      </a:pPr>
                      <a:r>
                        <a:rPr lang="zh-TW" sz="2800" b="1" u="none" kern="100" dirty="0" smtClean="0">
                          <a:solidFill>
                            <a:schemeClr val="tx1"/>
                          </a:solidFill>
                          <a:effectLst/>
                          <a:latin typeface="標楷體" panose="03000509000000000000" pitchFamily="65" charset="-120"/>
                          <a:ea typeface="標楷體" panose="03000509000000000000" pitchFamily="65" charset="-120"/>
                        </a:rPr>
                        <a:t>合作</a:t>
                      </a:r>
                      <a:r>
                        <a:rPr lang="zh-TW" sz="2800" b="1" u="none" kern="100" dirty="0">
                          <a:solidFill>
                            <a:schemeClr val="tx1"/>
                          </a:solidFill>
                          <a:effectLst/>
                          <a:latin typeface="標楷體" panose="03000509000000000000" pitchFamily="65" charset="-120"/>
                          <a:ea typeface="標楷體" panose="03000509000000000000" pitchFamily="65" charset="-120"/>
                        </a:rPr>
                        <a:t>、守望相助</a:t>
                      </a:r>
                      <a:endParaRPr lang="zh-TW" sz="2400" b="1" u="non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extLst>
                  <a:ext uri="{0D108BD9-81ED-4DB2-BD59-A6C34878D82A}">
                    <a16:rowId xmlns:a16="http://schemas.microsoft.com/office/drawing/2014/main" val="1633410890"/>
                  </a:ext>
                </a:extLst>
              </a:tr>
              <a:tr h="838898">
                <a:tc>
                  <a:txBody>
                    <a:bodyPr/>
                    <a:lstStyle/>
                    <a:p>
                      <a:pPr>
                        <a:spcAft>
                          <a:spcPts val="0"/>
                        </a:spcAft>
                      </a:pPr>
                      <a:r>
                        <a:rPr lang="zh-TW" sz="2400" b="1" kern="100" dirty="0">
                          <a:effectLst/>
                          <a:latin typeface="標楷體" panose="03000509000000000000" pitchFamily="65" charset="-120"/>
                          <a:ea typeface="標楷體" panose="03000509000000000000" pitchFamily="65" charset="-120"/>
                        </a:rPr>
                        <a:t>單元五</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tc>
                  <a:txBody>
                    <a:bodyPr/>
                    <a:lstStyle/>
                    <a:p>
                      <a:pPr>
                        <a:spcAft>
                          <a:spcPts val="0"/>
                        </a:spcAft>
                      </a:pPr>
                      <a:r>
                        <a:rPr lang="zh-TW" sz="2800" b="1" u="none" kern="100" dirty="0">
                          <a:solidFill>
                            <a:schemeClr val="tx1"/>
                          </a:solidFill>
                          <a:effectLst/>
                          <a:latin typeface="標楷體" panose="03000509000000000000" pitchFamily="65" charset="-120"/>
                          <a:ea typeface="標楷體" panose="03000509000000000000" pitchFamily="65" charset="-120"/>
                        </a:rPr>
                        <a:t>尊重證據、人類整體</a:t>
                      </a:r>
                      <a:r>
                        <a:rPr lang="zh-TW" sz="2800" b="1" u="none" kern="100" dirty="0" smtClean="0">
                          <a:solidFill>
                            <a:schemeClr val="tx1"/>
                          </a:solidFill>
                          <a:effectLst/>
                          <a:latin typeface="標楷體" panose="03000509000000000000" pitchFamily="65" charset="-120"/>
                          <a:ea typeface="標楷體" panose="03000509000000000000" pitchFamily="65" charset="-120"/>
                        </a:rPr>
                        <a:t>福祉</a:t>
                      </a:r>
                      <a:r>
                        <a:rPr lang="zh-TW" altLang="en-US" sz="2800" b="1" u="none" kern="100" dirty="0" smtClean="0">
                          <a:solidFill>
                            <a:schemeClr val="tx1"/>
                          </a:solidFill>
                          <a:effectLst/>
                          <a:latin typeface="標楷體" panose="03000509000000000000" pitchFamily="65" charset="-120"/>
                          <a:ea typeface="標楷體" panose="03000509000000000000" pitchFamily="65" charset="-120"/>
                        </a:rPr>
                        <a:t>、道德考慮</a:t>
                      </a:r>
                      <a:endParaRPr lang="zh-TW" sz="2400" b="1" u="non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extLst>
                  <a:ext uri="{0D108BD9-81ED-4DB2-BD59-A6C34878D82A}">
                    <a16:rowId xmlns:a16="http://schemas.microsoft.com/office/drawing/2014/main" val="2394168604"/>
                  </a:ext>
                </a:extLst>
              </a:tr>
              <a:tr h="838898">
                <a:tc>
                  <a:txBody>
                    <a:bodyPr/>
                    <a:lstStyle/>
                    <a:p>
                      <a:pPr>
                        <a:spcAft>
                          <a:spcPts val="0"/>
                        </a:spcAft>
                      </a:pPr>
                      <a:r>
                        <a:rPr lang="zh-TW" sz="2400" b="1" kern="100" dirty="0">
                          <a:effectLst/>
                          <a:latin typeface="標楷體" panose="03000509000000000000" pitchFamily="65" charset="-120"/>
                          <a:ea typeface="標楷體" panose="03000509000000000000" pitchFamily="65" charset="-120"/>
                        </a:rPr>
                        <a:t>單元六</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tc>
                  <a:txBody>
                    <a:bodyPr/>
                    <a:lstStyle/>
                    <a:p>
                      <a:pPr>
                        <a:spcAft>
                          <a:spcPts val="0"/>
                        </a:spcAft>
                      </a:pPr>
                      <a:r>
                        <a:rPr lang="zh-TW" sz="2800" b="1" u="none" kern="100" dirty="0">
                          <a:solidFill>
                            <a:schemeClr val="tx1"/>
                          </a:solidFill>
                          <a:effectLst/>
                          <a:latin typeface="標楷體" panose="03000509000000000000" pitchFamily="65" charset="-120"/>
                          <a:ea typeface="標楷體" panose="03000509000000000000" pitchFamily="65" charset="-120"/>
                        </a:rPr>
                        <a:t>關愛、持續性</a:t>
                      </a:r>
                      <a:endParaRPr lang="zh-TW" sz="2400" b="1" u="non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6054" marR="66054" marT="0" marB="0"/>
                </a:tc>
                <a:extLst>
                  <a:ext uri="{0D108BD9-81ED-4DB2-BD59-A6C34878D82A}">
                    <a16:rowId xmlns:a16="http://schemas.microsoft.com/office/drawing/2014/main" val="532045354"/>
                  </a:ext>
                </a:extLst>
              </a:tr>
            </a:tbl>
          </a:graphicData>
        </a:graphic>
      </p:graphicFrame>
      <p:sp>
        <p:nvSpPr>
          <p:cNvPr id="6" name="Rectangle 1">
            <a:extLst>
              <a:ext uri="{FF2B5EF4-FFF2-40B4-BE49-F238E27FC236}">
                <a16:creationId xmlns:a16="http://schemas.microsoft.com/office/drawing/2014/main" id="{DB946E1D-38A0-4521-AE18-568CF543B32F}"/>
              </a:ext>
            </a:extLst>
          </p:cNvPr>
          <p:cNvSpPr>
            <a:spLocks noChangeArrowheads="1"/>
          </p:cNvSpPr>
          <p:nvPr/>
        </p:nvSpPr>
        <p:spPr bwMode="auto">
          <a:xfrm>
            <a:off x="628650" y="16908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1364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1026587-0932-43BF-9CBF-BB7E8F8CEB36}"/>
              </a:ext>
            </a:extLst>
          </p:cNvPr>
          <p:cNvSpPr>
            <a:spLocks noGrp="1"/>
          </p:cNvSpPr>
          <p:nvPr>
            <p:ph idx="1"/>
          </p:nvPr>
        </p:nvSpPr>
        <p:spPr>
          <a:xfrm>
            <a:off x="628650" y="1321772"/>
            <a:ext cx="7886700" cy="4287720"/>
          </a:xfrm>
        </p:spPr>
        <p:txBody>
          <a:bodyPr>
            <a:normAutofit/>
          </a:bodyPr>
          <a:lstStyle/>
          <a:p>
            <a:pPr algn="just">
              <a:lnSpc>
                <a:spcPct val="100000"/>
              </a:lnSpc>
            </a:pPr>
            <a:r>
              <a:rPr lang="zh-TW" altLang="en-US" sz="3600" b="1" dirty="0">
                <a:latin typeface="標楷體" panose="03000509000000000000" pitchFamily="65" charset="-120"/>
                <a:ea typeface="標楷體" panose="03000509000000000000" pitchFamily="65" charset="-120"/>
              </a:rPr>
              <a:t>學生閱讀圖像及文本資料、觀看視頻片段，然後討論及回答問題，並理解當中涉及的</a:t>
            </a:r>
            <a:r>
              <a:rPr lang="zh-TW" altLang="en-US" sz="3600" b="1" u="sng" dirty="0">
                <a:solidFill>
                  <a:srgbClr val="FF0000"/>
                </a:solidFill>
                <a:latin typeface="標楷體" panose="03000509000000000000" pitchFamily="65" charset="-120"/>
                <a:ea typeface="標楷體" panose="03000509000000000000" pitchFamily="65" charset="-120"/>
              </a:rPr>
              <a:t>價值觀及態度</a:t>
            </a:r>
            <a:r>
              <a:rPr lang="zh-TW" altLang="en-US" sz="3600" b="1" dirty="0">
                <a:latin typeface="標楷體" panose="03000509000000000000" pitchFamily="65" charset="-120"/>
                <a:ea typeface="標楷體" panose="03000509000000000000" pitchFamily="65" charset="-120"/>
              </a:rPr>
              <a:t>，嘗試在日常生活當中</a:t>
            </a:r>
            <a:r>
              <a:rPr lang="zh-TW" altLang="en-US" sz="3600" b="1" u="sng" dirty="0">
                <a:solidFill>
                  <a:srgbClr val="FF0000"/>
                </a:solidFill>
                <a:latin typeface="標楷體" panose="03000509000000000000" pitchFamily="65" charset="-120"/>
                <a:ea typeface="標楷體" panose="03000509000000000000" pitchFamily="65" charset="-120"/>
              </a:rPr>
              <a:t>付諸實踐</a:t>
            </a:r>
            <a:r>
              <a:rPr lang="zh-TW" altLang="en-US" sz="3600" b="1" dirty="0">
                <a:latin typeface="標楷體" panose="03000509000000000000" pitchFamily="65" charset="-120"/>
                <a:ea typeface="標楷體" panose="03000509000000000000" pitchFamily="65" charset="-120"/>
              </a:rPr>
              <a:t>。</a:t>
            </a:r>
            <a:endParaRPr lang="en-US" altLang="zh-TW" sz="3600" b="1" dirty="0">
              <a:latin typeface="標楷體" panose="03000509000000000000" pitchFamily="65" charset="-120"/>
              <a:ea typeface="標楷體" panose="03000509000000000000" pitchFamily="65" charset="-120"/>
            </a:endParaRPr>
          </a:p>
          <a:p>
            <a:pPr algn="just">
              <a:lnSpc>
                <a:spcPct val="100000"/>
              </a:lnSpc>
            </a:pPr>
            <a:r>
              <a:rPr lang="zh-HK" altLang="en-US" sz="3600" b="1" dirty="0">
                <a:solidFill>
                  <a:srgbClr val="0000FF"/>
                </a:solidFill>
                <a:latin typeface="標楷體" panose="03000509000000000000" pitchFamily="65" charset="-120"/>
                <a:ea typeface="標楷體" panose="03000509000000000000" pitchFamily="65" charset="-120"/>
              </a:rPr>
              <a:t>建議學習活動：課前蒐集資料、小組討論及匯報、個案</a:t>
            </a:r>
            <a:r>
              <a:rPr lang="en-US" altLang="zh-HK" sz="3600" b="1" dirty="0">
                <a:solidFill>
                  <a:srgbClr val="0000FF"/>
                </a:solidFill>
                <a:latin typeface="標楷體" panose="03000509000000000000" pitchFamily="65" charset="-120"/>
                <a:ea typeface="標楷體" panose="03000509000000000000" pitchFamily="65" charset="-120"/>
              </a:rPr>
              <a:t>/</a:t>
            </a:r>
            <a:r>
              <a:rPr lang="zh-HK" altLang="en-US" sz="3600" b="1" dirty="0">
                <a:solidFill>
                  <a:srgbClr val="0000FF"/>
                </a:solidFill>
                <a:latin typeface="標楷體" panose="03000509000000000000" pitchFamily="65" charset="-120"/>
                <a:ea typeface="標楷體" panose="03000509000000000000" pitchFamily="65" charset="-120"/>
              </a:rPr>
              <a:t>情境分析</a:t>
            </a:r>
            <a:r>
              <a:rPr lang="zh-HK" altLang="en-US" sz="3600" b="1" dirty="0" smtClean="0">
                <a:solidFill>
                  <a:srgbClr val="0000FF"/>
                </a:solidFill>
                <a:latin typeface="標楷體" panose="03000509000000000000" pitchFamily="65" charset="-120"/>
                <a:ea typeface="標楷體" panose="03000509000000000000" pitchFamily="65" charset="-120"/>
              </a:rPr>
              <a:t>、模擬</a:t>
            </a:r>
            <a:r>
              <a:rPr lang="zh-HK" altLang="en-US" sz="3600" b="1" dirty="0">
                <a:solidFill>
                  <a:srgbClr val="0000FF"/>
                </a:solidFill>
                <a:latin typeface="標楷體" panose="03000509000000000000" pitchFamily="65" charset="-120"/>
                <a:ea typeface="標楷體" panose="03000509000000000000" pitchFamily="65" charset="-120"/>
              </a:rPr>
              <a:t>國際會議。</a:t>
            </a:r>
          </a:p>
        </p:txBody>
      </p:sp>
      <p:sp>
        <p:nvSpPr>
          <p:cNvPr id="6" name="標題 1">
            <a:extLst>
              <a:ext uri="{FF2B5EF4-FFF2-40B4-BE49-F238E27FC236}">
                <a16:creationId xmlns:a16="http://schemas.microsoft.com/office/drawing/2014/main" id="{8D19FA00-1D6C-46B4-B50D-F27B75484B15}"/>
              </a:ext>
            </a:extLst>
          </p:cNvPr>
          <p:cNvSpPr>
            <a:spLocks noGrp="1"/>
          </p:cNvSpPr>
          <p:nvPr>
            <p:ph type="title"/>
          </p:nvPr>
        </p:nvSpPr>
        <p:spPr>
          <a:xfrm>
            <a:off x="532495" y="107842"/>
            <a:ext cx="7886700" cy="1325563"/>
          </a:xfrm>
        </p:spPr>
        <p:txBody>
          <a:bodyPr>
            <a:normAutofit/>
          </a:bodyPr>
          <a:lstStyle/>
          <a:p>
            <a:pPr algn="ctr"/>
            <a:r>
              <a:rPr lang="zh-TW" altLang="en-US" sz="4800" b="1" dirty="0">
                <a:solidFill>
                  <a:srgbClr val="0000FF"/>
                </a:solidFill>
                <a:latin typeface="標楷體" panose="03000509000000000000" pitchFamily="65" charset="-120"/>
                <a:ea typeface="標楷體" panose="03000509000000000000" pitchFamily="65" charset="-120"/>
              </a:rPr>
              <a:t>學與教</a:t>
            </a:r>
            <a:r>
              <a:rPr lang="zh-TW" altLang="en-US" sz="4800" b="1"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策略</a:t>
            </a:r>
            <a:endParaRPr lang="zh-HK" altLang="en-US" sz="4800" b="1" dirty="0">
              <a:solidFill>
                <a:srgbClr val="0000FF"/>
              </a:solidFill>
            </a:endParaRPr>
          </a:p>
        </p:txBody>
      </p:sp>
    </p:spTree>
    <p:extLst>
      <p:ext uri="{BB962C8B-B14F-4D97-AF65-F5344CB8AC3E}">
        <p14:creationId xmlns:p14="http://schemas.microsoft.com/office/powerpoint/2010/main" val="255709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F2BE373-2D5E-4545-BE2B-623DC8E2B5FB}"/>
              </a:ext>
            </a:extLst>
          </p:cNvPr>
          <p:cNvSpPr>
            <a:spLocks noGrp="1"/>
          </p:cNvSpPr>
          <p:nvPr>
            <p:ph type="title"/>
          </p:nvPr>
        </p:nvSpPr>
        <p:spPr>
          <a:xfrm>
            <a:off x="721957" y="1"/>
            <a:ext cx="7886700" cy="1084200"/>
          </a:xfrm>
        </p:spPr>
        <p:txBody>
          <a:bodyPr>
            <a:normAutofit/>
          </a:bodyPr>
          <a:lstStyle/>
          <a:p>
            <a:pPr algn="ctr"/>
            <a:r>
              <a:rPr lang="zh-TW" altLang="en-US" sz="4800" b="1"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參考資料</a:t>
            </a:r>
            <a:endParaRPr lang="zh-HK" altLang="en-US" sz="4800" b="1" dirty="0">
              <a:solidFill>
                <a:srgbClr val="0000FF"/>
              </a:solidFill>
            </a:endParaRPr>
          </a:p>
        </p:txBody>
      </p:sp>
      <p:sp>
        <p:nvSpPr>
          <p:cNvPr id="7" name="矩形 6">
            <a:extLst>
              <a:ext uri="{FF2B5EF4-FFF2-40B4-BE49-F238E27FC236}">
                <a16:creationId xmlns:a16="http://schemas.microsoft.com/office/drawing/2014/main" id="{A4F298B1-68A5-45EA-9467-E8532DA33F39}"/>
              </a:ext>
            </a:extLst>
          </p:cNvPr>
          <p:cNvSpPr/>
          <p:nvPr/>
        </p:nvSpPr>
        <p:spPr>
          <a:xfrm>
            <a:off x="321907" y="1084200"/>
            <a:ext cx="8686800" cy="5016758"/>
          </a:xfrm>
          <a:prstGeom prst="rect">
            <a:avLst/>
          </a:prstGeom>
        </p:spPr>
        <p:txBody>
          <a:bodyPr wrap="square">
            <a:spAutoFit/>
          </a:bodyPr>
          <a:lstStyle/>
          <a:p>
            <a:pPr marL="457200" indent="-457200">
              <a:buFont typeface="Arial" panose="020B0604020202020204" pitchFamily="34" charset="0"/>
              <a:buChar char="•"/>
            </a:pPr>
            <a:r>
              <a:rPr lang="zh-TW" altLang="en-US" sz="3200" b="1" dirty="0">
                <a:latin typeface="標楷體" panose="03000509000000000000" pitchFamily="65" charset="-120"/>
                <a:ea typeface="標楷體" panose="03000509000000000000" pitchFamily="65" charset="-120"/>
              </a:rPr>
              <a:t>衞生署衞生防護中心網頁</a:t>
            </a:r>
            <a:endParaRPr lang="en-US" altLang="zh-TW" sz="3200" b="1"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b="1" dirty="0">
                <a:latin typeface="標楷體" panose="03000509000000000000" pitchFamily="65" charset="-120"/>
                <a:ea typeface="標楷體" panose="03000509000000000000" pitchFamily="65" charset="-120"/>
              </a:rPr>
              <a:t>政府新聞處網頁</a:t>
            </a:r>
            <a:endParaRPr lang="en-US" altLang="zh-TW" sz="3200" b="1"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b="1" dirty="0">
                <a:latin typeface="標楷體" panose="03000509000000000000" pitchFamily="65" charset="-120"/>
                <a:ea typeface="標楷體" panose="03000509000000000000" pitchFamily="65" charset="-120"/>
              </a:rPr>
              <a:t>世界衛生組織網頁</a:t>
            </a:r>
            <a:endParaRPr lang="en-US" altLang="zh-TW" sz="3200" b="1"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b="1" dirty="0">
                <a:latin typeface="標楷體" panose="03000509000000000000" pitchFamily="65" charset="-120"/>
                <a:ea typeface="標楷體" panose="03000509000000000000" pitchFamily="65" charset="-120"/>
              </a:rPr>
              <a:t>無國界醫生網頁</a:t>
            </a:r>
            <a:endParaRPr lang="en-US" altLang="zh-TW" sz="3200" b="1"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b="1" dirty="0">
                <a:latin typeface="標楷體" panose="03000509000000000000" pitchFamily="65" charset="-120"/>
                <a:ea typeface="標楷體" panose="03000509000000000000" pitchFamily="65" charset="-120"/>
              </a:rPr>
              <a:t>紅十字會網頁</a:t>
            </a:r>
            <a:endParaRPr lang="en-US" altLang="zh-TW" sz="3200" b="1"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b="1" dirty="0">
                <a:latin typeface="標楷體" panose="03000509000000000000" pitchFamily="65" charset="-120"/>
                <a:ea typeface="標楷體" panose="03000509000000000000" pitchFamily="65" charset="-120"/>
              </a:rPr>
              <a:t>德育、公民及國民教育組「生活事件」教材</a:t>
            </a:r>
            <a:endParaRPr lang="en-US" altLang="zh-TW" sz="3200" b="1"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b="1" dirty="0">
                <a:latin typeface="標楷體" panose="03000509000000000000" pitchFamily="65" charset="-120"/>
                <a:ea typeface="標楷體" panose="03000509000000000000" pitchFamily="65" charset="-120"/>
              </a:rPr>
              <a:t>「運用資訊科技進行互動學習」網頁的「香港學生的資訊素養」資料</a:t>
            </a:r>
            <a:endParaRPr lang="en-US" altLang="zh-TW" sz="3200" b="1"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HK" altLang="en-US" sz="3200" b="1" dirty="0">
                <a:latin typeface="標楷體" panose="03000509000000000000" pitchFamily="65" charset="-120"/>
                <a:ea typeface="標楷體" panose="03000509000000000000" pitchFamily="65" charset="-120"/>
              </a:rPr>
              <a:t>關於</a:t>
            </a:r>
            <a:r>
              <a:rPr lang="zh-TW" altLang="en-US" sz="3200" b="1" dirty="0" smtClean="0">
                <a:latin typeface="標楷體" panose="03000509000000000000" pitchFamily="65" charset="-120"/>
                <a:ea typeface="標楷體" panose="03000509000000000000" pitchFamily="65" charset="-120"/>
              </a:rPr>
              <a:t>「</a:t>
            </a: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3200" b="1" dirty="0" smtClean="0">
                <a:latin typeface="標楷體" panose="03000509000000000000" pitchFamily="65" charset="-120"/>
                <a:ea typeface="標楷體" panose="03000509000000000000" pitchFamily="65" charset="-120"/>
              </a:rPr>
              <a:t>冠</a:t>
            </a:r>
            <a:r>
              <a:rPr lang="zh-TW" altLang="en-US" sz="3200" b="1" dirty="0">
                <a:latin typeface="標楷體" panose="03000509000000000000" pitchFamily="65" charset="-120"/>
                <a:ea typeface="標楷體" panose="03000509000000000000" pitchFamily="65" charset="-120"/>
              </a:rPr>
              <a:t>狀病毒病」的新聞報道</a:t>
            </a:r>
            <a:endParaRPr lang="en-US" altLang="zh-TW" sz="3200" b="1"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HK" altLang="en-US" sz="3200" b="1" dirty="0">
                <a:latin typeface="標楷體" panose="03000509000000000000" pitchFamily="65" charset="-120"/>
                <a:ea typeface="標楷體" panose="03000509000000000000" pitchFamily="65" charset="-120"/>
              </a:rPr>
              <a:t>關於全球疫症的參考書籍</a:t>
            </a:r>
            <a:endParaRPr lang="en-US" altLang="zh-TW" sz="3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64607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21A07-AA81-4A44-9E14-1A739B30D605}"/>
              </a:ext>
            </a:extLst>
          </p:cNvPr>
          <p:cNvSpPr>
            <a:spLocks noGrp="1"/>
          </p:cNvSpPr>
          <p:nvPr>
            <p:ph type="title"/>
          </p:nvPr>
        </p:nvSpPr>
        <p:spPr/>
        <p:txBody>
          <a:bodyPr>
            <a:normAutofit/>
          </a:bodyPr>
          <a:lstStyle/>
          <a:p>
            <a:pPr algn="ctr"/>
            <a:r>
              <a:rPr lang="zh-HK" altLang="en-US" sz="4800" b="1" dirty="0">
                <a:solidFill>
                  <a:srgbClr val="3333FF"/>
                </a:solidFill>
                <a:latin typeface="標楷體" panose="03000509000000000000" pitchFamily="65" charset="-120"/>
                <a:ea typeface="標楷體" panose="03000509000000000000" pitchFamily="65" charset="-120"/>
              </a:rPr>
              <a:t>學習重點：</a:t>
            </a:r>
            <a:r>
              <a:rPr lang="zh-TW" altLang="en-US" sz="4800" b="1" dirty="0">
                <a:solidFill>
                  <a:srgbClr val="3333FF"/>
                </a:solidFill>
                <a:latin typeface="標楷體" panose="03000509000000000000" pitchFamily="65" charset="-120"/>
                <a:ea typeface="標楷體" panose="03000509000000000000" pitchFamily="65" charset="-120"/>
              </a:rPr>
              <a:t>「疫境自強」</a:t>
            </a:r>
            <a:endParaRPr lang="zh-HK" altLang="en-US" sz="4800" b="1" dirty="0">
              <a:solidFill>
                <a:srgbClr val="3333FF"/>
              </a:solidFill>
              <a:latin typeface="標楷體" panose="03000509000000000000" pitchFamily="65" charset="-120"/>
              <a:ea typeface="標楷體" panose="03000509000000000000" pitchFamily="65" charset="-120"/>
            </a:endParaRPr>
          </a:p>
        </p:txBody>
      </p:sp>
      <p:sp>
        <p:nvSpPr>
          <p:cNvPr id="3" name="矩形 2">
            <a:extLst>
              <a:ext uri="{FF2B5EF4-FFF2-40B4-BE49-F238E27FC236}">
                <a16:creationId xmlns:a16="http://schemas.microsoft.com/office/drawing/2014/main" id="{7F5475C1-E4CC-4434-9CC3-16E0AF8465B1}"/>
              </a:ext>
            </a:extLst>
          </p:cNvPr>
          <p:cNvSpPr/>
          <p:nvPr/>
        </p:nvSpPr>
        <p:spPr>
          <a:xfrm>
            <a:off x="173245" y="1455496"/>
            <a:ext cx="5339532" cy="2554545"/>
          </a:xfrm>
          <a:prstGeom prst="rect">
            <a:avLst/>
          </a:prstGeom>
        </p:spPr>
        <p:txBody>
          <a:bodyPr wrap="square">
            <a:spAutoFit/>
          </a:bodyPr>
          <a:lstStyle/>
          <a:p>
            <a:pPr algn="ctr"/>
            <a:r>
              <a:rPr lang="zh-TW" altLang="en-US" sz="3900" b="1" dirty="0">
                <a:solidFill>
                  <a:srgbClr val="006666"/>
                </a:solidFill>
                <a:latin typeface="標楷體" panose="03000509000000000000" pitchFamily="65" charset="-120"/>
                <a:ea typeface="標楷體" panose="03000509000000000000" pitchFamily="65" charset="-120"/>
              </a:rPr>
              <a:t>加強抗疫力</a:t>
            </a:r>
            <a:endParaRPr lang="en-US" altLang="zh-TW" sz="3900" b="1" dirty="0">
              <a:solidFill>
                <a:srgbClr val="006666"/>
              </a:solidFill>
              <a:latin typeface="標楷體" panose="03000509000000000000" pitchFamily="65" charset="-120"/>
              <a:ea typeface="標楷體" panose="03000509000000000000" pitchFamily="65" charset="-120"/>
            </a:endParaRPr>
          </a:p>
          <a:p>
            <a:pPr algn="ctr"/>
            <a:r>
              <a:rPr lang="zh-TW" altLang="en-US" sz="3900" b="1" dirty="0">
                <a:solidFill>
                  <a:srgbClr val="006666"/>
                </a:solidFill>
                <a:latin typeface="標楷體" panose="03000509000000000000" pitchFamily="65" charset="-120"/>
                <a:ea typeface="標楷體" panose="03000509000000000000" pitchFamily="65" charset="-120"/>
              </a:rPr>
              <a:t>加強公共衛生意識</a:t>
            </a:r>
          </a:p>
          <a:p>
            <a:pPr algn="ctr"/>
            <a:r>
              <a:rPr lang="zh-TW" altLang="en-US" sz="3900" b="1" dirty="0">
                <a:solidFill>
                  <a:srgbClr val="006666"/>
                </a:solidFill>
                <a:latin typeface="標楷體" panose="03000509000000000000" pitchFamily="65" charset="-120"/>
                <a:ea typeface="標楷體" panose="03000509000000000000" pitchFamily="65" charset="-120"/>
              </a:rPr>
              <a:t>提升資訊素養</a:t>
            </a:r>
          </a:p>
          <a:p>
            <a:pPr algn="ctr"/>
            <a:r>
              <a:rPr lang="zh-TW" altLang="en-US" sz="3900" b="1" dirty="0">
                <a:solidFill>
                  <a:srgbClr val="006666"/>
                </a:solidFill>
                <a:latin typeface="標楷體" panose="03000509000000000000" pitchFamily="65" charset="-120"/>
                <a:ea typeface="標楷體" panose="03000509000000000000" pitchFamily="65" charset="-120"/>
              </a:rPr>
              <a:t>培養正面價值觀</a:t>
            </a:r>
          </a:p>
        </p:txBody>
      </p:sp>
      <p:sp>
        <p:nvSpPr>
          <p:cNvPr id="4" name="矩形 3">
            <a:extLst>
              <a:ext uri="{FF2B5EF4-FFF2-40B4-BE49-F238E27FC236}">
                <a16:creationId xmlns:a16="http://schemas.microsoft.com/office/drawing/2014/main" id="{41C16B95-EC27-4FC8-9BEF-3A1D99F9088C}"/>
              </a:ext>
            </a:extLst>
          </p:cNvPr>
          <p:cNvSpPr/>
          <p:nvPr/>
        </p:nvSpPr>
        <p:spPr>
          <a:xfrm>
            <a:off x="557011" y="4299333"/>
            <a:ext cx="4572000" cy="1969770"/>
          </a:xfrm>
          <a:prstGeom prst="rect">
            <a:avLst/>
          </a:prstGeom>
        </p:spPr>
        <p:txBody>
          <a:bodyPr>
            <a:spAutoFit/>
          </a:bodyPr>
          <a:lstStyle/>
          <a:p>
            <a:pPr algn="ctr"/>
            <a:r>
              <a:rPr lang="zh-TW" altLang="en-US" sz="3600" b="1" u="sng" dirty="0">
                <a:latin typeface="標楷體" panose="03000509000000000000" pitchFamily="65" charset="-120"/>
                <a:ea typeface="標楷體" panose="03000509000000000000" pitchFamily="65" charset="-120"/>
              </a:rPr>
              <a:t>建議學習活動</a:t>
            </a:r>
            <a:endParaRPr lang="en-US" altLang="zh-TW" sz="3600" b="1" u="sng" dirty="0">
              <a:latin typeface="標楷體" panose="03000509000000000000" pitchFamily="65" charset="-120"/>
              <a:ea typeface="標楷體" panose="03000509000000000000" pitchFamily="65" charset="-120"/>
            </a:endParaRPr>
          </a:p>
          <a:p>
            <a:pPr algn="ctr"/>
            <a:endParaRPr lang="en-US" altLang="zh-TW" sz="1400" b="1" dirty="0">
              <a:solidFill>
                <a:srgbClr val="FF0000"/>
              </a:solidFill>
              <a:latin typeface="標楷體" panose="03000509000000000000" pitchFamily="65" charset="-120"/>
              <a:ea typeface="標楷體" panose="03000509000000000000" pitchFamily="65" charset="-120"/>
            </a:endParaRPr>
          </a:p>
          <a:p>
            <a:pPr algn="ctr"/>
            <a:r>
              <a:rPr lang="zh-TW" altLang="en-US" sz="3600" b="1" dirty="0">
                <a:solidFill>
                  <a:srgbClr val="FF0000"/>
                </a:solidFill>
                <a:latin typeface="標楷體" panose="03000509000000000000" pitchFamily="65" charset="-120"/>
                <a:ea typeface="標楷體" panose="03000509000000000000" pitchFamily="65" charset="-120"/>
              </a:rPr>
              <a:t>課前蒐集資料</a:t>
            </a:r>
            <a:endParaRPr lang="en-US" altLang="zh-TW" sz="3600" b="1" dirty="0">
              <a:solidFill>
                <a:srgbClr val="FF0000"/>
              </a:solidFill>
              <a:latin typeface="標楷體" panose="03000509000000000000" pitchFamily="65" charset="-120"/>
              <a:ea typeface="標楷體" panose="03000509000000000000" pitchFamily="65" charset="-120"/>
            </a:endParaRPr>
          </a:p>
          <a:p>
            <a:pPr algn="ctr"/>
            <a:r>
              <a:rPr lang="zh-TW" altLang="en-US" sz="3600" b="1" dirty="0">
                <a:solidFill>
                  <a:srgbClr val="FF0000"/>
                </a:solidFill>
                <a:latin typeface="標楷體" panose="03000509000000000000" pitchFamily="65" charset="-120"/>
                <a:ea typeface="標楷體" panose="03000509000000000000" pitchFamily="65" charset="-120"/>
              </a:rPr>
              <a:t>小組討論及匯報</a:t>
            </a:r>
            <a:endParaRPr lang="en-US" altLang="zh-TW" b="1" dirty="0">
              <a:solidFill>
                <a:srgbClr val="FF0000"/>
              </a:solidFill>
              <a:latin typeface="標楷體" panose="03000509000000000000" pitchFamily="65" charset="-120"/>
              <a:ea typeface="標楷體" panose="03000509000000000000" pitchFamily="65" charset="-120"/>
            </a:endParaRPr>
          </a:p>
        </p:txBody>
      </p:sp>
      <p:pic>
        <p:nvPicPr>
          <p:cNvPr id="6" name="圖片 5"/>
          <p:cNvPicPr/>
          <p:nvPr/>
        </p:nvPicPr>
        <p:blipFill rotWithShape="1">
          <a:blip r:embed="rId2"/>
          <a:srcRect l="14389" t="30653" r="54441" b="15630"/>
          <a:stretch/>
        </p:blipFill>
        <p:spPr bwMode="auto">
          <a:xfrm>
            <a:off x="4906108" y="1833752"/>
            <a:ext cx="4141177" cy="41274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6034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10" y="89648"/>
            <a:ext cx="8921214" cy="815787"/>
          </a:xfrm>
        </p:spPr>
        <p:txBody>
          <a:bodyPr>
            <a:normAutofit fontScale="90000"/>
          </a:bodyPr>
          <a:lstStyle/>
          <a:p>
            <a:pPr algn="ctr"/>
            <a:r>
              <a:rPr lang="zh-TW" altLang="en-US" sz="4800" b="1" dirty="0">
                <a:solidFill>
                  <a:srgbClr val="3333FF"/>
                </a:solidFill>
                <a:latin typeface="標楷體" panose="03000509000000000000" pitchFamily="65" charset="-120"/>
                <a:ea typeface="標楷體" panose="03000509000000000000" pitchFamily="65" charset="-120"/>
              </a:rPr>
              <a:t>蒐集關於「預防感染疫症」的資料</a:t>
            </a:r>
            <a:endParaRPr lang="zh-HK" altLang="en-US" sz="4800" b="1" dirty="0">
              <a:solidFill>
                <a:srgbClr val="3333FF"/>
              </a:solidFill>
            </a:endParaRPr>
          </a:p>
        </p:txBody>
      </p:sp>
      <p:sp>
        <p:nvSpPr>
          <p:cNvPr id="6" name="內容版面配置區 2">
            <a:extLst>
              <a:ext uri="{FF2B5EF4-FFF2-40B4-BE49-F238E27FC236}">
                <a16:creationId xmlns:a16="http://schemas.microsoft.com/office/drawing/2014/main" id="{3DB9197F-A904-440F-91F3-093476B21B6E}"/>
              </a:ext>
            </a:extLst>
          </p:cNvPr>
          <p:cNvSpPr>
            <a:spLocks noGrp="1"/>
          </p:cNvSpPr>
          <p:nvPr>
            <p:ph idx="1"/>
          </p:nvPr>
        </p:nvSpPr>
        <p:spPr>
          <a:xfrm>
            <a:off x="259154" y="1246094"/>
            <a:ext cx="8500186" cy="5393094"/>
          </a:xfrm>
        </p:spPr>
        <p:txBody>
          <a:bodyPr>
            <a:normAutofit/>
          </a:bodyPr>
          <a:lstStyle/>
          <a:p>
            <a:pPr algn="just">
              <a:lnSpc>
                <a:spcPct val="100000"/>
              </a:lnSpc>
              <a:spcBef>
                <a:spcPts val="600"/>
              </a:spcBef>
            </a:pPr>
            <a:r>
              <a:rPr lang="zh-TW" altLang="en-US" sz="3200" b="1" dirty="0">
                <a:latin typeface="標楷體" panose="03000509000000000000" pitchFamily="65" charset="-120"/>
                <a:ea typeface="標楷體" panose="03000509000000000000" pitchFamily="65" charset="-120"/>
              </a:rPr>
              <a:t>學生在衞生防護中心網頁搜集關於保持個人衛生的宣傳資料或視頻片段，然後討論問題。</a:t>
            </a:r>
            <a:endParaRPr lang="en-US" altLang="zh-TW" sz="3200" b="1" dirty="0">
              <a:latin typeface="標楷體" panose="03000509000000000000" pitchFamily="65" charset="-120"/>
              <a:ea typeface="標楷體" panose="03000509000000000000" pitchFamily="65" charset="-120"/>
            </a:endParaRPr>
          </a:p>
          <a:p>
            <a:pPr marL="0" indent="0" algn="just">
              <a:buNone/>
            </a:pPr>
            <a:r>
              <a:rPr lang="zh-HK" altLang="en-US" sz="3200" b="1" u="sng" dirty="0" smtClean="0">
                <a:latin typeface="標楷體" panose="03000509000000000000" pitchFamily="65" charset="-120"/>
                <a:ea typeface="標楷體" panose="03000509000000000000" pitchFamily="65" charset="-120"/>
              </a:rPr>
              <a:t>參考</a:t>
            </a:r>
            <a:r>
              <a:rPr lang="zh-HK" altLang="en-US" sz="3200" b="1" u="sng" dirty="0">
                <a:latin typeface="標楷體" panose="03000509000000000000" pitchFamily="65" charset="-120"/>
                <a:ea typeface="標楷體" panose="03000509000000000000" pitchFamily="65" charset="-120"/>
              </a:rPr>
              <a:t>以下</a:t>
            </a:r>
            <a:r>
              <a:rPr lang="zh-HK" altLang="en-US" sz="3200" b="1" u="sng" dirty="0" smtClean="0">
                <a:latin typeface="標楷體" panose="03000509000000000000" pitchFamily="65" charset="-120"/>
                <a:ea typeface="標楷體" panose="03000509000000000000" pitchFamily="65" charset="-120"/>
              </a:rPr>
              <a:t>網址</a:t>
            </a:r>
            <a:endParaRPr lang="en-US" altLang="zh-HK" sz="3500" b="1" dirty="0">
              <a:latin typeface="標楷體" panose="03000509000000000000" pitchFamily="65" charset="-120"/>
              <a:ea typeface="標楷體" panose="03000509000000000000" pitchFamily="65" charset="-120"/>
            </a:endParaRPr>
          </a:p>
          <a:p>
            <a:pPr lvl="1" algn="just"/>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如何正確佩戴外科口罩</a:t>
            </a:r>
            <a:r>
              <a:rPr lang="zh-TW" altLang="en-US" sz="2200" b="1" dirty="0">
                <a:latin typeface="Times New Roman" panose="02020603050405020304" pitchFamily="18" charset="0"/>
                <a:ea typeface="標楷體" panose="03000509000000000000" pitchFamily="65" charset="-120"/>
                <a:cs typeface="Times New Roman" panose="02020603050405020304" pitchFamily="18" charset="0"/>
              </a:rPr>
              <a:t>	</a:t>
            </a:r>
          </a:p>
          <a:p>
            <a:pPr marL="457200" lvl="1" indent="0" algn="just">
              <a:buNone/>
            </a:pP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https://www.youtube.com/watch?v=BZ8dFHOE2-4&amp;feature=youtu.be</a:t>
            </a:r>
          </a:p>
          <a:p>
            <a:pPr lvl="1" algn="just"/>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使用梘液及清水潔手</a:t>
            </a:r>
          </a:p>
          <a:p>
            <a:pPr marL="457200" lvl="1" indent="0" algn="just">
              <a:buNone/>
            </a:pP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https://www.youtube.com/watch?v=bfHoBihQNks&amp;feature=youtu.be</a:t>
            </a:r>
          </a:p>
          <a:p>
            <a:pPr lvl="1" algn="just"/>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妥善保養排水渠管</a:t>
            </a:r>
          </a:p>
          <a:p>
            <a:pPr marL="457200" lvl="1" indent="0" algn="just">
              <a:buNone/>
            </a:pP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https://www.youtube.com/watch?v=-M74PIevUoc&amp;feature=youtu.be</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a:extLst>
              <a:ext uri="{FF2B5EF4-FFF2-40B4-BE49-F238E27FC236}">
                <a16:creationId xmlns:a16="http://schemas.microsoft.com/office/drawing/2014/main" id="{F11113A5-248B-41DF-B763-DACFDA7EA2BD}"/>
              </a:ext>
            </a:extLst>
          </p:cNvPr>
          <p:cNvPicPr/>
          <p:nvPr/>
        </p:nvPicPr>
        <p:blipFill rotWithShape="1">
          <a:blip r:embed="rId2"/>
          <a:srcRect l="18805" t="27950" r="40068" b="30168"/>
          <a:stretch/>
        </p:blipFill>
        <p:spPr bwMode="auto">
          <a:xfrm>
            <a:off x="6314967" y="5196254"/>
            <a:ext cx="2301496" cy="15093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8704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74293"/>
            <a:ext cx="7886700" cy="750460"/>
          </a:xfrm>
        </p:spPr>
        <p:txBody>
          <a:bodyPr>
            <a:normAutofit/>
          </a:bodyPr>
          <a:lstStyle/>
          <a:p>
            <a:pPr algn="ctr"/>
            <a:r>
              <a:rPr lang="zh-TW" altLang="en-US" sz="4800" b="1" dirty="0">
                <a:solidFill>
                  <a:srgbClr val="0000FF"/>
                </a:solidFill>
                <a:latin typeface="標楷體" panose="03000509000000000000" pitchFamily="65" charset="-120"/>
                <a:ea typeface="標楷體" panose="03000509000000000000" pitchFamily="65" charset="-120"/>
              </a:rPr>
              <a:t>討論以下問題</a:t>
            </a:r>
            <a:endParaRPr lang="zh-HK" altLang="en-US" sz="4800" b="1" dirty="0">
              <a:solidFill>
                <a:srgbClr val="0000FF"/>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93062" y="951108"/>
            <a:ext cx="8357875" cy="5342021"/>
          </a:xfrm>
        </p:spPr>
        <p:txBody>
          <a:bodyPr>
            <a:normAutofit/>
          </a:bodyPr>
          <a:lstStyle/>
          <a:p>
            <a:pPr algn="just">
              <a:lnSpc>
                <a:spcPct val="100000"/>
              </a:lnSpc>
              <a:spcBef>
                <a:spcPts val="600"/>
              </a:spcBef>
            </a:pPr>
            <a:r>
              <a:rPr lang="zh-TW" altLang="en-US" sz="3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如何保持個人衛生及加強公共衛生意識，以預防感染</a:t>
            </a:r>
            <a:r>
              <a:rPr lang="zh-TW" altLang="en-US" sz="3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3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冠</a:t>
            </a:r>
            <a:r>
              <a:rPr lang="zh-TW" altLang="en-US" sz="3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狀病毒病」？</a:t>
            </a:r>
            <a:endParaRPr lang="en-US" altLang="zh-TW" sz="3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600"/>
              </a:spcBef>
            </a:pPr>
            <a:r>
              <a:rPr lang="zh-TW" altLang="en-US"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參考答案</a:t>
            </a:r>
            <a:endParaRPr lang="en-US" altLang="zh-TW"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00000"/>
              </a:lnSpc>
              <a:spcBef>
                <a:spcPts val="600"/>
              </a:spcBef>
            </a:pPr>
            <a:r>
              <a:rPr lang="zh-TW" altLang="en-US"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保持個人衛生行為，包括：清潔雙手及佩戴口罩的正確方法。</a:t>
            </a:r>
            <a:endParaRPr lang="en-US" altLang="zh-TW"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00000"/>
              </a:lnSpc>
              <a:spcBef>
                <a:spcPts val="600"/>
              </a:spcBef>
            </a:pPr>
            <a:r>
              <a:rPr lang="zh-TW" altLang="en-US"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當身體不適時，必須在公眾場所佩戴口罩和注意公共衛生。</a:t>
            </a:r>
            <a:endParaRPr lang="en-US" altLang="zh-TW"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00000"/>
              </a:lnSpc>
              <a:spcBef>
                <a:spcPts val="600"/>
              </a:spcBef>
            </a:pPr>
            <a:r>
              <a:rPr lang="zh-HK" altLang="en-US"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建立健康的生活模式</a:t>
            </a:r>
            <a:r>
              <a:rPr lang="zh-HK" altLang="en-US"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a:extLst>
              <a:ext uri="{FF2B5EF4-FFF2-40B4-BE49-F238E27FC236}">
                <a16:creationId xmlns:a16="http://schemas.microsoft.com/office/drawing/2014/main" id="{265C2558-93D8-4A9A-BA35-8741D4B8EBA0}"/>
              </a:ext>
            </a:extLst>
          </p:cNvPr>
          <p:cNvPicPr>
            <a:picLocks noChangeAspect="1"/>
          </p:cNvPicPr>
          <p:nvPr/>
        </p:nvPicPr>
        <p:blipFill>
          <a:blip r:embed="rId2"/>
          <a:stretch>
            <a:fillRect/>
          </a:stretch>
        </p:blipFill>
        <p:spPr>
          <a:xfrm rot="20583030">
            <a:off x="4452176" y="4888924"/>
            <a:ext cx="1951170" cy="1586605"/>
          </a:xfrm>
          <a:prstGeom prst="rect">
            <a:avLst/>
          </a:prstGeom>
        </p:spPr>
      </p:pic>
      <p:pic>
        <p:nvPicPr>
          <p:cNvPr id="6" name="圖片 5">
            <a:extLst>
              <a:ext uri="{FF2B5EF4-FFF2-40B4-BE49-F238E27FC236}">
                <a16:creationId xmlns:a16="http://schemas.microsoft.com/office/drawing/2014/main" id="{BB2714AB-D1C1-4044-A136-FBDD4E2DCEB4}"/>
              </a:ext>
            </a:extLst>
          </p:cNvPr>
          <p:cNvPicPr/>
          <p:nvPr/>
        </p:nvPicPr>
        <p:blipFill rotWithShape="1">
          <a:blip r:embed="rId3"/>
          <a:srcRect l="7124" t="20168" r="46286" b="27982"/>
          <a:stretch/>
        </p:blipFill>
        <p:spPr bwMode="auto">
          <a:xfrm rot="984659">
            <a:off x="6889143" y="4882538"/>
            <a:ext cx="1951170" cy="1574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527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2174</TotalTime>
  <Words>2261</Words>
  <Application>Microsoft Office PowerPoint</Application>
  <PresentationFormat>如螢幕大小 (4:3)</PresentationFormat>
  <Paragraphs>234</Paragraphs>
  <Slides>27</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27</vt:i4>
      </vt:variant>
    </vt:vector>
  </HeadingPairs>
  <TitlesOfParts>
    <vt:vector size="35" baseType="lpstr">
      <vt:lpstr>新細明體</vt:lpstr>
      <vt:lpstr>標楷體</vt:lpstr>
      <vt:lpstr>Arial</vt:lpstr>
      <vt:lpstr>Calibri</vt:lpstr>
      <vt:lpstr>Calibri Light</vt:lpstr>
      <vt:lpstr>Times New Roman</vt:lpstr>
      <vt:lpstr>Wingdings</vt:lpstr>
      <vt:lpstr>Office 佈景主題</vt:lpstr>
      <vt:lpstr>「在疫境中成長」的 學與教資源</vt:lpstr>
      <vt:lpstr>教學設計理念</vt:lpstr>
      <vt:lpstr>PowerPoint 簡報</vt:lpstr>
      <vt:lpstr>相關價值觀和態度</vt:lpstr>
      <vt:lpstr>學與教策略</vt:lpstr>
      <vt:lpstr>參考資料</vt:lpstr>
      <vt:lpstr>學習重點：「疫境自強」</vt:lpstr>
      <vt:lpstr>蒐集關於「預防感染疫症」的資料</vt:lpstr>
      <vt:lpstr>討論以下問題</vt:lpstr>
      <vt:lpstr>PowerPoint 簡報</vt:lpstr>
      <vt:lpstr>討論以下問題</vt:lpstr>
      <vt:lpstr>小  結</vt:lpstr>
      <vt:lpstr>學習重點：「心繫家國齊抗疫」</vt:lpstr>
      <vt:lpstr>社區抗疫措施</vt:lpstr>
      <vt:lpstr>PowerPoint 簡報</vt:lpstr>
      <vt:lpstr>討論以下問題</vt:lpstr>
      <vt:lpstr>個案/情境分析</vt:lpstr>
      <vt:lpstr>討論以下問題</vt:lpstr>
      <vt:lpstr>小　結</vt:lpstr>
      <vt:lpstr>學習重點：「抗疫無疆界」</vt:lpstr>
      <vt:lpstr>「全球抗疫」模擬國際會議</vt:lpstr>
      <vt:lpstr>討論以下問題</vt:lpstr>
      <vt:lpstr>關於非政府組織的資料</vt:lpstr>
      <vt:lpstr>討論以下問題</vt:lpstr>
      <vt:lpstr>小　結</vt:lpstr>
      <vt:lpstr>延伸閱讀</vt:lpstr>
      <vt:lpstr>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關於「武漢肺炎」的學與教朮</dc:title>
  <dc:creator>kcli</dc:creator>
  <cp:lastModifiedBy>AU, Sau-wai</cp:lastModifiedBy>
  <cp:revision>184</cp:revision>
  <cp:lastPrinted>2020-02-27T06:55:55Z</cp:lastPrinted>
  <dcterms:created xsi:type="dcterms:W3CDTF">2020-02-06T08:20:40Z</dcterms:created>
  <dcterms:modified xsi:type="dcterms:W3CDTF">2020-02-28T09:51:12Z</dcterms:modified>
</cp:coreProperties>
</file>